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9" r:id="rId3"/>
    <p:sldId id="377" r:id="rId4"/>
    <p:sldId id="378" r:id="rId5"/>
    <p:sldId id="379" r:id="rId6"/>
    <p:sldId id="430" r:id="rId7"/>
    <p:sldId id="380" r:id="rId8"/>
    <p:sldId id="381" r:id="rId9"/>
    <p:sldId id="359" r:id="rId10"/>
    <p:sldId id="388" r:id="rId11"/>
    <p:sldId id="389" r:id="rId12"/>
    <p:sldId id="273" r:id="rId13"/>
    <p:sldId id="368" r:id="rId14"/>
    <p:sldId id="369" r:id="rId15"/>
    <p:sldId id="431" r:id="rId16"/>
    <p:sldId id="319" r:id="rId17"/>
    <p:sldId id="361" r:id="rId18"/>
    <p:sldId id="357" r:id="rId19"/>
    <p:sldId id="397" r:id="rId20"/>
    <p:sldId id="325" r:id="rId21"/>
    <p:sldId id="323" r:id="rId22"/>
    <p:sldId id="374" r:id="rId23"/>
    <p:sldId id="417" r:id="rId24"/>
    <p:sldId id="418" r:id="rId25"/>
    <p:sldId id="433" r:id="rId26"/>
    <p:sldId id="434" r:id="rId27"/>
    <p:sldId id="364" r:id="rId28"/>
    <p:sldId id="415" r:id="rId29"/>
    <p:sldId id="414" r:id="rId30"/>
    <p:sldId id="411" r:id="rId31"/>
    <p:sldId id="407" r:id="rId32"/>
  </p:sldIdLst>
  <p:sldSz cx="9144000" cy="6858000" type="screen4x3"/>
  <p:notesSz cx="6648450" cy="97821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1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A4E8"/>
    <a:srgbClr val="CC00CC"/>
    <a:srgbClr val="CC0000"/>
    <a:srgbClr val="2E2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 autoAdjust="0"/>
    <p:restoredTop sz="92069" autoAdjust="0"/>
  </p:normalViewPr>
  <p:slideViewPr>
    <p:cSldViewPr>
      <p:cViewPr varScale="1">
        <p:scale>
          <a:sx n="91" d="100"/>
          <a:sy n="91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3584" y="-104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89500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6613"/>
            <a:ext cx="5318125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A2C3FC-C54E-4C87-9D49-A39829477A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59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C3B77-86B5-403E-B54C-F8170A67106A}" type="slidenum">
              <a:rPr lang="en-GB"/>
              <a:pPr/>
              <a:t>11</a:t>
            </a:fld>
            <a:endParaRPr lang="en-GB"/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92313" y="733425"/>
            <a:ext cx="2665412" cy="36687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065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30288" y="4649788"/>
            <a:ext cx="4595812" cy="3762375"/>
          </a:xfrm>
          <a:ln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5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2C3FC-C54E-4C87-9D49-A39829477AB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01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E1619-BB69-4E8D-9B1A-C2ADC18974B7}" type="slidenum">
              <a:rPr lang="en-GB"/>
              <a:pPr/>
              <a:t>18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8913" y="74613"/>
            <a:ext cx="6846888" cy="5135562"/>
          </a:xfrm>
          <a:solidFill>
            <a:srgbClr val="FFFFFF"/>
          </a:solidFill>
          <a:ln/>
        </p:spPr>
      </p:sp>
      <p:sp>
        <p:nvSpPr>
          <p:cNvPr id="512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366713" y="6157913"/>
            <a:ext cx="4256087" cy="5791200"/>
          </a:xfrm>
          <a:ln/>
        </p:spPr>
        <p:txBody>
          <a:bodyPr wrap="none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51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	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	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12 June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2E2F5E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 smtClean="0"/>
              <a:t>22 February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>
              <a:lumMod val="95000"/>
            </a:schemeClr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>
              <a:lumMod val="95000"/>
            </a:schemeClr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>
              <a:lumMod val="95000"/>
            </a:schemeClr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file://localhost/Users/bleibund/Bruno/Talks/Hatfield/eso1032a.mpg" TargetMode="External"/><Relationship Id="rId2" Type="http://schemas.openxmlformats.org/officeDocument/2006/relationships/video" Target="file://localhost/Users/bleibund/Bruno/Talks/Hatfield/eso1032a.m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6.png"/><Relationship Id="rId1" Type="http://schemas.microsoft.com/office/2007/relationships/media" Target="file://localhost/Users/bleibund/Bruno/Talks/Hatfield/eso1032b.mpg" TargetMode="External"/><Relationship Id="rId2" Type="http://schemas.openxmlformats.org/officeDocument/2006/relationships/video" Target="file://localhost/Users/bleibund/Bruno/Talks/Hatfield/eso1032b.m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3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504" y="1772816"/>
            <a:ext cx="8856984" cy="1470025"/>
          </a:xfrm>
        </p:spPr>
        <p:txBody>
          <a:bodyPr/>
          <a:lstStyle/>
          <a:p>
            <a:pPr algn="ctr"/>
            <a:r>
              <a:rPr lang="en-GB" sz="6000" dirty="0" smtClean="0"/>
              <a:t>SN 1987A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Exciting Physics</a:t>
            </a:r>
            <a:endParaRPr lang="en-GB" sz="6000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9552" y="3764632"/>
            <a:ext cx="6400800" cy="1752600"/>
          </a:xfrm>
        </p:spPr>
        <p:txBody>
          <a:bodyPr/>
          <a:lstStyle/>
          <a:p>
            <a:r>
              <a:rPr lang="en-GB" sz="2800" dirty="0"/>
              <a:t>Bruno </a:t>
            </a:r>
            <a:r>
              <a:rPr lang="en-GB" sz="2800" dirty="0" smtClean="0"/>
              <a:t>Leibundgut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(ESO)</a:t>
            </a:r>
            <a:endParaRPr lang="en-GB" sz="2800" dirty="0"/>
          </a:p>
        </p:txBody>
      </p:sp>
      <p:pic>
        <p:nvPicPr>
          <p:cNvPr id="6" name="Picture 4" descr="sn87a_may2010v2.jpg                                            0018DCF5robert                         C54A261A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489969" cy="272465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696" y="3933056"/>
            <a:ext cx="2656800" cy="254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48455"/>
          <a:stretch>
            <a:fillRect/>
          </a:stretch>
        </p:blipFill>
        <p:spPr bwMode="auto">
          <a:xfrm>
            <a:off x="6379512" y="188640"/>
            <a:ext cx="2656800" cy="257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N1987A_stack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9" t="33177" r="33602" b="34324"/>
          <a:stretch/>
        </p:blipFill>
        <p:spPr>
          <a:xfrm>
            <a:off x="107504" y="4136400"/>
            <a:ext cx="2491200" cy="23413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502" y="4658360"/>
            <a:ext cx="39127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HelveticaNeueLT Com 45 Lt"/>
                <a:cs typeface="HelveticaNeueLT Com 45 Lt"/>
              </a:rPr>
              <a:t>Claes</a:t>
            </a:r>
            <a:r>
              <a:rPr lang="en-GB" dirty="0" smtClean="0">
                <a:latin typeface="HelveticaNeueLT Com 45 Lt"/>
                <a:cs typeface="HelveticaNeueLT Com 45 Lt"/>
              </a:rPr>
              <a:t> </a:t>
            </a:r>
            <a:r>
              <a:rPr lang="en-GB" dirty="0" err="1" smtClean="0">
                <a:latin typeface="HelveticaNeueLT Com 45 Lt"/>
                <a:cs typeface="HelveticaNeueLT Com 45 Lt"/>
              </a:rPr>
              <a:t>Fransson</a:t>
            </a:r>
            <a:r>
              <a:rPr lang="en-GB" dirty="0" smtClean="0">
                <a:latin typeface="HelveticaNeueLT Com 45 Lt"/>
                <a:cs typeface="HelveticaNeueLT Com 45 Lt"/>
              </a:rPr>
              <a:t> (Stockholm)</a:t>
            </a:r>
          </a:p>
          <a:p>
            <a:r>
              <a:rPr lang="en-GB" dirty="0" err="1" smtClean="0">
                <a:latin typeface="HelveticaNeueLT Com 45 Lt"/>
                <a:cs typeface="HelveticaNeueLT Com 45 Lt"/>
              </a:rPr>
              <a:t>Josefin</a:t>
            </a:r>
            <a:r>
              <a:rPr lang="en-GB" dirty="0" smtClean="0">
                <a:latin typeface="HelveticaNeueLT Com 45 Lt"/>
                <a:cs typeface="HelveticaNeueLT Com 45 Lt"/>
              </a:rPr>
              <a:t> Larsson (Stockholm)</a:t>
            </a:r>
          </a:p>
          <a:p>
            <a:r>
              <a:rPr lang="en-GB" dirty="0" smtClean="0">
                <a:latin typeface="HelveticaNeueLT Com 45 Lt"/>
                <a:cs typeface="HelveticaNeueLT Com 45 Lt"/>
              </a:rPr>
              <a:t>Katia </a:t>
            </a:r>
            <a:r>
              <a:rPr lang="en-GB" dirty="0" err="1" smtClean="0">
                <a:latin typeface="HelveticaNeueLT Com 45 Lt"/>
                <a:cs typeface="HelveticaNeueLT Com 45 Lt"/>
              </a:rPr>
              <a:t>Migotto</a:t>
            </a:r>
            <a:r>
              <a:rPr lang="en-GB" dirty="0" smtClean="0">
                <a:latin typeface="HelveticaNeueLT Com 45 Lt"/>
                <a:cs typeface="HelveticaNeueLT Com 45 Lt"/>
              </a:rPr>
              <a:t> (Stockholm)</a:t>
            </a:r>
          </a:p>
          <a:p>
            <a:r>
              <a:rPr lang="en-GB" dirty="0" smtClean="0">
                <a:latin typeface="HelveticaNeueLT Com 45 Lt"/>
                <a:cs typeface="HelveticaNeueLT Com 45 Lt"/>
              </a:rPr>
              <a:t>Anders </a:t>
            </a:r>
            <a:r>
              <a:rPr lang="en-GB" dirty="0" err="1" smtClean="0">
                <a:latin typeface="HelveticaNeueLT Com 45 Lt"/>
                <a:cs typeface="HelveticaNeueLT Com 45 Lt"/>
              </a:rPr>
              <a:t>Jerkstrand</a:t>
            </a:r>
            <a:r>
              <a:rPr lang="en-GB" dirty="0" smtClean="0">
                <a:latin typeface="HelveticaNeueLT Com 45 Lt"/>
                <a:cs typeface="HelveticaNeueLT Com 45 Lt"/>
              </a:rPr>
              <a:t> (Belfast)</a:t>
            </a:r>
          </a:p>
          <a:p>
            <a:r>
              <a:rPr lang="en-GB" dirty="0" smtClean="0">
                <a:latin typeface="HelveticaNeueLT Com 45 Lt"/>
                <a:cs typeface="HelveticaNeueLT Com 45 Lt"/>
              </a:rPr>
              <a:t>Jason </a:t>
            </a:r>
            <a:r>
              <a:rPr lang="en-GB" dirty="0" err="1" smtClean="0">
                <a:latin typeface="HelveticaNeueLT Com 45 Lt"/>
                <a:cs typeface="HelveticaNeueLT Com 45 Lt"/>
              </a:rPr>
              <a:t>Spyromilio</a:t>
            </a:r>
            <a:r>
              <a:rPr lang="en-GB" dirty="0" smtClean="0">
                <a:latin typeface="HelveticaNeueLT Com 45 Lt"/>
                <a:cs typeface="HelveticaNeueLT Com 45 Lt"/>
              </a:rPr>
              <a:t> (ESO)</a:t>
            </a:r>
            <a:endParaRPr lang="en-GB" dirty="0">
              <a:latin typeface="HelveticaNeueLT Com 45 Lt"/>
              <a:cs typeface="HelveticaNeueLT Com 45 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drive SN emission </a:t>
            </a:r>
            <a:br>
              <a:rPr lang="en-US"/>
            </a:br>
            <a:r>
              <a:rPr lang="en-US"/>
              <a:t>at late phases?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Freeze-out</a:t>
            </a:r>
          </a:p>
          <a:p>
            <a:pPr lvl="1">
              <a:buNone/>
            </a:pPr>
            <a:r>
              <a:rPr lang="en-US" dirty="0"/>
              <a:t>recombination of atoms at long time-scales</a:t>
            </a:r>
          </a:p>
          <a:p>
            <a:endParaRPr lang="en-US" dirty="0"/>
          </a:p>
        </p:txBody>
      </p:sp>
      <p:pic>
        <p:nvPicPr>
          <p:cNvPr id="177156" name="Picture 4" descr="DIEHL_FIG9_8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2565400"/>
            <a:ext cx="5651500" cy="42545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288" y="3581400"/>
            <a:ext cx="1587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907213" y="5410201"/>
            <a:ext cx="2012387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chemeClr val="accent3">
                    <a:lumMod val="95000"/>
                  </a:schemeClr>
                </a:solidFill>
                <a:latin typeface="HelveticaNeueLT Com 45 Lt" pitchFamily="34" charset="0"/>
              </a:rPr>
              <a:t>Park et al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chemeClr val="accent3">
                    <a:lumMod val="95000"/>
                  </a:schemeClr>
                </a:solidFill>
                <a:latin typeface="HelveticaNeueLT Com 45 Lt" pitchFamily="34" charset="0"/>
              </a:rPr>
              <a:t>Manchester et al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3">
                    <a:lumMod val="95000"/>
                  </a:schemeClr>
                </a:solidFill>
              </a:rPr>
              <a:t>Optical, X-rays and Radio</a:t>
            </a:r>
          </a:p>
        </p:txBody>
      </p:sp>
      <p:pic>
        <p:nvPicPr>
          <p:cNvPr id="8" name="Picture 5" descr="Composite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5295305" cy="529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 1987A brightening at all wavelengths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3608" y="1628800"/>
            <a:ext cx="7056784" cy="5040560"/>
            <a:chOff x="3851920" y="1772816"/>
            <a:chExt cx="5112568" cy="4104456"/>
          </a:xfrm>
        </p:grpSpPr>
        <p:grpSp>
          <p:nvGrpSpPr>
            <p:cNvPr id="9" name="Group 8"/>
            <p:cNvGrpSpPr/>
            <p:nvPr/>
          </p:nvGrpSpPr>
          <p:grpSpPr>
            <a:xfrm>
              <a:off x="3851920" y="1772816"/>
              <a:ext cx="5112568" cy="4104456"/>
              <a:chOff x="565303" y="18851"/>
              <a:chExt cx="6295555" cy="6578501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65303" y="18851"/>
                <a:ext cx="6295555" cy="6578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31640" y="260648"/>
                <a:ext cx="3600399" cy="1664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953195" y="5034662"/>
              <a:ext cx="1698279" cy="325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 smtClean="0">
                  <a:latin typeface="HelveticaNeueLT Com 45 Lt" pitchFamily="34" charset="0"/>
                </a:rPr>
                <a:t>Zanardo</a:t>
              </a:r>
              <a:r>
                <a:rPr lang="en-GB" sz="2000" dirty="0" smtClean="0">
                  <a:latin typeface="HelveticaNeueLT Com 45 Lt" pitchFamily="34" charset="0"/>
                </a:rPr>
                <a:t> et al. 2010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44000" y="1627200"/>
            <a:ext cx="7056000" cy="5040000"/>
            <a:chOff x="1044000" y="1627200"/>
            <a:chExt cx="7056000" cy="5040000"/>
          </a:xfrm>
        </p:grpSpPr>
        <p:pic>
          <p:nvPicPr>
            <p:cNvPr id="2050" name="Picture 2"/>
            <p:cNvPicPr>
              <a:picLocks noChangeArrowheads="1"/>
            </p:cNvPicPr>
            <p:nvPr/>
          </p:nvPicPr>
          <p:blipFill rotWithShape="1">
            <a:blip r:embed="rId4" cstate="print"/>
            <a:srcRect l="5039" t="3195"/>
            <a:stretch/>
          </p:blipFill>
          <p:spPr bwMode="auto">
            <a:xfrm>
              <a:off x="1044000" y="1627200"/>
              <a:ext cx="7056000" cy="50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076659" y="1988840"/>
              <a:ext cx="2423333" cy="41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45 Lt" pitchFamily="34" charset="0"/>
                </a:rPr>
                <a:t>Larsson et al. 2011</a:t>
              </a:r>
              <a:endParaRPr lang="en-GB" sz="20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Exciting developments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Detections by Spitzer and Herschel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Detection at mm wavelengths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Start to resolve the radio image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95736" y="1628800"/>
            <a:ext cx="4824537" cy="5184575"/>
            <a:chOff x="1462088" y="4763"/>
            <a:chExt cx="6219825" cy="684847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62088" y="4763"/>
              <a:ext cx="6219825" cy="684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485646" y="6422392"/>
              <a:ext cx="3240360" cy="404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smtClean="0">
                  <a:solidFill>
                    <a:schemeClr val="tx1"/>
                  </a:solidFill>
                  <a:latin typeface="HelveticaNeueLT Com 45 Lt" pitchFamily="34" charset="0"/>
                </a:rPr>
                <a:t>Matsuura et al. 2011</a:t>
              </a:r>
              <a:endParaRPr lang="en-GB" sz="1800" dirty="0">
                <a:solidFill>
                  <a:schemeClr val="tx1"/>
                </a:solidFill>
                <a:latin typeface="HelveticaNeueLT Com 45 L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83768" y="2780928"/>
            <a:ext cx="4324350" cy="3333750"/>
            <a:chOff x="2627784" y="2780928"/>
            <a:chExt cx="4324350" cy="3333750"/>
          </a:xfrm>
        </p:grpSpPr>
        <p:grpSp>
          <p:nvGrpSpPr>
            <p:cNvPr id="13" name="Group 12"/>
            <p:cNvGrpSpPr/>
            <p:nvPr/>
          </p:nvGrpSpPr>
          <p:grpSpPr>
            <a:xfrm>
              <a:off x="2627784" y="2780928"/>
              <a:ext cx="4324350" cy="3333750"/>
              <a:chOff x="4644008" y="3356992"/>
              <a:chExt cx="4324350" cy="3333750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44008" y="3356992"/>
                <a:ext cx="4324350" cy="3333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110745" y="5949280"/>
                <a:ext cx="19896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 smtClean="0">
                    <a:solidFill>
                      <a:schemeClr val="bg1">
                        <a:lumMod val="95000"/>
                      </a:schemeClr>
                    </a:solidFill>
                    <a:latin typeface="HelveticaNeueLT Com 45 Lt" pitchFamily="34" charset="0"/>
                  </a:rPr>
                  <a:t>Lakićević</a:t>
                </a:r>
                <a:r>
                  <a:rPr lang="en-GB" sz="1600" dirty="0" smtClean="0">
                    <a:solidFill>
                      <a:schemeClr val="bg1">
                        <a:lumMod val="95000"/>
                      </a:schemeClr>
                    </a:solidFill>
                    <a:latin typeface="HelveticaNeueLT Com 45 Lt" pitchFamily="34" charset="0"/>
                  </a:rPr>
                  <a:t> et al. 2011</a:t>
                </a:r>
                <a:endParaRPr lang="en-GB" sz="1600" dirty="0">
                  <a:solidFill>
                    <a:schemeClr val="bg1">
                      <a:lumMod val="95000"/>
                    </a:schemeClr>
                  </a:solidFill>
                  <a:latin typeface="HelveticaNeueLT Com 45 Lt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707904" y="3018438"/>
              <a:ext cx="16161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45 Lt" pitchFamily="34" charset="0"/>
                </a:rPr>
                <a:t>0.87mm - </a:t>
              </a:r>
              <a:r>
                <a:rPr lang="en-GB" sz="1600" dirty="0" smtClean="0">
                  <a:solidFill>
                    <a:schemeClr val="bg1">
                      <a:lumMod val="95000"/>
                    </a:schemeClr>
                  </a:solidFill>
                  <a:latin typeface="HelveticaNeueLT Com 45 Lt" pitchFamily="34" charset="0"/>
                </a:rPr>
                <a:t>APEX</a:t>
              </a:r>
              <a:endParaRPr lang="en-GB" sz="1600" dirty="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1520" y="1556792"/>
            <a:ext cx="8614591" cy="4464496"/>
            <a:chOff x="251520" y="1556792"/>
            <a:chExt cx="8614591" cy="446449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556792"/>
              <a:ext cx="8614591" cy="44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04000" y="1656000"/>
              <a:ext cx="2772000" cy="21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504000" rtlCol="0" anchor="ctr" anchorCtr="0">
              <a:noAutofit/>
            </a:bodyPr>
            <a:lstStyle/>
            <a:p>
              <a:r>
                <a:rPr lang="en-GB" sz="1600" dirty="0" err="1" smtClean="0">
                  <a:latin typeface="HelveticaNeueLT Com 45 Lt" pitchFamily="34" charset="0"/>
                </a:rPr>
                <a:t>Lakićević</a:t>
              </a:r>
              <a:r>
                <a:rPr lang="en-GB" sz="1600" dirty="0" smtClean="0">
                  <a:latin typeface="HelveticaNeueLT Com 45 Lt" pitchFamily="34" charset="0"/>
                </a:rPr>
                <a:t> et al. 2012</a:t>
              </a:r>
              <a:endParaRPr lang="en-GB" sz="1600" dirty="0">
                <a:latin typeface="HelveticaNeueLT Com 45 Lt" pitchFamily="34" charset="0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3635896" y="3573016"/>
            <a:ext cx="360040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123728" y="3429000"/>
            <a:ext cx="4968552" cy="3052848"/>
            <a:chOff x="2123728" y="3429000"/>
            <a:chExt cx="4968552" cy="3052848"/>
          </a:xfrm>
        </p:grpSpPr>
        <p:grpSp>
          <p:nvGrpSpPr>
            <p:cNvPr id="24" name="Group 23"/>
            <p:cNvGrpSpPr/>
            <p:nvPr/>
          </p:nvGrpSpPr>
          <p:grpSpPr>
            <a:xfrm>
              <a:off x="2123728" y="3429000"/>
              <a:ext cx="4968552" cy="3052848"/>
              <a:chOff x="1691680" y="1776033"/>
              <a:chExt cx="6238081" cy="4637024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91680" y="1776033"/>
                <a:ext cx="6238081" cy="4637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584703" y="5484324"/>
                <a:ext cx="198964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 smtClean="0">
                    <a:latin typeface="HelveticaNeueLT Com 45 Lt" pitchFamily="34" charset="0"/>
                  </a:rPr>
                  <a:t>Lakićević</a:t>
                </a:r>
                <a:r>
                  <a:rPr lang="en-GB" sz="1600" dirty="0" smtClean="0">
                    <a:latin typeface="HelveticaNeueLT Com 45 Lt" pitchFamily="34" charset="0"/>
                  </a:rPr>
                  <a:t> et al. 2012</a:t>
                </a:r>
                <a:endParaRPr lang="en-GB" sz="1600" dirty="0">
                  <a:latin typeface="HelveticaNeueLT Com 45 Lt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059832" y="3501008"/>
              <a:ext cx="1511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45 Lt" pitchFamily="34" charset="0"/>
                </a:rPr>
                <a:t>3mm</a:t>
              </a:r>
            </a:p>
            <a:p>
              <a:r>
                <a:rPr lang="en-GB" sz="1600" dirty="0" smtClean="0">
                  <a:latin typeface="HelveticaNeueLT Com 45 Lt" pitchFamily="34" charset="0"/>
                </a:rPr>
                <a:t>3cm (contours)</a:t>
              </a:r>
              <a:endParaRPr lang="en-GB" sz="1600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Dust in SN 1987A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Synchrotron emission from the ring</a:t>
            </a:r>
          </a:p>
          <a:p>
            <a:r>
              <a:rPr lang="en-GB" dirty="0" smtClean="0"/>
              <a:t>Thermal dust in the inner </a:t>
            </a:r>
            <a:r>
              <a:rPr lang="en-GB" dirty="0" err="1" smtClean="0"/>
              <a:t>ejecta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195660" y="2780928"/>
            <a:ext cx="6616700" cy="3815224"/>
            <a:chOff x="1267668" y="2863428"/>
            <a:chExt cx="6616700" cy="3815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7668" y="2863428"/>
              <a:ext cx="6616700" cy="35179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96300" y="6309320"/>
              <a:ext cx="2476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err="1" smtClean="0">
                  <a:latin typeface="HelveticaNeueLT Com 45 Lt"/>
                  <a:cs typeface="HelveticaNeueLT Com 45 Lt"/>
                </a:rPr>
                <a:t>Indebetouw</a:t>
              </a:r>
              <a:r>
                <a:rPr lang="en-GB" sz="1800" dirty="0" smtClean="0">
                  <a:latin typeface="HelveticaNeueLT Com 45 Lt"/>
                  <a:cs typeface="HelveticaNeueLT Com 45 Lt"/>
                </a:rPr>
                <a:t> et al. 2014</a:t>
              </a:r>
              <a:endParaRPr lang="en-GB" sz="1800" dirty="0">
                <a:latin typeface="HelveticaNeueLT Com 45 Lt"/>
                <a:cs typeface="HelveticaNeueLT Com 45 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51" y="2852936"/>
            <a:ext cx="4312881" cy="3427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SN1987A_stack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4" t="33809" r="33555" b="34535"/>
          <a:stretch/>
        </p:blipFill>
        <p:spPr>
          <a:xfrm>
            <a:off x="2483768" y="2708920"/>
            <a:ext cx="3960440" cy="35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GB" dirty="0"/>
              <a:t>The complex SN 1987A @ </a:t>
            </a:r>
            <a:r>
              <a:rPr lang="en-GB" dirty="0" smtClean="0"/>
              <a:t>27 </a:t>
            </a:r>
            <a:r>
              <a:rPr lang="en-GB" dirty="0"/>
              <a:t>years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5038725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Combination of several emission sites</a:t>
            </a:r>
          </a:p>
          <a:p>
            <a:pPr marL="2146300" lvl="1" indent="-265113"/>
            <a:r>
              <a:rPr lang="en-GB" dirty="0" smtClean="0"/>
              <a:t>inner </a:t>
            </a:r>
            <a:r>
              <a:rPr lang="en-GB" dirty="0" err="1"/>
              <a:t>ejecta</a:t>
            </a:r>
            <a:endParaRPr lang="en-GB" dirty="0"/>
          </a:p>
          <a:p>
            <a:pPr marL="2146300" lvl="1" indent="-265113"/>
            <a:r>
              <a:rPr lang="en-GB" dirty="0"/>
              <a:t>shocked </a:t>
            </a:r>
            <a:r>
              <a:rPr lang="en-GB" dirty="0" err="1"/>
              <a:t>ejecta</a:t>
            </a:r>
            <a:endParaRPr lang="en-GB" dirty="0"/>
          </a:p>
          <a:p>
            <a:pPr marL="2146300" lvl="1" indent="-265113"/>
            <a:r>
              <a:rPr lang="en-GB" dirty="0"/>
              <a:t>shocked inner ring </a:t>
            </a:r>
          </a:p>
          <a:p>
            <a:pPr marL="2146300" lvl="1" indent="-265113"/>
            <a:r>
              <a:rPr lang="en-GB" dirty="0"/>
              <a:t>ionised inner ring</a:t>
            </a:r>
          </a:p>
          <a:p>
            <a:pPr marL="2146300" lvl="1" indent="-265113"/>
            <a:r>
              <a:rPr lang="en-GB" dirty="0"/>
              <a:t>outer </a:t>
            </a:r>
            <a:r>
              <a:rPr lang="en-GB" dirty="0" smtClean="0"/>
              <a:t>rings</a:t>
            </a:r>
          </a:p>
          <a:p>
            <a:pPr marL="2146300" lvl="1" indent="-265113"/>
            <a:r>
              <a:rPr lang="en-GB" dirty="0" smtClean="0"/>
              <a:t>light echoes</a:t>
            </a:r>
            <a:endParaRPr lang="en-GB" dirty="0"/>
          </a:p>
        </p:txBody>
      </p:sp>
      <p:pic>
        <p:nvPicPr>
          <p:cNvPr id="145412" name="Picture 4" descr="sn1987a_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233" y="1144544"/>
            <a:ext cx="3190255" cy="3013119"/>
          </a:xfrm>
          <a:prstGeom prst="rect">
            <a:avLst/>
          </a:prstGeom>
          <a:noFill/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2492896"/>
            <a:ext cx="2351088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580112" y="4293096"/>
            <a:ext cx="3456383" cy="2241907"/>
            <a:chOff x="2608" y="1771"/>
            <a:chExt cx="3152" cy="2395"/>
          </a:xfrm>
        </p:grpSpPr>
        <p:pic>
          <p:nvPicPr>
            <p:cNvPr id="8" name="Picture 6" descr="87A_lightecho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" y="1771"/>
              <a:ext cx="3152" cy="2385"/>
            </a:xfrm>
            <a:prstGeom prst="rect">
              <a:avLst/>
            </a:prstGeom>
            <a:noFill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396" y="3771"/>
              <a:ext cx="2300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  <a:latin typeface="HelveticaNeueLT Com 45 Lt" pitchFamily="34" charset="0"/>
                </a:rPr>
                <a:t>Courtesy P. Challis, </a:t>
              </a:r>
              <a:r>
                <a:rPr lang="en-GB" sz="1800" dirty="0" err="1">
                  <a:solidFill>
                    <a:schemeClr val="bg1"/>
                  </a:solidFill>
                  <a:latin typeface="HelveticaNeueLT Com 45 Lt" pitchFamily="34" charset="0"/>
                </a:rPr>
                <a:t>CfA</a:t>
              </a:r>
              <a:endParaRPr lang="en-GB" sz="1800" dirty="0">
                <a:solidFill>
                  <a:schemeClr val="bg1"/>
                </a:solidFill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different emission sites in SN 1987A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SN </a:t>
            </a:r>
            <a:r>
              <a:rPr lang="en-US" dirty="0" err="1" smtClean="0"/>
              <a:t>ejecta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radioactively heated </a:t>
            </a:r>
            <a:br>
              <a:rPr lang="en-US" dirty="0" smtClean="0"/>
            </a:br>
            <a:r>
              <a:rPr lang="en-US" dirty="0" smtClean="0"/>
              <a:t>material (‘inner </a:t>
            </a:r>
            <a:r>
              <a:rPr lang="en-US" dirty="0" err="1" smtClean="0"/>
              <a:t>ejecta</a:t>
            </a:r>
            <a:r>
              <a:rPr lang="en-US" dirty="0" smtClean="0"/>
              <a:t>’)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X-ray heated </a:t>
            </a:r>
            <a:r>
              <a:rPr lang="en-US" dirty="0" err="1" smtClean="0"/>
              <a:t>ejecta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dust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Rings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density enhancements in equatorial (?) plane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shock physics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forward shock (into the ring)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reverse shock (into the </a:t>
            </a:r>
            <a:r>
              <a:rPr lang="en-US" dirty="0" err="1" smtClean="0"/>
              <a:t>ejecta</a:t>
            </a:r>
            <a:r>
              <a:rPr lang="en-US" dirty="0" smtClean="0"/>
              <a:t>)</a:t>
            </a:r>
          </a:p>
        </p:txBody>
      </p:sp>
      <p:pic>
        <p:nvPicPr>
          <p:cNvPr id="4" name="Picture 5" descr="87A_skyt"/>
          <p:cNvPicPr>
            <a:picLocks noChangeAspect="1" noChangeArrowheads="1"/>
          </p:cNvPicPr>
          <p:nvPr/>
        </p:nvPicPr>
        <p:blipFill>
          <a:blip r:embed="rId3" cstate="print"/>
          <a:srcRect r="51067" b="2063"/>
          <a:stretch>
            <a:fillRect/>
          </a:stretch>
        </p:blipFill>
        <p:spPr bwMode="auto">
          <a:xfrm>
            <a:off x="5580112" y="1700808"/>
            <a:ext cx="2702865" cy="2671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09600" y="381000"/>
            <a:ext cx="7924800" cy="6124575"/>
            <a:chOff x="609600" y="381000"/>
            <a:chExt cx="7924800" cy="6124575"/>
          </a:xfrm>
        </p:grpSpPr>
        <p:pic>
          <p:nvPicPr>
            <p:cNvPr id="217092" name="Picture 4" descr="sn87a_illust.jpg                                               0018DCF5robert                         C54A261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381000"/>
              <a:ext cx="7924800" cy="6124575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762712" y="6021288"/>
              <a:ext cx="1217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HelveticaNeueLT Com 45 Lt" pitchFamily="34" charset="0"/>
                </a:rPr>
                <a:t>McCray</a:t>
              </a:r>
              <a:endParaRPr lang="en-GB" dirty="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15988"/>
            <a:ext cx="7626350" cy="5757862"/>
          </a:xfrm>
          <a:prstGeom prst="rect">
            <a:avLst/>
          </a:prstGeom>
          <a:noFill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95288" y="216015"/>
            <a:ext cx="8424862" cy="7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60" tIns="46080" rIns="92160" bIns="46080" anchor="ctr">
            <a:spAutoFit/>
          </a:bodyPr>
          <a:lstStyle/>
          <a:p>
            <a:pPr algn="ctr">
              <a:lnSpc>
                <a:spcPct val="108000"/>
              </a:lnSpc>
              <a:buClr>
                <a:srgbClr val="FFCC66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chemeClr val="accent3">
                    <a:lumMod val="95000"/>
                  </a:schemeClr>
                </a:solidFill>
                <a:latin typeface="HelveticaNeueLT Com 45 Lt" pitchFamily="34" charset="0"/>
              </a:rPr>
              <a:t>The hidden SN 1987A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27088" y="917575"/>
            <a:ext cx="7620000" cy="5759450"/>
            <a:chOff x="521" y="578"/>
            <a:chExt cx="4800" cy="3628"/>
          </a:xfrm>
        </p:grpSpPr>
        <p:pic>
          <p:nvPicPr>
            <p:cNvPr id="4916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" y="585"/>
              <a:ext cx="4800" cy="3621"/>
            </a:xfrm>
            <a:prstGeom prst="rect">
              <a:avLst/>
            </a:prstGeom>
            <a:noFill/>
          </p:spPr>
        </p:pic>
        <p:sp>
          <p:nvSpPr>
            <p:cNvPr id="49162" name="Text Box 10"/>
            <p:cNvSpPr txBox="1">
              <a:spLocks noChangeArrowheads="1"/>
            </p:cNvSpPr>
            <p:nvPr/>
          </p:nvSpPr>
          <p:spPr bwMode="auto">
            <a:xfrm>
              <a:off x="4479" y="578"/>
              <a:ext cx="838" cy="235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/>
                <a:t>2001 – 2001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27088" y="917575"/>
            <a:ext cx="7620000" cy="5759450"/>
            <a:chOff x="501" y="581"/>
            <a:chExt cx="4800" cy="3625"/>
          </a:xfrm>
        </p:grpSpPr>
        <p:pic>
          <p:nvPicPr>
            <p:cNvPr id="49170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1" y="582"/>
              <a:ext cx="4800" cy="3624"/>
            </a:xfrm>
            <a:prstGeom prst="rect">
              <a:avLst/>
            </a:prstGeom>
            <a:noFill/>
          </p:spPr>
        </p:pic>
        <p:sp>
          <p:nvSpPr>
            <p:cNvPr id="49171" name="Text Box 19"/>
            <p:cNvSpPr txBox="1">
              <a:spLocks noChangeArrowheads="1"/>
            </p:cNvSpPr>
            <p:nvPr/>
          </p:nvSpPr>
          <p:spPr bwMode="auto">
            <a:xfrm>
              <a:off x="4459" y="581"/>
              <a:ext cx="838" cy="235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/>
                <a:t>2002 – 2001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7088" y="917575"/>
            <a:ext cx="7626350" cy="5757863"/>
            <a:chOff x="521" y="578"/>
            <a:chExt cx="4804" cy="3627"/>
          </a:xfrm>
        </p:grpSpPr>
        <p:pic>
          <p:nvPicPr>
            <p:cNvPr id="49174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1" y="578"/>
              <a:ext cx="4804" cy="3627"/>
            </a:xfrm>
            <a:prstGeom prst="rect">
              <a:avLst/>
            </a:prstGeom>
            <a:noFill/>
          </p:spPr>
        </p:pic>
        <p:sp>
          <p:nvSpPr>
            <p:cNvPr id="49175" name="Text Box 23"/>
            <p:cNvSpPr txBox="1">
              <a:spLocks noChangeArrowheads="1"/>
            </p:cNvSpPr>
            <p:nvPr/>
          </p:nvSpPr>
          <p:spPr bwMode="auto">
            <a:xfrm>
              <a:off x="4479" y="578"/>
              <a:ext cx="838" cy="235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/>
                <a:t>2003 – 2001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827088" y="917575"/>
            <a:ext cx="7734300" cy="5757863"/>
            <a:chOff x="521" y="578"/>
            <a:chExt cx="4872" cy="3627"/>
          </a:xfrm>
        </p:grpSpPr>
        <p:pic>
          <p:nvPicPr>
            <p:cNvPr id="4917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" y="578"/>
              <a:ext cx="4804" cy="3627"/>
            </a:xfrm>
            <a:prstGeom prst="rect">
              <a:avLst/>
            </a:prstGeom>
            <a:noFill/>
          </p:spPr>
        </p:pic>
        <p:sp>
          <p:nvSpPr>
            <p:cNvPr id="49178" name="Text Box 26"/>
            <p:cNvSpPr txBox="1">
              <a:spLocks noChangeArrowheads="1"/>
            </p:cNvSpPr>
            <p:nvPr/>
          </p:nvSpPr>
          <p:spPr bwMode="auto">
            <a:xfrm>
              <a:off x="4479" y="578"/>
              <a:ext cx="914" cy="234"/>
            </a:xfrm>
            <a:prstGeom prst="rect">
              <a:avLst/>
            </a:prstGeom>
            <a:solidFill>
              <a:schemeClr val="hlink"/>
            </a:solidFill>
            <a:ln w="63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dirty="0">
                  <a:latin typeface="HelveticaNeueLT Com 45 Lt" pitchFamily="34" charset="0"/>
                </a:rPr>
                <a:t>2004 – 2001</a:t>
              </a:r>
            </a:p>
          </p:txBody>
        </p:sp>
      </p:grp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77838" y="5949950"/>
            <a:ext cx="2284600" cy="46166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HelveticaNeueLT Com 45 Lt" pitchFamily="34" charset="0"/>
              </a:rPr>
              <a:t>Rest et al. 2006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588125" y="1557338"/>
            <a:ext cx="1023938" cy="274637"/>
            <a:chOff x="4260" y="950"/>
            <a:chExt cx="645" cy="173"/>
          </a:xfrm>
        </p:grpSpPr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4734" y="1039"/>
              <a:ext cx="171" cy="1"/>
            </a:xfrm>
            <a:prstGeom prst="line">
              <a:avLst/>
            </a:prstGeom>
            <a:noFill/>
            <a:ln w="360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4260" y="950"/>
              <a:ext cx="454" cy="173"/>
            </a:xfrm>
            <a:prstGeom prst="rect">
              <a:avLst/>
            </a:prstGeom>
            <a:noFill/>
            <a:ln w="3600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/>
                <a:t>1 arcmin</a:t>
              </a: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7772400" cy="1143000"/>
          </a:xfrm>
        </p:spPr>
        <p:txBody>
          <a:bodyPr/>
          <a:lstStyle/>
          <a:p>
            <a:r>
              <a:rPr lang="en-GB"/>
              <a:t>The ring collision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8134672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Dominating at all wavelengths</a:t>
            </a:r>
          </a:p>
          <a:p>
            <a:pPr lvl="1">
              <a:buFontTx/>
              <a:buNone/>
            </a:pPr>
            <a:r>
              <a:rPr lang="en-GB" dirty="0" smtClean="0"/>
              <a:t>shock emission </a:t>
            </a:r>
            <a:r>
              <a:rPr lang="en-GB" dirty="0"/>
              <a:t>increasing for the past </a:t>
            </a:r>
            <a:r>
              <a:rPr lang="en-GB" dirty="0" smtClean="0"/>
              <a:t>13 years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Emission from the stationary ring</a:t>
            </a:r>
          </a:p>
          <a:p>
            <a:pPr lvl="1">
              <a:buFontTx/>
              <a:buNone/>
            </a:pPr>
            <a:r>
              <a:rPr lang="en-GB" dirty="0"/>
              <a:t>narrow lines (FWHM </a:t>
            </a:r>
            <a:r>
              <a:rPr lang="en-GB" dirty="0">
                <a:cs typeface="Times New Roman" pitchFamily="18" charset="0"/>
              </a:rPr>
              <a:t>≈ </a:t>
            </a:r>
            <a:r>
              <a:rPr lang="en-GB" dirty="0"/>
              <a:t>10 km/s)</a:t>
            </a:r>
          </a:p>
          <a:p>
            <a:pPr lvl="1">
              <a:buFontTx/>
              <a:buNone/>
            </a:pPr>
            <a:r>
              <a:rPr lang="en-GB" dirty="0"/>
              <a:t>known since </a:t>
            </a:r>
            <a:r>
              <a:rPr lang="en-GB" dirty="0" smtClean="0"/>
              <a:t>1987 - fading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Shocked ring region (forward shock)</a:t>
            </a:r>
          </a:p>
          <a:p>
            <a:pPr lvl="1">
              <a:buFontTx/>
              <a:buNone/>
            </a:pPr>
            <a:r>
              <a:rPr lang="en-GB" dirty="0"/>
              <a:t>intermediate lines (~300 km/s)</a:t>
            </a:r>
          </a:p>
          <a:p>
            <a:pPr>
              <a:buFontTx/>
              <a:buNone/>
            </a:pPr>
            <a:r>
              <a:rPr lang="en-GB" dirty="0"/>
              <a:t>Reverse shock</a:t>
            </a:r>
          </a:p>
          <a:p>
            <a:pPr lvl="1">
              <a:buFontTx/>
              <a:buNone/>
            </a:pPr>
            <a:r>
              <a:rPr lang="en-GB" dirty="0" err="1"/>
              <a:t>ejecta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/>
              <a:t>&gt;</a:t>
            </a:r>
            <a:r>
              <a:rPr lang="en-GB" dirty="0" smtClean="0"/>
              <a:t>11000 </a:t>
            </a:r>
            <a:r>
              <a:rPr lang="en-GB" dirty="0"/>
              <a:t>km/s)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25400"/>
            <a:ext cx="2771775" cy="210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0534" name="Picture 6" descr="2004-09-a-animated_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638" y="4927600"/>
            <a:ext cx="2305050" cy="181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640"/>
            <a:ext cx="9144000" cy="6453187"/>
          </a:xfrm>
          <a:prstGeom prst="rect">
            <a:avLst/>
          </a:prstGeom>
          <a:noFill/>
        </p:spPr>
      </p:pic>
      <p:sp>
        <p:nvSpPr>
          <p:cNvPr id="328707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95000"/>
            </a:schemeClr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Earliest portrait of SN 1987A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410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© Anglo-Australian Telescope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5733256"/>
            <a:ext cx="3070969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45 Lt" pitchFamily="34" charset="0"/>
              </a:rPr>
              <a:t>Before February 1987</a:t>
            </a:r>
            <a:endParaRPr lang="en-GB" dirty="0">
              <a:latin typeface="HelveticaNeueLT Com 45 L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5733256"/>
            <a:ext cx="2730235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45 Lt" pitchFamily="34" charset="0"/>
              </a:rPr>
              <a:t>~24 February 1987</a:t>
            </a:r>
            <a:endParaRPr lang="en-GB" dirty="0">
              <a:latin typeface="HelveticaNeueLT Com 45 L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US"/>
              <a:t>The emission line components</a:t>
            </a:r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4213" y="1412875"/>
            <a:ext cx="7689850" cy="2232025"/>
            <a:chOff x="431" y="1434"/>
            <a:chExt cx="4844" cy="140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1" y="1434"/>
              <a:ext cx="4844" cy="1406"/>
              <a:chOff x="431" y="1434"/>
              <a:chExt cx="4844" cy="140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31" y="1434"/>
                <a:ext cx="4844" cy="1406"/>
                <a:chOff x="431" y="1434"/>
                <a:chExt cx="4844" cy="1406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431" y="1434"/>
                  <a:ext cx="4844" cy="1406"/>
                  <a:chOff x="431" y="1434"/>
                  <a:chExt cx="4844" cy="1406"/>
                </a:xfrm>
              </p:grpSpPr>
              <p:grpSp>
                <p:nvGrpSpPr>
                  <p:cNvPr id="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31" y="1434"/>
                    <a:ext cx="4844" cy="1406"/>
                    <a:chOff x="431" y="1434"/>
                    <a:chExt cx="4844" cy="1406"/>
                  </a:xfrm>
                </p:grpSpPr>
                <p:grpSp>
                  <p:nvGrpSpPr>
                    <p:cNvPr id="7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1" y="1434"/>
                      <a:ext cx="4844" cy="1406"/>
                      <a:chOff x="431" y="1434"/>
                      <a:chExt cx="4844" cy="1406"/>
                    </a:xfrm>
                  </p:grpSpPr>
                  <p:pic>
                    <p:nvPicPr>
                      <p:cNvPr id="152585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/>
                      <a:srcRect b="45090"/>
                      <a:stretch>
                        <a:fillRect/>
                      </a:stretch>
                    </p:blipFill>
                    <p:spPr bwMode="auto">
                      <a:xfrm>
                        <a:off x="431" y="1434"/>
                        <a:ext cx="4844" cy="140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</p:pic>
                  <p:grpSp>
                    <p:nvGrpSpPr>
                      <p:cNvPr id="8" name="Group 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43" y="2482"/>
                        <a:ext cx="2331" cy="151"/>
                        <a:chOff x="2943" y="2482"/>
                        <a:chExt cx="2331" cy="151"/>
                      </a:xfrm>
                    </p:grpSpPr>
                    <p:sp>
                      <p:nvSpPr>
                        <p:cNvPr id="152587" name="Text Box 1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3" y="2482"/>
                          <a:ext cx="164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88" name="Text Box 1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4" y="2482"/>
                          <a:ext cx="308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5000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89" name="Text Box 1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5" y="2482"/>
                          <a:ext cx="356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10000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90" name="Text Box 1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89" y="2482"/>
                          <a:ext cx="356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tIns="108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15000</a:t>
                          </a:r>
                          <a:endParaRPr lang="en-GB" sz="1200" b="1"/>
                        </a:p>
                      </p:txBody>
                    </p:sp>
                    <p:sp>
                      <p:nvSpPr>
                        <p:cNvPr id="152591" name="Text Box 1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2482"/>
                          <a:ext cx="262" cy="1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18000" tIns="10800" rIns="18000" anchor="ctr" anchorCtr="1">
                          <a:spAutoFit/>
                        </a:bodyPr>
                        <a:lstStyle/>
                        <a:p>
                          <a:r>
                            <a:rPr lang="en-US" sz="1200" b="1"/>
                            <a:t>20000</a:t>
                          </a:r>
                          <a:endParaRPr lang="en-GB" sz="1200" b="1"/>
                        </a:p>
                      </p:txBody>
                    </p:sp>
                  </p:grpSp>
                </p:grpSp>
                <p:grpSp>
                  <p:nvGrpSpPr>
                    <p:cNvPr id="9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6" y="2482"/>
                      <a:ext cx="2006" cy="151"/>
                      <a:chOff x="636" y="2482"/>
                      <a:chExt cx="2006" cy="151"/>
                    </a:xfrm>
                  </p:grpSpPr>
                  <p:sp>
                    <p:nvSpPr>
                      <p:cNvPr id="152593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6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-20000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4" name="Text 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71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-15000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5" name="Text Box 1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4" y="2482"/>
                        <a:ext cx="388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-10000</a:t>
                        </a:r>
                        <a:endParaRPr lang="en-GB" sz="1200" b="1"/>
                      </a:p>
                    </p:txBody>
                  </p:sp>
                  <p:sp>
                    <p:nvSpPr>
                      <p:cNvPr id="152596" name="Text Box 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2" y="2482"/>
                        <a:ext cx="340" cy="1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tIns="10800" anchor="ctr" anchorCtr="1">
                        <a:spAutoFit/>
                      </a:bodyPr>
                      <a:lstStyle/>
                      <a:p>
                        <a:r>
                          <a:rPr lang="en-US" sz="1200" b="1"/>
                          <a:t>-5000</a:t>
                        </a:r>
                        <a:endParaRPr lang="en-GB" sz="1200" b="1"/>
                      </a:p>
                    </p:txBody>
                  </p:sp>
                </p:grpSp>
              </p:grpSp>
              <p:sp>
                <p:nvSpPr>
                  <p:cNvPr id="152597" name="Text Box 21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05" y="1887"/>
                    <a:ext cx="333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b="1"/>
                      <a:t>Flux</a:t>
                    </a:r>
                    <a:endParaRPr lang="en-GB" sz="1400" b="1"/>
                  </a:p>
                </p:txBody>
              </p:sp>
            </p:grpSp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680" y="1438"/>
                  <a:ext cx="140" cy="1054"/>
                  <a:chOff x="680" y="1438"/>
                  <a:chExt cx="140" cy="1054"/>
                </a:xfrm>
              </p:grpSpPr>
              <p:sp>
                <p:nvSpPr>
                  <p:cNvPr id="152599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0" y="2363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0</a:t>
                    </a:r>
                    <a:endParaRPr lang="en-GB" sz="1200" b="1"/>
                  </a:p>
                </p:txBody>
              </p:sp>
              <p:sp>
                <p:nvSpPr>
                  <p:cNvPr id="152600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881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2</a:t>
                    </a:r>
                    <a:endParaRPr lang="en-GB" sz="1200" b="1"/>
                  </a:p>
                </p:txBody>
              </p:sp>
              <p:sp>
                <p:nvSpPr>
                  <p:cNvPr id="152601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2115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1</a:t>
                    </a:r>
                    <a:endParaRPr lang="en-GB" sz="1200" b="1"/>
                  </a:p>
                </p:txBody>
              </p:sp>
              <p:sp>
                <p:nvSpPr>
                  <p:cNvPr id="152602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641"/>
                    <a:ext cx="70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10800" rIns="18000" bIns="10800" anchor="ctr" anchorCtr="1">
                    <a:spAutoFit/>
                  </a:bodyPr>
                  <a:lstStyle/>
                  <a:p>
                    <a:r>
                      <a:rPr lang="en-US" sz="1200" b="1"/>
                      <a:t>3</a:t>
                    </a:r>
                    <a:endParaRPr lang="en-GB" sz="1200" b="1"/>
                  </a:p>
                </p:txBody>
              </p:sp>
              <p:sp>
                <p:nvSpPr>
                  <p:cNvPr id="152603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8" y="1438"/>
                    <a:ext cx="70" cy="11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8000" tIns="0" rIns="18000" bIns="0" anchor="ctr" anchorCtr="1">
                    <a:spAutoFit/>
                  </a:bodyPr>
                  <a:lstStyle/>
                  <a:p>
                    <a:r>
                      <a:rPr lang="en-US" sz="1200" b="1"/>
                      <a:t>4</a:t>
                    </a:r>
                    <a:endParaRPr lang="en-GB" sz="1200" b="1"/>
                  </a:p>
                </p:txBody>
              </p:sp>
              <p:sp>
                <p:nvSpPr>
                  <p:cNvPr id="15260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797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548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2024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607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2273"/>
                    <a:ext cx="136" cy="6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52608" name="Text Box 32"/>
              <p:cNvSpPr txBox="1">
                <a:spLocks noChangeArrowheads="1"/>
              </p:cNvSpPr>
              <p:nvPr/>
            </p:nvSpPr>
            <p:spPr bwMode="auto">
              <a:xfrm>
                <a:off x="2479" y="1509"/>
                <a:ext cx="3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HelveticaNeueLT Com 45 Lt" pitchFamily="34" charset="0"/>
                  </a:rPr>
                  <a:t>H</a:t>
                </a:r>
                <a:r>
                  <a:rPr lang="el-GR" b="1" dirty="0" smtClean="0">
                    <a:latin typeface="HelveticaNeueLT Com 45 Lt" pitchFamily="34" charset="0"/>
                    <a:cs typeface="Times New Roman" pitchFamily="18" charset="0"/>
                  </a:rPr>
                  <a:t>α</a:t>
                </a:r>
                <a:endParaRPr lang="el-GR" b="1" dirty="0">
                  <a:latin typeface="HelveticaNeueLT Com 45 Lt" pitchFamily="34" charset="0"/>
                  <a:cs typeface="Times New Roman" pitchFamily="18" charset="0"/>
                </a:endParaRPr>
              </a:p>
            </p:txBody>
          </p:sp>
          <p:sp>
            <p:nvSpPr>
              <p:cNvPr id="152609" name="Text Box 33"/>
              <p:cNvSpPr txBox="1">
                <a:spLocks noChangeArrowheads="1"/>
              </p:cNvSpPr>
              <p:nvPr/>
            </p:nvSpPr>
            <p:spPr bwMode="auto">
              <a:xfrm>
                <a:off x="979" y="1529"/>
                <a:ext cx="439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solidFill>
                      <a:srgbClr val="CC0000"/>
                    </a:solidFill>
                    <a:latin typeface="HelveticaNeueLT Com 45 Lt" pitchFamily="34" charset="0"/>
                  </a:rPr>
                  <a:t>2002</a:t>
                </a:r>
              </a:p>
              <a:p>
                <a:r>
                  <a:rPr lang="en-US" sz="1800" b="1" dirty="0">
                    <a:solidFill>
                      <a:schemeClr val="accent2"/>
                    </a:solidFill>
                    <a:latin typeface="HelveticaNeueLT Com 45 Lt" pitchFamily="34" charset="0"/>
                  </a:rPr>
                  <a:t>2000</a:t>
                </a:r>
                <a:endParaRPr lang="en-GB" sz="1800" b="1" dirty="0">
                  <a:solidFill>
                    <a:schemeClr val="accent2"/>
                  </a:solidFill>
                  <a:latin typeface="HelveticaNeueLT Com 45 Lt" pitchFamily="34" charset="0"/>
                </a:endParaRPr>
              </a:p>
            </p:txBody>
          </p:sp>
        </p:grpSp>
        <p:sp>
          <p:nvSpPr>
            <p:cNvPr id="152610" name="Text Box 34"/>
            <p:cNvSpPr txBox="1">
              <a:spLocks noChangeArrowheads="1"/>
            </p:cNvSpPr>
            <p:nvPr/>
          </p:nvSpPr>
          <p:spPr bwMode="auto">
            <a:xfrm>
              <a:off x="2608" y="2614"/>
              <a:ext cx="8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/>
                <a:t>velocity (km/s)</a:t>
              </a:r>
              <a:endParaRPr lang="en-GB" sz="1400" b="1"/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4356100" y="1916113"/>
            <a:ext cx="4500563" cy="3908425"/>
            <a:chOff x="2744" y="1207"/>
            <a:chExt cx="2835" cy="2462"/>
          </a:xfrm>
        </p:grpSpPr>
        <p:pic>
          <p:nvPicPr>
            <p:cNvPr id="152615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33" y="2341"/>
              <a:ext cx="1746" cy="1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52616" name="Line 40"/>
            <p:cNvSpPr>
              <a:spLocks noChangeShapeType="1"/>
            </p:cNvSpPr>
            <p:nvPr/>
          </p:nvSpPr>
          <p:spPr bwMode="auto">
            <a:xfrm>
              <a:off x="4332" y="1525"/>
              <a:ext cx="362" cy="136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2617" name="Line 41"/>
            <p:cNvSpPr>
              <a:spLocks noChangeShapeType="1"/>
            </p:cNvSpPr>
            <p:nvPr/>
          </p:nvSpPr>
          <p:spPr bwMode="auto">
            <a:xfrm>
              <a:off x="3606" y="1207"/>
              <a:ext cx="771" cy="131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2618" name="Line 42"/>
            <p:cNvSpPr>
              <a:spLocks noChangeShapeType="1"/>
            </p:cNvSpPr>
            <p:nvPr/>
          </p:nvSpPr>
          <p:spPr bwMode="auto">
            <a:xfrm>
              <a:off x="2744" y="1616"/>
              <a:ext cx="1814" cy="163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5576" y="3717032"/>
            <a:ext cx="6588844" cy="2848382"/>
            <a:chOff x="755576" y="3717032"/>
            <a:chExt cx="6588844" cy="2848382"/>
          </a:xfrm>
        </p:grpSpPr>
        <p:sp>
          <p:nvSpPr>
            <p:cNvPr id="152613" name="Text Box 37"/>
            <p:cNvSpPr txBox="1">
              <a:spLocks noChangeArrowheads="1"/>
            </p:cNvSpPr>
            <p:nvPr/>
          </p:nvSpPr>
          <p:spPr bwMode="auto">
            <a:xfrm>
              <a:off x="3851920" y="6165304"/>
              <a:ext cx="34925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 err="1" smtClean="0">
                  <a:latin typeface="HelveticaNeueLT Com 45 Lt" pitchFamily="34" charset="0"/>
                </a:rPr>
                <a:t>Fransson</a:t>
              </a:r>
              <a:r>
                <a:rPr lang="en-US" sz="2000" dirty="0" smtClean="0">
                  <a:latin typeface="HelveticaNeueLT Com 45 Lt" pitchFamily="34" charset="0"/>
                </a:rPr>
                <a:t> </a:t>
              </a:r>
              <a:r>
                <a:rPr lang="en-US" sz="2000" dirty="0">
                  <a:latin typeface="HelveticaNeueLT Com 45 Lt" pitchFamily="34" charset="0"/>
                </a:rPr>
                <a:t>et al. </a:t>
              </a:r>
              <a:r>
                <a:rPr lang="en-US" sz="2000" dirty="0" smtClean="0">
                  <a:latin typeface="HelveticaNeueLT Com 45 Lt" pitchFamily="34" charset="0"/>
                </a:rPr>
                <a:t>2013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3717032"/>
              <a:ext cx="4241800" cy="28067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789040"/>
            <a:ext cx="5734133" cy="240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68000" y="1556792"/>
            <a:ext cx="5976664" cy="4770160"/>
            <a:chOff x="3168000" y="1556792"/>
            <a:chExt cx="5976664" cy="477016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68000" y="1556792"/>
              <a:ext cx="5976664" cy="477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851920" y="1844824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Day 7976</a:t>
              </a:r>
            </a:p>
            <a:p>
              <a:r>
                <a:rPr lang="en-US" sz="1800" dirty="0" smtClean="0"/>
                <a:t>26 Dec 2008</a:t>
              </a:r>
              <a:endParaRPr lang="en-GB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in SN 1987A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3168000" y="1556792"/>
            <a:ext cx="5976000" cy="4770000"/>
            <a:chOff x="296023" y="2699924"/>
            <a:chExt cx="5143500" cy="419100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023" y="2699924"/>
              <a:ext cx="51435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84668" y="2954392"/>
              <a:ext cx="114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NeueLT Com 45 Lt" pitchFamily="34" charset="0"/>
                </a:rPr>
                <a:t>Day 7998</a:t>
              </a:r>
              <a:endParaRPr lang="en-GB" sz="1800" dirty="0">
                <a:latin typeface="HelveticaNeueLT Com 45 Lt" pitchFamily="34" charset="0"/>
              </a:endParaRPr>
            </a:p>
          </p:txBody>
        </p:sp>
      </p:grpSp>
      <p:pic>
        <p:nvPicPr>
          <p:cNvPr id="8198" name="Picture 6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000" y="1556792"/>
            <a:ext cx="5976000" cy="47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88224" y="630932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NeueLT Com 45 Lt" pitchFamily="34" charset="0"/>
              </a:rPr>
              <a:t>Fransson et al. 2013</a:t>
            </a:r>
            <a:endParaRPr lang="en-GB" sz="1800" dirty="0">
              <a:latin typeface="HelveticaNeueLT Com 45 L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90464"/>
            <a:ext cx="3312368" cy="41148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‘Clean H</a:t>
            </a:r>
            <a:r>
              <a:rPr lang="en-US" sz="2800" dirty="0" smtClean="0">
                <a:sym typeface="Symbol"/>
              </a:rPr>
              <a:t>’</a:t>
            </a:r>
            <a:endParaRPr lang="en-GB" sz="2800" dirty="0" smtClean="0">
              <a:sym typeface="Symbol"/>
            </a:endParaRPr>
          </a:p>
          <a:p>
            <a:pPr>
              <a:buNone/>
            </a:pPr>
            <a:r>
              <a:rPr lang="en-US" sz="2800" dirty="0" smtClean="0">
                <a:sym typeface="Symbol"/>
              </a:rPr>
              <a:t>Flux increase by </a:t>
            </a:r>
            <a:br>
              <a:rPr lang="en-US" sz="2800" dirty="0" smtClean="0">
                <a:sym typeface="Symbol"/>
              </a:rPr>
            </a:br>
            <a:r>
              <a:rPr lang="en-US" sz="2800" dirty="0" smtClean="0">
                <a:sym typeface="Symbol"/>
              </a:rPr>
              <a:t>4 to 6 from 2000 to 2007</a:t>
            </a:r>
          </a:p>
          <a:p>
            <a:pPr>
              <a:buNone/>
            </a:pPr>
            <a:r>
              <a:rPr lang="en-US" sz="2800" dirty="0" err="1" smtClean="0">
                <a:sym typeface="Symbol"/>
              </a:rPr>
              <a:t>v</a:t>
            </a:r>
            <a:r>
              <a:rPr lang="en-US" sz="2800" baseline="-25000" dirty="0" err="1" smtClean="0">
                <a:sym typeface="Symbol"/>
              </a:rPr>
              <a:t>max</a:t>
            </a:r>
            <a:r>
              <a:rPr lang="en-US" sz="2800" dirty="0" smtClean="0">
                <a:sym typeface="Symbol"/>
              </a:rPr>
              <a:t>&gt;11000 km/s</a:t>
            </a:r>
          </a:p>
          <a:p>
            <a:pPr lvl="1">
              <a:buNone/>
            </a:pPr>
            <a:r>
              <a:rPr lang="en-US" sz="2400" dirty="0" smtClean="0">
                <a:sym typeface="Symbol"/>
              </a:rPr>
              <a:t>larger than possible in equatorial ring</a:t>
            </a:r>
          </a:p>
          <a:p>
            <a:pPr lvl="1">
              <a:buNone/>
            </a:pPr>
            <a:r>
              <a:rPr lang="en-US" sz="2400" dirty="0" smtClean="0">
                <a:sym typeface="Symbol"/>
              </a:rPr>
              <a:t>anisotropic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Symbol"/>
              </a:rPr>
              <a:t></a:t>
            </a:r>
            <a:r>
              <a:rPr lang="en-US" dirty="0" smtClean="0"/>
              <a:t> in SN 1987A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043608" y="1234301"/>
            <a:ext cx="7078216" cy="5435059"/>
            <a:chOff x="1043608" y="1234301"/>
            <a:chExt cx="7078216" cy="54350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3608" y="1234301"/>
              <a:ext cx="7078216" cy="5435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004048" y="5487615"/>
              <a:ext cx="2443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HelveticaNeueLT Com 45 Lt" pitchFamily="34" charset="0"/>
                </a:rPr>
                <a:t>Fransson</a:t>
              </a:r>
              <a:r>
                <a:rPr lang="en-US" sz="2000" dirty="0" smtClean="0">
                  <a:latin typeface="HelveticaNeueLT Com 45 Lt" pitchFamily="34" charset="0"/>
                </a:rPr>
                <a:t> et al. 2013</a:t>
              </a:r>
              <a:endParaRPr lang="en-GB" sz="2000" dirty="0">
                <a:latin typeface="HelveticaNeueLT Com 45 Lt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99418" y="1556792"/>
              <a:ext cx="1624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NeueLT Com 45 Lt" pitchFamily="34" charset="0"/>
                </a:rPr>
                <a:t>7976 days</a:t>
              </a:r>
            </a:p>
            <a:p>
              <a:r>
                <a:rPr lang="en-US" sz="2000" dirty="0" smtClean="0">
                  <a:latin typeface="HelveticaNeueLT Com 45 Lt" pitchFamily="34" charset="0"/>
                </a:rPr>
                <a:t>26 Dec 2008</a:t>
              </a:r>
              <a:endParaRPr lang="en-GB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H</a:t>
            </a:r>
            <a:r>
              <a:rPr lang="en-US" dirty="0" smtClean="0">
                <a:sym typeface="Symbol"/>
              </a:rPr>
              <a:t>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4174232" cy="496800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Combination of FORS, UVES and STIS data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498"/>
          <a:stretch>
            <a:fillRect/>
          </a:stretch>
        </p:blipFill>
        <p:spPr bwMode="auto">
          <a:xfrm>
            <a:off x="4572000" y="1512168"/>
            <a:ext cx="4572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2852936"/>
            <a:ext cx="5184576" cy="380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125" t="1270" b="3290"/>
          <a:stretch>
            <a:fillRect/>
          </a:stretch>
        </p:blipFill>
        <p:spPr bwMode="auto">
          <a:xfrm>
            <a:off x="4572000" y="1253613"/>
            <a:ext cx="4572000" cy="560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outside the ring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25660" y="1124744"/>
            <a:ext cx="7390756" cy="5769932"/>
            <a:chOff x="925660" y="1124744"/>
            <a:chExt cx="7390756" cy="57699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344" y="1124744"/>
              <a:ext cx="7330072" cy="54521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25660" y="6525344"/>
              <a:ext cx="227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bg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Fransson</a:t>
              </a:r>
              <a:r>
                <a:rPr lang="en-US" sz="1800" dirty="0" smtClean="0">
                  <a:solidFill>
                    <a:schemeClr val="bg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2015</a:t>
              </a:r>
              <a:endParaRPr lang="en-US" sz="1800" dirty="0">
                <a:solidFill>
                  <a:schemeClr val="bg1"/>
                </a:solidFill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Destruction of the 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496" y="1557338"/>
            <a:ext cx="3816424" cy="4114800"/>
          </a:xfrm>
        </p:spPr>
        <p:txBody>
          <a:bodyPr/>
          <a:lstStyle/>
          <a:p>
            <a:r>
              <a:rPr lang="en-US" dirty="0" smtClean="0"/>
              <a:t>Ring emission has peaked</a:t>
            </a:r>
          </a:p>
          <a:p>
            <a:r>
              <a:rPr lang="en-US" dirty="0" smtClean="0"/>
              <a:t>Shock is dissolving the ring between 2020 and 2030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07904" y="1196752"/>
            <a:ext cx="5476837" cy="5640324"/>
            <a:chOff x="3707904" y="1196752"/>
            <a:chExt cx="5476837" cy="5640324"/>
          </a:xfrm>
        </p:grpSpPr>
        <p:grpSp>
          <p:nvGrpSpPr>
            <p:cNvPr id="7" name="Group 6"/>
            <p:cNvGrpSpPr/>
            <p:nvPr/>
          </p:nvGrpSpPr>
          <p:grpSpPr>
            <a:xfrm>
              <a:off x="3707904" y="1196752"/>
              <a:ext cx="5476837" cy="5640324"/>
              <a:chOff x="3707904" y="1196752"/>
              <a:chExt cx="5476837" cy="56403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07904" y="1196752"/>
                <a:ext cx="5476837" cy="564032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845125" y="4365104"/>
                <a:ext cx="20473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Fransson</a:t>
                </a:r>
                <a:r>
                  <a:rPr lang="en-US" sz="1600" dirty="0" smtClean="0">
                    <a:latin typeface="Helvetica Neue LT Com 55 Roman" charset="0"/>
                    <a:ea typeface="Helvetica Neue LT Com 55 Roman" charset="0"/>
                    <a:cs typeface="Helvetica Neue LT Com 55 Roman" charset="0"/>
                  </a:rPr>
                  <a:t> et al. 2015</a:t>
                </a:r>
                <a:endParaRPr lang="en-US" sz="1600" dirty="0">
                  <a:latin typeface="Helvetica Neue LT Com 55 Roman" charset="0"/>
                  <a:ea typeface="Helvetica Neue LT Com 55 Roman" charset="0"/>
                  <a:cs typeface="Helvetica Neue LT Com 55 Roman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72000" y="4355812"/>
              <a:ext cx="1064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shocked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46948" y="6011996"/>
              <a:ext cx="132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unshocked</a:t>
              </a:r>
              <a:endParaRPr lang="en-US" sz="1800" dirty="0">
                <a:latin typeface="Helvetica Neue LT Com 55 Roman" charset="0"/>
                <a:ea typeface="Helvetica Neue LT Com 55 Roman" charset="0"/>
                <a:cs typeface="Helvetica Neue LT Com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056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95000"/>
                  </a:schemeClr>
                </a:solidFill>
              </a:rPr>
              <a:t>How this could look like</a:t>
            </a:r>
            <a:endParaRPr lang="en-GB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4" name="eso1032a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900238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8496944" cy="4114800"/>
          </a:xfrm>
        </p:spPr>
        <p:txBody>
          <a:bodyPr/>
          <a:lstStyle/>
          <a:p>
            <a:pPr>
              <a:spcBef>
                <a:spcPts val="368"/>
              </a:spcBef>
              <a:buFontTx/>
              <a:buNone/>
            </a:pPr>
            <a:r>
              <a:rPr lang="en-GB" dirty="0"/>
              <a:t>SN 1987A is as interesting as ever</a:t>
            </a:r>
          </a:p>
          <a:p>
            <a:pPr lvl="1">
              <a:spcBef>
                <a:spcPts val="368"/>
              </a:spcBef>
              <a:buFontTx/>
              <a:buNone/>
            </a:pPr>
            <a:r>
              <a:rPr lang="en-US" dirty="0"/>
              <a:t>ring collision is in full </a:t>
            </a:r>
            <a:r>
              <a:rPr lang="en-US" dirty="0" smtClean="0"/>
              <a:t>swing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forward shocks in the ring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reverse shock in the debris (outer </a:t>
            </a:r>
            <a:r>
              <a:rPr lang="en-US" dirty="0" err="1" smtClean="0"/>
              <a:t>ejecta</a:t>
            </a:r>
            <a:r>
              <a:rPr lang="en-US" dirty="0" smtClean="0"/>
              <a:t>)</a:t>
            </a:r>
            <a:endParaRPr lang="en-US" dirty="0"/>
          </a:p>
          <a:p>
            <a:pPr lvl="1">
              <a:spcBef>
                <a:spcPts val="368"/>
              </a:spcBef>
              <a:buFontTx/>
              <a:buNone/>
            </a:pPr>
            <a:r>
              <a:rPr lang="en-US" dirty="0"/>
              <a:t>shocked material can be analyzed through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X-rays </a:t>
            </a:r>
            <a:r>
              <a:rPr lang="en-US" dirty="0"/>
              <a:t>and the coronal </a:t>
            </a:r>
            <a:r>
              <a:rPr lang="en-US" dirty="0" smtClean="0"/>
              <a:t>lines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now heating the inner </a:t>
            </a:r>
            <a:r>
              <a:rPr lang="en-US" dirty="0" err="1" smtClean="0"/>
              <a:t>ejecta</a:t>
            </a:r>
            <a:r>
              <a:rPr lang="en-US" dirty="0" smtClean="0"/>
              <a:t> as well</a:t>
            </a:r>
          </a:p>
          <a:p>
            <a:pPr lvl="1">
              <a:spcBef>
                <a:spcPts val="368"/>
              </a:spcBef>
              <a:buFontTx/>
              <a:buNone/>
            </a:pPr>
            <a:r>
              <a:rPr lang="en-US" dirty="0" smtClean="0"/>
              <a:t>first direct look at an explosion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resolved inner </a:t>
            </a:r>
            <a:r>
              <a:rPr lang="en-US" dirty="0" err="1" smtClean="0"/>
              <a:t>ejecta</a:t>
            </a:r>
            <a:r>
              <a:rPr lang="en-US" dirty="0" smtClean="0"/>
              <a:t> (iron core) are the immediate reflection of the explosion mechanism</a:t>
            </a:r>
          </a:p>
          <a:p>
            <a:pPr lvl="2">
              <a:spcBef>
                <a:spcPts val="368"/>
              </a:spcBef>
              <a:buFontTx/>
              <a:buNone/>
            </a:pPr>
            <a:r>
              <a:rPr lang="en-US" dirty="0" smtClean="0"/>
              <a:t>confirmation of the standing accretion shock instability (SASI)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neutrino convection in the explosion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to come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41148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dirty="0" smtClean="0"/>
              <a:t>Complete destruction of the ring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Illuminating the outside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beyond the inner ring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Detailed mapping of the inner </a:t>
            </a:r>
            <a:r>
              <a:rPr lang="en-GB" dirty="0" err="1" smtClean="0"/>
              <a:t>ejecta</a:t>
            </a:r>
            <a:endParaRPr lang="en-GB" dirty="0" smtClean="0"/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details on explosion mechanics and distribution of synthesized material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dust formation </a:t>
            </a:r>
          </a:p>
          <a:p>
            <a:pPr lvl="2">
              <a:spcBef>
                <a:spcPts val="0"/>
              </a:spcBef>
              <a:buNone/>
            </a:pPr>
            <a:r>
              <a:rPr lang="en-GB" dirty="0" smtClean="0"/>
              <a:t>where is the dust that formed early on?</a:t>
            </a:r>
          </a:p>
          <a:p>
            <a:pPr lvl="2">
              <a:spcBef>
                <a:spcPts val="0"/>
              </a:spcBef>
              <a:buNone/>
            </a:pPr>
            <a:r>
              <a:rPr lang="en-GB" dirty="0" smtClean="0"/>
              <a:t>what is the dust composition?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what will be lost due to the external illumination?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Where is the neutron star? 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limits uncomfortable for the theory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828" name="Picture 4" descr="sn1987a_wide.tif                                               00056E4Drobert                         C54A261A:"/>
          <p:cNvPicPr>
            <a:picLocks noChangeAspect="1" noChangeArrowheads="1"/>
          </p:cNvPicPr>
          <p:nvPr/>
        </p:nvPicPr>
        <p:blipFill>
          <a:blip r:embed="rId2" cstate="print"/>
          <a:srcRect l="36182" t="34746" r="35759" b="35440"/>
          <a:stretch>
            <a:fillRect/>
          </a:stretch>
        </p:blipFill>
        <p:spPr bwMode="auto">
          <a:xfrm>
            <a:off x="467544" y="0"/>
            <a:ext cx="8234634" cy="6858000"/>
          </a:xfrm>
          <a:prstGeom prst="rect">
            <a:avLst/>
          </a:prstGeom>
          <a:noFill/>
        </p:spPr>
      </p:pic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1763688" y="304800"/>
            <a:ext cx="6408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NeueLT Com 45 Lt" pitchFamily="34" charset="0"/>
              </a:rPr>
              <a:t>No sign yet of a neutron </a:t>
            </a:r>
            <a:r>
              <a:rPr lang="en-US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NeueLT Com 45 Lt" pitchFamily="34" charset="0"/>
              </a:rPr>
              <a:t>star</a:t>
            </a:r>
            <a:endParaRPr lang="en-US" sz="40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NeueLT Com 45 Lt" pitchFamily="34" charset="0"/>
            </a:endParaRPr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 flipH="1">
            <a:off x="4724400" y="1295400"/>
            <a:ext cx="914400" cy="2286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11560" y="6165304"/>
            <a:ext cx="404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NeueLT Com 45 Lt" pitchFamily="34" charset="0"/>
              </a:rPr>
              <a:t>Collapse to a black hole?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95000"/>
                  </a:schemeClr>
                </a:solidFill>
              </a:rPr>
              <a:t>Introducing SN 1987A</a:t>
            </a:r>
            <a:endParaRPr lang="en-GB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4" name="eso1032b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900238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SN 1987A will be the first supernova that we can observe forever.</a:t>
            </a:r>
          </a:p>
          <a:p>
            <a:pPr>
              <a:buFontTx/>
              <a:buNone/>
            </a:pPr>
            <a:r>
              <a:rPr lang="en-GB"/>
              <a:t>                                             </a:t>
            </a:r>
          </a:p>
          <a:p>
            <a:pPr algn="r">
              <a:buFontTx/>
              <a:buNone/>
            </a:pPr>
            <a:r>
              <a:rPr lang="en-GB"/>
              <a:t> L. Woltjer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Uniqueness of SN 1987A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96752"/>
            <a:ext cx="7772400" cy="4114800"/>
          </a:xfrm>
        </p:spPr>
        <p:txBody>
          <a:bodyPr/>
          <a:lstStyle/>
          <a:p>
            <a:pPr>
              <a:spcBef>
                <a:spcPts val="0"/>
              </a:spcBef>
              <a:buFontTx/>
              <a:buNone/>
            </a:pPr>
            <a:r>
              <a:rPr lang="en-US" dirty="0" smtClean="0">
                <a:cs typeface="Arial"/>
                <a:sym typeface="Symbol"/>
              </a:rPr>
              <a:t>Neutrino detection 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US" dirty="0" smtClean="0">
                <a:cs typeface="Arial"/>
                <a:sym typeface="Symbol"/>
              </a:rPr>
              <a:t>direct evidence of core collapse</a:t>
            </a:r>
            <a:br>
              <a:rPr lang="en-US" dirty="0" smtClean="0">
                <a:cs typeface="Arial"/>
                <a:sym typeface="Symbol"/>
              </a:rPr>
            </a:br>
            <a:r>
              <a:rPr lang="en-US" dirty="0" smtClean="0">
                <a:cs typeface="Arial"/>
                <a:sym typeface="Symbol"/>
              </a:rPr>
              <a:t>and formation of a neutron </a:t>
            </a:r>
            <a:br>
              <a:rPr lang="en-US" dirty="0" smtClean="0">
                <a:cs typeface="Arial"/>
                <a:sym typeface="Symbol"/>
              </a:rPr>
            </a:br>
            <a:r>
              <a:rPr lang="en-US" dirty="0" smtClean="0">
                <a:cs typeface="Arial"/>
                <a:sym typeface="Symbol"/>
              </a:rPr>
              <a:t>star (or black hole)</a:t>
            </a:r>
            <a:endParaRPr lang="en-GB" dirty="0" smtClean="0"/>
          </a:p>
          <a:p>
            <a:pPr>
              <a:spcBef>
                <a:spcPts val="0"/>
              </a:spcBef>
              <a:buFontTx/>
              <a:buNone/>
            </a:pPr>
            <a:r>
              <a:rPr lang="en-GB" b="0" dirty="0" smtClean="0"/>
              <a:t>Naked-eye supernova after &gt;350 years</a:t>
            </a:r>
          </a:p>
          <a:p>
            <a:pPr lvl="1">
              <a:spcBef>
                <a:spcPts val="0"/>
              </a:spcBef>
              <a:buNone/>
            </a:pPr>
            <a:r>
              <a:rPr lang="en-GB" b="0" dirty="0" smtClean="0"/>
              <a:t>detection of X-rays and </a:t>
            </a:r>
            <a:r>
              <a:rPr lang="en-GB" b="0" dirty="0" smtClean="0">
                <a:sym typeface="Symbol"/>
              </a:rPr>
              <a:t>-rays very early</a:t>
            </a:r>
          </a:p>
          <a:p>
            <a:pPr lvl="2">
              <a:spcBef>
                <a:spcPts val="0"/>
              </a:spcBef>
              <a:buNone/>
            </a:pPr>
            <a:r>
              <a:rPr lang="en-GB" dirty="0" smtClean="0">
                <a:sym typeface="Symbol"/>
              </a:rPr>
              <a:t>mixing and direct </a:t>
            </a:r>
            <a:r>
              <a:rPr lang="en-GB" dirty="0" err="1" smtClean="0">
                <a:sym typeface="Symbol"/>
              </a:rPr>
              <a:t>nucleosynthetic</a:t>
            </a:r>
            <a:r>
              <a:rPr lang="en-GB" dirty="0" smtClean="0">
                <a:sym typeface="Symbol"/>
              </a:rPr>
              <a:t> products</a:t>
            </a:r>
          </a:p>
          <a:p>
            <a:pPr lvl="1">
              <a:spcBef>
                <a:spcPts val="0"/>
              </a:spcBef>
              <a:buNone/>
            </a:pPr>
            <a:r>
              <a:rPr lang="en-GB" dirty="0" smtClean="0"/>
              <a:t>monitoring with HST, VLT, Gemini, Chandra, XMM, ATCA, Herschel, Spitzer, ALMA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GB" b="0" dirty="0" smtClean="0"/>
              <a:t>Progenitor star observed before explosion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GB" b="0" dirty="0" smtClean="0"/>
              <a:t>insight into stellar evolutionary channel leading to a supernova 	</a:t>
            </a:r>
            <a:r>
              <a:rPr lang="en-GB" sz="2400" b="0" dirty="0" smtClean="0">
                <a:solidFill>
                  <a:schemeClr val="tx1"/>
                </a:solidFill>
              </a:rPr>
              <a:t>surprise </a:t>
            </a:r>
            <a:r>
              <a:rPr lang="en-GB" sz="2400" b="0" dirty="0" smtClean="0">
                <a:solidFill>
                  <a:schemeClr val="tx1"/>
                </a:solidFill>
                <a:sym typeface="Wingdings" pitchFamily="2" charset="2"/>
              </a:rPr>
              <a:t> blue supergiant!</a:t>
            </a:r>
            <a:endParaRPr lang="en-GB" b="0" dirty="0" smtClean="0">
              <a:solidFill>
                <a:schemeClr val="tx1"/>
              </a:solidFill>
            </a:endParaRPr>
          </a:p>
        </p:txBody>
      </p:sp>
      <p:pic>
        <p:nvPicPr>
          <p:cNvPr id="4" name="Picture 6" descr="Picture1 copy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1087162"/>
            <a:ext cx="2426866" cy="1909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87A_BOOK_no_te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6538" y="0"/>
            <a:ext cx="645795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1816100" y="6042025"/>
            <a:ext cx="1268413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2400" dirty="0" err="1">
                <a:solidFill>
                  <a:srgbClr val="2E2F5E"/>
                </a:solidFill>
                <a:latin typeface="HelveticaNeueLT Com 45 Lt" pitchFamily="34" charset="0"/>
              </a:rPr>
              <a:t>Suntzeff</a:t>
            </a:r>
            <a:endParaRPr lang="en-GB" sz="2400" dirty="0">
              <a:solidFill>
                <a:srgbClr val="2E2F5E"/>
              </a:solidFill>
              <a:latin typeface="HelveticaNeueLT Com 45 Lt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15110" y="207963"/>
            <a:ext cx="4805362" cy="6118225"/>
            <a:chOff x="2477" y="131"/>
            <a:chExt cx="3027" cy="3854"/>
          </a:xfrm>
        </p:grpSpPr>
        <p:sp>
          <p:nvSpPr>
            <p:cNvPr id="336901" name="Rectangle 5"/>
            <p:cNvSpPr>
              <a:spLocks noChangeArrowheads="1"/>
            </p:cNvSpPr>
            <p:nvPr/>
          </p:nvSpPr>
          <p:spPr bwMode="auto">
            <a:xfrm>
              <a:off x="247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2" name="Rectangle 6"/>
            <p:cNvSpPr>
              <a:spLocks noChangeArrowheads="1"/>
            </p:cNvSpPr>
            <p:nvPr/>
          </p:nvSpPr>
          <p:spPr bwMode="auto">
            <a:xfrm>
              <a:off x="272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3" name="Rectangle 7"/>
            <p:cNvSpPr>
              <a:spLocks noChangeArrowheads="1"/>
            </p:cNvSpPr>
            <p:nvPr/>
          </p:nvSpPr>
          <p:spPr bwMode="auto">
            <a:xfrm>
              <a:off x="2965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4" name="Rectangle 8"/>
            <p:cNvSpPr>
              <a:spLocks noChangeArrowheads="1"/>
            </p:cNvSpPr>
            <p:nvPr/>
          </p:nvSpPr>
          <p:spPr bwMode="auto">
            <a:xfrm>
              <a:off x="3210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5" name="Rectangle 9"/>
            <p:cNvSpPr>
              <a:spLocks noChangeArrowheads="1"/>
            </p:cNvSpPr>
            <p:nvPr/>
          </p:nvSpPr>
          <p:spPr bwMode="auto">
            <a:xfrm>
              <a:off x="345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6" name="Rectangle 10"/>
            <p:cNvSpPr>
              <a:spLocks noChangeArrowheads="1"/>
            </p:cNvSpPr>
            <p:nvPr/>
          </p:nvSpPr>
          <p:spPr bwMode="auto">
            <a:xfrm>
              <a:off x="467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7" name="Rectangle 11"/>
            <p:cNvSpPr>
              <a:spLocks noChangeArrowheads="1"/>
            </p:cNvSpPr>
            <p:nvPr/>
          </p:nvSpPr>
          <p:spPr bwMode="auto">
            <a:xfrm>
              <a:off x="369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8" name="Rectangle 12"/>
            <p:cNvSpPr>
              <a:spLocks noChangeArrowheads="1"/>
            </p:cNvSpPr>
            <p:nvPr/>
          </p:nvSpPr>
          <p:spPr bwMode="auto">
            <a:xfrm>
              <a:off x="394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09" name="Rectangle 13"/>
            <p:cNvSpPr>
              <a:spLocks noChangeArrowheads="1"/>
            </p:cNvSpPr>
            <p:nvPr/>
          </p:nvSpPr>
          <p:spPr bwMode="auto">
            <a:xfrm>
              <a:off x="4184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0" name="Rectangle 14"/>
            <p:cNvSpPr>
              <a:spLocks noChangeArrowheads="1"/>
            </p:cNvSpPr>
            <p:nvPr/>
          </p:nvSpPr>
          <p:spPr bwMode="auto">
            <a:xfrm>
              <a:off x="4429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1" name="Rectangle 15"/>
            <p:cNvSpPr>
              <a:spLocks noChangeArrowheads="1"/>
            </p:cNvSpPr>
            <p:nvPr/>
          </p:nvSpPr>
          <p:spPr bwMode="auto">
            <a:xfrm>
              <a:off x="491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2" name="Rectangle 16"/>
            <p:cNvSpPr>
              <a:spLocks noChangeArrowheads="1"/>
            </p:cNvSpPr>
            <p:nvPr/>
          </p:nvSpPr>
          <p:spPr bwMode="auto">
            <a:xfrm>
              <a:off x="5161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6913" name="Rectangle 17"/>
            <p:cNvSpPr>
              <a:spLocks noChangeArrowheads="1"/>
            </p:cNvSpPr>
            <p:nvPr/>
          </p:nvSpPr>
          <p:spPr bwMode="auto">
            <a:xfrm>
              <a:off x="5404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6914" name="Text Box 18"/>
          <p:cNvSpPr txBox="1">
            <a:spLocks noChangeArrowheads="1"/>
          </p:cNvSpPr>
          <p:nvPr/>
        </p:nvSpPr>
        <p:spPr bwMode="auto">
          <a:xfrm>
            <a:off x="2987825" y="836613"/>
            <a:ext cx="57606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18</a:t>
            </a:r>
          </a:p>
        </p:txBody>
      </p:sp>
      <p:sp>
        <p:nvSpPr>
          <p:cNvPr id="336915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269874"/>
            <a:ext cx="3347864" cy="2079005"/>
          </a:xfrm>
        </p:spPr>
        <p:txBody>
          <a:bodyPr/>
          <a:lstStyle/>
          <a:p>
            <a:r>
              <a:rPr lang="en-GB" dirty="0" smtClean="0"/>
              <a:t>Uniqueness of SN 1987A</a:t>
            </a:r>
            <a:endParaRPr lang="en-GB" dirty="0"/>
          </a:p>
        </p:txBody>
      </p:sp>
      <p:sp>
        <p:nvSpPr>
          <p:cNvPr id="336916" name="Text Box 20"/>
          <p:cNvSpPr txBox="1">
            <a:spLocks noChangeArrowheads="1"/>
          </p:cNvSpPr>
          <p:nvPr/>
        </p:nvSpPr>
        <p:spPr bwMode="auto">
          <a:xfrm>
            <a:off x="2987824" y="5229225"/>
            <a:ext cx="539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33</a:t>
            </a:r>
          </a:p>
        </p:txBody>
      </p:sp>
      <p:sp>
        <p:nvSpPr>
          <p:cNvPr id="336917" name="Text Box 21"/>
          <p:cNvSpPr txBox="1">
            <a:spLocks noChangeArrowheads="1"/>
          </p:cNvSpPr>
          <p:nvPr/>
        </p:nvSpPr>
        <p:spPr bwMode="auto">
          <a:xfrm>
            <a:off x="2987824" y="3741738"/>
            <a:ext cx="539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28</a:t>
            </a:r>
          </a:p>
        </p:txBody>
      </p:sp>
      <p:sp>
        <p:nvSpPr>
          <p:cNvPr id="336918" name="Text Box 22"/>
          <p:cNvSpPr txBox="1">
            <a:spLocks noChangeArrowheads="1"/>
          </p:cNvSpPr>
          <p:nvPr/>
        </p:nvSpPr>
        <p:spPr bwMode="auto">
          <a:xfrm>
            <a:off x="2987824" y="2324100"/>
            <a:ext cx="539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23</a:t>
            </a:r>
          </a:p>
        </p:txBody>
      </p:sp>
      <p:sp>
        <p:nvSpPr>
          <p:cNvPr id="336919" name="Rectangle 23"/>
          <p:cNvSpPr>
            <a:spLocks noChangeArrowheads="1"/>
          </p:cNvSpPr>
          <p:nvPr/>
        </p:nvSpPr>
        <p:spPr bwMode="auto">
          <a:xfrm>
            <a:off x="3656335" y="1960563"/>
            <a:ext cx="5164137" cy="4371975"/>
          </a:xfrm>
          <a:prstGeom prst="rect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36920" name="Text Box 24"/>
          <p:cNvSpPr txBox="1">
            <a:spLocks noChangeArrowheads="1"/>
          </p:cNvSpPr>
          <p:nvPr/>
        </p:nvSpPr>
        <p:spPr bwMode="auto">
          <a:xfrm>
            <a:off x="2338388" y="4292600"/>
            <a:ext cx="1303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2400" dirty="0" err="1" smtClean="0">
                <a:solidFill>
                  <a:srgbClr val="2E2F5E"/>
                </a:solidFill>
                <a:latin typeface="HelveticaNeueLT Com 45 Lt" pitchFamily="34" charset="0"/>
              </a:rPr>
              <a:t>Fornax</a:t>
            </a: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/>
            </a:r>
            <a:b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</a:br>
            <a:r>
              <a:rPr lang="en-GB" sz="2400" dirty="0">
                <a:solidFill>
                  <a:srgbClr val="2E2F5E"/>
                </a:solidFill>
                <a:latin typeface="HelveticaNeueLT Com 45 Lt" pitchFamily="34" charset="0"/>
              </a:rPr>
              <a:t>distance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14" grpId="0" animBg="1"/>
      <p:bldP spid="336916" grpId="0" animBg="1"/>
      <p:bldP spid="336917" grpId="0" animBg="1"/>
      <p:bldP spid="336918" grpId="0" animBg="1"/>
      <p:bldP spid="336919" grpId="0" animBg="1"/>
      <p:bldP spid="3369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87A_aat"/>
          <p:cNvPicPr>
            <a:picLocks noChangeAspect="1" noChangeArrowheads="1"/>
          </p:cNvPicPr>
          <p:nvPr/>
        </p:nvPicPr>
        <p:blipFill rotWithShape="1">
          <a:blip r:embed="rId2" cstate="print"/>
          <a:srcRect l="12802" t="32968" r="66438" b="31047"/>
          <a:stretch/>
        </p:blipFill>
        <p:spPr bwMode="auto">
          <a:xfrm rot="10800000">
            <a:off x="5546876" y="1556792"/>
            <a:ext cx="3489619" cy="4536504"/>
          </a:xfrm>
          <a:prstGeom prst="rect">
            <a:avLst/>
          </a:prstGeom>
          <a:noFill/>
        </p:spPr>
      </p:pic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Sk -69 202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Luminosity ~ 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smtClean="0"/>
              <a:t>L</a:t>
            </a:r>
            <a:r>
              <a:rPr lang="en-US" baseline="-25000" dirty="0" smtClean="0">
                <a:sym typeface="Wingdings"/>
              </a:rPr>
              <a:t></a:t>
            </a:r>
            <a:endParaRPr lang="en-US" baseline="-25000" dirty="0"/>
          </a:p>
          <a:p>
            <a:pPr algn="l"/>
            <a:r>
              <a:rPr lang="en-US" dirty="0"/>
              <a:t>Temperature ~ 15 000 K</a:t>
            </a:r>
          </a:p>
          <a:p>
            <a:pPr algn="l"/>
            <a:r>
              <a:rPr lang="en-US" dirty="0"/>
              <a:t>Radius ~ 40 </a:t>
            </a:r>
            <a:r>
              <a:rPr lang="en-US" dirty="0" smtClean="0"/>
              <a:t>R</a:t>
            </a:r>
            <a:r>
              <a:rPr lang="en-US" baseline="-25000" dirty="0" smtClean="0">
                <a:sym typeface="Wingdings"/>
              </a:rPr>
              <a:t></a:t>
            </a:r>
            <a:endParaRPr lang="en-US" baseline="-25000" dirty="0"/>
          </a:p>
          <a:p>
            <a:pPr algn="l"/>
            <a:r>
              <a:rPr lang="en-US" dirty="0"/>
              <a:t>About 6 </a:t>
            </a:r>
            <a:r>
              <a:rPr lang="en-US" dirty="0" smtClean="0"/>
              <a:t>M</a:t>
            </a:r>
            <a:r>
              <a:rPr lang="en-US" baseline="-25000" dirty="0" smtClean="0">
                <a:sym typeface="Wingdings"/>
              </a:rPr>
              <a:t></a:t>
            </a:r>
            <a:r>
              <a:rPr lang="en-US" dirty="0" smtClean="0"/>
              <a:t> </a:t>
            </a:r>
            <a:r>
              <a:rPr lang="en-US" dirty="0"/>
              <a:t>in the core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He and beyond)</a:t>
            </a:r>
          </a:p>
          <a:p>
            <a:pPr algn="l"/>
            <a:r>
              <a:rPr lang="en-US" dirty="0"/>
              <a:t>Main sequence mass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~</a:t>
            </a:r>
            <a:r>
              <a:rPr lang="en-US" dirty="0"/>
              <a:t>20 </a:t>
            </a:r>
            <a:r>
              <a:rPr lang="en-US" dirty="0" smtClean="0"/>
              <a:t>M</a:t>
            </a:r>
            <a:r>
              <a:rPr lang="en-US" baseline="-25000" dirty="0" smtClean="0">
                <a:sym typeface="Wingdings"/>
              </a:rPr>
              <a:t></a:t>
            </a:r>
          </a:p>
          <a:p>
            <a:pPr algn="l">
              <a:buNone/>
            </a:pPr>
            <a:r>
              <a:rPr lang="en-US" dirty="0" smtClean="0">
                <a:sym typeface="Wingdings" pitchFamily="2" charset="2"/>
              </a:rPr>
              <a:t> early B/late O star</a:t>
            </a:r>
            <a:endParaRPr lang="en-US" dirty="0"/>
          </a:p>
          <a:p>
            <a:pPr algn="l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Uniqueness of SN 1987A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54006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b="0" dirty="0" smtClean="0"/>
              <a:t>Spatially resolved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GB" b="0" dirty="0" smtClean="0"/>
              <a:t>separate </a:t>
            </a:r>
            <a:r>
              <a:rPr lang="en-GB" b="0" dirty="0" err="1" smtClean="0"/>
              <a:t>circumstellar</a:t>
            </a:r>
            <a:r>
              <a:rPr lang="en-GB" b="0" dirty="0" smtClean="0"/>
              <a:t> </a:t>
            </a:r>
            <a:br>
              <a:rPr lang="en-GB" b="0" dirty="0" smtClean="0"/>
            </a:br>
            <a:r>
              <a:rPr lang="en-GB" b="0" dirty="0" smtClean="0"/>
              <a:t>environment (rings) from </a:t>
            </a:r>
            <a:br>
              <a:rPr lang="en-GB" b="0" dirty="0" smtClean="0"/>
            </a:br>
            <a:r>
              <a:rPr lang="en-GB" b="0" dirty="0" smtClean="0"/>
              <a:t>the ashes of the explosion (</a:t>
            </a:r>
            <a:r>
              <a:rPr lang="en-GB" b="0" dirty="0" err="1" smtClean="0"/>
              <a:t>ejecta</a:t>
            </a:r>
            <a:r>
              <a:rPr lang="en-GB" b="0" dirty="0" smtClean="0"/>
              <a:t>)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GB" dirty="0" smtClean="0"/>
              <a:t>Signatures of an asymmetric explosion</a:t>
            </a:r>
          </a:p>
          <a:p>
            <a:pPr lvl="1">
              <a:spcBef>
                <a:spcPts val="0"/>
              </a:spcBef>
              <a:buFontTx/>
              <a:buNone/>
            </a:pPr>
            <a:r>
              <a:rPr lang="en-GB" dirty="0" err="1" smtClean="0"/>
              <a:t>polarimetry</a:t>
            </a:r>
            <a:r>
              <a:rPr lang="en-GB" dirty="0" smtClean="0"/>
              <a:t>, ‘mystery spot’, spectral line evolution (‘Bochum event’)</a:t>
            </a:r>
            <a:endParaRPr lang="en-GB" b="0" dirty="0"/>
          </a:p>
        </p:txBody>
      </p:sp>
      <p:grpSp>
        <p:nvGrpSpPr>
          <p:cNvPr id="4" name="Group 9"/>
          <p:cNvGrpSpPr/>
          <p:nvPr/>
        </p:nvGrpSpPr>
        <p:grpSpPr>
          <a:xfrm>
            <a:off x="6084168" y="4372818"/>
            <a:ext cx="2454518" cy="2368550"/>
            <a:chOff x="6437962" y="3140745"/>
            <a:chExt cx="2454518" cy="236855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3140745"/>
              <a:ext cx="2389188" cy="236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6437962" y="3212976"/>
              <a:ext cx="24545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 err="1">
                  <a:solidFill>
                    <a:schemeClr val="bg1"/>
                  </a:solidFill>
                  <a:latin typeface="HelveticaNeueLT Com 45 Lt" pitchFamily="34" charset="0"/>
                </a:rPr>
                <a:t>Nisenson</a:t>
              </a:r>
              <a:r>
                <a:rPr lang="en-GB" sz="2000" dirty="0">
                  <a:solidFill>
                    <a:schemeClr val="bg1"/>
                  </a:solidFill>
                  <a:latin typeface="HelveticaNeueLT Com 45 Lt" pitchFamily="34" charset="0"/>
                </a:rPr>
                <a:t> et al. 1987</a:t>
              </a:r>
            </a:p>
          </p:txBody>
        </p:sp>
      </p:grpSp>
      <p:grpSp>
        <p:nvGrpSpPr>
          <p:cNvPr id="7" name="Group 11"/>
          <p:cNvGrpSpPr/>
          <p:nvPr/>
        </p:nvGrpSpPr>
        <p:grpSpPr>
          <a:xfrm>
            <a:off x="6012160" y="4349914"/>
            <a:ext cx="2736304" cy="2508086"/>
            <a:chOff x="6223967" y="3234462"/>
            <a:chExt cx="2736304" cy="2508086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3234462"/>
              <a:ext cx="2732087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6223967" y="5373216"/>
              <a:ext cx="273630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800" dirty="0" err="1">
                  <a:latin typeface="HelveticaNeueLT Com 45 Lt" pitchFamily="34" charset="0"/>
                </a:rPr>
                <a:t>Hanuschik</a:t>
              </a:r>
              <a:r>
                <a:rPr lang="en-GB" sz="1800" dirty="0">
                  <a:latin typeface="HelveticaNeueLT Com 45 Lt" pitchFamily="34" charset="0"/>
                </a:rPr>
                <a:t> &amp; </a:t>
              </a:r>
              <a:r>
                <a:rPr lang="en-GB" sz="1800" dirty="0" err="1">
                  <a:latin typeface="HelveticaNeueLT Com 45 Lt" pitchFamily="34" charset="0"/>
                </a:rPr>
                <a:t>Thimm</a:t>
              </a:r>
              <a:r>
                <a:rPr lang="en-GB" sz="1800" dirty="0">
                  <a:latin typeface="HelveticaNeueLT Com 45 Lt" pitchFamily="34" charset="0"/>
                </a:rPr>
                <a:t> 1988</a:t>
              </a:r>
            </a:p>
          </p:txBody>
        </p:sp>
      </p:grpSp>
      <p:pic>
        <p:nvPicPr>
          <p:cNvPr id="10" name="Picture 9" descr="87aview_big_mirror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196752"/>
            <a:ext cx="3600400" cy="3122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exciting SN 1987A today</a:t>
            </a:r>
            <a:br>
              <a:rPr lang="en-GB" dirty="0" smtClean="0"/>
            </a:br>
            <a:r>
              <a:rPr lang="en-GB" sz="2000" dirty="0" smtClean="0"/>
              <a:t>(</a:t>
            </a:r>
            <a:r>
              <a:rPr lang="en-GB" sz="2000" dirty="0" smtClean="0">
                <a:solidFill>
                  <a:srgbClr val="C00000"/>
                </a:solidFill>
              </a:rPr>
              <a:t>1121</a:t>
            </a:r>
            <a:r>
              <a:rPr lang="en-GB" sz="2000" dirty="0" smtClean="0">
                <a:solidFill>
                  <a:srgbClr val="C00000"/>
                </a:solidFill>
              </a:rPr>
              <a:t>6</a:t>
            </a:r>
            <a:r>
              <a:rPr lang="en-GB" sz="2000" dirty="0" smtClean="0"/>
              <a:t> </a:t>
            </a:r>
            <a:r>
              <a:rPr lang="en-GB" sz="2000" dirty="0" smtClean="0"/>
              <a:t>days since explosion – </a:t>
            </a:r>
            <a:r>
              <a:rPr lang="en-GB" sz="2000" dirty="0" smtClean="0"/>
              <a:t>29 </a:t>
            </a:r>
            <a:r>
              <a:rPr lang="en-GB" sz="2000" dirty="0" smtClean="0"/>
              <a:t>years old)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mtClean="0"/>
              <a:t>Fluorescing rings</a:t>
            </a:r>
          </a:p>
          <a:p>
            <a:pPr>
              <a:buNone/>
            </a:pPr>
            <a:r>
              <a:rPr lang="en-GB" smtClean="0"/>
              <a:t>Shocks</a:t>
            </a:r>
          </a:p>
          <a:p>
            <a:pPr lvl="1">
              <a:buNone/>
            </a:pPr>
            <a:r>
              <a:rPr lang="en-GB" smtClean="0"/>
              <a:t>outer ejecta reached</a:t>
            </a:r>
            <a:br>
              <a:rPr lang="en-GB" smtClean="0"/>
            </a:br>
            <a:r>
              <a:rPr lang="en-GB" smtClean="0"/>
              <a:t>the inner ring </a:t>
            </a:r>
          </a:p>
          <a:p>
            <a:pPr>
              <a:buNone/>
            </a:pPr>
            <a:r>
              <a:rPr lang="en-GB" smtClean="0"/>
              <a:t>Radioactively heated </a:t>
            </a:r>
            <a:br>
              <a:rPr lang="en-GB" smtClean="0"/>
            </a:br>
            <a:r>
              <a:rPr lang="en-GB" smtClean="0"/>
              <a:t>material</a:t>
            </a:r>
          </a:p>
          <a:p>
            <a:pPr lvl="1">
              <a:buNone/>
            </a:pPr>
            <a:r>
              <a:rPr lang="en-GB" smtClean="0"/>
              <a:t>inner ejecta</a:t>
            </a:r>
          </a:p>
          <a:p>
            <a:pPr>
              <a:buNone/>
            </a:pPr>
            <a:r>
              <a:rPr lang="en-GB" smtClean="0"/>
              <a:t>Dust </a:t>
            </a:r>
          </a:p>
          <a:p>
            <a:pPr lvl="1">
              <a:buNone/>
            </a:pPr>
            <a:r>
              <a:rPr lang="en-GB" smtClean="0"/>
              <a:t>in and around the supernova</a:t>
            </a:r>
            <a:endParaRPr lang="en-GB" dirty="0"/>
          </a:p>
        </p:txBody>
      </p:sp>
      <p:pic>
        <p:nvPicPr>
          <p:cNvPr id="5" name="Picture 5" descr="87A_skyt"/>
          <p:cNvPicPr>
            <a:picLocks noChangeAspect="1" noChangeArrowheads="1"/>
          </p:cNvPicPr>
          <p:nvPr/>
        </p:nvPicPr>
        <p:blipFill>
          <a:blip r:embed="rId2" cstate="print"/>
          <a:srcRect r="51067" b="2063"/>
          <a:stretch>
            <a:fillRect/>
          </a:stretch>
        </p:blipFill>
        <p:spPr bwMode="auto">
          <a:xfrm>
            <a:off x="4592382" y="1484784"/>
            <a:ext cx="4228090" cy="4178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35600" y="333375"/>
            <a:ext cx="3708400" cy="4419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Energy escape from a (core-collapse) supernova</a:t>
            </a:r>
          </a:p>
          <a:p>
            <a:pPr marL="0" indent="0">
              <a:buFontTx/>
              <a:buNone/>
            </a:pPr>
            <a:endParaRPr lang="en-US" sz="2400" dirty="0">
              <a:solidFill>
                <a:srgbClr val="CC0000"/>
              </a:solidFill>
            </a:endParaRPr>
          </a:p>
          <a:p>
            <a:pPr marL="0" indent="0">
              <a:buFontTx/>
              <a:buNone/>
            </a:pPr>
            <a:r>
              <a:rPr lang="en-US" sz="2400" dirty="0">
                <a:solidFill>
                  <a:srgbClr val="CC0000"/>
                </a:solidFill>
              </a:rPr>
              <a:t>SN 1987A</a:t>
            </a:r>
            <a:br>
              <a:rPr lang="en-US" sz="2400" dirty="0">
                <a:solidFill>
                  <a:srgbClr val="CC0000"/>
                </a:solidFill>
              </a:rPr>
            </a:br>
            <a:r>
              <a:rPr lang="en-US" sz="2400" dirty="0">
                <a:solidFill>
                  <a:srgbClr val="CC0000"/>
                </a:solidFill>
              </a:rPr>
              <a:t>the best observed supernova ever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88913"/>
            <a:ext cx="5338763" cy="6515100"/>
            <a:chOff x="0" y="119"/>
            <a:chExt cx="3363" cy="4104"/>
          </a:xfrm>
        </p:grpSpPr>
        <p:pic>
          <p:nvPicPr>
            <p:cNvPr id="1751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9"/>
              <a:ext cx="3363" cy="4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5108" name="Text Box 4"/>
            <p:cNvSpPr txBox="1">
              <a:spLocks noChangeArrowheads="1"/>
            </p:cNvSpPr>
            <p:nvPr/>
          </p:nvSpPr>
          <p:spPr bwMode="auto">
            <a:xfrm>
              <a:off x="1661" y="1703"/>
              <a:ext cx="158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 err="1">
                  <a:latin typeface="HelveticaNeueLT Com 45 Lt" pitchFamily="34" charset="0"/>
                </a:rPr>
                <a:t>Suntzeff</a:t>
              </a:r>
              <a:r>
                <a:rPr lang="en-US" sz="1600" dirty="0">
                  <a:latin typeface="HelveticaNeueLT Com 45 Lt" pitchFamily="34" charset="0"/>
                </a:rPr>
                <a:t> (2003)</a:t>
              </a:r>
            </a:p>
            <a:p>
              <a:pPr eaLnBrk="0" hangingPunct="0"/>
              <a:r>
                <a:rPr lang="en-US" sz="1600" dirty="0">
                  <a:latin typeface="HelveticaNeueLT Com 45 Lt" pitchFamily="34" charset="0"/>
                </a:rPr>
                <a:t>(also </a:t>
              </a:r>
              <a:r>
                <a:rPr lang="en-US" sz="1600" dirty="0" err="1">
                  <a:latin typeface="HelveticaNeueLT Com 45 Lt" pitchFamily="34" charset="0"/>
                </a:rPr>
                <a:t>Fransson</a:t>
              </a:r>
              <a:r>
                <a:rPr lang="en-US" sz="1600" dirty="0">
                  <a:latin typeface="HelveticaNeueLT Com 45 Lt" pitchFamily="34" charset="0"/>
                </a:rPr>
                <a:t> et al. 2007)</a:t>
              </a:r>
              <a:endParaRPr lang="en-US" sz="1800" dirty="0">
                <a:latin typeface="HelveticaNeueLT Com 45 Lt" pitchFamily="34" charset="0"/>
              </a:endParaRPr>
            </a:p>
          </p:txBody>
        </p:sp>
      </p:grpSp>
      <p:pic>
        <p:nvPicPr>
          <p:cNvPr id="175109" name="Picture 5" descr="2004-09-a-animated_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5775" y="4005263"/>
            <a:ext cx="3398838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9830</TotalTime>
  <Words>632</Words>
  <Application>Microsoft Macintosh PowerPoint</Application>
  <PresentationFormat>On-screen Show (4:3)</PresentationFormat>
  <Paragraphs>194</Paragraphs>
  <Slides>30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Comic Sans MS</vt:lpstr>
      <vt:lpstr>Helvetica Neue LT Com 55 Roman</vt:lpstr>
      <vt:lpstr>HelveticaNeueLT Com 45 Lt</vt:lpstr>
      <vt:lpstr>Symbol</vt:lpstr>
      <vt:lpstr>Times New Roman</vt:lpstr>
      <vt:lpstr>Trebuchet MS</vt:lpstr>
      <vt:lpstr>Wingdings</vt:lpstr>
      <vt:lpstr>Arial</vt:lpstr>
      <vt:lpstr>Bruno scientific</vt:lpstr>
      <vt:lpstr>1_Bruno scientific</vt:lpstr>
      <vt:lpstr>SN 1987A   Exciting Physics</vt:lpstr>
      <vt:lpstr>Earliest portrait of SN 1987A</vt:lpstr>
      <vt:lpstr>Introducing SN 1987A</vt:lpstr>
      <vt:lpstr>Uniqueness of SN 1987A</vt:lpstr>
      <vt:lpstr>Uniqueness of SN 1987A</vt:lpstr>
      <vt:lpstr>Properties of Sk -69 202</vt:lpstr>
      <vt:lpstr>Uniqueness of SN 1987A</vt:lpstr>
      <vt:lpstr>The exciting SN 1987A today (11216 days since explosion – 29 years old)</vt:lpstr>
      <vt:lpstr>PowerPoint Presentation</vt:lpstr>
      <vt:lpstr>What can drive SN emission  at late phases?</vt:lpstr>
      <vt:lpstr>Optical, X-rays and Radio</vt:lpstr>
      <vt:lpstr>SN 1987A brightening at all wavelengths</vt:lpstr>
      <vt:lpstr>Exciting developments</vt:lpstr>
      <vt:lpstr>Dust in SN 1987A</vt:lpstr>
      <vt:lpstr>The complex SN 1987A @ 27 years</vt:lpstr>
      <vt:lpstr>The different emission sites in SN 1987A</vt:lpstr>
      <vt:lpstr>PowerPoint Presentation</vt:lpstr>
      <vt:lpstr>PowerPoint Presentation</vt:lpstr>
      <vt:lpstr>The ring collision</vt:lpstr>
      <vt:lpstr>The emission line components</vt:lpstr>
      <vt:lpstr>Hydrogen in SN 1987A</vt:lpstr>
      <vt:lpstr>H in SN 1987A</vt:lpstr>
      <vt:lpstr>Evolution of H</vt:lpstr>
      <vt:lpstr>Emission outside the ring</vt:lpstr>
      <vt:lpstr>Destruction of the ring</vt:lpstr>
      <vt:lpstr>How this could look like</vt:lpstr>
      <vt:lpstr>Summary</vt:lpstr>
      <vt:lpstr>More to come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149</cp:revision>
  <cp:lastPrinted>2016-03-18T09:33:22Z</cp:lastPrinted>
  <dcterms:created xsi:type="dcterms:W3CDTF">1601-01-01T00:00:00Z</dcterms:created>
  <dcterms:modified xsi:type="dcterms:W3CDTF">2016-03-18T09:34:35Z</dcterms:modified>
</cp:coreProperties>
</file>