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6"/>
  </p:notesMasterIdLst>
  <p:handoutMasterIdLst>
    <p:handoutMasterId r:id="rId37"/>
  </p:handoutMasterIdLst>
  <p:sldIdLst>
    <p:sldId id="256" r:id="rId2"/>
    <p:sldId id="469" r:id="rId3"/>
    <p:sldId id="594" r:id="rId4"/>
    <p:sldId id="568" r:id="rId5"/>
    <p:sldId id="571" r:id="rId6"/>
    <p:sldId id="573" r:id="rId7"/>
    <p:sldId id="569" r:id="rId8"/>
    <p:sldId id="428" r:id="rId9"/>
    <p:sldId id="345" r:id="rId10"/>
    <p:sldId id="424" r:id="rId11"/>
    <p:sldId id="430" r:id="rId12"/>
    <p:sldId id="453" r:id="rId13"/>
    <p:sldId id="426" r:id="rId14"/>
    <p:sldId id="597" r:id="rId15"/>
    <p:sldId id="364" r:id="rId16"/>
    <p:sldId id="437" r:id="rId17"/>
    <p:sldId id="366" r:id="rId18"/>
    <p:sldId id="576" r:id="rId19"/>
    <p:sldId id="435" r:id="rId20"/>
    <p:sldId id="577" r:id="rId21"/>
    <p:sldId id="596" r:id="rId22"/>
    <p:sldId id="578" r:id="rId23"/>
    <p:sldId id="579" r:id="rId24"/>
    <p:sldId id="601" r:id="rId25"/>
    <p:sldId id="507" r:id="rId26"/>
    <p:sldId id="438" r:id="rId27"/>
    <p:sldId id="581" r:id="rId28"/>
    <p:sldId id="588" r:id="rId29"/>
    <p:sldId id="583" r:id="rId30"/>
    <p:sldId id="584" r:id="rId31"/>
    <p:sldId id="585" r:id="rId32"/>
    <p:sldId id="587" r:id="rId33"/>
    <p:sldId id="600" r:id="rId34"/>
    <p:sldId id="586" r:id="rId35"/>
  </p:sldIdLst>
  <p:sldSz cx="9144000" cy="6858000" type="screen4x3"/>
  <p:notesSz cx="6946900" cy="9232900"/>
  <p:defaultTextStyle>
    <a:defPPr>
      <a:defRPr lang="de-DE"/>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000000"/>
    <a:srgbClr val="FF0000"/>
    <a:srgbClr val="FFFFFF"/>
    <a:srgbClr val="DDDDDD"/>
    <a:srgbClr val="66FF99"/>
    <a:srgbClr val="FF99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0199" autoAdjust="0"/>
  </p:normalViewPr>
  <p:slideViewPr>
    <p:cSldViewPr>
      <p:cViewPr varScale="1">
        <p:scale>
          <a:sx n="67" d="100"/>
          <a:sy n="67" d="100"/>
        </p:scale>
        <p:origin x="-1176" y="-10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2910"/>
    </p:cViewPr>
  </p:sorterViewPr>
  <p:notesViewPr>
    <p:cSldViewPr>
      <p:cViewPr varScale="1">
        <p:scale>
          <a:sx n="56" d="100"/>
          <a:sy n="56" d="100"/>
        </p:scale>
        <p:origin x="-2478" y="-108"/>
      </p:cViewPr>
      <p:guideLst>
        <p:guide orient="horz" pos="2908"/>
        <p:guide pos="2188"/>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hdr" sz="quarter"/>
          </p:nvPr>
        </p:nvSpPr>
        <p:spPr bwMode="auto">
          <a:xfrm>
            <a:off x="0" y="0"/>
            <a:ext cx="30099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de-DE"/>
          </a:p>
        </p:txBody>
      </p:sp>
      <p:sp>
        <p:nvSpPr>
          <p:cNvPr id="111619" name="Rectangle 3"/>
          <p:cNvSpPr>
            <a:spLocks noGrp="1" noChangeArrowheads="1"/>
          </p:cNvSpPr>
          <p:nvPr>
            <p:ph type="dt" sz="quarter" idx="1"/>
          </p:nvPr>
        </p:nvSpPr>
        <p:spPr bwMode="auto">
          <a:xfrm>
            <a:off x="3935413" y="0"/>
            <a:ext cx="30099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de-DE"/>
          </a:p>
        </p:txBody>
      </p:sp>
      <p:sp>
        <p:nvSpPr>
          <p:cNvPr id="111620" name="Rectangle 4"/>
          <p:cNvSpPr>
            <a:spLocks noGrp="1" noChangeArrowheads="1"/>
          </p:cNvSpPr>
          <p:nvPr>
            <p:ph type="ftr" sz="quarter" idx="2"/>
          </p:nvPr>
        </p:nvSpPr>
        <p:spPr bwMode="auto">
          <a:xfrm>
            <a:off x="0" y="8769350"/>
            <a:ext cx="3009900"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de-DE"/>
          </a:p>
        </p:txBody>
      </p:sp>
      <p:sp>
        <p:nvSpPr>
          <p:cNvPr id="111621" name="Rectangle 5"/>
          <p:cNvSpPr>
            <a:spLocks noGrp="1" noChangeArrowheads="1"/>
          </p:cNvSpPr>
          <p:nvPr>
            <p:ph type="sldNum" sz="quarter" idx="3"/>
          </p:nvPr>
        </p:nvSpPr>
        <p:spPr bwMode="auto">
          <a:xfrm>
            <a:off x="3935413" y="8769350"/>
            <a:ext cx="3009900"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3A3B1563-02F6-415F-BB0D-1C6067ECE876}" type="slidenum">
              <a:rPr lang="de-DE"/>
              <a:pPr>
                <a:defRPr/>
              </a:pPr>
              <a:t>‹#›</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61443" name="Rectangle 3"/>
          <p:cNvSpPr>
            <a:spLocks noGrp="1" noChangeArrowheads="1"/>
          </p:cNvSpPr>
          <p:nvPr>
            <p:ph type="dt" idx="1"/>
          </p:nvPr>
        </p:nvSpPr>
        <p:spPr bwMode="auto">
          <a:xfrm>
            <a:off x="39624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65540" name="Rectangle 4"/>
          <p:cNvSpPr>
            <a:spLocks noGrp="1" noRot="1" noChangeAspect="1" noChangeArrowheads="1" noTextEdit="1"/>
          </p:cNvSpPr>
          <p:nvPr>
            <p:ph type="sldImg" idx="2"/>
          </p:nvPr>
        </p:nvSpPr>
        <p:spPr bwMode="auto">
          <a:xfrm>
            <a:off x="1130300" y="685800"/>
            <a:ext cx="4673600" cy="3505200"/>
          </a:xfrm>
          <a:prstGeom prst="rect">
            <a:avLst/>
          </a:prstGeom>
          <a:noFill/>
          <a:ln w="9525">
            <a:solidFill>
              <a:srgbClr val="000000"/>
            </a:solidFill>
            <a:miter lim="800000"/>
            <a:headEnd/>
            <a:tailEnd/>
          </a:ln>
        </p:spPr>
      </p:sp>
      <p:sp>
        <p:nvSpPr>
          <p:cNvPr id="61445" name="Rectangle 5"/>
          <p:cNvSpPr>
            <a:spLocks noGrp="1" noChangeArrowheads="1"/>
          </p:cNvSpPr>
          <p:nvPr>
            <p:ph type="body" sz="quarter" idx="3"/>
          </p:nvPr>
        </p:nvSpPr>
        <p:spPr bwMode="auto">
          <a:xfrm>
            <a:off x="914400" y="4419600"/>
            <a:ext cx="5105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1446" name="Rectangle 6"/>
          <p:cNvSpPr>
            <a:spLocks noGrp="1" noChangeArrowheads="1"/>
          </p:cNvSpPr>
          <p:nvPr>
            <p:ph type="ftr" sz="quarter" idx="4"/>
          </p:nvPr>
        </p:nvSpPr>
        <p:spPr bwMode="auto">
          <a:xfrm>
            <a:off x="0" y="87630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61447" name="Rectangle 7"/>
          <p:cNvSpPr>
            <a:spLocks noGrp="1" noChangeArrowheads="1"/>
          </p:cNvSpPr>
          <p:nvPr>
            <p:ph type="sldNum" sz="quarter" idx="5"/>
          </p:nvPr>
        </p:nvSpPr>
        <p:spPr bwMode="auto">
          <a:xfrm>
            <a:off x="3962400" y="87630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6979C6F-17AD-4F81-A929-B48E26DF3F28}"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3D3DF9F0-3DE8-4C6F-A91E-93F72275D57C}" type="slidenum">
              <a:rPr lang="en-GB" smtClean="0"/>
              <a:pPr/>
              <a:t>1</a:t>
            </a:fld>
            <a:endParaRPr lang="en-GB"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DF7C5C-3406-4389-B13D-2556CBEBA046}" type="slidenum">
              <a:rPr lang="en-GB"/>
              <a:pPr/>
              <a:t>28</a:t>
            </a:fld>
            <a:endParaRPr lang="en-GB"/>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4C2D120-8E5C-40E5-9D85-00AC967C5BE7}" type="slidenum">
              <a:rPr lang="en-GB"/>
              <a:pPr/>
              <a:t>34</a:t>
            </a:fld>
            <a:endParaRPr lang="en-GB"/>
          </a:p>
        </p:txBody>
      </p:sp>
      <p:sp>
        <p:nvSpPr>
          <p:cNvPr id="503810" name="Rectangle 7"/>
          <p:cNvSpPr txBox="1">
            <a:spLocks noGrp="1"/>
          </p:cNvSpPr>
          <p:nvPr/>
        </p:nvSpPr>
        <p:spPr bwMode="auto">
          <a:xfrm>
            <a:off x="3937000" y="8772525"/>
            <a:ext cx="3009900" cy="460375"/>
          </a:xfrm>
          <a:prstGeom prst="rect">
            <a:avLst/>
          </a:prstGeom>
          <a:noFill/>
          <a:ln w="9525">
            <a:noFill/>
            <a:miter lim="800000"/>
            <a:headEnd/>
            <a:tailEnd/>
          </a:ln>
        </p:spPr>
        <p:txBody>
          <a:bodyPr lIns="92447" tIns="46224" rIns="92447" bIns="46224" anchor="b"/>
          <a:lstStyle/>
          <a:p>
            <a:pPr algn="r" defTabSz="923925"/>
            <a:fld id="{3FE618D3-6DE6-4417-B4CA-F6807DC5D389}" type="slidenum">
              <a:rPr lang="en-US" sz="1200" b="0">
                <a:latin typeface="Gill Sans"/>
                <a:ea typeface="ＭＳ Ｐゴシック" pitchFamily="1" charset="-128"/>
                <a:sym typeface="Gill Sans"/>
              </a:rPr>
              <a:pPr algn="r" defTabSz="923925"/>
              <a:t>34</a:t>
            </a:fld>
            <a:endParaRPr lang="en-US" sz="1200" b="0">
              <a:latin typeface="Gill Sans"/>
              <a:ea typeface="ＭＳ Ｐゴシック" pitchFamily="1" charset="-128"/>
              <a:sym typeface="Gill Sans"/>
            </a:endParaRPr>
          </a:p>
        </p:txBody>
      </p:sp>
      <p:sp>
        <p:nvSpPr>
          <p:cNvPr id="503811" name="Rectangle 2"/>
          <p:cNvSpPr>
            <a:spLocks noGrp="1" noRot="1" noChangeAspect="1" noChangeArrowheads="1" noTextEdit="1"/>
          </p:cNvSpPr>
          <p:nvPr>
            <p:ph type="sldImg"/>
          </p:nvPr>
        </p:nvSpPr>
        <p:spPr>
          <a:xfrm>
            <a:off x="1165225" y="693738"/>
            <a:ext cx="4616450" cy="3462337"/>
          </a:xfrm>
          <a:ln/>
        </p:spPr>
      </p:sp>
      <p:sp>
        <p:nvSpPr>
          <p:cNvPr id="503812" name="Rectangle 3"/>
          <p:cNvSpPr>
            <a:spLocks noGrp="1"/>
          </p:cNvSpPr>
          <p:nvPr>
            <p:ph type="body" idx="1"/>
          </p:nvPr>
        </p:nvSpPr>
        <p:spPr>
          <a:xfrm>
            <a:off x="925513" y="4386263"/>
            <a:ext cx="5095875" cy="4152900"/>
          </a:xfrm>
        </p:spPr>
        <p:txBody>
          <a:bodyPr lIns="92447" tIns="46224" rIns="92447" bIns="46224"/>
          <a:lstStyle/>
          <a:p>
            <a:endParaRPr lang="en-GB">
              <a:latin typeface="Gill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a:t>
            </a:r>
            <a:r>
              <a:rPr lang="en-US" dirty="0" err="1" smtClean="0"/>
              <a:t>hominides</a:t>
            </a:r>
            <a:r>
              <a:rPr lang="en-US" dirty="0" smtClean="0"/>
              <a:t> – 7 million years (</a:t>
            </a:r>
            <a:r>
              <a:rPr lang="en-US" dirty="0" err="1" smtClean="0"/>
              <a:t>Tumai</a:t>
            </a:r>
            <a:r>
              <a:rPr lang="en-US" dirty="0" smtClean="0"/>
              <a:t> in Chad) </a:t>
            </a:r>
            <a:r>
              <a:rPr lang="en-US" dirty="0" smtClean="0">
                <a:sym typeface="Wingdings" pitchFamily="2" charset="2"/>
              </a:rPr>
              <a:t> 31 December 19:30</a:t>
            </a:r>
            <a:endParaRPr lang="en-GB" dirty="0"/>
          </a:p>
        </p:txBody>
      </p:sp>
      <p:sp>
        <p:nvSpPr>
          <p:cNvPr id="4" name="Slide Number Placeholder 3"/>
          <p:cNvSpPr>
            <a:spLocks noGrp="1"/>
          </p:cNvSpPr>
          <p:nvPr>
            <p:ph type="sldNum" sz="quarter" idx="10"/>
          </p:nvPr>
        </p:nvSpPr>
        <p:spPr/>
        <p:txBody>
          <a:bodyPr/>
          <a:lstStyle/>
          <a:p>
            <a:pPr>
              <a:defRPr/>
            </a:pPr>
            <a:fld id="{F6979C6F-17AD-4F81-A929-B48E26DF3F28}" type="slidenum">
              <a:rPr lang="en-GB" smtClean="0"/>
              <a:pPr>
                <a:defRPr/>
              </a:pPr>
              <a:t>7</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19D3BEBB-75FA-49BE-8A39-AC0AF84BB5D3}" type="slidenum">
              <a:rPr lang="en-GB" smtClean="0"/>
              <a:pPr/>
              <a:t>9</a:t>
            </a:fld>
            <a:endParaRPr lang="en-GB"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CEBEFA-5969-4780-84A8-42A56516323C}" type="slidenum">
              <a:rPr lang="en-GB"/>
              <a:pPr/>
              <a:t>14</a:t>
            </a:fld>
            <a:endParaRPr lang="en-GB"/>
          </a:p>
        </p:txBody>
      </p:sp>
      <p:sp>
        <p:nvSpPr>
          <p:cNvPr id="371714" name="Rectangle 2"/>
          <p:cNvSpPr>
            <a:spLocks noGrp="1" noRot="1" noChangeAspect="1" noChangeArrowheads="1" noTextEdit="1"/>
          </p:cNvSpPr>
          <p:nvPr>
            <p:ph type="sldImg"/>
          </p:nvPr>
        </p:nvSpPr>
        <p:spPr>
          <a:xfrm>
            <a:off x="1165225" y="692150"/>
            <a:ext cx="4616450" cy="3462338"/>
          </a:xfrm>
          <a:ln/>
        </p:spPr>
      </p:sp>
      <p:sp>
        <p:nvSpPr>
          <p:cNvPr id="371715" name="Rectangle 3"/>
          <p:cNvSpPr>
            <a:spLocks noGrp="1" noChangeArrowheads="1"/>
          </p:cNvSpPr>
          <p:nvPr>
            <p:ph type="body" idx="1"/>
          </p:nvPr>
        </p:nvSpPr>
        <p:spPr>
          <a:xfrm>
            <a:off x="925513" y="4386263"/>
            <a:ext cx="5095875" cy="4154487"/>
          </a:xfrm>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164D72BF-7E6A-420A-83E0-6978AA6CF898}" type="slidenum">
              <a:rPr lang="en-GB" smtClean="0"/>
              <a:pPr/>
              <a:t>15</a:t>
            </a:fld>
            <a:endParaRPr lang="en-GB"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53E92A7D-E37C-443D-B826-8B5C53F01E1B}" type="slidenum">
              <a:rPr lang="en-GB" smtClean="0"/>
              <a:pPr/>
              <a:t>17</a:t>
            </a:fld>
            <a:endParaRPr lang="en-GB"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242" name="Rectangle 2"/>
          <p:cNvSpPr>
            <a:spLocks noGrp="1" noRot="1" noChangeAspect="1" noChangeArrowheads="1" noTextEdit="1"/>
          </p:cNvSpPr>
          <p:nvPr>
            <p:ph type="sldImg"/>
          </p:nvPr>
        </p:nvSpPr>
        <p:spPr>
          <a:ln/>
        </p:spPr>
      </p:sp>
      <p:sp>
        <p:nvSpPr>
          <p:cNvPr id="1674243" name="Rectangle 3"/>
          <p:cNvSpPr>
            <a:spLocks noGrp="1" noChangeArrowheads="1"/>
          </p:cNvSpPr>
          <p:nvPr>
            <p:ph type="body" idx="1"/>
          </p:nvPr>
        </p:nvSpPr>
        <p:spPr>
          <a:xfrm>
            <a:off x="927159" y="4385934"/>
            <a:ext cx="5092584" cy="4153889"/>
          </a:xfrm>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EA8E229-437A-4F8C-9F1D-EFEB70D357EA}" type="slidenum">
              <a:rPr lang="en-GB"/>
              <a:pPr/>
              <a:t>24</a:t>
            </a:fld>
            <a:endParaRPr lang="en-GB"/>
          </a:p>
        </p:txBody>
      </p:sp>
      <p:sp>
        <p:nvSpPr>
          <p:cNvPr id="448514" name="Rectangle 7"/>
          <p:cNvSpPr txBox="1">
            <a:spLocks noGrp="1"/>
          </p:cNvSpPr>
          <p:nvPr/>
        </p:nvSpPr>
        <p:spPr bwMode="auto">
          <a:xfrm>
            <a:off x="3937000" y="8772525"/>
            <a:ext cx="3009900" cy="460375"/>
          </a:xfrm>
          <a:prstGeom prst="rect">
            <a:avLst/>
          </a:prstGeom>
          <a:noFill/>
          <a:ln w="9525">
            <a:noFill/>
            <a:miter lim="800000"/>
            <a:headEnd/>
            <a:tailEnd/>
          </a:ln>
        </p:spPr>
        <p:txBody>
          <a:bodyPr lIns="92447" tIns="46224" rIns="92447" bIns="46224" anchor="b"/>
          <a:lstStyle/>
          <a:p>
            <a:pPr algn="r" defTabSz="923925"/>
            <a:fld id="{08B40880-487F-4180-A084-BF27913CDDA2}" type="slidenum">
              <a:rPr lang="en-US" sz="1200" b="0">
                <a:latin typeface="Gill Sans" charset="0"/>
                <a:ea typeface="ＭＳ Ｐゴシック" pitchFamily="1" charset="-128"/>
                <a:sym typeface="Gill Sans" charset="0"/>
              </a:rPr>
              <a:pPr algn="r" defTabSz="923925"/>
              <a:t>24</a:t>
            </a:fld>
            <a:endParaRPr lang="en-US" sz="1200" b="0">
              <a:latin typeface="Gill Sans" charset="0"/>
              <a:ea typeface="ＭＳ Ｐゴシック" pitchFamily="1" charset="-128"/>
              <a:sym typeface="Gill Sans" charset="0"/>
            </a:endParaRPr>
          </a:p>
        </p:txBody>
      </p:sp>
      <p:sp>
        <p:nvSpPr>
          <p:cNvPr id="448515" name="Rectangle 2"/>
          <p:cNvSpPr>
            <a:spLocks noGrp="1" noRot="1" noChangeAspect="1" noChangeArrowheads="1" noTextEdit="1"/>
          </p:cNvSpPr>
          <p:nvPr>
            <p:ph type="sldImg"/>
          </p:nvPr>
        </p:nvSpPr>
        <p:spPr>
          <a:xfrm>
            <a:off x="1165225" y="693738"/>
            <a:ext cx="4616450" cy="3462337"/>
          </a:xfrm>
          <a:ln/>
        </p:spPr>
      </p:sp>
      <p:sp>
        <p:nvSpPr>
          <p:cNvPr id="448516" name="Rectangle 3"/>
          <p:cNvSpPr>
            <a:spLocks noGrp="1"/>
          </p:cNvSpPr>
          <p:nvPr>
            <p:ph type="body" idx="1"/>
          </p:nvPr>
        </p:nvSpPr>
        <p:spPr>
          <a:xfrm>
            <a:off x="925513" y="4386263"/>
            <a:ext cx="5095875" cy="4152900"/>
          </a:xfrm>
        </p:spPr>
        <p:txBody>
          <a:bodyPr lIns="92447" tIns="46224" rIns="92447" bIns="46224"/>
          <a:lstStyle/>
          <a:p>
            <a:endParaRPr lang="en-GB">
              <a:latin typeface="Gill San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A9E2D77F-07CE-4150-AC65-5F72363AA6C3}" type="slidenum">
              <a:rPr lang="en-GB" smtClean="0"/>
              <a:pPr/>
              <a:t>26</a:t>
            </a:fld>
            <a:endParaRPr lang="en-GB"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accent6"/>
                </a:solidFill>
                <a:latin typeface="HelveticaNeueLT Com 65 Md"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6"/>
                </a:solidFill>
                <a:latin typeface="HelveticaNeueLT Com 65 Md"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0A1215B-2B3D-4C8F-9E29-A3C1AF0FC346}" type="slidenum">
              <a:rPr lang="de-DE"/>
              <a:pPr>
                <a:defRPr/>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57574BD-2A05-4EF4-B863-B3AFFD5DCEE5}" type="slidenum">
              <a:rPr lang="de-DE"/>
              <a:pPr>
                <a:defRPr/>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98438"/>
            <a:ext cx="1943100" cy="58975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198438"/>
            <a:ext cx="56769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A174B595-3212-4F89-B122-218F0E528EED}" type="slidenum">
              <a:rPr lang="de-DE"/>
              <a:pPr>
                <a:defRPr/>
              </a:pPr>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a:latin typeface="HelveticaNeueLT Com 65 Md" pitchFamily="34" charset="0"/>
              </a:defRPr>
            </a:lvl1pPr>
          </a:lstStyle>
          <a:p>
            <a:r>
              <a:rPr lang="en-US" dirty="0" smtClean="0"/>
              <a:t>Click to edit Master title style</a:t>
            </a:r>
            <a:endParaRPr lang="en-GB" dirty="0"/>
          </a:p>
        </p:txBody>
      </p:sp>
      <p:sp>
        <p:nvSpPr>
          <p:cNvPr id="3" name="Text Placeholder 2"/>
          <p:cNvSpPr>
            <a:spLocks noGrp="1"/>
          </p:cNvSpPr>
          <p:nvPr>
            <p:ph type="body" sz="half" idx="1"/>
          </p:nvPr>
        </p:nvSpPr>
        <p:spPr>
          <a:xfrm>
            <a:off x="685800" y="1981200"/>
            <a:ext cx="3810000" cy="4114800"/>
          </a:xfrm>
        </p:spPr>
        <p:txBody>
          <a:bodyPr/>
          <a:lstStyle>
            <a:lvl1pPr>
              <a:defRPr>
                <a:latin typeface="HelveticaNeueLT Com 65 Md" pitchFamily="34" charset="0"/>
              </a:defRPr>
            </a:lvl1pPr>
            <a:lvl2pPr>
              <a:defRPr>
                <a:latin typeface="HelveticaNeueLT Com 65 Md" pitchFamily="34" charset="0"/>
              </a:defRPr>
            </a:lvl2pPr>
            <a:lvl3pPr>
              <a:defRPr>
                <a:latin typeface="HelveticaNeueLT Com 65 Md" pitchFamily="34" charset="0"/>
              </a:defRPr>
            </a:lvl3pPr>
            <a:lvl4pPr>
              <a:defRPr>
                <a:latin typeface="HelveticaNeueLT Com 65 Md" pitchFamily="34" charset="0"/>
              </a:defRPr>
            </a:lvl4pPr>
            <a:lvl5pPr>
              <a:defRPr>
                <a:latin typeface="HelveticaNeueLT Com 65 Md"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quarter" idx="2"/>
          </p:nvPr>
        </p:nvSpPr>
        <p:spPr>
          <a:xfrm>
            <a:off x="4648200" y="1981200"/>
            <a:ext cx="3810000" cy="1981200"/>
          </a:xfrm>
        </p:spPr>
        <p:txBody>
          <a:bodyPr/>
          <a:lstStyle>
            <a:lvl1pPr>
              <a:defRPr>
                <a:latin typeface="HelveticaNeueLT Com 65 Md" pitchFamily="34" charset="0"/>
              </a:defRPr>
            </a:lvl1pPr>
            <a:lvl2pPr>
              <a:defRPr>
                <a:latin typeface="HelveticaNeueLT Com 65 Md" pitchFamily="34" charset="0"/>
              </a:defRPr>
            </a:lvl2pPr>
            <a:lvl3pPr>
              <a:defRPr>
                <a:latin typeface="HelveticaNeueLT Com 65 Md" pitchFamily="34" charset="0"/>
              </a:defRPr>
            </a:lvl3pPr>
            <a:lvl4pPr>
              <a:defRPr>
                <a:latin typeface="HelveticaNeueLT Com 65 Md" pitchFamily="34" charset="0"/>
              </a:defRPr>
            </a:lvl4pPr>
            <a:lvl5pPr>
              <a:defRPr>
                <a:latin typeface="HelveticaNeueLT Com 65 Md"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Content Placeholder 4"/>
          <p:cNvSpPr>
            <a:spLocks noGrp="1"/>
          </p:cNvSpPr>
          <p:nvPr>
            <p:ph sz="quarter" idx="3"/>
          </p:nvPr>
        </p:nvSpPr>
        <p:spPr>
          <a:xfrm>
            <a:off x="4648200" y="4114800"/>
            <a:ext cx="3810000" cy="1981200"/>
          </a:xfrm>
        </p:spPr>
        <p:txBody>
          <a:bodyPr/>
          <a:lstStyle>
            <a:lvl1pPr>
              <a:defRPr>
                <a:latin typeface="HelveticaNeueLT Com 65 Md" pitchFamily="34" charset="0"/>
              </a:defRPr>
            </a:lvl1pPr>
            <a:lvl2pPr>
              <a:defRPr>
                <a:latin typeface="HelveticaNeueLT Com 65 Md" pitchFamily="34" charset="0"/>
              </a:defRPr>
            </a:lvl2pPr>
            <a:lvl3pPr>
              <a:defRPr>
                <a:latin typeface="HelveticaNeueLT Com 65 Md" pitchFamily="34" charset="0"/>
              </a:defRPr>
            </a:lvl3pPr>
            <a:lvl4pPr>
              <a:defRPr>
                <a:latin typeface="HelveticaNeueLT Com 65 Md" pitchFamily="34" charset="0"/>
              </a:defRPr>
            </a:lvl4pPr>
            <a:lvl5pPr>
              <a:defRPr>
                <a:latin typeface="HelveticaNeueLT Com 65 Md"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de-DE"/>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de-DE"/>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AD479E8F-63FD-4841-AFBF-37D30B00A8E3}" type="slidenum">
              <a:rPr lang="de-DE"/>
              <a:pPr/>
              <a:t>‹#›</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8794" y="198438"/>
            <a:ext cx="6786610" cy="873108"/>
          </a:xfrm>
        </p:spPr>
        <p:txBody>
          <a:bodyPr/>
          <a:lstStyle>
            <a:lvl1pPr>
              <a:defRPr sz="4000">
                <a:latin typeface="HelveticaNeueLT Com 65 Md"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685800" y="1285860"/>
            <a:ext cx="7772400" cy="5072098"/>
          </a:xfrm>
        </p:spPr>
        <p:txBody>
          <a:bodyPr/>
          <a:lstStyle>
            <a:lvl1pPr>
              <a:defRPr>
                <a:latin typeface="HelveticaNeueLT Com 65 Md" pitchFamily="34" charset="0"/>
              </a:defRPr>
            </a:lvl1pPr>
            <a:lvl2pPr>
              <a:defRPr>
                <a:latin typeface="HelveticaNeueLT Com 65 Md" pitchFamily="34" charset="0"/>
              </a:defRPr>
            </a:lvl2pPr>
            <a:lvl3pPr>
              <a:defRPr>
                <a:latin typeface="HelveticaNeueLT Com 65 Md" pitchFamily="34" charset="0"/>
              </a:defRPr>
            </a:lvl3pPr>
            <a:lvl4pPr>
              <a:defRPr>
                <a:latin typeface="HelveticaNeueLT Com 65 Md" pitchFamily="34" charset="0"/>
              </a:defRPr>
            </a:lvl4pPr>
            <a:lvl5pPr>
              <a:defRPr>
                <a:latin typeface="HelveticaNeueLT Com 65 Md"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4" name="Picture 3"/>
          <p:cNvPicPr>
            <a:picLocks noChangeArrowheads="1"/>
          </p:cNvPicPr>
          <p:nvPr userDrawn="1"/>
        </p:nvPicPr>
        <p:blipFill>
          <a:blip r:embed="rId2" cstate="print"/>
          <a:srcRect/>
          <a:stretch>
            <a:fillRect/>
          </a:stretch>
        </p:blipFill>
        <p:spPr bwMode="auto">
          <a:xfrm>
            <a:off x="228600" y="304800"/>
            <a:ext cx="1524000" cy="631825"/>
          </a:xfrm>
          <a:prstGeom prst="rect">
            <a:avLst/>
          </a:prstGeom>
          <a:noFill/>
          <a:ln w="12700">
            <a:noFill/>
            <a:miter lim="800000"/>
            <a:headEnd/>
            <a:tailEnd/>
          </a:ln>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latin typeface="HelveticaNeueLT Com 65 Md"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6"/>
                </a:solidFill>
                <a:latin typeface="HelveticaNeueLT Com 65 Md" pitchFamily="34" charset="0"/>
              </a:defRPr>
            </a:lvl1pPr>
            <a:lvl2pPr>
              <a:defRPr>
                <a:solidFill>
                  <a:schemeClr val="accent6"/>
                </a:solidFill>
                <a:latin typeface="HelveticaNeueLT Com 65 Md" pitchFamily="34" charset="0"/>
              </a:defRPr>
            </a:lvl2pPr>
            <a:lvl3pPr>
              <a:defRPr>
                <a:solidFill>
                  <a:schemeClr val="accent6"/>
                </a:solidFill>
                <a:latin typeface="HelveticaNeueLT Com 65 Md" pitchFamily="34" charset="0"/>
              </a:defRPr>
            </a:lvl3pPr>
            <a:lvl4pPr>
              <a:defRPr>
                <a:solidFill>
                  <a:schemeClr val="accent6"/>
                </a:solidFill>
                <a:latin typeface="HelveticaNeueLT Com 65 Md" pitchFamily="34" charset="0"/>
              </a:defRPr>
            </a:lvl4pPr>
            <a:lvl5pPr>
              <a:defRPr>
                <a:solidFill>
                  <a:schemeClr val="accent6"/>
                </a:solidFill>
                <a:latin typeface="HelveticaNeueLT Com 65 Md"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de-DE" dirty="0"/>
          </a:p>
        </p:txBody>
      </p:sp>
      <p:sp>
        <p:nvSpPr>
          <p:cNvPr id="5" name="Rectangle 5"/>
          <p:cNvSpPr>
            <a:spLocks noGrp="1" noChangeArrowheads="1"/>
          </p:cNvSpPr>
          <p:nvPr>
            <p:ph type="ftr" sz="quarter" idx="11"/>
          </p:nvPr>
        </p:nvSpPr>
        <p:spPr>
          <a:ln/>
        </p:spPr>
        <p:txBody>
          <a:bodyPr/>
          <a:lstStyle>
            <a:lvl1pPr>
              <a:defRPr/>
            </a:lvl1pPr>
          </a:lstStyle>
          <a:p>
            <a:pPr>
              <a:defRPr/>
            </a:pPr>
            <a:endParaRPr lang="de-DE" dirty="0"/>
          </a:p>
        </p:txBody>
      </p:sp>
      <p:sp>
        <p:nvSpPr>
          <p:cNvPr id="6" name="Rectangle 6"/>
          <p:cNvSpPr>
            <a:spLocks noGrp="1" noChangeArrowheads="1"/>
          </p:cNvSpPr>
          <p:nvPr>
            <p:ph type="sldNum" sz="quarter" idx="12"/>
          </p:nvPr>
        </p:nvSpPr>
        <p:spPr>
          <a:ln/>
        </p:spPr>
        <p:txBody>
          <a:bodyPr/>
          <a:lstStyle>
            <a:lvl1pPr>
              <a:defRPr/>
            </a:lvl1pPr>
          </a:lstStyle>
          <a:p>
            <a:pPr>
              <a:defRPr/>
            </a:pPr>
            <a:fld id="{CC5483A1-E564-4415-B275-A189E64CBC51}" type="slidenum">
              <a:rPr lang="de-DE"/>
              <a:pPr>
                <a:defRPr/>
              </a:p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0EE2E8A9-8216-4A94-9DA5-EB305B1C320C}" type="slidenum">
              <a:rPr lang="de-DE"/>
              <a:pPr>
                <a:defRPr/>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2288DA3A-4670-495B-89B8-2F18BA09B202}" type="slidenum">
              <a:rPr lang="de-DE"/>
              <a:pPr>
                <a:defRPr/>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91CD35E8-5A7F-4719-B076-1D69876793FD}" type="slidenum">
              <a:rPr lang="de-DE"/>
              <a:pPr>
                <a:defRPr/>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E305FA25-BA26-416F-B751-2AB4D74B98F9}" type="slidenum">
              <a:rPr lang="de-DE"/>
              <a:pPr>
                <a:defRPr/>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4C0DA98A-905A-48DB-BCD2-32B262CD49FA}" type="slidenum">
              <a:rPr lang="de-DE"/>
              <a:pPr>
                <a:defRPr/>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BEF7C745-A057-4F3E-B137-5274FB061199}" type="slidenum">
              <a:rPr lang="de-DE"/>
              <a:pPr>
                <a:defRPr/>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AC3B1F30-86A5-49A5-AA10-346621D36462}" type="slidenum">
              <a:rPr lang="de-DE"/>
              <a:pPr>
                <a:defRPr/>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9843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37D0CA3-C0AF-4C8F-834E-59ADC0036824}" type="slidenum">
              <a:rPr lang="de-DE"/>
              <a:pPr>
                <a:defRPr/>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New Roman" pitchFamily="18" charset="0"/>
        </a:defRPr>
      </a:lvl2pPr>
      <a:lvl3pPr algn="ctr" rtl="0" eaLnBrk="0" fontAlgn="base" hangingPunct="0">
        <a:spcBef>
          <a:spcPct val="0"/>
        </a:spcBef>
        <a:spcAft>
          <a:spcPct val="0"/>
        </a:spcAft>
        <a:defRPr sz="4400" b="1">
          <a:solidFill>
            <a:schemeClr val="tx2"/>
          </a:solidFill>
          <a:latin typeface="Times New Roman" pitchFamily="18" charset="0"/>
        </a:defRPr>
      </a:lvl3pPr>
      <a:lvl4pPr algn="ctr" rtl="0" eaLnBrk="0" fontAlgn="base" hangingPunct="0">
        <a:spcBef>
          <a:spcPct val="0"/>
        </a:spcBef>
        <a:spcAft>
          <a:spcPct val="0"/>
        </a:spcAft>
        <a:defRPr sz="4400" b="1">
          <a:solidFill>
            <a:schemeClr val="tx2"/>
          </a:solidFill>
          <a:latin typeface="Times New Roman" pitchFamily="18" charset="0"/>
        </a:defRPr>
      </a:lvl4pPr>
      <a:lvl5pPr algn="ctr" rtl="0" eaLnBrk="0" fontAlgn="base" hangingPunct="0">
        <a:spcBef>
          <a:spcPct val="0"/>
        </a:spcBef>
        <a:spcAft>
          <a:spcPct val="0"/>
        </a:spcAft>
        <a:defRPr sz="4400" b="1">
          <a:solidFill>
            <a:schemeClr val="tx2"/>
          </a:solidFill>
          <a:latin typeface="Times New Roman" pitchFamily="18" charset="0"/>
        </a:defRPr>
      </a:lvl5pPr>
      <a:lvl6pPr marL="457200" algn="ctr" rtl="0" eaLnBrk="0" fontAlgn="base" hangingPunct="0">
        <a:spcBef>
          <a:spcPct val="0"/>
        </a:spcBef>
        <a:spcAft>
          <a:spcPct val="0"/>
        </a:spcAft>
        <a:defRPr sz="4400" b="1">
          <a:solidFill>
            <a:schemeClr val="tx2"/>
          </a:solidFill>
          <a:latin typeface="Times New Roman" pitchFamily="18" charset="0"/>
        </a:defRPr>
      </a:lvl6pPr>
      <a:lvl7pPr marL="914400" algn="ctr" rtl="0" eaLnBrk="0" fontAlgn="base" hangingPunct="0">
        <a:spcBef>
          <a:spcPct val="0"/>
        </a:spcBef>
        <a:spcAft>
          <a:spcPct val="0"/>
        </a:spcAft>
        <a:defRPr sz="4400" b="1">
          <a:solidFill>
            <a:schemeClr val="tx2"/>
          </a:solidFill>
          <a:latin typeface="Times New Roman" pitchFamily="18" charset="0"/>
        </a:defRPr>
      </a:lvl7pPr>
      <a:lvl8pPr marL="1371600" algn="ctr" rtl="0" eaLnBrk="0" fontAlgn="base" hangingPunct="0">
        <a:spcBef>
          <a:spcPct val="0"/>
        </a:spcBef>
        <a:spcAft>
          <a:spcPct val="0"/>
        </a:spcAft>
        <a:defRPr sz="4400" b="1">
          <a:solidFill>
            <a:schemeClr val="tx2"/>
          </a:solidFill>
          <a:latin typeface="Times New Roman" pitchFamily="18" charset="0"/>
        </a:defRPr>
      </a:lvl8pPr>
      <a:lvl9pPr marL="1828800" algn="ctr" rtl="0" eaLnBrk="0" fontAlgn="base" hangingPunct="0">
        <a:spcBef>
          <a:spcPct val="0"/>
        </a:spcBef>
        <a:spcAft>
          <a:spcPct val="0"/>
        </a:spcAft>
        <a:defRPr sz="44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file:///D:\Bruno\Talks\Movies\mascot-2002-06-09-ind.AVI" TargetMode="Externa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Bruno\Talks\popular\active_optics6.mpg" TargetMode="External"/><Relationship Id="rId1" Type="http://schemas.openxmlformats.org/officeDocument/2006/relationships/video" Target="file:///D:\Bruno\Talks\popular\active_optics4.mpg" TargetMode="Externa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video" Target="file:///D:\Bruno\Talks\Alpbach09\ELT2008ANI1_MPEG.mpg" TargetMode="Externa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sunset on Paranal"/>
          <p:cNvPicPr>
            <a:picLocks noChangeAspect="1" noChangeArrowheads="1"/>
          </p:cNvPicPr>
          <p:nvPr/>
        </p:nvPicPr>
        <p:blipFill>
          <a:blip r:embed="rId3" cstate="print"/>
          <a:srcRect/>
          <a:stretch>
            <a:fillRect/>
          </a:stretch>
        </p:blipFill>
        <p:spPr bwMode="auto">
          <a:xfrm>
            <a:off x="0" y="287338"/>
            <a:ext cx="9144000" cy="6094412"/>
          </a:xfrm>
          <a:prstGeom prst="rect">
            <a:avLst/>
          </a:prstGeom>
          <a:noFill/>
          <a:ln w="9525">
            <a:noFill/>
            <a:miter lim="800000"/>
            <a:headEnd/>
            <a:tailEnd/>
          </a:ln>
        </p:spPr>
      </p:pic>
      <p:sp>
        <p:nvSpPr>
          <p:cNvPr id="2050" name="Rectangle 2"/>
          <p:cNvSpPr>
            <a:spLocks noGrp="1" noChangeArrowheads="1"/>
          </p:cNvSpPr>
          <p:nvPr>
            <p:ph type="ctrTitle"/>
          </p:nvPr>
        </p:nvSpPr>
        <p:spPr>
          <a:xfrm>
            <a:off x="250825" y="333375"/>
            <a:ext cx="8642350" cy="2133600"/>
          </a:xfrm>
        </p:spPr>
        <p:txBody>
          <a:bodyPr/>
          <a:lstStyle/>
          <a:p>
            <a:r>
              <a:rPr lang="de-DE" dirty="0" smtClean="0">
                <a:solidFill>
                  <a:schemeClr val="accent6">
                    <a:lumMod val="20000"/>
                    <a:lumOff val="80000"/>
                  </a:schemeClr>
                </a:solidFill>
              </a:rPr>
              <a:t>Die Zukunft des Universums </a:t>
            </a:r>
            <a:br>
              <a:rPr lang="de-DE" dirty="0" smtClean="0">
                <a:solidFill>
                  <a:schemeClr val="accent6">
                    <a:lumMod val="20000"/>
                    <a:lumOff val="80000"/>
                  </a:schemeClr>
                </a:solidFill>
              </a:rPr>
            </a:br>
            <a:r>
              <a:rPr lang="de-DE" sz="3600" dirty="0" smtClean="0">
                <a:solidFill>
                  <a:schemeClr val="accent6">
                    <a:lumMod val="20000"/>
                    <a:lumOff val="80000"/>
                  </a:schemeClr>
                </a:solidFill>
              </a:rPr>
              <a:t>Perspektiven für Astrophysik und Kosmologie</a:t>
            </a:r>
            <a:endParaRPr lang="de-DE" dirty="0" smtClean="0">
              <a:solidFill>
                <a:schemeClr val="accent6">
                  <a:lumMod val="20000"/>
                  <a:lumOff val="80000"/>
                </a:schemeClr>
              </a:solidFill>
            </a:endParaRPr>
          </a:p>
        </p:txBody>
      </p:sp>
      <p:sp>
        <p:nvSpPr>
          <p:cNvPr id="2051" name="Rectangle 3"/>
          <p:cNvSpPr>
            <a:spLocks noGrp="1" noChangeArrowheads="1"/>
          </p:cNvSpPr>
          <p:nvPr>
            <p:ph type="subTitle" idx="1"/>
          </p:nvPr>
        </p:nvSpPr>
        <p:spPr>
          <a:xfrm>
            <a:off x="1547813" y="5661025"/>
            <a:ext cx="6400800" cy="960438"/>
          </a:xfrm>
        </p:spPr>
        <p:txBody>
          <a:bodyPr/>
          <a:lstStyle/>
          <a:p>
            <a:r>
              <a:rPr lang="de-DE" sz="2000" b="1" dirty="0" smtClean="0">
                <a:solidFill>
                  <a:schemeClr val="accent6">
                    <a:lumMod val="20000"/>
                    <a:lumOff val="80000"/>
                  </a:schemeClr>
                </a:solidFill>
              </a:rPr>
              <a:t>Bruno Leibundgut</a:t>
            </a:r>
            <a:br>
              <a:rPr lang="de-DE" sz="2000" b="1" dirty="0" smtClean="0">
                <a:solidFill>
                  <a:schemeClr val="accent6">
                    <a:lumMod val="20000"/>
                    <a:lumOff val="80000"/>
                  </a:schemeClr>
                </a:solidFill>
              </a:rPr>
            </a:br>
            <a:r>
              <a:rPr lang="de-DE" sz="2000" b="1" dirty="0" smtClean="0">
                <a:solidFill>
                  <a:schemeClr val="accent6">
                    <a:lumMod val="20000"/>
                    <a:lumOff val="80000"/>
                  </a:schemeClr>
                </a:solidFill>
              </a:rPr>
              <a:t>European Southern Observatory</a:t>
            </a:r>
            <a:endParaRPr lang="en-GB" sz="2000" b="1" dirty="0" smtClean="0">
              <a:solidFill>
                <a:schemeClr val="accent6">
                  <a:lumMod val="20000"/>
                  <a:lumOff val="8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539750" y="609600"/>
            <a:ext cx="8062913" cy="1143000"/>
          </a:xfrm>
        </p:spPr>
        <p:txBody>
          <a:bodyPr/>
          <a:lstStyle/>
          <a:p>
            <a:r>
              <a:rPr lang="en-GB" smtClean="0"/>
              <a:t>Supernovae und Dunkle Energie</a:t>
            </a:r>
          </a:p>
        </p:txBody>
      </p:sp>
      <p:sp>
        <p:nvSpPr>
          <p:cNvPr id="50179" name="Rectangle 3"/>
          <p:cNvSpPr>
            <a:spLocks noGrp="1" noChangeArrowheads="1"/>
          </p:cNvSpPr>
          <p:nvPr>
            <p:ph type="body" idx="1"/>
          </p:nvPr>
        </p:nvSpPr>
        <p:spPr>
          <a:xfrm>
            <a:off x="500034" y="1700212"/>
            <a:ext cx="8286808" cy="4729183"/>
          </a:xfrm>
        </p:spPr>
        <p:txBody>
          <a:bodyPr/>
          <a:lstStyle/>
          <a:p>
            <a:pPr marL="0" indent="0">
              <a:buFontTx/>
              <a:buNone/>
            </a:pPr>
            <a:r>
              <a:rPr lang="en-GB" sz="3000" dirty="0" smtClean="0"/>
              <a:t>Die Expansion des </a:t>
            </a:r>
            <a:r>
              <a:rPr lang="en-GB" sz="3000" dirty="0" err="1" smtClean="0"/>
              <a:t>Universums</a:t>
            </a:r>
            <a:r>
              <a:rPr lang="en-GB" sz="3000" dirty="0" smtClean="0"/>
              <a:t> </a:t>
            </a:r>
            <a:r>
              <a:rPr lang="en-GB" sz="3000" dirty="0" err="1" smtClean="0"/>
              <a:t>wird</a:t>
            </a:r>
            <a:r>
              <a:rPr lang="en-GB" sz="3000" dirty="0" smtClean="0"/>
              <a:t> </a:t>
            </a:r>
            <a:r>
              <a:rPr lang="en-GB" sz="3000" dirty="0" err="1" smtClean="0"/>
              <a:t>bestimmt</a:t>
            </a:r>
            <a:r>
              <a:rPr lang="en-GB" sz="3000" dirty="0" smtClean="0"/>
              <a:t> von </a:t>
            </a:r>
            <a:r>
              <a:rPr lang="en-GB" sz="3000" dirty="0" err="1" smtClean="0"/>
              <a:t>seinem</a:t>
            </a:r>
            <a:r>
              <a:rPr lang="en-GB" sz="3000" dirty="0" smtClean="0"/>
              <a:t> </a:t>
            </a:r>
            <a:r>
              <a:rPr lang="en-GB" sz="3000" dirty="0" smtClean="0">
                <a:solidFill>
                  <a:srgbClr val="FF0000"/>
                </a:solidFill>
              </a:rPr>
              <a:t>(</a:t>
            </a:r>
            <a:r>
              <a:rPr lang="en-GB" sz="3000" dirty="0" err="1" smtClean="0">
                <a:solidFill>
                  <a:srgbClr val="FF0000"/>
                </a:solidFill>
              </a:rPr>
              <a:t>Energie</a:t>
            </a:r>
            <a:r>
              <a:rPr lang="en-GB" sz="3000" dirty="0" smtClean="0">
                <a:solidFill>
                  <a:srgbClr val="FF0000"/>
                </a:solidFill>
              </a:rPr>
              <a:t>-/Masse-) </a:t>
            </a:r>
            <a:r>
              <a:rPr lang="en-GB" sz="3000" dirty="0" err="1" smtClean="0">
                <a:solidFill>
                  <a:srgbClr val="FF0000"/>
                </a:solidFill>
              </a:rPr>
              <a:t>Inhalt</a:t>
            </a:r>
            <a:r>
              <a:rPr lang="en-GB" sz="3000" dirty="0" smtClean="0"/>
              <a:t>. </a:t>
            </a:r>
            <a:br>
              <a:rPr lang="en-GB" sz="3000" dirty="0" smtClean="0"/>
            </a:br>
            <a:r>
              <a:rPr lang="en-GB" sz="3000" dirty="0" smtClean="0"/>
              <a:t>Die </a:t>
            </a:r>
            <a:r>
              <a:rPr lang="en-GB" sz="3000" dirty="0" err="1" smtClean="0"/>
              <a:t>einzige</a:t>
            </a:r>
            <a:r>
              <a:rPr lang="en-GB" sz="3000" dirty="0" smtClean="0"/>
              <a:t> </a:t>
            </a:r>
            <a:r>
              <a:rPr lang="en-GB" sz="3000" dirty="0" err="1" smtClean="0"/>
              <a:t>relevante</a:t>
            </a:r>
            <a:r>
              <a:rPr lang="en-GB" sz="3000" dirty="0" smtClean="0"/>
              <a:t> </a:t>
            </a:r>
            <a:br>
              <a:rPr lang="en-GB" sz="3000" dirty="0" smtClean="0"/>
            </a:br>
            <a:r>
              <a:rPr lang="en-GB" sz="3000" dirty="0" err="1" smtClean="0"/>
              <a:t>Wechselwirkung</a:t>
            </a:r>
            <a:r>
              <a:rPr lang="en-GB" sz="3000" dirty="0" smtClean="0"/>
              <a:t> f</a:t>
            </a:r>
            <a:r>
              <a:rPr lang="en-US" sz="3000" dirty="0" err="1" smtClean="0">
                <a:cs typeface="Times New Roman" pitchFamily="18" charset="0"/>
              </a:rPr>
              <a:t>ür</a:t>
            </a:r>
            <a:r>
              <a:rPr lang="en-US" sz="3000" dirty="0" smtClean="0">
                <a:cs typeface="Times New Roman" pitchFamily="18" charset="0"/>
              </a:rPr>
              <a:t> die </a:t>
            </a:r>
            <a:br>
              <a:rPr lang="en-US" sz="3000" dirty="0" smtClean="0">
                <a:cs typeface="Times New Roman" pitchFamily="18" charset="0"/>
              </a:rPr>
            </a:br>
            <a:r>
              <a:rPr lang="en-US" sz="3000" dirty="0" err="1" smtClean="0">
                <a:cs typeface="Times New Roman" pitchFamily="18" charset="0"/>
              </a:rPr>
              <a:t>Kosmologie</a:t>
            </a:r>
            <a:r>
              <a:rPr lang="en-US" sz="3000" dirty="0" smtClean="0">
                <a:cs typeface="Times New Roman" pitchFamily="18" charset="0"/>
              </a:rPr>
              <a:t> </a:t>
            </a:r>
            <a:r>
              <a:rPr lang="en-US" sz="3000" dirty="0" err="1" smtClean="0">
                <a:cs typeface="Times New Roman" pitchFamily="18" charset="0"/>
              </a:rPr>
              <a:t>ist</a:t>
            </a:r>
            <a:r>
              <a:rPr lang="en-US" sz="3000" dirty="0" smtClean="0">
                <a:cs typeface="Times New Roman" pitchFamily="18" charset="0"/>
              </a:rPr>
              <a:t> die </a:t>
            </a:r>
            <a:r>
              <a:rPr lang="en-US" sz="3000" dirty="0" smtClean="0">
                <a:solidFill>
                  <a:srgbClr val="FF0000"/>
                </a:solidFill>
                <a:cs typeface="Times New Roman" pitchFamily="18" charset="0"/>
              </a:rPr>
              <a:t>Gravitation</a:t>
            </a:r>
            <a:r>
              <a:rPr lang="en-US" sz="3000" dirty="0" smtClean="0">
                <a:cs typeface="Times New Roman" pitchFamily="18" charset="0"/>
              </a:rPr>
              <a:t>.</a:t>
            </a:r>
          </a:p>
          <a:p>
            <a:pPr marL="0" indent="0">
              <a:buFontTx/>
              <a:buNone/>
            </a:pPr>
            <a:r>
              <a:rPr lang="en-US" sz="3000" dirty="0" smtClean="0">
                <a:cs typeface="Times New Roman" pitchFamily="18" charset="0"/>
              </a:rPr>
              <a:t>Die Expansion </a:t>
            </a:r>
            <a:r>
              <a:rPr lang="en-US" sz="3000" dirty="0" err="1" smtClean="0">
                <a:cs typeface="Times New Roman" pitchFamily="18" charset="0"/>
              </a:rPr>
              <a:t>kann</a:t>
            </a:r>
            <a:r>
              <a:rPr lang="en-US" sz="3000" dirty="0" smtClean="0">
                <a:cs typeface="Times New Roman" pitchFamily="18" charset="0"/>
              </a:rPr>
              <a:t> </a:t>
            </a:r>
            <a:r>
              <a:rPr lang="en-US" sz="3000" dirty="0" err="1" smtClean="0">
                <a:cs typeface="Times New Roman" pitchFamily="18" charset="0"/>
              </a:rPr>
              <a:t>durch</a:t>
            </a:r>
            <a:r>
              <a:rPr lang="en-US" sz="3000" dirty="0" smtClean="0">
                <a:cs typeface="Times New Roman" pitchFamily="18" charset="0"/>
              </a:rPr>
              <a:t> </a:t>
            </a:r>
            <a:r>
              <a:rPr lang="en-US" sz="3000" dirty="0" err="1" smtClean="0">
                <a:cs typeface="Times New Roman" pitchFamily="18" charset="0"/>
              </a:rPr>
              <a:t>genaue</a:t>
            </a:r>
            <a:r>
              <a:rPr lang="en-US" sz="3000" dirty="0" smtClean="0">
                <a:cs typeface="Times New Roman" pitchFamily="18" charset="0"/>
              </a:rPr>
              <a:t> </a:t>
            </a:r>
            <a:r>
              <a:rPr lang="en-US" sz="3000" dirty="0" err="1" smtClean="0">
                <a:cs typeface="Times New Roman" pitchFamily="18" charset="0"/>
              </a:rPr>
              <a:t>kosmologische</a:t>
            </a:r>
            <a:r>
              <a:rPr lang="en-US" sz="3000" dirty="0" smtClean="0">
                <a:cs typeface="Times New Roman" pitchFamily="18" charset="0"/>
              </a:rPr>
              <a:t> </a:t>
            </a:r>
            <a:r>
              <a:rPr lang="en-US" sz="3000" dirty="0" err="1" smtClean="0">
                <a:cs typeface="Times New Roman" pitchFamily="18" charset="0"/>
              </a:rPr>
              <a:t>Entfernungsmessungen</a:t>
            </a:r>
            <a:r>
              <a:rPr lang="en-US" sz="3000" dirty="0" smtClean="0">
                <a:cs typeface="Times New Roman" pitchFamily="18" charset="0"/>
              </a:rPr>
              <a:t> </a:t>
            </a:r>
            <a:r>
              <a:rPr lang="en-US" sz="3000" dirty="0" err="1" smtClean="0">
                <a:cs typeface="Times New Roman" pitchFamily="18" charset="0"/>
              </a:rPr>
              <a:t>bestimmt</a:t>
            </a:r>
            <a:r>
              <a:rPr lang="en-US" sz="3000" dirty="0" smtClean="0">
                <a:cs typeface="Times New Roman" pitchFamily="18" charset="0"/>
              </a:rPr>
              <a:t> </a:t>
            </a:r>
            <a:r>
              <a:rPr lang="en-US" sz="3000" dirty="0" err="1" smtClean="0">
                <a:cs typeface="Times New Roman" pitchFamily="18" charset="0"/>
              </a:rPr>
              <a:t>werden</a:t>
            </a:r>
            <a:r>
              <a:rPr lang="en-US" sz="3000" dirty="0" smtClean="0">
                <a:cs typeface="Times New Roman" pitchFamily="18" charset="0"/>
              </a:rPr>
              <a:t>. </a:t>
            </a:r>
            <a:r>
              <a:rPr lang="en-US" sz="3000" dirty="0" smtClean="0">
                <a:solidFill>
                  <a:srgbClr val="FF0000"/>
                </a:solidFill>
                <a:cs typeface="Times New Roman" pitchFamily="18" charset="0"/>
              </a:rPr>
              <a:t>Supernovae</a:t>
            </a:r>
            <a:r>
              <a:rPr lang="en-US" sz="3000" dirty="0" smtClean="0">
                <a:cs typeface="Times New Roman" pitchFamily="18" charset="0"/>
              </a:rPr>
              <a:t> </a:t>
            </a:r>
            <a:r>
              <a:rPr lang="en-US" sz="3000" dirty="0" err="1" smtClean="0">
                <a:cs typeface="Times New Roman" pitchFamily="18" charset="0"/>
              </a:rPr>
              <a:t>sind</a:t>
            </a:r>
            <a:r>
              <a:rPr lang="en-US" sz="3000" dirty="0" smtClean="0">
                <a:cs typeface="Times New Roman" pitchFamily="18" charset="0"/>
              </a:rPr>
              <a:t> </a:t>
            </a:r>
            <a:r>
              <a:rPr lang="en-US" sz="3000" dirty="0" err="1" smtClean="0">
                <a:cs typeface="Times New Roman" pitchFamily="18" charset="0"/>
              </a:rPr>
              <a:t>im</a:t>
            </a:r>
            <a:r>
              <a:rPr lang="en-US" sz="3000" dirty="0" smtClean="0">
                <a:cs typeface="Times New Roman" pitchFamily="18" charset="0"/>
              </a:rPr>
              <a:t> Moment die </a:t>
            </a:r>
            <a:r>
              <a:rPr lang="en-US" sz="3000" dirty="0" err="1" smtClean="0">
                <a:cs typeface="Times New Roman" pitchFamily="18" charset="0"/>
              </a:rPr>
              <a:t>besten</a:t>
            </a:r>
            <a:r>
              <a:rPr lang="en-US" sz="3000" dirty="0" smtClean="0">
                <a:cs typeface="Times New Roman" pitchFamily="18" charset="0"/>
              </a:rPr>
              <a:t> </a:t>
            </a:r>
            <a:r>
              <a:rPr lang="en-US" sz="3000" dirty="0" err="1" smtClean="0">
                <a:cs typeface="Times New Roman" pitchFamily="18" charset="0"/>
              </a:rPr>
              <a:t>bekannten</a:t>
            </a:r>
            <a:r>
              <a:rPr lang="en-US" sz="3000" dirty="0" smtClean="0">
                <a:cs typeface="Times New Roman" pitchFamily="18" charset="0"/>
              </a:rPr>
              <a:t> </a:t>
            </a:r>
            <a:r>
              <a:rPr lang="en-US" sz="3000" dirty="0" err="1" smtClean="0">
                <a:cs typeface="Times New Roman" pitchFamily="18" charset="0"/>
              </a:rPr>
              <a:t>kosmischen</a:t>
            </a:r>
            <a:r>
              <a:rPr lang="en-US" sz="3000" dirty="0" smtClean="0">
                <a:cs typeface="Times New Roman" pitchFamily="18" charset="0"/>
              </a:rPr>
              <a:t> </a:t>
            </a:r>
            <a:r>
              <a:rPr lang="en-US" sz="3000" dirty="0" err="1" smtClean="0">
                <a:cs typeface="Times New Roman" pitchFamily="18" charset="0"/>
              </a:rPr>
              <a:t>Massstäbe</a:t>
            </a:r>
            <a:r>
              <a:rPr lang="en-US" sz="3000" dirty="0" smtClean="0">
                <a:cs typeface="Times New Roman" pitchFamily="18" charset="0"/>
              </a:rPr>
              <a:t>.</a:t>
            </a:r>
          </a:p>
        </p:txBody>
      </p:sp>
      <p:pic>
        <p:nvPicPr>
          <p:cNvPr id="4" name="Picture 4" descr="DSCN0931"/>
          <p:cNvPicPr>
            <a:picLocks noChangeAspect="1" noChangeArrowheads="1"/>
          </p:cNvPicPr>
          <p:nvPr/>
        </p:nvPicPr>
        <p:blipFill>
          <a:blip r:embed="rId2" cstate="print"/>
          <a:srcRect l="5882" t="13069" r="17646" b="26814"/>
          <a:stretch>
            <a:fillRect/>
          </a:stretch>
        </p:blipFill>
        <p:spPr bwMode="auto">
          <a:xfrm>
            <a:off x="6143636" y="2643182"/>
            <a:ext cx="2643206" cy="15588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650" name="Picture 2" descr="87A_aat"/>
          <p:cNvPicPr>
            <a:picLocks noChangeAspect="1" noChangeArrowheads="1"/>
          </p:cNvPicPr>
          <p:nvPr/>
        </p:nvPicPr>
        <p:blipFill>
          <a:blip r:embed="rId2" cstate="print"/>
          <a:srcRect t="5902"/>
          <a:stretch>
            <a:fillRect/>
          </a:stretch>
        </p:blipFill>
        <p:spPr bwMode="auto">
          <a:xfrm>
            <a:off x="0" y="188913"/>
            <a:ext cx="9144000" cy="6453187"/>
          </a:xfrm>
          <a:prstGeom prst="rect">
            <a:avLst/>
          </a:prstGeom>
          <a:noFill/>
          <a:ln w="9525">
            <a:noFill/>
            <a:miter lim="800000"/>
            <a:headEnd/>
            <a:tailEnd/>
          </a:ln>
        </p:spPr>
      </p:pic>
      <p:sp>
        <p:nvSpPr>
          <p:cNvPr id="27651" name="Rectangle 3"/>
          <p:cNvSpPr>
            <a:spLocks noGrp="1" noChangeArrowheads="1"/>
          </p:cNvSpPr>
          <p:nvPr>
            <p:ph type="title"/>
          </p:nvPr>
        </p:nvSpPr>
        <p:spPr/>
        <p:txBody>
          <a:bodyPr/>
          <a:lstStyle/>
          <a:p>
            <a:r>
              <a:rPr lang="en-GB" sz="8800" smtClean="0">
                <a:solidFill>
                  <a:srgbClr val="FFFF00"/>
                </a:solidFill>
              </a:rPr>
              <a:t>Supernova!</a:t>
            </a:r>
          </a:p>
        </p:txBody>
      </p:sp>
      <p:sp>
        <p:nvSpPr>
          <p:cNvPr id="328709" name="Text Box 5"/>
          <p:cNvSpPr txBox="1">
            <a:spLocks noChangeArrowheads="1"/>
          </p:cNvSpPr>
          <p:nvPr/>
        </p:nvSpPr>
        <p:spPr bwMode="auto">
          <a:xfrm>
            <a:off x="-34925" y="6211888"/>
            <a:ext cx="4406463" cy="461665"/>
          </a:xfrm>
          <a:prstGeom prst="rect">
            <a:avLst/>
          </a:prstGeom>
          <a:noFill/>
          <a:ln w="9525">
            <a:noFill/>
            <a:miter lim="800000"/>
            <a:headEnd/>
            <a:tailEnd/>
          </a:ln>
          <a:effectLst/>
        </p:spPr>
        <p:txBody>
          <a:bodyPr wrap="none">
            <a:spAutoFit/>
          </a:bodyPr>
          <a:lstStyle/>
          <a:p>
            <a:pPr>
              <a:defRPr/>
            </a:pPr>
            <a:r>
              <a:rPr lang="en-GB" dirty="0">
                <a:solidFill>
                  <a:schemeClr val="bg1"/>
                </a:solidFill>
                <a:effectLst>
                  <a:outerShdw blurRad="38100" dist="38100" dir="2700000" algn="tl">
                    <a:srgbClr val="FFFFFF"/>
                  </a:outerShdw>
                </a:effectLst>
                <a:latin typeface="HelveticaNeueLT Com 65 Md" pitchFamily="34" charset="0"/>
              </a:rPr>
              <a:t>© Anglo-Australian Telescope</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de-DE" smtClean="0">
                <a:solidFill>
                  <a:schemeClr val="bg1"/>
                </a:solidFill>
              </a:rPr>
              <a:t>Helle Sterne</a:t>
            </a:r>
          </a:p>
        </p:txBody>
      </p:sp>
      <p:sp>
        <p:nvSpPr>
          <p:cNvPr id="26627" name="Rectangle 3"/>
          <p:cNvSpPr>
            <a:spLocks noGrp="1" noChangeArrowheads="1"/>
          </p:cNvSpPr>
          <p:nvPr>
            <p:ph type="body" idx="1"/>
          </p:nvPr>
        </p:nvSpPr>
        <p:spPr>
          <a:xfrm>
            <a:off x="685800" y="1500174"/>
            <a:ext cx="7772400" cy="4114800"/>
          </a:xfrm>
        </p:spPr>
        <p:txBody>
          <a:bodyPr/>
          <a:lstStyle/>
          <a:p>
            <a:pPr>
              <a:buFontTx/>
              <a:buNone/>
            </a:pPr>
            <a:r>
              <a:rPr lang="de-DE" dirty="0" smtClean="0">
                <a:solidFill>
                  <a:schemeClr val="bg1"/>
                </a:solidFill>
              </a:rPr>
              <a:t>Stellare Explosionen – Supernovae – sind die hellsten Sterne, die beobachtet werden k</a:t>
            </a:r>
            <a:r>
              <a:rPr lang="de-DE" dirty="0" smtClean="0">
                <a:solidFill>
                  <a:schemeClr val="bg1"/>
                </a:solidFill>
                <a:cs typeface="Times New Roman" pitchFamily="18" charset="0"/>
              </a:rPr>
              <a:t>önnen.</a:t>
            </a:r>
          </a:p>
        </p:txBody>
      </p:sp>
      <p:pic>
        <p:nvPicPr>
          <p:cNvPr id="26628" name="Picture 5" descr="94D"/>
          <p:cNvPicPr>
            <a:picLocks noChangeAspect="1" noChangeArrowheads="1"/>
          </p:cNvPicPr>
          <p:nvPr/>
        </p:nvPicPr>
        <p:blipFill>
          <a:blip r:embed="rId2" cstate="print"/>
          <a:srcRect/>
          <a:stretch>
            <a:fillRect/>
          </a:stretch>
        </p:blipFill>
        <p:spPr bwMode="auto">
          <a:xfrm>
            <a:off x="4356100" y="3141663"/>
            <a:ext cx="3506788" cy="35067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71438" y="-26988"/>
            <a:ext cx="8964612" cy="7173913"/>
            <a:chOff x="45" y="-17"/>
            <a:chExt cx="5647" cy="4519"/>
          </a:xfrm>
        </p:grpSpPr>
        <p:pic>
          <p:nvPicPr>
            <p:cNvPr id="28678" name="Picture 3" descr="SDSS2_SNgalery"/>
            <p:cNvPicPr>
              <a:picLocks noChangeAspect="1" noChangeArrowheads="1"/>
            </p:cNvPicPr>
            <p:nvPr/>
          </p:nvPicPr>
          <p:blipFill>
            <a:blip r:embed="rId2" cstate="print"/>
            <a:srcRect l="6212" t="39827"/>
            <a:stretch>
              <a:fillRect/>
            </a:stretch>
          </p:blipFill>
          <p:spPr bwMode="auto">
            <a:xfrm>
              <a:off x="45" y="-17"/>
              <a:ext cx="5647" cy="4519"/>
            </a:xfrm>
            <a:prstGeom prst="rect">
              <a:avLst/>
            </a:prstGeom>
            <a:noFill/>
            <a:ln w="9525">
              <a:noFill/>
              <a:miter lim="800000"/>
              <a:headEnd/>
              <a:tailEnd/>
            </a:ln>
          </p:spPr>
        </p:pic>
        <p:sp>
          <p:nvSpPr>
            <p:cNvPr id="28679" name="Text Box 4"/>
            <p:cNvSpPr txBox="1">
              <a:spLocks noChangeArrowheads="1"/>
            </p:cNvSpPr>
            <p:nvPr/>
          </p:nvSpPr>
          <p:spPr bwMode="auto">
            <a:xfrm>
              <a:off x="146" y="4018"/>
              <a:ext cx="783" cy="250"/>
            </a:xfrm>
            <a:prstGeom prst="rect">
              <a:avLst/>
            </a:prstGeom>
            <a:noFill/>
            <a:ln w="9525">
              <a:noFill/>
              <a:miter lim="800000"/>
              <a:headEnd/>
              <a:tailEnd/>
            </a:ln>
          </p:spPr>
          <p:txBody>
            <a:bodyPr wrap="none">
              <a:spAutoFit/>
            </a:bodyPr>
            <a:lstStyle/>
            <a:p>
              <a:r>
                <a:rPr lang="en-GB" sz="2000">
                  <a:solidFill>
                    <a:schemeClr val="bg1"/>
                  </a:solidFill>
                </a:rPr>
                <a:t>© SDSSII</a:t>
              </a:r>
            </a:p>
          </p:txBody>
        </p:sp>
      </p:grpSp>
      <p:sp>
        <p:nvSpPr>
          <p:cNvPr id="28675" name="Rectangle 5"/>
          <p:cNvSpPr>
            <a:spLocks noGrp="1" noChangeArrowheads="1"/>
          </p:cNvSpPr>
          <p:nvPr>
            <p:ph type="title"/>
          </p:nvPr>
        </p:nvSpPr>
        <p:spPr/>
        <p:txBody>
          <a:bodyPr/>
          <a:lstStyle/>
          <a:p>
            <a:r>
              <a:rPr lang="en-US" dirty="0" smtClean="0">
                <a:solidFill>
                  <a:srgbClr val="FFC000"/>
                </a:solidFill>
              </a:rPr>
              <a:t>Supernovae!</a:t>
            </a:r>
            <a:endParaRPr lang="en-GB" dirty="0" smtClean="0">
              <a:solidFill>
                <a:srgbClr val="FFC000"/>
              </a:solidFill>
            </a:endParaRPr>
          </a:p>
        </p:txBody>
      </p:sp>
      <p:sp>
        <p:nvSpPr>
          <p:cNvPr id="28676" name="Rectangle 6"/>
          <p:cNvSpPr>
            <a:spLocks noGrp="1" noChangeArrowheads="1"/>
          </p:cNvSpPr>
          <p:nvPr>
            <p:ph type="body" idx="1"/>
          </p:nvPr>
        </p:nvSpPr>
        <p:spPr/>
        <p:txBody>
          <a:bodyPr/>
          <a:lstStyle/>
          <a:p>
            <a:endParaRPr lang="en-GB" smtClean="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a:xfrm>
            <a:off x="685800" y="115888"/>
            <a:ext cx="7772400" cy="1143000"/>
          </a:xfrm>
        </p:spPr>
        <p:txBody>
          <a:bodyPr/>
          <a:lstStyle/>
          <a:p>
            <a:r>
              <a:rPr lang="en-GB" dirty="0" smtClean="0"/>
              <a:t>Supernova </a:t>
            </a:r>
            <a:r>
              <a:rPr lang="en-GB" dirty="0" err="1" smtClean="0"/>
              <a:t>Suche</a:t>
            </a:r>
            <a:endParaRPr lang="en-GB" dirty="0"/>
          </a:p>
        </p:txBody>
      </p:sp>
      <p:sp>
        <p:nvSpPr>
          <p:cNvPr id="370691" name="Rectangle 3"/>
          <p:cNvSpPr>
            <a:spLocks noGrp="1" noChangeArrowheads="1"/>
          </p:cNvSpPr>
          <p:nvPr>
            <p:ph type="body" sz="half" idx="1"/>
          </p:nvPr>
        </p:nvSpPr>
        <p:spPr>
          <a:xfrm>
            <a:off x="327025" y="1354138"/>
            <a:ext cx="4100513" cy="4522787"/>
          </a:xfrm>
        </p:spPr>
        <p:txBody>
          <a:bodyPr/>
          <a:lstStyle/>
          <a:p>
            <a:pPr marL="0" indent="0">
              <a:lnSpc>
                <a:spcPct val="90000"/>
              </a:lnSpc>
              <a:buNone/>
            </a:pPr>
            <a:r>
              <a:rPr lang="en-GB" sz="2400" dirty="0" err="1"/>
              <a:t>Weltweite</a:t>
            </a:r>
            <a:r>
              <a:rPr lang="en-GB" sz="2400" dirty="0"/>
              <a:t> </a:t>
            </a:r>
            <a:r>
              <a:rPr lang="en-GB" sz="2400" dirty="0" err="1" smtClean="0"/>
              <a:t>Zusammenarbeiten</a:t>
            </a:r>
            <a:r>
              <a:rPr lang="en-GB" sz="2400" dirty="0" smtClean="0"/>
              <a:t> </a:t>
            </a:r>
            <a:r>
              <a:rPr lang="en-GB" sz="2400" dirty="0"/>
              <a:t>um </a:t>
            </a:r>
            <a:r>
              <a:rPr lang="en-GB" sz="2400" dirty="0" err="1"/>
              <a:t>Typ</a:t>
            </a:r>
            <a:r>
              <a:rPr lang="en-GB" sz="2400" dirty="0"/>
              <a:t> </a:t>
            </a:r>
            <a:r>
              <a:rPr lang="en-GB" sz="2400" dirty="0" err="1"/>
              <a:t>Ia</a:t>
            </a:r>
            <a:r>
              <a:rPr lang="en-GB" sz="2400" dirty="0"/>
              <a:t> Supernovae </a:t>
            </a:r>
            <a:r>
              <a:rPr lang="en-GB" sz="2400" dirty="0" err="1"/>
              <a:t>im</a:t>
            </a:r>
            <a:r>
              <a:rPr lang="en-GB" sz="2400" dirty="0"/>
              <a:t> </a:t>
            </a:r>
            <a:r>
              <a:rPr lang="en-GB" sz="2400" dirty="0" err="1" smtClean="0"/>
              <a:t>entfernten</a:t>
            </a:r>
            <a:r>
              <a:rPr lang="en-GB" sz="2400" dirty="0" smtClean="0"/>
              <a:t> </a:t>
            </a:r>
            <a:r>
              <a:rPr lang="en-GB" sz="2400" dirty="0" err="1" smtClean="0"/>
              <a:t>Universum</a:t>
            </a:r>
            <a:r>
              <a:rPr lang="en-GB" sz="2400" dirty="0" smtClean="0"/>
              <a:t> </a:t>
            </a:r>
            <a:r>
              <a:rPr lang="en-GB" sz="2400" dirty="0" err="1" smtClean="0"/>
              <a:t>zu</a:t>
            </a:r>
            <a:r>
              <a:rPr lang="en-GB" sz="2400" dirty="0" smtClean="0"/>
              <a:t> </a:t>
            </a:r>
            <a:r>
              <a:rPr lang="en-GB" sz="2400" dirty="0" err="1"/>
              <a:t>finden</a:t>
            </a:r>
            <a:r>
              <a:rPr lang="en-GB" sz="2400" dirty="0"/>
              <a:t> und </a:t>
            </a:r>
            <a:r>
              <a:rPr lang="en-GB" sz="2400" dirty="0" err="1"/>
              <a:t>zu</a:t>
            </a:r>
            <a:r>
              <a:rPr lang="en-GB" sz="2400" dirty="0"/>
              <a:t> </a:t>
            </a:r>
            <a:r>
              <a:rPr lang="en-GB" sz="2400" dirty="0" err="1"/>
              <a:t>charakterisieren</a:t>
            </a:r>
            <a:endParaRPr lang="en-GB" sz="2400" dirty="0"/>
          </a:p>
          <a:p>
            <a:pPr marL="0" indent="0">
              <a:lnSpc>
                <a:spcPct val="90000"/>
              </a:lnSpc>
              <a:buNone/>
            </a:pPr>
            <a:r>
              <a:rPr lang="en-GB" sz="2400" dirty="0" err="1" smtClean="0">
                <a:solidFill>
                  <a:schemeClr val="accent2"/>
                </a:solidFill>
              </a:rPr>
              <a:t>Spectroskopie</a:t>
            </a:r>
            <a:r>
              <a:rPr lang="en-GB" sz="2400" dirty="0" smtClean="0">
                <a:solidFill>
                  <a:schemeClr val="accent2"/>
                </a:solidFill>
              </a:rPr>
              <a:t> </a:t>
            </a:r>
            <a:r>
              <a:rPr lang="en-GB" sz="2400" dirty="0">
                <a:solidFill>
                  <a:schemeClr val="accent2"/>
                </a:solidFill>
              </a:rPr>
              <a:t>with VLT, Gemini, Keck, Magellan</a:t>
            </a:r>
          </a:p>
          <a:p>
            <a:pPr marL="0" indent="0">
              <a:lnSpc>
                <a:spcPct val="90000"/>
              </a:lnSpc>
              <a:buNone/>
            </a:pPr>
            <a:r>
              <a:rPr lang="en-GB" sz="2400" dirty="0" err="1"/>
              <a:t>Ziel</a:t>
            </a:r>
            <a:r>
              <a:rPr lang="en-GB" sz="2400" dirty="0"/>
              <a:t>: </a:t>
            </a:r>
            <a:r>
              <a:rPr lang="en-GB" sz="2400" dirty="0" err="1"/>
              <a:t>Entfernungsmessung</a:t>
            </a:r>
            <a:r>
              <a:rPr lang="en-GB" sz="2400" dirty="0"/>
              <a:t> </a:t>
            </a:r>
            <a:r>
              <a:rPr lang="en-GB" sz="2400" dirty="0" err="1"/>
              <a:t>zu</a:t>
            </a:r>
            <a:r>
              <a:rPr lang="en-GB" sz="2400" dirty="0"/>
              <a:t>  </a:t>
            </a:r>
            <a:r>
              <a:rPr lang="en-GB" sz="2400" dirty="0">
                <a:solidFill>
                  <a:srgbClr val="CC0000"/>
                </a:solidFill>
              </a:rPr>
              <a:t>200</a:t>
            </a:r>
            <a:r>
              <a:rPr lang="en-GB" sz="2400" dirty="0"/>
              <a:t> </a:t>
            </a:r>
            <a:r>
              <a:rPr lang="en-GB" sz="2400" dirty="0" err="1"/>
              <a:t>SNe</a:t>
            </a:r>
            <a:r>
              <a:rPr lang="en-GB" sz="2400" dirty="0"/>
              <a:t> </a:t>
            </a:r>
            <a:r>
              <a:rPr lang="en-GB" sz="2400" dirty="0" err="1"/>
              <a:t>Ia</a:t>
            </a:r>
            <a:r>
              <a:rPr lang="en-GB" sz="2400" dirty="0"/>
              <a:t> </a:t>
            </a:r>
            <a:r>
              <a:rPr lang="en-GB" sz="2000" dirty="0" smtClean="0">
                <a:sym typeface="Wingdings" pitchFamily="2" charset="2"/>
              </a:rPr>
              <a:t> </a:t>
            </a:r>
            <a:r>
              <a:rPr lang="en-GB" sz="2400" dirty="0" err="1" smtClean="0">
                <a:sym typeface="Wingdings" pitchFamily="2" charset="2"/>
              </a:rPr>
              <a:t>fünf</a:t>
            </a:r>
            <a:r>
              <a:rPr lang="en-GB" sz="2400" dirty="0" smtClean="0">
                <a:sym typeface="Wingdings" pitchFamily="2" charset="2"/>
              </a:rPr>
              <a:t> </a:t>
            </a:r>
            <a:r>
              <a:rPr lang="en-GB" sz="2400" dirty="0" err="1" smtClean="0">
                <a:sym typeface="Wingdings" pitchFamily="2" charset="2"/>
              </a:rPr>
              <a:t>Jahre</a:t>
            </a:r>
            <a:r>
              <a:rPr lang="en-GB" sz="2400" dirty="0" smtClean="0">
                <a:sym typeface="Wingdings" pitchFamily="2" charset="2"/>
              </a:rPr>
              <a:t> </a:t>
            </a:r>
            <a:r>
              <a:rPr lang="en-GB" sz="2400" dirty="0" err="1" smtClean="0">
                <a:sym typeface="Wingdings" pitchFamily="2" charset="2"/>
              </a:rPr>
              <a:t>Beobachtungen</a:t>
            </a:r>
            <a:r>
              <a:rPr lang="en-GB" sz="2400" dirty="0" smtClean="0">
                <a:sym typeface="Wingdings" pitchFamily="2" charset="2"/>
              </a:rPr>
              <a:t> </a:t>
            </a:r>
            <a:r>
              <a:rPr lang="en-GB" sz="2400" dirty="0" err="1" smtClean="0">
                <a:sym typeface="Wingdings" pitchFamily="2" charset="2"/>
              </a:rPr>
              <a:t>benötigt</a:t>
            </a:r>
            <a:r>
              <a:rPr lang="en-GB" sz="2400" dirty="0" smtClean="0">
                <a:sym typeface="Wingdings" pitchFamily="2" charset="2"/>
              </a:rPr>
              <a:t>.</a:t>
            </a:r>
            <a:r>
              <a:rPr lang="en-GB" sz="2400" dirty="0"/>
              <a:t/>
            </a:r>
            <a:br>
              <a:rPr lang="en-GB" sz="2400" dirty="0"/>
            </a:br>
            <a:endParaRPr lang="en-GB" sz="2400" dirty="0" smtClean="0"/>
          </a:p>
          <a:p>
            <a:pPr marL="0" indent="0">
              <a:lnSpc>
                <a:spcPct val="90000"/>
              </a:lnSpc>
              <a:buNone/>
            </a:pPr>
            <a:r>
              <a:rPr lang="en-GB" sz="2000" dirty="0" smtClean="0">
                <a:sym typeface="Wingdings" pitchFamily="2" charset="2"/>
              </a:rPr>
              <a:t> </a:t>
            </a:r>
            <a:r>
              <a:rPr lang="en-GB" sz="2400" dirty="0" err="1">
                <a:sym typeface="Wingdings" pitchFamily="2" charset="2"/>
              </a:rPr>
              <a:t>Bestimmung</a:t>
            </a:r>
            <a:r>
              <a:rPr lang="en-GB" sz="2400" dirty="0">
                <a:sym typeface="Wingdings" pitchFamily="2" charset="2"/>
              </a:rPr>
              <a:t> </a:t>
            </a:r>
            <a:r>
              <a:rPr lang="en-US" sz="2400" dirty="0" err="1" smtClean="0">
                <a:sym typeface="Wingdings" pitchFamily="2" charset="2"/>
              </a:rPr>
              <a:t>der</a:t>
            </a:r>
            <a:r>
              <a:rPr lang="en-US" sz="2400" dirty="0" smtClean="0">
                <a:sym typeface="Wingdings" pitchFamily="2" charset="2"/>
              </a:rPr>
              <a:t> </a:t>
            </a:r>
            <a:r>
              <a:rPr lang="en-US" sz="2400" dirty="0" err="1" smtClean="0">
                <a:sym typeface="Wingdings" pitchFamily="2" charset="2"/>
              </a:rPr>
              <a:t>Eigenschaften</a:t>
            </a:r>
            <a:r>
              <a:rPr lang="en-US" sz="2400" dirty="0" smtClean="0">
                <a:sym typeface="Wingdings" pitchFamily="2" charset="2"/>
              </a:rPr>
              <a:t> </a:t>
            </a:r>
            <a:r>
              <a:rPr lang="en-US" sz="2400" dirty="0" err="1" smtClean="0">
                <a:sym typeface="Wingdings" pitchFamily="2" charset="2"/>
              </a:rPr>
              <a:t>der</a:t>
            </a:r>
            <a:r>
              <a:rPr lang="en-US" sz="2400" dirty="0" smtClean="0">
                <a:sym typeface="Wingdings" pitchFamily="2" charset="2"/>
              </a:rPr>
              <a:t> </a:t>
            </a:r>
            <a:br>
              <a:rPr lang="en-US" sz="2400" dirty="0" smtClean="0">
                <a:sym typeface="Wingdings" pitchFamily="2" charset="2"/>
              </a:rPr>
            </a:br>
            <a:r>
              <a:rPr lang="en-US" sz="2400" dirty="0" err="1" smtClean="0">
                <a:sym typeface="Wingdings" pitchFamily="2" charset="2"/>
              </a:rPr>
              <a:t>Dunklen</a:t>
            </a:r>
            <a:r>
              <a:rPr lang="en-US" sz="2400" dirty="0" smtClean="0">
                <a:sym typeface="Wingdings" pitchFamily="2" charset="2"/>
              </a:rPr>
              <a:t> </a:t>
            </a:r>
            <a:r>
              <a:rPr lang="en-US" sz="2400" dirty="0" err="1" smtClean="0">
                <a:sym typeface="Wingdings" pitchFamily="2" charset="2"/>
              </a:rPr>
              <a:t>Energie</a:t>
            </a:r>
            <a:endParaRPr lang="el-GR" sz="2000" dirty="0">
              <a:ea typeface="Arial Unicode MS" pitchFamily="34" charset="-128"/>
              <a:cs typeface="Arial Unicode MS" pitchFamily="34" charset="-128"/>
              <a:sym typeface="Wingdings" pitchFamily="2" charset="2"/>
            </a:endParaRPr>
          </a:p>
        </p:txBody>
      </p:sp>
      <p:grpSp>
        <p:nvGrpSpPr>
          <p:cNvPr id="14" name="Group 13"/>
          <p:cNvGrpSpPr/>
          <p:nvPr/>
        </p:nvGrpSpPr>
        <p:grpSpPr>
          <a:xfrm>
            <a:off x="7034213" y="2071678"/>
            <a:ext cx="2108200" cy="1253567"/>
            <a:chOff x="7034213" y="2187575"/>
            <a:chExt cx="2108200" cy="1253567"/>
          </a:xfrm>
        </p:grpSpPr>
        <p:pic>
          <p:nvPicPr>
            <p:cNvPr id="370696" name="Picture 8" descr="keckssubarusunset"/>
            <p:cNvPicPr>
              <a:picLocks noChangeAspect="1" noChangeArrowheads="1"/>
            </p:cNvPicPr>
            <p:nvPr/>
          </p:nvPicPr>
          <p:blipFill>
            <a:blip r:embed="rId3" cstate="print"/>
            <a:srcRect l="24951" t="33331" r="15633" b="14413"/>
            <a:stretch>
              <a:fillRect/>
            </a:stretch>
          </p:blipFill>
          <p:spPr bwMode="auto">
            <a:xfrm>
              <a:off x="7034213" y="2187575"/>
              <a:ext cx="2108200" cy="1235075"/>
            </a:xfrm>
            <a:prstGeom prst="rect">
              <a:avLst/>
            </a:prstGeom>
            <a:noFill/>
            <a:ln w="9525">
              <a:noFill/>
              <a:miter lim="800000"/>
              <a:headEnd/>
              <a:tailEnd/>
            </a:ln>
          </p:spPr>
        </p:pic>
        <p:sp>
          <p:nvSpPr>
            <p:cNvPr id="9" name="TextBox 8"/>
            <p:cNvSpPr txBox="1"/>
            <p:nvPr/>
          </p:nvSpPr>
          <p:spPr>
            <a:xfrm>
              <a:off x="8374967" y="3071810"/>
              <a:ext cx="697627" cy="369332"/>
            </a:xfrm>
            <a:prstGeom prst="rect">
              <a:avLst/>
            </a:prstGeom>
            <a:noFill/>
          </p:spPr>
          <p:txBody>
            <a:bodyPr wrap="none" rtlCol="0">
              <a:spAutoFit/>
            </a:bodyPr>
            <a:lstStyle/>
            <a:p>
              <a:r>
                <a:rPr lang="en-US" sz="1800" dirty="0" smtClean="0">
                  <a:solidFill>
                    <a:schemeClr val="accent6">
                      <a:lumMod val="20000"/>
                      <a:lumOff val="80000"/>
                    </a:schemeClr>
                  </a:solidFill>
                </a:rPr>
                <a:t>Keck</a:t>
              </a:r>
              <a:endParaRPr lang="en-GB" dirty="0">
                <a:solidFill>
                  <a:schemeClr val="accent6">
                    <a:lumMod val="20000"/>
                    <a:lumOff val="80000"/>
                  </a:schemeClr>
                </a:solidFill>
              </a:endParaRPr>
            </a:p>
          </p:txBody>
        </p:sp>
      </p:grpSp>
      <p:grpSp>
        <p:nvGrpSpPr>
          <p:cNvPr id="13" name="Group 12"/>
          <p:cNvGrpSpPr/>
          <p:nvPr/>
        </p:nvGrpSpPr>
        <p:grpSpPr>
          <a:xfrm>
            <a:off x="7019925" y="3284538"/>
            <a:ext cx="2124075" cy="1759018"/>
            <a:chOff x="7019925" y="3284538"/>
            <a:chExt cx="2124075" cy="1759018"/>
          </a:xfrm>
        </p:grpSpPr>
        <p:pic>
          <p:nvPicPr>
            <p:cNvPr id="370693" name="Picture 5" descr="Magellan_Nov2000_2sm"/>
            <p:cNvPicPr>
              <a:picLocks noChangeAspect="1" noChangeArrowheads="1"/>
            </p:cNvPicPr>
            <p:nvPr/>
          </p:nvPicPr>
          <p:blipFill>
            <a:blip r:embed="rId4" cstate="print"/>
            <a:srcRect/>
            <a:stretch>
              <a:fillRect/>
            </a:stretch>
          </p:blipFill>
          <p:spPr bwMode="auto">
            <a:xfrm>
              <a:off x="7019925" y="3284538"/>
              <a:ext cx="2124075" cy="1758950"/>
            </a:xfrm>
            <a:prstGeom prst="rect">
              <a:avLst/>
            </a:prstGeom>
            <a:noFill/>
          </p:spPr>
        </p:pic>
        <p:sp>
          <p:nvSpPr>
            <p:cNvPr id="10" name="TextBox 9"/>
            <p:cNvSpPr txBox="1"/>
            <p:nvPr/>
          </p:nvSpPr>
          <p:spPr>
            <a:xfrm>
              <a:off x="7929586" y="4643446"/>
              <a:ext cx="1208985" cy="400110"/>
            </a:xfrm>
            <a:prstGeom prst="rect">
              <a:avLst/>
            </a:prstGeom>
            <a:noFill/>
          </p:spPr>
          <p:txBody>
            <a:bodyPr wrap="none" rtlCol="0">
              <a:spAutoFit/>
            </a:bodyPr>
            <a:lstStyle/>
            <a:p>
              <a:r>
                <a:rPr lang="en-US" sz="2000" dirty="0" smtClean="0">
                  <a:solidFill>
                    <a:schemeClr val="accent6">
                      <a:lumMod val="20000"/>
                      <a:lumOff val="80000"/>
                    </a:schemeClr>
                  </a:solidFill>
                </a:rPr>
                <a:t>Magellan</a:t>
              </a:r>
              <a:endParaRPr lang="en-GB" dirty="0">
                <a:solidFill>
                  <a:schemeClr val="accent6">
                    <a:lumMod val="20000"/>
                    <a:lumOff val="80000"/>
                  </a:schemeClr>
                </a:solidFill>
              </a:endParaRPr>
            </a:p>
          </p:txBody>
        </p:sp>
      </p:grpSp>
      <p:grpSp>
        <p:nvGrpSpPr>
          <p:cNvPr id="12" name="Group 11"/>
          <p:cNvGrpSpPr/>
          <p:nvPr/>
        </p:nvGrpSpPr>
        <p:grpSpPr>
          <a:xfrm>
            <a:off x="5986463" y="5035550"/>
            <a:ext cx="3205713" cy="1865394"/>
            <a:chOff x="5986463" y="5035550"/>
            <a:chExt cx="3205713" cy="1865394"/>
          </a:xfrm>
        </p:grpSpPr>
        <p:pic>
          <p:nvPicPr>
            <p:cNvPr id="370694" name="Picture 6" descr="PAO-Platform-2004"/>
            <p:cNvPicPr>
              <a:picLocks noChangeAspect="1" noChangeArrowheads="1"/>
            </p:cNvPicPr>
            <p:nvPr/>
          </p:nvPicPr>
          <p:blipFill>
            <a:blip r:embed="rId5" cstate="print"/>
            <a:srcRect/>
            <a:stretch>
              <a:fillRect/>
            </a:stretch>
          </p:blipFill>
          <p:spPr bwMode="auto">
            <a:xfrm>
              <a:off x="5986463" y="5035550"/>
              <a:ext cx="3157537" cy="1822450"/>
            </a:xfrm>
            <a:prstGeom prst="rect">
              <a:avLst/>
            </a:prstGeom>
            <a:noFill/>
          </p:spPr>
        </p:pic>
        <p:sp>
          <p:nvSpPr>
            <p:cNvPr id="11" name="TextBox 10"/>
            <p:cNvSpPr txBox="1"/>
            <p:nvPr/>
          </p:nvSpPr>
          <p:spPr>
            <a:xfrm>
              <a:off x="7929586" y="6500834"/>
              <a:ext cx="1262590" cy="400110"/>
            </a:xfrm>
            <a:prstGeom prst="rect">
              <a:avLst/>
            </a:prstGeom>
            <a:noFill/>
          </p:spPr>
          <p:txBody>
            <a:bodyPr wrap="none" rtlCol="0">
              <a:spAutoFit/>
            </a:bodyPr>
            <a:lstStyle/>
            <a:p>
              <a:r>
                <a:rPr lang="en-US" sz="2000" dirty="0" smtClean="0">
                  <a:solidFill>
                    <a:schemeClr val="accent6">
                      <a:lumMod val="20000"/>
                      <a:lumOff val="80000"/>
                    </a:schemeClr>
                  </a:solidFill>
                </a:rPr>
                <a:t>ESO VLT</a:t>
              </a:r>
              <a:endParaRPr lang="en-GB" dirty="0">
                <a:solidFill>
                  <a:schemeClr val="accent6">
                    <a:lumMod val="20000"/>
                    <a:lumOff val="80000"/>
                  </a:schemeClr>
                </a:solidFill>
              </a:endParaRPr>
            </a:p>
          </p:txBody>
        </p:sp>
      </p:grpSp>
      <p:grpSp>
        <p:nvGrpSpPr>
          <p:cNvPr id="16" name="Group 15"/>
          <p:cNvGrpSpPr/>
          <p:nvPr/>
        </p:nvGrpSpPr>
        <p:grpSpPr>
          <a:xfrm>
            <a:off x="3851275" y="5210175"/>
            <a:ext cx="2143536" cy="1690769"/>
            <a:chOff x="3851275" y="5210175"/>
            <a:chExt cx="2143536" cy="1690769"/>
          </a:xfrm>
        </p:grpSpPr>
        <p:pic>
          <p:nvPicPr>
            <p:cNvPr id="370692" name="Picture 4" descr="GSTrails2"/>
            <p:cNvPicPr>
              <a:picLocks noGrp="1" noChangeAspect="1" noChangeArrowheads="1"/>
            </p:cNvPicPr>
            <p:nvPr>
              <p:ph sz="quarter" idx="3"/>
            </p:nvPr>
          </p:nvPicPr>
          <p:blipFill>
            <a:blip r:embed="rId6" cstate="print"/>
            <a:srcRect/>
            <a:stretch>
              <a:fillRect/>
            </a:stretch>
          </p:blipFill>
          <p:spPr>
            <a:xfrm>
              <a:off x="3851275" y="5210175"/>
              <a:ext cx="2130425" cy="1647825"/>
            </a:xfrm>
            <a:noFill/>
            <a:ln/>
          </p:spPr>
        </p:pic>
        <p:sp>
          <p:nvSpPr>
            <p:cNvPr id="15" name="TextBox 14"/>
            <p:cNvSpPr txBox="1"/>
            <p:nvPr/>
          </p:nvSpPr>
          <p:spPr>
            <a:xfrm>
              <a:off x="5000628" y="6500834"/>
              <a:ext cx="994183" cy="400110"/>
            </a:xfrm>
            <a:prstGeom prst="rect">
              <a:avLst/>
            </a:prstGeom>
            <a:noFill/>
          </p:spPr>
          <p:txBody>
            <a:bodyPr wrap="none" rtlCol="0">
              <a:spAutoFit/>
            </a:bodyPr>
            <a:lstStyle/>
            <a:p>
              <a:r>
                <a:rPr lang="en-US" sz="2000" dirty="0" smtClean="0">
                  <a:solidFill>
                    <a:schemeClr val="accent6">
                      <a:lumMod val="20000"/>
                      <a:lumOff val="80000"/>
                    </a:schemeClr>
                  </a:solidFill>
                </a:rPr>
                <a:t>Gemini</a:t>
              </a:r>
              <a:endParaRPr lang="en-GB" dirty="0">
                <a:solidFill>
                  <a:schemeClr val="accent6">
                    <a:lumMod val="20000"/>
                    <a:lumOff val="80000"/>
                  </a:schemeClr>
                </a:solidFill>
              </a:endParaRPr>
            </a:p>
          </p:txBody>
        </p:sp>
      </p:grpSp>
      <p:grpSp>
        <p:nvGrpSpPr>
          <p:cNvPr id="18" name="Group 17"/>
          <p:cNvGrpSpPr/>
          <p:nvPr/>
        </p:nvGrpSpPr>
        <p:grpSpPr>
          <a:xfrm>
            <a:off x="4500563" y="1341438"/>
            <a:ext cx="2533650" cy="3889375"/>
            <a:chOff x="4500563" y="1341438"/>
            <a:chExt cx="2533650" cy="3889375"/>
          </a:xfrm>
        </p:grpSpPr>
        <p:pic>
          <p:nvPicPr>
            <p:cNvPr id="370695" name="Picture 7"/>
            <p:cNvPicPr>
              <a:picLocks noGrp="1" noChangeAspect="1" noChangeArrowheads="1"/>
            </p:cNvPicPr>
            <p:nvPr>
              <p:ph sz="quarter" idx="2"/>
            </p:nvPr>
          </p:nvPicPr>
          <p:blipFill>
            <a:blip r:embed="rId7" cstate="print"/>
            <a:srcRect/>
            <a:stretch>
              <a:fillRect/>
            </a:stretch>
          </p:blipFill>
          <p:spPr>
            <a:xfrm>
              <a:off x="4500563" y="1341438"/>
              <a:ext cx="2533650" cy="3889375"/>
            </a:xfrm>
            <a:noFill/>
            <a:ln/>
          </p:spPr>
        </p:pic>
        <p:sp>
          <p:nvSpPr>
            <p:cNvPr id="17" name="TextBox 16"/>
            <p:cNvSpPr txBox="1"/>
            <p:nvPr/>
          </p:nvSpPr>
          <p:spPr>
            <a:xfrm>
              <a:off x="5755038" y="4814840"/>
              <a:ext cx="1245854" cy="400110"/>
            </a:xfrm>
            <a:prstGeom prst="rect">
              <a:avLst/>
            </a:prstGeom>
            <a:noFill/>
          </p:spPr>
          <p:txBody>
            <a:bodyPr wrap="none" rtlCol="0">
              <a:spAutoFit/>
            </a:bodyPr>
            <a:lstStyle/>
            <a:p>
              <a:r>
                <a:rPr lang="en-US" sz="2000" dirty="0" smtClean="0">
                  <a:solidFill>
                    <a:schemeClr val="accent6">
                      <a:lumMod val="20000"/>
                      <a:lumOff val="80000"/>
                    </a:schemeClr>
                  </a:solidFill>
                </a:rPr>
                <a:t>4m CTIO</a:t>
              </a:r>
              <a:endParaRPr lang="en-GB" dirty="0">
                <a:solidFill>
                  <a:schemeClr val="accent6">
                    <a:lumMod val="20000"/>
                    <a:lumOff val="80000"/>
                  </a:schemeClr>
                </a:solidFill>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GB" dirty="0" err="1" smtClean="0"/>
              <a:t>Resultat</a:t>
            </a:r>
            <a:endParaRPr lang="en-GB" dirty="0" smtClean="0"/>
          </a:p>
        </p:txBody>
      </p:sp>
      <p:sp>
        <p:nvSpPr>
          <p:cNvPr id="55299" name="Rectangle 3"/>
          <p:cNvSpPr>
            <a:spLocks noGrp="1" noChangeArrowheads="1"/>
          </p:cNvSpPr>
          <p:nvPr>
            <p:ph type="body" idx="1"/>
          </p:nvPr>
        </p:nvSpPr>
        <p:spPr>
          <a:xfrm>
            <a:off x="685800" y="1385902"/>
            <a:ext cx="7772400" cy="4114800"/>
          </a:xfrm>
        </p:spPr>
        <p:txBody>
          <a:bodyPr/>
          <a:lstStyle/>
          <a:p>
            <a:pPr marL="0" indent="0">
              <a:buFontTx/>
              <a:buNone/>
            </a:pPr>
            <a:r>
              <a:rPr lang="de-DE" b="1" dirty="0" smtClean="0"/>
              <a:t>Entfernte Supernovae sind weiter entfernt als in einem frei expandierenden, ungebremsten Universum. Dies kann nur durch eine </a:t>
            </a:r>
            <a:r>
              <a:rPr lang="de-DE" b="1" dirty="0" err="1" smtClean="0">
                <a:solidFill>
                  <a:srgbClr val="FF0000"/>
                </a:solidFill>
              </a:rPr>
              <a:t>abstossende</a:t>
            </a:r>
            <a:r>
              <a:rPr lang="de-DE" b="1" dirty="0" smtClean="0"/>
              <a:t> </a:t>
            </a:r>
            <a:r>
              <a:rPr lang="de-DE" b="1" dirty="0" err="1" smtClean="0"/>
              <a:t>Kompente</a:t>
            </a:r>
            <a:r>
              <a:rPr lang="de-DE" b="1" dirty="0" smtClean="0"/>
              <a:t> erzeugt werden.</a:t>
            </a:r>
          </a:p>
        </p:txBody>
      </p:sp>
      <p:grpSp>
        <p:nvGrpSpPr>
          <p:cNvPr id="13" name="Group 12"/>
          <p:cNvGrpSpPr/>
          <p:nvPr/>
        </p:nvGrpSpPr>
        <p:grpSpPr>
          <a:xfrm>
            <a:off x="2572110" y="4000504"/>
            <a:ext cx="4571658" cy="2653153"/>
            <a:chOff x="-107949" y="736600"/>
            <a:chExt cx="7812087" cy="6164265"/>
          </a:xfrm>
        </p:grpSpPr>
        <p:pic>
          <p:nvPicPr>
            <p:cNvPr id="5" name="Picture 19" descr="hub_dis_all_through_mags_small"/>
            <p:cNvPicPr>
              <a:picLocks noChangeAspect="1" noChangeArrowheads="1"/>
            </p:cNvPicPr>
            <p:nvPr/>
          </p:nvPicPr>
          <p:blipFill>
            <a:blip r:embed="rId3" cstate="print"/>
            <a:srcRect/>
            <a:stretch>
              <a:fillRect/>
            </a:stretch>
          </p:blipFill>
          <p:spPr bwMode="auto">
            <a:xfrm>
              <a:off x="323850" y="1125538"/>
              <a:ext cx="7380288" cy="5348287"/>
            </a:xfrm>
            <a:prstGeom prst="rect">
              <a:avLst/>
            </a:prstGeom>
            <a:noFill/>
            <a:ln w="9525">
              <a:noFill/>
              <a:miter lim="800000"/>
              <a:headEnd/>
              <a:tailEnd/>
            </a:ln>
          </p:spPr>
        </p:pic>
        <p:sp>
          <p:nvSpPr>
            <p:cNvPr id="6" name="Rectangle 7"/>
            <p:cNvSpPr>
              <a:spLocks noChangeArrowheads="1"/>
            </p:cNvSpPr>
            <p:nvPr/>
          </p:nvSpPr>
          <p:spPr bwMode="auto">
            <a:xfrm>
              <a:off x="1389063" y="3514725"/>
              <a:ext cx="6021387" cy="1116013"/>
            </a:xfrm>
            <a:prstGeom prst="rect">
              <a:avLst/>
            </a:prstGeom>
            <a:solidFill>
              <a:srgbClr val="CCFFFF">
                <a:alpha val="50195"/>
              </a:srgbClr>
            </a:solidFill>
            <a:ln w="0">
              <a:solidFill>
                <a:srgbClr val="DDDDDD"/>
              </a:solidFill>
              <a:miter lim="800000"/>
              <a:headEnd/>
              <a:tailEnd/>
            </a:ln>
          </p:spPr>
          <p:txBody>
            <a:bodyPr wrap="none" anchor="ctr"/>
            <a:lstStyle/>
            <a:p>
              <a:endParaRPr lang="en-GB"/>
            </a:p>
          </p:txBody>
        </p:sp>
        <p:grpSp>
          <p:nvGrpSpPr>
            <p:cNvPr id="7" name="Group 18"/>
            <p:cNvGrpSpPr>
              <a:grpSpLocks/>
            </p:cNvGrpSpPr>
            <p:nvPr/>
          </p:nvGrpSpPr>
          <p:grpSpPr bwMode="auto">
            <a:xfrm>
              <a:off x="2632077" y="5734052"/>
              <a:ext cx="4791075" cy="1166813"/>
              <a:chOff x="821" y="3515"/>
              <a:chExt cx="3018" cy="735"/>
            </a:xfrm>
          </p:grpSpPr>
          <p:sp>
            <p:nvSpPr>
              <p:cNvPr id="8" name="AutoShape 10"/>
              <p:cNvSpPr>
                <a:spLocks noChangeArrowheads="1"/>
              </p:cNvSpPr>
              <p:nvPr/>
            </p:nvSpPr>
            <p:spPr bwMode="auto">
              <a:xfrm rot="5400000">
                <a:off x="3598" y="3602"/>
                <a:ext cx="148" cy="335"/>
              </a:xfrm>
              <a:prstGeom prst="upArrow">
                <a:avLst>
                  <a:gd name="adj1" fmla="val 50000"/>
                  <a:gd name="adj2" fmla="val 56588"/>
                </a:avLst>
              </a:prstGeom>
              <a:solidFill>
                <a:srgbClr val="FF0000"/>
              </a:solidFill>
              <a:ln w="9525">
                <a:solidFill>
                  <a:schemeClr val="tx1"/>
                </a:solidFill>
                <a:miter lim="800000"/>
                <a:headEnd/>
                <a:tailEnd/>
              </a:ln>
            </p:spPr>
            <p:txBody>
              <a:bodyPr wrap="none" anchor="ctr"/>
              <a:lstStyle/>
              <a:p>
                <a:endParaRPr lang="en-GB"/>
              </a:p>
            </p:txBody>
          </p:sp>
          <p:sp>
            <p:nvSpPr>
              <p:cNvPr id="9" name="Text Box 11"/>
              <p:cNvSpPr txBox="1">
                <a:spLocks noChangeArrowheads="1"/>
              </p:cNvSpPr>
              <p:nvPr/>
            </p:nvSpPr>
            <p:spPr bwMode="auto">
              <a:xfrm rot="14388">
                <a:off x="821" y="3515"/>
                <a:ext cx="2232" cy="735"/>
              </a:xfrm>
              <a:prstGeom prst="rect">
                <a:avLst/>
              </a:prstGeom>
              <a:noFill/>
              <a:ln w="9525">
                <a:noFill/>
                <a:miter lim="800000"/>
                <a:headEnd/>
                <a:tailEnd/>
              </a:ln>
            </p:spPr>
            <p:txBody>
              <a:bodyPr wrap="none">
                <a:spAutoFit/>
              </a:bodyPr>
              <a:lstStyle/>
              <a:p>
                <a:r>
                  <a:rPr lang="en-GB" dirty="0">
                    <a:solidFill>
                      <a:srgbClr val="FF0000"/>
                    </a:solidFill>
                  </a:rPr>
                  <a:t>“</a:t>
                </a:r>
                <a:r>
                  <a:rPr lang="en-GB" sz="1600" dirty="0" err="1">
                    <a:solidFill>
                      <a:srgbClr val="FF0000"/>
                    </a:solidFill>
                  </a:rPr>
                  <a:t>Geschwindigkeit</a:t>
                </a:r>
                <a:r>
                  <a:rPr lang="en-GB" dirty="0">
                    <a:solidFill>
                      <a:srgbClr val="FF0000"/>
                    </a:solidFill>
                  </a:rPr>
                  <a:t>”</a:t>
                </a:r>
                <a:endParaRPr lang="en-GB" dirty="0"/>
              </a:p>
            </p:txBody>
          </p:sp>
        </p:grpSp>
        <p:grpSp>
          <p:nvGrpSpPr>
            <p:cNvPr id="10" name="Group 17"/>
            <p:cNvGrpSpPr>
              <a:grpSpLocks/>
            </p:cNvGrpSpPr>
            <p:nvPr/>
          </p:nvGrpSpPr>
          <p:grpSpPr bwMode="auto">
            <a:xfrm>
              <a:off x="-107949" y="736600"/>
              <a:ext cx="954088" cy="4308476"/>
              <a:chOff x="23" y="241"/>
              <a:chExt cx="601" cy="2714"/>
            </a:xfrm>
          </p:grpSpPr>
          <p:sp>
            <p:nvSpPr>
              <p:cNvPr id="11" name="AutoShape 14"/>
              <p:cNvSpPr>
                <a:spLocks noChangeArrowheads="1"/>
              </p:cNvSpPr>
              <p:nvPr/>
            </p:nvSpPr>
            <p:spPr bwMode="auto">
              <a:xfrm rot="16200000">
                <a:off x="336" y="337"/>
                <a:ext cx="384" cy="192"/>
              </a:xfrm>
              <a:prstGeom prst="rightArrow">
                <a:avLst>
                  <a:gd name="adj1" fmla="val 50000"/>
                  <a:gd name="adj2" fmla="val 50000"/>
                </a:avLst>
              </a:prstGeom>
              <a:solidFill>
                <a:srgbClr val="FF0000"/>
              </a:solidFill>
              <a:ln w="9525">
                <a:solidFill>
                  <a:schemeClr val="tx1"/>
                </a:solidFill>
                <a:miter lim="800000"/>
                <a:headEnd/>
                <a:tailEnd/>
              </a:ln>
            </p:spPr>
            <p:txBody>
              <a:bodyPr wrap="none" anchor="ctr"/>
              <a:lstStyle/>
              <a:p>
                <a:endParaRPr lang="en-GB" sz="1800"/>
              </a:p>
            </p:txBody>
          </p:sp>
          <p:sp>
            <p:nvSpPr>
              <p:cNvPr id="12" name="Text Box 15"/>
              <p:cNvSpPr txBox="1">
                <a:spLocks noChangeArrowheads="1"/>
              </p:cNvSpPr>
              <p:nvPr/>
            </p:nvSpPr>
            <p:spPr bwMode="auto">
              <a:xfrm rot="16200000">
                <a:off x="-822" y="1689"/>
                <a:ext cx="2111" cy="422"/>
              </a:xfrm>
              <a:prstGeom prst="rect">
                <a:avLst/>
              </a:prstGeom>
              <a:noFill/>
              <a:ln w="9525">
                <a:noFill/>
                <a:miter lim="800000"/>
                <a:headEnd/>
                <a:tailEnd/>
              </a:ln>
            </p:spPr>
            <p:txBody>
              <a:bodyPr wrap="none">
                <a:spAutoFit/>
              </a:bodyPr>
              <a:lstStyle/>
              <a:p>
                <a:r>
                  <a:rPr lang="en-GB" sz="1800" dirty="0" err="1">
                    <a:solidFill>
                      <a:srgbClr val="FF0000"/>
                    </a:solidFill>
                  </a:rPr>
                  <a:t>Entfernung</a:t>
                </a:r>
                <a:endParaRPr lang="en-GB" b="0" dirty="0">
                  <a:solidFill>
                    <a:srgbClr val="FF0000"/>
                  </a:solidFill>
                </a:endParaRPr>
              </a:p>
            </p:txBody>
          </p:sp>
        </p:grpSp>
      </p:grpSp>
      <p:pic>
        <p:nvPicPr>
          <p:cNvPr id="203780" name="Picture 4" descr="science_cover"/>
          <p:cNvPicPr>
            <a:picLocks noChangeAspect="1" noChangeArrowheads="1"/>
          </p:cNvPicPr>
          <p:nvPr/>
        </p:nvPicPr>
        <p:blipFill>
          <a:blip r:embed="rId4" cstate="print"/>
          <a:srcRect/>
          <a:stretch>
            <a:fillRect/>
          </a:stretch>
        </p:blipFill>
        <p:spPr bwMode="auto">
          <a:xfrm>
            <a:off x="2071670" y="0"/>
            <a:ext cx="5126038"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203780"/>
                                        </p:tgtEl>
                                        <p:attrNameLst>
                                          <p:attrName>style.visibility</p:attrName>
                                        </p:attrNameLst>
                                      </p:cBhvr>
                                      <p:to>
                                        <p:strVal val="visible"/>
                                      </p:to>
                                    </p:set>
                                    <p:animEffect transition="in" filter="checkerboard(down)">
                                      <p:cBhvr>
                                        <p:cTn id="7" dur="500"/>
                                        <p:tgtEl>
                                          <p:spTgt spid="203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de-DE" smtClean="0"/>
              <a:t>Der Inhalt des Universums</a:t>
            </a:r>
          </a:p>
        </p:txBody>
      </p:sp>
      <p:sp>
        <p:nvSpPr>
          <p:cNvPr id="57347" name="Rectangle 3"/>
          <p:cNvSpPr>
            <a:spLocks noGrp="1" noChangeArrowheads="1"/>
          </p:cNvSpPr>
          <p:nvPr>
            <p:ph type="body" idx="1"/>
          </p:nvPr>
        </p:nvSpPr>
        <p:spPr>
          <a:xfrm>
            <a:off x="250825" y="1628775"/>
            <a:ext cx="3384550" cy="4752975"/>
          </a:xfrm>
        </p:spPr>
        <p:txBody>
          <a:bodyPr/>
          <a:lstStyle/>
          <a:p>
            <a:pPr marL="0" indent="0">
              <a:buFontTx/>
              <a:buNone/>
            </a:pPr>
            <a:r>
              <a:rPr lang="de-DE" dirty="0" smtClean="0"/>
              <a:t>Dunkle Materie und Dunkle Energie sind die bestimmenden Energiebeitr</a:t>
            </a:r>
            <a:r>
              <a:rPr lang="de-DE" dirty="0" smtClean="0">
                <a:cs typeface="Times New Roman" pitchFamily="18" charset="0"/>
              </a:rPr>
              <a:t>äge des Universums.</a:t>
            </a:r>
          </a:p>
          <a:p>
            <a:pPr marL="0" indent="0">
              <a:buFontTx/>
              <a:buNone/>
            </a:pPr>
            <a:endParaRPr lang="de-DE" dirty="0" smtClean="0">
              <a:solidFill>
                <a:srgbClr val="FF0000"/>
              </a:solidFill>
              <a:cs typeface="Times New Roman" pitchFamily="18" charset="0"/>
            </a:endParaRPr>
          </a:p>
          <a:p>
            <a:pPr marL="0" indent="0">
              <a:buFontTx/>
              <a:buNone/>
            </a:pPr>
            <a:r>
              <a:rPr lang="de-DE" sz="3600" dirty="0" smtClean="0">
                <a:solidFill>
                  <a:srgbClr val="FF0000"/>
                </a:solidFill>
                <a:cs typeface="Times New Roman" pitchFamily="18" charset="0"/>
              </a:rPr>
              <a:t>Was sind sie?</a:t>
            </a:r>
          </a:p>
        </p:txBody>
      </p:sp>
      <p:pic>
        <p:nvPicPr>
          <p:cNvPr id="57348" name="Picture 4"/>
          <p:cNvPicPr>
            <a:picLocks noChangeAspect="1" noChangeArrowheads="1"/>
          </p:cNvPicPr>
          <p:nvPr/>
        </p:nvPicPr>
        <p:blipFill>
          <a:blip r:embed="rId2" cstate="print"/>
          <a:srcRect/>
          <a:stretch>
            <a:fillRect/>
          </a:stretch>
        </p:blipFill>
        <p:spPr bwMode="auto">
          <a:xfrm>
            <a:off x="3708400" y="1590675"/>
            <a:ext cx="5238750" cy="479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304800"/>
            <a:ext cx="7772400" cy="1143000"/>
          </a:xfrm>
        </p:spPr>
        <p:txBody>
          <a:bodyPr/>
          <a:lstStyle/>
          <a:p>
            <a:r>
              <a:rPr lang="de-DE" dirty="0" smtClean="0"/>
              <a:t>Was bedeutet das?</a:t>
            </a:r>
          </a:p>
        </p:txBody>
      </p:sp>
      <p:sp>
        <p:nvSpPr>
          <p:cNvPr id="205827" name="Rectangle 3"/>
          <p:cNvSpPr>
            <a:spLocks noGrp="1" noChangeArrowheads="1"/>
          </p:cNvSpPr>
          <p:nvPr>
            <p:ph type="body" idx="1"/>
          </p:nvPr>
        </p:nvSpPr>
        <p:spPr>
          <a:xfrm>
            <a:off x="685800" y="1447800"/>
            <a:ext cx="7772400" cy="4876800"/>
          </a:xfrm>
        </p:spPr>
        <p:txBody>
          <a:bodyPr/>
          <a:lstStyle/>
          <a:p>
            <a:pPr>
              <a:buFontTx/>
              <a:buNone/>
              <a:defRPr/>
            </a:pPr>
            <a:r>
              <a:rPr lang="de-DE" sz="3000" dirty="0" smtClean="0"/>
              <a:t>Das Universum besteht im wesentlichen aus </a:t>
            </a:r>
          </a:p>
          <a:p>
            <a:pPr algn="ctr">
              <a:buFontTx/>
              <a:buNone/>
              <a:defRPr/>
            </a:pPr>
            <a:r>
              <a:rPr lang="de-DE" sz="3000" dirty="0" smtClean="0">
                <a:solidFill>
                  <a:srgbClr val="FF0000"/>
                </a:solidFill>
                <a:effectLst>
                  <a:outerShdw blurRad="38100" dist="38100" dir="2700000" algn="tl">
                    <a:srgbClr val="000000"/>
                  </a:outerShdw>
                </a:effectLst>
              </a:rPr>
              <a:t>nichts.</a:t>
            </a:r>
            <a:endParaRPr lang="de-DE" sz="3000" dirty="0" smtClean="0">
              <a:solidFill>
                <a:srgbClr val="FF0000"/>
              </a:solidFill>
            </a:endParaRPr>
          </a:p>
          <a:p>
            <a:pPr>
              <a:buFontTx/>
              <a:buNone/>
              <a:defRPr/>
            </a:pPr>
            <a:r>
              <a:rPr lang="de-DE" sz="3000" dirty="0" smtClean="0"/>
              <a:t>Das Universum expandiert für immer.</a:t>
            </a:r>
          </a:p>
          <a:p>
            <a:pPr>
              <a:buFontTx/>
              <a:buNone/>
              <a:defRPr/>
            </a:pPr>
            <a:r>
              <a:rPr lang="de-DE" sz="3000" dirty="0" smtClean="0"/>
              <a:t>Im Moment existiert keine überzeugende physikalische Interpretation der </a:t>
            </a:r>
            <a:r>
              <a:rPr lang="de-DE" sz="3000" dirty="0" err="1" smtClean="0"/>
              <a:t>Vakuumsenergie</a:t>
            </a:r>
            <a:r>
              <a:rPr lang="de-DE" sz="3000" dirty="0" smtClean="0"/>
              <a:t> </a:t>
            </a:r>
            <a:r>
              <a:rPr lang="de-DE" sz="3000" dirty="0" smtClean="0">
                <a:solidFill>
                  <a:srgbClr val="FF0000"/>
                </a:solidFill>
              </a:rPr>
              <a:t>(Dunkle Energie)</a:t>
            </a:r>
            <a:r>
              <a:rPr lang="de-DE" sz="3000" dirty="0" smtClean="0"/>
              <a:t>.</a:t>
            </a:r>
          </a:p>
          <a:p>
            <a:pPr>
              <a:buFontTx/>
              <a:buNone/>
              <a:defRPr/>
            </a:pPr>
            <a:r>
              <a:rPr lang="de-DE" sz="3000" dirty="0" smtClean="0"/>
              <a:t>Nur 4% des Universums sind aus demselben „Stoff“ wie wir (und </a:t>
            </a:r>
            <a:r>
              <a:rPr lang="de-DE" sz="3000" dirty="0" smtClean="0"/>
              <a:t>alles, </a:t>
            </a:r>
            <a:r>
              <a:rPr lang="de-DE" sz="3000" dirty="0" smtClean="0"/>
              <a:t>das wir kennen).</a:t>
            </a:r>
          </a:p>
          <a:p>
            <a:pPr>
              <a:buFontTx/>
              <a:buNone/>
              <a:defRPr/>
            </a:pPr>
            <a:endParaRPr lang="de-DE"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965799" y="2571744"/>
            <a:ext cx="6178233" cy="4114800"/>
            <a:chOff x="3019551" y="2571744"/>
            <a:chExt cx="6178233" cy="4114800"/>
          </a:xfrm>
        </p:grpSpPr>
        <p:pic>
          <p:nvPicPr>
            <p:cNvPr id="8" name="Picture 7" descr="Fosbury_Azores.jpg"/>
            <p:cNvPicPr>
              <a:picLocks noChangeAspect="1"/>
            </p:cNvPicPr>
            <p:nvPr/>
          </p:nvPicPr>
          <p:blipFill>
            <a:blip r:embed="rId2" cstate="print"/>
            <a:stretch>
              <a:fillRect/>
            </a:stretch>
          </p:blipFill>
          <p:spPr>
            <a:xfrm>
              <a:off x="3019551" y="2571744"/>
              <a:ext cx="6178233" cy="4114800"/>
            </a:xfrm>
            <a:prstGeom prst="rect">
              <a:avLst/>
            </a:prstGeom>
          </p:spPr>
        </p:pic>
        <p:sp>
          <p:nvSpPr>
            <p:cNvPr id="9" name="TextBox 8"/>
            <p:cNvSpPr txBox="1"/>
            <p:nvPr/>
          </p:nvSpPr>
          <p:spPr>
            <a:xfrm>
              <a:off x="7715272" y="6286520"/>
              <a:ext cx="1357322" cy="338554"/>
            </a:xfrm>
            <a:prstGeom prst="rect">
              <a:avLst/>
            </a:prstGeom>
            <a:noFill/>
          </p:spPr>
          <p:txBody>
            <a:bodyPr wrap="square" rtlCol="0">
              <a:spAutoFit/>
            </a:bodyPr>
            <a:lstStyle/>
            <a:p>
              <a:r>
                <a:rPr lang="en-US" sz="1600" dirty="0" smtClean="0">
                  <a:solidFill>
                    <a:srgbClr val="000000"/>
                  </a:solidFill>
                </a:rPr>
                <a:t>© R. </a:t>
              </a:r>
              <a:r>
                <a:rPr lang="en-US" sz="1600" dirty="0" err="1" smtClean="0">
                  <a:solidFill>
                    <a:srgbClr val="000000"/>
                  </a:solidFill>
                </a:rPr>
                <a:t>Fosbury</a:t>
              </a:r>
              <a:endParaRPr lang="en-GB" sz="1600" dirty="0">
                <a:solidFill>
                  <a:srgbClr val="000000"/>
                </a:solidFill>
              </a:endParaRPr>
            </a:p>
          </p:txBody>
        </p:sp>
      </p:grpSp>
      <p:sp>
        <p:nvSpPr>
          <p:cNvPr id="2" name="Title 1"/>
          <p:cNvSpPr>
            <a:spLocks noGrp="1"/>
          </p:cNvSpPr>
          <p:nvPr>
            <p:ph type="title"/>
          </p:nvPr>
        </p:nvSpPr>
        <p:spPr>
          <a:xfrm>
            <a:off x="4929190" y="571480"/>
            <a:ext cx="3914748" cy="1143000"/>
          </a:xfrm>
        </p:spPr>
        <p:txBody>
          <a:bodyPr/>
          <a:lstStyle/>
          <a:p>
            <a:r>
              <a:rPr lang="en-US" sz="3600" dirty="0" smtClean="0"/>
              <a:t>Unser </a:t>
            </a:r>
            <a:r>
              <a:rPr lang="en-US" sz="3600" dirty="0" err="1" smtClean="0"/>
              <a:t>Universum</a:t>
            </a:r>
            <a:r>
              <a:rPr lang="en-US" sz="3600" dirty="0" smtClean="0"/>
              <a:t/>
            </a:r>
            <a:br>
              <a:rPr lang="en-US" sz="3600" dirty="0" smtClean="0"/>
            </a:br>
            <a:r>
              <a:rPr lang="en-US" sz="3600" dirty="0" err="1" smtClean="0"/>
              <a:t>Unsere</a:t>
            </a:r>
            <a:r>
              <a:rPr lang="en-US" sz="3600" dirty="0" smtClean="0"/>
              <a:t> Welt</a:t>
            </a:r>
            <a:endParaRPr lang="en-GB" dirty="0"/>
          </a:p>
        </p:txBody>
      </p:sp>
      <p:pic>
        <p:nvPicPr>
          <p:cNvPr id="6" name="Picture 5" descr="Querschnitt_Erde.jpg"/>
          <p:cNvPicPr>
            <a:picLocks noChangeAspect="1"/>
          </p:cNvPicPr>
          <p:nvPr/>
        </p:nvPicPr>
        <p:blipFill>
          <a:blip r:embed="rId3" cstate="print"/>
          <a:stretch>
            <a:fillRect/>
          </a:stretch>
        </p:blipFill>
        <p:spPr>
          <a:xfrm>
            <a:off x="0" y="0"/>
            <a:ext cx="2428868" cy="2428868"/>
          </a:xfrm>
          <a:prstGeom prst="rect">
            <a:avLst/>
          </a:prstGeom>
        </p:spPr>
      </p:pic>
      <p:pic>
        <p:nvPicPr>
          <p:cNvPr id="7" name="Picture 4"/>
          <p:cNvPicPr>
            <a:picLocks noChangeAspect="1" noChangeArrowheads="1"/>
          </p:cNvPicPr>
          <p:nvPr/>
        </p:nvPicPr>
        <p:blipFill>
          <a:blip r:embed="rId4" cstate="print"/>
          <a:srcRect/>
          <a:stretch>
            <a:fillRect/>
          </a:stretch>
        </p:blipFill>
        <p:spPr bwMode="auto">
          <a:xfrm>
            <a:off x="2500298" y="285728"/>
            <a:ext cx="2143140" cy="1959999"/>
          </a:xfrm>
          <a:prstGeom prst="rect">
            <a:avLst/>
          </a:prstGeom>
          <a:noFill/>
          <a:ln w="9525">
            <a:noFill/>
            <a:miter lim="800000"/>
            <a:headEnd/>
            <a:tailEnd/>
          </a:ln>
        </p:spPr>
      </p:pic>
      <p:pic>
        <p:nvPicPr>
          <p:cNvPr id="4" name="Content Placeholder 3" descr="blumenwiese_gross.jpg"/>
          <p:cNvPicPr>
            <a:picLocks noGrp="1" noChangeAspect="1"/>
          </p:cNvPicPr>
          <p:nvPr>
            <p:ph idx="1"/>
          </p:nvPr>
        </p:nvPicPr>
        <p:blipFill>
          <a:blip r:embed="rId5" cstate="print"/>
          <a:stretch>
            <a:fillRect/>
          </a:stretch>
        </p:blipFill>
        <p:spPr>
          <a:xfrm>
            <a:off x="0" y="2571744"/>
            <a:ext cx="5486400" cy="41148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684213" y="1952625"/>
            <a:ext cx="7689850" cy="3322638"/>
          </a:xfrm>
          <a:prstGeom prst="rect">
            <a:avLst/>
          </a:prstGeom>
          <a:noFill/>
          <a:ln w="9525">
            <a:noFill/>
            <a:miter lim="800000"/>
            <a:headEnd/>
            <a:tailEnd/>
          </a:ln>
        </p:spPr>
        <p:txBody>
          <a:bodyPr>
            <a:spAutoFit/>
          </a:bodyPr>
          <a:lstStyle/>
          <a:p>
            <a:r>
              <a:rPr lang="en-GB" sz="3600" dirty="0">
                <a:solidFill>
                  <a:srgbClr val="FF0000"/>
                </a:solidFill>
                <a:latin typeface="HelveticaNeueLT Com 65 Md" pitchFamily="34" charset="0"/>
              </a:rPr>
              <a:t>Das </a:t>
            </a:r>
            <a:r>
              <a:rPr lang="en-GB" sz="3600" dirty="0" err="1">
                <a:solidFill>
                  <a:srgbClr val="FF0000"/>
                </a:solidFill>
                <a:latin typeface="HelveticaNeueLT Com 65 Md" pitchFamily="34" charset="0"/>
              </a:rPr>
              <a:t>Unverständlichste</a:t>
            </a:r>
            <a:r>
              <a:rPr lang="en-GB" sz="3600" dirty="0">
                <a:solidFill>
                  <a:srgbClr val="FF0000"/>
                </a:solidFill>
                <a:latin typeface="HelveticaNeueLT Com 65 Md" pitchFamily="34" charset="0"/>
              </a:rPr>
              <a:t> am </a:t>
            </a:r>
            <a:r>
              <a:rPr lang="en-GB" sz="3600" dirty="0" err="1">
                <a:solidFill>
                  <a:srgbClr val="FF0000"/>
                </a:solidFill>
                <a:latin typeface="HelveticaNeueLT Com 65 Md" pitchFamily="34" charset="0"/>
              </a:rPr>
              <a:t>Universum</a:t>
            </a:r>
            <a:r>
              <a:rPr lang="en-GB" sz="3600" dirty="0">
                <a:solidFill>
                  <a:srgbClr val="FF0000"/>
                </a:solidFill>
                <a:latin typeface="HelveticaNeueLT Com 65 Md" pitchFamily="34" charset="0"/>
              </a:rPr>
              <a:t> </a:t>
            </a:r>
            <a:r>
              <a:rPr lang="en-GB" sz="3600" dirty="0" err="1">
                <a:solidFill>
                  <a:srgbClr val="FF0000"/>
                </a:solidFill>
                <a:latin typeface="HelveticaNeueLT Com 65 Md" pitchFamily="34" charset="0"/>
              </a:rPr>
              <a:t>ist</a:t>
            </a:r>
            <a:r>
              <a:rPr lang="en-GB" sz="3600" dirty="0">
                <a:solidFill>
                  <a:srgbClr val="FF0000"/>
                </a:solidFill>
                <a:latin typeface="HelveticaNeueLT Com 65 Md" pitchFamily="34" charset="0"/>
              </a:rPr>
              <a:t> </a:t>
            </a:r>
            <a:r>
              <a:rPr lang="en-GB" sz="3600" dirty="0" err="1">
                <a:solidFill>
                  <a:srgbClr val="FF0000"/>
                </a:solidFill>
                <a:latin typeface="HelveticaNeueLT Com 65 Md" pitchFamily="34" charset="0"/>
              </a:rPr>
              <a:t>im</a:t>
            </a:r>
            <a:r>
              <a:rPr lang="en-GB" sz="3600" dirty="0">
                <a:solidFill>
                  <a:srgbClr val="FF0000"/>
                </a:solidFill>
                <a:latin typeface="HelveticaNeueLT Com 65 Md" pitchFamily="34" charset="0"/>
              </a:rPr>
              <a:t> </a:t>
            </a:r>
            <a:r>
              <a:rPr lang="en-GB" sz="3600" dirty="0" err="1">
                <a:solidFill>
                  <a:srgbClr val="FF0000"/>
                </a:solidFill>
                <a:latin typeface="HelveticaNeueLT Com 65 Md" pitchFamily="34" charset="0"/>
              </a:rPr>
              <a:t>Grunde</a:t>
            </a:r>
            <a:r>
              <a:rPr lang="en-GB" sz="3600" dirty="0">
                <a:solidFill>
                  <a:srgbClr val="FF0000"/>
                </a:solidFill>
                <a:latin typeface="HelveticaNeueLT Com 65 Md" pitchFamily="34" charset="0"/>
              </a:rPr>
              <a:t>, das </a:t>
            </a:r>
            <a:r>
              <a:rPr lang="en-GB" sz="3600" dirty="0" err="1">
                <a:solidFill>
                  <a:srgbClr val="FF0000"/>
                </a:solidFill>
                <a:latin typeface="HelveticaNeueLT Com 65 Md" pitchFamily="34" charset="0"/>
              </a:rPr>
              <a:t>wir</a:t>
            </a:r>
            <a:r>
              <a:rPr lang="en-GB" sz="3600" dirty="0">
                <a:solidFill>
                  <a:srgbClr val="FF0000"/>
                </a:solidFill>
                <a:latin typeface="HelveticaNeueLT Com 65 Md" pitchFamily="34" charset="0"/>
              </a:rPr>
              <a:t> </a:t>
            </a:r>
            <a:r>
              <a:rPr lang="en-GB" sz="3600" dirty="0" err="1">
                <a:solidFill>
                  <a:srgbClr val="FF0000"/>
                </a:solidFill>
                <a:latin typeface="HelveticaNeueLT Com 65 Md" pitchFamily="34" charset="0"/>
              </a:rPr>
              <a:t>es</a:t>
            </a:r>
            <a:r>
              <a:rPr lang="en-GB" sz="3600" dirty="0">
                <a:solidFill>
                  <a:srgbClr val="FF0000"/>
                </a:solidFill>
                <a:latin typeface="HelveticaNeueLT Com 65 Md" pitchFamily="34" charset="0"/>
              </a:rPr>
              <a:t> </a:t>
            </a:r>
            <a:r>
              <a:rPr lang="en-GB" sz="3600" dirty="0" err="1">
                <a:solidFill>
                  <a:srgbClr val="FF0000"/>
                </a:solidFill>
                <a:latin typeface="HelveticaNeueLT Com 65 Md" pitchFamily="34" charset="0"/>
              </a:rPr>
              <a:t>verstehen</a:t>
            </a:r>
            <a:r>
              <a:rPr lang="en-GB" sz="3600" dirty="0">
                <a:solidFill>
                  <a:srgbClr val="FF0000"/>
                </a:solidFill>
                <a:latin typeface="HelveticaNeueLT Com 65 Md" pitchFamily="34" charset="0"/>
              </a:rPr>
              <a:t> k</a:t>
            </a:r>
            <a:r>
              <a:rPr lang="en-US" sz="3600" dirty="0" err="1">
                <a:solidFill>
                  <a:srgbClr val="FF0000"/>
                </a:solidFill>
                <a:latin typeface="HelveticaNeueLT Com 65 Md" pitchFamily="34" charset="0"/>
                <a:cs typeface="Times New Roman" pitchFamily="18" charset="0"/>
              </a:rPr>
              <a:t>önnen</a:t>
            </a:r>
            <a:r>
              <a:rPr lang="en-GB" sz="3600" dirty="0">
                <a:solidFill>
                  <a:srgbClr val="FF0000"/>
                </a:solidFill>
                <a:latin typeface="HelveticaNeueLT Com 65 Md" pitchFamily="34" charset="0"/>
              </a:rPr>
              <a:t>.</a:t>
            </a:r>
            <a:r>
              <a:rPr lang="en-GB" dirty="0">
                <a:latin typeface="HelveticaNeueLT Com 65 Md" pitchFamily="34" charset="0"/>
              </a:rPr>
              <a:t> </a:t>
            </a:r>
            <a:endParaRPr lang="en-GB" sz="3200" dirty="0">
              <a:solidFill>
                <a:srgbClr val="FF0000"/>
              </a:solidFill>
              <a:latin typeface="HelveticaNeueLT Com 65 Md" pitchFamily="34" charset="0"/>
            </a:endParaRPr>
          </a:p>
          <a:p>
            <a:endParaRPr lang="en-GB" sz="3200" b="0" dirty="0">
              <a:latin typeface="HelveticaNeueLT Com 65 Md" pitchFamily="34" charset="0"/>
            </a:endParaRPr>
          </a:p>
          <a:p>
            <a:pPr algn="r"/>
            <a:endParaRPr lang="en-GB" dirty="0">
              <a:solidFill>
                <a:srgbClr val="000000"/>
              </a:solidFill>
              <a:latin typeface="HelveticaNeueLT Com 65 Md" pitchFamily="34" charset="0"/>
            </a:endParaRPr>
          </a:p>
          <a:p>
            <a:pPr algn="r"/>
            <a:endParaRPr lang="en-GB" dirty="0">
              <a:solidFill>
                <a:srgbClr val="000000"/>
              </a:solidFill>
              <a:latin typeface="HelveticaNeueLT Com 65 Md" pitchFamily="34" charset="0"/>
            </a:endParaRPr>
          </a:p>
          <a:p>
            <a:pPr algn="r"/>
            <a:r>
              <a:rPr lang="en-GB" dirty="0">
                <a:solidFill>
                  <a:schemeClr val="accent6"/>
                </a:solidFill>
                <a:latin typeface="HelveticaNeueLT Com 65 Md" pitchFamily="34" charset="0"/>
              </a:rPr>
              <a:t>Albert Einstein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en-GB" smtClean="0"/>
          </a:p>
        </p:txBody>
      </p:sp>
      <p:sp>
        <p:nvSpPr>
          <p:cNvPr id="3075" name="Rectangle 3"/>
          <p:cNvSpPr>
            <a:spLocks noGrp="1" noChangeArrowheads="1"/>
          </p:cNvSpPr>
          <p:nvPr>
            <p:ph type="body" idx="1"/>
          </p:nvPr>
        </p:nvSpPr>
        <p:spPr/>
        <p:txBody>
          <a:bodyPr/>
          <a:lstStyle/>
          <a:p>
            <a:pPr>
              <a:buFontTx/>
              <a:buNone/>
            </a:pPr>
            <a:r>
              <a:rPr lang="en-GB" dirty="0" err="1" smtClean="0"/>
              <a:t>Mehr</a:t>
            </a:r>
            <a:r>
              <a:rPr lang="en-GB" dirty="0" smtClean="0"/>
              <a:t> </a:t>
            </a:r>
            <a:r>
              <a:rPr lang="en-GB" dirty="0" err="1" smtClean="0"/>
              <a:t>als</a:t>
            </a:r>
            <a:r>
              <a:rPr lang="en-GB" dirty="0" smtClean="0"/>
              <a:t> die </a:t>
            </a:r>
            <a:r>
              <a:rPr lang="en-GB" dirty="0" err="1" smtClean="0"/>
              <a:t>Vergangenheit</a:t>
            </a:r>
            <a:r>
              <a:rPr lang="en-GB" dirty="0" smtClean="0"/>
              <a:t> </a:t>
            </a:r>
            <a:r>
              <a:rPr lang="en-GB" dirty="0" err="1" smtClean="0"/>
              <a:t>interessiert</a:t>
            </a:r>
            <a:r>
              <a:rPr lang="en-GB" dirty="0" smtClean="0"/>
              <a:t> </a:t>
            </a:r>
            <a:r>
              <a:rPr lang="en-GB" dirty="0" err="1" smtClean="0"/>
              <a:t>mich</a:t>
            </a:r>
            <a:r>
              <a:rPr lang="en-GB" dirty="0" smtClean="0"/>
              <a:t> die </a:t>
            </a:r>
            <a:r>
              <a:rPr lang="en-GB" dirty="0" err="1" smtClean="0"/>
              <a:t>Zukunft</a:t>
            </a:r>
            <a:r>
              <a:rPr lang="en-GB" dirty="0" smtClean="0"/>
              <a:t>, </a:t>
            </a:r>
            <a:r>
              <a:rPr lang="en-GB" dirty="0" err="1" smtClean="0"/>
              <a:t>denn</a:t>
            </a:r>
            <a:r>
              <a:rPr lang="en-GB" dirty="0" smtClean="0"/>
              <a:t> in </a:t>
            </a:r>
            <a:r>
              <a:rPr lang="en-GB" dirty="0" err="1" smtClean="0"/>
              <a:t>ihr</a:t>
            </a:r>
            <a:r>
              <a:rPr lang="en-GB" dirty="0" smtClean="0"/>
              <a:t> </a:t>
            </a:r>
            <a:r>
              <a:rPr lang="en-GB" dirty="0" err="1" smtClean="0"/>
              <a:t>gedenke</a:t>
            </a:r>
            <a:r>
              <a:rPr lang="en-GB" dirty="0" smtClean="0"/>
              <a:t> </a:t>
            </a:r>
            <a:r>
              <a:rPr lang="en-GB" dirty="0" err="1" smtClean="0"/>
              <a:t>ich</a:t>
            </a:r>
            <a:r>
              <a:rPr lang="en-GB" dirty="0" smtClean="0"/>
              <a:t> </a:t>
            </a:r>
            <a:r>
              <a:rPr lang="en-GB" dirty="0" err="1" smtClean="0"/>
              <a:t>zu</a:t>
            </a:r>
            <a:r>
              <a:rPr lang="en-GB" dirty="0" smtClean="0"/>
              <a:t> </a:t>
            </a:r>
            <a:r>
              <a:rPr lang="en-GB" dirty="0" err="1" smtClean="0"/>
              <a:t>leben</a:t>
            </a:r>
            <a:r>
              <a:rPr lang="en-GB" dirty="0" smtClean="0"/>
              <a:t>. </a:t>
            </a:r>
          </a:p>
          <a:p>
            <a:pPr>
              <a:buFontTx/>
              <a:buNone/>
            </a:pPr>
            <a:endParaRPr lang="en-GB" dirty="0" smtClean="0"/>
          </a:p>
          <a:p>
            <a:pPr>
              <a:buFontTx/>
              <a:buNone/>
            </a:pPr>
            <a:r>
              <a:rPr lang="en-GB" dirty="0" err="1" smtClean="0"/>
              <a:t>Ich</a:t>
            </a:r>
            <a:r>
              <a:rPr lang="en-GB" dirty="0" smtClean="0"/>
              <a:t> </a:t>
            </a:r>
            <a:r>
              <a:rPr lang="en-GB" dirty="0" err="1" smtClean="0"/>
              <a:t>denke</a:t>
            </a:r>
            <a:r>
              <a:rPr lang="en-GB" dirty="0" smtClean="0"/>
              <a:t> </a:t>
            </a:r>
            <a:r>
              <a:rPr lang="en-GB" dirty="0" err="1" smtClean="0"/>
              <a:t>nie</a:t>
            </a:r>
            <a:r>
              <a:rPr lang="en-GB" dirty="0" smtClean="0"/>
              <a:t> an die </a:t>
            </a:r>
            <a:r>
              <a:rPr lang="en-GB" dirty="0" err="1" smtClean="0"/>
              <a:t>Zukunft</a:t>
            </a:r>
            <a:r>
              <a:rPr lang="en-GB" dirty="0" smtClean="0"/>
              <a:t>, </a:t>
            </a:r>
            <a:r>
              <a:rPr lang="en-GB" dirty="0" err="1" smtClean="0"/>
              <a:t>sie</a:t>
            </a:r>
            <a:r>
              <a:rPr lang="en-GB" dirty="0" smtClean="0"/>
              <a:t> </a:t>
            </a:r>
            <a:r>
              <a:rPr lang="en-GB" dirty="0" err="1" smtClean="0"/>
              <a:t>kommt</a:t>
            </a:r>
            <a:r>
              <a:rPr lang="en-GB" dirty="0" smtClean="0"/>
              <a:t> bald </a:t>
            </a:r>
            <a:r>
              <a:rPr lang="en-GB" dirty="0" err="1" smtClean="0"/>
              <a:t>genug</a:t>
            </a:r>
            <a:r>
              <a:rPr lang="en-GB" dirty="0" smtClean="0"/>
              <a:t>.</a:t>
            </a:r>
          </a:p>
          <a:p>
            <a:pPr algn="r">
              <a:buFontTx/>
              <a:buNone/>
            </a:pPr>
            <a:r>
              <a:rPr lang="en-GB" dirty="0" smtClean="0"/>
              <a:t>Albert Einstein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Text Box 2"/>
          <p:cNvSpPr txBox="1">
            <a:spLocks noChangeArrowheads="1"/>
          </p:cNvSpPr>
          <p:nvPr/>
        </p:nvSpPr>
        <p:spPr bwMode="auto">
          <a:xfrm>
            <a:off x="762000" y="457200"/>
            <a:ext cx="7689850" cy="5693866"/>
          </a:xfrm>
          <a:prstGeom prst="rect">
            <a:avLst/>
          </a:prstGeom>
          <a:noFill/>
          <a:ln w="9525">
            <a:noFill/>
            <a:miter lim="800000"/>
            <a:headEnd/>
            <a:tailEnd/>
          </a:ln>
          <a:effectLst/>
        </p:spPr>
        <p:txBody>
          <a:bodyPr>
            <a:spAutoFit/>
          </a:bodyPr>
          <a:lstStyle/>
          <a:p>
            <a:r>
              <a:rPr lang="de-DE" sz="2600" dirty="0">
                <a:solidFill>
                  <a:schemeClr val="accent6"/>
                </a:solidFill>
                <a:latin typeface="HelveticaNeueLT Com 65 Md" pitchFamily="34" charset="0"/>
              </a:rPr>
              <a:t>John Quincy Adams, der 6. Präsident der Vereinigten Staaten, traf vor dem Kongress die Feststellung, dass das Niveau der Kultur und Zivilisation eines Landes am Zustand seiner Sternwarten abgelesen werden könne. Die Astronomie ist alles andere als eine abseitig weltfremde Wissenschaft, für die man sie manchmal glaubte halten zu müssen. Ihre enge Verbindung mit allen Zweigen der Physik, Mathematik und Geophysik und selbst mit vielen Gebieten der modernen Technologie macht sie zu einem integrierenden Teil der modernen Wissenschaft. </a:t>
            </a:r>
          </a:p>
          <a:p>
            <a:pPr algn="r"/>
            <a:r>
              <a:rPr lang="de-DE" sz="2600" dirty="0">
                <a:solidFill>
                  <a:schemeClr val="accent6"/>
                </a:solidFill>
                <a:latin typeface="HelveticaNeueLT Com 65 Md" pitchFamily="34" charset="0"/>
              </a:rPr>
              <a:t>Otto Heckmann (1960)</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3218" name="Rectangle 2"/>
          <p:cNvSpPr>
            <a:spLocks noGrp="1" noChangeArrowheads="1"/>
          </p:cNvSpPr>
          <p:nvPr>
            <p:ph type="title"/>
          </p:nvPr>
        </p:nvSpPr>
        <p:spPr>
          <a:xfrm>
            <a:off x="1928794" y="198438"/>
            <a:ext cx="6786610" cy="873108"/>
          </a:xfrm>
        </p:spPr>
        <p:txBody>
          <a:bodyPr/>
          <a:lstStyle/>
          <a:p>
            <a:r>
              <a:rPr lang="en-GB" sz="2800" dirty="0"/>
              <a:t>Die </a:t>
            </a:r>
            <a:r>
              <a:rPr lang="en-GB" sz="2800" dirty="0" err="1" smtClean="0"/>
              <a:t>Europ</a:t>
            </a:r>
            <a:r>
              <a:rPr lang="en-US" sz="2800" dirty="0" err="1" smtClean="0">
                <a:cs typeface="Arial" pitchFamily="34" charset="0"/>
              </a:rPr>
              <a:t>äische</a:t>
            </a:r>
            <a:r>
              <a:rPr lang="en-US" sz="2800" dirty="0" smtClean="0">
                <a:cs typeface="Arial" pitchFamily="34" charset="0"/>
              </a:rPr>
              <a:t> </a:t>
            </a:r>
            <a:r>
              <a:rPr lang="en-US" sz="2800" dirty="0" err="1" smtClean="0">
                <a:cs typeface="Arial" pitchFamily="34" charset="0"/>
              </a:rPr>
              <a:t>Südsternwarte</a:t>
            </a:r>
            <a:r>
              <a:rPr lang="en-US" sz="2800" dirty="0" smtClean="0">
                <a:cs typeface="Arial" pitchFamily="34" charset="0"/>
              </a:rPr>
              <a:t/>
            </a:r>
            <a:br>
              <a:rPr lang="en-US" sz="2800" dirty="0" smtClean="0">
                <a:cs typeface="Arial" pitchFamily="34" charset="0"/>
              </a:rPr>
            </a:br>
            <a:r>
              <a:rPr lang="en-US" sz="2800" dirty="0" smtClean="0">
                <a:cs typeface="Arial" pitchFamily="34" charset="0"/>
              </a:rPr>
              <a:t>European Southern Observatory (ESO)</a:t>
            </a:r>
            <a:endParaRPr lang="en-GB" sz="2800" dirty="0"/>
          </a:p>
        </p:txBody>
      </p:sp>
      <p:sp>
        <p:nvSpPr>
          <p:cNvPr id="1673219" name="Rectangle 3"/>
          <p:cNvSpPr>
            <a:spLocks noGrp="1" noChangeArrowheads="1"/>
          </p:cNvSpPr>
          <p:nvPr>
            <p:ph idx="1"/>
          </p:nvPr>
        </p:nvSpPr>
        <p:spPr>
          <a:xfrm>
            <a:off x="500034" y="1571612"/>
            <a:ext cx="8215370" cy="4714908"/>
          </a:xfrm>
        </p:spPr>
        <p:txBody>
          <a:bodyPr/>
          <a:lstStyle/>
          <a:p>
            <a:pPr>
              <a:spcBef>
                <a:spcPct val="5000"/>
              </a:spcBef>
            </a:pPr>
            <a:r>
              <a:rPr lang="en-GB" sz="2400" dirty="0" err="1"/>
              <a:t>Aufgabe</a:t>
            </a:r>
            <a:endParaRPr lang="en-GB" sz="2400" dirty="0"/>
          </a:p>
          <a:p>
            <a:pPr lvl="1">
              <a:spcBef>
                <a:spcPct val="5000"/>
              </a:spcBef>
            </a:pPr>
            <a:r>
              <a:rPr lang="en-GB" sz="2000" dirty="0" err="1"/>
              <a:t>Entwicklung</a:t>
            </a:r>
            <a:r>
              <a:rPr lang="en-GB" sz="2000" dirty="0"/>
              <a:t> und </a:t>
            </a:r>
            <a:r>
              <a:rPr lang="en-GB" sz="2000" dirty="0" err="1"/>
              <a:t>Betrieb</a:t>
            </a:r>
            <a:r>
              <a:rPr lang="en-GB" sz="2000" dirty="0"/>
              <a:t> von </a:t>
            </a:r>
            <a:r>
              <a:rPr lang="en-GB" sz="2000" dirty="0" err="1"/>
              <a:t>erstklassigen</a:t>
            </a:r>
            <a:r>
              <a:rPr lang="en-GB" sz="2000" dirty="0"/>
              <a:t> </a:t>
            </a:r>
            <a:r>
              <a:rPr lang="en-GB" sz="2000" dirty="0" err="1"/>
              <a:t>Beobachtungseinrichtungen</a:t>
            </a:r>
            <a:r>
              <a:rPr lang="en-GB" sz="2000" dirty="0"/>
              <a:t> </a:t>
            </a:r>
            <a:r>
              <a:rPr lang="en-GB" sz="2000" dirty="0" err="1"/>
              <a:t>der</a:t>
            </a:r>
            <a:r>
              <a:rPr lang="en-GB" sz="2000" dirty="0"/>
              <a:t> </a:t>
            </a:r>
            <a:r>
              <a:rPr lang="en-GB" sz="2000" dirty="0" err="1"/>
              <a:t>astronomischen</a:t>
            </a:r>
            <a:r>
              <a:rPr lang="en-GB" sz="2000" dirty="0"/>
              <a:t> </a:t>
            </a:r>
            <a:r>
              <a:rPr lang="en-GB" sz="2000" dirty="0" err="1"/>
              <a:t>Forschung</a:t>
            </a:r>
            <a:endParaRPr lang="en-GB" sz="2000" dirty="0"/>
          </a:p>
          <a:p>
            <a:pPr lvl="1">
              <a:spcBef>
                <a:spcPct val="5000"/>
              </a:spcBef>
            </a:pPr>
            <a:r>
              <a:rPr lang="en-GB" sz="2000" dirty="0"/>
              <a:t>Organisation von </a:t>
            </a:r>
            <a:r>
              <a:rPr lang="en-GB" sz="2000" dirty="0" err="1"/>
              <a:t>astronomischer</a:t>
            </a:r>
            <a:r>
              <a:rPr lang="en-GB" sz="2000" dirty="0"/>
              <a:t> </a:t>
            </a:r>
            <a:r>
              <a:rPr lang="en-GB" sz="2000" dirty="0" err="1"/>
              <a:t>Zusammenarbeit</a:t>
            </a:r>
            <a:r>
              <a:rPr lang="en-GB" sz="2000" dirty="0"/>
              <a:t> (</a:t>
            </a:r>
            <a:r>
              <a:rPr lang="en-GB" sz="2000" dirty="0" err="1"/>
              <a:t>vor</a:t>
            </a:r>
            <a:r>
              <a:rPr lang="en-GB" sz="2000" dirty="0"/>
              <a:t> </a:t>
            </a:r>
            <a:r>
              <a:rPr lang="en-GB" sz="2000" dirty="0" err="1"/>
              <a:t>allem</a:t>
            </a:r>
            <a:r>
              <a:rPr lang="en-GB" sz="2000" dirty="0"/>
              <a:t> in </a:t>
            </a:r>
            <a:r>
              <a:rPr lang="en-GB" sz="2000" dirty="0" err="1"/>
              <a:t>Europa</a:t>
            </a:r>
            <a:r>
              <a:rPr lang="en-GB" sz="2000" dirty="0"/>
              <a:t>)</a:t>
            </a:r>
          </a:p>
          <a:p>
            <a:pPr>
              <a:spcBef>
                <a:spcPct val="5000"/>
              </a:spcBef>
            </a:pPr>
            <a:r>
              <a:rPr lang="en-GB" sz="2400" dirty="0" err="1"/>
              <a:t>Zwischenstaatliche</a:t>
            </a:r>
            <a:r>
              <a:rPr lang="en-GB" sz="2400" dirty="0"/>
              <a:t> Organisation</a:t>
            </a:r>
          </a:p>
          <a:p>
            <a:pPr lvl="1">
              <a:spcBef>
                <a:spcPct val="5000"/>
              </a:spcBef>
            </a:pPr>
            <a:r>
              <a:rPr lang="en-GB" sz="2000" dirty="0"/>
              <a:t>1962 von f</a:t>
            </a:r>
            <a:r>
              <a:rPr lang="en-US" sz="2000" dirty="0" err="1">
                <a:cs typeface="Arial" pitchFamily="34" charset="0"/>
              </a:rPr>
              <a:t>ünf</a:t>
            </a:r>
            <a:r>
              <a:rPr lang="en-US" sz="2000" dirty="0">
                <a:cs typeface="Arial" pitchFamily="34" charset="0"/>
              </a:rPr>
              <a:t> </a:t>
            </a:r>
            <a:r>
              <a:rPr lang="en-US" sz="2000" dirty="0" err="1">
                <a:cs typeface="Arial" pitchFamily="34" charset="0"/>
              </a:rPr>
              <a:t>Staaten</a:t>
            </a:r>
            <a:r>
              <a:rPr lang="en-US" sz="2000" dirty="0">
                <a:cs typeface="Arial" pitchFamily="34" charset="0"/>
              </a:rPr>
              <a:t> g</a:t>
            </a:r>
            <a:r>
              <a:rPr lang="en-GB" sz="2000" dirty="0" err="1"/>
              <a:t>egr</a:t>
            </a:r>
            <a:r>
              <a:rPr lang="en-US" sz="2000" dirty="0" err="1">
                <a:cs typeface="Arial" pitchFamily="34" charset="0"/>
              </a:rPr>
              <a:t>ündet</a:t>
            </a:r>
            <a:endParaRPr lang="en-US" sz="2000" dirty="0">
              <a:cs typeface="Arial" pitchFamily="34" charset="0"/>
            </a:endParaRPr>
          </a:p>
          <a:p>
            <a:pPr lvl="1">
              <a:spcBef>
                <a:spcPct val="5000"/>
              </a:spcBef>
            </a:pPr>
            <a:r>
              <a:rPr lang="en-US" sz="2000" dirty="0" err="1">
                <a:cs typeface="Arial" pitchFamily="34" charset="0"/>
              </a:rPr>
              <a:t>Inzwischen</a:t>
            </a:r>
            <a:r>
              <a:rPr lang="en-US" sz="2000" dirty="0">
                <a:cs typeface="Arial" pitchFamily="34" charset="0"/>
              </a:rPr>
              <a:t> 14 </a:t>
            </a:r>
            <a:r>
              <a:rPr lang="en-US" sz="2000" dirty="0" err="1">
                <a:cs typeface="Arial" pitchFamily="34" charset="0"/>
              </a:rPr>
              <a:t>Mitgliedsstaaten</a:t>
            </a:r>
            <a:r>
              <a:rPr lang="en-GB" sz="2000" dirty="0"/>
              <a:t> </a:t>
            </a:r>
          </a:p>
          <a:p>
            <a:pPr>
              <a:spcBef>
                <a:spcPct val="5000"/>
              </a:spcBef>
            </a:pPr>
            <a:r>
              <a:rPr lang="en-GB" sz="2400" dirty="0" err="1"/>
              <a:t>Sternwarten</a:t>
            </a:r>
            <a:r>
              <a:rPr lang="en-GB" sz="2400" dirty="0"/>
              <a:t> in Chile</a:t>
            </a:r>
          </a:p>
          <a:p>
            <a:pPr lvl="1">
              <a:spcBef>
                <a:spcPct val="5000"/>
              </a:spcBef>
            </a:pPr>
            <a:r>
              <a:rPr lang="en-GB" sz="2000" dirty="0" err="1"/>
              <a:t>Optisch</a:t>
            </a:r>
            <a:r>
              <a:rPr lang="en-GB" sz="2000" dirty="0"/>
              <a:t> und </a:t>
            </a:r>
            <a:r>
              <a:rPr lang="en-GB" sz="2000" dirty="0" err="1"/>
              <a:t>Infrarot</a:t>
            </a:r>
            <a:r>
              <a:rPr lang="en-GB" sz="2000" dirty="0"/>
              <a:t>: La </a:t>
            </a:r>
            <a:r>
              <a:rPr lang="en-GB" sz="2000" dirty="0" err="1"/>
              <a:t>Silla</a:t>
            </a:r>
            <a:r>
              <a:rPr lang="en-GB" sz="2000" dirty="0"/>
              <a:t> und </a:t>
            </a:r>
            <a:r>
              <a:rPr lang="en-GB" sz="2000" dirty="0" err="1"/>
              <a:t>Paranal</a:t>
            </a:r>
            <a:r>
              <a:rPr lang="en-GB" sz="2000" dirty="0"/>
              <a:t>  </a:t>
            </a:r>
          </a:p>
          <a:p>
            <a:pPr lvl="1">
              <a:spcBef>
                <a:spcPct val="5000"/>
              </a:spcBef>
            </a:pPr>
            <a:r>
              <a:rPr lang="en-GB" sz="2000" dirty="0"/>
              <a:t>Sub-mm: APEX und ALMA Partner auf </a:t>
            </a:r>
            <a:r>
              <a:rPr lang="en-GB" sz="2000" dirty="0" err="1"/>
              <a:t>Chajnantor</a:t>
            </a:r>
            <a:endParaRPr lang="en-GB" sz="2000" dirty="0"/>
          </a:p>
          <a:p>
            <a:pPr>
              <a:spcBef>
                <a:spcPct val="5000"/>
              </a:spcBef>
            </a:pPr>
            <a:r>
              <a:rPr lang="en-GB" sz="2400" dirty="0" err="1"/>
              <a:t>Hauptquartier</a:t>
            </a:r>
            <a:r>
              <a:rPr lang="en-GB" sz="2400" dirty="0"/>
              <a:t> in </a:t>
            </a:r>
            <a:r>
              <a:rPr lang="en-GB" sz="2400" dirty="0" err="1"/>
              <a:t>Garching</a:t>
            </a:r>
            <a:r>
              <a:rPr lang="en-GB" sz="2400" dirty="0"/>
              <a:t> and </a:t>
            </a:r>
            <a:r>
              <a:rPr lang="en-GB" sz="2400" dirty="0" err="1"/>
              <a:t>Institut</a:t>
            </a:r>
            <a:r>
              <a:rPr lang="en-GB" sz="2400" dirty="0"/>
              <a:t> in Santiago</a:t>
            </a:r>
            <a:endParaRPr lang="en-GB" sz="2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lstStyle/>
          <a:p>
            <a:endParaRPr lang="en-GB"/>
          </a:p>
        </p:txBody>
      </p:sp>
      <p:pic>
        <p:nvPicPr>
          <p:cNvPr id="409604" name="Picture 4" descr="earthlights"/>
          <p:cNvPicPr>
            <a:picLocks noChangeAspect="1" noChangeArrowheads="1"/>
          </p:cNvPicPr>
          <p:nvPr/>
        </p:nvPicPr>
        <p:blipFill>
          <a:blip r:embed="rId2" cstate="print"/>
          <a:srcRect/>
          <a:stretch>
            <a:fillRect/>
          </a:stretch>
        </p:blipFill>
        <p:spPr bwMode="auto">
          <a:xfrm>
            <a:off x="142875" y="1052513"/>
            <a:ext cx="8893175" cy="5440362"/>
          </a:xfrm>
          <a:prstGeom prst="rect">
            <a:avLst/>
          </a:prstGeom>
          <a:noFill/>
        </p:spPr>
      </p:pic>
      <p:grpSp>
        <p:nvGrpSpPr>
          <p:cNvPr id="2" name="Group 5"/>
          <p:cNvGrpSpPr>
            <a:grpSpLocks/>
          </p:cNvGrpSpPr>
          <p:nvPr/>
        </p:nvGrpSpPr>
        <p:grpSpPr bwMode="auto">
          <a:xfrm>
            <a:off x="827088" y="1263650"/>
            <a:ext cx="7610475" cy="3965575"/>
            <a:chOff x="463" y="971"/>
            <a:chExt cx="4794" cy="2498"/>
          </a:xfrm>
        </p:grpSpPr>
        <p:grpSp>
          <p:nvGrpSpPr>
            <p:cNvPr id="3" name="Group 6"/>
            <p:cNvGrpSpPr>
              <a:grpSpLocks/>
            </p:cNvGrpSpPr>
            <p:nvPr/>
          </p:nvGrpSpPr>
          <p:grpSpPr bwMode="auto">
            <a:xfrm>
              <a:off x="657" y="1616"/>
              <a:ext cx="4600" cy="1853"/>
              <a:chOff x="657" y="1616"/>
              <a:chExt cx="4600" cy="1853"/>
            </a:xfrm>
          </p:grpSpPr>
          <p:grpSp>
            <p:nvGrpSpPr>
              <p:cNvPr id="4" name="Group 7"/>
              <p:cNvGrpSpPr>
                <a:grpSpLocks/>
              </p:cNvGrpSpPr>
              <p:nvPr/>
            </p:nvGrpSpPr>
            <p:grpSpPr bwMode="auto">
              <a:xfrm>
                <a:off x="3028" y="1616"/>
                <a:ext cx="2229" cy="288"/>
                <a:chOff x="3028" y="1616"/>
                <a:chExt cx="2229" cy="288"/>
              </a:xfrm>
            </p:grpSpPr>
            <p:sp>
              <p:nvSpPr>
                <p:cNvPr id="409608" name="Line 8"/>
                <p:cNvSpPr>
                  <a:spLocks noChangeShapeType="1"/>
                </p:cNvSpPr>
                <p:nvPr/>
              </p:nvSpPr>
              <p:spPr bwMode="auto">
                <a:xfrm>
                  <a:off x="3028" y="1639"/>
                  <a:ext cx="227" cy="137"/>
                </a:xfrm>
                <a:prstGeom prst="line">
                  <a:avLst/>
                </a:prstGeom>
                <a:noFill/>
                <a:ln w="9525">
                  <a:solidFill>
                    <a:srgbClr val="FF0000"/>
                  </a:solidFill>
                  <a:round/>
                  <a:headEnd type="triangle" w="med" len="med"/>
                  <a:tailEnd/>
                </a:ln>
                <a:effectLst/>
              </p:spPr>
              <p:txBody>
                <a:bodyPr/>
                <a:lstStyle/>
                <a:p>
                  <a:endParaRPr lang="en-GB"/>
                </a:p>
              </p:txBody>
            </p:sp>
            <p:sp>
              <p:nvSpPr>
                <p:cNvPr id="409609" name="Text Box 9"/>
                <p:cNvSpPr txBox="1">
                  <a:spLocks noChangeArrowheads="1"/>
                </p:cNvSpPr>
                <p:nvPr/>
              </p:nvSpPr>
              <p:spPr bwMode="auto">
                <a:xfrm>
                  <a:off x="3243" y="1616"/>
                  <a:ext cx="2014" cy="288"/>
                </a:xfrm>
                <a:prstGeom prst="rect">
                  <a:avLst/>
                </a:prstGeom>
                <a:noFill/>
                <a:ln w="9525">
                  <a:noFill/>
                  <a:miter lim="800000"/>
                  <a:headEnd/>
                  <a:tailEnd/>
                </a:ln>
                <a:effectLst/>
              </p:spPr>
              <p:txBody>
                <a:bodyPr wrap="none">
                  <a:spAutoFit/>
                </a:bodyPr>
                <a:lstStyle/>
                <a:p>
                  <a:r>
                    <a:rPr lang="en-GB">
                      <a:solidFill>
                        <a:srgbClr val="FF0000"/>
                      </a:solidFill>
                    </a:rPr>
                    <a:t>Garching bei M</a:t>
                  </a:r>
                  <a:r>
                    <a:rPr lang="en-US">
                      <a:solidFill>
                        <a:srgbClr val="FF0000"/>
                      </a:solidFill>
                      <a:cs typeface="Times New Roman" pitchFamily="18" charset="0"/>
                    </a:rPr>
                    <a:t>ünchen</a:t>
                  </a:r>
                </a:p>
              </p:txBody>
            </p:sp>
          </p:grpSp>
          <p:grpSp>
            <p:nvGrpSpPr>
              <p:cNvPr id="5" name="Group 10"/>
              <p:cNvGrpSpPr>
                <a:grpSpLocks/>
              </p:cNvGrpSpPr>
              <p:nvPr/>
            </p:nvGrpSpPr>
            <p:grpSpPr bwMode="auto">
              <a:xfrm>
                <a:off x="657" y="3181"/>
                <a:ext cx="1073" cy="288"/>
                <a:chOff x="657" y="3181"/>
                <a:chExt cx="1073" cy="288"/>
              </a:xfrm>
            </p:grpSpPr>
            <p:sp>
              <p:nvSpPr>
                <p:cNvPr id="409611" name="Line 11"/>
                <p:cNvSpPr>
                  <a:spLocks noChangeShapeType="1"/>
                </p:cNvSpPr>
                <p:nvPr/>
              </p:nvSpPr>
              <p:spPr bwMode="auto">
                <a:xfrm flipV="1">
                  <a:off x="1457" y="3203"/>
                  <a:ext cx="273" cy="138"/>
                </a:xfrm>
                <a:prstGeom prst="line">
                  <a:avLst/>
                </a:prstGeom>
                <a:noFill/>
                <a:ln w="9525">
                  <a:solidFill>
                    <a:srgbClr val="FF0000"/>
                  </a:solidFill>
                  <a:round/>
                  <a:headEnd/>
                  <a:tailEnd type="triangle" w="med" len="med"/>
                </a:ln>
                <a:effectLst/>
              </p:spPr>
              <p:txBody>
                <a:bodyPr/>
                <a:lstStyle/>
                <a:p>
                  <a:endParaRPr lang="en-GB"/>
                </a:p>
              </p:txBody>
            </p:sp>
            <p:sp>
              <p:nvSpPr>
                <p:cNvPr id="409612" name="Text Box 12"/>
                <p:cNvSpPr txBox="1">
                  <a:spLocks noChangeArrowheads="1"/>
                </p:cNvSpPr>
                <p:nvPr/>
              </p:nvSpPr>
              <p:spPr bwMode="auto">
                <a:xfrm>
                  <a:off x="657" y="3181"/>
                  <a:ext cx="831" cy="288"/>
                </a:xfrm>
                <a:prstGeom prst="rect">
                  <a:avLst/>
                </a:prstGeom>
                <a:noFill/>
                <a:ln w="9525">
                  <a:noFill/>
                  <a:miter lim="800000"/>
                  <a:headEnd/>
                  <a:tailEnd/>
                </a:ln>
                <a:effectLst/>
              </p:spPr>
              <p:txBody>
                <a:bodyPr wrap="none">
                  <a:spAutoFit/>
                </a:bodyPr>
                <a:lstStyle/>
                <a:p>
                  <a:r>
                    <a:rPr lang="en-GB">
                      <a:solidFill>
                        <a:srgbClr val="FF0000"/>
                      </a:solidFill>
                    </a:rPr>
                    <a:t>Santiago</a:t>
                  </a:r>
                </a:p>
              </p:txBody>
            </p:sp>
          </p:grpSp>
          <p:grpSp>
            <p:nvGrpSpPr>
              <p:cNvPr id="6" name="Group 13"/>
              <p:cNvGrpSpPr>
                <a:grpSpLocks/>
              </p:cNvGrpSpPr>
              <p:nvPr/>
            </p:nvGrpSpPr>
            <p:grpSpPr bwMode="auto">
              <a:xfrm>
                <a:off x="748" y="2915"/>
                <a:ext cx="988" cy="288"/>
                <a:chOff x="748" y="2915"/>
                <a:chExt cx="988" cy="288"/>
              </a:xfrm>
            </p:grpSpPr>
            <p:sp>
              <p:nvSpPr>
                <p:cNvPr id="409614" name="Line 14"/>
                <p:cNvSpPr>
                  <a:spLocks noChangeShapeType="1"/>
                </p:cNvSpPr>
                <p:nvPr/>
              </p:nvSpPr>
              <p:spPr bwMode="auto">
                <a:xfrm>
                  <a:off x="1462" y="3078"/>
                  <a:ext cx="274" cy="47"/>
                </a:xfrm>
                <a:prstGeom prst="line">
                  <a:avLst/>
                </a:prstGeom>
                <a:noFill/>
                <a:ln w="9525">
                  <a:solidFill>
                    <a:srgbClr val="FF0000"/>
                  </a:solidFill>
                  <a:round/>
                  <a:headEnd/>
                  <a:tailEnd type="triangle" w="med" len="med"/>
                </a:ln>
                <a:effectLst/>
              </p:spPr>
              <p:txBody>
                <a:bodyPr/>
                <a:lstStyle/>
                <a:p>
                  <a:endParaRPr lang="en-GB"/>
                </a:p>
              </p:txBody>
            </p:sp>
            <p:sp>
              <p:nvSpPr>
                <p:cNvPr id="409615" name="Text Box 15"/>
                <p:cNvSpPr txBox="1">
                  <a:spLocks noChangeArrowheads="1"/>
                </p:cNvSpPr>
                <p:nvPr/>
              </p:nvSpPr>
              <p:spPr bwMode="auto">
                <a:xfrm>
                  <a:off x="748" y="2915"/>
                  <a:ext cx="750" cy="288"/>
                </a:xfrm>
                <a:prstGeom prst="rect">
                  <a:avLst/>
                </a:prstGeom>
                <a:noFill/>
                <a:ln w="9525">
                  <a:noFill/>
                  <a:miter lim="800000"/>
                  <a:headEnd/>
                  <a:tailEnd/>
                </a:ln>
                <a:effectLst/>
              </p:spPr>
              <p:txBody>
                <a:bodyPr wrap="none">
                  <a:spAutoFit/>
                </a:bodyPr>
                <a:lstStyle/>
                <a:p>
                  <a:r>
                    <a:rPr lang="en-GB">
                      <a:solidFill>
                        <a:srgbClr val="FF0000"/>
                      </a:solidFill>
                    </a:rPr>
                    <a:t>La Silla</a:t>
                  </a:r>
                </a:p>
              </p:txBody>
            </p:sp>
          </p:grpSp>
          <p:grpSp>
            <p:nvGrpSpPr>
              <p:cNvPr id="7" name="Group 16"/>
              <p:cNvGrpSpPr>
                <a:grpSpLocks/>
              </p:cNvGrpSpPr>
              <p:nvPr/>
            </p:nvGrpSpPr>
            <p:grpSpPr bwMode="auto">
              <a:xfrm>
                <a:off x="793" y="2614"/>
                <a:ext cx="946" cy="416"/>
                <a:chOff x="793" y="2614"/>
                <a:chExt cx="946" cy="416"/>
              </a:xfrm>
            </p:grpSpPr>
            <p:sp>
              <p:nvSpPr>
                <p:cNvPr id="409617" name="Line 17"/>
                <p:cNvSpPr>
                  <a:spLocks noChangeShapeType="1"/>
                </p:cNvSpPr>
                <p:nvPr/>
              </p:nvSpPr>
              <p:spPr bwMode="auto">
                <a:xfrm>
                  <a:off x="1518" y="2777"/>
                  <a:ext cx="221" cy="253"/>
                </a:xfrm>
                <a:prstGeom prst="line">
                  <a:avLst/>
                </a:prstGeom>
                <a:noFill/>
                <a:ln w="9525">
                  <a:solidFill>
                    <a:srgbClr val="FF0000"/>
                  </a:solidFill>
                  <a:round/>
                  <a:headEnd/>
                  <a:tailEnd type="triangle" w="med" len="med"/>
                </a:ln>
                <a:effectLst/>
              </p:spPr>
              <p:txBody>
                <a:bodyPr/>
                <a:lstStyle/>
                <a:p>
                  <a:endParaRPr lang="en-GB"/>
                </a:p>
              </p:txBody>
            </p:sp>
            <p:sp>
              <p:nvSpPr>
                <p:cNvPr id="409618" name="Text Box 18"/>
                <p:cNvSpPr txBox="1">
                  <a:spLocks noChangeArrowheads="1"/>
                </p:cNvSpPr>
                <p:nvPr/>
              </p:nvSpPr>
              <p:spPr bwMode="auto">
                <a:xfrm>
                  <a:off x="793" y="2614"/>
                  <a:ext cx="766" cy="288"/>
                </a:xfrm>
                <a:prstGeom prst="rect">
                  <a:avLst/>
                </a:prstGeom>
                <a:noFill/>
                <a:ln w="9525">
                  <a:noFill/>
                  <a:miter lim="800000"/>
                  <a:headEnd/>
                  <a:tailEnd/>
                </a:ln>
                <a:effectLst/>
              </p:spPr>
              <p:txBody>
                <a:bodyPr wrap="none">
                  <a:spAutoFit/>
                </a:bodyPr>
                <a:lstStyle/>
                <a:p>
                  <a:r>
                    <a:rPr lang="en-GB">
                      <a:solidFill>
                        <a:srgbClr val="FF0000"/>
                      </a:solidFill>
                    </a:rPr>
                    <a:t>Paranal</a:t>
                  </a:r>
                </a:p>
              </p:txBody>
            </p:sp>
          </p:grpSp>
          <p:grpSp>
            <p:nvGrpSpPr>
              <p:cNvPr id="8" name="Group 19"/>
              <p:cNvGrpSpPr>
                <a:grpSpLocks/>
              </p:cNvGrpSpPr>
              <p:nvPr/>
            </p:nvGrpSpPr>
            <p:grpSpPr bwMode="auto">
              <a:xfrm>
                <a:off x="1791" y="2507"/>
                <a:ext cx="1180" cy="515"/>
                <a:chOff x="1791" y="2507"/>
                <a:chExt cx="1180" cy="515"/>
              </a:xfrm>
            </p:grpSpPr>
            <p:sp>
              <p:nvSpPr>
                <p:cNvPr id="409620" name="Line 20"/>
                <p:cNvSpPr>
                  <a:spLocks noChangeShapeType="1"/>
                </p:cNvSpPr>
                <p:nvPr/>
              </p:nvSpPr>
              <p:spPr bwMode="auto">
                <a:xfrm flipV="1">
                  <a:off x="1791" y="2677"/>
                  <a:ext cx="144" cy="345"/>
                </a:xfrm>
                <a:prstGeom prst="line">
                  <a:avLst/>
                </a:prstGeom>
                <a:noFill/>
                <a:ln w="9525">
                  <a:solidFill>
                    <a:srgbClr val="FF0000"/>
                  </a:solidFill>
                  <a:round/>
                  <a:headEnd type="triangle" w="med" len="med"/>
                  <a:tailEnd/>
                </a:ln>
                <a:effectLst/>
              </p:spPr>
              <p:txBody>
                <a:bodyPr/>
                <a:lstStyle/>
                <a:p>
                  <a:endParaRPr lang="en-GB"/>
                </a:p>
              </p:txBody>
            </p:sp>
            <p:sp>
              <p:nvSpPr>
                <p:cNvPr id="409621" name="Text Box 21"/>
                <p:cNvSpPr txBox="1">
                  <a:spLocks noChangeArrowheads="1"/>
                </p:cNvSpPr>
                <p:nvPr/>
              </p:nvSpPr>
              <p:spPr bwMode="auto">
                <a:xfrm>
                  <a:off x="1894" y="2507"/>
                  <a:ext cx="1077" cy="288"/>
                </a:xfrm>
                <a:prstGeom prst="rect">
                  <a:avLst/>
                </a:prstGeom>
                <a:noFill/>
                <a:ln w="9525">
                  <a:noFill/>
                  <a:miter lim="800000"/>
                  <a:headEnd/>
                  <a:tailEnd/>
                </a:ln>
                <a:effectLst/>
              </p:spPr>
              <p:txBody>
                <a:bodyPr wrap="none">
                  <a:spAutoFit/>
                </a:bodyPr>
                <a:lstStyle/>
                <a:p>
                  <a:r>
                    <a:rPr lang="en-GB">
                      <a:solidFill>
                        <a:srgbClr val="FF0000"/>
                      </a:solidFill>
                    </a:rPr>
                    <a:t>Chajnantor</a:t>
                  </a:r>
                </a:p>
              </p:txBody>
            </p:sp>
          </p:grpSp>
        </p:grpSp>
        <p:sp>
          <p:nvSpPr>
            <p:cNvPr id="409622" name="Text Box 22"/>
            <p:cNvSpPr txBox="1">
              <a:spLocks noChangeArrowheads="1"/>
            </p:cNvSpPr>
            <p:nvPr/>
          </p:nvSpPr>
          <p:spPr bwMode="auto">
            <a:xfrm>
              <a:off x="463" y="971"/>
              <a:ext cx="1154" cy="327"/>
            </a:xfrm>
            <a:prstGeom prst="rect">
              <a:avLst/>
            </a:prstGeom>
            <a:noFill/>
            <a:ln w="9525">
              <a:noFill/>
              <a:miter lim="800000"/>
              <a:headEnd/>
              <a:tailEnd/>
            </a:ln>
            <a:effectLst/>
          </p:spPr>
          <p:txBody>
            <a:bodyPr wrap="none">
              <a:spAutoFit/>
            </a:bodyPr>
            <a:lstStyle/>
            <a:p>
              <a:r>
                <a:rPr lang="en-GB" sz="2800">
                  <a:solidFill>
                    <a:srgbClr val="FF0000"/>
                  </a:solidFill>
                </a:rPr>
                <a:t>ESOs Orte</a:t>
              </a:r>
            </a:p>
          </p:txBody>
        </p:sp>
      </p:grpSp>
      <p:sp>
        <p:nvSpPr>
          <p:cNvPr id="25" name="Title 24"/>
          <p:cNvSpPr>
            <a:spLocks noGrp="1"/>
          </p:cNvSpPr>
          <p:nvPr>
            <p:ph type="title"/>
          </p:nvPr>
        </p:nvSpPr>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685800" y="53975"/>
            <a:ext cx="7772400" cy="1143000"/>
          </a:xfrm>
        </p:spPr>
        <p:txBody>
          <a:bodyPr/>
          <a:lstStyle/>
          <a:p>
            <a:r>
              <a:rPr lang="en-GB"/>
              <a:t>ESO Heute</a:t>
            </a:r>
          </a:p>
        </p:txBody>
      </p:sp>
      <p:sp>
        <p:nvSpPr>
          <p:cNvPr id="388099" name="Rectangle 3"/>
          <p:cNvSpPr>
            <a:spLocks noGrp="1" noChangeArrowheads="1"/>
          </p:cNvSpPr>
          <p:nvPr>
            <p:ph type="body" idx="1"/>
          </p:nvPr>
        </p:nvSpPr>
        <p:spPr>
          <a:xfrm>
            <a:off x="827088" y="1052513"/>
            <a:ext cx="8316912" cy="5472112"/>
          </a:xfrm>
        </p:spPr>
        <p:txBody>
          <a:bodyPr/>
          <a:lstStyle/>
          <a:p>
            <a:pPr>
              <a:spcBef>
                <a:spcPct val="50000"/>
              </a:spcBef>
              <a:buFontTx/>
              <a:buNone/>
            </a:pPr>
            <a:r>
              <a:rPr lang="en-GB" sz="2800" b="1"/>
              <a:t>Sternwarten auf La Silla und Paranal in Betrieb</a:t>
            </a:r>
          </a:p>
          <a:p>
            <a:pPr lvl="1">
              <a:spcBef>
                <a:spcPct val="50000"/>
              </a:spcBef>
              <a:buFontTx/>
              <a:buNone/>
            </a:pPr>
            <a:r>
              <a:rPr lang="en-GB" sz="2400" b="1"/>
              <a:t> (10 Teleskope in 2009, plus vier Teleskope f</a:t>
            </a:r>
            <a:r>
              <a:rPr lang="en-US" sz="2400" b="1">
                <a:cs typeface="Arial" pitchFamily="34" charset="0"/>
              </a:rPr>
              <a:t>ü</a:t>
            </a:r>
            <a:r>
              <a:rPr lang="en-GB" sz="2400" b="1"/>
              <a:t>r Interferometry)</a:t>
            </a:r>
          </a:p>
          <a:p>
            <a:pPr>
              <a:spcBef>
                <a:spcPct val="50000"/>
              </a:spcBef>
              <a:buFontTx/>
              <a:buNone/>
            </a:pPr>
            <a:r>
              <a:rPr lang="en-GB" sz="2800" b="1"/>
              <a:t>APEX im Betrieb auf Chajnantor</a:t>
            </a:r>
          </a:p>
          <a:p>
            <a:pPr>
              <a:spcBef>
                <a:spcPct val="50000"/>
              </a:spcBef>
              <a:buFontTx/>
              <a:buNone/>
            </a:pPr>
            <a:r>
              <a:rPr lang="en-GB" sz="2800" b="1"/>
              <a:t>ALMA im Bau (erste Wissenschaftsbeobachtungen geplant f</a:t>
            </a:r>
            <a:r>
              <a:rPr lang="en-US" sz="2800" b="1">
                <a:cs typeface="Arial" pitchFamily="34" charset="0"/>
              </a:rPr>
              <a:t>ür 2011</a:t>
            </a:r>
            <a:r>
              <a:rPr lang="en-GB" sz="2800" b="1"/>
              <a:t>, </a:t>
            </a:r>
            <a:br>
              <a:rPr lang="en-GB" sz="2800" b="1"/>
            </a:br>
            <a:r>
              <a:rPr lang="en-GB" sz="2800" b="1"/>
              <a:t>voller Betrieb 2013)</a:t>
            </a:r>
          </a:p>
          <a:p>
            <a:pPr>
              <a:spcBef>
                <a:spcPct val="50000"/>
              </a:spcBef>
              <a:buFontTx/>
              <a:buNone/>
            </a:pPr>
            <a:r>
              <a:rPr lang="en-GB" sz="2800" b="1"/>
              <a:t>European Extremely Large Telescope in Planung</a:t>
            </a:r>
          </a:p>
          <a:p>
            <a:pPr>
              <a:spcBef>
                <a:spcPct val="50000"/>
              </a:spcBef>
              <a:buFontTx/>
              <a:buNone/>
            </a:pPr>
            <a:r>
              <a:rPr lang="en-GB" sz="2800" b="1"/>
              <a:t>Hauptquartier in Garching, Deutschland</a:t>
            </a:r>
          </a:p>
          <a:p>
            <a:pPr>
              <a:spcBef>
                <a:spcPct val="50000"/>
              </a:spcBef>
              <a:buFontTx/>
              <a:buNone/>
            </a:pPr>
            <a:r>
              <a:rPr lang="en-GB" sz="2800" b="1"/>
              <a:t>Repr</a:t>
            </a:r>
            <a:r>
              <a:rPr lang="en-US" sz="2800" b="1">
                <a:cs typeface="Arial" pitchFamily="34" charset="0"/>
              </a:rPr>
              <a:t>ä</a:t>
            </a:r>
            <a:r>
              <a:rPr lang="en-GB" sz="2800" b="1"/>
              <a:t>sentation in Santiago, Chile</a:t>
            </a:r>
          </a:p>
        </p:txBody>
      </p:sp>
      <p:grpSp>
        <p:nvGrpSpPr>
          <p:cNvPr id="2" name="Group 4"/>
          <p:cNvGrpSpPr>
            <a:grpSpLocks/>
          </p:cNvGrpSpPr>
          <p:nvPr/>
        </p:nvGrpSpPr>
        <p:grpSpPr bwMode="auto">
          <a:xfrm>
            <a:off x="1116013" y="2133600"/>
            <a:ext cx="7488237" cy="4076700"/>
            <a:chOff x="476" y="1633"/>
            <a:chExt cx="4717" cy="2568"/>
          </a:xfrm>
        </p:grpSpPr>
        <p:pic>
          <p:nvPicPr>
            <p:cNvPr id="388101" name="Picture 5"/>
            <p:cNvPicPr>
              <a:picLocks noChangeAspect="1" noChangeArrowheads="1"/>
            </p:cNvPicPr>
            <p:nvPr/>
          </p:nvPicPr>
          <p:blipFill>
            <a:blip r:embed="rId2" cstate="print"/>
            <a:srcRect/>
            <a:stretch>
              <a:fillRect/>
            </a:stretch>
          </p:blipFill>
          <p:spPr bwMode="auto">
            <a:xfrm>
              <a:off x="476" y="1866"/>
              <a:ext cx="2404" cy="2335"/>
            </a:xfrm>
            <a:prstGeom prst="rect">
              <a:avLst/>
            </a:prstGeom>
            <a:noFill/>
            <a:ln w="9525">
              <a:noFill/>
              <a:miter lim="800000"/>
              <a:headEnd/>
              <a:tailEnd/>
            </a:ln>
          </p:spPr>
        </p:pic>
        <p:pic>
          <p:nvPicPr>
            <p:cNvPr id="388102" name="Picture 6" descr="07"/>
            <p:cNvPicPr>
              <a:picLocks noChangeAspect="1" noChangeArrowheads="1"/>
            </p:cNvPicPr>
            <p:nvPr/>
          </p:nvPicPr>
          <p:blipFill>
            <a:blip r:embed="rId3" cstate="print"/>
            <a:srcRect/>
            <a:stretch>
              <a:fillRect/>
            </a:stretch>
          </p:blipFill>
          <p:spPr bwMode="auto">
            <a:xfrm>
              <a:off x="3191" y="1633"/>
              <a:ext cx="2002" cy="2568"/>
            </a:xfrm>
            <a:prstGeom prst="rect">
              <a:avLst/>
            </a:prstGeom>
            <a:noFill/>
          </p:spPr>
        </p:pic>
      </p:grpSp>
      <p:pic>
        <p:nvPicPr>
          <p:cNvPr id="388103" name="Picture 7" descr="ALMA GENERAL VIEW"/>
          <p:cNvPicPr>
            <a:picLocks noChangeAspect="1" noChangeArrowheads="1"/>
          </p:cNvPicPr>
          <p:nvPr/>
        </p:nvPicPr>
        <p:blipFill>
          <a:blip r:embed="rId4" cstate="print">
            <a:lum bright="6000" contrast="18000"/>
          </a:blip>
          <a:srcRect/>
          <a:stretch>
            <a:fillRect/>
          </a:stretch>
        </p:blipFill>
        <p:spPr bwMode="auto">
          <a:xfrm>
            <a:off x="4787900" y="3787775"/>
            <a:ext cx="4065588" cy="3097213"/>
          </a:xfrm>
          <a:prstGeom prst="rect">
            <a:avLst/>
          </a:prstGeom>
          <a:noFill/>
        </p:spPr>
      </p:pic>
      <p:pic>
        <p:nvPicPr>
          <p:cNvPr id="388104" name="Picture 8" descr="E-ELT_BRD200612"/>
          <p:cNvPicPr>
            <a:picLocks noChangeAspect="1" noChangeArrowheads="1"/>
          </p:cNvPicPr>
          <p:nvPr/>
        </p:nvPicPr>
        <p:blipFill>
          <a:blip r:embed="rId5" cstate="print"/>
          <a:srcRect/>
          <a:stretch>
            <a:fillRect/>
          </a:stretch>
        </p:blipFill>
        <p:spPr bwMode="auto">
          <a:xfrm>
            <a:off x="4319588" y="300038"/>
            <a:ext cx="4716462" cy="4281487"/>
          </a:xfrm>
          <a:prstGeom prst="rect">
            <a:avLst/>
          </a:prstGeom>
          <a:noFill/>
        </p:spPr>
      </p:pic>
      <p:pic>
        <p:nvPicPr>
          <p:cNvPr id="388105" name="Picture 9" descr="APEX_handover"/>
          <p:cNvPicPr>
            <a:picLocks noChangeAspect="1" noChangeArrowheads="1"/>
          </p:cNvPicPr>
          <p:nvPr/>
        </p:nvPicPr>
        <p:blipFill>
          <a:blip r:embed="rId6" cstate="print"/>
          <a:srcRect/>
          <a:stretch>
            <a:fillRect/>
          </a:stretch>
        </p:blipFill>
        <p:spPr bwMode="auto">
          <a:xfrm>
            <a:off x="649288" y="3284538"/>
            <a:ext cx="4427537" cy="3321050"/>
          </a:xfrm>
          <a:prstGeom prst="rect">
            <a:avLst/>
          </a:prstGeom>
          <a:noFill/>
        </p:spPr>
      </p:pic>
      <p:pic>
        <p:nvPicPr>
          <p:cNvPr id="388106" name="Picture 10" descr="ESO-Garching"/>
          <p:cNvPicPr>
            <a:picLocks noChangeAspect="1" noChangeArrowheads="1"/>
          </p:cNvPicPr>
          <p:nvPr/>
        </p:nvPicPr>
        <p:blipFill>
          <a:blip r:embed="rId7" cstate="print"/>
          <a:srcRect/>
          <a:stretch>
            <a:fillRect/>
          </a:stretch>
        </p:blipFill>
        <p:spPr bwMode="auto">
          <a:xfrm>
            <a:off x="684213" y="1193800"/>
            <a:ext cx="7847012" cy="4322763"/>
          </a:xfrm>
          <a:prstGeom prst="rect">
            <a:avLst/>
          </a:prstGeom>
          <a:noFill/>
        </p:spPr>
      </p:pic>
      <p:pic>
        <p:nvPicPr>
          <p:cNvPr id="388107" name="Picture 11" descr="Vitacura-office"/>
          <p:cNvPicPr>
            <a:picLocks noChangeAspect="1" noChangeArrowheads="1"/>
          </p:cNvPicPr>
          <p:nvPr/>
        </p:nvPicPr>
        <p:blipFill>
          <a:blip r:embed="rId8" cstate="print"/>
          <a:srcRect/>
          <a:stretch>
            <a:fillRect/>
          </a:stretch>
        </p:blipFill>
        <p:spPr bwMode="auto">
          <a:xfrm>
            <a:off x="396875" y="950913"/>
            <a:ext cx="6480175" cy="514191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88099">
                                            <p:txEl>
                                              <p:pRg st="0" end="0"/>
                                            </p:txEl>
                                          </p:spTgt>
                                        </p:tgtEl>
                                        <p:attrNameLst>
                                          <p:attrName>style.color</p:attrName>
                                        </p:attrNameLst>
                                      </p:cBhvr>
                                      <p:to>
                                        <a:schemeClr val="accent2"/>
                                      </p:to>
                                    </p:animClr>
                                  </p:childTnLst>
                                  <p:subTnLst>
                                    <p:animClr>
                                      <p:cBhvr override="childStyle">
                                        <p:cTn dur="1" fill="hold" display="0" masterRel="nextClick" afterEffect="1"/>
                                        <p:tgtEl>
                                          <p:spTgt spid="388099">
                                            <p:txEl>
                                              <p:pRg st="0" end="0"/>
                                            </p:txEl>
                                          </p:spTgt>
                                        </p:tgtEl>
                                        <p:attrNameLst>
                                          <p:attrName>ppt_c</p:attrName>
                                        </p:attrNameLst>
                                      </p:cBhvr>
                                      <p:to>
                                        <a:srgbClr val="0066CC"/>
                                      </p:to>
                                    </p:animClr>
                                  </p:sub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388099">
                                            <p:txEl>
                                              <p:pRg st="1" end="1"/>
                                            </p:txEl>
                                          </p:spTgt>
                                        </p:tgtEl>
                                        <p:attrNameLst>
                                          <p:attrName>style.color</p:attrName>
                                        </p:attrNameLst>
                                      </p:cBhvr>
                                      <p:to>
                                        <a:schemeClr val="accent2"/>
                                      </p:to>
                                    </p:animClr>
                                  </p:childTnLst>
                                  <p:subTnLst>
                                    <p:animClr>
                                      <p:cBhvr override="childStyle">
                                        <p:cTn dur="1" fill="hold" display="0" masterRel="nextClick" afterEffect="1"/>
                                        <p:tgtEl>
                                          <p:spTgt spid="388099">
                                            <p:txEl>
                                              <p:pRg st="1" end="1"/>
                                            </p:txEl>
                                          </p:spTgt>
                                        </p:tgtEl>
                                        <p:attrNameLst>
                                          <p:attrName>ppt_c</p:attrName>
                                        </p:attrNameLst>
                                      </p:cBhvr>
                                      <p:to>
                                        <a:srgbClr val="0066CC"/>
                                      </p:to>
                                    </p:animClr>
                                  </p:sub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88099">
                                            <p:txEl>
                                              <p:pRg st="2" end="2"/>
                                            </p:txEl>
                                          </p:spTgt>
                                        </p:tgtEl>
                                        <p:attrNameLst>
                                          <p:attrName>style.visibility</p:attrName>
                                        </p:attrNameLst>
                                      </p:cBhvr>
                                      <p:to>
                                        <p:strVal val="visible"/>
                                      </p:to>
                                    </p:set>
                                  </p:childTnLst>
                                  <p:subTnLst>
                                    <p:animClr>
                                      <p:cBhvr override="childStyle">
                                        <p:cTn dur="1" fill="hold" display="0" masterRel="nextClick" afterEffect="1"/>
                                        <p:tgtEl>
                                          <p:spTgt spid="388099">
                                            <p:txEl>
                                              <p:pRg st="2" end="2"/>
                                            </p:txEl>
                                          </p:spTgt>
                                        </p:tgtEl>
                                        <p:attrNameLst>
                                          <p:attrName>ppt_c</p:attrName>
                                        </p:attrNameLst>
                                      </p:cBhvr>
                                      <p:to>
                                        <a:srgbClr val="0066CC"/>
                                      </p:to>
                                    </p:animClr>
                                  </p:subTnLst>
                                </p:cTn>
                              </p:par>
                              <p:par>
                                <p:cTn id="15" presetID="1" presetClass="entr" presetSubtype="0" fill="hold" nodeType="withEffect">
                                  <p:stCondLst>
                                    <p:cond delay="0"/>
                                  </p:stCondLst>
                                  <p:childTnLst>
                                    <p:set>
                                      <p:cBhvr>
                                        <p:cTn id="16" dur="1" fill="hold">
                                          <p:stCondLst>
                                            <p:cond delay="0"/>
                                          </p:stCondLst>
                                        </p:cTn>
                                        <p:tgtEl>
                                          <p:spTgt spid="388105"/>
                                        </p:tgtEl>
                                        <p:attrNameLst>
                                          <p:attrName>style.visibility</p:attrName>
                                        </p:attrNameLst>
                                      </p:cBhvr>
                                      <p:to>
                                        <p:strVal val="visible"/>
                                      </p:to>
                                    </p:set>
                                  </p:childTnLst>
                                  <p:subTnLst>
                                    <p:set>
                                      <p:cBhvr override="childStyle">
                                        <p:cTn dur="1" fill="hold" display="0" masterRel="nextClick" afterEffect="1"/>
                                        <p:tgtEl>
                                          <p:spTgt spid="38810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8099">
                                            <p:txEl>
                                              <p:pRg st="3" end="3"/>
                                            </p:txEl>
                                          </p:spTgt>
                                        </p:tgtEl>
                                        <p:attrNameLst>
                                          <p:attrName>style.visibility</p:attrName>
                                        </p:attrNameLst>
                                      </p:cBhvr>
                                      <p:to>
                                        <p:strVal val="visible"/>
                                      </p:to>
                                    </p:set>
                                  </p:childTnLst>
                                  <p:subTnLst>
                                    <p:animClr>
                                      <p:cBhvr override="childStyle">
                                        <p:cTn dur="1" fill="hold" display="0" masterRel="nextClick" afterEffect="1"/>
                                        <p:tgtEl>
                                          <p:spTgt spid="388099">
                                            <p:txEl>
                                              <p:pRg st="3" end="3"/>
                                            </p:txEl>
                                          </p:spTgt>
                                        </p:tgtEl>
                                        <p:attrNameLst>
                                          <p:attrName>ppt_c</p:attrName>
                                        </p:attrNameLst>
                                      </p:cBhvr>
                                      <p:to>
                                        <a:srgbClr val="0066CC"/>
                                      </p:to>
                                    </p:animClr>
                                  </p:subTnLst>
                                </p:cTn>
                              </p:par>
                              <p:par>
                                <p:cTn id="21" presetID="1" presetClass="entr" presetSubtype="0" fill="hold" nodeType="withEffect">
                                  <p:stCondLst>
                                    <p:cond delay="0"/>
                                  </p:stCondLst>
                                  <p:childTnLst>
                                    <p:set>
                                      <p:cBhvr>
                                        <p:cTn id="22" dur="1" fill="hold">
                                          <p:stCondLst>
                                            <p:cond delay="0"/>
                                          </p:stCondLst>
                                        </p:cTn>
                                        <p:tgtEl>
                                          <p:spTgt spid="388103"/>
                                        </p:tgtEl>
                                        <p:attrNameLst>
                                          <p:attrName>style.visibility</p:attrName>
                                        </p:attrNameLst>
                                      </p:cBhvr>
                                      <p:to>
                                        <p:strVal val="visible"/>
                                      </p:to>
                                    </p:set>
                                  </p:childTnLst>
                                  <p:subTnLst>
                                    <p:set>
                                      <p:cBhvr override="childStyle">
                                        <p:cTn dur="1" fill="hold" display="0" masterRel="nextClick" afterEffect="1"/>
                                        <p:tgtEl>
                                          <p:spTgt spid="388103"/>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8104"/>
                                        </p:tgtEl>
                                        <p:attrNameLst>
                                          <p:attrName>style.visibility</p:attrName>
                                        </p:attrNameLst>
                                      </p:cBhvr>
                                      <p:to>
                                        <p:strVal val="visible"/>
                                      </p:to>
                                    </p:set>
                                  </p:childTnLst>
                                  <p:subTnLst>
                                    <p:set>
                                      <p:cBhvr override="childStyle">
                                        <p:cTn dur="1" fill="hold" display="0" masterRel="nextClick" afterEffect="1"/>
                                        <p:tgtEl>
                                          <p:spTgt spid="388104"/>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388099">
                                            <p:txEl>
                                              <p:pRg st="4" end="4"/>
                                            </p:txEl>
                                          </p:spTgt>
                                        </p:tgtEl>
                                        <p:attrNameLst>
                                          <p:attrName>style.visibility</p:attrName>
                                        </p:attrNameLst>
                                      </p:cBhvr>
                                      <p:to>
                                        <p:strVal val="visible"/>
                                      </p:to>
                                    </p:set>
                                  </p:childTnLst>
                                  <p:subTnLst>
                                    <p:animClr>
                                      <p:cBhvr override="childStyle">
                                        <p:cTn dur="1" fill="hold" display="0" masterRel="nextClick" afterEffect="1"/>
                                        <p:tgtEl>
                                          <p:spTgt spid="388099">
                                            <p:txEl>
                                              <p:pRg st="4" end="4"/>
                                            </p:txEl>
                                          </p:spTgt>
                                        </p:tgtEl>
                                        <p:attrNameLst>
                                          <p:attrName>ppt_c</p:attrName>
                                        </p:attrNameLst>
                                      </p:cBhvr>
                                      <p:to>
                                        <a:srgbClr val="0066CC"/>
                                      </p:to>
                                    </p:animClr>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8099">
                                            <p:txEl>
                                              <p:pRg st="5" end="5"/>
                                            </p:txEl>
                                          </p:spTgt>
                                        </p:tgtEl>
                                        <p:attrNameLst>
                                          <p:attrName>style.visibility</p:attrName>
                                        </p:attrNameLst>
                                      </p:cBhvr>
                                      <p:to>
                                        <p:strVal val="visible"/>
                                      </p:to>
                                    </p:set>
                                  </p:childTnLst>
                                  <p:subTnLst>
                                    <p:animClr>
                                      <p:cBhvr override="childStyle">
                                        <p:cTn dur="1" fill="hold" display="0" masterRel="nextClick" afterEffect="1"/>
                                        <p:tgtEl>
                                          <p:spTgt spid="388099">
                                            <p:txEl>
                                              <p:pRg st="5" end="5"/>
                                            </p:txEl>
                                          </p:spTgt>
                                        </p:tgtEl>
                                        <p:attrNameLst>
                                          <p:attrName>ppt_c</p:attrName>
                                        </p:attrNameLst>
                                      </p:cBhvr>
                                      <p:to>
                                        <a:srgbClr val="0066CC"/>
                                      </p:to>
                                    </p:animClr>
                                  </p:subTnLst>
                                </p:cTn>
                              </p:par>
                              <p:par>
                                <p:cTn id="33" presetID="1" presetClass="entr" presetSubtype="0" fill="hold" nodeType="withEffect">
                                  <p:stCondLst>
                                    <p:cond delay="0"/>
                                  </p:stCondLst>
                                  <p:childTnLst>
                                    <p:set>
                                      <p:cBhvr>
                                        <p:cTn id="34" dur="1" fill="hold">
                                          <p:stCondLst>
                                            <p:cond delay="0"/>
                                          </p:stCondLst>
                                        </p:cTn>
                                        <p:tgtEl>
                                          <p:spTgt spid="388106"/>
                                        </p:tgtEl>
                                        <p:attrNameLst>
                                          <p:attrName>style.visibility</p:attrName>
                                        </p:attrNameLst>
                                      </p:cBhvr>
                                      <p:to>
                                        <p:strVal val="visible"/>
                                      </p:to>
                                    </p:set>
                                  </p:childTnLst>
                                  <p:subTnLst>
                                    <p:set>
                                      <p:cBhvr override="childStyle">
                                        <p:cTn dur="1" fill="hold" display="0" masterRel="nextClick" afterEffect="1"/>
                                        <p:tgtEl>
                                          <p:spTgt spid="388106"/>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8099">
                                            <p:txEl>
                                              <p:pRg st="6" end="6"/>
                                            </p:txEl>
                                          </p:spTgt>
                                        </p:tgtEl>
                                        <p:attrNameLst>
                                          <p:attrName>style.visibility</p:attrName>
                                        </p:attrNameLst>
                                      </p:cBhvr>
                                      <p:to>
                                        <p:strVal val="visible"/>
                                      </p:to>
                                    </p:set>
                                  </p:childTnLst>
                                  <p:subTnLst>
                                    <p:animClr>
                                      <p:cBhvr override="childStyle">
                                        <p:cTn dur="1" fill="hold" display="0" masterRel="nextClick" afterEffect="1"/>
                                        <p:tgtEl>
                                          <p:spTgt spid="388099">
                                            <p:txEl>
                                              <p:pRg st="6" end="6"/>
                                            </p:txEl>
                                          </p:spTgt>
                                        </p:tgtEl>
                                        <p:attrNameLst>
                                          <p:attrName>ppt_c</p:attrName>
                                        </p:attrNameLst>
                                      </p:cBhvr>
                                      <p:to>
                                        <a:srgbClr val="0066CC"/>
                                      </p:to>
                                    </p:animClr>
                                  </p:subTnLst>
                                </p:cTn>
                              </p:par>
                              <p:par>
                                <p:cTn id="39" presetID="1" presetClass="entr" presetSubtype="0" fill="hold" nodeType="withEffect">
                                  <p:stCondLst>
                                    <p:cond delay="0"/>
                                  </p:stCondLst>
                                  <p:childTnLst>
                                    <p:set>
                                      <p:cBhvr>
                                        <p:cTn id="40" dur="1" fill="hold">
                                          <p:stCondLst>
                                            <p:cond delay="0"/>
                                          </p:stCondLst>
                                        </p:cTn>
                                        <p:tgtEl>
                                          <p:spTgt spid="388107"/>
                                        </p:tgtEl>
                                        <p:attrNameLst>
                                          <p:attrName>style.visibility</p:attrName>
                                        </p:attrNameLst>
                                      </p:cBhvr>
                                      <p:to>
                                        <p:strVal val="visible"/>
                                      </p:to>
                                    </p:set>
                                  </p:childTnLst>
                                  <p:subTnLst>
                                    <p:set>
                                      <p:cBhvr override="childStyle">
                                        <p:cTn dur="1" fill="hold" display="0" masterRel="nextClick" afterEffect="1"/>
                                        <p:tgtEl>
                                          <p:spTgt spid="38810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09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47490" name="Picture 1"/>
          <p:cNvPicPr>
            <a:picLocks noChangeAspect="1" noChangeArrowheads="1"/>
          </p:cNvPicPr>
          <p:nvPr/>
        </p:nvPicPr>
        <p:blipFill>
          <a:blip r:embed="rId3" cstate="print"/>
          <a:srcRect/>
          <a:stretch>
            <a:fillRect/>
          </a:stretch>
        </p:blipFill>
        <p:spPr bwMode="auto">
          <a:xfrm>
            <a:off x="0" y="333375"/>
            <a:ext cx="9144000" cy="6075363"/>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endParaRPr lang="en-GB" smtClean="0"/>
          </a:p>
        </p:txBody>
      </p:sp>
      <p:sp>
        <p:nvSpPr>
          <p:cNvPr id="15363" name="Rectangle 3"/>
          <p:cNvSpPr>
            <a:spLocks noGrp="1" noChangeArrowheads="1"/>
          </p:cNvSpPr>
          <p:nvPr>
            <p:ph type="body" idx="1"/>
          </p:nvPr>
        </p:nvSpPr>
        <p:spPr/>
        <p:txBody>
          <a:bodyPr/>
          <a:lstStyle/>
          <a:p>
            <a:endParaRPr lang="en-GB" smtClean="0"/>
          </a:p>
        </p:txBody>
      </p:sp>
      <p:pic>
        <p:nvPicPr>
          <p:cNvPr id="15364" name="Picture 4" descr="SGU-Paranal-Gegenshein-S-fisheye"/>
          <p:cNvPicPr>
            <a:picLocks noChangeAspect="1" noChangeArrowheads="1"/>
          </p:cNvPicPr>
          <p:nvPr/>
        </p:nvPicPr>
        <p:blipFill>
          <a:blip r:embed="rId2" cstate="print"/>
          <a:srcRect t="11699"/>
          <a:stretch>
            <a:fillRect/>
          </a:stretch>
        </p:blipFill>
        <p:spPr bwMode="auto">
          <a:xfrm>
            <a:off x="-36513" y="-25400"/>
            <a:ext cx="9191626" cy="71008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042988" y="198438"/>
            <a:ext cx="7056437" cy="1143000"/>
          </a:xfrm>
        </p:spPr>
        <p:txBody>
          <a:bodyPr/>
          <a:lstStyle/>
          <a:p>
            <a:r>
              <a:rPr lang="en-GB" sz="4000" smtClean="0">
                <a:solidFill>
                  <a:schemeClr val="bg1"/>
                </a:solidFill>
              </a:rPr>
              <a:t>Beobachtungen</a:t>
            </a:r>
            <a:endParaRPr lang="en-US" sz="4000" smtClean="0">
              <a:solidFill>
                <a:schemeClr val="bg1"/>
              </a:solidFill>
              <a:cs typeface="Times New Roman" pitchFamily="18" charset="0"/>
            </a:endParaRPr>
          </a:p>
        </p:txBody>
      </p:sp>
      <p:pic>
        <p:nvPicPr>
          <p:cNvPr id="337923" name="mascot-2002-06-09-ind.AVI">
            <a:hlinkClick r:id="" action="ppaction://media"/>
          </p:cNvPr>
          <p:cNvPicPr>
            <a:picLocks noGrp="1" noRot="1" noChangeAspect="1" noChangeArrowheads="1"/>
          </p:cNvPicPr>
          <p:nvPr>
            <p:ph idx="1"/>
            <a:videoFile r:link="rId1"/>
          </p:nvPr>
        </p:nvPicPr>
        <p:blipFill>
          <a:blip r:embed="rId4" cstate="print"/>
          <a:srcRect/>
          <a:stretch>
            <a:fillRect/>
          </a:stretch>
        </p:blipFill>
        <p:spPr>
          <a:xfrm>
            <a:off x="2484438" y="2081213"/>
            <a:ext cx="4176712" cy="3662362"/>
          </a:xfrm>
        </p:spPr>
      </p:pic>
      <p:sp>
        <p:nvSpPr>
          <p:cNvPr id="4" name="TextBox 3"/>
          <p:cNvSpPr txBox="1"/>
          <p:nvPr/>
        </p:nvSpPr>
        <p:spPr>
          <a:xfrm>
            <a:off x="4786314" y="6345816"/>
            <a:ext cx="4333366" cy="369332"/>
          </a:xfrm>
          <a:prstGeom prst="rect">
            <a:avLst/>
          </a:prstGeom>
          <a:noFill/>
        </p:spPr>
        <p:txBody>
          <a:bodyPr wrap="none" rtlCol="0">
            <a:spAutoFit/>
          </a:bodyPr>
          <a:lstStyle/>
          <a:p>
            <a:r>
              <a:rPr lang="en-US" sz="1800" dirty="0" smtClean="0">
                <a:solidFill>
                  <a:schemeClr val="bg1"/>
                </a:solidFill>
                <a:latin typeface="HelveticaNeueLT Com 65 Md" pitchFamily="34" charset="0"/>
              </a:rPr>
              <a:t>Very Large Telescope on </a:t>
            </a:r>
            <a:r>
              <a:rPr lang="en-US" sz="1800" dirty="0" err="1" smtClean="0">
                <a:solidFill>
                  <a:schemeClr val="bg1"/>
                </a:solidFill>
                <a:latin typeface="HelveticaNeueLT Com 65 Md" pitchFamily="34" charset="0"/>
              </a:rPr>
              <a:t>Paranal</a:t>
            </a:r>
            <a:r>
              <a:rPr lang="en-US" sz="1800" dirty="0" smtClean="0">
                <a:solidFill>
                  <a:schemeClr val="bg1"/>
                </a:solidFill>
                <a:latin typeface="HelveticaNeueLT Com 65 Md" pitchFamily="34" charset="0"/>
              </a:rPr>
              <a:t> (ESO)</a:t>
            </a:r>
            <a:endParaRPr lang="en-GB" sz="1800" dirty="0">
              <a:solidFill>
                <a:schemeClr val="bg1"/>
              </a:solidFill>
              <a:latin typeface="HelveticaNeueLT Com 65 Md" pitchFamily="34"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3792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37923"/>
                                        </p:tgtEl>
                                      </p:cBhvr>
                                    </p:cmd>
                                  </p:childTnLst>
                                </p:cTn>
                              </p:par>
                            </p:childTnLst>
                          </p:cTn>
                        </p:par>
                      </p:childTnLst>
                    </p:cTn>
                  </p:par>
                </p:childTnLst>
              </p:cTn>
              <p:nextCondLst>
                <p:cond evt="onClick" delay="0">
                  <p:tgtEl>
                    <p:spTgt spid="337923"/>
                  </p:tgtEl>
                </p:cond>
              </p:nextCondLst>
            </p:seq>
            <p:video>
              <p:cMediaNode>
                <p:cTn id="7" fill="hold" display="0">
                  <p:stCondLst>
                    <p:cond delay="indefinite"/>
                  </p:stCondLst>
                  <p:endCondLst>
                    <p:cond evt="onNext" delay="0">
                      <p:tgtEl>
                        <p:sldTgt/>
                      </p:tgtEl>
                    </p:cond>
                    <p:cond evt="onPrev" delay="0">
                      <p:tgtEl>
                        <p:sldTgt/>
                      </p:tgtEl>
                    </p:cond>
                  </p:endCondLst>
                </p:cTn>
                <p:tgtEl>
                  <p:spTgt spid="33792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2" descr="Paranal and VISTA"/>
          <p:cNvPicPr>
            <a:picLocks noChangeAspect="1" noChangeArrowheads="1"/>
          </p:cNvPicPr>
          <p:nvPr/>
        </p:nvPicPr>
        <p:blipFill>
          <a:blip r:embed="rId2" cstate="print"/>
          <a:srcRect/>
          <a:stretch>
            <a:fillRect/>
          </a:stretch>
        </p:blipFill>
        <p:spPr bwMode="auto">
          <a:xfrm>
            <a:off x="468313" y="1052513"/>
            <a:ext cx="8243887" cy="5440362"/>
          </a:xfrm>
          <a:prstGeom prst="rect">
            <a:avLst/>
          </a:prstGeom>
          <a:noFill/>
        </p:spPr>
      </p:pic>
      <p:sp>
        <p:nvSpPr>
          <p:cNvPr id="441347" name="Rectangle 3"/>
          <p:cNvSpPr>
            <a:spLocks noGrp="1" noChangeArrowheads="1"/>
          </p:cNvSpPr>
          <p:nvPr>
            <p:ph type="title"/>
          </p:nvPr>
        </p:nvSpPr>
        <p:spPr>
          <a:xfrm>
            <a:off x="0" y="0"/>
            <a:ext cx="9144000" cy="692150"/>
          </a:xfrm>
        </p:spPr>
        <p:txBody>
          <a:bodyPr/>
          <a:lstStyle/>
          <a:p>
            <a:r>
              <a:rPr lang="de-DE" sz="3200" b="0" dirty="0">
                <a:solidFill>
                  <a:schemeClr val="accent6"/>
                </a:solidFill>
                <a:latin typeface="HelveticaNeueLT Com 65 Md" pitchFamily="34" charset="0"/>
              </a:rPr>
              <a:t>Das </a:t>
            </a:r>
            <a:r>
              <a:rPr lang="de-DE" sz="3200" b="0" dirty="0" err="1">
                <a:solidFill>
                  <a:schemeClr val="accent6"/>
                </a:solidFill>
                <a:latin typeface="HelveticaNeueLT Com 65 Md" pitchFamily="34" charset="0"/>
              </a:rPr>
              <a:t>Very</a:t>
            </a:r>
            <a:r>
              <a:rPr lang="de-DE" sz="3200" b="0" dirty="0">
                <a:solidFill>
                  <a:schemeClr val="accent6"/>
                </a:solidFill>
                <a:latin typeface="HelveticaNeueLT Com 65 Md" pitchFamily="34" charset="0"/>
              </a:rPr>
              <a:t> Large </a:t>
            </a:r>
            <a:r>
              <a:rPr lang="de-DE" sz="3200" b="0" dirty="0" err="1">
                <a:solidFill>
                  <a:schemeClr val="accent6"/>
                </a:solidFill>
                <a:latin typeface="HelveticaNeueLT Com 65 Md" pitchFamily="34" charset="0"/>
              </a:rPr>
              <a:t>Telescope</a:t>
            </a:r>
            <a:r>
              <a:rPr lang="de-DE" sz="3200" b="0" dirty="0">
                <a:solidFill>
                  <a:schemeClr val="accent6"/>
                </a:solidFill>
                <a:latin typeface="HelveticaNeueLT Com 65 Md" pitchFamily="34" charset="0"/>
              </a:rPr>
              <a:t> (VLT) auf </a:t>
            </a:r>
            <a:r>
              <a:rPr lang="de-DE" sz="3200" b="0" dirty="0" err="1">
                <a:solidFill>
                  <a:schemeClr val="accent6"/>
                </a:solidFill>
                <a:latin typeface="HelveticaNeueLT Com 65 Md" pitchFamily="34" charset="0"/>
              </a:rPr>
              <a:t>Paranal</a:t>
            </a:r>
            <a:endParaRPr lang="de-DE" sz="3200" b="0" dirty="0">
              <a:solidFill>
                <a:schemeClr val="accent6"/>
              </a:solidFill>
              <a:latin typeface="HelveticaNeueLT Com 65 Md" pitchFamily="34" charset="0"/>
            </a:endParaRPr>
          </a:p>
        </p:txBody>
      </p:sp>
      <p:pic>
        <p:nvPicPr>
          <p:cNvPr id="441348" name="Picture 4" descr="moonoverparanal"/>
          <p:cNvPicPr>
            <a:picLocks noChangeAspect="1" noChangeArrowheads="1"/>
          </p:cNvPicPr>
          <p:nvPr/>
        </p:nvPicPr>
        <p:blipFill>
          <a:blip r:embed="rId3" cstate="print"/>
          <a:srcRect/>
          <a:stretch>
            <a:fillRect/>
          </a:stretch>
        </p:blipFill>
        <p:spPr bwMode="auto">
          <a:xfrm>
            <a:off x="1295400" y="1600200"/>
            <a:ext cx="6629400" cy="4979988"/>
          </a:xfrm>
          <a:prstGeom prst="rect">
            <a:avLst/>
          </a:prstGeom>
          <a:noFill/>
        </p:spPr>
      </p:pic>
      <p:pic>
        <p:nvPicPr>
          <p:cNvPr id="441349" name="Picture 5" descr="paranal09"/>
          <p:cNvPicPr>
            <a:picLocks noChangeAspect="1" noChangeArrowheads="1"/>
          </p:cNvPicPr>
          <p:nvPr/>
        </p:nvPicPr>
        <p:blipFill>
          <a:blip r:embed="rId4" cstate="print"/>
          <a:srcRect l="2106"/>
          <a:stretch>
            <a:fillRect/>
          </a:stretch>
        </p:blipFill>
        <p:spPr bwMode="auto">
          <a:xfrm>
            <a:off x="762000" y="1524000"/>
            <a:ext cx="7696200" cy="5048250"/>
          </a:xfrm>
          <a:prstGeom prst="rect">
            <a:avLst/>
          </a:prstGeom>
          <a:noFill/>
        </p:spPr>
      </p:pic>
      <p:pic>
        <p:nvPicPr>
          <p:cNvPr id="441350" name="Picture 6" descr="amirrorclean1"/>
          <p:cNvPicPr>
            <a:picLocks noChangeAspect="1" noChangeArrowheads="1"/>
          </p:cNvPicPr>
          <p:nvPr/>
        </p:nvPicPr>
        <p:blipFill>
          <a:blip r:embed="rId5" cstate="print"/>
          <a:srcRect/>
          <a:stretch>
            <a:fillRect/>
          </a:stretch>
        </p:blipFill>
        <p:spPr bwMode="auto">
          <a:xfrm>
            <a:off x="0" y="617538"/>
            <a:ext cx="9180513" cy="62674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1348"/>
                                        </p:tgtEl>
                                        <p:attrNameLst>
                                          <p:attrName>style.visibility</p:attrName>
                                        </p:attrNameLst>
                                      </p:cBhvr>
                                      <p:to>
                                        <p:strVal val="visible"/>
                                      </p:to>
                                    </p:set>
                                    <p:animEffect transition="in" filter="blinds(horizontal)">
                                      <p:cBhvr>
                                        <p:cTn id="7" dur="500"/>
                                        <p:tgtEl>
                                          <p:spTgt spid="4413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441349"/>
                                        </p:tgtEl>
                                        <p:attrNameLst>
                                          <p:attrName>style.visibility</p:attrName>
                                        </p:attrNameLst>
                                      </p:cBhvr>
                                      <p:to>
                                        <p:strVal val="visible"/>
                                      </p:to>
                                    </p:set>
                                    <p:animEffect transition="in" filter="box(out)">
                                      <p:cBhvr>
                                        <p:cTn id="12" dur="500"/>
                                        <p:tgtEl>
                                          <p:spTgt spid="44134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441350"/>
                                        </p:tgtEl>
                                        <p:attrNameLst>
                                          <p:attrName>style.visibility</p:attrName>
                                        </p:attrNameLst>
                                      </p:cBhvr>
                                      <p:to>
                                        <p:strVal val="visible"/>
                                      </p:to>
                                    </p:set>
                                    <p:animEffect transition="in" filter="box(out)">
                                      <p:cBhvr>
                                        <p:cTn id="17" dur="500"/>
                                        <p:tgtEl>
                                          <p:spTgt spid="441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de-DE">
                <a:solidFill>
                  <a:schemeClr val="bg1"/>
                </a:solidFill>
              </a:rPr>
              <a:t>Volle Kontrolle der Spiegel</a:t>
            </a:r>
          </a:p>
        </p:txBody>
      </p:sp>
      <p:pic>
        <p:nvPicPr>
          <p:cNvPr id="183299" name="active_optics4.mpg">
            <a:hlinkClick r:id="" action="ppaction://media"/>
          </p:cNvPr>
          <p:cNvPicPr>
            <a:picLocks noRot="1" noChangeAspect="1" noChangeArrowheads="1"/>
          </p:cNvPicPr>
          <p:nvPr>
            <a:videoFile r:link="rId1"/>
          </p:nvPr>
        </p:nvPicPr>
        <p:blipFill>
          <a:blip r:embed="rId5" cstate="print"/>
          <a:srcRect/>
          <a:stretch>
            <a:fillRect/>
          </a:stretch>
        </p:blipFill>
        <p:spPr bwMode="auto">
          <a:xfrm>
            <a:off x="323850" y="2349500"/>
            <a:ext cx="4248150" cy="3186113"/>
          </a:xfrm>
          <a:prstGeom prst="rect">
            <a:avLst/>
          </a:prstGeom>
          <a:noFill/>
        </p:spPr>
      </p:pic>
      <p:pic>
        <p:nvPicPr>
          <p:cNvPr id="183300" name="active_optics6.mpg">
            <a:hlinkClick r:id="" action="ppaction://media"/>
          </p:cNvPr>
          <p:cNvPicPr>
            <a:picLocks noRot="1" noChangeAspect="1" noChangeArrowheads="1"/>
          </p:cNvPicPr>
          <p:nvPr>
            <a:videoFile r:link="rId2"/>
          </p:nvPr>
        </p:nvPicPr>
        <p:blipFill>
          <a:blip r:embed="rId6" cstate="print"/>
          <a:srcRect/>
          <a:stretch>
            <a:fillRect/>
          </a:stretch>
        </p:blipFill>
        <p:spPr bwMode="auto">
          <a:xfrm>
            <a:off x="4500563" y="2349500"/>
            <a:ext cx="4319587" cy="3240088"/>
          </a:xfrm>
          <a:prstGeom prst="rect">
            <a:avLst/>
          </a:prstGeom>
          <a:noFill/>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8329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3299"/>
                                        </p:tgtEl>
                                      </p:cBhvr>
                                    </p:cmd>
                                  </p:childTnLst>
                                </p:cTn>
                              </p:par>
                            </p:childTnLst>
                          </p:cTn>
                        </p:par>
                      </p:childTnLst>
                    </p:cTn>
                  </p:par>
                </p:childTnLst>
              </p:cTn>
              <p:nextCondLst>
                <p:cond evt="onClick" delay="0">
                  <p:tgtEl>
                    <p:spTgt spid="183299"/>
                  </p:tgtEl>
                </p:cond>
              </p:nextCondLst>
            </p:seq>
            <p:video>
              <p:cMediaNode>
                <p:cTn id="7" fill="hold" display="0">
                  <p:stCondLst>
                    <p:cond delay="indefinite"/>
                  </p:stCondLst>
                  <p:endCondLst>
                    <p:cond evt="onNext" delay="0">
                      <p:tgtEl>
                        <p:sldTgt/>
                      </p:tgtEl>
                    </p:cond>
                    <p:cond evt="onPrev" delay="0">
                      <p:tgtEl>
                        <p:sldTgt/>
                      </p:tgtEl>
                    </p:cond>
                  </p:endCondLst>
                </p:cTn>
                <p:tgtEl>
                  <p:spTgt spid="183299"/>
                </p:tgtEl>
              </p:cMediaNode>
            </p:video>
            <p:seq concurrent="1" nextAc="seek">
              <p:cTn id="8" restart="whenNotActive" fill="hold" evtFilter="cancelBubble" nodeType="interactiveSeq">
                <p:stCondLst>
                  <p:cond evt="onClick" delay="0">
                    <p:tgtEl>
                      <p:spTgt spid="18330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3300"/>
                                        </p:tgtEl>
                                      </p:cBhvr>
                                    </p:cmd>
                                  </p:childTnLst>
                                </p:cTn>
                              </p:par>
                            </p:childTnLst>
                          </p:cTn>
                        </p:par>
                      </p:childTnLst>
                    </p:cTn>
                  </p:par>
                </p:childTnLst>
              </p:cTn>
              <p:nextCondLst>
                <p:cond evt="onClick" delay="0">
                  <p:tgtEl>
                    <p:spTgt spid="183300"/>
                  </p:tgtEl>
                </p:cond>
              </p:nextCondLst>
            </p:seq>
            <p:video>
              <p:cMediaNode>
                <p:cTn id="13" fill="hold" display="0">
                  <p:stCondLst>
                    <p:cond delay="indefinite"/>
                  </p:stCondLst>
                  <p:endCondLst>
                    <p:cond evt="onNext" delay="0">
                      <p:tgtEl>
                        <p:sldTgt/>
                      </p:tgtEl>
                    </p:cond>
                    <p:cond evt="onPrev" delay="0">
                      <p:tgtEl>
                        <p:sldTgt/>
                      </p:tgtEl>
                    </p:cond>
                  </p:endCondLst>
                </p:cTn>
                <p:tgtEl>
                  <p:spTgt spid="183300"/>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title"/>
          </p:nvPr>
        </p:nvSpPr>
        <p:spPr/>
        <p:txBody>
          <a:bodyPr/>
          <a:lstStyle/>
          <a:p>
            <a:r>
              <a:rPr lang="en-US" smtClean="0"/>
              <a:t>APEX und ALMA</a:t>
            </a:r>
            <a:endParaRPr lang="en-US" dirty="0"/>
          </a:p>
        </p:txBody>
      </p:sp>
      <p:sp>
        <p:nvSpPr>
          <p:cNvPr id="477187" name="Rectangle 3"/>
          <p:cNvSpPr>
            <a:spLocks noGrp="1" noChangeArrowheads="1"/>
          </p:cNvSpPr>
          <p:nvPr>
            <p:ph idx="1"/>
          </p:nvPr>
        </p:nvSpPr>
        <p:spPr/>
        <p:txBody>
          <a:bodyPr/>
          <a:lstStyle/>
          <a:p>
            <a:r>
              <a:rPr lang="en-US" dirty="0" smtClean="0"/>
              <a:t>APEX</a:t>
            </a:r>
          </a:p>
          <a:p>
            <a:pPr lvl="1">
              <a:spcBef>
                <a:spcPts val="0"/>
              </a:spcBef>
            </a:pPr>
            <a:r>
              <a:rPr lang="en-US" dirty="0" smtClean="0"/>
              <a:t>12m sub-millimeter </a:t>
            </a:r>
            <a:r>
              <a:rPr lang="en-US" dirty="0" err="1" smtClean="0"/>
              <a:t>Antenne</a:t>
            </a:r>
            <a:endParaRPr lang="en-US" dirty="0" smtClean="0"/>
          </a:p>
          <a:p>
            <a:pPr lvl="1">
              <a:spcBef>
                <a:spcPts val="0"/>
              </a:spcBef>
            </a:pPr>
            <a:r>
              <a:rPr lang="en-US" dirty="0" err="1" smtClean="0"/>
              <a:t>Zusammenarbeit</a:t>
            </a:r>
            <a:r>
              <a:rPr lang="en-US" dirty="0" smtClean="0"/>
              <a:t> </a:t>
            </a:r>
            <a:r>
              <a:rPr lang="en-US" dirty="0" err="1" smtClean="0"/>
              <a:t>zwischen</a:t>
            </a:r>
            <a:r>
              <a:rPr lang="en-US" dirty="0" smtClean="0"/>
              <a:t/>
            </a:r>
            <a:br>
              <a:rPr lang="en-US" dirty="0" smtClean="0"/>
            </a:br>
            <a:r>
              <a:rPr lang="en-US" dirty="0" smtClean="0"/>
              <a:t>ESO, MPG and </a:t>
            </a:r>
            <a:r>
              <a:rPr lang="en-US" dirty="0" err="1" smtClean="0"/>
              <a:t>Schweden</a:t>
            </a:r>
            <a:endParaRPr lang="en-US" dirty="0" smtClean="0"/>
          </a:p>
          <a:p>
            <a:pPr>
              <a:spcBef>
                <a:spcPts val="0"/>
              </a:spcBef>
            </a:pPr>
            <a:r>
              <a:rPr lang="en-US" dirty="0" smtClean="0"/>
              <a:t>ALMA</a:t>
            </a:r>
          </a:p>
          <a:p>
            <a:pPr lvl="1">
              <a:spcBef>
                <a:spcPts val="0"/>
              </a:spcBef>
            </a:pPr>
            <a:r>
              <a:rPr lang="en-US" dirty="0" smtClean="0"/>
              <a:t>66 </a:t>
            </a:r>
            <a:r>
              <a:rPr lang="en-US" dirty="0" err="1" smtClean="0"/>
              <a:t>Antennen</a:t>
            </a:r>
            <a:r>
              <a:rPr lang="en-US" dirty="0" smtClean="0"/>
              <a:t> auf 5050m</a:t>
            </a:r>
          </a:p>
          <a:p>
            <a:pPr lvl="1">
              <a:spcBef>
                <a:spcPts val="0"/>
              </a:spcBef>
            </a:pPr>
            <a:r>
              <a:rPr lang="en-US" dirty="0" err="1" smtClean="0"/>
              <a:t>Betriebszentrum</a:t>
            </a:r>
            <a:r>
              <a:rPr lang="en-US" dirty="0" smtClean="0"/>
              <a:t> auf 2950m</a:t>
            </a:r>
          </a:p>
          <a:p>
            <a:pPr lvl="1">
              <a:spcBef>
                <a:spcPts val="0"/>
              </a:spcBef>
            </a:pPr>
            <a:r>
              <a:rPr lang="en-US" dirty="0" err="1" smtClean="0"/>
              <a:t>Globales</a:t>
            </a:r>
            <a:r>
              <a:rPr lang="en-US" dirty="0" smtClean="0"/>
              <a:t> </a:t>
            </a:r>
            <a:r>
              <a:rPr lang="en-US" dirty="0" err="1" smtClean="0"/>
              <a:t>Projekt</a:t>
            </a:r>
            <a:r>
              <a:rPr lang="en-US" dirty="0" smtClean="0"/>
              <a:t> </a:t>
            </a:r>
            <a:br>
              <a:rPr lang="en-US" dirty="0" smtClean="0"/>
            </a:br>
            <a:r>
              <a:rPr lang="en-US" dirty="0" err="1" smtClean="0"/>
              <a:t>zusammen</a:t>
            </a:r>
            <a:r>
              <a:rPr lang="en-US" dirty="0" smtClean="0"/>
              <a:t> </a:t>
            </a:r>
            <a:r>
              <a:rPr lang="en-US" dirty="0" err="1" smtClean="0"/>
              <a:t>mit</a:t>
            </a:r>
            <a:r>
              <a:rPr lang="en-US" dirty="0" smtClean="0"/>
              <a:t> </a:t>
            </a:r>
            <a:br>
              <a:rPr lang="en-US" dirty="0" smtClean="0"/>
            </a:br>
            <a:r>
              <a:rPr lang="en-US" dirty="0" err="1" smtClean="0"/>
              <a:t>Nordamerika</a:t>
            </a:r>
            <a:r>
              <a:rPr lang="en-US" dirty="0" smtClean="0"/>
              <a:t> und</a:t>
            </a:r>
            <a:br>
              <a:rPr lang="en-US" dirty="0" smtClean="0"/>
            </a:br>
            <a:r>
              <a:rPr lang="en-US" dirty="0" err="1" smtClean="0"/>
              <a:t>Ostasien</a:t>
            </a:r>
            <a:r>
              <a:rPr lang="en-US" dirty="0" smtClean="0"/>
              <a:t>   </a:t>
            </a:r>
            <a:endParaRPr lang="en-US" dirty="0"/>
          </a:p>
        </p:txBody>
      </p:sp>
      <p:pic>
        <p:nvPicPr>
          <p:cNvPr id="477188" name="Picture 4" descr="apex"/>
          <p:cNvPicPr>
            <a:picLocks noChangeAspect="1" noChangeArrowheads="1"/>
          </p:cNvPicPr>
          <p:nvPr/>
        </p:nvPicPr>
        <p:blipFill>
          <a:blip r:embed="rId2" cstate="print"/>
          <a:srcRect b="19180"/>
          <a:stretch>
            <a:fillRect/>
          </a:stretch>
        </p:blipFill>
        <p:spPr bwMode="auto">
          <a:xfrm>
            <a:off x="6300788" y="1087438"/>
            <a:ext cx="2303462" cy="1681162"/>
          </a:xfrm>
          <a:prstGeom prst="rect">
            <a:avLst/>
          </a:prstGeom>
          <a:noFill/>
          <a:ln w="9525">
            <a:noFill/>
            <a:miter lim="800000"/>
            <a:headEnd/>
            <a:tailEnd/>
          </a:ln>
        </p:spPr>
      </p:pic>
      <p:sp>
        <p:nvSpPr>
          <p:cNvPr id="477189" name="Text Box 5"/>
          <p:cNvSpPr txBox="1">
            <a:spLocks noChangeArrowheads="1"/>
          </p:cNvSpPr>
          <p:nvPr/>
        </p:nvSpPr>
        <p:spPr bwMode="auto">
          <a:xfrm>
            <a:off x="8186738" y="5624513"/>
            <a:ext cx="706437" cy="396875"/>
          </a:xfrm>
          <a:prstGeom prst="rect">
            <a:avLst/>
          </a:prstGeom>
          <a:noFill/>
          <a:ln w="9525">
            <a:noFill/>
            <a:miter lim="800000"/>
            <a:headEnd/>
            <a:tailEnd/>
          </a:ln>
          <a:effectLst/>
        </p:spPr>
        <p:txBody>
          <a:bodyPr wrap="none">
            <a:spAutoFit/>
          </a:bodyPr>
          <a:lstStyle/>
          <a:p>
            <a:pPr algn="r" eaLnBrk="1" hangingPunct="1"/>
            <a:r>
              <a:rPr lang="en-US" sz="2000" b="0">
                <a:solidFill>
                  <a:schemeClr val="bg1"/>
                </a:solidFill>
                <a:effectLst>
                  <a:outerShdw blurRad="38100" dist="38100" dir="2700000" algn="tl">
                    <a:srgbClr val="000000"/>
                  </a:outerShdw>
                </a:effectLst>
                <a:latin typeface="Arial" pitchFamily="34" charset="0"/>
              </a:rPr>
              <a:t>OSF</a:t>
            </a:r>
          </a:p>
        </p:txBody>
      </p:sp>
      <p:sp>
        <p:nvSpPr>
          <p:cNvPr id="477190" name="Text Box 6"/>
          <p:cNvSpPr txBox="1">
            <a:spLocks noChangeArrowheads="1"/>
          </p:cNvSpPr>
          <p:nvPr/>
        </p:nvSpPr>
        <p:spPr bwMode="auto">
          <a:xfrm>
            <a:off x="7708928" y="1142984"/>
            <a:ext cx="863600" cy="396875"/>
          </a:xfrm>
          <a:prstGeom prst="rect">
            <a:avLst/>
          </a:prstGeom>
          <a:noFill/>
          <a:ln w="9525">
            <a:noFill/>
            <a:miter lim="800000"/>
            <a:headEnd/>
            <a:tailEnd/>
          </a:ln>
          <a:effectLst/>
        </p:spPr>
        <p:txBody>
          <a:bodyPr wrap="none">
            <a:spAutoFit/>
          </a:bodyPr>
          <a:lstStyle/>
          <a:p>
            <a:pPr algn="r" eaLnBrk="1" hangingPunct="1"/>
            <a:r>
              <a:rPr lang="en-US" sz="2000" b="0" dirty="0">
                <a:solidFill>
                  <a:schemeClr val="bg1"/>
                </a:solidFill>
                <a:latin typeface="Arial" pitchFamily="34" charset="0"/>
              </a:rPr>
              <a:t>APEX</a:t>
            </a:r>
          </a:p>
        </p:txBody>
      </p:sp>
      <p:pic>
        <p:nvPicPr>
          <p:cNvPr id="477191" name="Picture 7" descr="Abendlicht_OSF"/>
          <p:cNvPicPr>
            <a:picLocks noChangeAspect="1" noChangeArrowheads="1"/>
          </p:cNvPicPr>
          <p:nvPr/>
        </p:nvPicPr>
        <p:blipFill>
          <a:blip r:embed="rId3" cstate="print"/>
          <a:srcRect/>
          <a:stretch>
            <a:fillRect/>
          </a:stretch>
        </p:blipFill>
        <p:spPr bwMode="auto">
          <a:xfrm>
            <a:off x="4464830" y="4500570"/>
            <a:ext cx="4607764" cy="2025642"/>
          </a:xfrm>
          <a:prstGeom prst="rect">
            <a:avLst/>
          </a:prstGeom>
          <a:noFill/>
        </p:spPr>
      </p:pic>
      <p:sp>
        <p:nvSpPr>
          <p:cNvPr id="477192" name="Text Box 8"/>
          <p:cNvSpPr txBox="1">
            <a:spLocks noChangeArrowheads="1"/>
          </p:cNvSpPr>
          <p:nvPr/>
        </p:nvSpPr>
        <p:spPr bwMode="auto">
          <a:xfrm>
            <a:off x="8294719" y="6175397"/>
            <a:ext cx="706437" cy="396875"/>
          </a:xfrm>
          <a:prstGeom prst="rect">
            <a:avLst/>
          </a:prstGeom>
          <a:noFill/>
          <a:ln w="9525">
            <a:noFill/>
            <a:miter lim="800000"/>
            <a:headEnd/>
            <a:tailEnd/>
          </a:ln>
          <a:effectLst/>
        </p:spPr>
        <p:txBody>
          <a:bodyPr wrap="none">
            <a:spAutoFit/>
          </a:bodyPr>
          <a:lstStyle/>
          <a:p>
            <a:pPr algn="r" eaLnBrk="1" hangingPunct="1"/>
            <a:r>
              <a:rPr lang="en-US" sz="2000" b="0" dirty="0">
                <a:solidFill>
                  <a:schemeClr val="bg1"/>
                </a:solidFill>
                <a:latin typeface="Arial" pitchFamily="34" charset="0"/>
              </a:rPr>
              <a:t>OSF</a:t>
            </a:r>
          </a:p>
        </p:txBody>
      </p:sp>
      <p:pic>
        <p:nvPicPr>
          <p:cNvPr id="477193" name="Picture 9" descr="Sequitor 008"/>
          <p:cNvPicPr>
            <a:picLocks noChangeAspect="1" noChangeArrowheads="1"/>
          </p:cNvPicPr>
          <p:nvPr/>
        </p:nvPicPr>
        <p:blipFill>
          <a:blip r:embed="rId4" cstate="print"/>
          <a:srcRect/>
          <a:stretch>
            <a:fillRect/>
          </a:stretch>
        </p:blipFill>
        <p:spPr bwMode="auto">
          <a:xfrm>
            <a:off x="6300788" y="2781300"/>
            <a:ext cx="2303462" cy="152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2370" name="Rectangle 2"/>
          <p:cNvSpPr>
            <a:spLocks noGrp="1" noChangeArrowheads="1"/>
          </p:cNvSpPr>
          <p:nvPr>
            <p:ph type="title"/>
          </p:nvPr>
        </p:nvSpPr>
        <p:spPr/>
        <p:txBody>
          <a:bodyPr/>
          <a:lstStyle/>
          <a:p>
            <a:r>
              <a:rPr lang="en-GB"/>
              <a:t>Astronomie ist anders …</a:t>
            </a:r>
          </a:p>
        </p:txBody>
      </p:sp>
      <p:sp>
        <p:nvSpPr>
          <p:cNvPr id="1722371" name="Rectangle 3"/>
          <p:cNvSpPr>
            <a:spLocks noGrp="1" noChangeArrowheads="1"/>
          </p:cNvSpPr>
          <p:nvPr>
            <p:ph type="body" idx="1"/>
          </p:nvPr>
        </p:nvSpPr>
        <p:spPr>
          <a:xfrm>
            <a:off x="685800" y="1457340"/>
            <a:ext cx="7772400" cy="4114800"/>
          </a:xfrm>
        </p:spPr>
        <p:txBody>
          <a:bodyPr/>
          <a:lstStyle/>
          <a:p>
            <a:r>
              <a:rPr lang="en-GB" sz="2800" dirty="0" err="1"/>
              <a:t>Studium</a:t>
            </a:r>
            <a:r>
              <a:rPr lang="en-GB" sz="2800" dirty="0"/>
              <a:t> </a:t>
            </a:r>
            <a:r>
              <a:rPr lang="en-GB" sz="2800" dirty="0" err="1"/>
              <a:t>aller</a:t>
            </a:r>
            <a:r>
              <a:rPr lang="en-GB" sz="2800" dirty="0"/>
              <a:t> </a:t>
            </a:r>
            <a:r>
              <a:rPr lang="en-GB" sz="2800" dirty="0" err="1"/>
              <a:t>Objekte</a:t>
            </a:r>
            <a:r>
              <a:rPr lang="en-GB" sz="2800" dirty="0"/>
              <a:t> </a:t>
            </a:r>
            <a:r>
              <a:rPr lang="en-GB" sz="2800" dirty="0" err="1"/>
              <a:t>ausserhalb</a:t>
            </a:r>
            <a:r>
              <a:rPr lang="en-GB" sz="2800" dirty="0"/>
              <a:t> </a:t>
            </a:r>
            <a:r>
              <a:rPr lang="en-GB" sz="2800" dirty="0" err="1"/>
              <a:t>der</a:t>
            </a:r>
            <a:r>
              <a:rPr lang="en-GB" sz="2800" dirty="0"/>
              <a:t> </a:t>
            </a:r>
            <a:r>
              <a:rPr lang="en-GB" sz="2800" dirty="0" err="1"/>
              <a:t>Erde</a:t>
            </a:r>
            <a:endParaRPr lang="en-GB" sz="2800" dirty="0"/>
          </a:p>
          <a:p>
            <a:r>
              <a:rPr lang="en-GB" sz="2800" dirty="0" err="1"/>
              <a:t>Keine</a:t>
            </a:r>
            <a:r>
              <a:rPr lang="en-GB" sz="2800" dirty="0"/>
              <a:t> </a:t>
            </a:r>
            <a:r>
              <a:rPr lang="en-GB" sz="2800" dirty="0" err="1"/>
              <a:t>direkten</a:t>
            </a:r>
            <a:r>
              <a:rPr lang="en-GB" sz="2800" dirty="0"/>
              <a:t> </a:t>
            </a:r>
            <a:r>
              <a:rPr lang="en-GB" sz="2800" dirty="0" err="1"/>
              <a:t>Experimente</a:t>
            </a:r>
            <a:endParaRPr lang="en-GB" sz="2800" dirty="0"/>
          </a:p>
          <a:p>
            <a:pPr lvl="1"/>
            <a:r>
              <a:rPr lang="en-GB" sz="2400" dirty="0" err="1"/>
              <a:t>Laborexperimente</a:t>
            </a:r>
            <a:r>
              <a:rPr lang="en-GB" sz="2400" dirty="0"/>
              <a:t> k</a:t>
            </a:r>
            <a:r>
              <a:rPr lang="en-US" sz="2400" dirty="0" err="1">
                <a:cs typeface="Arial" pitchFamily="34" charset="0"/>
              </a:rPr>
              <a:t>önnen</a:t>
            </a:r>
            <a:r>
              <a:rPr lang="en-US" sz="2400" dirty="0">
                <a:cs typeface="Arial" pitchFamily="34" charset="0"/>
              </a:rPr>
              <a:t> </a:t>
            </a:r>
            <a:r>
              <a:rPr lang="en-US" sz="2400" dirty="0" err="1">
                <a:cs typeface="Arial" pitchFamily="34" charset="0"/>
              </a:rPr>
              <a:t>nur</a:t>
            </a:r>
            <a:r>
              <a:rPr lang="en-US" sz="2400" dirty="0">
                <a:cs typeface="Arial" pitchFamily="34" charset="0"/>
              </a:rPr>
              <a:t> </a:t>
            </a:r>
            <a:r>
              <a:rPr lang="en-US" sz="2400" dirty="0" err="1">
                <a:cs typeface="Arial" pitchFamily="34" charset="0"/>
              </a:rPr>
              <a:t>beschränkt</a:t>
            </a:r>
            <a:r>
              <a:rPr lang="en-US" sz="2400" dirty="0">
                <a:cs typeface="Arial" pitchFamily="34" charset="0"/>
              </a:rPr>
              <a:t> die </a:t>
            </a:r>
            <a:r>
              <a:rPr lang="en-US" sz="2400" dirty="0" err="1">
                <a:cs typeface="Arial" pitchFamily="34" charset="0"/>
              </a:rPr>
              <a:t>Bedingungen</a:t>
            </a:r>
            <a:r>
              <a:rPr lang="en-US" sz="2400" dirty="0">
                <a:cs typeface="Arial" pitchFamily="34" charset="0"/>
              </a:rPr>
              <a:t> </a:t>
            </a:r>
            <a:r>
              <a:rPr lang="en-US" sz="2400" dirty="0" err="1">
                <a:cs typeface="Arial" pitchFamily="34" charset="0"/>
              </a:rPr>
              <a:t>im</a:t>
            </a:r>
            <a:r>
              <a:rPr lang="en-US" sz="2400" dirty="0">
                <a:cs typeface="Arial" pitchFamily="34" charset="0"/>
              </a:rPr>
              <a:t> </a:t>
            </a:r>
            <a:r>
              <a:rPr lang="en-US" sz="2400" dirty="0" err="1">
                <a:cs typeface="Arial" pitchFamily="34" charset="0"/>
              </a:rPr>
              <a:t>Universum</a:t>
            </a:r>
            <a:r>
              <a:rPr lang="en-US" sz="2400" dirty="0">
                <a:cs typeface="Arial" pitchFamily="34" charset="0"/>
              </a:rPr>
              <a:t> </a:t>
            </a:r>
            <a:r>
              <a:rPr lang="en-US" sz="2400" dirty="0" err="1">
                <a:cs typeface="Arial" pitchFamily="34" charset="0"/>
              </a:rPr>
              <a:t>erzeugen</a:t>
            </a:r>
            <a:r>
              <a:rPr lang="en-US" sz="2400" dirty="0">
                <a:cs typeface="Arial" pitchFamily="34" charset="0"/>
              </a:rPr>
              <a:t> (e.g. </a:t>
            </a:r>
            <a:r>
              <a:rPr lang="en-US" sz="2400" dirty="0" err="1">
                <a:cs typeface="Arial" pitchFamily="34" charset="0"/>
              </a:rPr>
              <a:t>Dichten</a:t>
            </a:r>
            <a:r>
              <a:rPr lang="en-US" sz="2400" dirty="0">
                <a:cs typeface="Arial" pitchFamily="34" charset="0"/>
              </a:rPr>
              <a:t>, </a:t>
            </a:r>
            <a:r>
              <a:rPr lang="en-US" sz="2400" dirty="0" err="1">
                <a:cs typeface="Arial" pitchFamily="34" charset="0"/>
              </a:rPr>
              <a:t>Entfernungen</a:t>
            </a:r>
            <a:r>
              <a:rPr lang="en-US" sz="2400" dirty="0">
                <a:cs typeface="Arial" pitchFamily="34" charset="0"/>
              </a:rPr>
              <a:t> und </a:t>
            </a:r>
            <a:r>
              <a:rPr lang="en-US" sz="2400" dirty="0" err="1">
                <a:cs typeface="Arial" pitchFamily="34" charset="0"/>
              </a:rPr>
              <a:t>Zeiträume</a:t>
            </a:r>
            <a:r>
              <a:rPr lang="en-US" sz="2400" dirty="0">
                <a:cs typeface="Arial" pitchFamily="34" charset="0"/>
              </a:rPr>
              <a:t>, </a:t>
            </a:r>
            <a:r>
              <a:rPr lang="en-US" sz="2400" dirty="0" err="1">
                <a:cs typeface="Arial" pitchFamily="34" charset="0"/>
              </a:rPr>
              <a:t>Temperaturen</a:t>
            </a:r>
            <a:r>
              <a:rPr lang="en-US" sz="2400" dirty="0">
                <a:cs typeface="Arial" pitchFamily="34" charset="0"/>
              </a:rPr>
              <a:t>)</a:t>
            </a:r>
          </a:p>
          <a:p>
            <a:r>
              <a:rPr lang="en-US" sz="2800" dirty="0" err="1">
                <a:cs typeface="Arial" pitchFamily="34" charset="0"/>
              </a:rPr>
              <a:t>Informationsträger</a:t>
            </a:r>
            <a:endParaRPr lang="en-US" sz="2800" dirty="0">
              <a:cs typeface="Arial" pitchFamily="34" charset="0"/>
            </a:endParaRPr>
          </a:p>
          <a:p>
            <a:pPr lvl="1"/>
            <a:r>
              <a:rPr lang="en-US" sz="2400" dirty="0" err="1">
                <a:cs typeface="Arial" pitchFamily="34" charset="0"/>
              </a:rPr>
              <a:t>Photonen</a:t>
            </a:r>
            <a:r>
              <a:rPr lang="en-US" sz="2400" dirty="0">
                <a:cs typeface="Arial" pitchFamily="34" charset="0"/>
              </a:rPr>
              <a:t> – </a:t>
            </a:r>
            <a:r>
              <a:rPr lang="en-US" sz="2400" dirty="0" err="1">
                <a:cs typeface="Arial" pitchFamily="34" charset="0"/>
              </a:rPr>
              <a:t>elektromagnetische</a:t>
            </a:r>
            <a:r>
              <a:rPr lang="en-US" sz="2400" dirty="0">
                <a:cs typeface="Arial" pitchFamily="34" charset="0"/>
              </a:rPr>
              <a:t> </a:t>
            </a:r>
            <a:r>
              <a:rPr lang="en-US" sz="2400" dirty="0" err="1">
                <a:cs typeface="Arial" pitchFamily="34" charset="0"/>
              </a:rPr>
              <a:t>Strahlung</a:t>
            </a:r>
            <a:endParaRPr lang="en-US" sz="2400" dirty="0">
              <a:cs typeface="Arial" pitchFamily="34" charset="0"/>
            </a:endParaRPr>
          </a:p>
          <a:p>
            <a:pPr lvl="1"/>
            <a:r>
              <a:rPr lang="en-US" sz="2400" dirty="0">
                <a:cs typeface="Arial" pitchFamily="34" charset="0"/>
              </a:rPr>
              <a:t>Neutrinos – </a:t>
            </a:r>
            <a:r>
              <a:rPr lang="en-US" sz="2400" dirty="0" err="1">
                <a:cs typeface="Arial" pitchFamily="34" charset="0"/>
              </a:rPr>
              <a:t>bisher</a:t>
            </a:r>
            <a:r>
              <a:rPr lang="en-US" sz="2400" dirty="0">
                <a:cs typeface="Arial" pitchFamily="34" charset="0"/>
              </a:rPr>
              <a:t> </a:t>
            </a:r>
            <a:r>
              <a:rPr lang="en-US" sz="2400" dirty="0" err="1">
                <a:cs typeface="Arial" pitchFamily="34" charset="0"/>
              </a:rPr>
              <a:t>nur</a:t>
            </a:r>
            <a:r>
              <a:rPr lang="en-US" sz="2400" dirty="0">
                <a:cs typeface="Arial" pitchFamily="34" charset="0"/>
              </a:rPr>
              <a:t> von </a:t>
            </a:r>
            <a:r>
              <a:rPr lang="en-US" sz="2400" dirty="0" err="1">
                <a:cs typeface="Arial" pitchFamily="34" charset="0"/>
              </a:rPr>
              <a:t>zwei</a:t>
            </a:r>
            <a:r>
              <a:rPr lang="en-US" sz="2400" dirty="0">
                <a:cs typeface="Arial" pitchFamily="34" charset="0"/>
              </a:rPr>
              <a:t> </a:t>
            </a:r>
            <a:r>
              <a:rPr lang="en-US" sz="2400" dirty="0" err="1">
                <a:cs typeface="Arial" pitchFamily="34" charset="0"/>
              </a:rPr>
              <a:t>astronomischen</a:t>
            </a:r>
            <a:r>
              <a:rPr lang="en-US" sz="2400" dirty="0">
                <a:cs typeface="Arial" pitchFamily="34" charset="0"/>
              </a:rPr>
              <a:t> </a:t>
            </a:r>
            <a:r>
              <a:rPr lang="en-US" sz="2400" dirty="0" err="1">
                <a:cs typeface="Arial" pitchFamily="34" charset="0"/>
              </a:rPr>
              <a:t>Objekten</a:t>
            </a:r>
            <a:r>
              <a:rPr lang="en-US" sz="2400" dirty="0">
                <a:cs typeface="Arial" pitchFamily="34" charset="0"/>
              </a:rPr>
              <a:t> </a:t>
            </a:r>
            <a:r>
              <a:rPr lang="en-US" sz="2400" dirty="0" err="1">
                <a:cs typeface="Arial" pitchFamily="34" charset="0"/>
              </a:rPr>
              <a:t>beobachtet</a:t>
            </a:r>
            <a:endParaRPr lang="en-US" sz="2400" dirty="0">
              <a:cs typeface="Arial" pitchFamily="34" charset="0"/>
            </a:endParaRPr>
          </a:p>
          <a:p>
            <a:pPr lvl="1"/>
            <a:r>
              <a:rPr lang="en-US" sz="2400" dirty="0" err="1">
                <a:cs typeface="Arial" pitchFamily="34" charset="0"/>
              </a:rPr>
              <a:t>Gravitationswellen</a:t>
            </a:r>
            <a:r>
              <a:rPr lang="en-US" sz="2400" dirty="0">
                <a:cs typeface="Arial" pitchFamily="34" charset="0"/>
              </a:rPr>
              <a:t> – </a:t>
            </a:r>
            <a:r>
              <a:rPr lang="en-US" sz="2400" dirty="0" err="1">
                <a:cs typeface="Arial" pitchFamily="34" charset="0"/>
              </a:rPr>
              <a:t>vorhergesagt</a:t>
            </a:r>
            <a:r>
              <a:rPr lang="en-US" sz="2400" dirty="0">
                <a:cs typeface="Arial" pitchFamily="34" charset="0"/>
              </a:rPr>
              <a:t>, </a:t>
            </a:r>
            <a:r>
              <a:rPr lang="en-US" sz="2400" dirty="0" err="1">
                <a:cs typeface="Arial" pitchFamily="34" charset="0"/>
              </a:rPr>
              <a:t>aber</a:t>
            </a:r>
            <a:r>
              <a:rPr lang="en-US" sz="2400" dirty="0">
                <a:cs typeface="Arial" pitchFamily="34" charset="0"/>
              </a:rPr>
              <a:t> </a:t>
            </a:r>
            <a:r>
              <a:rPr lang="en-US" sz="2400" dirty="0" err="1">
                <a:cs typeface="Arial" pitchFamily="34" charset="0"/>
              </a:rPr>
              <a:t>bis</a:t>
            </a:r>
            <a:r>
              <a:rPr lang="en-US" sz="2400" dirty="0">
                <a:cs typeface="Arial" pitchFamily="34" charset="0"/>
              </a:rPr>
              <a:t> </a:t>
            </a:r>
            <a:r>
              <a:rPr lang="en-US" sz="2400" dirty="0" err="1">
                <a:cs typeface="Arial" pitchFamily="34" charset="0"/>
              </a:rPr>
              <a:t>heute</a:t>
            </a:r>
            <a:r>
              <a:rPr lang="en-US" sz="2400" dirty="0">
                <a:cs typeface="Arial" pitchFamily="34" charset="0"/>
              </a:rPr>
              <a:t> </a:t>
            </a:r>
            <a:r>
              <a:rPr lang="en-US" sz="2400" dirty="0" err="1">
                <a:cs typeface="Arial" pitchFamily="34" charset="0"/>
              </a:rPr>
              <a:t>nur</a:t>
            </a:r>
            <a:r>
              <a:rPr lang="en-US" sz="2400" dirty="0">
                <a:cs typeface="Arial" pitchFamily="34" charset="0"/>
              </a:rPr>
              <a:t> </a:t>
            </a:r>
            <a:r>
              <a:rPr lang="en-US" sz="2400" dirty="0" err="1">
                <a:cs typeface="Arial" pitchFamily="34" charset="0"/>
              </a:rPr>
              <a:t>indirekt</a:t>
            </a:r>
            <a:r>
              <a:rPr lang="en-US" sz="2400" dirty="0">
                <a:cs typeface="Arial" pitchFamily="34" charset="0"/>
              </a:rPr>
              <a:t> </a:t>
            </a:r>
            <a:r>
              <a:rPr lang="en-US" sz="2400" dirty="0" err="1">
                <a:cs typeface="Arial" pitchFamily="34" charset="0"/>
              </a:rPr>
              <a:t>beobachtet</a:t>
            </a:r>
            <a:endParaRPr lang="en-US" sz="2400" dirty="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2546" name="Picture 2" descr="ALMA Array 1024.tif                                            0006D9C2&#10;HHeyer_8,5GBi                  B62B025E:"/>
          <p:cNvPicPr>
            <a:picLocks noChangeAspect="1" noChangeArrowheads="1"/>
          </p:cNvPicPr>
          <p:nvPr/>
        </p:nvPicPr>
        <p:blipFill>
          <a:blip r:embed="rId2" cstate="print"/>
          <a:srcRect/>
          <a:stretch>
            <a:fillRect/>
          </a:stretch>
        </p:blipFill>
        <p:spPr bwMode="auto">
          <a:xfrm>
            <a:off x="-608013" y="0"/>
            <a:ext cx="9752013"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Slide Number Placeholder 3"/>
          <p:cNvSpPr txBox="1">
            <a:spLocks noGrp="1"/>
          </p:cNvSpPr>
          <p:nvPr/>
        </p:nvSpPr>
        <p:spPr bwMode="auto">
          <a:xfrm>
            <a:off x="3927475" y="6402388"/>
            <a:ext cx="2057400" cy="457200"/>
          </a:xfrm>
          <a:prstGeom prst="rect">
            <a:avLst/>
          </a:prstGeom>
          <a:noFill/>
          <a:ln w="9525">
            <a:noFill/>
            <a:miter lim="800000"/>
            <a:headEnd/>
            <a:tailEnd/>
          </a:ln>
        </p:spPr>
        <p:txBody>
          <a:bodyPr lIns="91435" tIns="45718" rIns="91435" bIns="45718"/>
          <a:lstStyle/>
          <a:p>
            <a:pPr algn="r"/>
            <a:fld id="{694594FD-30A6-4006-BA6F-08775EB55B5C}" type="slidenum">
              <a:rPr lang="en-GB" sz="1400" b="0">
                <a:latin typeface="Arial" pitchFamily="34" charset="0"/>
                <a:ea typeface="ＭＳ Ｐゴシック" pitchFamily="1" charset="-128"/>
              </a:rPr>
              <a:pPr algn="r"/>
              <a:t>31</a:t>
            </a:fld>
            <a:endParaRPr lang="en-GB" sz="1400" b="0">
              <a:latin typeface="Arial" pitchFamily="34" charset="0"/>
              <a:ea typeface="ＭＳ Ｐゴシック" pitchFamily="1" charset="-128"/>
            </a:endParaRPr>
          </a:p>
        </p:txBody>
      </p:sp>
      <p:pic>
        <p:nvPicPr>
          <p:cNvPr id="493571" name="Picture 2"/>
          <p:cNvPicPr>
            <a:picLocks noChangeAspect="1" noChangeArrowheads="1"/>
          </p:cNvPicPr>
          <p:nvPr/>
        </p:nvPicPr>
        <p:blipFill>
          <a:blip r:embed="rId2" cstate="print"/>
          <a:srcRect t="5980"/>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p:txBody>
          <a:bodyPr/>
          <a:lstStyle/>
          <a:p>
            <a:r>
              <a:rPr lang="en-US" sz="3200" dirty="0" smtClean="0"/>
              <a:t>European Extremely Large Telescope (E-ELT)</a:t>
            </a:r>
            <a:endParaRPr lang="en-US" dirty="0"/>
          </a:p>
        </p:txBody>
      </p:sp>
      <p:sp>
        <p:nvSpPr>
          <p:cNvPr id="504835" name="Rectangle 3"/>
          <p:cNvSpPr>
            <a:spLocks noGrp="1" noChangeArrowheads="1"/>
          </p:cNvSpPr>
          <p:nvPr>
            <p:ph idx="1"/>
          </p:nvPr>
        </p:nvSpPr>
        <p:spPr/>
        <p:txBody>
          <a:bodyPr/>
          <a:lstStyle/>
          <a:p>
            <a:r>
              <a:rPr lang="en-US" sz="2800" dirty="0" err="1" smtClean="0"/>
              <a:t>Detaillierte</a:t>
            </a:r>
            <a:r>
              <a:rPr lang="en-US" sz="2800" dirty="0" smtClean="0"/>
              <a:t> Design </a:t>
            </a:r>
            <a:r>
              <a:rPr lang="en-US" sz="2800" dirty="0" err="1" smtClean="0"/>
              <a:t>Studie</a:t>
            </a:r>
            <a:endParaRPr lang="en-US" sz="2800" dirty="0" smtClean="0"/>
          </a:p>
          <a:p>
            <a:pPr lvl="1"/>
            <a:r>
              <a:rPr lang="en-US" sz="2400" dirty="0" smtClean="0"/>
              <a:t>42m </a:t>
            </a:r>
            <a:r>
              <a:rPr lang="en-US" sz="2400" dirty="0" err="1" smtClean="0"/>
              <a:t>Hauptspiegel</a:t>
            </a:r>
            <a:endParaRPr lang="en-US" sz="2400" dirty="0" smtClean="0"/>
          </a:p>
          <a:p>
            <a:pPr lvl="1"/>
            <a:r>
              <a:rPr lang="en-US" sz="2400" dirty="0" smtClean="0"/>
              <a:t>Adaptive </a:t>
            </a:r>
            <a:r>
              <a:rPr lang="en-US" sz="2400" dirty="0" err="1" smtClean="0"/>
              <a:t>Optik</a:t>
            </a:r>
            <a:r>
              <a:rPr lang="en-US" sz="2400" dirty="0" smtClean="0"/>
              <a:t> </a:t>
            </a:r>
            <a:r>
              <a:rPr lang="en-US" sz="2400" dirty="0" err="1" smtClean="0"/>
              <a:t>im</a:t>
            </a:r>
            <a:r>
              <a:rPr lang="en-US" sz="2400" dirty="0" smtClean="0"/>
              <a:t> </a:t>
            </a:r>
            <a:r>
              <a:rPr lang="en-US" sz="2400" dirty="0" err="1" smtClean="0"/>
              <a:t>Teleskop</a:t>
            </a:r>
            <a:endParaRPr lang="en-US" sz="2400" dirty="0" smtClean="0"/>
          </a:p>
          <a:p>
            <a:r>
              <a:rPr lang="en-US" sz="2800" dirty="0" err="1" smtClean="0"/>
              <a:t>Bau</a:t>
            </a:r>
            <a:r>
              <a:rPr lang="en-US" sz="2800" dirty="0" smtClean="0"/>
              <a:t>: 2011-2018</a:t>
            </a:r>
            <a:endParaRPr lang="en-US" sz="2800" dirty="0"/>
          </a:p>
        </p:txBody>
      </p:sp>
      <p:pic>
        <p:nvPicPr>
          <p:cNvPr id="504836" name="Picture 4" descr="ANNUAL REP"/>
          <p:cNvPicPr>
            <a:picLocks noChangeAspect="1" noChangeArrowheads="1"/>
          </p:cNvPicPr>
          <p:nvPr/>
        </p:nvPicPr>
        <p:blipFill>
          <a:blip r:embed="rId2" cstate="print"/>
          <a:srcRect/>
          <a:stretch>
            <a:fillRect/>
          </a:stretch>
        </p:blipFill>
        <p:spPr bwMode="auto">
          <a:xfrm>
            <a:off x="5565806" y="1268413"/>
            <a:ext cx="3363912" cy="5040312"/>
          </a:xfrm>
          <a:prstGeom prst="rect">
            <a:avLst/>
          </a:prstGeom>
          <a:noFill/>
        </p:spPr>
      </p:pic>
      <p:pic>
        <p:nvPicPr>
          <p:cNvPr id="504837" name="Picture 6" descr="Enclosure open.JPG"/>
          <p:cNvPicPr>
            <a:picLocks noChangeAspect="1"/>
          </p:cNvPicPr>
          <p:nvPr/>
        </p:nvPicPr>
        <p:blipFill>
          <a:blip r:embed="rId3" cstate="print"/>
          <a:srcRect/>
          <a:stretch>
            <a:fillRect/>
          </a:stretch>
        </p:blipFill>
        <p:spPr bwMode="auto">
          <a:xfrm>
            <a:off x="642910" y="3549650"/>
            <a:ext cx="4895850" cy="2759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Ausgezeichnete Wissenschaft</a:t>
            </a:r>
            <a:endParaRPr lang="en-GB" dirty="0"/>
          </a:p>
        </p:txBody>
      </p:sp>
      <p:sp>
        <p:nvSpPr>
          <p:cNvPr id="3" name="Content Placeholder 2"/>
          <p:cNvSpPr>
            <a:spLocks noGrp="1"/>
          </p:cNvSpPr>
          <p:nvPr>
            <p:ph idx="1"/>
          </p:nvPr>
        </p:nvSpPr>
        <p:spPr>
          <a:xfrm>
            <a:off x="500034" y="1285860"/>
            <a:ext cx="8172480" cy="5072098"/>
          </a:xfrm>
        </p:spPr>
        <p:txBody>
          <a:bodyPr/>
          <a:lstStyle/>
          <a:p>
            <a:pPr>
              <a:spcBef>
                <a:spcPts val="0"/>
              </a:spcBef>
              <a:buNone/>
            </a:pPr>
            <a:r>
              <a:rPr lang="en-US" sz="2800" dirty="0" err="1" smtClean="0"/>
              <a:t>Planeten</a:t>
            </a:r>
            <a:r>
              <a:rPr lang="en-US" sz="2800" dirty="0" smtClean="0"/>
              <a:t> um </a:t>
            </a:r>
            <a:r>
              <a:rPr lang="en-US" sz="2800" dirty="0" err="1" smtClean="0"/>
              <a:t>andere</a:t>
            </a:r>
            <a:r>
              <a:rPr lang="en-US" sz="2800" dirty="0" smtClean="0"/>
              <a:t> Sterne und </a:t>
            </a:r>
            <a:r>
              <a:rPr lang="en-US" sz="2800" dirty="0" err="1" smtClean="0"/>
              <a:t>ihre</a:t>
            </a:r>
            <a:r>
              <a:rPr lang="en-US" sz="2800" dirty="0" smtClean="0"/>
              <a:t> </a:t>
            </a:r>
            <a:r>
              <a:rPr lang="en-US" sz="2800" dirty="0" err="1" smtClean="0"/>
              <a:t>Entstehung</a:t>
            </a:r>
            <a:endParaRPr lang="en-US" sz="2800" dirty="0" smtClean="0"/>
          </a:p>
          <a:p>
            <a:pPr>
              <a:spcBef>
                <a:spcPts val="0"/>
              </a:spcBef>
              <a:buNone/>
            </a:pPr>
            <a:r>
              <a:rPr lang="en-US" sz="2800" dirty="0" err="1" smtClean="0"/>
              <a:t>Schwarze</a:t>
            </a:r>
            <a:r>
              <a:rPr lang="en-US" sz="2800" dirty="0" smtClean="0"/>
              <a:t> </a:t>
            </a:r>
            <a:r>
              <a:rPr lang="en-US" sz="2800" dirty="0" err="1" smtClean="0"/>
              <a:t>Löcher</a:t>
            </a:r>
            <a:r>
              <a:rPr lang="en-US" sz="2800" dirty="0" smtClean="0"/>
              <a:t> (</a:t>
            </a:r>
            <a:r>
              <a:rPr lang="en-US" sz="2800" dirty="0" err="1" smtClean="0"/>
              <a:t>Relativitätstheorie</a:t>
            </a:r>
            <a:r>
              <a:rPr lang="en-US" sz="2800" dirty="0" smtClean="0"/>
              <a:t>)</a:t>
            </a:r>
          </a:p>
          <a:p>
            <a:pPr>
              <a:spcBef>
                <a:spcPts val="0"/>
              </a:spcBef>
              <a:buNone/>
            </a:pPr>
            <a:r>
              <a:rPr lang="en-US" sz="2800" dirty="0" err="1" smtClean="0"/>
              <a:t>Physik</a:t>
            </a:r>
            <a:r>
              <a:rPr lang="en-US" sz="2800" dirty="0" smtClean="0"/>
              <a:t> </a:t>
            </a:r>
            <a:r>
              <a:rPr lang="en-US" sz="2800" dirty="0" err="1" smtClean="0"/>
              <a:t>der</a:t>
            </a:r>
            <a:r>
              <a:rPr lang="en-US" sz="2800" dirty="0" smtClean="0"/>
              <a:t> </a:t>
            </a:r>
            <a:r>
              <a:rPr lang="en-US" sz="2800" dirty="0" err="1" smtClean="0"/>
              <a:t>entferntesten</a:t>
            </a:r>
            <a:r>
              <a:rPr lang="en-US" sz="2800" dirty="0" smtClean="0"/>
              <a:t> </a:t>
            </a:r>
            <a:r>
              <a:rPr lang="en-US" sz="2800" dirty="0" err="1" smtClean="0"/>
              <a:t>Galaxien</a:t>
            </a:r>
            <a:r>
              <a:rPr lang="en-US" sz="2800" dirty="0" smtClean="0"/>
              <a:t> (‘First Light’)</a:t>
            </a:r>
          </a:p>
          <a:p>
            <a:pPr>
              <a:spcBef>
                <a:spcPts val="0"/>
              </a:spcBef>
              <a:buNone/>
            </a:pPr>
            <a:r>
              <a:rPr lang="en-US" sz="2800" dirty="0" err="1" smtClean="0"/>
              <a:t>Dynamik</a:t>
            </a:r>
            <a:r>
              <a:rPr lang="en-US" sz="2800" dirty="0" smtClean="0"/>
              <a:t> </a:t>
            </a:r>
            <a:r>
              <a:rPr lang="en-US" sz="2800" dirty="0" err="1" smtClean="0"/>
              <a:t>der</a:t>
            </a:r>
            <a:r>
              <a:rPr lang="en-US" sz="2800" dirty="0" smtClean="0"/>
              <a:t> </a:t>
            </a:r>
            <a:r>
              <a:rPr lang="en-US" sz="2800" dirty="0" err="1" smtClean="0"/>
              <a:t>kosmischen</a:t>
            </a:r>
            <a:r>
              <a:rPr lang="en-US" sz="2800" dirty="0" smtClean="0"/>
              <a:t> Expansion (</a:t>
            </a:r>
            <a:r>
              <a:rPr lang="en-US" sz="2800" dirty="0" err="1" smtClean="0"/>
              <a:t>Dunkle</a:t>
            </a:r>
            <a:r>
              <a:rPr lang="en-US" sz="2800" dirty="0" smtClean="0"/>
              <a:t> </a:t>
            </a:r>
            <a:r>
              <a:rPr lang="en-US" sz="2800" dirty="0" err="1" smtClean="0"/>
              <a:t>Energie</a:t>
            </a:r>
            <a:r>
              <a:rPr lang="en-US" sz="2800" dirty="0" smtClean="0"/>
              <a:t>)</a:t>
            </a:r>
          </a:p>
          <a:p>
            <a:endParaRPr lang="en-GB" sz="2800" dirty="0"/>
          </a:p>
        </p:txBody>
      </p:sp>
      <p:pic>
        <p:nvPicPr>
          <p:cNvPr id="4" name="Picture 3" descr="E-ELT-and-VLT-vs-Colosseum.jpg"/>
          <p:cNvPicPr>
            <a:picLocks noChangeAspect="1"/>
          </p:cNvPicPr>
          <p:nvPr/>
        </p:nvPicPr>
        <p:blipFill>
          <a:blip r:embed="rId2" cstate="print"/>
          <a:stretch>
            <a:fillRect/>
          </a:stretch>
        </p:blipFill>
        <p:spPr>
          <a:xfrm>
            <a:off x="785786" y="3500438"/>
            <a:ext cx="7620000" cy="31242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8" name="Title 1"/>
          <p:cNvSpPr>
            <a:spLocks noGrp="1"/>
          </p:cNvSpPr>
          <p:nvPr>
            <p:ph type="title"/>
          </p:nvPr>
        </p:nvSpPr>
        <p:spPr>
          <a:ln/>
        </p:spPr>
        <p:txBody>
          <a:bodyPr lIns="64291" tIns="32146" rIns="64291" bIns="32146"/>
          <a:lstStyle/>
          <a:p>
            <a:r>
              <a:rPr lang="en-US" sz="4000"/>
              <a:t>European Extremely Large Telescope</a:t>
            </a:r>
          </a:p>
        </p:txBody>
      </p:sp>
      <p:sp>
        <p:nvSpPr>
          <p:cNvPr id="8" name="Content Placeholder 7"/>
          <p:cNvSpPr>
            <a:spLocks noGrp="1"/>
          </p:cNvSpPr>
          <p:nvPr>
            <p:ph idx="1"/>
          </p:nvPr>
        </p:nvSpPr>
        <p:spPr/>
        <p:txBody>
          <a:bodyPr/>
          <a:lstStyle/>
          <a:p>
            <a:endParaRPr lang="en-GB"/>
          </a:p>
        </p:txBody>
      </p:sp>
      <p:pic>
        <p:nvPicPr>
          <p:cNvPr id="7" name="ELT2008ANI1_MPEG.mpg">
            <a:hlinkClick r:id="" action="ppaction://media"/>
          </p:cNvPr>
          <p:cNvPicPr>
            <a:picLocks noRot="1" noChangeAspect="1"/>
          </p:cNvPicPr>
          <p:nvPr>
            <a:videoFile r:link="rId1"/>
          </p:nvPr>
        </p:nvPicPr>
        <p:blipFill>
          <a:blip r:embed="rId4" cstate="print"/>
          <a:stretch>
            <a:fillRect/>
          </a:stretch>
        </p:blipFill>
        <p:spPr>
          <a:xfrm>
            <a:off x="1143000" y="1504950"/>
            <a:ext cx="6858000" cy="38481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repeatCount="indefinite"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a:blip r:embed="rId2" cstate="print"/>
          <a:srcRect/>
          <a:stretch>
            <a:fillRect/>
          </a:stretch>
        </p:blipFill>
        <p:spPr bwMode="auto">
          <a:xfrm>
            <a:off x="5929322" y="2071678"/>
            <a:ext cx="2000264" cy="1829332"/>
          </a:xfrm>
          <a:prstGeom prst="rect">
            <a:avLst/>
          </a:prstGeom>
          <a:noFill/>
          <a:ln w="9525">
            <a:noFill/>
            <a:miter lim="800000"/>
            <a:headEnd/>
            <a:tailEnd/>
          </a:ln>
        </p:spPr>
      </p:pic>
      <p:sp>
        <p:nvSpPr>
          <p:cNvPr id="2" name="Title 1"/>
          <p:cNvSpPr>
            <a:spLocks noGrp="1"/>
          </p:cNvSpPr>
          <p:nvPr>
            <p:ph type="title"/>
          </p:nvPr>
        </p:nvSpPr>
        <p:spPr>
          <a:xfrm>
            <a:off x="371500" y="198438"/>
            <a:ext cx="7772400" cy="1143000"/>
          </a:xfrm>
        </p:spPr>
        <p:txBody>
          <a:bodyPr/>
          <a:lstStyle/>
          <a:p>
            <a:r>
              <a:rPr lang="en-US" dirty="0" smtClean="0"/>
              <a:t>Unser </a:t>
            </a:r>
            <a:r>
              <a:rPr lang="en-US" dirty="0" err="1" smtClean="0"/>
              <a:t>Blick</a:t>
            </a:r>
            <a:r>
              <a:rPr lang="en-US" dirty="0" smtClean="0"/>
              <a:t> ins </a:t>
            </a:r>
            <a:r>
              <a:rPr lang="en-US" dirty="0" err="1" smtClean="0"/>
              <a:t>Universum</a:t>
            </a:r>
            <a:endParaRPr lang="en-GB" dirty="0"/>
          </a:p>
        </p:txBody>
      </p:sp>
      <p:sp>
        <p:nvSpPr>
          <p:cNvPr id="3" name="Content Placeholder 2"/>
          <p:cNvSpPr>
            <a:spLocks noGrp="1"/>
          </p:cNvSpPr>
          <p:nvPr>
            <p:ph idx="1"/>
          </p:nvPr>
        </p:nvSpPr>
        <p:spPr/>
        <p:txBody>
          <a:bodyPr/>
          <a:lstStyle/>
          <a:p>
            <a:r>
              <a:rPr lang="en-US" dirty="0" err="1" smtClean="0"/>
              <a:t>Raum</a:t>
            </a:r>
            <a:r>
              <a:rPr lang="en-US" dirty="0" smtClean="0"/>
              <a:t> und </a:t>
            </a:r>
            <a:r>
              <a:rPr lang="en-US" dirty="0" err="1" smtClean="0"/>
              <a:t>Zeit</a:t>
            </a:r>
            <a:endParaRPr lang="en-US" dirty="0" smtClean="0"/>
          </a:p>
          <a:p>
            <a:pPr lvl="1"/>
            <a:r>
              <a:rPr lang="en-US" dirty="0" smtClean="0"/>
              <a:t>Unser </a:t>
            </a:r>
            <a:r>
              <a:rPr lang="en-US" dirty="0" err="1" smtClean="0"/>
              <a:t>Platz</a:t>
            </a:r>
            <a:r>
              <a:rPr lang="en-US" dirty="0" smtClean="0"/>
              <a:t> </a:t>
            </a:r>
            <a:r>
              <a:rPr lang="en-US" dirty="0" err="1" smtClean="0"/>
              <a:t>im</a:t>
            </a:r>
            <a:r>
              <a:rPr lang="en-US" dirty="0" smtClean="0"/>
              <a:t> </a:t>
            </a:r>
            <a:r>
              <a:rPr lang="en-US" dirty="0" err="1" smtClean="0"/>
              <a:t>Universum</a:t>
            </a:r>
            <a:endParaRPr lang="en-US" dirty="0" smtClean="0"/>
          </a:p>
          <a:p>
            <a:pPr lvl="1"/>
            <a:r>
              <a:rPr lang="en-US" dirty="0" err="1" smtClean="0"/>
              <a:t>Unsere</a:t>
            </a:r>
            <a:r>
              <a:rPr lang="en-US" dirty="0" smtClean="0"/>
              <a:t> </a:t>
            </a:r>
            <a:r>
              <a:rPr lang="en-US" dirty="0" smtClean="0"/>
              <a:t>Geschichte </a:t>
            </a:r>
          </a:p>
          <a:p>
            <a:r>
              <a:rPr lang="en-US" dirty="0" smtClean="0"/>
              <a:t>Die </a:t>
            </a:r>
            <a:r>
              <a:rPr lang="en-US" dirty="0" err="1" smtClean="0"/>
              <a:t>Zukunft</a:t>
            </a:r>
            <a:r>
              <a:rPr lang="en-US" dirty="0" smtClean="0"/>
              <a:t> des </a:t>
            </a:r>
            <a:r>
              <a:rPr lang="en-US" dirty="0" err="1" smtClean="0"/>
              <a:t>Universums</a:t>
            </a:r>
            <a:endParaRPr lang="en-US" dirty="0" smtClean="0"/>
          </a:p>
          <a:p>
            <a:pPr lvl="1"/>
            <a:r>
              <a:rPr lang="en-US" dirty="0" err="1" smtClean="0"/>
              <a:t>Evidenz</a:t>
            </a:r>
            <a:r>
              <a:rPr lang="en-US" dirty="0" smtClean="0"/>
              <a:t> </a:t>
            </a:r>
            <a:r>
              <a:rPr lang="en-US" dirty="0" err="1" smtClean="0"/>
              <a:t>für</a:t>
            </a:r>
            <a:r>
              <a:rPr lang="en-US" dirty="0" smtClean="0"/>
              <a:t> </a:t>
            </a:r>
            <a:r>
              <a:rPr lang="en-US" dirty="0" err="1" smtClean="0"/>
              <a:t>eine</a:t>
            </a:r>
            <a:r>
              <a:rPr lang="en-US" dirty="0" smtClean="0"/>
              <a:t> </a:t>
            </a:r>
            <a:r>
              <a:rPr lang="en-US" dirty="0" err="1" smtClean="0"/>
              <a:t>neue</a:t>
            </a:r>
            <a:r>
              <a:rPr lang="en-US" dirty="0" smtClean="0"/>
              <a:t> </a:t>
            </a:r>
            <a:br>
              <a:rPr lang="en-US" dirty="0" smtClean="0"/>
            </a:br>
            <a:r>
              <a:rPr lang="en-US" dirty="0" err="1" smtClean="0"/>
              <a:t>Komponente</a:t>
            </a:r>
            <a:r>
              <a:rPr lang="en-US" dirty="0" smtClean="0"/>
              <a:t> </a:t>
            </a:r>
            <a:r>
              <a:rPr lang="en-US" dirty="0" err="1" smtClean="0"/>
              <a:t>im</a:t>
            </a:r>
            <a:r>
              <a:rPr lang="en-US" dirty="0" smtClean="0"/>
              <a:t> </a:t>
            </a:r>
            <a:r>
              <a:rPr lang="en-US" dirty="0" err="1" smtClean="0"/>
              <a:t>Universum</a:t>
            </a:r>
            <a:endParaRPr lang="en-US" dirty="0" smtClean="0"/>
          </a:p>
          <a:p>
            <a:r>
              <a:rPr lang="en-US" dirty="0" err="1" smtClean="0"/>
              <a:t>Sternwarten</a:t>
            </a:r>
            <a:r>
              <a:rPr lang="en-US" dirty="0" smtClean="0"/>
              <a:t> </a:t>
            </a:r>
            <a:r>
              <a:rPr lang="en-US" dirty="0" err="1" smtClean="0"/>
              <a:t>heute</a:t>
            </a:r>
            <a:r>
              <a:rPr lang="en-US" dirty="0" smtClean="0"/>
              <a:t> und in </a:t>
            </a:r>
            <a:r>
              <a:rPr lang="en-US" dirty="0" err="1" smtClean="0"/>
              <a:t>der</a:t>
            </a:r>
            <a:r>
              <a:rPr lang="en-US" dirty="0" smtClean="0"/>
              <a:t> </a:t>
            </a:r>
            <a:br>
              <a:rPr lang="en-US" dirty="0" smtClean="0"/>
            </a:br>
            <a:r>
              <a:rPr lang="en-US" dirty="0" err="1" smtClean="0"/>
              <a:t>Zukunft</a:t>
            </a:r>
            <a:endParaRPr lang="en-US" dirty="0" smtClean="0"/>
          </a:p>
          <a:p>
            <a:pPr lvl="1"/>
            <a:endParaRPr lang="en-US" dirty="0" smtClean="0"/>
          </a:p>
          <a:p>
            <a:endParaRPr lang="en-GB" dirty="0"/>
          </a:p>
        </p:txBody>
      </p:sp>
      <p:pic>
        <p:nvPicPr>
          <p:cNvPr id="111619" name="Picture 3"/>
          <p:cNvPicPr>
            <a:picLocks noChangeAspect="1" noChangeArrowheads="1"/>
          </p:cNvPicPr>
          <p:nvPr/>
        </p:nvPicPr>
        <p:blipFill>
          <a:blip r:embed="rId3" cstate="print"/>
          <a:srcRect/>
          <a:stretch>
            <a:fillRect/>
          </a:stretch>
        </p:blipFill>
        <p:spPr bwMode="auto">
          <a:xfrm>
            <a:off x="6572264" y="5357826"/>
            <a:ext cx="2412990" cy="1357307"/>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7883533" y="285728"/>
            <a:ext cx="1046185" cy="1977622"/>
          </a:xfrm>
          <a:prstGeom prst="rect">
            <a:avLst/>
          </a:prstGeom>
          <a:noFill/>
          <a:ln w="9525">
            <a:noFill/>
            <a:miter lim="800000"/>
            <a:headEnd/>
            <a:tailEnd/>
          </a:ln>
        </p:spPr>
      </p:pic>
      <p:pic>
        <p:nvPicPr>
          <p:cNvPr id="10" name="Picture 9" descr="esopia00066teles.jpg"/>
          <p:cNvPicPr>
            <a:picLocks noChangeAspect="1"/>
          </p:cNvPicPr>
          <p:nvPr/>
        </p:nvPicPr>
        <p:blipFill>
          <a:blip r:embed="rId5" cstate="print"/>
          <a:stretch>
            <a:fillRect/>
          </a:stretch>
        </p:blipFill>
        <p:spPr>
          <a:xfrm>
            <a:off x="7596000" y="3786190"/>
            <a:ext cx="1371588" cy="1523987"/>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Unser </a:t>
            </a:r>
            <a:r>
              <a:rPr lang="en-US" dirty="0" err="1" smtClean="0"/>
              <a:t>Platz</a:t>
            </a:r>
            <a:r>
              <a:rPr lang="en-US" dirty="0" smtClean="0"/>
              <a:t> </a:t>
            </a:r>
            <a:r>
              <a:rPr lang="en-US" dirty="0" err="1" smtClean="0"/>
              <a:t>im</a:t>
            </a:r>
            <a:r>
              <a:rPr lang="en-US" dirty="0" smtClean="0"/>
              <a:t> </a:t>
            </a:r>
            <a:r>
              <a:rPr lang="en-US" dirty="0" err="1" smtClean="0"/>
              <a:t>Universum</a:t>
            </a:r>
            <a:endParaRPr lang="en-GB" dirty="0"/>
          </a:p>
        </p:txBody>
      </p:sp>
      <p:pic>
        <p:nvPicPr>
          <p:cNvPr id="4" name="Content Placeholder 3" descr="Querschnitt_Erde.jpg"/>
          <p:cNvPicPr>
            <a:picLocks noGrp="1" noChangeAspect="1"/>
          </p:cNvPicPr>
          <p:nvPr>
            <p:ph idx="1"/>
          </p:nvPr>
        </p:nvPicPr>
        <p:blipFill>
          <a:blip r:embed="rId2" cstate="print"/>
          <a:stretch>
            <a:fillRect/>
          </a:stretch>
        </p:blipFill>
        <p:spPr>
          <a:xfrm>
            <a:off x="1785918" y="1214398"/>
            <a:ext cx="5643602" cy="5643602"/>
          </a:xfrm>
        </p:spPr>
      </p:pic>
      <p:pic>
        <p:nvPicPr>
          <p:cNvPr id="6" name="Picture 5" descr="Earth_rim_with_Shuttle.jpg"/>
          <p:cNvPicPr>
            <a:picLocks noChangeAspect="1"/>
          </p:cNvPicPr>
          <p:nvPr/>
        </p:nvPicPr>
        <p:blipFill>
          <a:blip r:embed="rId3" cstate="print"/>
          <a:stretch>
            <a:fillRect/>
          </a:stretch>
        </p:blipFill>
        <p:spPr>
          <a:xfrm>
            <a:off x="400021" y="1285860"/>
            <a:ext cx="8458259" cy="5286412"/>
          </a:xfrm>
          <a:prstGeom prst="rect">
            <a:avLst/>
          </a:prstGeom>
        </p:spPr>
      </p:pic>
      <p:sp>
        <p:nvSpPr>
          <p:cNvPr id="7" name="Rectangle 6"/>
          <p:cNvSpPr/>
          <p:nvPr/>
        </p:nvSpPr>
        <p:spPr bwMode="auto">
          <a:xfrm>
            <a:off x="1785918" y="6300790"/>
            <a:ext cx="428628" cy="55721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0276" name="Picture 4" descr="Earth_behind_Saturn_Cassini"/>
          <p:cNvPicPr>
            <a:picLocks noChangeAspect="1" noChangeArrowheads="1"/>
          </p:cNvPicPr>
          <p:nvPr/>
        </p:nvPicPr>
        <p:blipFill>
          <a:blip r:embed="rId2" cstate="print"/>
          <a:srcRect/>
          <a:stretch>
            <a:fillRect/>
          </a:stretch>
        </p:blipFill>
        <p:spPr bwMode="auto">
          <a:xfrm>
            <a:off x="-1044575" y="620713"/>
            <a:ext cx="11083925" cy="5467350"/>
          </a:xfrm>
          <a:prstGeom prst="rect">
            <a:avLst/>
          </a:prstGeom>
          <a:noFill/>
          <a:ln w="9525">
            <a:noFill/>
            <a:miter lim="800000"/>
            <a:headEnd/>
            <a:tailEnd/>
          </a:ln>
        </p:spPr>
      </p:pic>
      <p:sp>
        <p:nvSpPr>
          <p:cNvPr id="310274" name="Rectangle 2"/>
          <p:cNvSpPr>
            <a:spLocks noGrp="1" noChangeArrowheads="1"/>
          </p:cNvSpPr>
          <p:nvPr>
            <p:ph type="title"/>
          </p:nvPr>
        </p:nvSpPr>
        <p:spPr>
          <a:xfrm>
            <a:off x="728690" y="198438"/>
            <a:ext cx="7772400" cy="1143000"/>
          </a:xfrm>
        </p:spPr>
        <p:txBody>
          <a:bodyPr/>
          <a:lstStyle/>
          <a:p>
            <a:r>
              <a:rPr lang="en-US" dirty="0" smtClean="0"/>
              <a:t>Unser </a:t>
            </a:r>
            <a:r>
              <a:rPr lang="en-US" dirty="0" err="1" smtClean="0"/>
              <a:t>Platz</a:t>
            </a:r>
            <a:r>
              <a:rPr lang="en-US" dirty="0" smtClean="0"/>
              <a:t> </a:t>
            </a:r>
            <a:r>
              <a:rPr lang="en-US" dirty="0" err="1" smtClean="0"/>
              <a:t>im</a:t>
            </a:r>
            <a:r>
              <a:rPr lang="en-US" dirty="0" smtClean="0"/>
              <a:t> </a:t>
            </a:r>
            <a:r>
              <a:rPr lang="en-US" dirty="0" err="1" smtClean="0"/>
              <a:t>Universum</a:t>
            </a:r>
            <a:endParaRPr lang="en-GB" dirty="0"/>
          </a:p>
        </p:txBody>
      </p:sp>
      <p:sp>
        <p:nvSpPr>
          <p:cNvPr id="310275" name="Rectangle 3"/>
          <p:cNvSpPr>
            <a:spLocks noGrp="1" noChangeArrowheads="1"/>
          </p:cNvSpPr>
          <p:nvPr>
            <p:ph type="body" idx="1"/>
          </p:nvPr>
        </p:nvSpPr>
        <p:spPr/>
        <p:txBody>
          <a:bodyPr/>
          <a:lstStyle/>
          <a:p>
            <a:endParaRPr lang="en-GB"/>
          </a:p>
        </p:txBody>
      </p:sp>
      <p:pic>
        <p:nvPicPr>
          <p:cNvPr id="310277" name="Picture 5" descr="Earth_behind_Saturn_Cassini"/>
          <p:cNvPicPr>
            <a:picLocks noChangeAspect="1" noChangeArrowheads="1"/>
          </p:cNvPicPr>
          <p:nvPr/>
        </p:nvPicPr>
        <p:blipFill>
          <a:blip r:embed="rId2" cstate="print"/>
          <a:srcRect l="24049" t="24615" r="39877" b="26831"/>
          <a:stretch>
            <a:fillRect/>
          </a:stretch>
        </p:blipFill>
        <p:spPr bwMode="auto">
          <a:xfrm>
            <a:off x="-571536" y="357166"/>
            <a:ext cx="9504363" cy="6307137"/>
          </a:xfrm>
          <a:prstGeom prst="rect">
            <a:avLst/>
          </a:prstGeom>
          <a:noFill/>
          <a:ln w="9525">
            <a:noFill/>
            <a:miter lim="800000"/>
            <a:headEnd/>
            <a:tailEnd/>
          </a:ln>
        </p:spPr>
      </p:pic>
      <p:sp>
        <p:nvSpPr>
          <p:cNvPr id="310278" name="Text Box 6"/>
          <p:cNvSpPr txBox="1">
            <a:spLocks noChangeArrowheads="1"/>
          </p:cNvSpPr>
          <p:nvPr/>
        </p:nvSpPr>
        <p:spPr bwMode="auto">
          <a:xfrm>
            <a:off x="6567488" y="6257925"/>
            <a:ext cx="1919115" cy="369332"/>
          </a:xfrm>
          <a:prstGeom prst="rect">
            <a:avLst/>
          </a:prstGeom>
          <a:noFill/>
          <a:ln w="9525">
            <a:noFill/>
            <a:miter lim="800000"/>
            <a:headEnd/>
            <a:tailEnd/>
          </a:ln>
          <a:effectLst/>
        </p:spPr>
        <p:txBody>
          <a:bodyPr wrap="none">
            <a:spAutoFit/>
          </a:bodyPr>
          <a:lstStyle/>
          <a:p>
            <a:r>
              <a:rPr lang="en-GB" sz="1800" dirty="0">
                <a:solidFill>
                  <a:schemeClr val="bg1"/>
                </a:solidFill>
                <a:latin typeface="HelveticaNeueLT Com 65 Md" pitchFamily="34" charset="0"/>
              </a:rPr>
              <a:t>© Cassini/NASA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10277"/>
                                        </p:tgtEl>
                                        <p:attrNameLst>
                                          <p:attrName>style.visibility</p:attrName>
                                        </p:attrNameLst>
                                      </p:cBhvr>
                                      <p:to>
                                        <p:strVal val="visible"/>
                                      </p:to>
                                    </p:set>
                                    <p:anim calcmode="lin" valueType="num">
                                      <p:cBhvr>
                                        <p:cTn id="7" dur="2000" fill="hold"/>
                                        <p:tgtEl>
                                          <p:spTgt spid="310277"/>
                                        </p:tgtEl>
                                        <p:attrNameLst>
                                          <p:attrName>ppt_w</p:attrName>
                                        </p:attrNameLst>
                                      </p:cBhvr>
                                      <p:tavLst>
                                        <p:tav tm="0">
                                          <p:val>
                                            <p:fltVal val="0"/>
                                          </p:val>
                                        </p:tav>
                                        <p:tav tm="100000">
                                          <p:val>
                                            <p:strVal val="#ppt_w"/>
                                          </p:val>
                                        </p:tav>
                                      </p:tavLst>
                                    </p:anim>
                                    <p:anim calcmode="lin" valueType="num">
                                      <p:cBhvr>
                                        <p:cTn id="8" dur="2000" fill="hold"/>
                                        <p:tgtEl>
                                          <p:spTgt spid="310277"/>
                                        </p:tgtEl>
                                        <p:attrNameLst>
                                          <p:attrName>ppt_h</p:attrName>
                                        </p:attrNameLst>
                                      </p:cBhvr>
                                      <p:tavLst>
                                        <p:tav tm="0">
                                          <p:val>
                                            <p:fltVal val="0"/>
                                          </p:val>
                                        </p:tav>
                                        <p:tav tm="100000">
                                          <p:val>
                                            <p:strVal val="#ppt_h"/>
                                          </p:val>
                                        </p:tav>
                                      </p:tavLst>
                                    </p:anim>
                                    <p:animEffect transition="in" filter="fade">
                                      <p:cBhvr>
                                        <p:cTn id="9" dur="2000"/>
                                        <p:tgtEl>
                                          <p:spTgt spid="310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Geschichte des </a:t>
            </a:r>
            <a:r>
              <a:rPr lang="en-US" dirty="0" err="1" smtClean="0"/>
              <a:t>Universums</a:t>
            </a:r>
            <a:endParaRPr lang="en-GB" dirty="0"/>
          </a:p>
        </p:txBody>
      </p:sp>
      <p:pic>
        <p:nvPicPr>
          <p:cNvPr id="110594" name="Picture 2"/>
          <p:cNvPicPr>
            <a:picLocks noGrp="1" noChangeAspect="1" noChangeArrowheads="1"/>
          </p:cNvPicPr>
          <p:nvPr>
            <p:ph idx="1"/>
          </p:nvPr>
        </p:nvPicPr>
        <p:blipFill>
          <a:blip r:embed="rId3" cstate="print"/>
          <a:srcRect/>
          <a:stretch>
            <a:fillRect/>
          </a:stretch>
        </p:blipFill>
        <p:spPr bwMode="auto">
          <a:xfrm>
            <a:off x="857224" y="1142984"/>
            <a:ext cx="5572164" cy="5559500"/>
          </a:xfrm>
          <a:prstGeom prst="rect">
            <a:avLst/>
          </a:prstGeom>
          <a:noFill/>
          <a:ln w="9525">
            <a:noFill/>
            <a:miter lim="800000"/>
            <a:headEnd/>
            <a:tailEnd/>
          </a:ln>
        </p:spPr>
      </p:pic>
      <p:sp>
        <p:nvSpPr>
          <p:cNvPr id="4" name="TextBox 3"/>
          <p:cNvSpPr txBox="1"/>
          <p:nvPr/>
        </p:nvSpPr>
        <p:spPr>
          <a:xfrm>
            <a:off x="6572264" y="6000768"/>
            <a:ext cx="2180405" cy="400110"/>
          </a:xfrm>
          <a:prstGeom prst="rect">
            <a:avLst/>
          </a:prstGeom>
          <a:noFill/>
        </p:spPr>
        <p:txBody>
          <a:bodyPr wrap="none" rtlCol="0">
            <a:spAutoFit/>
          </a:bodyPr>
          <a:lstStyle/>
          <a:p>
            <a:r>
              <a:rPr lang="en-US" sz="2000" dirty="0" err="1" smtClean="0">
                <a:solidFill>
                  <a:schemeClr val="accent6"/>
                </a:solidFill>
                <a:latin typeface="HelveticaNeueLT Com 65 Md" pitchFamily="34" charset="0"/>
              </a:rPr>
              <a:t>Nach</a:t>
            </a:r>
            <a:r>
              <a:rPr lang="en-US" sz="2000" dirty="0" smtClean="0">
                <a:solidFill>
                  <a:schemeClr val="accent6"/>
                </a:solidFill>
                <a:latin typeface="HelveticaNeueLT Com 65 Md" pitchFamily="34" charset="0"/>
              </a:rPr>
              <a:t> Carl Sagan</a:t>
            </a:r>
            <a:endParaRPr lang="en-GB" sz="2000" dirty="0">
              <a:solidFill>
                <a:schemeClr val="accent6"/>
              </a:solidFill>
              <a:latin typeface="HelveticaNeueLT Com 65 Md"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de-DE" smtClean="0"/>
              <a:t>Vergangenheit und Zukunft</a:t>
            </a:r>
          </a:p>
        </p:txBody>
      </p:sp>
      <p:sp>
        <p:nvSpPr>
          <p:cNvPr id="38915" name="Rectangle 3"/>
          <p:cNvSpPr>
            <a:spLocks noGrp="1" noChangeArrowheads="1"/>
          </p:cNvSpPr>
          <p:nvPr>
            <p:ph type="body" idx="1"/>
          </p:nvPr>
        </p:nvSpPr>
        <p:spPr>
          <a:xfrm>
            <a:off x="685800" y="1428736"/>
            <a:ext cx="7772400" cy="4114800"/>
          </a:xfrm>
        </p:spPr>
        <p:txBody>
          <a:bodyPr/>
          <a:lstStyle/>
          <a:p>
            <a:pPr>
              <a:buFontTx/>
              <a:buNone/>
            </a:pPr>
            <a:r>
              <a:rPr lang="de-DE" dirty="0" smtClean="0"/>
              <a:t>Die Zukunft des Universums wird von seiner Vergangenheit und seinem Inhalt bestimmt.</a:t>
            </a:r>
          </a:p>
          <a:p>
            <a:pPr>
              <a:buFontTx/>
              <a:buNone/>
            </a:pPr>
            <a:r>
              <a:rPr lang="de-DE" dirty="0" smtClean="0"/>
              <a:t>Seit dem Urknall dehnt sich der Raum kontinuierlich aus. Diese Ausdehnung wird von der </a:t>
            </a:r>
            <a:r>
              <a:rPr lang="de-DE" dirty="0" err="1" smtClean="0"/>
              <a:t>gravitationellen</a:t>
            </a:r>
            <a:r>
              <a:rPr lang="de-DE" dirty="0" smtClean="0"/>
              <a:t> Anziehung abgebremst. </a:t>
            </a:r>
          </a:p>
          <a:p>
            <a:pPr>
              <a:buFontTx/>
              <a:buNone/>
            </a:pPr>
            <a:r>
              <a:rPr lang="de-DE" dirty="0" smtClean="0"/>
              <a:t>Mehr Materie bewirkt eine langsamere Ausdehnung und m</a:t>
            </a:r>
            <a:r>
              <a:rPr lang="de-DE" dirty="0" smtClean="0">
                <a:cs typeface="Times New Roman" pitchFamily="18" charset="0"/>
              </a:rPr>
              <a:t>öglicherweise einen </a:t>
            </a:r>
            <a:r>
              <a:rPr lang="de-DE" dirty="0" err="1" smtClean="0">
                <a:cs typeface="Times New Roman" pitchFamily="18" charset="0"/>
              </a:rPr>
              <a:t>Llankru</a:t>
            </a:r>
            <a:r>
              <a:rPr lang="de-DE" dirty="0" smtClean="0">
                <a:cs typeface="Times New Roman" pitchFamily="18" charset="0"/>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228600"/>
            <a:ext cx="7772400" cy="1143000"/>
          </a:xfrm>
        </p:spPr>
        <p:txBody>
          <a:bodyPr/>
          <a:lstStyle/>
          <a:p>
            <a:r>
              <a:rPr lang="de-DE" smtClean="0"/>
              <a:t>Fundamente der Kosmologie</a:t>
            </a:r>
          </a:p>
        </p:txBody>
      </p:sp>
      <p:sp>
        <p:nvSpPr>
          <p:cNvPr id="31747" name="Rectangle 3"/>
          <p:cNvSpPr>
            <a:spLocks noGrp="1" noChangeArrowheads="1"/>
          </p:cNvSpPr>
          <p:nvPr>
            <p:ph type="body" idx="1"/>
          </p:nvPr>
        </p:nvSpPr>
        <p:spPr>
          <a:xfrm>
            <a:off x="685800" y="1143000"/>
            <a:ext cx="8153400" cy="5410200"/>
          </a:xfrm>
        </p:spPr>
        <p:txBody>
          <a:bodyPr/>
          <a:lstStyle/>
          <a:p>
            <a:pPr>
              <a:buFontTx/>
              <a:buNone/>
            </a:pPr>
            <a:r>
              <a:rPr lang="de-DE" b="1" smtClean="0"/>
              <a:t>Gravitationstheorie</a:t>
            </a:r>
          </a:p>
          <a:p>
            <a:pPr lvl="1">
              <a:buFontTx/>
              <a:buNone/>
            </a:pPr>
            <a:r>
              <a:rPr lang="de-DE" b="1" smtClean="0">
                <a:solidFill>
                  <a:srgbClr val="FF0000"/>
                </a:solidFill>
              </a:rPr>
              <a:t>Einstein’sche Relativitätstheorie</a:t>
            </a:r>
            <a:endParaRPr lang="de-DE" b="1" smtClean="0"/>
          </a:p>
          <a:p>
            <a:pPr>
              <a:buFontTx/>
              <a:buNone/>
            </a:pPr>
            <a:r>
              <a:rPr lang="de-DE" b="1" smtClean="0"/>
              <a:t>Isotropie</a:t>
            </a:r>
          </a:p>
          <a:p>
            <a:pPr lvl="1">
              <a:buFontTx/>
              <a:buNone/>
            </a:pPr>
            <a:r>
              <a:rPr lang="de-DE" b="1" smtClean="0">
                <a:solidFill>
                  <a:srgbClr val="FF0000"/>
                </a:solidFill>
              </a:rPr>
              <a:t>Es gibt keine bevorzugte Richtung im Universum</a:t>
            </a:r>
          </a:p>
          <a:p>
            <a:pPr>
              <a:buFontTx/>
              <a:buNone/>
            </a:pPr>
            <a:r>
              <a:rPr lang="de-DE" b="1" smtClean="0"/>
              <a:t>Homogeneität</a:t>
            </a:r>
          </a:p>
          <a:p>
            <a:pPr lvl="1">
              <a:buFontTx/>
              <a:buNone/>
            </a:pPr>
            <a:r>
              <a:rPr lang="de-DE" b="1" smtClean="0">
                <a:solidFill>
                  <a:srgbClr val="FF0000"/>
                </a:solidFill>
              </a:rPr>
              <a:t>Es gibt keine bevorzugte Region</a:t>
            </a:r>
          </a:p>
          <a:p>
            <a:pPr lvl="1">
              <a:buFontTx/>
              <a:buNone/>
            </a:pPr>
            <a:r>
              <a:rPr lang="de-DE" b="1" smtClean="0">
                <a:solidFill>
                  <a:srgbClr val="FF0000"/>
                </a:solidFill>
              </a:rPr>
              <a:t>(e.g. es gibt kein Zentrum des Universums)</a:t>
            </a:r>
          </a:p>
          <a:p>
            <a:pPr>
              <a:buFontTx/>
              <a:buNone/>
            </a:pPr>
            <a:r>
              <a:rPr lang="de-DE" b="1" smtClean="0"/>
              <a:t>Anthropisches Prinzip</a:t>
            </a:r>
          </a:p>
          <a:p>
            <a:pPr lvl="1">
              <a:buFontTx/>
              <a:buNone/>
            </a:pPr>
            <a:r>
              <a:rPr lang="de-DE" b="1" smtClean="0">
                <a:solidFill>
                  <a:srgbClr val="FF0000"/>
                </a:solidFill>
              </a:rPr>
              <a:t>Das Universum hat uns erzeugt</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99"/>
      </a:dk1>
      <a:lt1>
        <a:srgbClr val="C0C0C0"/>
      </a:lt1>
      <a:dk2>
        <a:srgbClr val="000066"/>
      </a:dk2>
      <a:lt2>
        <a:srgbClr val="808080"/>
      </a:lt2>
      <a:accent1>
        <a:srgbClr val="FFCC66"/>
      </a:accent1>
      <a:accent2>
        <a:srgbClr val="0000FF"/>
      </a:accent2>
      <a:accent3>
        <a:srgbClr val="DCDCDC"/>
      </a:accent3>
      <a:accent4>
        <a:srgbClr val="000082"/>
      </a:accent4>
      <a:accent5>
        <a:srgbClr val="FFE2B8"/>
      </a:accent5>
      <a:accent6>
        <a:srgbClr val="0000E7"/>
      </a:accent6>
      <a:hlink>
        <a:srgbClr val="CC00CC"/>
      </a:hlink>
      <a:folHlink>
        <a:srgbClr val="C0C0C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Designs\SERENE.POT</Template>
  <TotalTime>17810</TotalTime>
  <Words>751</Words>
  <Application>Microsoft Office PowerPoint</Application>
  <PresentationFormat>On-screen Show (4:3)</PresentationFormat>
  <Paragraphs>147</Paragraphs>
  <Slides>34</Slides>
  <Notes>11</Notes>
  <HiddenSlides>4</HiddenSlides>
  <MMClips>4</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Default Design</vt:lpstr>
      <vt:lpstr>Die Zukunft des Universums  Perspektiven für Astrophysik und Kosmologie</vt:lpstr>
      <vt:lpstr>Slide 2</vt:lpstr>
      <vt:lpstr>Astronomie ist anders …</vt:lpstr>
      <vt:lpstr>Unser Blick ins Universum</vt:lpstr>
      <vt:lpstr>Unser Platz im Universum</vt:lpstr>
      <vt:lpstr>Unser Platz im Universum</vt:lpstr>
      <vt:lpstr>Geschichte des Universums</vt:lpstr>
      <vt:lpstr>Vergangenheit und Zukunft</vt:lpstr>
      <vt:lpstr>Fundamente der Kosmologie</vt:lpstr>
      <vt:lpstr>Supernovae und Dunkle Energie</vt:lpstr>
      <vt:lpstr>Supernova!</vt:lpstr>
      <vt:lpstr>Helle Sterne</vt:lpstr>
      <vt:lpstr>Supernovae!</vt:lpstr>
      <vt:lpstr>Supernova Suche</vt:lpstr>
      <vt:lpstr>Resultat</vt:lpstr>
      <vt:lpstr>Der Inhalt des Universums</vt:lpstr>
      <vt:lpstr>Was bedeutet das?</vt:lpstr>
      <vt:lpstr>Unser Universum Unsere Welt</vt:lpstr>
      <vt:lpstr>Slide 19</vt:lpstr>
      <vt:lpstr>Slide 20</vt:lpstr>
      <vt:lpstr>Die Europäische Südsternwarte European Southern Observatory (ESO)</vt:lpstr>
      <vt:lpstr>Slide 22</vt:lpstr>
      <vt:lpstr>ESO Heute</vt:lpstr>
      <vt:lpstr>Slide 24</vt:lpstr>
      <vt:lpstr>Slide 25</vt:lpstr>
      <vt:lpstr>Beobachtungen</vt:lpstr>
      <vt:lpstr>Das Very Large Telescope (VLT) auf Paranal</vt:lpstr>
      <vt:lpstr>Volle Kontrolle der Spiegel</vt:lpstr>
      <vt:lpstr>APEX und ALMA</vt:lpstr>
      <vt:lpstr>Slide 30</vt:lpstr>
      <vt:lpstr>Slide 31</vt:lpstr>
      <vt:lpstr>European Extremely Large Telescope (E-ELT)</vt:lpstr>
      <vt:lpstr>Ausgezeichnete Wissenschaft</vt:lpstr>
      <vt:lpstr>European Extremely Large Telescope</vt:lpstr>
    </vt:vector>
  </TitlesOfParts>
  <Company>ESO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Kosmologie im Umbruch Bruno Leibundgut</dc:title>
  <dc:creator>Licensed User</dc:creator>
  <cp:lastModifiedBy>Leibundgut</cp:lastModifiedBy>
  <cp:revision>228</cp:revision>
  <cp:lastPrinted>2001-10-12T16:31:51Z</cp:lastPrinted>
  <dcterms:created xsi:type="dcterms:W3CDTF">2001-10-12T08:56:18Z</dcterms:created>
  <dcterms:modified xsi:type="dcterms:W3CDTF">2009-08-28T09:23:44Z</dcterms:modified>
</cp:coreProperties>
</file>