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15" r:id="rId3"/>
    <p:sldId id="443" r:id="rId4"/>
    <p:sldId id="417" r:id="rId5"/>
    <p:sldId id="451" r:id="rId6"/>
    <p:sldId id="439" r:id="rId7"/>
    <p:sldId id="441" r:id="rId8"/>
    <p:sldId id="452" r:id="rId9"/>
    <p:sldId id="453" r:id="rId10"/>
    <p:sldId id="445" r:id="rId11"/>
    <p:sldId id="454" r:id="rId12"/>
    <p:sldId id="449" r:id="rId13"/>
    <p:sldId id="455" r:id="rId14"/>
    <p:sldId id="456" r:id="rId15"/>
    <p:sldId id="457" r:id="rId16"/>
    <p:sldId id="45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F9FD"/>
    <a:srgbClr val="EF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1" autoAdjust="0"/>
    <p:restoredTop sz="94660"/>
  </p:normalViewPr>
  <p:slideViewPr>
    <p:cSldViewPr>
      <p:cViewPr varScale="1">
        <p:scale>
          <a:sx n="78" d="100"/>
          <a:sy n="78" d="100"/>
        </p:scale>
        <p:origin x="-14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2CEAC-DFDF-4E4E-BDF0-98B83640C3D3}" type="datetimeFigureOut">
              <a:rPr lang="en-GB" smtClean="0"/>
              <a:pPr/>
              <a:t>24/09/14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DC28-B1EB-46E0-9650-7D2B52A4F6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5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NeueLT Com 55 Roma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20034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Type </a:t>
            </a:r>
            <a:r>
              <a:rPr lang="en-GB" dirty="0" err="1" smtClean="0"/>
              <a:t>Ia</a:t>
            </a:r>
            <a:r>
              <a:rPr lang="en-GB" dirty="0" smtClean="0"/>
              <a:t> supernovae </a:t>
            </a:r>
            <a:br>
              <a:rPr lang="en-GB" dirty="0" smtClean="0"/>
            </a:br>
            <a:r>
              <a:rPr lang="en-GB" dirty="0" smtClean="0"/>
              <a:t>in the near-infrared: </a:t>
            </a:r>
            <a:br>
              <a:rPr lang="en-GB" dirty="0" smtClean="0"/>
            </a:br>
            <a:r>
              <a:rPr lang="en-GB" dirty="0" smtClean="0"/>
              <a:t>nickel all over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Bruno Leibundgut</a:t>
            </a:r>
          </a:p>
          <a:p>
            <a:r>
              <a:rPr lang="en-GB" dirty="0" err="1" smtClean="0"/>
              <a:t>Suhail</a:t>
            </a:r>
            <a:r>
              <a:rPr lang="en-GB" dirty="0" smtClean="0"/>
              <a:t> </a:t>
            </a:r>
            <a:r>
              <a:rPr lang="en-GB" dirty="0" err="1" smtClean="0"/>
              <a:t>Dhawan</a:t>
            </a:r>
            <a:endParaRPr lang="en-GB" dirty="0" smtClean="0"/>
          </a:p>
          <a:p>
            <a:r>
              <a:rPr lang="en-GB" dirty="0" smtClean="0"/>
              <a:t>Jason </a:t>
            </a:r>
            <a:r>
              <a:rPr lang="en-GB" dirty="0" err="1" smtClean="0"/>
              <a:t>Spyromilio</a:t>
            </a:r>
            <a:endParaRPr lang="en-GB" dirty="0" smtClean="0"/>
          </a:p>
          <a:p>
            <a:r>
              <a:rPr lang="en-GB" dirty="0" smtClean="0"/>
              <a:t>Kate Maguire</a:t>
            </a:r>
          </a:p>
        </p:txBody>
      </p:sp>
      <p:pic>
        <p:nvPicPr>
          <p:cNvPr id="4" name="Picture 5" descr="Logo_ohne Untersch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313" y="4876800"/>
            <a:ext cx="1062487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059" y="4878000"/>
            <a:ext cx="89034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876800"/>
            <a:ext cx="717843" cy="9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Correlations with the optical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79637"/>
            <a:ext cx="4419600" cy="4525963"/>
          </a:xfrm>
        </p:spPr>
        <p:txBody>
          <a:bodyPr/>
          <a:lstStyle/>
          <a:p>
            <a:r>
              <a:rPr lang="de-CH" dirty="0" smtClean="0"/>
              <a:t>IR </a:t>
            </a:r>
            <a:r>
              <a:rPr lang="en-GB" dirty="0" smtClean="0"/>
              <a:t>properties</a:t>
            </a:r>
            <a:r>
              <a:rPr lang="de-CH" dirty="0" smtClean="0"/>
              <a:t> </a:t>
            </a:r>
            <a:r>
              <a:rPr lang="en-GB" dirty="0" smtClean="0"/>
              <a:t>correlate with optical decline rate</a:t>
            </a:r>
          </a:p>
          <a:p>
            <a:r>
              <a:rPr lang="en-GB" dirty="0" smtClean="0"/>
              <a:t>Phase of secondary maximum strongly correlated Δm</a:t>
            </a:r>
            <a:r>
              <a:rPr lang="en-GB" baseline="-25000" dirty="0" smtClean="0"/>
              <a:t>15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876799" y="1447800"/>
            <a:ext cx="4333019" cy="4495800"/>
            <a:chOff x="4876799" y="1447800"/>
            <a:chExt cx="4333019" cy="4495800"/>
          </a:xfrm>
        </p:grpSpPr>
        <p:sp>
          <p:nvSpPr>
            <p:cNvPr id="10" name="TextBox 9"/>
            <p:cNvSpPr txBox="1"/>
            <p:nvPr/>
          </p:nvSpPr>
          <p:spPr>
            <a:xfrm>
              <a:off x="6858000" y="1447800"/>
              <a:ext cx="2160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err="1" smtClean="0">
                  <a:latin typeface="HelveticaNeueLT Com 55 Roman" pitchFamily="34" charset="0"/>
                </a:rPr>
                <a:t>Biscardi</a:t>
              </a:r>
              <a:r>
                <a:rPr lang="de-CH" dirty="0" smtClean="0">
                  <a:latin typeface="HelveticaNeueLT Com 55 Roman" pitchFamily="34" charset="0"/>
                </a:rPr>
                <a:t> et al. 2012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799" y="1816100"/>
              <a:ext cx="4333019" cy="41275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918175" y="533400"/>
            <a:ext cx="4225825" cy="6301566"/>
            <a:chOff x="4918175" y="533400"/>
            <a:chExt cx="4225825" cy="6301566"/>
          </a:xfrm>
        </p:grpSpPr>
        <p:pic>
          <p:nvPicPr>
            <p:cNvPr id="3" name="Picture 2" descr="fig9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14" r="7572"/>
            <a:stretch/>
          </p:blipFill>
          <p:spPr>
            <a:xfrm>
              <a:off x="4918175" y="533400"/>
              <a:ext cx="4225825" cy="630156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562600" y="1981200"/>
              <a:ext cx="216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Dhawan</a:t>
              </a:r>
              <a:r>
                <a:rPr lang="en-GB" dirty="0" smtClean="0">
                  <a:latin typeface="HelveticaNeueLT Com 55 Roman" pitchFamily="34" charset="0"/>
                </a:rPr>
                <a:t> et al.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17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 with optical colour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Phase of second maximum and beginning of the Lira relation are also tightly linked</a:t>
            </a:r>
            <a:endParaRPr lang="en-GB" dirty="0"/>
          </a:p>
        </p:txBody>
      </p:sp>
      <p:pic>
        <p:nvPicPr>
          <p:cNvPr id="5" name="Content Placeholder 4" descr="fig11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" t="6927" r="3458"/>
          <a:stretch/>
        </p:blipFill>
        <p:spPr>
          <a:xfrm>
            <a:off x="4800600" y="1189887"/>
            <a:ext cx="3928626" cy="5636749"/>
          </a:xfrm>
        </p:spPr>
      </p:pic>
      <p:grpSp>
        <p:nvGrpSpPr>
          <p:cNvPr id="8" name="Group 7"/>
          <p:cNvGrpSpPr/>
          <p:nvPr/>
        </p:nvGrpSpPr>
        <p:grpSpPr>
          <a:xfrm>
            <a:off x="609600" y="3810000"/>
            <a:ext cx="3657600" cy="2669894"/>
            <a:chOff x="609600" y="3810000"/>
            <a:chExt cx="3657600" cy="26698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3810000"/>
              <a:ext cx="3657600" cy="26698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81200" y="5791200"/>
              <a:ext cx="2061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Phillips et al. 1999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48400" y="4208309"/>
            <a:ext cx="216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HelveticaNeueLT Com 55 Roman" pitchFamily="34" charset="0"/>
              </a:rPr>
              <a:t>Dhawan</a:t>
            </a:r>
            <a:r>
              <a:rPr lang="en-GB" dirty="0" smtClean="0">
                <a:latin typeface="HelveticaNeueLT Com 55 Roman" pitchFamily="34" charset="0"/>
              </a:rPr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160780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Consistent picture emerging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S</a:t>
            </a:r>
            <a:r>
              <a:rPr lang="en-GB" dirty="0" smtClean="0"/>
              <a:t>econd peak in the near-IR is the result of the recombination of Fe++ to Fe+ (</a:t>
            </a:r>
            <a:r>
              <a:rPr lang="en-GB" dirty="0" err="1" smtClean="0"/>
              <a:t>Kasen</a:t>
            </a:r>
            <a:r>
              <a:rPr lang="en-GB" dirty="0" smtClean="0"/>
              <a:t> 2006)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he predicted a later second </a:t>
            </a:r>
            <a:br>
              <a:rPr lang="en-GB" dirty="0" smtClean="0"/>
            </a:br>
            <a:r>
              <a:rPr lang="en-GB" dirty="0" smtClean="0"/>
              <a:t>maximum for larger Ni masses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Optical colour evolution faster</a:t>
            </a:r>
            <a:r>
              <a:rPr lang="en-GB" dirty="0"/>
              <a:t> </a:t>
            </a:r>
            <a:r>
              <a:rPr lang="en-GB" dirty="0" smtClean="0"/>
              <a:t>for objects with lower nickel mass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Kasen</a:t>
            </a:r>
            <a:r>
              <a:rPr lang="en-GB" dirty="0" smtClean="0"/>
              <a:t> &amp; </a:t>
            </a:r>
            <a:r>
              <a:rPr lang="en-GB" dirty="0" err="1" smtClean="0"/>
              <a:t>Woosley</a:t>
            </a:r>
            <a:r>
              <a:rPr lang="en-GB" dirty="0" smtClean="0"/>
              <a:t> 2007)</a:t>
            </a:r>
          </a:p>
          <a:p>
            <a:pPr>
              <a:lnSpc>
                <a:spcPct val="120000"/>
              </a:lnSpc>
            </a:pPr>
            <a:r>
              <a:rPr lang="en-GB" dirty="0" err="1" smtClean="0"/>
              <a:t>Ejecta</a:t>
            </a:r>
            <a:r>
              <a:rPr lang="en-GB" dirty="0" smtClean="0"/>
              <a:t> structure uniform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late declines very similar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Lucida Grande"/>
              <a:buChar char="➔"/>
            </a:pPr>
            <a:r>
              <a:rPr lang="en-GB" dirty="0" smtClean="0"/>
              <a:t>higher luminosity indicates a higher Ni mass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Lucida Grande"/>
              <a:buChar char="➔"/>
            </a:pPr>
            <a:r>
              <a:rPr lang="en-GB" dirty="0" smtClean="0"/>
              <a:t>later secondary peak also indicates higher Ni mass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Lucida Grande"/>
              <a:buChar char="➔"/>
            </a:pPr>
            <a:r>
              <a:rPr lang="en-GB" dirty="0" smtClean="0"/>
              <a:t>Ni mass and (optical) light curve parameters correlate (</a:t>
            </a:r>
            <a:r>
              <a:rPr lang="en-GB" dirty="0" err="1" smtClean="0"/>
              <a:t>Scalzo</a:t>
            </a:r>
            <a:r>
              <a:rPr lang="en-GB" dirty="0" smtClean="0"/>
              <a:t> et al. 2014)</a:t>
            </a:r>
          </a:p>
        </p:txBody>
      </p:sp>
      <p:pic>
        <p:nvPicPr>
          <p:cNvPr id="4" name="Picture 3" descr="norm_late_dec_mo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420"/>
          <a:stretch/>
        </p:blipFill>
        <p:spPr>
          <a:xfrm>
            <a:off x="4793217" y="3276600"/>
            <a:ext cx="3207783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Nickel masses directly?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Correlate phase of second maximum with observed nickel masses</a:t>
            </a:r>
          </a:p>
          <a:p>
            <a:pPr lvl="1"/>
            <a:r>
              <a:rPr lang="en-GB" dirty="0" smtClean="0"/>
              <a:t>avoid ‘detour’ through optical light curve shape parameter (Δm</a:t>
            </a:r>
            <a:r>
              <a:rPr lang="en-GB" baseline="-25000" dirty="0" smtClean="0"/>
              <a:t>15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9100" y="3733800"/>
            <a:ext cx="3848100" cy="2876845"/>
            <a:chOff x="800100" y="1524000"/>
            <a:chExt cx="7505700" cy="523904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0" y="1524000"/>
              <a:ext cx="7505700" cy="523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766180" y="1710279"/>
              <a:ext cx="27061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NeueLT Com 55 Roman" pitchFamily="34" charset="0"/>
                </a:rPr>
                <a:t>Stritzinger</a:t>
              </a:r>
              <a:r>
                <a:rPr lang="en-US" dirty="0" smtClean="0">
                  <a:latin typeface="HelveticaNeueLT Com 55 Roman" pitchFamily="34" charset="0"/>
                </a:rPr>
                <a:t> 2005</a:t>
              </a:r>
            </a:p>
            <a:p>
              <a:r>
                <a:rPr lang="en-US" dirty="0" smtClean="0">
                  <a:latin typeface="HelveticaNeueLT Com 55 Roman" pitchFamily="34" charset="0"/>
                </a:rPr>
                <a:t>38 well-observed </a:t>
              </a:r>
              <a:r>
                <a:rPr lang="en-US" dirty="0" err="1" smtClean="0">
                  <a:latin typeface="HelveticaNeueLT Com 55 Roman" pitchFamily="34" charset="0"/>
                </a:rPr>
                <a:t>SNe</a:t>
              </a:r>
              <a:r>
                <a:rPr lang="en-US" dirty="0" smtClean="0">
                  <a:latin typeface="HelveticaNeueLT Com 55 Roman" pitchFamily="34" charset="0"/>
                </a:rPr>
                <a:t> </a:t>
              </a:r>
              <a:r>
                <a:rPr lang="en-US" dirty="0" err="1" smtClean="0">
                  <a:latin typeface="HelveticaNeueLT Com 55 Roman" pitchFamily="34" charset="0"/>
                </a:rPr>
                <a:t>Ia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68885" y="3733800"/>
            <a:ext cx="4294115" cy="2917969"/>
            <a:chOff x="4360526" y="3733800"/>
            <a:chExt cx="4294115" cy="29179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030" t="7160" r="4105" b="1766"/>
            <a:stretch/>
          </p:blipFill>
          <p:spPr>
            <a:xfrm>
              <a:off x="4360526" y="3733800"/>
              <a:ext cx="4294115" cy="29179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50832" y="3962400"/>
              <a:ext cx="1145168" cy="36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Scalzo</a:t>
              </a:r>
              <a:r>
                <a:rPr lang="en-GB" dirty="0" smtClean="0">
                  <a:latin typeface="HelveticaNeueLT Com 55 Roman" pitchFamily="34" charset="0"/>
                </a:rPr>
                <a:t> et al. 2014</a:t>
              </a:r>
            </a:p>
            <a:p>
              <a:r>
                <a:rPr lang="en-GB" dirty="0" err="1" smtClean="0">
                  <a:latin typeface="HelveticaNeueLT Com 55 Roman" pitchFamily="34" charset="0"/>
                </a:rPr>
                <a:t>SNFactory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17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Absorption-free subsample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GB" dirty="0" smtClean="0"/>
              <a:t>Select </a:t>
            </a:r>
            <a:r>
              <a:rPr lang="en-GB" dirty="0" err="1" smtClean="0"/>
              <a:t>SNe</a:t>
            </a:r>
            <a:r>
              <a:rPr lang="en-GB" dirty="0" smtClean="0"/>
              <a:t> with </a:t>
            </a:r>
            <a:br>
              <a:rPr lang="en-GB" dirty="0" smtClean="0"/>
            </a:br>
            <a:r>
              <a:rPr lang="en-GB" dirty="0" smtClean="0"/>
              <a:t>E(B-V)&lt;0.1</a:t>
            </a:r>
          </a:p>
          <a:p>
            <a:r>
              <a:rPr lang="en-GB" dirty="0" smtClean="0"/>
              <a:t>Pseudo-bolometric light curves (UBVRIYJH)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01" y="1178770"/>
            <a:ext cx="3886199" cy="5603030"/>
            <a:chOff x="4953001" y="1219200"/>
            <a:chExt cx="3886199" cy="5603030"/>
          </a:xfrm>
        </p:grpSpPr>
        <p:pic>
          <p:nvPicPr>
            <p:cNvPr id="4" name="Picture 3" descr="lbolt2_b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" t="7065" r="6525" b="1506"/>
            <a:stretch/>
          </p:blipFill>
          <p:spPr>
            <a:xfrm>
              <a:off x="5031970" y="1219200"/>
              <a:ext cx="3807230" cy="560303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53200" y="6400800"/>
              <a:ext cx="95416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t</a:t>
              </a:r>
              <a:r>
                <a:rPr lang="en-GB" baseline="-25000" dirty="0" smtClean="0">
                  <a:latin typeface="HelveticaNeueLT Com 55 Roman" pitchFamily="34" charset="0"/>
                </a:rPr>
                <a:t>2</a:t>
              </a:r>
              <a:r>
                <a:rPr lang="en-GB" dirty="0" smtClean="0">
                  <a:latin typeface="HelveticaNeueLT Com 55 Roman" pitchFamily="34" charset="0"/>
                </a:rPr>
                <a:t>(days)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4178414" y="3670387"/>
              <a:ext cx="191850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L</a:t>
              </a:r>
              <a:r>
                <a:rPr lang="en-GB" baseline="-25000" dirty="0" err="1" smtClean="0">
                  <a:latin typeface="HelveticaNeueLT Com 55 Roman" pitchFamily="34" charset="0"/>
                </a:rPr>
                <a:t>bol</a:t>
              </a:r>
              <a:r>
                <a:rPr lang="en-GB" dirty="0" smtClean="0">
                  <a:latin typeface="HelveticaNeueLT Com 55 Roman" pitchFamily="34" charset="0"/>
                </a:rPr>
                <a:t> (10</a:t>
              </a:r>
              <a:r>
                <a:rPr lang="en-GB" baseline="30000" dirty="0" smtClean="0">
                  <a:latin typeface="HelveticaNeueLT Com 55 Roman" pitchFamily="34" charset="0"/>
                </a:rPr>
                <a:t>43</a:t>
              </a:r>
              <a:r>
                <a:rPr lang="en-GB" dirty="0" smtClean="0">
                  <a:latin typeface="HelveticaNeueLT Com 55 Roman" pitchFamily="34" charset="0"/>
                </a:rPr>
                <a:t> erg s</a:t>
              </a:r>
              <a:r>
                <a:rPr lang="en-GB" baseline="30000" dirty="0" smtClean="0">
                  <a:latin typeface="HelveticaNeueLT Com 55 Roman" pitchFamily="34" charset="0"/>
                </a:rPr>
                <a:t>-1</a:t>
              </a:r>
              <a:r>
                <a:rPr lang="en-GB" dirty="0" smtClean="0">
                  <a:latin typeface="HelveticaNeueLT Com 55 Roman" pitchFamily="34" charset="0"/>
                </a:rPr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71770" y="6336268"/>
            <a:ext cx="24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HelveticaNeueLT Com 55 Roman" pitchFamily="34" charset="0"/>
              </a:rPr>
              <a:t>Dhawan</a:t>
            </a:r>
            <a:r>
              <a:rPr lang="en-GB" dirty="0" smtClean="0">
                <a:latin typeface="HelveticaNeueLT Com 55 Roman" pitchFamily="34" charset="0"/>
              </a:rPr>
              <a:t> et al., in prep</a:t>
            </a:r>
          </a:p>
        </p:txBody>
      </p:sp>
    </p:spTree>
    <p:extLst>
      <p:ext uri="{BB962C8B-B14F-4D97-AF65-F5344CB8AC3E}">
        <p14:creationId xmlns:p14="http://schemas.microsoft.com/office/powerpoint/2010/main" val="115064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Nickel masses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Using a timing parameter for nickel masses</a:t>
            </a:r>
          </a:p>
          <a:p>
            <a:pPr lvl="1"/>
            <a:r>
              <a:rPr lang="en-GB" dirty="0" smtClean="0"/>
              <a:t>completely independent on reddening and multiple light curves</a:t>
            </a:r>
          </a:p>
          <a:p>
            <a:r>
              <a:rPr lang="en-GB" dirty="0" smtClean="0"/>
              <a:t>Explore different methods to calculate the nickel mass</a:t>
            </a:r>
            <a:br>
              <a:rPr lang="en-GB" dirty="0" smtClean="0"/>
            </a:br>
            <a:r>
              <a:rPr lang="en-GB" dirty="0" smtClean="0"/>
              <a:t>(currently still all Chandrasekhar-mass progenitors</a:t>
            </a:r>
            <a:endParaRPr lang="en-GB" dirty="0"/>
          </a:p>
        </p:txBody>
      </p:sp>
      <p:pic>
        <p:nvPicPr>
          <p:cNvPr id="6" name="Content Placeholder 5" descr="hist_ni_comp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r="6262"/>
          <a:stretch/>
        </p:blipFill>
        <p:spPr>
          <a:xfrm>
            <a:off x="4265315" y="1676400"/>
            <a:ext cx="4878685" cy="4038600"/>
          </a:xfrm>
        </p:spPr>
      </p:pic>
      <p:sp>
        <p:nvSpPr>
          <p:cNvPr id="7" name="TextBox 6"/>
          <p:cNvSpPr txBox="1"/>
          <p:nvPr/>
        </p:nvSpPr>
        <p:spPr>
          <a:xfrm>
            <a:off x="6557970" y="5715000"/>
            <a:ext cx="24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HelveticaNeueLT Com 55 Roman" pitchFamily="34" charset="0"/>
              </a:rPr>
              <a:t>Dhawan</a:t>
            </a:r>
            <a:r>
              <a:rPr lang="en-GB" dirty="0" smtClean="0">
                <a:latin typeface="HelveticaNeueLT Com 55 Roman" pitchFamily="34" charset="0"/>
              </a:rPr>
              <a:t> et al., in prep</a:t>
            </a:r>
          </a:p>
        </p:txBody>
      </p:sp>
    </p:spTree>
    <p:extLst>
      <p:ext uri="{BB962C8B-B14F-4D97-AF65-F5344CB8AC3E}">
        <p14:creationId xmlns:p14="http://schemas.microsoft.com/office/powerpoint/2010/main" val="107195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Summary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Nickel </a:t>
            </a:r>
            <a:r>
              <a:rPr lang="de-CH" dirty="0" err="1" smtClean="0"/>
              <a:t>seems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dominant </a:t>
            </a:r>
            <a:r>
              <a:rPr lang="de-CH" dirty="0" err="1" smtClean="0"/>
              <a:t>parameter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light </a:t>
            </a:r>
            <a:r>
              <a:rPr lang="de-CH" dirty="0" err="1" smtClean="0"/>
              <a:t>curves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SNe</a:t>
            </a:r>
            <a:r>
              <a:rPr lang="de-CH" dirty="0" smtClean="0"/>
              <a:t> </a:t>
            </a:r>
            <a:r>
              <a:rPr lang="de-CH" dirty="0" err="1" smtClean="0"/>
              <a:t>Ia</a:t>
            </a:r>
            <a:endParaRPr lang="de-CH" dirty="0" smtClean="0"/>
          </a:p>
          <a:p>
            <a:pPr lvl="1"/>
            <a:r>
              <a:rPr lang="de-CH" dirty="0" err="1" smtClean="0"/>
              <a:t>phase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second</a:t>
            </a:r>
            <a:r>
              <a:rPr lang="de-CH" dirty="0" smtClean="0"/>
              <a:t> </a:t>
            </a:r>
            <a:r>
              <a:rPr lang="de-CH" dirty="0" err="1" smtClean="0"/>
              <a:t>maximum</a:t>
            </a:r>
            <a:r>
              <a:rPr lang="de-CH" dirty="0" smtClean="0"/>
              <a:t>, </a:t>
            </a:r>
            <a:r>
              <a:rPr lang="de-CH" dirty="0" err="1" smtClean="0"/>
              <a:t>start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uniform B-V </a:t>
            </a:r>
            <a:r>
              <a:rPr lang="de-CH" dirty="0" err="1" smtClean="0"/>
              <a:t>colour</a:t>
            </a:r>
            <a:r>
              <a:rPr lang="de-CH" dirty="0" smtClean="0"/>
              <a:t> </a:t>
            </a:r>
            <a:r>
              <a:rPr lang="de-CH" dirty="0" err="1" smtClean="0"/>
              <a:t>evolution</a:t>
            </a:r>
            <a:r>
              <a:rPr lang="de-CH" dirty="0" smtClean="0"/>
              <a:t> (Lira </a:t>
            </a:r>
            <a:r>
              <a:rPr lang="de-CH" dirty="0" err="1" smtClean="0"/>
              <a:t>law</a:t>
            </a:r>
            <a:r>
              <a:rPr lang="de-CH" dirty="0" smtClean="0"/>
              <a:t>), </a:t>
            </a:r>
            <a:r>
              <a:rPr lang="de-CH" dirty="0" err="1" smtClean="0"/>
              <a:t>optical</a:t>
            </a:r>
            <a:r>
              <a:rPr lang="de-CH" dirty="0" smtClean="0"/>
              <a:t> light </a:t>
            </a:r>
            <a:r>
              <a:rPr lang="de-CH" dirty="0" err="1" smtClean="0"/>
              <a:t>curve</a:t>
            </a:r>
            <a:r>
              <a:rPr lang="de-CH" dirty="0" smtClean="0"/>
              <a:t> </a:t>
            </a:r>
            <a:r>
              <a:rPr lang="de-CH" dirty="0" err="1" smtClean="0"/>
              <a:t>shape</a:t>
            </a:r>
            <a:r>
              <a:rPr lang="de-CH" dirty="0" smtClean="0"/>
              <a:t> (Δm</a:t>
            </a:r>
            <a:r>
              <a:rPr lang="de-CH" baseline="-25000" dirty="0" smtClean="0"/>
              <a:t>15</a:t>
            </a:r>
            <a:r>
              <a:rPr lang="de-CH" dirty="0" smtClean="0"/>
              <a:t>), </a:t>
            </a:r>
            <a:r>
              <a:rPr lang="de-CH" dirty="0" err="1" smtClean="0"/>
              <a:t>luminosity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late</a:t>
            </a:r>
            <a:r>
              <a:rPr lang="de-CH" dirty="0" smtClean="0"/>
              <a:t> </a:t>
            </a:r>
            <a:r>
              <a:rPr lang="de-CH" dirty="0" err="1" smtClean="0"/>
              <a:t>decline</a:t>
            </a:r>
            <a:r>
              <a:rPr lang="de-CH" dirty="0" smtClean="0"/>
              <a:t> </a:t>
            </a:r>
            <a:r>
              <a:rPr lang="de-CH" dirty="0" err="1" smtClean="0"/>
              <a:t>phase</a:t>
            </a:r>
            <a:endParaRPr lang="de-CH" dirty="0" smtClean="0"/>
          </a:p>
          <a:p>
            <a:r>
              <a:rPr lang="de-CH" dirty="0" smtClean="0"/>
              <a:t>Second </a:t>
            </a:r>
            <a:r>
              <a:rPr lang="de-CH" dirty="0" err="1" smtClean="0"/>
              <a:t>maximum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IR light </a:t>
            </a:r>
            <a:r>
              <a:rPr lang="de-CH" dirty="0" err="1" smtClean="0"/>
              <a:t>curves</a:t>
            </a:r>
            <a:r>
              <a:rPr lang="de-CH" dirty="0" smtClean="0"/>
              <a:t> strong </a:t>
            </a:r>
            <a:r>
              <a:rPr lang="de-CH" dirty="0" err="1" smtClean="0"/>
              <a:t>parameter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SN </a:t>
            </a:r>
            <a:r>
              <a:rPr lang="de-CH" dirty="0" err="1" smtClean="0"/>
              <a:t>Ia</a:t>
            </a:r>
            <a:r>
              <a:rPr lang="de-CH" dirty="0" smtClean="0"/>
              <a:t> </a:t>
            </a:r>
            <a:r>
              <a:rPr lang="de-CH" dirty="0" err="1" smtClean="0"/>
              <a:t>characterisation</a:t>
            </a:r>
            <a:r>
              <a:rPr lang="de-CH" dirty="0" smtClean="0"/>
              <a:t> </a:t>
            </a:r>
            <a:r>
              <a:rPr lang="de-CH" dirty="0" smtClean="0">
                <a:sym typeface="Wingdings"/>
              </a:rPr>
              <a:t> simple </a:t>
            </a:r>
            <a:r>
              <a:rPr lang="de-CH" dirty="0" err="1" smtClean="0">
                <a:sym typeface="Wingdings"/>
              </a:rPr>
              <a:t>way</a:t>
            </a:r>
            <a:r>
              <a:rPr lang="de-CH" dirty="0" smtClean="0">
                <a:sym typeface="Wingdings"/>
              </a:rPr>
              <a:t> </a:t>
            </a:r>
            <a:r>
              <a:rPr lang="de-CH" dirty="0" err="1" smtClean="0">
                <a:sym typeface="Wingdings"/>
              </a:rPr>
              <a:t>to</a:t>
            </a:r>
            <a:r>
              <a:rPr lang="de-CH" dirty="0" smtClean="0">
                <a:sym typeface="Wingdings"/>
              </a:rPr>
              <a:t> </a:t>
            </a:r>
            <a:r>
              <a:rPr lang="de-CH" dirty="0" err="1" smtClean="0">
                <a:sym typeface="Wingdings"/>
              </a:rPr>
              <a:t>measure</a:t>
            </a:r>
            <a:r>
              <a:rPr lang="de-CH" dirty="0" smtClean="0">
                <a:sym typeface="Wingdings"/>
              </a:rPr>
              <a:t> </a:t>
            </a:r>
            <a:r>
              <a:rPr lang="de-CH" dirty="0" err="1" smtClean="0">
                <a:sym typeface="Wingdings"/>
              </a:rPr>
              <a:t>nickel</a:t>
            </a:r>
            <a:r>
              <a:rPr lang="de-CH" dirty="0" smtClean="0">
                <a:sym typeface="Wingdings"/>
              </a:rPr>
              <a:t> mass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70774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promise of the (near-)infrared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Extinction is much reduced in the near-IR</a:t>
            </a:r>
          </a:p>
          <a:p>
            <a:pPr lvl="1"/>
            <a:r>
              <a:rPr lang="en-GB" dirty="0" smtClean="0"/>
              <a:t>A</a:t>
            </a:r>
            <a:r>
              <a:rPr lang="en-GB" baseline="-25000" dirty="0" smtClean="0"/>
              <a:t>H</a:t>
            </a:r>
            <a:r>
              <a:rPr lang="en-GB" dirty="0" smtClean="0"/>
              <a:t>/A</a:t>
            </a:r>
            <a:r>
              <a:rPr lang="en-GB" baseline="-25000" dirty="0" smtClean="0"/>
              <a:t>V</a:t>
            </a:r>
            <a:r>
              <a:rPr lang="en-GB" dirty="0" smtClean="0"/>
              <a:t> </a:t>
            </a:r>
            <a:r>
              <a:rPr lang="en-GB" dirty="0" smtClean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GB" dirty="0" smtClean="0">
                <a:latin typeface="HelveticaNeueLT Com 55 Roman"/>
                <a:ea typeface="ＭＳ ゴシック"/>
                <a:cs typeface="HelveticaNeueLT Com 55 Roman"/>
              </a:rPr>
              <a:t>0.19 (</a:t>
            </a:r>
            <a:r>
              <a:rPr lang="en-GB" dirty="0" err="1" smtClean="0">
                <a:latin typeface="HelveticaNeueLT Com 55 Roman"/>
                <a:ea typeface="ＭＳ ゴシック"/>
                <a:cs typeface="HelveticaNeueLT Com 55 Roman"/>
              </a:rPr>
              <a:t>Cardelli</a:t>
            </a:r>
            <a:r>
              <a:rPr lang="en-GB" dirty="0" smtClean="0">
                <a:latin typeface="HelveticaNeueLT Com 55 Roman"/>
                <a:ea typeface="ＭＳ ゴシック"/>
                <a:cs typeface="HelveticaNeueLT Com 55 Roman"/>
              </a:rPr>
              <a:t> et al. 1989)</a:t>
            </a:r>
          </a:p>
          <a:p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much better behaved 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1524000" y="3343133"/>
            <a:ext cx="7162800" cy="3362467"/>
            <a:chOff x="1524000" y="3343133"/>
            <a:chExt cx="7162800" cy="3362467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562600" y="5962621"/>
              <a:ext cx="3124200" cy="742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0794" tIns="50397" rIns="100794" bIns="50397">
              <a:spAutoFit/>
            </a:bodyPr>
            <a:lstStyle>
              <a:lvl1pPr algn="l" defTabSz="10080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03238" algn="l" defTabSz="10080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008063" algn="l" defTabSz="10080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511300" algn="l" defTabSz="10080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16125" algn="l" defTabSz="10080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HelveticaNeueLT Com 55 Roman"/>
                  <a:cs typeface="HelveticaNeueLT Com 55 Roman"/>
                </a:rPr>
                <a:t>Krisciunas</a:t>
              </a:r>
              <a:r>
                <a:rPr lang="en-US" sz="2000" dirty="0">
                  <a:latin typeface="HelveticaNeueLT Com 55 Roman"/>
                  <a:cs typeface="HelveticaNeueLT Com 55 Roman"/>
                </a:rPr>
                <a:t> et al. (2004</a:t>
              </a:r>
              <a:r>
                <a:rPr lang="en-US" sz="2000" dirty="0" smtClean="0">
                  <a:latin typeface="HelveticaNeueLT Com 55 Roman"/>
                  <a:cs typeface="HelveticaNeueLT Com 55 Roman"/>
                </a:rPr>
                <a:t>)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dirty="0" smtClean="0">
                  <a:latin typeface="HelveticaNeueLT Com 55 Roman"/>
                  <a:cs typeface="HelveticaNeueLT Com 55 Roman"/>
                </a:rPr>
                <a:t>Mark Phillips</a:t>
              </a:r>
              <a:endParaRPr lang="en-US" sz="2000" dirty="0">
                <a:latin typeface="HelveticaNeueLT Com 55 Roman"/>
                <a:cs typeface="HelveticaNeueLT Com 55 Roman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524000" y="3343133"/>
              <a:ext cx="6248400" cy="3133867"/>
              <a:chOff x="1600200" y="3276600"/>
              <a:chExt cx="6248400" cy="3133867"/>
            </a:xfrm>
          </p:grpSpPr>
          <p:pic>
            <p:nvPicPr>
              <p:cNvPr id="19" name="Picture 4" descr="jhk_maxim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3276600"/>
                <a:ext cx="3835651" cy="3133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4" name="Group 33"/>
              <p:cNvGrpSpPr/>
              <p:nvPr/>
            </p:nvGrpSpPr>
            <p:grpSpPr>
              <a:xfrm>
                <a:off x="5754201" y="3525220"/>
                <a:ext cx="2094399" cy="2342180"/>
                <a:chOff x="5754201" y="3200400"/>
                <a:chExt cx="2094399" cy="2342180"/>
              </a:xfrm>
            </p:grpSpPr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992640" y="3626671"/>
                  <a:ext cx="1855960" cy="19159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= 1980N (1.29)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= 1986G (1.79)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= 1998bu (1.05)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= </a:t>
                  </a:r>
                  <a:r>
                    <a:rPr lang="en-US" dirty="0" smtClean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1999aw </a:t>
                  </a: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(0.81)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= </a:t>
                  </a:r>
                  <a:r>
                    <a:rPr lang="en-US" dirty="0" smtClean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1999ee </a:t>
                  </a: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(0.94)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= </a:t>
                  </a:r>
                  <a:r>
                    <a:rPr lang="en-US" dirty="0" smtClean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2000ca </a:t>
                  </a: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(1.01)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= </a:t>
                  </a:r>
                  <a:r>
                    <a:rPr lang="en-US" dirty="0" smtClean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2001el </a:t>
                  </a:r>
                  <a:r>
                    <a:rPr lang="en-US" dirty="0">
                      <a:solidFill>
                        <a:schemeClr val="tx1"/>
                      </a:solidFill>
                      <a:latin typeface="HelveticaNeueLT Com 55 Roman"/>
                      <a:cs typeface="HelveticaNeueLT Com 55 Roman"/>
                    </a:rPr>
                    <a:t>(1.15)</a:t>
                  </a:r>
                </a:p>
              </p:txBody>
            </p:sp>
            <p:sp>
              <p:nvSpPr>
                <p:cNvPr id="24" name="Rectangle 16"/>
                <p:cNvSpPr>
                  <a:spLocks noChangeArrowheads="1"/>
                </p:cNvSpPr>
                <p:nvPr/>
              </p:nvSpPr>
              <p:spPr bwMode="auto">
                <a:xfrm>
                  <a:off x="6301966" y="3200400"/>
                  <a:ext cx="1177319" cy="2197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HelveticaNeueLT Com 55 Roman"/>
                      <a:cs typeface="HelveticaNeueLT Com 55 Roman"/>
                    </a:rPr>
                    <a:t>SN  m</a:t>
                  </a:r>
                  <a:r>
                    <a:rPr lang="en-US" baseline="-25000" dirty="0">
                      <a:latin typeface="HelveticaNeueLT Com 55 Roman"/>
                      <a:cs typeface="HelveticaNeueLT Com 55 Roman"/>
                    </a:rPr>
                    <a:t>15</a:t>
                  </a:r>
                  <a:r>
                    <a:rPr lang="en-US" dirty="0">
                      <a:latin typeface="HelveticaNeueLT Com 55 Roman"/>
                      <a:cs typeface="HelveticaNeueLT Com 55 Roman"/>
                    </a:rPr>
                    <a:t>(B)</a:t>
                  </a: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5754201" y="3677673"/>
                  <a:ext cx="232599" cy="1750332"/>
                  <a:chOff x="5754201" y="3677673"/>
                  <a:chExt cx="232599" cy="1750332"/>
                </a:xfrm>
              </p:grpSpPr>
              <p:sp>
                <p:nvSpPr>
                  <p:cNvPr id="25" name="AutoShape 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778996" y="3652878"/>
                    <a:ext cx="136005" cy="1855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FF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778000" y="3902595"/>
                    <a:ext cx="185596" cy="136005"/>
                  </a:xfrm>
                  <a:prstGeom prst="rect">
                    <a:avLst/>
                  </a:prstGeom>
                  <a:solidFill>
                    <a:srgbClr val="FFFF0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5778000" y="4194303"/>
                    <a:ext cx="185596" cy="1360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778000" y="4726800"/>
                    <a:ext cx="185596" cy="13600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9" name="AutoShape 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5778000" y="5029200"/>
                    <a:ext cx="185596" cy="1360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FF0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5778000" y="5292000"/>
                    <a:ext cx="185596" cy="136005"/>
                  </a:xfrm>
                  <a:prstGeom prst="diamond">
                    <a:avLst/>
                  </a:prstGeom>
                  <a:solidFill>
                    <a:srgbClr val="FF9900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2" name="Multiply 31"/>
                  <p:cNvSpPr/>
                  <p:nvPr/>
                </p:nvSpPr>
                <p:spPr>
                  <a:xfrm>
                    <a:off x="5778000" y="4453200"/>
                    <a:ext cx="208800" cy="144000"/>
                  </a:xfrm>
                  <a:prstGeom prst="mathMultiply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5969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Others find this 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de-CH" dirty="0" smtClean="0"/>
              <a:t>Light </a:t>
            </a:r>
            <a:r>
              <a:rPr lang="de-CH" dirty="0" err="1" smtClean="0"/>
              <a:t>curves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near</a:t>
            </a:r>
            <a:r>
              <a:rPr lang="de-CH" dirty="0" smtClean="0"/>
              <a:t>-IR </a:t>
            </a:r>
            <a:r>
              <a:rPr lang="de-CH" dirty="0" err="1" smtClean="0"/>
              <a:t>very</a:t>
            </a:r>
            <a:r>
              <a:rPr lang="de-CH" dirty="0" smtClean="0"/>
              <a:t> uniform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peak</a:t>
            </a:r>
            <a:r>
              <a:rPr lang="de-CH" dirty="0" smtClean="0"/>
              <a:t>, but large </a:t>
            </a:r>
            <a:r>
              <a:rPr lang="de-CH" dirty="0" err="1" smtClean="0"/>
              <a:t>differences</a:t>
            </a:r>
            <a:r>
              <a:rPr lang="de-CH" dirty="0" smtClean="0"/>
              <a:t>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later</a:t>
            </a:r>
            <a:r>
              <a:rPr lang="de-CH" dirty="0" smtClean="0"/>
              <a:t> </a:t>
            </a:r>
            <a:r>
              <a:rPr lang="de-CH" dirty="0" err="1" smtClean="0"/>
              <a:t>times</a:t>
            </a:r>
            <a:endParaRPr lang="de-CH" dirty="0"/>
          </a:p>
        </p:txBody>
      </p:sp>
      <p:grpSp>
        <p:nvGrpSpPr>
          <p:cNvPr id="6" name="Group 5"/>
          <p:cNvGrpSpPr/>
          <p:nvPr/>
        </p:nvGrpSpPr>
        <p:grpSpPr>
          <a:xfrm>
            <a:off x="3657600" y="1828800"/>
            <a:ext cx="5329897" cy="4419599"/>
            <a:chOff x="4267200" y="2247900"/>
            <a:chExt cx="4415497" cy="3543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2247900"/>
              <a:ext cx="4415497" cy="35433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54258" y="4706685"/>
              <a:ext cx="1722390" cy="962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latin typeface="HelveticaNeueLT Com 55 Roman" pitchFamily="34" charset="0"/>
                </a:rPr>
                <a:t>SN 2006mr</a:t>
              </a:r>
            </a:p>
            <a:p>
              <a:r>
                <a:rPr lang="de-CH" dirty="0" smtClean="0">
                  <a:latin typeface="HelveticaNeueLT Com 55 Roman" pitchFamily="34" charset="0"/>
                </a:rPr>
                <a:t>SN 2005ke</a:t>
              </a:r>
            </a:p>
            <a:p>
              <a:r>
                <a:rPr lang="de-CH" dirty="0" smtClean="0">
                  <a:latin typeface="HelveticaNeueLT Com 55 Roman" pitchFamily="34" charset="0"/>
                </a:rPr>
                <a:t>SN 2007on</a:t>
              </a:r>
            </a:p>
            <a:p>
              <a:r>
                <a:rPr lang="de-CH" dirty="0" err="1" smtClean="0">
                  <a:latin typeface="HelveticaNeueLT Com 55 Roman" pitchFamily="34" charset="0"/>
                </a:rPr>
                <a:t>Kattner</a:t>
              </a:r>
              <a:r>
                <a:rPr lang="de-CH" dirty="0" smtClean="0">
                  <a:latin typeface="HelveticaNeueLT Com 55 Roman" pitchFamily="34" charset="0"/>
                </a:rPr>
                <a:t> et al. 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52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 literature sample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</a:t>
            </a:r>
            <a:r>
              <a:rPr lang="en-GB" dirty="0" smtClean="0"/>
              <a:t>catter minimal at first maximum in </a:t>
            </a:r>
            <a:br>
              <a:rPr lang="en-GB" dirty="0" smtClean="0"/>
            </a:br>
            <a:r>
              <a:rPr lang="en-GB" dirty="0" smtClean="0"/>
              <a:t>Y (1.04μm), J (1.24μm), </a:t>
            </a:r>
            <a:br>
              <a:rPr lang="en-GB" dirty="0" smtClean="0"/>
            </a:br>
            <a:r>
              <a:rPr lang="en-GB" dirty="0" smtClean="0"/>
              <a:t>H (1.63μm) and </a:t>
            </a:r>
            <a:br>
              <a:rPr lang="en-GB" dirty="0" smtClean="0"/>
            </a:br>
            <a:r>
              <a:rPr lang="en-GB" dirty="0" smtClean="0"/>
              <a:t>K (2.14μm)</a:t>
            </a:r>
          </a:p>
          <a:p>
            <a:r>
              <a:rPr lang="en-GB" dirty="0"/>
              <a:t>~</a:t>
            </a:r>
            <a:r>
              <a:rPr lang="en-GB" dirty="0" smtClean="0"/>
              <a:t>90 objects in J and H </a:t>
            </a:r>
          </a:p>
          <a:p>
            <a:pPr lvl="1"/>
            <a:r>
              <a:rPr lang="en-GB" dirty="0" smtClean="0"/>
              <a:t>58in Y, 22 in K</a:t>
            </a:r>
          </a:p>
          <a:p>
            <a:r>
              <a:rPr lang="en-GB" dirty="0" smtClean="0"/>
              <a:t>Mostly Carnegie SN Project data </a:t>
            </a:r>
            <a:br>
              <a:rPr lang="en-GB" dirty="0" smtClean="0"/>
            </a:br>
            <a:r>
              <a:rPr lang="en-GB" dirty="0" smtClean="0"/>
              <a:t>(Contreras et al. 2010, </a:t>
            </a:r>
            <a:r>
              <a:rPr lang="en-GB" dirty="0" err="1" smtClean="0"/>
              <a:t>Stritzinger</a:t>
            </a:r>
            <a:r>
              <a:rPr lang="en-GB" dirty="0" smtClean="0"/>
              <a:t> et al. 2011)</a:t>
            </a:r>
          </a:p>
          <a:p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226889" y="1905000"/>
            <a:ext cx="4917111" cy="3962400"/>
            <a:chOff x="4615543" y="1764268"/>
            <a:chExt cx="4376057" cy="3493532"/>
          </a:xfrm>
        </p:grpSpPr>
        <p:sp>
          <p:nvSpPr>
            <p:cNvPr id="13" name="TextBox 12"/>
            <p:cNvSpPr txBox="1"/>
            <p:nvPr/>
          </p:nvSpPr>
          <p:spPr>
            <a:xfrm>
              <a:off x="6705600" y="1764268"/>
              <a:ext cx="216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Dhawan</a:t>
              </a:r>
              <a:r>
                <a:rPr lang="en-GB" dirty="0" smtClean="0">
                  <a:latin typeface="HelveticaNeueLT Com 55 Roman" pitchFamily="34" charset="0"/>
                </a:rPr>
                <a:t> et al. 2014</a:t>
              </a:r>
            </a:p>
          </p:txBody>
        </p:sp>
        <p:pic>
          <p:nvPicPr>
            <p:cNvPr id="3" name="Picture 2" descr="lc_fig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543" y="2194560"/>
              <a:ext cx="4376057" cy="3063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12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Infrared light curves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1295400"/>
            <a:ext cx="5638800" cy="4038600"/>
            <a:chOff x="533400" y="1219200"/>
            <a:chExt cx="5638800" cy="4038600"/>
          </a:xfrm>
        </p:grpSpPr>
        <p:sp>
          <p:nvSpPr>
            <p:cNvPr id="13" name="Rectangle 12"/>
            <p:cNvSpPr/>
            <p:nvPr/>
          </p:nvSpPr>
          <p:spPr>
            <a:xfrm>
              <a:off x="533400" y="1219200"/>
              <a:ext cx="56388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09600" y="1295400"/>
              <a:ext cx="5547000" cy="3899658"/>
              <a:chOff x="3664800" y="228600"/>
              <a:chExt cx="5547000" cy="3899658"/>
            </a:xfrm>
            <a:solidFill>
              <a:schemeClr val="bg1"/>
            </a:solidFill>
          </p:grpSpPr>
          <p:pic>
            <p:nvPicPr>
              <p:cNvPr id="8" name="Picture 7" descr="lc_fig1.pdf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946" r="48829" b="-595"/>
              <a:stretch/>
            </p:blipFill>
            <p:spPr>
              <a:xfrm>
                <a:off x="3664800" y="381601"/>
                <a:ext cx="5302800" cy="3746657"/>
              </a:xfrm>
              <a:prstGeom prst="rect">
                <a:avLst/>
              </a:prstGeom>
              <a:grpFill/>
            </p:spPr>
          </p:pic>
          <p:pic>
            <p:nvPicPr>
              <p:cNvPr id="9" name="Picture 8" descr="lc_fig1.pdf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927" r="-369" b="50786"/>
              <a:stretch/>
            </p:blipFill>
            <p:spPr>
              <a:xfrm>
                <a:off x="4181022" y="228600"/>
                <a:ext cx="5030778" cy="3505200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724400"/>
            <a:ext cx="4572000" cy="1981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/>
          <p:cNvSpPr txBox="1"/>
          <p:nvPr/>
        </p:nvSpPr>
        <p:spPr>
          <a:xfrm>
            <a:off x="6705600" y="4267200"/>
            <a:ext cx="216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HelveticaNeueLT Com 55 Roman" pitchFamily="34" charset="0"/>
              </a:rPr>
              <a:t>Dhawan</a:t>
            </a:r>
            <a:r>
              <a:rPr lang="en-GB" dirty="0" smtClean="0">
                <a:latin typeface="HelveticaNeueLT Com 55 Roman" pitchFamily="34" charset="0"/>
              </a:rPr>
              <a:t> et al. 2014</a:t>
            </a:r>
            <a:endParaRPr lang="en-GB" dirty="0" smtClean="0">
              <a:latin typeface="HelveticaNeue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7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NOT after </a:t>
            </a:r>
            <a:r>
              <a:rPr lang="de-CH" dirty="0" err="1" smtClean="0"/>
              <a:t>maximum</a:t>
            </a:r>
            <a:endParaRPr lang="de-CH" dirty="0"/>
          </a:p>
        </p:txBody>
      </p:sp>
      <p:grpSp>
        <p:nvGrpSpPr>
          <p:cNvPr id="3" name="Group 2"/>
          <p:cNvGrpSpPr/>
          <p:nvPr/>
        </p:nvGrpSpPr>
        <p:grpSpPr>
          <a:xfrm>
            <a:off x="-15240" y="1307068"/>
            <a:ext cx="3291840" cy="5002292"/>
            <a:chOff x="-15240" y="1154668"/>
            <a:chExt cx="3291840" cy="5002292"/>
          </a:xfrm>
        </p:grpSpPr>
        <p:pic>
          <p:nvPicPr>
            <p:cNvPr id="2" name="Picture 1" descr="fig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" y="1219200"/>
              <a:ext cx="3291840" cy="4937760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381000" y="1154668"/>
              <a:ext cx="2590800" cy="369332"/>
              <a:chOff x="381000" y="1154668"/>
              <a:chExt cx="2590800" cy="369332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81000" y="1524000"/>
                <a:ext cx="25908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219200" y="1154668"/>
                <a:ext cx="868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>
                    <a:latin typeface="HelveticaNeueLT Com 55 Roman" pitchFamily="34" charset="0"/>
                  </a:rPr>
                  <a:t>4 </a:t>
                </a:r>
                <a:r>
                  <a:rPr lang="de-CH" dirty="0" err="1" smtClean="0">
                    <a:latin typeface="HelveticaNeueLT Com 55 Roman" pitchFamily="34" charset="0"/>
                  </a:rPr>
                  <a:t>days</a:t>
                </a:r>
                <a:endParaRPr lang="de-CH" dirty="0" smtClean="0">
                  <a:latin typeface="HelveticaNeueLT Com 55 Roman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032760" y="1308000"/>
            <a:ext cx="3291840" cy="5001360"/>
            <a:chOff x="3032760" y="1155600"/>
            <a:chExt cx="3291840" cy="5001360"/>
          </a:xfrm>
        </p:grpSpPr>
        <p:pic>
          <p:nvPicPr>
            <p:cNvPr id="4" name="Picture 3" descr="fig3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760" y="1219200"/>
              <a:ext cx="3291840" cy="493776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429000" y="1155600"/>
              <a:ext cx="2590800" cy="369332"/>
              <a:chOff x="3429000" y="1155600"/>
              <a:chExt cx="2590800" cy="369332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3429000" y="1524000"/>
                <a:ext cx="25908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191000" y="1155600"/>
                <a:ext cx="997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>
                    <a:latin typeface="HelveticaNeueLT Com 55 Roman" pitchFamily="34" charset="0"/>
                  </a:rPr>
                  <a:t>14 </a:t>
                </a:r>
                <a:r>
                  <a:rPr lang="de-CH" dirty="0" err="1" smtClean="0">
                    <a:latin typeface="HelveticaNeueLT Com 55 Roman" pitchFamily="34" charset="0"/>
                  </a:rPr>
                  <a:t>days</a:t>
                </a:r>
                <a:endParaRPr lang="de-CH" dirty="0" smtClean="0">
                  <a:latin typeface="HelveticaNeueLT Com 55 Roman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96000" y="1308000"/>
            <a:ext cx="3291840" cy="5016600"/>
            <a:chOff x="6096000" y="1155600"/>
            <a:chExt cx="3291840" cy="5016600"/>
          </a:xfrm>
        </p:grpSpPr>
        <p:pic>
          <p:nvPicPr>
            <p:cNvPr id="11" name="Picture 10" descr="fig4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234440"/>
              <a:ext cx="3291840" cy="493776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516000" y="1155600"/>
              <a:ext cx="2514600" cy="369332"/>
              <a:chOff x="6516000" y="1155600"/>
              <a:chExt cx="2514600" cy="36933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239000" y="1155600"/>
                <a:ext cx="997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>
                    <a:latin typeface="HelveticaNeueLT Com 55 Roman" pitchFamily="34" charset="0"/>
                  </a:rPr>
                  <a:t>30 </a:t>
                </a:r>
                <a:r>
                  <a:rPr lang="de-CH" dirty="0" err="1" smtClean="0">
                    <a:latin typeface="HelveticaNeueLT Com 55 Roman" pitchFamily="34" charset="0"/>
                  </a:rPr>
                  <a:t>days</a:t>
                </a:r>
                <a:endParaRPr lang="de-CH" dirty="0" smtClean="0">
                  <a:latin typeface="HelveticaNeueLT Com 55 Roman" pitchFamily="34" charset="0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6516000" y="1524000"/>
                <a:ext cx="25146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7162800" y="1905000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HelveticaNeueLT Com 55 Roman" pitchFamily="34" charset="0"/>
              </a:rPr>
              <a:t>Dhawan</a:t>
            </a:r>
            <a:r>
              <a:rPr lang="en-GB" sz="1600" dirty="0" smtClean="0">
                <a:latin typeface="HelveticaNeueLT Com 55 Roman" pitchFamily="34" charset="0"/>
              </a:rPr>
              <a:t> et al. 2014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7530" y="6248400"/>
            <a:ext cx="119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elveticaNeueLT Com 55 Roman" pitchFamily="34" charset="0"/>
              </a:rPr>
              <a:t>maximum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91000" y="6248400"/>
            <a:ext cx="11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elveticaNeueLT Com 55 Roman" pitchFamily="34" charset="0"/>
              </a:rPr>
              <a:t>minimum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91715" y="6248400"/>
            <a:ext cx="202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elveticaNeueLT Com 55 Roman" pitchFamily="34" charset="0"/>
              </a:rPr>
              <a:t>second maximum</a:t>
            </a:r>
          </a:p>
        </p:txBody>
      </p:sp>
    </p:spTree>
    <p:extLst>
      <p:ext uri="{BB962C8B-B14F-4D97-AF65-F5344CB8AC3E}">
        <p14:creationId xmlns:p14="http://schemas.microsoft.com/office/powerpoint/2010/main" val="176103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Late</a:t>
            </a:r>
            <a:r>
              <a:rPr lang="de-CH" dirty="0" smtClean="0"/>
              <a:t> </a:t>
            </a:r>
            <a:r>
              <a:rPr lang="de-CH" dirty="0" err="1" smtClean="0"/>
              <a:t>decline</a:t>
            </a:r>
            <a:r>
              <a:rPr lang="de-CH" dirty="0" smtClean="0"/>
              <a:t> (t&gt;40 </a:t>
            </a:r>
            <a:r>
              <a:rPr lang="de-CH" dirty="0" err="1" smtClean="0"/>
              <a:t>days</a:t>
            </a:r>
            <a:r>
              <a:rPr lang="de-CH" dirty="0" smtClean="0"/>
              <a:t>)</a:t>
            </a:r>
            <a:endParaRPr lang="de-CH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00600" y="1261872"/>
            <a:ext cx="3730752" cy="5596128"/>
            <a:chOff x="4800600" y="1261872"/>
            <a:chExt cx="3730752" cy="5596128"/>
          </a:xfrm>
        </p:grpSpPr>
        <p:pic>
          <p:nvPicPr>
            <p:cNvPr id="10" name="Picture 9" descr="fig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261872"/>
              <a:ext cx="3730752" cy="55961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562600" y="1331223"/>
              <a:ext cx="2227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Dhawan</a:t>
              </a:r>
              <a:r>
                <a:rPr lang="en-GB" dirty="0" smtClean="0">
                  <a:latin typeface="HelveticaNeueLT Com 55 Roman" pitchFamily="34" charset="0"/>
                </a:rPr>
                <a:t> et al. 2014</a:t>
              </a:r>
            </a:p>
          </p:txBody>
        </p:sp>
      </p:grpSp>
      <p:pic>
        <p:nvPicPr>
          <p:cNvPr id="2" name="Picture 1" descr="fig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733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hase of the second maximum appears to be a strong discriminator among 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endParaRPr lang="en-GB" dirty="0"/>
          </a:p>
        </p:txBody>
      </p:sp>
      <p:pic>
        <p:nvPicPr>
          <p:cNvPr id="7" name="Picture 6" descr="fig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3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Luminosity of late decline and the phase of the second maximum are linked</a:t>
            </a:r>
            <a:endParaRPr lang="en-GB" dirty="0"/>
          </a:p>
        </p:txBody>
      </p:sp>
      <p:pic>
        <p:nvPicPr>
          <p:cNvPr id="4" name="Picture 3" descr="fig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" r="6861"/>
          <a:stretch/>
        </p:blipFill>
        <p:spPr>
          <a:xfrm>
            <a:off x="4495800" y="1295400"/>
            <a:ext cx="4471231" cy="5349462"/>
          </a:xfrm>
          <a:prstGeom prst="rect">
            <a:avLst/>
          </a:prstGeom>
        </p:spPr>
      </p:pic>
      <p:pic>
        <p:nvPicPr>
          <p:cNvPr id="5" name="Picture 4" descr="norm_late_dec_m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2" y="3657600"/>
            <a:ext cx="404407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3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HelveticaNeueLT Com 55 Roman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43836</TotalTime>
  <Words>462</Words>
  <Application>Microsoft Macintosh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Type Ia supernovae  in the near-infrared:  nickel all over</vt:lpstr>
      <vt:lpstr>The promise of the (near-)infrared</vt:lpstr>
      <vt:lpstr>Others find this too</vt:lpstr>
      <vt:lpstr>Large literature sample</vt:lpstr>
      <vt:lpstr>Infrared light curves</vt:lpstr>
      <vt:lpstr>NOT after maximum</vt:lpstr>
      <vt:lpstr>Late decline (t&gt;40 days)</vt:lpstr>
      <vt:lpstr>Correlations</vt:lpstr>
      <vt:lpstr>Correlations</vt:lpstr>
      <vt:lpstr>Correlations with the optical</vt:lpstr>
      <vt:lpstr>Correlation with optical colour</vt:lpstr>
      <vt:lpstr>Consistent picture emerging</vt:lpstr>
      <vt:lpstr>Nickel masses directly?</vt:lpstr>
      <vt:lpstr>Absorption-free subsample</vt:lpstr>
      <vt:lpstr>Nickel masses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 Cosmology - Heidelberg 2011</dc:title>
  <dc:subject>Supernova cosmology: legacy and future</dc:subject>
  <dc:creator>Bruno Leibundgut</dc:creator>
  <cp:keywords>supernovae, cosmology</cp:keywords>
  <cp:lastModifiedBy>Bruno Leibundgut</cp:lastModifiedBy>
  <cp:revision>211</cp:revision>
  <cp:lastPrinted>2014-09-24T08:03:15Z</cp:lastPrinted>
  <dcterms:created xsi:type="dcterms:W3CDTF">2006-08-16T00:00:00Z</dcterms:created>
  <dcterms:modified xsi:type="dcterms:W3CDTF">2014-09-24T08:03:33Z</dcterms:modified>
  <cp:category>leibundgut SN cosmology talks</cp:category>
</cp:coreProperties>
</file>