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486" r:id="rId4"/>
    <p:sldId id="487" r:id="rId5"/>
    <p:sldId id="488" r:id="rId6"/>
    <p:sldId id="489" r:id="rId7"/>
    <p:sldId id="490" r:id="rId8"/>
    <p:sldId id="491" r:id="rId9"/>
    <p:sldId id="492" r:id="rId10"/>
    <p:sldId id="493" r:id="rId11"/>
    <p:sldId id="494" r:id="rId12"/>
    <p:sldId id="495" r:id="rId13"/>
    <p:sldId id="449" r:id="rId14"/>
    <p:sldId id="481" r:id="rId15"/>
    <p:sldId id="482" r:id="rId16"/>
    <p:sldId id="483" r:id="rId17"/>
    <p:sldId id="49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AF9FD"/>
    <a:srgbClr val="EFE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64"/>
    <p:restoredTop sz="94708"/>
  </p:normalViewPr>
  <p:slideViewPr>
    <p:cSldViewPr>
      <p:cViewPr varScale="1">
        <p:scale>
          <a:sx n="84" d="100"/>
          <a:sy n="84" d="100"/>
        </p:scale>
        <p:origin x="85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2CEAC-DFDF-4E4E-BDF0-98B83640C3D3}" type="datetimeFigureOut">
              <a:rPr lang="en-GB" smtClean="0"/>
              <a:pPr/>
              <a:t>30/09/2016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5DC28-B1EB-46E0-9650-7D2B52A4F60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450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contours</a:t>
            </a:r>
            <a:r>
              <a:rPr lang="en-US" baseline="0" dirty="0" smtClean="0"/>
              <a:t> show 30%, 50%, and 70% of the maximum in the 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5DC28-B1EB-46E0-9650-7D2B52A4F60A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413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Cas</a:t>
            </a:r>
            <a:r>
              <a:rPr lang="en-US" dirty="0" smtClean="0"/>
              <a:t> A: red Fe (Chandra), green</a:t>
            </a:r>
            <a:r>
              <a:rPr lang="en-US" baseline="0" dirty="0" smtClean="0"/>
              <a:t> Si/Mg (Chandra), blue </a:t>
            </a:r>
            <a:r>
              <a:rPr lang="en-US" baseline="0" dirty="0" err="1" smtClean="0"/>
              <a:t>Ti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NuSTAR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5DC28-B1EB-46E0-9650-7D2B52A4F60A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706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26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3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63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FF000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FF000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26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50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65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9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27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47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3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31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FF000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FF000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NeueLT Com 55 Roman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HelveticaNeueLT Com 55 Roman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HelveticaNeueLT Com 55 Roman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HelveticaNeueLT Com 55 Roman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HelveticaNeueLT Com 55 Roman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HelveticaNeueLT Com 55 Roman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HelveticaNeueLT Com 55 Roman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52600"/>
            <a:ext cx="8229600" cy="2003425"/>
          </a:xfrm>
        </p:spPr>
        <p:txBody>
          <a:bodyPr>
            <a:normAutofit/>
          </a:bodyPr>
          <a:lstStyle/>
          <a:p>
            <a:r>
              <a:rPr lang="en-GB" dirty="0" smtClean="0"/>
              <a:t>Observational Constraints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/>
          <a:p>
            <a:r>
              <a:rPr lang="en-GB" dirty="0" smtClean="0"/>
              <a:t>Bruno Leibundgut</a:t>
            </a:r>
          </a:p>
        </p:txBody>
      </p:sp>
      <p:pic>
        <p:nvPicPr>
          <p:cNvPr id="4" name="Picture 5" descr="Logo_ohne Unterschri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9313" y="4876800"/>
            <a:ext cx="1062487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1059" y="4878000"/>
            <a:ext cx="890341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4876800"/>
            <a:ext cx="717843" cy="93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Separate physics from ‘weather’</a:t>
            </a:r>
            <a:br>
              <a:rPr lang="en-US" dirty="0" smtClean="0"/>
            </a:br>
            <a:r>
              <a:rPr lang="en-US" dirty="0" smtClean="0"/>
              <a:t>(core evolution from stellar atmosphere)</a:t>
            </a:r>
          </a:p>
          <a:p>
            <a:pPr lvl="1"/>
            <a:r>
              <a:rPr lang="en-US" dirty="0" smtClean="0"/>
              <a:t>classification system not really helpful</a:t>
            </a:r>
          </a:p>
          <a:p>
            <a:pPr lvl="2"/>
            <a:r>
              <a:rPr lang="en-US" dirty="0" smtClean="0"/>
              <a:t>sub-classes not necessarily distinct physics</a:t>
            </a:r>
          </a:p>
          <a:p>
            <a:pPr lvl="1"/>
            <a:r>
              <a:rPr lang="en-US" dirty="0" smtClean="0"/>
              <a:t>separate relevant topics</a:t>
            </a:r>
          </a:p>
          <a:p>
            <a:pPr lvl="2"/>
            <a:r>
              <a:rPr lang="en-US" dirty="0" smtClean="0"/>
              <a:t>explosion mechanisms</a:t>
            </a:r>
          </a:p>
          <a:p>
            <a:pPr lvl="3"/>
            <a:r>
              <a:rPr lang="en-US" dirty="0" smtClean="0"/>
              <a:t>compact remnants</a:t>
            </a:r>
          </a:p>
          <a:p>
            <a:pPr lvl="2"/>
            <a:r>
              <a:rPr lang="en-US" dirty="0" smtClean="0"/>
              <a:t>influence of binaries</a:t>
            </a:r>
          </a:p>
          <a:p>
            <a:pPr lvl="3"/>
            <a:r>
              <a:rPr lang="en-US" dirty="0" smtClean="0"/>
              <a:t>remaining H and He envelope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Ib</a:t>
            </a:r>
            <a:r>
              <a:rPr lang="en-US" dirty="0" smtClean="0">
                <a:sym typeface="Wingdings"/>
              </a:rPr>
              <a:t>/c</a:t>
            </a:r>
            <a:endParaRPr lang="en-US" dirty="0" smtClean="0"/>
          </a:p>
          <a:p>
            <a:pPr lvl="2"/>
            <a:r>
              <a:rPr lang="en-US" dirty="0" smtClean="0"/>
              <a:t>circumstellar interaction</a:t>
            </a:r>
          </a:p>
          <a:p>
            <a:pPr lvl="3"/>
            <a:r>
              <a:rPr lang="en-US" dirty="0" smtClean="0">
                <a:sym typeface="Wingdings"/>
              </a:rPr>
              <a:t>depends on individual stellar evolution  </a:t>
            </a:r>
            <a:r>
              <a:rPr lang="en-US" dirty="0" err="1" smtClean="0">
                <a:sym typeface="Wingdings"/>
              </a:rPr>
              <a:t>IIn</a:t>
            </a:r>
            <a:endParaRPr lang="en-US" dirty="0" smtClean="0">
              <a:sym typeface="Wingdings"/>
            </a:endParaRPr>
          </a:p>
          <a:p>
            <a:pPr lvl="2"/>
            <a:endParaRPr lang="en-US" dirty="0" smtClean="0">
              <a:sym typeface="Wingdings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51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rgbClr val="0070C0"/>
                </a:solidFill>
                <a:latin typeface="Helvetica Neue LT Com 65 Medium" charset="0"/>
                <a:ea typeface="Helvetica Neue LT Com 65 Medium" charset="0"/>
                <a:cs typeface="Helvetica Neue LT Com 65 Medium" charset="0"/>
              </a:rPr>
              <a:t>Thermonuclears</a:t>
            </a:r>
            <a:endParaRPr lang="en-US" dirty="0" smtClean="0">
              <a:solidFill>
                <a:srgbClr val="0070C0"/>
              </a:solidFill>
              <a:latin typeface="Helvetica Neue LT Com 65 Medium" charset="0"/>
              <a:ea typeface="Helvetica Neue LT Com 65 Medium" charset="0"/>
              <a:cs typeface="Helvetica Neue LT Com 65 Medium" charset="0"/>
            </a:endParaRPr>
          </a:p>
          <a:p>
            <a:pPr lvl="1"/>
            <a:r>
              <a:rPr lang="en-US" dirty="0" smtClean="0"/>
              <a:t>variations on a theme</a:t>
            </a:r>
          </a:p>
          <a:p>
            <a:pPr lvl="1"/>
            <a:r>
              <a:rPr lang="en-US" dirty="0" smtClean="0"/>
              <a:t>critical parameters?</a:t>
            </a:r>
          </a:p>
          <a:p>
            <a:pPr marL="936625" lvl="2" indent="-227013"/>
            <a:r>
              <a:rPr lang="en-US" dirty="0" smtClean="0"/>
              <a:t>nickel mass</a:t>
            </a:r>
          </a:p>
          <a:p>
            <a:pPr marL="936625" lvl="2" indent="-227013"/>
            <a:r>
              <a:rPr lang="en-US" dirty="0" smtClean="0"/>
              <a:t>ejecta mass</a:t>
            </a:r>
          </a:p>
          <a:p>
            <a:pPr marL="936625" lvl="2" indent="-227013"/>
            <a:r>
              <a:rPr lang="en-US" dirty="0" smtClean="0"/>
              <a:t>explosion energy(?)</a:t>
            </a:r>
          </a:p>
          <a:p>
            <a:pPr marL="936625" lvl="2" indent="-227013"/>
            <a:r>
              <a:rPr lang="en-US" dirty="0" smtClean="0"/>
              <a:t>explosion mechanism?</a:t>
            </a:r>
          </a:p>
          <a:p>
            <a:pPr marL="936625" lvl="2" indent="-227013"/>
            <a:r>
              <a:rPr lang="en-US" dirty="0" smtClean="0"/>
              <a:t>progenitor evolution?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546600" y="1596192"/>
            <a:ext cx="4521200" cy="4880808"/>
            <a:chOff x="4724400" y="1050092"/>
            <a:chExt cx="4140200" cy="4576008"/>
          </a:xfrm>
        </p:grpSpPr>
        <p:grpSp>
          <p:nvGrpSpPr>
            <p:cNvPr id="6" name="Group 5"/>
            <p:cNvGrpSpPr/>
            <p:nvPr/>
          </p:nvGrpSpPr>
          <p:grpSpPr>
            <a:xfrm>
              <a:off x="4724400" y="1387158"/>
              <a:ext cx="4140200" cy="4238942"/>
              <a:chOff x="4724400" y="1387158"/>
              <a:chExt cx="4140200" cy="423894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24400" y="1387158"/>
                <a:ext cx="4140200" cy="387350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24400" y="5257800"/>
                <a:ext cx="4140200" cy="368300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6692274" y="1050092"/>
              <a:ext cx="21723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HelveticaNeueLT Com 55 Roman" pitchFamily="34" charset="0"/>
                </a:rPr>
                <a:t>Taubenberger</a:t>
              </a:r>
              <a:r>
                <a:rPr lang="en-US" dirty="0" smtClean="0">
                  <a:latin typeface="HelveticaNeueLT Com 55 Roman" pitchFamily="34" charset="0"/>
                </a:rPr>
                <a:t> 2017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0766" y="5334000"/>
            <a:ext cx="3739423" cy="1447800"/>
            <a:chOff x="310766" y="5334000"/>
            <a:chExt cx="3739423" cy="144780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24000" y="5334000"/>
              <a:ext cx="2526189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10766" y="6443246"/>
              <a:ext cx="13596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HelveticaNeueLT Com 55 Roman" pitchFamily="34" charset="0"/>
                </a:rPr>
                <a:t>Li et al. 2010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842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Explosions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 smtClean="0">
                <a:solidFill>
                  <a:srgbClr val="0070C0"/>
                </a:solidFill>
                <a:latin typeface="Helvetica Neue LT Com 65 Medium" charset="0"/>
                <a:ea typeface="Helvetica Neue LT Com 65 Medium" charset="0"/>
                <a:cs typeface="Helvetica Neue LT Com 65 Medium" charset="0"/>
              </a:rPr>
              <a:t>Thermonuclears</a:t>
            </a:r>
            <a:endParaRPr lang="en-GB" dirty="0" smtClean="0">
              <a:solidFill>
                <a:srgbClr val="0070C0"/>
              </a:solidFill>
              <a:latin typeface="Helvetica Neue LT Com 65 Medium" charset="0"/>
              <a:ea typeface="Helvetica Neue LT Com 65 Medium" charset="0"/>
              <a:cs typeface="Helvetica Neue LT Com 65 Medium" charset="0"/>
            </a:endParaRPr>
          </a:p>
          <a:p>
            <a:pPr lvl="1"/>
            <a:r>
              <a:rPr lang="en-GB" dirty="0" smtClean="0"/>
              <a:t>Second peak in the near-IR is the result of the recombination of Fe</a:t>
            </a:r>
            <a:r>
              <a:rPr lang="en-GB" baseline="30000" dirty="0" smtClean="0"/>
              <a:t>++</a:t>
            </a:r>
            <a:r>
              <a:rPr lang="en-GB" dirty="0" smtClean="0"/>
              <a:t> to Fe</a:t>
            </a:r>
            <a:r>
              <a:rPr lang="en-GB" baseline="30000" dirty="0" smtClean="0"/>
              <a:t>+</a:t>
            </a:r>
            <a:r>
              <a:rPr lang="en-GB" dirty="0" smtClean="0"/>
              <a:t> (Kasen 2006)</a:t>
            </a:r>
          </a:p>
          <a:p>
            <a:pPr lvl="1">
              <a:spcBef>
                <a:spcPts val="1272"/>
              </a:spcBef>
            </a:pPr>
            <a:r>
              <a:rPr lang="en-GB" dirty="0" smtClean="0"/>
              <a:t>Uniform ejecta structure</a:t>
            </a:r>
          </a:p>
          <a:p>
            <a:pPr lvl="2"/>
            <a:r>
              <a:rPr lang="en-GB" dirty="0" smtClean="0"/>
              <a:t>late declines very similar</a:t>
            </a:r>
          </a:p>
          <a:p>
            <a:pPr lvl="1">
              <a:spcBef>
                <a:spcPts val="1272"/>
              </a:spcBef>
            </a:pPr>
            <a:r>
              <a:rPr lang="en-GB" dirty="0" smtClean="0"/>
              <a:t>higher luminosity indicates higher </a:t>
            </a:r>
            <a:r>
              <a:rPr lang="en-GB" baseline="30000" dirty="0" smtClean="0"/>
              <a:t>56</a:t>
            </a:r>
            <a:r>
              <a:rPr lang="en-GB" dirty="0" smtClean="0"/>
              <a:t>Ni mass</a:t>
            </a:r>
          </a:p>
          <a:p>
            <a:pPr lvl="1"/>
            <a:r>
              <a:rPr lang="en-GB" dirty="0" smtClean="0"/>
              <a:t>later secondary peak also indicates higher Fe/Ni mass</a:t>
            </a:r>
          </a:p>
          <a:p>
            <a:pPr lvl="1"/>
            <a:r>
              <a:rPr lang="en-GB" dirty="0" smtClean="0"/>
              <a:t>Ni mass and (optical) light curve parameters correlate (</a:t>
            </a:r>
            <a:r>
              <a:rPr lang="en-GB" dirty="0" err="1" smtClean="0"/>
              <a:t>Scalzo</a:t>
            </a:r>
            <a:r>
              <a:rPr lang="en-GB" dirty="0" smtClean="0"/>
              <a:t> et al. 2014)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norm_late_dec_mor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0" y="3048000"/>
            <a:ext cx="342163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3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</a:t>
            </a:r>
            <a:r>
              <a:rPr lang="en-US" dirty="0" smtClean="0"/>
              <a:t>uminosity function of </a:t>
            </a:r>
            <a:r>
              <a:rPr lang="en-US" dirty="0" err="1" smtClean="0"/>
              <a:t>SNe</a:t>
            </a:r>
            <a:r>
              <a:rPr lang="en-US" dirty="0" smtClean="0"/>
              <a:t> </a:t>
            </a:r>
            <a:r>
              <a:rPr lang="en-US" dirty="0" err="1" smtClean="0"/>
              <a:t>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4953000" cy="4525963"/>
          </a:xfrm>
        </p:spPr>
        <p:txBody>
          <a:bodyPr/>
          <a:lstStyle/>
          <a:p>
            <a:r>
              <a:rPr lang="en-US" dirty="0" smtClean="0"/>
              <a:t>Use the phase of the second maximum to derive the bolometric peak luminosity</a:t>
            </a:r>
          </a:p>
          <a:p>
            <a:pPr lvl="1"/>
            <a:r>
              <a:rPr lang="en-US" dirty="0" smtClean="0"/>
              <a:t>calibrated on a sample of reddening-free </a:t>
            </a:r>
            <a:r>
              <a:rPr lang="en-US" dirty="0" err="1" smtClean="0"/>
              <a:t>SNe</a:t>
            </a:r>
            <a:r>
              <a:rPr lang="en-US" dirty="0" smtClean="0"/>
              <a:t> </a:t>
            </a:r>
            <a:r>
              <a:rPr lang="en-US" dirty="0" err="1" smtClean="0"/>
              <a:t>Ia</a:t>
            </a:r>
            <a:endParaRPr lang="en-US" dirty="0" smtClean="0"/>
          </a:p>
          <a:p>
            <a:pPr lvl="1"/>
            <a:r>
              <a:rPr lang="en-US" dirty="0" smtClean="0"/>
              <a:t>apply to reddened objects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76799" y="1105316"/>
            <a:ext cx="4241255" cy="5752684"/>
            <a:chOff x="4876799" y="1105316"/>
            <a:chExt cx="4241255" cy="57526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6799" y="1105316"/>
              <a:ext cx="4241255" cy="57526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191851" y="6016823"/>
              <a:ext cx="17235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HelveticaNeueLT Com 55 Roman" pitchFamily="34" charset="0"/>
                </a:rPr>
                <a:t>Dhawan</a:t>
              </a:r>
              <a:r>
                <a:rPr lang="en-US" sz="1400" dirty="0" smtClean="0">
                  <a:latin typeface="HelveticaNeueLT Com 55 Roman" pitchFamily="34" charset="0"/>
                </a:rPr>
                <a:t> et al. 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34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function of </a:t>
            </a:r>
            <a:r>
              <a:rPr lang="en-US" dirty="0" err="1" smtClean="0"/>
              <a:t>SNe</a:t>
            </a:r>
            <a:r>
              <a:rPr lang="en-US" dirty="0" smtClean="0"/>
              <a:t> </a:t>
            </a:r>
            <a:r>
              <a:rPr lang="en-US" dirty="0" err="1" smtClean="0"/>
              <a:t>Ia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28950"/>
            <a:ext cx="4953000" cy="3097213"/>
          </a:xfrm>
        </p:spPr>
        <p:txBody>
          <a:bodyPr/>
          <a:lstStyle/>
          <a:p>
            <a:r>
              <a:rPr lang="en-US" dirty="0" smtClean="0"/>
              <a:t>SN 2014J test passed</a:t>
            </a:r>
          </a:p>
          <a:p>
            <a:r>
              <a:rPr lang="en-US" dirty="0" smtClean="0"/>
              <a:t>Potential to determine the luminosity function and Ni distribution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63" y="1143000"/>
            <a:ext cx="8071260" cy="173355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841627" y="2876550"/>
            <a:ext cx="5061054" cy="3751213"/>
            <a:chOff x="3841627" y="2876550"/>
            <a:chExt cx="5061054" cy="3751213"/>
          </a:xfrm>
        </p:grpSpPr>
        <p:sp>
          <p:nvSpPr>
            <p:cNvPr id="6" name="TextBox 5"/>
            <p:cNvSpPr txBox="1"/>
            <p:nvPr/>
          </p:nvSpPr>
          <p:spPr>
            <a:xfrm>
              <a:off x="3841627" y="6278563"/>
              <a:ext cx="19495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latin typeface="HelveticaNeueLT Com 55 Roman" pitchFamily="34" charset="0"/>
                </a:rPr>
                <a:t>Dhawan</a:t>
              </a:r>
              <a:r>
                <a:rPr lang="en-US" sz="1600" dirty="0" smtClean="0">
                  <a:latin typeface="HelveticaNeueLT Com 55 Roman" pitchFamily="34" charset="0"/>
                </a:rPr>
                <a:t> et al. 2016</a:t>
              </a:r>
            </a:p>
          </p:txBody>
        </p:sp>
        <p:pic>
          <p:nvPicPr>
            <p:cNvPr id="8" name="Shape 194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1200" y="2876550"/>
              <a:ext cx="3111481" cy="375121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0208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Fast-declining </a:t>
            </a:r>
            <a:r>
              <a:rPr lang="en-US" dirty="0" err="1" smtClean="0"/>
              <a:t>SNe</a:t>
            </a:r>
            <a:r>
              <a:rPr lang="en-US" dirty="0" smtClean="0"/>
              <a:t> </a:t>
            </a:r>
            <a:r>
              <a:rPr lang="en-US" dirty="0" err="1" smtClean="0"/>
              <a:t>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wo groups?</a:t>
            </a:r>
          </a:p>
          <a:p>
            <a:pPr lvl="1"/>
            <a:r>
              <a:rPr lang="en-US" dirty="0" smtClean="0"/>
              <a:t>separation in </a:t>
            </a:r>
          </a:p>
          <a:p>
            <a:pPr lvl="2"/>
            <a:r>
              <a:rPr lang="en-US" dirty="0" smtClean="0"/>
              <a:t>bolometric luminosity</a:t>
            </a:r>
          </a:p>
          <a:p>
            <a:pPr lvl="2"/>
            <a:r>
              <a:rPr lang="en-US" dirty="0" smtClean="0"/>
              <a:t>phase of NIR first peak</a:t>
            </a:r>
          </a:p>
          <a:p>
            <a:pPr lvl="2"/>
            <a:r>
              <a:rPr lang="en-US" dirty="0" smtClean="0"/>
              <a:t>luminosity of NIR first</a:t>
            </a:r>
            <a:br>
              <a:rPr lang="en-US" dirty="0" smtClean="0"/>
            </a:br>
            <a:r>
              <a:rPr lang="en-US" dirty="0" smtClean="0"/>
              <a:t>peak</a:t>
            </a:r>
          </a:p>
          <a:p>
            <a:pPr lvl="2"/>
            <a:r>
              <a:rPr lang="en-US" dirty="0" smtClean="0"/>
              <a:t>lack of second second</a:t>
            </a:r>
            <a:br>
              <a:rPr lang="en-US" dirty="0" smtClean="0"/>
            </a:br>
            <a:r>
              <a:rPr lang="en-US" dirty="0" smtClean="0"/>
              <a:t>NIR maximum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76800" y="1600200"/>
            <a:ext cx="4165600" cy="3733800"/>
            <a:chOff x="4267200" y="2738967"/>
            <a:chExt cx="4699000" cy="39412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7200" y="3065584"/>
              <a:ext cx="4699000" cy="361461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473438" y="2738967"/>
              <a:ext cx="2187907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latin typeface="HelveticaNeueLT Com 55 Roman" pitchFamily="34" charset="0"/>
                </a:rPr>
                <a:t>Dhawan</a:t>
              </a:r>
              <a:r>
                <a:rPr lang="en-US" sz="1600" dirty="0" smtClean="0">
                  <a:latin typeface="HelveticaNeueLT Com 55 Roman" pitchFamily="34" charset="0"/>
                </a:rPr>
                <a:t> et al., in prep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976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Core Collapses</a:t>
            </a:r>
          </a:p>
          <a:p>
            <a:pPr lvl="1"/>
            <a:r>
              <a:rPr lang="en-US" dirty="0" smtClean="0"/>
              <a:t>no more spherical cows</a:t>
            </a:r>
          </a:p>
          <a:p>
            <a:pPr lvl="1"/>
            <a:r>
              <a:rPr lang="en-US" dirty="0" smtClean="0"/>
              <a:t>missing important explosions</a:t>
            </a:r>
          </a:p>
          <a:p>
            <a:pPr lvl="1"/>
            <a:r>
              <a:rPr lang="en-US" dirty="0" smtClean="0"/>
              <a:t>asymmetries point to explosion mechanism(s)</a:t>
            </a:r>
          </a:p>
          <a:p>
            <a:pPr lvl="1"/>
            <a:r>
              <a:rPr lang="en-US" dirty="0" smtClean="0"/>
              <a:t>sub-classes of limited usefulness</a:t>
            </a:r>
          </a:p>
          <a:p>
            <a:r>
              <a:rPr lang="en-US" dirty="0" err="1" smtClean="0"/>
              <a:t>Thermonuclears</a:t>
            </a:r>
            <a:endParaRPr lang="en-US" dirty="0" smtClean="0"/>
          </a:p>
          <a:p>
            <a:pPr lvl="1"/>
            <a:r>
              <a:rPr lang="en-US" dirty="0" smtClean="0"/>
              <a:t>order in chaos? </a:t>
            </a:r>
            <a:r>
              <a:rPr lang="en-US" dirty="0" smtClean="0">
                <a:sym typeface="Wingdings"/>
              </a:rPr>
              <a:t> how?</a:t>
            </a:r>
          </a:p>
          <a:p>
            <a:pPr lvl="2"/>
            <a:r>
              <a:rPr lang="en-US" dirty="0" smtClean="0">
                <a:sym typeface="Wingdings"/>
              </a:rPr>
              <a:t>unclear what sub-classes tell us</a:t>
            </a:r>
          </a:p>
          <a:p>
            <a:pPr lvl="2"/>
            <a:r>
              <a:rPr lang="en-US" dirty="0" smtClean="0">
                <a:sym typeface="Wingdings"/>
              </a:rPr>
              <a:t>diversity through progenitor evolution?</a:t>
            </a:r>
          </a:p>
          <a:p>
            <a:pPr lvl="2"/>
            <a:r>
              <a:rPr lang="en-US" dirty="0" smtClean="0">
                <a:sym typeface="Wingdings"/>
              </a:rPr>
              <a:t>explosion mechanisms?</a:t>
            </a:r>
          </a:p>
          <a:p>
            <a:pPr lvl="1"/>
            <a:r>
              <a:rPr lang="en-US" dirty="0" smtClean="0">
                <a:sym typeface="Wingdings"/>
              </a:rPr>
              <a:t>compact progenitors</a:t>
            </a:r>
          </a:p>
          <a:p>
            <a:pPr lvl="1"/>
            <a:r>
              <a:rPr lang="en-US" dirty="0">
                <a:sym typeface="Wingdings"/>
              </a:rPr>
              <a:t>n</a:t>
            </a:r>
            <a:r>
              <a:rPr lang="en-US" dirty="0" smtClean="0">
                <a:sym typeface="Wingdings"/>
              </a:rPr>
              <a:t>ickel masses, ejecta masses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946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Progenitors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Helvetica Neue LT Com 65 Medium" charset="0"/>
                <a:ea typeface="Helvetica Neue LT Com 65 Medium" charset="0"/>
                <a:cs typeface="Helvetica Neue LT Com 65 Medium" charset="0"/>
              </a:rPr>
              <a:t>Core collapses</a:t>
            </a:r>
          </a:p>
          <a:p>
            <a:pPr lvl="1"/>
            <a:r>
              <a:rPr lang="en-US" dirty="0" smtClean="0"/>
              <a:t>missing high-mass</a:t>
            </a:r>
            <a:br>
              <a:rPr lang="en-US" dirty="0" smtClean="0"/>
            </a:br>
            <a:r>
              <a:rPr lang="en-US" dirty="0" smtClean="0"/>
              <a:t>progenitors</a:t>
            </a:r>
          </a:p>
          <a:p>
            <a:pPr lvl="1"/>
            <a:r>
              <a:rPr lang="en-US" dirty="0" smtClean="0"/>
              <a:t>distinction between</a:t>
            </a:r>
            <a:br>
              <a:rPr lang="en-US" dirty="0" smtClean="0"/>
            </a:br>
            <a:r>
              <a:rPr lang="en-US" dirty="0" smtClean="0"/>
              <a:t>C/O cores and </a:t>
            </a:r>
            <a:r>
              <a:rPr lang="en-US" dirty="0" err="1" smtClean="0"/>
              <a:t>ONeMg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cores</a:t>
            </a:r>
          </a:p>
          <a:p>
            <a:pPr lvl="1"/>
            <a:r>
              <a:rPr lang="en-US" dirty="0" smtClean="0"/>
              <a:t>where is the exact lower</a:t>
            </a:r>
            <a:br>
              <a:rPr lang="en-US" dirty="0" smtClean="0"/>
            </a:br>
            <a:r>
              <a:rPr lang="en-US" dirty="0" smtClean="0"/>
              <a:t>mass limit?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572000" y="954881"/>
            <a:ext cx="4216400" cy="5750720"/>
            <a:chOff x="4572000" y="954881"/>
            <a:chExt cx="4216400" cy="57507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0" y="954881"/>
              <a:ext cx="4216400" cy="29083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4475" y="3733801"/>
              <a:ext cx="2861325" cy="2971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5400000">
              <a:off x="7877413" y="4810006"/>
              <a:ext cx="1452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HelveticaNeueLT Com 55 Roman" pitchFamily="34" charset="0"/>
                </a:rPr>
                <a:t>Smartt 2015</a:t>
              </a:r>
              <a:endParaRPr lang="en-US" dirty="0" smtClean="0">
                <a:latin typeface="HelveticaNeueLT Com 55 Roman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865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Progenitors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Helvetica Neue LT Com 65 Medium" charset="0"/>
                <a:ea typeface="Helvetica Neue LT Com 65 Medium" charset="0"/>
                <a:cs typeface="Helvetica Neue LT Com 65 Medium" charset="0"/>
              </a:rPr>
              <a:t>Core collapses</a:t>
            </a:r>
          </a:p>
          <a:p>
            <a:pPr lvl="1"/>
            <a:r>
              <a:rPr lang="en-US" dirty="0" smtClean="0"/>
              <a:t>Binary evolution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‘free for all’</a:t>
            </a:r>
          </a:p>
          <a:p>
            <a:pPr lvl="2"/>
            <a:r>
              <a:rPr lang="en-US" dirty="0" smtClean="0">
                <a:sym typeface="Wingdings"/>
              </a:rPr>
              <a:t>any meaningful constraints?</a:t>
            </a:r>
          </a:p>
          <a:p>
            <a:pPr lvl="1"/>
            <a:r>
              <a:rPr lang="en-US" dirty="0" smtClean="0"/>
              <a:t>very little information on companion stars</a:t>
            </a:r>
          </a:p>
          <a:p>
            <a:pPr lvl="2"/>
            <a:r>
              <a:rPr lang="en-US" dirty="0" smtClean="0"/>
              <a:t>e.g. SN 1993J</a:t>
            </a:r>
          </a:p>
          <a:p>
            <a:pPr lvl="2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419600" y="3733800"/>
            <a:ext cx="4495800" cy="2971800"/>
            <a:chOff x="4103330" y="3263937"/>
            <a:chExt cx="4812070" cy="328926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03330" y="3263937"/>
              <a:ext cx="4812070" cy="328926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633173" y="5105400"/>
              <a:ext cx="1955985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latin typeface="HelveticaNeueLT Com 55 Roman" pitchFamily="34" charset="0"/>
                </a:rPr>
                <a:t>Aldering</a:t>
              </a:r>
              <a:r>
                <a:rPr lang="en-US" sz="1600" dirty="0" smtClean="0">
                  <a:latin typeface="HelveticaNeueLT Com 55 Roman" pitchFamily="34" charset="0"/>
                </a:rPr>
                <a:t> et al. 1994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537475"/>
            <a:ext cx="3962400" cy="32824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3852446"/>
            <a:ext cx="1838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HelveticaNeueLT Com 55 Roman" pitchFamily="34" charset="0"/>
              </a:rPr>
              <a:t>Maund</a:t>
            </a:r>
            <a:r>
              <a:rPr lang="en-US" sz="1600" dirty="0" smtClean="0">
                <a:latin typeface="HelveticaNeueLT Com 55 Roman" pitchFamily="34" charset="0"/>
              </a:rPr>
              <a:t> et al. 2004</a:t>
            </a:r>
          </a:p>
        </p:txBody>
      </p:sp>
    </p:spTree>
    <p:extLst>
      <p:ext uri="{BB962C8B-B14F-4D97-AF65-F5344CB8AC3E}">
        <p14:creationId xmlns:p14="http://schemas.microsoft.com/office/powerpoint/2010/main" val="124681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Progenitors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Helvetica Neue LT Com 65 Medium" charset="0"/>
                <a:ea typeface="Helvetica Neue LT Com 65 Medium" charset="0"/>
                <a:cs typeface="Helvetica Neue LT Com 65 Medium" charset="0"/>
              </a:rPr>
              <a:t>Thermonuclear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hite dwarfs about 30 magnitudes fainter than supernova </a:t>
            </a:r>
            <a:r>
              <a:rPr lang="en-US" dirty="0" smtClean="0">
                <a:sym typeface="Wingdings"/>
              </a:rPr>
              <a:t> direct detection unlikely</a:t>
            </a:r>
          </a:p>
          <a:p>
            <a:pPr lvl="1"/>
            <a:r>
              <a:rPr lang="en-US" dirty="0" smtClean="0">
                <a:sym typeface="Wingdings"/>
              </a:rPr>
              <a:t>look for companions (binaries!)</a:t>
            </a:r>
          </a:p>
          <a:p>
            <a:pPr lvl="1"/>
            <a:r>
              <a:rPr lang="en-US" dirty="0" smtClean="0">
                <a:sym typeface="Wingdings"/>
              </a:rPr>
              <a:t>possible detection for 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a SN </a:t>
            </a:r>
            <a:r>
              <a:rPr lang="en-US" dirty="0" err="1" smtClean="0">
                <a:sym typeface="Wingdings"/>
              </a:rPr>
              <a:t>Iax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751458" y="3429000"/>
            <a:ext cx="4392542" cy="3138958"/>
            <a:chOff x="4648200" y="3642842"/>
            <a:chExt cx="4392542" cy="31389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8200" y="3642842"/>
              <a:ext cx="4114800" cy="313895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5400000">
              <a:off x="7973623" y="5043044"/>
              <a:ext cx="17956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HelveticaNeueLT Com 55 Roman" pitchFamily="34" charset="0"/>
                </a:rPr>
                <a:t>Bloom et al. 2012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7058" y="4340911"/>
            <a:ext cx="4724400" cy="2303247"/>
            <a:chOff x="0" y="4436107"/>
            <a:chExt cx="4724400" cy="23032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436107"/>
              <a:ext cx="4724400" cy="196469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0" y="6400800"/>
              <a:ext cx="19431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latin typeface="HelveticaNeueLT Com 55 Roman" pitchFamily="34" charset="0"/>
                </a:rPr>
                <a:t>McCully</a:t>
              </a:r>
              <a:r>
                <a:rPr lang="en-US" sz="1600" dirty="0" smtClean="0">
                  <a:latin typeface="HelveticaNeueLT Com 55 Roman" pitchFamily="34" charset="0"/>
                </a:rPr>
                <a:t> et al. 2015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506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Progenitors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9200"/>
                <a:ext cx="8229600" cy="51054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>
                    <a:solidFill>
                      <a:srgbClr val="FF0000"/>
                    </a:solidFill>
                  </a:rPr>
                  <a:t>Confusion!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rgbClr val="FF0000"/>
                    </a:solidFill>
                    <a:latin typeface="Helvetica Neue LT Com 65 Medium" charset="0"/>
                    <a:ea typeface="Helvetica Neue LT Com 65 Medium" charset="0"/>
                    <a:cs typeface="Helvetica Neue LT Com 65 Medium" charset="0"/>
                  </a:rPr>
                  <a:t>C</a:t>
                </a:r>
                <a:r>
                  <a:rPr lang="en-US" dirty="0" smtClean="0">
                    <a:solidFill>
                      <a:srgbClr val="FF0000"/>
                    </a:solidFill>
                    <a:latin typeface="Helvetica Neue LT Com 65 Medium" charset="0"/>
                    <a:ea typeface="Helvetica Neue LT Com 65 Medium" charset="0"/>
                    <a:cs typeface="Helvetica Neue LT Com 65 Medium" charset="0"/>
                  </a:rPr>
                  <a:t>ore collapses</a:t>
                </a:r>
              </a:p>
              <a:p>
                <a:pPr lvl="2"/>
                <a:r>
                  <a:rPr lang="en-US" dirty="0" smtClean="0"/>
                  <a:t>‘wrong’ progenitors</a:t>
                </a:r>
              </a:p>
              <a:p>
                <a:pPr lvl="3"/>
                <a:r>
                  <a:rPr lang="en-US" dirty="0" smtClean="0"/>
                  <a:t>where are the massive explosions?</a:t>
                </a:r>
              </a:p>
              <a:p>
                <a:pPr lvl="3"/>
                <a:r>
                  <a:rPr lang="en-US" dirty="0" smtClean="0"/>
                  <a:t>how will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𝜂</m:t>
                    </m:r>
                  </m:oMath>
                </a14:m>
                <a:r>
                  <a:rPr lang="en-US" dirty="0" smtClean="0"/>
                  <a:t> Car look as supernova?</a:t>
                </a:r>
              </a:p>
              <a:p>
                <a:pPr lvl="2"/>
                <a:r>
                  <a:rPr lang="en-US" dirty="0" smtClean="0"/>
                  <a:t>binary star evolution </a:t>
                </a:r>
              </a:p>
              <a:p>
                <a:pPr lvl="3"/>
                <a:r>
                  <a:rPr lang="en-US" dirty="0" smtClean="0"/>
                  <a:t>combination with development of the core?</a:t>
                </a:r>
              </a:p>
              <a:p>
                <a:pPr marL="457200" lvl="1" indent="0">
                  <a:buNone/>
                </a:pPr>
                <a:r>
                  <a:rPr lang="en-US" dirty="0" err="1">
                    <a:solidFill>
                      <a:srgbClr val="0070C0"/>
                    </a:solidFill>
                    <a:latin typeface="Helvetica Neue LT Com 65 Medium" charset="0"/>
                    <a:ea typeface="Helvetica Neue LT Com 65 Medium" charset="0"/>
                    <a:cs typeface="Helvetica Neue LT Com 65 Medium" charset="0"/>
                  </a:rPr>
                  <a:t>T</a:t>
                </a:r>
                <a:r>
                  <a:rPr lang="en-US" dirty="0" err="1" smtClean="0">
                    <a:solidFill>
                      <a:srgbClr val="0070C0"/>
                    </a:solidFill>
                    <a:latin typeface="Helvetica Neue LT Com 65 Medium" charset="0"/>
                    <a:ea typeface="Helvetica Neue LT Com 65 Medium" charset="0"/>
                    <a:cs typeface="Helvetica Neue LT Com 65 Medium" charset="0"/>
                  </a:rPr>
                  <a:t>hermonuclears</a:t>
                </a:r>
                <a:endParaRPr lang="en-US" dirty="0" smtClean="0">
                  <a:solidFill>
                    <a:srgbClr val="0070C0"/>
                  </a:solidFill>
                  <a:latin typeface="Helvetica Neue LT Com 65 Medium" charset="0"/>
                  <a:ea typeface="Helvetica Neue LT Com 65 Medium" charset="0"/>
                  <a:cs typeface="Helvetica Neue LT Com 65 Medium" charset="0"/>
                </a:endParaRPr>
              </a:p>
              <a:p>
                <a:pPr lvl="2"/>
                <a:r>
                  <a:rPr lang="en-US" dirty="0" smtClean="0"/>
                  <a:t>several progenitors?</a:t>
                </a:r>
              </a:p>
              <a:p>
                <a:pPr lvl="2"/>
                <a:r>
                  <a:rPr lang="en-US" dirty="0" smtClean="0"/>
                  <a:t>how can they be separated?</a:t>
                </a:r>
              </a:p>
              <a:p>
                <a:pPr lvl="2"/>
                <a:r>
                  <a:rPr lang="en-US" dirty="0" smtClean="0"/>
                  <a:t>companion of SN 2012Z?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9200"/>
                <a:ext cx="8229600" cy="5105400"/>
              </a:xfrm>
              <a:blipFill rotWithShape="0">
                <a:blip r:embed="rId2"/>
                <a:stretch>
                  <a:fillRect l="-1852" t="-1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846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Helvetica Neue LT Com 65 Medium" charset="0"/>
                <a:ea typeface="Helvetica Neue LT Com 65 Medium" charset="0"/>
                <a:cs typeface="Helvetica Neue LT Com 65 Medium" charset="0"/>
              </a:rPr>
              <a:t>Asymmetries</a:t>
            </a:r>
          </a:p>
          <a:p>
            <a:pPr lvl="1"/>
            <a:r>
              <a:rPr lang="en-US" dirty="0" smtClean="0"/>
              <a:t>directly observed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" y="6477000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NeueLT Com 55 Roman" pitchFamily="34" charset="0"/>
              </a:rPr>
              <a:t>J. Larsson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57200" y="2267782"/>
            <a:ext cx="5181600" cy="4393883"/>
            <a:chOff x="457200" y="2267782"/>
            <a:chExt cx="5181600" cy="4393883"/>
          </a:xfrm>
        </p:grpSpPr>
        <p:sp>
          <p:nvSpPr>
            <p:cNvPr id="14" name="TextBox 13"/>
            <p:cNvSpPr txBox="1"/>
            <p:nvPr/>
          </p:nvSpPr>
          <p:spPr>
            <a:xfrm>
              <a:off x="3360612" y="2267782"/>
              <a:ext cx="2278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HelveticaNeueLT Com 55 Roman" pitchFamily="34" charset="0"/>
                </a:rPr>
                <a:t>Fransson</a:t>
              </a:r>
              <a:r>
                <a:rPr lang="en-US" dirty="0" smtClean="0">
                  <a:latin typeface="HelveticaNeueLT Com 55 Roman" pitchFamily="34" charset="0"/>
                </a:rPr>
                <a:t> et al. 2015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2572012"/>
              <a:ext cx="5181600" cy="4089653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777906" y="2191214"/>
            <a:ext cx="3245960" cy="4491367"/>
            <a:chOff x="5777906" y="2191214"/>
            <a:chExt cx="3245960" cy="4491367"/>
          </a:xfrm>
        </p:grpSpPr>
        <p:sp>
          <p:nvSpPr>
            <p:cNvPr id="12" name="TextBox 11"/>
            <p:cNvSpPr txBox="1"/>
            <p:nvPr/>
          </p:nvSpPr>
          <p:spPr>
            <a:xfrm rot="5400000">
              <a:off x="7766630" y="4252232"/>
              <a:ext cx="21451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HelveticaNeueLT Com 55 Roman" pitchFamily="34" charset="0"/>
                </a:rPr>
                <a:t>Larsson et al. 2016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777906" y="2191214"/>
              <a:ext cx="2839185" cy="4491367"/>
              <a:chOff x="5777906" y="2191214"/>
              <a:chExt cx="2839185" cy="44913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77906" y="2191214"/>
                <a:ext cx="2839185" cy="4491367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8030740" y="3958807"/>
                <a:ext cx="5084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HelveticaNeueLT Com 55 Roman" pitchFamily="34" charset="0"/>
                  </a:rPr>
                  <a:t>Si I</a:t>
                </a:r>
                <a:endParaRPr lang="en-US" dirty="0" smtClean="0">
                  <a:latin typeface="HelveticaNeueLT Com 55 Roman" pitchFamily="34" charset="0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8042987" y="6292333"/>
                    <a:ext cx="4962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latin typeface="HelveticaNeueLT Com 55 Roman" pitchFamily="34" charset="0"/>
                      </a:rPr>
                      <a:t>H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𝛼</m:t>
                        </m:r>
                      </m:oMath>
                    </a14:m>
                    <a:endParaRPr lang="en-US" dirty="0" smtClean="0">
                      <a:latin typeface="HelveticaNeueLT Com 55 Roman" pitchFamily="34" charset="0"/>
                    </a:endParaRPr>
                  </a:p>
                </p:txBody>
              </p:sp>
            </mc:Choice>
            <mc:Fallback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42987" y="6292333"/>
                    <a:ext cx="496226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9756" t="-6557" b="-2623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155644113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/>
            </p:par>
            <p:par>
              <p:cTn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00" y="1719047"/>
            <a:ext cx="3797300" cy="4441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Helvetica Neue LT Com 65 Medium" charset="0"/>
                <a:ea typeface="Helvetica Neue LT Com 65 Medium" charset="0"/>
                <a:cs typeface="Helvetica Neue LT Com 65 Medium" charset="0"/>
              </a:rPr>
              <a:t>Asymmetries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in remnants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Cas</a:t>
            </a:r>
            <a:r>
              <a:rPr lang="en-US" dirty="0" smtClean="0">
                <a:solidFill>
                  <a:schemeClr val="bg1"/>
                </a:solidFill>
              </a:rPr>
              <a:t> A)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2677" y="6031468"/>
            <a:ext cx="2884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HelveticaNeueLT Com 55 Roman" pitchFamily="34" charset="0"/>
              </a:rPr>
              <a:t>Milisavljevic</a:t>
            </a:r>
            <a:r>
              <a:rPr lang="en-US" dirty="0" smtClean="0">
                <a:solidFill>
                  <a:schemeClr val="bg1"/>
                </a:solidFill>
                <a:latin typeface="HelveticaNeueLT Com 55 Roman" pitchFamily="34" charset="0"/>
              </a:rPr>
              <a:t> &amp; </a:t>
            </a:r>
            <a:r>
              <a:rPr lang="en-US" dirty="0" err="1" smtClean="0">
                <a:solidFill>
                  <a:schemeClr val="bg1"/>
                </a:solidFill>
                <a:latin typeface="HelveticaNeueLT Com 55 Roman" pitchFamily="34" charset="0"/>
              </a:rPr>
              <a:t>Fesen</a:t>
            </a:r>
            <a:r>
              <a:rPr lang="en-US" dirty="0" smtClean="0">
                <a:solidFill>
                  <a:schemeClr val="bg1"/>
                </a:solidFill>
                <a:latin typeface="HelveticaNeueLT Com 55 Roman" pitchFamily="34" charset="0"/>
              </a:rPr>
              <a:t> 2015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46845" y="1201629"/>
            <a:ext cx="1939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NeueLT Com 55 Roman" pitchFamily="34" charset="0"/>
              </a:rPr>
              <a:t>[S III]</a:t>
            </a:r>
            <a:br>
              <a:rPr lang="en-US" dirty="0" smtClean="0">
                <a:solidFill>
                  <a:schemeClr val="bg1"/>
                </a:solidFill>
                <a:latin typeface="HelveticaNeueLT Com 55 Roman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HelveticaNeueLT Com 55 Roman" pitchFamily="34" charset="0"/>
              </a:rPr>
              <a:t>9069 and 9531 </a:t>
            </a:r>
            <a:r>
              <a:rPr lang="en-US" dirty="0" err="1" smtClean="0">
                <a:solidFill>
                  <a:schemeClr val="bg1"/>
                </a:solidFill>
                <a:latin typeface="HelveticaNeueLT Com 55 Roman" pitchFamily="34" charset="0"/>
              </a:rPr>
              <a:t>Å</a:t>
            </a:r>
            <a:endParaRPr lang="en-US" dirty="0" smtClean="0">
              <a:solidFill>
                <a:schemeClr val="bg1"/>
              </a:solidFill>
              <a:latin typeface="HelveticaNeueLT Com 55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55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Explosions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Helvetica Neue LT Com 65 Medium" charset="0"/>
                <a:ea typeface="Helvetica Neue LT Com 65 Medium" charset="0"/>
                <a:cs typeface="Helvetica Neue LT Com 65 Medium" charset="0"/>
              </a:rPr>
              <a:t>Asymmetries</a:t>
            </a:r>
          </a:p>
          <a:p>
            <a:pPr lvl="1"/>
            <a:r>
              <a:rPr lang="en-US" dirty="0" smtClean="0"/>
              <a:t>Elemental distributions</a:t>
            </a:r>
          </a:p>
          <a:p>
            <a:pPr lvl="2"/>
            <a:r>
              <a:rPr lang="en-US" dirty="0" err="1" smtClean="0"/>
              <a:t>Ti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031154" y="795537"/>
            <a:ext cx="4036646" cy="3419847"/>
            <a:chOff x="4876800" y="795537"/>
            <a:chExt cx="4036646" cy="34198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6800" y="1066800"/>
              <a:ext cx="4036646" cy="314858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799161" y="1387158"/>
              <a:ext cx="11112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HelveticaNeueLT Com 55 Roman" pitchFamily="34" charset="0"/>
                </a:rPr>
                <a:t>SN 1987A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15783" y="795537"/>
              <a:ext cx="1997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HelveticaNeueLT Com 55 Roman" pitchFamily="34" charset="0"/>
                </a:rPr>
                <a:t>Boggs et al. 2015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57263" y="3186957"/>
            <a:ext cx="6284445" cy="3518643"/>
            <a:chOff x="1157263" y="3186957"/>
            <a:chExt cx="6284445" cy="35186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7263" y="3186957"/>
              <a:ext cx="3490937" cy="351864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800600" y="6215340"/>
              <a:ext cx="26411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HelveticaNeueLT Com 55 Roman" pitchFamily="34" charset="0"/>
                </a:rPr>
                <a:t>Grevenstette</a:t>
              </a:r>
              <a:r>
                <a:rPr lang="en-US" dirty="0" smtClean="0">
                  <a:latin typeface="HelveticaNeueLT Com 55 Roman" pitchFamily="34" charset="0"/>
                </a:rPr>
                <a:t> et al. 2014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57263" y="6215340"/>
              <a:ext cx="803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  <a:latin typeface="HelveticaNeueLT Com 55 Roman" pitchFamily="34" charset="0"/>
                </a:rPr>
                <a:t>Cas</a:t>
              </a:r>
              <a:r>
                <a:rPr lang="en-US" dirty="0" smtClean="0">
                  <a:solidFill>
                    <a:schemeClr val="bg1"/>
                  </a:solidFill>
                  <a:latin typeface="HelveticaNeueLT Com 55 Roman" pitchFamily="34" charset="0"/>
                </a:rPr>
                <a:t> 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059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No asymmetries for </a:t>
            </a:r>
            <a:r>
              <a:rPr lang="en-US" dirty="0" err="1" smtClean="0">
                <a:solidFill>
                  <a:srgbClr val="0070C0"/>
                </a:solidFill>
                <a:latin typeface="Helvetica Neue LT Com 65 Medium" charset="0"/>
                <a:ea typeface="Helvetica Neue LT Com 65 Medium" charset="0"/>
                <a:cs typeface="Helvetica Neue LT Com 65 Medium" charset="0"/>
              </a:rPr>
              <a:t>thermonuclears</a:t>
            </a:r>
            <a:endParaRPr lang="en-US" dirty="0">
              <a:solidFill>
                <a:srgbClr val="0070C0"/>
              </a:solidFill>
              <a:latin typeface="Helvetica Neue LT Com 65 Medium" charset="0"/>
              <a:ea typeface="Helvetica Neue LT Com 65 Medium" charset="0"/>
              <a:cs typeface="Helvetica Neue LT Com 65 Medium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54300" y="2106095"/>
            <a:ext cx="5680901" cy="4599505"/>
            <a:chOff x="2654300" y="2106095"/>
            <a:chExt cx="5680901" cy="45995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4300" y="2106095"/>
              <a:ext cx="3822700" cy="459950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477000" y="6126163"/>
              <a:ext cx="18582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  <a:latin typeface="HelveticaNeueLT Com 55 Roman" pitchFamily="34" charset="0"/>
                </a:rPr>
                <a:t>Tycho</a:t>
              </a:r>
              <a:r>
                <a:rPr lang="en-US" dirty="0" smtClean="0">
                  <a:solidFill>
                    <a:schemeClr val="bg1"/>
                  </a:solidFill>
                  <a:latin typeface="HelveticaNeueLT Com 55 Roman" pitchFamily="34" charset="0"/>
                </a:rPr>
                <a:t> (Chandra)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733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HelveticaNeueLT Com 55 Roman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HelveticaNeueLT Com 55 Roman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54123</TotalTime>
  <Words>451</Words>
  <Application>Microsoft Macintosh PowerPoint</Application>
  <PresentationFormat>On-screen Show (4:3)</PresentationFormat>
  <Paragraphs>123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Calibri</vt:lpstr>
      <vt:lpstr>Cambria Math</vt:lpstr>
      <vt:lpstr>Helvetica Neue LT Com 65 Medium</vt:lpstr>
      <vt:lpstr>HelveticaNeueLT Com 55 Roman</vt:lpstr>
      <vt:lpstr>Wingdings</vt:lpstr>
      <vt:lpstr>Arial</vt:lpstr>
      <vt:lpstr>Office Theme</vt:lpstr>
      <vt:lpstr>1_Office Theme</vt:lpstr>
      <vt:lpstr>Observational Constraints</vt:lpstr>
      <vt:lpstr>Progenitors</vt:lpstr>
      <vt:lpstr>Progenitors</vt:lpstr>
      <vt:lpstr>Progenitors</vt:lpstr>
      <vt:lpstr>Progenitors</vt:lpstr>
      <vt:lpstr>Explosions</vt:lpstr>
      <vt:lpstr>Explosions</vt:lpstr>
      <vt:lpstr>Explosions</vt:lpstr>
      <vt:lpstr>Explosions</vt:lpstr>
      <vt:lpstr>Explosions</vt:lpstr>
      <vt:lpstr>Explosions</vt:lpstr>
      <vt:lpstr>Explosions</vt:lpstr>
      <vt:lpstr>Luminosity function of SNe Ia</vt:lpstr>
      <vt:lpstr>Luminosity function of SNe Ia </vt:lpstr>
      <vt:lpstr>Fast-declining SNe Ia</vt:lpstr>
      <vt:lpstr>Summary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 Cosmology - Heidelberg 2011</dc:title>
  <dc:subject>Supernova cosmology: legacy and future</dc:subject>
  <dc:creator>Bruno Leibundgut</dc:creator>
  <cp:keywords>supernovae, cosmology</cp:keywords>
  <cp:lastModifiedBy>Bruno Leibundgut</cp:lastModifiedBy>
  <cp:revision>284</cp:revision>
  <cp:lastPrinted>2016-09-30T13:23:02Z</cp:lastPrinted>
  <dcterms:created xsi:type="dcterms:W3CDTF">2006-08-16T00:00:00Z</dcterms:created>
  <dcterms:modified xsi:type="dcterms:W3CDTF">2016-09-30T15:10:21Z</dcterms:modified>
  <cp:category>leibundgut SN cosmology talks</cp:category>
</cp:coreProperties>
</file>