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91" r:id="rId4"/>
    <p:sldId id="303" r:id="rId5"/>
    <p:sldId id="292" r:id="rId6"/>
    <p:sldId id="302" r:id="rId7"/>
    <p:sldId id="304" r:id="rId8"/>
    <p:sldId id="293" r:id="rId9"/>
    <p:sldId id="305" r:id="rId10"/>
    <p:sldId id="294" r:id="rId11"/>
    <p:sldId id="295" r:id="rId12"/>
    <p:sldId id="306" r:id="rId13"/>
    <p:sldId id="300" r:id="rId14"/>
    <p:sldId id="301" r:id="rId15"/>
    <p:sldId id="297" r:id="rId16"/>
    <p:sldId id="307" r:id="rId17"/>
  </p:sldIdLst>
  <p:sldSz cx="9144000" cy="6858000" type="screen4x3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BABBFF"/>
    <a:srgbClr val="50C3DE"/>
    <a:srgbClr val="A4A4E8"/>
    <a:srgbClr val="CC00CC"/>
    <a:srgbClr val="CC0000"/>
    <a:srgbClr val="2E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32" autoAdjust="0"/>
    <p:restoredTop sz="92062" autoAdjust="0"/>
  </p:normalViewPr>
  <p:slideViewPr>
    <p:cSldViewPr>
      <p:cViewPr varScale="1">
        <p:scale>
          <a:sx n="85" d="100"/>
          <a:sy n="85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24"/>
    </p:cViewPr>
  </p:sorterViewPr>
  <p:notesViewPr>
    <p:cSldViewPr snapToGrid="0" snapToObjects="1">
      <p:cViewPr varScale="1">
        <p:scale>
          <a:sx n="62" d="100"/>
          <a:sy n="62" d="100"/>
        </p:scale>
        <p:origin x="-3584" y="-104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6613"/>
            <a:ext cx="5318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2C3FC-C54E-4C87-9D49-A39829477A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59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85D-C8F1-4043-9DD1-B02E067B2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CAC0-F92A-4655-AA2C-2FCE0287C2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9875"/>
            <a:ext cx="19431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9875"/>
            <a:ext cx="5678487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AA3A-12B7-48C3-862B-04235F986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85D-C8F1-4043-9DD1-B02E067B2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C4FE-2170-4D84-A40A-6ECA64245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F652-5752-4FE8-82D5-0F50E2C9A0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FCE2-0294-4BAB-9192-FE08E3777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27BD-68E4-4BAC-9FE4-52DD0FFC6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D5E-FBC4-4C29-8E10-C9D33BA1E0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6FD-F3AB-458E-BDCB-72C8EE98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94A3-8DDD-4988-9F2C-47B215712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CAC0-F92A-4655-AA2C-2FCE0287C2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9875"/>
            <a:ext cx="19431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9875"/>
            <a:ext cx="5678487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AA3A-12B7-48C3-862B-04235F986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C4FE-2170-4D84-A40A-6ECA64245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F652-5752-4FE8-82D5-0F50E2C9A0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FCE2-0294-4BAB-9192-FE08E3777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27BD-68E4-4BAC-9FE4-52DD0FFC6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D5E-FBC4-4C29-8E10-C9D33BA1E0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6FD-F3AB-458E-BDCB-72C8EE98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94A3-8DDD-4988-9F2C-47B215712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12 June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HelveticaNeueLT Com 45 L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rgbClr val="2E2F5E"/>
          </a:solidFill>
          <a:latin typeface="HelveticaNeueLT Com 45 L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rgbClr val="CC0000"/>
          </a:solidFill>
          <a:latin typeface="HelveticaNeueLT Com 45 L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HelveticaNeueLT Com 45 L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NeueLT Com 45 L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NeueLT Com 45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95000"/>
                  </a:schemeClr>
                </a:solidFill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95000"/>
                  </a:schemeClr>
                </a:solidFill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HelveticaNeueLT Com 45 L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bg1">
              <a:lumMod val="95000"/>
            </a:schemeClr>
          </a:solidFill>
          <a:latin typeface="HelveticaNeueLT Com 45 L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rgbClr val="CC0000"/>
          </a:solidFill>
          <a:latin typeface="HelveticaNeueLT Com 45 L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bg1">
              <a:lumMod val="95000"/>
            </a:schemeClr>
          </a:solidFill>
          <a:latin typeface="HelveticaNeueLT Com 45 L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95000"/>
            </a:schemeClr>
          </a:solidFill>
          <a:latin typeface="HelveticaNeueLT Com 45 L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lumMod val="95000"/>
            </a:schemeClr>
          </a:solidFill>
          <a:latin typeface="HelveticaNeueLT Com 45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Distances to core-collapse supernovae</a:t>
            </a:r>
            <a:endParaRPr lang="en-GB" sz="6000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005064"/>
            <a:ext cx="8352928" cy="1752600"/>
          </a:xfrm>
        </p:spPr>
        <p:txBody>
          <a:bodyPr/>
          <a:lstStyle/>
          <a:p>
            <a:r>
              <a:rPr lang="en-GB" sz="2800" dirty="0" smtClean="0"/>
              <a:t>Elisabeth Gall (QUB/MPA), </a:t>
            </a:r>
            <a:r>
              <a:rPr lang="en-GB" sz="2800" dirty="0" err="1" smtClean="0"/>
              <a:t>Rubina</a:t>
            </a:r>
            <a:r>
              <a:rPr lang="en-GB" sz="2800" dirty="0" smtClean="0"/>
              <a:t> Kotak (QUB), Bruno Leibundgut (ESO), </a:t>
            </a:r>
            <a:br>
              <a:rPr lang="en-GB" sz="2800" dirty="0" smtClean="0"/>
            </a:br>
            <a:r>
              <a:rPr lang="en-GB" sz="2800" dirty="0" smtClean="0"/>
              <a:t>Stefan </a:t>
            </a:r>
            <a:r>
              <a:rPr lang="en-GB" sz="2800" dirty="0" err="1" smtClean="0"/>
              <a:t>Taubenberger</a:t>
            </a:r>
            <a:r>
              <a:rPr lang="en-GB" sz="2800" dirty="0" smtClean="0"/>
              <a:t> (ESO/MPA), </a:t>
            </a:r>
            <a:br>
              <a:rPr lang="en-GB" sz="2800" dirty="0" smtClean="0"/>
            </a:br>
            <a:r>
              <a:rPr lang="en-GB" sz="2800" dirty="0" smtClean="0"/>
              <a:t>Wolfgang </a:t>
            </a:r>
            <a:r>
              <a:rPr lang="en-GB" sz="2800" dirty="0" err="1" smtClean="0"/>
              <a:t>Hillebrandt</a:t>
            </a:r>
            <a:r>
              <a:rPr lang="en-GB" sz="2800" dirty="0" smtClean="0"/>
              <a:t> (MPA), </a:t>
            </a:r>
            <a:br>
              <a:rPr lang="en-GB" sz="2800" dirty="0" smtClean="0"/>
            </a:br>
            <a:r>
              <a:rPr lang="en-GB" sz="2800" dirty="0" smtClean="0"/>
              <a:t>Markus Kromer (Stockholm)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13176"/>
            <a:ext cx="89034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2" y="108000"/>
            <a:ext cx="3225800" cy="2489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64088" y="100800"/>
            <a:ext cx="3276000" cy="2484000"/>
            <a:chOff x="1470546" y="272363"/>
            <a:chExt cx="6781800" cy="6415087"/>
          </a:xfrm>
        </p:grpSpPr>
        <p:pic>
          <p:nvPicPr>
            <p:cNvPr id="7" name="Picture 7" descr="C:\Bruno\Valencia\HAMUY_FIG6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546" y="272363"/>
              <a:ext cx="6781800" cy="641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2426" y="1303630"/>
              <a:ext cx="3598925" cy="81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dirty="0" err="1">
                  <a:latin typeface="Helvetica Neue LT Com 55 Roman" charset="0"/>
                  <a:ea typeface="Helvetica Neue LT Com 55 Roman" charset="0"/>
                  <a:cs typeface="Helvetica Neue LT Com 55 Roman" charset="0"/>
                </a:rPr>
                <a:t>Hamuy</a:t>
              </a:r>
              <a:r>
                <a:rPr lang="en-GB" altLang="en-US" sz="1400" dirty="0">
                  <a:latin typeface="Helvetica Neue LT Com 55 Roman" charset="0"/>
                  <a:ea typeface="Helvetica Neue LT Com 55 Roman" charset="0"/>
                  <a:cs typeface="Helvetica Neue LT Com 55 Roman" charset="0"/>
                </a:rPr>
                <a:t> et al. (2001)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875"/>
            <a:ext cx="8208912" cy="1143000"/>
          </a:xfrm>
        </p:spPr>
        <p:txBody>
          <a:bodyPr/>
          <a:lstStyle/>
          <a:p>
            <a:r>
              <a:rPr lang="en-US" smtClean="0"/>
              <a:t>Expanding Photosphere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990656" cy="4114800"/>
          </a:xfrm>
        </p:spPr>
        <p:txBody>
          <a:bodyPr/>
          <a:lstStyle/>
          <a:p>
            <a:r>
              <a:rPr lang="en-US" dirty="0" smtClean="0"/>
              <a:t>Principle difficulties</a:t>
            </a:r>
          </a:p>
          <a:p>
            <a:pPr lvl="1"/>
            <a:r>
              <a:rPr lang="en-US" dirty="0" smtClean="0"/>
              <a:t>Explosion geometry/spherical symmetry</a:t>
            </a:r>
          </a:p>
          <a:p>
            <a:pPr lvl="1"/>
            <a:r>
              <a:rPr lang="en-US" dirty="0" smtClean="0"/>
              <a:t>Uniform dilution factors?</a:t>
            </a:r>
          </a:p>
          <a:p>
            <a:pPr lvl="2"/>
            <a:r>
              <a:rPr lang="en-US" dirty="0" smtClean="0"/>
              <a:t>Develop tailored spectra for each supernova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Spectral-fitting Expanding Atmosphere Method (SEAM)</a:t>
            </a:r>
            <a:endParaRPr lang="en-US" dirty="0" smtClean="0"/>
          </a:p>
          <a:p>
            <a:pPr lvl="1"/>
            <a:r>
              <a:rPr lang="en-US" dirty="0" smtClean="0"/>
              <a:t>Absorption </a:t>
            </a:r>
          </a:p>
          <a:p>
            <a:r>
              <a:rPr lang="en-US" dirty="0" smtClean="0"/>
              <a:t>Observational difficulties</a:t>
            </a:r>
          </a:p>
          <a:p>
            <a:pPr lvl="1"/>
            <a:r>
              <a:rPr lang="en-US" dirty="0" smtClean="0"/>
              <a:t>Needs multiple epochs </a:t>
            </a:r>
          </a:p>
          <a:p>
            <a:pPr lvl="1"/>
            <a:r>
              <a:rPr lang="en-US" dirty="0" smtClean="0"/>
              <a:t>Spectroscopy to detect faint lines</a:t>
            </a:r>
          </a:p>
          <a:p>
            <a:pPr lvl="1"/>
            <a:r>
              <a:rPr lang="en-US" dirty="0" smtClean="0"/>
              <a:t>Accurate photometry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of distance ladder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407" y="2060848"/>
            <a:ext cx="5903905" cy="4486038"/>
            <a:chOff x="1476407" y="2060848"/>
            <a:chExt cx="5903905" cy="4486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407" y="2060848"/>
              <a:ext cx="5903905" cy="44860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67744" y="2564904"/>
              <a:ext cx="1921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Gall </a:t>
              </a:r>
              <a:r>
                <a:rPr lang="en-US" sz="18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et al., in prep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Standardizable</a:t>
            </a:r>
            <a:r>
              <a:rPr lang="en-US" dirty="0" smtClean="0"/>
              <a:t> Candle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12260"/>
            <a:ext cx="4462264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Introduced by </a:t>
            </a:r>
            <a:r>
              <a:rPr lang="en-US" sz="2800" dirty="0" err="1" smtClean="0"/>
              <a:t>Hamuy</a:t>
            </a:r>
            <a:r>
              <a:rPr lang="en-US" sz="2800" dirty="0" smtClean="0"/>
              <a:t> &amp; Pinto (2002)</a:t>
            </a:r>
          </a:p>
          <a:p>
            <a:pPr lvl="1">
              <a:spcBef>
                <a:spcPts val="372"/>
              </a:spcBef>
            </a:pPr>
            <a:r>
              <a:rPr lang="en-US" dirty="0" err="1" smtClean="0"/>
              <a:t>Normalised</a:t>
            </a:r>
            <a:r>
              <a:rPr lang="en-US" dirty="0" smtClean="0"/>
              <a:t> luminosity during the plateau phase of </a:t>
            </a:r>
            <a:r>
              <a:rPr lang="en-US" dirty="0" err="1" smtClean="0"/>
              <a:t>SNe</a:t>
            </a:r>
            <a:r>
              <a:rPr lang="en-US" dirty="0" smtClean="0"/>
              <a:t> IIP</a:t>
            </a:r>
          </a:p>
          <a:p>
            <a:pPr lvl="1">
              <a:spcBef>
                <a:spcPts val="372"/>
              </a:spcBef>
            </a:pPr>
            <a:r>
              <a:rPr lang="en-US" dirty="0" smtClean="0"/>
              <a:t>Normally at 50 days</a:t>
            </a:r>
            <a:br>
              <a:rPr lang="en-US" dirty="0" smtClean="0"/>
            </a:br>
            <a:r>
              <a:rPr lang="en-US" dirty="0" smtClean="0"/>
              <a:t>after explosion</a:t>
            </a:r>
          </a:p>
          <a:p>
            <a:pPr marL="0" indent="0">
              <a:buNone/>
            </a:pPr>
            <a:r>
              <a:rPr lang="en-US" sz="2800" dirty="0" smtClean="0"/>
              <a:t>Used widely for </a:t>
            </a:r>
            <a:r>
              <a:rPr lang="en-US" sz="2800" dirty="0" err="1" smtClean="0"/>
              <a:t>SNe</a:t>
            </a:r>
            <a:r>
              <a:rPr lang="en-US" sz="2800" dirty="0" smtClean="0"/>
              <a:t> IIP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smtClean="0"/>
              <a:t>Nugent et al. 2006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err="1" smtClean="0"/>
              <a:t>Poznanski</a:t>
            </a:r>
            <a:r>
              <a:rPr lang="en-US" sz="2000" dirty="0" smtClean="0"/>
              <a:t> et al. 2009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smtClean="0"/>
              <a:t>Olivares et al. 2010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smtClean="0"/>
              <a:t>Maguire et al. 2010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err="1" smtClean="0"/>
              <a:t>Polshaw</a:t>
            </a:r>
            <a:r>
              <a:rPr lang="en-US" sz="2000" dirty="0" smtClean="0"/>
              <a:t> et al. 2015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616753" y="1340768"/>
            <a:ext cx="3491751" cy="5472608"/>
            <a:chOff x="5616753" y="1340768"/>
            <a:chExt cx="3491751" cy="5472608"/>
          </a:xfrm>
        </p:grpSpPr>
        <p:grpSp>
          <p:nvGrpSpPr>
            <p:cNvPr id="8" name="Group 7"/>
            <p:cNvGrpSpPr/>
            <p:nvPr/>
          </p:nvGrpSpPr>
          <p:grpSpPr>
            <a:xfrm>
              <a:off x="5616880" y="3573017"/>
              <a:ext cx="3491624" cy="3240359"/>
              <a:chOff x="5616880" y="3573017"/>
              <a:chExt cx="3491624" cy="324035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6880" y="3573017"/>
                <a:ext cx="3491624" cy="324035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04248" y="5877272"/>
                <a:ext cx="2064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Helvetica Neue LT Com 55 Roman" charset="0"/>
                    <a:ea typeface="Helvetica Neue LT Com 55 Roman" charset="0"/>
                    <a:cs typeface="Helvetica Neue LT Com 55 Roman" charset="0"/>
                  </a:rPr>
                  <a:t>Hamuy</a:t>
                </a:r>
                <a:r>
                  <a:rPr lang="en-US" sz="1600" dirty="0" smtClean="0">
                    <a:latin typeface="Helvetica Neue LT Com 55 Roman" charset="0"/>
                    <a:ea typeface="Helvetica Neue LT Com 55 Roman" charset="0"/>
                    <a:cs typeface="Helvetica Neue LT Com 55 Roman" charset="0"/>
                  </a:rPr>
                  <a:t> &amp; Pinto 2002</a:t>
                </a:r>
                <a:endParaRPr lang="en-US" sz="1600" dirty="0">
                  <a:latin typeface="Helvetica Neue LT Com 55 Roman" charset="0"/>
                  <a:ea typeface="Helvetica Neue LT Com 55 Roman" charset="0"/>
                  <a:cs typeface="Helvetica Neue LT Com 55 Roman" charset="0"/>
                </a:endParaRPr>
              </a:p>
            </p:txBody>
          </p:sp>
        </p:grpSp>
        <p:pic>
          <p:nvPicPr>
            <p:cNvPr id="7" name="Picture 4" descr="Elmhamdi_thesis_fig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6753" y="1340768"/>
              <a:ext cx="3491239" cy="23075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6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Standardizable</a:t>
            </a:r>
            <a:r>
              <a:rPr lang="en-US" dirty="0" smtClean="0"/>
              <a:t> Candle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simple method</a:t>
            </a:r>
          </a:p>
          <a:p>
            <a:pPr lvl="1"/>
            <a:r>
              <a:rPr lang="en-US" dirty="0" smtClean="0"/>
              <a:t>Only few observations required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Need to know explosion time</a:t>
            </a:r>
          </a:p>
          <a:p>
            <a:pPr lvl="2"/>
            <a:r>
              <a:rPr lang="en-US" dirty="0" smtClean="0"/>
              <a:t>Often not too obvious from observational data</a:t>
            </a:r>
          </a:p>
          <a:p>
            <a:pPr lvl="1"/>
            <a:r>
              <a:rPr lang="en-US" dirty="0" smtClean="0"/>
              <a:t>Measurement during a ’faint’ epoch</a:t>
            </a:r>
          </a:p>
          <a:p>
            <a:pPr lvl="2"/>
            <a:r>
              <a:rPr lang="en-US" dirty="0" smtClean="0"/>
              <a:t>Plateau and not maximum</a:t>
            </a:r>
          </a:p>
          <a:p>
            <a:pPr lvl="1"/>
            <a:r>
              <a:rPr lang="en-US" dirty="0" smtClean="0"/>
              <a:t>Spectroscopy often difficult</a:t>
            </a:r>
          </a:p>
          <a:p>
            <a:pPr lvl="2"/>
            <a:r>
              <a:rPr lang="en-US" dirty="0" smtClean="0"/>
              <a:t>Faint phase and faint lines</a:t>
            </a:r>
          </a:p>
          <a:p>
            <a:pPr lvl="2"/>
            <a:r>
              <a:rPr lang="en-US" dirty="0" smtClean="0"/>
              <a:t>Attempts to use prominent hydrogen 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7664" y="3574800"/>
            <a:ext cx="6048882" cy="3096343"/>
            <a:chOff x="1547664" y="3574800"/>
            <a:chExt cx="6048882" cy="3096343"/>
          </a:xfrm>
        </p:grpSpPr>
        <p:grpSp>
          <p:nvGrpSpPr>
            <p:cNvPr id="6" name="Group 5"/>
            <p:cNvGrpSpPr/>
            <p:nvPr/>
          </p:nvGrpSpPr>
          <p:grpSpPr>
            <a:xfrm>
              <a:off x="1547664" y="3574800"/>
              <a:ext cx="6048882" cy="3096343"/>
              <a:chOff x="1547664" y="3789041"/>
              <a:chExt cx="6048882" cy="30963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47664" y="3789041"/>
                <a:ext cx="6048882" cy="19431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5054" y="5579369"/>
                <a:ext cx="5981282" cy="1306015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3708000" y="3733200"/>
              <a:ext cx="1008113" cy="1666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0000" y="5522400"/>
              <a:ext cx="612000" cy="104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SN 2013eq</a:t>
            </a:r>
            <a:br>
              <a:rPr lang="en-US" dirty="0" smtClean="0"/>
            </a:br>
            <a:r>
              <a:rPr lang="en-US" sz="2800" dirty="0" smtClean="0"/>
              <a:t>(z=0.041)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EPM and CSM to measure distance to same supernova</a:t>
            </a:r>
          </a:p>
          <a:p>
            <a:r>
              <a:rPr lang="en-US" dirty="0" smtClean="0"/>
              <a:t>EPM provides explosion date to be used by CSM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6923" y="331790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LT Com 45 Light" charset="0"/>
                <a:ea typeface="Helvetica Neue LT Com 45 Light" charset="0"/>
                <a:cs typeface="Helvetica Neue LT Com 45 Light" charset="0"/>
              </a:rPr>
              <a:t>Gall et al. 2016</a:t>
            </a:r>
            <a:endParaRPr lang="en-US" sz="1800" dirty="0">
              <a:latin typeface="Helvetica Neue LT Com 45 Light" charset="0"/>
              <a:ea typeface="Helvetica Neue LT Com 45 Light" charset="0"/>
              <a:cs typeface="Helvetica Neue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47664" y="1412875"/>
            <a:ext cx="6507553" cy="5053485"/>
            <a:chOff x="1619672" y="1615875"/>
            <a:chExt cx="6507553" cy="5053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672" y="1615875"/>
              <a:ext cx="6507553" cy="50534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11760" y="1988840"/>
              <a:ext cx="1921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Gall </a:t>
              </a:r>
              <a:r>
                <a:rPr lang="en-US" sz="18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et al., in prep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8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Extragalactic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14800"/>
          </a:xfrm>
        </p:spPr>
        <p:txBody>
          <a:bodyPr/>
          <a:lstStyle/>
          <a:p>
            <a:r>
              <a:rPr lang="en-US" dirty="0" smtClean="0"/>
              <a:t>Many different methods</a:t>
            </a:r>
          </a:p>
          <a:p>
            <a:pPr lvl="1"/>
            <a:r>
              <a:rPr lang="en-US" dirty="0" smtClean="0"/>
              <a:t>Galaxies</a:t>
            </a:r>
          </a:p>
          <a:p>
            <a:pPr lvl="2"/>
            <a:r>
              <a:rPr lang="en-US" dirty="0" smtClean="0"/>
              <a:t>Mostly statistical</a:t>
            </a:r>
          </a:p>
          <a:p>
            <a:pPr lvl="2"/>
            <a:r>
              <a:rPr lang="en-US" dirty="0" smtClean="0"/>
              <a:t>Secular evolution, e.g. mergers</a:t>
            </a:r>
          </a:p>
          <a:p>
            <a:pPr lvl="2"/>
            <a:r>
              <a:rPr lang="en-US" dirty="0" smtClean="0"/>
              <a:t>Baryonic acoustic oscillations</a:t>
            </a:r>
          </a:p>
          <a:p>
            <a:pPr lvl="1"/>
            <a:r>
              <a:rPr lang="en-US" dirty="0" smtClean="0"/>
              <a:t>Supernovae</a:t>
            </a:r>
          </a:p>
          <a:p>
            <a:pPr lvl="2"/>
            <a:r>
              <a:rPr lang="en-US" dirty="0" smtClean="0"/>
              <a:t>Excellent (individual) distance indicators</a:t>
            </a:r>
          </a:p>
          <a:p>
            <a:pPr lvl="2"/>
            <a:r>
              <a:rPr lang="en-US" dirty="0" smtClean="0"/>
              <a:t>Three main methods</a:t>
            </a:r>
          </a:p>
          <a:p>
            <a:pPr lvl="3"/>
            <a:r>
              <a:rPr lang="en-US" dirty="0" smtClean="0"/>
              <a:t>(Standard) luminosity, aka ’standard candle’</a:t>
            </a:r>
          </a:p>
          <a:p>
            <a:pPr lvl="3"/>
            <a:r>
              <a:rPr lang="en-US" dirty="0" smtClean="0"/>
              <a:t>Expanding photosphere method</a:t>
            </a:r>
          </a:p>
          <a:p>
            <a:pPr lvl="3"/>
            <a:r>
              <a:rPr lang="en-US" dirty="0" smtClean="0"/>
              <a:t>Angular size of a known feature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parameters of core collapse SNe</a:t>
            </a:r>
            <a:endParaRPr lang="en-GB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Light curve shape and the velocity evolution can give an indication of the total explosion energy, the mass and the initial radius of the explosion</a:t>
            </a:r>
            <a:endParaRPr lang="en-GB"/>
          </a:p>
        </p:txBody>
      </p:sp>
      <p:pic>
        <p:nvPicPr>
          <p:cNvPr id="691204" name="Picture 4" descr="Elmhamdi_thesis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621212" cy="3054350"/>
          </a:xfrm>
          <a:prstGeom prst="rect">
            <a:avLst/>
          </a:prstGeom>
          <a:noFill/>
        </p:spPr>
      </p:pic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4788024" y="3645024"/>
            <a:ext cx="419108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HelveticaNeueLT Com 45 Lt" pitchFamily="34" charset="0"/>
              </a:rPr>
              <a:t>Observables:</a:t>
            </a:r>
          </a:p>
          <a:p>
            <a:pPr marL="450850" lvl="1" indent="-184150">
              <a:buFontTx/>
              <a:buChar char="•"/>
            </a:pPr>
            <a:r>
              <a:rPr lang="en-GB" dirty="0">
                <a:solidFill>
                  <a:srgbClr val="CC0000"/>
                </a:solidFill>
                <a:latin typeface="HelveticaNeueLT Com 45 Lt" pitchFamily="34" charset="0"/>
              </a:rPr>
              <a:t>length of plateau phase 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t</a:t>
            </a: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luminosity of the plateau </a:t>
            </a:r>
            <a:r>
              <a:rPr lang="en-US" dirty="0" smtClean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</a:t>
            </a:r>
            <a:endParaRPr lang="en-US" baseline="-25000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</a:endParaRP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velocity of the </a:t>
            </a:r>
            <a:r>
              <a:rPr lang="en-US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ejecta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ph</a:t>
            </a:r>
            <a:endParaRPr lang="en-US" baseline="-25000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</a:endParaRPr>
          </a:p>
          <a:p>
            <a:pPr marL="450850" lvl="1" indent="-184150">
              <a:buFontTx/>
              <a:buChar char="•"/>
            </a:pPr>
            <a:endParaRPr lang="en-US" baseline="-25000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</a:endParaRP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E 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-1</a:t>
            </a:r>
            <a:endParaRPr lang="en-US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  <a:sym typeface="Symbol" pitchFamily="18" charset="2"/>
            </a:endParaRP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M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3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-1</a:t>
            </a: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R 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-2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2</a:t>
            </a:r>
          </a:p>
          <a:p>
            <a:pPr marL="450850" lvl="1" indent="-184150"/>
            <a:endParaRPr lang="el-G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9875"/>
            <a:ext cx="8064896" cy="1143000"/>
          </a:xfrm>
        </p:spPr>
        <p:txBody>
          <a:bodyPr/>
          <a:lstStyle/>
          <a:p>
            <a:r>
              <a:rPr lang="en-US" smtClean="0"/>
              <a:t>Expanding Photosphere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 of Baade-</a:t>
            </a:r>
            <a:r>
              <a:rPr lang="en-US" dirty="0" err="1" smtClean="0"/>
              <a:t>Wesselink</a:t>
            </a:r>
            <a:r>
              <a:rPr lang="en-US" dirty="0" smtClean="0"/>
              <a:t> method for variable stars</a:t>
            </a:r>
          </a:p>
          <a:p>
            <a:r>
              <a:rPr lang="en-US" dirty="0" smtClean="0"/>
              <a:t>Assumes</a:t>
            </a:r>
          </a:p>
          <a:p>
            <a:pPr lvl="1"/>
            <a:r>
              <a:rPr lang="en-US" dirty="0" smtClean="0"/>
              <a:t>Sharp photosphere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thermal equilibrium</a:t>
            </a:r>
            <a:endParaRPr lang="en-US" dirty="0" smtClean="0"/>
          </a:p>
          <a:p>
            <a:pPr lvl="1"/>
            <a:r>
              <a:rPr lang="en-US" dirty="0" smtClean="0"/>
              <a:t>Spherical symmetry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radial velocity</a:t>
            </a:r>
          </a:p>
          <a:p>
            <a:pPr lvl="1"/>
            <a:r>
              <a:rPr lang="en-US" dirty="0" smtClean="0">
                <a:sym typeface="Wingdings"/>
              </a:rPr>
              <a:t>Free expansion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32039" y="2276872"/>
            <a:ext cx="3713677" cy="4401780"/>
            <a:chOff x="4932039" y="2276872"/>
            <a:chExt cx="3713677" cy="4401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2039" y="2276872"/>
              <a:ext cx="3713677" cy="40324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48566" y="6309320"/>
              <a:ext cx="2409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Kirshner</a:t>
              </a:r>
              <a:r>
                <a:rPr lang="en-US" sz="18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 &amp; Kwan 1974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875"/>
            <a:ext cx="8352928" cy="1143000"/>
          </a:xfrm>
        </p:spPr>
        <p:txBody>
          <a:bodyPr/>
          <a:lstStyle/>
          <a:p>
            <a:r>
              <a:rPr lang="en-US" dirty="0" smtClean="0"/>
              <a:t>Photosphere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r>
              <a:rPr lang="en-US" dirty="0" smtClean="0"/>
              <a:t>Measured from absorption lines</a:t>
            </a:r>
          </a:p>
          <a:p>
            <a:pPr lvl="1"/>
            <a:r>
              <a:rPr lang="en-US" dirty="0" smtClean="0"/>
              <a:t>formed close to the photosphere</a:t>
            </a:r>
          </a:p>
          <a:p>
            <a:pPr lvl="2"/>
            <a:r>
              <a:rPr lang="en-US" dirty="0" smtClean="0"/>
              <a:t>not hydrogen lines </a:t>
            </a:r>
            <a:r>
              <a:rPr lang="en-US" dirty="0" smtClean="0">
                <a:sym typeface="Wingdings"/>
              </a:rPr>
              <a:t> Fe II </a:t>
            </a:r>
            <a:endParaRPr lang="en-US" dirty="0" smtClean="0"/>
          </a:p>
          <a:p>
            <a:pPr lvl="1"/>
            <a:r>
              <a:rPr lang="en-US" dirty="0" smtClean="0"/>
              <a:t>remove redshift (from galaxy spectrum)</a:t>
            </a:r>
          </a:p>
          <a:p>
            <a:r>
              <a:rPr lang="en-US" dirty="0" err="1" smtClean="0"/>
              <a:t>Colour</a:t>
            </a:r>
            <a:endParaRPr lang="en-US" dirty="0"/>
          </a:p>
          <a:p>
            <a:pPr lvl="1"/>
            <a:r>
              <a:rPr lang="en-US" dirty="0" smtClean="0"/>
              <a:t>K-corrections</a:t>
            </a:r>
            <a:br>
              <a:rPr lang="en-US" dirty="0" smtClean="0"/>
            </a:br>
            <a:r>
              <a:rPr lang="en-US" dirty="0" smtClean="0"/>
              <a:t>(redshift)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35162" y="3624142"/>
            <a:ext cx="5545350" cy="3261242"/>
            <a:chOff x="2229765" y="2780928"/>
            <a:chExt cx="6794503" cy="38523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9765" y="2780928"/>
              <a:ext cx="6794503" cy="38523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02287" y="3068960"/>
              <a:ext cx="1265272" cy="399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Gall 2016</a:t>
              </a:r>
              <a:endParaRPr lang="en-US" sz="16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Photosphere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91496" y="1556792"/>
            <a:ext cx="4608488" cy="5169321"/>
            <a:chOff x="4391496" y="1556792"/>
            <a:chExt cx="4608488" cy="516932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91496" y="1556792"/>
              <a:ext cx="4608488" cy="483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843624" y="6387559"/>
              <a:ext cx="21563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Elmhamdi</a:t>
              </a:r>
              <a:r>
                <a:rPr lang="en-US" sz="16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 et al. (2003)</a:t>
              </a:r>
              <a:endParaRPr lang="en-US" sz="16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512" y="1558495"/>
            <a:ext cx="4147016" cy="5189478"/>
            <a:chOff x="179512" y="1558495"/>
            <a:chExt cx="4147016" cy="5189478"/>
          </a:xfrm>
        </p:grpSpPr>
        <p:grpSp>
          <p:nvGrpSpPr>
            <p:cNvPr id="8" name="Group 7"/>
            <p:cNvGrpSpPr/>
            <p:nvPr/>
          </p:nvGrpSpPr>
          <p:grpSpPr>
            <a:xfrm>
              <a:off x="179512" y="1558495"/>
              <a:ext cx="4147016" cy="5189478"/>
              <a:chOff x="179512" y="1558495"/>
              <a:chExt cx="4147016" cy="5189478"/>
            </a:xfrm>
          </p:grpSpPr>
          <p:pic>
            <p:nvPicPr>
              <p:cNvPr id="5" name="Picture 4" descr="HAMUY_FIG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2" y="1558495"/>
                <a:ext cx="4147016" cy="4829064"/>
              </a:xfrm>
              <a:prstGeom prst="rect">
                <a:avLst/>
              </a:prstGeom>
              <a:noFill/>
            </p:spPr>
          </p:pic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179512" y="6387559"/>
                <a:ext cx="2118632" cy="3604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600" dirty="0" err="1">
                    <a:latin typeface="HelveticaNeueLT Com 45 Lt" pitchFamily="34" charset="0"/>
                  </a:rPr>
                  <a:t>Hamuy</a:t>
                </a:r>
                <a:r>
                  <a:rPr lang="en-GB" sz="1600" dirty="0">
                    <a:latin typeface="HelveticaNeueLT Com 45 Lt" pitchFamily="34" charset="0"/>
                  </a:rPr>
                  <a:t> et al. (2001</a:t>
                </a:r>
                <a:r>
                  <a:rPr lang="en-GB" sz="1600" dirty="0" smtClean="0">
                    <a:latin typeface="HelveticaNeueLT Com 45 Lt" pitchFamily="34" charset="0"/>
                  </a:rPr>
                  <a:t>)</a:t>
                </a:r>
                <a:endParaRPr lang="en-GB" sz="1600" dirty="0">
                  <a:latin typeface="HelveticaNeueLT Com 45 Lt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115058" y="1628800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luminosity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6573" y="314847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radius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34159" y="448348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temperature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875"/>
            <a:ext cx="8208912" cy="1143000"/>
          </a:xfrm>
        </p:spPr>
        <p:txBody>
          <a:bodyPr/>
          <a:lstStyle/>
          <a:p>
            <a:r>
              <a:rPr lang="en-US" smtClean="0"/>
              <a:t>Expanding Photosphere Method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784" y="1557338"/>
                <a:ext cx="8206680" cy="4114800"/>
              </a:xfrm>
            </p:spPr>
            <p:txBody>
              <a:bodyPr/>
              <a:lstStyle/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cs typeface="Times New Roman" pitchFamily="18" charset="0"/>
                        </a:rPr>
                        <m:t>𝜃</m:t>
                      </m:r>
                      <m:r>
                        <a:rPr lang="en-US" i="1" smtClean="0">
                          <a:latin typeface="Cambria Math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; </m:t>
                          </m:r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cs typeface="Times New Roman" pitchFamily="18" charset="0"/>
                </a:endParaRPr>
              </a:p>
              <a:p>
                <a:r>
                  <a:rPr lang="en-US" i="1" dirty="0" smtClean="0"/>
                  <a:t>R</a:t>
                </a:r>
                <a:r>
                  <a:rPr lang="en-US" dirty="0" smtClean="0"/>
                  <a:t> from radial velocity</a:t>
                </a:r>
              </a:p>
              <a:p>
                <a:pPr lvl="1"/>
                <a:r>
                  <a:rPr lang="en-US" dirty="0" smtClean="0"/>
                  <a:t>Requires lines formed close to the photosphere</a:t>
                </a:r>
              </a:p>
              <a:p>
                <a:r>
                  <a:rPr lang="en-US" i="1" dirty="0" smtClean="0"/>
                  <a:t>D</a:t>
                </a:r>
                <a:r>
                  <a:rPr lang="en-US" dirty="0" smtClean="0"/>
                  <a:t> from the surface brightness of the black body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eviation from black body due to line opacities</a:t>
                </a:r>
              </a:p>
              <a:p>
                <a:pPr lvl="1"/>
                <a:r>
                  <a:rPr lang="en-US" b="0" dirty="0" smtClean="0"/>
                  <a:t>Encompassed in the dilution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784" y="1557338"/>
                <a:ext cx="8206680" cy="4114800"/>
              </a:xfrm>
              <a:blipFill rotWithShape="0">
                <a:blip r:embed="rId2"/>
                <a:stretch>
                  <a:fillRect l="-1412" r="-66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9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875"/>
            <a:ext cx="8352928" cy="1143000"/>
          </a:xfrm>
        </p:spPr>
        <p:txBody>
          <a:bodyPr/>
          <a:lstStyle/>
          <a:p>
            <a:r>
              <a:rPr lang="en-US" smtClean="0"/>
              <a:t>Expanding Photosphere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filters</a:t>
            </a:r>
          </a:p>
          <a:p>
            <a:r>
              <a:rPr lang="en-US" dirty="0" smtClean="0"/>
              <a:t>Influence of known date of explosion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2780928"/>
            <a:ext cx="8871462" cy="3734222"/>
            <a:chOff x="107504" y="2780928"/>
            <a:chExt cx="8871462" cy="3734222"/>
          </a:xfrm>
        </p:grpSpPr>
        <p:grpSp>
          <p:nvGrpSpPr>
            <p:cNvPr id="6" name="Group 5"/>
            <p:cNvGrpSpPr/>
            <p:nvPr/>
          </p:nvGrpSpPr>
          <p:grpSpPr>
            <a:xfrm>
              <a:off x="107504" y="2780928"/>
              <a:ext cx="8871462" cy="3364890"/>
              <a:chOff x="107504" y="3203999"/>
              <a:chExt cx="8871462" cy="33648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504" y="3212976"/>
                <a:ext cx="4371462" cy="3349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t="-266" b="301"/>
              <a:stretch/>
            </p:blipFill>
            <p:spPr>
              <a:xfrm>
                <a:off x="4478966" y="3203999"/>
                <a:ext cx="4500000" cy="336489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979008" y="6145818"/>
              <a:ext cx="19854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Helvetica Neue LT Com 45 Light" charset="0"/>
                  <a:ea typeface="Helvetica Neue LT Com 45 Light" charset="0"/>
                  <a:cs typeface="Helvetica Neue LT Com 45 Light" charset="0"/>
                </a:rPr>
                <a:t>Gall et al., in prep.</a:t>
              </a:r>
              <a:endParaRPr lang="en-US" sz="1800" dirty="0">
                <a:latin typeface="Helvetica Neue LT Com 45 Light" charset="0"/>
                <a:ea typeface="Helvetica Neue LT Com 45 Light" charset="0"/>
                <a:cs typeface="Helvetica Neue LT Com 45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875"/>
            <a:ext cx="8280920" cy="1143000"/>
          </a:xfrm>
        </p:spPr>
        <p:txBody>
          <a:bodyPr/>
          <a:lstStyle/>
          <a:p>
            <a:r>
              <a:rPr lang="en-US" smtClean="0"/>
              <a:t>Expanding Photosphere Method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an angular size distance</a:t>
                </a:r>
              </a:p>
              <a:p>
                <a:pPr lvl="1"/>
                <a:r>
                  <a:rPr lang="en-US" dirty="0" smtClean="0"/>
                  <a:t>Not important in the local universe</a:t>
                </a:r>
              </a:p>
              <a:p>
                <a:pPr lvl="1"/>
                <a:r>
                  <a:rPr lang="en-US" dirty="0" smtClean="0"/>
                  <a:t>Interesting for cosmological applications</a:t>
                </a:r>
              </a:p>
              <a:p>
                <a:pPr lvl="1"/>
                <a:r>
                  <a:rPr lang="en-US" dirty="0" smtClean="0"/>
                  <a:t>Mostly for H</a:t>
                </a:r>
                <a:r>
                  <a:rPr lang="en-US" baseline="-25000" dirty="0" smtClean="0"/>
                  <a:t>0</a:t>
                </a:r>
                <a:endParaRPr lang="en-US" dirty="0" smtClean="0"/>
              </a:p>
              <a:p>
                <a:r>
                  <a:rPr lang="en-US" dirty="0" smtClean="0"/>
                  <a:t>Cosmology</a:t>
                </a:r>
              </a:p>
              <a:p>
                <a:pPr lvl="1"/>
                <a:r>
                  <a:rPr lang="en-US" dirty="0" smtClean="0"/>
                  <a:t>Include time dilation</a:t>
                </a:r>
              </a:p>
              <a:p>
                <a:pPr lvl="1"/>
                <a:r>
                  <a:rPr lang="en-US" dirty="0" smtClean="0"/>
                  <a:t>Metric theories of gravity imply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charset="0"/>
                                  <a:cs typeface="Times New Roman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90" t="-1926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635306"/>
            <a:ext cx="25535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no scientif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runo scientif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25858</TotalTime>
  <Words>393</Words>
  <Application>Microsoft Macintosh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Cambria Math</vt:lpstr>
      <vt:lpstr>Helvetica Neue LT Com 45 Light</vt:lpstr>
      <vt:lpstr>Helvetica Neue LT Com 55 Roman</vt:lpstr>
      <vt:lpstr>HelveticaNeueLT Com 45 Lt</vt:lpstr>
      <vt:lpstr>Symbol</vt:lpstr>
      <vt:lpstr>Times New Roman</vt:lpstr>
      <vt:lpstr>Trebuchet MS</vt:lpstr>
      <vt:lpstr>Wingdings</vt:lpstr>
      <vt:lpstr>Bruno scientific</vt:lpstr>
      <vt:lpstr>1_Bruno scientific</vt:lpstr>
      <vt:lpstr>Distances to core-collapse supernovae</vt:lpstr>
      <vt:lpstr>Extragalactic Distances</vt:lpstr>
      <vt:lpstr>Physical parameters of core collapse SNe</vt:lpstr>
      <vt:lpstr>Expanding Photosphere Method</vt:lpstr>
      <vt:lpstr>Photosphere Expansion</vt:lpstr>
      <vt:lpstr>Photosphere Expansion</vt:lpstr>
      <vt:lpstr>Expanding Photosphere Method</vt:lpstr>
      <vt:lpstr>Expanding Photosphere Method</vt:lpstr>
      <vt:lpstr>Expanding Photosphere Method</vt:lpstr>
      <vt:lpstr>Expanding Photosphere Method</vt:lpstr>
      <vt:lpstr>Hubble Diagram</vt:lpstr>
      <vt:lpstr>Standardizable Candle Method</vt:lpstr>
      <vt:lpstr>Standardizable Candle Method</vt:lpstr>
      <vt:lpstr>Distance to SN 2013eq (z=0.041)</vt:lpstr>
      <vt:lpstr>Testing GR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Leibundgut</dc:creator>
  <cp:lastModifiedBy>Bruno Leibundgut</cp:lastModifiedBy>
  <cp:revision>280</cp:revision>
  <cp:lastPrinted>2016-10-12T10:03:46Z</cp:lastPrinted>
  <dcterms:created xsi:type="dcterms:W3CDTF">1601-01-01T00:00:00Z</dcterms:created>
  <dcterms:modified xsi:type="dcterms:W3CDTF">2016-10-12T15:36:54Z</dcterms:modified>
</cp:coreProperties>
</file>