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g" ContentType="vide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sldIdLst>
    <p:sldId id="256" r:id="rId3"/>
    <p:sldId id="527" r:id="rId4"/>
    <p:sldId id="525" r:id="rId5"/>
    <p:sldId id="535" r:id="rId6"/>
    <p:sldId id="536" r:id="rId7"/>
    <p:sldId id="526" r:id="rId8"/>
    <p:sldId id="528" r:id="rId9"/>
    <p:sldId id="533" r:id="rId10"/>
    <p:sldId id="530" r:id="rId11"/>
    <p:sldId id="534" r:id="rId12"/>
    <p:sldId id="531" r:id="rId13"/>
    <p:sldId id="532" r:id="rId14"/>
    <p:sldId id="539" r:id="rId15"/>
    <p:sldId id="540" r:id="rId16"/>
    <p:sldId id="541" r:id="rId17"/>
    <p:sldId id="543" r:id="rId18"/>
    <p:sldId id="544" r:id="rId19"/>
    <p:sldId id="495" r:id="rId20"/>
    <p:sldId id="503" r:id="rId21"/>
    <p:sldId id="501" r:id="rId22"/>
    <p:sldId id="502" r:id="rId23"/>
    <p:sldId id="545" r:id="rId24"/>
    <p:sldId id="449" r:id="rId25"/>
    <p:sldId id="481" r:id="rId26"/>
    <p:sldId id="482" r:id="rId27"/>
    <p:sldId id="538" r:id="rId28"/>
    <p:sldId id="547" r:id="rId29"/>
    <p:sldId id="548" r:id="rId30"/>
    <p:sldId id="549" r:id="rId31"/>
    <p:sldId id="550" r:id="rId32"/>
    <p:sldId id="568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AF9FD"/>
    <a:srgbClr val="EFEF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215"/>
    <p:restoredTop sz="93501"/>
  </p:normalViewPr>
  <p:slideViewPr>
    <p:cSldViewPr>
      <p:cViewPr varScale="1">
        <p:scale>
          <a:sx n="92" d="100"/>
          <a:sy n="92" d="100"/>
        </p:scale>
        <p:origin x="136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2CEAC-DFDF-4E4E-BDF0-98B83640C3D3}" type="datetimeFigureOut">
              <a:rPr lang="en-GB" smtClean="0"/>
              <a:pPr/>
              <a:t>10/02/2019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5DC28-B1EB-46E0-9650-7D2B52A4F60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450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8E0747-AB5F-E24B-8177-7C8094033952}" type="slidenum">
              <a:rPr lang="en-GB"/>
              <a:pPr/>
              <a:t>19</a:t>
            </a:fld>
            <a:endParaRPr lang="en-GB"/>
          </a:p>
        </p:txBody>
      </p:sp>
      <p:sp>
        <p:nvSpPr>
          <p:cNvPr id="41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25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126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3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63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002060"/>
                </a:solidFill>
              </a:defRPr>
            </a:lvl2pPr>
            <a:lvl3pPr>
              <a:defRPr sz="2000">
                <a:solidFill>
                  <a:srgbClr val="FF0000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002060"/>
                </a:solidFill>
              </a:defRPr>
            </a:lvl2pPr>
            <a:lvl3pPr>
              <a:defRPr sz="2000">
                <a:solidFill>
                  <a:srgbClr val="FF0000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26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50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65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90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27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6473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38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31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002060"/>
                </a:solidFill>
              </a:defRPr>
            </a:lvl2pPr>
            <a:lvl3pPr>
              <a:defRPr sz="2000">
                <a:solidFill>
                  <a:srgbClr val="FF0000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>
                <a:solidFill>
                  <a:srgbClr val="002060"/>
                </a:solidFill>
              </a:defRPr>
            </a:lvl2pPr>
            <a:lvl3pPr>
              <a:defRPr sz="2000">
                <a:solidFill>
                  <a:srgbClr val="FF0000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NeueLT Com 55 Roman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HelveticaNeueLT Com 55 Roman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HelveticaNeueLT Com 55 Roman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HelveticaNeueLT Com 55 Roman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HelveticaNeueLT Com 55 Roman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HelveticaNeueLT Com 55 Roman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HelveticaNeueLT Com 55 Roman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HelveticaNeueLT Com 55 Roman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HelveticaNeueLT Com 55 Roman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HelveticaNeueLT Com 55 Roman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HelveticaNeueLT Com 55 Roman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HelveticaNeueLT Com 55 Roman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if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CC3914-D8AF-ED47-A9AA-1F22B5BBC2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57659" b="7477"/>
          <a:stretch/>
        </p:blipFill>
        <p:spPr>
          <a:xfrm>
            <a:off x="2494315" y="4518464"/>
            <a:ext cx="858485" cy="6251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817235"/>
            <a:ext cx="8229600" cy="2003425"/>
          </a:xfrm>
        </p:spPr>
        <p:txBody>
          <a:bodyPr>
            <a:normAutofit/>
          </a:bodyPr>
          <a:lstStyle/>
          <a:p>
            <a:r>
              <a:rPr lang="en-GB" dirty="0"/>
              <a:t>Different views on nucleosynthesis and excellence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67000"/>
            <a:ext cx="6400800" cy="1752600"/>
          </a:xfrm>
        </p:spPr>
        <p:txBody>
          <a:bodyPr/>
          <a:lstStyle/>
          <a:p>
            <a:r>
              <a:rPr lang="en-GB" dirty="0"/>
              <a:t>Bruno Leibundgut</a:t>
            </a:r>
          </a:p>
        </p:txBody>
      </p:sp>
      <p:pic>
        <p:nvPicPr>
          <p:cNvPr id="1026" name="Picture 2" descr="Roland Diehl">
            <a:extLst>
              <a:ext uri="{FF2B5EF4-FFF2-40B4-BE49-F238E27FC236}">
                <a16:creationId xmlns:a16="http://schemas.microsoft.com/office/drawing/2014/main" id="{DACB75AE-D334-7049-964F-B26D3E370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6"/>
          <a:stretch/>
        </p:blipFill>
        <p:spPr bwMode="auto">
          <a:xfrm>
            <a:off x="533400" y="3980037"/>
            <a:ext cx="19812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12CF1C-A706-A04A-8EE8-0794964D67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4" t="18729" r="26853" b="1294"/>
          <a:stretch/>
        </p:blipFill>
        <p:spPr>
          <a:xfrm flipH="1">
            <a:off x="6286289" y="3980037"/>
            <a:ext cx="2308653" cy="2003425"/>
          </a:xfrm>
          <a:prstGeom prst="rect">
            <a:avLst/>
          </a:prstGeom>
        </p:spPr>
      </p:pic>
      <p:pic>
        <p:nvPicPr>
          <p:cNvPr id="10" name="supernova.mpg">
            <a:hlinkClick r:id="" action="ppaction://media"/>
            <a:extLst>
              <a:ext uri="{FF2B5EF4-FFF2-40B4-BE49-F238E27FC236}">
                <a16:creationId xmlns:a16="http://schemas.microsoft.com/office/drawing/2014/main" id="{79E21D4F-082A-6949-956A-A63F04414D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75000" y="3980037"/>
            <a:ext cx="2768600" cy="18876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F5CD37-CD0F-6240-8B4A-C498E53132B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5316"/>
          <a:stretch/>
        </p:blipFill>
        <p:spPr>
          <a:xfrm rot="16200000" flipV="1">
            <a:off x="5435172" y="5513562"/>
            <a:ext cx="742950" cy="168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25F63-CFDA-3B44-8C20-57EFB5839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Searching – SN 1998bu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3B99D0-68F9-B44D-9379-0169398B1B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48006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dirty="0"/>
                  <a:t>Exclusion of some popular explosion models</a:t>
                </a:r>
              </a:p>
              <a:p>
                <a:r>
                  <a:rPr lang="en-GB" dirty="0"/>
                  <a:t>Inferred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≤0.35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GB" dirty="0"/>
                  <a:t> (11.9 </a:t>
                </a:r>
                <a:r>
                  <a:rPr lang="en-GB" dirty="0" err="1"/>
                  <a:t>Mpc</a:t>
                </a:r>
                <a:r>
                  <a:rPr lang="en-GB" dirty="0"/>
                  <a:t>)</a:t>
                </a:r>
              </a:p>
              <a:p>
                <a:pPr lvl="1"/>
                <a:r>
                  <a:rPr lang="en-GB" dirty="0"/>
                  <a:t>Optical/NIR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0.58±0.12</m:t>
                        </m:r>
                      </m:e>
                    </m:d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(Dhawan et al. 2016)</a:t>
                </a:r>
              </a:p>
              <a:p>
                <a:pPr lvl="2"/>
                <a:r>
                  <a:rPr lang="en-GB" dirty="0"/>
                  <a:t>derived ‘reddening-independent’</a:t>
                </a:r>
              </a:p>
              <a:p>
                <a:pPr lvl="1"/>
                <a:r>
                  <a:rPr lang="en-GB" dirty="0"/>
                  <a:t>Discrepancy due to 𝛄-ray escape model?</a:t>
                </a:r>
              </a:p>
              <a:p>
                <a:pPr lvl="2"/>
                <a:r>
                  <a:rPr lang="en-GB" dirty="0"/>
                  <a:t>explosion model, Ni distribution, photon transport </a:t>
                </a:r>
              </a:p>
              <a:p>
                <a:r>
                  <a:rPr lang="en-GB" dirty="0"/>
                  <a:t>Clear indication of importance of details in the explosions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3B99D0-68F9-B44D-9379-0169398B1B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800600"/>
              </a:xfrm>
              <a:blipFill>
                <a:blip r:embed="rId2"/>
                <a:stretch>
                  <a:fillRect l="-1852" t="-2375" r="-2623" b="-7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4046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73C1D-0573-1B4F-AF5C-B85AE823D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Searching – SN 2011fe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DB4A8-7A5F-F342-9FD4-4FF52E0B4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Nearest SN </a:t>
            </a:r>
            <a:r>
              <a:rPr lang="en-GB" dirty="0" err="1"/>
              <a:t>Ia</a:t>
            </a:r>
            <a:r>
              <a:rPr lang="en-GB" dirty="0"/>
              <a:t> since </a:t>
            </a:r>
            <a:br>
              <a:rPr lang="en-GB" dirty="0"/>
            </a:br>
            <a:r>
              <a:rPr lang="en-GB" dirty="0"/>
              <a:t>SN 1972E</a:t>
            </a:r>
          </a:p>
          <a:p>
            <a:pPr lvl="1"/>
            <a:r>
              <a:rPr lang="en-GB" dirty="0"/>
              <a:t>Distance (M101): 6.4 </a:t>
            </a:r>
            <a:r>
              <a:rPr lang="en-GB" dirty="0" err="1"/>
              <a:t>Mpc</a:t>
            </a:r>
            <a:endParaRPr lang="en-GB" dirty="0"/>
          </a:p>
          <a:p>
            <a:r>
              <a:rPr lang="en-GB" dirty="0"/>
              <a:t>Search for early Ni </a:t>
            </a:r>
          </a:p>
          <a:p>
            <a:pPr lvl="1"/>
            <a:r>
              <a:rPr lang="en-GB" dirty="0"/>
              <a:t>INTEGRAL observations </a:t>
            </a:r>
            <a:br>
              <a:rPr lang="en-GB" dirty="0"/>
            </a:br>
            <a:r>
              <a:rPr lang="en-GB" dirty="0"/>
              <a:t>pre optical maximum</a:t>
            </a:r>
          </a:p>
          <a:p>
            <a:r>
              <a:rPr lang="en-GB" dirty="0"/>
              <a:t>Exclude any surface</a:t>
            </a:r>
            <a:br>
              <a:rPr lang="en-GB" dirty="0"/>
            </a:br>
            <a:r>
              <a:rPr lang="en-GB" dirty="0"/>
              <a:t>nickel</a:t>
            </a:r>
          </a:p>
          <a:p>
            <a:r>
              <a:rPr lang="en-GB" dirty="0"/>
              <a:t>What about the late-time</a:t>
            </a:r>
            <a:br>
              <a:rPr lang="en-GB" dirty="0"/>
            </a:br>
            <a:r>
              <a:rPr lang="en-GB" dirty="0"/>
              <a:t>data? Published?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A99115-F15A-9E43-87C7-DD6C5D619076}"/>
              </a:ext>
            </a:extLst>
          </p:cNvPr>
          <p:cNvGrpSpPr/>
          <p:nvPr/>
        </p:nvGrpSpPr>
        <p:grpSpPr>
          <a:xfrm>
            <a:off x="4971597" y="1365204"/>
            <a:ext cx="4324803" cy="5416596"/>
            <a:chOff x="4876799" y="1251317"/>
            <a:chExt cx="4324803" cy="541659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3039E89-316E-BE40-BFAE-675C85ABB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76799" y="1417638"/>
              <a:ext cx="4324803" cy="525027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A283853-68E5-2043-BE21-F5A80C7D0325}"/>
                </a:ext>
              </a:extLst>
            </p:cNvPr>
            <p:cNvSpPr txBox="1"/>
            <p:nvPr/>
          </p:nvSpPr>
          <p:spPr>
            <a:xfrm>
              <a:off x="7338070" y="1251317"/>
              <a:ext cx="16535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err="1">
                  <a:latin typeface="HelveticaNeueLT Com 55 Roman" pitchFamily="34" charset="0"/>
                </a:rPr>
                <a:t>Isern</a:t>
              </a:r>
              <a:r>
                <a:rPr lang="en-GB" sz="1600" dirty="0">
                  <a:latin typeface="HelveticaNeueLT Com 55 Roman" pitchFamily="34" charset="0"/>
                </a:rPr>
                <a:t> et al. 2013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9243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7FAE9-3B25-AE4C-8FA7-20A68AD20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Finding SN 2014J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B1525-A96E-F34D-BC4B-024F348E3B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Closest SN </a:t>
            </a:r>
            <a:r>
              <a:rPr lang="en-GB" dirty="0" err="1"/>
              <a:t>Ia</a:t>
            </a:r>
            <a:r>
              <a:rPr lang="en-GB" dirty="0"/>
              <a:t> in over 70 years </a:t>
            </a:r>
          </a:p>
          <a:p>
            <a:pPr lvl="1"/>
            <a:r>
              <a:rPr lang="en-GB" dirty="0"/>
              <a:t>M82: Distance 3.3 </a:t>
            </a:r>
            <a:r>
              <a:rPr lang="en-GB" dirty="0" err="1"/>
              <a:t>Mpc</a:t>
            </a:r>
            <a:endParaRPr lang="en-GB" dirty="0"/>
          </a:p>
          <a:p>
            <a:r>
              <a:rPr lang="en-GB" dirty="0"/>
              <a:t>Heavily reddened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92A08C-B9DA-F740-A6F1-8C413AE34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434366"/>
            <a:ext cx="5334000" cy="290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66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3F733-6548-EA4A-9B7E-A332FBA25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Finding SN 2014J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B9E98-B55E-F54B-A35C-15BB39700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First clear detection of cobalt decay lines</a:t>
            </a:r>
          </a:p>
          <a:p>
            <a:pPr lvl="1"/>
            <a:r>
              <a:rPr lang="en-GB" dirty="0"/>
              <a:t>Integration from 17 to 164 days after explosion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7E2E95D-9BF6-EB4A-9F1A-D048DCD8F370}"/>
              </a:ext>
            </a:extLst>
          </p:cNvPr>
          <p:cNvGrpSpPr/>
          <p:nvPr/>
        </p:nvGrpSpPr>
        <p:grpSpPr>
          <a:xfrm>
            <a:off x="304332" y="3201000"/>
            <a:ext cx="8534868" cy="3276000"/>
            <a:chOff x="533400" y="2514600"/>
            <a:chExt cx="8534868" cy="3276000"/>
          </a:xfrm>
          <a:solidFill>
            <a:schemeClr val="bg1"/>
          </a:solidFill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EA3BF63-73E8-9440-8D3D-77292FF9B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400" y="2514600"/>
              <a:ext cx="4343400" cy="3275648"/>
            </a:xfrm>
            <a:prstGeom prst="rect">
              <a:avLst/>
            </a:prstGeom>
            <a:grpFill/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F3DD5D6-A4DF-894A-8EEE-24B4E6DC1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4400" y="2514600"/>
              <a:ext cx="4343868" cy="3276000"/>
            </a:xfrm>
            <a:prstGeom prst="rect">
              <a:avLst/>
            </a:prstGeom>
            <a:grpFill/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C39C9B9-A89C-5D49-87E9-D47677C765B5}"/>
                </a:ext>
              </a:extLst>
            </p:cNvPr>
            <p:cNvSpPr txBox="1"/>
            <p:nvPr/>
          </p:nvSpPr>
          <p:spPr>
            <a:xfrm>
              <a:off x="1371600" y="2819400"/>
              <a:ext cx="1659429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HelveticaNeueLT Com 55 Roman" pitchFamily="34" charset="0"/>
                </a:rPr>
                <a:t>Diehl et al. 2014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0711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309DA-7638-D34B-815D-AD8851710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Finding SN 2014J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C7A30-029E-7349-BC59-BE18E04E6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Temporal evolution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3A5BF60-28C0-564B-A0FC-5401295CAC09}"/>
              </a:ext>
            </a:extLst>
          </p:cNvPr>
          <p:cNvGrpSpPr/>
          <p:nvPr/>
        </p:nvGrpSpPr>
        <p:grpSpPr>
          <a:xfrm>
            <a:off x="228600" y="2483450"/>
            <a:ext cx="8686800" cy="3307750"/>
            <a:chOff x="228600" y="2483450"/>
            <a:chExt cx="8686800" cy="3307750"/>
          </a:xfrm>
          <a:solidFill>
            <a:schemeClr val="bg1"/>
          </a:solidFill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D6E218D-8BE1-944A-AD63-3607EFD2B6F4}"/>
                </a:ext>
              </a:extLst>
            </p:cNvPr>
            <p:cNvGrpSpPr/>
            <p:nvPr/>
          </p:nvGrpSpPr>
          <p:grpSpPr>
            <a:xfrm>
              <a:off x="228600" y="2483450"/>
              <a:ext cx="8686800" cy="3307750"/>
              <a:chOff x="457200" y="2286000"/>
              <a:chExt cx="8686800" cy="3307750"/>
            </a:xfrm>
            <a:grpFill/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463CBB1-4DCA-6A4D-A642-1C66FD58DB18}"/>
                  </a:ext>
                </a:extLst>
              </p:cNvPr>
              <p:cNvGrpSpPr/>
              <p:nvPr/>
            </p:nvGrpSpPr>
            <p:grpSpPr>
              <a:xfrm>
                <a:off x="457200" y="2286000"/>
                <a:ext cx="8686800" cy="3307750"/>
                <a:chOff x="457200" y="2286000"/>
                <a:chExt cx="8686800" cy="3307750"/>
              </a:xfrm>
              <a:grpFill/>
            </p:grpSpPr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6FA14DE0-CBC4-674E-83BD-3F7E822911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57200" y="2317750"/>
                  <a:ext cx="4343040" cy="3276000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E3448CE6-E2A0-F546-9864-E5E69EA646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800959" y="2286000"/>
                  <a:ext cx="4343041" cy="3276000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7A5BE05-1EEE-4D4E-B4C2-7F0553EDD750}"/>
                  </a:ext>
                </a:extLst>
              </p:cNvPr>
              <p:cNvSpPr txBox="1"/>
              <p:nvPr/>
            </p:nvSpPr>
            <p:spPr>
              <a:xfrm>
                <a:off x="855171" y="2480846"/>
                <a:ext cx="1659429" cy="33855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latin typeface="HelveticaNeueLT Com 55 Roman" pitchFamily="34" charset="0"/>
                  </a:rPr>
                  <a:t>Diehl et al. 2014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861A5A0-CE55-344E-87FF-1810C9170547}"/>
                </a:ext>
              </a:extLst>
            </p:cNvPr>
            <p:cNvSpPr txBox="1"/>
            <p:nvPr/>
          </p:nvSpPr>
          <p:spPr>
            <a:xfrm>
              <a:off x="674947" y="2980419"/>
              <a:ext cx="925253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HelveticaNeueLT Com 55 Roman" pitchFamily="34" charset="0"/>
                </a:rPr>
                <a:t>847 </a:t>
              </a:r>
              <a:r>
                <a:rPr lang="en-GB" sz="1600" dirty="0" err="1">
                  <a:latin typeface="HelveticaNeueLT Com 55 Roman" pitchFamily="34" charset="0"/>
                </a:rPr>
                <a:t>keV</a:t>
              </a:r>
              <a:endParaRPr lang="en-GB" sz="1600" dirty="0">
                <a:latin typeface="HelveticaNeueLT Com 55 Roman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32A601-8043-4349-9BBD-D9658AB83B1B}"/>
                </a:ext>
              </a:extLst>
            </p:cNvPr>
            <p:cNvSpPr txBox="1"/>
            <p:nvPr/>
          </p:nvSpPr>
          <p:spPr>
            <a:xfrm>
              <a:off x="5029200" y="2982214"/>
              <a:ext cx="1039067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HelveticaNeueLT Com 55 Roman" pitchFamily="34" charset="0"/>
                </a:rPr>
                <a:t>1238 </a:t>
              </a:r>
              <a:r>
                <a:rPr lang="en-GB" sz="1600" dirty="0" err="1">
                  <a:latin typeface="HelveticaNeueLT Com 55 Roman" pitchFamily="34" charset="0"/>
                </a:rPr>
                <a:t>keV</a:t>
              </a:r>
              <a:endParaRPr lang="en-GB" sz="1600" dirty="0">
                <a:latin typeface="HelveticaNeueLT Com 55 Roman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099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5BF37-B7FC-C74F-854D-A23EE2883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Finding SN 2014J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18AEEC-FA75-E34F-A89B-24A50906C5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Surprise – detection of Ni </a:t>
                </a:r>
                <a:r>
                  <a:rPr lang="en-GB" dirty="0">
                    <a:sym typeface="Wingdings" pitchFamily="2" charset="2"/>
                  </a:rPr>
                  <a:t> Co decay lines 17 days after explosion</a:t>
                </a:r>
              </a:p>
              <a:p>
                <a:pPr lvl="1"/>
                <a:r>
                  <a:rPr lang="en-GB" dirty="0">
                    <a:sym typeface="Wingdings" pitchFamily="2" charset="2"/>
                  </a:rPr>
                  <a:t>requires about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0.06 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GB" dirty="0">
                    <a:sym typeface="Wingdings" pitchFamily="2" charset="2"/>
                  </a:rPr>
                  <a:t> nickel on the outside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18AEEC-FA75-E34F-A89B-24A50906C5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52" t="-14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CC211AF-A6E3-044B-B95F-609BA3E9C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6600"/>
            <a:ext cx="9133091" cy="327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2BC1B8-5B62-454D-9B9E-E048B38F7E1B}"/>
              </a:ext>
            </a:extLst>
          </p:cNvPr>
          <p:cNvSpPr txBox="1"/>
          <p:nvPr/>
        </p:nvSpPr>
        <p:spPr>
          <a:xfrm>
            <a:off x="762000" y="3505200"/>
            <a:ext cx="1659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HelveticaNeueLT Com 55 Roman" pitchFamily="34" charset="0"/>
              </a:rPr>
              <a:t>Diehl et al. 2015</a:t>
            </a:r>
          </a:p>
        </p:txBody>
      </p:sp>
    </p:spTree>
    <p:extLst>
      <p:ext uri="{BB962C8B-B14F-4D97-AF65-F5344CB8AC3E}">
        <p14:creationId xmlns:p14="http://schemas.microsoft.com/office/powerpoint/2010/main" val="39537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B3EA0-843F-1F43-9EBD-970D70777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Finding SN 2014J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323CC-395B-3042-A98E-779C4FE31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If Ni distributed uniformly, i.e. a shell</a:t>
            </a:r>
          </a:p>
          <a:p>
            <a:pPr lvl="1"/>
            <a:r>
              <a:rPr lang="en-GB" dirty="0"/>
              <a:t>line </a:t>
            </a:r>
            <a:r>
              <a:rPr lang="en-GB" dirty="0" err="1"/>
              <a:t>broading</a:t>
            </a:r>
            <a:r>
              <a:rPr lang="en-GB" dirty="0"/>
              <a:t> expected </a:t>
            </a:r>
            <a:r>
              <a:rPr lang="en-GB" dirty="0">
                <a:sym typeface="Wingdings" pitchFamily="2" charset="2"/>
              </a:rPr>
              <a:t> not observed</a:t>
            </a:r>
          </a:p>
          <a:p>
            <a:r>
              <a:rPr lang="en-GB" dirty="0">
                <a:sym typeface="Wingdings" pitchFamily="2" charset="2"/>
              </a:rPr>
              <a:t>Radial symmetry needs to be broken</a:t>
            </a:r>
          </a:p>
          <a:p>
            <a:pPr lvl="1"/>
            <a:r>
              <a:rPr lang="en-GB" dirty="0">
                <a:sym typeface="Wingdings" pitchFamily="2" charset="2"/>
              </a:rPr>
              <a:t>indications on asymmetry in the explosion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7064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36FB2-F1BB-2440-8A52-1E68BE384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 what about the outside?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CF8C7-68CE-904E-A61D-63851E5B9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Very indirect</a:t>
            </a:r>
          </a:p>
          <a:p>
            <a:r>
              <a:rPr lang="en-GB" dirty="0"/>
              <a:t>Many more supernovae</a:t>
            </a:r>
          </a:p>
          <a:p>
            <a:r>
              <a:rPr lang="en-GB" dirty="0"/>
              <a:t>Much larger data samples</a:t>
            </a:r>
          </a:p>
          <a:p>
            <a:r>
              <a:rPr lang="en-GB" dirty="0"/>
              <a:t>Statistical </a:t>
            </a:r>
            <a:r>
              <a:rPr lang="en-GB" dirty="0" err="1"/>
              <a:t>anaylses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1635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</a:t>
            </a:r>
            <a:r>
              <a:rPr lang="en-US" dirty="0" err="1"/>
              <a:t>Ia</a:t>
            </a:r>
            <a:r>
              <a:rPr lang="en-US" dirty="0"/>
              <a:t> Supernovae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Variations on a theme</a:t>
            </a:r>
          </a:p>
          <a:p>
            <a:pPr lvl="1"/>
            <a:r>
              <a:rPr lang="en-US" dirty="0"/>
              <a:t>critical parameters?</a:t>
            </a:r>
          </a:p>
          <a:p>
            <a:pPr marL="936625" lvl="2" indent="-227013"/>
            <a:r>
              <a:rPr lang="en-US" dirty="0"/>
              <a:t>nickel mass</a:t>
            </a:r>
          </a:p>
          <a:p>
            <a:pPr marL="936625" lvl="2" indent="-227013"/>
            <a:r>
              <a:rPr lang="en-US" dirty="0"/>
              <a:t>ejecta mass</a:t>
            </a:r>
          </a:p>
          <a:p>
            <a:pPr marL="936625" lvl="2" indent="-227013"/>
            <a:r>
              <a:rPr lang="en-US" dirty="0"/>
              <a:t>explosion energy(?)</a:t>
            </a:r>
          </a:p>
          <a:p>
            <a:pPr marL="936625" lvl="2" indent="-227013"/>
            <a:r>
              <a:rPr lang="en-US" dirty="0"/>
              <a:t>explosion mechanism?</a:t>
            </a:r>
          </a:p>
          <a:p>
            <a:pPr marL="936625" lvl="2" indent="-227013"/>
            <a:r>
              <a:rPr lang="en-US" dirty="0"/>
              <a:t>progenitor evolution?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546600" y="1676400"/>
            <a:ext cx="4673600" cy="4521291"/>
            <a:chOff x="4546600" y="1955709"/>
            <a:chExt cx="4673600" cy="4521291"/>
          </a:xfrm>
        </p:grpSpPr>
        <p:grpSp>
          <p:nvGrpSpPr>
            <p:cNvPr id="6" name="Group 5"/>
            <p:cNvGrpSpPr/>
            <p:nvPr/>
          </p:nvGrpSpPr>
          <p:grpSpPr>
            <a:xfrm>
              <a:off x="4546600" y="1955709"/>
              <a:ext cx="4521200" cy="4521291"/>
              <a:chOff x="4724400" y="1387158"/>
              <a:chExt cx="4140200" cy="4238942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724400" y="1387158"/>
                <a:ext cx="4140200" cy="3873500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24400" y="5257800"/>
                <a:ext cx="4140200" cy="368300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6847967" y="2057400"/>
              <a:ext cx="2372233" cy="3939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HelveticaNeueLT Com 55 Roman" pitchFamily="34" charset="0"/>
                </a:rPr>
                <a:t>Taubenberger</a:t>
              </a:r>
              <a:r>
                <a:rPr lang="en-US" dirty="0">
                  <a:latin typeface="HelveticaNeueLT Com 55 Roman" pitchFamily="34" charset="0"/>
                </a:rPr>
                <a:t> 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8425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638800" y="1600200"/>
            <a:ext cx="3505200" cy="4419600"/>
          </a:xfrm>
        </p:spPr>
        <p:txBody>
          <a:bodyPr/>
          <a:lstStyle/>
          <a:p>
            <a:r>
              <a:rPr lang="en-GB"/>
              <a:t>Isotopes of Ni and other elements</a:t>
            </a:r>
          </a:p>
          <a:p>
            <a:pPr lvl="1"/>
            <a:r>
              <a:rPr lang="en-GB"/>
              <a:t>conversion of </a:t>
            </a:r>
            <a:r>
              <a:rPr lang="en-GB">
                <a:sym typeface="Symbol" charset="0"/>
              </a:rPr>
              <a:t>-rays and positrons into heat and optical photons</a:t>
            </a:r>
            <a:endParaRPr lang="en-GB"/>
          </a:p>
          <a:p>
            <a:endParaRPr lang="en-GB"/>
          </a:p>
          <a:p>
            <a:endParaRPr lang="en-GB"/>
          </a:p>
        </p:txBody>
      </p:sp>
      <p:pic>
        <p:nvPicPr>
          <p:cNvPr id="413699" name="Picture 3" descr="Diehl_fig11_Ni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181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3700" name="Text Box 4"/>
          <p:cNvSpPr txBox="1">
            <a:spLocks noChangeArrowheads="1"/>
          </p:cNvSpPr>
          <p:nvPr/>
        </p:nvSpPr>
        <p:spPr bwMode="auto">
          <a:xfrm>
            <a:off x="0" y="6096000"/>
            <a:ext cx="2911475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GB" dirty="0"/>
              <a:t>Diehl and </a:t>
            </a:r>
            <a:r>
              <a:rPr lang="en-GB" dirty="0" err="1"/>
              <a:t>Timmes</a:t>
            </a:r>
            <a:r>
              <a:rPr lang="en-GB" dirty="0"/>
              <a:t> (1998)</a:t>
            </a:r>
            <a:endParaRPr lang="en-GB" sz="2400" dirty="0"/>
          </a:p>
        </p:txBody>
      </p:sp>
      <p:sp>
        <p:nvSpPr>
          <p:cNvPr id="413701" name="Rectangle 5"/>
          <p:cNvSpPr>
            <a:spLocks noGrp="1" noChangeArrowheads="1"/>
          </p:cNvSpPr>
          <p:nvPr>
            <p:ph type="title"/>
          </p:nvPr>
        </p:nvSpPr>
        <p:spPr>
          <a:xfrm>
            <a:off x="5486400" y="228600"/>
            <a:ext cx="3505200" cy="1143000"/>
          </a:xfrm>
        </p:spPr>
        <p:txBody>
          <a:bodyPr/>
          <a:lstStyle/>
          <a:p>
            <a:r>
              <a:rPr lang="en-GB" dirty="0"/>
              <a:t>Radioactivity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1371600"/>
            <a:ext cx="5887893" cy="5486400"/>
            <a:chOff x="0" y="1371600"/>
            <a:chExt cx="5887893" cy="5486400"/>
          </a:xfrm>
        </p:grpSpPr>
        <p:pic>
          <p:nvPicPr>
            <p:cNvPr id="3" name="Picture 2" descr="radio.ps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" t="58555" r="46478" b="4979"/>
            <a:stretch/>
          </p:blipFill>
          <p:spPr>
            <a:xfrm>
              <a:off x="0" y="1371600"/>
              <a:ext cx="5887893" cy="54864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413704" name="Text Box 8"/>
            <p:cNvSpPr txBox="1">
              <a:spLocks noChangeArrowheads="1"/>
            </p:cNvSpPr>
            <p:nvPr/>
          </p:nvSpPr>
          <p:spPr bwMode="auto">
            <a:xfrm>
              <a:off x="1219200" y="5574268"/>
              <a:ext cx="1848019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dirty="0" err="1">
                  <a:latin typeface="HelveticaNeueLT Com 55 Roman"/>
                  <a:cs typeface="HelveticaNeueLT Com 55 Roman"/>
                </a:rPr>
                <a:t>Contardo</a:t>
              </a:r>
              <a:r>
                <a:rPr lang="en-GB" dirty="0">
                  <a:latin typeface="HelveticaNeueLT Com 55 Roman"/>
                  <a:cs typeface="HelveticaNeueLT Com 55 Roman"/>
                </a:rPr>
                <a:t> (2001)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17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C7C58-E38C-FD42-A95C-5CFB7586D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Inside vs. Outside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1618D-A929-8943-85A2-E582E03A4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0696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𝛄-rays</a:t>
            </a:r>
          </a:p>
          <a:p>
            <a:pPr lvl="1"/>
            <a:r>
              <a:rPr lang="en-GB" dirty="0"/>
              <a:t>direct detection of nuclear decays</a:t>
            </a:r>
          </a:p>
          <a:p>
            <a:pPr lvl="1"/>
            <a:r>
              <a:rPr lang="en-GB" dirty="0"/>
              <a:t>direct measurement of Ni mass</a:t>
            </a:r>
          </a:p>
          <a:p>
            <a:pPr lvl="1"/>
            <a:r>
              <a:rPr lang="en-GB" dirty="0"/>
              <a:t>distribution of radioactive material</a:t>
            </a:r>
          </a:p>
          <a:p>
            <a:r>
              <a:rPr lang="en-GB" dirty="0"/>
              <a:t>Optical (“bolometric”)</a:t>
            </a:r>
          </a:p>
          <a:p>
            <a:pPr lvl="1"/>
            <a:r>
              <a:rPr lang="en-GB" dirty="0"/>
              <a:t>energy balance</a:t>
            </a:r>
          </a:p>
          <a:p>
            <a:pPr lvl="2"/>
            <a:r>
              <a:rPr lang="en-GB" dirty="0"/>
              <a:t>Arnett’s rule </a:t>
            </a:r>
            <a:r>
              <a:rPr lang="en-GB" dirty="0">
                <a:sym typeface="Wingdings" pitchFamily="2" charset="2"/>
              </a:rPr>
              <a:t> Ni mass</a:t>
            </a:r>
          </a:p>
          <a:p>
            <a:pPr lvl="1"/>
            <a:r>
              <a:rPr lang="en-GB" dirty="0"/>
              <a:t>indirect inference of energy source</a:t>
            </a:r>
          </a:p>
          <a:p>
            <a:pPr lvl="2"/>
            <a:r>
              <a:rPr lang="en-GB" dirty="0"/>
              <a:t>complication: radiation transport</a:t>
            </a:r>
          </a:p>
          <a:p>
            <a:pPr lvl="1"/>
            <a:r>
              <a:rPr lang="en-GB" dirty="0"/>
              <a:t>direct detection of atomic transitions</a:t>
            </a:r>
          </a:p>
          <a:p>
            <a:pPr marL="914400" lvl="2" indent="0">
              <a:buNone/>
            </a:pPr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5507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Ejecta masses</a:t>
            </a:r>
          </a:p>
        </p:txBody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Large range in nickel and </a:t>
            </a:r>
            <a:r>
              <a:rPr lang="en-GB" dirty="0" err="1"/>
              <a:t>ejecta</a:t>
            </a:r>
            <a:r>
              <a:rPr lang="en-GB" dirty="0"/>
              <a:t> masses</a:t>
            </a:r>
          </a:p>
          <a:p>
            <a:pPr lvl="1"/>
            <a:r>
              <a:rPr lang="en-GB" dirty="0"/>
              <a:t>no </a:t>
            </a:r>
            <a:r>
              <a:rPr lang="en-GB" dirty="0" err="1"/>
              <a:t>ejecta</a:t>
            </a:r>
            <a:r>
              <a:rPr lang="en-GB" dirty="0"/>
              <a:t> mass at 1.4M</a:t>
            </a:r>
            <a:r>
              <a:rPr lang="en-GB" baseline="-25000" dirty="0">
                <a:sym typeface="Wingdings" pitchFamily="2" charset="2"/>
              </a:rPr>
              <a:t></a:t>
            </a:r>
          </a:p>
          <a:p>
            <a:pPr lvl="1"/>
            <a:r>
              <a:rPr lang="en-GB" dirty="0">
                <a:sym typeface="Wingdings" pitchFamily="2" charset="2"/>
              </a:rPr>
              <a:t>factor of 2 in </a:t>
            </a:r>
            <a:r>
              <a:rPr lang="en-GB" dirty="0" err="1">
                <a:sym typeface="Wingdings" pitchFamily="2" charset="2"/>
              </a:rPr>
              <a:t>ejecta</a:t>
            </a:r>
            <a:r>
              <a:rPr lang="en-GB" dirty="0">
                <a:sym typeface="Wingdings" pitchFamily="2" charset="2"/>
              </a:rPr>
              <a:t> masses</a:t>
            </a:r>
          </a:p>
          <a:p>
            <a:pPr lvl="1"/>
            <a:r>
              <a:rPr lang="en-GB" dirty="0">
                <a:sym typeface="Wingdings" pitchFamily="2" charset="2"/>
              </a:rPr>
              <a:t>some rather small</a:t>
            </a:r>
            <a:br>
              <a:rPr lang="en-GB" dirty="0">
                <a:sym typeface="Wingdings" pitchFamily="2" charset="2"/>
              </a:rPr>
            </a:br>
            <a:r>
              <a:rPr lang="en-GB" dirty="0">
                <a:sym typeface="Wingdings" pitchFamily="2" charset="2"/>
              </a:rPr>
              <a:t>differences </a:t>
            </a:r>
            <a:br>
              <a:rPr lang="en-GB" dirty="0">
                <a:sym typeface="Wingdings" pitchFamily="2" charset="2"/>
              </a:rPr>
            </a:br>
            <a:r>
              <a:rPr lang="en-GB" dirty="0">
                <a:sym typeface="Wingdings" pitchFamily="2" charset="2"/>
              </a:rPr>
              <a:t>between</a:t>
            </a:r>
            <a:br>
              <a:rPr lang="en-GB" dirty="0">
                <a:sym typeface="Wingdings" pitchFamily="2" charset="2"/>
              </a:rPr>
            </a:br>
            <a:r>
              <a:rPr lang="en-GB" dirty="0">
                <a:sym typeface="Wingdings" pitchFamily="2" charset="2"/>
              </a:rPr>
              <a:t>nickel and </a:t>
            </a:r>
            <a:r>
              <a:rPr lang="en-GB" dirty="0" err="1">
                <a:sym typeface="Wingdings" pitchFamily="2" charset="2"/>
              </a:rPr>
              <a:t>ejecta</a:t>
            </a:r>
            <a:br>
              <a:rPr lang="en-GB" dirty="0">
                <a:sym typeface="Wingdings" pitchFamily="2" charset="2"/>
              </a:rPr>
            </a:br>
            <a:r>
              <a:rPr lang="en-GB" dirty="0">
                <a:sym typeface="Wingdings" pitchFamily="2" charset="2"/>
              </a:rPr>
              <a:t>mass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343400" y="3352800"/>
            <a:ext cx="4555304" cy="3207738"/>
            <a:chOff x="4343400" y="3352800"/>
            <a:chExt cx="4555304" cy="3207738"/>
          </a:xfrm>
        </p:grpSpPr>
        <p:pic>
          <p:nvPicPr>
            <p:cNvPr id="173058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43400" y="3352800"/>
              <a:ext cx="4555304" cy="3207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6248400" y="5715000"/>
              <a:ext cx="2373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>
                  <a:latin typeface="HelveticaNeueLT Com 55 Roman" pitchFamily="34" charset="0"/>
                </a:rPr>
                <a:t>Stritzinger</a:t>
              </a:r>
              <a:r>
                <a:rPr lang="en-GB" dirty="0">
                  <a:latin typeface="HelveticaNeueLT Com 55 Roman" pitchFamily="34" charset="0"/>
                </a:rPr>
                <a:t> et al. 2006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46277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Ejecta</a:t>
            </a:r>
            <a:r>
              <a:rPr lang="en-US" dirty="0"/>
              <a:t> masses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533400" y="1179945"/>
            <a:ext cx="7924800" cy="5373255"/>
            <a:chOff x="533400" y="1179945"/>
            <a:chExt cx="7924800" cy="537325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400" y="1179945"/>
              <a:ext cx="7924800" cy="537325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057400" y="2286000"/>
              <a:ext cx="20186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>
                  <a:latin typeface="HelveticaNeueLT Com 55 Roman" pitchFamily="34" charset="0"/>
                </a:rPr>
                <a:t>Scalzo</a:t>
              </a:r>
              <a:r>
                <a:rPr lang="en-GB" dirty="0">
                  <a:latin typeface="HelveticaNeueLT Com 55 Roman" pitchFamily="34" charset="0"/>
                </a:rPr>
                <a:t> et al. 2014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8673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75822-1143-124F-A6BD-E0C0276F7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Nickel masses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61403-56E6-1442-B37F-AC873AE86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Bolometric light curve analysis with 39 </a:t>
            </a:r>
            <a:r>
              <a:rPr lang="en-GB" dirty="0" err="1"/>
              <a:t>SNe</a:t>
            </a:r>
            <a:r>
              <a:rPr lang="en-GB" dirty="0"/>
              <a:t> </a:t>
            </a:r>
            <a:r>
              <a:rPr lang="en-GB" dirty="0" err="1"/>
              <a:t>Ia</a:t>
            </a: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86B0B84-7262-C749-AE99-91AEE692C90C}"/>
              </a:ext>
            </a:extLst>
          </p:cNvPr>
          <p:cNvGrpSpPr/>
          <p:nvPr/>
        </p:nvGrpSpPr>
        <p:grpSpPr>
          <a:xfrm>
            <a:off x="1466101" y="2708101"/>
            <a:ext cx="6211798" cy="4149899"/>
            <a:chOff x="1752600" y="2419349"/>
            <a:chExt cx="6211798" cy="414989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CCB5108-5533-F149-AC7C-870BE0031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52600" y="2419349"/>
              <a:ext cx="6211798" cy="414989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B65BC16-EB64-864B-8B77-48794FE316BE}"/>
                </a:ext>
              </a:extLst>
            </p:cNvPr>
            <p:cNvSpPr txBox="1"/>
            <p:nvPr/>
          </p:nvSpPr>
          <p:spPr>
            <a:xfrm>
              <a:off x="2819400" y="2590800"/>
              <a:ext cx="20152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>
                  <a:latin typeface="HelveticaNeueLT Com 55 Roman" pitchFamily="34" charset="0"/>
                </a:rPr>
                <a:t>Scalzo</a:t>
              </a:r>
              <a:r>
                <a:rPr lang="en-GB" dirty="0">
                  <a:latin typeface="HelveticaNeueLT Com 55 Roman" pitchFamily="34" charset="0"/>
                </a:rPr>
                <a:t> et al. 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1046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SNe</a:t>
            </a:r>
            <a:r>
              <a:rPr lang="en-GB" dirty="0"/>
              <a:t> </a:t>
            </a:r>
            <a:r>
              <a:rPr lang="en-GB" dirty="0" err="1"/>
              <a:t>Ia</a:t>
            </a:r>
            <a:r>
              <a:rPr lang="en-GB" dirty="0"/>
              <a:t> in the NIR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Helvetica Neue LT Com 65 Medium" charset="0"/>
                <a:ea typeface="Helvetica Neue LT Com 65 Medium" charset="0"/>
                <a:cs typeface="Helvetica Neue LT Com 65 Medium" charset="0"/>
              </a:rPr>
              <a:t>Consistent picture emerging</a:t>
            </a:r>
          </a:p>
          <a:p>
            <a:pPr lvl="1"/>
            <a:r>
              <a:rPr lang="en-GB" dirty="0"/>
              <a:t>Second peak in the near-IR is the result of the recombination of Fe</a:t>
            </a:r>
            <a:r>
              <a:rPr lang="en-GB" baseline="30000" dirty="0"/>
              <a:t>++</a:t>
            </a:r>
            <a:r>
              <a:rPr lang="en-GB" dirty="0"/>
              <a:t> to Fe</a:t>
            </a:r>
            <a:r>
              <a:rPr lang="en-GB" baseline="30000" dirty="0"/>
              <a:t>+</a:t>
            </a:r>
            <a:r>
              <a:rPr lang="en-GB" dirty="0"/>
              <a:t> (Kasen 2006)</a:t>
            </a:r>
          </a:p>
          <a:p>
            <a:pPr lvl="1">
              <a:spcBef>
                <a:spcPts val="1272"/>
              </a:spcBef>
            </a:pPr>
            <a:r>
              <a:rPr lang="en-GB" dirty="0"/>
              <a:t>Uniform ejecta structure</a:t>
            </a:r>
          </a:p>
          <a:p>
            <a:pPr lvl="2"/>
            <a:r>
              <a:rPr lang="en-GB" dirty="0"/>
              <a:t>late declines very similar</a:t>
            </a:r>
          </a:p>
          <a:p>
            <a:pPr lvl="1">
              <a:spcBef>
                <a:spcPts val="1272"/>
              </a:spcBef>
            </a:pPr>
            <a:r>
              <a:rPr lang="en-GB" dirty="0"/>
              <a:t>higher luminosity indicates higher </a:t>
            </a:r>
            <a:r>
              <a:rPr lang="en-GB" baseline="30000" dirty="0"/>
              <a:t>56</a:t>
            </a:r>
            <a:r>
              <a:rPr lang="en-GB" dirty="0"/>
              <a:t>Ni mass</a:t>
            </a:r>
          </a:p>
          <a:p>
            <a:pPr lvl="1"/>
            <a:r>
              <a:rPr lang="en-GB" dirty="0"/>
              <a:t>later secondary peak also indicates higher Fe/Ni mass</a:t>
            </a:r>
          </a:p>
          <a:p>
            <a:pPr lvl="1"/>
            <a:r>
              <a:rPr lang="en-GB" dirty="0"/>
              <a:t>Ni mass and (optical) light curve parameters correlate (</a:t>
            </a:r>
            <a:r>
              <a:rPr lang="en-GB" dirty="0" err="1"/>
              <a:t>Scalzo</a:t>
            </a:r>
            <a:r>
              <a:rPr lang="en-GB" dirty="0"/>
              <a:t> et al. 2014)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 descr="norm_late_dec_mor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5" b="46419"/>
          <a:stretch/>
        </p:blipFill>
        <p:spPr>
          <a:xfrm>
            <a:off x="5410200" y="3048000"/>
            <a:ext cx="3421635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39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Luminosity function of </a:t>
            </a:r>
            <a:r>
              <a:rPr lang="en-US" dirty="0" err="1"/>
              <a:t>SNe</a:t>
            </a:r>
            <a:r>
              <a:rPr lang="en-US" dirty="0"/>
              <a:t> </a:t>
            </a:r>
            <a:r>
              <a:rPr lang="en-US" dirty="0" err="1"/>
              <a:t>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4953000" cy="5029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Use the phase of the second maximum to derive the bolometric peak luminosity</a:t>
            </a:r>
          </a:p>
          <a:p>
            <a:pPr lvl="1"/>
            <a:r>
              <a:rPr lang="en-US" dirty="0"/>
              <a:t>calibrated on a sample </a:t>
            </a:r>
            <a:br>
              <a:rPr lang="en-US" dirty="0"/>
            </a:br>
            <a:r>
              <a:rPr lang="en-US" dirty="0"/>
              <a:t>of reddening-free </a:t>
            </a:r>
            <a:r>
              <a:rPr lang="en-US" dirty="0" err="1"/>
              <a:t>SNe</a:t>
            </a:r>
            <a:r>
              <a:rPr lang="en-US" dirty="0"/>
              <a:t> </a:t>
            </a:r>
            <a:r>
              <a:rPr lang="en-US" dirty="0" err="1"/>
              <a:t>Ia</a:t>
            </a:r>
            <a:endParaRPr lang="en-US" dirty="0"/>
          </a:p>
          <a:p>
            <a:pPr lvl="2"/>
            <a:r>
              <a:rPr lang="en-GB" dirty="0" err="1"/>
              <a:t>SNe</a:t>
            </a:r>
            <a:r>
              <a:rPr lang="en-GB" dirty="0"/>
              <a:t> with E(B-V)&lt;0.1</a:t>
            </a:r>
          </a:p>
          <a:p>
            <a:pPr lvl="2"/>
            <a:r>
              <a:rPr lang="en-GB" dirty="0"/>
              <a:t>pseudo-bolometric light curves (UBVRIYJH)</a:t>
            </a:r>
            <a:endParaRPr lang="en-US" dirty="0"/>
          </a:p>
          <a:p>
            <a:pPr lvl="1"/>
            <a:r>
              <a:rPr lang="en-US" dirty="0"/>
              <a:t>apply to reddened objects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876799" y="1105316"/>
            <a:ext cx="4241255" cy="5752684"/>
            <a:chOff x="4876799" y="1105316"/>
            <a:chExt cx="4241255" cy="57526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76799" y="1105316"/>
              <a:ext cx="4241255" cy="575268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191851" y="6016823"/>
              <a:ext cx="17235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HelveticaNeueLT Com 55 Roman" pitchFamily="34" charset="0"/>
                </a:rPr>
                <a:t>Dhawan</a:t>
              </a:r>
              <a:r>
                <a:rPr lang="en-US" sz="1400" dirty="0">
                  <a:latin typeface="HelveticaNeueLT Com 55 Roman" pitchFamily="34" charset="0"/>
                </a:rPr>
                <a:t> et al. 2016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0341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Luminosity function of </a:t>
            </a:r>
            <a:r>
              <a:rPr lang="en-US" dirty="0" err="1"/>
              <a:t>SNe</a:t>
            </a:r>
            <a:r>
              <a:rPr lang="en-US" dirty="0"/>
              <a:t> </a:t>
            </a:r>
            <a:r>
              <a:rPr lang="en-US" dirty="0" err="1"/>
              <a:t>Ia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28950"/>
            <a:ext cx="4953000" cy="3097213"/>
          </a:xfrm>
        </p:spPr>
        <p:txBody>
          <a:bodyPr/>
          <a:lstStyle/>
          <a:p>
            <a:r>
              <a:rPr lang="en-US" dirty="0"/>
              <a:t>SN 2014J test passed</a:t>
            </a:r>
          </a:p>
          <a:p>
            <a:r>
              <a:rPr lang="en-US" dirty="0"/>
              <a:t>Potential to determine the luminosity function and Ni distribution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63" y="1143000"/>
            <a:ext cx="8071260" cy="173355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841627" y="2876550"/>
            <a:ext cx="5061054" cy="3751213"/>
            <a:chOff x="3841627" y="2876550"/>
            <a:chExt cx="5061054" cy="3751213"/>
          </a:xfrm>
        </p:grpSpPr>
        <p:sp>
          <p:nvSpPr>
            <p:cNvPr id="6" name="TextBox 5"/>
            <p:cNvSpPr txBox="1"/>
            <p:nvPr/>
          </p:nvSpPr>
          <p:spPr>
            <a:xfrm>
              <a:off x="3841627" y="6278563"/>
              <a:ext cx="19495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HelveticaNeueLT Com 55 Roman" pitchFamily="34" charset="0"/>
                </a:rPr>
                <a:t>Dhawan</a:t>
              </a:r>
              <a:r>
                <a:rPr lang="en-US" sz="1600" dirty="0">
                  <a:latin typeface="HelveticaNeueLT Com 55 Roman" pitchFamily="34" charset="0"/>
                </a:rPr>
                <a:t> et al. 2016</a:t>
              </a:r>
            </a:p>
          </p:txBody>
        </p:sp>
        <p:pic>
          <p:nvPicPr>
            <p:cNvPr id="8" name="Shape 194"/>
            <p:cNvPicPr preferRelativeResize="0"/>
            <p:nvPr/>
          </p:nvPicPr>
          <p:blipFill rotWithShape="1">
            <a:blip r:embed="rId3">
              <a:alphaModFix/>
            </a:blip>
            <a:srcRect t="5577"/>
            <a:stretch/>
          </p:blipFill>
          <p:spPr>
            <a:xfrm>
              <a:off x="5791200" y="2876550"/>
              <a:ext cx="3111481" cy="375121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020893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1799E-3B21-1449-BEA2-F413994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GB" dirty="0"/>
              <a:t>Coda: SN 2014J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B0658B-0712-D24C-822B-118B6087FD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914400"/>
                <a:ext cx="8229600" cy="4678363"/>
              </a:xfrm>
            </p:spPr>
            <p:txBody>
              <a:bodyPr/>
              <a:lstStyle/>
              <a:p>
                <a:r>
                  <a:rPr lang="en-GB" dirty="0"/>
                  <a:t>Stable nickel detected</a:t>
                </a:r>
              </a:p>
              <a:p>
                <a:pPr lvl="1"/>
                <a:r>
                  <a:rPr lang="en-GB" dirty="0"/>
                  <a:t>NIR nickel line at 1.939𝛍m 450 days after maximum</a:t>
                </a:r>
              </a:p>
              <a:p>
                <a:pPr lvl="1"/>
                <a:r>
                  <a:rPr lang="en-GB" dirty="0"/>
                  <a:t>Estimated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𝑁𝑖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𝑠𝑡𝑎𝑏𝑙𝑒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0.53±0.018</m:t>
                        </m:r>
                      </m:e>
                    </m:d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br>
                  <a:rPr lang="en-US" dirty="0"/>
                </a:br>
                <a:r>
                  <a:rPr lang="en-US" dirty="0"/>
                  <a:t>				    roughly 10% of all nickel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9B0658B-0712-D24C-822B-118B6087FD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14400"/>
                <a:ext cx="8229600" cy="4678363"/>
              </a:xfrm>
              <a:blipFill>
                <a:blip r:embed="rId2"/>
                <a:stretch>
                  <a:fillRect l="-1852" t="-1902" r="-3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6A1EDF7F-F839-6545-BF30-6D96C4DC4C4A}"/>
              </a:ext>
            </a:extLst>
          </p:cNvPr>
          <p:cNvGrpSpPr/>
          <p:nvPr/>
        </p:nvGrpSpPr>
        <p:grpSpPr>
          <a:xfrm>
            <a:off x="588877" y="3376529"/>
            <a:ext cx="3750011" cy="3350191"/>
            <a:chOff x="588877" y="3376529"/>
            <a:chExt cx="3750011" cy="335019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0D961B2-7753-B844-A818-4B30ABD8C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8877" y="3378720"/>
              <a:ext cx="3750011" cy="3348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8F51399-2841-C14A-A6D2-128D1961443E}"/>
                </a:ext>
              </a:extLst>
            </p:cNvPr>
            <p:cNvSpPr txBox="1"/>
            <p:nvPr/>
          </p:nvSpPr>
          <p:spPr>
            <a:xfrm>
              <a:off x="990600" y="3376529"/>
              <a:ext cx="17235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HelveticaNeueLT Com 55 Roman" pitchFamily="34" charset="0"/>
                </a:rPr>
                <a:t>Dhawan et al. 2014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18A2805-9436-8948-A588-FE3E03EE2066}"/>
              </a:ext>
            </a:extLst>
          </p:cNvPr>
          <p:cNvGrpSpPr/>
          <p:nvPr/>
        </p:nvGrpSpPr>
        <p:grpSpPr>
          <a:xfrm>
            <a:off x="4370251" y="3376529"/>
            <a:ext cx="4468949" cy="3348000"/>
            <a:chOff x="4370251" y="3376529"/>
            <a:chExt cx="4468949" cy="33480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6132FB8-A6BA-F449-819A-124147FF5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70251" y="3376529"/>
              <a:ext cx="4468949" cy="33480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5C86E1B-3176-F241-A867-947E6E9E2746}"/>
                </a:ext>
              </a:extLst>
            </p:cNvPr>
            <p:cNvSpPr txBox="1"/>
            <p:nvPr/>
          </p:nvSpPr>
          <p:spPr>
            <a:xfrm>
              <a:off x="6821269" y="4919246"/>
              <a:ext cx="6463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accent2"/>
                  </a:solidFill>
                  <a:latin typeface="HelveticaNeueLT Com 55 Roman" pitchFamily="34" charset="0"/>
                </a:rPr>
                <a:t>[Ni II]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3FDD0A5-7D25-5840-B92C-21514422F22D}"/>
                </a:ext>
              </a:extLst>
            </p:cNvPr>
            <p:cNvSpPr txBox="1"/>
            <p:nvPr/>
          </p:nvSpPr>
          <p:spPr>
            <a:xfrm>
              <a:off x="6608232" y="5986237"/>
              <a:ext cx="7184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accent1"/>
                  </a:solidFill>
                  <a:latin typeface="HelveticaNeueLT Com 55 Roman" pitchFamily="34" charset="0"/>
                </a:rPr>
                <a:t>[Co II]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3500C37-5E55-824C-8F37-63711390AF4C}"/>
                </a:ext>
              </a:extLst>
            </p:cNvPr>
            <p:cNvSpPr txBox="1"/>
            <p:nvPr/>
          </p:nvSpPr>
          <p:spPr>
            <a:xfrm>
              <a:off x="6263926" y="5486400"/>
              <a:ext cx="6815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chemeClr val="accent1"/>
                  </a:solidFill>
                  <a:latin typeface="HelveticaNeueLT Com 55 Roman" pitchFamily="34" charset="0"/>
                </a:rPr>
                <a:t>[Fe II]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91317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5FAAB2-9A12-A64C-BC58-E59FB16AB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1080000"/>
            <a:ext cx="8077200" cy="570776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6F42D29-FC70-5F45-A425-769D13994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GB" dirty="0"/>
              <a:t>Excellence in 2016</a:t>
            </a:r>
          </a:p>
        </p:txBody>
      </p:sp>
    </p:spTree>
    <p:extLst>
      <p:ext uri="{BB962C8B-B14F-4D97-AF65-F5344CB8AC3E}">
        <p14:creationId xmlns:p14="http://schemas.microsoft.com/office/powerpoint/2010/main" val="5471067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92A48-3C61-664F-A413-430DD4761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GB" dirty="0"/>
              <a:t>Roland’s foresight (2016)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72380F-0B56-AB43-B0AE-3F99FDCBE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1080000"/>
            <a:ext cx="8074709" cy="57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131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8B261-5A0C-7443-85D7-436A1F040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…and another 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D9EEF2-E927-664B-A818-B90D8415A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1080000"/>
            <a:ext cx="8074709" cy="57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20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AED40-3368-F145-9858-0380549C5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Gospel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BF871-24C1-B347-9E5A-CD502159F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F06EA15-FCCE-BB4F-AF9D-F08640C837B5}"/>
              </a:ext>
            </a:extLst>
          </p:cNvPr>
          <p:cNvGrpSpPr/>
          <p:nvPr/>
        </p:nvGrpSpPr>
        <p:grpSpPr>
          <a:xfrm>
            <a:off x="140305" y="2133600"/>
            <a:ext cx="8863390" cy="3657600"/>
            <a:chOff x="140305" y="2133600"/>
            <a:chExt cx="8863390" cy="3657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16C897E-76D9-3C4B-B0E6-147F9D400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305" y="2133600"/>
              <a:ext cx="8863390" cy="36576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6C1776F-B822-A048-979D-241B3687E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8400" y="2192400"/>
              <a:ext cx="2209800" cy="3048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195C6C6-E530-6541-87F4-470717A18EEB}"/>
              </a:ext>
            </a:extLst>
          </p:cNvPr>
          <p:cNvSpPr txBox="1"/>
          <p:nvPr/>
        </p:nvSpPr>
        <p:spPr>
          <a:xfrm>
            <a:off x="5486400" y="5638800"/>
            <a:ext cx="582211" cy="369332"/>
          </a:xfrm>
          <a:prstGeom prst="rect">
            <a:avLst/>
          </a:prstGeom>
          <a:solidFill>
            <a:srgbClr val="FF0000">
              <a:alpha val="13000"/>
            </a:srgb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endParaRPr lang="en-GB" b="1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E688521-8B09-664C-A8F4-D0F891547E0A}"/>
              </a:ext>
            </a:extLst>
          </p:cNvPr>
          <p:cNvGrpSpPr/>
          <p:nvPr/>
        </p:nvGrpSpPr>
        <p:grpSpPr>
          <a:xfrm>
            <a:off x="3733800" y="4969562"/>
            <a:ext cx="1066800" cy="322439"/>
            <a:chOff x="3733800" y="4969562"/>
            <a:chExt cx="1066800" cy="322439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6E56702-4DD6-1D4B-B181-C3ABE596017C}"/>
                </a:ext>
              </a:extLst>
            </p:cNvPr>
            <p:cNvCxnSpPr>
              <a:cxnSpLocks/>
            </p:cNvCxnSpPr>
            <p:nvPr/>
          </p:nvCxnSpPr>
          <p:spPr>
            <a:xfrm>
              <a:off x="3733800" y="5292000"/>
              <a:ext cx="1066800" cy="1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AC0B65D-E4D0-7447-8538-CF305D994FF7}"/>
                </a:ext>
              </a:extLst>
            </p:cNvPr>
            <p:cNvCxnSpPr>
              <a:cxnSpLocks/>
            </p:cNvCxnSpPr>
            <p:nvPr/>
          </p:nvCxnSpPr>
          <p:spPr>
            <a:xfrm>
              <a:off x="3733800" y="4969562"/>
              <a:ext cx="1066800" cy="1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0870CAC-991E-2D43-B27F-FCD251BD50BC}"/>
              </a:ext>
            </a:extLst>
          </p:cNvPr>
          <p:cNvGrpSpPr/>
          <p:nvPr/>
        </p:nvGrpSpPr>
        <p:grpSpPr>
          <a:xfrm>
            <a:off x="4345200" y="3610800"/>
            <a:ext cx="1066800" cy="313201"/>
            <a:chOff x="4345200" y="3610800"/>
            <a:chExt cx="1066800" cy="313201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E4F308C-0A80-2D4F-8757-3D60CA8BE8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45200" y="3924000"/>
              <a:ext cx="1066800" cy="1"/>
            </a:xfrm>
            <a:prstGeom prst="straightConnector1">
              <a:avLst/>
            </a:prstGeom>
            <a:ln w="317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0CE93D5-98D7-7A46-96FB-06DBDC1C7E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45200" y="3610800"/>
              <a:ext cx="1066800" cy="1"/>
            </a:xfrm>
            <a:prstGeom prst="straightConnector1">
              <a:avLst/>
            </a:prstGeom>
            <a:ln w="317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5151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D7B996-69D6-F048-A47F-D25B7E406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‘Universe’ to ‘Origins’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20F4A0-D76C-174E-A331-E5043E69D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Decided to leave a gap in the evolution from energy (early universe) to life</a:t>
            </a:r>
          </a:p>
          <a:p>
            <a:pPr lvl="1"/>
            <a:r>
              <a:rPr lang="en-GB" dirty="0"/>
              <a:t>no nuclear astrophysics</a:t>
            </a:r>
          </a:p>
          <a:p>
            <a:r>
              <a:rPr lang="en-GB" dirty="0"/>
              <a:t>Exciting science topics need to be accommodated in other topics</a:t>
            </a:r>
          </a:p>
          <a:p>
            <a:pPr lvl="1"/>
            <a:r>
              <a:rPr lang="en-GB" dirty="0"/>
              <a:t>multi-messenger astrophysics</a:t>
            </a:r>
          </a:p>
          <a:p>
            <a:pPr lvl="2"/>
            <a:r>
              <a:rPr lang="en-GB" dirty="0"/>
              <a:t>gravitational waves, neutrinos</a:t>
            </a:r>
          </a:p>
          <a:p>
            <a:pPr lvl="2"/>
            <a:r>
              <a:rPr lang="en-GB" dirty="0"/>
              <a:t>neutron star mergers, supernovae</a:t>
            </a:r>
          </a:p>
          <a:p>
            <a:pPr lvl="2"/>
            <a:endParaRPr lang="en-GB" dirty="0"/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56785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1513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ea typeface="+mj-ea"/>
                <a:cs typeface="+mj-cs"/>
              </a:rPr>
              <a:t>Cosmic </a:t>
            </a:r>
            <a:r>
              <a:rPr lang="en-US" sz="3200" dirty="0" err="1">
                <a:ea typeface="+mj-ea"/>
                <a:cs typeface="+mj-cs"/>
              </a:rPr>
              <a:t>Nucleosynthesis</a:t>
            </a:r>
            <a:r>
              <a:rPr lang="en-US" sz="3200" dirty="0">
                <a:ea typeface="+mj-ea"/>
                <a:cs typeface="+mj-cs"/>
              </a:rPr>
              <a:t> Universe vs. Origins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733"/>
            <a:ext cx="9144000" cy="60245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dirty="0">
              <a:ea typeface="+mn-ea"/>
              <a:cs typeface="+mn-cs"/>
            </a:endParaRPr>
          </a:p>
          <a:p>
            <a:pPr lvl="1" eaLnBrk="1" fontAlgn="auto" hangingPunct="1">
              <a:spcAft>
                <a:spcPts val="0"/>
              </a:spcAft>
              <a:buFont typeface="Arial"/>
              <a:buChar char="☞"/>
              <a:defRPr/>
            </a:pPr>
            <a:r>
              <a:rPr lang="en-US" sz="2400" dirty="0">
                <a:solidFill>
                  <a:srgbClr val="00B050"/>
                </a:solidFill>
                <a:ea typeface="+mn-ea"/>
              </a:rPr>
              <a:t>Across the Entire Cycle of Matter: </a:t>
            </a:r>
            <a:r>
              <a:rPr lang="en-US" sz="2400" dirty="0">
                <a:solidFill>
                  <a:srgbClr val="FF0000"/>
                </a:solidFill>
                <a:ea typeface="+mn-ea"/>
              </a:rPr>
              <a:t>Nuclear</a:t>
            </a:r>
            <a:r>
              <a:rPr lang="en-US" sz="2400" dirty="0">
                <a:ea typeface="+mn-ea"/>
              </a:rPr>
              <a:t> </a:t>
            </a:r>
            <a:r>
              <a:rPr lang="en-US" sz="2400" dirty="0" err="1">
                <a:solidFill>
                  <a:srgbClr val="660066"/>
                </a:solidFill>
                <a:ea typeface="+mn-ea"/>
              </a:rPr>
              <a:t>Astro</a:t>
            </a:r>
            <a:r>
              <a:rPr lang="en-US" sz="2400" dirty="0">
                <a:solidFill>
                  <a:srgbClr val="660066"/>
                </a:solidFill>
                <a:ea typeface="+mn-ea"/>
              </a:rPr>
              <a:t>-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ea typeface="+mn-ea"/>
              </a:rPr>
              <a:t>Physics</a:t>
            </a:r>
            <a:r>
              <a:rPr lang="en-US" sz="2400" dirty="0">
                <a:ea typeface="+mn-ea"/>
              </a:rPr>
              <a:t>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0039"/>
            <a:ext cx="7668344" cy="2839321"/>
          </a:xfrm>
          <a:prstGeom prst="rect">
            <a:avLst/>
          </a:prstGeom>
        </p:spPr>
      </p:pic>
      <p:sp>
        <p:nvSpPr>
          <p:cNvPr id="19" name="Oval 10"/>
          <p:cNvSpPr>
            <a:spLocks noChangeArrowheads="1"/>
          </p:cNvSpPr>
          <p:nvPr/>
        </p:nvSpPr>
        <p:spPr bwMode="auto">
          <a:xfrm>
            <a:off x="228600" y="1481138"/>
            <a:ext cx="2030413" cy="1239837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Observations</a:t>
            </a:r>
          </a:p>
        </p:txBody>
      </p:sp>
      <p:sp>
        <p:nvSpPr>
          <p:cNvPr id="20" name="Oval 11"/>
          <p:cNvSpPr>
            <a:spLocks noChangeArrowheads="1"/>
          </p:cNvSpPr>
          <p:nvPr/>
        </p:nvSpPr>
        <p:spPr bwMode="auto">
          <a:xfrm>
            <a:off x="2611438" y="1465263"/>
            <a:ext cx="2225675" cy="123983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/>
              <a:t>Modeling</a:t>
            </a:r>
          </a:p>
        </p:txBody>
      </p:sp>
      <p:sp>
        <p:nvSpPr>
          <p:cNvPr id="21" name="Oval 12"/>
          <p:cNvSpPr>
            <a:spLocks noChangeArrowheads="1"/>
          </p:cNvSpPr>
          <p:nvPr/>
        </p:nvSpPr>
        <p:spPr bwMode="auto">
          <a:xfrm>
            <a:off x="1236663" y="2273300"/>
            <a:ext cx="2874962" cy="10795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/>
          </a:p>
          <a:p>
            <a:pPr algn="ctr"/>
            <a:r>
              <a:rPr lang="en-US"/>
              <a:t>Laboratory </a:t>
            </a:r>
          </a:p>
          <a:p>
            <a:pPr algn="ctr"/>
            <a:r>
              <a:rPr lang="en-US"/>
              <a:t>Experiments</a:t>
            </a:r>
          </a:p>
        </p:txBody>
      </p:sp>
      <p:sp>
        <p:nvSpPr>
          <p:cNvPr id="5" name="Curved Down Arrow 4"/>
          <p:cNvSpPr/>
          <p:nvPr/>
        </p:nvSpPr>
        <p:spPr>
          <a:xfrm rot="6465482">
            <a:off x="7246355" y="4342081"/>
            <a:ext cx="2288545" cy="115372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2173" name="Content Placeholder 3" descr="fig_cycle_of_mat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27" r="-2927"/>
          <a:stretch>
            <a:fillRect/>
          </a:stretch>
        </p:blipFill>
        <p:spPr bwMode="auto">
          <a:xfrm>
            <a:off x="4859338" y="1055936"/>
            <a:ext cx="4357687" cy="28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887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08E3A-9F79-9E4B-878E-C8BDD6B59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71FA3-156F-B04C-B7AB-B4A7EC520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Calculations from different explosion models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9BF262-A520-8247-BE84-B61A9B4E7D46}"/>
              </a:ext>
            </a:extLst>
          </p:cNvPr>
          <p:cNvGrpSpPr/>
          <p:nvPr/>
        </p:nvGrpSpPr>
        <p:grpSpPr>
          <a:xfrm>
            <a:off x="1371600" y="2730752"/>
            <a:ext cx="6400800" cy="3395411"/>
            <a:chOff x="1371600" y="2730752"/>
            <a:chExt cx="6400800" cy="339541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1EC8A10-0A12-284B-8F8F-AFF56CCC77E6}"/>
                </a:ext>
              </a:extLst>
            </p:cNvPr>
            <p:cNvGrpSpPr/>
            <p:nvPr/>
          </p:nvGrpSpPr>
          <p:grpSpPr>
            <a:xfrm>
              <a:off x="1371600" y="2730752"/>
              <a:ext cx="6400800" cy="3395411"/>
              <a:chOff x="838200" y="2590800"/>
              <a:chExt cx="6400800" cy="3395411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2DF363B-B1FC-4148-AC76-735A453F8C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-3448" b="-11791"/>
              <a:stretch/>
            </p:blipFill>
            <p:spPr>
              <a:xfrm>
                <a:off x="838200" y="2590801"/>
                <a:ext cx="6400800" cy="3395410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2BE5F29-0927-5545-8E92-260D98856F4C}"/>
                  </a:ext>
                </a:extLst>
              </p:cNvPr>
              <p:cNvSpPr txBox="1"/>
              <p:nvPr/>
            </p:nvSpPr>
            <p:spPr>
              <a:xfrm>
                <a:off x="1428960" y="5616879"/>
                <a:ext cx="5052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latin typeface="HelveticaNeueLT Com 55 Roman" pitchFamily="34" charset="0"/>
                  </a:rPr>
                  <a:t>0.1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C31CF4-FEC4-2946-B7F6-5DC07AAF9509}"/>
                  </a:ext>
                </a:extLst>
              </p:cNvPr>
              <p:cNvSpPr txBox="1"/>
              <p:nvPr/>
            </p:nvSpPr>
            <p:spPr>
              <a:xfrm>
                <a:off x="4724400" y="5616879"/>
                <a:ext cx="5052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latin typeface="HelveticaNeueLT Com 55 Roman" pitchFamily="34" charset="0"/>
                  </a:rPr>
                  <a:t>1.0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9F9C923-EF96-C945-B652-4BE0D90A4FAE}"/>
                  </a:ext>
                </a:extLst>
              </p:cNvPr>
              <p:cNvSpPr txBox="1"/>
              <p:nvPr/>
            </p:nvSpPr>
            <p:spPr>
              <a:xfrm>
                <a:off x="2209800" y="5616879"/>
                <a:ext cx="23214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latin typeface="HelveticaNeueLT Com 55 Roman" pitchFamily="34" charset="0"/>
                  </a:rPr>
                  <a:t>photon energy (MeV)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E58D97E-66E2-5E41-85E6-830068E01945}"/>
                  </a:ext>
                </a:extLst>
              </p:cNvPr>
              <p:cNvSpPr txBox="1"/>
              <p:nvPr/>
            </p:nvSpPr>
            <p:spPr>
              <a:xfrm>
                <a:off x="5153467" y="2590800"/>
                <a:ext cx="190789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latin typeface="HelveticaNeueLT Com 55 Roman" pitchFamily="34" charset="0"/>
                  </a:rPr>
                  <a:t>Summa et al. 2013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F33B2D5-4F4C-514D-81E8-D8BC1F8B4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4000" y="5322650"/>
              <a:ext cx="1130300" cy="342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7466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E2D11-B278-A948-ABA6-0D4BDE13A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DC137-CBFE-DE4A-BAE7-255BAC926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Light curves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0093A67-4D66-E74D-A886-512C9AAD4653}"/>
              </a:ext>
            </a:extLst>
          </p:cNvPr>
          <p:cNvGrpSpPr/>
          <p:nvPr/>
        </p:nvGrpSpPr>
        <p:grpSpPr>
          <a:xfrm>
            <a:off x="3657600" y="1143000"/>
            <a:ext cx="5105400" cy="5634417"/>
            <a:chOff x="4267200" y="1553544"/>
            <a:chExt cx="4597400" cy="528357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CE945F9-630E-2445-A70C-EB613F23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67200" y="1553544"/>
              <a:ext cx="4597400" cy="528357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8893A43-903C-2141-8447-2BA3809EDB22}"/>
                </a:ext>
              </a:extLst>
            </p:cNvPr>
            <p:cNvSpPr txBox="1"/>
            <p:nvPr/>
          </p:nvSpPr>
          <p:spPr>
            <a:xfrm>
              <a:off x="6565900" y="3538197"/>
              <a:ext cx="19078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HelveticaNeueLT Com 55 Roman" pitchFamily="34" charset="0"/>
                </a:rPr>
                <a:t>Summa et al. 2013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DF2B06B-74D2-3148-8D83-18893739DEF0}"/>
                </a:ext>
              </a:extLst>
            </p:cNvPr>
            <p:cNvSpPr txBox="1"/>
            <p:nvPr/>
          </p:nvSpPr>
          <p:spPr>
            <a:xfrm>
              <a:off x="6565900" y="4816791"/>
              <a:ext cx="1864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HelveticaNeueLT Com 55 Roman" pitchFamily="34" charset="0"/>
                </a:rPr>
                <a:t>Distance: 1 </a:t>
              </a:r>
              <a:r>
                <a:rPr lang="en-GB" dirty="0" err="1">
                  <a:latin typeface="HelveticaNeueLT Com 55 Roman" pitchFamily="34" charset="0"/>
                </a:rPr>
                <a:t>Mpc</a:t>
              </a:r>
              <a:endParaRPr lang="en-GB" dirty="0">
                <a:latin typeface="HelveticaNeueLT Com 55 Roman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2762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350E7-FCBF-2D4B-AA18-77DD042B7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Searching – SN 1991T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AEBEA-04F2-8F43-8470-A096A8113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brightest SN </a:t>
            </a:r>
            <a:r>
              <a:rPr lang="en-GB" dirty="0" err="1"/>
              <a:t>Ia</a:t>
            </a:r>
            <a:r>
              <a:rPr lang="en-GB" dirty="0"/>
              <a:t> since SN 1972E</a:t>
            </a:r>
          </a:p>
          <a:p>
            <a:pPr marL="457200" lvl="1" indent="0">
              <a:buNone/>
            </a:pPr>
            <a:r>
              <a:rPr lang="en-GB" sz="2400" dirty="0"/>
              <a:t>(SN 1986G was slightly brighter, but heavily extinct)</a:t>
            </a:r>
          </a:p>
          <a:p>
            <a:pPr lvl="1"/>
            <a:r>
              <a:rPr lang="en-GB" dirty="0"/>
              <a:t>first COMPTEL SN</a:t>
            </a:r>
          </a:p>
          <a:p>
            <a:pPr lvl="2"/>
            <a:r>
              <a:rPr lang="en-GB" dirty="0"/>
              <a:t>discovered one week after launch of the Compton Gamma-Ray Observatory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5063CDFD-1F58-254F-8036-451424B30068}"/>
              </a:ext>
            </a:extLst>
          </p:cNvPr>
          <p:cNvSpPr/>
          <p:nvPr/>
        </p:nvSpPr>
        <p:spPr>
          <a:xfrm>
            <a:off x="4099326" y="5135881"/>
            <a:ext cx="853674" cy="1981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7F9976-B3D1-E94A-9A46-1744DC9FE9A3}"/>
              </a:ext>
            </a:extLst>
          </p:cNvPr>
          <p:cNvSpPr/>
          <p:nvPr/>
        </p:nvSpPr>
        <p:spPr>
          <a:xfrm>
            <a:off x="4273529" y="4350930"/>
            <a:ext cx="505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5C327A-407C-DC4A-93B5-5EFCAD5EC738}"/>
              </a:ext>
            </a:extLst>
          </p:cNvPr>
          <p:cNvGrpSpPr/>
          <p:nvPr/>
        </p:nvGrpSpPr>
        <p:grpSpPr>
          <a:xfrm>
            <a:off x="556027" y="4249737"/>
            <a:ext cx="3390900" cy="1876426"/>
            <a:chOff x="556027" y="4249737"/>
            <a:chExt cx="3390900" cy="18764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32D6881-370D-2646-904D-4E0D02D20320}"/>
                </a:ext>
              </a:extLst>
            </p:cNvPr>
            <p:cNvPicPr>
              <a:picLocks/>
            </p:cNvPicPr>
            <p:nvPr/>
          </p:nvPicPr>
          <p:blipFill rotWithShape="1">
            <a:blip r:embed="rId2"/>
            <a:srcRect b="16967"/>
            <a:stretch/>
          </p:blipFill>
          <p:spPr>
            <a:xfrm>
              <a:off x="556027" y="4249737"/>
              <a:ext cx="3390900" cy="1876426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E1C040-62E3-1249-96C4-E601309EC079}"/>
                </a:ext>
              </a:extLst>
            </p:cNvPr>
            <p:cNvSpPr txBox="1"/>
            <p:nvPr/>
          </p:nvSpPr>
          <p:spPr>
            <a:xfrm>
              <a:off x="2209800" y="4492823"/>
              <a:ext cx="15007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>
                  <a:latin typeface="HelveticaNeueLT Com 55 Roman" pitchFamily="34" charset="0"/>
                </a:rPr>
                <a:t>Lichti</a:t>
              </a:r>
              <a:r>
                <a:rPr lang="en-GB" sz="1400" dirty="0">
                  <a:latin typeface="HelveticaNeueLT Com 55 Roman" pitchFamily="34" charset="0"/>
                </a:rPr>
                <a:t> et al. 1994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3615B6D-69B7-9445-9E03-78DC85A1685B}"/>
              </a:ext>
            </a:extLst>
          </p:cNvPr>
          <p:cNvGrpSpPr/>
          <p:nvPr/>
        </p:nvGrpSpPr>
        <p:grpSpPr>
          <a:xfrm>
            <a:off x="5105400" y="4211541"/>
            <a:ext cx="4038600" cy="2036859"/>
            <a:chOff x="5105400" y="4211541"/>
            <a:chExt cx="4038600" cy="203685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7B52808-EDC5-374B-9C79-5AB4F288D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05400" y="4211541"/>
              <a:ext cx="4038600" cy="203685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DC1AA5-04FC-064A-8B5C-3559E814ABA2}"/>
                </a:ext>
              </a:extLst>
            </p:cNvPr>
            <p:cNvSpPr txBox="1"/>
            <p:nvPr/>
          </p:nvSpPr>
          <p:spPr>
            <a:xfrm>
              <a:off x="5639903" y="5638800"/>
              <a:ext cx="15776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HelveticaNeueLT Com 55 Roman" pitchFamily="34" charset="0"/>
                </a:rPr>
                <a:t>Morris et al. 1995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155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837AF-927B-D144-A0FF-D78CCEE7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Searching – SN 1991T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0A2A9-8CA9-EB43-8C62-1A90F12BF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59362"/>
          </a:xfrm>
        </p:spPr>
        <p:txBody>
          <a:bodyPr>
            <a:normAutofit/>
          </a:bodyPr>
          <a:lstStyle/>
          <a:p>
            <a:r>
              <a:rPr lang="en-GB" dirty="0"/>
              <a:t>Complication</a:t>
            </a:r>
          </a:p>
          <a:p>
            <a:pPr lvl="1"/>
            <a:r>
              <a:rPr lang="en-GB" dirty="0"/>
              <a:t>3C273 at only 1.4 degrees</a:t>
            </a:r>
          </a:p>
          <a:p>
            <a:pPr lvl="1"/>
            <a:r>
              <a:rPr lang="en-GB" dirty="0"/>
              <a:t>PSF ~2 degrees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F1CC244-C9E8-6B48-9D7E-61C2DDFFBFAB}"/>
              </a:ext>
            </a:extLst>
          </p:cNvPr>
          <p:cNvGrpSpPr/>
          <p:nvPr/>
        </p:nvGrpSpPr>
        <p:grpSpPr>
          <a:xfrm>
            <a:off x="4114800" y="2355828"/>
            <a:ext cx="4724400" cy="4191000"/>
            <a:chOff x="4114800" y="2421580"/>
            <a:chExt cx="4345587" cy="416178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E08E74-17DF-6D42-A3A4-6076B2C6E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14800" y="2729357"/>
              <a:ext cx="4345587" cy="385400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1B30810-73E8-CA44-84E4-A7BECED0D8F1}"/>
                </a:ext>
              </a:extLst>
            </p:cNvPr>
            <p:cNvSpPr txBox="1"/>
            <p:nvPr/>
          </p:nvSpPr>
          <p:spPr>
            <a:xfrm>
              <a:off x="6781800" y="2421580"/>
              <a:ext cx="15776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HelveticaNeueLT Com 55 Roman" pitchFamily="34" charset="0"/>
                </a:rPr>
                <a:t>Morris et al. 1995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4510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837AF-927B-D144-A0FF-D78CCEE7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Searching – SN 1991T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10A2A9-8CA9-EB43-8C62-1A90F12BF84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17638"/>
                <a:ext cx="8458200" cy="5059362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Detection limits</a:t>
                </a:r>
              </a:p>
              <a:p>
                <a:pPr lvl="1"/>
                <a:r>
                  <a:rPr lang="en-GB" dirty="0"/>
                  <a:t>847 </a:t>
                </a:r>
                <a:r>
                  <a:rPr lang="en-GB" dirty="0" err="1"/>
                  <a:t>kev</a:t>
                </a:r>
                <a:r>
                  <a:rPr lang="en-GB" dirty="0"/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5.3±2.0±1.6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𝑐𝑛𝑡𝑠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1238 </a:t>
                </a:r>
                <a:r>
                  <a:rPr lang="en-GB" dirty="0" err="1"/>
                  <a:t>kev</a:t>
                </a:r>
                <a:r>
                  <a:rPr lang="en-GB" dirty="0"/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3.6±1.4±1.1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𝑐𝑛𝑡𝑠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GB" dirty="0"/>
                  <a:t> </a:t>
                </a:r>
              </a:p>
              <a:p>
                <a:r>
                  <a:rPr lang="en-GB" dirty="0"/>
                  <a:t>Unusually high Ni mass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GB" i="1" baseline="-25000" dirty="0" err="1" smtClean="0">
                        <a:latin typeface="Cambria Math" panose="02040503050406030204" pitchFamily="18" charset="0"/>
                      </a:rPr>
                      <m:t>𝑁𝑖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1.3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±0.5)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GB" i="1" baseline="-2500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for a distance of 13 </a:t>
                </a:r>
                <a:r>
                  <a:rPr lang="en-GB" dirty="0" err="1"/>
                  <a:t>Mpc</a:t>
                </a:r>
                <a:endParaRPr lang="en-GB" dirty="0"/>
              </a:p>
              <a:p>
                <a:pPr lvl="2"/>
                <a:r>
                  <a:rPr lang="en-GB" dirty="0"/>
                  <a:t>(actual distance 14Mpc – </a:t>
                </a:r>
                <a:r>
                  <a:rPr lang="en-GB" dirty="0" err="1"/>
                  <a:t>Saha</a:t>
                </a:r>
                <a:r>
                  <a:rPr lang="en-GB" dirty="0"/>
                  <a:t> et al. 2006)</a:t>
                </a:r>
              </a:p>
              <a:p>
                <a:pPr lvl="1"/>
                <a:r>
                  <a:rPr lang="en-GB" dirty="0"/>
                  <a:t>‘Unacceptable’ in 1995?</a:t>
                </a:r>
              </a:p>
              <a:p>
                <a:pPr lvl="2"/>
                <a:r>
                  <a:rPr lang="en-GB" dirty="0"/>
                  <a:t>Chandrasekhar-mass explosions</a:t>
                </a:r>
              </a:p>
              <a:p>
                <a:pPr lvl="2"/>
                <a:r>
                  <a:rPr lang="en-GB" dirty="0"/>
                  <a:t>Super-Chandra’s not part of ‘main stream’ yet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F10A2A9-8CA9-EB43-8C62-1A90F12BF8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17638"/>
                <a:ext cx="8458200" cy="5059362"/>
              </a:xfrm>
              <a:blipFill>
                <a:blip r:embed="rId2"/>
                <a:stretch>
                  <a:fillRect l="-1802" t="-15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3387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73B3E-4D37-0B44-853B-DD9CF0F8A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Searching – SN 1998bu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30824E-C19A-0249-87E3-7977AE44F3E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5384" y="1414506"/>
                <a:ext cx="8229600" cy="4525963"/>
              </a:xfrm>
            </p:spPr>
            <p:txBody>
              <a:bodyPr/>
              <a:lstStyle/>
              <a:p>
                <a:r>
                  <a:rPr lang="en-GB" dirty="0"/>
                  <a:t>Heavily obscured SN </a:t>
                </a:r>
                <a:r>
                  <a:rPr lang="en-GB" dirty="0" err="1"/>
                  <a:t>Ia</a:t>
                </a:r>
                <a:endParaRPr lang="en-GB" dirty="0"/>
              </a:p>
              <a:p>
                <a:pPr lvl="1"/>
                <a:r>
                  <a:rPr lang="en-GB" dirty="0"/>
                  <a:t>light echoes observed</a:t>
                </a:r>
              </a:p>
              <a:p>
                <a:r>
                  <a:rPr lang="en-GB" dirty="0"/>
                  <a:t>Upper limits on Co 𝛄-rays</a:t>
                </a:r>
              </a:p>
              <a:p>
                <a:pPr lvl="1"/>
                <a:r>
                  <a:rPr lang="en-GB" sz="2400" dirty="0"/>
                  <a:t>847 </a:t>
                </a:r>
                <a:r>
                  <a:rPr lang="en-GB" sz="2400" dirty="0" err="1"/>
                  <a:t>keV</a:t>
                </a:r>
                <a:r>
                  <a:rPr lang="en-GB" sz="2400" dirty="0"/>
                  <a:t>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.1⋅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𝑐𝑛𝑡𝑠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</m:d>
                  </m:oMath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sz="2400" b="0" dirty="0"/>
                  <a:t>1238 </a:t>
                </a:r>
                <a:r>
                  <a:rPr lang="en-US" sz="2400" b="0" dirty="0" err="1"/>
                  <a:t>keV</a:t>
                </a:r>
                <a:r>
                  <a:rPr lang="en-US" sz="2400" b="0" dirty="0"/>
                  <a:t>: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.3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𝑐𝑛𝑡𝑠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(2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en-GB" sz="2400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30824E-C19A-0249-87E3-7977AE44F3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5384" y="1414506"/>
                <a:ext cx="8229600" cy="4525963"/>
              </a:xfrm>
              <a:blipFill>
                <a:blip r:embed="rId2"/>
                <a:stretch>
                  <a:fillRect l="-1541" t="-13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5FC7112E-34AF-4440-94C4-4472B7BFA8C9}"/>
              </a:ext>
            </a:extLst>
          </p:cNvPr>
          <p:cNvGrpSpPr/>
          <p:nvPr/>
        </p:nvGrpSpPr>
        <p:grpSpPr>
          <a:xfrm>
            <a:off x="378030" y="3964080"/>
            <a:ext cx="8387939" cy="2619282"/>
            <a:chOff x="378030" y="4191000"/>
            <a:chExt cx="8387939" cy="2619282"/>
          </a:xfrm>
          <a:solidFill>
            <a:schemeClr val="bg1"/>
          </a:solidFill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93471AA-7274-4844-A95C-A009EAC8F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8030" y="4191000"/>
              <a:ext cx="8387939" cy="2619282"/>
            </a:xfrm>
            <a:prstGeom prst="rect">
              <a:avLst/>
            </a:prstGeom>
            <a:grpFill/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A42CF38-10EA-C245-A34A-48762ACA71A0}"/>
                </a:ext>
              </a:extLst>
            </p:cNvPr>
            <p:cNvSpPr txBox="1"/>
            <p:nvPr/>
          </p:nvSpPr>
          <p:spPr>
            <a:xfrm>
              <a:off x="1565403" y="4448082"/>
              <a:ext cx="1437125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GB" sz="1200" dirty="0" err="1">
                  <a:latin typeface="HelveticaNeueLT Com 55 Roman" pitchFamily="34" charset="0"/>
                </a:rPr>
                <a:t>Georgii</a:t>
              </a:r>
              <a:r>
                <a:rPr lang="en-GB" sz="1200" dirty="0">
                  <a:latin typeface="HelveticaNeueLT Com 55 Roman" pitchFamily="34" charset="0"/>
                </a:rPr>
                <a:t> et al. 2002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8077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HelveticaNeueLT Com 55 Roman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HelveticaNeueLT Com 55 Roman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66264</TotalTime>
  <Words>786</Words>
  <Application>Microsoft Macintosh PowerPoint</Application>
  <PresentationFormat>On-screen Show (4:3)</PresentationFormat>
  <Paragraphs>169</Paragraphs>
  <Slides>31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Cambria Math</vt:lpstr>
      <vt:lpstr>Helvetica Neue LT Com 65 Medium</vt:lpstr>
      <vt:lpstr>HelveticaNeueLT Com 55 Roman</vt:lpstr>
      <vt:lpstr>Times New Roman</vt:lpstr>
      <vt:lpstr>Office Theme</vt:lpstr>
      <vt:lpstr>1_Office Theme</vt:lpstr>
      <vt:lpstr>Different views on nucleosynthesis and excellence</vt:lpstr>
      <vt:lpstr>Inside vs. Outside</vt:lpstr>
      <vt:lpstr>The Gospel</vt:lpstr>
      <vt:lpstr>Expectations</vt:lpstr>
      <vt:lpstr>Expectations</vt:lpstr>
      <vt:lpstr>Searching – SN 1991T</vt:lpstr>
      <vt:lpstr>Searching – SN 1991T</vt:lpstr>
      <vt:lpstr>Searching – SN 1991T</vt:lpstr>
      <vt:lpstr>Searching – SN 1998bu</vt:lpstr>
      <vt:lpstr>Searching – SN 1998bu</vt:lpstr>
      <vt:lpstr>Searching – SN 2011fe</vt:lpstr>
      <vt:lpstr>Finding SN 2014J</vt:lpstr>
      <vt:lpstr>Finding SN 2014J</vt:lpstr>
      <vt:lpstr>Finding SN 2014J</vt:lpstr>
      <vt:lpstr>Finding SN 2014J</vt:lpstr>
      <vt:lpstr>Finding SN 2014J</vt:lpstr>
      <vt:lpstr>So what about the outside?</vt:lpstr>
      <vt:lpstr>Type Ia Supernovae</vt:lpstr>
      <vt:lpstr>Radioactivity</vt:lpstr>
      <vt:lpstr>Ejecta masses</vt:lpstr>
      <vt:lpstr>Ejecta masses</vt:lpstr>
      <vt:lpstr>Nickel masses</vt:lpstr>
      <vt:lpstr>SNe Ia in the NIR</vt:lpstr>
      <vt:lpstr>Luminosity function of SNe Ia</vt:lpstr>
      <vt:lpstr>Luminosity function of SNe Ia </vt:lpstr>
      <vt:lpstr>Coda: SN 2014J</vt:lpstr>
      <vt:lpstr>Excellence in 2016</vt:lpstr>
      <vt:lpstr>Roland’s foresight (2016)</vt:lpstr>
      <vt:lpstr>…and another one</vt:lpstr>
      <vt:lpstr>‘Universe’ to ‘Origins’</vt:lpstr>
      <vt:lpstr>Cosmic Nucleosynthesis Universe vs. Origins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 Cosmology - Heidelberg 2011</dc:title>
  <dc:subject>Supernova cosmology: legacy and future</dc:subject>
  <dc:creator>Bruno Leibundgut</dc:creator>
  <cp:keywords>supernovae, cosmology</cp:keywords>
  <cp:lastModifiedBy>Bruno Leibundgut</cp:lastModifiedBy>
  <cp:revision>378</cp:revision>
  <cp:lastPrinted>2016-09-30T12:11:52Z</cp:lastPrinted>
  <dcterms:created xsi:type="dcterms:W3CDTF">2006-08-16T00:00:00Z</dcterms:created>
  <dcterms:modified xsi:type="dcterms:W3CDTF">2019-02-10T17:24:01Z</dcterms:modified>
  <cp:category>leibundgut SN cosmology talks</cp:category>
</cp:coreProperties>
</file>