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4145" r:id="rId2"/>
  </p:sldMasterIdLst>
  <p:notesMasterIdLst>
    <p:notesMasterId r:id="rId40"/>
  </p:notesMasterIdLst>
  <p:handoutMasterIdLst>
    <p:handoutMasterId r:id="rId41"/>
  </p:handoutMasterIdLst>
  <p:sldIdLst>
    <p:sldId id="376" r:id="rId3"/>
    <p:sldId id="257" r:id="rId4"/>
    <p:sldId id="345" r:id="rId5"/>
    <p:sldId id="361" r:id="rId6"/>
    <p:sldId id="360" r:id="rId7"/>
    <p:sldId id="340" r:id="rId8"/>
    <p:sldId id="341" r:id="rId9"/>
    <p:sldId id="351" r:id="rId10"/>
    <p:sldId id="342" r:id="rId11"/>
    <p:sldId id="370" r:id="rId12"/>
    <p:sldId id="343" r:id="rId13"/>
    <p:sldId id="381" r:id="rId14"/>
    <p:sldId id="382" r:id="rId15"/>
    <p:sldId id="385" r:id="rId16"/>
    <p:sldId id="371" r:id="rId17"/>
    <p:sldId id="372" r:id="rId18"/>
    <p:sldId id="386" r:id="rId19"/>
    <p:sldId id="387" r:id="rId20"/>
    <p:sldId id="384" r:id="rId21"/>
    <p:sldId id="388" r:id="rId22"/>
    <p:sldId id="374" r:id="rId23"/>
    <p:sldId id="366" r:id="rId24"/>
    <p:sldId id="368" r:id="rId25"/>
    <p:sldId id="390" r:id="rId26"/>
    <p:sldId id="354" r:id="rId27"/>
    <p:sldId id="355" r:id="rId28"/>
    <p:sldId id="357" r:id="rId29"/>
    <p:sldId id="356" r:id="rId30"/>
    <p:sldId id="373" r:id="rId31"/>
    <p:sldId id="349" r:id="rId32"/>
    <p:sldId id="364" r:id="rId33"/>
    <p:sldId id="362" r:id="rId34"/>
    <p:sldId id="363" r:id="rId35"/>
    <p:sldId id="365" r:id="rId36"/>
    <p:sldId id="377" r:id="rId37"/>
    <p:sldId id="378" r:id="rId38"/>
    <p:sldId id="383" r:id="rId3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8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8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8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8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80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80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80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80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8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9F9D"/>
    <a:srgbClr val="9A9A9D"/>
    <a:srgbClr val="9A9A9A"/>
    <a:srgbClr val="A4A4A8"/>
    <a:srgbClr val="9F9FA8"/>
    <a:srgbClr val="9F9FA0"/>
    <a:srgbClr val="9F9F9F"/>
    <a:srgbClr val="A9A9A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Objects="1">
      <p:cViewPr varScale="1">
        <p:scale>
          <a:sx n="70" d="100"/>
          <a:sy n="70" d="100"/>
        </p:scale>
        <p:origin x="-1086" y="-102"/>
      </p:cViewPr>
      <p:guideLst>
        <p:guide orient="horz" pos="4272"/>
        <p:guide pos="57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1614"/>
    </p:cViewPr>
  </p:sorterViewPr>
  <p:notesViewPr>
    <p:cSldViewPr snapToObjects="1">
      <p:cViewPr varScale="1">
        <p:scale>
          <a:sx n="116" d="100"/>
          <a:sy n="116" d="100"/>
        </p:scale>
        <p:origin x="-4552" y="-10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4CBE04CC-AA99-42EA-9FAD-9D347BD86229}" type="datetime1">
              <a:rPr lang="en-US"/>
              <a:pPr>
                <a:defRPr/>
              </a:pPr>
              <a:t>17/04/2012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F54E23AE-6641-4A5F-8309-9F10F2245D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F32C4F49-A39A-4377-BB7A-6F956C550A6C}" type="datetime1">
              <a:rPr lang="en-US"/>
              <a:pPr>
                <a:defRPr/>
              </a:pPr>
              <a:t>17/04/2012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50DE7723-D020-46DE-A973-17F4FB8BC9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 pitchFamily="-108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Date Placeholder 3"/>
          <p:cNvSpPr>
            <a:spLocks noGrp="1" noChangeArrowheads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ea typeface="DejaVu Sans"/>
                <a:cs typeface="DejaVu Sans"/>
              </a:rPr>
              <a:t>02/01/12</a:t>
            </a:r>
          </a:p>
        </p:txBody>
      </p:sp>
      <p:sp>
        <p:nvSpPr>
          <p:cNvPr id="604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297713B-BCD4-4823-9C9B-4F2C8525DFAD}" type="slidenum">
              <a:rPr lang="en-US" smtClean="0">
                <a:ea typeface="ＭＳ Ｐゴシック" pitchFamily="80" charset="-128"/>
              </a:rPr>
              <a:pPr/>
              <a:t>1</a:t>
            </a:fld>
            <a:endParaRPr lang="en-US" smtClean="0">
              <a:ea typeface="ＭＳ Ｐゴシック" pitchFamily="80" charset="-128"/>
            </a:endParaRPr>
          </a:p>
        </p:txBody>
      </p:sp>
      <p:sp>
        <p:nvSpPr>
          <p:cNvPr id="60420" name="Text Box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Text Box 2"/>
          <p:cNvSpPr>
            <a:spLocks noGrp="1" noChangeArrowheads="1"/>
          </p:cNvSpPr>
          <p:nvPr>
            <p:ph type="body" idx="1"/>
          </p:nvPr>
        </p:nvSpPr>
        <p:spPr/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026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>
              <a:latin typeface="Arial" pitchFamily="34" charset="0"/>
              <a:ea typeface="ＭＳ Ｐゴシック" pitchFamily="80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CAFF762-E794-4CEC-9A29-7F72F5F698B7}" type="slidenum">
              <a:rPr lang="en-GB" smtClean="0">
                <a:ea typeface="ＭＳ Ｐゴシック" pitchFamily="80" charset="-128"/>
              </a:rPr>
              <a:pPr/>
              <a:t>12</a:t>
            </a:fld>
            <a:endParaRPr lang="en-GB" smtClean="0">
              <a:ea typeface="ＭＳ Ｐゴシック" pitchFamily="80" charset="-128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>
              <a:ea typeface="ＭＳ Ｐゴシック" pitchFamily="80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B1A59A3-5F1F-4043-92B8-228849AEE8D9}" type="slidenum">
              <a:rPr lang="en-GB" smtClean="0">
                <a:ea typeface="ＭＳ Ｐゴシック" pitchFamily="80" charset="-128"/>
              </a:rPr>
              <a:pPr/>
              <a:t>13</a:t>
            </a:fld>
            <a:endParaRPr lang="en-GB" smtClean="0">
              <a:ea typeface="ＭＳ Ｐゴシック" pitchFamily="80" charset="-128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>
              <a:ea typeface="ＭＳ Ｐゴシック" pitchFamily="80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3F13170-B143-4626-81F8-183F677E9158}" type="slidenum">
              <a:rPr lang="en-US" smtClean="0">
                <a:ea typeface="ＭＳ Ｐゴシック" pitchFamily="80" charset="-128"/>
              </a:rPr>
              <a:pPr/>
              <a:t>14</a:t>
            </a:fld>
            <a:endParaRPr lang="en-US" smtClean="0">
              <a:ea typeface="ＭＳ Ｐゴシック" pitchFamily="80" charset="-128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80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>
              <a:ea typeface="ＭＳ Ｐゴシック" pitchFamily="80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6CF6011-8173-4952-9691-54C5C7E291CF}" type="slidenum">
              <a:rPr lang="en-US" smtClean="0">
                <a:ea typeface="ＭＳ Ｐゴシック" pitchFamily="80" charset="-128"/>
              </a:rPr>
              <a:pPr/>
              <a:t>22</a:t>
            </a:fld>
            <a:endParaRPr lang="en-US" smtClean="0">
              <a:ea typeface="ＭＳ Ｐゴシック" pitchFamily="80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 pitchFamily="80" charset="-128"/>
              </a:rPr>
              <a:t>From demand-pressure excel sheet </a:t>
            </a:r>
            <a:r>
              <a:rPr lang="en-US" smtClean="0">
                <a:ea typeface="ＭＳ Ｐゴシック" pitchFamily="80" charset="-128"/>
                <a:sym typeface="Wingdings" pitchFamily="2" charset="2"/>
              </a:rPr>
              <a:t> No. proposals (viewpro), no. of pis </a:t>
            </a:r>
          </a:p>
          <a:p>
            <a:r>
              <a:rPr lang="en-US" smtClean="0">
                <a:ea typeface="ＭＳ Ｐゴシック" pitchFamily="80" charset="-128"/>
                <a:sym typeface="Wingdings" pitchFamily="2" charset="2"/>
              </a:rPr>
              <a:t>Trend line: </a:t>
            </a:r>
          </a:p>
          <a:p>
            <a:r>
              <a:rPr lang="en-US" smtClean="0">
                <a:ea typeface="ＭＳ Ｐゴシック" pitchFamily="80" charset="-128"/>
                <a:sym typeface="Wingdings" pitchFamily="2" charset="2"/>
              </a:rPr>
              <a:t>No. proposals (viewpro).</a:t>
            </a:r>
          </a:p>
          <a:p>
            <a:r>
              <a:rPr lang="en-US" smtClean="0">
                <a:ea typeface="ＭＳ Ｐゴシック" pitchFamily="80" charset="-128"/>
                <a:sym typeface="Wingdings" pitchFamily="2" charset="2"/>
              </a:rPr>
              <a:t>No. Pis (viewpro) – unique them and count</a:t>
            </a:r>
          </a:p>
          <a:p>
            <a:endParaRPr lang="en-US" smtClean="0">
              <a:ea typeface="ＭＳ Ｐゴシック" pitchFamily="80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Date Placeholder 3"/>
          <p:cNvSpPr>
            <a:spLocks noGrp="1" noChangeArrowheads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ea typeface="DejaVu Sans"/>
                <a:cs typeface="DejaVu Sans"/>
              </a:rPr>
              <a:t>02/01/12</a:t>
            </a:r>
          </a:p>
        </p:txBody>
      </p:sp>
      <p:sp>
        <p:nvSpPr>
          <p:cNvPr id="696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36D69C3-DED5-430C-99A9-5A29B596A21D}" type="slidenum">
              <a:rPr lang="en-US" smtClean="0">
                <a:ea typeface="ＭＳ Ｐゴシック" pitchFamily="80" charset="-128"/>
              </a:rPr>
              <a:pPr/>
              <a:t>35</a:t>
            </a:fld>
            <a:endParaRPr lang="en-US" smtClean="0">
              <a:ea typeface="ＭＳ Ｐゴシック" pitchFamily="80" charset="-128"/>
            </a:endParaRPr>
          </a:p>
        </p:txBody>
      </p:sp>
      <p:sp>
        <p:nvSpPr>
          <p:cNvPr id="69636" name="Text Box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Text Box 2"/>
          <p:cNvSpPr>
            <a:spLocks noGrp="1" noChangeArrowheads="1"/>
          </p:cNvSpPr>
          <p:nvPr>
            <p:ph type="body" idx="1"/>
          </p:nvPr>
        </p:nvSpPr>
        <p:spPr/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3400"/>
            <a:ext cx="5026025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>
              <a:ea typeface="ＭＳ Ｐゴシック" pitchFamily="80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114776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8" descr="eso50thlogo-rgb.t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338" y="63500"/>
            <a:ext cx="17335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4" descr="eso-flags-noframes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1663" y="6621463"/>
            <a:ext cx="3244850" cy="10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2000" y="1295400"/>
            <a:ext cx="8640000" cy="2125800"/>
          </a:xfrm>
          <a:prstGeom prst="rect">
            <a:avLst/>
          </a:prstGeom>
        </p:spPr>
        <p:txBody>
          <a:bodyPr/>
          <a:lstStyle>
            <a:lvl1pPr>
              <a:defRPr sz="3200" b="1" i="0">
                <a:latin typeface="Arial" pitchFamily="34" charset="0"/>
                <a:cs typeface="Arial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52000" y="3573600"/>
            <a:ext cx="8640000" cy="2827200"/>
          </a:xfrm>
        </p:spPr>
        <p:txBody>
          <a:bodyPr/>
          <a:lstStyle>
            <a:lvl1pPr marL="0" indent="0" algn="ctr">
              <a:buFont typeface="Monotype Sorts" pitchFamily="112" charset="2"/>
              <a:buNone/>
              <a:defRPr b="0" i="0">
                <a:latin typeface="Arial" pitchFamily="34" charset="0"/>
                <a:cs typeface="Arial"/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2000" y="1295400"/>
            <a:ext cx="6840280" cy="51054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95513" y="63500"/>
            <a:ext cx="6696075" cy="1000125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0"/>
            <a:ext cx="8345487" cy="103663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27088" y="1052513"/>
            <a:ext cx="4081462" cy="481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0950" y="1052513"/>
            <a:ext cx="4083050" cy="481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114776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8" descr="eso50thlogo-rgb.t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338" y="63500"/>
            <a:ext cx="17335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4" descr="eso-flags-noframes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1663" y="6621463"/>
            <a:ext cx="3244850" cy="10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2000" y="1295400"/>
            <a:ext cx="8640000" cy="2125800"/>
          </a:xfrm>
          <a:prstGeom prst="rect">
            <a:avLst/>
          </a:prstGeom>
        </p:spPr>
        <p:txBody>
          <a:bodyPr/>
          <a:lstStyle>
            <a:lvl1pPr>
              <a:defRPr sz="3200" b="1" i="0">
                <a:latin typeface="Arial" pitchFamily="34" charset="0"/>
                <a:cs typeface="Arial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52000" y="3573600"/>
            <a:ext cx="8640000" cy="2827200"/>
          </a:xfrm>
        </p:spPr>
        <p:txBody>
          <a:bodyPr/>
          <a:lstStyle>
            <a:lvl1pPr marL="0" indent="0" algn="ctr">
              <a:buFont typeface="Monotype Sorts" pitchFamily="112" charset="2"/>
              <a:buNone/>
              <a:defRPr b="0" i="0">
                <a:latin typeface="Arial" pitchFamily="34" charset="0"/>
                <a:cs typeface="Arial"/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so-flags-noframes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1663" y="6621463"/>
            <a:ext cx="3244850" cy="10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000" y="1371600"/>
            <a:ext cx="8640000" cy="5027611"/>
          </a:xfrm>
        </p:spPr>
        <p:txBody>
          <a:bodyPr/>
          <a:lstStyle>
            <a:lvl1pPr>
              <a:defRPr b="0" i="0">
                <a:latin typeface="Arial" pitchFamily="34" charset="0"/>
                <a:cs typeface="Arial"/>
              </a:defRPr>
            </a:lvl1pPr>
            <a:lvl2pPr>
              <a:defRPr b="0" i="0">
                <a:latin typeface="Arial" pitchFamily="34" charset="0"/>
                <a:cs typeface="Arial"/>
              </a:defRPr>
            </a:lvl2pPr>
            <a:lvl3pPr>
              <a:defRPr b="0" i="0">
                <a:latin typeface="Arial" pitchFamily="34" charset="0"/>
                <a:cs typeface="Arial"/>
              </a:defRPr>
            </a:lvl3pPr>
            <a:lvl4pPr>
              <a:defRPr b="0" i="0">
                <a:latin typeface="Arial" pitchFamily="34" charset="0"/>
                <a:cs typeface="Arial"/>
              </a:defRPr>
            </a:lvl4pPr>
            <a:lvl5pPr>
              <a:defRPr b="0" i="0">
                <a:latin typeface="Arial" pitchFamily="34" charset="0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513" y="63500"/>
            <a:ext cx="6696075" cy="1000125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000" y="1295400"/>
            <a:ext cx="8640000" cy="21048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95513" y="63500"/>
            <a:ext cx="6696075" cy="1000125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371600"/>
            <a:ext cx="414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2000" y="1371600"/>
            <a:ext cx="414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512" y="63500"/>
            <a:ext cx="6696075" cy="1000125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 userDrawn="1"/>
        </p:nvSpPr>
        <p:spPr bwMode="auto">
          <a:xfrm>
            <a:off x="2195513" y="63500"/>
            <a:ext cx="66960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endParaRPr lang="en-GB" sz="3200" b="1" dirty="0" smtClean="0">
              <a:solidFill>
                <a:srgbClr val="262626"/>
              </a:solidFill>
              <a:latin typeface="Arial" pitchFamily="34" charset="0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000" y="1309800"/>
            <a:ext cx="4140000" cy="900000"/>
          </a:xfrm>
        </p:spPr>
        <p:txBody>
          <a:bodyPr/>
          <a:lstStyle>
            <a:lvl1pPr marL="0" indent="0">
              <a:buNone/>
              <a:defRPr sz="2200" b="0" i="0">
                <a:latin typeface="Arial" pitchFamily="34" charset="0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2000" y="2286000"/>
            <a:ext cx="414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0"/>
          </p:nvPr>
        </p:nvSpPr>
        <p:spPr>
          <a:xfrm>
            <a:off x="4752000" y="1309800"/>
            <a:ext cx="4140000" cy="900000"/>
          </a:xfrm>
        </p:spPr>
        <p:txBody>
          <a:bodyPr/>
          <a:lstStyle>
            <a:lvl1pPr marL="0" indent="0">
              <a:buNone/>
              <a:defRPr sz="2200" b="0" i="0">
                <a:latin typeface="Arial" pitchFamily="34" charset="0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1"/>
          </p:nvPr>
        </p:nvSpPr>
        <p:spPr>
          <a:xfrm>
            <a:off x="4752000" y="2286000"/>
            <a:ext cx="414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95925" y="63500"/>
            <a:ext cx="6696075" cy="1000125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195736" y="63500"/>
            <a:ext cx="6696075" cy="1000125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000" y="1309800"/>
            <a:ext cx="2880000" cy="900000"/>
          </a:xfrm>
        </p:spPr>
        <p:txBody>
          <a:bodyPr/>
          <a:lstStyle>
            <a:lvl1pPr marL="0" indent="0">
              <a:buNone/>
              <a:defRPr sz="2200" b="0" i="0">
                <a:latin typeface="Arial" pitchFamily="34" charset="0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2000" y="2286000"/>
            <a:ext cx="2880000" cy="41148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1"/>
          </p:nvPr>
        </p:nvSpPr>
        <p:spPr>
          <a:xfrm>
            <a:off x="3491880" y="1309800"/>
            <a:ext cx="5400120" cy="50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95925" y="63500"/>
            <a:ext cx="6696075" cy="1000125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so-flags-noframes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1663" y="6621463"/>
            <a:ext cx="3244850" cy="10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000" y="1371600"/>
            <a:ext cx="8640000" cy="5027611"/>
          </a:xfrm>
        </p:spPr>
        <p:txBody>
          <a:bodyPr/>
          <a:lstStyle>
            <a:lvl1pPr>
              <a:defRPr b="0" i="0">
                <a:latin typeface="Arial" pitchFamily="34" charset="0"/>
                <a:cs typeface="Arial"/>
              </a:defRPr>
            </a:lvl1pPr>
            <a:lvl2pPr>
              <a:defRPr b="0" i="0">
                <a:latin typeface="Arial" pitchFamily="34" charset="0"/>
                <a:cs typeface="Arial"/>
              </a:defRPr>
            </a:lvl2pPr>
            <a:lvl3pPr>
              <a:defRPr b="0" i="0">
                <a:latin typeface="Arial" pitchFamily="34" charset="0"/>
                <a:cs typeface="Arial"/>
              </a:defRPr>
            </a:lvl3pPr>
            <a:lvl4pPr>
              <a:defRPr b="0" i="0">
                <a:latin typeface="Arial" pitchFamily="34" charset="0"/>
                <a:cs typeface="Arial"/>
              </a:defRPr>
            </a:lvl4pPr>
            <a:lvl5pPr>
              <a:defRPr b="0" i="0">
                <a:latin typeface="Arial" pitchFamily="34" charset="0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513" y="63500"/>
            <a:ext cx="6696075" cy="1000125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2000" y="1295400"/>
            <a:ext cx="8640000" cy="3886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2000" y="5860800"/>
            <a:ext cx="8640000" cy="540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195513" y="63500"/>
            <a:ext cx="6696075" cy="1000125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2000" y="1371600"/>
            <a:ext cx="8640000" cy="50292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95925" y="63500"/>
            <a:ext cx="6696075" cy="1000125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2000" y="1295400"/>
            <a:ext cx="6840280" cy="51054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95513" y="63500"/>
            <a:ext cx="6696075" cy="1000125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0"/>
            <a:ext cx="8345487" cy="103663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088" y="1052513"/>
            <a:ext cx="4081462" cy="481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60950" y="1052513"/>
            <a:ext cx="4083050" cy="233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60950" y="3535363"/>
            <a:ext cx="4083050" cy="233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000" y="1295400"/>
            <a:ext cx="8640000" cy="21048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95513" y="63500"/>
            <a:ext cx="6696075" cy="1000125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371600"/>
            <a:ext cx="414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2000" y="1371600"/>
            <a:ext cx="414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512" y="63500"/>
            <a:ext cx="6696075" cy="1000125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 userDrawn="1"/>
        </p:nvSpPr>
        <p:spPr bwMode="auto">
          <a:xfrm>
            <a:off x="2195513" y="63500"/>
            <a:ext cx="66960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endParaRPr lang="en-GB" sz="3200" b="1" dirty="0" smtClean="0">
              <a:solidFill>
                <a:srgbClr val="262626"/>
              </a:solidFill>
              <a:latin typeface="Arial" pitchFamily="34" charset="0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000" y="1309800"/>
            <a:ext cx="4140000" cy="900000"/>
          </a:xfrm>
        </p:spPr>
        <p:txBody>
          <a:bodyPr/>
          <a:lstStyle>
            <a:lvl1pPr marL="0" indent="0">
              <a:buNone/>
              <a:defRPr sz="2200" b="0" i="0">
                <a:latin typeface="Arial" pitchFamily="34" charset="0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2000" y="2286000"/>
            <a:ext cx="414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0"/>
          </p:nvPr>
        </p:nvSpPr>
        <p:spPr>
          <a:xfrm>
            <a:off x="4752000" y="1309800"/>
            <a:ext cx="4140000" cy="900000"/>
          </a:xfrm>
        </p:spPr>
        <p:txBody>
          <a:bodyPr/>
          <a:lstStyle>
            <a:lvl1pPr marL="0" indent="0">
              <a:buNone/>
              <a:defRPr sz="2200" b="0" i="0">
                <a:latin typeface="Arial" pitchFamily="34" charset="0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1"/>
          </p:nvPr>
        </p:nvSpPr>
        <p:spPr>
          <a:xfrm>
            <a:off x="4752000" y="2286000"/>
            <a:ext cx="414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95925" y="63500"/>
            <a:ext cx="6696075" cy="1000125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195736" y="63500"/>
            <a:ext cx="6696075" cy="1000125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000" y="1309800"/>
            <a:ext cx="2880000" cy="900000"/>
          </a:xfrm>
        </p:spPr>
        <p:txBody>
          <a:bodyPr/>
          <a:lstStyle>
            <a:lvl1pPr marL="0" indent="0">
              <a:buNone/>
              <a:defRPr sz="2200" b="0" i="0">
                <a:latin typeface="Arial" pitchFamily="34" charset="0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2000" y="2286000"/>
            <a:ext cx="2880000" cy="41148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1"/>
          </p:nvPr>
        </p:nvSpPr>
        <p:spPr>
          <a:xfrm>
            <a:off x="3491880" y="1309800"/>
            <a:ext cx="5400120" cy="50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95925" y="63500"/>
            <a:ext cx="6696075" cy="1000125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2000" y="1295400"/>
            <a:ext cx="8640000" cy="3886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2000" y="5860800"/>
            <a:ext cx="8640000" cy="540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195513" y="63500"/>
            <a:ext cx="6696075" cy="1000125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2000" y="1371600"/>
            <a:ext cx="8640000" cy="50292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95925" y="63500"/>
            <a:ext cx="6696075" cy="1000125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2413" y="1371600"/>
            <a:ext cx="863917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9144000" cy="114776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2052" name="Picture 9" descr="eso50thlogo-rgb.tif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87338" y="63500"/>
            <a:ext cx="17335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217488" y="6548438"/>
            <a:ext cx="47863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1000" dirty="0" smtClean="0">
                <a:latin typeface="Arial" pitchFamily="34" charset="0"/>
                <a:cs typeface="Arial"/>
              </a:rPr>
              <a:t>50 </a:t>
            </a:r>
            <a:r>
              <a:rPr lang="en-US" sz="1000" dirty="0" err="1" smtClean="0">
                <a:latin typeface="Arial" pitchFamily="34" charset="0"/>
                <a:cs typeface="Arial"/>
              </a:rPr>
              <a:t>Jahre</a:t>
            </a:r>
            <a:r>
              <a:rPr lang="en-US" sz="1000" dirty="0" smtClean="0">
                <a:latin typeface="Arial" pitchFamily="34" charset="0"/>
                <a:cs typeface="Arial"/>
              </a:rPr>
              <a:t> ESO | 13. April 2012</a:t>
            </a:r>
            <a:endParaRPr lang="en-US" sz="1000" dirty="0">
              <a:latin typeface="Arial" pitchFamily="34" charset="0"/>
              <a:cs typeface="Arial"/>
            </a:endParaRPr>
          </a:p>
        </p:txBody>
      </p:sp>
      <p:pic>
        <p:nvPicPr>
          <p:cNvPr id="2054" name="Picture 11" descr="eso-flags-noframes.png"/>
          <p:cNvPicPr>
            <a:picLocks noChangeAspect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681663" y="6621463"/>
            <a:ext cx="3244850" cy="10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70" r:id="rId1"/>
    <p:sldLayoutId id="2147484371" r:id="rId2"/>
    <p:sldLayoutId id="2147484352" r:id="rId3"/>
    <p:sldLayoutId id="2147484353" r:id="rId4"/>
    <p:sldLayoutId id="2147484372" r:id="rId5"/>
    <p:sldLayoutId id="2147484354" r:id="rId6"/>
    <p:sldLayoutId id="2147484355" r:id="rId7"/>
    <p:sldLayoutId id="2147484356" r:id="rId8"/>
    <p:sldLayoutId id="2147484357" r:id="rId9"/>
    <p:sldLayoutId id="2147484358" r:id="rId10"/>
    <p:sldLayoutId id="2147484359" r:id="rId11"/>
    <p:sldLayoutId id="21474843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pitchFamily="-108" charset="0"/>
          <a:ea typeface="ＭＳ Ｐゴシック" pitchFamily="-108" charset="-128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pitchFamily="-108" charset="0"/>
          <a:ea typeface="ＭＳ Ｐゴシック" pitchFamily="-108" charset="-128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pitchFamily="-108" charset="0"/>
          <a:ea typeface="ＭＳ Ｐゴシック" pitchFamily="-108" charset="-128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pitchFamily="-108" charset="0"/>
          <a:ea typeface="ＭＳ Ｐゴシック" pitchFamily="-108" charset="-128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90000"/>
        <a:buFont typeface="Monotype Sorts" pitchFamily="80" charset="2"/>
        <a:buChar char="n"/>
        <a:defRPr sz="2800">
          <a:solidFill>
            <a:schemeClr val="tx1"/>
          </a:solidFill>
          <a:latin typeface="Arial" pitchFamily="34" charset="0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Ø"/>
        <a:defRPr sz="2400">
          <a:solidFill>
            <a:schemeClr val="tx1"/>
          </a:solidFill>
          <a:latin typeface="Arial" pitchFamily="34" charset="0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6FF"/>
        </a:buClr>
        <a:buChar char="•"/>
        <a:defRPr sz="2000">
          <a:solidFill>
            <a:schemeClr val="tx1"/>
          </a:solidFill>
          <a:latin typeface="Arial" pitchFamily="34" charset="0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" pitchFamily="34" charset="0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Arial" pitchFamily="34" charset="0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2413" y="1371600"/>
            <a:ext cx="863917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9144000" cy="11477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076" name="Picture 9" descr="eso50thlogo-rgb.tif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87338" y="63500"/>
            <a:ext cx="17335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217488" y="6548438"/>
            <a:ext cx="47863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/>
              </a:rPr>
              <a:t>50 </a:t>
            </a:r>
            <a:r>
              <a:rPr lang="en-US" sz="1000" dirty="0" err="1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/>
              </a:rPr>
              <a:t>Jahre</a:t>
            </a:r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/>
              </a:rPr>
              <a:t> ESO | 13. April 2012</a:t>
            </a:r>
            <a:endParaRPr lang="en-US" sz="10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/>
            </a:endParaRPr>
          </a:p>
        </p:txBody>
      </p:sp>
      <p:pic>
        <p:nvPicPr>
          <p:cNvPr id="3078" name="Picture 11" descr="eso-flags-noframes.png"/>
          <p:cNvPicPr>
            <a:picLocks noChangeAspect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681663" y="6621463"/>
            <a:ext cx="3244850" cy="10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73" r:id="rId1"/>
    <p:sldLayoutId id="2147484374" r:id="rId2"/>
    <p:sldLayoutId id="2147484361" r:id="rId3"/>
    <p:sldLayoutId id="2147484362" r:id="rId4"/>
    <p:sldLayoutId id="2147484375" r:id="rId5"/>
    <p:sldLayoutId id="2147484363" r:id="rId6"/>
    <p:sldLayoutId id="2147484364" r:id="rId7"/>
    <p:sldLayoutId id="2147484365" r:id="rId8"/>
    <p:sldLayoutId id="2147484366" r:id="rId9"/>
    <p:sldLayoutId id="2147484367" r:id="rId10"/>
    <p:sldLayoutId id="2147484368" r:id="rId11"/>
    <p:sldLayoutId id="214748436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pitchFamily="-108" charset="0"/>
          <a:ea typeface="ＭＳ Ｐゴシック" pitchFamily="-108" charset="-128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pitchFamily="-108" charset="0"/>
          <a:ea typeface="ＭＳ Ｐゴシック" pitchFamily="-108" charset="-128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pitchFamily="-108" charset="0"/>
          <a:ea typeface="ＭＳ Ｐゴシック" pitchFamily="-108" charset="-128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pitchFamily="-108" charset="0"/>
          <a:ea typeface="ＭＳ Ｐゴシック" pitchFamily="-108" charset="-128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90000"/>
        <a:buFont typeface="Monotype Sorts" pitchFamily="80" charset="2"/>
        <a:buChar char="n"/>
        <a:defRPr sz="2800">
          <a:solidFill>
            <a:srgbClr val="F2F2F2"/>
          </a:solidFill>
          <a:latin typeface="Arial" pitchFamily="34" charset="0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Ø"/>
        <a:defRPr sz="2400">
          <a:solidFill>
            <a:srgbClr val="F2F2F2"/>
          </a:solidFill>
          <a:latin typeface="Arial" pitchFamily="34" charset="0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6FF"/>
        </a:buClr>
        <a:buChar char="•"/>
        <a:defRPr sz="2000">
          <a:solidFill>
            <a:srgbClr val="F2F2F2"/>
          </a:solidFill>
          <a:latin typeface="Arial" pitchFamily="34" charset="0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F2F2F2"/>
          </a:solidFill>
          <a:latin typeface="Arial" pitchFamily="34" charset="0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F2F2F2"/>
          </a:solidFill>
          <a:latin typeface="Arial" pitchFamily="34" charset="0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file:///D:\Bruno\Talks\popular\active_optics6.mpg" TargetMode="External"/><Relationship Id="rId1" Type="http://schemas.openxmlformats.org/officeDocument/2006/relationships/video" Target="file:///D:\Bruno\Talks\popular\active_optics4.mpg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jpe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12" Type="http://schemas.openxmlformats.org/officeDocument/2006/relationships/image" Target="../media/image38.jpeg"/><Relationship Id="rId17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11" Type="http://schemas.openxmlformats.org/officeDocument/2006/relationships/image" Target="../media/image37.jpe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Relationship Id="rId1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png"/><Relationship Id="rId18" Type="http://schemas.openxmlformats.org/officeDocument/2006/relationships/image" Target="../media/image46.jpeg"/><Relationship Id="rId3" Type="http://schemas.openxmlformats.org/officeDocument/2006/relationships/image" Target="../media/image29.jpeg"/><Relationship Id="rId7" Type="http://schemas.openxmlformats.org/officeDocument/2006/relationships/image" Target="../media/image34.png"/><Relationship Id="rId12" Type="http://schemas.openxmlformats.org/officeDocument/2006/relationships/image" Target="../media/image40.png"/><Relationship Id="rId17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11" Type="http://schemas.openxmlformats.org/officeDocument/2006/relationships/image" Target="../media/image39.jpeg"/><Relationship Id="rId5" Type="http://schemas.openxmlformats.org/officeDocument/2006/relationships/image" Target="../media/image32.png"/><Relationship Id="rId15" Type="http://schemas.openxmlformats.org/officeDocument/2006/relationships/image" Target="../media/image43.jpeg"/><Relationship Id="rId10" Type="http://schemas.openxmlformats.org/officeDocument/2006/relationships/image" Target="../media/image38.jpeg"/><Relationship Id="rId4" Type="http://schemas.openxmlformats.org/officeDocument/2006/relationships/image" Target="../media/image31.png"/><Relationship Id="rId9" Type="http://schemas.openxmlformats.org/officeDocument/2006/relationships/image" Target="../media/image37.jpeg"/><Relationship Id="rId1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D:\Bruno\Talks\general%20presentations\ESO\Wien12\eso1151e.mp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7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8.emf"/><Relationship Id="rId5" Type="http://schemas.openxmlformats.org/officeDocument/2006/relationships/package" Target="../embeddings/Microsoft_Office_Excel_Worksheet1.xlsx"/><Relationship Id="rId4" Type="http://schemas.openxmlformats.org/officeDocument/2006/relationships/hyperlink" Target="http://www.eso.org/sci/meetings/2012/ESOat50.html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0800" y="-76200"/>
            <a:ext cx="9251950" cy="716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95513" y="63500"/>
            <a:ext cx="6696075" cy="1000125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de-DE" smtClean="0">
                <a:solidFill>
                  <a:schemeClr val="bg1"/>
                </a:solidFill>
                <a:ea typeface="ＭＳ Ｐゴシック" pitchFamily="80" charset="-128"/>
                <a:cs typeface="Arial" pitchFamily="34" charset="0"/>
              </a:rPr>
              <a:t>Volle Kontrolle der Spiegel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86600" y="6402388"/>
            <a:ext cx="20574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50F3885D-58A1-4C96-AC3A-749CBB713E5D}" type="slidenum">
              <a:rPr lang="en-GB"/>
              <a:pPr/>
              <a:t>10</a:t>
            </a:fld>
            <a:endParaRPr lang="en-GB"/>
          </a:p>
        </p:txBody>
      </p:sp>
      <p:pic>
        <p:nvPicPr>
          <p:cNvPr id="1717251" name="active_optics4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2276475"/>
            <a:ext cx="4248150" cy="318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7252" name="active_optics6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5025" y="2276475"/>
            <a:ext cx="4319588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17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7172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725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1725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17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172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7252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1725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en-GB" smtClean="0">
              <a:ea typeface="ＭＳ Ｐゴシック" pitchFamily="80" charset="-128"/>
              <a:cs typeface="Arial" pitchFamily="34" charset="0"/>
            </a:endParaRP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252413" y="1371600"/>
            <a:ext cx="8639175" cy="5027613"/>
          </a:xfrm>
        </p:spPr>
        <p:txBody>
          <a:bodyPr/>
          <a:lstStyle/>
          <a:p>
            <a:endParaRPr lang="en-GB" smtClean="0">
              <a:ea typeface="ＭＳ Ｐゴシック" pitchFamily="80" charset="-128"/>
              <a:cs typeface="Arial" pitchFamily="34" charset="0"/>
            </a:endParaRPr>
          </a:p>
        </p:txBody>
      </p:sp>
      <p:pic>
        <p:nvPicPr>
          <p:cNvPr id="24580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302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3810000"/>
            <a:ext cx="40640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513" y="63500"/>
            <a:ext cx="6696075" cy="10001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  <a:latin typeface="+mj-lt"/>
                <a:cs typeface="Helvetica Neue Light"/>
              </a:rPr>
              <a:t>VLT </a:t>
            </a:r>
            <a:r>
              <a:rPr lang="en-US" dirty="0" err="1" smtClean="0">
                <a:solidFill>
                  <a:schemeClr val="bg1"/>
                </a:solidFill>
                <a:latin typeface="+mj-lt"/>
                <a:cs typeface="Helvetica Neue Light"/>
              </a:rPr>
              <a:t>Instrumente</a:t>
            </a:r>
            <a:endParaRPr lang="en-US" dirty="0" smtClean="0">
              <a:solidFill>
                <a:schemeClr val="bg1"/>
              </a:solidFill>
              <a:latin typeface="+mj-lt"/>
              <a:cs typeface="Helvetica Neue Light"/>
            </a:endParaRPr>
          </a:p>
        </p:txBody>
      </p:sp>
      <p:sp>
        <p:nvSpPr>
          <p:cNvPr id="58371" name="Rectangle 7"/>
          <p:cNvSpPr>
            <a:spLocks noChangeArrowheads="1"/>
          </p:cNvSpPr>
          <p:nvPr/>
        </p:nvSpPr>
        <p:spPr bwMode="auto">
          <a:xfrm>
            <a:off x="2443163" y="1627188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endParaRPr lang="en-GB" sz="18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8372" name="Rectangle 8"/>
          <p:cNvSpPr>
            <a:spLocks noChangeArrowheads="1"/>
          </p:cNvSpPr>
          <p:nvPr/>
        </p:nvSpPr>
        <p:spPr bwMode="auto">
          <a:xfrm>
            <a:off x="2586038" y="1762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endParaRPr lang="en-GB" sz="180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5605" name="Group 48"/>
          <p:cNvGrpSpPr>
            <a:grpSpLocks/>
          </p:cNvGrpSpPr>
          <p:nvPr/>
        </p:nvGrpSpPr>
        <p:grpSpPr bwMode="auto">
          <a:xfrm>
            <a:off x="4999038" y="3276600"/>
            <a:ext cx="2001837" cy="1671638"/>
            <a:chOff x="4863201" y="3346018"/>
            <a:chExt cx="2001162" cy="1641551"/>
          </a:xfrm>
        </p:grpSpPr>
        <p:pic>
          <p:nvPicPr>
            <p:cNvPr id="25639" name="Picture 10" descr="vimosatna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40920" y="3683269"/>
              <a:ext cx="1923443" cy="130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408" name="Rectangle 29"/>
            <p:cNvSpPr>
              <a:spLocks noChangeArrowheads="1"/>
            </p:cNvSpPr>
            <p:nvPr/>
          </p:nvSpPr>
          <p:spPr bwMode="auto">
            <a:xfrm>
              <a:off x="4863201" y="3346018"/>
              <a:ext cx="928374" cy="363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>
                <a:defRPr/>
              </a:pPr>
              <a:r>
                <a:rPr lang="en-US" sz="1800" b="1" dirty="0">
                  <a:solidFill>
                    <a:schemeClr val="bg1"/>
                  </a:solidFill>
                  <a:latin typeface="+mj-lt"/>
                </a:rPr>
                <a:t>VIMOS</a:t>
              </a:r>
            </a:p>
          </p:txBody>
        </p:sp>
      </p:grpSp>
      <p:grpSp>
        <p:nvGrpSpPr>
          <p:cNvPr id="25606" name="Group 52"/>
          <p:cNvGrpSpPr>
            <a:grpSpLocks/>
          </p:cNvGrpSpPr>
          <p:nvPr/>
        </p:nvGrpSpPr>
        <p:grpSpPr bwMode="auto">
          <a:xfrm>
            <a:off x="7065963" y="3276600"/>
            <a:ext cx="1792287" cy="1662113"/>
            <a:chOff x="7064962" y="3338421"/>
            <a:chExt cx="1793318" cy="1662448"/>
          </a:xfrm>
        </p:grpSpPr>
        <p:pic>
          <p:nvPicPr>
            <p:cNvPr id="25637" name="Picture 6" descr="D_NorbertphotosNAOS-CONICA_007"/>
            <p:cNvPicPr>
              <a:picLocks noChangeAspect="1" noChangeArrowheads="1"/>
            </p:cNvPicPr>
            <p:nvPr/>
          </p:nvPicPr>
          <p:blipFill>
            <a:blip r:embed="rId4" cstate="print"/>
            <a:srcRect r="18504"/>
            <a:stretch>
              <a:fillRect/>
            </a:stretch>
          </p:blipFill>
          <p:spPr bwMode="auto">
            <a:xfrm>
              <a:off x="7167828" y="3683269"/>
              <a:ext cx="1690452" cy="131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406" name="Rectangle 32"/>
            <p:cNvSpPr>
              <a:spLocks noChangeArrowheads="1"/>
            </p:cNvSpPr>
            <p:nvPr/>
          </p:nvSpPr>
          <p:spPr bwMode="auto">
            <a:xfrm>
              <a:off x="7064962" y="3338421"/>
              <a:ext cx="864097" cy="369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>
                <a:defRPr/>
              </a:pPr>
              <a:r>
                <a:rPr lang="en-US" sz="1800" b="1" dirty="0">
                  <a:solidFill>
                    <a:schemeClr val="bg1"/>
                  </a:solidFill>
                  <a:latin typeface="+mj-lt"/>
                </a:rPr>
                <a:t>NACO</a:t>
              </a:r>
            </a:p>
          </p:txBody>
        </p:sp>
      </p:grpSp>
      <p:pic>
        <p:nvPicPr>
          <p:cNvPr id="25607" name="Picture 19" descr="AKA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88" y="1109663"/>
            <a:ext cx="67627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20" descr="AKA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14813" y="1109663"/>
            <a:ext cx="62865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21" descr="AKA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03938" y="1109663"/>
            <a:ext cx="75406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Picture 22" descr="AKA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4988" y="1109663"/>
            <a:ext cx="70326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611" name="Group 55"/>
          <p:cNvGrpSpPr>
            <a:grpSpLocks/>
          </p:cNvGrpSpPr>
          <p:nvPr/>
        </p:nvGrpSpPr>
        <p:grpSpPr bwMode="auto">
          <a:xfrm>
            <a:off x="4994275" y="4953000"/>
            <a:ext cx="2000250" cy="1638300"/>
            <a:chOff x="4993883" y="4952995"/>
            <a:chExt cx="2001427" cy="1638841"/>
          </a:xfrm>
        </p:grpSpPr>
        <p:pic>
          <p:nvPicPr>
            <p:cNvPr id="25635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071867" y="5282228"/>
              <a:ext cx="1923443" cy="1309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404" name="Rectangle 24"/>
            <p:cNvSpPr>
              <a:spLocks noChangeArrowheads="1"/>
            </p:cNvSpPr>
            <p:nvPr/>
          </p:nvSpPr>
          <p:spPr bwMode="auto">
            <a:xfrm>
              <a:off x="4993883" y="4952995"/>
              <a:ext cx="903820" cy="370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>
                <a:defRPr/>
              </a:pPr>
              <a:r>
                <a:rPr lang="en-US" sz="1800" b="1" dirty="0">
                  <a:solidFill>
                    <a:schemeClr val="bg1"/>
                  </a:solidFill>
                  <a:latin typeface="+mj-lt"/>
                </a:rPr>
                <a:t>ISAAC</a:t>
              </a:r>
            </a:p>
          </p:txBody>
        </p:sp>
      </p:grpSp>
      <p:pic>
        <p:nvPicPr>
          <p:cNvPr id="25612" name="Picture 12"/>
          <p:cNvPicPr>
            <a:picLocks noChangeAspect="1" noChangeArrowheads="1"/>
          </p:cNvPicPr>
          <p:nvPr/>
        </p:nvPicPr>
        <p:blipFill>
          <a:blip r:embed="rId10" cstate="print"/>
          <a:srcRect b="13419"/>
          <a:stretch>
            <a:fillRect/>
          </a:stretch>
        </p:blipFill>
        <p:spPr bwMode="auto">
          <a:xfrm>
            <a:off x="881063" y="1966913"/>
            <a:ext cx="1851025" cy="131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81" name="Rectangle 25"/>
          <p:cNvSpPr>
            <a:spLocks noChangeArrowheads="1"/>
          </p:cNvSpPr>
          <p:nvPr/>
        </p:nvSpPr>
        <p:spPr bwMode="auto">
          <a:xfrm>
            <a:off x="801688" y="1600200"/>
            <a:ext cx="9540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en-US" sz="1800" b="1" dirty="0">
                <a:solidFill>
                  <a:schemeClr val="bg1"/>
                </a:solidFill>
                <a:latin typeface="+mj-lt"/>
              </a:rPr>
              <a:t>FORS2</a:t>
            </a:r>
          </a:p>
        </p:txBody>
      </p:sp>
      <p:grpSp>
        <p:nvGrpSpPr>
          <p:cNvPr id="25614" name="Group 41"/>
          <p:cNvGrpSpPr>
            <a:grpSpLocks/>
          </p:cNvGrpSpPr>
          <p:nvPr/>
        </p:nvGrpSpPr>
        <p:grpSpPr bwMode="auto">
          <a:xfrm>
            <a:off x="800100" y="3276600"/>
            <a:ext cx="1700213" cy="1671638"/>
            <a:chOff x="746975" y="4973360"/>
            <a:chExt cx="1700593" cy="1462959"/>
          </a:xfrm>
        </p:grpSpPr>
        <p:pic>
          <p:nvPicPr>
            <p:cNvPr id="25633" name="Picture 23" descr="CRIRES_NasmythA_med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880318" y="5314706"/>
              <a:ext cx="1567250" cy="1121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402" name="Rectangle 26"/>
            <p:cNvSpPr>
              <a:spLocks noChangeArrowheads="1"/>
            </p:cNvSpPr>
            <p:nvPr/>
          </p:nvSpPr>
          <p:spPr bwMode="auto">
            <a:xfrm>
              <a:off x="746975" y="4973360"/>
              <a:ext cx="1055924" cy="323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>
                <a:defRPr/>
              </a:pPr>
              <a:r>
                <a:rPr lang="en-US" sz="1800" b="1" dirty="0">
                  <a:solidFill>
                    <a:schemeClr val="bg1"/>
                  </a:solidFill>
                  <a:latin typeface="+mj-lt"/>
                </a:rPr>
                <a:t>CRIRES</a:t>
              </a:r>
            </a:p>
          </p:txBody>
        </p:sp>
      </p:grpSp>
      <p:grpSp>
        <p:nvGrpSpPr>
          <p:cNvPr id="25615" name="Group 43"/>
          <p:cNvGrpSpPr>
            <a:grpSpLocks/>
          </p:cNvGrpSpPr>
          <p:nvPr/>
        </p:nvGrpSpPr>
        <p:grpSpPr bwMode="auto">
          <a:xfrm>
            <a:off x="2921000" y="3276600"/>
            <a:ext cx="1912938" cy="1671638"/>
            <a:chOff x="2814145" y="3330054"/>
            <a:chExt cx="1913060" cy="1678758"/>
          </a:xfrm>
        </p:grpSpPr>
        <p:pic>
          <p:nvPicPr>
            <p:cNvPr id="25631" name="Picture 11" descr="uvespic2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875000" y="3683269"/>
              <a:ext cx="1852205" cy="1325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400" name="Rectangle 27"/>
            <p:cNvSpPr>
              <a:spLocks noChangeArrowheads="1"/>
            </p:cNvSpPr>
            <p:nvPr/>
          </p:nvSpPr>
          <p:spPr bwMode="auto">
            <a:xfrm>
              <a:off x="2814145" y="3330054"/>
              <a:ext cx="812852" cy="371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>
                <a:defRPr/>
              </a:pPr>
              <a:r>
                <a:rPr lang="en-US" sz="1800" b="1" dirty="0">
                  <a:solidFill>
                    <a:schemeClr val="bg1"/>
                  </a:solidFill>
                  <a:latin typeface="+mj-lt"/>
                </a:rPr>
                <a:t>UVES</a:t>
              </a:r>
            </a:p>
          </p:txBody>
        </p:sp>
      </p:grpSp>
      <p:grpSp>
        <p:nvGrpSpPr>
          <p:cNvPr id="25616" name="Group 42"/>
          <p:cNvGrpSpPr>
            <a:grpSpLocks/>
          </p:cNvGrpSpPr>
          <p:nvPr/>
        </p:nvGrpSpPr>
        <p:grpSpPr bwMode="auto">
          <a:xfrm>
            <a:off x="2847975" y="1565275"/>
            <a:ext cx="2022475" cy="1711325"/>
            <a:chOff x="2847764" y="1518941"/>
            <a:chExt cx="2021917" cy="1773462"/>
          </a:xfrm>
        </p:grpSpPr>
        <p:pic>
          <p:nvPicPr>
            <p:cNvPr id="25629" name="Picture 9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946238" y="1915878"/>
              <a:ext cx="1923443" cy="137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98" name="Rectangle 28"/>
            <p:cNvSpPr>
              <a:spLocks noChangeArrowheads="1"/>
            </p:cNvSpPr>
            <p:nvPr/>
          </p:nvSpPr>
          <p:spPr bwMode="auto">
            <a:xfrm>
              <a:off x="2847764" y="1518941"/>
              <a:ext cx="1133162" cy="383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>
                <a:defRPr/>
              </a:pPr>
              <a:r>
                <a:rPr lang="en-US" sz="1800" b="1" dirty="0">
                  <a:solidFill>
                    <a:schemeClr val="bg1"/>
                  </a:solidFill>
                  <a:latin typeface="+mj-lt"/>
                </a:rPr>
                <a:t>FLAMES</a:t>
              </a:r>
            </a:p>
          </p:txBody>
        </p:sp>
      </p:grpSp>
      <p:grpSp>
        <p:nvGrpSpPr>
          <p:cNvPr id="25617" name="Group 49"/>
          <p:cNvGrpSpPr>
            <a:grpSpLocks/>
          </p:cNvGrpSpPr>
          <p:nvPr/>
        </p:nvGrpSpPr>
        <p:grpSpPr bwMode="auto">
          <a:xfrm>
            <a:off x="4999038" y="1524000"/>
            <a:ext cx="1930400" cy="1670050"/>
            <a:chOff x="4999208" y="1523450"/>
            <a:chExt cx="1930246" cy="1670345"/>
          </a:xfrm>
        </p:grpSpPr>
        <p:pic>
          <p:nvPicPr>
            <p:cNvPr id="25627" name="Picture 3" descr="VISIR"/>
            <p:cNvPicPr>
              <a:picLocks noChangeAspect="1" noChangeArrowheads="1"/>
            </p:cNvPicPr>
            <p:nvPr/>
          </p:nvPicPr>
          <p:blipFill>
            <a:blip r:embed="rId14" cstate="print"/>
            <a:srcRect l="2945" r="5759"/>
            <a:stretch>
              <a:fillRect/>
            </a:stretch>
          </p:blipFill>
          <p:spPr bwMode="auto">
            <a:xfrm>
              <a:off x="5072066" y="1876195"/>
              <a:ext cx="1857388" cy="131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96" name="Rectangle 30"/>
            <p:cNvSpPr>
              <a:spLocks noChangeArrowheads="1"/>
            </p:cNvSpPr>
            <p:nvPr/>
          </p:nvSpPr>
          <p:spPr bwMode="auto">
            <a:xfrm>
              <a:off x="4999208" y="1523450"/>
              <a:ext cx="787337" cy="3699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>
                <a:defRPr/>
              </a:pPr>
              <a:r>
                <a:rPr lang="en-US" sz="1800" b="1" dirty="0">
                  <a:solidFill>
                    <a:schemeClr val="bg1"/>
                  </a:solidFill>
                  <a:latin typeface="+mj-lt"/>
                </a:rPr>
                <a:t>VISIR</a:t>
              </a:r>
            </a:p>
          </p:txBody>
        </p:sp>
      </p:grpSp>
      <p:grpSp>
        <p:nvGrpSpPr>
          <p:cNvPr id="25618" name="Group 51"/>
          <p:cNvGrpSpPr>
            <a:grpSpLocks/>
          </p:cNvGrpSpPr>
          <p:nvPr/>
        </p:nvGrpSpPr>
        <p:grpSpPr bwMode="auto">
          <a:xfrm>
            <a:off x="7062788" y="1524000"/>
            <a:ext cx="1747837" cy="1709738"/>
            <a:chOff x="7063071" y="1523923"/>
            <a:chExt cx="1747663" cy="1709555"/>
          </a:xfrm>
        </p:grpSpPr>
        <p:pic>
          <p:nvPicPr>
            <p:cNvPr id="25625" name="Picture 4" descr="SINFONI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7148753" y="1915878"/>
              <a:ext cx="1661981" cy="131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94" name="Rectangle 31"/>
            <p:cNvSpPr>
              <a:spLocks noChangeArrowheads="1"/>
            </p:cNvSpPr>
            <p:nvPr/>
          </p:nvSpPr>
          <p:spPr bwMode="auto">
            <a:xfrm>
              <a:off x="7063071" y="1523923"/>
              <a:ext cx="1120663" cy="3698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>
                <a:defRPr/>
              </a:pPr>
              <a:r>
                <a:rPr lang="en-US" sz="1800" b="1" dirty="0">
                  <a:solidFill>
                    <a:schemeClr val="bg1"/>
                  </a:solidFill>
                  <a:latin typeface="+mj-lt"/>
                </a:rPr>
                <a:t>SINFONI</a:t>
              </a:r>
            </a:p>
          </p:txBody>
        </p:sp>
      </p:grpSp>
      <p:grpSp>
        <p:nvGrpSpPr>
          <p:cNvPr id="25619" name="Group 56"/>
          <p:cNvGrpSpPr>
            <a:grpSpLocks/>
          </p:cNvGrpSpPr>
          <p:nvPr/>
        </p:nvGrpSpPr>
        <p:grpSpPr bwMode="auto">
          <a:xfrm>
            <a:off x="2857500" y="4953000"/>
            <a:ext cx="2000250" cy="1666875"/>
            <a:chOff x="2857480" y="4953624"/>
            <a:chExt cx="2000272" cy="1666893"/>
          </a:xfrm>
        </p:grpSpPr>
        <p:sp>
          <p:nvSpPr>
            <p:cNvPr id="58391" name="Rectangle 36"/>
            <p:cNvSpPr>
              <a:spLocks noChangeArrowheads="1"/>
            </p:cNvSpPr>
            <p:nvPr/>
          </p:nvSpPr>
          <p:spPr bwMode="auto">
            <a:xfrm>
              <a:off x="2857480" y="4953624"/>
              <a:ext cx="1262077" cy="369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>
                <a:defRPr/>
              </a:pPr>
              <a:r>
                <a:rPr lang="en-US" sz="1800" b="1" dirty="0">
                  <a:solidFill>
                    <a:schemeClr val="bg1"/>
                  </a:solidFill>
                  <a:latin typeface="+mj-lt"/>
                </a:rPr>
                <a:t>X-shooter</a:t>
              </a:r>
            </a:p>
          </p:txBody>
        </p:sp>
        <p:pic>
          <p:nvPicPr>
            <p:cNvPr id="25624" name="Picture 1"/>
            <p:cNvPicPr>
              <a:picLocks noChangeAspect="1" noChangeArrowheads="1"/>
            </p:cNvPicPr>
            <p:nvPr/>
          </p:nvPicPr>
          <p:blipFill>
            <a:blip r:embed="rId16" cstate="print"/>
            <a:srcRect r="2467"/>
            <a:stretch>
              <a:fillRect/>
            </a:stretch>
          </p:blipFill>
          <p:spPr bwMode="auto">
            <a:xfrm>
              <a:off x="2928926" y="5302917"/>
              <a:ext cx="1928826" cy="131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5620" name="Group 54"/>
          <p:cNvGrpSpPr>
            <a:grpSpLocks/>
          </p:cNvGrpSpPr>
          <p:nvPr/>
        </p:nvGrpSpPr>
        <p:grpSpPr bwMode="auto">
          <a:xfrm>
            <a:off x="7072313" y="4953000"/>
            <a:ext cx="1857375" cy="1651000"/>
            <a:chOff x="7072325" y="4953012"/>
            <a:chExt cx="1857393" cy="1650976"/>
          </a:xfrm>
        </p:grpSpPr>
        <p:pic>
          <p:nvPicPr>
            <p:cNvPr id="25621" name="Picture 37" descr="HawkI_2"/>
            <p:cNvPicPr>
              <a:picLocks noChangeAspect="1" noChangeArrowheads="1"/>
            </p:cNvPicPr>
            <p:nvPr/>
          </p:nvPicPr>
          <p:blipFill>
            <a:blip r:embed="rId17" cstate="print"/>
            <a:srcRect r="10814" b="15631"/>
            <a:stretch>
              <a:fillRect/>
            </a:stretch>
          </p:blipFill>
          <p:spPr bwMode="auto">
            <a:xfrm>
              <a:off x="7162526" y="5286388"/>
              <a:ext cx="1767192" cy="131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90" name="Rectangle 24"/>
            <p:cNvSpPr>
              <a:spLocks noChangeArrowheads="1"/>
            </p:cNvSpPr>
            <p:nvPr/>
          </p:nvSpPr>
          <p:spPr bwMode="auto">
            <a:xfrm>
              <a:off x="7072325" y="4953012"/>
              <a:ext cx="1031885" cy="369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>
                <a:defRPr/>
              </a:pPr>
              <a:r>
                <a:rPr lang="en-US" sz="1800" b="1" dirty="0">
                  <a:solidFill>
                    <a:schemeClr val="bg1"/>
                  </a:solidFill>
                  <a:latin typeface="+mj-lt"/>
                </a:rPr>
                <a:t>HAWK-I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7"/>
          <p:cNvSpPr>
            <a:spLocks noChangeArrowheads="1"/>
          </p:cNvSpPr>
          <p:nvPr/>
        </p:nvSpPr>
        <p:spPr bwMode="auto">
          <a:xfrm>
            <a:off x="2443163" y="1627188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endParaRPr lang="en-GB" sz="18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8372" name="Rectangle 8"/>
          <p:cNvSpPr>
            <a:spLocks noChangeArrowheads="1"/>
          </p:cNvSpPr>
          <p:nvPr/>
        </p:nvSpPr>
        <p:spPr bwMode="auto">
          <a:xfrm>
            <a:off x="2586038" y="1762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endParaRPr lang="en-GB" sz="180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6628" name="Group 48"/>
          <p:cNvGrpSpPr>
            <a:grpSpLocks/>
          </p:cNvGrpSpPr>
          <p:nvPr/>
        </p:nvGrpSpPr>
        <p:grpSpPr bwMode="auto">
          <a:xfrm>
            <a:off x="4999038" y="3276600"/>
            <a:ext cx="2001837" cy="1671638"/>
            <a:chOff x="4863201" y="3346018"/>
            <a:chExt cx="2001162" cy="1641551"/>
          </a:xfrm>
        </p:grpSpPr>
        <p:pic>
          <p:nvPicPr>
            <p:cNvPr id="26666" name="Picture 10" descr="vimosatna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40920" y="3683269"/>
              <a:ext cx="1923443" cy="130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408" name="Rectangle 29"/>
            <p:cNvSpPr>
              <a:spLocks noChangeArrowheads="1"/>
            </p:cNvSpPr>
            <p:nvPr/>
          </p:nvSpPr>
          <p:spPr bwMode="auto">
            <a:xfrm>
              <a:off x="4863201" y="3346018"/>
              <a:ext cx="928374" cy="363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>
                <a:defRPr/>
              </a:pPr>
              <a:r>
                <a:rPr lang="en-US" sz="1800" b="1" dirty="0">
                  <a:solidFill>
                    <a:schemeClr val="bg1"/>
                  </a:solidFill>
                  <a:latin typeface="+mj-lt"/>
                </a:rPr>
                <a:t>VIMOS</a:t>
              </a:r>
            </a:p>
          </p:txBody>
        </p:sp>
      </p:grpSp>
      <p:pic>
        <p:nvPicPr>
          <p:cNvPr id="26629" name="Picture 19" descr="AKA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88" y="1109663"/>
            <a:ext cx="67627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20" descr="AKA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14813" y="1109663"/>
            <a:ext cx="62865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21" descr="AKA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03938" y="1109663"/>
            <a:ext cx="75406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22" descr="AKA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4988" y="1109663"/>
            <a:ext cx="70326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12"/>
          <p:cNvPicPr>
            <a:picLocks noChangeAspect="1" noChangeArrowheads="1"/>
          </p:cNvPicPr>
          <p:nvPr/>
        </p:nvPicPr>
        <p:blipFill>
          <a:blip r:embed="rId8" cstate="print"/>
          <a:srcRect b="13419"/>
          <a:stretch>
            <a:fillRect/>
          </a:stretch>
        </p:blipFill>
        <p:spPr bwMode="auto">
          <a:xfrm>
            <a:off x="881063" y="1966913"/>
            <a:ext cx="1851025" cy="131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81" name="Rectangle 25"/>
          <p:cNvSpPr>
            <a:spLocks noChangeArrowheads="1"/>
          </p:cNvSpPr>
          <p:nvPr/>
        </p:nvSpPr>
        <p:spPr bwMode="auto">
          <a:xfrm>
            <a:off x="801688" y="1600200"/>
            <a:ext cx="9540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en-US" sz="1800" b="1" dirty="0">
                <a:solidFill>
                  <a:schemeClr val="bg1"/>
                </a:solidFill>
                <a:latin typeface="+mj-lt"/>
              </a:rPr>
              <a:t>FORS2</a:t>
            </a:r>
          </a:p>
        </p:txBody>
      </p:sp>
      <p:grpSp>
        <p:nvGrpSpPr>
          <p:cNvPr id="26635" name="Group 44"/>
          <p:cNvGrpSpPr>
            <a:grpSpLocks/>
          </p:cNvGrpSpPr>
          <p:nvPr/>
        </p:nvGrpSpPr>
        <p:grpSpPr bwMode="auto">
          <a:xfrm>
            <a:off x="800100" y="3276600"/>
            <a:ext cx="1700213" cy="1671638"/>
            <a:chOff x="799361" y="3276600"/>
            <a:chExt cx="1700952" cy="1671638"/>
          </a:xfrm>
        </p:grpSpPr>
        <p:pic>
          <p:nvPicPr>
            <p:cNvPr id="26664" name="Picture 23" descr="CRIRES_NasmythA_med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932733" y="3666636"/>
              <a:ext cx="1567580" cy="1281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402" name="Rectangle 26"/>
            <p:cNvSpPr>
              <a:spLocks noChangeArrowheads="1"/>
            </p:cNvSpPr>
            <p:nvPr/>
          </p:nvSpPr>
          <p:spPr bwMode="auto">
            <a:xfrm>
              <a:off x="799361" y="3276600"/>
              <a:ext cx="1056147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>
                <a:defRPr/>
              </a:pPr>
              <a:r>
                <a:rPr lang="en-US" sz="1800" b="1" dirty="0">
                  <a:solidFill>
                    <a:schemeClr val="bg1"/>
                  </a:solidFill>
                  <a:latin typeface="+mj-lt"/>
                </a:rPr>
                <a:t>CRIRES</a:t>
              </a:r>
            </a:p>
          </p:txBody>
        </p:sp>
      </p:grpSp>
      <p:grpSp>
        <p:nvGrpSpPr>
          <p:cNvPr id="26636" name="Group 43"/>
          <p:cNvGrpSpPr>
            <a:grpSpLocks/>
          </p:cNvGrpSpPr>
          <p:nvPr/>
        </p:nvGrpSpPr>
        <p:grpSpPr bwMode="auto">
          <a:xfrm>
            <a:off x="2921000" y="3276600"/>
            <a:ext cx="1912938" cy="1671638"/>
            <a:chOff x="2814145" y="3330054"/>
            <a:chExt cx="1913060" cy="1678758"/>
          </a:xfrm>
        </p:grpSpPr>
        <p:pic>
          <p:nvPicPr>
            <p:cNvPr id="26662" name="Picture 11" descr="uvespic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875000" y="3683269"/>
              <a:ext cx="1852205" cy="1325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400" name="Rectangle 27"/>
            <p:cNvSpPr>
              <a:spLocks noChangeArrowheads="1"/>
            </p:cNvSpPr>
            <p:nvPr/>
          </p:nvSpPr>
          <p:spPr bwMode="auto">
            <a:xfrm>
              <a:off x="2814145" y="3330054"/>
              <a:ext cx="812852" cy="371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>
                <a:defRPr/>
              </a:pPr>
              <a:r>
                <a:rPr lang="en-US" sz="1800" b="1" dirty="0">
                  <a:solidFill>
                    <a:schemeClr val="bg1"/>
                  </a:solidFill>
                  <a:latin typeface="+mj-lt"/>
                </a:rPr>
                <a:t>UVES</a:t>
              </a:r>
            </a:p>
          </p:txBody>
        </p:sp>
      </p:grpSp>
      <p:grpSp>
        <p:nvGrpSpPr>
          <p:cNvPr id="26637" name="Group 42"/>
          <p:cNvGrpSpPr>
            <a:grpSpLocks/>
          </p:cNvGrpSpPr>
          <p:nvPr/>
        </p:nvGrpSpPr>
        <p:grpSpPr bwMode="auto">
          <a:xfrm>
            <a:off x="2847975" y="1565275"/>
            <a:ext cx="2022475" cy="1711325"/>
            <a:chOff x="2847764" y="1518941"/>
            <a:chExt cx="2021917" cy="1773462"/>
          </a:xfrm>
        </p:grpSpPr>
        <p:pic>
          <p:nvPicPr>
            <p:cNvPr id="26660" name="Picture 9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946238" y="1915878"/>
              <a:ext cx="1923443" cy="137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98" name="Rectangle 28"/>
            <p:cNvSpPr>
              <a:spLocks noChangeArrowheads="1"/>
            </p:cNvSpPr>
            <p:nvPr/>
          </p:nvSpPr>
          <p:spPr bwMode="auto">
            <a:xfrm>
              <a:off x="2847764" y="1518941"/>
              <a:ext cx="1133162" cy="383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>
                <a:defRPr/>
              </a:pPr>
              <a:r>
                <a:rPr lang="en-US" sz="1800" b="1" dirty="0">
                  <a:solidFill>
                    <a:schemeClr val="bg1"/>
                  </a:solidFill>
                  <a:latin typeface="+mj-lt"/>
                </a:rPr>
                <a:t>FLAMES</a:t>
              </a:r>
            </a:p>
          </p:txBody>
        </p:sp>
      </p:grpSp>
      <p:grpSp>
        <p:nvGrpSpPr>
          <p:cNvPr id="26638" name="Group 49"/>
          <p:cNvGrpSpPr>
            <a:grpSpLocks/>
          </p:cNvGrpSpPr>
          <p:nvPr/>
        </p:nvGrpSpPr>
        <p:grpSpPr bwMode="auto">
          <a:xfrm>
            <a:off x="4999038" y="1524000"/>
            <a:ext cx="1930400" cy="1670050"/>
            <a:chOff x="4999208" y="1523450"/>
            <a:chExt cx="1930246" cy="1670345"/>
          </a:xfrm>
        </p:grpSpPr>
        <p:pic>
          <p:nvPicPr>
            <p:cNvPr id="26658" name="Picture 3" descr="VISIR"/>
            <p:cNvPicPr>
              <a:picLocks noChangeAspect="1" noChangeArrowheads="1"/>
            </p:cNvPicPr>
            <p:nvPr/>
          </p:nvPicPr>
          <p:blipFill>
            <a:blip r:embed="rId12" cstate="print"/>
            <a:srcRect l="2945" r="5759"/>
            <a:stretch>
              <a:fillRect/>
            </a:stretch>
          </p:blipFill>
          <p:spPr bwMode="auto">
            <a:xfrm>
              <a:off x="5072066" y="1876195"/>
              <a:ext cx="1857388" cy="131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96" name="Rectangle 30"/>
            <p:cNvSpPr>
              <a:spLocks noChangeArrowheads="1"/>
            </p:cNvSpPr>
            <p:nvPr/>
          </p:nvSpPr>
          <p:spPr bwMode="auto">
            <a:xfrm>
              <a:off x="4999208" y="1523450"/>
              <a:ext cx="787337" cy="3699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>
                <a:defRPr/>
              </a:pPr>
              <a:r>
                <a:rPr lang="en-US" sz="1800" b="1" dirty="0">
                  <a:solidFill>
                    <a:schemeClr val="bg1"/>
                  </a:solidFill>
                  <a:latin typeface="+mj-lt"/>
                </a:rPr>
                <a:t>VISIR</a:t>
              </a:r>
            </a:p>
          </p:txBody>
        </p:sp>
      </p:grpSp>
      <p:grpSp>
        <p:nvGrpSpPr>
          <p:cNvPr id="26639" name="Group 51"/>
          <p:cNvGrpSpPr>
            <a:grpSpLocks/>
          </p:cNvGrpSpPr>
          <p:nvPr/>
        </p:nvGrpSpPr>
        <p:grpSpPr bwMode="auto">
          <a:xfrm>
            <a:off x="7062788" y="1524000"/>
            <a:ext cx="1747837" cy="1709738"/>
            <a:chOff x="7063071" y="1523923"/>
            <a:chExt cx="1747663" cy="1709555"/>
          </a:xfrm>
        </p:grpSpPr>
        <p:pic>
          <p:nvPicPr>
            <p:cNvPr id="26656" name="Picture 4" descr="SINFONI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148753" y="1915878"/>
              <a:ext cx="1661981" cy="131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94" name="Rectangle 31"/>
            <p:cNvSpPr>
              <a:spLocks noChangeArrowheads="1"/>
            </p:cNvSpPr>
            <p:nvPr/>
          </p:nvSpPr>
          <p:spPr bwMode="auto">
            <a:xfrm>
              <a:off x="7063071" y="1523923"/>
              <a:ext cx="1120663" cy="3698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>
                <a:defRPr/>
              </a:pPr>
              <a:r>
                <a:rPr lang="en-US" sz="1800" b="1" dirty="0">
                  <a:solidFill>
                    <a:schemeClr val="bg1"/>
                  </a:solidFill>
                  <a:latin typeface="+mj-lt"/>
                </a:rPr>
                <a:t>SINFONI</a:t>
              </a:r>
            </a:p>
          </p:txBody>
        </p:sp>
      </p:grpSp>
      <p:grpSp>
        <p:nvGrpSpPr>
          <p:cNvPr id="26640" name="Group 45"/>
          <p:cNvGrpSpPr>
            <a:grpSpLocks/>
          </p:cNvGrpSpPr>
          <p:nvPr/>
        </p:nvGrpSpPr>
        <p:grpSpPr bwMode="auto">
          <a:xfrm>
            <a:off x="2857500" y="4953000"/>
            <a:ext cx="2000250" cy="1666875"/>
            <a:chOff x="2857492" y="4953000"/>
            <a:chExt cx="2000259" cy="1666875"/>
          </a:xfrm>
        </p:grpSpPr>
        <p:sp>
          <p:nvSpPr>
            <p:cNvPr id="58391" name="Rectangle 36"/>
            <p:cNvSpPr>
              <a:spLocks noChangeArrowheads="1"/>
            </p:cNvSpPr>
            <p:nvPr/>
          </p:nvSpPr>
          <p:spPr bwMode="auto">
            <a:xfrm>
              <a:off x="2857492" y="4953000"/>
              <a:ext cx="1262069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>
                <a:defRPr/>
              </a:pPr>
              <a:r>
                <a:rPr lang="en-US" sz="1800" b="1" dirty="0">
                  <a:solidFill>
                    <a:schemeClr val="bg1"/>
                  </a:solidFill>
                  <a:latin typeface="+mj-lt"/>
                </a:rPr>
                <a:t>X-shooter</a:t>
              </a:r>
            </a:p>
          </p:txBody>
        </p:sp>
        <p:pic>
          <p:nvPicPr>
            <p:cNvPr id="26655" name="Picture 1"/>
            <p:cNvPicPr>
              <a:picLocks noChangeAspect="1" noChangeArrowheads="1"/>
            </p:cNvPicPr>
            <p:nvPr/>
          </p:nvPicPr>
          <p:blipFill>
            <a:blip r:embed="rId14" cstate="print"/>
            <a:srcRect r="2467"/>
            <a:stretch>
              <a:fillRect/>
            </a:stretch>
          </p:blipFill>
          <p:spPr bwMode="auto">
            <a:xfrm>
              <a:off x="2928938" y="5302289"/>
              <a:ext cx="1928813" cy="13175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641" name="Group 54"/>
          <p:cNvGrpSpPr>
            <a:grpSpLocks/>
          </p:cNvGrpSpPr>
          <p:nvPr/>
        </p:nvGrpSpPr>
        <p:grpSpPr bwMode="auto">
          <a:xfrm>
            <a:off x="7072313" y="4953000"/>
            <a:ext cx="1857375" cy="1651000"/>
            <a:chOff x="7072325" y="4953012"/>
            <a:chExt cx="1857393" cy="1650976"/>
          </a:xfrm>
        </p:grpSpPr>
        <p:pic>
          <p:nvPicPr>
            <p:cNvPr id="26652" name="Picture 37" descr="HawkI_2"/>
            <p:cNvPicPr>
              <a:picLocks noChangeAspect="1" noChangeArrowheads="1"/>
            </p:cNvPicPr>
            <p:nvPr/>
          </p:nvPicPr>
          <p:blipFill>
            <a:blip r:embed="rId15" cstate="print"/>
            <a:srcRect r="10814" b="15631"/>
            <a:stretch>
              <a:fillRect/>
            </a:stretch>
          </p:blipFill>
          <p:spPr bwMode="auto">
            <a:xfrm>
              <a:off x="7162526" y="5286388"/>
              <a:ext cx="1767192" cy="131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90" name="Rectangle 24"/>
            <p:cNvSpPr>
              <a:spLocks noChangeArrowheads="1"/>
            </p:cNvSpPr>
            <p:nvPr/>
          </p:nvSpPr>
          <p:spPr bwMode="auto">
            <a:xfrm>
              <a:off x="7072325" y="4953012"/>
              <a:ext cx="1031885" cy="369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>
                <a:defRPr/>
              </a:pPr>
              <a:r>
                <a:rPr lang="en-US" sz="1800" b="1" dirty="0">
                  <a:solidFill>
                    <a:schemeClr val="bg1"/>
                  </a:solidFill>
                  <a:latin typeface="+mj-lt"/>
                </a:rPr>
                <a:t>HAWK-I</a:t>
              </a:r>
            </a:p>
          </p:txBody>
        </p:sp>
      </p:grpSp>
      <p:grpSp>
        <p:nvGrpSpPr>
          <p:cNvPr id="26642" name="Group 51"/>
          <p:cNvGrpSpPr>
            <a:grpSpLocks/>
          </p:cNvGrpSpPr>
          <p:nvPr/>
        </p:nvGrpSpPr>
        <p:grpSpPr bwMode="auto">
          <a:xfrm>
            <a:off x="801688" y="4953000"/>
            <a:ext cx="1901825" cy="1533525"/>
            <a:chOff x="801693" y="4953600"/>
            <a:chExt cx="1901595" cy="1533280"/>
          </a:xfrm>
        </p:grpSpPr>
        <p:pic>
          <p:nvPicPr>
            <p:cNvPr id="26650" name="Picture 40" descr="KMOS-sixteen-arms_small.jpg"/>
            <p:cNvPicPr>
              <a:picLocks noChangeAspect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932400" y="5301208"/>
              <a:ext cx="1770888" cy="1185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801693" y="4953600"/>
              <a:ext cx="890479" cy="3698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>
                <a:defRPr/>
              </a:pPr>
              <a:r>
                <a:rPr lang="en-US" sz="1800" b="1" dirty="0">
                  <a:solidFill>
                    <a:srgbClr val="FF0000"/>
                  </a:solidFill>
                  <a:latin typeface="+mj-lt"/>
                </a:rPr>
                <a:t>KMOS</a:t>
              </a:r>
            </a:p>
          </p:txBody>
        </p:sp>
      </p:grpSp>
      <p:grpSp>
        <p:nvGrpSpPr>
          <p:cNvPr id="26643" name="Group 48"/>
          <p:cNvGrpSpPr>
            <a:grpSpLocks/>
          </p:cNvGrpSpPr>
          <p:nvPr/>
        </p:nvGrpSpPr>
        <p:grpSpPr bwMode="auto">
          <a:xfrm>
            <a:off x="4949825" y="4953000"/>
            <a:ext cx="1828800" cy="1644650"/>
            <a:chOff x="4950524" y="4953000"/>
            <a:chExt cx="1827892" cy="1644352"/>
          </a:xfrm>
        </p:grpSpPr>
        <p:sp>
          <p:nvSpPr>
            <p:cNvPr id="58404" name="Rectangle 24"/>
            <p:cNvSpPr>
              <a:spLocks noChangeArrowheads="1"/>
            </p:cNvSpPr>
            <p:nvPr/>
          </p:nvSpPr>
          <p:spPr bwMode="auto">
            <a:xfrm>
              <a:off x="4950524" y="4953000"/>
              <a:ext cx="1132912" cy="3698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>
                <a:defRPr/>
              </a:pPr>
              <a:r>
                <a:rPr lang="en-US" sz="1800" b="1" dirty="0">
                  <a:solidFill>
                    <a:srgbClr val="FF0000"/>
                  </a:solidFill>
                  <a:latin typeface="+mj-lt"/>
                </a:rPr>
                <a:t>SPHERE</a:t>
              </a:r>
            </a:p>
          </p:txBody>
        </p:sp>
        <p:pic>
          <p:nvPicPr>
            <p:cNvPr id="26649" name="Picture 47" descr="sphereScheme.jpg"/>
            <p:cNvPicPr>
              <a:picLocks noChangeAspect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5076056" y="5286952"/>
              <a:ext cx="1702360" cy="1310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644" name="Group 50"/>
          <p:cNvGrpSpPr>
            <a:grpSpLocks/>
          </p:cNvGrpSpPr>
          <p:nvPr/>
        </p:nvGrpSpPr>
        <p:grpSpPr bwMode="auto">
          <a:xfrm>
            <a:off x="7078663" y="3276600"/>
            <a:ext cx="2030412" cy="1665288"/>
            <a:chOff x="7078348" y="3276600"/>
            <a:chExt cx="2030156" cy="1664568"/>
          </a:xfrm>
        </p:grpSpPr>
        <p:sp>
          <p:nvSpPr>
            <p:cNvPr id="58406" name="Rectangle 32"/>
            <p:cNvSpPr>
              <a:spLocks noChangeArrowheads="1"/>
            </p:cNvSpPr>
            <p:nvPr/>
          </p:nvSpPr>
          <p:spPr bwMode="auto">
            <a:xfrm>
              <a:off x="7078348" y="3276600"/>
              <a:ext cx="850793" cy="369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>
                <a:defRPr/>
              </a:pPr>
              <a:r>
                <a:rPr lang="en-US" sz="1800" b="1" dirty="0">
                  <a:solidFill>
                    <a:srgbClr val="FF0000"/>
                  </a:solidFill>
                  <a:latin typeface="+mj-lt"/>
                </a:rPr>
                <a:t>MUSE</a:t>
              </a:r>
            </a:p>
          </p:txBody>
        </p:sp>
        <p:pic>
          <p:nvPicPr>
            <p:cNvPr id="26647" name="Picture 49" descr="MUSE-artist-view.jpg"/>
            <p:cNvPicPr>
              <a:picLocks noChangeAspect="1"/>
            </p:cNvPicPr>
            <p:nvPr/>
          </p:nvPicPr>
          <p:blipFill>
            <a:blip r:embed="rId18" cstate="print"/>
            <a:srcRect l="9273" r="7269"/>
            <a:stretch>
              <a:fillRect/>
            </a:stretch>
          </p:blipFill>
          <p:spPr bwMode="auto">
            <a:xfrm>
              <a:off x="7164288" y="3630768"/>
              <a:ext cx="1944216" cy="1310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5" name="Title 44"/>
          <p:cNvSpPr>
            <a:spLocks noGrp="1"/>
          </p:cNvSpPr>
          <p:nvPr>
            <p:ph type="title"/>
          </p:nvPr>
        </p:nvSpPr>
        <p:spPr>
          <a:xfrm>
            <a:off x="2195513" y="63500"/>
            <a:ext cx="6696075" cy="10001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VLT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Instrumente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 2013/4</a:t>
            </a:r>
            <a:endParaRPr lang="en-GB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phot-10f-01-hires"/>
          <p:cNvPicPr>
            <a:picLocks noChangeAspect="1" noChangeArrowheads="1"/>
          </p:cNvPicPr>
          <p:nvPr/>
        </p:nvPicPr>
        <p:blipFill>
          <a:blip r:embed="rId3" cstate="print"/>
          <a:srcRect r="9929" b="14166"/>
          <a:stretch>
            <a:fillRect/>
          </a:stretch>
        </p:blipFill>
        <p:spPr bwMode="auto">
          <a:xfrm>
            <a:off x="-533400" y="-36513"/>
            <a:ext cx="9677400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Text Box 4"/>
          <p:cNvSpPr txBox="1">
            <a:spLocks noChangeArrowheads="1"/>
          </p:cNvSpPr>
          <p:nvPr/>
        </p:nvSpPr>
        <p:spPr bwMode="auto">
          <a:xfrm>
            <a:off x="338138" y="180975"/>
            <a:ext cx="8482012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3400">
                <a:latin typeface="+mj-lt"/>
                <a:cs typeface="Helvetica Neue Light"/>
              </a:rPr>
              <a:t>VLTI - Very Large Telescope Interferometry</a:t>
            </a:r>
          </a:p>
        </p:txBody>
      </p:sp>
      <p:sp>
        <p:nvSpPr>
          <p:cNvPr id="611333" name="Text Box 5"/>
          <p:cNvSpPr txBox="1">
            <a:spLocks noChangeArrowheads="1"/>
          </p:cNvSpPr>
          <p:nvPr/>
        </p:nvSpPr>
        <p:spPr bwMode="auto">
          <a:xfrm>
            <a:off x="1331913" y="1143000"/>
            <a:ext cx="6553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>
                <a:latin typeface="Helvetica Neue Light"/>
                <a:ea typeface="Helvetica Neue Light"/>
                <a:cs typeface="Helvetica Neue Light"/>
              </a:rPr>
              <a:t>VLTI ist ein virtuelles 100-Meter  Teleskop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88" y="1752600"/>
            <a:ext cx="7315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11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13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Placeholder 3" descr="vista-gerd-hd.jpg"/>
          <p:cNvPicPr>
            <a:picLocks noChangeAspect="1"/>
          </p:cNvPicPr>
          <p:nvPr/>
        </p:nvPicPr>
        <p:blipFill>
          <a:blip r:embed="rId3" cstate="print"/>
          <a:srcRect t="25797" b="31703"/>
          <a:stretch>
            <a:fillRect/>
          </a:stretch>
        </p:blipFill>
        <p:spPr bwMode="auto">
          <a:xfrm>
            <a:off x="0" y="2638425"/>
            <a:ext cx="9144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50825" y="1371600"/>
            <a:ext cx="4140200" cy="5029200"/>
          </a:xfrm>
        </p:spPr>
        <p:txBody>
          <a:bodyPr/>
          <a:lstStyle/>
          <a:p>
            <a:pPr>
              <a:spcBef>
                <a:spcPct val="10000"/>
              </a:spcBef>
            </a:pPr>
            <a:r>
              <a:rPr lang="en-GB" sz="2400" smtClean="0">
                <a:ea typeface="ＭＳ Ｐゴシック" pitchFamily="80" charset="-128"/>
                <a:cs typeface="Arial" pitchFamily="34" charset="0"/>
              </a:rPr>
              <a:t>VST 2.6m f</a:t>
            </a:r>
            <a:r>
              <a:rPr lang="en-US" sz="2400" smtClean="0">
                <a:ea typeface="ＭＳ Ｐゴシック" pitchFamily="80" charset="-128"/>
                <a:cs typeface="Arial" pitchFamily="34" charset="0"/>
              </a:rPr>
              <a:t>ü</a:t>
            </a:r>
            <a:r>
              <a:rPr lang="en-GB" sz="2400" smtClean="0">
                <a:ea typeface="ＭＳ Ｐゴシック" pitchFamily="80" charset="-128"/>
                <a:cs typeface="Arial" pitchFamily="34" charset="0"/>
              </a:rPr>
              <a:t>r optische und VISTA 4.1m f</a:t>
            </a:r>
            <a:r>
              <a:rPr lang="en-US" sz="2400" smtClean="0">
                <a:ea typeface="ＭＳ Ｐゴシック" pitchFamily="80" charset="-128"/>
                <a:cs typeface="Arial" pitchFamily="34" charset="0"/>
              </a:rPr>
              <a:t>ü</a:t>
            </a:r>
            <a:r>
              <a:rPr lang="en-GB" sz="2400" smtClean="0">
                <a:ea typeface="ＭＳ Ｐゴシック" pitchFamily="80" charset="-128"/>
                <a:cs typeface="Arial" pitchFamily="34" charset="0"/>
              </a:rPr>
              <a:t>r infrarot Beobachtungen</a:t>
            </a:r>
          </a:p>
        </p:txBody>
      </p:sp>
      <p:sp>
        <p:nvSpPr>
          <p:cNvPr id="29700" name="Content Placeholder 8"/>
          <p:cNvSpPr>
            <a:spLocks noGrp="1"/>
          </p:cNvSpPr>
          <p:nvPr>
            <p:ph sz="half" idx="2"/>
          </p:nvPr>
        </p:nvSpPr>
        <p:spPr>
          <a:xfrm>
            <a:off x="4572000" y="1371600"/>
            <a:ext cx="4319588" cy="5029200"/>
          </a:xfrm>
        </p:spPr>
        <p:txBody>
          <a:bodyPr/>
          <a:lstStyle/>
          <a:p>
            <a:r>
              <a:rPr lang="en-GB" sz="2400" smtClean="0">
                <a:ea typeface="ＭＳ Ｐゴシック" pitchFamily="80" charset="-128"/>
                <a:cs typeface="Arial" pitchFamily="34" charset="0"/>
              </a:rPr>
              <a:t>Koordinierte Himmelsdurchmusterungen in 5-Jahres Programmen</a:t>
            </a:r>
          </a:p>
          <a:p>
            <a:endParaRPr lang="en-GB" smtClean="0">
              <a:ea typeface="ＭＳ Ｐゴシック" pitchFamily="80" charset="-128"/>
              <a:cs typeface="Arial" pitchFamily="34" charset="0"/>
            </a:endParaRPr>
          </a:p>
        </p:txBody>
      </p:sp>
      <p:sp>
        <p:nvSpPr>
          <p:cNvPr id="2970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95513" y="63500"/>
            <a:ext cx="6696075" cy="1000125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GB" smtClean="0">
                <a:ea typeface="ＭＳ Ｐゴシック" pitchFamily="80" charset="-128"/>
                <a:cs typeface="Arial" pitchFamily="34" charset="0"/>
              </a:rPr>
              <a:t>Die Survey Teleskope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/>
          <p:cNvPicPr>
            <a:picLocks noChangeAspect="1"/>
          </p:cNvPicPr>
          <p:nvPr/>
        </p:nvPicPr>
        <p:blipFill>
          <a:blip r:embed="rId2" cstate="print"/>
          <a:srcRect t="9724" b="9575"/>
          <a:stretch>
            <a:fillRect/>
          </a:stretch>
        </p:blipFill>
        <p:spPr bwMode="auto">
          <a:xfrm>
            <a:off x="971550" y="1773238"/>
            <a:ext cx="7272338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Surveys</a:t>
            </a:r>
            <a:endParaRPr lang="en-GB" dirty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86600" y="6402388"/>
            <a:ext cx="20574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A899A15A-E876-45ED-BD56-6551B036ABE9}" type="slidenum">
              <a:rPr lang="en-GB"/>
              <a:pPr/>
              <a:t>16</a:t>
            </a:fld>
            <a:endParaRPr lang="en-GB"/>
          </a:p>
        </p:txBody>
      </p:sp>
      <p:pic>
        <p:nvPicPr>
          <p:cNvPr id="15" name="Picture 2"/>
          <p:cNvPicPr>
            <a:picLocks noChangeArrowheads="1"/>
          </p:cNvPicPr>
          <p:nvPr/>
        </p:nvPicPr>
        <p:blipFill>
          <a:blip r:embed="rId3" cstate="print"/>
          <a:srcRect t="9425" b="9029"/>
          <a:stretch>
            <a:fillRect/>
          </a:stretch>
        </p:blipFill>
        <p:spPr bwMode="auto">
          <a:xfrm>
            <a:off x="971550" y="1773238"/>
            <a:ext cx="7272338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ontent Placeholder 1"/>
          <p:cNvSpPr>
            <a:spLocks noGrp="1"/>
          </p:cNvSpPr>
          <p:nvPr>
            <p:ph idx="1"/>
          </p:nvPr>
        </p:nvSpPr>
        <p:spPr>
          <a:xfrm>
            <a:off x="252413" y="1371600"/>
            <a:ext cx="8639175" cy="5027613"/>
          </a:xfrm>
        </p:spPr>
        <p:txBody>
          <a:bodyPr/>
          <a:lstStyle/>
          <a:p>
            <a:r>
              <a:rPr lang="en-US" smtClean="0">
                <a:ea typeface="ＭＳ Ｐゴシック" pitchFamily="80" charset="-128"/>
                <a:cs typeface="Arial" pitchFamily="34" charset="0"/>
              </a:rPr>
              <a:t>Massives Schwarzes Loch im Zentrum der Milchstrasse</a:t>
            </a:r>
            <a:endParaRPr lang="en-GB" smtClean="0">
              <a:ea typeface="ＭＳ Ｐゴシック" pitchFamily="80" charset="-128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Herausragende</a:t>
            </a:r>
            <a:r>
              <a:rPr lang="en-US" dirty="0" smtClean="0"/>
              <a:t> </a:t>
            </a:r>
            <a:r>
              <a:rPr lang="en-US" dirty="0" err="1" smtClean="0"/>
              <a:t>Resultate</a:t>
            </a:r>
            <a:endParaRPr lang="en-GB" dirty="0"/>
          </a:p>
        </p:txBody>
      </p:sp>
      <p:pic>
        <p:nvPicPr>
          <p:cNvPr id="4" name="eso1151e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636838"/>
            <a:ext cx="6096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ontent Placeholder 4"/>
          <p:cNvSpPr>
            <a:spLocks noGrp="1"/>
          </p:cNvSpPr>
          <p:nvPr>
            <p:ph idx="1"/>
          </p:nvPr>
        </p:nvSpPr>
        <p:spPr>
          <a:xfrm>
            <a:off x="252413" y="1371600"/>
            <a:ext cx="8639175" cy="5027613"/>
          </a:xfrm>
        </p:spPr>
        <p:txBody>
          <a:bodyPr/>
          <a:lstStyle/>
          <a:p>
            <a:r>
              <a:rPr lang="en-US" smtClean="0">
                <a:ea typeface="ＭＳ Ｐゴシック" pitchFamily="80" charset="-128"/>
                <a:cs typeface="Arial" pitchFamily="34" charset="0"/>
              </a:rPr>
              <a:t>Planeten überall</a:t>
            </a:r>
          </a:p>
          <a:p>
            <a:pPr lvl="1"/>
            <a:r>
              <a:rPr lang="en-US" smtClean="0">
                <a:ea typeface="ＭＳ Ｐゴシック" pitchFamily="80" charset="-128"/>
                <a:cs typeface="Arial" pitchFamily="34" charset="0"/>
              </a:rPr>
              <a:t>Radialgeschwindigkeiten</a:t>
            </a:r>
          </a:p>
          <a:p>
            <a:pPr lvl="2"/>
            <a:r>
              <a:rPr lang="en-US" smtClean="0">
                <a:ea typeface="ＭＳ Ｐゴシック" pitchFamily="80" charset="-128"/>
                <a:cs typeface="Arial" pitchFamily="34" charset="0"/>
              </a:rPr>
              <a:t>Mehrere Hundert Planeten entdeckt</a:t>
            </a:r>
          </a:p>
          <a:p>
            <a:pPr lvl="2"/>
            <a:r>
              <a:rPr lang="en-US" smtClean="0">
                <a:ea typeface="ＭＳ Ｐゴシック" pitchFamily="80" charset="-128"/>
                <a:cs typeface="Arial" pitchFamily="34" charset="0"/>
              </a:rPr>
              <a:t>Planetensysteme</a:t>
            </a:r>
          </a:p>
          <a:p>
            <a:pPr lvl="1"/>
            <a:r>
              <a:rPr lang="en-US" smtClean="0">
                <a:ea typeface="ＭＳ Ｐゴシック" pitchFamily="80" charset="-128"/>
                <a:cs typeface="Arial" pitchFamily="34" charset="0"/>
              </a:rPr>
              <a:t>Direkte Bilder von Planeten</a:t>
            </a:r>
          </a:p>
          <a:p>
            <a:pPr lvl="1"/>
            <a:r>
              <a:rPr lang="de-DE" smtClean="0">
                <a:ea typeface="ＭＳ Ｐゴシック" pitchFamily="80" charset="-128"/>
                <a:cs typeface="Arial" pitchFamily="34" charset="0"/>
              </a:rPr>
              <a:t>Spektren von Atmosphären</a:t>
            </a:r>
            <a:endParaRPr lang="en-US" smtClean="0">
              <a:ea typeface="ＭＳ Ｐゴシック" pitchFamily="80" charset="-128"/>
              <a:cs typeface="Arial" pitchFamily="34" charset="0"/>
            </a:endParaRPr>
          </a:p>
        </p:txBody>
      </p:sp>
      <p:sp>
        <p:nvSpPr>
          <p:cNvPr id="32771" name="Title 3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de-DE" smtClean="0">
                <a:ea typeface="ＭＳ Ｐゴシック" pitchFamily="80" charset="-128"/>
                <a:cs typeface="Arial" pitchFamily="34" charset="0"/>
              </a:rPr>
              <a:t>Herausragende Ergebnisse</a:t>
            </a: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825" y="2809875"/>
            <a:ext cx="3657600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8863" y="3938588"/>
            <a:ext cx="3657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263" y="1916113"/>
            <a:ext cx="3816350" cy="433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Content Placeholder 4"/>
          <p:cNvSpPr>
            <a:spLocks noGrp="1"/>
          </p:cNvSpPr>
          <p:nvPr>
            <p:ph idx="1"/>
          </p:nvPr>
        </p:nvSpPr>
        <p:spPr>
          <a:xfrm>
            <a:off x="252413" y="1371600"/>
            <a:ext cx="8639175" cy="5027613"/>
          </a:xfrm>
        </p:spPr>
        <p:txBody>
          <a:bodyPr/>
          <a:lstStyle/>
          <a:p>
            <a:r>
              <a:rPr lang="de-DE" smtClean="0">
                <a:ea typeface="ＭＳ Ｐゴシック" pitchFamily="80" charset="-128"/>
                <a:cs typeface="Arial" pitchFamily="34" charset="0"/>
              </a:rPr>
              <a:t>Wichtiger Beitrag zur Messung der beschleunigten Expansion durch Supernovae </a:t>
            </a:r>
            <a:br>
              <a:rPr lang="de-DE" smtClean="0">
                <a:ea typeface="ＭＳ Ｐゴシック" pitchFamily="80" charset="-128"/>
                <a:cs typeface="Arial" pitchFamily="34" charset="0"/>
              </a:rPr>
            </a:br>
            <a:r>
              <a:rPr lang="de-DE" smtClean="0">
                <a:ea typeface="ＭＳ Ｐゴシック" pitchFamily="80" charset="-128"/>
                <a:cs typeface="Arial" pitchFamily="34" charset="0"/>
                <a:sym typeface="Wingdings" pitchFamily="2" charset="2"/>
              </a:rPr>
              <a:t>Physik Nobelpreis 2011</a:t>
            </a:r>
            <a:endParaRPr lang="de-DE" smtClean="0">
              <a:ea typeface="ＭＳ Ｐゴシック" pitchFamily="80" charset="-128"/>
              <a:cs typeface="Arial" pitchFamily="34" charset="0"/>
            </a:endParaRPr>
          </a:p>
        </p:txBody>
      </p:sp>
      <p:sp>
        <p:nvSpPr>
          <p:cNvPr id="33796" name="Title 3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de-DE" smtClean="0">
                <a:ea typeface="ＭＳ Ｐゴシック" pitchFamily="80" charset="-128"/>
                <a:cs typeface="Arial" pitchFamily="34" charset="0"/>
              </a:rPr>
              <a:t>Herausragende Resultate</a:t>
            </a:r>
          </a:p>
        </p:txBody>
      </p:sp>
      <p:grpSp>
        <p:nvGrpSpPr>
          <p:cNvPr id="33797" name="Group 5"/>
          <p:cNvGrpSpPr>
            <a:grpSpLocks/>
          </p:cNvGrpSpPr>
          <p:nvPr/>
        </p:nvGrpSpPr>
        <p:grpSpPr bwMode="auto">
          <a:xfrm>
            <a:off x="725488" y="2824163"/>
            <a:ext cx="3990975" cy="3341687"/>
            <a:chOff x="1619672" y="1218322"/>
            <a:chExt cx="5904656" cy="5523045"/>
          </a:xfrm>
        </p:grpSpPr>
        <p:grpSp>
          <p:nvGrpSpPr>
            <p:cNvPr id="33798" name="Group 11"/>
            <p:cNvGrpSpPr>
              <a:grpSpLocks/>
            </p:cNvGrpSpPr>
            <p:nvPr/>
          </p:nvGrpSpPr>
          <p:grpSpPr bwMode="auto">
            <a:xfrm>
              <a:off x="1619672" y="1268759"/>
              <a:ext cx="5904656" cy="5472608"/>
              <a:chOff x="1619672" y="1268759"/>
              <a:chExt cx="5904656" cy="5472608"/>
            </a:xfrm>
          </p:grpSpPr>
          <p:pic>
            <p:nvPicPr>
              <p:cNvPr id="9" name="Picture 13" descr="GoobarFig03revised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-2739" r="-2198" b="9823"/>
              <a:stretch>
                <a:fillRect/>
              </a:stretch>
            </p:blipFill>
            <p:spPr bwMode="auto">
              <a:xfrm>
                <a:off x="1619672" y="1268172"/>
                <a:ext cx="5904656" cy="5473195"/>
              </a:xfrm>
              <a:prstGeom prst="rect">
                <a:avLst/>
              </a:prstGeom>
              <a:solidFill>
                <a:schemeClr val="bg1">
                  <a:lumMod val="40000"/>
                  <a:lumOff val="60000"/>
                </a:schemeClr>
              </a:solidFill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3801" name="TextBox 9"/>
              <p:cNvSpPr txBox="1">
                <a:spLocks noChangeArrowheads="1"/>
              </p:cNvSpPr>
              <p:nvPr/>
            </p:nvSpPr>
            <p:spPr bwMode="auto">
              <a:xfrm>
                <a:off x="5754221" y="3872138"/>
                <a:ext cx="1424151" cy="4733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GB" sz="1100">
                    <a:latin typeface="HelveticaNeueLT Com 65 Md" pitchFamily="34" charset="0"/>
                  </a:rPr>
                  <a:t>560 SNe Ia</a:t>
                </a:r>
              </a:p>
            </p:txBody>
          </p:sp>
        </p:grpSp>
        <p:sp>
          <p:nvSpPr>
            <p:cNvPr id="33799" name="TextBox 7"/>
            <p:cNvSpPr txBox="1">
              <a:spLocks noChangeArrowheads="1"/>
            </p:cNvSpPr>
            <p:nvPr/>
          </p:nvSpPr>
          <p:spPr bwMode="auto">
            <a:xfrm>
              <a:off x="2193915" y="1218322"/>
              <a:ext cx="3833000" cy="5569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>
                  <a:latin typeface="HelveticaNeueLT Com 65 Md" pitchFamily="34" charset="0"/>
                </a:rPr>
                <a:t>Goobar &amp; Leibundgut 2011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ctrTitle"/>
          </p:nvPr>
        </p:nvSpPr>
        <p:spPr bwMode="auto">
          <a:xfrm>
            <a:off x="468313" y="1341438"/>
            <a:ext cx="8280400" cy="20796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mtClean="0">
                <a:ea typeface="ＭＳ Ｐゴシック" pitchFamily="80" charset="-128"/>
                <a:cs typeface="Arial" pitchFamily="34" charset="0"/>
              </a:rPr>
              <a:t>ESO – 50 Jahre und </a:t>
            </a:r>
            <a:br>
              <a:rPr lang="de-DE" smtClean="0">
                <a:ea typeface="ＭＳ Ｐゴシック" pitchFamily="80" charset="-128"/>
                <a:cs typeface="Arial" pitchFamily="34" charset="0"/>
              </a:rPr>
            </a:br>
            <a:r>
              <a:rPr lang="de-DE" smtClean="0">
                <a:ea typeface="ＭＳ Ｐゴシック" pitchFamily="80" charset="-128"/>
                <a:cs typeface="Arial" pitchFamily="34" charset="0"/>
              </a:rPr>
              <a:t>eine vielversprechende Zukunft</a:t>
            </a:r>
          </a:p>
        </p:txBody>
      </p:sp>
      <p:sp>
        <p:nvSpPr>
          <p:cNvPr id="1126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42913" y="3886200"/>
            <a:ext cx="8305800" cy="1752600"/>
          </a:xfrm>
        </p:spPr>
        <p:txBody>
          <a:bodyPr/>
          <a:lstStyle/>
          <a:p>
            <a:pPr eaLnBrk="1" hangingPunct="1">
              <a:buFont typeface="Monotype Sorts" pitchFamily="80" charset="2"/>
              <a:buNone/>
            </a:pPr>
            <a:r>
              <a:rPr lang="en-US" smtClean="0">
                <a:ea typeface="ＭＳ Ｐゴシック" pitchFamily="80" charset="-128"/>
                <a:cs typeface="Arial" pitchFamily="34" charset="0"/>
              </a:rPr>
              <a:t>Bruno Leibundgut</a:t>
            </a:r>
          </a:p>
          <a:p>
            <a:pPr eaLnBrk="1" hangingPunct="1">
              <a:buFont typeface="Monotype Sorts" pitchFamily="80" charset="2"/>
              <a:buNone/>
            </a:pPr>
            <a:r>
              <a:rPr lang="en-US" smtClean="0">
                <a:ea typeface="ＭＳ Ｐゴシック" pitchFamily="80" charset="-128"/>
                <a:cs typeface="Arial" pitchFamily="34" charset="0"/>
              </a:rPr>
              <a:t>Director for Science</a:t>
            </a:r>
            <a:endParaRPr lang="en-GB" smtClean="0">
              <a:ea typeface="ＭＳ Ｐゴシック" pitchFamily="80" charset="-128"/>
              <a:cs typeface="Arial" pitchFamily="34" charset="0"/>
            </a:endParaRPr>
          </a:p>
          <a:p>
            <a:pPr eaLnBrk="1" hangingPunct="1">
              <a:buFont typeface="Monotype Sorts" pitchFamily="80" charset="2"/>
              <a:buNone/>
            </a:pPr>
            <a:endParaRPr lang="en-GB" smtClean="0">
              <a:ea typeface="ＭＳ Ｐゴシック" pitchFamily="80" charset="-128"/>
              <a:cs typeface="Arial" pitchFamily="34" charset="0"/>
            </a:endParaRPr>
          </a:p>
          <a:p>
            <a:pPr eaLnBrk="1" hangingPunct="1">
              <a:buFont typeface="Monotype Sorts" pitchFamily="80" charset="2"/>
              <a:buNone/>
            </a:pPr>
            <a:endParaRPr lang="en-GB" smtClean="0">
              <a:ea typeface="ＭＳ Ｐゴシック" pitchFamily="80" charset="-128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ontent Placeholder 1"/>
          <p:cNvSpPr>
            <a:spLocks noGrp="1"/>
          </p:cNvSpPr>
          <p:nvPr>
            <p:ph idx="1"/>
          </p:nvPr>
        </p:nvSpPr>
        <p:spPr>
          <a:xfrm>
            <a:off x="252413" y="1371600"/>
            <a:ext cx="8639175" cy="5027613"/>
          </a:xfrm>
        </p:spPr>
        <p:txBody>
          <a:bodyPr/>
          <a:lstStyle/>
          <a:p>
            <a:pPr marL="450850" indent="-450850">
              <a:lnSpc>
                <a:spcPts val="2763"/>
              </a:lnSpc>
            </a:pPr>
            <a:r>
              <a:rPr lang="de-DE" smtClean="0">
                <a:latin typeface="Helvetica Neue Light"/>
                <a:ea typeface="Helvetica Neue Light"/>
                <a:cs typeface="Helvetica Neue Light"/>
              </a:rPr>
              <a:t>Gamma-ray burst–supernova Dualit</a:t>
            </a:r>
            <a:r>
              <a:rPr lang="de-DE" smtClean="0">
                <a:ea typeface="ＭＳ Ｐゴシック" pitchFamily="80" charset="-128"/>
                <a:cs typeface="Arial" pitchFamily="34" charset="0"/>
              </a:rPr>
              <a:t>ät</a:t>
            </a:r>
            <a:r>
              <a:rPr lang="de-DE" smtClean="0">
                <a:latin typeface="Helvetica Neue Light"/>
                <a:ea typeface="Helvetica Neue Light"/>
                <a:cs typeface="Helvetica Neue Light"/>
              </a:rPr>
              <a:t> </a:t>
            </a:r>
          </a:p>
          <a:p>
            <a:pPr marL="450850" indent="-450850">
              <a:lnSpc>
                <a:spcPts val="2763"/>
              </a:lnSpc>
            </a:pPr>
            <a:r>
              <a:rPr lang="de-DE" smtClean="0">
                <a:latin typeface="Helvetica Neue Light"/>
                <a:ea typeface="Helvetica Neue Light"/>
                <a:cs typeface="Helvetica Neue Light"/>
              </a:rPr>
              <a:t>Struktur der Milchstrasse gemessen durch Sternbewegungen</a:t>
            </a:r>
          </a:p>
          <a:p>
            <a:pPr marL="450850" indent="-450850">
              <a:lnSpc>
                <a:spcPts val="2763"/>
              </a:lnSpc>
            </a:pPr>
            <a:r>
              <a:rPr lang="de-DE" smtClean="0">
                <a:latin typeface="Helvetica Neue Light"/>
                <a:ea typeface="Helvetica Neue Light"/>
                <a:cs typeface="Helvetica Neue Light"/>
              </a:rPr>
              <a:t>Die </a:t>
            </a:r>
            <a:r>
              <a:rPr lang="de-DE" smtClean="0">
                <a:ea typeface="ＭＳ Ｐゴシック" pitchFamily="80" charset="-128"/>
                <a:cs typeface="Arial" pitchFamily="34" charset="0"/>
              </a:rPr>
              <a:t>ältesten Sterne in der Milchstrasse</a:t>
            </a:r>
            <a:endParaRPr lang="de-DE" smtClean="0">
              <a:latin typeface="Helvetica Neue Light"/>
              <a:ea typeface="Helvetica Neue Light"/>
              <a:cs typeface="Helvetica Neue Light"/>
            </a:endParaRPr>
          </a:p>
          <a:p>
            <a:pPr marL="450850" indent="-450850">
              <a:lnSpc>
                <a:spcPts val="2763"/>
              </a:lnSpc>
            </a:pPr>
            <a:r>
              <a:rPr lang="de-DE" smtClean="0">
                <a:latin typeface="Helvetica Neue Light"/>
                <a:ea typeface="Helvetica Neue Light"/>
                <a:cs typeface="Helvetica Neue Light"/>
              </a:rPr>
              <a:t>Messung der kosmischen Temperature unabh</a:t>
            </a:r>
            <a:r>
              <a:rPr lang="de-DE" smtClean="0">
                <a:ea typeface="ＭＳ Ｐゴシック" pitchFamily="80" charset="-128"/>
                <a:cs typeface="Arial" pitchFamily="34" charset="0"/>
              </a:rPr>
              <a:t>ängig von der kosmischen Hintergrundsstrahlung</a:t>
            </a:r>
            <a:r>
              <a:rPr lang="de-DE" smtClean="0">
                <a:latin typeface="Helvetica Neue Light"/>
                <a:ea typeface="Helvetica Neue Light"/>
                <a:cs typeface="Helvetica Neue Light"/>
              </a:rPr>
              <a:t> </a:t>
            </a:r>
          </a:p>
          <a:p>
            <a:pPr marL="450850" indent="-450850">
              <a:lnSpc>
                <a:spcPts val="2763"/>
              </a:lnSpc>
            </a:pPr>
            <a:r>
              <a:rPr lang="de-DE" smtClean="0">
                <a:latin typeface="Helvetica Neue Light"/>
                <a:ea typeface="Helvetica Neue Light"/>
                <a:cs typeface="Helvetica Neue Light"/>
              </a:rPr>
              <a:t>Die entferntesten bekannten Objekte (Galaxien, Quasare)</a:t>
            </a:r>
          </a:p>
          <a:p>
            <a:pPr marL="450850" indent="-450850">
              <a:lnSpc>
                <a:spcPts val="2763"/>
              </a:lnSpc>
            </a:pPr>
            <a:r>
              <a:rPr lang="de-DE" smtClean="0">
                <a:latin typeface="Helvetica Neue Light"/>
                <a:ea typeface="Helvetica Neue Light"/>
                <a:cs typeface="Helvetica Neue Light"/>
              </a:rPr>
              <a:t>Chemie in Staubscheiben um junge Sterne</a:t>
            </a:r>
          </a:p>
        </p:txBody>
      </p:sp>
      <p:sp>
        <p:nvSpPr>
          <p:cNvPr id="34819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de-DE" smtClean="0">
                <a:ea typeface="ＭＳ Ｐゴシック" pitchFamily="80" charset="-128"/>
                <a:cs typeface="Arial" pitchFamily="34" charset="0"/>
              </a:rPr>
              <a:t>Viele weitere Resultate</a:t>
            </a:r>
            <a:endParaRPr lang="en-GB" smtClean="0">
              <a:ea typeface="ＭＳ Ｐゴシック" pitchFamily="80" charset="-128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ontent Placeholder 1"/>
          <p:cNvSpPr>
            <a:spLocks noGrp="1"/>
          </p:cNvSpPr>
          <p:nvPr>
            <p:ph idx="1"/>
          </p:nvPr>
        </p:nvSpPr>
        <p:spPr>
          <a:xfrm>
            <a:off x="252413" y="1371600"/>
            <a:ext cx="8639175" cy="5027613"/>
          </a:xfrm>
        </p:spPr>
        <p:txBody>
          <a:bodyPr/>
          <a:lstStyle/>
          <a:p>
            <a:endParaRPr lang="en-GB" smtClean="0">
              <a:ea typeface="ＭＳ Ｐゴシック" pitchFamily="80" charset="-128"/>
              <a:cs typeface="Arial" pitchFamily="34" charset="0"/>
            </a:endParaRPr>
          </a:p>
        </p:txBody>
      </p:sp>
      <p:sp>
        <p:nvSpPr>
          <p:cNvPr id="35843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 pitchFamily="80" charset="-128"/>
                <a:cs typeface="Arial" pitchFamily="34" charset="0"/>
              </a:rPr>
              <a:t>Publikationen von ESO Daten</a:t>
            </a:r>
            <a:endParaRPr lang="en-GB" smtClean="0">
              <a:ea typeface="ＭＳ Ｐゴシック" pitchFamily="80" charset="-128"/>
              <a:cs typeface="Arial" pitchFamily="34" charset="0"/>
            </a:endParaRPr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268413"/>
            <a:ext cx="8064500" cy="523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55675"/>
            <a:ext cx="9144000" cy="559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Rectangle 4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 pitchFamily="80" charset="-128"/>
                <a:cs typeface="Arial" pitchFamily="34" charset="0"/>
              </a:rPr>
              <a:t>Proposal submission history</a:t>
            </a:r>
          </a:p>
        </p:txBody>
      </p:sp>
      <p:sp>
        <p:nvSpPr>
          <p:cNvPr id="37892" name="Text Box 7"/>
          <p:cNvSpPr txBox="1">
            <a:spLocks noChangeArrowheads="1"/>
          </p:cNvSpPr>
          <p:nvPr/>
        </p:nvSpPr>
        <p:spPr bwMode="auto">
          <a:xfrm>
            <a:off x="1066800" y="6003925"/>
            <a:ext cx="749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1977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37893" name="Text Box 8"/>
          <p:cNvSpPr txBox="1">
            <a:spLocks noChangeArrowheads="1"/>
          </p:cNvSpPr>
          <p:nvPr/>
        </p:nvSpPr>
        <p:spPr bwMode="auto">
          <a:xfrm>
            <a:off x="7950200" y="6000750"/>
            <a:ext cx="736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2011</a:t>
            </a:r>
          </a:p>
        </p:txBody>
      </p:sp>
      <p:cxnSp>
        <p:nvCxnSpPr>
          <p:cNvPr id="37894" name="Straight Connector 3"/>
          <p:cNvCxnSpPr>
            <a:cxnSpLocks noChangeShapeType="1"/>
          </p:cNvCxnSpPr>
          <p:nvPr/>
        </p:nvCxnSpPr>
        <p:spPr bwMode="auto">
          <a:xfrm>
            <a:off x="7086600" y="3124200"/>
            <a:ext cx="17526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7895" name="Text Box 8"/>
          <p:cNvSpPr txBox="1">
            <a:spLocks noChangeArrowheads="1"/>
          </p:cNvSpPr>
          <p:nvPr/>
        </p:nvSpPr>
        <p:spPr bwMode="auto">
          <a:xfrm>
            <a:off x="8416925" y="2133600"/>
            <a:ext cx="6127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970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Content Placeholder 11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2438" y="1371600"/>
            <a:ext cx="8239125" cy="502761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Die </a:t>
            </a:r>
            <a:r>
              <a:rPr lang="en-US" dirty="0" err="1" smtClean="0"/>
              <a:t>letzten</a:t>
            </a:r>
            <a:r>
              <a:rPr lang="en-US" dirty="0" smtClean="0"/>
              <a:t> 24 </a:t>
            </a:r>
            <a:r>
              <a:rPr lang="en-US" dirty="0" err="1" smtClean="0"/>
              <a:t>Stunden</a:t>
            </a:r>
            <a:r>
              <a:rPr lang="en-US" dirty="0" smtClean="0"/>
              <a:t> (P89)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31913" y="1916113"/>
            <a:ext cx="2779712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</a:rPr>
              <a:t>825 am </a:t>
            </a:r>
            <a:r>
              <a:rPr lang="en-US" dirty="0" err="1">
                <a:latin typeface="+mj-lt"/>
              </a:rPr>
              <a:t>letzten</a:t>
            </a:r>
            <a:r>
              <a:rPr lang="en-US" dirty="0">
                <a:latin typeface="+mj-lt"/>
              </a:rPr>
              <a:t> Tag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31913" y="2449513"/>
            <a:ext cx="3608387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</a:rPr>
              <a:t>213 in </a:t>
            </a:r>
            <a:r>
              <a:rPr lang="en-US" dirty="0" err="1">
                <a:latin typeface="+mj-lt"/>
              </a:rPr>
              <a:t>der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letzten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Stunde</a:t>
            </a:r>
            <a:endParaRPr lang="en-US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1913" y="2982913"/>
            <a:ext cx="405447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</a:rPr>
              <a:t>29 in den </a:t>
            </a:r>
            <a:r>
              <a:rPr lang="en-US" dirty="0" err="1">
                <a:latin typeface="+mj-lt"/>
              </a:rPr>
              <a:t>letzten</a:t>
            </a:r>
            <a:r>
              <a:rPr lang="en-US" dirty="0">
                <a:latin typeface="+mj-lt"/>
              </a:rPr>
              <a:t> 10 </a:t>
            </a:r>
            <a:r>
              <a:rPr lang="en-US" dirty="0" err="1">
                <a:latin typeface="+mj-lt"/>
              </a:rPr>
              <a:t>Minuten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252413" y="1371600"/>
            <a:ext cx="8639175" cy="5027613"/>
          </a:xfrm>
        </p:spPr>
        <p:txBody>
          <a:bodyPr/>
          <a:lstStyle/>
          <a:p>
            <a:endParaRPr lang="en-GB" smtClean="0">
              <a:ea typeface="ＭＳ Ｐゴシック" pitchFamily="80" charset="-128"/>
              <a:cs typeface="Arial" pitchFamily="34" charset="0"/>
            </a:endParaRPr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Content Placeholder 4"/>
          <p:cNvSpPr>
            <a:spLocks noGrp="1"/>
          </p:cNvSpPr>
          <p:nvPr>
            <p:ph idx="1"/>
          </p:nvPr>
        </p:nvSpPr>
        <p:spPr>
          <a:xfrm>
            <a:off x="252413" y="1371600"/>
            <a:ext cx="8639175" cy="5027613"/>
          </a:xfrm>
        </p:spPr>
        <p:txBody>
          <a:bodyPr/>
          <a:lstStyle/>
          <a:p>
            <a:r>
              <a:rPr lang="de-DE" smtClean="0">
                <a:ea typeface="ＭＳ Ｐゴシック" pitchFamily="80" charset="-128"/>
                <a:cs typeface="Arial" pitchFamily="34" charset="0"/>
              </a:rPr>
              <a:t>Weltweite Zusammenarbeit</a:t>
            </a:r>
          </a:p>
          <a:p>
            <a:pPr lvl="1"/>
            <a:r>
              <a:rPr lang="de-DE" smtClean="0">
                <a:ea typeface="ＭＳ Ｐゴシック" pitchFamily="80" charset="-128"/>
                <a:cs typeface="Arial" pitchFamily="34" charset="0"/>
              </a:rPr>
              <a:t>Europa (ESO), Nordamerika (USA, Kanada), </a:t>
            </a:r>
            <a:br>
              <a:rPr lang="de-DE" smtClean="0">
                <a:ea typeface="ＭＳ Ｐゴシック" pitchFamily="80" charset="-128"/>
                <a:cs typeface="Arial" pitchFamily="34" charset="0"/>
              </a:rPr>
            </a:br>
            <a:r>
              <a:rPr lang="de-DE" smtClean="0">
                <a:ea typeface="ＭＳ Ｐゴシック" pitchFamily="80" charset="-128"/>
                <a:cs typeface="Arial" pitchFamily="34" charset="0"/>
              </a:rPr>
              <a:t>Ostasien (Japan, Taiwan)</a:t>
            </a:r>
          </a:p>
          <a:p>
            <a:r>
              <a:rPr lang="de-DE" smtClean="0">
                <a:ea typeface="ＭＳ Ｐゴシック" pitchFamily="80" charset="-128"/>
                <a:cs typeface="Arial" pitchFamily="34" charset="0"/>
              </a:rPr>
              <a:t>Auf einem Hochplateau in den Anden Chile</a:t>
            </a:r>
          </a:p>
          <a:p>
            <a:pPr lvl="1"/>
            <a:r>
              <a:rPr lang="de-DE" smtClean="0">
                <a:ea typeface="ＭＳ Ｐゴシック" pitchFamily="80" charset="-128"/>
                <a:cs typeface="Arial" pitchFamily="34" charset="0"/>
              </a:rPr>
              <a:t>5000m über Meer</a:t>
            </a:r>
          </a:p>
          <a:p>
            <a:pPr lvl="1"/>
            <a:r>
              <a:rPr lang="de-DE" smtClean="0">
                <a:ea typeface="ＭＳ Ｐゴシック" pitchFamily="80" charset="-128"/>
                <a:cs typeface="Arial" pitchFamily="34" charset="0"/>
              </a:rPr>
              <a:t>geringe Wassermenge in der Atmosphäre</a:t>
            </a:r>
          </a:p>
          <a:p>
            <a:r>
              <a:rPr lang="de-DE" smtClean="0">
                <a:ea typeface="ＭＳ Ｐゴシック" pitchFamily="80" charset="-128"/>
                <a:cs typeface="Arial" pitchFamily="34" charset="0"/>
              </a:rPr>
              <a:t>Observatorium mit 66 Antennen</a:t>
            </a:r>
          </a:p>
          <a:p>
            <a:r>
              <a:rPr lang="de-DE" smtClean="0">
                <a:ea typeface="ＭＳ Ｐゴシック" pitchFamily="80" charset="-128"/>
                <a:cs typeface="Arial" pitchFamily="34" charset="0"/>
              </a:rPr>
              <a:t>Erste Beobachtungen seit November 2011</a:t>
            </a:r>
          </a:p>
          <a:p>
            <a:r>
              <a:rPr lang="de-DE" smtClean="0">
                <a:ea typeface="ＭＳ Ｐゴシック" pitchFamily="80" charset="-128"/>
                <a:cs typeface="Arial" pitchFamily="34" charset="0"/>
              </a:rPr>
              <a:t>Eingabetermin für Cycle 1 Anträge: 12 Juli 2012</a:t>
            </a:r>
          </a:p>
          <a:p>
            <a:endParaRPr lang="de-DE" smtClean="0">
              <a:ea typeface="ＭＳ Ｐゴシック" pitchFamily="80" charset="-128"/>
              <a:cs typeface="Arial" pitchFamily="34" charset="0"/>
            </a:endParaRPr>
          </a:p>
        </p:txBody>
      </p:sp>
      <p:sp>
        <p:nvSpPr>
          <p:cNvPr id="41987" name="Title 3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GB" smtClean="0">
                <a:ea typeface="ＭＳ Ｐゴシック" pitchFamily="80" charset="-128"/>
                <a:cs typeface="Arial" pitchFamily="34" charset="0"/>
              </a:rPr>
              <a:t>Atacama Large Millimeter Array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Content Placeholder 1"/>
          <p:cNvSpPr>
            <a:spLocks noGrp="1"/>
          </p:cNvSpPr>
          <p:nvPr>
            <p:ph idx="1"/>
          </p:nvPr>
        </p:nvSpPr>
        <p:spPr>
          <a:xfrm>
            <a:off x="252413" y="1371600"/>
            <a:ext cx="8639175" cy="5027613"/>
          </a:xfrm>
        </p:spPr>
        <p:txBody>
          <a:bodyPr/>
          <a:lstStyle/>
          <a:p>
            <a:endParaRPr lang="en-GB" smtClean="0">
              <a:ea typeface="ＭＳ Ｐゴシック" pitchFamily="80" charset="-128"/>
              <a:cs typeface="Arial" pitchFamily="34" charset="0"/>
            </a:endParaRPr>
          </a:p>
        </p:txBody>
      </p:sp>
      <p:sp>
        <p:nvSpPr>
          <p:cNvPr id="43011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en-GB" smtClean="0">
              <a:ea typeface="ＭＳ Ｐゴシック" pitchFamily="80" charset="-128"/>
              <a:cs typeface="Arial" pitchFamily="34" charset="0"/>
            </a:endParaRP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98550" y="0"/>
            <a:ext cx="102425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Content Placeholder 5"/>
          <p:cNvSpPr>
            <a:spLocks noGrp="1"/>
          </p:cNvSpPr>
          <p:nvPr>
            <p:ph idx="1"/>
          </p:nvPr>
        </p:nvSpPr>
        <p:spPr>
          <a:xfrm>
            <a:off x="252413" y="1371600"/>
            <a:ext cx="8639175" cy="5027613"/>
          </a:xfrm>
        </p:spPr>
        <p:txBody>
          <a:bodyPr/>
          <a:lstStyle/>
          <a:p>
            <a:endParaRPr lang="en-GB" smtClean="0">
              <a:ea typeface="ＭＳ Ｐゴシック" pitchFamily="80" charset="-128"/>
              <a:cs typeface="Arial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ALMA</a:t>
            </a:r>
            <a:endParaRPr lang="en-GB" dirty="0"/>
          </a:p>
        </p:txBody>
      </p:sp>
      <p:pic>
        <p:nvPicPr>
          <p:cNvPr id="44036" name="Picture 6" descr="Seventeen_Antennas_J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313"/>
            <a:ext cx="9144000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Content Placeholder 4"/>
          <p:cNvSpPr>
            <a:spLocks noGrp="1"/>
          </p:cNvSpPr>
          <p:nvPr>
            <p:ph idx="1"/>
          </p:nvPr>
        </p:nvSpPr>
        <p:spPr>
          <a:xfrm>
            <a:off x="252413" y="1371600"/>
            <a:ext cx="8639175" cy="5027613"/>
          </a:xfrm>
        </p:spPr>
        <p:txBody>
          <a:bodyPr/>
          <a:lstStyle/>
          <a:p>
            <a:endParaRPr lang="en-GB" smtClean="0">
              <a:ea typeface="ＭＳ Ｐゴシック" pitchFamily="80" charset="-128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ALMA Support Facility</a:t>
            </a:r>
            <a:endParaRPr lang="en-GB" dirty="0"/>
          </a:p>
        </p:txBody>
      </p:sp>
      <p:pic>
        <p:nvPicPr>
          <p:cNvPr id="45060" name="Picture 2"/>
          <p:cNvPicPr>
            <a:picLocks noChangeAspect="1" noChangeArrowheads="1"/>
          </p:cNvPicPr>
          <p:nvPr/>
        </p:nvPicPr>
        <p:blipFill>
          <a:blip r:embed="rId2" cstate="print"/>
          <a:srcRect b="7607"/>
          <a:stretch>
            <a:fillRect/>
          </a:stretch>
        </p:blipFill>
        <p:spPr bwMode="auto">
          <a:xfrm>
            <a:off x="65088" y="1063625"/>
            <a:ext cx="9020175" cy="553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 descr="Fomalhaut_ALM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79613"/>
            <a:ext cx="9144000" cy="487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Content Placeholder 1"/>
          <p:cNvSpPr>
            <a:spLocks noGrp="1"/>
          </p:cNvSpPr>
          <p:nvPr>
            <p:ph idx="1"/>
          </p:nvPr>
        </p:nvSpPr>
        <p:spPr>
          <a:xfrm>
            <a:off x="252413" y="1371600"/>
            <a:ext cx="8639175" cy="5027613"/>
          </a:xfrm>
        </p:spPr>
        <p:txBody>
          <a:bodyPr/>
          <a:lstStyle/>
          <a:p>
            <a:r>
              <a:rPr lang="en-US" smtClean="0">
                <a:ea typeface="ＭＳ Ｐゴシック" pitchFamily="80" charset="-128"/>
                <a:cs typeface="Arial" pitchFamily="34" charset="0"/>
              </a:rPr>
              <a:t>Staubring um Fomalhaut</a:t>
            </a:r>
          </a:p>
          <a:p>
            <a:r>
              <a:rPr lang="en-US" smtClean="0">
                <a:ea typeface="ＭＳ Ｐゴシック" pitchFamily="80" charset="-128"/>
                <a:cs typeface="Arial" pitchFamily="34" charset="0"/>
              </a:rPr>
              <a:t>Hinweis auf zwei Planeten </a:t>
            </a:r>
            <a:r>
              <a:rPr lang="en-US" sz="2000" smtClean="0">
                <a:ea typeface="ＭＳ Ｐゴシック" pitchFamily="80" charset="-128"/>
                <a:cs typeface="Arial" pitchFamily="34" charset="0"/>
                <a:sym typeface="Wingdings" pitchFamily="2" charset="2"/>
              </a:rPr>
              <a:t> </a:t>
            </a:r>
            <a:r>
              <a:rPr lang="en-US" sz="2400" smtClean="0">
                <a:ea typeface="ＭＳ Ｐゴシック" pitchFamily="80" charset="-128"/>
                <a:cs typeface="Arial" pitchFamily="34" charset="0"/>
                <a:sym typeface="Wingdings" pitchFamily="2" charset="2"/>
              </a:rPr>
              <a:t>einige Erdmassen</a:t>
            </a:r>
            <a:r>
              <a:rPr lang="en-US" sz="2000" smtClean="0">
                <a:ea typeface="ＭＳ Ｐゴシック" pitchFamily="80" charset="-128"/>
                <a:cs typeface="Arial" pitchFamily="34" charset="0"/>
                <a:sym typeface="Wingdings" pitchFamily="2" charset="2"/>
              </a:rPr>
              <a:t> </a:t>
            </a:r>
            <a:endParaRPr lang="en-GB" smtClean="0">
              <a:ea typeface="ＭＳ Ｐゴシック" pitchFamily="80" charset="-128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Erste</a:t>
            </a:r>
            <a:r>
              <a:rPr lang="en-US" dirty="0" smtClean="0"/>
              <a:t> </a:t>
            </a:r>
            <a:r>
              <a:rPr lang="en-US" dirty="0" err="1" smtClean="0"/>
              <a:t>Resultate</a:t>
            </a:r>
            <a:endParaRPr lang="en-GB" dirty="0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476375" y="2555875"/>
            <a:ext cx="6072188" cy="4113213"/>
            <a:chOff x="1619672" y="2575995"/>
            <a:chExt cx="6403429" cy="4597421"/>
          </a:xfrm>
        </p:grpSpPr>
        <p:pic>
          <p:nvPicPr>
            <p:cNvPr id="4711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b="-11909"/>
            <a:stretch>
              <a:fillRect/>
            </a:stretch>
          </p:blipFill>
          <p:spPr bwMode="auto">
            <a:xfrm>
              <a:off x="1619672" y="2575995"/>
              <a:ext cx="6403429" cy="45974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 bwMode="auto">
            <a:xfrm>
              <a:off x="5940522" y="6689010"/>
              <a:ext cx="1752781" cy="3389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 err="1">
                  <a:latin typeface="+mj-lt"/>
                  <a:ea typeface="+mn-ea"/>
                </a:rPr>
                <a:t>Boley</a:t>
              </a:r>
              <a:r>
                <a:rPr lang="en-US" sz="1600" dirty="0">
                  <a:latin typeface="+mj-lt"/>
                  <a:ea typeface="+mn-ea"/>
                </a:rPr>
                <a:t> et al. 2012</a:t>
              </a:r>
              <a:endParaRPr lang="en-GB" sz="1000" dirty="0">
                <a:latin typeface="+mj-lt"/>
                <a:ea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827088" y="44450"/>
            <a:ext cx="8229600" cy="936625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4400" smtClean="0">
                <a:ea typeface="ＭＳ Ｐゴシック" pitchFamily="80" charset="-128"/>
                <a:cs typeface="Arial" pitchFamily="34" charset="0"/>
              </a:rPr>
              <a:t>ESO</a:t>
            </a:r>
          </a:p>
        </p:txBody>
      </p:sp>
      <p:sp>
        <p:nvSpPr>
          <p:cNvPr id="1229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52413" y="1371600"/>
            <a:ext cx="8639175" cy="5027613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de-DE" smtClean="0">
                <a:ea typeface="ＭＳ Ｐゴシック" pitchFamily="80" charset="-128"/>
                <a:cs typeface="Arial" pitchFamily="34" charset="0"/>
              </a:rPr>
              <a:t>Auftrag</a:t>
            </a:r>
          </a:p>
          <a:p>
            <a:pPr lvl="1" eaLnBrk="1" hangingPunct="1">
              <a:spcBef>
                <a:spcPct val="0"/>
              </a:spcBef>
            </a:pPr>
            <a:r>
              <a:rPr lang="de-DE" smtClean="0">
                <a:ea typeface="ＭＳ Ｐゴシック" pitchFamily="80" charset="-128"/>
                <a:cs typeface="Arial" pitchFamily="34" charset="0"/>
              </a:rPr>
              <a:t>Entwicklung &amp; Betrieb von Beobachtungseinrichtungen für die astronomische Forschung</a:t>
            </a:r>
          </a:p>
          <a:p>
            <a:pPr lvl="1" eaLnBrk="1" hangingPunct="1">
              <a:spcBef>
                <a:spcPts val="600"/>
              </a:spcBef>
            </a:pPr>
            <a:r>
              <a:rPr lang="de-DE" smtClean="0">
                <a:ea typeface="ＭＳ Ｐゴシック" pitchFamily="80" charset="-128"/>
                <a:cs typeface="Arial" pitchFamily="34" charset="0"/>
              </a:rPr>
              <a:t>Förderung astronomischer Zusammenarbeit</a:t>
            </a:r>
          </a:p>
          <a:p>
            <a:pPr eaLnBrk="1" hangingPunct="1">
              <a:spcBef>
                <a:spcPct val="40000"/>
              </a:spcBef>
            </a:pPr>
            <a:r>
              <a:rPr lang="de-DE" smtClean="0">
                <a:ea typeface="ＭＳ Ｐゴシック" pitchFamily="80" charset="-128"/>
                <a:cs typeface="Arial" pitchFamily="34" charset="0"/>
              </a:rPr>
              <a:t>Internationale Organisation</a:t>
            </a:r>
          </a:p>
          <a:p>
            <a:pPr lvl="1" eaLnBrk="1" hangingPunct="1">
              <a:spcBef>
                <a:spcPct val="0"/>
              </a:spcBef>
            </a:pPr>
            <a:r>
              <a:rPr lang="de-DE" smtClean="0">
                <a:ea typeface="ＭＳ Ｐゴシック" pitchFamily="80" charset="-128"/>
                <a:cs typeface="Arial" pitchFamily="34" charset="0"/>
              </a:rPr>
              <a:t>Im Jahr 1962 von 5 Ländern gegründet </a:t>
            </a:r>
          </a:p>
          <a:p>
            <a:pPr lvl="1" eaLnBrk="1" hangingPunct="1">
              <a:spcBef>
                <a:spcPts val="600"/>
              </a:spcBef>
            </a:pPr>
            <a:r>
              <a:rPr lang="de-DE" smtClean="0">
                <a:ea typeface="ＭＳ Ｐゴシック" pitchFamily="80" charset="-128"/>
                <a:cs typeface="Arial" pitchFamily="34" charset="0"/>
              </a:rPr>
              <a:t>Momentan 14 europäische Mitgliedstaaten</a:t>
            </a:r>
          </a:p>
          <a:p>
            <a:pPr lvl="2" eaLnBrk="1" hangingPunct="1">
              <a:spcBef>
                <a:spcPts val="600"/>
              </a:spcBef>
            </a:pPr>
            <a:r>
              <a:rPr lang="de-DE" smtClean="0">
                <a:ea typeface="ＭＳ Ｐゴシック" pitchFamily="80" charset="-128"/>
                <a:cs typeface="Arial" pitchFamily="34" charset="0"/>
              </a:rPr>
              <a:t>Beitrittsabkommen mit Brasilien unterzeichnet </a:t>
            </a:r>
            <a:br>
              <a:rPr lang="de-DE" smtClean="0">
                <a:ea typeface="ＭＳ Ｐゴシック" pitchFamily="80" charset="-128"/>
                <a:cs typeface="Arial" pitchFamily="34" charset="0"/>
              </a:rPr>
            </a:br>
            <a:r>
              <a:rPr lang="de-DE" smtClean="0">
                <a:ea typeface="ＭＳ Ｐゴシック" pitchFamily="80" charset="-128"/>
                <a:cs typeface="Arial" pitchFamily="34" charset="0"/>
                <a:sym typeface="Wingdings" pitchFamily="2" charset="2"/>
              </a:rPr>
              <a:t> erwarten Ratifikation im Kongress</a:t>
            </a:r>
            <a:endParaRPr lang="de-DE" smtClean="0">
              <a:ea typeface="ＭＳ Ｐゴシック" pitchFamily="80" charset="-128"/>
              <a:cs typeface="Arial" pitchFamily="34" charset="0"/>
            </a:endParaRPr>
          </a:p>
          <a:p>
            <a:pPr eaLnBrk="1" hangingPunct="1">
              <a:spcBef>
                <a:spcPts val="1200"/>
              </a:spcBef>
            </a:pPr>
            <a:r>
              <a:rPr lang="de-DE" smtClean="0">
                <a:ea typeface="ＭＳ Ｐゴシック" pitchFamily="80" charset="-128"/>
                <a:cs typeface="Arial" pitchFamily="34" charset="0"/>
              </a:rPr>
              <a:t>Observatorien in Chile</a:t>
            </a:r>
          </a:p>
          <a:p>
            <a:pPr lvl="1" eaLnBrk="1" hangingPunct="1">
              <a:spcBef>
                <a:spcPct val="0"/>
              </a:spcBef>
            </a:pPr>
            <a:r>
              <a:rPr lang="de-DE" smtClean="0">
                <a:ea typeface="ＭＳ Ｐゴシック" pitchFamily="80" charset="-128"/>
                <a:cs typeface="Arial" pitchFamily="34" charset="0"/>
              </a:rPr>
              <a:t>Optisch/Infrarot: La Silla, Paranal (VLT) und Armazones</a:t>
            </a:r>
          </a:p>
          <a:p>
            <a:pPr lvl="1" eaLnBrk="1" hangingPunct="1">
              <a:spcBef>
                <a:spcPts val="600"/>
              </a:spcBef>
            </a:pPr>
            <a:r>
              <a:rPr lang="de-DE" smtClean="0">
                <a:ea typeface="ＭＳ Ｐゴシック" pitchFamily="80" charset="-128"/>
                <a:cs typeface="Arial" pitchFamily="34" charset="0"/>
              </a:rPr>
              <a:t>Sub-Millimeter: APEX und ALMA auf Chajnantor</a:t>
            </a:r>
            <a:br>
              <a:rPr lang="de-DE" smtClean="0">
                <a:ea typeface="ＭＳ Ｐゴシック" pitchFamily="80" charset="-128"/>
                <a:cs typeface="Arial" pitchFamily="34" charset="0"/>
              </a:rPr>
            </a:br>
            <a:endParaRPr lang="de-DE" smtClean="0">
              <a:ea typeface="ＭＳ Ｐゴシック" pitchFamily="80" charset="-128"/>
              <a:cs typeface="Arial" pitchFamily="34" charset="0"/>
            </a:endParaRPr>
          </a:p>
        </p:txBody>
      </p:sp>
      <p:pic>
        <p:nvPicPr>
          <p:cNvPr id="5" name="Picture Placeholder 3" descr="final_convention_paper.tif"/>
          <p:cNvPicPr>
            <a:picLocks noChangeAspect="1"/>
          </p:cNvPicPr>
          <p:nvPr/>
        </p:nvPicPr>
        <p:blipFill>
          <a:blip r:embed="rId3" cstate="print"/>
          <a:srcRect t="12892" b="35663"/>
          <a:stretch>
            <a:fillRect/>
          </a:stretch>
        </p:blipFill>
        <p:spPr bwMode="auto">
          <a:xfrm>
            <a:off x="0" y="1371600"/>
            <a:ext cx="9144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Content Placeholder 4"/>
          <p:cNvSpPr>
            <a:spLocks noGrp="1"/>
          </p:cNvSpPr>
          <p:nvPr>
            <p:ph idx="1"/>
          </p:nvPr>
        </p:nvSpPr>
        <p:spPr>
          <a:xfrm>
            <a:off x="252413" y="1371600"/>
            <a:ext cx="8639175" cy="5027613"/>
          </a:xfrm>
        </p:spPr>
        <p:txBody>
          <a:bodyPr/>
          <a:lstStyle/>
          <a:p>
            <a:endParaRPr lang="en-GB" smtClean="0">
              <a:ea typeface="ＭＳ Ｐゴシック" pitchFamily="80" charset="-128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ESO’s </a:t>
            </a:r>
            <a:r>
              <a:rPr lang="en-GB" dirty="0" err="1" smtClean="0"/>
              <a:t>nächstes</a:t>
            </a:r>
            <a:r>
              <a:rPr lang="en-GB" dirty="0" smtClean="0"/>
              <a:t> </a:t>
            </a:r>
            <a:r>
              <a:rPr lang="en-GB" dirty="0" err="1" smtClean="0"/>
              <a:t>Projekt</a:t>
            </a:r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 smtClean="0"/>
              <a:t>Das E-ELT</a:t>
            </a:r>
            <a:endParaRPr lang="en-GB" dirty="0"/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0625"/>
            <a:ext cx="9151938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13"/>
          <p:cNvGrpSpPr>
            <a:grpSpLocks/>
          </p:cNvGrpSpPr>
          <p:nvPr/>
        </p:nvGrpSpPr>
        <p:grpSpPr bwMode="auto">
          <a:xfrm>
            <a:off x="7219950" y="2794000"/>
            <a:ext cx="1816100" cy="1169988"/>
            <a:chOff x="7023100" y="2794000"/>
            <a:chExt cx="1816100" cy="1169988"/>
          </a:xfrm>
        </p:grpSpPr>
        <p:pic>
          <p:nvPicPr>
            <p:cNvPr id="50189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023100" y="2794000"/>
              <a:ext cx="1816100" cy="11699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0190" name="Rectangle 11"/>
            <p:cNvSpPr>
              <a:spLocks/>
            </p:cNvSpPr>
            <p:nvPr/>
          </p:nvSpPr>
          <p:spPr bwMode="auto">
            <a:xfrm>
              <a:off x="7023100" y="2794000"/>
              <a:ext cx="471488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400">
                  <a:solidFill>
                    <a:srgbClr val="FFFFFF"/>
                  </a:solidFill>
                  <a:latin typeface="Gill Sans" charset="0"/>
                  <a:sym typeface="Gill Sans" charset="0"/>
                </a:rPr>
                <a:t>SKA</a:t>
              </a:r>
            </a:p>
          </p:txBody>
        </p:sp>
      </p:grpSp>
      <p:sp>
        <p:nvSpPr>
          <p:cNvPr id="5125" name="Rectangle 5"/>
          <p:cNvSpPr>
            <a:spLocks noGrp="1" noChangeArrowheads="1"/>
          </p:cNvSpPr>
          <p:nvPr>
            <p:ph idx="1"/>
          </p:nvPr>
        </p:nvSpPr>
        <p:spPr>
          <a:xfrm>
            <a:off x="252413" y="1371600"/>
            <a:ext cx="7127875" cy="5027613"/>
          </a:xfrm>
        </p:spPr>
        <p:txBody>
          <a:bodyPr rIns="132080"/>
          <a:lstStyle/>
          <a:p>
            <a:pPr>
              <a:buFont typeface="Monotype Sorts" pitchFamily="80" charset="2"/>
              <a:buBlip>
                <a:blip r:embed="rId3"/>
              </a:buBlip>
              <a:defRPr/>
            </a:pPr>
            <a:r>
              <a:rPr lang="de-DE" sz="2400" dirty="0" smtClean="0">
                <a:solidFill>
                  <a:srgbClr val="4169AA"/>
                </a:solidFill>
                <a:latin typeface="+mj-lt"/>
                <a:ea typeface="Gill Sans" charset="0"/>
                <a:cs typeface="Gill Sans" charset="0"/>
                <a:sym typeface="Gill Sans" charset="0"/>
              </a:rPr>
              <a:t>Wissenschaftliche Themen:</a:t>
            </a:r>
            <a:r>
              <a:rPr lang="de-DE" sz="2400" dirty="0" smtClean="0">
                <a:latin typeface="+mj-lt"/>
                <a:ea typeface="Gill Sans" charset="0"/>
                <a:cs typeface="Gill Sans" charset="0"/>
                <a:sym typeface="Gill Sans" charset="0"/>
              </a:rPr>
              <a:t> </a:t>
            </a:r>
          </a:p>
          <a:p>
            <a:pPr lvl="1">
              <a:defRPr/>
            </a:pPr>
            <a:r>
              <a:rPr lang="de-DE" sz="2000" dirty="0" err="1" smtClean="0">
                <a:latin typeface="+mj-lt"/>
                <a:ea typeface="Gill Sans" charset="0"/>
                <a:cs typeface="Gill Sans" charset="0"/>
                <a:sym typeface="Gill Sans" charset="0"/>
              </a:rPr>
              <a:t>Exo</a:t>
            </a:r>
            <a:r>
              <a:rPr lang="de-DE" sz="2000" dirty="0" smtClean="0">
                <a:latin typeface="+mj-lt"/>
                <a:ea typeface="Gill Sans" charset="0"/>
                <a:cs typeface="Gill Sans" charset="0"/>
                <a:sym typeface="Gill Sans" charset="0"/>
              </a:rPr>
              <a:t>-Planeten, Planetenentstehung, </a:t>
            </a:r>
            <a:br>
              <a:rPr lang="de-DE" sz="2000" dirty="0" smtClean="0">
                <a:latin typeface="+mj-lt"/>
                <a:ea typeface="Gill Sans" charset="0"/>
                <a:cs typeface="Gill Sans" charset="0"/>
                <a:sym typeface="Gill Sans" charset="0"/>
              </a:rPr>
            </a:br>
            <a:r>
              <a:rPr lang="de-DE" sz="2000" dirty="0" smtClean="0">
                <a:latin typeface="+mj-lt"/>
                <a:ea typeface="Gill Sans" charset="0"/>
                <a:cs typeface="Gill Sans" charset="0"/>
                <a:sym typeface="Gill Sans" charset="0"/>
              </a:rPr>
              <a:t>Einzelsterne in Galaxien außerhalb der</a:t>
            </a:r>
            <a:br>
              <a:rPr lang="de-DE" sz="2000" dirty="0" smtClean="0">
                <a:latin typeface="+mj-lt"/>
                <a:ea typeface="Gill Sans" charset="0"/>
                <a:cs typeface="Gill Sans" charset="0"/>
                <a:sym typeface="Gill Sans" charset="0"/>
              </a:rPr>
            </a:br>
            <a:r>
              <a:rPr lang="de-DE" sz="2000" dirty="0" smtClean="0">
                <a:latin typeface="+mj-lt"/>
                <a:ea typeface="Gill Sans" charset="0"/>
                <a:cs typeface="Gill Sans" charset="0"/>
                <a:sym typeface="Gill Sans" charset="0"/>
              </a:rPr>
              <a:t>Lokalen Gruppe, Schwarze Löcher, </a:t>
            </a:r>
            <a:br>
              <a:rPr lang="de-DE" sz="2000" dirty="0" smtClean="0">
                <a:latin typeface="+mj-lt"/>
                <a:ea typeface="Gill Sans" charset="0"/>
                <a:cs typeface="Gill Sans" charset="0"/>
                <a:sym typeface="Gill Sans" charset="0"/>
              </a:rPr>
            </a:br>
            <a:r>
              <a:rPr lang="de-DE" sz="2000" dirty="0" smtClean="0">
                <a:latin typeface="+mj-lt"/>
                <a:ea typeface="Gill Sans" charset="0"/>
                <a:cs typeface="Gill Sans" charset="0"/>
                <a:sym typeface="Gill Sans" charset="0"/>
              </a:rPr>
              <a:t>Physik entfernter Galaxien, Expansionsgeschichte</a:t>
            </a:r>
            <a:br>
              <a:rPr lang="de-DE" sz="2000" dirty="0" smtClean="0">
                <a:latin typeface="+mj-lt"/>
                <a:ea typeface="Gill Sans" charset="0"/>
                <a:cs typeface="Gill Sans" charset="0"/>
                <a:sym typeface="Gill Sans" charset="0"/>
              </a:rPr>
            </a:br>
            <a:r>
              <a:rPr lang="de-DE" sz="2000" dirty="0" smtClean="0">
                <a:latin typeface="+mj-lt"/>
                <a:ea typeface="Gill Sans" charset="0"/>
                <a:cs typeface="Gill Sans" charset="0"/>
                <a:sym typeface="Gill Sans" charset="0"/>
              </a:rPr>
              <a:t>des Universums, ...</a:t>
            </a:r>
            <a:endParaRPr lang="de-DE" dirty="0" smtClean="0">
              <a:latin typeface="+mj-lt"/>
              <a:ea typeface="ヒラギノ角ゴ ProN W3" charset="0"/>
              <a:cs typeface="ヒラギノ角ゴ ProN W3" charset="0"/>
              <a:sym typeface="Gill Sans" charset="0"/>
            </a:endParaRPr>
          </a:p>
          <a:p>
            <a:pPr>
              <a:buFont typeface="Monotype Sorts" pitchFamily="80" charset="2"/>
              <a:buBlip>
                <a:blip r:embed="rId3"/>
              </a:buBlip>
              <a:defRPr/>
            </a:pPr>
            <a:r>
              <a:rPr lang="de-DE" sz="2400" dirty="0" smtClean="0">
                <a:solidFill>
                  <a:srgbClr val="4169AA"/>
                </a:solidFill>
                <a:latin typeface="+mj-lt"/>
                <a:ea typeface="Gill Sans" charset="0"/>
                <a:cs typeface="Gill Sans" charset="0"/>
                <a:sym typeface="Gill Sans" charset="0"/>
              </a:rPr>
              <a:t>Synergien mit anderen Teleskopen:</a:t>
            </a:r>
            <a:r>
              <a:rPr lang="de-DE" dirty="0" smtClean="0">
                <a:solidFill>
                  <a:srgbClr val="4169AA"/>
                </a:solidFill>
                <a:latin typeface="+mj-lt"/>
                <a:ea typeface="Gill Sans" charset="0"/>
                <a:cs typeface="Gill Sans" charset="0"/>
                <a:sym typeface="Gill Sans" charset="0"/>
              </a:rPr>
              <a:t> </a:t>
            </a:r>
          </a:p>
          <a:p>
            <a:pPr lvl="1">
              <a:defRPr/>
            </a:pPr>
            <a:r>
              <a:rPr lang="de-DE" sz="2000" dirty="0" smtClean="0">
                <a:latin typeface="+mj-lt"/>
                <a:ea typeface="Gill Sans" charset="0"/>
                <a:cs typeface="Gill Sans" charset="0"/>
                <a:sym typeface="Gill Sans" charset="0"/>
              </a:rPr>
              <a:t>ALMA, JWST, Himmelsdurchmusterungen, SKA</a:t>
            </a:r>
            <a:endParaRPr lang="de-DE" dirty="0" smtClean="0">
              <a:latin typeface="+mj-lt"/>
              <a:ea typeface="ヒラギノ角ゴ ProN W3" charset="0"/>
              <a:cs typeface="ヒラギノ角ゴ ProN W3" charset="0"/>
              <a:sym typeface="Gill Sans" charset="0"/>
            </a:endParaRPr>
          </a:p>
          <a:p>
            <a:pPr>
              <a:buFont typeface="Monotype Sorts" pitchFamily="80" charset="2"/>
              <a:buBlip>
                <a:blip r:embed="rId3"/>
              </a:buBlip>
              <a:defRPr/>
            </a:pPr>
            <a:r>
              <a:rPr lang="de-DE" sz="2400" dirty="0" smtClean="0">
                <a:solidFill>
                  <a:srgbClr val="4169AA"/>
                </a:solidFill>
                <a:latin typeface="+mj-lt"/>
                <a:ea typeface="Gill Sans" charset="0"/>
                <a:cs typeface="Gill Sans" charset="0"/>
                <a:sym typeface="Gill Sans" charset="0"/>
              </a:rPr>
              <a:t>Entdeckungen:</a:t>
            </a:r>
            <a:r>
              <a:rPr lang="de-DE" dirty="0" smtClean="0">
                <a:latin typeface="+mj-lt"/>
                <a:ea typeface="Gill Sans" charset="0"/>
                <a:cs typeface="Gill Sans" charset="0"/>
                <a:sym typeface="Gill Sans" charset="0"/>
              </a:rPr>
              <a:t> </a:t>
            </a:r>
          </a:p>
          <a:p>
            <a:pPr lvl="1">
              <a:defRPr/>
            </a:pPr>
            <a:r>
              <a:rPr lang="de-DE" dirty="0" smtClean="0">
                <a:latin typeface="+mj-lt"/>
                <a:ea typeface="Gill Sans" charset="0"/>
                <a:cs typeface="Gill Sans" charset="0"/>
                <a:sym typeface="Gill Sans" charset="0"/>
              </a:rPr>
              <a:t>Zugang zu einem neuen </a:t>
            </a:r>
            <a:br>
              <a:rPr lang="de-DE" dirty="0" smtClean="0">
                <a:latin typeface="+mj-lt"/>
                <a:ea typeface="Gill Sans" charset="0"/>
                <a:cs typeface="Gill Sans" charset="0"/>
                <a:sym typeface="Gill Sans" charset="0"/>
              </a:rPr>
            </a:br>
            <a:r>
              <a:rPr lang="de-DE" dirty="0" smtClean="0">
                <a:latin typeface="+mj-lt"/>
                <a:ea typeface="Gill Sans" charset="0"/>
                <a:cs typeface="Gill Sans" charset="0"/>
                <a:sym typeface="Gill Sans" charset="0"/>
              </a:rPr>
              <a:t>Parameterbereich in </a:t>
            </a:r>
            <a:br>
              <a:rPr lang="de-DE" dirty="0" smtClean="0">
                <a:latin typeface="+mj-lt"/>
                <a:ea typeface="Gill Sans" charset="0"/>
                <a:cs typeface="Gill Sans" charset="0"/>
                <a:sym typeface="Gill Sans" charset="0"/>
              </a:rPr>
            </a:br>
            <a:r>
              <a:rPr lang="de-DE" dirty="0" smtClean="0">
                <a:latin typeface="+mj-lt"/>
                <a:ea typeface="Gill Sans" charset="0"/>
                <a:cs typeface="Gill Sans" charset="0"/>
                <a:sym typeface="Gill Sans" charset="0"/>
              </a:rPr>
              <a:t>Winkelauflösung und </a:t>
            </a:r>
            <a:br>
              <a:rPr lang="de-DE" dirty="0" smtClean="0">
                <a:latin typeface="+mj-lt"/>
                <a:ea typeface="Gill Sans" charset="0"/>
                <a:cs typeface="Gill Sans" charset="0"/>
                <a:sym typeface="Gill Sans" charset="0"/>
              </a:rPr>
            </a:br>
            <a:r>
              <a:rPr lang="de-DE" dirty="0" smtClean="0">
                <a:latin typeface="+mj-lt"/>
                <a:ea typeface="Gill Sans" charset="0"/>
                <a:cs typeface="Gill Sans" charset="0"/>
                <a:sym typeface="Gill Sans" charset="0"/>
              </a:rPr>
              <a:t>Empfindlichkeit</a:t>
            </a:r>
            <a:endParaRPr lang="de-DE" dirty="0">
              <a:latin typeface="+mj-lt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132080" bIns="4572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Gill Sans" charset="0"/>
                <a:ea typeface="ＭＳ Ｐゴシック" pitchFamily="80" charset="-128"/>
                <a:cs typeface="Arial" pitchFamily="34" charset="0"/>
                <a:sym typeface="Gill Sans" charset="0"/>
              </a:rPr>
              <a:t>Wissenschaft fürs E-ELT</a:t>
            </a:r>
          </a:p>
        </p:txBody>
      </p:sp>
      <p:pic>
        <p:nvPicPr>
          <p:cNvPr id="50181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25" y="3606800"/>
            <a:ext cx="1906588" cy="1079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50182" name="Group 14"/>
          <p:cNvGrpSpPr>
            <a:grpSpLocks/>
          </p:cNvGrpSpPr>
          <p:nvPr/>
        </p:nvGrpSpPr>
        <p:grpSpPr bwMode="auto">
          <a:xfrm>
            <a:off x="6064250" y="4343400"/>
            <a:ext cx="1754188" cy="1335088"/>
            <a:chOff x="5867400" y="4343400"/>
            <a:chExt cx="1754188" cy="1335088"/>
          </a:xfrm>
        </p:grpSpPr>
        <p:pic>
          <p:nvPicPr>
            <p:cNvPr id="50187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867400" y="4344988"/>
              <a:ext cx="1754188" cy="13335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0188" name="Rectangle 10"/>
            <p:cNvSpPr>
              <a:spLocks/>
            </p:cNvSpPr>
            <p:nvPr/>
          </p:nvSpPr>
          <p:spPr bwMode="auto">
            <a:xfrm>
              <a:off x="5867400" y="4343400"/>
              <a:ext cx="573088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400">
                  <a:solidFill>
                    <a:srgbClr val="FFFFFF"/>
                  </a:solidFill>
                  <a:latin typeface="Gill Sans" charset="0"/>
                  <a:sym typeface="Gill Sans" charset="0"/>
                </a:rPr>
                <a:t>JWST</a:t>
              </a:r>
            </a:p>
          </p:txBody>
        </p:sp>
      </p:grpSp>
      <p:pic>
        <p:nvPicPr>
          <p:cNvPr id="50183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5963" y="1036638"/>
            <a:ext cx="2303462" cy="167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50184" name="Group 15"/>
          <p:cNvGrpSpPr>
            <a:grpSpLocks/>
          </p:cNvGrpSpPr>
          <p:nvPr/>
        </p:nvGrpSpPr>
        <p:grpSpPr bwMode="auto">
          <a:xfrm>
            <a:off x="5073650" y="5219700"/>
            <a:ext cx="1968500" cy="1320800"/>
            <a:chOff x="4876800" y="5219700"/>
            <a:chExt cx="1968500" cy="1320800"/>
          </a:xfrm>
        </p:grpSpPr>
        <p:pic>
          <p:nvPicPr>
            <p:cNvPr id="50185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876800" y="5226050"/>
              <a:ext cx="1968500" cy="131445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0186" name="Rectangle 9"/>
            <p:cNvSpPr>
              <a:spLocks/>
            </p:cNvSpPr>
            <p:nvPr/>
          </p:nvSpPr>
          <p:spPr bwMode="auto">
            <a:xfrm>
              <a:off x="4876800" y="5219700"/>
              <a:ext cx="617538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400">
                  <a:solidFill>
                    <a:srgbClr val="FFFFFF"/>
                  </a:solidFill>
                  <a:latin typeface="Gill Sans" charset="0"/>
                  <a:sym typeface="Gill Sans" charset="0"/>
                </a:rPr>
                <a:t>ALMA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252413" y="1371600"/>
            <a:ext cx="8639175" cy="5027613"/>
          </a:xfrm>
        </p:spPr>
        <p:txBody>
          <a:bodyPr/>
          <a:lstStyle/>
          <a:p>
            <a:pPr marL="355600" indent="-355600">
              <a:defRPr/>
            </a:pPr>
            <a:r>
              <a:rPr lang="de-DE" dirty="0" smtClean="0">
                <a:latin typeface="+mj-lt"/>
                <a:ea typeface="Hoefler Text" charset="0"/>
                <a:cs typeface="Hoefler Text" charset="0"/>
                <a:sym typeface="Hoefler Text" charset="0"/>
              </a:rPr>
              <a:t>Durchmesser Hauptspiegel: 39m</a:t>
            </a:r>
            <a:endParaRPr lang="de-DE" dirty="0" smtClean="0">
              <a:latin typeface="+mj-lt"/>
            </a:endParaRPr>
          </a:p>
          <a:p>
            <a:pPr marL="355600" indent="-355600">
              <a:defRPr/>
            </a:pPr>
            <a:r>
              <a:rPr lang="de-DE" dirty="0" smtClean="0">
                <a:latin typeface="+mj-lt"/>
                <a:ea typeface="Hoefler Text" charset="0"/>
                <a:cs typeface="Hoefler Text" charset="0"/>
                <a:sym typeface="Hoefler Text" charset="0"/>
              </a:rPr>
              <a:t>Kosten: 1083M</a:t>
            </a:r>
            <a:r>
              <a:rPr lang="de-DE" dirty="0" smtClean="0">
                <a:latin typeface="+mj-lt"/>
                <a:ea typeface="Hoefler Text" charset="0"/>
                <a:sym typeface="Hoefler Text" charset="0"/>
              </a:rPr>
              <a:t>€</a:t>
            </a:r>
            <a:endParaRPr lang="de-DE" dirty="0" smtClean="0">
              <a:latin typeface="+mj-lt"/>
            </a:endParaRPr>
          </a:p>
          <a:p>
            <a:pPr marL="355600" indent="-355600">
              <a:defRPr/>
            </a:pPr>
            <a:r>
              <a:rPr lang="de-DE" dirty="0" smtClean="0">
                <a:latin typeface="+mj-lt"/>
                <a:ea typeface="Hoefler Text" charset="0"/>
                <a:cs typeface="Hoefler Text" charset="0"/>
                <a:sym typeface="Hoefler Text" charset="0"/>
              </a:rPr>
              <a:t>Baubeginn: 2012 – hängt von der Finanzierung ab</a:t>
            </a:r>
            <a:endParaRPr lang="de-DE" dirty="0" smtClean="0">
              <a:latin typeface="+mj-lt"/>
            </a:endParaRPr>
          </a:p>
          <a:p>
            <a:pPr marL="355600" indent="-355600">
              <a:defRPr/>
            </a:pPr>
            <a:r>
              <a:rPr lang="de-DE" dirty="0" smtClean="0">
                <a:latin typeface="+mj-lt"/>
                <a:ea typeface="Hoefler Text" charset="0"/>
                <a:cs typeface="Hoefler Text" charset="0"/>
                <a:sym typeface="Hoefler Text" charset="0"/>
              </a:rPr>
              <a:t>Teleskopstruktur auf </a:t>
            </a:r>
            <a:r>
              <a:rPr lang="de-DE" dirty="0" err="1" smtClean="0">
                <a:latin typeface="+mj-lt"/>
                <a:ea typeface="Hoefler Text" charset="0"/>
                <a:cs typeface="Hoefler Text" charset="0"/>
                <a:sym typeface="Hoefler Text" charset="0"/>
              </a:rPr>
              <a:t>Armazones</a:t>
            </a:r>
            <a:r>
              <a:rPr lang="de-DE" dirty="0" smtClean="0">
                <a:latin typeface="+mj-lt"/>
                <a:ea typeface="Hoefler Text" charset="0"/>
                <a:cs typeface="Hoefler Text" charset="0"/>
                <a:sym typeface="Hoefler Text" charset="0"/>
              </a:rPr>
              <a:t>: März 2020</a:t>
            </a:r>
            <a:endParaRPr lang="de-DE" dirty="0" smtClean="0">
              <a:latin typeface="+mj-lt"/>
            </a:endParaRPr>
          </a:p>
          <a:p>
            <a:pPr marL="355600" indent="-355600">
              <a:defRPr/>
            </a:pPr>
            <a:r>
              <a:rPr lang="de-DE" dirty="0" smtClean="0">
                <a:latin typeface="+mj-lt"/>
                <a:ea typeface="Hoefler Text" charset="0"/>
                <a:cs typeface="Hoefler Text" charset="0"/>
                <a:sym typeface="Hoefler Text" charset="0"/>
              </a:rPr>
              <a:t>Beginn der Integrationsphase: Januar 2020</a:t>
            </a:r>
            <a:endParaRPr lang="de-DE" dirty="0" smtClean="0">
              <a:latin typeface="+mj-lt"/>
            </a:endParaRPr>
          </a:p>
          <a:p>
            <a:pPr marL="355600" indent="-355600">
              <a:defRPr/>
            </a:pPr>
            <a:r>
              <a:rPr lang="de-DE" dirty="0" smtClean="0">
                <a:latin typeface="+mj-lt"/>
                <a:ea typeface="Hoefler Text" charset="0"/>
                <a:cs typeface="Hoefler Text" charset="0"/>
                <a:sym typeface="Hoefler Text" charset="0"/>
              </a:rPr>
              <a:t>First Technical Light: Dezember 2021</a:t>
            </a:r>
            <a:endParaRPr lang="de-DE" dirty="0" smtClean="0">
              <a:latin typeface="+mj-lt"/>
            </a:endParaRPr>
          </a:p>
          <a:p>
            <a:pPr marL="355600" indent="-355600">
              <a:defRPr/>
            </a:pPr>
            <a:r>
              <a:rPr lang="de-DE" dirty="0" smtClean="0">
                <a:latin typeface="+mj-lt"/>
                <a:ea typeface="Hoefler Text" charset="0"/>
                <a:cs typeface="Hoefler Text" charset="0"/>
                <a:sym typeface="Hoefler Text" charset="0"/>
              </a:rPr>
              <a:t>Erste Instrumente: Juni 2022</a:t>
            </a:r>
            <a:endParaRPr lang="de-DE" dirty="0" smtClean="0">
              <a:latin typeface="+mj-lt"/>
            </a:endParaRPr>
          </a:p>
          <a:p>
            <a:pPr marL="355600" indent="-355600">
              <a:defRPr/>
            </a:pPr>
            <a:r>
              <a:rPr lang="de-DE" dirty="0" smtClean="0">
                <a:latin typeface="+mj-lt"/>
                <a:ea typeface="Hoefler Text" charset="0"/>
                <a:cs typeface="Hoefler Text" charset="0"/>
                <a:sym typeface="Hoefler Text" charset="0"/>
              </a:rPr>
              <a:t>Regulärer Betrieb: Oktober 2022</a:t>
            </a:r>
            <a:endParaRPr lang="de-DE" dirty="0">
              <a:latin typeface="+mj-lt"/>
              <a:ea typeface="ヒラギノ明朝 ProN W3" charset="0"/>
              <a:cs typeface="ヒラギノ明朝 ProN W3" charset="0"/>
              <a:sym typeface="Hoefler Text" charset="0"/>
            </a:endParaRPr>
          </a:p>
        </p:txBody>
      </p:sp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64291" tIns="32146" rIns="64291" bIns="32146" numCol="1" anchorCtr="0" compatLnSpc="1">
            <a:prstTxWarp prst="textNoShape">
              <a:avLst/>
            </a:prstTxWarp>
          </a:bodyPr>
          <a:lstStyle/>
          <a:p>
            <a:pPr marL="3175"/>
            <a:r>
              <a:rPr lang="en-US" smtClean="0">
                <a:ea typeface="ＭＳ Ｐゴシック" pitchFamily="80" charset="-128"/>
                <a:cs typeface="Arial" pitchFamily="34" charset="0"/>
              </a:rPr>
              <a:t>E-ELT Eckdaten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7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988" y="1341438"/>
            <a:ext cx="5100637" cy="544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22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195513" y="63500"/>
            <a:ext cx="6289675" cy="1000125"/>
          </a:xfrm>
          <a:noFill/>
          <a:ln>
            <a:miter lim="800000"/>
            <a:headEnd/>
            <a:tailEnd/>
          </a:ln>
        </p:spPr>
        <p:txBody>
          <a:bodyPr wrap="square" lIns="64291" tIns="32146" rIns="64291" bIns="32146" numCol="1" anchorCtr="0" compatLnSpc="1">
            <a:prstTxWarp prst="textNoShape">
              <a:avLst/>
            </a:prstTxWarp>
          </a:bodyPr>
          <a:lstStyle/>
          <a:p>
            <a:pPr marL="3175"/>
            <a:r>
              <a:rPr lang="en-US" smtClean="0">
                <a:ea typeface="ＭＳ Ｐゴシック" pitchFamily="80" charset="-128"/>
                <a:cs typeface="Arial" pitchFamily="34" charset="0"/>
              </a:rPr>
              <a:t>E-ELT: Übersicht</a:t>
            </a:r>
          </a:p>
        </p:txBody>
      </p:sp>
      <p:pic>
        <p:nvPicPr>
          <p:cNvPr id="52228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3" y="3481388"/>
            <a:ext cx="4084637" cy="3268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2229" name="Rectangle 5"/>
          <p:cNvSpPr>
            <a:spLocks/>
          </p:cNvSpPr>
          <p:nvPr/>
        </p:nvSpPr>
        <p:spPr bwMode="auto">
          <a:xfrm>
            <a:off x="5267325" y="1447800"/>
            <a:ext cx="3405188" cy="1330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39688">
              <a:lnSpc>
                <a:spcPct val="110000"/>
              </a:lnSpc>
            </a:pPr>
            <a:r>
              <a:rPr lang="en-US" sz="2200">
                <a:latin typeface="Arial" pitchFamily="34" charset="0"/>
                <a:sym typeface="Cambria" pitchFamily="18" charset="0"/>
              </a:rPr>
              <a:t>Optical design</a:t>
            </a:r>
            <a:endParaRPr lang="en-US" sz="2200">
              <a:latin typeface="Arial" pitchFamily="34" charset="0"/>
              <a:ea typeface="Lucida Grande"/>
              <a:cs typeface="Lucida Grande"/>
              <a:sym typeface="Arial" pitchFamily="34" charset="0"/>
            </a:endParaRPr>
          </a:p>
          <a:p>
            <a:pPr marL="39688">
              <a:lnSpc>
                <a:spcPct val="110000"/>
              </a:lnSpc>
              <a:buClr>
                <a:srgbClr val="000000"/>
              </a:buClr>
              <a:buSzPct val="125000"/>
              <a:buFont typeface="Cambria" pitchFamily="18" charset="0"/>
              <a:buChar char="•"/>
            </a:pPr>
            <a:r>
              <a:rPr lang="en-US" sz="1500">
                <a:latin typeface="Arial" pitchFamily="34" charset="0"/>
                <a:sym typeface="Cambria" pitchFamily="18" charset="0"/>
              </a:rPr>
              <a:t> 3-mirror anastigmat on axis + 2 flats</a:t>
            </a:r>
            <a:endParaRPr lang="en-US" sz="2200">
              <a:latin typeface="Arial" pitchFamily="34" charset="0"/>
              <a:ea typeface="Lucida Grande"/>
              <a:cs typeface="Lucida Grande"/>
              <a:sym typeface="Arial" pitchFamily="34" charset="0"/>
            </a:endParaRPr>
          </a:p>
          <a:p>
            <a:pPr marL="39688">
              <a:lnSpc>
                <a:spcPct val="110000"/>
              </a:lnSpc>
              <a:buClr>
                <a:srgbClr val="000000"/>
              </a:buClr>
              <a:buSzPct val="125000"/>
              <a:buFont typeface="Cambria" pitchFamily="18" charset="0"/>
              <a:buChar char="•"/>
            </a:pPr>
            <a:r>
              <a:rPr lang="en-US" sz="1500">
                <a:latin typeface="Arial" pitchFamily="34" charset="0"/>
                <a:sym typeface="Cambria" pitchFamily="18" charset="0"/>
              </a:rPr>
              <a:t> diffraction limited over full 10′ FoV Nasmyth, gravity invariant, coudé foci</a:t>
            </a:r>
            <a:endParaRPr lang="en-US" sz="2200">
              <a:latin typeface="Arial" pitchFamily="34" charset="0"/>
              <a:ea typeface="Lucida Grande"/>
              <a:cs typeface="Lucida Grande"/>
              <a:sym typeface="Arial" pitchFamily="34" charset="0"/>
            </a:endParaRPr>
          </a:p>
          <a:p>
            <a:pPr marL="39688">
              <a:lnSpc>
                <a:spcPct val="110000"/>
              </a:lnSpc>
              <a:buClr>
                <a:srgbClr val="000000"/>
              </a:buClr>
              <a:buSzPct val="125000"/>
              <a:buFont typeface="Cambria" pitchFamily="18" charset="0"/>
              <a:buChar char="•"/>
            </a:pPr>
            <a:r>
              <a:rPr lang="en-US" sz="1500">
                <a:latin typeface="Arial" pitchFamily="34" charset="0"/>
                <a:sym typeface="Cambria" pitchFamily="18" charset="0"/>
              </a:rPr>
              <a:t> very low LGS wavefront aberrations</a:t>
            </a:r>
          </a:p>
        </p:txBody>
      </p:sp>
      <p:pic>
        <p:nvPicPr>
          <p:cNvPr id="52230" name="Picture 6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9588" y="2889250"/>
            <a:ext cx="2886075" cy="723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9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10"/>
          <p:cNvGrpSpPr>
            <a:grpSpLocks/>
          </p:cNvGrpSpPr>
          <p:nvPr/>
        </p:nvGrpSpPr>
        <p:grpSpPr bwMode="auto">
          <a:xfrm>
            <a:off x="0" y="1341438"/>
            <a:ext cx="9144000" cy="5003800"/>
            <a:chOff x="-36512" y="1340768"/>
            <a:chExt cx="9251069" cy="5016500"/>
          </a:xfrm>
        </p:grpSpPr>
        <p:pic>
          <p:nvPicPr>
            <p:cNvPr id="53252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l="1814" t="4437" r="2327" b="3290"/>
            <a:stretch>
              <a:fillRect/>
            </a:stretch>
          </p:blipFill>
          <p:spPr bwMode="auto">
            <a:xfrm>
              <a:off x="-36512" y="1340768"/>
              <a:ext cx="9251069" cy="5016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253" name="Rectangle 4"/>
            <p:cNvSpPr>
              <a:spLocks noChangeArrowheads="1"/>
            </p:cNvSpPr>
            <p:nvPr/>
          </p:nvSpPr>
          <p:spPr bwMode="auto">
            <a:xfrm>
              <a:off x="1187624" y="3501008"/>
              <a:ext cx="648072" cy="288032"/>
            </a:xfrm>
            <a:prstGeom prst="rect">
              <a:avLst/>
            </a:prstGeom>
            <a:solidFill>
              <a:srgbClr val="9F9F9F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GB" sz="1800" i="1">
                <a:latin typeface="Arial" pitchFamily="34" charset="0"/>
              </a:endParaRPr>
            </a:p>
          </p:txBody>
        </p:sp>
        <p:sp>
          <p:nvSpPr>
            <p:cNvPr id="53254" name="Rectangle 5"/>
            <p:cNvSpPr>
              <a:spLocks noChangeArrowheads="1"/>
            </p:cNvSpPr>
            <p:nvPr/>
          </p:nvSpPr>
          <p:spPr bwMode="auto">
            <a:xfrm>
              <a:off x="4211960" y="3501008"/>
              <a:ext cx="648072" cy="288032"/>
            </a:xfrm>
            <a:prstGeom prst="rect">
              <a:avLst/>
            </a:prstGeom>
            <a:solidFill>
              <a:srgbClr val="9F9F9F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GB" sz="1800" i="1">
                <a:latin typeface="Arial" pitchFamily="34" charset="0"/>
              </a:endParaRPr>
            </a:p>
          </p:txBody>
        </p:sp>
        <p:sp>
          <p:nvSpPr>
            <p:cNvPr id="53255" name="Rectangle 6"/>
            <p:cNvSpPr>
              <a:spLocks noChangeArrowheads="1"/>
            </p:cNvSpPr>
            <p:nvPr/>
          </p:nvSpPr>
          <p:spPr bwMode="auto">
            <a:xfrm>
              <a:off x="7308304" y="3501008"/>
              <a:ext cx="648072" cy="288032"/>
            </a:xfrm>
            <a:prstGeom prst="rect">
              <a:avLst/>
            </a:prstGeom>
            <a:solidFill>
              <a:srgbClr val="9F9F9F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GB" sz="1800" i="1">
                <a:latin typeface="Arial" pitchFamily="34" charset="0"/>
              </a:endParaRPr>
            </a:p>
          </p:txBody>
        </p:sp>
        <p:sp>
          <p:nvSpPr>
            <p:cNvPr id="53256" name="Rectangle 7"/>
            <p:cNvSpPr>
              <a:spLocks noChangeArrowheads="1"/>
            </p:cNvSpPr>
            <p:nvPr/>
          </p:nvSpPr>
          <p:spPr bwMode="auto">
            <a:xfrm>
              <a:off x="2699792" y="6093296"/>
              <a:ext cx="648072" cy="252000"/>
            </a:xfrm>
            <a:prstGeom prst="rect">
              <a:avLst/>
            </a:prstGeom>
            <a:solidFill>
              <a:srgbClr val="9F9F9F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GB" sz="1800" i="1">
                <a:latin typeface="Arial" pitchFamily="34" charset="0"/>
              </a:endParaRPr>
            </a:p>
          </p:txBody>
        </p:sp>
        <p:sp>
          <p:nvSpPr>
            <p:cNvPr id="53257" name="Rectangle 8"/>
            <p:cNvSpPr>
              <a:spLocks noChangeArrowheads="1"/>
            </p:cNvSpPr>
            <p:nvPr/>
          </p:nvSpPr>
          <p:spPr bwMode="auto">
            <a:xfrm>
              <a:off x="5652120" y="6093296"/>
              <a:ext cx="648072" cy="252000"/>
            </a:xfrm>
            <a:prstGeom prst="rect">
              <a:avLst/>
            </a:prstGeom>
            <a:solidFill>
              <a:srgbClr val="9F9F9F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GB" sz="1800" i="1">
                <a:latin typeface="Arial" pitchFamily="34" charset="0"/>
              </a:endParaRPr>
            </a:p>
          </p:txBody>
        </p:sp>
      </p:grpSp>
      <p:sp>
        <p:nvSpPr>
          <p:cNvPr id="53251" name="Title 9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 pitchFamily="80" charset="-128"/>
                <a:cs typeface="Arial" pitchFamily="34" charset="0"/>
              </a:rPr>
              <a:t>Ein Zukunftstraum</a:t>
            </a:r>
            <a:endParaRPr lang="en-GB" smtClean="0">
              <a:ea typeface="ＭＳ Ｐゴシック" pitchFamily="80" charset="-128"/>
              <a:cs typeface="Arial" pitchFamily="34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1"/>
          <p:cNvSpPr txBox="1">
            <a:spLocks noChangeArrowheads="1"/>
          </p:cNvSpPr>
          <p:nvPr/>
        </p:nvSpPr>
        <p:spPr bwMode="auto">
          <a:xfrm>
            <a:off x="252413" y="1371600"/>
            <a:ext cx="8639175" cy="502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1313" indent="-341313">
              <a:spcBef>
                <a:spcPts val="700"/>
              </a:spcBef>
              <a:buClr>
                <a:srgbClr val="FF0000"/>
              </a:buClr>
              <a:buSzPct val="90000"/>
              <a:buFont typeface="Monotype Sorts" pitchFamily="80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2800" i="1" dirty="0">
                <a:solidFill>
                  <a:srgbClr val="000000"/>
                </a:solidFill>
                <a:latin typeface="+mj-lt"/>
              </a:rPr>
              <a:t>ESO@50 – the first 50 years of ESO</a:t>
            </a:r>
          </a:p>
          <a:p>
            <a:pPr marL="741363" lvl="1" indent="-284163">
              <a:spcBef>
                <a:spcPts val="600"/>
              </a:spcBef>
              <a:buClr>
                <a:srgbClr val="333399"/>
              </a:buClr>
              <a:buFont typeface="Wingdings" pitchFamily="2" charset="2"/>
              <a:buChar char="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>
                <a:solidFill>
                  <a:srgbClr val="000000"/>
                </a:solidFill>
                <a:latin typeface="+mj-lt"/>
              </a:rPr>
              <a:t>3–7 September 2012, ESO Headquarters</a:t>
            </a:r>
          </a:p>
          <a:p>
            <a:pPr marL="741363" lvl="1" indent="-284163">
              <a:spcBef>
                <a:spcPts val="600"/>
              </a:spcBef>
              <a:buClr>
                <a:srgbClr val="333399"/>
              </a:buClr>
              <a:buFont typeface="Wingdings" pitchFamily="2" charset="2"/>
              <a:buChar char="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>
                <a:solidFill>
                  <a:srgbClr val="000000"/>
                </a:solidFill>
                <a:latin typeface="+mj-lt"/>
                <a:hlinkClick r:id="rId4"/>
              </a:rPr>
              <a:t>http://www.eso.org/sci/meetings/2012/ESOat50.html</a:t>
            </a:r>
            <a:endParaRPr lang="en-US" dirty="0">
              <a:solidFill>
                <a:srgbClr val="000000"/>
              </a:solidFill>
              <a:latin typeface="+mj-lt"/>
            </a:endParaRPr>
          </a:p>
          <a:p>
            <a:pPr marL="741363" lvl="1" indent="-284163">
              <a:spcBef>
                <a:spcPts val="600"/>
              </a:spcBef>
              <a:buClr>
                <a:srgbClr val="333399"/>
              </a:buClr>
              <a:buFont typeface="Wingdings" pitchFamily="2" charset="2"/>
              <a:buChar char="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>
                <a:solidFill>
                  <a:srgbClr val="000000"/>
                </a:solidFill>
                <a:latin typeface="+mj-lt"/>
              </a:rPr>
              <a:t>Very engaged SOC</a:t>
            </a:r>
          </a:p>
          <a:p>
            <a:pPr marL="741363" lvl="1" indent="-284163">
              <a:spcBef>
                <a:spcPts val="600"/>
              </a:spcBef>
              <a:buClr>
                <a:srgbClr val="333399"/>
              </a:buClr>
              <a:buFont typeface="Wingdings" pitchFamily="2" charset="2"/>
              <a:buChar char="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>
                <a:solidFill>
                  <a:srgbClr val="000000"/>
                </a:solidFill>
                <a:latin typeface="+mj-lt"/>
              </a:rPr>
              <a:t>Fantastic response from invited speakers</a:t>
            </a:r>
          </a:p>
          <a:p>
            <a:pPr marL="341313" indent="-341313">
              <a:spcBef>
                <a:spcPts val="700"/>
              </a:spcBef>
              <a:buClr>
                <a:srgbClr val="FF0000"/>
              </a:buClr>
              <a:buSzPct val="90000"/>
              <a:buFont typeface="Monotype Sorts" pitchFamily="80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US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28" name="Text Box 2"/>
          <p:cNvSpPr txBox="1">
            <a:spLocks noChangeArrowheads="1"/>
          </p:cNvSpPr>
          <p:nvPr/>
        </p:nvSpPr>
        <p:spPr bwMode="auto">
          <a:xfrm>
            <a:off x="2020888" y="130175"/>
            <a:ext cx="68707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3200" dirty="0" err="1">
                <a:solidFill>
                  <a:srgbClr val="000000"/>
                </a:solidFill>
                <a:latin typeface="+mj-lt"/>
              </a:rPr>
              <a:t>Konferenz</a:t>
            </a:r>
            <a:r>
              <a:rPr lang="en-GB" sz="3200" dirty="0">
                <a:solidFill>
                  <a:srgbClr val="000000"/>
                </a:solidFill>
                <a:latin typeface="+mj-lt"/>
              </a:rPr>
              <a:t> - ESO@50 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030288" y="3797300"/>
          <a:ext cx="5287962" cy="2130425"/>
        </p:xfrm>
        <a:graphic>
          <a:graphicData uri="http://schemas.openxmlformats.org/presentationml/2006/ole">
            <p:oleObj spid="_x0000_s1026" name="Worksheet" r:id="rId5" imgW="4676775" imgH="1885950" progId="Excel.Sheet.12">
              <p:embed/>
            </p:oleObj>
          </a:graphicData>
        </a:graphic>
      </p:graphicFrame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375" y="1131888"/>
            <a:ext cx="5329238" cy="5330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47900" y="0"/>
            <a:ext cx="4876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2413" y="1371600"/>
            <a:ext cx="8639175" cy="5027613"/>
          </a:xfrm>
        </p:spPr>
        <p:txBody>
          <a:bodyPr/>
          <a:lstStyle/>
          <a:p>
            <a:pPr marL="341313" indent="-341313">
              <a:spcBef>
                <a:spcPts val="500"/>
              </a:spcBef>
              <a:buFont typeface="Monotype Sorts" pitchFamily="80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 err="1" smtClean="0">
                <a:solidFill>
                  <a:srgbClr val="000000"/>
                </a:solidFill>
                <a:latin typeface="+mj-lt"/>
              </a:rPr>
              <a:t>Buch</a:t>
            </a:r>
            <a:r>
              <a:rPr lang="en-GB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+mj-lt"/>
              </a:rPr>
              <a:t>zur</a:t>
            </a:r>
            <a:r>
              <a:rPr lang="en-GB" dirty="0" smtClean="0">
                <a:solidFill>
                  <a:srgbClr val="000000"/>
                </a:solidFill>
                <a:latin typeface="+mj-lt"/>
              </a:rPr>
              <a:t> ESO Geschichte (und </a:t>
            </a:r>
            <a:r>
              <a:rPr lang="en-GB" dirty="0" err="1" smtClean="0">
                <a:solidFill>
                  <a:srgbClr val="000000"/>
                </a:solidFill>
                <a:latin typeface="+mj-lt"/>
              </a:rPr>
              <a:t>Geschichten</a:t>
            </a:r>
            <a:r>
              <a:rPr lang="en-GB" dirty="0" smtClean="0">
                <a:solidFill>
                  <a:srgbClr val="000000"/>
                </a:solidFill>
                <a:latin typeface="+mj-lt"/>
              </a:rPr>
              <a:t>) von Claus Madsen</a:t>
            </a:r>
          </a:p>
          <a:p>
            <a:pPr marL="741363" lvl="1" indent="-284163">
              <a:spcBef>
                <a:spcPts val="450"/>
              </a:spcBef>
              <a:buClr>
                <a:srgbClr val="333399"/>
              </a:buClr>
              <a:buFont typeface="Wingdings" pitchFamily="2" charset="2"/>
              <a:buChar char="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2000" dirty="0" err="1" smtClean="0">
                <a:solidFill>
                  <a:srgbClr val="000000"/>
                </a:solidFill>
                <a:latin typeface="+mj-lt"/>
              </a:rPr>
              <a:t>Erscheinungsdatum</a:t>
            </a:r>
            <a:r>
              <a:rPr lang="en-GB" sz="2000" dirty="0" smtClean="0">
                <a:solidFill>
                  <a:srgbClr val="000000"/>
                </a:solidFill>
                <a:latin typeface="+mj-lt"/>
              </a:rPr>
              <a:t>: 5 </a:t>
            </a:r>
            <a:r>
              <a:rPr lang="en-GB" sz="2000" dirty="0" err="1" smtClean="0">
                <a:solidFill>
                  <a:srgbClr val="000000"/>
                </a:solidFill>
                <a:latin typeface="+mj-lt"/>
              </a:rPr>
              <a:t>Oktober</a:t>
            </a:r>
            <a:r>
              <a:rPr lang="en-GB" sz="2000" dirty="0" smtClean="0">
                <a:solidFill>
                  <a:srgbClr val="000000"/>
                </a:solidFill>
                <a:latin typeface="+mj-lt"/>
              </a:rPr>
              <a:t> 2012</a:t>
            </a:r>
          </a:p>
        </p:txBody>
      </p:sp>
      <p:sp>
        <p:nvSpPr>
          <p:cNvPr id="54275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 pitchFamily="80" charset="-128"/>
                <a:cs typeface="Arial" pitchFamily="34" charset="0"/>
              </a:rPr>
              <a:t>50 Jahre ESO</a:t>
            </a:r>
            <a:endParaRPr lang="en-GB" smtClean="0">
              <a:ea typeface="ＭＳ Ｐゴシック" pitchFamily="80" charset="-128"/>
              <a:cs typeface="Arial" pitchFamily="34" charset="0"/>
            </a:endParaRPr>
          </a:p>
        </p:txBody>
      </p:sp>
      <p:pic>
        <p:nvPicPr>
          <p:cNvPr id="54276" name="Picture 8"/>
          <p:cNvPicPr>
            <a:picLocks noChangeAspect="1" noChangeArrowheads="1"/>
          </p:cNvPicPr>
          <p:nvPr/>
        </p:nvPicPr>
        <p:blipFill>
          <a:blip r:embed="rId2" cstate="print"/>
          <a:srcRect l="9921" t="9969" r="8743" b="635"/>
          <a:stretch>
            <a:fillRect/>
          </a:stretch>
        </p:blipFill>
        <p:spPr bwMode="auto">
          <a:xfrm>
            <a:off x="1908175" y="2751138"/>
            <a:ext cx="5400675" cy="370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Rectangle 3"/>
          <p:cNvSpPr>
            <a:spLocks noGrp="1" noChangeArrowheads="1"/>
          </p:cNvSpPr>
          <p:nvPr>
            <p:ph idx="1"/>
          </p:nvPr>
        </p:nvSpPr>
        <p:spPr>
          <a:xfrm>
            <a:off x="252413" y="1371600"/>
            <a:ext cx="8639175" cy="5027613"/>
          </a:xfrm>
        </p:spPr>
        <p:txBody>
          <a:bodyPr/>
          <a:lstStyle/>
          <a:p>
            <a:pPr eaLnBrk="1" hangingPunct="1">
              <a:spcBef>
                <a:spcPts val="0"/>
              </a:spcBef>
              <a:defRPr/>
            </a:pPr>
            <a:r>
              <a:rPr lang="de-DE" dirty="0" smtClean="0">
                <a:latin typeface="+mj-lt"/>
                <a:cs typeface="Helvetica Neue Light"/>
              </a:rPr>
              <a:t>Fortf</a:t>
            </a:r>
            <a:r>
              <a:rPr lang="de-DE" dirty="0" smtClean="0">
                <a:latin typeface="Arial"/>
              </a:rPr>
              <a:t>ührung der </a:t>
            </a:r>
            <a:r>
              <a:rPr lang="de-DE" dirty="0" smtClean="0">
                <a:latin typeface="+mj-lt"/>
                <a:cs typeface="Helvetica Neue Light"/>
              </a:rPr>
              <a:t>Wissenschaft mit La </a:t>
            </a:r>
            <a:r>
              <a:rPr lang="de-DE" dirty="0" err="1" smtClean="0">
                <a:latin typeface="+mj-lt"/>
                <a:cs typeface="Helvetica Neue Light"/>
              </a:rPr>
              <a:t>Silla</a:t>
            </a:r>
            <a:r>
              <a:rPr lang="de-DE" dirty="0" smtClean="0">
                <a:latin typeface="+mj-lt"/>
                <a:cs typeface="Helvetica Neue Light"/>
              </a:rPr>
              <a:t> und </a:t>
            </a:r>
            <a:r>
              <a:rPr lang="de-DE" dirty="0" err="1" smtClean="0">
                <a:latin typeface="+mj-lt"/>
                <a:cs typeface="Helvetica Neue Light"/>
              </a:rPr>
              <a:t>Paranal</a:t>
            </a:r>
            <a:r>
              <a:rPr lang="de-DE" dirty="0" smtClean="0">
                <a:latin typeface="+mj-lt"/>
                <a:cs typeface="Helvetica Neue Light"/>
              </a:rPr>
              <a:t> Teleskopen</a:t>
            </a:r>
          </a:p>
          <a:p>
            <a:pPr lvl="1" eaLnBrk="1" hangingPunct="1">
              <a:spcBef>
                <a:spcPct val="10000"/>
              </a:spcBef>
              <a:defRPr/>
            </a:pPr>
            <a:r>
              <a:rPr lang="de-DE" dirty="0" smtClean="0">
                <a:latin typeface="+mj-lt"/>
                <a:cs typeface="Helvetica Neue Light"/>
              </a:rPr>
              <a:t>Neue Instrumente (VLT/VLTI)</a:t>
            </a:r>
          </a:p>
          <a:p>
            <a:pPr lvl="1" eaLnBrk="1" hangingPunct="1">
              <a:defRPr/>
            </a:pPr>
            <a:r>
              <a:rPr lang="de-DE" dirty="0" smtClean="0">
                <a:latin typeface="+mj-lt"/>
                <a:cs typeface="Helvetica Neue Light"/>
              </a:rPr>
              <a:t>Himmelsdurchmusterungen mit VST und VISTA mit </a:t>
            </a:r>
            <a:r>
              <a:rPr lang="de-DE" dirty="0" smtClean="0">
                <a:latin typeface="Arial"/>
              </a:rPr>
              <a:t>öffentlichem Datenzugang</a:t>
            </a:r>
            <a:endParaRPr lang="de-DE" dirty="0" smtClean="0">
              <a:latin typeface="+mj-lt"/>
              <a:cs typeface="Helvetica Neue Light"/>
            </a:endParaRPr>
          </a:p>
          <a:p>
            <a:pPr lvl="1" eaLnBrk="1" hangingPunct="1">
              <a:defRPr/>
            </a:pPr>
            <a:r>
              <a:rPr lang="de-DE" dirty="0" smtClean="0">
                <a:latin typeface="+mj-lt"/>
                <a:cs typeface="Helvetica Neue Light"/>
              </a:rPr>
              <a:t>Langfristige Programme mit La </a:t>
            </a:r>
            <a:r>
              <a:rPr lang="de-DE" dirty="0" err="1" smtClean="0">
                <a:latin typeface="+mj-lt"/>
                <a:cs typeface="Helvetica Neue Light"/>
              </a:rPr>
              <a:t>Silla</a:t>
            </a:r>
            <a:r>
              <a:rPr lang="de-DE" dirty="0" smtClean="0">
                <a:latin typeface="+mj-lt"/>
                <a:cs typeface="Helvetica Neue Light"/>
              </a:rPr>
              <a:t> Teleskopen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de-DE" dirty="0" smtClean="0">
                <a:latin typeface="+mj-lt"/>
                <a:cs typeface="Helvetica Neue Light"/>
              </a:rPr>
              <a:t>Fertigstellung von ALMA und Aufnahme des regul</a:t>
            </a:r>
            <a:r>
              <a:rPr lang="de-DE" dirty="0" smtClean="0">
                <a:latin typeface="Arial"/>
              </a:rPr>
              <a:t>ären Betriebs</a:t>
            </a:r>
            <a:endParaRPr lang="de-DE" dirty="0" smtClean="0">
              <a:latin typeface="+mj-lt"/>
              <a:cs typeface="Helvetica Neue Light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de-DE" dirty="0" smtClean="0">
                <a:latin typeface="+mj-lt"/>
                <a:cs typeface="Helvetica Neue Light"/>
              </a:rPr>
              <a:t>E-ELT: Finanzierung für Konstruktion und Betrieb</a:t>
            </a:r>
          </a:p>
        </p:txBody>
      </p:sp>
      <p:sp>
        <p:nvSpPr>
          <p:cNvPr id="58371" name="Title 1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 pitchFamily="80" charset="-128"/>
                <a:cs typeface="Arial" pitchFamily="34" charset="0"/>
              </a:rPr>
              <a:t>Die nächsten Ziele</a:t>
            </a:r>
            <a:endParaRPr lang="en-GB" smtClean="0">
              <a:ea typeface="ＭＳ Ｐゴシック" pitchFamily="80" charset="-128"/>
              <a:cs typeface="Arial" pitchFamily="34" charset="0"/>
            </a:endParaRPr>
          </a:p>
        </p:txBody>
      </p:sp>
      <p:sp>
        <p:nvSpPr>
          <p:cNvPr id="58372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86600" y="6402388"/>
            <a:ext cx="20574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E66C14D0-149D-45CD-A23F-54AF7292F4B1}" type="slidenum">
              <a:rPr lang="en-GB"/>
              <a:pPr/>
              <a:t>37</a:t>
            </a:fld>
            <a:endParaRPr lang="en-GB"/>
          </a:p>
        </p:txBody>
      </p:sp>
      <p:pic>
        <p:nvPicPr>
          <p:cNvPr id="58373" name="Picture 4" descr="lso-sunset-preview"/>
          <p:cNvPicPr>
            <a:picLocks noChangeAspect="1" noChangeArrowheads="1"/>
          </p:cNvPicPr>
          <p:nvPr/>
        </p:nvPicPr>
        <p:blipFill>
          <a:blip r:embed="rId3" cstate="print"/>
          <a:srcRect l="7813" r="7813"/>
          <a:stretch>
            <a:fillRect/>
          </a:stretch>
        </p:blipFill>
        <p:spPr bwMode="auto">
          <a:xfrm>
            <a:off x="0" y="5508625"/>
            <a:ext cx="2216150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5"/>
          <p:cNvPicPr>
            <a:picLocks noChangeAspect="1" noChangeArrowheads="1"/>
          </p:cNvPicPr>
          <p:nvPr/>
        </p:nvPicPr>
        <p:blipFill>
          <a:blip r:embed="rId4" cstate="print"/>
          <a:srcRect t="26456" b="7054"/>
          <a:stretch>
            <a:fillRect/>
          </a:stretch>
        </p:blipFill>
        <p:spPr bwMode="auto">
          <a:xfrm>
            <a:off x="2127250" y="5508625"/>
            <a:ext cx="21590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5" name="Picture 6" descr="general_l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75" y="5508625"/>
            <a:ext cx="1809750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6" name="Picture 7" descr="2006-jun-icon"/>
          <p:cNvPicPr>
            <a:picLocks noChangeAspect="1" noChangeArrowheads="1"/>
          </p:cNvPicPr>
          <p:nvPr/>
        </p:nvPicPr>
        <p:blipFill>
          <a:blip r:embed="rId6" cstate="print"/>
          <a:srcRect l="16000" t="16000" r="16000" b="25600"/>
          <a:stretch>
            <a:fillRect/>
          </a:stretch>
        </p:blipFill>
        <p:spPr bwMode="auto">
          <a:xfrm>
            <a:off x="4267200" y="5508625"/>
            <a:ext cx="1590675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7" name="Picture 8" descr="E-ELT_Image_June07_compresse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53338" y="5508625"/>
            <a:ext cx="1490662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8378" name="Straight Connector 10"/>
          <p:cNvCxnSpPr>
            <a:cxnSpLocks noChangeShapeType="1"/>
          </p:cNvCxnSpPr>
          <p:nvPr/>
        </p:nvCxnSpPr>
        <p:spPr bwMode="auto">
          <a:xfrm>
            <a:off x="0" y="5500688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3"/>
          <p:cNvSpPr>
            <a:spLocks noChangeArrowheads="1"/>
          </p:cNvSpPr>
          <p:nvPr/>
        </p:nvSpPr>
        <p:spPr bwMode="auto">
          <a:xfrm>
            <a:off x="6249988" y="2817813"/>
            <a:ext cx="2289175" cy="1676400"/>
          </a:xfrm>
          <a:prstGeom prst="rect">
            <a:avLst/>
          </a:prstGeom>
          <a:solidFill>
            <a:srgbClr val="CCFF66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6" name="Rectangle 44"/>
          <p:cNvSpPr>
            <a:spLocks noChangeArrowheads="1"/>
          </p:cNvSpPr>
          <p:nvPr/>
        </p:nvSpPr>
        <p:spPr bwMode="auto">
          <a:xfrm>
            <a:off x="4495800" y="2817813"/>
            <a:ext cx="1752600" cy="1676400"/>
          </a:xfrm>
          <a:prstGeom prst="rect">
            <a:avLst/>
          </a:prstGeom>
          <a:solidFill>
            <a:srgbClr val="FFCC66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45"/>
          <p:cNvSpPr>
            <a:spLocks noChangeArrowheads="1"/>
          </p:cNvSpPr>
          <p:nvPr/>
        </p:nvSpPr>
        <p:spPr bwMode="auto">
          <a:xfrm>
            <a:off x="609600" y="2817813"/>
            <a:ext cx="3886200" cy="1676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317" name="Group 47"/>
          <p:cNvGrpSpPr>
            <a:grpSpLocks/>
          </p:cNvGrpSpPr>
          <p:nvPr/>
        </p:nvGrpSpPr>
        <p:grpSpPr bwMode="auto">
          <a:xfrm>
            <a:off x="315913" y="3341688"/>
            <a:ext cx="2274887" cy="854075"/>
            <a:chOff x="439" y="1336"/>
            <a:chExt cx="1433" cy="538"/>
          </a:xfrm>
        </p:grpSpPr>
        <p:sp>
          <p:nvSpPr>
            <p:cNvPr id="13349" name="Rectangle 48"/>
            <p:cNvSpPr>
              <a:spLocks noChangeArrowheads="1"/>
            </p:cNvSpPr>
            <p:nvPr/>
          </p:nvSpPr>
          <p:spPr bwMode="auto">
            <a:xfrm>
              <a:off x="1171" y="1340"/>
              <a:ext cx="36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rgbClr val="0000FF"/>
                  </a:solidFill>
                </a:rPr>
                <a:t>1962</a:t>
              </a:r>
              <a:endParaRPr lang="en-GB"/>
            </a:p>
          </p:txBody>
        </p:sp>
        <p:grpSp>
          <p:nvGrpSpPr>
            <p:cNvPr id="13350" name="Group 49"/>
            <p:cNvGrpSpPr>
              <a:grpSpLocks/>
            </p:cNvGrpSpPr>
            <p:nvPr/>
          </p:nvGrpSpPr>
          <p:grpSpPr bwMode="auto">
            <a:xfrm>
              <a:off x="439" y="1336"/>
              <a:ext cx="905" cy="536"/>
              <a:chOff x="439" y="1336"/>
              <a:chExt cx="905" cy="536"/>
            </a:xfrm>
          </p:grpSpPr>
          <p:grpSp>
            <p:nvGrpSpPr>
              <p:cNvPr id="13352" name="Group 50"/>
              <p:cNvGrpSpPr>
                <a:grpSpLocks/>
              </p:cNvGrpSpPr>
              <p:nvPr/>
            </p:nvGrpSpPr>
            <p:grpSpPr bwMode="auto">
              <a:xfrm>
                <a:off x="624" y="1512"/>
                <a:ext cx="720" cy="48"/>
                <a:chOff x="672" y="1512"/>
                <a:chExt cx="720" cy="48"/>
              </a:xfrm>
            </p:grpSpPr>
            <p:sp>
              <p:nvSpPr>
                <p:cNvPr id="13355" name="Line 51"/>
                <p:cNvSpPr>
                  <a:spLocks noChangeShapeType="1"/>
                </p:cNvSpPr>
                <p:nvPr/>
              </p:nvSpPr>
              <p:spPr bwMode="auto">
                <a:xfrm>
                  <a:off x="672" y="1536"/>
                  <a:ext cx="720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3356" name="Line 52"/>
                <p:cNvSpPr>
                  <a:spLocks noChangeShapeType="1"/>
                </p:cNvSpPr>
                <p:nvPr/>
              </p:nvSpPr>
              <p:spPr bwMode="auto">
                <a:xfrm>
                  <a:off x="1392" y="151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3357" name="Line 53"/>
                <p:cNvSpPr>
                  <a:spLocks noChangeShapeType="1"/>
                </p:cNvSpPr>
                <p:nvPr/>
              </p:nvSpPr>
              <p:spPr bwMode="auto">
                <a:xfrm>
                  <a:off x="672" y="151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13353" name="Rectangle 54"/>
              <p:cNvSpPr>
                <a:spLocks noChangeArrowheads="1"/>
              </p:cNvSpPr>
              <p:nvPr/>
            </p:nvSpPr>
            <p:spPr bwMode="auto">
              <a:xfrm>
                <a:off x="439" y="1336"/>
                <a:ext cx="365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400">
                    <a:solidFill>
                      <a:srgbClr val="0000FF"/>
                    </a:solidFill>
                  </a:rPr>
                  <a:t>1954</a:t>
                </a:r>
                <a:endParaRPr lang="en-GB"/>
              </a:p>
            </p:txBody>
          </p:sp>
          <p:sp>
            <p:nvSpPr>
              <p:cNvPr id="13354" name="Rectangle 55"/>
              <p:cNvSpPr>
                <a:spLocks noChangeArrowheads="1"/>
              </p:cNvSpPr>
              <p:nvPr/>
            </p:nvSpPr>
            <p:spPr bwMode="auto">
              <a:xfrm>
                <a:off x="442" y="1546"/>
                <a:ext cx="683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400">
                    <a:solidFill>
                      <a:srgbClr val="0000FF"/>
                    </a:solidFill>
                  </a:rPr>
                  <a:t>ESO </a:t>
                </a:r>
              </a:p>
              <a:p>
                <a:r>
                  <a:rPr lang="en-GB" sz="1400">
                    <a:solidFill>
                      <a:srgbClr val="0000FF"/>
                    </a:solidFill>
                  </a:rPr>
                  <a:t>Declaration</a:t>
                </a:r>
                <a:endParaRPr lang="en-GB"/>
              </a:p>
            </p:txBody>
          </p:sp>
        </p:grpSp>
        <p:sp>
          <p:nvSpPr>
            <p:cNvPr id="13351" name="Rectangle 56"/>
            <p:cNvSpPr>
              <a:spLocks noChangeArrowheads="1"/>
            </p:cNvSpPr>
            <p:nvPr/>
          </p:nvSpPr>
          <p:spPr bwMode="auto">
            <a:xfrm>
              <a:off x="1189" y="1548"/>
              <a:ext cx="683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rgbClr val="0000FF"/>
                  </a:solidFill>
                </a:rPr>
                <a:t>ESO </a:t>
              </a:r>
            </a:p>
            <a:p>
              <a:r>
                <a:rPr lang="en-GB" sz="1400">
                  <a:solidFill>
                    <a:srgbClr val="0000FF"/>
                  </a:solidFill>
                </a:rPr>
                <a:t>Convention</a:t>
              </a:r>
              <a:endParaRPr lang="en-GB"/>
            </a:p>
          </p:txBody>
        </p:sp>
      </p:grpSp>
      <p:grpSp>
        <p:nvGrpSpPr>
          <p:cNvPr id="13318" name="Group 57"/>
          <p:cNvGrpSpPr>
            <a:grpSpLocks/>
          </p:cNvGrpSpPr>
          <p:nvPr/>
        </p:nvGrpSpPr>
        <p:grpSpPr bwMode="auto">
          <a:xfrm>
            <a:off x="1752600" y="3344863"/>
            <a:ext cx="2546350" cy="854075"/>
            <a:chOff x="1344" y="1340"/>
            <a:chExt cx="1604" cy="538"/>
          </a:xfrm>
        </p:grpSpPr>
        <p:grpSp>
          <p:nvGrpSpPr>
            <p:cNvPr id="13344" name="Group 58"/>
            <p:cNvGrpSpPr>
              <a:grpSpLocks/>
            </p:cNvGrpSpPr>
            <p:nvPr/>
          </p:nvGrpSpPr>
          <p:grpSpPr bwMode="auto">
            <a:xfrm>
              <a:off x="1344" y="1513"/>
              <a:ext cx="1248" cy="47"/>
              <a:chOff x="768" y="1608"/>
              <a:chExt cx="720" cy="48"/>
            </a:xfrm>
          </p:grpSpPr>
          <p:sp>
            <p:nvSpPr>
              <p:cNvPr id="13347" name="Line 59"/>
              <p:cNvSpPr>
                <a:spLocks noChangeShapeType="1"/>
              </p:cNvSpPr>
              <p:nvPr/>
            </p:nvSpPr>
            <p:spPr bwMode="auto">
              <a:xfrm>
                <a:off x="768" y="1632"/>
                <a:ext cx="720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348" name="Line 60"/>
              <p:cNvSpPr>
                <a:spLocks noChangeShapeType="1"/>
              </p:cNvSpPr>
              <p:nvPr/>
            </p:nvSpPr>
            <p:spPr bwMode="auto">
              <a:xfrm>
                <a:off x="1488" y="1608"/>
                <a:ext cx="0" cy="48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13345" name="Rectangle 61"/>
            <p:cNvSpPr>
              <a:spLocks noChangeArrowheads="1"/>
            </p:cNvSpPr>
            <p:nvPr/>
          </p:nvSpPr>
          <p:spPr bwMode="auto">
            <a:xfrm>
              <a:off x="2411" y="1340"/>
              <a:ext cx="36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rgbClr val="0000FF"/>
                  </a:solidFill>
                </a:rPr>
                <a:t>1976</a:t>
              </a:r>
              <a:endParaRPr lang="en-GB"/>
            </a:p>
          </p:txBody>
        </p:sp>
        <p:sp>
          <p:nvSpPr>
            <p:cNvPr id="13346" name="Rectangle 62"/>
            <p:cNvSpPr>
              <a:spLocks noChangeArrowheads="1"/>
            </p:cNvSpPr>
            <p:nvPr/>
          </p:nvSpPr>
          <p:spPr bwMode="auto">
            <a:xfrm>
              <a:off x="2425" y="1548"/>
              <a:ext cx="52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rgbClr val="0000FF"/>
                  </a:solidFill>
                </a:rPr>
                <a:t>3.6-m</a:t>
              </a:r>
            </a:p>
            <a:p>
              <a:r>
                <a:rPr lang="en-GB" sz="1400">
                  <a:solidFill>
                    <a:srgbClr val="0000FF"/>
                  </a:solidFill>
                </a:rPr>
                <a:t>Teleskop</a:t>
              </a:r>
              <a:endParaRPr lang="en-GB"/>
            </a:p>
          </p:txBody>
        </p:sp>
      </p:grpSp>
      <p:grpSp>
        <p:nvGrpSpPr>
          <p:cNvPr id="13319" name="Group 63"/>
          <p:cNvGrpSpPr>
            <a:grpSpLocks/>
          </p:cNvGrpSpPr>
          <p:nvPr/>
        </p:nvGrpSpPr>
        <p:grpSpPr bwMode="auto">
          <a:xfrm>
            <a:off x="3733800" y="3348038"/>
            <a:ext cx="2179638" cy="635000"/>
            <a:chOff x="2592" y="1340"/>
            <a:chExt cx="1373" cy="400"/>
          </a:xfrm>
        </p:grpSpPr>
        <p:grpSp>
          <p:nvGrpSpPr>
            <p:cNvPr id="13339" name="Group 64"/>
            <p:cNvGrpSpPr>
              <a:grpSpLocks/>
            </p:cNvGrpSpPr>
            <p:nvPr/>
          </p:nvGrpSpPr>
          <p:grpSpPr bwMode="auto">
            <a:xfrm>
              <a:off x="2592" y="1500"/>
              <a:ext cx="1200" cy="71"/>
              <a:chOff x="768" y="1608"/>
              <a:chExt cx="720" cy="48"/>
            </a:xfrm>
          </p:grpSpPr>
          <p:sp>
            <p:nvSpPr>
              <p:cNvPr id="13342" name="Line 65"/>
              <p:cNvSpPr>
                <a:spLocks noChangeShapeType="1"/>
              </p:cNvSpPr>
              <p:nvPr/>
            </p:nvSpPr>
            <p:spPr bwMode="auto">
              <a:xfrm>
                <a:off x="768" y="1632"/>
                <a:ext cx="720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343" name="Line 66"/>
              <p:cNvSpPr>
                <a:spLocks noChangeShapeType="1"/>
              </p:cNvSpPr>
              <p:nvPr/>
            </p:nvSpPr>
            <p:spPr bwMode="auto">
              <a:xfrm>
                <a:off x="1488" y="1608"/>
                <a:ext cx="0" cy="48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13340" name="Rectangle 67"/>
            <p:cNvSpPr>
              <a:spLocks noChangeArrowheads="1"/>
            </p:cNvSpPr>
            <p:nvPr/>
          </p:nvSpPr>
          <p:spPr bwMode="auto">
            <a:xfrm>
              <a:off x="3600" y="1340"/>
              <a:ext cx="36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rgbClr val="0000FF"/>
                  </a:solidFill>
                </a:rPr>
                <a:t>1989</a:t>
              </a:r>
              <a:endParaRPr lang="en-GB"/>
            </a:p>
          </p:txBody>
        </p:sp>
        <p:sp>
          <p:nvSpPr>
            <p:cNvPr id="13341" name="Rectangle 68"/>
            <p:cNvSpPr>
              <a:spLocks noChangeArrowheads="1"/>
            </p:cNvSpPr>
            <p:nvPr/>
          </p:nvSpPr>
          <p:spPr bwMode="auto">
            <a:xfrm>
              <a:off x="3606" y="1548"/>
              <a:ext cx="33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rgbClr val="0000FF"/>
                  </a:solidFill>
                </a:rPr>
                <a:t>NTT</a:t>
              </a:r>
              <a:endParaRPr lang="en-GB"/>
            </a:p>
          </p:txBody>
        </p:sp>
      </p:grpSp>
      <p:grpSp>
        <p:nvGrpSpPr>
          <p:cNvPr id="13320" name="Group 69"/>
          <p:cNvGrpSpPr>
            <a:grpSpLocks/>
          </p:cNvGrpSpPr>
          <p:nvPr/>
        </p:nvGrpSpPr>
        <p:grpSpPr bwMode="auto">
          <a:xfrm>
            <a:off x="5638800" y="3351213"/>
            <a:ext cx="1570038" cy="628650"/>
            <a:chOff x="3792" y="1344"/>
            <a:chExt cx="989" cy="396"/>
          </a:xfrm>
        </p:grpSpPr>
        <p:grpSp>
          <p:nvGrpSpPr>
            <p:cNvPr id="13334" name="Group 70"/>
            <p:cNvGrpSpPr>
              <a:grpSpLocks/>
            </p:cNvGrpSpPr>
            <p:nvPr/>
          </p:nvGrpSpPr>
          <p:grpSpPr bwMode="auto">
            <a:xfrm>
              <a:off x="3792" y="1513"/>
              <a:ext cx="816" cy="47"/>
              <a:chOff x="768" y="1608"/>
              <a:chExt cx="720" cy="48"/>
            </a:xfrm>
          </p:grpSpPr>
          <p:sp>
            <p:nvSpPr>
              <p:cNvPr id="13337" name="Line 71"/>
              <p:cNvSpPr>
                <a:spLocks noChangeShapeType="1"/>
              </p:cNvSpPr>
              <p:nvPr/>
            </p:nvSpPr>
            <p:spPr bwMode="auto">
              <a:xfrm>
                <a:off x="768" y="1632"/>
                <a:ext cx="720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338" name="Line 72"/>
              <p:cNvSpPr>
                <a:spLocks noChangeShapeType="1"/>
              </p:cNvSpPr>
              <p:nvPr/>
            </p:nvSpPr>
            <p:spPr bwMode="auto">
              <a:xfrm>
                <a:off x="1488" y="1608"/>
                <a:ext cx="0" cy="48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13335" name="Rectangle 73"/>
            <p:cNvSpPr>
              <a:spLocks noChangeArrowheads="1"/>
            </p:cNvSpPr>
            <p:nvPr/>
          </p:nvSpPr>
          <p:spPr bwMode="auto">
            <a:xfrm>
              <a:off x="4416" y="1344"/>
              <a:ext cx="36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rgbClr val="0000FF"/>
                  </a:solidFill>
                </a:rPr>
                <a:t>1998</a:t>
              </a:r>
              <a:endParaRPr lang="en-GB"/>
            </a:p>
          </p:txBody>
        </p:sp>
        <p:sp>
          <p:nvSpPr>
            <p:cNvPr id="13336" name="Rectangle 74"/>
            <p:cNvSpPr>
              <a:spLocks noChangeArrowheads="1"/>
            </p:cNvSpPr>
            <p:nvPr/>
          </p:nvSpPr>
          <p:spPr bwMode="auto">
            <a:xfrm>
              <a:off x="4429" y="1548"/>
              <a:ext cx="32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rgbClr val="0000FF"/>
                  </a:solidFill>
                </a:rPr>
                <a:t>VLT</a:t>
              </a:r>
              <a:endParaRPr lang="en-GB"/>
            </a:p>
          </p:txBody>
        </p:sp>
      </p:grpSp>
      <p:grpSp>
        <p:nvGrpSpPr>
          <p:cNvPr id="13321" name="Group 38"/>
          <p:cNvGrpSpPr>
            <a:grpSpLocks/>
          </p:cNvGrpSpPr>
          <p:nvPr/>
        </p:nvGrpSpPr>
        <p:grpSpPr bwMode="auto">
          <a:xfrm>
            <a:off x="6934200" y="3335338"/>
            <a:ext cx="1668463" cy="854075"/>
            <a:chOff x="6934200" y="3641759"/>
            <a:chExt cx="1668463" cy="854041"/>
          </a:xfrm>
        </p:grpSpPr>
        <p:sp>
          <p:nvSpPr>
            <p:cNvPr id="13329" name="Line 46"/>
            <p:cNvSpPr>
              <a:spLocks noChangeShapeType="1"/>
            </p:cNvSpPr>
            <p:nvPr/>
          </p:nvSpPr>
          <p:spPr bwMode="auto">
            <a:xfrm>
              <a:off x="8229600" y="3924300"/>
              <a:ext cx="0" cy="74613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3330" name="Line 78"/>
            <p:cNvSpPr>
              <a:spLocks noChangeShapeType="1"/>
            </p:cNvSpPr>
            <p:nvPr/>
          </p:nvSpPr>
          <p:spPr bwMode="auto">
            <a:xfrm>
              <a:off x="8229600" y="3641759"/>
              <a:ext cx="228600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3331" name="Line 76"/>
            <p:cNvSpPr>
              <a:spLocks noChangeShapeType="1"/>
            </p:cNvSpPr>
            <p:nvPr/>
          </p:nvSpPr>
          <p:spPr bwMode="auto">
            <a:xfrm>
              <a:off x="6934200" y="3963860"/>
              <a:ext cx="1612893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3332" name="Rectangle 77"/>
            <p:cNvSpPr>
              <a:spLocks noChangeArrowheads="1"/>
            </p:cNvSpPr>
            <p:nvPr/>
          </p:nvSpPr>
          <p:spPr bwMode="auto">
            <a:xfrm>
              <a:off x="7954963" y="3654425"/>
              <a:ext cx="54864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rgbClr val="0000FF"/>
                  </a:solidFill>
                </a:rPr>
                <a:t>2012</a:t>
              </a:r>
              <a:endParaRPr lang="en-GB"/>
            </a:p>
          </p:txBody>
        </p:sp>
        <p:sp>
          <p:nvSpPr>
            <p:cNvPr id="13333" name="Rectangle 79"/>
            <p:cNvSpPr>
              <a:spLocks noChangeArrowheads="1"/>
            </p:cNvSpPr>
            <p:nvPr/>
          </p:nvSpPr>
          <p:spPr bwMode="auto">
            <a:xfrm>
              <a:off x="7934325" y="3978275"/>
              <a:ext cx="668338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rgbClr val="0000FF"/>
                  </a:solidFill>
                </a:rPr>
                <a:t>ALMA</a:t>
              </a:r>
            </a:p>
            <a:p>
              <a:r>
                <a:rPr lang="en-GB" sz="1400">
                  <a:solidFill>
                    <a:srgbClr val="0000FF"/>
                  </a:solidFill>
                </a:rPr>
                <a:t>ELT</a:t>
              </a:r>
              <a:endParaRPr lang="en-GB"/>
            </a:p>
          </p:txBody>
        </p:sp>
      </p:grpSp>
      <p:sp>
        <p:nvSpPr>
          <p:cNvPr id="45" name="Oval 80"/>
          <p:cNvSpPr>
            <a:spLocks noChangeArrowheads="1"/>
          </p:cNvSpPr>
          <p:nvPr/>
        </p:nvSpPr>
        <p:spPr bwMode="auto">
          <a:xfrm>
            <a:off x="304800" y="4265613"/>
            <a:ext cx="762000" cy="609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80" dir="5999945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GB" sz="1800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CERN</a:t>
            </a:r>
            <a:endParaRPr lang="en-GB" dirty="0">
              <a:solidFill>
                <a:srgbClr val="FF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6" name="Picture 8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844675"/>
            <a:ext cx="1552575" cy="1430338"/>
          </a:xfrm>
          <a:prstGeom prst="rect">
            <a:avLst/>
          </a:prstGeom>
          <a:noFill/>
          <a:effectLst>
            <a:outerShdw blurRad="63500" dist="38094" dir="5040078" algn="ctr" rotWithShape="0">
              <a:srgbClr val="000000">
                <a:alpha val="74998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47" name="Picture 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863725"/>
            <a:ext cx="1752600" cy="1108075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48" name="Picture 83" descr="CHILE-~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4265613"/>
            <a:ext cx="1676400" cy="1114425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13326" name="Title 48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GB" smtClean="0">
                <a:ea typeface="ＭＳ Ｐゴシック" pitchFamily="80" charset="-128"/>
                <a:cs typeface="Arial" pitchFamily="34" charset="0"/>
              </a:rPr>
              <a:t>ESO’s Geschichte</a:t>
            </a:r>
          </a:p>
        </p:txBody>
      </p:sp>
      <p:pic>
        <p:nvPicPr>
          <p:cNvPr id="51" name="Picture Placeholder 2" descr="eso0912b.jpg"/>
          <p:cNvPicPr>
            <a:picLocks noChangeAspect="1"/>
          </p:cNvPicPr>
          <p:nvPr/>
        </p:nvPicPr>
        <p:blipFill>
          <a:blip r:embed="rId5" cstate="print"/>
          <a:srcRect l="13021" t="14457" r="8646" b="36272"/>
          <a:stretch>
            <a:fillRect/>
          </a:stretch>
        </p:blipFill>
        <p:spPr bwMode="auto">
          <a:xfrm>
            <a:off x="4495800" y="4292600"/>
            <a:ext cx="1622425" cy="127952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310" name="Picture 46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7010400" y="4311650"/>
            <a:ext cx="1954213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1"/>
          <p:cNvSpPr>
            <a:spLocks noGrp="1"/>
          </p:cNvSpPr>
          <p:nvPr>
            <p:ph idx="1"/>
          </p:nvPr>
        </p:nvSpPr>
        <p:spPr>
          <a:xfrm>
            <a:off x="252413" y="1371600"/>
            <a:ext cx="8639175" cy="5027613"/>
          </a:xfrm>
        </p:spPr>
        <p:txBody>
          <a:bodyPr/>
          <a:lstStyle/>
          <a:p>
            <a:endParaRPr lang="en-GB" smtClean="0">
              <a:ea typeface="ＭＳ Ｐゴシック" pitchFamily="80" charset="-128"/>
              <a:cs typeface="Arial" pitchFamily="34" charset="0"/>
            </a:endParaRPr>
          </a:p>
        </p:txBody>
      </p:sp>
      <p:sp>
        <p:nvSpPr>
          <p:cNvPr id="16387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GB" smtClean="0">
                <a:ea typeface="ＭＳ Ｐゴシック" pitchFamily="80" charset="-128"/>
                <a:cs typeface="Arial" pitchFamily="34" charset="0"/>
              </a:rPr>
              <a:t>Tempora mutantur</a:t>
            </a: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77900"/>
            <a:ext cx="9144000" cy="598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1075"/>
            <a:ext cx="9144000" cy="597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22"/>
          <p:cNvSpPr>
            <a:spLocks noGrp="1"/>
          </p:cNvSpPr>
          <p:nvPr>
            <p:ph idx="1"/>
          </p:nvPr>
        </p:nvSpPr>
        <p:spPr>
          <a:xfrm>
            <a:off x="252413" y="1371600"/>
            <a:ext cx="8639175" cy="5027613"/>
          </a:xfrm>
        </p:spPr>
        <p:txBody>
          <a:bodyPr/>
          <a:lstStyle/>
          <a:p>
            <a:endParaRPr lang="en-GB" smtClean="0">
              <a:ea typeface="ＭＳ Ｐゴシック" pitchFamily="80" charset="-128"/>
              <a:cs typeface="Arial" pitchFamily="34" charset="0"/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mtClean="0">
                <a:solidFill>
                  <a:srgbClr val="EAEAEA"/>
                </a:solidFill>
                <a:ea typeface="ＭＳ Ｐゴシック" pitchFamily="80" charset="-128"/>
                <a:cs typeface="Arial" pitchFamily="34" charset="0"/>
              </a:rPr>
              <a:t>ESO’s Welt</a:t>
            </a:r>
          </a:p>
        </p:txBody>
      </p:sp>
      <p:pic>
        <p:nvPicPr>
          <p:cNvPr id="17412" name="Picture 4" descr="earthligh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1052513"/>
            <a:ext cx="8891587" cy="544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413" name="Group 6"/>
          <p:cNvGrpSpPr>
            <a:grpSpLocks/>
          </p:cNvGrpSpPr>
          <p:nvPr/>
        </p:nvGrpSpPr>
        <p:grpSpPr bwMode="auto">
          <a:xfrm>
            <a:off x="1135063" y="2287588"/>
            <a:ext cx="7302500" cy="2941637"/>
            <a:chOff x="657" y="1616"/>
            <a:chExt cx="4600" cy="1853"/>
          </a:xfrm>
        </p:grpSpPr>
        <p:grpSp>
          <p:nvGrpSpPr>
            <p:cNvPr id="17414" name="Group 7"/>
            <p:cNvGrpSpPr>
              <a:grpSpLocks/>
            </p:cNvGrpSpPr>
            <p:nvPr/>
          </p:nvGrpSpPr>
          <p:grpSpPr bwMode="auto">
            <a:xfrm>
              <a:off x="3028" y="1616"/>
              <a:ext cx="2229" cy="288"/>
              <a:chOff x="3028" y="1616"/>
              <a:chExt cx="2229" cy="288"/>
            </a:xfrm>
          </p:grpSpPr>
          <p:sp>
            <p:nvSpPr>
              <p:cNvPr id="17427" name="Line 8"/>
              <p:cNvSpPr>
                <a:spLocks noChangeShapeType="1"/>
              </p:cNvSpPr>
              <p:nvPr/>
            </p:nvSpPr>
            <p:spPr bwMode="auto">
              <a:xfrm>
                <a:off x="3028" y="1639"/>
                <a:ext cx="227" cy="13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28" name="Text Box 9"/>
              <p:cNvSpPr txBox="1">
                <a:spLocks noChangeArrowheads="1"/>
              </p:cNvSpPr>
              <p:nvPr/>
            </p:nvSpPr>
            <p:spPr bwMode="auto">
              <a:xfrm>
                <a:off x="3243" y="1616"/>
                <a:ext cx="201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b="1">
                    <a:solidFill>
                      <a:srgbClr val="FF0000"/>
                    </a:solidFill>
                  </a:rPr>
                  <a:t>Garching bei M</a:t>
                </a:r>
                <a:r>
                  <a:rPr lang="en-US" b="1">
                    <a:solidFill>
                      <a:srgbClr val="FF0000"/>
                    </a:solidFill>
                    <a:cs typeface="Times New Roman" pitchFamily="18" charset="0"/>
                  </a:rPr>
                  <a:t>ünchen</a:t>
                </a:r>
              </a:p>
            </p:txBody>
          </p:sp>
        </p:grpSp>
        <p:grpSp>
          <p:nvGrpSpPr>
            <p:cNvPr id="17415" name="Group 10"/>
            <p:cNvGrpSpPr>
              <a:grpSpLocks/>
            </p:cNvGrpSpPr>
            <p:nvPr/>
          </p:nvGrpSpPr>
          <p:grpSpPr bwMode="auto">
            <a:xfrm>
              <a:off x="657" y="3181"/>
              <a:ext cx="1073" cy="288"/>
              <a:chOff x="657" y="3181"/>
              <a:chExt cx="1073" cy="288"/>
            </a:xfrm>
          </p:grpSpPr>
          <p:sp>
            <p:nvSpPr>
              <p:cNvPr id="17425" name="Line 11"/>
              <p:cNvSpPr>
                <a:spLocks noChangeShapeType="1"/>
              </p:cNvSpPr>
              <p:nvPr/>
            </p:nvSpPr>
            <p:spPr bwMode="auto">
              <a:xfrm flipV="1">
                <a:off x="1457" y="3203"/>
                <a:ext cx="273" cy="13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26" name="Text Box 12"/>
              <p:cNvSpPr txBox="1">
                <a:spLocks noChangeArrowheads="1"/>
              </p:cNvSpPr>
              <p:nvPr/>
            </p:nvSpPr>
            <p:spPr bwMode="auto">
              <a:xfrm>
                <a:off x="657" y="3181"/>
                <a:ext cx="83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b="1">
                    <a:solidFill>
                      <a:srgbClr val="FF0000"/>
                    </a:solidFill>
                  </a:rPr>
                  <a:t>Santiago</a:t>
                </a:r>
              </a:p>
            </p:txBody>
          </p:sp>
        </p:grpSp>
        <p:grpSp>
          <p:nvGrpSpPr>
            <p:cNvPr id="17416" name="Group 13"/>
            <p:cNvGrpSpPr>
              <a:grpSpLocks/>
            </p:cNvGrpSpPr>
            <p:nvPr/>
          </p:nvGrpSpPr>
          <p:grpSpPr bwMode="auto">
            <a:xfrm>
              <a:off x="748" y="2915"/>
              <a:ext cx="988" cy="288"/>
              <a:chOff x="748" y="2915"/>
              <a:chExt cx="988" cy="288"/>
            </a:xfrm>
          </p:grpSpPr>
          <p:sp>
            <p:nvSpPr>
              <p:cNvPr id="17423" name="Line 14"/>
              <p:cNvSpPr>
                <a:spLocks noChangeShapeType="1"/>
              </p:cNvSpPr>
              <p:nvPr/>
            </p:nvSpPr>
            <p:spPr bwMode="auto">
              <a:xfrm>
                <a:off x="1462" y="3078"/>
                <a:ext cx="274" cy="4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24" name="Text Box 15"/>
              <p:cNvSpPr txBox="1">
                <a:spLocks noChangeArrowheads="1"/>
              </p:cNvSpPr>
              <p:nvPr/>
            </p:nvSpPr>
            <p:spPr bwMode="auto">
              <a:xfrm>
                <a:off x="748" y="2915"/>
                <a:ext cx="750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b="1">
                    <a:solidFill>
                      <a:srgbClr val="FF0000"/>
                    </a:solidFill>
                  </a:rPr>
                  <a:t>La Silla</a:t>
                </a:r>
              </a:p>
            </p:txBody>
          </p:sp>
        </p:grpSp>
        <p:grpSp>
          <p:nvGrpSpPr>
            <p:cNvPr id="17417" name="Group 16"/>
            <p:cNvGrpSpPr>
              <a:grpSpLocks/>
            </p:cNvGrpSpPr>
            <p:nvPr/>
          </p:nvGrpSpPr>
          <p:grpSpPr bwMode="auto">
            <a:xfrm>
              <a:off x="793" y="2614"/>
              <a:ext cx="946" cy="416"/>
              <a:chOff x="793" y="2614"/>
              <a:chExt cx="946" cy="416"/>
            </a:xfrm>
          </p:grpSpPr>
          <p:sp>
            <p:nvSpPr>
              <p:cNvPr id="17421" name="Line 17"/>
              <p:cNvSpPr>
                <a:spLocks noChangeShapeType="1"/>
              </p:cNvSpPr>
              <p:nvPr/>
            </p:nvSpPr>
            <p:spPr bwMode="auto">
              <a:xfrm>
                <a:off x="1518" y="2777"/>
                <a:ext cx="221" cy="25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22" name="Text Box 18"/>
              <p:cNvSpPr txBox="1">
                <a:spLocks noChangeArrowheads="1"/>
              </p:cNvSpPr>
              <p:nvPr/>
            </p:nvSpPr>
            <p:spPr bwMode="auto">
              <a:xfrm>
                <a:off x="793" y="2614"/>
                <a:ext cx="766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b="1">
                    <a:solidFill>
                      <a:srgbClr val="FF0000"/>
                    </a:solidFill>
                  </a:rPr>
                  <a:t>Paranal</a:t>
                </a:r>
              </a:p>
            </p:txBody>
          </p:sp>
        </p:grpSp>
        <p:grpSp>
          <p:nvGrpSpPr>
            <p:cNvPr id="17418" name="Group 19"/>
            <p:cNvGrpSpPr>
              <a:grpSpLocks/>
            </p:cNvGrpSpPr>
            <p:nvPr/>
          </p:nvGrpSpPr>
          <p:grpSpPr bwMode="auto">
            <a:xfrm>
              <a:off x="1791" y="2507"/>
              <a:ext cx="1180" cy="515"/>
              <a:chOff x="1791" y="2507"/>
              <a:chExt cx="1180" cy="515"/>
            </a:xfrm>
          </p:grpSpPr>
          <p:sp>
            <p:nvSpPr>
              <p:cNvPr id="17419" name="Line 20"/>
              <p:cNvSpPr>
                <a:spLocks noChangeShapeType="1"/>
              </p:cNvSpPr>
              <p:nvPr/>
            </p:nvSpPr>
            <p:spPr bwMode="auto">
              <a:xfrm flipV="1">
                <a:off x="1791" y="2677"/>
                <a:ext cx="144" cy="345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20" name="Text Box 21"/>
              <p:cNvSpPr txBox="1">
                <a:spLocks noChangeArrowheads="1"/>
              </p:cNvSpPr>
              <p:nvPr/>
            </p:nvSpPr>
            <p:spPr bwMode="auto">
              <a:xfrm>
                <a:off x="1894" y="2507"/>
                <a:ext cx="107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b="1">
                    <a:solidFill>
                      <a:srgbClr val="FF0000"/>
                    </a:solidFill>
                  </a:rPr>
                  <a:t>Chajnantor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3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1125538"/>
            <a:ext cx="7772400" cy="41148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 typeface="Monotype Sorts" pitchFamily="80" charset="2"/>
              <a:buNone/>
            </a:pPr>
            <a:r>
              <a:rPr lang="en-GB" sz="2400" smtClean="0">
                <a:ea typeface="ＭＳ Ｐゴシック" pitchFamily="80" charset="-128"/>
                <a:cs typeface="Arial" pitchFamily="34" charset="0"/>
              </a:rPr>
              <a:t>Sternwarten La Silla and Paranal in Betrieb </a:t>
            </a:r>
            <a:br>
              <a:rPr lang="en-GB" sz="2400" smtClean="0">
                <a:ea typeface="ＭＳ Ｐゴシック" pitchFamily="80" charset="-128"/>
                <a:cs typeface="Arial" pitchFamily="34" charset="0"/>
              </a:rPr>
            </a:br>
            <a:r>
              <a:rPr lang="en-GB" sz="2400" smtClean="0">
                <a:ea typeface="ＭＳ Ｐゴシック" pitchFamily="80" charset="-128"/>
                <a:cs typeface="Arial" pitchFamily="34" charset="0"/>
              </a:rPr>
              <a:t>9 Teleskope, plus 4 Teleskope für Interferometrie</a:t>
            </a:r>
          </a:p>
          <a:p>
            <a:pPr eaLnBrk="1" hangingPunct="1">
              <a:lnSpc>
                <a:spcPct val="150000"/>
              </a:lnSpc>
              <a:buFont typeface="Monotype Sorts" pitchFamily="80" charset="2"/>
              <a:buNone/>
            </a:pPr>
            <a:r>
              <a:rPr lang="en-GB" sz="2400" smtClean="0">
                <a:ea typeface="ＭＳ Ｐゴシック" pitchFamily="80" charset="-128"/>
                <a:cs typeface="Arial" pitchFamily="34" charset="0"/>
              </a:rPr>
              <a:t>APEX in Betrieb auf Chajnantor</a:t>
            </a:r>
          </a:p>
          <a:p>
            <a:pPr eaLnBrk="1" hangingPunct="1">
              <a:lnSpc>
                <a:spcPct val="150000"/>
              </a:lnSpc>
              <a:buFont typeface="Monotype Sorts" pitchFamily="80" charset="2"/>
              <a:buNone/>
            </a:pPr>
            <a:r>
              <a:rPr lang="en-GB" sz="2400" smtClean="0">
                <a:ea typeface="ＭＳ Ｐゴシック" pitchFamily="80" charset="-128"/>
                <a:cs typeface="Arial" pitchFamily="34" charset="0"/>
              </a:rPr>
              <a:t>ALMA im Bau (vollständiger Betrieb in 2013)</a:t>
            </a:r>
          </a:p>
          <a:p>
            <a:pPr eaLnBrk="1" hangingPunct="1">
              <a:lnSpc>
                <a:spcPct val="150000"/>
              </a:lnSpc>
              <a:buFont typeface="Monotype Sorts" pitchFamily="80" charset="2"/>
              <a:buNone/>
            </a:pPr>
            <a:r>
              <a:rPr lang="en-US" sz="2400" smtClean="0">
                <a:ea typeface="ＭＳ Ｐゴシック" pitchFamily="80" charset="-128"/>
                <a:cs typeface="Arial" pitchFamily="34" charset="0"/>
              </a:rPr>
              <a:t>Öffentliches Datenarchiv</a:t>
            </a:r>
            <a:endParaRPr lang="en-GB" sz="2400" smtClean="0">
              <a:ea typeface="ＭＳ Ｐゴシック" pitchFamily="80" charset="-128"/>
              <a:cs typeface="Arial" pitchFamily="34" charset="0"/>
            </a:endParaRPr>
          </a:p>
          <a:p>
            <a:pPr eaLnBrk="1" hangingPunct="1">
              <a:lnSpc>
                <a:spcPct val="150000"/>
              </a:lnSpc>
              <a:buFont typeface="Monotype Sorts" pitchFamily="80" charset="2"/>
              <a:buNone/>
            </a:pPr>
            <a:r>
              <a:rPr lang="en-GB" sz="2400" smtClean="0">
                <a:ea typeface="ＭＳ Ｐゴシック" pitchFamily="80" charset="-128"/>
                <a:cs typeface="Arial" pitchFamily="34" charset="0"/>
              </a:rPr>
              <a:t>ESO Extremely Large Telescope in der Planung</a:t>
            </a:r>
          </a:p>
          <a:p>
            <a:pPr eaLnBrk="1" hangingPunct="1">
              <a:lnSpc>
                <a:spcPct val="150000"/>
              </a:lnSpc>
              <a:buFont typeface="Monotype Sorts" pitchFamily="80" charset="2"/>
              <a:buNone/>
            </a:pPr>
            <a:r>
              <a:rPr lang="en-GB" sz="2400" smtClean="0">
                <a:ea typeface="ＭＳ Ｐゴシック" pitchFamily="80" charset="-128"/>
                <a:cs typeface="Arial" pitchFamily="34" charset="0"/>
              </a:rPr>
              <a:t>Headquarters in Garching, Deutschland</a:t>
            </a:r>
          </a:p>
          <a:p>
            <a:pPr eaLnBrk="1" hangingPunct="1">
              <a:lnSpc>
                <a:spcPct val="150000"/>
              </a:lnSpc>
              <a:buFont typeface="Monotype Sorts" pitchFamily="80" charset="2"/>
              <a:buNone/>
            </a:pPr>
            <a:r>
              <a:rPr lang="en-GB" sz="2400" smtClean="0">
                <a:ea typeface="ＭＳ Ｐゴシック" pitchFamily="80" charset="-128"/>
                <a:cs typeface="Arial" pitchFamily="34" charset="0"/>
              </a:rPr>
              <a:t>Repräsentation in Santiago de Chile</a:t>
            </a: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mtClean="0">
                <a:ea typeface="ＭＳ Ｐゴシック" pitchFamily="80" charset="-128"/>
                <a:cs typeface="Arial" pitchFamily="34" charset="0"/>
              </a:rPr>
              <a:t>ESO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187450" y="2349500"/>
            <a:ext cx="7488238" cy="4076700"/>
            <a:chOff x="476" y="1633"/>
            <a:chExt cx="4717" cy="2568"/>
          </a:xfrm>
        </p:grpSpPr>
        <p:pic>
          <p:nvPicPr>
            <p:cNvPr id="19468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6" y="1866"/>
              <a:ext cx="2404" cy="2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9" name="Picture 6" descr="0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91" y="1633"/>
              <a:ext cx="2002" cy="2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03945" name="Picture 9" descr="Science Archiv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6988"/>
            <a:ext cx="4787900" cy="3679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3947" name="Picture 11" descr="ESO-Garchi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2988" y="1052513"/>
            <a:ext cx="6965950" cy="383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3948" name="Picture 12" descr="Vitacura-office"/>
          <p:cNvPicPr>
            <a:picLocks noChangeAspect="1" noChangeArrowheads="1"/>
          </p:cNvPicPr>
          <p:nvPr/>
        </p:nvPicPr>
        <p:blipFill>
          <a:blip r:embed="rId6" cstate="print">
            <a:lum bright="12000"/>
          </a:blip>
          <a:srcRect/>
          <a:stretch>
            <a:fillRect/>
          </a:stretch>
        </p:blipFill>
        <p:spPr bwMode="auto">
          <a:xfrm>
            <a:off x="1692275" y="981075"/>
            <a:ext cx="56896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3949" name="Picture 13"/>
          <p:cNvPicPr>
            <a:picLocks noChangeAspect="1" noChangeArrowheads="1"/>
          </p:cNvPicPr>
          <p:nvPr/>
        </p:nvPicPr>
        <p:blipFill>
          <a:blip r:embed="rId7" cstate="print">
            <a:lum bright="14000"/>
          </a:blip>
          <a:srcRect/>
          <a:stretch>
            <a:fillRect/>
          </a:stretch>
        </p:blipFill>
        <p:spPr bwMode="auto">
          <a:xfrm>
            <a:off x="0" y="2924175"/>
            <a:ext cx="5902325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3950" name="Picture 14"/>
          <p:cNvPicPr>
            <a:picLocks noChangeAspect="1" noChangeArrowheads="1"/>
          </p:cNvPicPr>
          <p:nvPr/>
        </p:nvPicPr>
        <p:blipFill>
          <a:blip r:embed="rId8" cstate="print">
            <a:lum bright="20000"/>
          </a:blip>
          <a:srcRect/>
          <a:stretch>
            <a:fillRect/>
          </a:stretch>
        </p:blipFill>
        <p:spPr bwMode="auto">
          <a:xfrm>
            <a:off x="2700338" y="0"/>
            <a:ext cx="6443662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070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5650" y="1130300"/>
            <a:ext cx="7556500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10" cstate="print"/>
          <a:srcRect t="20544" b="21210"/>
          <a:stretch>
            <a:fillRect/>
          </a:stretch>
        </p:blipFill>
        <p:spPr bwMode="auto">
          <a:xfrm>
            <a:off x="495300" y="3500438"/>
            <a:ext cx="864870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70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393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6"/>
          <p:cNvSpPr>
            <a:spLocks noGrp="1"/>
          </p:cNvSpPr>
          <p:nvPr>
            <p:ph idx="1"/>
          </p:nvPr>
        </p:nvSpPr>
        <p:spPr>
          <a:xfrm>
            <a:off x="252413" y="1371600"/>
            <a:ext cx="8639175" cy="5027613"/>
          </a:xfrm>
        </p:spPr>
        <p:txBody>
          <a:bodyPr/>
          <a:lstStyle/>
          <a:p>
            <a:endParaRPr lang="en-GB" smtClean="0">
              <a:ea typeface="ＭＳ Ｐゴシック" pitchFamily="80" charset="-128"/>
              <a:cs typeface="Arial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err="1" smtClean="0"/>
              <a:t>Paranal</a:t>
            </a:r>
            <a:r>
              <a:rPr lang="en-GB" dirty="0" smtClean="0"/>
              <a:t> und </a:t>
            </a:r>
            <a:r>
              <a:rPr lang="en-GB" dirty="0" err="1" smtClean="0"/>
              <a:t>Armazones</a:t>
            </a:r>
            <a:endParaRPr lang="en-GB" dirty="0"/>
          </a:p>
        </p:txBody>
      </p:sp>
      <p:pic>
        <p:nvPicPr>
          <p:cNvPr id="21508" name="Picture 1" descr="eso1018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169988"/>
            <a:ext cx="8064500" cy="535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Placeholder 2" descr="eso1139a.jpg"/>
          <p:cNvPicPr>
            <a:picLocks noChangeAspect="1"/>
          </p:cNvPicPr>
          <p:nvPr/>
        </p:nvPicPr>
        <p:blipFill>
          <a:blip r:embed="rId3" cstate="print"/>
          <a:srcRect l="9407" t="12222" r="11368" b="12222"/>
          <a:stretch>
            <a:fillRect/>
          </a:stretch>
        </p:blipFill>
        <p:spPr bwMode="auto">
          <a:xfrm>
            <a:off x="0" y="1547813"/>
            <a:ext cx="9144000" cy="490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en-GB" smtClean="0">
              <a:ea typeface="ＭＳ Ｐゴシック" pitchFamily="80" charset="-128"/>
              <a:cs typeface="Arial" pitchFamily="34" charset="0"/>
            </a:endParaRP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252413" y="1371600"/>
            <a:ext cx="8639175" cy="5027613"/>
          </a:xfrm>
        </p:spPr>
        <p:txBody>
          <a:bodyPr/>
          <a:lstStyle/>
          <a:p>
            <a:endParaRPr lang="en-GB" smtClean="0">
              <a:ea typeface="ＭＳ Ｐゴシック" pitchFamily="80" charset="-128"/>
              <a:cs typeface="Arial" pitchFamily="34" charset="0"/>
            </a:endParaRPr>
          </a:p>
        </p:txBody>
      </p:sp>
      <p:pic>
        <p:nvPicPr>
          <p:cNvPr id="22532" name="Picture 4" descr="ESO-Paranal-51"/>
          <p:cNvPicPr>
            <a:picLocks noChangeAspect="1" noChangeArrowheads="1"/>
          </p:cNvPicPr>
          <p:nvPr/>
        </p:nvPicPr>
        <p:blipFill>
          <a:blip r:embed="rId2" cstate="print"/>
          <a:srcRect l="5905" t="4890" r="5905"/>
          <a:stretch>
            <a:fillRect/>
          </a:stretch>
        </p:blipFill>
        <p:spPr bwMode="auto">
          <a:xfrm>
            <a:off x="-254000" y="-26988"/>
            <a:ext cx="9652000" cy="691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o-official">
  <a:themeElements>
    <a:clrScheme name="ESO-official-B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O-official-B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  <a:effectLst/>
      </a:spPr>
      <a:bodyPr wrap="none">
        <a:spAutoFit/>
      </a:bodyPr>
      <a:lstStyle>
        <a:defPPr>
          <a:defRPr sz="1000" dirty="0" smtClean="0">
            <a:latin typeface="HelveticaNeueLT Com 65 Md" pitchFamily="34" charset="0"/>
            <a:ea typeface="+mn-ea"/>
            <a:cs typeface="+mn-cs"/>
          </a:defRPr>
        </a:defPPr>
      </a:lstStyle>
    </a:txDef>
  </a:objectDefaults>
  <a:extraClrSchemeLst>
    <a:extraClrScheme>
      <a:clrScheme name="ESO-official-B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eso-official">
  <a:themeElements>
    <a:clrScheme name="ESO-official-B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O-official-B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  <a:effectLst/>
      </a:spPr>
      <a:bodyPr wrap="none">
        <a:spAutoFit/>
      </a:bodyPr>
      <a:lstStyle>
        <a:defPPr>
          <a:defRPr sz="1000" dirty="0" smtClean="0">
            <a:latin typeface="HelveticaNeueLT Com 65 Md" pitchFamily="34" charset="0"/>
            <a:ea typeface="+mn-ea"/>
            <a:cs typeface="+mn-cs"/>
          </a:defRPr>
        </a:defPPr>
      </a:lstStyle>
    </a:txDef>
  </a:objectDefaults>
  <a:extraClrSchemeLst>
    <a:extraClrScheme>
      <a:clrScheme name="ESO-official-B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9177</TotalTime>
  <Words>545</Words>
  <Application>Microsoft Office PowerPoint</Application>
  <PresentationFormat>On-screen Show (4:3)</PresentationFormat>
  <Paragraphs>181</Paragraphs>
  <Slides>37</Slides>
  <Notes>9</Notes>
  <HiddenSlides>0</HiddenSlides>
  <MMClips>3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6" baseType="lpstr">
      <vt:lpstr>Times New Roman</vt:lpstr>
      <vt:lpstr>ＭＳ Ｐゴシック</vt:lpstr>
      <vt:lpstr>Arial</vt:lpstr>
      <vt:lpstr>Monotype Sorts</vt:lpstr>
      <vt:lpstr>Wingdings</vt:lpstr>
      <vt:lpstr>Calibri</vt:lpstr>
      <vt:lpstr>HelveticaNeueLT Com 65 Md</vt:lpstr>
      <vt:lpstr>Helvetica Neue Light</vt:lpstr>
      <vt:lpstr>Gill Sans</vt:lpstr>
      <vt:lpstr>ヒラギノ角ゴ ProN W3</vt:lpstr>
      <vt:lpstr>Hoefler Text</vt:lpstr>
      <vt:lpstr>ヒラギノ明朝 ProN W3</vt:lpstr>
      <vt:lpstr>Cambria</vt:lpstr>
      <vt:lpstr>Lucida Grande</vt:lpstr>
      <vt:lpstr>Symbol</vt:lpstr>
      <vt:lpstr>DejaVu Sans</vt:lpstr>
      <vt:lpstr>eso-official</vt:lpstr>
      <vt:lpstr>1_eso-official</vt:lpstr>
      <vt:lpstr>Microsoft Office Excel Worksheet</vt:lpstr>
      <vt:lpstr>Slide 1</vt:lpstr>
      <vt:lpstr>ESO – 50 Jahre und  eine vielversprechende Zukunft</vt:lpstr>
      <vt:lpstr>ESO</vt:lpstr>
      <vt:lpstr>ESO’s Geschichte</vt:lpstr>
      <vt:lpstr>Tempora mutantur</vt:lpstr>
      <vt:lpstr>ESO’s Welt</vt:lpstr>
      <vt:lpstr>ESO</vt:lpstr>
      <vt:lpstr>Paranal und Armazones</vt:lpstr>
      <vt:lpstr>Slide 9</vt:lpstr>
      <vt:lpstr>Volle Kontrolle der Spiegel</vt:lpstr>
      <vt:lpstr>Slide 11</vt:lpstr>
      <vt:lpstr>VLT Instrumente</vt:lpstr>
      <vt:lpstr>VLT Instrumente 2013/4</vt:lpstr>
      <vt:lpstr>Slide 14</vt:lpstr>
      <vt:lpstr>Die Survey Teleskope</vt:lpstr>
      <vt:lpstr>Public Surveys</vt:lpstr>
      <vt:lpstr>Herausragende Resultate</vt:lpstr>
      <vt:lpstr>Herausragende Ergebnisse</vt:lpstr>
      <vt:lpstr>Herausragende Resultate</vt:lpstr>
      <vt:lpstr>Viele weitere Resultate</vt:lpstr>
      <vt:lpstr>Publikationen von ESO Daten</vt:lpstr>
      <vt:lpstr>Proposal submission history</vt:lpstr>
      <vt:lpstr>Die letzten 24 Stunden (P89)</vt:lpstr>
      <vt:lpstr>Slide 24</vt:lpstr>
      <vt:lpstr>Atacama Large Millimeter Array</vt:lpstr>
      <vt:lpstr>Slide 26</vt:lpstr>
      <vt:lpstr>ALMA</vt:lpstr>
      <vt:lpstr>ALMA Support Facility</vt:lpstr>
      <vt:lpstr>Erste Resultate</vt:lpstr>
      <vt:lpstr>ESO’s nächstes Projekt  Das E-ELT</vt:lpstr>
      <vt:lpstr>Wissenschaft fürs E-ELT</vt:lpstr>
      <vt:lpstr>E-ELT Eckdaten</vt:lpstr>
      <vt:lpstr>E-ELT: Übersicht</vt:lpstr>
      <vt:lpstr>Ein Zukunftstraum</vt:lpstr>
      <vt:lpstr>Slide 35</vt:lpstr>
      <vt:lpstr>50 Jahre ESO</vt:lpstr>
      <vt:lpstr>Die nächsten Ziele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Leibundgut</cp:lastModifiedBy>
  <cp:revision>107</cp:revision>
  <dcterms:created xsi:type="dcterms:W3CDTF">2011-12-14T11:04:42Z</dcterms:created>
  <dcterms:modified xsi:type="dcterms:W3CDTF">2012-04-16T22:27:48Z</dcterms:modified>
</cp:coreProperties>
</file>