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5" r:id="rId3"/>
    <p:sldId id="297" r:id="rId4"/>
    <p:sldId id="264" r:id="rId5"/>
    <p:sldId id="298" r:id="rId6"/>
    <p:sldId id="328" r:id="rId7"/>
    <p:sldId id="327" r:id="rId8"/>
    <p:sldId id="319" r:id="rId9"/>
    <p:sldId id="320" r:id="rId10"/>
    <p:sldId id="321" r:id="rId11"/>
    <p:sldId id="323" r:id="rId12"/>
    <p:sldId id="329" r:id="rId13"/>
    <p:sldId id="330" r:id="rId14"/>
    <p:sldId id="332" r:id="rId15"/>
    <p:sldId id="331" r:id="rId16"/>
    <p:sldId id="334" r:id="rId17"/>
    <p:sldId id="335" r:id="rId18"/>
    <p:sldId id="336" r:id="rId19"/>
    <p:sldId id="338" r:id="rId20"/>
    <p:sldId id="339" r:id="rId21"/>
    <p:sldId id="32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00"/>
    <a:srgbClr val="0000FF"/>
    <a:srgbClr val="1997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14" autoAdjust="0"/>
  </p:normalViewPr>
  <p:slideViewPr>
    <p:cSldViewPr>
      <p:cViewPr varScale="1">
        <p:scale>
          <a:sx n="74" d="100"/>
          <a:sy n="74" d="100"/>
        </p:scale>
        <p:origin x="-1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2CF81-3812-4644-9ED9-9C1608EE2E60}" type="datetimeFigureOut">
              <a:rPr lang="en-US" smtClean="0"/>
              <a:t>24/06/15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8EEBA-D087-3A4D-8A8E-D7AB362843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643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AF22ABA-9E8D-EE43-9927-775EDF7F0853}" type="datetimeFigureOut">
              <a:rPr lang="en-US"/>
              <a:pPr/>
              <a:t>24/06/15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9B0CC024-6DC5-544D-A001-F2B6CD6DC98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912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65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err="1" smtClean="0"/>
              <a:t>Astronet</a:t>
            </a:r>
            <a:r>
              <a:rPr lang="en-GB" dirty="0" smtClean="0"/>
              <a:t> – EWASS, 24 June 2015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0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3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4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70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6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96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141309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emf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GB" dirty="0" err="1" smtClean="0"/>
              <a:t>Astronet</a:t>
            </a:r>
            <a:r>
              <a:rPr lang="en-GB" dirty="0" smtClean="0"/>
              <a:t> – EWASS, 24 June 2015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581775"/>
            <a:ext cx="2809875" cy="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581775"/>
            <a:ext cx="2809875" cy="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</a:t>
            </a:r>
            <a:r>
              <a:rPr lang="en-GB" noProof="0" dirty="0" smtClean="0"/>
              <a:t>Master</a:t>
            </a:r>
            <a:r>
              <a:rPr lang="en-US" dirty="0" smtClean="0"/>
              <a:t>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2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2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17.emf"/><Relationship Id="rId14" Type="http://schemas.openxmlformats.org/officeDocument/2006/relationships/image" Target="../media/image18.emf"/><Relationship Id="rId1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NeueLT Com 65 Md" charset="0"/>
              </a:rPr>
              <a:t>Future Strategies for </a:t>
            </a:r>
            <a:br>
              <a:rPr lang="en-US" dirty="0" smtClean="0">
                <a:latin typeface="HelveticaNeueLT Com 65 Md" charset="0"/>
              </a:rPr>
            </a:br>
            <a:r>
              <a:rPr lang="en-US" dirty="0" smtClean="0">
                <a:latin typeface="HelveticaNeueLT Com 65 Md" charset="0"/>
              </a:rPr>
              <a:t>OIR Astronomy</a:t>
            </a:r>
            <a:endParaRPr lang="en-GB" dirty="0">
              <a:latin typeface="HelveticaNeueLT Com 65 M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</a:rPr>
              <a:t>Bruno Leibundgut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(ESO)</a:t>
            </a:r>
            <a:endParaRPr lang="en-GB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Transients in the 2020s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052496" y="3177166"/>
            <a:ext cx="3772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Alerts from many different sources:</a:t>
            </a:r>
          </a:p>
          <a:p>
            <a:r>
              <a:rPr lang="en-GB" dirty="0" smtClean="0"/>
              <a:t>gravitational waves, neutrinos, </a:t>
            </a:r>
          </a:p>
          <a:p>
            <a:r>
              <a:rPr lang="en-GB" dirty="0" smtClean="0"/>
              <a:t>electromagnetic searches</a:t>
            </a:r>
            <a:endParaRPr lang="en-GB" dirty="0"/>
          </a:p>
        </p:txBody>
      </p:sp>
      <p:pic>
        <p:nvPicPr>
          <p:cNvPr id="7" name="Picture 3" descr="D:\Brazil\Brazil_planetaria\a4-platupdate0500.jpg"/>
          <p:cNvPicPr>
            <a:picLocks noChangeAspect="1" noChangeArrowheads="1"/>
          </p:cNvPicPr>
          <p:nvPr/>
        </p:nvPicPr>
        <p:blipFill>
          <a:blip r:embed="rId2" cstate="print"/>
          <a:srcRect t="40208" b="6306"/>
          <a:stretch>
            <a:fillRect/>
          </a:stretch>
        </p:blipFill>
        <p:spPr bwMode="auto">
          <a:xfrm>
            <a:off x="6858000" y="4953000"/>
            <a:ext cx="2040089" cy="154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Brazil\Brazil_planetaria\potw1225a.jpg"/>
          <p:cNvPicPr>
            <a:picLocks noChangeAspect="1" noChangeArrowheads="1"/>
          </p:cNvPicPr>
          <p:nvPr/>
        </p:nvPicPr>
        <p:blipFill rotWithShape="1">
          <a:blip r:embed="rId3" cstate="print"/>
          <a:srcRect t="36656"/>
          <a:stretch/>
        </p:blipFill>
        <p:spPr bwMode="auto">
          <a:xfrm>
            <a:off x="6858000" y="2971800"/>
            <a:ext cx="20246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1143000"/>
            <a:ext cx="1447800" cy="1868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048000"/>
            <a:ext cx="2349500" cy="1578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724400"/>
            <a:ext cx="16002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1219200"/>
            <a:ext cx="2133600" cy="163576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>
            <a:off x="1447800" y="4038600"/>
            <a:ext cx="16002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447800" y="3794400"/>
            <a:ext cx="1447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1447800" y="2286000"/>
            <a:ext cx="16002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5562600" y="4038600"/>
            <a:ext cx="12192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562600" y="2438400"/>
            <a:ext cx="12192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5562600" y="3886200"/>
            <a:ext cx="1219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715000" y="2133600"/>
            <a:ext cx="76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m&lt;21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5715000" y="3505200"/>
            <a:ext cx="76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m&lt;23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5715000" y="5257800"/>
            <a:ext cx="76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m&gt;23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1735088" y="1411069"/>
            <a:ext cx="100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FoV</a:t>
            </a:r>
            <a:r>
              <a:rPr lang="en-GB" dirty="0" smtClean="0"/>
              <a:t>:</a:t>
            </a:r>
          </a:p>
          <a:p>
            <a:r>
              <a:rPr lang="en-GB" dirty="0" smtClean="0"/>
              <a:t>10-30</a:t>
            </a:r>
            <a:r>
              <a:rPr lang="en-GB" dirty="0" smtClean="0">
                <a:latin typeface="ＭＳ ゴシック"/>
                <a:ea typeface="ＭＳ ゴシック"/>
                <a:cs typeface="ＭＳ ゴシック"/>
              </a:rPr>
              <a:t>°</a:t>
            </a:r>
            <a:endParaRPr lang="en-GB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5562600" y="5715000"/>
            <a:ext cx="1219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5562600" y="1905000"/>
            <a:ext cx="1219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1066800" y="5867400"/>
            <a:ext cx="166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Flexibility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err="1" smtClean="0"/>
              <a:t>Astronet</a:t>
            </a:r>
            <a:r>
              <a:rPr lang="en-GB" dirty="0"/>
              <a:t> </a:t>
            </a:r>
            <a:r>
              <a:rPr lang="en-GB" dirty="0" smtClean="0"/>
              <a:t>– EWASS, 24 June 2015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93689" y="1143000"/>
            <a:ext cx="8748000" cy="5278663"/>
          </a:xfrm>
        </p:spPr>
        <p:txBody>
          <a:bodyPr/>
          <a:lstStyle/>
          <a:p>
            <a:r>
              <a:rPr lang="en-GB" dirty="0" smtClean="0"/>
              <a:t>Complementarity of the different methods</a:t>
            </a:r>
          </a:p>
          <a:p>
            <a:pPr lvl="1"/>
            <a:r>
              <a:rPr lang="en-GB" dirty="0" smtClean="0"/>
              <a:t>radial velocities, direct imaging, transits</a:t>
            </a:r>
          </a:p>
          <a:p>
            <a:pPr lvl="1"/>
            <a:r>
              <a:rPr lang="en-GB" dirty="0" smtClean="0"/>
              <a:t>needed for full characterisation of masses, densities, atmospheres, formation </a:t>
            </a:r>
            <a:r>
              <a:rPr lang="en-GB" dirty="0" err="1" smtClean="0"/>
              <a:t>scenarii</a:t>
            </a:r>
            <a:endParaRPr lang="en-GB" dirty="0" smtClean="0"/>
          </a:p>
          <a:p>
            <a:pPr lvl="1"/>
            <a:r>
              <a:rPr lang="en-GB" dirty="0" smtClean="0"/>
              <a:t>Cheops, PLATO</a:t>
            </a:r>
            <a:r>
              <a:rPr lang="en-GB" smtClean="0"/>
              <a:t>, </a:t>
            </a:r>
            <a:r>
              <a:rPr lang="en-GB" smtClean="0"/>
              <a:t>HARPS, </a:t>
            </a:r>
            <a:r>
              <a:rPr lang="en-GB" dirty="0" smtClean="0"/>
              <a:t>ESPRESSO, </a:t>
            </a:r>
            <a:br>
              <a:rPr lang="en-GB" dirty="0" smtClean="0"/>
            </a:br>
            <a:r>
              <a:rPr lang="en-GB" dirty="0" smtClean="0"/>
              <a:t>NIR spectrograph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Coordination of the different facilities will be essential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Planets in the 2020s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26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Move towards a systems approach</a:t>
            </a:r>
          </a:p>
          <a:p>
            <a:pPr lvl="1"/>
            <a:r>
              <a:rPr lang="en-GB" dirty="0"/>
              <a:t>B</a:t>
            </a:r>
            <a:r>
              <a:rPr lang="en-GB" dirty="0" smtClean="0"/>
              <a:t>ig problems need coordinated observations</a:t>
            </a:r>
          </a:p>
          <a:p>
            <a:pPr lvl="2"/>
            <a:r>
              <a:rPr lang="en-GB" dirty="0" smtClean="0"/>
              <a:t>Milky Way dynamics </a:t>
            </a:r>
            <a:br>
              <a:rPr lang="en-GB" dirty="0" smtClean="0"/>
            </a:br>
            <a:r>
              <a:rPr lang="en-GB" dirty="0" smtClean="0">
                <a:sym typeface="Wingdings"/>
              </a:rPr>
              <a:t> Gaia astrometry plus velocities and abundances</a:t>
            </a:r>
          </a:p>
          <a:p>
            <a:pPr lvl="2"/>
            <a:r>
              <a:rPr lang="en-GB" dirty="0" smtClean="0">
                <a:sym typeface="Wingdings"/>
              </a:rPr>
              <a:t>Cosmology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 EUCLID and redshifts</a:t>
            </a:r>
          </a:p>
          <a:p>
            <a:pPr lvl="2"/>
            <a:r>
              <a:rPr lang="en-GB" dirty="0" smtClean="0">
                <a:sym typeface="Wingdings"/>
              </a:rPr>
              <a:t>Particle Physics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 messengers and electromagnetic follow-up</a:t>
            </a:r>
          </a:p>
          <a:p>
            <a:pPr lvl="1"/>
            <a:r>
              <a:rPr lang="en-GB" dirty="0">
                <a:sym typeface="Wingdings"/>
              </a:rPr>
              <a:t>S</a:t>
            </a:r>
            <a:r>
              <a:rPr lang="en-GB" dirty="0" smtClean="0">
                <a:sym typeface="Wingdings"/>
              </a:rPr>
              <a:t>everal astrophysical problems need observations across the electromagnetic spectrum</a:t>
            </a:r>
          </a:p>
          <a:p>
            <a:pPr lvl="2"/>
            <a:r>
              <a:rPr lang="en-GB" dirty="0">
                <a:sym typeface="Wingdings"/>
              </a:rPr>
              <a:t>H</a:t>
            </a:r>
            <a:r>
              <a:rPr lang="en-GB" dirty="0" smtClean="0">
                <a:sym typeface="Wingdings"/>
              </a:rPr>
              <a:t>igh-energy astrophysics</a:t>
            </a:r>
          </a:p>
          <a:p>
            <a:pPr lvl="2"/>
            <a:r>
              <a:rPr lang="en-GB" dirty="0">
                <a:sym typeface="Wingdings"/>
              </a:rPr>
              <a:t>C</a:t>
            </a:r>
            <a:r>
              <a:rPr lang="en-GB" dirty="0" smtClean="0">
                <a:sym typeface="Wingdings"/>
              </a:rPr>
              <a:t>omplex astrophysical sites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 e.g. star formation regions, SN remnants, galaxy clusters, distant universe</a:t>
            </a:r>
          </a:p>
          <a:p>
            <a:pPr lvl="2"/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Strategic Changes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90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Facilities are part of observational system</a:t>
            </a:r>
          </a:p>
          <a:p>
            <a:pPr lvl="1"/>
            <a:r>
              <a:rPr lang="en-GB" dirty="0"/>
              <a:t>G</a:t>
            </a:r>
            <a:r>
              <a:rPr lang="en-GB" dirty="0" smtClean="0"/>
              <a:t>round-space coordination (next talk)</a:t>
            </a:r>
          </a:p>
          <a:p>
            <a:pPr lvl="1"/>
            <a:r>
              <a:rPr lang="en-GB" dirty="0"/>
              <a:t>C</a:t>
            </a:r>
            <a:r>
              <a:rPr lang="en-GB" dirty="0" smtClean="0"/>
              <a:t>oordinated observations at many telescopes</a:t>
            </a:r>
          </a:p>
          <a:p>
            <a:pPr lvl="2"/>
            <a:r>
              <a:rPr lang="en-GB" dirty="0"/>
              <a:t>M</a:t>
            </a:r>
            <a:r>
              <a:rPr lang="en-GB" dirty="0" smtClean="0"/>
              <a:t>ulti-wavelength programmes</a:t>
            </a:r>
          </a:p>
          <a:p>
            <a:pPr lvl="3"/>
            <a:r>
              <a:rPr lang="en-GB" dirty="0"/>
              <a:t>ALMA - optical </a:t>
            </a:r>
            <a:r>
              <a:rPr lang="en-GB" dirty="0" smtClean="0"/>
              <a:t>synergies</a:t>
            </a:r>
          </a:p>
          <a:p>
            <a:pPr lvl="4"/>
            <a:r>
              <a:rPr lang="en-GB" dirty="0" smtClean="0"/>
              <a:t>star/planet formation, distant universe</a:t>
            </a:r>
            <a:endParaRPr lang="en-GB" dirty="0"/>
          </a:p>
          <a:p>
            <a:pPr lvl="3"/>
            <a:r>
              <a:rPr lang="en-GB" dirty="0"/>
              <a:t>radio - optical </a:t>
            </a:r>
            <a:r>
              <a:rPr lang="en-GB" dirty="0" smtClean="0"/>
              <a:t>synergies</a:t>
            </a:r>
          </a:p>
          <a:p>
            <a:pPr lvl="4"/>
            <a:r>
              <a:rPr lang="en-GB" dirty="0" smtClean="0"/>
              <a:t>non-thermal and thermal universe</a:t>
            </a:r>
          </a:p>
          <a:p>
            <a:pPr lvl="2"/>
            <a:r>
              <a:rPr lang="en-GB" dirty="0" err="1"/>
              <a:t>E</a:t>
            </a:r>
            <a:r>
              <a:rPr lang="en-GB" dirty="0" err="1" smtClean="0"/>
              <a:t>xo</a:t>
            </a:r>
            <a:r>
              <a:rPr lang="en-GB" dirty="0" smtClean="0"/>
              <a:t>-planet search and characterisation</a:t>
            </a:r>
          </a:p>
          <a:p>
            <a:pPr lvl="3"/>
            <a:r>
              <a:rPr lang="en-GB" dirty="0" smtClean="0"/>
              <a:t>timed photometry, spectroscopic monitoring, </a:t>
            </a:r>
            <a:br>
              <a:rPr lang="en-GB" dirty="0" smtClean="0"/>
            </a:br>
            <a:r>
              <a:rPr lang="en-GB" dirty="0" smtClean="0"/>
              <a:t>multi-wavelength observations (planet-star contrast!)</a:t>
            </a:r>
          </a:p>
          <a:p>
            <a:pPr lvl="2"/>
            <a:r>
              <a:rPr lang="en-GB" dirty="0" smtClean="0"/>
              <a:t>Milky Way structure and local dwarf galaxies</a:t>
            </a:r>
          </a:p>
          <a:p>
            <a:pPr lvl="3"/>
            <a:r>
              <a:rPr lang="en-GB" dirty="0" smtClean="0"/>
              <a:t>spectroscopic follow-up of the photometric catalogues </a:t>
            </a:r>
            <a:br>
              <a:rPr lang="en-GB" dirty="0" smtClean="0"/>
            </a:br>
            <a:r>
              <a:rPr lang="en-GB" dirty="0" smtClean="0"/>
              <a:t>(SDSS, Gaia)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Strategies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97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Strategies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393689" y="1143000"/>
            <a:ext cx="8748000" cy="527866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“Guidelines” for OIR observatories</a:t>
            </a:r>
          </a:p>
          <a:p>
            <a:pPr lvl="1"/>
            <a:r>
              <a:rPr lang="en-GB" dirty="0" smtClean="0"/>
              <a:t>Flexibility</a:t>
            </a:r>
          </a:p>
          <a:p>
            <a:pPr lvl="2"/>
            <a:r>
              <a:rPr lang="en-GB" dirty="0" smtClean="0"/>
              <a:t>adapt to new topics and discoveries</a:t>
            </a:r>
          </a:p>
          <a:p>
            <a:pPr lvl="1"/>
            <a:r>
              <a:rPr lang="en-GB" dirty="0" smtClean="0"/>
              <a:t>Uniqueness</a:t>
            </a:r>
          </a:p>
          <a:p>
            <a:pPr lvl="2"/>
            <a:r>
              <a:rPr lang="en-GB" dirty="0" smtClean="0"/>
              <a:t>explore features of your observatory others don’t have</a:t>
            </a:r>
          </a:p>
          <a:p>
            <a:pPr lvl="3"/>
            <a:r>
              <a:rPr lang="en-GB" dirty="0" smtClean="0"/>
              <a:t>e.g. interferometry (VLTI)</a:t>
            </a:r>
          </a:p>
          <a:p>
            <a:pPr lvl="2"/>
            <a:r>
              <a:rPr lang="en-GB" dirty="0" smtClean="0"/>
              <a:t>provide unique capabilities for simultaneous coverage of large wavelength ranges</a:t>
            </a:r>
          </a:p>
          <a:p>
            <a:pPr lvl="3"/>
            <a:r>
              <a:rPr lang="en-GB" dirty="0" smtClean="0"/>
              <a:t>e.g. observations of Comet Shoemaker-Levy 9 or Hale-Bopp</a:t>
            </a:r>
          </a:p>
          <a:p>
            <a:pPr lvl="1"/>
            <a:r>
              <a:rPr lang="en-GB" dirty="0" smtClean="0"/>
              <a:t>Complementarity</a:t>
            </a:r>
          </a:p>
          <a:p>
            <a:pPr lvl="2"/>
            <a:r>
              <a:rPr lang="en-GB" dirty="0" smtClean="0"/>
              <a:t>spectral follow-up of imaging surveys</a:t>
            </a:r>
          </a:p>
          <a:p>
            <a:pPr lvl="2"/>
            <a:r>
              <a:rPr lang="en-GB" dirty="0" smtClean="0"/>
              <a:t>monitoring of special objects</a:t>
            </a:r>
          </a:p>
          <a:p>
            <a:pPr lvl="2"/>
            <a:r>
              <a:rPr lang="en-GB" dirty="0" smtClean="0"/>
              <a:t>complementarity to space missions</a:t>
            </a:r>
          </a:p>
          <a:p>
            <a:pPr lvl="1"/>
            <a:r>
              <a:rPr lang="en-GB" dirty="0" err="1" smtClean="0"/>
              <a:t>Supplementarity</a:t>
            </a:r>
            <a:endParaRPr lang="en-GB" dirty="0" smtClean="0"/>
          </a:p>
          <a:p>
            <a:pPr lvl="2"/>
            <a:r>
              <a:rPr lang="en-GB" dirty="0" smtClean="0"/>
              <a:t>support observations for other facilities</a:t>
            </a:r>
          </a:p>
        </p:txBody>
      </p:sp>
      <p:sp>
        <p:nvSpPr>
          <p:cNvPr id="7" name="TextBox 6"/>
          <p:cNvSpPr txBox="1"/>
          <p:nvPr/>
        </p:nvSpPr>
        <p:spPr>
          <a:xfrm rot="19309439">
            <a:off x="659468" y="2960975"/>
            <a:ext cx="7165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solidFill>
                  <a:srgbClr val="FF0000">
                    <a:alpha val="47000"/>
                  </a:srgbClr>
                </a:solidFill>
              </a:rPr>
              <a:t>Coordination</a:t>
            </a:r>
            <a:endParaRPr lang="en-GB" sz="9600" dirty="0">
              <a:solidFill>
                <a:srgbClr val="FF0000">
                  <a:alpha val="4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4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“Internet Astrophysics”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ost research based on databases</a:t>
            </a:r>
          </a:p>
          <a:p>
            <a:pPr lvl="1"/>
            <a:r>
              <a:rPr lang="en-GB" dirty="0"/>
              <a:t>C</a:t>
            </a:r>
            <a:r>
              <a:rPr lang="en-GB" dirty="0" smtClean="0"/>
              <a:t>oordinated programmes produce coherent data</a:t>
            </a:r>
          </a:p>
          <a:p>
            <a:pPr lvl="1"/>
            <a:r>
              <a:rPr lang="en-GB" dirty="0" smtClean="0"/>
              <a:t>Context for many new observations</a:t>
            </a:r>
          </a:p>
          <a:p>
            <a:pPr lvl="1"/>
            <a:r>
              <a:rPr lang="en-GB" dirty="0" smtClean="0"/>
              <a:t>Open Data proven to be key to success</a:t>
            </a:r>
          </a:p>
          <a:p>
            <a:pPr lvl="2"/>
            <a:r>
              <a:rPr lang="en-GB" dirty="0" smtClean="0"/>
              <a:t>SDSS, 2MASS/DENIS, </a:t>
            </a:r>
            <a:r>
              <a:rPr lang="en-GB" dirty="0" err="1" smtClean="0"/>
              <a:t>Kepler</a:t>
            </a:r>
            <a:r>
              <a:rPr lang="en-GB" dirty="0" smtClean="0"/>
              <a:t>, eventually LSST</a:t>
            </a:r>
          </a:p>
          <a:p>
            <a:pPr lvl="2"/>
            <a:r>
              <a:rPr lang="en-GB" dirty="0" smtClean="0">
                <a:solidFill>
                  <a:srgbClr val="000000"/>
                </a:solidFill>
              </a:rPr>
              <a:t>observatory data archives</a:t>
            </a:r>
          </a:p>
          <a:p>
            <a:pPr>
              <a:buFont typeface="Lucida Grande"/>
              <a:buChar char="➞"/>
            </a:pPr>
            <a:r>
              <a:rPr lang="en-GB" dirty="0" smtClean="0">
                <a:solidFill>
                  <a:srgbClr val="FF0000"/>
                </a:solidFill>
              </a:rPr>
              <a:t>Make data available to the whole community</a:t>
            </a:r>
          </a:p>
          <a:p>
            <a:pPr lvl="1">
              <a:buFont typeface="Wingdings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Easy to find</a:t>
            </a:r>
          </a:p>
          <a:p>
            <a:pPr lvl="1">
              <a:buFont typeface="Wingdings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Easy to understand</a:t>
            </a:r>
          </a:p>
          <a:p>
            <a:pPr lvl="1">
              <a:buFont typeface="Wingdings" charset="2"/>
              <a:buChar char="Ø"/>
            </a:pPr>
            <a:r>
              <a:rPr lang="en-GB" dirty="0" smtClean="0">
                <a:solidFill>
                  <a:srgbClr val="000000"/>
                </a:solidFill>
              </a:rPr>
              <a:t>Easy to use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Strategies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97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045937"/>
            <a:ext cx="8748000" cy="52786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Flagship facilities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ALMA, ELTs, JWST, LSST, EUCLID, (SKA, ATHENA)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Archives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Planck, Gaia, HST, Spitzer, Herschel, </a:t>
            </a:r>
            <a:r>
              <a:rPr lang="en-GB" dirty="0" err="1" smtClean="0"/>
              <a:t>Kepler</a:t>
            </a:r>
            <a:r>
              <a:rPr lang="en-GB" dirty="0" smtClean="0"/>
              <a:t>, XMM-Newton, INTEGRAL, Chandra, observatory archives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Literature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General user facilities (with some specialisation?)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6-10m telescopes (16 ground-based)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“people’s observatories”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large variety of instrumentation, also interferometry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built-in flexibility</a:t>
            </a:r>
          </a:p>
          <a:p>
            <a:pPr lvl="2">
              <a:lnSpc>
                <a:spcPct val="90000"/>
              </a:lnSpc>
            </a:pPr>
            <a:r>
              <a:rPr lang="en-GB" dirty="0" smtClean="0">
                <a:solidFill>
                  <a:srgbClr val="FF0000"/>
                </a:solidFill>
              </a:rPr>
              <a:t>main resource for follow-up work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2-4m telescopes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pick your specialisation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dedicate telescope to specific science question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OIR Observational System of the 2020s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2132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122137"/>
            <a:ext cx="8748000" cy="52786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ALMA</a:t>
            </a:r>
            <a:r>
              <a:rPr lang="en-GB" dirty="0"/>
              <a:t> </a:t>
            </a:r>
            <a:r>
              <a:rPr lang="en-GB" dirty="0" smtClean="0"/>
              <a:t>and E-ELT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Flagship facilities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VLT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U</a:t>
            </a:r>
            <a:r>
              <a:rPr lang="en-GB" dirty="0" smtClean="0"/>
              <a:t>nique capabilities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interferometry </a:t>
            </a:r>
            <a:r>
              <a:rPr lang="en-GB" dirty="0" smtClean="0">
                <a:sym typeface="Wingdings"/>
              </a:rPr>
              <a:t> VLTI special session on Friday</a:t>
            </a:r>
          </a:p>
          <a:p>
            <a:pPr lvl="2">
              <a:lnSpc>
                <a:spcPct val="90000"/>
              </a:lnSpc>
            </a:pPr>
            <a:r>
              <a:rPr lang="en-GB" dirty="0" smtClean="0">
                <a:sym typeface="Wingdings"/>
              </a:rPr>
              <a:t>large instrument complement, flexibility, modern operations model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ym typeface="Wingdings"/>
              </a:rPr>
              <a:t>La </a:t>
            </a:r>
            <a:r>
              <a:rPr lang="en-GB" dirty="0" err="1" smtClean="0">
                <a:sym typeface="Wingdings"/>
              </a:rPr>
              <a:t>Silla</a:t>
            </a:r>
            <a:r>
              <a:rPr lang="en-GB" dirty="0" smtClean="0">
                <a:sym typeface="Wingdings"/>
              </a:rPr>
              <a:t>/4m telescopes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sym typeface="Wingdings"/>
              </a:rPr>
              <a:t>Transients</a:t>
            </a:r>
            <a:r>
              <a:rPr lang="en-GB" dirty="0" smtClean="0">
                <a:sym typeface="Wingdings"/>
              </a:rPr>
              <a:t>: NTT; </a:t>
            </a:r>
            <a:r>
              <a:rPr lang="en-GB" dirty="0" err="1" smtClean="0">
                <a:sym typeface="Wingdings"/>
              </a:rPr>
              <a:t>exo</a:t>
            </a:r>
            <a:r>
              <a:rPr lang="en-GB" dirty="0" smtClean="0">
                <a:sym typeface="Wingdings"/>
              </a:rPr>
              <a:t>-planets: 3.6m;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multi-object spectroscopy: VISTA;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platform for smaller experiments: La </a:t>
            </a:r>
            <a:r>
              <a:rPr lang="en-GB" dirty="0" err="1" smtClean="0">
                <a:sym typeface="Wingdings"/>
              </a:rPr>
              <a:t>Silla</a:t>
            </a:r>
            <a:endParaRPr lang="en-GB" dirty="0" smtClean="0">
              <a:sym typeface="Wingdings"/>
            </a:endParaRPr>
          </a:p>
          <a:p>
            <a:pPr>
              <a:lnSpc>
                <a:spcPct val="90000"/>
              </a:lnSpc>
            </a:pPr>
            <a:r>
              <a:rPr lang="en-GB" dirty="0"/>
              <a:t>ESO Archive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Rich </a:t>
            </a:r>
            <a:r>
              <a:rPr lang="en-GB" dirty="0"/>
              <a:t>resource of optical data</a:t>
            </a:r>
          </a:p>
          <a:p>
            <a:pPr lvl="2">
              <a:lnSpc>
                <a:spcPct val="90000"/>
              </a:lnSpc>
            </a:pPr>
            <a:r>
              <a:rPr lang="en-GB" dirty="0"/>
              <a:t>large coherent data sets from surveys</a:t>
            </a:r>
          </a:p>
          <a:p>
            <a:pPr lvl="2">
              <a:lnSpc>
                <a:spcPct val="90000"/>
              </a:lnSpc>
            </a:pPr>
            <a:r>
              <a:rPr lang="en-GB" dirty="0"/>
              <a:t>advanced data products</a:t>
            </a:r>
          </a:p>
          <a:p>
            <a:pPr lvl="1">
              <a:lnSpc>
                <a:spcPct val="90000"/>
              </a:lnSpc>
            </a:pPr>
            <a:endParaRPr lang="en-GB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ESO – an integrated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61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Recently in another community …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965960"/>
            <a:ext cx="9220200" cy="1844040"/>
            <a:chOff x="0" y="2819400"/>
            <a:chExt cx="9220200" cy="18440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19400"/>
              <a:ext cx="9220200" cy="18440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0" y="2819400"/>
              <a:ext cx="3124200" cy="266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19600" y="4343400"/>
            <a:ext cx="4635500" cy="1016000"/>
            <a:chOff x="3421354" y="4114800"/>
            <a:chExt cx="5702300" cy="132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1354" y="5029200"/>
              <a:ext cx="5702300" cy="406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4114800"/>
              <a:ext cx="3917206" cy="92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18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Astronomy in the 2020s</a:t>
            </a:r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OIR sky measured to ~25 mag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Thousands of transient alerts per day</a:t>
            </a:r>
          </a:p>
          <a:p>
            <a:pPr>
              <a:lnSpc>
                <a:spcPct val="90000"/>
              </a:lnSpc>
            </a:pPr>
            <a:r>
              <a:rPr lang="en-GB" dirty="0"/>
              <a:t>M</a:t>
            </a:r>
            <a:r>
              <a:rPr lang="en-GB" dirty="0" smtClean="0"/>
              <a:t>atching capabilities at (almost) all other wavelengths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angular resolution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sensitivity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sky coverage</a:t>
            </a:r>
          </a:p>
          <a:p>
            <a:pPr>
              <a:lnSpc>
                <a:spcPct val="90000"/>
              </a:lnSpc>
            </a:pPr>
            <a:r>
              <a:rPr lang="en-GB" dirty="0" err="1"/>
              <a:t>A</a:t>
            </a:r>
            <a:r>
              <a:rPr lang="en-GB" dirty="0" err="1" smtClean="0"/>
              <a:t>stroparticle</a:t>
            </a:r>
            <a:r>
              <a:rPr lang="en-GB" dirty="0" smtClean="0"/>
              <a:t> detections 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Diverse astronomical community with considerable overlap with other sciences (chemistry, biology)</a:t>
            </a:r>
          </a:p>
          <a:p>
            <a:pPr>
              <a:lnSpc>
                <a:spcPct val="90000"/>
              </a:lnSpc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6724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Part of the multi-wavelength universe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central region for many processes</a:t>
            </a:r>
          </a:p>
          <a:p>
            <a:pPr fontAlgn="auto">
              <a:defRPr/>
            </a:pPr>
            <a:endParaRPr lang="en-US" dirty="0" smtClean="0">
              <a:ea typeface="+mn-ea"/>
            </a:endParaRPr>
          </a:p>
          <a:p>
            <a:pPr fontAlgn="auto"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NeueLT Com 65 Md" charset="0"/>
              </a:rPr>
              <a:t>OIR Astronomy</a:t>
            </a:r>
            <a:endParaRPr lang="en-GB" dirty="0">
              <a:latin typeface="HelveticaNeueLT Com 65 Md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66797" y="2438400"/>
            <a:ext cx="7243933" cy="3541930"/>
            <a:chOff x="1066797" y="2743201"/>
            <a:chExt cx="7243933" cy="3541930"/>
          </a:xfrm>
        </p:grpSpPr>
        <p:grpSp>
          <p:nvGrpSpPr>
            <p:cNvPr id="5" name="Group 4"/>
            <p:cNvGrpSpPr/>
            <p:nvPr/>
          </p:nvGrpSpPr>
          <p:grpSpPr>
            <a:xfrm rot="60000">
              <a:off x="1066797" y="2743201"/>
              <a:ext cx="7243933" cy="2930500"/>
              <a:chOff x="1115616" y="3212976"/>
              <a:chExt cx="7243933" cy="29305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15616" y="3212976"/>
                <a:ext cx="7243933" cy="29305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115616" y="3212976"/>
                <a:ext cx="4608512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939955" y="5638800"/>
              <a:ext cx="6365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800" dirty="0" smtClean="0">
                  <a:latin typeface="HelveticaNeueLT Com 45 Lt"/>
                  <a:cs typeface="HelveticaNeueLT Com 45 Lt"/>
                </a:rPr>
                <a:t>McCray et al. 1995</a:t>
              </a:r>
            </a:p>
            <a:p>
              <a:r>
                <a:rPr lang="en-GB" dirty="0" smtClean="0">
                  <a:latin typeface="HelveticaNeueLT Com 45 Lt"/>
                  <a:cs typeface="HelveticaNeueLT Com 45 Lt"/>
                </a:rPr>
                <a:t>A Strategy for Ground-Based Optical and Infrared Astronomy</a:t>
              </a:r>
              <a:r>
                <a:rPr lang="en-GB" sz="1800" dirty="0" smtClean="0">
                  <a:latin typeface="HelveticaNeueLT Com 45 Lt"/>
                  <a:cs typeface="HelveticaNeueLT Com 45 Lt"/>
                </a:rPr>
                <a:t> </a:t>
              </a:r>
              <a:endParaRPr lang="en-GB" sz="1800" dirty="0">
                <a:latin typeface="HelveticaNeueLT Com 45 Lt"/>
                <a:cs typeface="HelveticaNeueLT Com 45 Lt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OIR Future Strategies</a:t>
            </a:r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solidFill>
                  <a:srgbClr val="FF0000"/>
                </a:solidFill>
              </a:rPr>
              <a:t>Flexibility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Astrophysics covers many topics and techniques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Completeness of instrumentation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Reaction to interesting new events, object and topics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rgbClr val="FF0000"/>
                </a:solidFill>
              </a:rPr>
              <a:t>Coordination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Instrumentations programmes at different facilities 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either through a large pool or through collaboration between observatories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Planning between ground and space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Time allocation between observatories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rgbClr val="FF0000"/>
                </a:solidFill>
              </a:rPr>
              <a:t>Operations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inbuilt flexibility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archive </a:t>
            </a:r>
            <a:r>
              <a:rPr lang="en-GB" dirty="0" smtClean="0">
                <a:sym typeface="Wingdings"/>
              </a:rPr>
              <a:t> open distribution of data</a:t>
            </a:r>
            <a:endParaRPr lang="en-GB" dirty="0" smtClean="0"/>
          </a:p>
          <a:p>
            <a:pPr lvl="1"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4" descr="D:\Brazil\Brazil_planetaria\eso50_obs_com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8355" y="2403475"/>
            <a:ext cx="954087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136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err="1" smtClean="0"/>
              <a:t>Astronet</a:t>
            </a:r>
            <a:r>
              <a:rPr lang="en-GB" dirty="0" smtClean="0"/>
              <a:t> – EWASS, 24 June 2015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A plethora of facilities</a:t>
            </a:r>
          </a:p>
          <a:p>
            <a:pPr lvl="1"/>
            <a:r>
              <a:rPr lang="en-GB" dirty="0" smtClean="0"/>
              <a:t>Optical-Infrared ground-based telescopes up to 40m aperture</a:t>
            </a:r>
          </a:p>
          <a:p>
            <a:pPr lvl="2"/>
            <a:r>
              <a:rPr lang="en-GB" dirty="0" smtClean="0"/>
              <a:t>surveys, interferometry, synoptic programmes </a:t>
            </a:r>
          </a:p>
          <a:p>
            <a:pPr lvl="1"/>
            <a:r>
              <a:rPr lang="en-GB" dirty="0" smtClean="0"/>
              <a:t>mm and sub-mm telescopes</a:t>
            </a:r>
          </a:p>
          <a:p>
            <a:pPr lvl="2"/>
            <a:r>
              <a:rPr lang="en-GB" dirty="0" smtClean="0"/>
              <a:t>ALMA, NOEMA, SMA, APEX, Planck, Herschel, SOFIA</a:t>
            </a:r>
          </a:p>
          <a:p>
            <a:pPr lvl="1"/>
            <a:r>
              <a:rPr lang="en-GB" dirty="0" smtClean="0"/>
              <a:t>Radio telescopes of all sizes covering many frequencies</a:t>
            </a:r>
          </a:p>
          <a:p>
            <a:pPr lvl="1"/>
            <a:r>
              <a:rPr lang="en-GB" dirty="0" smtClean="0"/>
              <a:t>Space-based telescopes</a:t>
            </a:r>
          </a:p>
          <a:p>
            <a:pPr lvl="2"/>
            <a:r>
              <a:rPr lang="en-GB" dirty="0" smtClean="0"/>
              <a:t>Gaia, HST, JWST, Euclid, WFIRST-AFTA</a:t>
            </a:r>
          </a:p>
          <a:p>
            <a:pPr lvl="2"/>
            <a:r>
              <a:rPr lang="en-GB" dirty="0" smtClean="0"/>
              <a:t>Spitzer, </a:t>
            </a:r>
            <a:r>
              <a:rPr lang="en-GB" dirty="0" err="1" smtClean="0"/>
              <a:t>Kepler</a:t>
            </a:r>
            <a:r>
              <a:rPr lang="en-GB" dirty="0" smtClean="0"/>
              <a:t>, </a:t>
            </a:r>
            <a:r>
              <a:rPr lang="en-GB" dirty="0" err="1" smtClean="0"/>
              <a:t>CoRoT</a:t>
            </a:r>
            <a:r>
              <a:rPr lang="en-GB" dirty="0" smtClean="0"/>
              <a:t>, Cheops, TESS, PLATO, SVOM, …</a:t>
            </a:r>
          </a:p>
          <a:p>
            <a:pPr lvl="1"/>
            <a:r>
              <a:rPr lang="en-GB" dirty="0" smtClean="0"/>
              <a:t>X-ray sky available through </a:t>
            </a:r>
          </a:p>
          <a:p>
            <a:pPr lvl="2"/>
            <a:r>
              <a:rPr lang="en-GB" dirty="0" smtClean="0"/>
              <a:t>XMM/Newton, Chandra, </a:t>
            </a:r>
            <a:r>
              <a:rPr lang="en-GB" dirty="0" err="1" smtClean="0"/>
              <a:t>eROSITA</a:t>
            </a:r>
            <a:r>
              <a:rPr lang="en-GB" dirty="0" smtClean="0"/>
              <a:t> and Athena</a:t>
            </a:r>
          </a:p>
          <a:p>
            <a:pPr lvl="1"/>
            <a:r>
              <a:rPr lang="en-GB" dirty="0" smtClean="0"/>
              <a:t>Gamma-ray sky</a:t>
            </a:r>
          </a:p>
          <a:p>
            <a:pPr lvl="2"/>
            <a:r>
              <a:rPr lang="en-GB" dirty="0" smtClean="0"/>
              <a:t>INTEGRAL, MAGIC, HESS, CTA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Bright Present and Future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52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NeueLT Com 65 Md" charset="0"/>
              </a:rPr>
              <a:t>Science Themes</a:t>
            </a:r>
            <a:endParaRPr lang="en-GB" dirty="0">
              <a:latin typeface="HelveticaNeueLT Com 65 Md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NeueLT Com 65 Md" charset="0"/>
              </a:rPr>
              <a:t>Similar for most observatories</a:t>
            </a:r>
          </a:p>
          <a:p>
            <a:pPr eaLnBrk="1" hangingPunct="1"/>
            <a:r>
              <a:rPr lang="en-US" dirty="0">
                <a:latin typeface="HelveticaNeueLT Com 65 Md" charset="0"/>
              </a:rPr>
              <a:t>Defined in several </a:t>
            </a:r>
            <a:r>
              <a:rPr lang="en-US" dirty="0" smtClean="0">
                <a:latin typeface="HelveticaNeueLT Com 65 Md" charset="0"/>
              </a:rPr>
              <a:t>communities</a:t>
            </a:r>
            <a:endParaRPr lang="en-US" dirty="0">
              <a:latin typeface="HelveticaNeueLT Com 65 Md" charset="0"/>
            </a:endParaRPr>
          </a:p>
          <a:p>
            <a:pPr lvl="1" eaLnBrk="1" hangingPunct="1"/>
            <a:r>
              <a:rPr lang="en-US" dirty="0" err="1">
                <a:latin typeface="HelveticaNeueLT Com 65 Md" charset="0"/>
              </a:rPr>
              <a:t>Astronet</a:t>
            </a:r>
            <a:r>
              <a:rPr lang="en-US" dirty="0">
                <a:latin typeface="HelveticaNeueLT Com 65 Md" charset="0"/>
              </a:rPr>
              <a:t> Science </a:t>
            </a:r>
            <a:r>
              <a:rPr lang="en-US" dirty="0" smtClean="0">
                <a:latin typeface="HelveticaNeueLT Com 65 Md" charset="0"/>
              </a:rPr>
              <a:t>Vision(2007) </a:t>
            </a:r>
            <a:r>
              <a:rPr lang="en-US" dirty="0">
                <a:latin typeface="HelveticaNeueLT Com 65 Md" charset="0"/>
              </a:rPr>
              <a:t>and </a:t>
            </a:r>
            <a:r>
              <a:rPr lang="en-US" dirty="0" smtClean="0">
                <a:latin typeface="HelveticaNeueLT Com 65 Md" charset="0"/>
              </a:rPr>
              <a:t>Roadmap (2008) </a:t>
            </a:r>
            <a:br>
              <a:rPr lang="en-US" dirty="0" smtClean="0">
                <a:latin typeface="HelveticaNeueLT Com 65 Md" charset="0"/>
              </a:rPr>
            </a:br>
            <a:r>
              <a:rPr lang="en-US" dirty="0" smtClean="0">
                <a:latin typeface="HelveticaNeueLT Com 65 Md" charset="0"/>
                <a:sym typeface="Wingdings"/>
              </a:rPr>
              <a:t> </a:t>
            </a:r>
            <a:r>
              <a:rPr lang="en-US" dirty="0" smtClean="0">
                <a:latin typeface="HelveticaNeueLT Com 65 Md" charset="0"/>
              </a:rPr>
              <a:t>recent updates (2013 and 2014, respectively)</a:t>
            </a:r>
            <a:endParaRPr lang="en-US" dirty="0">
              <a:latin typeface="HelveticaNeueLT Com 65 Md" charset="0"/>
            </a:endParaRPr>
          </a:p>
          <a:p>
            <a:pPr lvl="1" eaLnBrk="1" hangingPunct="1"/>
            <a:r>
              <a:rPr lang="en-US" dirty="0">
                <a:latin typeface="HelveticaNeueLT Com 65 Md" charset="0"/>
              </a:rPr>
              <a:t>ESA Cosmic </a:t>
            </a:r>
            <a:r>
              <a:rPr lang="en-US" dirty="0" smtClean="0">
                <a:latin typeface="HelveticaNeueLT Com 65 Md" charset="0"/>
              </a:rPr>
              <a:t>Vision</a:t>
            </a:r>
            <a:endParaRPr lang="en-US" dirty="0">
              <a:latin typeface="HelveticaNeueLT Com 65 Md" charset="0"/>
            </a:endParaRPr>
          </a:p>
          <a:p>
            <a:pPr lvl="1" eaLnBrk="1" hangingPunct="1"/>
            <a:r>
              <a:rPr lang="en-US" dirty="0">
                <a:latin typeface="HelveticaNeueLT Com 65 Md" charset="0"/>
              </a:rPr>
              <a:t>National decadal reviews</a:t>
            </a:r>
          </a:p>
          <a:p>
            <a:pPr lvl="1" eaLnBrk="1" hangingPunct="1"/>
            <a:r>
              <a:rPr lang="en-US" dirty="0">
                <a:latin typeface="HelveticaNeueLT Com 65 Md" charset="0"/>
              </a:rPr>
              <a:t>Special publications</a:t>
            </a:r>
          </a:p>
          <a:p>
            <a:pPr lvl="2" eaLnBrk="1" hangingPunct="1"/>
            <a:r>
              <a:rPr lang="en-US" dirty="0">
                <a:latin typeface="HelveticaNeueLT Com 65 Md" charset="0"/>
              </a:rPr>
              <a:t>ESA-ESO working group reports</a:t>
            </a:r>
          </a:p>
          <a:p>
            <a:pPr lvl="2" eaLnBrk="1" hangingPunct="1"/>
            <a:r>
              <a:rPr lang="en-US" dirty="0">
                <a:latin typeface="HelveticaNeueLT Com 65 Md" charset="0"/>
              </a:rPr>
              <a:t>Specific fields (e.g. Connecting quarks with the Cosmos</a:t>
            </a:r>
            <a:r>
              <a:rPr lang="en-US" dirty="0" smtClean="0">
                <a:latin typeface="HelveticaNeueLT Com 65 Md" charset="0"/>
              </a:rPr>
              <a:t>)</a:t>
            </a:r>
          </a:p>
          <a:p>
            <a:pPr lvl="2" eaLnBrk="1" hangingPunct="1"/>
            <a:r>
              <a:rPr lang="en-US" dirty="0" smtClean="0">
                <a:latin typeface="HelveticaNeueLT Com 65 Md" charset="0"/>
              </a:rPr>
              <a:t>Various reviews specific by wavelength</a:t>
            </a:r>
            <a:endParaRPr lang="en-GB" dirty="0">
              <a:latin typeface="HelveticaNeueLT Com 65 Md" charset="0"/>
            </a:endParaRPr>
          </a:p>
          <a:p>
            <a:pPr eaLnBrk="1" hangingPunct="1"/>
            <a:endParaRPr lang="en-US" dirty="0">
              <a:latin typeface="HelveticaNeueLT Com 65 Md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677">
            <a:off x="404813" y="3059113"/>
            <a:ext cx="17526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7151">
            <a:off x="5918200" y="344488"/>
            <a:ext cx="2320925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33574">
            <a:off x="3460750" y="488950"/>
            <a:ext cx="196691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175">
            <a:off x="5545138" y="4044950"/>
            <a:ext cx="1808162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964">
            <a:off x="1169988" y="320675"/>
            <a:ext cx="186213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osmicVision_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7167">
            <a:off x="1319213" y="2614613"/>
            <a:ext cx="270192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981">
            <a:off x="5360988" y="2078038"/>
            <a:ext cx="291465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782">
            <a:off x="3278188" y="1128713"/>
            <a:ext cx="24542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66334">
            <a:off x="914400" y="2667000"/>
            <a:ext cx="2349500" cy="331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1239">
            <a:off x="1447800" y="1676400"/>
            <a:ext cx="2148114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698045">
            <a:off x="3927541" y="731581"/>
            <a:ext cx="3033867" cy="2149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98744">
            <a:off x="4528648" y="3284161"/>
            <a:ext cx="2317024" cy="3276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304696">
            <a:off x="2776204" y="562483"/>
            <a:ext cx="2410550" cy="312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292341">
            <a:off x="5189845" y="823769"/>
            <a:ext cx="2736108" cy="38862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err="1" smtClean="0"/>
              <a:t>Astronet</a:t>
            </a:r>
            <a:r>
              <a:rPr lang="en-GB" dirty="0" smtClean="0"/>
              <a:t> – EWASS, 24 June 2015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Nature of Gravity</a:t>
            </a:r>
          </a:p>
          <a:p>
            <a:pPr lvl="1"/>
            <a:r>
              <a:rPr lang="en-GB" dirty="0" smtClean="0"/>
              <a:t>strong gravity </a:t>
            </a:r>
            <a:r>
              <a:rPr lang="en-GB" dirty="0" smtClean="0">
                <a:sym typeface="Wingdings"/>
              </a:rPr>
              <a:t> Galactic Centre</a:t>
            </a:r>
          </a:p>
          <a:p>
            <a:pPr lvl="1"/>
            <a:r>
              <a:rPr lang="en-GB" dirty="0" smtClean="0">
                <a:sym typeface="Wingdings"/>
              </a:rPr>
              <a:t>weak gravity  Dark Matter, Dark Energy</a:t>
            </a:r>
          </a:p>
          <a:p>
            <a:r>
              <a:rPr lang="en-GB" dirty="0" smtClean="0">
                <a:sym typeface="Wingdings"/>
              </a:rPr>
              <a:t>Stars and Galaxies</a:t>
            </a:r>
          </a:p>
          <a:p>
            <a:pPr lvl="1"/>
            <a:r>
              <a:rPr lang="en-GB" dirty="0" smtClean="0">
                <a:sym typeface="Wingdings"/>
              </a:rPr>
              <a:t>formation, evolution, baryon cycle</a:t>
            </a:r>
          </a:p>
          <a:p>
            <a:r>
              <a:rPr lang="en-GB" dirty="0" smtClean="0">
                <a:sym typeface="Wingdings"/>
              </a:rPr>
              <a:t>Other Worlds</a:t>
            </a:r>
          </a:p>
          <a:p>
            <a:pPr lvl="1"/>
            <a:r>
              <a:rPr lang="en-GB" dirty="0" smtClean="0">
                <a:sym typeface="Wingdings"/>
              </a:rPr>
              <a:t>characterisation of </a:t>
            </a:r>
            <a:r>
              <a:rPr lang="en-GB" dirty="0" err="1" smtClean="0">
                <a:sym typeface="Wingdings"/>
              </a:rPr>
              <a:t>exo</a:t>
            </a:r>
            <a:r>
              <a:rPr lang="en-GB" dirty="0" smtClean="0">
                <a:sym typeface="Wingdings"/>
              </a:rPr>
              <a:t>-planets and </a:t>
            </a:r>
            <a:r>
              <a:rPr lang="en-GB" dirty="0" err="1" smtClean="0">
                <a:sym typeface="Wingdings"/>
              </a:rPr>
              <a:t>exo</a:t>
            </a:r>
            <a:r>
              <a:rPr lang="en-GB" dirty="0" smtClean="0">
                <a:sym typeface="Wingdings"/>
              </a:rPr>
              <a:t>-planetary systems</a:t>
            </a:r>
          </a:p>
          <a:p>
            <a:r>
              <a:rPr lang="en-GB" dirty="0" smtClean="0">
                <a:sym typeface="Wingdings"/>
              </a:rPr>
              <a:t>Transient Sky</a:t>
            </a:r>
          </a:p>
          <a:p>
            <a:pPr lvl="1"/>
            <a:r>
              <a:rPr lang="en-GB" dirty="0" smtClean="0">
                <a:sym typeface="Wingdings"/>
              </a:rPr>
              <a:t>variability as signature of physical processes</a:t>
            </a:r>
          </a:p>
          <a:p>
            <a:pPr lvl="1"/>
            <a:r>
              <a:rPr lang="en-GB" dirty="0" smtClean="0"/>
              <a:t>discovery enabled through many (near-)all-sky surveys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Major Science Topics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67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European Science Vision (2007)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066800"/>
            <a:ext cx="7772400" cy="4114800"/>
          </a:xfrm>
          <a:prstGeom prst="rect">
            <a:avLst/>
          </a:prstGeom>
        </p:spPr>
        <p:txBody>
          <a:bodyPr/>
          <a:lstStyle/>
          <a:p>
            <a:pPr lvl="1">
              <a:buFont typeface="Arial"/>
              <a:buChar char="•"/>
            </a:pPr>
            <a:r>
              <a:rPr lang="en-GB" sz="2000" dirty="0" smtClean="0"/>
              <a:t>How do stars form? 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Do we understand stellar structure and evolution?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What is the life-cycle of the interstellar matter and stars?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do planetary systems form and evolve?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What is the diversity of planetary systems in the Galaxy?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did the Universe begin?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What is Dark Matter and Dark Energy?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Can we observe strong gravity in action?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do supernovae and gamma-ray bursts work?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do black hole accretion, jets and outflows work?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What do we learn from energetic radiation and particles?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did the Universe emerge from its Dark Ages?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Where are most of the metals throughout cosmic time?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were galaxies assembled?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did our Galaxy form?</a:t>
            </a:r>
          </a:p>
        </p:txBody>
      </p:sp>
    </p:spTree>
    <p:extLst>
      <p:ext uri="{BB962C8B-B14F-4D97-AF65-F5344CB8AC3E}">
        <p14:creationId xmlns:p14="http://schemas.microsoft.com/office/powerpoint/2010/main" val="120560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European Science Vision (2007)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066800"/>
            <a:ext cx="7772400" cy="4114800"/>
          </a:xfrm>
          <a:prstGeom prst="rect">
            <a:avLst/>
          </a:prstGeom>
        </p:spPr>
        <p:txBody>
          <a:bodyPr/>
          <a:lstStyle/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How do stars form? 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Do we understand stellar structure and evolution?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What is the life-cycle of the interstellar matter and stars?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How do planetary systems form and evolve?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What is the diversity of planetary systems in the Galaxy?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did the Universe begin?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What is Dark Matter and Dark Energy?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Can we observe strong gravity in action?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How do supernovae and gamma-ray bursts work?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How do black hole accretion, jets and outflows work?</a:t>
            </a:r>
          </a:p>
          <a:p>
            <a:pPr lvl="1">
              <a:buFont typeface="Arial"/>
              <a:buChar char="•"/>
            </a:pPr>
            <a:r>
              <a:rPr lang="en-GB" sz="2000" dirty="0" smtClean="0"/>
              <a:t>What do we learn from energetic radiation and particles?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How did the Universe emerge from its Dark Ages?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Where are most of the metals throughout cosmic time?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How were galaxies assembled?</a:t>
            </a:r>
          </a:p>
          <a:p>
            <a:pPr lvl="1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How did our Galaxy form?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1751716" y="3484549"/>
            <a:ext cx="4636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Changes from 1995 to 2007</a:t>
            </a:r>
            <a:br>
              <a:rPr lang="en-GB" sz="2800" dirty="0" smtClean="0"/>
            </a:br>
            <a:r>
              <a:rPr lang="en-GB" sz="2800" dirty="0" smtClean="0"/>
              <a:t>(in black)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3823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OIR in the 2020s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Exquisite angular resolution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40m telescopes, interferometry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Deep (all-)sky information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LSST and Euclid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Deep infrared observations possible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JWST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Dynamic Milky Way and Local Group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Gaia and spectroscopy</a:t>
            </a:r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28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 smtClean="0"/>
              <a:t>Thousand of planet candidates</a:t>
            </a:r>
          </a:p>
          <a:p>
            <a:pPr lvl="1"/>
            <a:r>
              <a:rPr lang="en-GB" dirty="0" smtClean="0"/>
              <a:t>Transient searches</a:t>
            </a:r>
          </a:p>
          <a:p>
            <a:pPr lvl="2"/>
            <a:r>
              <a:rPr lang="en-GB" dirty="0" smtClean="0"/>
              <a:t>WASP, HAT, </a:t>
            </a:r>
            <a:r>
              <a:rPr lang="en-GB" dirty="0" err="1" smtClean="0"/>
              <a:t>CoRoT</a:t>
            </a:r>
            <a:r>
              <a:rPr lang="en-GB" dirty="0" smtClean="0"/>
              <a:t>, </a:t>
            </a:r>
            <a:r>
              <a:rPr lang="en-GB" dirty="0" err="1" smtClean="0"/>
              <a:t>Kepler</a:t>
            </a:r>
            <a:r>
              <a:rPr lang="en-GB" dirty="0" smtClean="0"/>
              <a:t>, NGTS, Cheops, PLATO</a:t>
            </a:r>
          </a:p>
          <a:p>
            <a:pPr>
              <a:lnSpc>
                <a:spcPct val="90000"/>
              </a:lnSpc>
            </a:pPr>
            <a:r>
              <a:rPr lang="en-GB" dirty="0"/>
              <a:t>System to follow-up alerts from other wavelengths and messengers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Optical surveys</a:t>
            </a:r>
          </a:p>
          <a:p>
            <a:pPr lvl="2">
              <a:lnSpc>
                <a:spcPct val="90000"/>
              </a:lnSpc>
            </a:pPr>
            <a:r>
              <a:rPr lang="en-GB" dirty="0" smtClean="0"/>
              <a:t>Pan-STARRS, </a:t>
            </a:r>
            <a:r>
              <a:rPr lang="en-GB" dirty="0" err="1" smtClean="0"/>
              <a:t>Zwicky</a:t>
            </a:r>
            <a:r>
              <a:rPr lang="en-GB" dirty="0" smtClean="0"/>
              <a:t> Transient Factory, LSST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X</a:t>
            </a:r>
            <a:r>
              <a:rPr lang="en-GB" dirty="0"/>
              <a:t>-rays, radio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Gravitational </a:t>
            </a:r>
            <a:r>
              <a:rPr lang="en-GB" dirty="0"/>
              <a:t>waves and </a:t>
            </a:r>
            <a:r>
              <a:rPr lang="en-GB" dirty="0" smtClean="0"/>
              <a:t>neutrinos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OIR in the 2020s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73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o_official_ppt_arial_2015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blank.potx" id="{C24FFE06-F5BE-49A6-9D76-E34E12DE0B07}" vid="{5DF010B8-6673-43B6-990E-882798CB5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8453</TotalTime>
  <Words>1233</Words>
  <Application>Microsoft Macintosh PowerPoint</Application>
  <PresentationFormat>On-screen Show (4:3)</PresentationFormat>
  <Paragraphs>228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eso_official_ppt_arial_2015</vt:lpstr>
      <vt:lpstr>Future Strategies for  OIR Astronomy</vt:lpstr>
      <vt:lpstr>OIR Astronomy</vt:lpstr>
      <vt:lpstr>Bright Present and Future</vt:lpstr>
      <vt:lpstr>Science Themes</vt:lpstr>
      <vt:lpstr>Major Science Topics</vt:lpstr>
      <vt:lpstr>European Science Vision (2007)</vt:lpstr>
      <vt:lpstr>European Science Vision (2007)</vt:lpstr>
      <vt:lpstr>OIR in the 2020s</vt:lpstr>
      <vt:lpstr>OIR in the 2020s</vt:lpstr>
      <vt:lpstr>Transients in the 2020s</vt:lpstr>
      <vt:lpstr>Planets in the 2020s</vt:lpstr>
      <vt:lpstr>Strategic Changes</vt:lpstr>
      <vt:lpstr>Future Strategies</vt:lpstr>
      <vt:lpstr>Future Strategies</vt:lpstr>
      <vt:lpstr>Future Strategies</vt:lpstr>
      <vt:lpstr>OIR Observational System of the 2020s</vt:lpstr>
      <vt:lpstr>ESO – an integrated system</vt:lpstr>
      <vt:lpstr>Recently in another community …</vt:lpstr>
      <vt:lpstr>Astronomy in the 2020s</vt:lpstr>
      <vt:lpstr>OIR Future Strategies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Astrophysics for the next decade</dc:title>
  <dc:creator/>
  <cp:lastModifiedBy>Bruno Leibundgut</cp:lastModifiedBy>
  <cp:revision>95</cp:revision>
  <cp:lastPrinted>2015-06-23T14:18:35Z</cp:lastPrinted>
  <dcterms:created xsi:type="dcterms:W3CDTF">2006-08-16T00:00:00Z</dcterms:created>
  <dcterms:modified xsi:type="dcterms:W3CDTF">2015-06-24T12:00:02Z</dcterms:modified>
</cp:coreProperties>
</file>