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4" r:id="rId3"/>
    <p:sldId id="285" r:id="rId4"/>
    <p:sldId id="286" r:id="rId5"/>
    <p:sldId id="287" r:id="rId6"/>
    <p:sldId id="264" r:id="rId7"/>
    <p:sldId id="288" r:id="rId8"/>
    <p:sldId id="268" r:id="rId9"/>
    <p:sldId id="258" r:id="rId10"/>
    <p:sldId id="266" r:id="rId11"/>
    <p:sldId id="289" r:id="rId12"/>
    <p:sldId id="280" r:id="rId13"/>
    <p:sldId id="290" r:id="rId14"/>
    <p:sldId id="269" r:id="rId15"/>
    <p:sldId id="265" r:id="rId16"/>
    <p:sldId id="291" r:id="rId17"/>
    <p:sldId id="283" r:id="rId18"/>
    <p:sldId id="281" r:id="rId19"/>
    <p:sldId id="293" r:id="rId20"/>
    <p:sldId id="261" r:id="rId21"/>
    <p:sldId id="270" r:id="rId22"/>
    <p:sldId id="262" r:id="rId23"/>
    <p:sldId id="260" r:id="rId24"/>
    <p:sldId id="278" r:id="rId25"/>
    <p:sldId id="259" r:id="rId26"/>
    <p:sldId id="263" r:id="rId27"/>
    <p:sldId id="295" r:id="rId28"/>
    <p:sldId id="296" r:id="rId29"/>
    <p:sldId id="29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199731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714" autoAdjust="0"/>
  </p:normalViewPr>
  <p:slideViewPr>
    <p:cSldViewPr>
      <p:cViewPr varScale="1">
        <p:scale>
          <a:sx n="63" d="100"/>
          <a:sy n="63" d="100"/>
        </p:scale>
        <p:origin x="-129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0E33-8E69-49AA-A138-2B227568E10D}" type="datetimeFigureOut">
              <a:rPr lang="en-US" smtClean="0"/>
              <a:pPr/>
              <a:t>25/07/2009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4C2D9-2F72-4402-8F5C-A5C7E06E141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06" y="4343510"/>
            <a:ext cx="5031990" cy="4114289"/>
          </a:xfrm>
        </p:spPr>
        <p:txBody>
          <a:bodyPr lIns="94073" tIns="47035" rIns="94073" bIns="4703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NeueLT Com 65 M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25/07/2009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25/07/2009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NeueLT Com 65 Md" pitchFamily="34" charset="0"/>
              </a:defRPr>
            </a:lvl1pPr>
            <a:lvl2pPr>
              <a:defRPr sz="2400">
                <a:latin typeface="HelveticaNeueLT Com 65 Md" pitchFamily="34" charset="0"/>
              </a:defRPr>
            </a:lvl2pPr>
            <a:lvl3pPr>
              <a:defRPr sz="2000">
                <a:latin typeface="HelveticaNeueLT Com 65 Md" pitchFamily="34" charset="0"/>
              </a:defRPr>
            </a:lvl3pPr>
            <a:lvl4pPr>
              <a:defRPr sz="1800">
                <a:latin typeface="HelveticaNeueLT Com 65 Md" pitchFamily="34" charset="0"/>
              </a:defRPr>
            </a:lvl4pPr>
            <a:lvl5pPr>
              <a:defRPr sz="1800">
                <a:latin typeface="HelveticaNeueLT Com 65 Md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NeueLT Com 65 Md" pitchFamily="34" charset="0"/>
              </a:defRPr>
            </a:lvl1pPr>
            <a:lvl2pPr>
              <a:defRPr sz="2400">
                <a:latin typeface="HelveticaNeueLT Com 65 Md" pitchFamily="34" charset="0"/>
              </a:defRPr>
            </a:lvl2pPr>
            <a:lvl3pPr>
              <a:defRPr sz="2000">
                <a:latin typeface="HelveticaNeueLT Com 65 Md" pitchFamily="34" charset="0"/>
              </a:defRPr>
            </a:lvl3pPr>
            <a:lvl4pPr>
              <a:defRPr sz="1800">
                <a:latin typeface="HelveticaNeueLT Com 65 Md" pitchFamily="34" charset="0"/>
              </a:defRPr>
            </a:lvl4pPr>
            <a:lvl5pPr>
              <a:defRPr sz="1800">
                <a:latin typeface="HelveticaNeueLT Com 65 Md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NeueLT Com 65 M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NeueLT Com 65 Md" pitchFamily="34" charset="0"/>
              </a:defRPr>
            </a:lvl1pPr>
            <a:lvl2pPr>
              <a:defRPr sz="2000">
                <a:latin typeface="HelveticaNeueLT Com 65 Md" pitchFamily="34" charset="0"/>
              </a:defRPr>
            </a:lvl2pPr>
            <a:lvl3pPr>
              <a:defRPr sz="1800">
                <a:latin typeface="HelveticaNeueLT Com 65 Md" pitchFamily="34" charset="0"/>
              </a:defRPr>
            </a:lvl3pPr>
            <a:lvl4pPr>
              <a:defRPr sz="1600">
                <a:latin typeface="HelveticaNeueLT Com 65 Md" pitchFamily="34" charset="0"/>
              </a:defRPr>
            </a:lvl4pPr>
            <a:lvl5pPr>
              <a:defRPr sz="1600">
                <a:latin typeface="HelveticaNeueLT Com 65 Md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NeueLT Com 65 M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NeueLT Com 65 Md" pitchFamily="34" charset="0"/>
              </a:defRPr>
            </a:lvl1pPr>
            <a:lvl2pPr>
              <a:defRPr sz="2000">
                <a:latin typeface="HelveticaNeueLT Com 65 Md" pitchFamily="34" charset="0"/>
              </a:defRPr>
            </a:lvl2pPr>
            <a:lvl3pPr>
              <a:defRPr sz="1800">
                <a:latin typeface="HelveticaNeueLT Com 65 Md" pitchFamily="34" charset="0"/>
              </a:defRPr>
            </a:lvl3pPr>
            <a:lvl4pPr>
              <a:defRPr sz="1600">
                <a:latin typeface="HelveticaNeueLT Com 65 Md" pitchFamily="34" charset="0"/>
              </a:defRPr>
            </a:lvl4pPr>
            <a:lvl5pPr>
              <a:defRPr sz="1600">
                <a:latin typeface="HelveticaNeueLT Com 65 Md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NeueLT Com 65 Md" pitchFamily="34" charset="0"/>
              </a:defRPr>
            </a:lvl1pPr>
            <a:lvl2pPr>
              <a:defRPr sz="2800">
                <a:latin typeface="HelveticaNeueLT Com 65 Md" pitchFamily="34" charset="0"/>
              </a:defRPr>
            </a:lvl2pPr>
            <a:lvl3pPr>
              <a:defRPr sz="2400">
                <a:latin typeface="HelveticaNeueLT Com 65 Md" pitchFamily="34" charset="0"/>
              </a:defRPr>
            </a:lvl3pPr>
            <a:lvl4pPr>
              <a:defRPr sz="2000">
                <a:latin typeface="HelveticaNeueLT Com 65 Md" pitchFamily="34" charset="0"/>
              </a:defRPr>
            </a:lvl4pPr>
            <a:lvl5pPr>
              <a:defRPr sz="2000">
                <a:latin typeface="HelveticaNeueLT Com 65 Md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NeueLT Com 65 M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NeueLT Com 65 M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25/07/2009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" y="5867400"/>
          <a:ext cx="605096" cy="788988"/>
        </p:xfrm>
        <a:graphic>
          <a:graphicData uri="http://schemas.openxmlformats.org/presentationml/2006/ole">
            <p:oleObj spid="_x0000_s2050" name="Photo Editor Photo" r:id="rId14" imgW="4495238" imgH="5858693" progId="">
              <p:embed/>
            </p:oleObj>
          </a:graphicData>
        </a:graphic>
      </p:graphicFrame>
      <p:pic>
        <p:nvPicPr>
          <p:cNvPr id="8" name="Picture 11" descr="esoflags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6553200"/>
            <a:ext cx="3252000" cy="10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file:///D:\Bruno\Talks\Movies\Galactic_Centre_flashes.mpg" TargetMode="External"/><Relationship Id="rId1" Type="http://schemas.openxmlformats.org/officeDocument/2006/relationships/video" Target="file:///D:\Bruno\Talks\GTC09\galactic%20centre.mpg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Bruno\Talks\Movies\Galactic_Centre_flashes.mpg" TargetMode="External"/><Relationship Id="rId1" Type="http://schemas.openxmlformats.org/officeDocument/2006/relationships/video" Target="file:///D:\Bruno\Talks\Movies\Galactic_Centre_S2_orbit.mpg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HelveticaNeueLT Com 65 Md" pitchFamily="34" charset="0"/>
              </a:rPr>
              <a:t>Astrophysics for the </a:t>
            </a:r>
            <a:r>
              <a:rPr lang="en-US" dirty="0" smtClean="0"/>
              <a:t>N</a:t>
            </a:r>
            <a:r>
              <a:rPr lang="en-US" dirty="0" smtClean="0">
                <a:latin typeface="HelveticaNeueLT Com 65 Md" pitchFamily="34" charset="0"/>
              </a:rPr>
              <a:t>ext Decade</a:t>
            </a:r>
            <a:endParaRPr lang="en-GB" dirty="0">
              <a:latin typeface="HelveticaNeueLT Com 65 M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Bruno Leibundgut</a:t>
            </a:r>
            <a:br>
              <a:rPr lang="en-US" dirty="0" smtClean="0"/>
            </a:br>
            <a:r>
              <a:rPr lang="en-US" dirty="0" smtClean="0"/>
              <a:t>(ESO)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2286000" cy="1957917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87862"/>
            <a:ext cx="2993842" cy="1989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95560"/>
            <a:ext cx="2995613" cy="219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E-ELT-1_20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048000"/>
            <a:ext cx="2509836" cy="167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PEX Rising Mo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5029200"/>
            <a:ext cx="2362200" cy="157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3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Planets, planets,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Planets everywhere</a:t>
            </a:r>
          </a:p>
          <a:p>
            <a:pPr lvl="1"/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Transits</a:t>
            </a:r>
          </a:p>
          <a:p>
            <a:r>
              <a:rPr lang="en-US" dirty="0" err="1" smtClean="0"/>
              <a:t>Characterisation</a:t>
            </a:r>
            <a:endParaRPr lang="en-US" dirty="0" smtClean="0"/>
          </a:p>
          <a:p>
            <a:pPr lvl="1"/>
            <a:r>
              <a:rPr lang="en-US" dirty="0" smtClean="0"/>
              <a:t>Planetary systems, </a:t>
            </a:r>
            <a:br>
              <a:rPr lang="en-US" dirty="0" smtClean="0"/>
            </a:br>
            <a:r>
              <a:rPr lang="en-US" dirty="0" smtClean="0"/>
              <a:t>masses, </a:t>
            </a:r>
            <a:br>
              <a:rPr lang="en-US" dirty="0" smtClean="0"/>
            </a:br>
            <a:r>
              <a:rPr lang="en-US" dirty="0" smtClean="0"/>
              <a:t>chemical composition,</a:t>
            </a:r>
            <a:br>
              <a:rPr lang="en-US" dirty="0" smtClean="0"/>
            </a:br>
            <a:r>
              <a:rPr lang="en-US" dirty="0" smtClean="0"/>
              <a:t>temperatures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6820" y="1371600"/>
            <a:ext cx="3954780" cy="26374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9682" y="4038600"/>
            <a:ext cx="394191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5105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time series and high-resolution spectroscopy</a:t>
            </a:r>
          </a:p>
          <a:p>
            <a:pPr lvl="1"/>
            <a:r>
              <a:rPr lang="en-US" dirty="0" smtClean="0"/>
              <a:t>complementary with space missions (</a:t>
            </a:r>
            <a:r>
              <a:rPr lang="en-US" dirty="0" err="1" smtClean="0"/>
              <a:t>CoRoT</a:t>
            </a:r>
            <a:r>
              <a:rPr lang="en-US" dirty="0" smtClean="0"/>
              <a:t>, </a:t>
            </a:r>
            <a:r>
              <a:rPr lang="en-US" dirty="0" err="1" smtClean="0"/>
              <a:t>Kepler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Currently done with 1m to 10m telescopes</a:t>
            </a:r>
          </a:p>
          <a:p>
            <a:pPr lvl="2"/>
            <a:r>
              <a:rPr lang="en-US" dirty="0" smtClean="0">
                <a:solidFill>
                  <a:srgbClr val="199731"/>
                </a:solidFill>
              </a:rPr>
              <a:t>HARPS/HARPS-N, </a:t>
            </a:r>
            <a:r>
              <a:rPr lang="en-US" dirty="0" smtClean="0">
                <a:solidFill>
                  <a:srgbClr val="FF0000"/>
                </a:solidFill>
              </a:rPr>
              <a:t>HIRES, UVES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ESPRESSO (VLT) and CODEX (E-ELT)</a:t>
            </a:r>
          </a:p>
          <a:p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spatial resolution and IR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large telescopes (&gt;8m) with adaptive optics or </a:t>
            </a:r>
            <a:r>
              <a:rPr lang="en-US" dirty="0" err="1" smtClean="0">
                <a:solidFill>
                  <a:srgbClr val="FF0000"/>
                </a:solidFill>
              </a:rPr>
              <a:t>interferometry</a:t>
            </a:r>
            <a:r>
              <a:rPr lang="en-US" dirty="0" smtClean="0"/>
              <a:t> (or space telescopes)</a:t>
            </a:r>
          </a:p>
          <a:p>
            <a:pPr lvl="1"/>
            <a:r>
              <a:rPr lang="en-US" dirty="0" smtClean="0"/>
              <a:t>HST,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NACO (VLT), NIRI (Gemini), Keck AO, </a:t>
            </a:r>
            <a:r>
              <a:rPr lang="en-US" dirty="0" smtClean="0">
                <a:solidFill>
                  <a:srgbClr val="0000FF"/>
                </a:solidFill>
              </a:rPr>
              <a:t>SPHERE (VLT),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GPI (Gemini), MATISSE (VLTI) and EPICS (E-ELT), JWST, ELTs</a:t>
            </a:r>
          </a:p>
          <a:p>
            <a:r>
              <a:rPr lang="en-US" dirty="0" smtClean="0"/>
              <a:t>Transits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time series and accurate photometry</a:t>
            </a:r>
          </a:p>
          <a:p>
            <a:pPr lvl="1"/>
            <a:r>
              <a:rPr lang="en-US" dirty="0" smtClean="0"/>
              <a:t>Mostly space missions (photometric stability) and long, uninterrupted time series (</a:t>
            </a:r>
            <a:r>
              <a:rPr lang="en-US" dirty="0" err="1" smtClean="0"/>
              <a:t>CoRoT</a:t>
            </a:r>
            <a:r>
              <a:rPr lang="en-US" dirty="0" smtClean="0"/>
              <a:t>, </a:t>
            </a:r>
            <a:r>
              <a:rPr lang="en-US" dirty="0" err="1" smtClean="0"/>
              <a:t>Kepler</a:t>
            </a:r>
            <a:r>
              <a:rPr lang="en-US" dirty="0" smtClean="0"/>
              <a:t>, PLATO)</a:t>
            </a:r>
          </a:p>
          <a:p>
            <a:pPr lvl="1"/>
            <a:r>
              <a:rPr lang="en-US" dirty="0" smtClean="0"/>
              <a:t>Spectroscopy follow-up (HST, </a:t>
            </a:r>
            <a:r>
              <a:rPr lang="en-US" dirty="0" smtClean="0">
                <a:solidFill>
                  <a:srgbClr val="006600"/>
                </a:solidFill>
              </a:rPr>
              <a:t>4m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FF0000"/>
                </a:solidFill>
              </a:rPr>
              <a:t>8m</a:t>
            </a:r>
            <a:r>
              <a:rPr lang="en-US" dirty="0" smtClean="0"/>
              <a:t> telescopes)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OSIRIS (GTC)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4743" y="5438001"/>
            <a:ext cx="3963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  <a:latin typeface="HelveticaNeueLT Com 65 Md" pitchFamily="34" charset="0"/>
              </a:rPr>
              <a:t>Udry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HelveticaNeueLT Com 65 Md" pitchFamily="34" charset="0"/>
              </a:rPr>
              <a:t>  et al. (2009) Science with the VLT in the ELT Era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3000"/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stars and planets form?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Star formation shrouded in dust</a:t>
            </a:r>
          </a:p>
          <a:p>
            <a:pPr lvl="1"/>
            <a:r>
              <a:rPr lang="en-US" dirty="0" smtClean="0"/>
              <a:t>Transition from absorbing cloud to self-luminous object</a:t>
            </a:r>
          </a:p>
          <a:p>
            <a:r>
              <a:rPr lang="en-US" dirty="0" smtClean="0"/>
              <a:t>Planetary and debris disks as cradles for planets</a:t>
            </a:r>
          </a:p>
          <a:p>
            <a:pPr lvl="1"/>
            <a:r>
              <a:rPr lang="en-US" dirty="0" smtClean="0"/>
              <a:t>Chemical composition of disks</a:t>
            </a:r>
          </a:p>
          <a:p>
            <a:r>
              <a:rPr lang="en-US" dirty="0" smtClean="0"/>
              <a:t>Observations</a:t>
            </a:r>
          </a:p>
          <a:p>
            <a:pPr lvl="1"/>
            <a:r>
              <a:rPr lang="en-US" dirty="0" smtClean="0"/>
              <a:t>Thermal IR, sub-mm and mm </a:t>
            </a:r>
            <a:br>
              <a:rPr lang="en-US" dirty="0" smtClean="0"/>
            </a:br>
            <a:r>
              <a:rPr lang="en-US" dirty="0" smtClean="0"/>
              <a:t>observations</a:t>
            </a:r>
          </a:p>
          <a:p>
            <a:pPr lvl="1"/>
            <a:r>
              <a:rPr lang="en-US" dirty="0" smtClean="0"/>
              <a:t>Importance of spatial resolution</a:t>
            </a:r>
          </a:p>
          <a:p>
            <a:pPr lvl="1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368083" y="6248400"/>
            <a:ext cx="350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McCaughrean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Andersen (2002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53200" y="3276600"/>
            <a:ext cx="2133600" cy="3185793"/>
            <a:chOff x="6553200" y="3370384"/>
            <a:chExt cx="2133600" cy="3185793"/>
          </a:xfrm>
        </p:grpSpPr>
        <p:pic>
          <p:nvPicPr>
            <p:cNvPr id="4" name="Picture 3" descr="vanBoekel_fig2.jpg"/>
            <p:cNvPicPr>
              <a:picLocks noChangeAspect="1"/>
            </p:cNvPicPr>
            <p:nvPr/>
          </p:nvPicPr>
          <p:blipFill>
            <a:blip r:embed="rId4" cstate="print"/>
            <a:srcRect l="21384" t="13333" r="17296" b="26667"/>
            <a:stretch>
              <a:fillRect/>
            </a:stretch>
          </p:blipFill>
          <p:spPr>
            <a:xfrm>
              <a:off x="6553200" y="3370384"/>
              <a:ext cx="2133600" cy="295421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58000" y="6248400"/>
              <a:ext cx="15533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HelveticaNeueLT Com 65 Md" pitchFamily="34" charset="0"/>
                </a:rPr>
                <a:t>Van </a:t>
              </a:r>
              <a:r>
                <a:rPr lang="en-US" sz="1400" dirty="0" err="1" smtClean="0">
                  <a:latin typeface="HelveticaNeueLT Com 65 Md" pitchFamily="34" charset="0"/>
                </a:rPr>
                <a:t>Boekel</a:t>
              </a:r>
              <a:r>
                <a:rPr lang="en-US" sz="1400" dirty="0" smtClean="0">
                  <a:latin typeface="HelveticaNeueLT Com 65 Md" pitchFamily="34" charset="0"/>
                </a:rPr>
                <a:t> 2004</a:t>
              </a:r>
              <a:endParaRPr lang="en-GB" sz="1400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and planet 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Observing the warm cores of molecular clouds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spatial resolution and large wavelength coverage</a:t>
            </a:r>
          </a:p>
          <a:p>
            <a:pPr lvl="1"/>
            <a:r>
              <a:rPr lang="en-US" dirty="0" smtClean="0"/>
              <a:t>IR observations with </a:t>
            </a:r>
            <a:r>
              <a:rPr lang="en-US" dirty="0" smtClean="0">
                <a:solidFill>
                  <a:srgbClr val="FF0000"/>
                </a:solidFill>
              </a:rPr>
              <a:t>large (&gt;8m) telescopes, </a:t>
            </a:r>
            <a:r>
              <a:rPr lang="en-US" dirty="0" err="1" smtClean="0">
                <a:solidFill>
                  <a:srgbClr val="FF0000"/>
                </a:solidFill>
              </a:rPr>
              <a:t>CanariCam</a:t>
            </a:r>
            <a:r>
              <a:rPr lang="en-US" dirty="0" smtClean="0">
                <a:solidFill>
                  <a:srgbClr val="FF0000"/>
                </a:solidFill>
              </a:rPr>
              <a:t> (GTC), VLTI </a:t>
            </a:r>
            <a:r>
              <a:rPr lang="en-US" dirty="0" smtClean="0">
                <a:solidFill>
                  <a:srgbClr val="0000FF"/>
                </a:solidFill>
              </a:rPr>
              <a:t>(MATISSE)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br>
              <a:rPr lang="en-GB" dirty="0" smtClean="0">
                <a:solidFill>
                  <a:srgbClr val="0000FF"/>
                </a:solidFill>
              </a:rPr>
            </a:br>
            <a:r>
              <a:rPr lang="en-GB" dirty="0" smtClean="0">
                <a:solidFill>
                  <a:srgbClr val="0000FF"/>
                </a:solidFill>
              </a:rPr>
              <a:t>JWST, ELTs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ALMA </a:t>
            </a:r>
            <a:r>
              <a:rPr lang="en-US" dirty="0" smtClean="0"/>
              <a:t>will be the champion for </a:t>
            </a:r>
            <a:br>
              <a:rPr lang="en-US" dirty="0" smtClean="0"/>
            </a:br>
            <a:r>
              <a:rPr lang="en-US" dirty="0" smtClean="0"/>
              <a:t>this field</a:t>
            </a:r>
            <a:endParaRPr lang="en-US" dirty="0" smtClean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81800" y="4343400"/>
            <a:ext cx="2152650" cy="2152650"/>
            <a:chOff x="6781800" y="4343400"/>
            <a:chExt cx="2152650" cy="2152650"/>
          </a:xfrm>
        </p:grpSpPr>
        <p:pic>
          <p:nvPicPr>
            <p:cNvPr id="532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1800" y="4343400"/>
              <a:ext cx="2152650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781800" y="6172200"/>
              <a:ext cx="1514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Wolf &amp;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Klahr</a:t>
              </a:r>
              <a:r>
                <a:rPr lang="en-US" sz="1400" dirty="0" smtClean="0">
                  <a:solidFill>
                    <a:schemeClr val="bg1"/>
                  </a:solidFill>
                </a:rPr>
                <a:t> 2005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Milky Way – our home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Radial velocity study of 14000 F and G stars over two decades years</a:t>
            </a:r>
          </a:p>
          <a:p>
            <a:pPr lvl="1"/>
            <a:r>
              <a:rPr lang="en-US" dirty="0" smtClean="0"/>
              <a:t>Plus photometry and </a:t>
            </a:r>
            <a:r>
              <a:rPr lang="en-US" dirty="0" err="1" smtClean="0"/>
              <a:t>Hipparcos</a:t>
            </a:r>
            <a:r>
              <a:rPr lang="en-US" dirty="0" smtClean="0"/>
              <a:t> parallaxes</a:t>
            </a:r>
          </a:p>
          <a:p>
            <a:r>
              <a:rPr lang="en-US" dirty="0" smtClean="0"/>
              <a:t>Spiral arms</a:t>
            </a:r>
          </a:p>
          <a:p>
            <a:pPr lvl="1"/>
            <a:r>
              <a:rPr lang="en-US" dirty="0" smtClean="0"/>
              <a:t>Gas flows, stellar distribution</a:t>
            </a:r>
          </a:p>
          <a:p>
            <a:r>
              <a:rPr lang="en-US" dirty="0" smtClean="0"/>
              <a:t>Bulge composition, Galactic Centre</a:t>
            </a:r>
          </a:p>
          <a:p>
            <a:r>
              <a:rPr lang="en-US" dirty="0" smtClean="0"/>
              <a:t>Distribution of massive stars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6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actic centr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 l="22794" t="14706" r="19853" b="17647"/>
          <a:stretch>
            <a:fillRect/>
          </a:stretch>
        </p:blipFill>
        <p:spPr>
          <a:xfrm>
            <a:off x="5486400" y="1186962"/>
            <a:ext cx="2819400" cy="2494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own black hole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 determination </a:t>
            </a:r>
            <a:br>
              <a:rPr lang="en-US" dirty="0" smtClean="0"/>
            </a:br>
            <a:r>
              <a:rPr lang="en-US" dirty="0" smtClean="0"/>
              <a:t>through stellar orbits</a:t>
            </a:r>
          </a:p>
          <a:p>
            <a:r>
              <a:rPr lang="en-US" dirty="0" smtClean="0"/>
              <a:t>Structure around the </a:t>
            </a:r>
            <a:br>
              <a:rPr lang="en-US" dirty="0" smtClean="0"/>
            </a:br>
            <a:r>
              <a:rPr lang="en-US" dirty="0" smtClean="0"/>
              <a:t>black hole revealed </a:t>
            </a:r>
            <a:br>
              <a:rPr lang="en-US" dirty="0" smtClean="0"/>
            </a:br>
            <a:r>
              <a:rPr lang="en-US" dirty="0" smtClean="0"/>
              <a:t>through flashes</a:t>
            </a:r>
          </a:p>
          <a:p>
            <a:r>
              <a:rPr lang="en-US" dirty="0" smtClean="0"/>
              <a:t>Coordinated studies</a:t>
            </a:r>
            <a:br>
              <a:rPr lang="en-US" dirty="0" smtClean="0"/>
            </a:br>
            <a:r>
              <a:rPr lang="en-US" dirty="0" smtClean="0"/>
              <a:t>with other </a:t>
            </a:r>
            <a:br>
              <a:rPr lang="en-US" dirty="0" smtClean="0"/>
            </a:br>
            <a:r>
              <a:rPr lang="en-US" dirty="0" smtClean="0"/>
              <a:t>wavelengths</a:t>
            </a:r>
          </a:p>
        </p:txBody>
      </p:sp>
      <p:pic>
        <p:nvPicPr>
          <p:cNvPr id="6" name="Galactic_Centre_flashe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1163" y="3657600"/>
            <a:ext cx="2814637" cy="2814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6000"/>
            <a:lum/>
          </a:blip>
          <a:srcRect/>
          <a:stretch>
            <a:fillRect l="16000" t="5000" r="6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Centre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Determine the black hole event horizon</a:t>
            </a:r>
          </a:p>
          <a:p>
            <a:pPr lvl="1"/>
            <a:r>
              <a:rPr lang="en-US" dirty="0" smtClean="0"/>
              <a:t>Schwarzschild radius </a:t>
            </a:r>
            <a:r>
              <a:rPr lang="en-US" dirty="0" smtClean="0">
                <a:latin typeface="Times New Roman"/>
                <a:cs typeface="Times New Roman"/>
              </a:rPr>
              <a:t>≈</a:t>
            </a:r>
            <a:r>
              <a:rPr lang="en-US" dirty="0" smtClean="0"/>
              <a:t>9 </a:t>
            </a:r>
            <a:r>
              <a:rPr lang="en-US" dirty="0" err="1" smtClean="0"/>
              <a:t>microarcseconds</a:t>
            </a:r>
            <a:endParaRPr lang="en-US" dirty="0" smtClean="0"/>
          </a:p>
          <a:p>
            <a:r>
              <a:rPr lang="en-US" dirty="0" smtClean="0"/>
              <a:t>Measure gravity in the strong regime</a:t>
            </a:r>
          </a:p>
          <a:p>
            <a:pPr lvl="1"/>
            <a:r>
              <a:rPr lang="en-US" dirty="0" smtClean="0"/>
              <a:t>Probing the </a:t>
            </a:r>
            <a:r>
              <a:rPr lang="en-US" dirty="0" err="1" smtClean="0"/>
              <a:t>spacetime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IR observations and spatial resolution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 large telescope (&gt;8m) with AO and 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interferometry</a:t>
            </a:r>
            <a:endParaRPr lang="en-US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NACO, Keck AO, </a:t>
            </a:r>
            <a:r>
              <a:rPr lang="en-US" dirty="0" smtClean="0">
                <a:solidFill>
                  <a:srgbClr val="0000FF"/>
                </a:solidFill>
              </a:rPr>
              <a:t>GEMS (Gemini),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GRAVITY (VLTI), 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5715000"/>
            <a:ext cx="220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Gillessen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et al. (2009)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CE7B2-1C38-4332-AF35-6334CB62901B}" type="slidenum">
              <a:rPr lang="en-GB"/>
              <a:pPr/>
              <a:t>17</a:t>
            </a:fld>
            <a:endParaRPr lang="en-GB"/>
          </a:p>
        </p:txBody>
      </p:sp>
      <p:sp>
        <p:nvSpPr>
          <p:cNvPr id="180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EAEAEA"/>
                </a:solidFill>
              </a:rPr>
              <a:t>Das Milchstrassenzentrum</a:t>
            </a:r>
          </a:p>
        </p:txBody>
      </p:sp>
      <p:sp>
        <p:nvSpPr>
          <p:cNvPr id="180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08388" name="Galactic_Centre_S2_orbi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844675"/>
            <a:ext cx="3313112" cy="3313113"/>
          </a:xfrm>
          <a:prstGeom prst="rect">
            <a:avLst/>
          </a:prstGeom>
          <a:noFill/>
        </p:spPr>
      </p:pic>
      <p:pic>
        <p:nvPicPr>
          <p:cNvPr id="1808389" name="Galactic_Centre_flashe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1628775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08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083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83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083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08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08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8389"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0838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galaxies form and evolve?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the Lyman-break galaxies</a:t>
            </a:r>
          </a:p>
          <a:p>
            <a:pPr lvl="1"/>
            <a:r>
              <a:rPr lang="en-US" dirty="0" smtClean="0"/>
              <a:t>Galaxy population at z&gt;3</a:t>
            </a:r>
          </a:p>
          <a:p>
            <a:r>
              <a:rPr lang="en-US" dirty="0" smtClean="0"/>
              <a:t>Discovery of compact, old galaxies at z&gt;1</a:t>
            </a:r>
          </a:p>
          <a:p>
            <a:pPr lvl="1"/>
            <a:r>
              <a:rPr lang="en-US" dirty="0" smtClean="0"/>
              <a:t>“red and dead”, “red distant galaxies”</a:t>
            </a:r>
          </a:p>
          <a:p>
            <a:r>
              <a:rPr lang="en-US" dirty="0" err="1" smtClean="0"/>
              <a:t>Characterisation</a:t>
            </a:r>
            <a:r>
              <a:rPr lang="en-US" dirty="0" smtClean="0"/>
              <a:t> of galaxies at high z</a:t>
            </a:r>
          </a:p>
          <a:p>
            <a:pPr lvl="1"/>
            <a:r>
              <a:rPr lang="en-US" dirty="0" smtClean="0"/>
              <a:t>Internal kinematics</a:t>
            </a:r>
          </a:p>
          <a:p>
            <a:r>
              <a:rPr lang="en-US" dirty="0" smtClean="0"/>
              <a:t>Earliest observable stellar agglomerations</a:t>
            </a:r>
          </a:p>
          <a:p>
            <a:pPr lvl="1"/>
            <a:r>
              <a:rPr lang="en-US" dirty="0" smtClean="0"/>
              <a:t>Ly-</a:t>
            </a:r>
            <a:r>
              <a:rPr lang="el-GR" dirty="0" smtClean="0">
                <a:cs typeface="Times New Roman"/>
              </a:rPr>
              <a:t>α</a:t>
            </a:r>
            <a:r>
              <a:rPr lang="en-US" dirty="0" smtClean="0">
                <a:cs typeface="Times New Roman"/>
              </a:rPr>
              <a:t> emitters</a:t>
            </a:r>
            <a:endParaRPr lang="en-GB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b="14170"/>
          <a:stretch>
            <a:fillRect/>
          </a:stretch>
        </p:blipFill>
        <p:spPr bwMode="auto">
          <a:xfrm>
            <a:off x="7391400" y="1143000"/>
            <a:ext cx="1600200" cy="17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Millenium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simulation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Springel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distant universe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Build up of the Hubble sequence</a:t>
            </a:r>
          </a:p>
          <a:p>
            <a:pPr lvl="1"/>
            <a:r>
              <a:rPr lang="en-US" dirty="0" smtClean="0"/>
              <a:t>Star forming vs. passive galaxies</a:t>
            </a:r>
          </a:p>
          <a:p>
            <a:pPr lvl="2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deep wide-field imaging and massive spectroscopic surveys</a:t>
            </a:r>
          </a:p>
          <a:p>
            <a:pPr lvl="2">
              <a:buFont typeface="Wingdings" pitchFamily="2" charset="2"/>
              <a:buChar char="ð"/>
            </a:pPr>
            <a:r>
              <a:rPr lang="en-US" dirty="0" err="1" smtClean="0">
                <a:solidFill>
                  <a:srgbClr val="FF0000"/>
                </a:solidFill>
              </a:rPr>
              <a:t>SuprimeCam</a:t>
            </a:r>
            <a:r>
              <a:rPr lang="en-US" dirty="0" smtClean="0">
                <a:solidFill>
                  <a:srgbClr val="FF0000"/>
                </a:solidFill>
              </a:rPr>
              <a:t> (Subaru),</a:t>
            </a:r>
            <a:r>
              <a:rPr lang="en-US" dirty="0" smtClean="0">
                <a:solidFill>
                  <a:srgbClr val="0000FF"/>
                </a:solidFill>
              </a:rPr>
              <a:t> VST, VISTA, VIMOS upgrade,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FMOS (Subaru)</a:t>
            </a:r>
          </a:p>
          <a:p>
            <a:pPr lvl="1"/>
            <a:r>
              <a:rPr lang="en-US" dirty="0" smtClean="0"/>
              <a:t>Internal physics and morphologies of galaxies at 1&lt;z&lt;3</a:t>
            </a:r>
          </a:p>
          <a:p>
            <a:pPr lvl="2"/>
            <a:r>
              <a:rPr lang="en-US" dirty="0" smtClean="0"/>
              <a:t>Important: </a:t>
            </a:r>
            <a:r>
              <a:rPr lang="en-US" dirty="0" smtClean="0">
                <a:solidFill>
                  <a:srgbClr val="0000FF"/>
                </a:solidFill>
              </a:rPr>
              <a:t>high spatial resolution and </a:t>
            </a:r>
            <a:r>
              <a:rPr lang="en-US" dirty="0" smtClean="0">
                <a:solidFill>
                  <a:srgbClr val="FF0000"/>
                </a:solidFill>
              </a:rPr>
              <a:t>spatially resolved spectroscopy</a:t>
            </a:r>
          </a:p>
          <a:p>
            <a:pPr lvl="2">
              <a:buFont typeface="Wingdings" pitchFamily="2" charset="2"/>
              <a:buChar char="ð"/>
            </a:pPr>
            <a:r>
              <a:rPr lang="en-US" dirty="0" smtClean="0">
                <a:solidFill>
                  <a:srgbClr val="199731"/>
                </a:solidFill>
              </a:rPr>
              <a:t>HST, </a:t>
            </a:r>
            <a:r>
              <a:rPr lang="en-US" dirty="0" smtClean="0">
                <a:solidFill>
                  <a:srgbClr val="FF0000"/>
                </a:solidFill>
              </a:rPr>
              <a:t>NACO, SINFONI,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OSIRIS (GTC),</a:t>
            </a:r>
            <a:r>
              <a:rPr lang="en-US" dirty="0" smtClean="0">
                <a:solidFill>
                  <a:srgbClr val="0000FF"/>
                </a:solidFill>
              </a:rPr>
              <a:t> MUSE, KMOS,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HAWK-I with AO, JWST, E-ELT</a:t>
            </a:r>
          </a:p>
          <a:p>
            <a:r>
              <a:rPr lang="en-US" dirty="0" smtClean="0"/>
              <a:t>Objects at very high </a:t>
            </a:r>
            <a:r>
              <a:rPr lang="en-US" dirty="0" err="1" smtClean="0"/>
              <a:t>redshifts</a:t>
            </a:r>
            <a:r>
              <a:rPr lang="en-US" dirty="0" smtClean="0"/>
              <a:t> (‘first light’)</a:t>
            </a:r>
          </a:p>
          <a:p>
            <a:pPr lvl="1"/>
            <a:r>
              <a:rPr lang="en-US" dirty="0" smtClean="0"/>
              <a:t>Search for Ly-</a:t>
            </a:r>
            <a:r>
              <a:rPr lang="el-GR" dirty="0" smtClean="0">
                <a:cs typeface="Times New Roman"/>
              </a:rPr>
              <a:t>α</a:t>
            </a:r>
            <a:r>
              <a:rPr lang="en-US" dirty="0" smtClean="0">
                <a:cs typeface="Times New Roman"/>
              </a:rPr>
              <a:t> emitters, IGM at high z</a:t>
            </a:r>
          </a:p>
          <a:p>
            <a:pPr lvl="2"/>
            <a:r>
              <a:rPr lang="en-US" dirty="0" smtClean="0">
                <a:cs typeface="Times New Roman"/>
              </a:rPr>
              <a:t>Important: </a:t>
            </a:r>
            <a:r>
              <a:rPr lang="en-US" dirty="0" smtClean="0">
                <a:solidFill>
                  <a:srgbClr val="FF0000"/>
                </a:solidFill>
                <a:cs typeface="Times New Roman"/>
              </a:rPr>
              <a:t>deep surveys, spectroscopic follow-up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  <a:cs typeface="Times New Roman"/>
              </a:rPr>
              <a:t>SuprimeCam</a:t>
            </a:r>
            <a:r>
              <a:rPr lang="en-US" dirty="0" smtClean="0">
                <a:solidFill>
                  <a:srgbClr val="FF0000"/>
                </a:solidFill>
                <a:cs typeface="Times New Roman"/>
              </a:rPr>
              <a:t> (Subaru), X-Shooter, NACO, OSIRIS (GTC),</a:t>
            </a:r>
            <a:br>
              <a:rPr lang="en-US" dirty="0" smtClean="0">
                <a:solidFill>
                  <a:srgbClr val="FF0000"/>
                </a:solidFill>
                <a:cs typeface="Times New Roman"/>
              </a:rPr>
            </a:br>
            <a:r>
              <a:rPr lang="en-US" dirty="0" smtClean="0">
                <a:solidFill>
                  <a:srgbClr val="FF0000"/>
                </a:solidFill>
                <a:cs typeface="Times New Roman"/>
              </a:rPr>
              <a:t>LRIS (Keck), DEIMOS (Keck), </a:t>
            </a:r>
            <a:r>
              <a:rPr lang="en-US" dirty="0" smtClean="0">
                <a:solidFill>
                  <a:srgbClr val="0000FF"/>
                </a:solidFill>
                <a:cs typeface="Times New Roman"/>
              </a:rPr>
              <a:t>HAWK-I with AO, MUSE, KMOS, EMIR (GTC), JWST, E-ELT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6214646"/>
            <a:ext cx="603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NeueLT Com 65 Md" pitchFamily="34" charset="0"/>
              </a:rPr>
              <a:t>Based on Bergeron (2009) Science with the VLT in the ELT Era</a:t>
            </a:r>
            <a:endParaRPr lang="en-GB" sz="1600" dirty="0"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BEA9B-F033-4C13-876A-A3A7106F6732}" type="slidenum">
              <a:rPr lang="en-GB"/>
              <a:pPr/>
              <a:t>2</a:t>
            </a:fld>
            <a:endParaRPr lang="en-GB"/>
          </a:p>
        </p:txBody>
      </p:sp>
      <p:sp>
        <p:nvSpPr>
          <p:cNvPr id="1789954" name="Slide Number Placeholder 3"/>
          <p:cNvSpPr txBox="1">
            <a:spLocks noGrp="1"/>
          </p:cNvSpPr>
          <p:nvPr/>
        </p:nvSpPr>
        <p:spPr bwMode="auto">
          <a:xfrm>
            <a:off x="3927475" y="6402388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0" hangingPunct="0"/>
            <a:fld id="{3123070D-9B2C-4273-8630-533930B73D0D}" type="slidenum">
              <a:rPr lang="en-GB" sz="1400" i="0">
                <a:ea typeface="ＭＳ Ｐゴシック" pitchFamily="1" charset="-128"/>
              </a:rPr>
              <a:pPr eaLnBrk="0" hangingPunct="0"/>
              <a:t>2</a:t>
            </a:fld>
            <a:endParaRPr lang="en-GB" sz="1400" i="0">
              <a:ea typeface="ＭＳ Ｐゴシック" pitchFamily="1" charset="-128"/>
            </a:endParaRPr>
          </a:p>
        </p:txBody>
      </p:sp>
      <p:pic>
        <p:nvPicPr>
          <p:cNvPr id="1789955" name="Picture 2"/>
          <p:cNvPicPr>
            <a:picLocks noChangeAspect="1" noChangeArrowheads="1"/>
          </p:cNvPicPr>
          <p:nvPr/>
        </p:nvPicPr>
        <p:blipFill>
          <a:blip r:embed="rId2" cstate="print"/>
          <a:srcRect t="59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Fashions and other transient phenomena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ESO top ten cited papers are all supernovae and GRBs</a:t>
            </a:r>
          </a:p>
          <a:p>
            <a:pPr lvl="1"/>
            <a:r>
              <a:rPr lang="en-US" dirty="0" smtClean="0"/>
              <a:t>This is more a sign of fashion than sound physics</a:t>
            </a:r>
          </a:p>
          <a:p>
            <a:r>
              <a:rPr lang="en-US" dirty="0" smtClean="0"/>
              <a:t>AGNs – topic of the 4m telescopes </a:t>
            </a:r>
          </a:p>
          <a:p>
            <a:pPr lvl="1"/>
            <a:r>
              <a:rPr lang="en-US" dirty="0" smtClean="0"/>
              <a:t>Topic for 8m telescopes? </a:t>
            </a:r>
          </a:p>
          <a:p>
            <a:r>
              <a:rPr lang="en-US" dirty="0" smtClean="0"/>
              <a:t>Metal-poor stars – originally 8m (e.g. First Stars </a:t>
            </a:r>
            <a:r>
              <a:rPr lang="en-US" dirty="0" err="1" smtClean="0"/>
              <a:t>programme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And now?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7000"/>
            <a:lum/>
          </a:blip>
          <a:srcRect/>
          <a:stretch>
            <a:fillRect t="-10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opportunity knocks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Unique objects</a:t>
            </a:r>
          </a:p>
          <a:p>
            <a:pPr lvl="1"/>
            <a:r>
              <a:rPr lang="en-US" dirty="0" smtClean="0"/>
              <a:t>SN 1987A</a:t>
            </a:r>
          </a:p>
          <a:p>
            <a:pPr lvl="2"/>
            <a:r>
              <a:rPr lang="en-US" dirty="0" smtClean="0"/>
              <a:t>One in a century object?</a:t>
            </a:r>
          </a:p>
          <a:p>
            <a:pPr lvl="1"/>
            <a:r>
              <a:rPr lang="en-US" dirty="0" smtClean="0"/>
              <a:t>Comets</a:t>
            </a:r>
          </a:p>
          <a:p>
            <a:pPr lvl="2"/>
            <a:r>
              <a:rPr lang="en-US" dirty="0" smtClean="0"/>
              <a:t>Hale-Bopp, </a:t>
            </a:r>
            <a:r>
              <a:rPr lang="en-US" dirty="0" err="1" smtClean="0"/>
              <a:t>Hyakutake</a:t>
            </a:r>
            <a:r>
              <a:rPr lang="en-US" dirty="0" smtClean="0"/>
              <a:t>, </a:t>
            </a:r>
            <a:r>
              <a:rPr lang="en-GB" dirty="0" smtClean="0"/>
              <a:t>73P/</a:t>
            </a:r>
            <a:r>
              <a:rPr lang="en-GB" dirty="0" err="1" smtClean="0"/>
              <a:t>Schwassmann-Wachmann</a:t>
            </a:r>
            <a:r>
              <a:rPr lang="en-GB" dirty="0" smtClean="0"/>
              <a:t> 3, </a:t>
            </a:r>
            <a:r>
              <a:rPr lang="en-US" dirty="0" smtClean="0"/>
              <a:t>Shoemaker-Levy 9, Halley</a:t>
            </a:r>
          </a:p>
          <a:p>
            <a:pPr lvl="1"/>
            <a:r>
              <a:rPr lang="en-US" dirty="0" smtClean="0"/>
              <a:t>Near-Earth objects</a:t>
            </a:r>
            <a:endParaRPr lang="en-GB" dirty="0" smtClean="0"/>
          </a:p>
          <a:p>
            <a:pPr lvl="1"/>
            <a:r>
              <a:rPr lang="en-US" dirty="0" smtClean="0"/>
              <a:t>Solar system event</a:t>
            </a:r>
          </a:p>
          <a:p>
            <a:pPr lvl="2"/>
            <a:r>
              <a:rPr lang="en-US" dirty="0" smtClean="0"/>
              <a:t>Spots on Jupiter</a:t>
            </a:r>
          </a:p>
          <a:p>
            <a:pPr lvl="2"/>
            <a:r>
              <a:rPr lang="en-US" dirty="0" smtClean="0"/>
              <a:t>Volcano eruption on Io? </a:t>
            </a:r>
          </a:p>
          <a:p>
            <a:pPr lvl="2"/>
            <a:r>
              <a:rPr lang="en-US" dirty="0" smtClean="0"/>
              <a:t>Formation of new large spot on Jupiter?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 r="3612"/>
          <a:stretch>
            <a:fillRect/>
          </a:stretch>
        </p:blipFill>
        <p:spPr bwMode="auto">
          <a:xfrm>
            <a:off x="5715000" y="1238831"/>
            <a:ext cx="3200400" cy="219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477000" y="4191000"/>
            <a:ext cx="1828800" cy="1752600"/>
            <a:chOff x="7162800" y="4191000"/>
            <a:chExt cx="1524000" cy="152697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2800" y="4191000"/>
              <a:ext cx="1524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62800" y="5410200"/>
              <a:ext cx="13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HelveticaNeueLT Com 65 Md" pitchFamily="34" charset="0"/>
                </a:rPr>
                <a:t>Wesley, 35cm</a:t>
              </a:r>
              <a:endParaRPr lang="en-GB" sz="1400" b="1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438718"/>
            <a:ext cx="4735512" cy="30351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04800" y="1332297"/>
          <a:ext cx="5029200" cy="3087303"/>
        </p:xfrm>
        <a:graphic>
          <a:graphicData uri="http://schemas.openxmlformats.org/presentationml/2006/ole">
            <p:oleObj spid="_x0000_s3074" name="Worksheet" r:id="rId5" imgW="9308592" imgH="5715000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telescope landscape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many large optical and infrared telescopes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 telescope planned with d&gt;20m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2514600"/>
          <a:ext cx="7086600" cy="269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  <a:gridCol w="2362200"/>
              </a:tblGrid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Telescope diameter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In</a:t>
                      </a:r>
                      <a:r>
                        <a:rPr lang="en-US" baseline="0" dirty="0" smtClean="0">
                          <a:latin typeface="HelveticaNeueLT Com 65 Md" pitchFamily="34" charset="0"/>
                        </a:rPr>
                        <a:t> operation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Construction or Planned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d&gt;10m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7m &lt; d &lt; 10m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9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HelveticaNeueLT Com 65 Md" pitchFamily="34" charset="0"/>
                        </a:rPr>
                        <a:t>LSST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5m</a:t>
                      </a:r>
                      <a:r>
                        <a:rPr lang="en-US" baseline="0" dirty="0" smtClean="0">
                          <a:latin typeface="HelveticaNeueLT Com 65 Md" pitchFamily="34" charset="0"/>
                        </a:rPr>
                        <a:t> &lt; d &lt; 7m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6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JWST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3m &lt; d &lt; 5m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16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HelveticaNeueLT Com 65 Md" pitchFamily="34" charset="0"/>
                        </a:rPr>
                        <a:t>VISTA,</a:t>
                      </a:r>
                      <a:r>
                        <a:rPr lang="en-US" baseline="0" dirty="0" smtClean="0">
                          <a:latin typeface="HelveticaNeueLT Com 65 Md" pitchFamily="34" charset="0"/>
                        </a:rPr>
                        <a:t> LAMOST, Discovery Telescope </a:t>
                      </a:r>
                      <a:endParaRPr lang="en-GB" dirty="0" smtClean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8-10m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Workhorses of optical/IR astronomy</a:t>
            </a:r>
          </a:p>
          <a:p>
            <a:pPr lvl="1"/>
            <a:r>
              <a:rPr lang="en-US" dirty="0" smtClean="0"/>
              <a:t>Distributed resource</a:t>
            </a:r>
          </a:p>
          <a:p>
            <a:pPr lvl="1"/>
            <a:r>
              <a:rPr lang="en-US" dirty="0" smtClean="0"/>
              <a:t>Access for many astronomers</a:t>
            </a:r>
          </a:p>
          <a:p>
            <a:pPr lvl="1"/>
            <a:r>
              <a:rPr lang="en-US" dirty="0" smtClean="0"/>
              <a:t>Develop specific strengths</a:t>
            </a:r>
          </a:p>
          <a:p>
            <a:pPr lvl="2"/>
            <a:r>
              <a:rPr lang="en-US" dirty="0" smtClean="0"/>
              <a:t>E.g. time series, large samples</a:t>
            </a:r>
          </a:p>
          <a:p>
            <a:pPr lvl="2"/>
            <a:r>
              <a:rPr lang="en-US" dirty="0" smtClean="0"/>
              <a:t>Examples are the 4m telescopes over the past decade </a:t>
            </a:r>
          </a:p>
          <a:p>
            <a:pPr lvl="3"/>
            <a:r>
              <a:rPr lang="en-US" dirty="0" smtClean="0">
                <a:solidFill>
                  <a:srgbClr val="199731"/>
                </a:solidFill>
              </a:rPr>
              <a:t>AAT/2dF, CFHT/Legacy Survey, ESO 3.6m/HARPS, WHT/SAURON and PN.S</a:t>
            </a:r>
            <a:endParaRPr lang="en-GB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Complementarity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Follow up of imaging surveys</a:t>
            </a:r>
          </a:p>
          <a:p>
            <a:pPr lvl="1"/>
            <a:r>
              <a:rPr lang="en-US" dirty="0" smtClean="0">
                <a:solidFill>
                  <a:srgbClr val="199731"/>
                </a:solidFill>
              </a:rPr>
              <a:t>UKIDSS,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VST, VISTA, LSST/</a:t>
            </a:r>
            <a:r>
              <a:rPr lang="en-US" dirty="0" err="1" smtClean="0">
                <a:solidFill>
                  <a:srgbClr val="0000FF"/>
                </a:solidFill>
              </a:rPr>
              <a:t>PanSTARRS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ESA Cosmic Vision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EUCLID/PLATO</a:t>
            </a:r>
          </a:p>
          <a:p>
            <a:r>
              <a:rPr lang="en-US" dirty="0" smtClean="0"/>
              <a:t>Follow up of sources detected at other wavelengths</a:t>
            </a:r>
          </a:p>
          <a:p>
            <a:pPr lvl="1"/>
            <a:r>
              <a:rPr lang="en-US" dirty="0" smtClean="0">
                <a:solidFill>
                  <a:srgbClr val="199731"/>
                </a:solidFill>
              </a:rPr>
              <a:t>Herschel, Fermi, XMM/Chandra,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FF"/>
                </a:solidFill>
              </a:rPr>
              <a:t>JWST, </a:t>
            </a:r>
            <a:r>
              <a:rPr lang="en-US" dirty="0" err="1" smtClean="0">
                <a:solidFill>
                  <a:srgbClr val="0000FF"/>
                </a:solidFill>
              </a:rPr>
              <a:t>eROSITA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ALMA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199731"/>
                </a:solidFill>
              </a:rPr>
              <a:t>SMA</a:t>
            </a:r>
            <a:r>
              <a:rPr lang="en-US" dirty="0" smtClean="0"/>
              <a:t> follow-up/complement</a:t>
            </a:r>
          </a:p>
          <a:p>
            <a:pPr>
              <a:buNone/>
            </a:pPr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0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VLT</a:t>
            </a:r>
          </a:p>
          <a:p>
            <a:pPr lvl="1"/>
            <a:r>
              <a:rPr lang="en-US" dirty="0" smtClean="0"/>
              <a:t>Continue operations with new instruments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FORS2, ISAAC, UVES, FLAMES, NACO, SINFONI, CRIRES, VISIR, HAWK-I, VIMOS,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X-Shooter, </a:t>
            </a:r>
            <a:r>
              <a:rPr lang="en-US" dirty="0" smtClean="0">
                <a:solidFill>
                  <a:srgbClr val="0000FF"/>
                </a:solidFill>
              </a:rPr>
              <a:t>KMOS, AOF, MUSE, SPHERE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MIDI, AMBER, </a:t>
            </a:r>
            <a:r>
              <a:rPr lang="en-US" dirty="0" smtClean="0">
                <a:solidFill>
                  <a:srgbClr val="0000FF"/>
                </a:solidFill>
              </a:rPr>
              <a:t>PRIMA, GRAVITY, MATISSE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endParaRPr lang="en-US" dirty="0" smtClean="0"/>
          </a:p>
          <a:p>
            <a:pPr lvl="1"/>
            <a:r>
              <a:rPr lang="en-US" dirty="0" smtClean="0"/>
              <a:t>Continue operations with long-term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6600"/>
                </a:solidFill>
              </a:rPr>
              <a:t>HARPS, EFOSC2, SOFI, </a:t>
            </a:r>
            <a:r>
              <a:rPr lang="en-US" dirty="0" smtClean="0"/>
              <a:t>visitor instruments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9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2F14A-D72E-4D7A-8859-BBD521C6FDCF}" type="slidenum">
              <a:rPr lang="en-GB"/>
              <a:pPr/>
              <a:t>27</a:t>
            </a:fld>
            <a:endParaRPr lang="en-GB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4450"/>
            <a:ext cx="8286750" cy="912813"/>
          </a:xfrm>
        </p:spPr>
        <p:txBody>
          <a:bodyPr/>
          <a:lstStyle/>
          <a:p>
            <a:r>
              <a:rPr lang="it-IT"/>
              <a:t>ALMA</a:t>
            </a:r>
          </a:p>
        </p:txBody>
      </p:sp>
      <p:sp>
        <p:nvSpPr>
          <p:cNvPr id="180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Science requirements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Detect CO and [CII] in Milky  Way galaxy at z=3 in &lt; 24 hr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Dust emission, gas kinematics  in proto-planetary disks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Resolution to match Hubble,   JWST and 8-10m with AO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 Complement to Herschel</a:t>
            </a:r>
          </a:p>
          <a:p>
            <a:pPr>
              <a:spcBef>
                <a:spcPct val="40000"/>
              </a:spcBef>
            </a:pPr>
            <a:r>
              <a:rPr lang="en-US" dirty="0"/>
              <a:t>Specifications</a:t>
            </a:r>
          </a:p>
          <a:p>
            <a:pPr lvl="1">
              <a:spcBef>
                <a:spcPct val="10000"/>
              </a:spcBef>
            </a:pPr>
            <a:r>
              <a:rPr lang="it-IT" dirty="0"/>
              <a:t>66 antennas (54x12m, 12x7m)</a:t>
            </a:r>
          </a:p>
          <a:p>
            <a:pPr lvl="1"/>
            <a:r>
              <a:rPr lang="it-IT" dirty="0"/>
              <a:t>14 km max baseline (&lt; 10mas)</a:t>
            </a:r>
          </a:p>
          <a:p>
            <a:pPr lvl="1"/>
            <a:r>
              <a:rPr lang="it-IT" dirty="0"/>
              <a:t>30-1000 GHz (10–0.3mm),       up to 10 receiver bands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84888" y="914400"/>
            <a:ext cx="2987675" cy="3589337"/>
            <a:chOff x="6084888" y="1125538"/>
            <a:chExt cx="2987675" cy="3589337"/>
          </a:xfrm>
        </p:grpSpPr>
        <p:pic>
          <p:nvPicPr>
            <p:cNvPr id="1802244" name="Picture 4" descr="HDF_op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84888" y="1125538"/>
              <a:ext cx="2987675" cy="1765300"/>
            </a:xfrm>
            <a:prstGeom prst="rect">
              <a:avLst/>
            </a:prstGeom>
            <a:noFill/>
          </p:spPr>
        </p:pic>
        <p:pic>
          <p:nvPicPr>
            <p:cNvPr id="1802245" name="Picture 5" descr="HDF_ALM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4888" y="2924175"/>
              <a:ext cx="2986087" cy="1790700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6084888" y="4629150"/>
            <a:ext cx="2951162" cy="1619250"/>
            <a:chOff x="6084888" y="4833938"/>
            <a:chExt cx="2951162" cy="1619250"/>
          </a:xfrm>
        </p:grpSpPr>
        <p:pic>
          <p:nvPicPr>
            <p:cNvPr id="180224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16800" y="4833938"/>
              <a:ext cx="1619250" cy="1619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02247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4888" y="5499100"/>
              <a:ext cx="1223962" cy="954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02248" name="Line 8"/>
            <p:cNvSpPr>
              <a:spLocks noChangeShapeType="1"/>
            </p:cNvSpPr>
            <p:nvPr/>
          </p:nvSpPr>
          <p:spPr bwMode="auto">
            <a:xfrm>
              <a:off x="6659563" y="6165850"/>
              <a:ext cx="792162" cy="287338"/>
            </a:xfrm>
            <a:prstGeom prst="line">
              <a:avLst/>
            </a:prstGeom>
            <a:noFill/>
            <a:ln w="28440">
              <a:solidFill>
                <a:srgbClr val="E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802249" name="Line 9"/>
            <p:cNvSpPr>
              <a:spLocks noChangeShapeType="1"/>
            </p:cNvSpPr>
            <p:nvPr/>
          </p:nvSpPr>
          <p:spPr bwMode="auto">
            <a:xfrm flipV="1">
              <a:off x="6732588" y="4868863"/>
              <a:ext cx="673100" cy="865187"/>
            </a:xfrm>
            <a:prstGeom prst="line">
              <a:avLst/>
            </a:prstGeom>
            <a:noFill/>
            <a:ln w="28440">
              <a:solidFill>
                <a:srgbClr val="E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02250" name="Text Box 10"/>
          <p:cNvSpPr txBox="1">
            <a:spLocks noChangeArrowheads="1"/>
          </p:cNvSpPr>
          <p:nvPr/>
        </p:nvSpPr>
        <p:spPr bwMode="auto">
          <a:xfrm>
            <a:off x="8123238" y="6116638"/>
            <a:ext cx="985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>
                <a:solidFill>
                  <a:schemeClr val="bg1"/>
                </a:solidFill>
              </a:rPr>
              <a:t>850 GHz</a:t>
            </a:r>
          </a:p>
        </p:txBody>
      </p:sp>
      <p:sp>
        <p:nvSpPr>
          <p:cNvPr id="1802251" name="Rectangle 11"/>
          <p:cNvSpPr>
            <a:spLocks noChangeArrowheads="1"/>
          </p:cNvSpPr>
          <p:nvPr/>
        </p:nvSpPr>
        <p:spPr bwMode="auto">
          <a:xfrm>
            <a:off x="8474075" y="488632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FFFF99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chemeClr val="bg1"/>
                </a:solidFill>
              </a:rPr>
              <a:t>5AU</a:t>
            </a:r>
            <a:r>
              <a:rPr lang="en-GB" sz="1600" b="1" i="0"/>
              <a:t> </a:t>
            </a:r>
          </a:p>
        </p:txBody>
      </p:sp>
      <p:sp>
        <p:nvSpPr>
          <p:cNvPr id="1802252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802253" name="Text Box 13"/>
          <p:cNvSpPr txBox="1">
            <a:spLocks noChangeArrowheads="1"/>
          </p:cNvSpPr>
          <p:nvPr/>
        </p:nvSpPr>
        <p:spPr bwMode="auto">
          <a:xfrm>
            <a:off x="6091238" y="234156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1"/>
                </a:solidFill>
              </a:rPr>
              <a:t>HST</a:t>
            </a:r>
          </a:p>
        </p:txBody>
      </p:sp>
      <p:sp>
        <p:nvSpPr>
          <p:cNvPr id="1802254" name="Text Box 14"/>
          <p:cNvSpPr txBox="1">
            <a:spLocks noChangeArrowheads="1"/>
          </p:cNvSpPr>
          <p:nvPr/>
        </p:nvSpPr>
        <p:spPr bwMode="auto">
          <a:xfrm>
            <a:off x="6103938" y="40767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1"/>
                </a:solidFill>
              </a:rPr>
              <a:t>ALMA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6611B-3E41-4228-BE8D-5CC32474F5F1}" type="slidenum">
              <a:rPr lang="en-GB"/>
              <a:pPr/>
              <a:t>28</a:t>
            </a:fld>
            <a:endParaRPr lang="en-GB"/>
          </a:p>
        </p:txBody>
      </p:sp>
      <p:sp>
        <p:nvSpPr>
          <p:cNvPr id="180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E-ELT</a:t>
            </a:r>
          </a:p>
        </p:txBody>
      </p:sp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554912" cy="4970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Detailed design study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Baseline 42m primary mirror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Adaptive optics </a:t>
            </a:r>
            <a:r>
              <a:rPr lang="en-US" dirty="0" smtClean="0">
                <a:cs typeface="Arial" charset="0"/>
              </a:rPr>
              <a:t>built-in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Industry strongly engaged</a:t>
            </a:r>
          </a:p>
          <a:p>
            <a:pPr lvl="1"/>
            <a:r>
              <a:rPr lang="en-US" dirty="0" smtClean="0">
                <a:cs typeface="Arial" charset="0"/>
              </a:rPr>
              <a:t>Study </a:t>
            </a:r>
            <a:r>
              <a:rPr lang="en-US" dirty="0">
                <a:cs typeface="Arial" charset="0"/>
              </a:rPr>
              <a:t>complete in 2010</a:t>
            </a:r>
          </a:p>
          <a:p>
            <a:pPr>
              <a:spcBef>
                <a:spcPct val="40000"/>
              </a:spcBef>
            </a:pPr>
            <a:r>
              <a:rPr lang="en-US" dirty="0">
                <a:cs typeface="Arial" charset="0"/>
              </a:rPr>
              <a:t>Project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Builds on </a:t>
            </a:r>
            <a:r>
              <a:rPr lang="en-US" i="1" dirty="0"/>
              <a:t>entire</a:t>
            </a:r>
            <a:r>
              <a:rPr lang="en-US" dirty="0"/>
              <a:t> expertise at ESO </a:t>
            </a:r>
            <a:r>
              <a:rPr lang="en-US" i="1" dirty="0"/>
              <a:t>and</a:t>
            </a:r>
            <a:r>
              <a:rPr lang="en-US" dirty="0"/>
              <a:t> in </a:t>
            </a:r>
            <a:r>
              <a:rPr lang="en-US" dirty="0" smtClean="0"/>
              <a:t>the member </a:t>
            </a:r>
            <a:r>
              <a:rPr lang="en-US" dirty="0"/>
              <a:t>states</a:t>
            </a:r>
          </a:p>
          <a:p>
            <a:pPr lvl="1"/>
            <a:r>
              <a:rPr lang="en-US" dirty="0"/>
              <a:t>Construction 2011-2018</a:t>
            </a:r>
          </a:p>
          <a:p>
            <a:pPr lvl="1"/>
            <a:r>
              <a:rPr lang="en-US" dirty="0"/>
              <a:t>Synergy: JWST/ALMA/SKA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100" y="2794000"/>
            <a:ext cx="1816100" cy="1169988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5122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15240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/>
          </p:cNvSpPr>
          <p:nvPr/>
        </p:nvSpPr>
        <p:spPr bwMode="auto">
          <a:xfrm>
            <a:off x="5257800" y="6591300"/>
            <a:ext cx="3898900" cy="2413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pPr marL="39688"/>
            <a:r>
              <a:rPr lang="en-US" sz="1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European Extremely Large Telescope - ESO User committee April 2009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422400" y="292100"/>
            <a:ext cx="6210300" cy="622300"/>
          </a:xfrm>
          <a:ln/>
        </p:spPr>
        <p:txBody>
          <a:bodyPr rIns="132080">
            <a:normAutofit fontScale="90000"/>
          </a:bodyPr>
          <a:lstStyle/>
          <a:p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 Science</a:t>
            </a:r>
            <a:endParaRPr lang="en-US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422400"/>
            <a:ext cx="5689600" cy="5168900"/>
          </a:xfrm>
          <a:ln/>
        </p:spPr>
        <p:txBody>
          <a:bodyPr rIns="132080">
            <a:normAutofit fontScale="77500" lnSpcReduction="20000"/>
          </a:bodyPr>
          <a:lstStyle/>
          <a:p>
            <a:pPr>
              <a:buFont typeface="Gill Sans" charset="0"/>
              <a:buChar char="•"/>
            </a:pPr>
            <a:r>
              <a:rPr lang="en-US">
                <a:solidFill>
                  <a:srgbClr val="4169A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Contemporary Science</a:t>
            </a:r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: Exo-planets, planet formation, resolved stellar populations beyond the Local Group, Black Holes, the physics of high redshift galaxies, the expansion of the universe, ...</a:t>
            </a:r>
            <a:endParaRPr lang="en-US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endParaRPr lang="en-US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r>
              <a:rPr lang="en-US">
                <a:solidFill>
                  <a:srgbClr val="4169A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Synergies with other top facilities</a:t>
            </a:r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: ALMA, JWST, survey telescopes, SKA, ...</a:t>
            </a:r>
            <a:endParaRPr lang="en-US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endParaRPr lang="en-US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r>
              <a:rPr lang="en-US">
                <a:solidFill>
                  <a:srgbClr val="4169A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Discoveries</a:t>
            </a:r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: opening new </a:t>
            </a:r>
            <a:r>
              <a: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/>
            </a:r>
            <a:br>
              <a: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parameter space in spatial </a:t>
            </a:r>
            <a:r>
              <a: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/>
            </a:r>
            <a:br>
              <a:rPr lang="en-US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resolution and sensitivity, ...</a:t>
            </a:r>
            <a:endParaRPr lang="en-US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3606800"/>
            <a:ext cx="1906588" cy="10795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344988"/>
            <a:ext cx="1754188" cy="13335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5226050"/>
            <a:ext cx="1968500" cy="131445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129" name="Rectangle 9"/>
          <p:cNvSpPr>
            <a:spLocks/>
          </p:cNvSpPr>
          <p:nvPr/>
        </p:nvSpPr>
        <p:spPr bwMode="auto">
          <a:xfrm>
            <a:off x="4876800" y="5219700"/>
            <a:ext cx="617538" cy="304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ALMA</a:t>
            </a:r>
          </a:p>
        </p:txBody>
      </p:sp>
      <p:sp>
        <p:nvSpPr>
          <p:cNvPr id="5130" name="Rectangle 10"/>
          <p:cNvSpPr>
            <a:spLocks/>
          </p:cNvSpPr>
          <p:nvPr/>
        </p:nvSpPr>
        <p:spPr bwMode="auto">
          <a:xfrm>
            <a:off x="5867400" y="4343400"/>
            <a:ext cx="573088" cy="304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JWST</a:t>
            </a:r>
          </a:p>
        </p:txBody>
      </p:sp>
      <p:sp>
        <p:nvSpPr>
          <p:cNvPr id="5131" name="Rectangle 11"/>
          <p:cNvSpPr>
            <a:spLocks/>
          </p:cNvSpPr>
          <p:nvPr/>
        </p:nvSpPr>
        <p:spPr bwMode="auto">
          <a:xfrm>
            <a:off x="7023100" y="2794000"/>
            <a:ext cx="471488" cy="3048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solidFill>
                  <a:srgbClr val="FFFFFF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SKA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0400" y="1036638"/>
            <a:ext cx="2303463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Astrophysics in a Golden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Full coverage of electro-magnetic spectrum </a:t>
            </a:r>
          </a:p>
          <a:p>
            <a:pPr marL="365125" lvl="3"/>
            <a:r>
              <a:rPr lang="en-US" dirty="0" smtClean="0"/>
              <a:t>MAGIC/HESS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Fermi/</a:t>
            </a:r>
            <a:r>
              <a:rPr lang="en-US" dirty="0" smtClean="0">
                <a:sym typeface="Wingdings" pitchFamily="2" charset="2"/>
              </a:rPr>
              <a:t>INTEGRAL  XMM/Chandra/Swift/Rossi XTE  </a:t>
            </a:r>
            <a:r>
              <a:rPr lang="en-US" dirty="0" err="1" smtClean="0">
                <a:sym typeface="Wingdings" pitchFamily="2" charset="2"/>
              </a:rPr>
              <a:t>Galex</a:t>
            </a:r>
            <a:r>
              <a:rPr lang="en-US" dirty="0" smtClean="0">
                <a:sym typeface="Wingdings" pitchFamily="2" charset="2"/>
              </a:rPr>
              <a:t>  HST/Gaia  ground-based optical/IR  Spitzer  Herschel  Planck  IRAM/JCMT/APEX/ALMA  radio telescopes</a:t>
            </a:r>
          </a:p>
          <a:p>
            <a:pPr marL="365125" lvl="3"/>
            <a:r>
              <a:rPr lang="en-US" dirty="0" smtClean="0">
                <a:sym typeface="Wingdings" pitchFamily="2" charset="2"/>
              </a:rPr>
              <a:t>Large archive collections (e.g. ROSAT, ISO, ESO, HST, MAST)</a:t>
            </a:r>
          </a:p>
          <a:p>
            <a:pPr marL="228600" lvl="3">
              <a:buFont typeface="Arial" pitchFamily="34" charset="0"/>
              <a:buChar char="•"/>
            </a:pPr>
            <a:r>
              <a:rPr lang="en-US" sz="3200" dirty="0" err="1" smtClean="0"/>
              <a:t>Astro</a:t>
            </a:r>
            <a:r>
              <a:rPr lang="en-US" sz="3200" dirty="0" smtClean="0"/>
              <a:t>-particles joining in</a:t>
            </a:r>
          </a:p>
          <a:p>
            <a:pPr marL="685800" lvl="4">
              <a:buFont typeface="Arial" pitchFamily="34" charset="0"/>
              <a:buChar char="•"/>
            </a:pPr>
            <a:r>
              <a:rPr lang="en-US" sz="3200" dirty="0" smtClean="0"/>
              <a:t>cosmic rays, neutrinos, gravitational waves, dark matter searches 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F</a:t>
            </a:r>
            <a:r>
              <a:rPr lang="en-US" sz="3600" dirty="0" smtClean="0">
                <a:latin typeface="HelveticaNeueLT Com 65 Md" pitchFamily="34" charset="0"/>
              </a:rPr>
              <a:t>antastic opportunities</a:t>
            </a:r>
            <a:endParaRPr lang="en-GB" dirty="0">
              <a:latin typeface="HelveticaNeueLT Com 65 Md" pitchFamily="34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 l="4624" r="6444"/>
          <a:stretch>
            <a:fillRect/>
          </a:stretch>
        </p:blipFill>
        <p:spPr bwMode="auto">
          <a:xfrm>
            <a:off x="3915248" y="0"/>
            <a:ext cx="5228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Astrophysics in a Golden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International Year of Astronomy</a:t>
            </a:r>
          </a:p>
          <a:p>
            <a:pPr lvl="1"/>
            <a:r>
              <a:rPr lang="en-US" dirty="0" smtClean="0"/>
              <a:t>Fantastic boost in the public</a:t>
            </a:r>
          </a:p>
          <a:p>
            <a:pPr lvl="1"/>
            <a:r>
              <a:rPr lang="en-US" dirty="0" smtClean="0"/>
              <a:t>Increased awareness</a:t>
            </a:r>
          </a:p>
          <a:p>
            <a:pPr lvl="1"/>
            <a:r>
              <a:rPr lang="en-US" dirty="0" smtClean="0"/>
              <a:t>Strong public support</a:t>
            </a:r>
          </a:p>
          <a:p>
            <a:pPr lvl="1"/>
            <a:r>
              <a:rPr lang="en-US" dirty="0" smtClean="0"/>
              <a:t>Continued interest</a:t>
            </a:r>
          </a:p>
          <a:p>
            <a:pPr lvl="2"/>
            <a:r>
              <a:rPr lang="en-US" dirty="0" smtClean="0"/>
              <a:t>Connected to the ‘big’ questions</a:t>
            </a:r>
          </a:p>
          <a:p>
            <a:pPr lvl="2"/>
            <a:r>
              <a:rPr lang="en-US" dirty="0" smtClean="0"/>
              <a:t>Where do we come from?</a:t>
            </a:r>
          </a:p>
          <a:p>
            <a:pPr lvl="2"/>
            <a:r>
              <a:rPr lang="en-US" dirty="0" smtClean="0"/>
              <a:t>What is our future?</a:t>
            </a:r>
          </a:p>
          <a:p>
            <a:pPr lvl="1"/>
            <a:endParaRPr lang="en-GB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0355" y="2362200"/>
            <a:ext cx="209884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themes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for most observatories</a:t>
            </a:r>
          </a:p>
          <a:p>
            <a:r>
              <a:rPr lang="en-US" dirty="0" smtClean="0"/>
              <a:t>Defined in several community for a</a:t>
            </a:r>
          </a:p>
          <a:p>
            <a:pPr lvl="1"/>
            <a:r>
              <a:rPr lang="en-US" dirty="0" err="1" smtClean="0"/>
              <a:t>Astronet</a:t>
            </a:r>
            <a:r>
              <a:rPr lang="en-US" dirty="0" smtClean="0"/>
              <a:t> Science Vision and Roadmap</a:t>
            </a:r>
          </a:p>
          <a:p>
            <a:pPr lvl="1"/>
            <a:r>
              <a:rPr lang="en-US" dirty="0" smtClean="0"/>
              <a:t>ESA Cosmic Vision initiative</a:t>
            </a:r>
          </a:p>
          <a:p>
            <a:pPr lvl="1"/>
            <a:r>
              <a:rPr lang="en-US" dirty="0" smtClean="0"/>
              <a:t>National decadal reviews</a:t>
            </a:r>
          </a:p>
          <a:p>
            <a:pPr lvl="1"/>
            <a:r>
              <a:rPr lang="en-US" dirty="0" smtClean="0"/>
              <a:t>Special publications</a:t>
            </a:r>
          </a:p>
          <a:p>
            <a:pPr lvl="2"/>
            <a:r>
              <a:rPr lang="en-US" dirty="0" smtClean="0"/>
              <a:t>ESA-ESO working group reports</a:t>
            </a:r>
          </a:p>
          <a:p>
            <a:pPr lvl="2"/>
            <a:r>
              <a:rPr lang="en-US" dirty="0" smtClean="0"/>
              <a:t>Specific fields (e.g. Connecting quarks with the Cosmos)</a:t>
            </a:r>
            <a:endParaRPr lang="en-GB" dirty="0" smtClean="0"/>
          </a:p>
          <a:p>
            <a:endParaRPr lang="en-US" dirty="0" smtClean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7323">
            <a:off x="405409" y="3058319"/>
            <a:ext cx="1752600" cy="248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62849">
            <a:off x="5917537" y="344931"/>
            <a:ext cx="2321015" cy="336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66426">
            <a:off x="3460356" y="489587"/>
            <a:ext cx="196722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29175">
            <a:off x="5544792" y="4044219"/>
            <a:ext cx="1808745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46964">
            <a:off x="1169476" y="320906"/>
            <a:ext cx="1863134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osmicVision_co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42833">
            <a:off x="1318494" y="2615201"/>
            <a:ext cx="2702174" cy="382889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58981">
            <a:off x="5360577" y="2078125"/>
            <a:ext cx="2915197" cy="392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30782">
            <a:off x="3277484" y="1129005"/>
            <a:ext cx="2454876" cy="382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themes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matters in the universe?</a:t>
            </a:r>
          </a:p>
          <a:p>
            <a:r>
              <a:rPr lang="en-US" dirty="0" smtClean="0"/>
              <a:t>Planets, planets, planets</a:t>
            </a:r>
          </a:p>
          <a:p>
            <a:r>
              <a:rPr lang="en-US" dirty="0" smtClean="0"/>
              <a:t>How did stars and planets form?</a:t>
            </a:r>
          </a:p>
          <a:p>
            <a:r>
              <a:rPr lang="en-US" dirty="0" smtClean="0"/>
              <a:t>The Milky Way our Home</a:t>
            </a:r>
          </a:p>
          <a:p>
            <a:r>
              <a:rPr lang="en-US" dirty="0" smtClean="0"/>
              <a:t>Our own black hole</a:t>
            </a:r>
          </a:p>
          <a:p>
            <a:r>
              <a:rPr lang="en-US" dirty="0" smtClean="0"/>
              <a:t>How galaxies form and evolve?</a:t>
            </a:r>
          </a:p>
          <a:p>
            <a:r>
              <a:rPr lang="en-US" dirty="0" smtClean="0"/>
              <a:t>Fashions and other transients</a:t>
            </a:r>
          </a:p>
          <a:p>
            <a:r>
              <a:rPr lang="en-US" dirty="0" smtClean="0"/>
              <a:t>When opportunity knocks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060" y="4495800"/>
            <a:ext cx="198154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matters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Characterisation</a:t>
            </a:r>
            <a:r>
              <a:rPr lang="en-US" dirty="0" smtClean="0"/>
              <a:t> of dark matter and dark energy</a:t>
            </a:r>
          </a:p>
          <a:p>
            <a:pPr lvl="1"/>
            <a:r>
              <a:rPr lang="en-US" dirty="0" smtClean="0"/>
              <a:t>Requires large samples</a:t>
            </a:r>
          </a:p>
          <a:p>
            <a:pPr lvl="1"/>
            <a:r>
              <a:rPr lang="en-US" dirty="0" smtClean="0"/>
              <a:t>Multi-year and (often) multi-telescope projects</a:t>
            </a:r>
          </a:p>
          <a:p>
            <a:pPr lvl="2"/>
            <a:r>
              <a:rPr lang="en-US" dirty="0" smtClean="0"/>
              <a:t>BAO (</a:t>
            </a:r>
            <a:r>
              <a:rPr lang="en-US" dirty="0" smtClean="0">
                <a:solidFill>
                  <a:srgbClr val="006600"/>
                </a:solidFill>
              </a:rPr>
              <a:t>SDSS, 2dF, </a:t>
            </a:r>
            <a:r>
              <a:rPr lang="en-US" dirty="0" err="1" smtClean="0">
                <a:solidFill>
                  <a:srgbClr val="006600"/>
                </a:solidFill>
              </a:rPr>
              <a:t>WiggleZ</a:t>
            </a:r>
            <a:r>
              <a:rPr lang="en-US" dirty="0" smtClean="0">
                <a:solidFill>
                  <a:srgbClr val="006600"/>
                </a:solidFill>
              </a:rPr>
              <a:t>, BOSS, </a:t>
            </a:r>
            <a:r>
              <a:rPr lang="en-US" dirty="0" smtClean="0">
                <a:solidFill>
                  <a:srgbClr val="0000FF"/>
                </a:solidFill>
              </a:rPr>
              <a:t>HETDEX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6600"/>
                </a:solidFill>
              </a:rPr>
              <a:t>SNLS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Supernovae (</a:t>
            </a:r>
            <a:r>
              <a:rPr lang="en-US" dirty="0" smtClean="0">
                <a:solidFill>
                  <a:srgbClr val="006600"/>
                </a:solidFill>
              </a:rPr>
              <a:t>SNLS, ESSENCE, SDSS-II, SN Factory, LOSS, </a:t>
            </a:r>
            <a:r>
              <a:rPr lang="en-US" dirty="0" err="1" smtClean="0">
                <a:solidFill>
                  <a:srgbClr val="006600"/>
                </a:solidFill>
              </a:rPr>
              <a:t>PanSTARRS</a:t>
            </a:r>
            <a:r>
              <a:rPr lang="en-US" dirty="0" smtClean="0">
                <a:solidFill>
                  <a:srgbClr val="006600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DES,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LSST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Galaxy clusters (</a:t>
            </a:r>
            <a:r>
              <a:rPr lang="en-US" dirty="0" smtClean="0">
                <a:solidFill>
                  <a:srgbClr val="006600"/>
                </a:solidFill>
              </a:rPr>
              <a:t>REFLEX, NORAS</a:t>
            </a:r>
            <a:r>
              <a:rPr lang="en-US" dirty="0" smtClean="0"/>
              <a:t>, SPT, </a:t>
            </a:r>
            <a:r>
              <a:rPr lang="en-US" dirty="0" smtClean="0">
                <a:solidFill>
                  <a:srgbClr val="0000FF"/>
                </a:solidFill>
              </a:rPr>
              <a:t>DES,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 smtClean="0"/>
              <a:t>eROSITA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LSST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Redshift</a:t>
            </a:r>
            <a:r>
              <a:rPr lang="en-US" dirty="0" smtClean="0"/>
              <a:t> distortions (</a:t>
            </a:r>
            <a:r>
              <a:rPr lang="en-US" dirty="0" smtClean="0">
                <a:solidFill>
                  <a:srgbClr val="FF0000"/>
                </a:solidFill>
              </a:rPr>
              <a:t>VVDS, VIPER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248400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Millenium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simulation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Springel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1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Energy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, BAO, supernovae, clusters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massive surveys and large sky coverage</a:t>
            </a:r>
          </a:p>
          <a:p>
            <a:pPr lvl="1"/>
            <a:r>
              <a:rPr lang="en-US" dirty="0" smtClean="0"/>
              <a:t>Current state of the art with </a:t>
            </a:r>
            <a:r>
              <a:rPr lang="en-US" dirty="0" smtClean="0">
                <a:solidFill>
                  <a:srgbClr val="199731"/>
                </a:solidFill>
              </a:rPr>
              <a:t>4m telescopes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199731"/>
                </a:solidFill>
              </a:rPr>
              <a:t>2dF, SDSS, </a:t>
            </a:r>
            <a:r>
              <a:rPr lang="en-US" dirty="0" err="1" smtClean="0">
                <a:solidFill>
                  <a:srgbClr val="199731"/>
                </a:solidFill>
              </a:rPr>
              <a:t>WiggleZ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VIPERS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0000FF"/>
                </a:solidFill>
              </a:rPr>
              <a:t>EUCLID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ground-based follow-up/calibrations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>
                <a:sym typeface="Wingdings" pitchFamily="2" charset="2"/>
              </a:rPr>
              <a:t>spectroscopic calibration of the photo-z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spectroscopic follow-up of supernovae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spectroscopic follow-up for cluster members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optical imaging for photo-z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0000FF"/>
                </a:solidFill>
              </a:rPr>
              <a:t>FMOS (Subaru), LSST, HETEX, LAMOST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FF0000"/>
                </a:solidFill>
              </a:rPr>
              <a:t>8-10m telescopes</a:t>
            </a:r>
          </a:p>
          <a:p>
            <a:r>
              <a:rPr lang="en-US" dirty="0" smtClean="0"/>
              <a:t>Direct measurement of expansion dynamics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high spectral resolution and stability</a:t>
            </a:r>
          </a:p>
          <a:p>
            <a:pPr lvl="1">
              <a:buFont typeface="Wingdings" pitchFamily="2" charset="2"/>
              <a:buChar char="ð"/>
            </a:pPr>
            <a:r>
              <a:rPr lang="en-US" dirty="0" smtClean="0">
                <a:solidFill>
                  <a:srgbClr val="0000FF"/>
                </a:solidFill>
              </a:rPr>
              <a:t>CODEX at E-ELT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4207" y="5410200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NeueLT Com 65 Md" pitchFamily="34" charset="0"/>
              </a:rPr>
              <a:t>Davis et al. (2008)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4856</TotalTime>
  <Words>1230</Words>
  <Application>Microsoft Office PowerPoint</Application>
  <PresentationFormat>On-screen Show (4:3)</PresentationFormat>
  <Paragraphs>256</Paragraphs>
  <Slides>29</Slides>
  <Notes>9</Notes>
  <HiddenSlides>4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Photo Editor Photo</vt:lpstr>
      <vt:lpstr>Worksheet</vt:lpstr>
      <vt:lpstr>Astrophysics for the Next Decade</vt:lpstr>
      <vt:lpstr>Slide 2</vt:lpstr>
      <vt:lpstr>Astrophysics in a Golden Age</vt:lpstr>
      <vt:lpstr>Fantastic opportunities</vt:lpstr>
      <vt:lpstr>Astrophysics in a Golden Age</vt:lpstr>
      <vt:lpstr>Research themes</vt:lpstr>
      <vt:lpstr>Science themes</vt:lpstr>
      <vt:lpstr>What matters in the Universe?</vt:lpstr>
      <vt:lpstr>Dark Energy</vt:lpstr>
      <vt:lpstr>Planets, planets, planets</vt:lpstr>
      <vt:lpstr>Planets</vt:lpstr>
      <vt:lpstr>How did stars and planets form?</vt:lpstr>
      <vt:lpstr>Star and planet formation</vt:lpstr>
      <vt:lpstr>The Milky Way – our home</vt:lpstr>
      <vt:lpstr>Our own black hole</vt:lpstr>
      <vt:lpstr>Galactic Centre</vt:lpstr>
      <vt:lpstr>Das Milchstrassenzentrum</vt:lpstr>
      <vt:lpstr>How did galaxies form and evolve?</vt:lpstr>
      <vt:lpstr>The distant universe</vt:lpstr>
      <vt:lpstr>Fashions and other transient phenomena</vt:lpstr>
      <vt:lpstr>When opportunity knocks</vt:lpstr>
      <vt:lpstr>Metrics</vt:lpstr>
      <vt:lpstr>The telescope landscape</vt:lpstr>
      <vt:lpstr>Role of 8-10m telescopes</vt:lpstr>
      <vt:lpstr>Complementarity</vt:lpstr>
      <vt:lpstr>La Silla Paranal</vt:lpstr>
      <vt:lpstr>ALMA</vt:lpstr>
      <vt:lpstr>E-ELT</vt:lpstr>
      <vt:lpstr>The  Science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Astrophysics for the next decade</dc:title>
  <dc:creator/>
  <cp:lastModifiedBy>Leibundgut</cp:lastModifiedBy>
  <cp:revision>33</cp:revision>
  <dcterms:created xsi:type="dcterms:W3CDTF">2006-08-16T00:00:00Z</dcterms:created>
  <dcterms:modified xsi:type="dcterms:W3CDTF">2009-07-25T09:33:14Z</dcterms:modified>
</cp:coreProperties>
</file>