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72" r:id="rId2"/>
  </p:sldMasterIdLst>
  <p:notesMasterIdLst>
    <p:notesMasterId r:id="rId51"/>
  </p:notesMasterIdLst>
  <p:handoutMasterIdLst>
    <p:handoutMasterId r:id="rId52"/>
  </p:handoutMasterIdLst>
  <p:sldIdLst>
    <p:sldId id="257" r:id="rId3"/>
    <p:sldId id="279" r:id="rId4"/>
    <p:sldId id="555" r:id="rId5"/>
    <p:sldId id="518" r:id="rId6"/>
    <p:sldId id="521" r:id="rId7"/>
    <p:sldId id="324" r:id="rId8"/>
    <p:sldId id="290" r:id="rId9"/>
    <p:sldId id="523" r:id="rId10"/>
    <p:sldId id="524" r:id="rId11"/>
    <p:sldId id="506" r:id="rId12"/>
    <p:sldId id="519" r:id="rId13"/>
    <p:sldId id="515" r:id="rId14"/>
    <p:sldId id="516" r:id="rId15"/>
    <p:sldId id="528" r:id="rId16"/>
    <p:sldId id="399" r:id="rId17"/>
    <p:sldId id="529" r:id="rId18"/>
    <p:sldId id="299" r:id="rId19"/>
    <p:sldId id="264" r:id="rId20"/>
    <p:sldId id="285" r:id="rId21"/>
    <p:sldId id="286" r:id="rId22"/>
    <p:sldId id="287" r:id="rId23"/>
    <p:sldId id="362" r:id="rId24"/>
    <p:sldId id="365" r:id="rId25"/>
    <p:sldId id="366" r:id="rId26"/>
    <p:sldId id="403" r:id="rId27"/>
    <p:sldId id="384" r:id="rId28"/>
    <p:sldId id="495" r:id="rId29"/>
    <p:sldId id="361" r:id="rId30"/>
    <p:sldId id="504" r:id="rId31"/>
    <p:sldId id="491" r:id="rId32"/>
    <p:sldId id="525" r:id="rId33"/>
    <p:sldId id="702" r:id="rId34"/>
    <p:sldId id="551" r:id="rId35"/>
    <p:sldId id="704" r:id="rId36"/>
    <p:sldId id="714" r:id="rId37"/>
    <p:sldId id="492" r:id="rId38"/>
    <p:sldId id="303" r:id="rId39"/>
    <p:sldId id="292" r:id="rId40"/>
    <p:sldId id="293" r:id="rId41"/>
    <p:sldId id="711" r:id="rId42"/>
    <p:sldId id="713" r:id="rId43"/>
    <p:sldId id="708" r:id="rId44"/>
    <p:sldId id="709" r:id="rId45"/>
    <p:sldId id="710" r:id="rId46"/>
    <p:sldId id="705" r:id="rId47"/>
    <p:sldId id="706" r:id="rId48"/>
    <p:sldId id="520" r:id="rId49"/>
    <p:sldId id="55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86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D71A-69E6-3442-8B6D-284306E86B63}" type="datetimeFigureOut">
              <a:rPr lang="en-US" smtClean="0"/>
              <a:t>6/16/20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4794D-CA7C-AC47-A404-0DA93E4AB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39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A118B-F0BF-D943-91FB-6E6D455D307C}" type="datetimeFigureOut">
              <a:rPr lang="en-US" smtClean="0"/>
              <a:t>6/16/20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DACC-2919-F544-A6D6-9833F017EA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75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2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1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Helvetica Neue LT Com 45 Light" panose="020B0403020202020204" pitchFamily="34" charset="77"/>
              </a:rPr>
              <a:t>Jeremy </a:t>
            </a:r>
            <a:r>
              <a:rPr lang="de-DE" err="1">
                <a:latin typeface="Helvetica Neue LT Com 45 Light" panose="020B0403020202020204" pitchFamily="34" charset="77"/>
              </a:rPr>
              <a:t>Mould</a:t>
            </a:r>
            <a:r>
              <a:rPr lang="de-DE">
                <a:latin typeface="Helvetica Neue LT Com 45 Light" panose="020B0403020202020204" pitchFamily="34" charset="77"/>
              </a:rPr>
              <a:t> </a:t>
            </a:r>
          </a:p>
          <a:p>
            <a:r>
              <a:rPr lang="de-DE">
                <a:latin typeface="Helvetica Neue LT Com 45 Light" panose="020B0403020202020204" pitchFamily="34" charset="77"/>
              </a:rPr>
              <a:t>Wendy </a:t>
            </a:r>
            <a:r>
              <a:rPr lang="de-DE" err="1">
                <a:latin typeface="Helvetica Neue LT Com 45 Light" panose="020B0403020202020204" pitchFamily="34" charset="77"/>
              </a:rPr>
              <a:t>Freedman</a:t>
            </a:r>
            <a:r>
              <a:rPr lang="de-DE">
                <a:latin typeface="Helvetica Neue LT Com 45 Light" panose="020B0403020202020204" pitchFamily="34" charset="77"/>
              </a:rPr>
              <a:t> </a:t>
            </a:r>
          </a:p>
          <a:p>
            <a:r>
              <a:rPr lang="de-DE">
                <a:latin typeface="Helvetica Neue LT Com 45 Light" panose="020B0403020202020204" pitchFamily="34" charset="77"/>
              </a:rPr>
              <a:t>Robert </a:t>
            </a:r>
            <a:r>
              <a:rPr lang="de-DE" err="1">
                <a:latin typeface="Helvetica Neue LT Com 45 Light" panose="020B0403020202020204" pitchFamily="34" charset="77"/>
              </a:rPr>
              <a:t>Kennicutt</a:t>
            </a:r>
            <a:endParaRPr lang="de-DE">
              <a:latin typeface="Helvetica Neue LT Com 45 Light" panose="020B0403020202020204" pitchFamily="34" charset="77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49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13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6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7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7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8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799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97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737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3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55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47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14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32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965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45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372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02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69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69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1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43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2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2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8945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15 June 2020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solidFill>
                  <a:srgbClr val="000000"/>
                </a:solidFill>
              </a:rPr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16679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000000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00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rgbClr val="000000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79476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15 June 2020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solidFill>
                  <a:schemeClr val="bg1"/>
                </a:solidFill>
              </a:rPr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266154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chemeClr val="bg1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chemeClr val="bg1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bg1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060" name="Rectangle 4"/>
              <p:cNvSpPr>
                <a:spLocks noGrp="1" noChangeArrowheads="1"/>
              </p:cNvSpPr>
              <p:nvPr>
                <p:ph type="ctrTitle"/>
              </p:nvPr>
            </p:nvSpPr>
            <p:spPr>
              <a:xfrm>
                <a:off x="685800" y="1618361"/>
                <a:ext cx="7772400" cy="14700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and the never-ending story of the expansion rate of the Universe</a:t>
                </a:r>
              </a:p>
            </p:txBody>
          </p:sp>
        </mc:Choice>
        <mc:Fallback xmlns="">
          <p:sp>
            <p:nvSpPr>
              <p:cNvPr id="45060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685800" y="1618361"/>
                <a:ext cx="7772400" cy="1470025"/>
              </a:xfrm>
              <a:blipFill>
                <a:blip r:embed="rId3"/>
                <a:stretch>
                  <a:fillRect t="-29060" r="-2773" b="-410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r>
              <a:rPr lang="en-GB" sz="2400" dirty="0"/>
              <a:t>Bruno Leibundgut</a:t>
            </a:r>
          </a:p>
          <a:p>
            <a:r>
              <a:rPr lang="en-GB" sz="2400" dirty="0"/>
              <a:t>ESO</a:t>
            </a:r>
          </a:p>
        </p:txBody>
      </p:sp>
    </p:spTree>
    <p:extLst>
      <p:ext uri="{BB962C8B-B14F-4D97-AF65-F5344CB8AC3E}">
        <p14:creationId xmlns:p14="http://schemas.microsoft.com/office/powerpoint/2010/main" val="335006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baseline="-2500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baseline="-2500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224829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Expansion rate by G. </a:t>
            </a:r>
            <a:r>
              <a:rPr lang="en-US" err="1"/>
              <a:t>Lemaître</a:t>
            </a:r>
            <a:r>
              <a:rPr lang="en-US"/>
              <a:t> (1927)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97015-9BE1-B241-826C-31B2C5791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950" y="1993179"/>
            <a:ext cx="6445625" cy="334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FEC42-DF1E-5247-AC3A-5F29A31F3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600" y="5633172"/>
            <a:ext cx="6443999" cy="4130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D9A626-57E0-1242-AEFE-588670C915DA}"/>
              </a:ext>
            </a:extLst>
          </p:cNvPr>
          <p:cNvGrpSpPr/>
          <p:nvPr/>
        </p:nvGrpSpPr>
        <p:grpSpPr>
          <a:xfrm>
            <a:off x="1262743" y="5261129"/>
            <a:ext cx="6701182" cy="849386"/>
            <a:chOff x="1262743" y="5261129"/>
            <a:chExt cx="6701182" cy="8493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B2BE9F-1F60-BB41-8CD2-59C73DBB6326}"/>
                </a:ext>
              </a:extLst>
            </p:cNvPr>
            <p:cNvSpPr/>
            <p:nvPr/>
          </p:nvSpPr>
          <p:spPr>
            <a:xfrm>
              <a:off x="1262743" y="5551715"/>
              <a:ext cx="6625771" cy="558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5D6CB0-6DF1-E44A-A319-C922E1AD0DD7}"/>
                </a:ext>
              </a:extLst>
            </p:cNvPr>
            <p:cNvSpPr txBox="1"/>
            <p:nvPr/>
          </p:nvSpPr>
          <p:spPr>
            <a:xfrm>
              <a:off x="7046686" y="5261129"/>
              <a:ext cx="9172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  <a:latin typeface="Helvetica Neue LT Com 45 Light" panose="020B0403020202020204" pitchFamily="34" charset="77"/>
                </a:rPr>
                <a:t>Footnote!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5803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Intermezzo</a:t>
            </a:r>
            <a:br>
              <a:rPr lang="en-GB"/>
            </a:br>
            <a:r>
              <a:rPr lang="en-GB"/>
              <a:t>Age of the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965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Matter-dominated universe has the following age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00050" lvl="1" indent="0">
              <a:buNone/>
            </a:pPr>
            <a:endParaRPr lang="en-GB" dirty="0"/>
          </a:p>
          <a:p>
            <a:pPr marL="857250" lvl="1" indent="-457200"/>
            <a:r>
              <a:rPr lang="en-GB" dirty="0"/>
              <a:t>age of the Earth: 4.5⋅10</a:t>
            </a:r>
            <a:r>
              <a:rPr lang="en-GB" baseline="30000" dirty="0"/>
              <a:t>9</a:t>
            </a:r>
            <a:r>
              <a:rPr lang="en-GB" dirty="0"/>
              <a:t> years</a:t>
            </a:r>
          </a:p>
          <a:p>
            <a:pPr marL="857250" lvl="1" indent="-457200"/>
            <a:r>
              <a:rPr lang="en-GB" dirty="0"/>
              <a:t>oldest stars: ~1.2⋅10</a:t>
            </a:r>
            <a:r>
              <a:rPr lang="en-GB" baseline="30000" dirty="0"/>
              <a:t>10</a:t>
            </a:r>
            <a:r>
              <a:rPr lang="en-GB" dirty="0"/>
              <a:t> years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00082" y="3245660"/>
          <a:ext cx="1048235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571500" imgH="431800" progId="Equation.3">
                  <p:embed/>
                </p:oleObj>
              </mc:Choice>
              <mc:Fallback>
                <p:oleObj name="Equation" r:id="rId3" imgW="571500" imgH="4318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0082" y="3245660"/>
                        <a:ext cx="1048235" cy="7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148694" y="2255950"/>
          <a:ext cx="3416300" cy="3009900"/>
        </p:xfrm>
        <a:graphic>
          <a:graphicData uri="http://schemas.openxmlformats.org/drawingml/2006/table">
            <a:tbl>
              <a:tblPr/>
              <a:tblGrid>
                <a:gridCol w="163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H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0 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(km/s/Mpc)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t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0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 (</a:t>
                      </a:r>
                      <a:r>
                        <a:rPr lang="en-US" sz="2000" b="1" i="0" u="none" strike="noStrike" err="1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yr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500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1.30</a:t>
                      </a:r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HelveticaNeueLT Com 45 Lt"/>
                          <a:ea typeface="+mn-ea"/>
                          <a:cs typeface="+mn-cs"/>
                          <a:sym typeface="Wingdings"/>
                        </a:rPr>
                        <a:t>⋅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250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2.61⋅10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6.52⋅10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80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8.15⋅10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70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9.32⋅10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60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1.09⋅10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50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1.30⋅10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2.17⋅10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50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81F707-59FB-344E-814F-3E42C4A8DC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81F707-59FB-344E-814F-3E42C4A8D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7ABD-FC61-354F-B1F5-800544C2F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C846D1-18CB-3646-997F-3F652674D478}"/>
              </a:ext>
            </a:extLst>
          </p:cNvPr>
          <p:cNvGrpSpPr/>
          <p:nvPr/>
        </p:nvGrpSpPr>
        <p:grpSpPr>
          <a:xfrm>
            <a:off x="1062241" y="1412875"/>
            <a:ext cx="7876300" cy="4885969"/>
            <a:chOff x="1062241" y="1412875"/>
            <a:chExt cx="7876300" cy="48859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7A8396-7C9E-1840-B2EC-00524967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241" y="1412875"/>
              <a:ext cx="7016344" cy="48859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52718B-370B-D54E-8228-C8743A218ADE}"/>
                </a:ext>
              </a:extLst>
            </p:cNvPr>
            <p:cNvSpPr txBox="1"/>
            <p:nvPr/>
          </p:nvSpPr>
          <p:spPr>
            <a:xfrm>
              <a:off x="7788867" y="2634531"/>
              <a:ext cx="1149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 Neue LT Com 45 Light" panose="020B0403020202020204" pitchFamily="34" charset="77"/>
                </a:rPr>
                <a:t>J. </a:t>
              </a:r>
              <a:r>
                <a:rPr lang="en-GB" err="1">
                  <a:latin typeface="Helvetica Neue LT Com 45 Light" panose="020B0403020202020204" pitchFamily="34" charset="77"/>
                </a:rPr>
                <a:t>Huchra</a:t>
              </a:r>
              <a:endParaRPr lang="en-GB">
                <a:latin typeface="Helvetica Neue LT Com 45 Light" panose="020B0403020202020204" pitchFamily="34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6FFF70-AA46-BE4C-9A20-FC9CDD98801D}"/>
              </a:ext>
            </a:extLst>
          </p:cNvPr>
          <p:cNvGrpSpPr/>
          <p:nvPr/>
        </p:nvGrpSpPr>
        <p:grpSpPr>
          <a:xfrm>
            <a:off x="7150100" y="4158734"/>
            <a:ext cx="2000971" cy="307777"/>
            <a:chOff x="7150100" y="4425434"/>
            <a:chExt cx="2000971" cy="3077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1374FE7-7B92-794D-BBAA-8366E00A2BAF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04700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CE7755-1896-D04C-9FA2-B9616F48595D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2.6⋅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CE7755-1896-D04C-9FA2-B9616F4859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2CEC6C-0E5D-7644-B863-72D2CB0869FC}"/>
              </a:ext>
            </a:extLst>
          </p:cNvPr>
          <p:cNvGrpSpPr/>
          <p:nvPr/>
        </p:nvGrpSpPr>
        <p:grpSpPr>
          <a:xfrm>
            <a:off x="7174586" y="4966772"/>
            <a:ext cx="2000971" cy="307777"/>
            <a:chOff x="7150100" y="4425434"/>
            <a:chExt cx="2000971" cy="3077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566161-2A5B-4B4F-829C-95CCC50E5EFE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10100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E0A25D-137F-6846-845F-C4CA1469BC7F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.5⋅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E0A25D-137F-6846-845F-C4CA1469BC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A398D94-114B-154C-AECD-4589B280610F}"/>
              </a:ext>
            </a:extLst>
          </p:cNvPr>
          <p:cNvSpPr txBox="1"/>
          <p:nvPr/>
        </p:nvSpPr>
        <p:spPr>
          <a:xfrm>
            <a:off x="5077326" y="6166308"/>
            <a:ext cx="394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Helvetica Neue LT Com 45 Light" panose="020B0403020202020204" pitchFamily="34" charset="77"/>
              </a:rPr>
              <a:t>https://</a:t>
            </a:r>
            <a:r>
              <a:rPr lang="en-GB" sz="1200" err="1">
                <a:latin typeface="Helvetica Neue LT Com 45 Light" panose="020B0403020202020204" pitchFamily="34" charset="77"/>
              </a:rPr>
              <a:t>www.cfa.harvard.edu</a:t>
            </a:r>
            <a:r>
              <a:rPr lang="en-GB" sz="1200">
                <a:latin typeface="Helvetica Neue LT Com 45 Light" panose="020B0403020202020204" pitchFamily="34" charset="77"/>
              </a:rPr>
              <a:t>/~</a:t>
            </a:r>
            <a:r>
              <a:rPr lang="en-GB" sz="1200" err="1">
                <a:latin typeface="Helvetica Neue LT Com 45 Light" panose="020B0403020202020204" pitchFamily="34" charset="77"/>
              </a:rPr>
              <a:t>dfabricant</a:t>
            </a:r>
            <a:r>
              <a:rPr lang="en-GB" sz="1200">
                <a:latin typeface="Helvetica Neue LT Com 45 Light" panose="020B0403020202020204" pitchFamily="34" charset="77"/>
              </a:rPr>
              <a:t>/</a:t>
            </a:r>
            <a:r>
              <a:rPr lang="en-GB" sz="1200" err="1">
                <a:latin typeface="Helvetica Neue LT Com 45 Light" panose="020B0403020202020204" pitchFamily="34" charset="77"/>
              </a:rPr>
              <a:t>huchra</a:t>
            </a:r>
            <a:r>
              <a:rPr lang="en-GB" sz="1200">
                <a:latin typeface="Helvetica Neue LT Com 45 Light" panose="020B0403020202020204" pitchFamily="34" charset="77"/>
              </a:rPr>
              <a:t>/</a:t>
            </a:r>
            <a:r>
              <a:rPr lang="en-GB" sz="1200" err="1">
                <a:latin typeface="Helvetica Neue LT Com 45 Light" panose="020B0403020202020204" pitchFamily="34" charset="77"/>
              </a:rPr>
              <a:t>hubble</a:t>
            </a:r>
            <a:r>
              <a:rPr lang="en-GB" sz="1200">
                <a:latin typeface="Helvetica Neue LT Com 45 Light" panose="020B0403020202020204" pitchFamily="34" charset="77"/>
              </a:rPr>
              <a:t>/</a:t>
            </a:r>
          </a:p>
        </p:txBody>
      </p:sp>
      <p:pic>
        <p:nvPicPr>
          <p:cNvPr id="36866" name="Picture 2" descr="http://heritage.stsci.edu/2006/10/bio/img_huchra.jpg">
            <a:extLst>
              <a:ext uri="{FF2B5EF4-FFF2-40B4-BE49-F238E27FC236}">
                <a16:creationId xmlns:a16="http://schemas.microsoft.com/office/drawing/2014/main" id="{EBE0C9EA-4369-5549-AE25-C9A492B9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80" y="234871"/>
            <a:ext cx="2311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14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649803-BB82-894D-8E43-25B25211EE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649803-BB82-894D-8E43-25B25211EE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FD7996-D002-AB4C-A5C3-F18AD998D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0450" y="1295055"/>
            <a:ext cx="7023100" cy="50383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1816AB-932B-3543-8718-62D817EF6299}"/>
              </a:ext>
            </a:extLst>
          </p:cNvPr>
          <p:cNvGrpSpPr/>
          <p:nvPr/>
        </p:nvGrpSpPr>
        <p:grpSpPr>
          <a:xfrm>
            <a:off x="7143029" y="2696012"/>
            <a:ext cx="2000971" cy="307777"/>
            <a:chOff x="7150100" y="4440674"/>
            <a:chExt cx="2000971" cy="3077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4D525CF-12D7-4C44-A5EF-92734D966260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13862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/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.5⋅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42B89E-866A-A34F-95B3-FF9A77EC6342}"/>
              </a:ext>
            </a:extLst>
          </p:cNvPr>
          <p:cNvGrpSpPr/>
          <p:nvPr/>
        </p:nvGrpSpPr>
        <p:grpSpPr>
          <a:xfrm>
            <a:off x="7143029" y="3974069"/>
            <a:ext cx="1964101" cy="307777"/>
            <a:chOff x="7150100" y="4425434"/>
            <a:chExt cx="1964101" cy="3077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6BFEA3-419F-A541-BE54-38349D50A5F6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591365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31599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892800" y="1227600"/>
            <a:ext cx="8690269" cy="5213590"/>
            <a:chOff x="4355828" y="2873695"/>
            <a:chExt cx="5137671" cy="319817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5828" y="2873695"/>
              <a:ext cx="4043795" cy="31981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462448" y="5702539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 Neue"/>
                  <a:cs typeface="Helvetica Neue"/>
                </a:rPr>
                <a:t>A. </a:t>
              </a:r>
              <a:r>
                <a:rPr lang="en-GB" err="1">
                  <a:latin typeface="Helvetica Neue"/>
                  <a:cs typeface="Helvetica Neue"/>
                </a:rPr>
                <a:t>Riess</a:t>
              </a:r>
              <a:endParaRPr lang="en-GB"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04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Expansion of the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904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1341438"/>
                <a:ext cx="7772400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/>
                  <a:t>Luminosity distance in an isotropic, homogeneous universe as a Taylor expansion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𝑐𝑧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GB"/>
              </a:p>
              <a:p>
                <a:pPr marL="0" indent="0">
                  <a:buNone/>
                </a:pPr>
                <a:endParaRPr lang="en-GB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acc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⃛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bSup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5990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1341438"/>
                <a:ext cx="7772400" cy="4114800"/>
              </a:xfrm>
              <a:blipFill>
                <a:blip r:embed="rId2"/>
                <a:stretch>
                  <a:fillRect l="-1958" t="-1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19527" y="2835234"/>
            <a:ext cx="1520825" cy="1457326"/>
            <a:chOff x="-93" y="1997"/>
            <a:chExt cx="958" cy="918"/>
          </a:xfrm>
        </p:grpSpPr>
        <p:sp>
          <p:nvSpPr>
            <p:cNvPr id="599050" name="Rectangle 10"/>
            <p:cNvSpPr>
              <a:spLocks noChangeArrowheads="1"/>
            </p:cNvSpPr>
            <p:nvPr/>
          </p:nvSpPr>
          <p:spPr bwMode="auto">
            <a:xfrm>
              <a:off x="-47" y="1997"/>
              <a:ext cx="841" cy="50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051" name="Text Box 11"/>
            <p:cNvSpPr txBox="1">
              <a:spLocks noChangeArrowheads="1"/>
            </p:cNvSpPr>
            <p:nvPr/>
          </p:nvSpPr>
          <p:spPr bwMode="auto">
            <a:xfrm>
              <a:off x="-93" y="2508"/>
              <a:ext cx="95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CC0000"/>
                  </a:solidFill>
                  <a:latin typeface="Helvetica Neue LT Com 45 Light" panose="020B0403020202020204" pitchFamily="34" charset="77"/>
                </a:rPr>
                <a:t>Hubble-</a:t>
              </a:r>
              <a:br>
                <a:rPr lang="en-GB">
                  <a:solidFill>
                    <a:srgbClr val="CC0000"/>
                  </a:solidFill>
                  <a:latin typeface="Helvetica Neue LT Com 45 Light" panose="020B0403020202020204" pitchFamily="34" charset="77"/>
                </a:rPr>
              </a:br>
              <a:r>
                <a:rPr lang="en-GB" err="1">
                  <a:solidFill>
                    <a:srgbClr val="CC0000"/>
                  </a:solidFill>
                  <a:latin typeface="Helvetica Neue LT Com 45 Light" panose="020B0403020202020204" pitchFamily="34" charset="77"/>
                </a:rPr>
                <a:t>Lemaître</a:t>
              </a:r>
              <a:r>
                <a:rPr lang="en-GB">
                  <a:solidFill>
                    <a:srgbClr val="CC0000"/>
                  </a:solidFill>
                  <a:latin typeface="Helvetica Neue LT Com 45 Light" panose="020B0403020202020204" pitchFamily="34" charset="77"/>
                </a:rPr>
                <a:t> Law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150346" y="2836821"/>
            <a:ext cx="1547813" cy="1181100"/>
            <a:chOff x="1156" y="2001"/>
            <a:chExt cx="975" cy="744"/>
          </a:xfrm>
        </p:grpSpPr>
        <p:sp>
          <p:nvSpPr>
            <p:cNvPr id="599053" name="Rectangle 13"/>
            <p:cNvSpPr>
              <a:spLocks noChangeArrowheads="1"/>
            </p:cNvSpPr>
            <p:nvPr/>
          </p:nvSpPr>
          <p:spPr bwMode="auto">
            <a:xfrm>
              <a:off x="1156" y="2001"/>
              <a:ext cx="975" cy="506"/>
            </a:xfrm>
            <a:prstGeom prst="rect">
              <a:avLst/>
            </a:prstGeom>
            <a:solidFill>
              <a:srgbClr val="000080">
                <a:alpha val="2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054" name="Text Box 14"/>
            <p:cNvSpPr txBox="1">
              <a:spLocks noChangeArrowheads="1"/>
            </p:cNvSpPr>
            <p:nvPr/>
          </p:nvSpPr>
          <p:spPr bwMode="auto">
            <a:xfrm>
              <a:off x="1185" y="2512"/>
              <a:ext cx="88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  <a:latin typeface="Helvetica Neue LT Com 45 Light" panose="020B0403020202020204" pitchFamily="34" charset="77"/>
                </a:rPr>
                <a:t>deceleration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758571" y="2836028"/>
            <a:ext cx="3565525" cy="1179513"/>
            <a:chOff x="2230" y="2041"/>
            <a:chExt cx="2246" cy="743"/>
          </a:xfrm>
        </p:grpSpPr>
        <p:sp>
          <p:nvSpPr>
            <p:cNvPr id="599056" name="Rectangle 16"/>
            <p:cNvSpPr>
              <a:spLocks noChangeArrowheads="1"/>
            </p:cNvSpPr>
            <p:nvPr/>
          </p:nvSpPr>
          <p:spPr bwMode="auto">
            <a:xfrm>
              <a:off x="2230" y="2041"/>
              <a:ext cx="2246" cy="506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057" name="Text Box 17"/>
            <p:cNvSpPr txBox="1">
              <a:spLocks noChangeArrowheads="1"/>
            </p:cNvSpPr>
            <p:nvPr/>
          </p:nvSpPr>
          <p:spPr bwMode="auto">
            <a:xfrm>
              <a:off x="2652" y="2551"/>
              <a:ext cx="143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  <a:latin typeface="Helvetica Neue LT Com 45 Light" panose="020B0403020202020204" pitchFamily="34" charset="77"/>
                </a:rPr>
                <a:t>jerk/equation of state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9EACE5-6F31-1C47-A7BF-87372C49D71D}"/>
              </a:ext>
            </a:extLst>
          </p:cNvPr>
          <p:cNvGrpSpPr/>
          <p:nvPr/>
        </p:nvGrpSpPr>
        <p:grpSpPr>
          <a:xfrm>
            <a:off x="1612216" y="5232361"/>
            <a:ext cx="5950690" cy="1409145"/>
            <a:chOff x="1612216" y="5232361"/>
            <a:chExt cx="5950690" cy="14091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064D91-DFC6-624E-96B4-0132BC4E54E2}"/>
                </a:ext>
              </a:extLst>
            </p:cNvPr>
            <p:cNvGrpSpPr/>
            <p:nvPr/>
          </p:nvGrpSpPr>
          <p:grpSpPr>
            <a:xfrm>
              <a:off x="1612216" y="5232361"/>
              <a:ext cx="5950690" cy="1394857"/>
              <a:chOff x="1612216" y="5232361"/>
              <a:chExt cx="5950690" cy="139485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8761278-DF11-2449-B680-F1249C148CEF}"/>
                  </a:ext>
                </a:extLst>
              </p:cNvPr>
              <p:cNvGrpSpPr/>
              <p:nvPr/>
            </p:nvGrpSpPr>
            <p:grpSpPr>
              <a:xfrm>
                <a:off x="1612216" y="5232361"/>
                <a:ext cx="5950690" cy="1168400"/>
                <a:chOff x="932591" y="5232361"/>
                <a:chExt cx="5950690" cy="116840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393995F8-3BD8-F544-AF3C-8FE5245A4C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31097" b="39261"/>
                <a:stretch/>
              </p:blipFill>
              <p:spPr>
                <a:xfrm>
                  <a:off x="5987191" y="5313680"/>
                  <a:ext cx="896090" cy="1005761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35916265-F38C-7D4A-AD0A-4D129FB1AA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2591" y="5232361"/>
                  <a:ext cx="5054600" cy="1168400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D93575-6EEC-CA4B-AE93-18D1E551BAC1}"/>
                  </a:ext>
                </a:extLst>
              </p:cNvPr>
              <p:cNvSpPr txBox="1"/>
              <p:nvPr/>
            </p:nvSpPr>
            <p:spPr>
              <a:xfrm>
                <a:off x="6593707" y="6319441"/>
                <a:ext cx="9380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err="1">
                    <a:latin typeface="Helvetica Neue LT Com 45 Light" panose="020B0403020202020204" pitchFamily="34" charset="77"/>
                  </a:rPr>
                  <a:t>ApJ</a:t>
                </a:r>
                <a:r>
                  <a:rPr lang="en-GB" sz="1400">
                    <a:latin typeface="Helvetica Neue LT Com 45 Light" panose="020B0403020202020204" pitchFamily="34" charset="77"/>
                  </a:rPr>
                  <a:t> 1961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92823A-16A7-0940-A7C3-B7D873AE5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7245" y="6357380"/>
              <a:ext cx="4762500" cy="284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7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Extragalactic Distances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148264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Required for a 3D picture of the (local) universe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20" y="2180982"/>
            <a:ext cx="6802786" cy="41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6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Extragalactic Distances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750032-8013-D84D-B6F3-BD4BD12F4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4758"/>
            <a:ext cx="7483359" cy="54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50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670" y="1412875"/>
            <a:ext cx="6268193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Classical approach </a:t>
            </a:r>
          </a:p>
          <a:p>
            <a:pPr marL="400050" lvl="1" indent="0">
              <a:buNone/>
            </a:pPr>
            <a:r>
              <a:rPr lang="en-US" dirty="0">
                <a:sym typeface="Wingdings" pitchFamily="2" charset="2"/>
              </a:rPr>
              <a:t> distance ladder to reach (smooth) Hubble flow</a:t>
            </a:r>
            <a:endParaRPr lang="en-GB" dirty="0"/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787445" y="2950037"/>
            <a:ext cx="5669168" cy="3331179"/>
            <a:chOff x="1596940" y="3299406"/>
            <a:chExt cx="5669168" cy="33311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8566" y="3299406"/>
              <a:ext cx="5417542" cy="31949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96940" y="6261253"/>
              <a:ext cx="2960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Helvetica Neue"/>
                  <a:cs typeface="Helvetica Neue"/>
                </a:rPr>
                <a:t>Sandage</a:t>
              </a:r>
              <a:r>
                <a:rPr lang="en-GB" dirty="0">
                  <a:latin typeface="Helvetica Neue"/>
                  <a:cs typeface="Helvetica Neue"/>
                </a:rPr>
                <a:t> &amp; </a:t>
              </a:r>
              <a:r>
                <a:rPr lang="en-GB" dirty="0" err="1">
                  <a:latin typeface="Helvetica Neue"/>
                  <a:cs typeface="Helvetica Neue"/>
                </a:rPr>
                <a:t>Tammann</a:t>
              </a:r>
              <a:r>
                <a:rPr lang="en-GB" dirty="0">
                  <a:latin typeface="Helvetica Neue"/>
                  <a:cs typeface="Helvetica Neue"/>
                </a:rPr>
                <a:t> 1974</a:t>
              </a:r>
            </a:p>
          </p:txBody>
        </p:sp>
      </p:grp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9DF4691-C54D-F348-B0FD-A45A471AD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93" t="12705" r="24959" b="40550"/>
          <a:stretch/>
        </p:blipFill>
        <p:spPr>
          <a:xfrm>
            <a:off x="399137" y="1698908"/>
            <a:ext cx="1871663" cy="2341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8F7E63-E384-5B4C-B99C-B66E20DED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36" y="4078263"/>
            <a:ext cx="1871663" cy="18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7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09125"/>
            <a:ext cx="7772400" cy="1143000"/>
          </a:xfrm>
        </p:spPr>
        <p:txBody>
          <a:bodyPr/>
          <a:lstStyle/>
          <a:p>
            <a:r>
              <a:rPr lang="en-GB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042938"/>
            <a:ext cx="7889789" cy="41148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Three different methods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Distance ladder</a:t>
            </a:r>
          </a:p>
          <a:p>
            <a:pPr lvl="2">
              <a:lnSpc>
                <a:spcPct val="80000"/>
              </a:lnSpc>
            </a:pPr>
            <a:r>
              <a:rPr lang="en-GB"/>
              <a:t>Calibrate next distance indicator with the previous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Physical methods</a:t>
            </a:r>
          </a:p>
          <a:p>
            <a:pPr marL="1158875" lvl="2" indent="-301625">
              <a:lnSpc>
                <a:spcPct val="80000"/>
              </a:lnSpc>
            </a:pPr>
            <a:r>
              <a:rPr lang="en-GB"/>
              <a:t>Determine either luminosity or length through physical quantities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err="1"/>
              <a:t>Sunyaev-Zeldovich</a:t>
            </a:r>
            <a:r>
              <a:rPr lang="en-GB"/>
              <a:t> effect (galaxy clusters)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/>
              <a:t>Expanding photosphere method in supernovae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/>
              <a:t>Physical calibration of thermonuclear supernovae 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/>
              <a:t>Geometric methods, e.g. masers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Global solutions</a:t>
            </a:r>
          </a:p>
          <a:p>
            <a:pPr lvl="2"/>
            <a:r>
              <a:rPr lang="en-GB"/>
              <a:t>Use knowledge of all cosmological parameters </a:t>
            </a:r>
          </a:p>
          <a:p>
            <a:pPr lvl="3"/>
            <a:r>
              <a:rPr lang="en-GB"/>
              <a:t>Cosmic Microwave Background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84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" y="488708"/>
            <a:ext cx="8293894" cy="857250"/>
          </a:xfrm>
        </p:spPr>
        <p:txBody>
          <a:bodyPr/>
          <a:lstStyle/>
          <a:p>
            <a:r>
              <a:rPr lang="en-GB"/>
              <a:t>Great Debate: What is the size of the Universe?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980" y="1788374"/>
            <a:ext cx="7772400" cy="3086100"/>
          </a:xfrm>
        </p:spPr>
        <p:txBody>
          <a:bodyPr/>
          <a:lstStyle/>
          <a:p>
            <a:pPr marL="0" indent="0">
              <a:buNone/>
            </a:pPr>
            <a:r>
              <a:rPr lang="de-DE" err="1"/>
              <a:t>Presentations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Annual Meeting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National Academy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Sciences</a:t>
            </a:r>
            <a:r>
              <a:rPr lang="de-DE"/>
              <a:t> in Washington DC, 26. April 1920</a:t>
            </a:r>
          </a:p>
          <a:p>
            <a:pPr marL="0" indent="0" algn="ctr">
              <a:buNone/>
            </a:pPr>
            <a:r>
              <a:rPr lang="de-DE"/>
              <a:t>Harlow Shapley vs. Heber Curtis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66" y="4058248"/>
            <a:ext cx="2391900" cy="2304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629" y="4058248"/>
            <a:ext cx="1631993" cy="2305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9316" y="6390281"/>
            <a:ext cx="3562194" cy="209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61">
                <a:latin typeface="Helvetica Neue Light"/>
                <a:cs typeface="Helvetica Neue Light"/>
              </a:rPr>
              <a:t>http://</a:t>
            </a:r>
            <a:r>
              <a:rPr lang="en-GB" sz="761" err="1">
                <a:latin typeface="Helvetica Neue Light"/>
                <a:cs typeface="Helvetica Neue Light"/>
              </a:rPr>
              <a:t>incubator.rockefeller.edu</a:t>
            </a:r>
            <a:r>
              <a:rPr lang="en-GB" sz="761">
                <a:latin typeface="Helvetica Neue Light"/>
                <a:cs typeface="Helvetica Neue Light"/>
              </a:rPr>
              <a:t>/geeks-of-the-week-</a:t>
            </a:r>
            <a:r>
              <a:rPr lang="en-GB" sz="761" err="1">
                <a:latin typeface="Helvetica Neue Light"/>
                <a:cs typeface="Helvetica Neue Light"/>
              </a:rPr>
              <a:t>harlow</a:t>
            </a:r>
            <a:r>
              <a:rPr lang="en-GB" sz="761">
                <a:latin typeface="Helvetica Neue Light"/>
                <a:cs typeface="Helvetica Neue Light"/>
              </a:rPr>
              <a:t>-</a:t>
            </a:r>
            <a:r>
              <a:rPr lang="en-GB" sz="761" err="1">
                <a:latin typeface="Helvetica Neue Light"/>
                <a:cs typeface="Helvetica Neue Light"/>
              </a:rPr>
              <a:t>shapley-heber-curtis</a:t>
            </a:r>
            <a:r>
              <a:rPr lang="en-GB" sz="761">
                <a:latin typeface="Helvetica Neue Light"/>
                <a:cs typeface="Helvetica Neue Ligh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07930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B67D9B-CA84-8748-8D9E-96023AADAF97}"/>
              </a:ext>
            </a:extLst>
          </p:cNvPr>
          <p:cNvGrpSpPr/>
          <p:nvPr/>
        </p:nvGrpSpPr>
        <p:grpSpPr>
          <a:xfrm>
            <a:off x="4234180" y="2475288"/>
            <a:ext cx="4787900" cy="3800277"/>
            <a:chOff x="4259513" y="2248235"/>
            <a:chExt cx="4787900" cy="3800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D470CA-4F9F-4342-9F21-21E0DFB3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9513" y="2248235"/>
              <a:ext cx="4787900" cy="3492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F476F1-FDAD-1442-A7C0-3FD7699F63EC}"/>
                </a:ext>
              </a:extLst>
            </p:cNvPr>
            <p:cNvSpPr txBox="1"/>
            <p:nvPr/>
          </p:nvSpPr>
          <p:spPr>
            <a:xfrm>
              <a:off x="7144443" y="5740735"/>
              <a:ext cx="1614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Helvetica Neue LT Com 45 Light" panose="020B0403020202020204" pitchFamily="34" charset="77"/>
                </a:rPr>
                <a:t>Jacoby et al. 1992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Classical Distance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421" y="1332288"/>
            <a:ext cx="8217567" cy="41148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Primary distance indicators (within the </a:t>
            </a:r>
            <a:br>
              <a:rPr lang="en-GB"/>
            </a:br>
            <a:r>
              <a:rPr lang="en-GB"/>
              <a:t>Milky Way)</a:t>
            </a:r>
          </a:p>
          <a:p>
            <a:pPr lvl="1"/>
            <a:r>
              <a:rPr lang="en-GB"/>
              <a:t>trigonometric parallax</a:t>
            </a:r>
          </a:p>
          <a:p>
            <a:pPr lvl="1"/>
            <a:r>
              <a:rPr lang="en-GB"/>
              <a:t>proper motion</a:t>
            </a:r>
          </a:p>
          <a:p>
            <a:pPr lvl="1"/>
            <a:r>
              <a:rPr lang="en-GB"/>
              <a:t>apparent luminosity</a:t>
            </a:r>
          </a:p>
          <a:p>
            <a:pPr lvl="2"/>
            <a:r>
              <a:rPr lang="en-GB"/>
              <a:t>main sequence</a:t>
            </a:r>
          </a:p>
          <a:p>
            <a:pPr lvl="2"/>
            <a:r>
              <a:rPr lang="en-GB"/>
              <a:t>red clump stars</a:t>
            </a:r>
          </a:p>
          <a:p>
            <a:pPr lvl="2"/>
            <a:r>
              <a:rPr lang="en-GB"/>
              <a:t>RR </a:t>
            </a:r>
            <a:r>
              <a:rPr lang="en-GB" err="1"/>
              <a:t>Lyrae</a:t>
            </a:r>
            <a:r>
              <a:rPr lang="en-GB"/>
              <a:t> stars</a:t>
            </a:r>
          </a:p>
          <a:p>
            <a:pPr lvl="2"/>
            <a:r>
              <a:rPr lang="en-GB"/>
              <a:t>eclipsing binaries</a:t>
            </a:r>
          </a:p>
          <a:p>
            <a:pPr lvl="2"/>
            <a:r>
              <a:rPr lang="en-GB"/>
              <a:t>Cepheid stars</a:t>
            </a:r>
          </a:p>
        </p:txBody>
      </p:sp>
    </p:spTree>
    <p:extLst>
      <p:ext uri="{BB962C8B-B14F-4D97-AF65-F5344CB8AC3E}">
        <p14:creationId xmlns:p14="http://schemas.microsoft.com/office/powerpoint/2010/main" val="2456917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A15030D-8C94-124F-AF86-6F9A30ADCCF7}"/>
              </a:ext>
            </a:extLst>
          </p:cNvPr>
          <p:cNvGrpSpPr/>
          <p:nvPr/>
        </p:nvGrpSpPr>
        <p:grpSpPr>
          <a:xfrm>
            <a:off x="4947912" y="2157864"/>
            <a:ext cx="4102100" cy="4430261"/>
            <a:chOff x="4985893" y="1220454"/>
            <a:chExt cx="4102100" cy="4430261"/>
          </a:xfrm>
        </p:grpSpPr>
        <p:pic>
          <p:nvPicPr>
            <p:cNvPr id="4" name="Content Placeholder 9">
              <a:extLst>
                <a:ext uri="{FF2B5EF4-FFF2-40B4-BE49-F238E27FC236}">
                  <a16:creationId xmlns:a16="http://schemas.microsoft.com/office/drawing/2014/main" id="{679ACD45-1A02-A84A-AF8D-EC844190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5022" b="-5022"/>
            <a:stretch>
              <a:fillRect/>
            </a:stretch>
          </p:blipFill>
          <p:spPr bwMode="auto">
            <a:xfrm>
              <a:off x="4985893" y="1220454"/>
              <a:ext cx="4102100" cy="44302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35CBB2-5780-7043-9A5F-D3E35A3BF34E}"/>
                </a:ext>
              </a:extLst>
            </p:cNvPr>
            <p:cNvSpPr txBox="1"/>
            <p:nvPr/>
          </p:nvSpPr>
          <p:spPr>
            <a:xfrm>
              <a:off x="6941578" y="3588066"/>
              <a:ext cx="19248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Helvetica Neue LT Com 45 Light" panose="020B0403020202020204" pitchFamily="34" charset="77"/>
                  <a:cs typeface="Helvetica Neue"/>
                </a:rPr>
                <a:t>Freedman &amp; </a:t>
              </a:r>
              <a:r>
                <a:rPr lang="en-GB" sz="1200" err="1">
                  <a:latin typeface="Helvetica Neue LT Com 45 Light" panose="020B0403020202020204" pitchFamily="34" charset="77"/>
                  <a:cs typeface="Helvetica Neue"/>
                </a:rPr>
                <a:t>Madore</a:t>
              </a:r>
              <a:r>
                <a:rPr lang="en-GB" sz="1200">
                  <a:latin typeface="Helvetica Neue LT Com 45 Light" panose="020B0403020202020204" pitchFamily="34" charset="77"/>
                  <a:cs typeface="Helvetica Neue"/>
                </a:rPr>
                <a:t> 2010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62" y="146665"/>
            <a:ext cx="6666107" cy="1143000"/>
          </a:xfrm>
        </p:spPr>
        <p:txBody>
          <a:bodyPr/>
          <a:lstStyle/>
          <a:p>
            <a:r>
              <a:rPr lang="en-GB"/>
              <a:t>Classical Distance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220454"/>
            <a:ext cx="4547937" cy="41148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Secondary distance indicators (beyond the Local Group)</a:t>
            </a:r>
          </a:p>
          <a:p>
            <a:pPr lvl="1"/>
            <a:r>
              <a:rPr lang="en-GB" sz="2400"/>
              <a:t>Important check</a:t>
            </a:r>
          </a:p>
          <a:p>
            <a:pPr lvl="2"/>
            <a:r>
              <a:rPr lang="en-GB" sz="2000"/>
              <a:t>Large </a:t>
            </a:r>
            <a:r>
              <a:rPr lang="en-GB" sz="2000" err="1"/>
              <a:t>Magellanic</a:t>
            </a:r>
            <a:r>
              <a:rPr lang="en-GB" sz="2000"/>
              <a:t> Cloud</a:t>
            </a:r>
          </a:p>
          <a:p>
            <a:pPr lvl="1"/>
            <a:r>
              <a:rPr lang="en-GB" sz="2400"/>
              <a:t>Tully-Fisher relation</a:t>
            </a:r>
          </a:p>
          <a:p>
            <a:pPr lvl="1"/>
            <a:r>
              <a:rPr lang="en-GB" sz="2400"/>
              <a:t>Fundamental Plane</a:t>
            </a:r>
          </a:p>
          <a:p>
            <a:pPr lvl="1"/>
            <a:r>
              <a:rPr lang="en-GB" sz="2400"/>
              <a:t>Supernovae (mostly SN </a:t>
            </a:r>
            <a:r>
              <a:rPr lang="en-GB" sz="2400" err="1"/>
              <a:t>Ia</a:t>
            </a:r>
            <a:r>
              <a:rPr lang="en-GB" sz="2400"/>
              <a:t>)</a:t>
            </a:r>
          </a:p>
          <a:p>
            <a:pPr lvl="1"/>
            <a:r>
              <a:rPr lang="en-GB" sz="2400"/>
              <a:t>Surface Brightness Fluctuations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8435B2-E133-9C4E-AC64-57F95D6E976E}"/>
              </a:ext>
            </a:extLst>
          </p:cNvPr>
          <p:cNvSpPr/>
          <p:nvPr/>
        </p:nvSpPr>
        <p:spPr>
          <a:xfrm>
            <a:off x="4772490" y="1358875"/>
            <a:ext cx="36000" cy="10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1D7C23-884E-AC40-9628-3AD030B0C741}"/>
              </a:ext>
            </a:extLst>
          </p:cNvPr>
          <p:cNvGrpSpPr/>
          <p:nvPr/>
        </p:nvGrpSpPr>
        <p:grpSpPr>
          <a:xfrm>
            <a:off x="6900930" y="61078"/>
            <a:ext cx="2242058" cy="2096786"/>
            <a:chOff x="6900930" y="61078"/>
            <a:chExt cx="2242058" cy="209678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143EBFA-038A-8643-82BE-C8BBEEFFC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4" t="13777" r="25000" b="-562"/>
            <a:stretch/>
          </p:blipFill>
          <p:spPr bwMode="auto">
            <a:xfrm>
              <a:off x="6900930" y="61078"/>
              <a:ext cx="2037322" cy="209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41BF2-1BE8-9D49-A43A-5556D28E56BD}"/>
                </a:ext>
              </a:extLst>
            </p:cNvPr>
            <p:cNvSpPr txBox="1"/>
            <p:nvPr/>
          </p:nvSpPr>
          <p:spPr>
            <a:xfrm rot="16200000">
              <a:off x="8252681" y="1267556"/>
              <a:ext cx="15343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>
                  <a:latin typeface="Helvetica Neue LT Com 45 Light" panose="020B0403020202020204" pitchFamily="34" charset="77"/>
                </a:rPr>
                <a:t>Gruber </a:t>
              </a:r>
              <a:r>
                <a:rPr lang="de-DE" sz="1000" err="1">
                  <a:latin typeface="Helvetica Neue LT Com 45 Light" panose="020B0403020202020204" pitchFamily="34" charset="77"/>
                </a:rPr>
                <a:t>Cosmology</a:t>
              </a:r>
              <a:r>
                <a:rPr lang="de-DE" sz="1000">
                  <a:latin typeface="Helvetica Neue LT Com 45 Light" panose="020B0403020202020204" pitchFamily="34" charset="77"/>
                </a:rPr>
                <a:t> </a:t>
              </a:r>
              <a:r>
                <a:rPr lang="de-DE" sz="1000" err="1">
                  <a:latin typeface="Helvetica Neue LT Com 45 Light" panose="020B0403020202020204" pitchFamily="34" charset="77"/>
                </a:rPr>
                <a:t>Prize</a:t>
              </a:r>
              <a:endParaRPr lang="de-DE" sz="1000">
                <a:latin typeface="Helvetica Neue LT Com 45 Ligh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6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8796 C 0.10643 0.1368 0.21129 0.18634 0.2231 0.25509 C 0.23507 0.32338 0.15382 0.41111 0.07257 0.49907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Calibration of </a:t>
            </a:r>
            <a:r>
              <a:rPr lang="en-US" i="1"/>
              <a:t>M(SN Ia @ max)</a:t>
            </a:r>
          </a:p>
          <a:p>
            <a:pPr marL="0" indent="0">
              <a:buNone/>
            </a:pPr>
            <a:r>
              <a:rPr lang="en-US"/>
              <a:t>Distance ladder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63383" y="2564904"/>
            <a:ext cx="6188937" cy="3771104"/>
            <a:chOff x="1263383" y="2564904"/>
            <a:chExt cx="6188937" cy="37711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3383" y="2592000"/>
              <a:ext cx="3490217" cy="3672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-2699"/>
            <a:stretch/>
          </p:blipFill>
          <p:spPr>
            <a:xfrm>
              <a:off x="4986187" y="2564904"/>
              <a:ext cx="2466133" cy="377110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684907" y="6059009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Adam </a:t>
            </a:r>
            <a:r>
              <a:rPr lang="en-US" sz="1200" err="1">
                <a:solidFill>
                  <a:schemeClr val="bg1"/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Riess</a:t>
            </a:r>
            <a:endParaRPr lang="en-US" sz="1200">
              <a:solidFill>
                <a:schemeClr val="bg1"/>
              </a:solidFill>
              <a:latin typeface="Helvetica Neue LT Com 45 Light" charset="0"/>
              <a:ea typeface="Helvetica Neue LT Com 45 Light" charset="0"/>
              <a:cs typeface="Helvetica Neue LT Com 45 Light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6357FFD-7FD2-1849-AF28-0BD8268DD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" y="144000"/>
            <a:ext cx="1342253" cy="14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0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269875"/>
            <a:ext cx="5687987" cy="1143000"/>
          </a:xfrm>
        </p:spPr>
        <p:txBody>
          <a:bodyPr/>
          <a:lstStyle/>
          <a:p>
            <a:r>
              <a:rPr lang="en-US"/>
              <a:t>Hubble Constant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Supernova </a:t>
            </a:r>
            <a:r>
              <a:rPr lang="en-US" err="1"/>
              <a:t>Ia</a:t>
            </a:r>
            <a:r>
              <a:rPr lang="en-US"/>
              <a:t> </a:t>
            </a:r>
            <a:br>
              <a:rPr lang="en-US"/>
            </a:br>
            <a:r>
              <a:rPr lang="en-US"/>
              <a:t>Hubble diagram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52" y="404664"/>
            <a:ext cx="64897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/>
                  <a:t> with Supernovae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124744"/>
            <a:ext cx="8936735" cy="4114800"/>
          </a:xfrm>
        </p:spPr>
        <p:txBody>
          <a:bodyPr/>
          <a:lstStyle/>
          <a:p>
            <a:r>
              <a:rPr lang="en-US"/>
              <a:t>Local calibrators (calibrate the Cepheid L-P rel.)</a:t>
            </a:r>
          </a:p>
          <a:p>
            <a:pPr lvl="1">
              <a:spcBef>
                <a:spcPts val="0"/>
              </a:spcBef>
            </a:pPr>
            <a:r>
              <a:rPr lang="en-US"/>
              <a:t>Large Magellanic Cloud </a:t>
            </a:r>
          </a:p>
          <a:p>
            <a:pPr lvl="2">
              <a:spcBef>
                <a:spcPts val="0"/>
              </a:spcBef>
            </a:pPr>
            <a:r>
              <a:rPr lang="en-US"/>
              <a:t>1% accuracy with eclipsing binaries </a:t>
            </a:r>
            <a:br>
              <a:rPr lang="en-US"/>
            </a:br>
            <a:r>
              <a:rPr lang="en-US"/>
              <a:t>(</a:t>
            </a:r>
            <a:r>
              <a:rPr lang="en-US" err="1"/>
              <a:t>Pietrzyński</a:t>
            </a:r>
            <a:r>
              <a:rPr lang="en-US"/>
              <a:t> et al. (2019)</a:t>
            </a:r>
          </a:p>
          <a:p>
            <a:pPr lvl="1">
              <a:spcBef>
                <a:spcPts val="0"/>
              </a:spcBef>
            </a:pPr>
            <a:r>
              <a:rPr lang="en-US"/>
              <a:t>Maser in NGC 4258 </a:t>
            </a:r>
          </a:p>
          <a:p>
            <a:pPr lvl="2">
              <a:spcBef>
                <a:spcPts val="0"/>
              </a:spcBef>
            </a:pPr>
            <a:r>
              <a:rPr lang="en-US"/>
              <a:t>3% accuracy (Humphreys et al. 2013)</a:t>
            </a:r>
          </a:p>
          <a:p>
            <a:pPr lvl="1">
              <a:spcBef>
                <a:spcPts val="0"/>
              </a:spcBef>
            </a:pPr>
            <a:r>
              <a:rPr lang="en-US"/>
              <a:t>geometric distances (parallaxes) to nearby Cepheids</a:t>
            </a:r>
          </a:p>
          <a:p>
            <a:r>
              <a:rPr lang="en-US"/>
              <a:t>Extinction</a:t>
            </a:r>
          </a:p>
          <a:p>
            <a:pPr lvl="1">
              <a:spcBef>
                <a:spcPts val="0"/>
              </a:spcBef>
            </a:pPr>
            <a:r>
              <a:rPr lang="en-US"/>
              <a:t>absorption in the Milky Way and the host galaxy</a:t>
            </a:r>
          </a:p>
          <a:p>
            <a:pPr lvl="1">
              <a:spcBef>
                <a:spcPts val="0"/>
              </a:spcBef>
            </a:pPr>
            <a:r>
              <a:rPr lang="en-US"/>
              <a:t>corrections not always certain</a:t>
            </a:r>
          </a:p>
          <a:p>
            <a:r>
              <a:rPr lang="en-US"/>
              <a:t>Peculiar velocities of galaxies</a:t>
            </a:r>
          </a:p>
          <a:p>
            <a:pPr lvl="1">
              <a:spcBef>
                <a:spcPts val="0"/>
              </a:spcBef>
            </a:pPr>
            <a:r>
              <a:rPr lang="en-US"/>
              <a:t>typically around 300 km/s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75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Gaia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aseline="-2500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297841"/>
                <a:ext cx="7772400" cy="4114800"/>
              </a:xfrm>
            </p:spPr>
            <p:txBody>
              <a:bodyPr/>
              <a:lstStyle/>
              <a:p>
                <a:r>
                  <a:rPr lang="en-US"/>
                  <a:t>Calibrate Cepheid distances with parallaxes</a:t>
                </a:r>
              </a:p>
              <a:p>
                <a:pPr lvl="1"/>
                <a:r>
                  <a:rPr lang="en-US"/>
                  <a:t>long-period </a:t>
                </a:r>
                <a:r>
                  <a:rPr lang="en-US" err="1"/>
                  <a:t>Cepheids</a:t>
                </a:r>
                <a:r>
                  <a:rPr lang="en-US"/>
                  <a:t> so far not accessible</a:t>
                </a:r>
              </a:p>
              <a:p>
                <a:r>
                  <a:rPr lang="en-US"/>
                  <a:t>Single step to the </a:t>
                </a:r>
                <a:r>
                  <a:rPr lang="en-US" err="1"/>
                  <a:t>SNe</a:t>
                </a:r>
                <a:r>
                  <a:rPr lang="en-US"/>
                  <a:t> Ia</a:t>
                </a:r>
              </a:p>
              <a:p>
                <a:pPr lvl="1"/>
                <a:r>
                  <a:rPr lang="en-US"/>
                  <a:t>reduced uncertainty on H</a:t>
                </a:r>
                <a:r>
                  <a:rPr lang="en-US" baseline="-25000"/>
                  <a:t>0</a:t>
                </a:r>
              </a:p>
              <a:p>
                <a:r>
                  <a:rPr lang="en-US"/>
                  <a:t>Currently problems with systematic offsets between HST and Gaia (</a:t>
                </a:r>
                <a:r>
                  <a:rPr lang="en-US" err="1"/>
                  <a:t>Riess</a:t>
                </a:r>
                <a:r>
                  <a:rPr lang="en-US"/>
                  <a:t> et al. 2018)</a:t>
                </a:r>
              </a:p>
              <a:p>
                <a:pPr lvl="1"/>
                <a:r>
                  <a:rPr lang="en-US"/>
                  <a:t>Discrepancy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−46±13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𝑎𝑠</m:t>
                    </m:r>
                  </m:oMath>
                </a14:m>
                <a:endParaRPr lang="en-US"/>
              </a:p>
              <a:p>
                <a:r>
                  <a:rPr lang="en-US"/>
                  <a:t>Goal: uncertainty less than 1%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297841"/>
                <a:ext cx="7772400" cy="4114800"/>
              </a:xfrm>
              <a:blipFill>
                <a:blip r:embed="rId3"/>
                <a:stretch>
                  <a:fillRect l="-1958" t="-1538" b="-34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370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lassification_deta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364288" cy="6858000"/>
          </a:xfr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932363" y="260350"/>
            <a:ext cx="390683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/>
              <a:t>SN Classification</a:t>
            </a:r>
          </a:p>
        </p:txBody>
      </p:sp>
      <p:sp>
        <p:nvSpPr>
          <p:cNvPr id="14340" name="Rectangle 25"/>
          <p:cNvSpPr>
            <a:spLocks noChangeArrowheads="1"/>
          </p:cNvSpPr>
          <p:nvPr/>
        </p:nvSpPr>
        <p:spPr bwMode="auto">
          <a:xfrm>
            <a:off x="250825" y="6021388"/>
            <a:ext cx="1008063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58775" y="0"/>
            <a:ext cx="5221288" cy="6858000"/>
            <a:chOff x="226" y="0"/>
            <a:chExt cx="3289" cy="4320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657" y="0"/>
              <a:ext cx="1202" cy="4320"/>
              <a:chOff x="657" y="0"/>
              <a:chExt cx="1202" cy="4320"/>
            </a:xfrm>
          </p:grpSpPr>
          <p:sp>
            <p:nvSpPr>
              <p:cNvPr id="14348" name="Line 6"/>
              <p:cNvSpPr>
                <a:spLocks noChangeShapeType="1"/>
              </p:cNvSpPr>
              <p:nvPr/>
            </p:nvSpPr>
            <p:spPr bwMode="auto">
              <a:xfrm>
                <a:off x="1859" y="0"/>
                <a:ext cx="0" cy="583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49" name="Line 7"/>
              <p:cNvSpPr>
                <a:spLocks noChangeShapeType="1"/>
              </p:cNvSpPr>
              <p:nvPr/>
            </p:nvSpPr>
            <p:spPr bwMode="auto">
              <a:xfrm flipH="1">
                <a:off x="668" y="573"/>
                <a:ext cx="449" cy="895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50" name="Line 8"/>
              <p:cNvSpPr>
                <a:spLocks noChangeShapeType="1"/>
              </p:cNvSpPr>
              <p:nvPr/>
            </p:nvSpPr>
            <p:spPr bwMode="auto">
              <a:xfrm>
                <a:off x="666" y="1462"/>
                <a:ext cx="0" cy="1225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>
                <a:off x="657" y="2663"/>
                <a:ext cx="737" cy="1657"/>
                <a:chOff x="657" y="2663"/>
                <a:chExt cx="737" cy="1657"/>
              </a:xfrm>
            </p:grpSpPr>
            <p:sp>
              <p:nvSpPr>
                <p:cNvPr id="14353" name="Line 16"/>
                <p:cNvSpPr>
                  <a:spLocks noChangeShapeType="1"/>
                </p:cNvSpPr>
                <p:nvPr/>
              </p:nvSpPr>
              <p:spPr bwMode="auto">
                <a:xfrm>
                  <a:off x="657" y="2675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4" name="Line 17"/>
                <p:cNvSpPr>
                  <a:spLocks noChangeShapeType="1"/>
                </p:cNvSpPr>
                <p:nvPr/>
              </p:nvSpPr>
              <p:spPr bwMode="auto">
                <a:xfrm>
                  <a:off x="1383" y="2663"/>
                  <a:ext cx="0" cy="59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5" name="Line 18"/>
                <p:cNvSpPr>
                  <a:spLocks noChangeShapeType="1"/>
                </p:cNvSpPr>
                <p:nvPr/>
              </p:nvSpPr>
              <p:spPr bwMode="auto">
                <a:xfrm>
                  <a:off x="668" y="3249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6" name="Line 19"/>
                <p:cNvSpPr>
                  <a:spLocks noChangeShapeType="1"/>
                </p:cNvSpPr>
                <p:nvPr/>
              </p:nvSpPr>
              <p:spPr bwMode="auto">
                <a:xfrm>
                  <a:off x="680" y="3249"/>
                  <a:ext cx="0" cy="1071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4352" name="Line 28"/>
              <p:cNvSpPr>
                <a:spLocks noChangeShapeType="1"/>
              </p:cNvSpPr>
              <p:nvPr/>
            </p:nvSpPr>
            <p:spPr bwMode="auto">
              <a:xfrm>
                <a:off x="1111" y="572"/>
                <a:ext cx="74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26" y="1423"/>
              <a:ext cx="431" cy="190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9999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714" y="1906"/>
              <a:ext cx="1072" cy="188"/>
            </a:xfrm>
            <a:prstGeom prst="rect">
              <a:avLst/>
            </a:prstGeom>
            <a:solidFill>
              <a:srgbClr val="CC0000">
                <a:alpha val="25098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107" y="1888"/>
              <a:ext cx="408" cy="188"/>
            </a:xfrm>
            <a:prstGeom prst="rect">
              <a:avLst/>
            </a:prstGeom>
            <a:solidFill>
              <a:srgbClr val="CC0000">
                <a:alpha val="45097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2130" y="1929"/>
              <a:ext cx="438" cy="188"/>
            </a:xfrm>
            <a:prstGeom prst="rect">
              <a:avLst/>
            </a:prstGeom>
            <a:solidFill>
              <a:srgbClr val="CC0000">
                <a:alpha val="34901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66642" name="Rectangle 50"/>
          <p:cNvSpPr>
            <a:spLocks noChangeArrowheads="1"/>
          </p:cNvSpPr>
          <p:nvPr/>
        </p:nvSpPr>
        <p:spPr bwMode="auto">
          <a:xfrm>
            <a:off x="1133475" y="2636838"/>
            <a:ext cx="3238500" cy="298450"/>
          </a:xfrm>
          <a:prstGeom prst="rect">
            <a:avLst/>
          </a:prstGeom>
          <a:solidFill>
            <a:srgbClr val="008000">
              <a:alpha val="50195"/>
            </a:srgbClr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61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 </a:t>
            </a:r>
            <a:r>
              <a:rPr lang="en-US" err="1"/>
              <a:t>Ia</a:t>
            </a:r>
            <a:r>
              <a:rPr lang="en-US"/>
              <a:t> Supernovae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Variations on a theme</a:t>
            </a:r>
          </a:p>
          <a:p>
            <a:pPr lvl="1"/>
            <a:r>
              <a:rPr lang="en-US"/>
              <a:t>critical parameters?</a:t>
            </a:r>
          </a:p>
          <a:p>
            <a:pPr marL="936625" lvl="2" indent="-227013"/>
            <a:r>
              <a:rPr lang="en-US"/>
              <a:t>nickel mass</a:t>
            </a:r>
          </a:p>
          <a:p>
            <a:pPr marL="936625" lvl="2" indent="-227013"/>
            <a:r>
              <a:rPr lang="en-US"/>
              <a:t>ejecta mass</a:t>
            </a:r>
          </a:p>
          <a:p>
            <a:pPr marL="936625" lvl="2" indent="-227013"/>
            <a:r>
              <a:rPr lang="en-US"/>
              <a:t>explosion energy(?)</a:t>
            </a:r>
          </a:p>
          <a:p>
            <a:pPr marL="936625" lvl="2" indent="-227013"/>
            <a:r>
              <a:rPr lang="en-US"/>
              <a:t>explosion mechanism?</a:t>
            </a:r>
          </a:p>
          <a:p>
            <a:pPr marL="936625" lvl="2" indent="-227013"/>
            <a:r>
              <a:rPr lang="en-US"/>
              <a:t>progenitor evolution?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546600" y="1676400"/>
            <a:ext cx="4673600" cy="4521291"/>
            <a:chOff x="4546600" y="1955709"/>
            <a:chExt cx="4673600" cy="4521291"/>
          </a:xfrm>
        </p:grpSpPr>
        <p:grpSp>
          <p:nvGrpSpPr>
            <p:cNvPr id="6" name="Group 5"/>
            <p:cNvGrpSpPr/>
            <p:nvPr/>
          </p:nvGrpSpPr>
          <p:grpSpPr>
            <a:xfrm>
              <a:off x="4546600" y="1955709"/>
              <a:ext cx="4521200" cy="4521291"/>
              <a:chOff x="4724400" y="1387158"/>
              <a:chExt cx="4140200" cy="423894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24400" y="1387158"/>
                <a:ext cx="4140200" cy="38735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4400" y="5257800"/>
                <a:ext cx="4140200" cy="3683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847967" y="2057400"/>
              <a:ext cx="2372233" cy="393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>
                  <a:latin typeface="HelveticaNeueLT Com 55 Roman" pitchFamily="34" charset="0"/>
                </a:rPr>
                <a:t>Taubenberger</a:t>
              </a:r>
              <a:r>
                <a:rPr lang="en-US">
                  <a:latin typeface="HelveticaNeueLT Com 55 Roman" pitchFamily="34" charset="0"/>
                </a:rPr>
                <a:t>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046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5576" y="2492896"/>
            <a:ext cx="5400600" cy="3961177"/>
            <a:chOff x="1935179" y="2060848"/>
            <a:chExt cx="6021197" cy="4389655"/>
          </a:xfrm>
        </p:grpSpPr>
        <p:pic>
          <p:nvPicPr>
            <p:cNvPr id="4" name="Picture 4" descr="hub_ne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" t="1207" r="6569" b="5907"/>
            <a:stretch>
              <a:fillRect/>
            </a:stretch>
          </p:blipFill>
          <p:spPr bwMode="auto">
            <a:xfrm>
              <a:off x="1935179" y="2060848"/>
              <a:ext cx="6021197" cy="4389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62594" y="3614737"/>
              <a:ext cx="1040513" cy="306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Leibundgut</a:t>
              </a:r>
              <a:endParaRPr lang="en-US" sz="1200" err="1">
                <a:latin typeface="Helvetica Neue LT Com 45 Light" charset="0"/>
                <a:ea typeface="Helvetica Neue LT Com 45 Light" charset="0"/>
                <a:cs typeface="Helvetica Neue LT Com 45 Ligh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Hubble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SN Hubble diagram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𝑀</m:t>
                      </m:r>
                      <m:r>
                        <a:rPr lang="en-US" b="0" i="1" smtClean="0">
                          <a:latin typeface="Cambria Math" charset="0"/>
                        </a:rPr>
                        <m:t>=5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+25−5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1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40152" y="2852936"/>
                <a:ext cx="30129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Helvetica Neue LT Com 45 Light" charset="0"/>
                    <a:ea typeface="Helvetica Neue LT Com 45 Light" charset="0"/>
                    <a:cs typeface="Helvetica Neue LT Com 45 Light" charset="0"/>
                  </a:rPr>
                  <a:t>Proves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Helvetica Neue LT Com 45 Light" charset="0"/>
                        <a:cs typeface="Helvetica Neue LT Com 45 Light" charset="0"/>
                      </a:rPr>
                      <m:t>𝑀</m:t>
                    </m:r>
                  </m:oMath>
                </a14:m>
                <a:r>
                  <a:rPr lang="en-US">
                    <a:latin typeface="Helvetica Neue LT Com 45 Light" charset="0"/>
                    <a:ea typeface="Helvetica Neue LT Com 45 Light" charset="0"/>
                    <a:cs typeface="Helvetica Neue LT Com 45 Light" charset="0"/>
                  </a:rPr>
                  <a:t> is constant</a:t>
                </a:r>
              </a:p>
              <a:p>
                <a:r>
                  <a:rPr lang="en-US">
                    <a:latin typeface="Helvetica Neue LT Com 45 Light" charset="0"/>
                    <a:ea typeface="Helvetica Neue LT Com 45 Light" charset="0"/>
                    <a:cs typeface="Helvetica Neue LT Com 45 Light" charset="0"/>
                  </a:rPr>
                  <a:t>Direct connection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Helvetica Neue LT Com 45 Light" charset="0"/>
                        <a:cs typeface="Helvetica Neue LT Com 45 Light" charset="0"/>
                      </a:rPr>
                      <m:t>𝑀</m:t>
                    </m:r>
                  </m:oMath>
                </a14:m>
                <a:r>
                  <a:rPr lang="en-US">
                    <a:latin typeface="Helvetica Neue LT Com 45 Light" charset="0"/>
                    <a:ea typeface="Helvetica Neue LT Com 45 Light" charset="0"/>
                    <a:cs typeface="Helvetica Neue LT Com 45 Light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Helvetica Neue LT Com 46 Light" charset="0"/>
                            <a:cs typeface="Helvetica Neue LT Com 46 Light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Helvetica Neue LT Com 46 Light" charset="0"/>
                            <a:cs typeface="Helvetica Neue LT Com 46 Light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Helvetica Neue LT Com 46 Light" charset="0"/>
                            <a:cs typeface="Helvetica Neue LT Com 46 Light" charset="0"/>
                          </a:rPr>
                          <m:t>0</m:t>
                        </m:r>
                      </m:sub>
                    </m:sSub>
                  </m:oMath>
                </a14:m>
                <a:endParaRPr lang="en-US" i="1" err="1">
                  <a:latin typeface="Helvetica Neue LT Com 46 Light" charset="0"/>
                  <a:ea typeface="Helvetica Neue LT Com 46 Light" charset="0"/>
                  <a:cs typeface="Helvetica Neue LT Com 46 Light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852936"/>
                <a:ext cx="3012957" cy="923330"/>
              </a:xfrm>
              <a:prstGeom prst="rect">
                <a:avLst/>
              </a:prstGeom>
              <a:blipFill>
                <a:blip r:embed="rId4"/>
                <a:stretch>
                  <a:fillRect l="-2110" t="-2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375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0" y="198338"/>
            <a:ext cx="8066320" cy="1143000"/>
          </a:xfrm>
        </p:spPr>
        <p:txBody>
          <a:bodyPr>
            <a:normAutofit fontScale="90000"/>
          </a:bodyPr>
          <a:lstStyle/>
          <a:p>
            <a:r>
              <a:rPr lang="en-GB"/>
              <a:t>The Promise of the (Near-)Infrared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167808"/>
                <a:ext cx="7772400" cy="4114800"/>
              </a:xfrm>
            </p:spPr>
            <p:txBody>
              <a:bodyPr/>
              <a:lstStyle/>
              <a:p>
                <a:r>
                  <a:rPr lang="en-GB"/>
                  <a:t>Extinction is much reduced in the near-IR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 baseline="-25000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𝐴𝑉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≅ 0.19</m:t>
                    </m:r>
                  </m:oMath>
                </a14:m>
                <a:r>
                  <a:rPr lang="en-GB">
                    <a:latin typeface="HelveticaNeueLT Com 55 Roman"/>
                    <a:ea typeface="ＭＳ ゴシック"/>
                    <a:cs typeface="HelveticaNeueLT Com 55 Roman"/>
                  </a:rPr>
                  <a:t> </a:t>
                </a:r>
                <a:r>
                  <a:rPr lang="en-GB">
                    <a:latin typeface="Helvetica Neue LT Com 45 Light" panose="020B0403020202020204" pitchFamily="34" charset="77"/>
                    <a:ea typeface="ＭＳ ゴシック"/>
                    <a:cs typeface="HelveticaNeueLT Com 55 Roman"/>
                  </a:rPr>
                  <a:t>(</a:t>
                </a:r>
                <a:r>
                  <a:rPr lang="en-GB" err="1">
                    <a:latin typeface="Helvetica Neue LT Com 45 Light" panose="020B0403020202020204" pitchFamily="34" charset="77"/>
                    <a:ea typeface="ＭＳ ゴシック"/>
                    <a:cs typeface="HelveticaNeueLT Com 55 Roman"/>
                  </a:rPr>
                  <a:t>Cardelli</a:t>
                </a:r>
                <a:r>
                  <a:rPr lang="en-GB">
                    <a:latin typeface="Helvetica Neue LT Com 45 Light" panose="020B0403020202020204" pitchFamily="34" charset="77"/>
                    <a:ea typeface="ＭＳ ゴシック"/>
                    <a:cs typeface="HelveticaNeueLT Com 55 Roman"/>
                  </a:rPr>
                  <a:t> et al. 1989)</a:t>
                </a:r>
              </a:p>
              <a:p>
                <a:r>
                  <a:rPr lang="en-GB" err="1"/>
                  <a:t>SNe</a:t>
                </a:r>
                <a:r>
                  <a:rPr lang="en-GB"/>
                  <a:t> </a:t>
                </a:r>
                <a:r>
                  <a:rPr lang="en-GB" err="1"/>
                  <a:t>Ia</a:t>
                </a:r>
                <a:r>
                  <a:rPr lang="en-GB"/>
                  <a:t> much better behaved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167808"/>
                <a:ext cx="7772400" cy="4114800"/>
              </a:xfrm>
              <a:blipFill>
                <a:blip r:embed="rId2"/>
                <a:stretch>
                  <a:fillRect l="-1958" t="-1846" r="-13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524000" y="3343133"/>
            <a:ext cx="7162800" cy="3362467"/>
            <a:chOff x="1524000" y="3343133"/>
            <a:chExt cx="7162800" cy="3362467"/>
          </a:xfrm>
        </p:grpSpPr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5562600" y="5962621"/>
              <a:ext cx="3124200" cy="74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794" tIns="50397" rIns="100794" bIns="50397">
              <a:spAutoFit/>
            </a:bodyPr>
            <a:lstStyle>
              <a:lvl1pPr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03238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008063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511300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16125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4733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305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877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449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err="1">
                  <a:latin typeface="HelveticaNeueLT Com 55 Roman"/>
                  <a:cs typeface="HelveticaNeueLT Com 55 Roman"/>
                </a:rPr>
                <a:t>Krisciunas</a:t>
              </a:r>
              <a:r>
                <a:rPr lang="en-US" sz="2000">
                  <a:latin typeface="HelveticaNeueLT Com 55 Roman"/>
                  <a:cs typeface="HelveticaNeueLT Com 55 Roman"/>
                </a:rPr>
                <a:t> et al. (2004)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>
                  <a:latin typeface="HelveticaNeueLT Com 55 Roman"/>
                  <a:cs typeface="HelveticaNeueLT Com 55 Roman"/>
                </a:rPr>
                <a:t>Mark Phillips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524000" y="3343133"/>
              <a:ext cx="6248400" cy="3133867"/>
              <a:chOff x="1600200" y="3276600"/>
              <a:chExt cx="6248400" cy="3133867"/>
            </a:xfrm>
          </p:grpSpPr>
          <p:pic>
            <p:nvPicPr>
              <p:cNvPr id="19" name="Picture 4" descr="jhk_maxim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3276600"/>
                <a:ext cx="3835651" cy="3133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4" name="Group 33"/>
              <p:cNvGrpSpPr/>
              <p:nvPr/>
            </p:nvGrpSpPr>
            <p:grpSpPr>
              <a:xfrm>
                <a:off x="5754201" y="3525220"/>
                <a:ext cx="2094399" cy="2342180"/>
                <a:chOff x="5754201" y="3200400"/>
                <a:chExt cx="2094399" cy="2342180"/>
              </a:xfrm>
            </p:grpSpPr>
            <p:sp>
              <p:nvSpPr>
                <p:cNvPr id="2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992640" y="3626671"/>
                  <a:ext cx="1855960" cy="19159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1980N (1.29)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1986G (1.79)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1998bu (1.05)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1999aw (0.81)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1999ee (0.94)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2000ca (1.01)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2001el (1.15)</a:t>
                  </a:r>
                </a:p>
              </p:txBody>
            </p:sp>
            <p:sp>
              <p:nvSpPr>
                <p:cNvPr id="24" name="Rectangle 16"/>
                <p:cNvSpPr>
                  <a:spLocks noChangeArrowheads="1"/>
                </p:cNvSpPr>
                <p:nvPr/>
              </p:nvSpPr>
              <p:spPr bwMode="auto">
                <a:xfrm>
                  <a:off x="6301966" y="3200400"/>
                  <a:ext cx="1177319" cy="2197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HelveticaNeueLT Com 55 Roman"/>
                      <a:cs typeface="HelveticaNeueLT Com 55 Roman"/>
                    </a:rPr>
                    <a:t>SN  m</a:t>
                  </a:r>
                  <a:r>
                    <a:rPr lang="en-US" baseline="-25000">
                      <a:latin typeface="HelveticaNeueLT Com 55 Roman"/>
                      <a:cs typeface="HelveticaNeueLT Com 55 Roman"/>
                    </a:rPr>
                    <a:t>15</a:t>
                  </a:r>
                  <a:r>
                    <a:rPr lang="en-US">
                      <a:latin typeface="HelveticaNeueLT Com 55 Roman"/>
                      <a:cs typeface="HelveticaNeueLT Com 55 Roman"/>
                    </a:rPr>
                    <a:t>(B)</a:t>
                  </a: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5754201" y="3677673"/>
                  <a:ext cx="232599" cy="1750332"/>
                  <a:chOff x="5754201" y="3677673"/>
                  <a:chExt cx="232599" cy="1750332"/>
                </a:xfrm>
              </p:grpSpPr>
              <p:sp>
                <p:nvSpPr>
                  <p:cNvPr id="25" name="AutoShape 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778996" y="3652878"/>
                    <a:ext cx="136005" cy="185596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FF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3902595"/>
                    <a:ext cx="185596" cy="136005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7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4194303"/>
                    <a:ext cx="185596" cy="13600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8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4726800"/>
                    <a:ext cx="185596" cy="136005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9" name="AutoShape 11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5778000" y="5029200"/>
                    <a:ext cx="185596" cy="13600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FF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0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5292000"/>
                    <a:ext cx="185596" cy="136005"/>
                  </a:xfrm>
                  <a:prstGeom prst="diamond">
                    <a:avLst/>
                  </a:prstGeom>
                  <a:solidFill>
                    <a:srgbClr val="FF9900"/>
                  </a:solidFill>
                  <a:ln w="381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2" name="Multiply 31"/>
                  <p:cNvSpPr/>
                  <p:nvPr/>
                </p:nvSpPr>
                <p:spPr>
                  <a:xfrm>
                    <a:off x="5778000" y="4453200"/>
                    <a:ext cx="208800" cy="144000"/>
                  </a:xfrm>
                  <a:prstGeom prst="mathMultiply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703775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2" y="3766325"/>
            <a:ext cx="9056440" cy="2227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007" y="269875"/>
            <a:ext cx="6749605" cy="1143000"/>
          </a:xfrm>
        </p:spPr>
        <p:txBody>
          <a:bodyPr/>
          <a:lstStyle/>
          <a:p>
            <a:r>
              <a:rPr lang="en-GB" dirty="0"/>
              <a:t>Models of the Milky Way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10020" y="1557338"/>
            <a:ext cx="694818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Jacobus Kapteyn (1922)</a:t>
            </a:r>
          </a:p>
          <a:p>
            <a:pPr lvl="1"/>
            <a:r>
              <a:rPr lang="en-GB" dirty="0"/>
              <a:t>based on stellar counts in selected areas</a:t>
            </a:r>
          </a:p>
          <a:p>
            <a:pPr lvl="1"/>
            <a:r>
              <a:rPr lang="en-GB" dirty="0"/>
              <a:t>Kapteyn contributed many stars in the southern hemisphere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6F947-1FAF-3D4C-8026-F61CD94DD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70" y="179801"/>
            <a:ext cx="1253150" cy="1641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4D6D69-A614-3E4E-916A-D941F23505F0}"/>
              </a:ext>
            </a:extLst>
          </p:cNvPr>
          <p:cNvSpPr txBox="1"/>
          <p:nvPr/>
        </p:nvSpPr>
        <p:spPr>
          <a:xfrm rot="5400000">
            <a:off x="-154279" y="1424309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>
                <a:latin typeface="Helvetica Neue LT Com 45 Light" panose="020B0403020202020204" pitchFamily="34" charset="77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802257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Status (NIR)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7F0424-8CF4-C24F-926C-D1768610455E}"/>
              </a:ext>
            </a:extLst>
          </p:cNvPr>
          <p:cNvGrpSpPr/>
          <p:nvPr/>
        </p:nvGrpSpPr>
        <p:grpSpPr>
          <a:xfrm>
            <a:off x="-101711" y="1344616"/>
            <a:ext cx="6953615" cy="5513383"/>
            <a:chOff x="-150479" y="1344616"/>
            <a:chExt cx="6953615" cy="5513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B5691F-D77E-E246-8963-DF35AA529D36}"/>
                </a:ext>
              </a:extLst>
            </p:cNvPr>
            <p:cNvGrpSpPr/>
            <p:nvPr/>
          </p:nvGrpSpPr>
          <p:grpSpPr>
            <a:xfrm>
              <a:off x="-150479" y="1344616"/>
              <a:ext cx="6953615" cy="5513383"/>
              <a:chOff x="-150479" y="1344616"/>
              <a:chExt cx="6953615" cy="551338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0479" y="1344616"/>
                <a:ext cx="6953615" cy="551338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679699" y="2032243"/>
                    <a:ext cx="4229875" cy="5232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HelveticaNeueLT Com 55 Roman" pitchFamily="34" charset="0"/>
                      </a:rPr>
                      <a:t>Dhawan et al. 2018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charset="0"/>
                            </a:rPr>
                            <m:t>=(72.8±1.6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𝑠𝑡𝑎𝑡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</a:rPr>
                            <m:t>±2.7 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𝑠𝑦𝑠𝑡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</a:rPr>
                            <m:t>) 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𝑘𝑚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𝑀𝑝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</m:oMath>
                      </m:oMathPara>
                    </a14:m>
                    <a:endParaRPr lang="en-US" sz="1400" dirty="0">
                      <a:latin typeface="HelveticaNeueLT Com 55 Roman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699" y="2032243"/>
                    <a:ext cx="4229875" cy="52321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99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Box 5"/>
            <p:cNvSpPr txBox="1"/>
            <p:nvPr/>
          </p:nvSpPr>
          <p:spPr>
            <a:xfrm>
              <a:off x="679699" y="1452658"/>
              <a:ext cx="548900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latin typeface="HelveticaNeueLT Com 55 Roman" pitchFamily="34" charset="0"/>
                </a:rPr>
                <a:t>9 calibrators + 27 Hubble flow </a:t>
              </a:r>
              <a:r>
                <a:rPr lang="en-US" sz="2600" dirty="0" err="1">
                  <a:latin typeface="HelveticaNeueLT Com 55 Roman" pitchFamily="34" charset="0"/>
                </a:rPr>
                <a:t>SNe</a:t>
              </a:r>
              <a:r>
                <a:rPr lang="en-US" sz="2600" dirty="0">
                  <a:latin typeface="HelveticaNeueLT Com 55 Roman" pitchFamily="34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8ABC71-7723-3841-9BE0-727FB1DC6BCA}"/>
              </a:ext>
            </a:extLst>
          </p:cNvPr>
          <p:cNvGrpSpPr/>
          <p:nvPr/>
        </p:nvGrpSpPr>
        <p:grpSpPr>
          <a:xfrm>
            <a:off x="6171025" y="2415773"/>
            <a:ext cx="3053435" cy="2916000"/>
            <a:chOff x="6171025" y="2415773"/>
            <a:chExt cx="3053435" cy="29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BB6768-DC1A-C44C-A910-01AE1AC4C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1025" y="2415773"/>
              <a:ext cx="3053435" cy="2916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07988D-A53F-5842-8616-191677525920}"/>
                </a:ext>
              </a:extLst>
            </p:cNvPr>
            <p:cNvSpPr/>
            <p:nvPr/>
          </p:nvSpPr>
          <p:spPr>
            <a:xfrm>
              <a:off x="7266432" y="3328416"/>
              <a:ext cx="853440" cy="10728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77736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FCC9-4F65-744C-B4FC-FF96C298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Infrared SN Hubble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0324F-8D56-8B44-B66A-14E0218B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7338"/>
            <a:ext cx="3985054" cy="41148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NIR Hubble diagram becoming competitive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BB96D1-33AB-2947-BF23-6A5678F23C84}"/>
              </a:ext>
            </a:extLst>
          </p:cNvPr>
          <p:cNvGrpSpPr/>
          <p:nvPr/>
        </p:nvGrpSpPr>
        <p:grpSpPr>
          <a:xfrm>
            <a:off x="4570413" y="1159849"/>
            <a:ext cx="4382421" cy="5428276"/>
            <a:chOff x="4570413" y="1159849"/>
            <a:chExt cx="4382421" cy="54282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B206AE9-A06F-854C-A7BD-3B032D94CDE9}"/>
                </a:ext>
              </a:extLst>
            </p:cNvPr>
            <p:cNvGrpSpPr/>
            <p:nvPr/>
          </p:nvGrpSpPr>
          <p:grpSpPr>
            <a:xfrm>
              <a:off x="4570413" y="1159849"/>
              <a:ext cx="4382421" cy="5428276"/>
              <a:chOff x="4235784" y="1557338"/>
              <a:chExt cx="3693026" cy="471119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A1266B0-40E1-1C47-AD42-0D7F81614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5784" y="1557338"/>
                <a:ext cx="3693026" cy="471119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01D3D-C754-FE44-AC8C-8555F2CDFEE8}"/>
                  </a:ext>
                </a:extLst>
              </p:cNvPr>
              <p:cNvSpPr txBox="1"/>
              <p:nvPr/>
            </p:nvSpPr>
            <p:spPr>
              <a:xfrm>
                <a:off x="5231030" y="1760424"/>
                <a:ext cx="15087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latin typeface="Helvetica Neue LT Com 45 Light" panose="020B0403020202020204" pitchFamily="34" charset="77"/>
                  </a:rPr>
                  <a:t>Burns et al. 2018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D10C2C-5057-E648-93B1-0F8169B71C6B}"/>
                </a:ext>
              </a:extLst>
            </p:cNvPr>
            <p:cNvSpPr txBox="1"/>
            <p:nvPr/>
          </p:nvSpPr>
          <p:spPr>
            <a:xfrm>
              <a:off x="5751446" y="161313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 Neue LT Com 45 Light" panose="020B0403020202020204" pitchFamily="34" charset="77"/>
                </a:rPr>
                <a:t>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94D9E9-0C0C-1C49-A369-C98963123635}"/>
                </a:ext>
              </a:extLst>
            </p:cNvPr>
            <p:cNvSpPr txBox="1"/>
            <p:nvPr/>
          </p:nvSpPr>
          <p:spPr>
            <a:xfrm>
              <a:off x="5751446" y="3689321"/>
              <a:ext cx="351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Helvetica Neue LT Com 45 Light" panose="020B0403020202020204" pitchFamily="34" charset="77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728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5EF55-945B-2C41-8226-B6D80C5733DF}"/>
              </a:ext>
            </a:extLst>
          </p:cNvPr>
          <p:cNvSpPr txBox="1"/>
          <p:nvPr/>
        </p:nvSpPr>
        <p:spPr>
          <a:xfrm>
            <a:off x="7928704" y="2063417"/>
            <a:ext cx="1109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err="1">
                <a:latin typeface="Helvetica Neue LT Com 45 Light" panose="020B0403020202020204" pitchFamily="34" charset="77"/>
              </a:rPr>
              <a:t>Freedman</a:t>
            </a:r>
            <a:r>
              <a:rPr lang="de-DE" sz="1050">
                <a:latin typeface="Helvetica Neue LT Com 45 Light" panose="020B0403020202020204" pitchFamily="34" charset="77"/>
              </a:rPr>
              <a:t> 2017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BD71-A269-C345-8F5C-84FEA521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Problem solved?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38B16-1746-DA4F-B009-71C1B601D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1" y="1584909"/>
            <a:ext cx="3886199" cy="3194447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New discrepancy between the measurements of the local H</a:t>
            </a:r>
            <a:r>
              <a:rPr lang="en-GB" baseline="-25000"/>
              <a:t>0</a:t>
            </a:r>
            <a:r>
              <a:rPr lang="en-GB"/>
              <a:t> (</a:t>
            </a:r>
            <a:r>
              <a:rPr lang="en-GB">
                <a:solidFill>
                  <a:schemeClr val="accent2"/>
                </a:solidFill>
              </a:rPr>
              <a:t>distance ladder</a:t>
            </a:r>
            <a:r>
              <a:rPr lang="en-GB"/>
              <a:t>) and early universe (</a:t>
            </a:r>
            <a:r>
              <a:rPr lang="en-GB">
                <a:solidFill>
                  <a:srgbClr val="FF0000"/>
                </a:solidFill>
              </a:rPr>
              <a:t>CMB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Indication of an incomplete model of cosmology?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E8A2E-6B60-2B45-B1FA-2D9DB2146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672" y="1903992"/>
            <a:ext cx="5498592" cy="38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14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DDCAB-42E8-584C-B741-3D2ABB8D4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Promising Results </a:t>
            </a:r>
            <a:br>
              <a:rPr lang="en-GB"/>
            </a:br>
            <a:r>
              <a:rPr lang="en-GB"/>
              <a:t>from strong lensing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B4AEB-1DD7-2F45-AB26-99E154ED3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Time delays in lensed quasars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53B0C-C5EE-D64A-840B-8ADC1317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789" y="2264329"/>
            <a:ext cx="4702630" cy="4114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66830-6446-234E-AA1E-3694D4AFB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25" y="2264327"/>
            <a:ext cx="4126975" cy="4114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0EB21-6D4D-A543-BB68-96B32EE547B7}"/>
              </a:ext>
            </a:extLst>
          </p:cNvPr>
          <p:cNvSpPr txBox="1"/>
          <p:nvPr/>
        </p:nvSpPr>
        <p:spPr>
          <a:xfrm>
            <a:off x="4570413" y="6379128"/>
            <a:ext cx="16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err="1">
                <a:latin typeface="Helvetica Neue LT Com 45 Light" panose="020B0403020202020204" pitchFamily="34" charset="77"/>
              </a:rPr>
              <a:t>Birrer</a:t>
            </a:r>
            <a:r>
              <a:rPr lang="en-GB" sz="1600">
                <a:latin typeface="Helvetica Neue LT Com 45 Light" panose="020B0403020202020204" pitchFamily="34" charset="77"/>
              </a:rPr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4246410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9363BD-C12B-E747-9F76-F01381C19BD3}"/>
              </a:ext>
            </a:extLst>
          </p:cNvPr>
          <p:cNvGrpSpPr/>
          <p:nvPr/>
        </p:nvGrpSpPr>
        <p:grpSpPr>
          <a:xfrm>
            <a:off x="684213" y="2139033"/>
            <a:ext cx="5783494" cy="3851439"/>
            <a:chOff x="1633664" y="2333625"/>
            <a:chExt cx="6858000" cy="4254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F52BD2-7DA3-CE48-9DF4-DF3CA412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664" y="2333625"/>
              <a:ext cx="6858000" cy="4254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633DCA-BCBB-8841-8E10-EE73AB9EB4A9}"/>
                </a:ext>
              </a:extLst>
            </p:cNvPr>
            <p:cNvSpPr txBox="1"/>
            <p:nvPr/>
          </p:nvSpPr>
          <p:spPr>
            <a:xfrm>
              <a:off x="6593855" y="2743200"/>
              <a:ext cx="157992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Helvetica Neue LT Com 45 Light" panose="020B0403020202020204" pitchFamily="34" charset="77"/>
                </a:rPr>
                <a:t>Wong et al. 2020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043280A-82CC-BF47-B4B7-CE26DCA32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Gravitationslinsen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94CA7-6AE9-7240-9C52-B0C6C1614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652" y="1204454"/>
            <a:ext cx="6341525" cy="30861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H0LICOW 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FB2D8-EE15-3E48-BCD3-0AC2CD91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76" y="1826419"/>
            <a:ext cx="2381250" cy="397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13E80-6E02-9F4D-89B8-1B2978761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00" r="50000" b="45111"/>
          <a:stretch/>
        </p:blipFill>
        <p:spPr>
          <a:xfrm>
            <a:off x="232459" y="383654"/>
            <a:ext cx="1908776" cy="164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5C736B-5FAF-3749-821A-842C86F41C87}"/>
              </a:ext>
            </a:extLst>
          </p:cNvPr>
          <p:cNvSpPr txBox="1"/>
          <p:nvPr/>
        </p:nvSpPr>
        <p:spPr>
          <a:xfrm rot="5400000">
            <a:off x="-823280" y="1094780"/>
            <a:ext cx="18806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latin typeface="Helvetica Neue LT Com 45 Light" panose="020B0403020202020204" pitchFamily="34" charset="77"/>
              </a:rPr>
              <a:t>Sherry </a:t>
            </a:r>
            <a:r>
              <a:rPr lang="en-GB" sz="900" err="1">
                <a:latin typeface="Helvetica Neue LT Com 45 Light" panose="020B0403020202020204" pitchFamily="34" charset="77"/>
              </a:rPr>
              <a:t>Suyu</a:t>
            </a:r>
            <a:r>
              <a:rPr lang="en-GB" sz="900">
                <a:latin typeface="Helvetica Neue LT Com 45 Light" panose="020B0403020202020204" pitchFamily="34" charset="77"/>
              </a:rPr>
              <a:t> (J. </a:t>
            </a:r>
            <a:r>
              <a:rPr lang="en-GB" sz="900" err="1">
                <a:latin typeface="Helvetica Neue LT Com 45 Light" panose="020B0403020202020204" pitchFamily="34" charset="77"/>
              </a:rPr>
              <a:t>Wiedersich</a:t>
            </a:r>
            <a:r>
              <a:rPr lang="en-GB" sz="900">
                <a:latin typeface="Helvetica Neue LT Com 45 Light" panose="020B0403020202020204" pitchFamily="34" charset="77"/>
              </a:rPr>
              <a:t> / TUM)</a:t>
            </a:r>
            <a:endParaRPr lang="de-DE" sz="900">
              <a:latin typeface="Helvetica Neue LT Com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4512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9434-C34C-F948-A60E-BD1B1D9D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…and another attempt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04987-C380-AE46-86BE-398E18DEC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Tip of the Red Giant Branch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7C485-5DE9-CE41-8B93-2102D04F6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59" y="2316480"/>
            <a:ext cx="8524477" cy="39912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6CFEA1-99E0-2B43-9E50-799AEB73DEEF}"/>
              </a:ext>
            </a:extLst>
          </p:cNvPr>
          <p:cNvGrpSpPr/>
          <p:nvPr/>
        </p:nvGrpSpPr>
        <p:grpSpPr>
          <a:xfrm>
            <a:off x="7666169" y="128933"/>
            <a:ext cx="1511284" cy="1585668"/>
            <a:chOff x="7666169" y="128933"/>
            <a:chExt cx="1511284" cy="15856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ABD072-A95E-CF45-AD3D-D4A2401D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6169" y="128933"/>
              <a:ext cx="1270567" cy="15856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8DC056-FF3A-F24F-8EEA-ABE8F168EA84}"/>
                </a:ext>
              </a:extLst>
            </p:cNvPr>
            <p:cNvSpPr txBox="1"/>
            <p:nvPr/>
          </p:nvSpPr>
          <p:spPr>
            <a:xfrm rot="5400000">
              <a:off x="8246120" y="783267"/>
              <a:ext cx="15856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>
                  <a:latin typeface="Helvetica Neue LT Com 45 Light" panose="020B0403020202020204" pitchFamily="34" charset="77"/>
                </a:rPr>
                <a:t>University </a:t>
              </a:r>
              <a:r>
                <a:rPr lang="de-DE" sz="1200" err="1">
                  <a:latin typeface="Helvetica Neue LT Com 45 Light" panose="020B0403020202020204" pitchFamily="34" charset="77"/>
                </a:rPr>
                <a:t>of</a:t>
              </a:r>
              <a:r>
                <a:rPr lang="de-DE" sz="1200">
                  <a:latin typeface="Helvetica Neue LT Com 45 Light" panose="020B0403020202020204" pitchFamily="34" charset="77"/>
                </a:rPr>
                <a:t> Chicago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455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34112"/>
            <a:ext cx="7772400" cy="1143000"/>
          </a:xfrm>
        </p:spPr>
        <p:txBody>
          <a:bodyPr/>
          <a:lstStyle/>
          <a:p>
            <a:r>
              <a:rPr lang="en-US"/>
              <a:t>Hubble Constant(s)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1182624"/>
                <a:ext cx="7772400" cy="5541264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/>
                  <a:t>Planck satellite (</a:t>
                </a:r>
                <a:r>
                  <a:rPr lang="en-US">
                    <a:solidFill>
                      <a:srgbClr val="FF0000"/>
                    </a:solidFill>
                  </a:rPr>
                  <a:t>CMB</a:t>
                </a:r>
                <a:r>
                  <a:rPr lang="en-US"/>
                  <a:t>; 2018)</a:t>
                </a:r>
              </a:p>
              <a:p>
                <a:pPr marL="400050" lvl="1" indent="0">
                  <a:buNone/>
                </a:pPr>
                <a:r>
                  <a:rPr lang="en-US"/>
                  <a:t>measurement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</a:rPr>
                      <m:t>≈1000</m:t>
                    </m:r>
                  </m:oMath>
                </a14:m>
                <a:endParaRPr lang="en-US" b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=(67.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±0.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𝑘𝑚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r>
                  <a:rPr lang="en-US" err="1"/>
                  <a:t>Riess</a:t>
                </a:r>
                <a:r>
                  <a:rPr lang="en-US"/>
                  <a:t> et al. (</a:t>
                </a:r>
                <a:r>
                  <a:rPr lang="en-US">
                    <a:solidFill>
                      <a:schemeClr val="accent2"/>
                    </a:solidFill>
                  </a:rPr>
                  <a:t>local</a:t>
                </a:r>
                <a:r>
                  <a:rPr lang="en-US"/>
                  <a:t>; 2016)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=(73.24±1.74) </m:t>
                      </m:r>
                      <m:r>
                        <a:rPr lang="en-US" sz="2800" i="1">
                          <a:latin typeface="Cambria Math" charset="0"/>
                        </a:rPr>
                        <m:t>𝑘𝑚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Dhawan et al. (</a:t>
                </a:r>
                <a:r>
                  <a:rPr lang="en-US">
                    <a:solidFill>
                      <a:schemeClr val="accent2"/>
                    </a:solidFill>
                  </a:rPr>
                  <a:t>local</a:t>
                </a:r>
                <a:r>
                  <a:rPr lang="en-US"/>
                  <a:t>; NIR; 2018)</a:t>
                </a:r>
              </a:p>
              <a:p>
                <a:pPr marL="400050" lvl="1" indent="0">
                  <a:buNone/>
                </a:pPr>
                <a:r>
                  <a:rPr lang="en-US"/>
                  <a:t>same zero-point as </a:t>
                </a:r>
                <a:r>
                  <a:rPr lang="en-US" err="1"/>
                  <a:t>Riess</a:t>
                </a:r>
                <a:r>
                  <a:rPr lang="en-US"/>
                  <a:t> et al. (2016)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=(72.8±1.6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𝑠𝑡𝑎𝑡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±2.7 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𝑠𝑦𝑠𝑡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) </m:t>
                      </m:r>
                      <m:r>
                        <a:rPr lang="en-US" sz="2800" i="1">
                          <a:latin typeface="Cambria Math" charset="0"/>
                        </a:rPr>
                        <m:t>𝑘𝑚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  <a:p>
                <a:pPr marL="0" indent="0">
                  <a:buNone/>
                </a:pPr>
                <a:r>
                  <a:rPr lang="en-US" err="1"/>
                  <a:t>Riess</a:t>
                </a:r>
                <a:r>
                  <a:rPr lang="en-US"/>
                  <a:t> et al. (</a:t>
                </a:r>
                <a:r>
                  <a:rPr lang="en-US">
                    <a:solidFill>
                      <a:schemeClr val="accent2"/>
                    </a:solidFill>
                  </a:rPr>
                  <a:t>local</a:t>
                </a:r>
                <a:r>
                  <a:rPr lang="en-US"/>
                  <a:t>; 2018)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=(73.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53</m:t>
                      </m:r>
                      <m:r>
                        <a:rPr lang="en-US" sz="2800" i="1">
                          <a:latin typeface="Cambria Math" charset="0"/>
                        </a:rPr>
                        <m:t>±1.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62</m:t>
                      </m:r>
                      <m:r>
                        <a:rPr lang="en-US" sz="2800" i="1">
                          <a:latin typeface="Cambria Math" charset="0"/>
                        </a:rPr>
                        <m:t>) </m:t>
                      </m:r>
                      <m:r>
                        <a:rPr lang="en-US" sz="2800" i="1">
                          <a:latin typeface="Cambria Math" charset="0"/>
                        </a:rPr>
                        <m:t>𝑘𝑚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  <a:p>
                <a:pPr marL="0" indent="0">
                  <a:buNone/>
                </a:pPr>
                <a:r>
                  <a:rPr lang="en-US" err="1"/>
                  <a:t>Riess</a:t>
                </a:r>
                <a:r>
                  <a:rPr lang="en-US"/>
                  <a:t> et al. (</a:t>
                </a:r>
                <a:r>
                  <a:rPr lang="en-US">
                    <a:solidFill>
                      <a:schemeClr val="accent2"/>
                    </a:solidFill>
                  </a:rPr>
                  <a:t>local</a:t>
                </a:r>
                <a:r>
                  <a:rPr lang="en-US"/>
                  <a:t>; 2019)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74.22±1.82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b="0"/>
              </a:p>
              <a:p>
                <a:pPr marL="0" indent="0">
                  <a:buNone/>
                </a:pPr>
                <a:r>
                  <a:rPr lang="en-US"/>
                  <a:t>Freedman et al. (</a:t>
                </a:r>
                <a:r>
                  <a:rPr lang="en-US">
                    <a:solidFill>
                      <a:schemeClr val="accent2"/>
                    </a:solidFill>
                  </a:rPr>
                  <a:t>local</a:t>
                </a:r>
                <a:r>
                  <a:rPr lang="en-US"/>
                  <a:t>, TRGB; 2019)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69.8±0.8±1.7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1182624"/>
                <a:ext cx="7772400" cy="5541264"/>
              </a:xfrm>
              <a:blipFill>
                <a:blip r:embed="rId2"/>
                <a:stretch>
                  <a:fillRect l="-1468" t="-2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4273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Physical parameters of core collapse SNe</a:t>
            </a:r>
          </a:p>
        </p:txBody>
      </p:sp>
      <p:pic>
        <p:nvPicPr>
          <p:cNvPr id="691204" name="Picture 4" descr="Elmhamdi_thesis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532060"/>
            <a:ext cx="4621212" cy="3054350"/>
          </a:xfrm>
          <a:prstGeom prst="rect">
            <a:avLst/>
          </a:prstGeom>
          <a:noFill/>
        </p:spPr>
      </p:pic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Light curve shape and the velocity evolution can give an indication of the total explosion energy, the mass and the initial radius of the explosion</a:t>
            </a:r>
          </a:p>
        </p:txBody>
      </p:sp>
      <p:sp>
        <p:nvSpPr>
          <p:cNvPr id="691205" name="Text Box 5"/>
          <p:cNvSpPr txBox="1">
            <a:spLocks noChangeArrowheads="1"/>
          </p:cNvSpPr>
          <p:nvPr/>
        </p:nvSpPr>
        <p:spPr bwMode="auto">
          <a:xfrm>
            <a:off x="5307012" y="3614738"/>
            <a:ext cx="419108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latin typeface="HelveticaNeueLT Com 45 Lt" pitchFamily="34" charset="0"/>
              </a:rPr>
              <a:t>Observables:</a:t>
            </a:r>
          </a:p>
          <a:p>
            <a:pPr marL="450850" lvl="1" indent="-184150">
              <a:buFontTx/>
              <a:buChar char="•"/>
            </a:pPr>
            <a:r>
              <a:rPr lang="en-GB">
                <a:solidFill>
                  <a:srgbClr val="CC0000"/>
                </a:solidFill>
                <a:latin typeface="HelveticaNeueLT Com 45 Lt" pitchFamily="34" charset="0"/>
              </a:rPr>
              <a:t>length of plateau phase </a:t>
            </a:r>
            <a:r>
              <a:rPr lang="el-GR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Δ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t</a:t>
            </a: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luminosity of the plateau L</a:t>
            </a:r>
            <a:r>
              <a:rPr lang="en-US" baseline="-25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V</a:t>
            </a: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velocity of the </a:t>
            </a:r>
            <a:r>
              <a:rPr lang="en-US" err="1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ejecta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v</a:t>
            </a:r>
            <a:r>
              <a:rPr lang="en-US" baseline="-25000" err="1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ph</a:t>
            </a:r>
            <a:endParaRPr lang="en-US" baseline="-25000">
              <a:solidFill>
                <a:srgbClr val="CC0000"/>
              </a:solidFill>
              <a:latin typeface="HelveticaNeueLT Com 45 Lt" pitchFamily="34" charset="0"/>
              <a:cs typeface="Times New Roman" pitchFamily="18" charset="0"/>
            </a:endParaRPr>
          </a:p>
          <a:p>
            <a:pPr marL="450850" lvl="1" indent="-184150">
              <a:buFontTx/>
              <a:buChar char="•"/>
            </a:pPr>
            <a:endParaRPr lang="en-US" baseline="-25000">
              <a:solidFill>
                <a:srgbClr val="CC0000"/>
              </a:solidFill>
              <a:latin typeface="HelveticaNeueLT Com 45 Lt" pitchFamily="34" charset="0"/>
              <a:cs typeface="Times New Roman" pitchFamily="18" charset="0"/>
            </a:endParaRP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E 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</a:t>
            </a:r>
            <a:r>
              <a:rPr lang="el-GR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Δ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4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·v</a:t>
            </a:r>
            <a:r>
              <a:rPr lang="en-US" baseline="-25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ph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5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·L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-1</a:t>
            </a:r>
            <a:endParaRPr lang="en-US">
              <a:solidFill>
                <a:srgbClr val="CC0000"/>
              </a:solidFill>
              <a:latin typeface="HelveticaNeueLT Com 45 Lt" pitchFamily="34" charset="0"/>
              <a:cs typeface="Times New Roman" pitchFamily="18" charset="0"/>
              <a:sym typeface="Symbol" pitchFamily="18" charset="2"/>
            </a:endParaRP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M</a:t>
            </a:r>
            <a:r>
              <a:rPr lang="el-GR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Δ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t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4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·v</a:t>
            </a:r>
            <a:r>
              <a:rPr lang="en-US" baseline="-25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ph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3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·L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-1</a:t>
            </a: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R </a:t>
            </a:r>
            <a:r>
              <a:rPr lang="el-GR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Δ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t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-2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·v</a:t>
            </a:r>
            <a:r>
              <a:rPr lang="en-US" baseline="-25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ph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-4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·L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2</a:t>
            </a:r>
          </a:p>
          <a:p>
            <a:pPr marL="450850" lvl="1" indent="-184150"/>
            <a:endParaRPr lang="el-GR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50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9875"/>
            <a:ext cx="8064896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Modification of Baade-</a:t>
            </a:r>
            <a:r>
              <a:rPr lang="en-US" err="1"/>
              <a:t>Wesselink</a:t>
            </a:r>
            <a:r>
              <a:rPr lang="en-US"/>
              <a:t> method for variable stars</a:t>
            </a:r>
          </a:p>
          <a:p>
            <a:r>
              <a:rPr lang="en-US"/>
              <a:t>Assumes</a:t>
            </a:r>
          </a:p>
          <a:p>
            <a:pPr lvl="1"/>
            <a:r>
              <a:rPr lang="en-US"/>
              <a:t>Sharp photosphere </a:t>
            </a:r>
            <a:br>
              <a:rPr lang="en-US"/>
            </a:br>
            <a:r>
              <a:rPr lang="en-US">
                <a:sym typeface="Wingdings"/>
              </a:rPr>
              <a:t> thermal equilibrium</a:t>
            </a:r>
            <a:endParaRPr lang="en-US"/>
          </a:p>
          <a:p>
            <a:pPr lvl="1"/>
            <a:r>
              <a:rPr lang="en-US"/>
              <a:t>Spherical symmetry </a:t>
            </a:r>
            <a:br>
              <a:rPr lang="en-US"/>
            </a:br>
            <a:r>
              <a:rPr lang="en-US">
                <a:sym typeface="Wingdings"/>
              </a:rPr>
              <a:t> radial velocity</a:t>
            </a:r>
          </a:p>
          <a:p>
            <a:pPr lvl="1"/>
            <a:r>
              <a:rPr lang="en-US">
                <a:sym typeface="Wingdings"/>
              </a:rPr>
              <a:t>Free expansion</a:t>
            </a:r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944396" y="2091517"/>
            <a:ext cx="3713677" cy="4401780"/>
            <a:chOff x="4932039" y="2276872"/>
            <a:chExt cx="3713677" cy="44017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2039" y="2276872"/>
              <a:ext cx="3713677" cy="40324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48566" y="6309320"/>
              <a:ext cx="2409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err="1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Kirshner</a:t>
              </a:r>
              <a:r>
                <a:rPr lang="en-US" sz="180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 &amp; Kwan 1974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9159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9875"/>
            <a:ext cx="8208912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</p:spPr>
            <p:txBody>
              <a:bodyPr/>
              <a:lstStyle/>
              <a:p>
                <a:pPr marL="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  <a:cs typeface="Times New Roman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 </m:t>
                          </m:r>
                        </m:e>
                      </m:rad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; 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GB">
                  <a:cs typeface="Times New Roman" pitchFamily="18" charset="0"/>
                </a:endParaRPr>
              </a:p>
              <a:p>
                <a:r>
                  <a:rPr lang="en-US" i="1"/>
                  <a:t>R</a:t>
                </a:r>
                <a:r>
                  <a:rPr lang="en-US"/>
                  <a:t> from radial velocity</a:t>
                </a:r>
              </a:p>
              <a:p>
                <a:pPr lvl="1"/>
                <a:r>
                  <a:rPr lang="en-US"/>
                  <a:t>Requires lines formed close to the photosphere</a:t>
                </a:r>
              </a:p>
              <a:p>
                <a:r>
                  <a:rPr lang="en-US" i="1"/>
                  <a:t>D</a:t>
                </a:r>
                <a:r>
                  <a:rPr lang="en-US"/>
                  <a:t> from the surface brightness of the black body</a:t>
                </a:r>
              </a:p>
              <a:p>
                <a:pPr lvl="1"/>
                <a:r>
                  <a:rPr lang="en-US"/>
                  <a:t>Deviation from black body due to line opacities</a:t>
                </a:r>
              </a:p>
              <a:p>
                <a:pPr lvl="1"/>
                <a:r>
                  <a:rPr lang="en-US" b="0"/>
                  <a:t>Encompassed in the dilution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𝜁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  <a:blipFill>
                <a:blip r:embed="rId2"/>
                <a:stretch>
                  <a:fillRect l="-1709" r="-1114" b="-30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7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830C6-833D-A44D-ACDB-1532BE92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D2075-A06D-864A-BDBB-1D025B7F6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Expanding universe </a:t>
            </a:r>
          </a:p>
          <a:p>
            <a:pPr marL="400050" lvl="1" indent="0">
              <a:buNone/>
            </a:pPr>
            <a:r>
              <a:rPr lang="en-GB">
                <a:sym typeface="Wingdings" pitchFamily="2" charset="2"/>
              </a:rPr>
              <a:t> expansion rate critical for cosmic evolution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0C2F84-8687-F24A-825A-DA1E28820529}"/>
              </a:ext>
            </a:extLst>
          </p:cNvPr>
          <p:cNvGrpSpPr/>
          <p:nvPr/>
        </p:nvGrpSpPr>
        <p:grpSpPr>
          <a:xfrm>
            <a:off x="684213" y="2610927"/>
            <a:ext cx="5518484" cy="3655320"/>
            <a:chOff x="1812758" y="2639956"/>
            <a:chExt cx="5518484" cy="3655320"/>
          </a:xfrm>
        </p:grpSpPr>
        <p:pic>
          <p:nvPicPr>
            <p:cNvPr id="4" name="Picture 3" descr="hubble_orig">
              <a:extLst>
                <a:ext uri="{FF2B5EF4-FFF2-40B4-BE49-F238E27FC236}">
                  <a16:creationId xmlns:a16="http://schemas.microsoft.com/office/drawing/2014/main" id="{6B8C26C6-9F85-E941-BC43-A23BF4C1F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12758" y="2639956"/>
              <a:ext cx="5518484" cy="365532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FDE8ED-C81D-544E-AC28-64D4267B98C2}"/>
                </a:ext>
              </a:extLst>
            </p:cNvPr>
            <p:cNvSpPr txBox="1"/>
            <p:nvPr/>
          </p:nvSpPr>
          <p:spPr>
            <a:xfrm>
              <a:off x="4969041" y="5273479"/>
              <a:ext cx="1330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latin typeface="Helvetica Neue LT Com 45 Light" panose="020B0403020202020204" pitchFamily="34" charset="77"/>
                </a:rPr>
                <a:t>Hubble 1929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AD1EC5-4CE5-C84F-978D-539B01B9E657}"/>
              </a:ext>
            </a:extLst>
          </p:cNvPr>
          <p:cNvGrpSpPr/>
          <p:nvPr/>
        </p:nvGrpSpPr>
        <p:grpSpPr>
          <a:xfrm>
            <a:off x="5952899" y="2800292"/>
            <a:ext cx="2836729" cy="2900413"/>
            <a:chOff x="5952899" y="2800292"/>
            <a:chExt cx="2836729" cy="29004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8C6D06-EA9F-C144-BA7D-13B2022DD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57"/>
            <a:stretch/>
          </p:blipFill>
          <p:spPr>
            <a:xfrm>
              <a:off x="5952899" y="2800292"/>
              <a:ext cx="2559730" cy="29004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868229-C36D-0F45-850C-BB66B53E0A65}"/>
                </a:ext>
              </a:extLst>
            </p:cNvPr>
            <p:cNvSpPr txBox="1"/>
            <p:nvPr/>
          </p:nvSpPr>
          <p:spPr>
            <a:xfrm rot="5400000">
              <a:off x="8363229" y="2949692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latin typeface="Helvetica Neue LT Com 45 Light" panose="020B0403020202020204" pitchFamily="34" charset="77"/>
                </a:rPr>
                <a:t>STScI</a:t>
              </a:r>
              <a:endParaRPr lang="en-GB" sz="1200">
                <a:latin typeface="Helvetica Neue LT Com 45 Ligh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13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CB62-114E-0D44-99B2-6FF3B2C6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270000"/>
            <a:ext cx="8208000" cy="1143000"/>
          </a:xfrm>
        </p:spPr>
        <p:txBody>
          <a:bodyPr/>
          <a:lstStyle/>
          <a:p>
            <a:r>
              <a:rPr lang="en-GB"/>
              <a:t>Expanding Photosphere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E6F3D-91E8-274F-8B7C-F700524A4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It’s all in the data...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BF46F4-3E44-7E4F-827A-ED0E86608CC9}"/>
              </a:ext>
            </a:extLst>
          </p:cNvPr>
          <p:cNvGrpSpPr/>
          <p:nvPr/>
        </p:nvGrpSpPr>
        <p:grpSpPr>
          <a:xfrm>
            <a:off x="84941" y="2263900"/>
            <a:ext cx="8707213" cy="3689692"/>
            <a:chOff x="84941" y="2263900"/>
            <a:chExt cx="8707213" cy="36896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A52AF4-F541-C44C-B925-5A19C0CB389D}"/>
                </a:ext>
              </a:extLst>
            </p:cNvPr>
            <p:cNvGrpSpPr/>
            <p:nvPr/>
          </p:nvGrpSpPr>
          <p:grpSpPr>
            <a:xfrm>
              <a:off x="84941" y="2263900"/>
              <a:ext cx="8707213" cy="3360688"/>
              <a:chOff x="84941" y="2263900"/>
              <a:chExt cx="8707213" cy="33606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78A612-FCFC-9F48-839B-5405502DAA9E}"/>
                  </a:ext>
                </a:extLst>
              </p:cNvPr>
              <p:cNvGrpSpPr/>
              <p:nvPr/>
            </p:nvGrpSpPr>
            <p:grpSpPr>
              <a:xfrm>
                <a:off x="84941" y="2408238"/>
                <a:ext cx="8707213" cy="3216350"/>
                <a:chOff x="84941" y="2408238"/>
                <a:chExt cx="8707213" cy="321635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91802301-C113-D641-942B-962F294D4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4941" y="2408238"/>
                  <a:ext cx="4291200" cy="3209953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83392EF-61AC-C944-8ACB-F951C560C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472154" y="2408238"/>
                  <a:ext cx="4320000" cy="3216350"/>
                </a:xfrm>
                <a:prstGeom prst="rect">
                  <a:avLst/>
                </a:prstGeom>
              </p:spPr>
            </p:pic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24D027-CE2B-294F-B49E-7BC0D5FA6801}"/>
                  </a:ext>
                </a:extLst>
              </p:cNvPr>
              <p:cNvSpPr txBox="1"/>
              <p:nvPr/>
            </p:nvSpPr>
            <p:spPr>
              <a:xfrm>
                <a:off x="7329155" y="2263900"/>
                <a:ext cx="134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latin typeface="Helvetica Neue LT Com 45 Light" panose="020B0403020202020204" pitchFamily="34" charset="77"/>
                  </a:rPr>
                  <a:t>Gall et al. 2018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85BCFC-CC4E-B941-8274-A8846FF96A54}"/>
                </a:ext>
              </a:extLst>
            </p:cNvPr>
            <p:cNvSpPr txBox="1"/>
            <p:nvPr/>
          </p:nvSpPr>
          <p:spPr>
            <a:xfrm>
              <a:off x="6632154" y="558426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 Neue LT Com 45 Light" panose="020B0403020202020204" pitchFamily="34" charset="77"/>
                </a:rPr>
                <a:t>t-t</a:t>
              </a:r>
              <a:r>
                <a:rPr lang="en-GB" baseline="-25000">
                  <a:latin typeface="Helvetica Neue LT Com 45 Light" panose="020B0403020202020204" pitchFamily="34" charset="77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6E93B1-92E6-E94E-A5A0-D80FB960E5C1}"/>
                </a:ext>
              </a:extLst>
            </p:cNvPr>
            <p:cNvSpPr txBox="1"/>
            <p:nvPr/>
          </p:nvSpPr>
          <p:spPr>
            <a:xfrm>
              <a:off x="2230541" y="558426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 Neue LT Com 45 Light" panose="020B0403020202020204" pitchFamily="34" charset="77"/>
                </a:rPr>
                <a:t>t-t</a:t>
              </a:r>
              <a:r>
                <a:rPr lang="en-GB" baseline="-25000">
                  <a:latin typeface="Helvetica Neue LT Com 45 Light" panose="020B0403020202020204" pitchFamily="34" charset="77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/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>
                    <a:latin typeface="Helvetica Neue LT Com 45 Ligh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222" t="-5333" r="-37778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/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>
                    <a:latin typeface="Helvetica Neue LT Com 45 Ligh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blipFill>
                  <a:blip r:embed="rId5"/>
                  <a:stretch>
                    <a:fillRect t="-5333" r="-37778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/>
              <p:nvPr/>
            </p:nvSpPr>
            <p:spPr>
              <a:xfrm>
                <a:off x="6545479" y="1487471"/>
                <a:ext cx="1567352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79" y="1487471"/>
                <a:ext cx="1567352" cy="565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563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3CA8-9E05-2C4E-B666-577139F1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BBCB-4CB8-3346-857C-5A824D82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Consistent results</a:t>
            </a:r>
          </a:p>
          <a:p>
            <a:pPr lvl="1"/>
            <a:r>
              <a:rPr lang="en-GB"/>
              <a:t>not independent as local calibration required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C30E43-B561-3544-80C6-65F973691F2C}"/>
              </a:ext>
            </a:extLst>
          </p:cNvPr>
          <p:cNvGrpSpPr/>
          <p:nvPr/>
        </p:nvGrpSpPr>
        <p:grpSpPr>
          <a:xfrm>
            <a:off x="7848" y="2700820"/>
            <a:ext cx="9136152" cy="3584129"/>
            <a:chOff x="7848" y="2656216"/>
            <a:chExt cx="9136152" cy="35841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C6444-908C-E243-8F3D-617FEFBE1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8" y="2810105"/>
              <a:ext cx="9136152" cy="34302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C3967E-6AA1-B148-AFAA-DB71DD91BD56}"/>
                </a:ext>
              </a:extLst>
            </p:cNvPr>
            <p:cNvSpPr txBox="1"/>
            <p:nvPr/>
          </p:nvSpPr>
          <p:spPr>
            <a:xfrm>
              <a:off x="7306853" y="2656216"/>
              <a:ext cx="1346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Helvetica Neue LT Com 45 Light" panose="020B0403020202020204" pitchFamily="34" charset="77"/>
                </a:rPr>
                <a:t>Gall et al.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318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2CDF-F3EF-2842-B9B4-9C5BC496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Expanded Photosphere Method Reloaded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A9699-CBEB-8F4D-BED4-16828EC9A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individual atmospheric models for the spectral fits</a:t>
            </a:r>
          </a:p>
          <a:p>
            <a:pPr lvl="1"/>
            <a:r>
              <a:rPr lang="en-US"/>
              <a:t>use of the TARDIS radiation transport model</a:t>
            </a:r>
          </a:p>
          <a:p>
            <a:pPr lvl="1"/>
            <a:r>
              <a:rPr lang="en-US"/>
              <a:t>absolute flux emitted</a:t>
            </a:r>
          </a:p>
          <a:p>
            <a:r>
              <a:rPr lang="en-US"/>
              <a:t>Accurate explosion date</a:t>
            </a:r>
          </a:p>
          <a:p>
            <a:pPr lvl="1"/>
            <a:r>
              <a:rPr lang="en-US"/>
              <a:t>accurate zero point</a:t>
            </a:r>
          </a:p>
          <a:p>
            <a:r>
              <a:rPr lang="en-US"/>
              <a:t>At least 5 epochs per supernova</a:t>
            </a:r>
          </a:p>
        </p:txBody>
      </p:sp>
    </p:spTree>
    <p:extLst>
      <p:ext uri="{BB962C8B-B14F-4D97-AF65-F5344CB8AC3E}">
        <p14:creationId xmlns:p14="http://schemas.microsoft.com/office/powerpoint/2010/main" val="814890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E63B-39DE-A14C-B9DC-22E96E3A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19" y="460980"/>
            <a:ext cx="4050681" cy="1143000"/>
          </a:xfrm>
        </p:spPr>
        <p:txBody>
          <a:bodyPr/>
          <a:lstStyle/>
          <a:p>
            <a:pPr algn="l"/>
            <a:r>
              <a:rPr lang="en-US"/>
              <a:t>Atmosphere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93B8A-3A32-FF48-9DFB-2BF1BB42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19" y="2598233"/>
            <a:ext cx="3529361" cy="333254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TARDIS fits for different epochs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9024B1-E809-F344-8269-C166913F206A}"/>
              </a:ext>
            </a:extLst>
          </p:cNvPr>
          <p:cNvGrpSpPr/>
          <p:nvPr/>
        </p:nvGrpSpPr>
        <p:grpSpPr>
          <a:xfrm>
            <a:off x="3271492" y="158986"/>
            <a:ext cx="5614930" cy="6540028"/>
            <a:chOff x="3271492" y="158986"/>
            <a:chExt cx="5614930" cy="65400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1F09E7-72D4-AE40-A95A-81875FFDF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7718" y="158986"/>
              <a:ext cx="5008704" cy="65400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AB94D2-9C68-A74F-876A-D93327FAEF04}"/>
                </a:ext>
              </a:extLst>
            </p:cNvPr>
            <p:cNvSpPr txBox="1"/>
            <p:nvPr/>
          </p:nvSpPr>
          <p:spPr>
            <a:xfrm>
              <a:off x="3271492" y="5807067"/>
              <a:ext cx="15583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296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FB2F-D3C2-6346-A1DB-9C79C419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Determination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Slope is inverse distance: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73C67-4A18-BC4E-8FA4-7BBF76135406}"/>
              </a:ext>
            </a:extLst>
          </p:cNvPr>
          <p:cNvGrpSpPr/>
          <p:nvPr/>
        </p:nvGrpSpPr>
        <p:grpSpPr>
          <a:xfrm>
            <a:off x="453674" y="2450592"/>
            <a:ext cx="8236651" cy="3898138"/>
            <a:chOff x="453674" y="2450592"/>
            <a:chExt cx="8236651" cy="38981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A9B204-A8EB-014D-98C7-3AFED9A0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674" y="2450592"/>
              <a:ext cx="8236651" cy="38981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D16816-945D-214D-9FDE-9FC94DE881A3}"/>
                </a:ext>
              </a:extLst>
            </p:cNvPr>
            <p:cNvSpPr txBox="1"/>
            <p:nvPr/>
          </p:nvSpPr>
          <p:spPr>
            <a:xfrm>
              <a:off x="7131950" y="2778818"/>
              <a:ext cx="15583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096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2A25C-E1BE-1440-81C1-D0F71791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adH0cc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C873C-0B39-3344-83D0-E4F06FB68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66" y="1568489"/>
            <a:ext cx="8619893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400" i="1"/>
              <a:t>“a</a:t>
            </a:r>
            <a:r>
              <a:rPr lang="en-GB" sz="2400"/>
              <a:t>ccurate </a:t>
            </a:r>
            <a:r>
              <a:rPr lang="en-GB" sz="2400" i="1"/>
              <a:t>d</a:t>
            </a:r>
            <a:r>
              <a:rPr lang="en-GB" sz="2400"/>
              <a:t>etermination of </a:t>
            </a:r>
            <a:r>
              <a:rPr lang="en-GB" sz="2400" i="1"/>
              <a:t>H0</a:t>
            </a:r>
            <a:r>
              <a:rPr lang="en-GB" sz="2400"/>
              <a:t> with </a:t>
            </a:r>
            <a:r>
              <a:rPr lang="en-GB" sz="2400" i="1"/>
              <a:t>c</a:t>
            </a:r>
            <a:r>
              <a:rPr lang="en-GB" sz="2400"/>
              <a:t>ore-</a:t>
            </a:r>
            <a:r>
              <a:rPr lang="en-GB" sz="2400" i="1"/>
              <a:t>c</a:t>
            </a:r>
            <a:r>
              <a:rPr lang="en-GB" sz="2400"/>
              <a:t>ollapse supernovae”</a:t>
            </a:r>
          </a:p>
          <a:p>
            <a:r>
              <a:rPr lang="en-GB" sz="2400"/>
              <a:t>Use the Expanding Photosphere Method to ~30 Type II supernovae in the Hubble flow (0.03&lt;z&lt;0.1)</a:t>
            </a:r>
          </a:p>
          <a:p>
            <a:r>
              <a:rPr lang="en-GB" sz="2400"/>
              <a:t>Independent of distance ladder</a:t>
            </a:r>
          </a:p>
          <a:p>
            <a:pPr lvl="1"/>
            <a:r>
              <a:rPr lang="en-GB" sz="2000"/>
              <a:t>no parallaxes, no Cepheids, no Type </a:t>
            </a:r>
            <a:r>
              <a:rPr lang="en-GB" sz="2000" err="1"/>
              <a:t>Ia</a:t>
            </a:r>
            <a:r>
              <a:rPr lang="en-GB" sz="2000"/>
              <a:t> supernovae</a:t>
            </a:r>
          </a:p>
          <a:p>
            <a:r>
              <a:rPr lang="en-GB" sz="2400"/>
              <a:t>FORS2 Large Programme over 3 semesters </a:t>
            </a:r>
          </a:p>
          <a:p>
            <a:pPr lvl="1"/>
            <a:r>
              <a:rPr lang="en-GB" sz="2000"/>
              <a:t>6 epochs spectroscopy and photometry per supernova</a:t>
            </a:r>
          </a:p>
          <a:p>
            <a:pPr lvl="1"/>
            <a:r>
              <a:rPr lang="en-GB" sz="2000"/>
              <a:t>8 </a:t>
            </a:r>
            <a:r>
              <a:rPr lang="en-GB" sz="2000" err="1"/>
              <a:t>SNe</a:t>
            </a:r>
            <a:r>
              <a:rPr lang="en-GB" sz="2000"/>
              <a:t> followed in first semester (P104)</a:t>
            </a:r>
          </a:p>
          <a:p>
            <a:pPr lvl="1"/>
            <a:r>
              <a:rPr lang="en-GB" sz="2000"/>
              <a:t>currently on hold</a:t>
            </a:r>
          </a:p>
          <a:p>
            <a:r>
              <a:rPr lang="en-GB" sz="2400" err="1"/>
              <a:t>SNFactory</a:t>
            </a:r>
            <a:r>
              <a:rPr lang="en-GB" sz="2400"/>
              <a:t> data</a:t>
            </a:r>
          </a:p>
          <a:p>
            <a:pPr lvl="1"/>
            <a:r>
              <a:rPr lang="en-GB" sz="2000"/>
              <a:t>about 15 </a:t>
            </a:r>
            <a:r>
              <a:rPr lang="en-GB" sz="2000" err="1"/>
              <a:t>SNe</a:t>
            </a:r>
            <a:r>
              <a:rPr lang="en-GB" sz="2000"/>
              <a:t> with 0.01&lt;z&lt;0.05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4E1D3-140B-504D-BF90-52342A10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7" y="2642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77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3CEA7B3-3DC6-4F48-9A17-F83AE095A20B}"/>
              </a:ext>
            </a:extLst>
          </p:cNvPr>
          <p:cNvGrpSpPr/>
          <p:nvPr/>
        </p:nvGrpSpPr>
        <p:grpSpPr>
          <a:xfrm>
            <a:off x="4491773" y="264299"/>
            <a:ext cx="4816315" cy="6322896"/>
            <a:chOff x="4458320" y="264299"/>
            <a:chExt cx="4816315" cy="63228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E83C51-F09C-1E41-891E-6D45D56DE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8320" y="264299"/>
              <a:ext cx="4816315" cy="63228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DEAE9-86D3-A54E-9EBB-C5BF0B6B5B79}"/>
                </a:ext>
              </a:extLst>
            </p:cNvPr>
            <p:cNvSpPr txBox="1"/>
            <p:nvPr/>
          </p:nvSpPr>
          <p:spPr>
            <a:xfrm>
              <a:off x="7532462" y="5672138"/>
              <a:ext cx="13339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C. </a:t>
              </a:r>
              <a:r>
                <a:rPr lang="en-US" sz="160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2020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4721B8-EA4A-EE46-869D-95409A5C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9875"/>
            <a:ext cx="5136724" cy="1143000"/>
          </a:xfrm>
        </p:spPr>
        <p:txBody>
          <a:bodyPr/>
          <a:lstStyle/>
          <a:p>
            <a:r>
              <a:rPr lang="en-US"/>
              <a:t>adH0cc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67889-D410-114E-A2D1-18AD055D1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7338"/>
            <a:ext cx="4220737" cy="41148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Critical observables</a:t>
            </a:r>
          </a:p>
          <a:p>
            <a:pPr lvl="1"/>
            <a:r>
              <a:rPr lang="en-US"/>
              <a:t>time of explosion</a:t>
            </a:r>
          </a:p>
          <a:p>
            <a:pPr lvl="1"/>
            <a:r>
              <a:rPr lang="en-US"/>
              <a:t>spectral coverage</a:t>
            </a:r>
          </a:p>
          <a:p>
            <a:pPr lvl="2"/>
            <a:r>
              <a:rPr lang="en-US"/>
              <a:t>before max until </a:t>
            </a:r>
            <a:br>
              <a:rPr lang="en-US"/>
            </a:br>
            <a:r>
              <a:rPr lang="en-US"/>
              <a:t>well into the plateau</a:t>
            </a:r>
          </a:p>
          <a:p>
            <a:pPr lvl="1"/>
            <a:r>
              <a:rPr lang="en-US"/>
              <a:t>photometry</a:t>
            </a:r>
          </a:p>
          <a:p>
            <a:pPr lvl="2"/>
            <a:r>
              <a:rPr lang="en-US" err="1"/>
              <a:t>simulatenously</a:t>
            </a:r>
            <a:r>
              <a:rPr lang="en-US"/>
              <a:t> to spectroscopy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32887-50F8-8D4C-8DD1-D3537EDC7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7" y="2642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25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Hubble constant sets absolute scale </a:t>
            </a:r>
            <a:br>
              <a:rPr lang="en-US"/>
            </a:br>
            <a:r>
              <a:rPr lang="en-US"/>
              <a:t>(and age) of the universe</a:t>
            </a:r>
          </a:p>
          <a:p>
            <a:pPr lvl="1"/>
            <a:r>
              <a:rPr lang="en-US"/>
              <a:t>Past conflicts resolved</a:t>
            </a:r>
          </a:p>
          <a:p>
            <a:pPr lvl="2"/>
            <a:r>
              <a:rPr lang="en-US"/>
              <a:t>Age of Universe is bigger than age of </a:t>
            </a:r>
            <a:br>
              <a:rPr lang="en-US"/>
            </a:br>
            <a:r>
              <a:rPr lang="en-US"/>
              <a:t>the Earth</a:t>
            </a:r>
          </a:p>
          <a:p>
            <a:pPr lvl="3"/>
            <a:r>
              <a:rPr lang="en-US"/>
              <a:t>recognition of different stellar populations</a:t>
            </a:r>
          </a:p>
          <a:p>
            <a:pPr lvl="2"/>
            <a:r>
              <a:rPr lang="en-US"/>
              <a:t>Age of Universe bigger than oldest stars</a:t>
            </a:r>
          </a:p>
          <a:p>
            <a:pPr lvl="3"/>
            <a:r>
              <a:rPr lang="en-US"/>
              <a:t>cosmological constant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E608A-BD74-6143-9B77-BED1D4E15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037" y="2431192"/>
            <a:ext cx="1704589" cy="19956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44633A-8052-B749-80D7-1F4BDE5F25DA}"/>
              </a:ext>
            </a:extLst>
          </p:cNvPr>
          <p:cNvGrpSpPr/>
          <p:nvPr/>
        </p:nvGrpSpPr>
        <p:grpSpPr>
          <a:xfrm>
            <a:off x="5048131" y="4744272"/>
            <a:ext cx="3133134" cy="1424678"/>
            <a:chOff x="5048131" y="4744272"/>
            <a:chExt cx="3133134" cy="142467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AAC14F6-0456-E349-B71C-B0B622402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8131" y="4744272"/>
              <a:ext cx="1042555" cy="142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2AB5A95-CF38-B343-B644-96C0F0F8B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155" y="4744272"/>
              <a:ext cx="1042555" cy="142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1B5738F-3157-7340-9F56-E887F5EEB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38710" y="4744272"/>
              <a:ext cx="1042555" cy="142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2948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7AAA-50D0-0C44-8B49-0149C780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0106CB-8A4E-1649-87C1-DA3EBC4A98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Current discrepancy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~4.4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between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measured locally (</a:t>
                </a:r>
                <a:r>
                  <a:rPr lang="en-GB" dirty="0">
                    <a:solidFill>
                      <a:schemeClr val="accent2"/>
                    </a:solidFill>
                  </a:rPr>
                  <a:t>distance ladder</a:t>
                </a:r>
                <a:r>
                  <a:rPr lang="en-GB" dirty="0"/>
                  <a:t>) and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measured at z=1100 (</a:t>
                </a:r>
                <a:r>
                  <a:rPr lang="en-GB" dirty="0">
                    <a:solidFill>
                      <a:srgbClr val="FF0000"/>
                    </a:solidFill>
                  </a:rPr>
                  <a:t>CMB</a:t>
                </a:r>
                <a:r>
                  <a:rPr lang="en-GB" dirty="0"/>
                  <a:t>)</a:t>
                </a:r>
              </a:p>
              <a:p>
                <a:pPr marL="0" indent="0">
                  <a:buNone/>
                </a:pPr>
                <a:r>
                  <a:rPr lang="en-GB" dirty="0"/>
                  <a:t>Significance?</a:t>
                </a:r>
              </a:p>
              <a:p>
                <a:pPr lvl="1"/>
                <a:r>
                  <a:rPr lang="en-GB" dirty="0"/>
                  <a:t>systematics based on Cepheid calibration</a:t>
                </a:r>
              </a:p>
              <a:p>
                <a:pPr marL="0" indent="0">
                  <a:buNone/>
                </a:pPr>
                <a:r>
                  <a:rPr lang="en-GB" dirty="0"/>
                  <a:t>Extreme accuracy required</a:t>
                </a:r>
              </a:p>
              <a:p>
                <a:pPr marL="857250" lvl="1" indent="-457200"/>
                <a:r>
                  <a:rPr lang="en-GB" dirty="0"/>
                  <a:t>e.g. Cepheid parallax </a:t>
                </a:r>
                <a:r>
                  <a:rPr lang="en-GB" dirty="0" err="1"/>
                  <a:t>zeropoint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Independent measurement needed</a:t>
                </a:r>
              </a:p>
              <a:p>
                <a:pPr lvl="1"/>
                <a:r>
                  <a:rPr lang="en-GB" dirty="0"/>
                  <a:t>	Expanding Photosphere Method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0106CB-8A4E-1649-87C1-DA3EBC4A98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b="-22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358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6A885-FFF6-894F-B832-8C4D516F0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54" y="149656"/>
            <a:ext cx="8021715" cy="1143000"/>
          </a:xfrm>
        </p:spPr>
        <p:txBody>
          <a:bodyPr/>
          <a:lstStyle/>
          <a:p>
            <a:r>
              <a:rPr lang="en-GB"/>
              <a:t>Leading Theory of the Universe</a:t>
            </a:r>
          </a:p>
        </p:txBody>
      </p:sp>
      <p:pic>
        <p:nvPicPr>
          <p:cNvPr id="4" name="Picture 2" descr="Uyuni_Einstein2">
            <a:extLst>
              <a:ext uri="{FF2B5EF4-FFF2-40B4-BE49-F238E27FC236}">
                <a16:creationId xmlns:a16="http://schemas.microsoft.com/office/drawing/2014/main" id="{AF224BB7-8647-6747-BC7D-529C90F8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324" t="9190" r="13072" b="11212"/>
          <a:stretch>
            <a:fillRect/>
          </a:stretch>
        </p:blipFill>
        <p:spPr bwMode="auto">
          <a:xfrm>
            <a:off x="1107627" y="1292656"/>
            <a:ext cx="6925571" cy="5194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2132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Dealing with an </a:t>
            </a:r>
            <a:br>
              <a:rPr lang="en-GB"/>
            </a:br>
            <a:r>
              <a:rPr lang="en-GB"/>
              <a:t>expanding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/>
                  <a:t>Cosmic Distances </a:t>
                </a:r>
              </a:p>
              <a:p>
                <a:pPr marL="0" indent="0">
                  <a:buNone/>
                </a:pPr>
                <a:r>
                  <a:rPr lang="en-GB"/>
                  <a:t>Separate the observed distances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i="1"/>
                  <a:t> </a:t>
                </a:r>
                <a:r>
                  <a:rPr lang="en-GB"/>
                  <a:t>into the expansion factor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/>
                  <a:t> and the fixed part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i="1"/>
                  <a:t> </a:t>
                </a:r>
                <a:r>
                  <a:rPr lang="en-GB"/>
                  <a:t>(called </a:t>
                </a:r>
                <a:r>
                  <a:rPr lang="en-GB" i="1"/>
                  <a:t>comoving</a:t>
                </a:r>
                <a:r>
                  <a:rPr lang="en-GB"/>
                  <a:t> distance)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 t="-1926" r="-2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776576" y="4215425"/>
            <a:ext cx="6253329" cy="2010264"/>
            <a:chOff x="1569838" y="3977905"/>
            <a:chExt cx="6253329" cy="2010264"/>
          </a:xfrm>
        </p:grpSpPr>
        <p:pic>
          <p:nvPicPr>
            <p:cNvPr id="5" name="Picture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838" y="3977905"/>
              <a:ext cx="6253329" cy="201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835470" y="4828915"/>
              <a:ext cx="2643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FF0000"/>
                  </a:solidFill>
                  <a:latin typeface="HelveticaNeueLT Com 55 Roman"/>
                  <a:cs typeface="HelveticaNeueLT Com 55 Roman"/>
                </a:rPr>
                <a:t>x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56456" y="5163702"/>
              <a:ext cx="2643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FF0000"/>
                  </a:solidFill>
                  <a:latin typeface="HelveticaNeueLT Com 55 Roman"/>
                  <a:cs typeface="HelveticaNeueLT Com 55 Roman"/>
                </a:rPr>
                <a:t>x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51015" y="4315147"/>
              <a:ext cx="653473" cy="369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75525" y="4339111"/>
              <a:ext cx="653473" cy="369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5890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4213" y="269875"/>
            <a:ext cx="5372030" cy="1143000"/>
          </a:xfrm>
        </p:spPr>
        <p:txBody>
          <a:bodyPr/>
          <a:lstStyle/>
          <a:p>
            <a:r>
              <a:rPr lang="en-GB" err="1"/>
              <a:t>Friedmann</a:t>
            </a:r>
            <a:r>
              <a:rPr lang="en-GB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/>
                  <a:t>Time evolution of the scale </a:t>
                </a:r>
                <a:br>
                  <a:rPr lang="en-GB"/>
                </a:br>
                <a:r>
                  <a:rPr lang="en-GB"/>
                  <a:t>factor is described through </a:t>
                </a:r>
                <a:br>
                  <a:rPr lang="en-GB"/>
                </a:br>
                <a:r>
                  <a:rPr lang="en-GB"/>
                  <a:t>the time part of the Einstein equations</a:t>
                </a:r>
              </a:p>
              <a:p>
                <a:pPr marL="0" indent="0">
                  <a:buNone/>
                </a:pPr>
                <a:r>
                  <a:rPr lang="en-GB"/>
                  <a:t>Assume a metric for a homogeneous and isotropic universe and a perfect fluid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/>
              </a:p>
              <a:p>
                <a:endParaRPr lang="en-GB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 t="-1926" r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C031934-B6A9-0348-AF29-1E5CB6021B0B}"/>
                  </a:ext>
                </a:extLst>
              </p:cNvPr>
              <p:cNvSpPr/>
              <p:nvPr/>
            </p:nvSpPr>
            <p:spPr>
              <a:xfrm>
                <a:off x="0" y="5300662"/>
                <a:ext cx="295266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C031934-B6A9-0348-AF29-1E5CB6021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00662"/>
                <a:ext cx="2952667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4DDE52F-A314-6F4A-83FE-2845C81F3FB2}"/>
                  </a:ext>
                </a:extLst>
              </p:cNvPr>
              <p:cNvSpPr/>
              <p:nvPr/>
            </p:nvSpPr>
            <p:spPr>
              <a:xfrm>
                <a:off x="5951202" y="5300662"/>
                <a:ext cx="2684453" cy="1199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4DDE52F-A314-6F4A-83FE-2845C81F3F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202" y="5300662"/>
                <a:ext cx="2684453" cy="1199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Uyuni_Einstein2">
            <a:extLst>
              <a:ext uri="{FF2B5EF4-FFF2-40B4-BE49-F238E27FC236}">
                <a16:creationId xmlns:a16="http://schemas.microsoft.com/office/drawing/2014/main" id="{E16CDB4A-B510-0B48-8D03-46B7BC48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7324" t="9190" r="13072" b="11212"/>
          <a:stretch>
            <a:fillRect/>
          </a:stretch>
        </p:blipFill>
        <p:spPr bwMode="auto">
          <a:xfrm>
            <a:off x="5951201" y="269875"/>
            <a:ext cx="2926705" cy="2195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18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Friedmann</a:t>
            </a:r>
            <a:r>
              <a:rPr lang="en-GB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3536" y="1237786"/>
                <a:ext cx="8711254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800"/>
                  <a:t>Put the various densities into the </a:t>
                </a:r>
                <a:r>
                  <a:rPr lang="en-GB" sz="2800" err="1"/>
                  <a:t>Friedmann</a:t>
                </a:r>
                <a:r>
                  <a:rPr lang="en-GB" sz="2800"/>
                  <a:t> equation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𝑣𝑎𝑐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GB" sz="2800"/>
                  <a:t>Use the critical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2⋅10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−29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GB" sz="2800"/>
                  <a:t> </a:t>
                </a:r>
                <a:br>
                  <a:rPr lang="en-GB" sz="2800"/>
                </a:br>
                <a:r>
                  <a:rPr lang="en-GB" sz="2800"/>
                  <a:t>(flat universe), </a:t>
                </a:r>
                <a:br>
                  <a:rPr lang="en-GB" sz="2800"/>
                </a:br>
                <a:r>
                  <a:rPr lang="en-GB" sz="2800"/>
                  <a:t>define the ratio to the critical density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𝑐𝑟𝑖𝑡</m:t>
                            </m:r>
                          </m:sub>
                        </m:sSub>
                      </m:den>
                    </m:f>
                  </m:oMath>
                </a14:m>
                <a:endParaRPr lang="en-GB" sz="280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GB"/>
                  <a:t>Most compact form of Friedmann equation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/>
                  <a:t> 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168"/>
                  </a:spcBef>
                  <a:buNone/>
                </a:pPr>
                <a:r>
                  <a:rPr lang="en-GB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536" y="1237786"/>
                <a:ext cx="8711254" cy="4114800"/>
              </a:xfrm>
              <a:blipFill>
                <a:blip r:embed="rId2"/>
                <a:stretch>
                  <a:fillRect l="-1747" t="-1231" b="-31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922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Dependence on Scale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378258"/>
                <a:ext cx="7772400" cy="4114800"/>
              </a:xfrm>
            </p:spPr>
            <p:txBody>
              <a:bodyPr/>
              <a:lstStyle/>
              <a:p>
                <a:pPr marL="0" indent="0">
                  <a:lnSpc>
                    <a:spcPct val="90000"/>
                  </a:lnSpc>
                  <a:buNone/>
                </a:pPr>
                <a:r>
                  <a:rPr lang="en-GB"/>
                  <a:t>For the different contents there were different dependencies for the scale parameter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en-GB"/>
              </a:p>
              <a:p>
                <a:pPr marL="0" indent="0">
                  <a:buNone/>
                </a:pPr>
                <a:r>
                  <a:rPr lang="en-GB"/>
                  <a:t>Combining this with the critical densities we can write the density as</a:t>
                </a:r>
                <a:br>
                  <a:rPr lang="en-GB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br>
                  <a:rPr lang="en-GB"/>
                </a:br>
                <a:r>
                  <a:rPr lang="en-GB"/>
                  <a:t>and the Friedmann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378258"/>
                <a:ext cx="7772400" cy="4114800"/>
              </a:xfrm>
              <a:blipFill>
                <a:blip r:embed="rId2"/>
                <a:stretch>
                  <a:fillRect l="-1958" t="-2769" b="-15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158673"/>
      </p:ext>
    </p:extLst>
  </p:cSld>
  <p:clrMapOvr>
    <a:masterClrMapping/>
  </p:clrMapOvr>
</p:sld>
</file>

<file path=ppt/theme/theme1.xml><?xml version="1.0" encoding="utf-8"?>
<a:theme xmlns:a="http://schemas.openxmlformats.org/drawingml/2006/main" name="2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</TotalTime>
  <Words>1662</Words>
  <Application>Microsoft Macintosh PowerPoint</Application>
  <PresentationFormat>On-screen Show (4:3)</PresentationFormat>
  <Paragraphs>317</Paragraphs>
  <Slides>48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Calibri</vt:lpstr>
      <vt:lpstr>Cambria Math</vt:lpstr>
      <vt:lpstr>Helvetica Neue</vt:lpstr>
      <vt:lpstr>Helvetica Neue Light</vt:lpstr>
      <vt:lpstr>Helvetica Neue LT Com 45 Light</vt:lpstr>
      <vt:lpstr>Helvetica Neue LT Com 46 Light</vt:lpstr>
      <vt:lpstr>HelveticaNeueLT Com 45 Lt</vt:lpstr>
      <vt:lpstr>HelveticaNeueLT Com 55 Roman</vt:lpstr>
      <vt:lpstr>Times New Roman</vt:lpstr>
      <vt:lpstr>Trebuchet MS</vt:lpstr>
      <vt:lpstr>2_Bruno lectures</vt:lpstr>
      <vt:lpstr>1_Bruno lectures</vt:lpstr>
      <vt:lpstr>Equation</vt:lpstr>
      <vt:lpstr>H0 and the never-ending story of the expansion rate of the Universe</vt:lpstr>
      <vt:lpstr>Great Debate: What is the size of the Universe?</vt:lpstr>
      <vt:lpstr>Models of the Milky Way</vt:lpstr>
      <vt:lpstr>Background</vt:lpstr>
      <vt:lpstr>Leading Theory of the Universe</vt:lpstr>
      <vt:lpstr>Dealing with an  expanding Universe</vt:lpstr>
      <vt:lpstr>Friedmann Equation</vt:lpstr>
      <vt:lpstr>Friedmann Equation</vt:lpstr>
      <vt:lpstr>Dependence on Scale Parameter </vt:lpstr>
      <vt:lpstr>History of H0</vt:lpstr>
      <vt:lpstr>Intermezzo Age of the Universe</vt:lpstr>
      <vt:lpstr>History of H_0</vt:lpstr>
      <vt:lpstr>History of H_0</vt:lpstr>
      <vt:lpstr>History of H_0</vt:lpstr>
      <vt:lpstr>Expansion of the Universe</vt:lpstr>
      <vt:lpstr>Extragalactic Distances</vt:lpstr>
      <vt:lpstr>Extragalactic Distances</vt:lpstr>
      <vt:lpstr>Measuring H_0</vt:lpstr>
      <vt:lpstr>Hubble Constant</vt:lpstr>
      <vt:lpstr>Classical Distance Ladder</vt:lpstr>
      <vt:lpstr>Classical Distance Ladder</vt:lpstr>
      <vt:lpstr>Hubble Constant</vt:lpstr>
      <vt:lpstr>Hubble Constant</vt:lpstr>
      <vt:lpstr>H_0 with Supernovae</vt:lpstr>
      <vt:lpstr>Gaia and H0</vt:lpstr>
      <vt:lpstr>SN Classification</vt:lpstr>
      <vt:lpstr>Type Ia Supernovae</vt:lpstr>
      <vt:lpstr>Hubble Constant</vt:lpstr>
      <vt:lpstr>The Promise of the (Near-)Infrared</vt:lpstr>
      <vt:lpstr>Current Status (NIR)</vt:lpstr>
      <vt:lpstr>Infrared SN Hubble Diagrams</vt:lpstr>
      <vt:lpstr>Problem solved?</vt:lpstr>
      <vt:lpstr>Promising Results  from strong lensing</vt:lpstr>
      <vt:lpstr>Gravitationslinsen</vt:lpstr>
      <vt:lpstr>…and another attempt</vt:lpstr>
      <vt:lpstr>Hubble Constant(s)</vt:lpstr>
      <vt:lpstr>Physical parameters of core collapse SNe</vt:lpstr>
      <vt:lpstr>Expanding Photosphere Method</vt:lpstr>
      <vt:lpstr>Expanding Photosphere Method</vt:lpstr>
      <vt:lpstr>Expanding Photosphere Method</vt:lpstr>
      <vt:lpstr>Preliminary Results</vt:lpstr>
      <vt:lpstr>Expanded Photosphere Method Reloaded</vt:lpstr>
      <vt:lpstr>Atmosphere Models</vt:lpstr>
      <vt:lpstr>Distance Determination</vt:lpstr>
      <vt:lpstr>adH0cc</vt:lpstr>
      <vt:lpstr>adH0cc</vt:lpstr>
      <vt:lpstr>Conclusions</vt:lpstr>
      <vt:lpstr>Conclusions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</dc:title>
  <dc:creator>Bruno Leibundgut</dc:creator>
  <cp:lastModifiedBy>Bruno Leibundgut</cp:lastModifiedBy>
  <cp:revision>6</cp:revision>
  <cp:lastPrinted>2020-06-16T08:53:49Z</cp:lastPrinted>
  <dcterms:created xsi:type="dcterms:W3CDTF">2014-10-03T21:41:30Z</dcterms:created>
  <dcterms:modified xsi:type="dcterms:W3CDTF">2020-06-16T08:54:50Z</dcterms:modified>
</cp:coreProperties>
</file>