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283" r:id="rId4"/>
    <p:sldId id="304" r:id="rId5"/>
    <p:sldId id="306" r:id="rId6"/>
    <p:sldId id="307" r:id="rId7"/>
    <p:sldId id="309" r:id="rId8"/>
    <p:sldId id="310" r:id="rId9"/>
    <p:sldId id="287" r:id="rId10"/>
    <p:sldId id="308" r:id="rId11"/>
    <p:sldId id="31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7" r:id="rId20"/>
    <p:sldId id="286" r:id="rId21"/>
    <p:sldId id="288" r:id="rId22"/>
    <p:sldId id="320" r:id="rId23"/>
    <p:sldId id="326" r:id="rId24"/>
    <p:sldId id="321" r:id="rId25"/>
    <p:sldId id="322" r:id="rId26"/>
    <p:sldId id="325" r:id="rId27"/>
    <p:sldId id="323" r:id="rId28"/>
    <p:sldId id="324" r:id="rId29"/>
    <p:sldId id="285" r:id="rId30"/>
    <p:sldId id="305" r:id="rId31"/>
    <p:sldId id="296" r:id="rId32"/>
    <p:sldId id="32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9FD"/>
    <a:srgbClr val="EFEF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5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NeueLT Com 55 Roma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Supernova cosmology: </a:t>
            </a:r>
            <a:br>
              <a:rPr lang="en-GB" dirty="0" smtClean="0"/>
            </a:br>
            <a:r>
              <a:rPr lang="en-GB" dirty="0" smtClean="0"/>
              <a:t>legacy and future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GB" dirty="0" smtClean="0"/>
              <a:t>Bruno Leibundgut</a:t>
            </a:r>
          </a:p>
          <a:p>
            <a:r>
              <a:rPr lang="en-GB" dirty="0" smtClean="0"/>
              <a:t>ESO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10588"/>
          <a:stretch>
            <a:fillRect/>
          </a:stretch>
        </p:blipFill>
        <p:spPr bwMode="auto">
          <a:xfrm>
            <a:off x="2971800" y="4876800"/>
            <a:ext cx="3019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more recent Hubble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" y="1676400"/>
            <a:ext cx="9144000" cy="4781643"/>
            <a:chOff x="1" y="1200056"/>
            <a:chExt cx="9144000" cy="4781643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200056"/>
              <a:ext cx="9144000" cy="478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943600" y="2952656"/>
              <a:ext cx="2335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HelveticaNeueLT Com 55 Roman" pitchFamily="34" charset="0"/>
                </a:rPr>
                <a:t>Rodney et al. 2012</a:t>
              </a:r>
              <a:endParaRPr lang="en-GB" sz="2000" dirty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Cosmological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Theory of Gravity</a:t>
            </a:r>
          </a:p>
        </p:txBody>
      </p:sp>
      <p:pic>
        <p:nvPicPr>
          <p:cNvPr id="4" name="Picture 4" descr="Uyuni_Einstein2"/>
          <p:cNvPicPr>
            <a:picLocks noChangeAspect="1" noChangeArrowheads="1"/>
          </p:cNvPicPr>
          <p:nvPr/>
        </p:nvPicPr>
        <p:blipFill>
          <a:blip r:embed="rId2" cstate="print"/>
          <a:srcRect l="7324" t="21758" r="13072" b="22384"/>
          <a:stretch>
            <a:fillRect/>
          </a:stretch>
        </p:blipFill>
        <p:spPr bwMode="auto">
          <a:xfrm>
            <a:off x="533400" y="2261937"/>
            <a:ext cx="8153400" cy="429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Cosmological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 isotropy and homology</a:t>
            </a:r>
          </a:p>
          <a:p>
            <a:pPr lvl="1">
              <a:buSzPct val="80000"/>
              <a:buFont typeface="Wingdings" pitchFamily="2" charset="2"/>
              <a:buChar char=""/>
            </a:pPr>
            <a:r>
              <a:rPr lang="en-GB" dirty="0" err="1" smtClean="0"/>
              <a:t>Friedmann-Lemaître</a:t>
            </a:r>
            <a:r>
              <a:rPr lang="en-GB" dirty="0" smtClean="0"/>
              <a:t> model</a:t>
            </a:r>
          </a:p>
          <a:p>
            <a:pPr>
              <a:buSzPct val="100000"/>
            </a:pPr>
            <a:r>
              <a:rPr lang="en-GB" dirty="0" smtClean="0"/>
              <a:t>for an example of a model-independent interpretation see Sandra Benitez-Herrera’s talk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5019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800600" y="1219200"/>
            <a:ext cx="4343400" cy="5638800"/>
            <a:chOff x="4114800" y="1098516"/>
            <a:chExt cx="4495800" cy="5759484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1098516"/>
              <a:ext cx="4495800" cy="575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648200" y="6016823"/>
              <a:ext cx="2351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latin typeface="HelveticaNeueLT Com 55 Roman" pitchFamily="34" charset="0"/>
                </a:rPr>
                <a:t>Goobar</a:t>
              </a:r>
              <a:r>
                <a:rPr lang="en-GB" sz="1400" dirty="0" smtClean="0">
                  <a:latin typeface="HelveticaNeueLT Com 55 Roman" pitchFamily="34" charset="0"/>
                </a:rPr>
                <a:t> &amp; Leibundgut 2011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 </a:t>
            </a:r>
            <a:r>
              <a:rPr lang="en-GB" dirty="0" err="1" smtClean="0"/>
              <a:t>voilà</a:t>
            </a:r>
            <a:r>
              <a:rPr lang="en-GB" dirty="0" smtClean="0"/>
              <a:t>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GB" dirty="0" smtClean="0"/>
              <a:t>10 years of progress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phenomenology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GB" dirty="0" smtClean="0"/>
              <a:t>photometric calibration</a:t>
            </a:r>
          </a:p>
          <a:p>
            <a:pPr lvl="1"/>
            <a:r>
              <a:rPr lang="en-GB" dirty="0" smtClean="0"/>
              <a:t>see </a:t>
            </a:r>
            <a:r>
              <a:rPr lang="en-GB" dirty="0" err="1" smtClean="0"/>
              <a:t>Marek</a:t>
            </a:r>
            <a:r>
              <a:rPr lang="en-GB" dirty="0" smtClean="0"/>
              <a:t> Kowalski’s talk</a:t>
            </a:r>
          </a:p>
          <a:p>
            <a:r>
              <a:rPr lang="en-GB" dirty="0" smtClean="0"/>
              <a:t>normalisation </a:t>
            </a:r>
          </a:p>
          <a:p>
            <a:pPr lvl="1"/>
            <a:r>
              <a:rPr lang="en-GB" dirty="0" smtClean="0"/>
              <a:t>(“</a:t>
            </a:r>
            <a:r>
              <a:rPr lang="en-GB" dirty="0" err="1" smtClean="0"/>
              <a:t>standardisable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candle”; </a:t>
            </a:r>
            <a:br>
              <a:rPr lang="en-GB" dirty="0" smtClean="0"/>
            </a:br>
            <a:r>
              <a:rPr lang="en-GB" dirty="0" smtClean="0"/>
              <a:t>“standard crayon”)</a:t>
            </a:r>
          </a:p>
          <a:p>
            <a:pPr lvl="1"/>
            <a:r>
              <a:rPr lang="en-GB" dirty="0" smtClean="0"/>
              <a:t>different light curve </a:t>
            </a:r>
            <a:br>
              <a:rPr lang="en-GB" dirty="0" smtClean="0"/>
            </a:br>
            <a:r>
              <a:rPr lang="en-GB" dirty="0" smtClean="0"/>
              <a:t>fitters</a:t>
            </a:r>
          </a:p>
          <a:p>
            <a:pPr lvl="2"/>
            <a:r>
              <a:rPr lang="el-GR" dirty="0" smtClean="0"/>
              <a:t>Δ</a:t>
            </a:r>
            <a:r>
              <a:rPr lang="en-US" dirty="0" smtClean="0"/>
              <a:t>m</a:t>
            </a:r>
            <a:r>
              <a:rPr lang="en-US" baseline="-25000" dirty="0" smtClean="0"/>
              <a:t>15</a:t>
            </a:r>
            <a:r>
              <a:rPr lang="en-US" dirty="0" smtClean="0"/>
              <a:t>,</a:t>
            </a:r>
            <a:r>
              <a:rPr lang="en-GB" dirty="0" smtClean="0"/>
              <a:t>SALT, </a:t>
            </a:r>
            <a:r>
              <a:rPr lang="en-GB" dirty="0" err="1" smtClean="0"/>
              <a:t>SiFTO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MLCS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30" t="3678"/>
          <a:stretch>
            <a:fillRect/>
          </a:stretch>
        </p:blipFill>
        <p:spPr bwMode="auto">
          <a:xfrm>
            <a:off x="4781550" y="2638425"/>
            <a:ext cx="39814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330631" y="2667000"/>
            <a:ext cx="4813369" cy="3962400"/>
            <a:chOff x="4330631" y="2667000"/>
            <a:chExt cx="4813369" cy="3962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-10345"/>
            <a:stretch>
              <a:fillRect/>
            </a:stretch>
          </p:blipFill>
          <p:spPr bwMode="auto">
            <a:xfrm>
              <a:off x="4330631" y="2667000"/>
              <a:ext cx="4813369" cy="396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162800" y="2819400"/>
              <a:ext cx="1774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55 Roman" pitchFamily="34" charset="0"/>
                </a:rPr>
                <a:t>SNLS SN04D2gp</a:t>
              </a:r>
              <a:br>
                <a:rPr lang="en-GB" sz="1600" dirty="0" smtClean="0">
                  <a:latin typeface="HelveticaNeueLT Com 55 Roman" pitchFamily="34" charset="0"/>
                </a:rPr>
              </a:br>
              <a:r>
                <a:rPr lang="en-GB" sz="1600" dirty="0" smtClean="0">
                  <a:latin typeface="HelveticaNeueLT Com 55 Roman" pitchFamily="34" charset="0"/>
                </a:rPr>
                <a:t>z=0.732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48400" y="2362200"/>
            <a:ext cx="266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HelveticaNeueLT Com 55 Roman" pitchFamily="34" charset="0"/>
              </a:rPr>
              <a:t>Goobar</a:t>
            </a:r>
            <a:r>
              <a:rPr lang="en-GB" sz="1600" dirty="0" smtClean="0">
                <a:latin typeface="HelveticaNeueLT Com 55 Roman" pitchFamily="34" charset="0"/>
              </a:rPr>
              <a:t> &amp; Leibundgut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phenomenology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Checks</a:t>
            </a:r>
          </a:p>
          <a:p>
            <a:pPr lvl="1"/>
            <a:r>
              <a:rPr lang="en-GB" dirty="0" smtClean="0"/>
              <a:t>selection effects? evolution?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2743200"/>
            <a:ext cx="7628699" cy="3819525"/>
            <a:chOff x="838200" y="2743200"/>
            <a:chExt cx="7628699" cy="3819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743200"/>
              <a:ext cx="7628699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447800" y="5681246"/>
              <a:ext cx="2669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>
                  <a:latin typeface="HelveticaNeueLT Com 55 Roman" pitchFamily="34" charset="0"/>
                </a:rPr>
                <a:t>Goobar</a:t>
              </a:r>
              <a:r>
                <a:rPr lang="en-GB" sz="1600" dirty="0" smtClean="0">
                  <a:latin typeface="HelveticaNeueLT Com 55 Roman" pitchFamily="34" charset="0"/>
                </a:rPr>
                <a:t> &amp; Leibundgut 2011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Systematics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Current questions</a:t>
            </a:r>
          </a:p>
          <a:p>
            <a:pPr lvl="1"/>
            <a:r>
              <a:rPr lang="en-GB" dirty="0" smtClean="0"/>
              <a:t>calibration</a:t>
            </a:r>
          </a:p>
          <a:p>
            <a:pPr lvl="1"/>
            <a:r>
              <a:rPr lang="en-GB" dirty="0" err="1" smtClean="0"/>
              <a:t>restframe</a:t>
            </a:r>
            <a:r>
              <a:rPr lang="en-GB" dirty="0" smtClean="0"/>
              <a:t> UV flux</a:t>
            </a:r>
          </a:p>
          <a:p>
            <a:pPr lvl="2"/>
            <a:r>
              <a:rPr lang="en-GB" dirty="0" err="1" smtClean="0"/>
              <a:t>redshifted</a:t>
            </a:r>
            <a:r>
              <a:rPr lang="en-GB" dirty="0" smtClean="0"/>
              <a:t> into the observable window</a:t>
            </a:r>
          </a:p>
          <a:p>
            <a:pPr lvl="1"/>
            <a:r>
              <a:rPr lang="en-GB" dirty="0" smtClean="0"/>
              <a:t>reddening and absorption</a:t>
            </a:r>
          </a:p>
          <a:p>
            <a:pPr lvl="2"/>
            <a:r>
              <a:rPr lang="en-GB" dirty="0" smtClean="0"/>
              <a:t>detect absorption </a:t>
            </a:r>
          </a:p>
          <a:p>
            <a:pPr lvl="3"/>
            <a:r>
              <a:rPr lang="en-GB" dirty="0" smtClean="0"/>
              <a:t>through colours or spectroscopic indicators</a:t>
            </a:r>
          </a:p>
          <a:p>
            <a:pPr lvl="2"/>
            <a:r>
              <a:rPr lang="en-GB" dirty="0" smtClean="0"/>
              <a:t>correct for absorption</a:t>
            </a:r>
          </a:p>
          <a:p>
            <a:pPr lvl="3"/>
            <a:r>
              <a:rPr lang="en-GB" dirty="0" smtClean="0"/>
              <a:t>knowledge of absorption law</a:t>
            </a:r>
          </a:p>
          <a:p>
            <a:pPr lvl="1"/>
            <a:r>
              <a:rPr lang="en-GB" dirty="0" smtClean="0"/>
              <a:t>light curve fitters</a:t>
            </a:r>
          </a:p>
          <a:p>
            <a:pPr lvl="1"/>
            <a:r>
              <a:rPr lang="en-GB" dirty="0" smtClean="0"/>
              <a:t>selection bias</a:t>
            </a:r>
          </a:p>
          <a:p>
            <a:pPr lvl="2"/>
            <a:r>
              <a:rPr lang="en-GB" dirty="0" smtClean="0"/>
              <a:t>sampling of different populations</a:t>
            </a:r>
          </a:p>
          <a:p>
            <a:pPr lvl="1"/>
            <a:r>
              <a:rPr lang="en-GB" dirty="0" smtClean="0"/>
              <a:t>gravitational </a:t>
            </a:r>
            <a:r>
              <a:rPr lang="en-GB" dirty="0" err="1" smtClean="0"/>
              <a:t>lensing</a:t>
            </a:r>
            <a:endParaRPr lang="en-GB" dirty="0" smtClean="0"/>
          </a:p>
          <a:p>
            <a:pPr lvl="1"/>
            <a:r>
              <a:rPr lang="en-GB" dirty="0" smtClean="0"/>
              <a:t>brightness evolution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8006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dirty="0" smtClean="0">
                <a:sym typeface="Symbol"/>
              </a:rPr>
              <a:t> firmly established</a:t>
            </a:r>
          </a:p>
          <a:p>
            <a:pPr lvl="1"/>
            <a:r>
              <a:rPr lang="en-GB" dirty="0" smtClean="0">
                <a:sym typeface="Symbol"/>
              </a:rPr>
              <a:t>general agreement between different experiments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76200" y="2981168"/>
            <a:ext cx="9067800" cy="2962432"/>
            <a:chOff x="76200" y="2219168"/>
            <a:chExt cx="9067800" cy="2962432"/>
          </a:xfrm>
        </p:grpSpPr>
        <p:grpSp>
          <p:nvGrpSpPr>
            <p:cNvPr id="11" name="Group 10"/>
            <p:cNvGrpSpPr/>
            <p:nvPr/>
          </p:nvGrpSpPr>
          <p:grpSpPr>
            <a:xfrm>
              <a:off x="76736" y="2219168"/>
              <a:ext cx="9067264" cy="2640687"/>
              <a:chOff x="76736" y="3429000"/>
              <a:chExt cx="9067264" cy="264068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6736" y="3429000"/>
                <a:ext cx="9067264" cy="2638425"/>
                <a:chOff x="76736" y="3429000"/>
                <a:chExt cx="9067264" cy="2638425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6736" y="3429000"/>
                  <a:ext cx="9067264" cy="2638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TextBox 4"/>
                <p:cNvSpPr txBox="1">
                  <a:spLocks noChangeAspect="1"/>
                </p:cNvSpPr>
                <p:nvPr/>
              </p:nvSpPr>
              <p:spPr>
                <a:xfrm>
                  <a:off x="7596000" y="3852000"/>
                  <a:ext cx="142218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 err="1" smtClean="0">
                      <a:latin typeface="Times New Roman" pitchFamily="18" charset="0"/>
                      <a:cs typeface="Times New Roman" pitchFamily="18" charset="0"/>
                    </a:rPr>
                    <a:t>Astier</a:t>
                  </a:r>
                  <a:r>
                    <a:rPr lang="en-GB" sz="1400" dirty="0" smtClean="0">
                      <a:latin typeface="Times New Roman" pitchFamily="18" charset="0"/>
                      <a:cs typeface="Times New Roman" pitchFamily="18" charset="0"/>
                    </a:rPr>
                    <a:t> et al. 2006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7596000" y="4266000"/>
                  <a:ext cx="1447800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Times New Roman" pitchFamily="18" charset="0"/>
                      <a:cs typeface="Times New Roman" pitchFamily="18" charset="0"/>
                    </a:rPr>
                    <a:t>Wood-</a:t>
                  </a:r>
                  <a:r>
                    <a:rPr lang="en-GB" sz="1400" dirty="0" err="1" smtClean="0">
                      <a:latin typeface="Times New Roman" pitchFamily="18" charset="0"/>
                      <a:cs typeface="Times New Roman" pitchFamily="18" charset="0"/>
                    </a:rPr>
                    <a:t>Vasey</a:t>
                  </a:r>
                  <a:r>
                    <a:rPr lang="en-GB" sz="1400" dirty="0" smtClean="0">
                      <a:latin typeface="Times New Roman" pitchFamily="18" charset="0"/>
                      <a:cs typeface="Times New Roman" pitchFamily="18" charset="0"/>
                    </a:rPr>
                    <a:t> et al. 2007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596000" y="4953000"/>
                  <a:ext cx="1356232" cy="5334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Times New Roman" pitchFamily="18" charset="0"/>
                      <a:cs typeface="Times New Roman" pitchFamily="18" charset="0"/>
                    </a:rPr>
                    <a:t>Kessler et al. 2009</a:t>
                  </a: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7596000" y="5638800"/>
                <a:ext cx="15480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GB" sz="1400" dirty="0" err="1" smtClean="0">
                    <a:latin typeface="Times New Roman" pitchFamily="18" charset="0"/>
                    <a:cs typeface="Times New Roman" pitchFamily="18" charset="0"/>
                  </a:rPr>
                  <a:t>Amanullah</a:t>
                </a:r>
                <a:r>
                  <a:rPr lang="en-GB" sz="1400" dirty="0" smtClean="0">
                    <a:latin typeface="Times New Roman" pitchFamily="18" charset="0"/>
                    <a:cs typeface="Times New Roman" pitchFamily="18" charset="0"/>
                  </a:rPr>
                  <a:t> et al. 2010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6200" y="4809968"/>
              <a:ext cx="8994627" cy="371632"/>
              <a:chOff x="76200" y="4965700"/>
              <a:chExt cx="8994627" cy="371632"/>
            </a:xfrm>
          </p:grpSpPr>
          <p:graphicFrame>
            <p:nvGraphicFramePr>
              <p:cNvPr id="13" name="Object 12"/>
              <p:cNvGraphicFramePr>
                <a:graphicFrameLocks noChangeAspect="1"/>
              </p:cNvGraphicFramePr>
              <p:nvPr/>
            </p:nvGraphicFramePr>
            <p:xfrm>
              <a:off x="1157287" y="4965700"/>
              <a:ext cx="900113" cy="341313"/>
            </p:xfrm>
            <a:graphic>
              <a:graphicData uri="http://schemas.openxmlformats.org/presentationml/2006/ole">
                <p:oleObj spid="_x0000_s3076" name="Equation" r:id="rId4" imgW="634680" imgH="241200" progId="Equation.3">
                  <p:embed/>
                </p:oleObj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76200" y="4968000"/>
                <a:ext cx="492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latin typeface="Times New Roman" pitchFamily="18" charset="0"/>
                    <a:cs typeface="Times New Roman" pitchFamily="18" charset="0"/>
                  </a:rPr>
                  <a:t>580</a:t>
                </a:r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/>
            </p:nvGraphicFramePr>
            <p:xfrm>
              <a:off x="3505200" y="4965700"/>
              <a:ext cx="990600" cy="342900"/>
            </p:xfrm>
            <a:graphic>
              <a:graphicData uri="http://schemas.openxmlformats.org/presentationml/2006/ole">
                <p:oleObj spid="_x0000_s3077" name="Equation" r:id="rId5" imgW="698400" imgH="241200" progId="Equation.3">
                  <p:embed/>
                </p:oleObj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5638800" y="4968000"/>
                <a:ext cx="851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Times New Roman" pitchFamily="18" charset="0"/>
                    <a:cs typeface="Times New Roman" pitchFamily="18" charset="0"/>
                  </a:rPr>
                  <a:t>SALT2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96000" y="4986000"/>
                <a:ext cx="1474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latin typeface="Times New Roman" pitchFamily="18" charset="0"/>
                    <a:cs typeface="Times New Roman" pitchFamily="18" charset="0"/>
                  </a:rPr>
                  <a:t>Suzuki et al. 2011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2117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Already in hand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&gt;1000 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for cosmology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constant </a:t>
            </a:r>
            <a:r>
              <a:rPr lang="el-GR" dirty="0" smtClean="0">
                <a:cs typeface="Times New Roman" pitchFamily="18" charset="0"/>
              </a:rPr>
              <a:t>ω</a:t>
            </a:r>
            <a:r>
              <a:rPr lang="en-US" dirty="0" smtClean="0">
                <a:cs typeface="Times New Roman" pitchFamily="18" charset="0"/>
              </a:rPr>
              <a:t> determined to 5%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accuracy dominated by systematic effects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Missing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good data at z&gt;1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light curves and spectra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good infrared data at z&gt;0.5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cover the </a:t>
            </a:r>
            <a:r>
              <a:rPr lang="en-US" dirty="0" err="1" smtClean="0">
                <a:cs typeface="Times New Roman" pitchFamily="18" charset="0"/>
              </a:rPr>
              <a:t>restframe</a:t>
            </a:r>
            <a:r>
              <a:rPr lang="en-US" dirty="0" smtClean="0">
                <a:cs typeface="Times New Roman" pitchFamily="18" charset="0"/>
              </a:rPr>
              <a:t> B and V filters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move towards longer wavelengths to reduce absorption effects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I-band Hubble diagram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Freedman et al.</a:t>
            </a:r>
          </a:p>
          <a:p>
            <a:pPr lvl="2">
              <a:spcBef>
                <a:spcPct val="0"/>
              </a:spcBef>
            </a:pPr>
            <a:r>
              <a:rPr lang="en-US" dirty="0" err="1" smtClean="0">
                <a:cs typeface="Times New Roman" pitchFamily="18" charset="0"/>
              </a:rPr>
              <a:t>Nobili</a:t>
            </a:r>
            <a:r>
              <a:rPr lang="en-US" dirty="0" smtClean="0">
                <a:cs typeface="Times New Roman" pitchFamily="18" charset="0"/>
              </a:rPr>
              <a:t>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I-band Hubble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 smtClean="0"/>
              <a:t>Currently only 35 </a:t>
            </a:r>
            <a:r>
              <a:rPr lang="en-GB" dirty="0" err="1" smtClean="0"/>
              <a:t>SNe</a:t>
            </a:r>
            <a:r>
              <a:rPr lang="en-GB" dirty="0" smtClean="0"/>
              <a:t>  </a:t>
            </a:r>
            <a:r>
              <a:rPr lang="en-GB" dirty="0" err="1" smtClean="0"/>
              <a:t>Ia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495800" y="1238251"/>
            <a:ext cx="4495800" cy="5619749"/>
            <a:chOff x="4495800" y="1238251"/>
            <a:chExt cx="4495800" cy="5619749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848" b="-4054"/>
            <a:stretch>
              <a:fillRect/>
            </a:stretch>
          </p:blipFill>
          <p:spPr bwMode="auto">
            <a:xfrm>
              <a:off x="4495800" y="1238251"/>
              <a:ext cx="4495800" cy="56197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410215" y="1447800"/>
              <a:ext cx="2362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Freedman et al. 2009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" y="4343400"/>
            <a:ext cx="4495800" cy="2286000"/>
            <a:chOff x="1524000" y="2209800"/>
            <a:chExt cx="5753100" cy="278134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37513"/>
            <a:stretch>
              <a:fillRect/>
            </a:stretch>
          </p:blipFill>
          <p:spPr bwMode="auto">
            <a:xfrm>
              <a:off x="1524000" y="2209800"/>
              <a:ext cx="5753100" cy="278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680986" y="4267200"/>
              <a:ext cx="2337631" cy="48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latin typeface="HelveticaNeueLT Com 55 Roman" pitchFamily="34" charset="0"/>
                </a:rPr>
                <a:t>Union2 data set (557 </a:t>
              </a:r>
              <a:r>
                <a:rPr lang="en-US" sz="1400" dirty="0" err="1" smtClean="0">
                  <a:latin typeface="HelveticaNeueLT Com 55 Roman" pitchFamily="34" charset="0"/>
                </a:rPr>
                <a:t>SNe</a:t>
              </a:r>
              <a:r>
                <a:rPr lang="en-US" sz="1400" dirty="0" smtClean="0">
                  <a:latin typeface="HelveticaNeueLT Com 55 Roman" pitchFamily="34" charset="0"/>
                </a:rPr>
                <a:t> </a:t>
              </a:r>
              <a:r>
                <a:rPr lang="en-US" sz="1400" dirty="0" err="1" smtClean="0">
                  <a:latin typeface="HelveticaNeueLT Com 55 Roman" pitchFamily="34" charset="0"/>
                </a:rPr>
                <a:t>Ia</a:t>
              </a:r>
              <a:r>
                <a:rPr lang="en-US" sz="1400" dirty="0" smtClean="0">
                  <a:latin typeface="HelveticaNeueLT Com 55 Roman" pitchFamily="34" charset="0"/>
                </a:rPr>
                <a:t>)</a:t>
              </a:r>
            </a:p>
            <a:p>
              <a:pPr algn="r"/>
              <a:r>
                <a:rPr lang="en-US" sz="1400" dirty="0" err="1" smtClean="0">
                  <a:latin typeface="HelveticaNeueLT Com 55 Roman" pitchFamily="34" charset="0"/>
                </a:rPr>
                <a:t>Goobar</a:t>
              </a:r>
              <a:r>
                <a:rPr lang="en-US" sz="1400" dirty="0" smtClean="0">
                  <a:latin typeface="HelveticaNeueLT Com 55 Roman" pitchFamily="34" charset="0"/>
                </a:rPr>
                <a:t> &amp; Leibundgut 2011</a:t>
              </a:r>
              <a:endParaRPr lang="en-GB" sz="1400" dirty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Congratulations!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694237"/>
            <a:ext cx="7010400" cy="16303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"for the discovery of the accelerating expansion of the Universe through observations of distant supernovae"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47913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2347913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2333625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650" y="12954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Supernova Cosmology – </a:t>
            </a:r>
            <a:br>
              <a:rPr lang="en-GB" dirty="0" smtClean="0"/>
            </a:br>
            <a:r>
              <a:rPr lang="en-GB" dirty="0" smtClean="0"/>
              <a:t>do we need more?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062913" cy="51117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Test </a:t>
            </a:r>
            <a:r>
              <a:rPr lang="en-US" dirty="0">
                <a:cs typeface="Times New Roman" pitchFamily="18" charset="0"/>
              </a:rPr>
              <a:t>for variable </a:t>
            </a:r>
            <a:r>
              <a:rPr lang="el-GR" dirty="0">
                <a:cs typeface="Times New Roman" pitchFamily="18" charset="0"/>
              </a:rPr>
              <a:t>ω</a:t>
            </a:r>
            <a:endParaRPr lang="en-US" dirty="0"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required accuracy ~2% in </a:t>
            </a:r>
            <a:r>
              <a:rPr lang="en-US" i="1" dirty="0">
                <a:cs typeface="Times New Roman" pitchFamily="18" charset="0"/>
              </a:rPr>
              <a:t>individual</a:t>
            </a:r>
            <a:r>
              <a:rPr lang="en-US" dirty="0">
                <a:cs typeface="Times New Roman" pitchFamily="18" charset="0"/>
              </a:rPr>
              <a:t> distances</a:t>
            </a: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can </a:t>
            </a:r>
            <a:r>
              <a:rPr lang="en-US" dirty="0" err="1">
                <a:cs typeface="Times New Roman" pitchFamily="18" charset="0"/>
              </a:rPr>
              <a:t>SNe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Ia</a:t>
            </a:r>
            <a:r>
              <a:rPr lang="en-US" dirty="0">
                <a:cs typeface="Times New Roman" pitchFamily="18" charset="0"/>
              </a:rPr>
              <a:t> provide this?</a:t>
            </a: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can the </a:t>
            </a:r>
            <a:r>
              <a:rPr lang="en-US" dirty="0" err="1">
                <a:cs typeface="Times New Roman" pitchFamily="18" charset="0"/>
              </a:rPr>
              <a:t>systematics</a:t>
            </a:r>
            <a:r>
              <a:rPr lang="en-US" dirty="0">
                <a:cs typeface="Times New Roman" pitchFamily="18" charset="0"/>
              </a:rPr>
              <a:t> be reduced to this level?</a:t>
            </a: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homogeneous photometry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further parameters (e.g. host galaxy </a:t>
            </a:r>
            <a:r>
              <a:rPr lang="en-US" dirty="0" err="1" smtClean="0">
                <a:cs typeface="Times New Roman" pitchFamily="18" charset="0"/>
              </a:rPr>
              <a:t>metalicity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handle </a:t>
            </a:r>
            <a:r>
              <a:rPr lang="en-US" dirty="0" smtClean="0">
                <a:cs typeface="Times New Roman" pitchFamily="18" charset="0"/>
              </a:rPr>
              <a:t>&gt;100000 </a:t>
            </a:r>
            <a:r>
              <a:rPr lang="en-US" dirty="0" err="1">
                <a:cs typeface="Times New Roman" pitchFamily="18" charset="0"/>
              </a:rPr>
              <a:t>SNe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Ia</a:t>
            </a:r>
            <a:r>
              <a:rPr lang="en-US" dirty="0">
                <a:cs typeface="Times New Roman" pitchFamily="18" charset="0"/>
              </a:rPr>
              <a:t> per year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Euclid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3000 </a:t>
            </a:r>
            <a:r>
              <a:rPr lang="en-US" dirty="0" err="1" smtClean="0">
                <a:cs typeface="Times New Roman" pitchFamily="18" charset="0"/>
              </a:rPr>
              <a:t>SNe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Ia</a:t>
            </a:r>
            <a:r>
              <a:rPr lang="en-US" dirty="0" smtClean="0">
                <a:cs typeface="Times New Roman" pitchFamily="18" charset="0"/>
              </a:rPr>
              <a:t> to z&lt;1.2 with IR light curves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(deep fields)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I-band Hubble diagram</a:t>
            </a:r>
            <a:endParaRPr lang="en-US" dirty="0" smtClean="0"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16000 </a:t>
            </a:r>
            <a:r>
              <a:rPr lang="en-US" dirty="0" err="1" smtClean="0">
                <a:cs typeface="Times New Roman" pitchFamily="18" charset="0"/>
              </a:rPr>
              <a:t>SNe</a:t>
            </a:r>
            <a:r>
              <a:rPr lang="en-US" dirty="0" smtClean="0">
                <a:cs typeface="Times New Roman" pitchFamily="18" charset="0"/>
              </a:rPr>
              <a:t> discovered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–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600200" y="1143000"/>
            <a:ext cx="6289707" cy="5562600"/>
            <a:chOff x="1600200" y="1219200"/>
            <a:chExt cx="6289707" cy="5562600"/>
          </a:xfrm>
          <a:solidFill>
            <a:srgbClr val="FAF9FD"/>
          </a:solidFill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219200"/>
              <a:ext cx="5562600" cy="53486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800600" y="6258580"/>
              <a:ext cx="308930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latin typeface="HelveticaNeueLT Com 45 Lt" pitchFamily="34" charset="0"/>
                </a:rPr>
                <a:t>Goobar</a:t>
              </a:r>
              <a:r>
                <a:rPr lang="en-US" sz="1400" b="1" dirty="0" smtClean="0">
                  <a:latin typeface="HelveticaNeueLT Com 45 Lt" pitchFamily="34" charset="0"/>
                </a:rPr>
                <a:t> &amp; Leibundgut 2011</a:t>
              </a:r>
            </a:p>
            <a:p>
              <a:r>
                <a:rPr lang="en-US" sz="1400" b="1" dirty="0" smtClean="0">
                  <a:latin typeface="HelveticaNeueLT Com 45 Lt" pitchFamily="34" charset="0"/>
                </a:rPr>
                <a:t>(courtesy E. Linder and J. Johansson)</a:t>
              </a:r>
              <a:endParaRPr lang="en-GB" sz="1400" b="1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Distant </a:t>
            </a:r>
            <a:r>
              <a:rPr lang="en-GB" dirty="0" err="1" smtClean="0"/>
              <a:t>SNe</a:t>
            </a:r>
            <a:r>
              <a:rPr lang="en-GB" dirty="0" smtClean="0"/>
              <a:t> with </a:t>
            </a:r>
            <a:br>
              <a:rPr lang="en-GB" dirty="0" smtClean="0"/>
            </a:br>
            <a:r>
              <a:rPr lang="en-GB" dirty="0" smtClean="0"/>
              <a:t>CANDELS and CLASH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Multi-cycle HST Treasury Programs</a:t>
            </a: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38225" y="2209800"/>
            <a:ext cx="6663917" cy="1512332"/>
            <a:chOff x="1038225" y="2209800"/>
            <a:chExt cx="6663917" cy="1512332"/>
          </a:xfrm>
        </p:grpSpPr>
        <p:grpSp>
          <p:nvGrpSpPr>
            <p:cNvPr id="6" name="Group 5"/>
            <p:cNvGrpSpPr/>
            <p:nvPr/>
          </p:nvGrpSpPr>
          <p:grpSpPr>
            <a:xfrm>
              <a:off x="1038225" y="2209800"/>
              <a:ext cx="6663917" cy="1038225"/>
              <a:chOff x="1038225" y="2209800"/>
              <a:chExt cx="6663917" cy="1038225"/>
            </a:xfrm>
          </p:grpSpPr>
          <p:pic>
            <p:nvPicPr>
              <p:cNvPr id="3174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38225" y="2209800"/>
                <a:ext cx="3914775" cy="1038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4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0" y="2210400"/>
                <a:ext cx="2215742" cy="103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447800" y="3352800"/>
              <a:ext cx="295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PIs: S. Faber/H. Fergusson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3351600"/>
              <a:ext cx="1768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PI: M. Postman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4706" y="3810000"/>
            <a:ext cx="719241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latin typeface="HelveticaNeueLT Com 55 Roman" pitchFamily="34" charset="0"/>
              </a:rPr>
              <a:t>HST MCT SN Survey</a:t>
            </a:r>
          </a:p>
          <a:p>
            <a:pPr algn="ctr"/>
            <a:r>
              <a:rPr lang="en-GB" dirty="0" smtClean="0">
                <a:latin typeface="HelveticaNeueLT Com 55 Roman" pitchFamily="34" charset="0"/>
              </a:rPr>
              <a:t>PI: A. </a:t>
            </a:r>
            <a:r>
              <a:rPr lang="en-GB" dirty="0" err="1" smtClean="0">
                <a:latin typeface="HelveticaNeueLT Com 55 Roman" pitchFamily="34" charset="0"/>
              </a:rPr>
              <a:t>Riess</a:t>
            </a:r>
            <a:endParaRPr lang="en-GB" dirty="0" smtClean="0">
              <a:latin typeface="HelveticaNeueLT Com 55 Roman" pitchFamily="34" charset="0"/>
            </a:endParaRPr>
          </a:p>
          <a:p>
            <a:pPr algn="ctr"/>
            <a:endParaRPr lang="en-GB" dirty="0" smtClean="0">
              <a:latin typeface="HelveticaNeueLT Com 55 Roman" pitchFamily="34" charset="0"/>
            </a:endParaRPr>
          </a:p>
          <a:p>
            <a:pPr algn="ctr"/>
            <a:r>
              <a:rPr lang="en-GB" sz="2400" dirty="0" smtClean="0">
                <a:latin typeface="HelveticaNeueLT Com 55 Roman" pitchFamily="34" charset="0"/>
              </a:rPr>
              <a:t>SN discoveries and target-of-opportunity follow-up</a:t>
            </a:r>
          </a:p>
          <a:p>
            <a:pPr algn="ctr"/>
            <a:r>
              <a:rPr lang="en-GB" sz="2400" dirty="0" err="1" smtClean="0">
                <a:latin typeface="HelveticaNeueLT Com 55 Roman" pitchFamily="34" charset="0"/>
              </a:rPr>
              <a:t>SNe</a:t>
            </a:r>
            <a:r>
              <a:rPr lang="en-GB" sz="2400" dirty="0" smtClean="0">
                <a:latin typeface="HelveticaNeueLT Com 55 Roman" pitchFamily="34" charset="0"/>
              </a:rPr>
              <a:t> </a:t>
            </a:r>
            <a:r>
              <a:rPr lang="en-GB" sz="2400" dirty="0" err="1" smtClean="0">
                <a:latin typeface="HelveticaNeueLT Com 55 Roman" pitchFamily="34" charset="0"/>
              </a:rPr>
              <a:t>Ia</a:t>
            </a:r>
            <a:r>
              <a:rPr lang="en-GB" sz="2400" dirty="0" smtClean="0">
                <a:latin typeface="HelveticaNeueLT Com 55 Roman" pitchFamily="34" charset="0"/>
              </a:rPr>
              <a:t> out to z≈2</a:t>
            </a:r>
          </a:p>
          <a:p>
            <a:pPr algn="ctr"/>
            <a:r>
              <a:rPr lang="en-GB" sz="2400" dirty="0" smtClean="0">
                <a:latin typeface="HelveticaNeueLT Com 55 Roman" pitchFamily="34" charset="0"/>
              </a:rPr>
              <a:t>Determine the SN rate at z&gt;1 and </a:t>
            </a:r>
            <a:br>
              <a:rPr lang="en-GB" sz="2400" dirty="0" smtClean="0">
                <a:latin typeface="HelveticaNeueLT Com 55 Roman" pitchFamily="34" charset="0"/>
              </a:rPr>
            </a:br>
            <a:r>
              <a:rPr lang="en-GB" sz="2400" dirty="0" smtClean="0">
                <a:latin typeface="HelveticaNeueLT Com 55 Roman" pitchFamily="34" charset="0"/>
              </a:rPr>
              <a:t>constrain the progenitor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SN rates and what they can tell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524000" y="1459765"/>
            <a:ext cx="6477000" cy="5310367"/>
            <a:chOff x="1524000" y="1459765"/>
            <a:chExt cx="6477000" cy="531036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1459765"/>
              <a:ext cx="6477000" cy="5245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057711" y="6400800"/>
              <a:ext cx="19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Graur</a:t>
              </a:r>
              <a:r>
                <a:rPr lang="en-GB" dirty="0" smtClean="0">
                  <a:latin typeface="HelveticaNeueLT Com 55 Roman" pitchFamily="34" charset="0"/>
                </a:rPr>
                <a:t> et al. 2011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SNe</a:t>
            </a:r>
            <a:r>
              <a:rPr lang="en-GB" dirty="0" smtClean="0"/>
              <a:t> at z&gt;1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dirty="0" smtClean="0"/>
              <a:t>First SN </a:t>
            </a:r>
            <a:r>
              <a:rPr lang="en-GB" dirty="0" err="1" smtClean="0"/>
              <a:t>Ia</a:t>
            </a:r>
            <a:r>
              <a:rPr lang="en-GB" dirty="0" smtClean="0"/>
              <a:t> at z=1.55 “Primo”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28650" y="2209800"/>
            <a:ext cx="7829550" cy="4352250"/>
            <a:chOff x="990600" y="2209800"/>
            <a:chExt cx="7448550" cy="4123184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-4854"/>
            <a:stretch>
              <a:fillRect/>
            </a:stretch>
          </p:blipFill>
          <p:spPr bwMode="auto">
            <a:xfrm>
              <a:off x="990600" y="2209800"/>
              <a:ext cx="7448550" cy="411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143000" y="5963652"/>
              <a:ext cx="2119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Rodney et al. 2012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90623" y="1422907"/>
            <a:ext cx="8296177" cy="5206493"/>
            <a:chOff x="390623" y="1422907"/>
            <a:chExt cx="8296177" cy="5206493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623" y="1422907"/>
              <a:ext cx="8296177" cy="5206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652909" y="1447800"/>
              <a:ext cx="2119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  <a:latin typeface="HelveticaNeueLT Com 55 Roman" pitchFamily="34" charset="0"/>
                </a:rPr>
                <a:t>Rodney et al. 2012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curve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WFC3 IR light curves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00250" y="1836420"/>
            <a:ext cx="4705350" cy="4792980"/>
            <a:chOff x="2000250" y="1836420"/>
            <a:chExt cx="4705350" cy="479298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-6791"/>
            <a:stretch>
              <a:fillRect/>
            </a:stretch>
          </p:blipFill>
          <p:spPr bwMode="auto">
            <a:xfrm>
              <a:off x="2000250" y="1836420"/>
              <a:ext cx="4705350" cy="47929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133600" y="6172200"/>
              <a:ext cx="2119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Rodney et al. 2012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VLT spectrum of host galaxy </a:t>
            </a:r>
          </a:p>
          <a:p>
            <a:pPr lvl="1"/>
            <a:r>
              <a:rPr lang="en-GB" dirty="0" smtClean="0"/>
              <a:t>X-shooter (</a:t>
            </a:r>
            <a:r>
              <a:rPr lang="en-GB" dirty="0" err="1" smtClean="0"/>
              <a:t>Frederiksen</a:t>
            </a:r>
            <a:r>
              <a:rPr lang="en-GB" dirty="0" smtClean="0"/>
              <a:t> et al., in prep.)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350" r="1909" b="1350"/>
          <a:stretch>
            <a:fillRect/>
          </a:stretch>
        </p:blipFill>
        <p:spPr bwMode="auto">
          <a:xfrm>
            <a:off x="1905000" y="2796633"/>
            <a:ext cx="5138707" cy="360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GB" dirty="0" smtClean="0"/>
              <a:t>SN spectroscopy with ACS </a:t>
            </a:r>
            <a:r>
              <a:rPr lang="en-GB" dirty="0" err="1" smtClean="0"/>
              <a:t>grism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593121" y="1752600"/>
            <a:ext cx="6179279" cy="4953000"/>
            <a:chOff x="1593121" y="1752600"/>
            <a:chExt cx="6179279" cy="4953000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-6557"/>
            <a:stretch>
              <a:fillRect/>
            </a:stretch>
          </p:blipFill>
          <p:spPr bwMode="auto">
            <a:xfrm>
              <a:off x="1593121" y="1752600"/>
              <a:ext cx="6179279" cy="4953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600200" y="6324600"/>
              <a:ext cx="2119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Rodney et al. 2012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Distant </a:t>
            </a:r>
            <a:r>
              <a:rPr lang="en-US" dirty="0" err="1" smtClean="0"/>
              <a:t>SNe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do this?</a:t>
            </a:r>
          </a:p>
          <a:p>
            <a:pPr lvl="1"/>
            <a:r>
              <a:rPr lang="en-US" dirty="0" smtClean="0"/>
              <a:t>plot assumes:</a:t>
            </a:r>
          </a:p>
          <a:p>
            <a:pPr lvl="2"/>
            <a:r>
              <a:rPr lang="en-US" dirty="0" smtClean="0"/>
              <a:t>100m OWL</a:t>
            </a:r>
          </a:p>
          <a:p>
            <a:pPr lvl="2"/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out to </a:t>
            </a:r>
            <a:br>
              <a:rPr lang="en-US" dirty="0" smtClean="0"/>
            </a:br>
            <a:r>
              <a:rPr lang="en-US" dirty="0" smtClean="0"/>
              <a:t>z=5 (?)</a:t>
            </a:r>
          </a:p>
          <a:p>
            <a:pPr lvl="2"/>
            <a:r>
              <a:rPr lang="en-US" dirty="0" smtClean="0"/>
              <a:t>SN II can be </a:t>
            </a:r>
            <a:br>
              <a:rPr lang="en-US" dirty="0" smtClean="0"/>
            </a:br>
            <a:r>
              <a:rPr lang="en-US" dirty="0" smtClean="0"/>
              <a:t>used as good</a:t>
            </a:r>
            <a:br>
              <a:rPr lang="en-US" dirty="0" smtClean="0"/>
            </a:br>
            <a:r>
              <a:rPr lang="en-US" dirty="0" smtClean="0"/>
              <a:t>distance</a:t>
            </a:r>
            <a:br>
              <a:rPr lang="en-US" dirty="0" smtClean="0"/>
            </a:br>
            <a:r>
              <a:rPr lang="en-US" dirty="0" smtClean="0"/>
              <a:t>indicators</a:t>
            </a:r>
          </a:p>
          <a:p>
            <a:pPr lvl="2"/>
            <a:endParaRPr lang="en-US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42" t="1657" r="4684" b="1657"/>
          <a:stretch>
            <a:fillRect/>
          </a:stretch>
        </p:blipFill>
        <p:spPr bwMode="auto">
          <a:xfrm>
            <a:off x="3657600" y="2117725"/>
            <a:ext cx="541655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65306" y="5410200"/>
            <a:ext cx="1830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HelveticaNeueLT Com 45 Lt" pitchFamily="34" charset="0"/>
              </a:rPr>
              <a:t>Della Valle et al. 2005</a:t>
            </a:r>
            <a:endParaRPr lang="en-GB" b="1" dirty="0">
              <a:latin typeface="HelveticaNeueLT Com 45 L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3800" y="1371600"/>
            <a:ext cx="4953000" cy="5248275"/>
            <a:chOff x="2895600" y="1066800"/>
            <a:chExt cx="4953000" cy="52482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6190"/>
            <a:stretch>
              <a:fillRect/>
            </a:stretch>
          </p:blipFill>
          <p:spPr bwMode="auto">
            <a:xfrm>
              <a:off x="2895600" y="1066800"/>
              <a:ext cx="4953000" cy="524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211135" y="1219200"/>
              <a:ext cx="2408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Steve Rodney; MCT SN Survey</a:t>
              </a:r>
              <a:endParaRPr lang="en-GB" sz="1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want to learn about supernovae?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explodes?</a:t>
            </a:r>
          </a:p>
          <a:p>
            <a:pPr lvl="1"/>
            <a:r>
              <a:rPr lang="en-US" dirty="0" smtClean="0"/>
              <a:t>progenitors, evolution towards explosion</a:t>
            </a:r>
          </a:p>
          <a:p>
            <a:r>
              <a:rPr lang="en-US" dirty="0" smtClean="0"/>
              <a:t>How does it explode?</a:t>
            </a:r>
          </a:p>
          <a:p>
            <a:pPr lvl="1"/>
            <a:r>
              <a:rPr lang="en-US" dirty="0" smtClean="0"/>
              <a:t>explosion mechanisms</a:t>
            </a:r>
          </a:p>
          <a:p>
            <a:r>
              <a:rPr lang="en-US" dirty="0" smtClean="0"/>
              <a:t>Where does it explode?</a:t>
            </a:r>
          </a:p>
          <a:p>
            <a:pPr lvl="1"/>
            <a:r>
              <a:rPr lang="en-US" dirty="0" smtClean="0"/>
              <a:t>environment (local and global)</a:t>
            </a:r>
          </a:p>
          <a:p>
            <a:pPr lvl="1"/>
            <a:r>
              <a:rPr lang="en-US" dirty="0" smtClean="0"/>
              <a:t>feedback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it leave behind?</a:t>
            </a:r>
          </a:p>
          <a:p>
            <a:pPr lvl="1"/>
            <a:r>
              <a:rPr lang="en-US" dirty="0" smtClean="0"/>
              <a:t>remnants</a:t>
            </a:r>
          </a:p>
          <a:p>
            <a:pPr lvl="1"/>
            <a:r>
              <a:rPr lang="en-US" dirty="0" smtClean="0"/>
              <a:t>compact remnants</a:t>
            </a:r>
          </a:p>
          <a:p>
            <a:pPr lvl="1"/>
            <a:r>
              <a:rPr lang="en-US" dirty="0" smtClean="0"/>
              <a:t>chemical enrichment</a:t>
            </a:r>
          </a:p>
          <a:p>
            <a:r>
              <a:rPr lang="en-US" dirty="0" smtClean="0"/>
              <a:t>Other use of the explosions</a:t>
            </a:r>
          </a:p>
          <a:p>
            <a:pPr lvl="1"/>
            <a:r>
              <a:rPr lang="en-US" dirty="0" smtClean="0"/>
              <a:t>light beacons</a:t>
            </a:r>
          </a:p>
          <a:p>
            <a:pPr lvl="1"/>
            <a:r>
              <a:rPr lang="en-US" dirty="0" smtClean="0"/>
              <a:t>distance indicators</a:t>
            </a:r>
          </a:p>
          <a:p>
            <a:pPr lvl="1"/>
            <a:r>
              <a:rPr lang="en-US" dirty="0" smtClean="0"/>
              <a:t>chemical factories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Distant </a:t>
            </a:r>
            <a:r>
              <a:rPr lang="en-US" dirty="0" err="1" smtClean="0"/>
              <a:t>SNe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Fill the </a:t>
            </a:r>
            <a:r>
              <a:rPr lang="en-US" dirty="0" err="1" smtClean="0"/>
              <a:t>redshift</a:t>
            </a:r>
            <a:r>
              <a:rPr lang="en-US" dirty="0" smtClean="0"/>
              <a:t> range z&gt;1</a:t>
            </a:r>
          </a:p>
          <a:p>
            <a:pPr lvl="1"/>
            <a:r>
              <a:rPr lang="en-US" dirty="0" smtClean="0"/>
              <a:t>(will this not have been done by 2020?)</a:t>
            </a:r>
          </a:p>
          <a:p>
            <a:pPr lvl="1">
              <a:buNone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733800" y="2514600"/>
            <a:ext cx="5181600" cy="4073013"/>
            <a:chOff x="3733800" y="2708787"/>
            <a:chExt cx="5181600" cy="4073013"/>
          </a:xfrm>
        </p:grpSpPr>
        <p:pic>
          <p:nvPicPr>
            <p:cNvPr id="5" name="Picture 4" descr="othoVL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2708787"/>
              <a:ext cx="5181600" cy="38444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0800" y="6474023"/>
              <a:ext cx="23503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HelveticaNeueLT Com 45 Lt" pitchFamily="34" charset="0"/>
                </a:rPr>
                <a:t>Courtesy: </a:t>
              </a:r>
              <a:r>
                <a:rPr lang="en-US" sz="1400" b="1" dirty="0" err="1" smtClean="0">
                  <a:latin typeface="HelveticaNeueLT Com 45 Lt" pitchFamily="34" charset="0"/>
                </a:rPr>
                <a:t>Stéphane</a:t>
              </a:r>
              <a:r>
                <a:rPr lang="en-US" sz="1400" b="1" dirty="0" smtClean="0">
                  <a:latin typeface="HelveticaNeueLT Com 45 Lt" pitchFamily="34" charset="0"/>
                </a:rPr>
                <a:t> </a:t>
              </a:r>
              <a:r>
                <a:rPr lang="en-US" sz="1400" b="1" dirty="0" err="1" smtClean="0">
                  <a:latin typeface="HelveticaNeueLT Com 45 Lt" pitchFamily="34" charset="0"/>
                </a:rPr>
                <a:t>Blondin</a:t>
              </a:r>
              <a:endParaRPr lang="en-GB" sz="1400" b="1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en-GB" dirty="0" smtClean="0"/>
              <a:t>Predicting the future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What will we know about </a:t>
            </a:r>
            <a:br>
              <a:rPr lang="en-US" dirty="0" smtClean="0"/>
            </a:br>
            <a:r>
              <a:rPr lang="en-US" dirty="0" smtClean="0"/>
              <a:t>supernovae 10 years from now?</a:t>
            </a:r>
          </a:p>
          <a:p>
            <a:pPr lvl="1"/>
            <a:r>
              <a:rPr lang="en-US" dirty="0" smtClean="0"/>
              <a:t>~5400 </a:t>
            </a:r>
            <a:r>
              <a:rPr lang="en-US" dirty="0" err="1" smtClean="0"/>
              <a:t>SNe</a:t>
            </a:r>
            <a:r>
              <a:rPr lang="en-US" dirty="0" smtClean="0"/>
              <a:t> reported until end of 2009</a:t>
            </a:r>
          </a:p>
          <a:p>
            <a:pPr lvl="1"/>
            <a:r>
              <a:rPr lang="en-US" dirty="0" smtClean="0"/>
              <a:t>expect up to </a:t>
            </a:r>
            <a:br>
              <a:rPr lang="en-US" dirty="0" smtClean="0"/>
            </a:br>
            <a:r>
              <a:rPr lang="en-US" dirty="0" smtClean="0"/>
              <a:t>100000 </a:t>
            </a:r>
            <a:r>
              <a:rPr lang="en-US" dirty="0" err="1" smtClean="0"/>
              <a:t>SNe</a:t>
            </a:r>
            <a:r>
              <a:rPr lang="en-US" dirty="0" smtClean="0"/>
              <a:t>  (?) </a:t>
            </a:r>
            <a:br>
              <a:rPr lang="en-US" dirty="0" smtClean="0"/>
            </a:br>
            <a:r>
              <a:rPr lang="en-US" dirty="0" smtClean="0"/>
              <a:t>for the coming </a:t>
            </a:r>
            <a:br>
              <a:rPr lang="en-US" dirty="0" smtClean="0"/>
            </a:br>
            <a:r>
              <a:rPr lang="en-US" dirty="0" smtClean="0"/>
              <a:t>decade</a:t>
            </a:r>
          </a:p>
          <a:p>
            <a:pPr lvl="2"/>
            <a:r>
              <a:rPr lang="en-US" dirty="0" err="1" smtClean="0"/>
              <a:t>PanSTARRS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PTF/PTF2</a:t>
            </a:r>
            <a:r>
              <a:rPr lang="en-GB" dirty="0" smtClean="0"/>
              <a:t>,</a:t>
            </a:r>
            <a:br>
              <a:rPr lang="en-GB" dirty="0" smtClean="0"/>
            </a:br>
            <a:r>
              <a:rPr lang="en-GB" dirty="0" smtClean="0"/>
              <a:t>LSST</a:t>
            </a:r>
            <a:endParaRPr lang="en-US" dirty="0" smtClean="0"/>
          </a:p>
        </p:txBody>
      </p:sp>
      <p:grpSp>
        <p:nvGrpSpPr>
          <p:cNvPr id="4" name="Group 6"/>
          <p:cNvGrpSpPr/>
          <p:nvPr/>
        </p:nvGrpSpPr>
        <p:grpSpPr>
          <a:xfrm>
            <a:off x="7315200" y="76200"/>
            <a:ext cx="1676400" cy="2209800"/>
            <a:chOff x="7696200" y="0"/>
            <a:chExt cx="1295400" cy="16192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6200" y="0"/>
              <a:ext cx="1295400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000" y="1066800"/>
              <a:ext cx="377428" cy="37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4463" y="3276600"/>
            <a:ext cx="52695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Concentrate on</a:t>
            </a:r>
            <a:r>
              <a:rPr lang="en-GB" dirty="0" smtClean="0">
                <a:sym typeface="Symbol"/>
              </a:rPr>
              <a:t> not covered so far</a:t>
            </a:r>
          </a:p>
          <a:p>
            <a:pPr lvl="1"/>
            <a:r>
              <a:rPr lang="en-GB" dirty="0" smtClean="0">
                <a:sym typeface="Symbol"/>
              </a:rPr>
              <a:t>particular IR is interesting</a:t>
            </a:r>
          </a:p>
          <a:p>
            <a:pPr lvl="2"/>
            <a:r>
              <a:rPr lang="en-GB" dirty="0" smtClean="0">
                <a:sym typeface="Symbol"/>
              </a:rPr>
              <a:t>reduced effect of reddening</a:t>
            </a:r>
          </a:p>
          <a:p>
            <a:pPr lvl="2"/>
            <a:r>
              <a:rPr lang="en-GB" dirty="0" smtClean="0">
                <a:sym typeface="Symbol"/>
              </a:rPr>
              <a:t>better behaviour of </a:t>
            </a:r>
            <a:r>
              <a:rPr lang="en-GB" dirty="0" err="1" smtClean="0">
                <a:sym typeface="Symbol"/>
              </a:rPr>
              <a:t>SNe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Ia</a:t>
            </a:r>
            <a:r>
              <a:rPr lang="en-GB" dirty="0" smtClean="0">
                <a:sym typeface="Symbol"/>
              </a:rPr>
              <a:t>(?)</a:t>
            </a:r>
          </a:p>
          <a:p>
            <a:r>
              <a:rPr lang="en-GB" dirty="0" smtClean="0">
                <a:sym typeface="Symbol"/>
              </a:rPr>
              <a:t>Understand the SN zoo</a:t>
            </a:r>
          </a:p>
          <a:p>
            <a:pPr lvl="1"/>
            <a:r>
              <a:rPr lang="en-GB" dirty="0" smtClean="0">
                <a:sym typeface="Symbol"/>
              </a:rPr>
              <a:t>many (subtle?) differences observed in recent samples (</a:t>
            </a:r>
            <a:r>
              <a:rPr lang="en-GB" dirty="0" err="1" smtClean="0">
                <a:sym typeface="Symbol"/>
              </a:rPr>
              <a:t>PanSTARRS</a:t>
            </a:r>
            <a:r>
              <a:rPr lang="en-GB" dirty="0" smtClean="0">
                <a:sym typeface="Symbol"/>
              </a:rPr>
              <a:t> and PTF)</a:t>
            </a:r>
          </a:p>
          <a:p>
            <a:pPr lvl="2"/>
            <a:r>
              <a:rPr lang="en-GB" dirty="0" err="1" smtClean="0">
                <a:sym typeface="Symbol"/>
              </a:rPr>
              <a:t>subluminous</a:t>
            </a:r>
            <a:r>
              <a:rPr lang="en-GB" dirty="0" smtClean="0">
                <a:sym typeface="Symbol"/>
              </a:rPr>
              <a:t> and </a:t>
            </a:r>
            <a:r>
              <a:rPr lang="en-GB" dirty="0" err="1" smtClean="0">
                <a:sym typeface="Symbol"/>
              </a:rPr>
              <a:t>superluminous</a:t>
            </a:r>
            <a:endParaRPr lang="en-GB" dirty="0" smtClean="0">
              <a:sym typeface="Symbol"/>
            </a:endParaRPr>
          </a:p>
          <a:p>
            <a:pPr lvl="2"/>
            <a:r>
              <a:rPr lang="en-GB" dirty="0" smtClean="0">
                <a:sym typeface="Symbol"/>
              </a:rPr>
              <a:t>see S. </a:t>
            </a:r>
            <a:r>
              <a:rPr lang="en-GB" dirty="0" err="1" smtClean="0">
                <a:sym typeface="Symbol"/>
              </a:rPr>
              <a:t>Taubenberger’s</a:t>
            </a:r>
            <a:r>
              <a:rPr lang="en-GB" dirty="0" smtClean="0">
                <a:sym typeface="Symbol"/>
              </a:rPr>
              <a:t> poster for a prominent example (SN 2009dc)</a:t>
            </a:r>
          </a:p>
          <a:p>
            <a:pPr lvl="1"/>
            <a:r>
              <a:rPr lang="en-GB" dirty="0" smtClean="0">
                <a:sym typeface="Symbol"/>
              </a:rPr>
              <a:t>understand potential evolutionary effects </a:t>
            </a:r>
          </a:p>
          <a:p>
            <a:pPr lvl="2"/>
            <a:r>
              <a:rPr lang="en-GB" dirty="0" smtClean="0">
                <a:sym typeface="Symbol"/>
              </a:rPr>
              <a:t>spectroscopy important </a:t>
            </a:r>
            <a:r>
              <a:rPr lang="en-GB" smtClean="0">
                <a:sym typeface="Wingdings" pitchFamily="2" charset="2"/>
              </a:rPr>
              <a:t> </a:t>
            </a:r>
            <a:r>
              <a:rPr lang="en-GB" smtClean="0">
                <a:sym typeface="Wingdings" pitchFamily="2" charset="2"/>
              </a:rPr>
              <a:t>PESSTO</a:t>
            </a:r>
            <a:endParaRPr lang="en-GB" dirty="0" smtClean="0">
              <a:sym typeface="Wingdings" pitchFamily="2" charset="2"/>
            </a:endParaRPr>
          </a:p>
          <a:p>
            <a:pPr lvl="2"/>
            <a:r>
              <a:rPr lang="en-GB" dirty="0" smtClean="0">
                <a:sym typeface="Symbol"/>
              </a:rPr>
              <a:t>DES?, LSST?, Euclid follow-up?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do we want to learn about supernovae?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explodes?</a:t>
            </a:r>
          </a:p>
          <a:p>
            <a:pPr lvl="1"/>
            <a:r>
              <a:rPr lang="en-US" dirty="0" smtClean="0"/>
              <a:t>progenitors, evolution towards explosion</a:t>
            </a:r>
          </a:p>
          <a:p>
            <a:r>
              <a:rPr lang="en-US" dirty="0" smtClean="0"/>
              <a:t>How does it explode?</a:t>
            </a:r>
          </a:p>
          <a:p>
            <a:pPr lvl="1"/>
            <a:r>
              <a:rPr lang="en-US" dirty="0" smtClean="0"/>
              <a:t>explosion mechanisms</a:t>
            </a:r>
          </a:p>
          <a:p>
            <a:r>
              <a:rPr lang="en-US" dirty="0" smtClean="0"/>
              <a:t>Where does it explode?</a:t>
            </a:r>
          </a:p>
          <a:p>
            <a:pPr lvl="1"/>
            <a:r>
              <a:rPr lang="en-US" dirty="0" smtClean="0"/>
              <a:t>environment (local and global)</a:t>
            </a:r>
          </a:p>
          <a:p>
            <a:pPr lvl="1"/>
            <a:r>
              <a:rPr lang="en-US" dirty="0" smtClean="0"/>
              <a:t>feedback</a:t>
            </a:r>
          </a:p>
          <a:p>
            <a:r>
              <a:rPr lang="en-US" dirty="0" smtClean="0"/>
              <a:t>What does it leave behind?</a:t>
            </a:r>
          </a:p>
          <a:p>
            <a:pPr lvl="1"/>
            <a:r>
              <a:rPr lang="en-US" dirty="0" smtClean="0"/>
              <a:t>remnants</a:t>
            </a:r>
          </a:p>
          <a:p>
            <a:pPr lvl="1"/>
            <a:r>
              <a:rPr lang="en-US" dirty="0" smtClean="0"/>
              <a:t>compact remnants</a:t>
            </a:r>
          </a:p>
          <a:p>
            <a:pPr lvl="1"/>
            <a:r>
              <a:rPr lang="en-US" dirty="0" smtClean="0"/>
              <a:t>chemical enrichment</a:t>
            </a:r>
          </a:p>
          <a:p>
            <a:r>
              <a:rPr lang="en-US" dirty="0" smtClean="0"/>
              <a:t>Other use of the explosions</a:t>
            </a:r>
          </a:p>
          <a:p>
            <a:pPr lvl="1"/>
            <a:r>
              <a:rPr lang="en-US" dirty="0" smtClean="0"/>
              <a:t>light beacons</a:t>
            </a:r>
          </a:p>
          <a:p>
            <a:pPr lvl="1"/>
            <a:r>
              <a:rPr lang="en-US" dirty="0" smtClean="0"/>
              <a:t>distance indicators</a:t>
            </a:r>
          </a:p>
          <a:p>
            <a:pPr lvl="1"/>
            <a:r>
              <a:rPr lang="en-US" dirty="0" smtClean="0"/>
              <a:t>chemical factories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62218" y="1524000"/>
            <a:ext cx="382938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	        deep imaging</a:t>
            </a:r>
          </a:p>
          <a:p>
            <a:endParaRPr lang="en-US" sz="25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late phases?</a:t>
            </a:r>
          </a:p>
          <a:p>
            <a:endParaRPr lang="en-US" sz="25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deep imaging/</a:t>
            </a:r>
            <a:b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integral-field spectroscopy</a:t>
            </a:r>
          </a:p>
          <a:p>
            <a:endParaRPr lang="en-US" sz="25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deep imaging</a:t>
            </a:r>
          </a:p>
          <a:p>
            <a:endParaRPr lang="en-US" sz="22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endParaRPr lang="en-US" sz="22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endParaRPr lang="en-US" sz="25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high resolution spectroscopy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faint object photometry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faint object spectroscopy</a:t>
            </a:r>
            <a:endParaRPr lang="en-GB" sz="2200" dirty="0">
              <a:solidFill>
                <a:srgbClr val="FF0000"/>
              </a:solidFill>
              <a:latin typeface="HelveticaNeueLT Com 55 Roma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Required observations</a:t>
            </a:r>
          </a:p>
          <a:p>
            <a:pPr lvl="1"/>
            <a:r>
              <a:rPr lang="en-GB" dirty="0" smtClean="0"/>
              <a:t>light curve</a:t>
            </a:r>
          </a:p>
          <a:p>
            <a:pPr lvl="1"/>
            <a:r>
              <a:rPr lang="en-GB" dirty="0" smtClean="0"/>
              <a:t>spectroscopic classification</a:t>
            </a:r>
          </a:p>
          <a:p>
            <a:pPr lvl="1"/>
            <a:r>
              <a:rPr lang="en-GB" dirty="0" err="1" smtClean="0"/>
              <a:t>redshift</a:t>
            </a:r>
            <a:endParaRPr lang="en-GB" dirty="0" smtClean="0"/>
          </a:p>
          <a:p>
            <a:r>
              <a:rPr lang="en-GB" dirty="0" smtClean="0"/>
              <a:t>Required theory</a:t>
            </a:r>
          </a:p>
          <a:p>
            <a:pPr lvl="1"/>
            <a:r>
              <a:rPr lang="en-GB" dirty="0" smtClean="0"/>
              <a:t>cosmological model</a:t>
            </a:r>
          </a:p>
          <a:p>
            <a:pPr lvl="1"/>
            <a:r>
              <a:rPr lang="en-GB" dirty="0" smtClean="0"/>
              <a:t>(supernova explosions and light emission)</a:t>
            </a:r>
          </a:p>
          <a:p>
            <a:r>
              <a:rPr lang="en-GB" dirty="0" smtClean="0"/>
              <a:t>Required phenomenology</a:t>
            </a:r>
          </a:p>
          <a:p>
            <a:pPr lvl="1"/>
            <a:r>
              <a:rPr lang="en-GB" dirty="0" smtClean="0"/>
              <a:t>calibrations (photometric systems)</a:t>
            </a:r>
          </a:p>
          <a:p>
            <a:pPr lvl="1"/>
            <a:r>
              <a:rPr lang="en-GB" dirty="0" smtClean="0"/>
              <a:t>normalisations (light curve fitters)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Light curves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2181832"/>
            <a:ext cx="6191250" cy="4218968"/>
            <a:chOff x="2514600" y="2181832"/>
            <a:chExt cx="6191250" cy="4218968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2181832"/>
              <a:ext cx="6191250" cy="4218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276600" y="5257800"/>
              <a:ext cx="2367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55 Roman" pitchFamily="34" charset="0"/>
                </a:rPr>
                <a:t>SN 2007af</a:t>
              </a:r>
            </a:p>
            <a:p>
              <a:r>
                <a:rPr lang="en-GB" sz="1600" dirty="0" err="1" smtClean="0">
                  <a:latin typeface="HelveticaNeueLT Com 55 Roman" pitchFamily="34" charset="0"/>
                </a:rPr>
                <a:t>Stritzinger</a:t>
              </a:r>
              <a:r>
                <a:rPr lang="en-GB" sz="1600" dirty="0" smtClean="0">
                  <a:latin typeface="HelveticaNeueLT Com 55 Roman" pitchFamily="34" charset="0"/>
                </a:rPr>
                <a:t> et al., in prep</a:t>
              </a:r>
              <a:endParaRPr lang="en-GB" sz="1600" dirty="0">
                <a:latin typeface="HelveticaNeueLT Com 55 Roman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43200" y="2209800"/>
            <a:ext cx="5715000" cy="4191000"/>
            <a:chOff x="2743200" y="2209800"/>
            <a:chExt cx="5715000" cy="4191000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2209800"/>
              <a:ext cx="57150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400687" y="5486400"/>
              <a:ext cx="2238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Miknaitis</a:t>
              </a:r>
              <a:r>
                <a:rPr lang="en-GB" dirty="0" smtClean="0">
                  <a:latin typeface="HelveticaNeueLT Com 55 Roman" pitchFamily="34" charset="0"/>
                </a:rPr>
                <a:t> et al. 2007</a:t>
              </a:r>
              <a:endParaRPr lang="en-GB" dirty="0">
                <a:latin typeface="HelveticaNeueLT Com 55 Roman" pitchFamily="34" charset="0"/>
              </a:endParaRPr>
            </a:p>
          </p:txBody>
        </p:sp>
      </p:grp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2098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098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2743200" y="2209800"/>
            <a:ext cx="5715000" cy="4191000"/>
            <a:chOff x="2743200" y="2209800"/>
            <a:chExt cx="5715000" cy="4191000"/>
          </a:xfrm>
        </p:grpSpPr>
        <p:pic>
          <p:nvPicPr>
            <p:cNvPr id="4506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3200" y="2209800"/>
              <a:ext cx="57150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400687" y="5486400"/>
              <a:ext cx="2238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Miknaitis</a:t>
              </a:r>
              <a:r>
                <a:rPr lang="en-GB" dirty="0" smtClean="0">
                  <a:latin typeface="HelveticaNeueLT Com 55 Roman" pitchFamily="34" charset="0"/>
                </a:rPr>
                <a:t> et al. 2007</a:t>
              </a:r>
              <a:endParaRPr lang="en-GB" dirty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Spectroscopic </a:t>
            </a:r>
            <a:br>
              <a:rPr lang="en-GB" dirty="0" smtClean="0"/>
            </a:br>
            <a:r>
              <a:rPr lang="en-GB" dirty="0" smtClean="0"/>
              <a:t>classification</a:t>
            </a:r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038600" y="1143000"/>
            <a:ext cx="4197618" cy="5638800"/>
            <a:chOff x="4870182" y="1143000"/>
            <a:chExt cx="4197618" cy="5638800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0182" y="1143000"/>
              <a:ext cx="4197618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719080" y="1154668"/>
              <a:ext cx="2348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Matheson et al. 2007</a:t>
              </a:r>
              <a:endParaRPr lang="en-GB" dirty="0">
                <a:latin typeface="HelveticaNeueLT Com 55 Roman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20000" y="2362201"/>
            <a:ext cx="5715000" cy="4495800"/>
            <a:chOff x="2819400" y="2057400"/>
            <a:chExt cx="5867400" cy="4448175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612" t="58415" r="16709"/>
            <a:stretch>
              <a:fillRect/>
            </a:stretch>
          </p:blipFill>
          <p:spPr bwMode="auto">
            <a:xfrm>
              <a:off x="2819400" y="2057400"/>
              <a:ext cx="5867400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819400" y="6096000"/>
              <a:ext cx="2439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Blondin</a:t>
              </a:r>
              <a:r>
                <a:rPr lang="en-GB" dirty="0" smtClean="0">
                  <a:latin typeface="HelveticaNeueLT Com 55 Roman" pitchFamily="34" charset="0"/>
                </a:rPr>
                <a:t> et al., in prep.</a:t>
              </a:r>
              <a:endParaRPr lang="en-GB" dirty="0">
                <a:latin typeface="HelveticaNeueLT Com 55 Roman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6000" y="2286000"/>
            <a:ext cx="5860596" cy="4495800"/>
            <a:chOff x="3283404" y="2362200"/>
            <a:chExt cx="5860596" cy="4495800"/>
          </a:xfrm>
        </p:grpSpPr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3404" y="2362200"/>
              <a:ext cx="5860596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188105" y="4462046"/>
              <a:ext cx="1907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55 Roman" pitchFamily="34" charset="0"/>
                </a:rPr>
                <a:t>Rodney et al. 2012</a:t>
              </a:r>
            </a:p>
          </p:txBody>
        </p:sp>
      </p:grp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62200"/>
            <a:ext cx="79552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Redshifts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733800" y="2514600"/>
            <a:ext cx="5181600" cy="4073013"/>
            <a:chOff x="3733800" y="2708787"/>
            <a:chExt cx="5181600" cy="4073013"/>
          </a:xfrm>
        </p:grpSpPr>
        <p:pic>
          <p:nvPicPr>
            <p:cNvPr id="5" name="Picture 4" descr="othoVL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2708787"/>
              <a:ext cx="5181600" cy="38444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0800" y="6474023"/>
              <a:ext cx="23503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HelveticaNeueLT Com 45 Lt" pitchFamily="34" charset="0"/>
                </a:rPr>
                <a:t>Courtesy: </a:t>
              </a:r>
              <a:r>
                <a:rPr lang="en-US" sz="1400" b="1" dirty="0" err="1" smtClean="0">
                  <a:latin typeface="HelveticaNeueLT Com 45 Lt" pitchFamily="34" charset="0"/>
                </a:rPr>
                <a:t>Stéphane</a:t>
              </a:r>
              <a:r>
                <a:rPr lang="en-US" sz="1400" b="1" dirty="0" smtClean="0">
                  <a:latin typeface="HelveticaNeueLT Com 45 Lt" pitchFamily="34" charset="0"/>
                </a:rPr>
                <a:t> </a:t>
              </a:r>
              <a:r>
                <a:rPr lang="en-US" sz="1400" b="1" dirty="0" err="1" smtClean="0">
                  <a:latin typeface="HelveticaNeueLT Com 45 Lt" pitchFamily="34" charset="0"/>
                </a:rPr>
                <a:t>Blondin</a:t>
              </a:r>
              <a:endParaRPr lang="en-GB" sz="1400" b="1" dirty="0">
                <a:latin typeface="HelveticaNeueLT Com 45 Lt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6600" y="1905000"/>
            <a:ext cx="5562600" cy="4705350"/>
            <a:chOff x="3276600" y="1905000"/>
            <a:chExt cx="5562600" cy="4705350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1905000"/>
              <a:ext cx="5562600" cy="470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429000" y="6172200"/>
              <a:ext cx="2439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Blondin</a:t>
              </a:r>
              <a:r>
                <a:rPr lang="en-GB" dirty="0" smtClean="0">
                  <a:latin typeface="HelveticaNeueLT Com 55 Roman" pitchFamily="34" charset="0"/>
                </a:rPr>
                <a:t> et al., in prep.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1990725"/>
            <a:ext cx="5524500" cy="4638675"/>
            <a:chOff x="3276600" y="1990725"/>
            <a:chExt cx="5524500" cy="4638675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-12993"/>
            <a:stretch>
              <a:fillRect/>
            </a:stretch>
          </p:blipFill>
          <p:spPr bwMode="auto">
            <a:xfrm>
              <a:off x="3276600" y="1990725"/>
              <a:ext cx="5524500" cy="4638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429000" y="6183868"/>
              <a:ext cx="2439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Blondin</a:t>
              </a:r>
              <a:r>
                <a:rPr lang="en-GB" dirty="0" smtClean="0">
                  <a:latin typeface="HelveticaNeueLT Com 55 Roman" pitchFamily="34" charset="0"/>
                </a:rPr>
                <a:t> et al., in prep.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Published data sets as of January 2011</a:t>
            </a:r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905000"/>
            <a:ext cx="6096000" cy="4755883"/>
            <a:chOff x="1524000" y="2209800"/>
            <a:chExt cx="5753100" cy="445108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2209800"/>
              <a:ext cx="5753100" cy="445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680986" y="4267200"/>
              <a:ext cx="2337631" cy="48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latin typeface="HelveticaNeueLT Com 55 Roman" pitchFamily="34" charset="0"/>
                </a:rPr>
                <a:t>Union2 data set (557 </a:t>
              </a:r>
              <a:r>
                <a:rPr lang="en-US" sz="1400" dirty="0" err="1" smtClean="0">
                  <a:latin typeface="HelveticaNeueLT Com 55 Roman" pitchFamily="34" charset="0"/>
                </a:rPr>
                <a:t>SNe</a:t>
              </a:r>
              <a:r>
                <a:rPr lang="en-US" sz="1400" dirty="0" smtClean="0">
                  <a:latin typeface="HelveticaNeueLT Com 55 Roman" pitchFamily="34" charset="0"/>
                </a:rPr>
                <a:t> </a:t>
              </a:r>
              <a:r>
                <a:rPr lang="en-US" sz="1400" dirty="0" err="1" smtClean="0">
                  <a:latin typeface="HelveticaNeueLT Com 55 Roman" pitchFamily="34" charset="0"/>
                </a:rPr>
                <a:t>Ia</a:t>
              </a:r>
              <a:r>
                <a:rPr lang="en-US" sz="1400" dirty="0" smtClean="0">
                  <a:latin typeface="HelveticaNeueLT Com 55 Roman" pitchFamily="34" charset="0"/>
                </a:rPr>
                <a:t>)</a:t>
              </a:r>
            </a:p>
            <a:p>
              <a:pPr algn="r"/>
              <a:r>
                <a:rPr lang="en-US" sz="1400" dirty="0" err="1" smtClean="0">
                  <a:latin typeface="HelveticaNeueLT Com 55 Roman" pitchFamily="34" charset="0"/>
                </a:rPr>
                <a:t>Goobar</a:t>
              </a:r>
              <a:r>
                <a:rPr lang="en-US" sz="1400" dirty="0" smtClean="0">
                  <a:latin typeface="HelveticaNeueLT Com 55 Roman" pitchFamily="34" charset="0"/>
                </a:rPr>
                <a:t> &amp; Leibundgut 2011</a:t>
              </a:r>
              <a:endParaRPr lang="en-GB" sz="1400" dirty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HelveticaNeueLT Com 55 Roman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836</Words>
  <Application>Microsoft Office PowerPoint</Application>
  <PresentationFormat>On-screen Show (4:3)</PresentationFormat>
  <Paragraphs>218</Paragraphs>
  <Slides>32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Supernova cosmology:  legacy and future</vt:lpstr>
      <vt:lpstr>Congratulations!</vt:lpstr>
      <vt:lpstr>What do we want to learn about supernovae?</vt:lpstr>
      <vt:lpstr>What do we want to learn about supernovae?</vt:lpstr>
      <vt:lpstr>Supernova Cosmology</vt:lpstr>
      <vt:lpstr>Required observations</vt:lpstr>
      <vt:lpstr>Required observations</vt:lpstr>
      <vt:lpstr>Required observations</vt:lpstr>
      <vt:lpstr>Supernova Cosmology</vt:lpstr>
      <vt:lpstr>A more recent Hubble diagram</vt:lpstr>
      <vt:lpstr>Cosmological model</vt:lpstr>
      <vt:lpstr>Cosmological model</vt:lpstr>
      <vt:lpstr>et voilà ...</vt:lpstr>
      <vt:lpstr>Required phenomenology</vt:lpstr>
      <vt:lpstr>Required phenomenology</vt:lpstr>
      <vt:lpstr>Systematics</vt:lpstr>
      <vt:lpstr>Supernova cosmology</vt:lpstr>
      <vt:lpstr>What next?</vt:lpstr>
      <vt:lpstr>I-band Hubble diagram</vt:lpstr>
      <vt:lpstr>Supernova Cosmology –  do we need more?</vt:lpstr>
      <vt:lpstr>Cosmology – more?</vt:lpstr>
      <vt:lpstr>Distant SNe with  CANDELS and CLASH</vt:lpstr>
      <vt:lpstr>SN rates and what they can tell us</vt:lpstr>
      <vt:lpstr>SNe at z&gt;1</vt:lpstr>
      <vt:lpstr>Discovery</vt:lpstr>
      <vt:lpstr>Light curve</vt:lpstr>
      <vt:lpstr>Spectroscopy</vt:lpstr>
      <vt:lpstr>Spectroscopy</vt:lpstr>
      <vt:lpstr>Distant SNe</vt:lpstr>
      <vt:lpstr>Distant SNe</vt:lpstr>
      <vt:lpstr>Predicting the future ...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 Cosmology - Heidelberg 2011</dc:title>
  <dc:subject>Supernova cosmology: legacy and future</dc:subject>
  <dc:creator>Bruno Leibundgut</dc:creator>
  <cp:keywords>supernovae, cosmology</cp:keywords>
  <cp:lastModifiedBy>Leibundgut</cp:lastModifiedBy>
  <cp:revision>73</cp:revision>
  <dcterms:created xsi:type="dcterms:W3CDTF">2006-08-16T00:00:00Z</dcterms:created>
  <dcterms:modified xsi:type="dcterms:W3CDTF">2011-10-11T11:45:55Z</dcterms:modified>
  <cp:category>leibundgut SN cosmology talks</cp:category>
</cp:coreProperties>
</file>