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445" r:id="rId2"/>
    <p:sldId id="446" r:id="rId3"/>
    <p:sldId id="447" r:id="rId4"/>
    <p:sldId id="448" r:id="rId5"/>
    <p:sldId id="449" r:id="rId6"/>
    <p:sldId id="450" r:id="rId7"/>
    <p:sldId id="451" r:id="rId8"/>
    <p:sldId id="453" r:id="rId9"/>
    <p:sldId id="454" r:id="rId10"/>
    <p:sldId id="472" r:id="rId11"/>
    <p:sldId id="473" r:id="rId12"/>
    <p:sldId id="399" r:id="rId13"/>
    <p:sldId id="469" r:id="rId14"/>
    <p:sldId id="470" r:id="rId15"/>
    <p:sldId id="412" r:id="rId16"/>
    <p:sldId id="413" r:id="rId17"/>
    <p:sldId id="276" r:id="rId18"/>
    <p:sldId id="277" r:id="rId19"/>
    <p:sldId id="348" r:id="rId20"/>
    <p:sldId id="462" r:id="rId21"/>
    <p:sldId id="471" r:id="rId22"/>
    <p:sldId id="283" r:id="rId23"/>
    <p:sldId id="463" r:id="rId24"/>
    <p:sldId id="442" r:id="rId25"/>
    <p:sldId id="443" r:id="rId26"/>
    <p:sldId id="475" r:id="rId27"/>
    <p:sldId id="335" r:id="rId28"/>
    <p:sldId id="369" r:id="rId29"/>
    <p:sldId id="370" r:id="rId30"/>
    <p:sldId id="415" r:id="rId31"/>
    <p:sldId id="414" r:id="rId32"/>
    <p:sldId id="337" r:id="rId33"/>
    <p:sldId id="398" r:id="rId34"/>
    <p:sldId id="457" r:id="rId35"/>
    <p:sldId id="342" r:id="rId36"/>
    <p:sldId id="386" r:id="rId37"/>
    <p:sldId id="345" r:id="rId38"/>
    <p:sldId id="344" r:id="rId39"/>
    <p:sldId id="343" r:id="rId40"/>
    <p:sldId id="477" r:id="rId41"/>
    <p:sldId id="308" r:id="rId42"/>
    <p:sldId id="408" r:id="rId43"/>
    <p:sldId id="387" r:id="rId44"/>
    <p:sldId id="391" r:id="rId45"/>
    <p:sldId id="388" r:id="rId46"/>
    <p:sldId id="261" r:id="rId47"/>
    <p:sldId id="262" r:id="rId48"/>
    <p:sldId id="263" r:id="rId49"/>
    <p:sldId id="365" r:id="rId50"/>
    <p:sldId id="328" r:id="rId51"/>
    <p:sldId id="390" r:id="rId52"/>
    <p:sldId id="296" r:id="rId53"/>
    <p:sldId id="366" r:id="rId54"/>
    <p:sldId id="455" r:id="rId55"/>
    <p:sldId id="456" r:id="rId56"/>
    <p:sldId id="367" r:id="rId57"/>
    <p:sldId id="411" r:id="rId58"/>
    <p:sldId id="323" r:id="rId59"/>
    <p:sldId id="430" r:id="rId60"/>
    <p:sldId id="292" r:id="rId61"/>
    <p:sldId id="279" r:id="rId62"/>
    <p:sldId id="432" r:id="rId63"/>
    <p:sldId id="465" r:id="rId64"/>
    <p:sldId id="466" r:id="rId65"/>
    <p:sldId id="467" r:id="rId66"/>
    <p:sldId id="468" r:id="rId67"/>
    <p:sldId id="444" r:id="rId68"/>
    <p:sldId id="330" r:id="rId69"/>
    <p:sldId id="293" r:id="rId70"/>
    <p:sldId id="294" r:id="rId71"/>
    <p:sldId id="474" r:id="rId72"/>
  </p:sldIdLst>
  <p:sldSz cx="9144000" cy="6858000" type="screen4x3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8F8"/>
    <a:srgbClr val="FFFFFF"/>
    <a:srgbClr val="292929"/>
    <a:srgbClr val="1C1C1C"/>
    <a:srgbClr val="111111"/>
    <a:srgbClr val="FF0000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968"/>
    </p:cViewPr>
  </p:sorterViewPr>
  <p:notesViewPr>
    <p:cSldViewPr>
      <p:cViewPr varScale="1">
        <p:scale>
          <a:sx n="56" d="100"/>
          <a:sy n="56" d="100"/>
        </p:scale>
        <p:origin x="-2526" y="-108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de-DE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5E5A2B4-276B-4FD4-9709-9BC67A8C9EC6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en-GB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9" y="4561232"/>
            <a:ext cx="5850823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8FA0083-6BA8-4330-8958-2DF58EB7028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DF9F0-3DE8-4C6F-A91E-93F72275D57C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B8612-8E1B-42B6-8040-2B9668DB1772}" type="slidenum">
              <a:rPr lang="en-GB"/>
              <a:pPr/>
              <a:t>23</a:t>
            </a:fld>
            <a:endParaRPr lang="en-GB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16CAE-31E9-4AF0-B067-127651BDB3A1}" type="slidenum">
              <a:rPr lang="en-GB"/>
              <a:pPr/>
              <a:t>27</a:t>
            </a:fld>
            <a:endParaRPr lang="en-GB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D0C2C-2672-4B6D-94EC-453DB2AA69C5}" type="slidenum">
              <a:rPr lang="en-GB"/>
              <a:pPr/>
              <a:t>28</a:t>
            </a:fld>
            <a:endParaRPr lang="en-GB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90610-B795-4A30-AFA3-7625EF9F5983}" type="slidenum">
              <a:rPr lang="en-GB"/>
              <a:pPr/>
              <a:t>29</a:t>
            </a:fld>
            <a:endParaRPr lang="en-GB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40811E-2584-4157-BB8A-E22FA1492F45}" type="slidenum">
              <a:rPr lang="en-GB"/>
              <a:pPr/>
              <a:t>32</a:t>
            </a:fld>
            <a:endParaRPr lang="en-GB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E98533-E6E6-47F5-B0B4-225FA5D9677D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E52DF7-5E63-4F53-8868-CB71D559A5F6}" type="slidenum">
              <a:rPr lang="en-GB"/>
              <a:pPr/>
              <a:t>35</a:t>
            </a:fld>
            <a:endParaRPr lang="en-GB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C995B-9BB1-4913-80D1-F71716BC6043}" type="slidenum">
              <a:rPr lang="en-GB"/>
              <a:pPr/>
              <a:t>37</a:t>
            </a:fld>
            <a:endParaRPr lang="en-GB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5A4C1F-9D10-451B-98A6-540C4D446E97}" type="slidenum">
              <a:rPr lang="en-GB"/>
              <a:pPr/>
              <a:t>38</a:t>
            </a:fld>
            <a:endParaRPr lang="en-GB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2679B-48CA-46F6-B2CC-5917353488ED}" type="slidenum">
              <a:rPr lang="en-GB"/>
              <a:pPr/>
              <a:t>39</a:t>
            </a:fld>
            <a:endParaRPr lang="en-GB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9FCAD-E9B0-4DDC-B0CF-CA6C0A97A84C}" type="slidenum">
              <a:rPr lang="en-GB"/>
              <a:pPr/>
              <a:t>4</a:t>
            </a:fld>
            <a:endParaRPr lang="en-GB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9" y="4561232"/>
            <a:ext cx="5850823" cy="4320209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828A8-FA3B-4CF5-8194-0D6744384317}" type="slidenum">
              <a:rPr lang="en-GB"/>
              <a:pPr/>
              <a:t>41</a:t>
            </a:fld>
            <a:endParaRPr lang="en-GB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89789-E745-491C-A9F4-D75994E62DBD}" type="slidenum">
              <a:rPr lang="en-GB"/>
              <a:pPr/>
              <a:t>46</a:t>
            </a:fld>
            <a:endParaRPr lang="en-GB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2D47E-3B04-426A-96DB-64D9AFED9EE7}" type="slidenum">
              <a:rPr lang="en-GB"/>
              <a:pPr/>
              <a:t>47</a:t>
            </a:fld>
            <a:endParaRPr lang="en-GB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0BCCF-51D4-45EB-A997-74E12929AA85}" type="slidenum">
              <a:rPr lang="en-GB"/>
              <a:pPr/>
              <a:t>48</a:t>
            </a:fld>
            <a:endParaRPr lang="en-GB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581DD-A2D6-40D7-AA7B-24D89EC4E6D7}" type="slidenum">
              <a:rPr lang="en-GB"/>
              <a:pPr/>
              <a:t>49</a:t>
            </a:fld>
            <a:endParaRPr lang="en-GB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 lIns="96662" tIns="48330" rIns="96662" bIns="48330"/>
          <a:lstStyle/>
          <a:p>
            <a:r>
              <a:rPr lang="en-US"/>
              <a:t>The data have a nice gaussian error distribution of 0.16 mag (8%)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61742-2656-480A-B0E0-B89D7DB24DDA}" type="slidenum">
              <a:rPr lang="en-GB"/>
              <a:pPr/>
              <a:t>50</a:t>
            </a:fld>
            <a:endParaRPr lang="en-GB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AA1C57-EAD9-4EBA-91F7-8D15DA59FBBA}" type="slidenum">
              <a:rPr lang="en-GB"/>
              <a:pPr/>
              <a:t>52</a:t>
            </a:fld>
            <a:endParaRPr lang="en-GB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3CC7C-A72F-4F9C-9CDD-FFB96AEA4ADE}" type="slidenum">
              <a:rPr lang="en-GB"/>
              <a:pPr/>
              <a:t>53</a:t>
            </a:fld>
            <a:endParaRPr lang="en-GB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3BEBB-75FA-49BE-8A39-AC0AF84BB5D3}" type="slidenum">
              <a:rPr lang="en-GB" smtClean="0"/>
              <a:pPr/>
              <a:t>54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36FD6D-2DF5-45D0-9F3A-0AF0950253C3}" type="slidenum">
              <a:rPr lang="en-GB"/>
              <a:pPr/>
              <a:t>56</a:t>
            </a:fld>
            <a:endParaRPr lang="en-GB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9E23A-EBD6-4A12-9CF8-29BB978B5D89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DA18C-DE66-423A-B1DC-C58F5BC6CE34}" type="slidenum">
              <a:rPr lang="en-GB"/>
              <a:pPr/>
              <a:t>57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952021-744A-44E9-871B-DA12668A577B}" type="slidenum">
              <a:rPr lang="en-GB"/>
              <a:pPr/>
              <a:t>58</a:t>
            </a:fld>
            <a:endParaRPr lang="en-GB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9B78E-8264-4969-B6CD-2AD66905DD2F}" type="slidenum">
              <a:rPr lang="en-GB"/>
              <a:pPr/>
              <a:t>60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C243F-9AFC-4826-B014-7F45F33F468F}" type="slidenum">
              <a:rPr lang="en-GB"/>
              <a:pPr/>
              <a:t>61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92A7D-E37C-443D-B826-8B5C53F01E1B}" type="slidenum">
              <a:rPr lang="en-GB" smtClean="0"/>
              <a:pPr/>
              <a:t>65</a:t>
            </a:fld>
            <a:endParaRPr lang="en-GB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BA09A-DA8C-4683-8378-E554FC300C88}" type="slidenum">
              <a:rPr lang="en-GB"/>
              <a:pPr/>
              <a:t>68</a:t>
            </a:fld>
            <a:endParaRPr lang="en-GB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57A85-EAB1-4F02-A93A-41D6F42531F2}" type="slidenum">
              <a:rPr lang="en-GB"/>
              <a:pPr/>
              <a:t>69</a:t>
            </a:fld>
            <a:endParaRPr lang="en-GB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053B93-E9F4-448E-B032-E6C1210145E0}" type="slidenum">
              <a:rPr lang="en-GB"/>
              <a:pPr/>
              <a:t>70</a:t>
            </a:fld>
            <a:endParaRPr lang="en-GB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D7F8FE-05F2-4C52-8CDC-1BA428EBB696}" type="slidenum">
              <a:rPr lang="en-GB"/>
              <a:pPr/>
              <a:t>17</a:t>
            </a:fld>
            <a:endParaRPr lang="en-GB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EAD78-701C-4494-8C63-367BCBE7CC73}" type="slidenum">
              <a:rPr lang="en-GB"/>
              <a:pPr/>
              <a:t>18</a:t>
            </a:fld>
            <a:endParaRPr lang="en-GB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E65C6A-3404-4AAF-BB4F-1AF6BCD1197C}" type="slidenum">
              <a:rPr lang="en-GB"/>
              <a:pPr/>
              <a:t>19</a:t>
            </a:fld>
            <a:endParaRPr lang="en-GB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EBEFA-5969-4780-84A8-42A56516323C}" type="slidenum">
              <a:rPr lang="en-GB"/>
              <a:pPr/>
              <a:t>20</a:t>
            </a:fld>
            <a:endParaRPr lang="en-GB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2"/>
            <a:ext cx="5366040" cy="4320209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3182B3-6C2F-4149-9EB1-E94970544188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96AA83-C794-49A7-8B8E-BC1D17BA559E}" type="slidenum">
              <a:rPr lang="en-GB"/>
              <a:pPr/>
              <a:t>22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C1C1C"/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Movies\SN_to_Crab.mpe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popular\nick\sonoma\99jan17_blanco.avi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Bruno\Talks\popular\sn98bu_movie.mpeg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popular\Rosenheim07\Sonne.avi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Hillebrandt\Tycho_SN_Mov2_NASA.mpe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Movies\lightbulb.mpg" TargetMode="Externa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Movies\expansion.mpg" TargetMode="Externa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set on Para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338"/>
            <a:ext cx="9144000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333375"/>
            <a:ext cx="8642350" cy="2133600"/>
          </a:xfrm>
        </p:spPr>
        <p:txBody>
          <a:bodyPr/>
          <a:lstStyle/>
          <a:p>
            <a: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Die Zukunft des Universums </a:t>
            </a:r>
            <a:b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de-DE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5661025"/>
            <a:ext cx="6400800" cy="960438"/>
          </a:xfrm>
        </p:spPr>
        <p:txBody>
          <a:bodyPr/>
          <a:lstStyle/>
          <a:p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Bruno Leibundgut</a:t>
            </a:r>
            <a:b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European Southern Observatory</a:t>
            </a:r>
            <a:endParaRPr lang="en-GB" sz="20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1200"/>
            <a:ext cx="8353425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4400" dirty="0" err="1" smtClean="0">
                <a:solidFill>
                  <a:srgbClr val="FFFFFF"/>
                </a:solidFill>
              </a:rPr>
              <a:t>Weshalb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ist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es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nachts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dunkel</a:t>
            </a:r>
            <a:r>
              <a:rPr lang="en-GB" sz="4400" dirty="0" smtClean="0">
                <a:solidFill>
                  <a:srgbClr val="FFFFFF"/>
                </a:solidFill>
              </a:rPr>
              <a:t>?</a:t>
            </a:r>
          </a:p>
          <a:p>
            <a:pPr algn="ctr">
              <a:buFontTx/>
              <a:buNone/>
            </a:pPr>
            <a:endParaRPr lang="en-GB" sz="4400" dirty="0" smtClean="0">
              <a:solidFill>
                <a:srgbClr val="FFFFFF"/>
              </a:solidFill>
            </a:endParaRPr>
          </a:p>
          <a:p>
            <a:pPr algn="ctr">
              <a:buFontTx/>
              <a:buNone/>
            </a:pPr>
            <a:r>
              <a:rPr lang="en-GB" sz="4400" dirty="0" smtClean="0">
                <a:solidFill>
                  <a:srgbClr val="FFFFFF"/>
                </a:solidFill>
              </a:rPr>
              <a:t>Die </a:t>
            </a:r>
            <a:r>
              <a:rPr lang="en-GB" sz="4400" dirty="0" err="1" smtClean="0">
                <a:solidFill>
                  <a:srgbClr val="FFFFFF"/>
                </a:solidFill>
              </a:rPr>
              <a:t>dunkle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Nacht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ist</a:t>
            </a:r>
            <a:r>
              <a:rPr lang="en-GB" sz="4400" dirty="0" smtClean="0">
                <a:solidFill>
                  <a:srgbClr val="FFFFFF"/>
                </a:solidFill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</a:rPr>
              <a:t>Kosmologie</a:t>
            </a:r>
            <a:r>
              <a:rPr lang="en-GB" sz="4000" dirty="0" smtClean="0">
                <a:solidFill>
                  <a:srgbClr val="FFFFFF"/>
                </a:solidFill>
              </a:rPr>
              <a:t>!</a:t>
            </a:r>
          </a:p>
          <a:p>
            <a:pPr algn="ctr">
              <a:buFontTx/>
              <a:buNone/>
            </a:pPr>
            <a:endParaRPr lang="en-GB" sz="4000" dirty="0" smtClean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Das dunkle Universum</a:t>
            </a:r>
            <a:endParaRPr lang="en-GB" smtClean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03648" y="2780928"/>
            <a:ext cx="6336704" cy="3905250"/>
            <a:chOff x="1403648" y="2780928"/>
            <a:chExt cx="6336704" cy="3905250"/>
          </a:xfrm>
        </p:grpSpPr>
        <p:sp>
          <p:nvSpPr>
            <p:cNvPr id="7" name="Rectangle 6"/>
            <p:cNvSpPr/>
            <p:nvPr/>
          </p:nvSpPr>
          <p:spPr bwMode="auto">
            <a:xfrm>
              <a:off x="1907704" y="3501008"/>
              <a:ext cx="5832648" cy="158417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6" name="Picture 5" descr="P10302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3648" y="2780928"/>
              <a:ext cx="2930525" cy="390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Picture 6" descr="P1030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80928"/>
            <a:ext cx="2924175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r>
              <a:rPr lang="en-GB" smtClean="0">
                <a:solidFill>
                  <a:srgbClr val="FFFFFF"/>
                </a:solidFill>
              </a:rPr>
              <a:t>Weshalb ist es nachts dunkel?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353425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4400" smtClean="0">
                <a:solidFill>
                  <a:srgbClr val="FFFFFF"/>
                </a:solidFill>
              </a:rPr>
              <a:t>Die dunkle Nacht ist eine kosmologische Messung</a:t>
            </a:r>
            <a:r>
              <a:rPr lang="en-GB" sz="4000" smtClean="0">
                <a:solidFill>
                  <a:srgbClr val="FFFFFF"/>
                </a:solidFill>
              </a:rPr>
              <a:t>!</a:t>
            </a:r>
          </a:p>
          <a:p>
            <a:pPr algn="ctr">
              <a:buFontTx/>
              <a:buNone/>
            </a:pPr>
            <a:endParaRPr lang="en-GB" sz="4000" smtClean="0">
              <a:solidFill>
                <a:schemeClr val="bg1"/>
              </a:solidFill>
            </a:endParaRPr>
          </a:p>
        </p:txBody>
      </p:sp>
      <p:pic>
        <p:nvPicPr>
          <p:cNvPr id="357381" name="Picture 5" descr="P10302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2908300"/>
            <a:ext cx="293052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82" name="Picture 6" descr="P1030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924175"/>
            <a:ext cx="2924175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9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8800" smtClean="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3926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bg1"/>
                </a:solidFill>
              </a:rPr>
              <a:t>© Anglo-Australian Telescope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Die Supernova von 1054</a:t>
            </a:r>
          </a:p>
        </p:txBody>
      </p:sp>
      <p:pic>
        <p:nvPicPr>
          <p:cNvPr id="278533" name="SN_to_Crab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2667000"/>
            <a:ext cx="3657600" cy="2743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78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85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8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8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53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99jan17_blanco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593850"/>
            <a:ext cx="37338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Supernova </a:t>
            </a:r>
            <a:r>
              <a:rPr lang="en-US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Beobachtungen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1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Supernovae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Bruno Leibundgut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1438" y="-26988"/>
            <a:ext cx="8964612" cy="7173913"/>
            <a:chOff x="45" y="-17"/>
            <a:chExt cx="5647" cy="4519"/>
          </a:xfrm>
        </p:grpSpPr>
        <p:pic>
          <p:nvPicPr>
            <p:cNvPr id="450563" name="Picture 3" descr="SDSS2_SNgalery"/>
            <p:cNvPicPr>
              <a:picLocks noChangeAspect="1" noChangeArrowheads="1"/>
            </p:cNvPicPr>
            <p:nvPr/>
          </p:nvPicPr>
          <p:blipFill>
            <a:blip r:embed="rId2" cstate="print"/>
            <a:srcRect l="6212" t="39827"/>
            <a:stretch>
              <a:fillRect/>
            </a:stretch>
          </p:blipFill>
          <p:spPr bwMode="auto">
            <a:xfrm>
              <a:off x="45" y="-17"/>
              <a:ext cx="5647" cy="4519"/>
            </a:xfrm>
            <a:prstGeom prst="rect">
              <a:avLst/>
            </a:prstGeom>
            <a:noFill/>
          </p:spPr>
        </p:pic>
        <p:sp>
          <p:nvSpPr>
            <p:cNvPr id="450564" name="Text Box 4"/>
            <p:cNvSpPr txBox="1">
              <a:spLocks noChangeArrowheads="1"/>
            </p:cNvSpPr>
            <p:nvPr/>
          </p:nvSpPr>
          <p:spPr bwMode="auto">
            <a:xfrm>
              <a:off x="146" y="4018"/>
              <a:ext cx="78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GB" sz="2000">
                  <a:solidFill>
                    <a:schemeClr val="bg1"/>
                  </a:solidFill>
                </a:rPr>
                <a:t>© SDSSII</a:t>
              </a:r>
            </a:p>
          </p:txBody>
        </p:sp>
      </p:grpSp>
      <p:sp>
        <p:nvSpPr>
          <p:cNvPr id="4505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56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567" name="Rectangle 7"/>
          <p:cNvSpPr>
            <a:spLocks noChangeArrowheads="1"/>
          </p:cNvSpPr>
          <p:nvPr/>
        </p:nvSpPr>
        <p:spPr bwMode="auto">
          <a:xfrm>
            <a:off x="3219450" y="638175"/>
            <a:ext cx="264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3600">
                <a:solidFill>
                  <a:srgbClr val="FFFF00"/>
                </a:solidFill>
              </a:rPr>
              <a:t>Supernovae!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Bruno Leibundgut</a:t>
            </a:r>
          </a:p>
        </p:txBody>
      </p:sp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6316663" cy="965200"/>
          </a:xfrm>
        </p:spPr>
        <p:txBody>
          <a:bodyPr/>
          <a:lstStyle/>
          <a:p>
            <a:r>
              <a:rPr lang="en-GB" sz="1600">
                <a:solidFill>
                  <a:srgbClr val="FFFF00"/>
                </a:solidFill>
              </a:rPr>
              <a:t>Supernovae!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1588" name="Picture 4" descr="Riess07_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4325938" cy="6858000"/>
          </a:xfrm>
          <a:prstGeom prst="rect">
            <a:avLst/>
          </a:prstGeom>
          <a:noFill/>
        </p:spPr>
      </p:pic>
      <p:sp>
        <p:nvSpPr>
          <p:cNvPr id="451589" name="Text Box 5"/>
          <p:cNvSpPr txBox="1">
            <a:spLocks noChangeArrowheads="1"/>
          </p:cNvSpPr>
          <p:nvPr/>
        </p:nvSpPr>
        <p:spPr bwMode="auto">
          <a:xfrm>
            <a:off x="5919788" y="6234113"/>
            <a:ext cx="1903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chemeClr val="bg1"/>
                </a:solidFill>
              </a:rPr>
              <a:t>Riess et al.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94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404813"/>
            <a:ext cx="6143625" cy="6143625"/>
          </a:xfrm>
          <a:prstGeom prst="rect">
            <a:avLst/>
          </a:prstGeom>
          <a:noFill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879475" y="1211263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6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SN 1994D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sn98bu_movie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4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4208" y="260648"/>
            <a:ext cx="2516783" cy="1143000"/>
          </a:xfrm>
          <a:noFill/>
          <a:ln>
            <a:solidFill>
              <a:srgbClr val="292929"/>
            </a:solidFill>
          </a:ln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SN 1987A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Core-collapse supernovae</a:t>
            </a:r>
          </a:p>
        </p:txBody>
      </p:sp>
      <p:pic>
        <p:nvPicPr>
          <p:cNvPr id="120836" name="Picture 4" descr="87A_BOOK"/>
          <p:cNvPicPr>
            <a:picLocks noChangeAspect="1" noChangeArrowheads="1"/>
          </p:cNvPicPr>
          <p:nvPr/>
        </p:nvPicPr>
        <p:blipFill>
          <a:blip r:embed="rId3" cstate="print"/>
          <a:srcRect b="2222"/>
          <a:stretch>
            <a:fillRect/>
          </a:stretch>
        </p:blipFill>
        <p:spPr bwMode="auto">
          <a:xfrm>
            <a:off x="0" y="0"/>
            <a:ext cx="6511925" cy="6858000"/>
          </a:xfrm>
          <a:prstGeom prst="rect">
            <a:avLst/>
          </a:prstGeom>
          <a:noFill/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6765925" y="6034088"/>
            <a:ext cx="1825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/>
              <a:t>Suntzeff</a:t>
            </a:r>
            <a:r>
              <a:rPr lang="en-US" sz="2000" dirty="0"/>
              <a:t> (2003)</a:t>
            </a:r>
            <a:endParaRPr lang="en-US" b="0" dirty="0"/>
          </a:p>
        </p:txBody>
      </p:sp>
      <p:pic>
        <p:nvPicPr>
          <p:cNvPr id="120838" name="Picture 6" descr="87asma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8625" y="2220913"/>
            <a:ext cx="2130425" cy="1981200"/>
          </a:xfrm>
          <a:noFill/>
          <a:ln/>
        </p:spPr>
      </p:pic>
      <p:pic>
        <p:nvPicPr>
          <p:cNvPr id="120839" name="Picture 7" descr="87A_spot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08625" y="2078038"/>
            <a:ext cx="2159000" cy="2159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 err="1" smtClean="0"/>
              <a:t>Mehr</a:t>
            </a:r>
            <a:r>
              <a:rPr lang="en-GB" dirty="0" smtClean="0"/>
              <a:t> </a:t>
            </a:r>
            <a:r>
              <a:rPr lang="en-GB" dirty="0" err="1" smtClean="0"/>
              <a:t>als</a:t>
            </a:r>
            <a:r>
              <a:rPr lang="en-GB" dirty="0" smtClean="0"/>
              <a:t> die </a:t>
            </a:r>
            <a:r>
              <a:rPr lang="en-GB" dirty="0" err="1" smtClean="0"/>
              <a:t>Vergangenheit</a:t>
            </a:r>
            <a:r>
              <a:rPr lang="en-GB" dirty="0" smtClean="0"/>
              <a:t> </a:t>
            </a:r>
            <a:r>
              <a:rPr lang="en-GB" dirty="0" err="1" smtClean="0"/>
              <a:t>interessiert</a:t>
            </a:r>
            <a:r>
              <a:rPr lang="en-GB" dirty="0" smtClean="0"/>
              <a:t> </a:t>
            </a:r>
            <a:r>
              <a:rPr lang="en-GB" dirty="0" err="1" smtClean="0"/>
              <a:t>mich</a:t>
            </a:r>
            <a:r>
              <a:rPr lang="en-GB" dirty="0" smtClean="0"/>
              <a:t> die </a:t>
            </a:r>
            <a:r>
              <a:rPr lang="en-GB" dirty="0" err="1" smtClean="0"/>
              <a:t>Zukunft</a:t>
            </a:r>
            <a:r>
              <a:rPr lang="en-GB" dirty="0" smtClean="0"/>
              <a:t>, </a:t>
            </a:r>
            <a:r>
              <a:rPr lang="en-GB" dirty="0" err="1" smtClean="0"/>
              <a:t>denn</a:t>
            </a:r>
            <a:r>
              <a:rPr lang="en-GB" dirty="0" smtClean="0"/>
              <a:t> in </a:t>
            </a:r>
            <a:r>
              <a:rPr lang="en-GB" dirty="0" err="1" smtClean="0"/>
              <a:t>ihr</a:t>
            </a:r>
            <a:r>
              <a:rPr lang="en-GB" dirty="0" smtClean="0"/>
              <a:t> </a:t>
            </a:r>
            <a:r>
              <a:rPr lang="en-GB" dirty="0" err="1" smtClean="0"/>
              <a:t>gedenke</a:t>
            </a:r>
            <a:r>
              <a:rPr lang="en-GB" dirty="0" smtClean="0"/>
              <a:t> </a:t>
            </a:r>
            <a:r>
              <a:rPr lang="en-GB" dirty="0" err="1" smtClean="0"/>
              <a:t>ich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leben</a:t>
            </a:r>
            <a:r>
              <a:rPr lang="en-GB" dirty="0" smtClean="0"/>
              <a:t>. </a:t>
            </a:r>
          </a:p>
          <a:p>
            <a:pPr>
              <a:buFontTx/>
              <a:buNone/>
            </a:pPr>
            <a:endParaRPr lang="en-GB" dirty="0" smtClean="0"/>
          </a:p>
          <a:p>
            <a:pPr>
              <a:buFontTx/>
              <a:buNone/>
            </a:pPr>
            <a:r>
              <a:rPr lang="en-GB" dirty="0" err="1" smtClean="0"/>
              <a:t>Ich</a:t>
            </a:r>
            <a:r>
              <a:rPr lang="en-GB" dirty="0" smtClean="0"/>
              <a:t> </a:t>
            </a:r>
            <a:r>
              <a:rPr lang="en-GB" dirty="0" err="1" smtClean="0"/>
              <a:t>denke</a:t>
            </a:r>
            <a:r>
              <a:rPr lang="en-GB" dirty="0" smtClean="0"/>
              <a:t> </a:t>
            </a:r>
            <a:r>
              <a:rPr lang="en-GB" dirty="0" err="1" smtClean="0"/>
              <a:t>nie</a:t>
            </a:r>
            <a:r>
              <a:rPr lang="en-GB" dirty="0" smtClean="0"/>
              <a:t> an die </a:t>
            </a:r>
            <a:r>
              <a:rPr lang="en-GB" dirty="0" err="1" smtClean="0"/>
              <a:t>Zukunft</a:t>
            </a:r>
            <a:r>
              <a:rPr lang="en-GB" dirty="0" smtClean="0"/>
              <a:t>, </a:t>
            </a:r>
            <a:r>
              <a:rPr lang="en-GB" dirty="0" err="1" smtClean="0"/>
              <a:t>sie</a:t>
            </a:r>
            <a:r>
              <a:rPr lang="en-GB" dirty="0" smtClean="0"/>
              <a:t> </a:t>
            </a:r>
            <a:r>
              <a:rPr lang="en-GB" dirty="0" err="1" smtClean="0"/>
              <a:t>kommt</a:t>
            </a:r>
            <a:r>
              <a:rPr lang="en-GB" dirty="0" smtClean="0"/>
              <a:t> bald </a:t>
            </a:r>
            <a:r>
              <a:rPr lang="en-GB" dirty="0" err="1" smtClean="0"/>
              <a:t>genug</a:t>
            </a:r>
            <a:r>
              <a:rPr lang="en-GB" dirty="0" smtClean="0"/>
              <a:t>.</a:t>
            </a:r>
          </a:p>
          <a:p>
            <a:pPr algn="r">
              <a:buFontTx/>
              <a:buNone/>
            </a:pPr>
            <a:r>
              <a:rPr lang="en-GB" dirty="0" smtClean="0"/>
              <a:t>Albert Einstein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GB" dirty="0" smtClean="0"/>
              <a:t>Supernova </a:t>
            </a:r>
            <a:r>
              <a:rPr lang="en-GB" dirty="0" err="1" smtClean="0"/>
              <a:t>Suche</a:t>
            </a:r>
            <a:endParaRPr lang="en-GB" dirty="0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340768"/>
            <a:ext cx="4100513" cy="4522787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de-DE" sz="2400" dirty="0" smtClean="0"/>
              <a:t>Weltweite Zusammen-arbeiten um Typ </a:t>
            </a:r>
            <a:r>
              <a:rPr lang="de-DE" sz="2400" dirty="0" err="1" smtClean="0"/>
              <a:t>Ia</a:t>
            </a:r>
            <a:r>
              <a:rPr lang="de-DE" sz="2400" dirty="0" smtClean="0"/>
              <a:t> Super-</a:t>
            </a:r>
            <a:r>
              <a:rPr lang="de-DE" sz="2400" dirty="0" err="1" smtClean="0"/>
              <a:t>novae</a:t>
            </a:r>
            <a:r>
              <a:rPr lang="de-DE" sz="2400" dirty="0" smtClean="0"/>
              <a:t> im entfernten Uni-</a:t>
            </a:r>
            <a:r>
              <a:rPr lang="de-DE" sz="2400" dirty="0" err="1" smtClean="0"/>
              <a:t>versum</a:t>
            </a:r>
            <a:r>
              <a:rPr lang="de-DE" sz="2400" dirty="0" smtClean="0"/>
              <a:t> zu finden und zu beschreiben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400" dirty="0" smtClean="0">
                <a:solidFill>
                  <a:schemeClr val="accent2"/>
                </a:solidFill>
              </a:rPr>
              <a:t>Spektroskopie mit den größten Teleskopen: VLT, Gemini, Keck, Magellan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400" dirty="0" smtClean="0"/>
              <a:t>Ziel: Entfernungsmessung zu </a:t>
            </a:r>
            <a:r>
              <a:rPr lang="de-DE" sz="2400" dirty="0" smtClean="0">
                <a:solidFill>
                  <a:srgbClr val="CC0000"/>
                </a:solidFill>
              </a:rPr>
              <a:t>200</a:t>
            </a:r>
            <a:r>
              <a:rPr lang="de-DE" sz="2400" dirty="0" smtClean="0"/>
              <a:t> </a:t>
            </a:r>
            <a:r>
              <a:rPr lang="de-DE" sz="2400" dirty="0" err="1" smtClean="0"/>
              <a:t>SNe</a:t>
            </a:r>
            <a:r>
              <a:rPr lang="de-DE" sz="2400" dirty="0" smtClean="0"/>
              <a:t> </a:t>
            </a:r>
            <a:r>
              <a:rPr lang="de-DE" sz="2400" dirty="0" err="1" smtClean="0"/>
              <a:t>Ia</a:t>
            </a:r>
            <a:r>
              <a:rPr lang="de-DE" sz="2400" dirty="0" smtClean="0"/>
              <a:t> </a:t>
            </a:r>
            <a:r>
              <a:rPr lang="de-DE" sz="2000" dirty="0" smtClean="0">
                <a:sym typeface="Wingdings" pitchFamily="2" charset="2"/>
              </a:rPr>
              <a:t> </a:t>
            </a:r>
            <a:r>
              <a:rPr lang="de-DE" sz="2400" dirty="0" smtClean="0">
                <a:sym typeface="Wingdings" pitchFamily="2" charset="2"/>
              </a:rPr>
              <a:t>6 Jahre Beobachtungen benötigt.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 smtClean="0">
                <a:sym typeface="Wingdings" pitchFamily="2" charset="2"/>
              </a:rPr>
              <a:t> </a:t>
            </a:r>
            <a:r>
              <a:rPr lang="de-DE" sz="2400" dirty="0" smtClean="0">
                <a:sym typeface="Wingdings" pitchFamily="2" charset="2"/>
              </a:rPr>
              <a:t>Bestimmung der Eigenschaften der </a:t>
            </a:r>
            <a:br>
              <a:rPr lang="de-DE" sz="2400" dirty="0" smtClean="0">
                <a:sym typeface="Wingdings" pitchFamily="2" charset="2"/>
              </a:rPr>
            </a:br>
            <a:r>
              <a:rPr lang="de-DE" sz="2400" dirty="0" smtClean="0">
                <a:sym typeface="Wingdings" pitchFamily="2" charset="2"/>
              </a:rPr>
              <a:t>Dunklen Energie</a:t>
            </a:r>
            <a:endParaRPr lang="de-DE" sz="2000" dirty="0"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7034213" y="2071678"/>
            <a:ext cx="2108200" cy="1253567"/>
            <a:chOff x="7034213" y="2187575"/>
            <a:chExt cx="2108200" cy="1253567"/>
          </a:xfrm>
        </p:grpSpPr>
        <p:pic>
          <p:nvPicPr>
            <p:cNvPr id="370696" name="Picture 8" descr="keckssubarusunset"/>
            <p:cNvPicPr>
              <a:picLocks noChangeAspect="1" noChangeArrowheads="1"/>
            </p:cNvPicPr>
            <p:nvPr/>
          </p:nvPicPr>
          <p:blipFill>
            <a:blip r:embed="rId3" cstate="print"/>
            <a:srcRect l="24951" t="33331" r="15633" b="14413"/>
            <a:stretch>
              <a:fillRect/>
            </a:stretch>
          </p:blipFill>
          <p:spPr bwMode="auto">
            <a:xfrm>
              <a:off x="7034213" y="2187575"/>
              <a:ext cx="2108200" cy="1235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374967" y="307181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Keck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019925" y="3284538"/>
            <a:ext cx="2124075" cy="1759018"/>
            <a:chOff x="7019925" y="3284538"/>
            <a:chExt cx="2124075" cy="1759018"/>
          </a:xfrm>
        </p:grpSpPr>
        <p:pic>
          <p:nvPicPr>
            <p:cNvPr id="370693" name="Picture 5" descr="Magellan_Nov2000_2s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9925" y="3284538"/>
              <a:ext cx="2124075" cy="175895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7929586" y="4643446"/>
              <a:ext cx="12089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Magellan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5986463" y="5035550"/>
            <a:ext cx="3205713" cy="1865394"/>
            <a:chOff x="5986463" y="5035550"/>
            <a:chExt cx="3205713" cy="1865394"/>
          </a:xfrm>
        </p:grpSpPr>
        <p:pic>
          <p:nvPicPr>
            <p:cNvPr id="370694" name="Picture 6" descr="PAO-Platform-200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86463" y="5035550"/>
              <a:ext cx="3157537" cy="182245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7929586" y="6500834"/>
              <a:ext cx="1262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ESO VLT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3851275" y="5210175"/>
            <a:ext cx="2143536" cy="1690769"/>
            <a:chOff x="3851275" y="5210175"/>
            <a:chExt cx="2143536" cy="1690769"/>
          </a:xfrm>
        </p:grpSpPr>
        <p:pic>
          <p:nvPicPr>
            <p:cNvPr id="370692" name="Picture 4" descr="GSTrails2"/>
            <p:cNvPicPr>
              <a:picLocks noGrp="1" noChangeAspect="1" noChangeArrowheads="1"/>
            </p:cNvPicPr>
            <p:nvPr>
              <p:ph sz="quarter" idx="3"/>
            </p:nvPr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3851275" y="5210175"/>
              <a:ext cx="2130425" cy="1647825"/>
            </a:xfrm>
            <a:noFill/>
            <a:ln/>
          </p:spPr>
        </p:pic>
        <p:sp>
          <p:nvSpPr>
            <p:cNvPr id="15" name="TextBox 14"/>
            <p:cNvSpPr txBox="1"/>
            <p:nvPr/>
          </p:nvSpPr>
          <p:spPr>
            <a:xfrm>
              <a:off x="5000628" y="6500834"/>
              <a:ext cx="9941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Gemini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4500563" y="1341438"/>
            <a:ext cx="2533650" cy="3889375"/>
            <a:chOff x="4500563" y="1341438"/>
            <a:chExt cx="2533650" cy="3889375"/>
          </a:xfrm>
        </p:grpSpPr>
        <p:pic>
          <p:nvPicPr>
            <p:cNvPr id="370695" name="Picture 7"/>
            <p:cNvPicPr>
              <a:picLocks noGrp="1" noChangeAspect="1" noChangeArrowheads="1"/>
            </p:cNvPicPr>
            <p:nvPr>
              <p:ph sz="quarter" idx="2"/>
            </p:nvPr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4500563" y="1341438"/>
              <a:ext cx="2533650" cy="3889375"/>
            </a:xfrm>
            <a:noFill/>
            <a:ln/>
          </p:spPr>
        </p:pic>
        <p:sp>
          <p:nvSpPr>
            <p:cNvPr id="17" name="TextBox 16"/>
            <p:cNvSpPr txBox="1"/>
            <p:nvPr/>
          </p:nvSpPr>
          <p:spPr>
            <a:xfrm>
              <a:off x="5755038" y="4814840"/>
              <a:ext cx="1245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4m CTIO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Supernova </a:t>
            </a:r>
            <a:r>
              <a:rPr lang="en-GB" dirty="0" err="1" smtClean="0">
                <a:solidFill>
                  <a:schemeClr val="bg1"/>
                </a:solidFill>
              </a:rPr>
              <a:t>Suche</a:t>
            </a: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Die </a:t>
            </a:r>
            <a:r>
              <a:rPr lang="en-GB" dirty="0" err="1" smtClean="0">
                <a:solidFill>
                  <a:schemeClr val="bg1"/>
                </a:solidFill>
              </a:rPr>
              <a:t>Nadel</a:t>
            </a:r>
            <a:r>
              <a:rPr lang="en-GB" dirty="0" smtClean="0">
                <a:solidFill>
                  <a:schemeClr val="bg1"/>
                </a:solidFill>
              </a:rPr>
              <a:t>(n) </a:t>
            </a:r>
            <a:r>
              <a:rPr lang="en-GB" dirty="0" err="1" smtClean="0">
                <a:solidFill>
                  <a:schemeClr val="bg1"/>
                </a:solidFill>
              </a:rPr>
              <a:t>im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Weltall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7412" name="Picture 4" descr="abell0168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25"/>
            <a:ext cx="9144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aldo"/>
          <p:cNvPicPr>
            <a:picLocks noChangeAspect="1" noChangeArrowheads="1"/>
          </p:cNvPicPr>
          <p:nvPr/>
        </p:nvPicPr>
        <p:blipFill>
          <a:blip r:embed="rId3" cstate="print"/>
          <a:srcRect r="2509"/>
          <a:stretch>
            <a:fillRect/>
          </a:stretch>
        </p:blipFill>
        <p:spPr bwMode="auto">
          <a:xfrm>
            <a:off x="228600" y="1524000"/>
            <a:ext cx="6030913" cy="4637088"/>
          </a:xfrm>
          <a:prstGeom prst="rect">
            <a:avLst/>
          </a:prstGeom>
          <a:noFill/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722313" y="2247900"/>
            <a:ext cx="2249487" cy="34401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98863" y="2244725"/>
            <a:ext cx="2249487" cy="34401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7899" name="Group 11"/>
          <p:cNvGrpSpPr>
            <a:grpSpLocks/>
          </p:cNvGrpSpPr>
          <p:nvPr/>
        </p:nvGrpSpPr>
        <p:grpSpPr bwMode="auto">
          <a:xfrm>
            <a:off x="5257800" y="1676400"/>
            <a:ext cx="3467100" cy="4356100"/>
            <a:chOff x="3312" y="1056"/>
            <a:chExt cx="2184" cy="2744"/>
          </a:xfrm>
        </p:grpSpPr>
        <p:pic>
          <p:nvPicPr>
            <p:cNvPr id="37894" name="Picture 6" descr="waldo2"/>
            <p:cNvPicPr>
              <a:picLocks noChangeAspect="1" noChangeArrowheads="1"/>
            </p:cNvPicPr>
            <p:nvPr/>
          </p:nvPicPr>
          <p:blipFill>
            <a:blip r:embed="rId4" cstate="print"/>
            <a:srcRect l="67641"/>
            <a:stretch>
              <a:fillRect/>
            </a:stretch>
          </p:blipFill>
          <p:spPr bwMode="auto">
            <a:xfrm>
              <a:off x="3979" y="1056"/>
              <a:ext cx="1517" cy="2744"/>
            </a:xfrm>
            <a:prstGeom prst="rect">
              <a:avLst/>
            </a:prstGeom>
            <a:noFill/>
          </p:spPr>
        </p:pic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4035" y="1415"/>
              <a:ext cx="1417" cy="2167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896" name="Arc 8"/>
            <p:cNvSpPr>
              <a:spLocks/>
            </p:cNvSpPr>
            <p:nvPr/>
          </p:nvSpPr>
          <p:spPr bwMode="auto">
            <a:xfrm rot="-4776266">
              <a:off x="3881" y="1074"/>
              <a:ext cx="411" cy="15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5293"/>
                <a:gd name="T2" fmla="*/ 16705 w 21600"/>
                <a:gd name="T3" fmla="*/ 35293 h 35293"/>
                <a:gd name="T4" fmla="*/ 0 w 21600"/>
                <a:gd name="T5" fmla="*/ 21600 h 35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5293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592"/>
                    <a:pt x="19870" y="31431"/>
                    <a:pt x="16705" y="35293"/>
                  </a:cubicBezTo>
                </a:path>
                <a:path w="21600" h="35293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592"/>
                    <a:pt x="19870" y="31431"/>
                    <a:pt x="16705" y="3529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352800" y="5791200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charset="0"/>
              </a:rPr>
              <a:t>(High-z Supernova Team)</a:t>
            </a: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Supernova Suche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ESSENCE_people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6700"/>
            <a:ext cx="8207375" cy="6591300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3132138" y="0"/>
            <a:ext cx="6469062" cy="765175"/>
          </a:xfrm>
        </p:spPr>
        <p:txBody>
          <a:bodyPr/>
          <a:lstStyle/>
          <a:p>
            <a:r>
              <a:rPr lang="en-GB" dirty="0">
                <a:latin typeface="HelveticaNeueLT Com 65 Md" pitchFamily="34" charset="0"/>
              </a:rPr>
              <a:t>Das ESSENCE Team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Historische</a:t>
            </a:r>
            <a:r>
              <a:rPr lang="en-GB" dirty="0" smtClean="0"/>
              <a:t> </a:t>
            </a:r>
            <a:r>
              <a:rPr lang="en-GB" dirty="0" err="1" smtClean="0"/>
              <a:t>Bedeutung</a:t>
            </a:r>
            <a:r>
              <a:rPr lang="en-GB" dirty="0" smtClean="0"/>
              <a:t> von Supernovae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Historische</a:t>
            </a:r>
            <a:r>
              <a:rPr lang="en-GB" dirty="0" smtClean="0"/>
              <a:t> </a:t>
            </a:r>
            <a:r>
              <a:rPr lang="en-GB" dirty="0" err="1" smtClean="0"/>
              <a:t>Supernovabeobachtungen</a:t>
            </a:r>
            <a:r>
              <a:rPr lang="en-GB" dirty="0" smtClean="0"/>
              <a:t> </a:t>
            </a:r>
            <a:r>
              <a:rPr lang="en-GB" dirty="0" err="1" smtClean="0"/>
              <a:t>vor</a:t>
            </a:r>
            <a:r>
              <a:rPr lang="en-GB" dirty="0" smtClean="0"/>
              <a:t> </a:t>
            </a:r>
            <a:r>
              <a:rPr lang="en-GB" dirty="0" err="1" smtClean="0"/>
              <a:t>allem</a:t>
            </a:r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asiatischen</a:t>
            </a:r>
            <a:r>
              <a:rPr lang="en-GB" dirty="0" smtClean="0"/>
              <a:t> </a:t>
            </a:r>
            <a:r>
              <a:rPr lang="en-GB" dirty="0" err="1" smtClean="0"/>
              <a:t>Raum</a:t>
            </a:r>
            <a:r>
              <a:rPr lang="en-GB" dirty="0" smtClean="0"/>
              <a:t> (China, Korea)</a:t>
            </a:r>
          </a:p>
          <a:p>
            <a:pPr lvl="1"/>
            <a:r>
              <a:rPr lang="en-GB" dirty="0" err="1" smtClean="0"/>
              <a:t>Zusammen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“</a:t>
            </a:r>
            <a:r>
              <a:rPr lang="en-GB" dirty="0" err="1" smtClean="0"/>
              <a:t>Haarsternen</a:t>
            </a:r>
            <a:r>
              <a:rPr lang="en-GB" dirty="0" smtClean="0"/>
              <a:t>” (</a:t>
            </a:r>
            <a:r>
              <a:rPr lang="en-GB" dirty="0" err="1" smtClean="0"/>
              <a:t>Kometen</a:t>
            </a:r>
            <a:r>
              <a:rPr lang="en-GB" dirty="0" smtClean="0"/>
              <a:t>) </a:t>
            </a:r>
            <a:r>
              <a:rPr lang="en-GB" dirty="0" err="1" smtClean="0"/>
              <a:t>als</a:t>
            </a:r>
            <a:r>
              <a:rPr lang="en-GB" dirty="0" smtClean="0"/>
              <a:t> </a:t>
            </a:r>
            <a:r>
              <a:rPr lang="en-GB" dirty="0" err="1" smtClean="0"/>
              <a:t>himmlische</a:t>
            </a:r>
            <a:r>
              <a:rPr lang="en-GB" dirty="0" smtClean="0"/>
              <a:t> </a:t>
            </a:r>
            <a:r>
              <a:rPr lang="en-GB" dirty="0" err="1" smtClean="0"/>
              <a:t>Zeichen</a:t>
            </a:r>
            <a:r>
              <a:rPr lang="en-GB" dirty="0" smtClean="0"/>
              <a:t> (</a:t>
            </a:r>
            <a:r>
              <a:rPr lang="en-GB" dirty="0" err="1" smtClean="0"/>
              <a:t>typischerweise</a:t>
            </a:r>
            <a:r>
              <a:rPr lang="en-GB" dirty="0" smtClean="0"/>
              <a:t> </a:t>
            </a:r>
            <a:r>
              <a:rPr lang="en-GB" dirty="0" err="1" smtClean="0"/>
              <a:t>schlechte</a:t>
            </a:r>
            <a:r>
              <a:rPr lang="en-GB" dirty="0" smtClean="0"/>
              <a:t>) </a:t>
            </a:r>
            <a:r>
              <a:rPr lang="en-GB" dirty="0" err="1" smtClean="0"/>
              <a:t>interpretiert</a:t>
            </a:r>
            <a:endParaRPr lang="en-GB" dirty="0" smtClean="0"/>
          </a:p>
          <a:p>
            <a:r>
              <a:rPr lang="en-GB" dirty="0" err="1" smtClean="0"/>
              <a:t>Erscheinungen</a:t>
            </a:r>
            <a:r>
              <a:rPr lang="en-GB" dirty="0" smtClean="0"/>
              <a:t> am </a:t>
            </a:r>
            <a:r>
              <a:rPr lang="en-GB" dirty="0" err="1" smtClean="0"/>
              <a:t>Fixsternhimmel</a:t>
            </a:r>
            <a:endParaRPr lang="en-GB" dirty="0" smtClean="0"/>
          </a:p>
          <a:p>
            <a:pPr lvl="1"/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Widerspruch</a:t>
            </a:r>
            <a:r>
              <a:rPr lang="en-GB" dirty="0" smtClean="0"/>
              <a:t> </a:t>
            </a:r>
            <a:r>
              <a:rPr lang="en-GB" dirty="0" err="1" smtClean="0"/>
              <a:t>zum</a:t>
            </a:r>
            <a:r>
              <a:rPr lang="en-GB" dirty="0" smtClean="0"/>
              <a:t> </a:t>
            </a:r>
            <a:r>
              <a:rPr lang="en-GB" dirty="0" err="1" smtClean="0"/>
              <a:t>Ptolemäischen</a:t>
            </a:r>
            <a:r>
              <a:rPr lang="en-GB" dirty="0" smtClean="0"/>
              <a:t> </a:t>
            </a:r>
            <a:r>
              <a:rPr lang="en-GB" dirty="0" err="1" smtClean="0"/>
              <a:t>Weltbild</a:t>
            </a:r>
            <a:r>
              <a:rPr lang="en-GB" dirty="0" smtClean="0"/>
              <a:t> </a:t>
            </a:r>
            <a:r>
              <a:rPr lang="en-GB" dirty="0" err="1" smtClean="0"/>
              <a:t>der</a:t>
            </a:r>
            <a:r>
              <a:rPr lang="en-GB" dirty="0" smtClean="0"/>
              <a:t> </a:t>
            </a:r>
            <a:r>
              <a:rPr lang="en-GB" dirty="0" err="1" smtClean="0"/>
              <a:t>Himmelssphären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Historische</a:t>
            </a:r>
            <a:r>
              <a:rPr lang="en-GB" dirty="0" smtClean="0"/>
              <a:t> </a:t>
            </a:r>
            <a:r>
              <a:rPr lang="en-GB" dirty="0" err="1" smtClean="0"/>
              <a:t>Bedeutung</a:t>
            </a:r>
            <a:r>
              <a:rPr lang="en-GB" dirty="0" smtClean="0"/>
              <a:t> von Supernovae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SN1572 </a:t>
            </a:r>
            <a:r>
              <a:rPr lang="en-GB" dirty="0" err="1" smtClean="0"/>
              <a:t>beobachtet</a:t>
            </a:r>
            <a:r>
              <a:rPr lang="en-GB" dirty="0" smtClean="0"/>
              <a:t> von </a:t>
            </a:r>
            <a:r>
              <a:rPr lang="en-GB" dirty="0" err="1" smtClean="0"/>
              <a:t>Tycho</a:t>
            </a:r>
            <a:r>
              <a:rPr lang="en-GB" dirty="0" smtClean="0"/>
              <a:t> Brahe</a:t>
            </a:r>
          </a:p>
          <a:p>
            <a:pPr lvl="1"/>
            <a:r>
              <a:rPr lang="en-GB" dirty="0" smtClean="0"/>
              <a:t>De </a:t>
            </a:r>
            <a:r>
              <a:rPr lang="en-GB" dirty="0" err="1" smtClean="0"/>
              <a:t>stella</a:t>
            </a:r>
            <a:r>
              <a:rPr lang="en-GB" dirty="0" smtClean="0"/>
              <a:t> nova</a:t>
            </a:r>
          </a:p>
          <a:p>
            <a:pPr lvl="1"/>
            <a:r>
              <a:rPr lang="en-GB" dirty="0" err="1" smtClean="0"/>
              <a:t>Keine</a:t>
            </a:r>
            <a:r>
              <a:rPr lang="en-GB" dirty="0" smtClean="0"/>
              <a:t> </a:t>
            </a:r>
            <a:r>
              <a:rPr lang="en-GB" dirty="0" err="1" smtClean="0"/>
              <a:t>messbare</a:t>
            </a:r>
            <a:r>
              <a:rPr lang="en-GB" dirty="0" smtClean="0"/>
              <a:t> </a:t>
            </a:r>
            <a:r>
              <a:rPr lang="en-GB" dirty="0" err="1" smtClean="0"/>
              <a:t>Parallaxe</a:t>
            </a:r>
            <a:r>
              <a:rPr lang="en-GB" dirty="0" smtClean="0"/>
              <a:t> </a:t>
            </a:r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err="1" smtClean="0">
                <a:sym typeface="Wingdings" pitchFamily="2" charset="2"/>
              </a:rPr>
              <a:t>außerhalb</a:t>
            </a:r>
            <a:r>
              <a:rPr lang="en-GB" dirty="0" smtClean="0">
                <a:sym typeface="Wingdings" pitchFamily="2" charset="2"/>
              </a:rPr>
              <a:t> des </a:t>
            </a:r>
            <a:r>
              <a:rPr lang="en-GB" dirty="0" err="1" smtClean="0">
                <a:sym typeface="Wingdings" pitchFamily="2" charset="2"/>
              </a:rPr>
              <a:t>Sonnensystems</a:t>
            </a:r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SN1604 </a:t>
            </a:r>
            <a:r>
              <a:rPr lang="en-GB" dirty="0" err="1" smtClean="0">
                <a:sym typeface="Wingdings" pitchFamily="2" charset="2"/>
              </a:rPr>
              <a:t>Kepler’s</a:t>
            </a:r>
            <a:r>
              <a:rPr lang="en-GB" dirty="0" smtClean="0">
                <a:sym typeface="Wingdings" pitchFamily="2" charset="2"/>
              </a:rPr>
              <a:t> Supernova</a:t>
            </a:r>
          </a:p>
          <a:p>
            <a:r>
              <a:rPr lang="en-GB" dirty="0" err="1" smtClean="0">
                <a:sym typeface="Wingdings" pitchFamily="2" charset="2"/>
              </a:rPr>
              <a:t>Beobachtung</a:t>
            </a:r>
            <a:r>
              <a:rPr lang="en-GB" dirty="0" smtClean="0">
                <a:sym typeface="Wingdings" pitchFamily="2" charset="2"/>
              </a:rPr>
              <a:t> von S Andromeda (SN1885B)</a:t>
            </a:r>
          </a:p>
          <a:p>
            <a:pPr lvl="1"/>
            <a:r>
              <a:rPr lang="en-GB" dirty="0" err="1" smtClean="0">
                <a:sym typeface="Wingdings" pitchFamily="2" charset="2"/>
              </a:rPr>
              <a:t>Lundmark</a:t>
            </a:r>
            <a:r>
              <a:rPr lang="en-GB" dirty="0" smtClean="0">
                <a:sym typeface="Wingdings" pitchFamily="2" charset="2"/>
              </a:rPr>
              <a:t> (1925) </a:t>
            </a:r>
            <a:r>
              <a:rPr lang="en-GB" dirty="0" err="1" smtClean="0">
                <a:sym typeface="Wingdings" pitchFamily="2" charset="2"/>
              </a:rPr>
              <a:t>schlägt</a:t>
            </a:r>
            <a:r>
              <a:rPr lang="en-GB" dirty="0" smtClean="0">
                <a:sym typeface="Wingdings" pitchFamily="2" charset="2"/>
              </a:rPr>
              <a:t> </a:t>
            </a:r>
            <a:r>
              <a:rPr lang="en-GB" dirty="0" err="1" smtClean="0">
                <a:sym typeface="Wingdings" pitchFamily="2" charset="2"/>
              </a:rPr>
              <a:t>vor</a:t>
            </a:r>
            <a:r>
              <a:rPr lang="en-GB" dirty="0" smtClean="0">
                <a:sym typeface="Wingdings" pitchFamily="2" charset="2"/>
              </a:rPr>
              <a:t>, </a:t>
            </a:r>
            <a:r>
              <a:rPr lang="en-GB" dirty="0" err="1" smtClean="0">
                <a:sym typeface="Wingdings" pitchFamily="2" charset="2"/>
              </a:rPr>
              <a:t>dass</a:t>
            </a:r>
            <a:r>
              <a:rPr lang="en-GB" dirty="0" smtClean="0">
                <a:sym typeface="Wingdings" pitchFamily="2" charset="2"/>
              </a:rPr>
              <a:t> Andromeda extra-</a:t>
            </a:r>
            <a:r>
              <a:rPr lang="en-GB" dirty="0" err="1" smtClean="0">
                <a:sym typeface="Wingdings" pitchFamily="2" charset="2"/>
              </a:rPr>
              <a:t>galaktisch</a:t>
            </a:r>
            <a:r>
              <a:rPr lang="en-GB" dirty="0" smtClean="0">
                <a:sym typeface="Wingdings" pitchFamily="2" charset="2"/>
              </a:rPr>
              <a:t> </a:t>
            </a:r>
            <a:r>
              <a:rPr lang="en-GB" dirty="0" err="1" smtClean="0">
                <a:sym typeface="Wingdings" pitchFamily="2" charset="2"/>
              </a:rPr>
              <a:t>ist</a:t>
            </a:r>
            <a:endParaRPr lang="en-GB" dirty="0" smtClean="0">
              <a:sym typeface="Wingdings" pitchFamily="2" charset="2"/>
            </a:endParaRPr>
          </a:p>
          <a:p>
            <a:pPr lvl="1"/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827088" y="1052513"/>
            <a:ext cx="7888316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Historische Supernovae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SN 1006 (in Lupus)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SN 1054 (Krebs Nebel in Taurus)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SN 1181 (in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Cassiopeia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LT Com 65 Md" pitchFamily="34" charset="0"/>
              </a:rPr>
              <a:t>De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LT Com 65 Md" pitchFamily="34" charset="0"/>
              </a:rPr>
              <a:t>stella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LT Com 65 Md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LT Com 65 Md" pitchFamily="34" charset="0"/>
              </a:rPr>
              <a:t>nova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LT Com 65 Md" pitchFamily="34" charset="0"/>
              </a:rPr>
              <a:t> (Tycho Brahe)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1572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Keplers Supernova 1604 (in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Ophiuchus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Cassiopeia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 A (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ungef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  <a:cs typeface="Times New Roman" pitchFamily="18" charset="0"/>
              </a:rPr>
              <a:t>ähr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  <a:cs typeface="Times New Roman" pitchFamily="18" charset="0"/>
              </a:rPr>
              <a:t> 1680)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S Andromeda (SN 1885B)</a:t>
            </a:r>
          </a:p>
          <a:p>
            <a:pPr marL="742950" marR="0" lvl="1" indent="-285750" algn="l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SN 1987A (in der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Grossen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Com 65 Md" pitchFamily="34" charset="0"/>
              </a:rPr>
              <a:t> Magellanschen Wolke)</a:t>
            </a:r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de-DE" dirty="0"/>
              <a:t>Supernovae</a:t>
            </a:r>
          </a:p>
        </p:txBody>
      </p:sp>
      <p:pic>
        <p:nvPicPr>
          <p:cNvPr id="208900" name="Picture 4" descr="Brahe_stella_no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196975"/>
            <a:ext cx="3116262" cy="4067175"/>
          </a:xfrm>
          <a:prstGeom prst="rect">
            <a:avLst/>
          </a:prstGeom>
          <a:noFill/>
        </p:spPr>
      </p:pic>
      <p:pic>
        <p:nvPicPr>
          <p:cNvPr id="208901" name="Picture 5" descr="tycnov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484313"/>
            <a:ext cx="3922712" cy="3840162"/>
          </a:xfrm>
          <a:prstGeom prst="rect">
            <a:avLst/>
          </a:prstGeom>
          <a:noFill/>
        </p:spPr>
      </p:pic>
      <p:pic>
        <p:nvPicPr>
          <p:cNvPr id="208902" name="Picture 6" descr="Tycho_SNR_Chand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980728"/>
            <a:ext cx="5229225" cy="5054600"/>
          </a:xfrm>
          <a:prstGeom prst="rect">
            <a:avLst/>
          </a:prstGeom>
          <a:noFill/>
        </p:spPr>
      </p:pic>
      <p:pic>
        <p:nvPicPr>
          <p:cNvPr id="208903" name="Picture 7" descr="Tycho_SNR_XMM_Eleme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5663" y="-99392"/>
            <a:ext cx="7018337" cy="702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08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/>
              <a:t>Supernovae</a:t>
            </a:r>
          </a:p>
        </p:txBody>
      </p:sp>
      <p:grpSp>
        <p:nvGrpSpPr>
          <p:cNvPr id="99331" name="Group 3"/>
          <p:cNvGrpSpPr>
            <a:grpSpLocks/>
          </p:cNvGrpSpPr>
          <p:nvPr/>
        </p:nvGrpSpPr>
        <p:grpSpPr bwMode="auto">
          <a:xfrm>
            <a:off x="914400" y="1371600"/>
            <a:ext cx="3586163" cy="4267200"/>
            <a:chOff x="576" y="864"/>
            <a:chExt cx="2259" cy="2688"/>
          </a:xfrm>
        </p:grpSpPr>
        <p:sp>
          <p:nvSpPr>
            <p:cNvPr id="99332" name="Text Box 4"/>
            <p:cNvSpPr txBox="1">
              <a:spLocks noChangeArrowheads="1"/>
            </p:cNvSpPr>
            <p:nvPr/>
          </p:nvSpPr>
          <p:spPr bwMode="auto">
            <a:xfrm>
              <a:off x="576" y="3264"/>
              <a:ext cx="22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/>
                <a:t>Walter Baade (1893-1960)</a:t>
              </a:r>
            </a:p>
          </p:txBody>
        </p:sp>
        <p:pic>
          <p:nvPicPr>
            <p:cNvPr id="99333" name="Picture 5" descr="baade"/>
            <p:cNvPicPr>
              <a:picLocks noChangeAspect="1" noChangeArrowheads="1"/>
            </p:cNvPicPr>
            <p:nvPr/>
          </p:nvPicPr>
          <p:blipFill>
            <a:blip r:embed="rId3" cstate="print">
              <a:lum bright="-11000" contrast="-9000"/>
            </a:blip>
            <a:srcRect/>
            <a:stretch>
              <a:fillRect/>
            </a:stretch>
          </p:blipFill>
          <p:spPr bwMode="auto">
            <a:xfrm>
              <a:off x="864" y="864"/>
              <a:ext cx="1628" cy="2202"/>
            </a:xfrm>
            <a:prstGeom prst="rect">
              <a:avLst/>
            </a:prstGeom>
            <a:noFill/>
          </p:spPr>
        </p:pic>
      </p:grpSp>
      <p:grpSp>
        <p:nvGrpSpPr>
          <p:cNvPr id="99334" name="Group 6"/>
          <p:cNvGrpSpPr>
            <a:grpSpLocks/>
          </p:cNvGrpSpPr>
          <p:nvPr/>
        </p:nvGrpSpPr>
        <p:grpSpPr bwMode="auto">
          <a:xfrm>
            <a:off x="4953000" y="1370013"/>
            <a:ext cx="3467100" cy="4268787"/>
            <a:chOff x="3120" y="863"/>
            <a:chExt cx="2184" cy="2689"/>
          </a:xfrm>
        </p:grpSpPr>
        <p:sp>
          <p:nvSpPr>
            <p:cNvPr id="99335" name="Text Box 7"/>
            <p:cNvSpPr txBox="1">
              <a:spLocks noChangeArrowheads="1"/>
            </p:cNvSpPr>
            <p:nvPr/>
          </p:nvSpPr>
          <p:spPr bwMode="auto">
            <a:xfrm>
              <a:off x="3120" y="3264"/>
              <a:ext cx="21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/>
                <a:t>Fritz </a:t>
              </a:r>
              <a:r>
                <a:rPr lang="en-GB" dirty="0" err="1"/>
                <a:t>Zwicky</a:t>
              </a:r>
              <a:r>
                <a:rPr lang="en-GB" dirty="0"/>
                <a:t> (1898-1974)</a:t>
              </a:r>
            </a:p>
          </p:txBody>
        </p:sp>
        <p:pic>
          <p:nvPicPr>
            <p:cNvPr id="99336" name="Picture 8" descr="zwickyf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 contrast="-20000"/>
            </a:blip>
            <a:srcRect/>
            <a:stretch>
              <a:fillRect/>
            </a:stretch>
          </p:blipFill>
          <p:spPr bwMode="auto">
            <a:xfrm>
              <a:off x="3312" y="863"/>
              <a:ext cx="1705" cy="2200"/>
            </a:xfrm>
            <a:prstGeom prst="rect">
              <a:avLst/>
            </a:prstGeom>
            <a:noFill/>
          </p:spPr>
        </p:pic>
      </p:grpSp>
      <p:grpSp>
        <p:nvGrpSpPr>
          <p:cNvPr id="99341" name="Group 13"/>
          <p:cNvGrpSpPr>
            <a:grpSpLocks/>
          </p:cNvGrpSpPr>
          <p:nvPr/>
        </p:nvGrpSpPr>
        <p:grpSpPr bwMode="auto">
          <a:xfrm>
            <a:off x="688032" y="1168871"/>
            <a:ext cx="7772400" cy="4924425"/>
            <a:chOff x="431" y="799"/>
            <a:chExt cx="4896" cy="3102"/>
          </a:xfrm>
        </p:grpSpPr>
        <p:pic>
          <p:nvPicPr>
            <p:cNvPr id="99337" name="Picture 9" descr="37c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1" y="799"/>
              <a:ext cx="4896" cy="3102"/>
            </a:xfrm>
            <a:prstGeom prst="rect">
              <a:avLst/>
            </a:prstGeom>
            <a:noFill/>
          </p:spPr>
        </p:pic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354" y="1296"/>
              <a:ext cx="120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3200"/>
                <a:t>SN 1937C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87A_BOOK_no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0"/>
            <a:ext cx="645795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816100" y="6042025"/>
            <a:ext cx="1268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dirty="0" err="1"/>
              <a:t>Suntzeff</a:t>
            </a:r>
            <a:endParaRPr lang="en-GB" dirty="0"/>
          </a:p>
        </p:txBody>
      </p:sp>
      <p:grpSp>
        <p:nvGrpSpPr>
          <p:cNvPr id="146436" name="Group 4"/>
          <p:cNvGrpSpPr>
            <a:grpSpLocks/>
          </p:cNvGrpSpPr>
          <p:nvPr/>
        </p:nvGrpSpPr>
        <p:grpSpPr bwMode="auto">
          <a:xfrm>
            <a:off x="3932238" y="207963"/>
            <a:ext cx="4805362" cy="6118225"/>
            <a:chOff x="2477" y="131"/>
            <a:chExt cx="3027" cy="3854"/>
          </a:xfrm>
        </p:grpSpPr>
        <p:sp>
          <p:nvSpPr>
            <p:cNvPr id="146437" name="Rectangle 5"/>
            <p:cNvSpPr>
              <a:spLocks noChangeArrowheads="1"/>
            </p:cNvSpPr>
            <p:nvPr/>
          </p:nvSpPr>
          <p:spPr bwMode="auto">
            <a:xfrm>
              <a:off x="2477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38" name="Rectangle 6"/>
            <p:cNvSpPr>
              <a:spLocks noChangeArrowheads="1"/>
            </p:cNvSpPr>
            <p:nvPr/>
          </p:nvSpPr>
          <p:spPr bwMode="auto">
            <a:xfrm>
              <a:off x="272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39" name="Rectangle 7"/>
            <p:cNvSpPr>
              <a:spLocks noChangeArrowheads="1"/>
            </p:cNvSpPr>
            <p:nvPr/>
          </p:nvSpPr>
          <p:spPr bwMode="auto">
            <a:xfrm>
              <a:off x="2965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0" name="Rectangle 8"/>
            <p:cNvSpPr>
              <a:spLocks noChangeArrowheads="1"/>
            </p:cNvSpPr>
            <p:nvPr/>
          </p:nvSpPr>
          <p:spPr bwMode="auto">
            <a:xfrm>
              <a:off x="3210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1" name="Rectangle 9"/>
            <p:cNvSpPr>
              <a:spLocks noChangeArrowheads="1"/>
            </p:cNvSpPr>
            <p:nvPr/>
          </p:nvSpPr>
          <p:spPr bwMode="auto">
            <a:xfrm>
              <a:off x="345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2" name="Rectangle 10"/>
            <p:cNvSpPr>
              <a:spLocks noChangeArrowheads="1"/>
            </p:cNvSpPr>
            <p:nvPr/>
          </p:nvSpPr>
          <p:spPr bwMode="auto">
            <a:xfrm>
              <a:off x="467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3" name="Rectangle 11"/>
            <p:cNvSpPr>
              <a:spLocks noChangeArrowheads="1"/>
            </p:cNvSpPr>
            <p:nvPr/>
          </p:nvSpPr>
          <p:spPr bwMode="auto">
            <a:xfrm>
              <a:off x="3697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4" name="Rectangle 12"/>
            <p:cNvSpPr>
              <a:spLocks noChangeArrowheads="1"/>
            </p:cNvSpPr>
            <p:nvPr/>
          </p:nvSpPr>
          <p:spPr bwMode="auto">
            <a:xfrm>
              <a:off x="3942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5" name="Rectangle 13"/>
            <p:cNvSpPr>
              <a:spLocks noChangeArrowheads="1"/>
            </p:cNvSpPr>
            <p:nvPr/>
          </p:nvSpPr>
          <p:spPr bwMode="auto">
            <a:xfrm>
              <a:off x="4184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6" name="Rectangle 14"/>
            <p:cNvSpPr>
              <a:spLocks noChangeArrowheads="1"/>
            </p:cNvSpPr>
            <p:nvPr/>
          </p:nvSpPr>
          <p:spPr bwMode="auto">
            <a:xfrm>
              <a:off x="4429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7" name="Rectangle 15"/>
            <p:cNvSpPr>
              <a:spLocks noChangeArrowheads="1"/>
            </p:cNvSpPr>
            <p:nvPr/>
          </p:nvSpPr>
          <p:spPr bwMode="auto">
            <a:xfrm>
              <a:off x="4917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8" name="Rectangle 16"/>
            <p:cNvSpPr>
              <a:spLocks noChangeArrowheads="1"/>
            </p:cNvSpPr>
            <p:nvPr/>
          </p:nvSpPr>
          <p:spPr bwMode="auto">
            <a:xfrm>
              <a:off x="5161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49" name="Rectangle 17"/>
            <p:cNvSpPr>
              <a:spLocks noChangeArrowheads="1"/>
            </p:cNvSpPr>
            <p:nvPr/>
          </p:nvSpPr>
          <p:spPr bwMode="auto">
            <a:xfrm>
              <a:off x="5404" y="131"/>
              <a:ext cx="100" cy="3854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6450" name="Text Box 18"/>
          <p:cNvSpPr txBox="1">
            <a:spLocks noChangeArrowheads="1"/>
          </p:cNvSpPr>
          <p:nvPr/>
        </p:nvSpPr>
        <p:spPr bwMode="auto">
          <a:xfrm>
            <a:off x="3022600" y="836613"/>
            <a:ext cx="504825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2E2F5E"/>
                </a:solidFill>
              </a:rPr>
              <a:t>18</a:t>
            </a:r>
          </a:p>
        </p:txBody>
      </p:sp>
      <p:sp>
        <p:nvSpPr>
          <p:cNvPr id="146451" name="Rectangle 19"/>
          <p:cNvSpPr>
            <a:spLocks noGrp="1" noChangeArrowheads="1"/>
          </p:cNvSpPr>
          <p:nvPr>
            <p:ph type="title"/>
          </p:nvPr>
        </p:nvSpPr>
        <p:spPr>
          <a:xfrm>
            <a:off x="-32" y="142876"/>
            <a:ext cx="1857356" cy="6643710"/>
          </a:xfrm>
          <a:ln>
            <a:noFill/>
          </a:ln>
        </p:spPr>
        <p:txBody>
          <a:bodyPr vert="vert270"/>
          <a:lstStyle/>
          <a:p>
            <a:r>
              <a:rPr lang="en-GB" sz="4000" dirty="0" smtClean="0"/>
              <a:t>Supernova </a:t>
            </a:r>
            <a:r>
              <a:rPr lang="en-GB" sz="4000" dirty="0" err="1" smtClean="0"/>
              <a:t>Beobachtungen</a:t>
            </a:r>
            <a:endParaRPr lang="en-GB" sz="5400" dirty="0"/>
          </a:p>
        </p:txBody>
      </p:sp>
      <p:sp>
        <p:nvSpPr>
          <p:cNvPr id="146452" name="Text Box 20"/>
          <p:cNvSpPr txBox="1">
            <a:spLocks noChangeArrowheads="1"/>
          </p:cNvSpPr>
          <p:nvPr/>
        </p:nvSpPr>
        <p:spPr bwMode="auto">
          <a:xfrm>
            <a:off x="3022600" y="5229225"/>
            <a:ext cx="504825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2E2F5E"/>
                </a:solidFill>
              </a:rPr>
              <a:t>33</a:t>
            </a:r>
          </a:p>
        </p:txBody>
      </p:sp>
      <p:sp>
        <p:nvSpPr>
          <p:cNvPr id="146453" name="Text Box 21"/>
          <p:cNvSpPr txBox="1">
            <a:spLocks noChangeArrowheads="1"/>
          </p:cNvSpPr>
          <p:nvPr/>
        </p:nvSpPr>
        <p:spPr bwMode="auto">
          <a:xfrm>
            <a:off x="3022600" y="3741738"/>
            <a:ext cx="504825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2E2F5E"/>
                </a:solidFill>
              </a:rPr>
              <a:t>28</a:t>
            </a:r>
          </a:p>
        </p:txBody>
      </p:sp>
      <p:sp>
        <p:nvSpPr>
          <p:cNvPr id="146454" name="Text Box 22"/>
          <p:cNvSpPr txBox="1">
            <a:spLocks noChangeArrowheads="1"/>
          </p:cNvSpPr>
          <p:nvPr/>
        </p:nvSpPr>
        <p:spPr bwMode="auto">
          <a:xfrm>
            <a:off x="3022600" y="2324100"/>
            <a:ext cx="504825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2E2F5E"/>
                </a:solidFill>
              </a:rPr>
              <a:t>23</a:t>
            </a:r>
          </a:p>
        </p:txBody>
      </p:sp>
      <p:sp>
        <p:nvSpPr>
          <p:cNvPr id="146455" name="Rectangle 23"/>
          <p:cNvSpPr>
            <a:spLocks noChangeArrowheads="1"/>
          </p:cNvSpPr>
          <p:nvPr/>
        </p:nvSpPr>
        <p:spPr bwMode="auto">
          <a:xfrm>
            <a:off x="3563938" y="1960563"/>
            <a:ext cx="5164137" cy="4371975"/>
          </a:xfrm>
          <a:prstGeom prst="rect">
            <a:avLst/>
          </a:prstGeom>
          <a:solidFill>
            <a:srgbClr val="333399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6456" name="Text Box 24"/>
          <p:cNvSpPr txBox="1">
            <a:spLocks noChangeArrowheads="1"/>
          </p:cNvSpPr>
          <p:nvPr/>
        </p:nvSpPr>
        <p:spPr bwMode="auto">
          <a:xfrm>
            <a:off x="1714480" y="4292600"/>
            <a:ext cx="17075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dirty="0"/>
              <a:t>Virgo</a:t>
            </a:r>
            <a:br>
              <a:rPr lang="en-GB" dirty="0"/>
            </a:br>
            <a:r>
              <a:rPr lang="en-GB" dirty="0" err="1" smtClean="0"/>
              <a:t>Entfernung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4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50" grpId="0" animBg="1"/>
      <p:bldP spid="146452" grpId="0" animBg="1"/>
      <p:bldP spid="146453" grpId="0" animBg="1"/>
      <p:bldP spid="146454" grpId="0" animBg="1"/>
      <p:bldP spid="146455" grpId="0" animBg="1"/>
      <p:bldP spid="1464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r>
              <a:rPr lang="en-GB"/>
              <a:t>Supernova Beobachtungen</a:t>
            </a:r>
          </a:p>
        </p:txBody>
      </p:sp>
      <p:pic>
        <p:nvPicPr>
          <p:cNvPr id="147459" name="Picture 3" descr="9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89013"/>
            <a:ext cx="8316912" cy="5868987"/>
          </a:xfrm>
          <a:prstGeom prst="rect">
            <a:avLst/>
          </a:prstGeom>
          <a:noFill/>
        </p:spPr>
      </p:pic>
      <p:grpSp>
        <p:nvGrpSpPr>
          <p:cNvPr id="147460" name="Group 4"/>
          <p:cNvGrpSpPr>
            <a:grpSpLocks/>
          </p:cNvGrpSpPr>
          <p:nvPr/>
        </p:nvGrpSpPr>
        <p:grpSpPr bwMode="auto">
          <a:xfrm>
            <a:off x="2555875" y="2276475"/>
            <a:ext cx="2322513" cy="457200"/>
            <a:chOff x="1610" y="1434"/>
            <a:chExt cx="1463" cy="288"/>
          </a:xfrm>
        </p:grpSpPr>
        <p:sp>
          <p:nvSpPr>
            <p:cNvPr id="147461" name="Text Box 5"/>
            <p:cNvSpPr txBox="1">
              <a:spLocks noChangeArrowheads="1"/>
            </p:cNvSpPr>
            <p:nvPr/>
          </p:nvSpPr>
          <p:spPr bwMode="auto">
            <a:xfrm>
              <a:off x="1927" y="1434"/>
              <a:ext cx="114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/>
                <a:t>Suntzeff gap</a:t>
              </a:r>
            </a:p>
          </p:txBody>
        </p:sp>
        <p:sp>
          <p:nvSpPr>
            <p:cNvPr id="147462" name="Line 6"/>
            <p:cNvSpPr>
              <a:spLocks noChangeShapeType="1"/>
            </p:cNvSpPr>
            <p:nvPr/>
          </p:nvSpPr>
          <p:spPr bwMode="auto">
            <a:xfrm flipH="1">
              <a:off x="1610" y="1593"/>
              <a:ext cx="317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1122363" y="1809750"/>
            <a:ext cx="48895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>
                <a:solidFill>
                  <a:srgbClr val="2E2F5E"/>
                </a:solidFill>
              </a:rPr>
              <a:t>24</a:t>
            </a: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1122363" y="2781300"/>
            <a:ext cx="48895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>
                <a:solidFill>
                  <a:srgbClr val="2E2F5E"/>
                </a:solidFill>
              </a:rPr>
              <a:t>26</a:t>
            </a:r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1122363" y="3789363"/>
            <a:ext cx="48895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>
                <a:solidFill>
                  <a:srgbClr val="2E2F5E"/>
                </a:solidFill>
              </a:rPr>
              <a:t>28</a:t>
            </a: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1122363" y="4724400"/>
            <a:ext cx="48895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>
                <a:solidFill>
                  <a:srgbClr val="2E2F5E"/>
                </a:solidFill>
              </a:rPr>
              <a:t>30</a:t>
            </a: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1122363" y="908050"/>
            <a:ext cx="48895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>
                <a:solidFill>
                  <a:srgbClr val="2E2F5E"/>
                </a:solidFill>
              </a:rPr>
              <a:t>22</a:t>
            </a:r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1122363" y="5734050"/>
            <a:ext cx="48895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>
                <a:solidFill>
                  <a:srgbClr val="2E2F5E"/>
                </a:solidFill>
              </a:rPr>
              <a:t>32</a:t>
            </a:r>
          </a:p>
        </p:txBody>
      </p:sp>
      <p:sp>
        <p:nvSpPr>
          <p:cNvPr id="147469" name="Rectangle 13"/>
          <p:cNvSpPr>
            <a:spLocks noChangeArrowheads="1"/>
          </p:cNvSpPr>
          <p:nvPr/>
        </p:nvSpPr>
        <p:spPr bwMode="auto">
          <a:xfrm>
            <a:off x="1619250" y="2565400"/>
            <a:ext cx="6999288" cy="3635375"/>
          </a:xfrm>
          <a:prstGeom prst="rect">
            <a:avLst/>
          </a:prstGeom>
          <a:solidFill>
            <a:srgbClr val="000080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470" name="Text Box 14"/>
          <p:cNvSpPr txBox="1">
            <a:spLocks noChangeArrowheads="1"/>
          </p:cNvSpPr>
          <p:nvPr/>
        </p:nvSpPr>
        <p:spPr bwMode="auto">
          <a:xfrm>
            <a:off x="684213" y="4292600"/>
            <a:ext cx="871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/>
              <a:t>z=0.5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4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3" grpId="0" animBg="1"/>
      <p:bldP spid="147464" grpId="0" animBg="1"/>
      <p:bldP spid="147465" grpId="0" animBg="1"/>
      <p:bldP spid="147466" grpId="0" animBg="1"/>
      <p:bldP spid="147467" grpId="0" animBg="1"/>
      <p:bldP spid="147468" grpId="0" animBg="1"/>
      <p:bldP spid="147469" grpId="0" animBg="1"/>
      <p:bldP spid="1474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Astronomie ist anders …</a:t>
            </a:r>
          </a:p>
        </p:txBody>
      </p:sp>
      <p:sp>
        <p:nvSpPr>
          <p:cNvPr id="172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57340"/>
            <a:ext cx="7772400" cy="4114800"/>
          </a:xfrm>
        </p:spPr>
        <p:txBody>
          <a:bodyPr/>
          <a:lstStyle/>
          <a:p>
            <a:r>
              <a:rPr lang="en-GB" sz="2800" dirty="0" err="1"/>
              <a:t>Studium</a:t>
            </a:r>
            <a:r>
              <a:rPr lang="en-GB" sz="2800" dirty="0"/>
              <a:t> </a:t>
            </a:r>
            <a:r>
              <a:rPr lang="en-GB" sz="2800" dirty="0" err="1"/>
              <a:t>aller</a:t>
            </a:r>
            <a:r>
              <a:rPr lang="en-GB" sz="2800" dirty="0"/>
              <a:t> </a:t>
            </a:r>
            <a:r>
              <a:rPr lang="en-GB" sz="2800" dirty="0" err="1"/>
              <a:t>Objekte</a:t>
            </a:r>
            <a:r>
              <a:rPr lang="en-GB" sz="2800" dirty="0"/>
              <a:t> </a:t>
            </a:r>
            <a:r>
              <a:rPr lang="en-GB" sz="2800" dirty="0" err="1"/>
              <a:t>ausserhalb</a:t>
            </a:r>
            <a:r>
              <a:rPr lang="en-GB" sz="2800" dirty="0"/>
              <a:t> </a:t>
            </a:r>
            <a:r>
              <a:rPr lang="en-GB" sz="2800" dirty="0" err="1"/>
              <a:t>der</a:t>
            </a:r>
            <a:r>
              <a:rPr lang="en-GB" sz="2800" dirty="0"/>
              <a:t> </a:t>
            </a:r>
            <a:r>
              <a:rPr lang="en-GB" sz="2800" dirty="0" err="1"/>
              <a:t>Erde</a:t>
            </a:r>
            <a:endParaRPr lang="en-GB" sz="2800" dirty="0"/>
          </a:p>
          <a:p>
            <a:r>
              <a:rPr lang="en-GB" sz="2800" dirty="0" err="1"/>
              <a:t>Keine</a:t>
            </a:r>
            <a:r>
              <a:rPr lang="en-GB" sz="2800" dirty="0"/>
              <a:t> </a:t>
            </a:r>
            <a:r>
              <a:rPr lang="en-GB" sz="2800" dirty="0" err="1"/>
              <a:t>direkten</a:t>
            </a:r>
            <a:r>
              <a:rPr lang="en-GB" sz="2800" dirty="0"/>
              <a:t> </a:t>
            </a:r>
            <a:r>
              <a:rPr lang="en-GB" sz="2800" dirty="0" err="1"/>
              <a:t>Experimente</a:t>
            </a:r>
            <a:endParaRPr lang="en-GB" sz="2800" dirty="0"/>
          </a:p>
          <a:p>
            <a:pPr lvl="1"/>
            <a:r>
              <a:rPr lang="en-GB" sz="2400" dirty="0" err="1"/>
              <a:t>Laborexperimente</a:t>
            </a:r>
            <a:r>
              <a:rPr lang="en-GB" sz="2400" dirty="0"/>
              <a:t> k</a:t>
            </a:r>
            <a:r>
              <a:rPr lang="en-US" sz="2400" dirty="0" err="1">
                <a:cs typeface="Arial" pitchFamily="34" charset="0"/>
              </a:rPr>
              <a:t>önnen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nur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beschränkt</a:t>
            </a:r>
            <a:r>
              <a:rPr lang="en-US" sz="2400" dirty="0">
                <a:cs typeface="Arial" pitchFamily="34" charset="0"/>
              </a:rPr>
              <a:t> die </a:t>
            </a:r>
            <a:r>
              <a:rPr lang="en-US" sz="2400" dirty="0" err="1">
                <a:cs typeface="Arial" pitchFamily="34" charset="0"/>
              </a:rPr>
              <a:t>Bedingungen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im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Universum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erzeugen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</a:rPr>
              <a:t/>
            </a:r>
            <a:br>
              <a:rPr lang="en-US" sz="2400" dirty="0" smtClean="0">
                <a:cs typeface="Arial" pitchFamily="34" charset="0"/>
              </a:rPr>
            </a:b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cs typeface="Arial" pitchFamily="34" charset="0"/>
              </a:rPr>
              <a:t>e.g. </a:t>
            </a:r>
            <a:r>
              <a:rPr lang="en-US" sz="2400" dirty="0" err="1">
                <a:cs typeface="Arial" pitchFamily="34" charset="0"/>
              </a:rPr>
              <a:t>Dichten</a:t>
            </a:r>
            <a:r>
              <a:rPr lang="en-US" sz="2400" dirty="0">
                <a:cs typeface="Arial" pitchFamily="34" charset="0"/>
              </a:rPr>
              <a:t>, </a:t>
            </a:r>
            <a:r>
              <a:rPr lang="en-US" sz="2400" dirty="0" err="1">
                <a:cs typeface="Arial" pitchFamily="34" charset="0"/>
              </a:rPr>
              <a:t>Entfernungen</a:t>
            </a:r>
            <a:r>
              <a:rPr lang="en-US" sz="2400" dirty="0">
                <a:cs typeface="Arial" pitchFamily="34" charset="0"/>
              </a:rPr>
              <a:t> und </a:t>
            </a:r>
            <a:r>
              <a:rPr lang="en-US" sz="2400" dirty="0" err="1">
                <a:cs typeface="Arial" pitchFamily="34" charset="0"/>
              </a:rPr>
              <a:t>Zeiträume</a:t>
            </a:r>
            <a:r>
              <a:rPr lang="en-US" sz="2400" dirty="0">
                <a:cs typeface="Arial" pitchFamily="34" charset="0"/>
              </a:rPr>
              <a:t>, </a:t>
            </a:r>
            <a:r>
              <a:rPr lang="en-US" sz="2400" dirty="0" err="1">
                <a:cs typeface="Arial" pitchFamily="34" charset="0"/>
              </a:rPr>
              <a:t>Temperaturen</a:t>
            </a:r>
            <a:r>
              <a:rPr lang="en-US" sz="2400" dirty="0">
                <a:cs typeface="Arial" pitchFamily="34" charset="0"/>
              </a:rPr>
              <a:t>)</a:t>
            </a:r>
          </a:p>
          <a:p>
            <a:r>
              <a:rPr lang="en-US" sz="2800" dirty="0" err="1">
                <a:cs typeface="Arial" pitchFamily="34" charset="0"/>
              </a:rPr>
              <a:t>Informationsträger</a:t>
            </a:r>
            <a:endParaRPr lang="en-US" sz="2800" dirty="0">
              <a:cs typeface="Arial" pitchFamily="34" charset="0"/>
            </a:endParaRPr>
          </a:p>
          <a:p>
            <a:pPr lvl="1"/>
            <a:r>
              <a:rPr lang="en-US" sz="2400" dirty="0" err="1">
                <a:cs typeface="Arial" pitchFamily="34" charset="0"/>
              </a:rPr>
              <a:t>Photonen</a:t>
            </a:r>
            <a:r>
              <a:rPr lang="en-US" sz="2400" dirty="0">
                <a:cs typeface="Arial" pitchFamily="34" charset="0"/>
              </a:rPr>
              <a:t> – </a:t>
            </a:r>
            <a:r>
              <a:rPr lang="en-US" sz="2400" dirty="0" err="1">
                <a:cs typeface="Arial" pitchFamily="34" charset="0"/>
              </a:rPr>
              <a:t>elektromagnetische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Strahlung</a:t>
            </a:r>
            <a:endParaRPr lang="en-US" sz="2400" dirty="0">
              <a:cs typeface="Arial" pitchFamily="34" charset="0"/>
            </a:endParaRPr>
          </a:p>
          <a:p>
            <a:pPr lvl="1"/>
            <a:r>
              <a:rPr lang="en-US" sz="2400" dirty="0">
                <a:cs typeface="Arial" pitchFamily="34" charset="0"/>
              </a:rPr>
              <a:t>Neutrinos – </a:t>
            </a:r>
            <a:r>
              <a:rPr lang="en-US" sz="2400" dirty="0" err="1">
                <a:cs typeface="Arial" pitchFamily="34" charset="0"/>
              </a:rPr>
              <a:t>bisher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nur</a:t>
            </a:r>
            <a:r>
              <a:rPr lang="en-US" sz="2400" dirty="0">
                <a:cs typeface="Arial" pitchFamily="34" charset="0"/>
              </a:rPr>
              <a:t> von </a:t>
            </a:r>
            <a:r>
              <a:rPr lang="en-US" sz="2400" dirty="0" err="1">
                <a:cs typeface="Arial" pitchFamily="34" charset="0"/>
              </a:rPr>
              <a:t>zwei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astronomischen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Objekten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beobachtet</a:t>
            </a:r>
            <a:endParaRPr lang="en-US" sz="2400" dirty="0">
              <a:cs typeface="Arial" pitchFamily="34" charset="0"/>
            </a:endParaRPr>
          </a:p>
          <a:p>
            <a:pPr lvl="1"/>
            <a:r>
              <a:rPr lang="en-US" sz="2400" dirty="0" err="1">
                <a:cs typeface="Arial" pitchFamily="34" charset="0"/>
              </a:rPr>
              <a:t>Gravitationswellen</a:t>
            </a:r>
            <a:r>
              <a:rPr lang="en-US" sz="2400" dirty="0">
                <a:cs typeface="Arial" pitchFamily="34" charset="0"/>
              </a:rPr>
              <a:t> – </a:t>
            </a:r>
            <a:r>
              <a:rPr lang="en-US" sz="2400" dirty="0" err="1">
                <a:cs typeface="Arial" pitchFamily="34" charset="0"/>
              </a:rPr>
              <a:t>vorhergesagt</a:t>
            </a:r>
            <a:r>
              <a:rPr lang="en-US" sz="2400" dirty="0">
                <a:cs typeface="Arial" pitchFamily="34" charset="0"/>
              </a:rPr>
              <a:t>, </a:t>
            </a:r>
            <a:r>
              <a:rPr lang="en-US" sz="2400" dirty="0" err="1">
                <a:cs typeface="Arial" pitchFamily="34" charset="0"/>
              </a:rPr>
              <a:t>aber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bis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heute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nur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indirekt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err="1">
                <a:cs typeface="Arial" pitchFamily="34" charset="0"/>
              </a:rPr>
              <a:t>beobachtet</a:t>
            </a:r>
            <a:endParaRPr lang="en-US" sz="2400" dirty="0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428604"/>
            <a:ext cx="7772400" cy="1143000"/>
          </a:xfrm>
        </p:spPr>
        <p:txBody>
          <a:bodyPr/>
          <a:lstStyle/>
          <a:p>
            <a:r>
              <a:rPr lang="de-DE" dirty="0" smtClean="0"/>
              <a:t>Beobachtungsgrößen</a:t>
            </a:r>
            <a:endParaRPr lang="de-DE" dirty="0"/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571612"/>
            <a:ext cx="7772400" cy="4114800"/>
          </a:xfrm>
        </p:spPr>
        <p:txBody>
          <a:bodyPr/>
          <a:lstStyle/>
          <a:p>
            <a:pPr marL="534988" indent="-534988">
              <a:spcBef>
                <a:spcPct val="0"/>
              </a:spcBef>
              <a:buFont typeface="Times New Roman" pitchFamily="18" charset="0"/>
              <a:buChar char="→"/>
            </a:pPr>
            <a:r>
              <a:rPr lang="de-DE" dirty="0" smtClean="0"/>
              <a:t>Licht- und Farbkurven </a:t>
            </a:r>
            <a:br>
              <a:rPr lang="de-DE" dirty="0" smtClean="0"/>
            </a:br>
            <a:r>
              <a:rPr lang="de-DE" dirty="0" smtClean="0"/>
              <a:t>(elektromagnetische Strahlung)</a:t>
            </a:r>
          </a:p>
          <a:p>
            <a:pPr marL="534988" indent="-534988">
              <a:spcBef>
                <a:spcPct val="0"/>
              </a:spcBef>
              <a:buFont typeface="Times New Roman" pitchFamily="18" charset="0"/>
              <a:buChar char="→"/>
            </a:pPr>
            <a:r>
              <a:rPr lang="de-DE" dirty="0" smtClean="0"/>
              <a:t>Spektrale Entwicklung</a:t>
            </a:r>
          </a:p>
          <a:p>
            <a:pPr marL="534988" indent="-534988">
              <a:spcBef>
                <a:spcPct val="0"/>
              </a:spcBef>
              <a:buFont typeface="Times New Roman" pitchFamily="18" charset="0"/>
              <a:buChar char="→"/>
            </a:pPr>
            <a:r>
              <a:rPr lang="de-DE" dirty="0" smtClean="0"/>
              <a:t>Umgebung</a:t>
            </a:r>
          </a:p>
          <a:p>
            <a:pPr marL="1000125" lvl="1">
              <a:spcBef>
                <a:spcPct val="0"/>
              </a:spcBef>
              <a:buFont typeface="Times New Roman" pitchFamily="18" charset="0"/>
              <a:buChar char="→"/>
            </a:pPr>
            <a:r>
              <a:rPr lang="de-DE" dirty="0" smtClean="0"/>
              <a:t>Muttergalaxie</a:t>
            </a:r>
          </a:p>
          <a:p>
            <a:pPr marL="1000125" lvl="1">
              <a:spcBef>
                <a:spcPct val="0"/>
              </a:spcBef>
              <a:buFont typeface="Times New Roman" pitchFamily="18" charset="0"/>
              <a:buChar char="→"/>
            </a:pPr>
            <a:r>
              <a:rPr lang="de-DE" dirty="0" smtClean="0"/>
              <a:t>interstellares Material</a:t>
            </a:r>
          </a:p>
          <a:p>
            <a:pPr marL="534988" indent="-534988">
              <a:spcBef>
                <a:spcPct val="0"/>
              </a:spcBef>
              <a:buFont typeface="Times New Roman" pitchFamily="18" charset="0"/>
              <a:buChar char="→"/>
            </a:pPr>
            <a:r>
              <a:rPr lang="de-DE" dirty="0" smtClean="0"/>
              <a:t>Vorgängerstern</a:t>
            </a:r>
          </a:p>
          <a:p>
            <a:pPr marL="534988" indent="-534988">
              <a:spcBef>
                <a:spcPct val="0"/>
              </a:spcBef>
              <a:buFont typeface="Times New Roman" pitchFamily="18" charset="0"/>
              <a:buChar char="→"/>
            </a:pPr>
            <a:r>
              <a:rPr lang="de-DE" dirty="0" smtClean="0"/>
              <a:t>Überreste </a:t>
            </a:r>
          </a:p>
          <a:p>
            <a:pPr marL="534988" indent="-534988">
              <a:spcBef>
                <a:spcPct val="0"/>
              </a:spcBef>
              <a:buFont typeface="Times New Roman" pitchFamily="18" charset="0"/>
              <a:buChar char="→"/>
            </a:pPr>
            <a:r>
              <a:rPr lang="de-DE" dirty="0" smtClean="0"/>
              <a:t>Raten</a:t>
            </a:r>
          </a:p>
          <a:p>
            <a:pPr marL="534988" indent="-534988">
              <a:spcBef>
                <a:spcPct val="0"/>
              </a:spcBef>
              <a:buFont typeface="Times New Roman" pitchFamily="18" charset="0"/>
              <a:buChar char="→"/>
            </a:pPr>
            <a:r>
              <a:rPr lang="de-DE" dirty="0" smtClean="0"/>
              <a:t>Neutrinos und Kosmische Strahlung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Supernovae</a:t>
            </a:r>
            <a:endParaRPr lang="en-GB" dirty="0"/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2808560" cy="4114800"/>
          </a:xfrm>
        </p:spPr>
        <p:txBody>
          <a:bodyPr/>
          <a:lstStyle/>
          <a:p>
            <a:pPr>
              <a:buNone/>
            </a:pPr>
            <a:r>
              <a:rPr lang="de-DE" dirty="0" smtClean="0">
                <a:solidFill>
                  <a:srgbClr val="CC0000"/>
                </a:solidFill>
              </a:rPr>
              <a:t>Physik</a:t>
            </a:r>
          </a:p>
          <a:p>
            <a:pPr>
              <a:spcBef>
                <a:spcPct val="0"/>
              </a:spcBef>
              <a:buNone/>
            </a:pPr>
            <a:r>
              <a:rPr lang="de-DE" sz="2400" dirty="0" smtClean="0"/>
              <a:t>Explosion</a:t>
            </a:r>
          </a:p>
          <a:p>
            <a:pPr>
              <a:spcBef>
                <a:spcPct val="0"/>
              </a:spcBef>
              <a:buNone/>
            </a:pPr>
            <a:r>
              <a:rPr lang="de-DE" sz="2400" dirty="0" err="1" smtClean="0"/>
              <a:t>Nukleosynthese</a:t>
            </a:r>
            <a:endParaRPr lang="de-DE" sz="2400" dirty="0" smtClean="0"/>
          </a:p>
          <a:p>
            <a:pPr>
              <a:spcBef>
                <a:spcPct val="0"/>
              </a:spcBef>
              <a:buNone/>
            </a:pPr>
            <a:r>
              <a:rPr lang="de-DE" sz="2400" dirty="0" smtClean="0"/>
              <a:t>Strahlungs-</a:t>
            </a:r>
            <a:r>
              <a:rPr lang="de-DE" sz="2400" dirty="0" err="1" smtClean="0"/>
              <a:t>transport</a:t>
            </a:r>
            <a:endParaRPr lang="de-DE" sz="2400" dirty="0" smtClean="0"/>
          </a:p>
          <a:p>
            <a:pPr>
              <a:spcBef>
                <a:spcPct val="0"/>
              </a:spcBef>
              <a:buNone/>
            </a:pPr>
            <a:r>
              <a:rPr lang="de-DE" sz="2400" dirty="0" smtClean="0"/>
              <a:t>Schocks</a:t>
            </a:r>
          </a:p>
          <a:p>
            <a:pPr>
              <a:spcBef>
                <a:spcPct val="0"/>
              </a:spcBef>
              <a:buNone/>
            </a:pPr>
            <a:r>
              <a:rPr lang="de-DE" sz="2400" dirty="0" smtClean="0"/>
              <a:t>Evolution des Vorgänger-</a:t>
            </a:r>
            <a:r>
              <a:rPr lang="de-DE" sz="2400" dirty="0" err="1" smtClean="0"/>
              <a:t>sternes</a:t>
            </a:r>
            <a:endParaRPr lang="de-DE" sz="2400" dirty="0" smtClean="0"/>
          </a:p>
          <a:p>
            <a:pPr>
              <a:spcBef>
                <a:spcPct val="0"/>
              </a:spcBef>
            </a:pPr>
            <a:endParaRPr lang="en-GB" sz="2400" dirty="0"/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445579" name="Rectangle 139"/>
          <p:cNvSpPr>
            <a:spLocks noChangeArrowheads="1"/>
          </p:cNvSpPr>
          <p:nvPr/>
        </p:nvSpPr>
        <p:spPr bwMode="auto">
          <a:xfrm>
            <a:off x="3132138" y="1700213"/>
            <a:ext cx="2808287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3200" b="0" dirty="0" err="1" smtClean="0">
                <a:solidFill>
                  <a:srgbClr val="CC0000"/>
                </a:solidFill>
                <a:latin typeface="HelveticaNeueLT Com 65 Md" pitchFamily="34" charset="0"/>
              </a:rPr>
              <a:t>Astrophysik</a:t>
            </a:r>
            <a:endParaRPr lang="en-GB" sz="3200" b="0" dirty="0">
              <a:solidFill>
                <a:srgbClr val="CC0000"/>
              </a:solidFill>
              <a:latin typeface="HelveticaNeueLT Com 65 Md" pitchFamily="34" charset="0"/>
            </a:endParaRPr>
          </a:p>
          <a:p>
            <a:pPr marL="342900" indent="-342900" algn="l"/>
            <a:r>
              <a:rPr lang="en-GB" sz="2400" b="0" dirty="0" err="1" smtClean="0">
                <a:latin typeface="HelveticaNeueLT Com 65 Md" pitchFamily="34" charset="0"/>
              </a:rPr>
              <a:t>Anreicherung</a:t>
            </a:r>
            <a:r>
              <a:rPr lang="en-GB" sz="2400" b="0" dirty="0" smtClean="0">
                <a:latin typeface="HelveticaNeueLT Com 65 Md" pitchFamily="34" charset="0"/>
              </a:rPr>
              <a:t> des </a:t>
            </a:r>
            <a:r>
              <a:rPr lang="en-GB" sz="2400" b="0" dirty="0" err="1" smtClean="0">
                <a:latin typeface="HelveticaNeueLT Com 65 Md" pitchFamily="34" charset="0"/>
              </a:rPr>
              <a:t>Universums</a:t>
            </a:r>
            <a:r>
              <a:rPr lang="en-GB" sz="2400" b="0" dirty="0" smtClean="0">
                <a:latin typeface="HelveticaNeueLT Com 65 Md" pitchFamily="34" charset="0"/>
              </a:rPr>
              <a:t> </a:t>
            </a:r>
            <a:r>
              <a:rPr lang="en-GB" sz="2400" b="0" dirty="0" err="1" smtClean="0">
                <a:latin typeface="HelveticaNeueLT Com 65 Md" pitchFamily="34" charset="0"/>
              </a:rPr>
              <a:t>mit</a:t>
            </a:r>
            <a:r>
              <a:rPr lang="en-GB" sz="2400" b="0" dirty="0" smtClean="0">
                <a:latin typeface="HelveticaNeueLT Com 65 Md" pitchFamily="34" charset="0"/>
              </a:rPr>
              <a:t> </a:t>
            </a:r>
            <a:r>
              <a:rPr lang="en-GB" sz="2400" b="0" dirty="0" err="1" smtClean="0">
                <a:latin typeface="HelveticaNeueLT Com 65 Md" pitchFamily="34" charset="0"/>
              </a:rPr>
              <a:t>höheren</a:t>
            </a:r>
            <a:r>
              <a:rPr lang="en-GB" sz="2400" b="0" dirty="0" smtClean="0">
                <a:latin typeface="HelveticaNeueLT Com 65 Md" pitchFamily="34" charset="0"/>
              </a:rPr>
              <a:t> </a:t>
            </a:r>
            <a:r>
              <a:rPr lang="en-GB" sz="2400" b="0" dirty="0" err="1" smtClean="0">
                <a:latin typeface="HelveticaNeueLT Com 65 Md" pitchFamily="34" charset="0"/>
              </a:rPr>
              <a:t>Elementen</a:t>
            </a:r>
            <a:endParaRPr lang="en-GB" sz="2400" b="0" dirty="0">
              <a:latin typeface="HelveticaNeueLT Com 65 Md" pitchFamily="34" charset="0"/>
            </a:endParaRPr>
          </a:p>
          <a:p>
            <a:pPr marL="342900" indent="-342900" algn="l"/>
            <a:r>
              <a:rPr lang="en-GB" sz="2400" b="0" dirty="0" err="1" smtClean="0">
                <a:latin typeface="HelveticaNeueLT Com 65 Md" pitchFamily="34" charset="0"/>
              </a:rPr>
              <a:t>Sternentwicklung</a:t>
            </a:r>
            <a:endParaRPr lang="en-GB" sz="2400" b="0" dirty="0">
              <a:latin typeface="HelveticaNeueLT Com 65 Md" pitchFamily="34" charset="0"/>
            </a:endParaRPr>
          </a:p>
          <a:p>
            <a:pPr marL="342900" indent="-342900" algn="l"/>
            <a:r>
              <a:rPr lang="en-GB" sz="2400" b="0" dirty="0" err="1" smtClean="0">
                <a:latin typeface="HelveticaNeueLT Com 65 Md" pitchFamily="34" charset="0"/>
              </a:rPr>
              <a:t>Sternenstehung</a:t>
            </a:r>
            <a:endParaRPr lang="en-GB" sz="2400" b="0" dirty="0">
              <a:latin typeface="HelveticaNeueLT Com 65 Md" pitchFamily="34" charset="0"/>
            </a:endParaRPr>
          </a:p>
          <a:p>
            <a:pPr marL="342900" indent="-342900" algn="l"/>
            <a:r>
              <a:rPr lang="en-GB" sz="2400" b="0" dirty="0" err="1" smtClean="0">
                <a:latin typeface="HelveticaNeueLT Com 65 Md" pitchFamily="34" charset="0"/>
              </a:rPr>
              <a:t>Galaxienentwick</a:t>
            </a:r>
            <a:r>
              <a:rPr lang="en-GB" sz="2400" b="0" dirty="0" smtClean="0">
                <a:latin typeface="HelveticaNeueLT Com 65 Md" pitchFamily="34" charset="0"/>
              </a:rPr>
              <a:t>-lung</a:t>
            </a:r>
            <a:endParaRPr lang="en-GB" sz="2400" b="0" dirty="0">
              <a:latin typeface="HelveticaNeueLT Com 65 Md" pitchFamily="34" charset="0"/>
            </a:endParaRPr>
          </a:p>
          <a:p>
            <a:pPr marL="342900" indent="-342900" algn="l"/>
            <a:r>
              <a:rPr lang="en-GB" sz="2400" b="0" dirty="0" err="1" smtClean="0">
                <a:latin typeface="HelveticaNeueLT Com 65 Md" pitchFamily="34" charset="0"/>
              </a:rPr>
              <a:t>Schwarze</a:t>
            </a:r>
            <a:r>
              <a:rPr lang="en-GB" sz="2400" b="0" dirty="0" smtClean="0">
                <a:latin typeface="HelveticaNeueLT Com 65 Md" pitchFamily="34" charset="0"/>
              </a:rPr>
              <a:t> </a:t>
            </a:r>
            <a:r>
              <a:rPr lang="en-GB" sz="2400" b="0" dirty="0" err="1" smtClean="0">
                <a:latin typeface="HelveticaNeueLT Com 65 Md" pitchFamily="34" charset="0"/>
              </a:rPr>
              <a:t>Löcher</a:t>
            </a:r>
            <a:endParaRPr lang="en-GB" sz="2400" b="0" dirty="0">
              <a:latin typeface="HelveticaNeueLT Com 65 Md" pitchFamily="34" charset="0"/>
            </a:endParaRPr>
          </a:p>
          <a:p>
            <a:pPr marL="342900" indent="-342900" algn="l"/>
            <a:r>
              <a:rPr lang="en-GB" b="0" dirty="0" err="1" smtClean="0">
                <a:latin typeface="HelveticaNeueLT Com 65 Md" pitchFamily="34" charset="0"/>
              </a:rPr>
              <a:t>N</a:t>
            </a:r>
            <a:r>
              <a:rPr lang="en-GB" sz="2400" b="0" dirty="0" err="1" smtClean="0">
                <a:latin typeface="HelveticaNeueLT Com 65 Md" pitchFamily="34" charset="0"/>
              </a:rPr>
              <a:t>eutronensterne</a:t>
            </a:r>
            <a:endParaRPr lang="en-GB" sz="2400" b="0" dirty="0">
              <a:latin typeface="HelveticaNeueLT Com 65 Md" pitchFamily="34" charset="0"/>
            </a:endParaRPr>
          </a:p>
          <a:p>
            <a:pPr marL="342900" indent="-342900" algn="l"/>
            <a:r>
              <a:rPr lang="en-GB" sz="2400" b="0" dirty="0" err="1" smtClean="0">
                <a:latin typeface="HelveticaNeueLT Com 65 Md" pitchFamily="34" charset="0"/>
              </a:rPr>
              <a:t>Staubentstehung</a:t>
            </a:r>
            <a:endParaRPr lang="en-GB" sz="2000" b="0" dirty="0">
              <a:latin typeface="HelveticaNeueLT Com 65 Md" pitchFamily="34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GB" sz="2400" dirty="0"/>
          </a:p>
          <a:p>
            <a:pPr marL="342900" indent="-342900" algn="l">
              <a:spcBef>
                <a:spcPct val="20000"/>
              </a:spcBef>
            </a:pPr>
            <a:endParaRPr lang="en-GB" sz="3200" dirty="0"/>
          </a:p>
        </p:txBody>
      </p:sp>
      <p:sp>
        <p:nvSpPr>
          <p:cNvPr id="445580" name="Rectangle 140"/>
          <p:cNvSpPr>
            <a:spLocks noChangeArrowheads="1"/>
          </p:cNvSpPr>
          <p:nvPr/>
        </p:nvSpPr>
        <p:spPr bwMode="auto">
          <a:xfrm>
            <a:off x="5834063" y="1412875"/>
            <a:ext cx="33099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endParaRPr lang="en-GB" sz="2800"/>
          </a:p>
          <a:p>
            <a:pPr marL="342900" indent="-342900" algn="l">
              <a:spcBef>
                <a:spcPct val="20000"/>
              </a:spcBef>
            </a:pPr>
            <a:endParaRPr lang="en-GB" sz="2800"/>
          </a:p>
          <a:p>
            <a:pPr marL="342900" indent="-342900" algn="l">
              <a:spcBef>
                <a:spcPct val="20000"/>
              </a:spcBef>
            </a:pPr>
            <a:endParaRPr lang="en-GB" sz="3200"/>
          </a:p>
        </p:txBody>
      </p:sp>
      <p:sp>
        <p:nvSpPr>
          <p:cNvPr id="445623" name="Rectangle 183"/>
          <p:cNvSpPr>
            <a:spLocks noChangeArrowheads="1"/>
          </p:cNvSpPr>
          <p:nvPr/>
        </p:nvSpPr>
        <p:spPr bwMode="auto">
          <a:xfrm>
            <a:off x="6084888" y="1698625"/>
            <a:ext cx="28797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3200" b="0" dirty="0" smtClean="0">
                <a:solidFill>
                  <a:srgbClr val="CC0000"/>
                </a:solidFill>
                <a:latin typeface="HelveticaNeueLT Com 65 Md" pitchFamily="34" charset="0"/>
              </a:rPr>
              <a:t>“</a:t>
            </a:r>
            <a:r>
              <a:rPr lang="en-GB" sz="3200" b="0" dirty="0" err="1" smtClean="0">
                <a:solidFill>
                  <a:srgbClr val="CC0000"/>
                </a:solidFill>
                <a:latin typeface="HelveticaNeueLT Com 65 Md" pitchFamily="34" charset="0"/>
              </a:rPr>
              <a:t>Instrumente</a:t>
            </a:r>
            <a:r>
              <a:rPr lang="en-GB" sz="3200" b="0" dirty="0" smtClean="0">
                <a:solidFill>
                  <a:srgbClr val="CC0000"/>
                </a:solidFill>
                <a:latin typeface="HelveticaNeueLT Com 65 Md" pitchFamily="34" charset="0"/>
              </a:rPr>
              <a:t>”</a:t>
            </a:r>
            <a:endParaRPr lang="en-GB" sz="3200" b="0" dirty="0">
              <a:solidFill>
                <a:srgbClr val="CC0000"/>
              </a:solidFill>
              <a:latin typeface="HelveticaNeueLT Com 65 Md" pitchFamily="34" charset="0"/>
            </a:endParaRPr>
          </a:p>
          <a:p>
            <a:pPr marL="342900" indent="-342900" algn="l"/>
            <a:r>
              <a:rPr lang="en-GB" b="0" dirty="0" err="1" smtClean="0">
                <a:latin typeface="HelveticaNeueLT Com 65 Md" pitchFamily="34" charset="0"/>
              </a:rPr>
              <a:t>K</a:t>
            </a:r>
            <a:r>
              <a:rPr lang="en-GB" sz="2400" b="0" dirty="0" err="1" smtClean="0">
                <a:latin typeface="HelveticaNeueLT Com 65 Md" pitchFamily="34" charset="0"/>
              </a:rPr>
              <a:t>osmologie</a:t>
            </a:r>
            <a:endParaRPr lang="en-GB" sz="2400" b="0" dirty="0">
              <a:latin typeface="HelveticaNeueLT Com 65 Md" pitchFamily="34" charset="0"/>
            </a:endParaRPr>
          </a:p>
          <a:p>
            <a:pPr marL="342900" indent="-342900" algn="l"/>
            <a:r>
              <a:rPr lang="en-GB" b="0" dirty="0" err="1" smtClean="0">
                <a:latin typeface="HelveticaNeueLT Com 65 Md" pitchFamily="34" charset="0"/>
              </a:rPr>
              <a:t>S</a:t>
            </a:r>
            <a:r>
              <a:rPr lang="en-GB" sz="2400" b="0" dirty="0" err="1" smtClean="0">
                <a:latin typeface="HelveticaNeueLT Com 65 Md" pitchFamily="34" charset="0"/>
              </a:rPr>
              <a:t>ternentstehungs</a:t>
            </a:r>
            <a:r>
              <a:rPr lang="en-GB" sz="2400" b="0" dirty="0" smtClean="0">
                <a:latin typeface="HelveticaNeueLT Com 65 Md" pitchFamily="34" charset="0"/>
              </a:rPr>
              <a:t>-</a:t>
            </a:r>
            <a:br>
              <a:rPr lang="en-GB" sz="2400" b="0" dirty="0" smtClean="0">
                <a:latin typeface="HelveticaNeueLT Com 65 Md" pitchFamily="34" charset="0"/>
              </a:rPr>
            </a:br>
            <a:r>
              <a:rPr lang="en-GB" sz="2400" b="0" dirty="0" err="1" smtClean="0">
                <a:latin typeface="HelveticaNeueLT Com 65 Md" pitchFamily="34" charset="0"/>
              </a:rPr>
              <a:t>raten</a:t>
            </a:r>
            <a:endParaRPr lang="en-GB" sz="2400" b="0" dirty="0">
              <a:latin typeface="HelveticaNeueLT Com 65 Md" pitchFamily="34" charset="0"/>
            </a:endParaRPr>
          </a:p>
          <a:p>
            <a:pPr marL="342900" indent="-342900" algn="l"/>
            <a:r>
              <a:rPr lang="en-GB" sz="2400" b="0" dirty="0" err="1" smtClean="0">
                <a:latin typeface="HelveticaNeueLT Com 65 Md" pitchFamily="34" charset="0"/>
              </a:rPr>
              <a:t>Staubverteilung</a:t>
            </a:r>
            <a:r>
              <a:rPr lang="en-GB" sz="2400" b="0" dirty="0" smtClean="0">
                <a:latin typeface="HelveticaNeueLT Com 65 Md" pitchFamily="34" charset="0"/>
              </a:rPr>
              <a:t> in </a:t>
            </a:r>
            <a:r>
              <a:rPr lang="en-GB" sz="2400" b="0" dirty="0" err="1" smtClean="0">
                <a:latin typeface="HelveticaNeueLT Com 65 Md" pitchFamily="34" charset="0"/>
              </a:rPr>
              <a:t>anderen</a:t>
            </a:r>
            <a:r>
              <a:rPr lang="en-GB" sz="2400" b="0" dirty="0" smtClean="0">
                <a:latin typeface="HelveticaNeueLT Com 65 Md" pitchFamily="34" charset="0"/>
              </a:rPr>
              <a:t> </a:t>
            </a:r>
            <a:r>
              <a:rPr lang="en-GB" sz="2400" b="0" dirty="0" err="1" smtClean="0">
                <a:latin typeface="HelveticaNeueLT Com 65 Md" pitchFamily="34" charset="0"/>
              </a:rPr>
              <a:t>Galaxien</a:t>
            </a:r>
            <a:endParaRPr lang="en-GB" sz="2400" b="0" dirty="0">
              <a:latin typeface="HelveticaNeueLT Com 65 Md" pitchFamily="34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GB" sz="2400" dirty="0"/>
          </a:p>
          <a:p>
            <a:pPr marL="342900" indent="-342900" algn="l">
              <a:spcBef>
                <a:spcPct val="20000"/>
              </a:spcBef>
            </a:pPr>
            <a:endParaRPr lang="en-GB" sz="2400" dirty="0"/>
          </a:p>
          <a:p>
            <a:pPr marL="342900" indent="-342900" algn="l">
              <a:spcBef>
                <a:spcPct val="20000"/>
              </a:spcBef>
            </a:pPr>
            <a:endParaRPr lang="en-GB" sz="2800" dirty="0"/>
          </a:p>
          <a:p>
            <a:pPr marL="342900" indent="-342900" algn="l">
              <a:spcBef>
                <a:spcPct val="20000"/>
              </a:spcBef>
            </a:pPr>
            <a:endParaRPr lang="en-GB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Supernova Klassifizierung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de-DE" dirty="0"/>
              <a:t>Aufgrund der optischen </a:t>
            </a:r>
            <a:r>
              <a:rPr lang="de-DE" dirty="0" smtClean="0"/>
              <a:t>spektroskopischen </a:t>
            </a:r>
            <a:r>
              <a:rPr lang="de-DE" dirty="0"/>
              <a:t>Erscheinung</a:t>
            </a:r>
          </a:p>
        </p:txBody>
      </p:sp>
      <p:grpSp>
        <p:nvGrpSpPr>
          <p:cNvPr id="102412" name="Group 12"/>
          <p:cNvGrpSpPr>
            <a:grpSpLocks/>
          </p:cNvGrpSpPr>
          <p:nvPr/>
        </p:nvGrpSpPr>
        <p:grpSpPr bwMode="auto">
          <a:xfrm>
            <a:off x="2124075" y="2706688"/>
            <a:ext cx="3330575" cy="1154112"/>
            <a:chOff x="1338" y="1661"/>
            <a:chExt cx="2098" cy="727"/>
          </a:xfrm>
        </p:grpSpPr>
        <p:sp>
          <p:nvSpPr>
            <p:cNvPr id="102405" name="Text Box 5"/>
            <p:cNvSpPr txBox="1">
              <a:spLocks noChangeArrowheads="1"/>
            </p:cNvSpPr>
            <p:nvPr/>
          </p:nvSpPr>
          <p:spPr bwMode="auto">
            <a:xfrm>
              <a:off x="1502" y="1752"/>
              <a:ext cx="177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rgbClr val="C00000"/>
                  </a:solidFill>
                </a:rPr>
                <a:t>Kernkollaps </a:t>
              </a:r>
            </a:p>
            <a:p>
              <a:r>
                <a:rPr lang="de-DE" dirty="0">
                  <a:solidFill>
                    <a:srgbClr val="C00000"/>
                  </a:solidFill>
                </a:rPr>
                <a:t>in massiven Sternen</a:t>
              </a:r>
            </a:p>
          </p:txBody>
        </p:sp>
        <p:sp>
          <p:nvSpPr>
            <p:cNvPr id="102406" name="Oval 6"/>
            <p:cNvSpPr>
              <a:spLocks noChangeArrowheads="1"/>
            </p:cNvSpPr>
            <p:nvPr/>
          </p:nvSpPr>
          <p:spPr bwMode="auto">
            <a:xfrm>
              <a:off x="1338" y="1661"/>
              <a:ext cx="2098" cy="727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619250" y="3933825"/>
            <a:ext cx="3022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CC0000"/>
                </a:solidFill>
              </a:rPr>
              <a:t>SN II (Wasserstoff H)</a:t>
            </a:r>
          </a:p>
          <a:p>
            <a:r>
              <a:rPr lang="en-GB">
                <a:solidFill>
                  <a:srgbClr val="CC0000"/>
                </a:solidFill>
              </a:rPr>
              <a:t>SN Ib/c (kein H/He)</a:t>
            </a:r>
          </a:p>
          <a:p>
            <a:r>
              <a:rPr lang="en-GB">
                <a:solidFill>
                  <a:srgbClr val="CC0000"/>
                </a:solidFill>
              </a:rPr>
              <a:t>Hypernovae/GRBs</a:t>
            </a:r>
          </a:p>
        </p:txBody>
      </p:sp>
      <p:grpSp>
        <p:nvGrpSpPr>
          <p:cNvPr id="102408" name="Group 8"/>
          <p:cNvGrpSpPr>
            <a:grpSpLocks/>
          </p:cNvGrpSpPr>
          <p:nvPr/>
        </p:nvGrpSpPr>
        <p:grpSpPr bwMode="auto">
          <a:xfrm>
            <a:off x="5478488" y="4421202"/>
            <a:ext cx="2808288" cy="1079500"/>
            <a:chOff x="3061" y="2840"/>
            <a:chExt cx="1639" cy="680"/>
          </a:xfrm>
        </p:grpSpPr>
        <p:sp>
          <p:nvSpPr>
            <p:cNvPr id="102409" name="Text Box 9"/>
            <p:cNvSpPr txBox="1">
              <a:spLocks noChangeArrowheads="1"/>
            </p:cNvSpPr>
            <p:nvPr/>
          </p:nvSpPr>
          <p:spPr bwMode="auto">
            <a:xfrm>
              <a:off x="3198" y="2931"/>
              <a:ext cx="150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dirty="0" err="1"/>
                <a:t>Thermonukleare</a:t>
              </a:r>
              <a:endParaRPr lang="en-GB" dirty="0"/>
            </a:p>
            <a:p>
              <a:r>
                <a:rPr lang="en-GB" dirty="0" err="1"/>
                <a:t>Explosionen</a:t>
              </a:r>
              <a:endParaRPr lang="en-GB" dirty="0"/>
            </a:p>
          </p:txBody>
        </p:sp>
        <p:sp>
          <p:nvSpPr>
            <p:cNvPr id="102410" name="Oval 10"/>
            <p:cNvSpPr>
              <a:spLocks noChangeArrowheads="1"/>
            </p:cNvSpPr>
            <p:nvPr/>
          </p:nvSpPr>
          <p:spPr bwMode="auto">
            <a:xfrm>
              <a:off x="3061" y="2840"/>
              <a:ext cx="1542" cy="6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6300788" y="3929066"/>
            <a:ext cx="207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SN </a:t>
            </a:r>
            <a:r>
              <a:rPr lang="en-GB" dirty="0" err="1">
                <a:solidFill>
                  <a:schemeClr val="accent2"/>
                </a:solidFill>
              </a:rPr>
              <a:t>Ia</a:t>
            </a:r>
            <a:r>
              <a:rPr lang="en-GB" dirty="0">
                <a:solidFill>
                  <a:schemeClr val="accent2"/>
                </a:solidFill>
              </a:rPr>
              <a:t> (</a:t>
            </a:r>
            <a:r>
              <a:rPr lang="en-GB" dirty="0" err="1">
                <a:solidFill>
                  <a:schemeClr val="accent2"/>
                </a:solidFill>
              </a:rPr>
              <a:t>kein</a:t>
            </a:r>
            <a:r>
              <a:rPr lang="en-GB" dirty="0">
                <a:solidFill>
                  <a:schemeClr val="accent2"/>
                </a:solidFill>
              </a:rPr>
              <a:t> H)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b="1" dirty="0" err="1" smtClean="0"/>
              <a:t>Extrem</a:t>
            </a:r>
            <a:r>
              <a:rPr lang="en-GB" b="1" dirty="0" smtClean="0"/>
              <a:t> </a:t>
            </a:r>
            <a:r>
              <a:rPr lang="en-GB" b="1" dirty="0" err="1" smtClean="0"/>
              <a:t>helle</a:t>
            </a:r>
            <a:r>
              <a:rPr lang="en-GB" b="1" dirty="0" smtClean="0"/>
              <a:t> </a:t>
            </a:r>
            <a:r>
              <a:rPr lang="en-GB" b="1" dirty="0" err="1" smtClean="0"/>
              <a:t>Sternexplosionen</a:t>
            </a:r>
            <a:endParaRPr lang="en-GB" b="1" dirty="0" smtClean="0"/>
          </a:p>
          <a:p>
            <a:pPr>
              <a:buFontTx/>
              <a:buNone/>
            </a:pPr>
            <a:r>
              <a:rPr lang="en-GB" b="1" dirty="0" err="1" smtClean="0"/>
              <a:t>Wichtig</a:t>
            </a:r>
            <a:r>
              <a:rPr lang="en-GB" b="1" dirty="0" smtClean="0"/>
              <a:t> </a:t>
            </a:r>
            <a:r>
              <a:rPr lang="en-GB" b="1" dirty="0" err="1" smtClean="0"/>
              <a:t>für</a:t>
            </a:r>
            <a:r>
              <a:rPr lang="en-GB" b="1" dirty="0" smtClean="0"/>
              <a:t> die </a:t>
            </a:r>
            <a:r>
              <a:rPr lang="en-GB" b="1" dirty="0" err="1" smtClean="0"/>
              <a:t>Produktion</a:t>
            </a:r>
            <a:r>
              <a:rPr lang="en-GB" b="1" dirty="0" smtClean="0"/>
              <a:t> von </a:t>
            </a:r>
            <a:r>
              <a:rPr lang="en-GB" b="1" dirty="0" err="1" smtClean="0"/>
              <a:t>schweren</a:t>
            </a:r>
            <a:r>
              <a:rPr lang="en-GB" b="1" dirty="0" smtClean="0"/>
              <a:t> </a:t>
            </a:r>
            <a:r>
              <a:rPr lang="en-GB" b="1" dirty="0" err="1" smtClean="0"/>
              <a:t>chemischen</a:t>
            </a:r>
            <a:r>
              <a:rPr lang="en-GB" b="1" dirty="0" smtClean="0"/>
              <a:t> </a:t>
            </a:r>
            <a:r>
              <a:rPr lang="en-GB" b="1" dirty="0" err="1" smtClean="0"/>
              <a:t>Elementen</a:t>
            </a:r>
            <a:endParaRPr lang="en-GB" b="1" dirty="0" smtClean="0"/>
          </a:p>
        </p:txBody>
      </p:sp>
      <p:grpSp>
        <p:nvGrpSpPr>
          <p:cNvPr id="2" name="Group 16"/>
          <p:cNvGrpSpPr/>
          <p:nvPr/>
        </p:nvGrpSpPr>
        <p:grpSpPr>
          <a:xfrm>
            <a:off x="285720" y="1000108"/>
            <a:ext cx="8429684" cy="5615027"/>
            <a:chOff x="285720" y="1071546"/>
            <a:chExt cx="8429684" cy="5615027"/>
          </a:xfrm>
        </p:grpSpPr>
        <p:pic>
          <p:nvPicPr>
            <p:cNvPr id="14" name="Picture 13" descr="Periodic_table_of_elements.gif"/>
            <p:cNvPicPr>
              <a:picLocks noChangeAspect="1"/>
            </p:cNvPicPr>
            <p:nvPr/>
          </p:nvPicPr>
          <p:blipFill>
            <a:blip r:embed="rId3" cstate="print"/>
            <a:srcRect t="4843"/>
            <a:stretch>
              <a:fillRect/>
            </a:stretch>
          </p:blipFill>
          <p:spPr>
            <a:xfrm>
              <a:off x="285720" y="1071546"/>
              <a:ext cx="8429684" cy="56150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Rectangle 14"/>
            <p:cNvSpPr/>
            <p:nvPr/>
          </p:nvSpPr>
          <p:spPr bwMode="auto">
            <a:xfrm>
              <a:off x="1428728" y="1071546"/>
              <a:ext cx="4429156" cy="1440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7772400" cy="1143000"/>
          </a:xfrm>
        </p:spPr>
        <p:txBody>
          <a:bodyPr/>
          <a:lstStyle/>
          <a:p>
            <a:r>
              <a:rPr lang="en-GB" dirty="0" smtClean="0"/>
              <a:t>Supernovae</a:t>
            </a:r>
          </a:p>
        </p:txBody>
      </p:sp>
      <p:grpSp>
        <p:nvGrpSpPr>
          <p:cNvPr id="3" name="Group 17"/>
          <p:cNvGrpSpPr/>
          <p:nvPr/>
        </p:nvGrpSpPr>
        <p:grpSpPr>
          <a:xfrm>
            <a:off x="304800" y="1257289"/>
            <a:ext cx="8232775" cy="957266"/>
            <a:chOff x="304800" y="1257288"/>
            <a:chExt cx="8232775" cy="1243019"/>
          </a:xfrm>
        </p:grpSpPr>
        <p:sp>
          <p:nvSpPr>
            <p:cNvPr id="41996" name="Oval 6"/>
            <p:cNvSpPr>
              <a:spLocks noChangeArrowheads="1"/>
            </p:cNvSpPr>
            <p:nvPr/>
          </p:nvSpPr>
          <p:spPr bwMode="auto">
            <a:xfrm rot="21448905">
              <a:off x="304800" y="1336902"/>
              <a:ext cx="8232775" cy="116340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7" name="Text Box 7"/>
            <p:cNvSpPr txBox="1">
              <a:spLocks noChangeArrowheads="1"/>
            </p:cNvSpPr>
            <p:nvPr/>
          </p:nvSpPr>
          <p:spPr bwMode="auto">
            <a:xfrm>
              <a:off x="4508608" y="1257288"/>
              <a:ext cx="106352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 err="1"/>
                <a:t>Urknall</a:t>
              </a:r>
              <a:endParaRPr lang="en-GB" dirty="0"/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95328" y="1824327"/>
            <a:ext cx="8077200" cy="1521649"/>
            <a:chOff x="495328" y="1824327"/>
            <a:chExt cx="8077200" cy="1521649"/>
          </a:xfrm>
        </p:grpSpPr>
        <p:sp>
          <p:nvSpPr>
            <p:cNvPr id="41994" name="Oval 9"/>
            <p:cNvSpPr>
              <a:spLocks noChangeArrowheads="1"/>
            </p:cNvSpPr>
            <p:nvPr/>
          </p:nvSpPr>
          <p:spPr bwMode="auto">
            <a:xfrm rot="8527">
              <a:off x="495328" y="1879598"/>
              <a:ext cx="8077200" cy="146637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5" name="Text Box 10"/>
            <p:cNvSpPr txBox="1">
              <a:spLocks noChangeArrowheads="1"/>
            </p:cNvSpPr>
            <p:nvPr/>
          </p:nvSpPr>
          <p:spPr bwMode="auto">
            <a:xfrm>
              <a:off x="3357555" y="1824327"/>
              <a:ext cx="11430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FF9933"/>
                  </a:solidFill>
                </a:rPr>
                <a:t>Sterne</a:t>
              </a:r>
              <a:endParaRPr lang="en-GB" dirty="0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04800" y="2667000"/>
            <a:ext cx="8382000" cy="3476644"/>
            <a:chOff x="192" y="1680"/>
            <a:chExt cx="5280" cy="2496"/>
          </a:xfrm>
        </p:grpSpPr>
        <p:sp>
          <p:nvSpPr>
            <p:cNvPr id="41992" name="Oval 12"/>
            <p:cNvSpPr>
              <a:spLocks noChangeArrowheads="1"/>
            </p:cNvSpPr>
            <p:nvPr/>
          </p:nvSpPr>
          <p:spPr bwMode="auto">
            <a:xfrm>
              <a:off x="192" y="1680"/>
              <a:ext cx="5280" cy="2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3" name="Text Box 13"/>
            <p:cNvSpPr txBox="1">
              <a:spLocks noChangeArrowheads="1"/>
            </p:cNvSpPr>
            <p:nvPr/>
          </p:nvSpPr>
          <p:spPr bwMode="auto">
            <a:xfrm>
              <a:off x="4032" y="3888"/>
              <a:ext cx="108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0000"/>
                  </a:solidFill>
                </a:rPr>
                <a:t>Supernovae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Text Box 2"/>
          <p:cNvSpPr txBox="1">
            <a:spLocks noChangeArrowheads="1"/>
          </p:cNvSpPr>
          <p:nvPr/>
        </p:nvSpPr>
        <p:spPr bwMode="auto">
          <a:xfrm>
            <a:off x="684213" y="1500188"/>
            <a:ext cx="768985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HelveticaNeueLT Com 65 Md" pitchFamily="34" charset="0"/>
              </a:rPr>
              <a:t>If you want to make an apple pie from scratch, you must first create the universe.</a:t>
            </a:r>
          </a:p>
          <a:p>
            <a:endParaRPr lang="en-GB" sz="3200" b="0" dirty="0">
              <a:latin typeface="HelveticaNeueLT Com 65 Md" pitchFamily="34" charset="0"/>
            </a:endParaRPr>
          </a:p>
          <a:p>
            <a:r>
              <a:rPr lang="de-DE" sz="3200" dirty="0">
                <a:solidFill>
                  <a:srgbClr val="FF0000"/>
                </a:solidFill>
                <a:latin typeface="HelveticaNeueLT Com 65 Md" pitchFamily="34" charset="0"/>
              </a:rPr>
              <a:t>Um einen Apfelkuchen mit </a:t>
            </a:r>
            <a:r>
              <a:rPr lang="de-DE" sz="3200" dirty="0" smtClean="0">
                <a:solidFill>
                  <a:srgbClr val="FF0000"/>
                </a:solidFill>
                <a:latin typeface="HelveticaNeueLT Com 65 Md" pitchFamily="34" charset="0"/>
              </a:rPr>
              <a:t>all </a:t>
            </a:r>
            <a:r>
              <a:rPr lang="de-DE" sz="3200" dirty="0">
                <a:solidFill>
                  <a:srgbClr val="FF0000"/>
                </a:solidFill>
                <a:latin typeface="HelveticaNeueLT Com 65 Md" pitchFamily="34" charset="0"/>
              </a:rPr>
              <a:t>seinen Zutaten zu backen, m</a:t>
            </a:r>
            <a:r>
              <a:rPr lang="de-DE" sz="3200" dirty="0">
                <a:solidFill>
                  <a:srgbClr val="FF0000"/>
                </a:solidFill>
                <a:latin typeface="HelveticaNeueLT Com 65 Md" pitchFamily="34" charset="0"/>
                <a:cs typeface="Times New Roman" pitchFamily="18" charset="0"/>
              </a:rPr>
              <a:t>üssen Sie zuerst das Universum erzeugen.</a:t>
            </a:r>
          </a:p>
          <a:p>
            <a:endParaRPr lang="de-DE" sz="3200" dirty="0">
              <a:solidFill>
                <a:srgbClr val="FF0000"/>
              </a:solidFill>
              <a:latin typeface="HelveticaNeueLT Com 65 Md" pitchFamily="34" charset="0"/>
              <a:cs typeface="Times New Roman" pitchFamily="18" charset="0"/>
            </a:endParaRPr>
          </a:p>
          <a:p>
            <a:pPr algn="r"/>
            <a:r>
              <a:rPr lang="en-GB" dirty="0">
                <a:solidFill>
                  <a:srgbClr val="000000"/>
                </a:solidFill>
                <a:latin typeface="HelveticaNeueLT Com 65 Md" pitchFamily="34" charset="0"/>
              </a:rPr>
              <a:t>Carl Sagan</a:t>
            </a:r>
          </a:p>
          <a:p>
            <a:pPr algn="r"/>
            <a:r>
              <a:rPr lang="en-GB" dirty="0">
                <a:solidFill>
                  <a:srgbClr val="000000"/>
                </a:solidFill>
                <a:latin typeface="HelveticaNeueLT Com 65 Md" pitchFamily="34" charset="0"/>
              </a:rPr>
              <a:t>quoted in </a:t>
            </a:r>
          </a:p>
          <a:p>
            <a:pPr algn="r"/>
            <a:r>
              <a:rPr lang="en-GB" dirty="0">
                <a:solidFill>
                  <a:srgbClr val="000000"/>
                </a:solidFill>
                <a:latin typeface="HelveticaNeueLT Com 65 Md" pitchFamily="34" charset="0"/>
              </a:rPr>
              <a:t>Big Bang by Simon Singh (2004)</a:t>
            </a:r>
            <a:r>
              <a:rPr lang="en-GB" dirty="0">
                <a:latin typeface="HelveticaNeueLT Com 65 Md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Supernova </a:t>
            </a:r>
            <a:r>
              <a:rPr lang="de-DE" dirty="0" smtClean="0"/>
              <a:t>Typen</a:t>
            </a:r>
            <a:endParaRPr lang="de-DE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28800"/>
            <a:ext cx="4321175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de-DE" dirty="0"/>
              <a:t>Thermonukleare </a:t>
            </a:r>
            <a:r>
              <a:rPr lang="de-DE" dirty="0" err="1"/>
              <a:t>SNe</a:t>
            </a:r>
            <a:endParaRPr lang="de-DE" dirty="0"/>
          </a:p>
          <a:p>
            <a:pPr marL="285750" lvl="1">
              <a:lnSpc>
                <a:spcPct val="90000"/>
              </a:lnSpc>
            </a:pPr>
            <a:r>
              <a:rPr lang="de-DE" dirty="0">
                <a:solidFill>
                  <a:srgbClr val="000000"/>
                </a:solidFill>
              </a:rPr>
              <a:t>Vorg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ängersterne haben kleine Massen</a:t>
            </a:r>
            <a:r>
              <a:rPr lang="de-DE" dirty="0">
                <a:solidFill>
                  <a:srgbClr val="000000"/>
                </a:solidFill>
              </a:rPr>
              <a:t> (&lt;8M</a:t>
            </a:r>
            <a:r>
              <a:rPr lang="de-DE" baseline="-25000" dirty="0">
                <a:solidFill>
                  <a:srgbClr val="000000"/>
                </a:solidFill>
                <a:sym typeface="Wingdings" pitchFamily="2" charset="2"/>
              </a:rPr>
              <a:t>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)</a:t>
            </a:r>
          </a:p>
          <a:p>
            <a:pPr marL="285750" lvl="1">
              <a:lnSpc>
                <a:spcPct val="90000"/>
              </a:lnSpc>
            </a:pP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weit entwickelte Sterne (Wei</a:t>
            </a:r>
            <a:r>
              <a:rPr lang="en-US" dirty="0" err="1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ss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e Zwerge)</a:t>
            </a:r>
          </a:p>
          <a:p>
            <a:pPr marL="285750" lvl="1">
              <a:lnSpc>
                <a:spcPct val="90000"/>
              </a:lnSpc>
            </a:pP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Explosives C und O Brennen</a:t>
            </a:r>
          </a:p>
          <a:p>
            <a:pPr marL="285750" lvl="1">
              <a:lnSpc>
                <a:spcPct val="90000"/>
              </a:lnSpc>
            </a:pP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Doppelsternsysteme</a:t>
            </a:r>
          </a:p>
          <a:p>
            <a:pPr marL="285750" lvl="1">
              <a:lnSpc>
                <a:spcPct val="90000"/>
              </a:lnSpc>
            </a:pPr>
            <a:endParaRPr lang="de-DE" dirty="0">
              <a:solidFill>
                <a:srgbClr val="000000"/>
              </a:solidFill>
              <a:sym typeface="Wingdings" pitchFamily="2" charset="2"/>
            </a:endParaRPr>
          </a:p>
          <a:p>
            <a:pPr marL="285750" lvl="1">
              <a:lnSpc>
                <a:spcPct val="90000"/>
              </a:lnSpc>
            </a:pP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Vollst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ändige Zerstörung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1628800"/>
            <a:ext cx="478790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Kernkollaps </a:t>
            </a:r>
            <a:r>
              <a:rPr lang="de-DE" dirty="0" err="1">
                <a:solidFill>
                  <a:srgbClr val="FF0000"/>
                </a:solidFill>
              </a:rPr>
              <a:t>SNe</a:t>
            </a:r>
            <a:endParaRPr lang="de-DE" dirty="0">
              <a:solidFill>
                <a:srgbClr val="FF0000"/>
              </a:solidFill>
            </a:endParaRPr>
          </a:p>
          <a:p>
            <a:pPr marL="285750" lvl="1">
              <a:lnSpc>
                <a:spcPct val="90000"/>
              </a:lnSpc>
            </a:pPr>
            <a:r>
              <a:rPr lang="de-DE" dirty="0">
                <a:solidFill>
                  <a:srgbClr val="000000"/>
                </a:solidFill>
              </a:rPr>
              <a:t>Vorg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ängersterne haben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gro</a:t>
            </a:r>
            <a:r>
              <a:rPr lang="en-US" dirty="0" err="1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ss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e 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Massen</a:t>
            </a:r>
            <a:r>
              <a:rPr lang="de-DE" dirty="0">
                <a:solidFill>
                  <a:srgbClr val="000000"/>
                </a:solidFill>
              </a:rPr>
              <a:t> (&gt;8M</a:t>
            </a:r>
            <a:r>
              <a:rPr lang="de-DE" baseline="-25000" dirty="0">
                <a:solidFill>
                  <a:srgbClr val="000000"/>
                </a:solidFill>
                <a:sym typeface="Wingdings" pitchFamily="2" charset="2"/>
              </a:rPr>
              <a:t>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)</a:t>
            </a:r>
          </a:p>
          <a:p>
            <a:pPr marL="285750" lvl="1">
              <a:lnSpc>
                <a:spcPct val="90000"/>
              </a:lnSpc>
            </a:pPr>
            <a:r>
              <a:rPr lang="de-DE" dirty="0" err="1">
                <a:solidFill>
                  <a:srgbClr val="000000"/>
                </a:solidFill>
                <a:sym typeface="Wingdings" pitchFamily="2" charset="2"/>
              </a:rPr>
              <a:t>gro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ß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e Sternh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ülle 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 (Kernfusion noch im Gange)</a:t>
            </a:r>
          </a:p>
          <a:p>
            <a:pPr marL="285750" lvl="1">
              <a:lnSpc>
                <a:spcPct val="90000"/>
              </a:lnSpc>
            </a:pP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Brennen wegen der hohen Dichte und Kompression</a:t>
            </a:r>
          </a:p>
          <a:p>
            <a:pPr marL="285750" lvl="1">
              <a:lnSpc>
                <a:spcPct val="90000"/>
              </a:lnSpc>
            </a:pP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Einzelsterne (Doppelsterne f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ür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Wingdings" pitchFamily="2" charset="2"/>
              </a:rPr>
              <a:t>SNe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Wingdings" pitchFamily="2" charset="2"/>
              </a:rPr>
              <a:t>Ib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/c)</a:t>
            </a:r>
          </a:p>
          <a:p>
            <a:pPr marL="285750" lvl="1">
              <a:lnSpc>
                <a:spcPct val="90000"/>
              </a:lnSpc>
            </a:pP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Neutronenstern als 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Überrest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569325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dirty="0">
                <a:solidFill>
                  <a:srgbClr val="FF0000"/>
                </a:solidFill>
              </a:rPr>
              <a:t>Struktur eines </a:t>
            </a:r>
            <a:r>
              <a:rPr lang="de-DE" dirty="0" err="1">
                <a:solidFill>
                  <a:srgbClr val="FF0000"/>
                </a:solidFill>
              </a:rPr>
              <a:t>Vorg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ängersternes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von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Kernkollaps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Supernovae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452" name="Picture 4" descr="starstructure_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628775"/>
            <a:ext cx="4919663" cy="49403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de-DE" dirty="0"/>
              <a:t>Energie Quellen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/>
              <a:t>Schocks</a:t>
            </a:r>
          </a:p>
          <a:p>
            <a:pPr lvl="1">
              <a:lnSpc>
                <a:spcPct val="90000"/>
              </a:lnSpc>
            </a:pPr>
            <a:r>
              <a:rPr lang="de-DE"/>
              <a:t>Ausbruch an der Sternoberfl</a:t>
            </a:r>
            <a:r>
              <a:rPr lang="de-DE">
                <a:cs typeface="Times New Roman" pitchFamily="18" charset="0"/>
              </a:rPr>
              <a:t>äche</a:t>
            </a:r>
          </a:p>
          <a:p>
            <a:pPr lvl="1">
              <a:lnSpc>
                <a:spcPct val="90000"/>
              </a:lnSpc>
            </a:pPr>
            <a:r>
              <a:rPr lang="de-DE"/>
              <a:t>Kinetische Energie</a:t>
            </a:r>
          </a:p>
          <a:p>
            <a:pPr>
              <a:lnSpc>
                <a:spcPct val="90000"/>
              </a:lnSpc>
            </a:pPr>
            <a:r>
              <a:rPr lang="de-DE"/>
              <a:t>K</a:t>
            </a:r>
            <a:r>
              <a:rPr lang="de-DE">
                <a:cs typeface="Times New Roman" pitchFamily="18" charset="0"/>
              </a:rPr>
              <a:t>ühlung</a:t>
            </a:r>
          </a:p>
          <a:p>
            <a:pPr lvl="1">
              <a:lnSpc>
                <a:spcPct val="90000"/>
              </a:lnSpc>
            </a:pPr>
            <a:r>
              <a:rPr lang="de-DE"/>
              <a:t>adiabatisch aufgrund der Expansion der Ejecta</a:t>
            </a:r>
          </a:p>
          <a:p>
            <a:pPr>
              <a:lnSpc>
                <a:spcPct val="90000"/>
              </a:lnSpc>
            </a:pPr>
            <a:r>
              <a:rPr lang="de-DE"/>
              <a:t>Radioaktivit</a:t>
            </a:r>
            <a:r>
              <a:rPr lang="de-DE">
                <a:cs typeface="Times New Roman" pitchFamily="18" charset="0"/>
              </a:rPr>
              <a:t>ät</a:t>
            </a:r>
          </a:p>
          <a:p>
            <a:pPr lvl="1">
              <a:lnSpc>
                <a:spcPct val="90000"/>
              </a:lnSpc>
            </a:pPr>
            <a:r>
              <a:rPr lang="de-DE"/>
              <a:t>Nukleosynthese</a:t>
            </a:r>
          </a:p>
          <a:p>
            <a:pPr>
              <a:lnSpc>
                <a:spcPct val="90000"/>
              </a:lnSpc>
            </a:pPr>
            <a:r>
              <a:rPr lang="de-DE"/>
              <a:t>Rekombination</a:t>
            </a:r>
          </a:p>
          <a:p>
            <a:pPr lvl="1">
              <a:lnSpc>
                <a:spcPct val="90000"/>
              </a:lnSpc>
            </a:pPr>
            <a:r>
              <a:rPr lang="de-DE"/>
              <a:t>Atome im vom Schock ionisierten Material rekombinieren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de-DE" dirty="0"/>
              <a:t>Energie Quellen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12776"/>
            <a:ext cx="7773988" cy="3192462"/>
          </a:xfrm>
        </p:spPr>
        <p:txBody>
          <a:bodyPr/>
          <a:lstStyle/>
          <a:p>
            <a:r>
              <a:rPr lang="de-DE" sz="3200" dirty="0"/>
              <a:t>Gravitation </a:t>
            </a:r>
            <a:r>
              <a:rPr lang="de-DE" sz="3200" dirty="0">
                <a:cs typeface="Times New Roman" pitchFamily="18" charset="0"/>
              </a:rPr>
              <a:t>→</a:t>
            </a:r>
            <a:r>
              <a:rPr lang="de-DE" sz="3200" dirty="0">
                <a:solidFill>
                  <a:srgbClr val="FF0000"/>
                </a:solidFill>
              </a:rPr>
              <a:t>Typ II Supernovae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Kollaps einer Sonnenmasse der mehr in einen Neutronenstern</a:t>
            </a:r>
          </a:p>
          <a:p>
            <a:pPr lvl="1">
              <a:buSzPct val="80000"/>
              <a:buFont typeface="Wingdings" pitchFamily="2" charset="2"/>
              <a:buChar char="è"/>
            </a:pPr>
            <a:r>
              <a:rPr lang="de-DE" sz="2800" dirty="0">
                <a:solidFill>
                  <a:srgbClr val="FF0000"/>
                </a:solidFill>
              </a:rPr>
              <a:t>Freisetzung von 10</a:t>
            </a:r>
            <a:r>
              <a:rPr lang="de-DE" sz="2800" baseline="30000" dirty="0">
                <a:solidFill>
                  <a:srgbClr val="FF0000"/>
                </a:solidFill>
              </a:rPr>
              <a:t>46</a:t>
            </a:r>
            <a:r>
              <a:rPr lang="de-DE" sz="2800" dirty="0">
                <a:solidFill>
                  <a:srgbClr val="FF0000"/>
                </a:solidFill>
              </a:rPr>
              <a:t> Joule</a:t>
            </a:r>
          </a:p>
          <a:p>
            <a:pPr lvl="2">
              <a:buFont typeface="Times New Roman" pitchFamily="18" charset="0"/>
              <a:buChar char="−"/>
            </a:pP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vor allem Elektron Neutrinos </a:t>
            </a:r>
            <a:r>
              <a:rPr lang="de-DE" dirty="0" err="1">
                <a:solidFill>
                  <a:srgbClr val="FF0000"/>
                </a:solidFill>
                <a:cs typeface="Times New Roman" pitchFamily="18" charset="0"/>
              </a:rPr>
              <a:t>ν</a:t>
            </a:r>
            <a:r>
              <a:rPr lang="de-DE" baseline="-25000" dirty="0" err="1">
                <a:solidFill>
                  <a:srgbClr val="FF0000"/>
                </a:solidFill>
                <a:cs typeface="Times New Roman" pitchFamily="18" charset="0"/>
              </a:rPr>
              <a:t>e</a:t>
            </a:r>
            <a:endParaRPr lang="de-DE" dirty="0">
              <a:solidFill>
                <a:srgbClr val="FF0000"/>
              </a:solidFill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−"/>
            </a:pP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de-DE" baseline="30000" dirty="0">
                <a:solidFill>
                  <a:srgbClr val="FF0000"/>
                </a:solidFill>
                <a:cs typeface="Times New Roman" pitchFamily="18" charset="0"/>
              </a:rPr>
              <a:t>44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 Joule in kinetischer </a:t>
            </a:r>
            <a:r>
              <a:rPr lang="de-DE" dirty="0" smtClean="0">
                <a:solidFill>
                  <a:srgbClr val="FF0000"/>
                </a:solidFill>
                <a:cs typeface="Times New Roman" pitchFamily="18" charset="0"/>
              </a:rPr>
              <a:t>Energie 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(Expansion </a:t>
            </a:r>
            <a:r>
              <a:rPr lang="de-DE" dirty="0" smtClean="0">
                <a:solidFill>
                  <a:srgbClr val="FF0000"/>
                </a:solidFill>
                <a:cs typeface="Times New Roman" pitchFamily="18" charset="0"/>
              </a:rPr>
              <a:t>des Sternmaterials)</a:t>
            </a:r>
            <a:endParaRPr lang="de-DE" dirty="0">
              <a:solidFill>
                <a:srgbClr val="FF0000"/>
              </a:solidFill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−"/>
            </a:pP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de-DE" baseline="30000" dirty="0">
                <a:solidFill>
                  <a:srgbClr val="FF0000"/>
                </a:solidFill>
                <a:cs typeface="Times New Roman" pitchFamily="18" charset="0"/>
              </a:rPr>
              <a:t>42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 Joule in Strahlung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684213" y="4582120"/>
            <a:ext cx="77739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 sz="3200" b="0" dirty="0">
                <a:latin typeface="HelveticaNeueLT Com 55 Roman" pitchFamily="34" charset="0"/>
              </a:rPr>
              <a:t>Nukleare (Bindungs-</a:t>
            </a:r>
            <a:r>
              <a:rPr lang="de-DE" sz="3200" b="0" dirty="0" smtClean="0">
                <a:latin typeface="HelveticaNeueLT Com 55 Roman" pitchFamily="34" charset="0"/>
              </a:rPr>
              <a:t>)Energie </a:t>
            </a:r>
            <a:r>
              <a:rPr lang="de-DE" sz="3200" b="0" dirty="0">
                <a:latin typeface="HelveticaNeueLT Com 55 Roman" pitchFamily="34" charset="0"/>
              </a:rPr>
              <a:t>→ Typ </a:t>
            </a:r>
            <a:r>
              <a:rPr lang="de-DE" sz="3200" b="0" dirty="0" err="1">
                <a:latin typeface="HelveticaNeueLT Com 55 Roman" pitchFamily="34" charset="0"/>
              </a:rPr>
              <a:t>Ia</a:t>
            </a:r>
            <a:endParaRPr lang="de-DE" sz="3200" b="0" dirty="0">
              <a:latin typeface="HelveticaNeueLT Com 55 Roman" pitchFamily="34" charset="0"/>
            </a:endParaRPr>
          </a:p>
          <a:p>
            <a:pPr marL="742950" lvl="1" indent="-285750">
              <a:buFontTx/>
              <a:buChar char="–"/>
            </a:pPr>
            <a:r>
              <a:rPr lang="de-DE" sz="2800" b="0" dirty="0">
                <a:latin typeface="HelveticaNeueLT Com 55 Roman" pitchFamily="34" charset="0"/>
              </a:rPr>
              <a:t>explosives </a:t>
            </a:r>
            <a:r>
              <a:rPr lang="de-DE" sz="2800" b="0" dirty="0" smtClean="0">
                <a:latin typeface="HelveticaNeueLT Com 55 Roman" pitchFamily="34" charset="0"/>
              </a:rPr>
              <a:t>Kohlenstoff- und Sauerstoff-Brennen </a:t>
            </a:r>
            <a:r>
              <a:rPr lang="de-DE" sz="2800" b="0" dirty="0">
                <a:latin typeface="HelveticaNeueLT Com 55 Roman" pitchFamily="34" charset="0"/>
              </a:rPr>
              <a:t>von etwa einer </a:t>
            </a:r>
            <a:r>
              <a:rPr lang="de-DE" sz="2800" b="0" dirty="0" err="1">
                <a:latin typeface="HelveticaNeueLT Com 55 Roman" pitchFamily="34" charset="0"/>
              </a:rPr>
              <a:t>Sonnemasse</a:t>
            </a:r>
            <a:endParaRPr lang="de-DE" sz="2800" b="0" dirty="0">
              <a:latin typeface="HelveticaNeueLT Com 55 Roman" pitchFamily="34" charset="0"/>
            </a:endParaRPr>
          </a:p>
          <a:p>
            <a:pPr marL="742950" lvl="1" indent="-285750">
              <a:buSzPct val="80000"/>
              <a:buFont typeface="Wingdings" pitchFamily="2" charset="2"/>
              <a:buChar char="è"/>
            </a:pPr>
            <a:r>
              <a:rPr lang="de-DE" sz="2800" b="0" dirty="0">
                <a:latin typeface="HelveticaNeueLT Com 55 Roman" pitchFamily="34" charset="0"/>
              </a:rPr>
              <a:t>Freisetzung von 10</a:t>
            </a:r>
            <a:r>
              <a:rPr lang="de-DE" sz="2800" b="0" baseline="30000" dirty="0">
                <a:latin typeface="HelveticaNeueLT Com 55 Roman" pitchFamily="34" charset="0"/>
              </a:rPr>
              <a:t>42</a:t>
            </a:r>
            <a:r>
              <a:rPr lang="de-DE" sz="2800" b="0" dirty="0">
                <a:latin typeface="HelveticaNeueLT Com 55 Roman" pitchFamily="34" charset="0"/>
              </a:rPr>
              <a:t> Joule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7768"/>
            <a:ext cx="7772400" cy="1143000"/>
          </a:xfrm>
          <a:noFill/>
        </p:spPr>
        <p:txBody>
          <a:bodyPr/>
          <a:lstStyle/>
          <a:p>
            <a:r>
              <a:rPr lang="de-DE" dirty="0"/>
              <a:t>Energie Quellen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80120"/>
            <a:ext cx="7772400" cy="5029200"/>
          </a:xfrm>
          <a:noFill/>
        </p:spPr>
        <p:txBody>
          <a:bodyPr/>
          <a:lstStyle/>
          <a:p>
            <a:r>
              <a:rPr lang="en-GB" dirty="0"/>
              <a:t>Gravitation </a:t>
            </a:r>
            <a:r>
              <a:rPr lang="en-US" dirty="0">
                <a:cs typeface="Times New Roman" pitchFamily="18" charset="0"/>
              </a:rPr>
              <a:t>→</a:t>
            </a:r>
            <a:r>
              <a:rPr lang="en-GB" dirty="0" err="1">
                <a:solidFill>
                  <a:srgbClr val="FF0000"/>
                </a:solidFill>
              </a:rPr>
              <a:t>Typ</a:t>
            </a:r>
            <a:r>
              <a:rPr lang="en-GB" dirty="0">
                <a:solidFill>
                  <a:srgbClr val="FF0000"/>
                </a:solidFill>
              </a:rPr>
              <a:t> II Supernovae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Kollaps einer Sonnenmasse oder mehr in einen Neutronenstern</a:t>
            </a:r>
            <a:r>
              <a:rPr lang="en-GB" dirty="0"/>
              <a:t> 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grpSp>
        <p:nvGrpSpPr>
          <p:cNvPr id="111620" name="Group 4"/>
          <p:cNvGrpSpPr>
            <a:grpSpLocks/>
          </p:cNvGrpSpPr>
          <p:nvPr/>
        </p:nvGrpSpPr>
        <p:grpSpPr bwMode="auto">
          <a:xfrm>
            <a:off x="714353" y="2708275"/>
            <a:ext cx="8032772" cy="4149725"/>
            <a:chOff x="133" y="1526"/>
            <a:chExt cx="5059" cy="2794"/>
          </a:xfrm>
        </p:grpSpPr>
        <p:pic>
          <p:nvPicPr>
            <p:cNvPr id="111621" name="Picture 5" descr="supernov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0" y="1526"/>
              <a:ext cx="2992" cy="2794"/>
            </a:xfrm>
            <a:prstGeom prst="rect">
              <a:avLst/>
            </a:prstGeom>
            <a:noFill/>
          </p:spPr>
        </p:pic>
        <p:sp>
          <p:nvSpPr>
            <p:cNvPr id="111622" name="Text Box 6"/>
            <p:cNvSpPr txBox="1">
              <a:spLocks noChangeArrowheads="1"/>
            </p:cNvSpPr>
            <p:nvPr/>
          </p:nvSpPr>
          <p:spPr bwMode="auto">
            <a:xfrm>
              <a:off x="133" y="3249"/>
              <a:ext cx="2082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 err="1"/>
                <a:t>Gamows</a:t>
              </a:r>
              <a:r>
                <a:rPr lang="de-DE" dirty="0"/>
                <a:t> Bild einer </a:t>
              </a:r>
            </a:p>
            <a:p>
              <a:r>
                <a:rPr lang="de-DE" dirty="0"/>
                <a:t>Kernkollaps Supernova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sky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8588375" cy="4665663"/>
          </a:xfrm>
          <a:prstGeom prst="rect">
            <a:avLst/>
          </a:prstGeom>
          <a:noFill/>
        </p:spPr>
      </p:pic>
      <p:sp>
        <p:nvSpPr>
          <p:cNvPr id="354307" name="WordArt 3"/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1038225" cy="657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radio</a:t>
            </a:r>
          </a:p>
        </p:txBody>
      </p:sp>
      <p:sp>
        <p:nvSpPr>
          <p:cNvPr id="3543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de-DE">
                <a:solidFill>
                  <a:schemeClr val="folHlink"/>
                </a:solidFill>
              </a:rPr>
              <a:t>Die Erdatmosphäre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268413"/>
            <a:ext cx="7994650" cy="609600"/>
            <a:chOff x="384" y="3936"/>
            <a:chExt cx="5036" cy="384"/>
          </a:xfrm>
        </p:grpSpPr>
        <p:sp>
          <p:nvSpPr>
            <p:cNvPr id="354310" name="Line 6"/>
            <p:cNvSpPr>
              <a:spLocks noChangeShapeType="1"/>
            </p:cNvSpPr>
            <p:nvPr/>
          </p:nvSpPr>
          <p:spPr bwMode="auto">
            <a:xfrm>
              <a:off x="554" y="4032"/>
              <a:ext cx="4656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11" name="Text Box 7"/>
            <p:cNvSpPr txBox="1">
              <a:spLocks noChangeArrowheads="1"/>
            </p:cNvSpPr>
            <p:nvPr/>
          </p:nvSpPr>
          <p:spPr bwMode="auto">
            <a:xfrm>
              <a:off x="384" y="412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300m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354312" name="Line 8"/>
            <p:cNvSpPr>
              <a:spLocks noChangeShapeType="1"/>
            </p:cNvSpPr>
            <p:nvPr/>
          </p:nvSpPr>
          <p:spPr bwMode="auto">
            <a:xfrm>
              <a:off x="55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13" name="Line 9"/>
            <p:cNvSpPr>
              <a:spLocks noChangeShapeType="1"/>
            </p:cNvSpPr>
            <p:nvPr/>
          </p:nvSpPr>
          <p:spPr bwMode="auto">
            <a:xfrm>
              <a:off x="521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14" name="Line 10"/>
            <p:cNvSpPr>
              <a:spLocks noChangeShapeType="1"/>
            </p:cNvSpPr>
            <p:nvPr/>
          </p:nvSpPr>
          <p:spPr bwMode="auto">
            <a:xfrm>
              <a:off x="105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15" name="Line 11"/>
            <p:cNvSpPr>
              <a:spLocks noChangeShapeType="1"/>
            </p:cNvSpPr>
            <p:nvPr/>
          </p:nvSpPr>
          <p:spPr bwMode="auto">
            <a:xfrm>
              <a:off x="158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16" name="Line 12"/>
            <p:cNvSpPr>
              <a:spLocks noChangeShapeType="1"/>
            </p:cNvSpPr>
            <p:nvPr/>
          </p:nvSpPr>
          <p:spPr bwMode="auto">
            <a:xfrm>
              <a:off x="211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17" name="Line 13"/>
            <p:cNvSpPr>
              <a:spLocks noChangeShapeType="1"/>
            </p:cNvSpPr>
            <p:nvPr/>
          </p:nvSpPr>
          <p:spPr bwMode="auto">
            <a:xfrm>
              <a:off x="259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18" name="Line 14"/>
            <p:cNvSpPr>
              <a:spLocks noChangeShapeType="1"/>
            </p:cNvSpPr>
            <p:nvPr/>
          </p:nvSpPr>
          <p:spPr bwMode="auto">
            <a:xfrm>
              <a:off x="312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19" name="Line 15"/>
            <p:cNvSpPr>
              <a:spLocks noChangeShapeType="1"/>
            </p:cNvSpPr>
            <p:nvPr/>
          </p:nvSpPr>
          <p:spPr bwMode="auto">
            <a:xfrm>
              <a:off x="3648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20" name="Line 16"/>
            <p:cNvSpPr>
              <a:spLocks noChangeShapeType="1"/>
            </p:cNvSpPr>
            <p:nvPr/>
          </p:nvSpPr>
          <p:spPr bwMode="auto">
            <a:xfrm>
              <a:off x="417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21" name="Line 17"/>
            <p:cNvSpPr>
              <a:spLocks noChangeShapeType="1"/>
            </p:cNvSpPr>
            <p:nvPr/>
          </p:nvSpPr>
          <p:spPr bwMode="auto">
            <a:xfrm>
              <a:off x="470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322" name="Text Box 18"/>
            <p:cNvSpPr txBox="1">
              <a:spLocks noChangeArrowheads="1"/>
            </p:cNvSpPr>
            <p:nvPr/>
          </p:nvSpPr>
          <p:spPr bwMode="auto">
            <a:xfrm>
              <a:off x="912" y="4128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3m</a:t>
              </a:r>
            </a:p>
          </p:txBody>
        </p:sp>
        <p:sp>
          <p:nvSpPr>
            <p:cNvPr id="354323" name="Text Box 19"/>
            <p:cNvSpPr txBox="1">
              <a:spLocks noChangeArrowheads="1"/>
            </p:cNvSpPr>
            <p:nvPr/>
          </p:nvSpPr>
          <p:spPr bwMode="auto">
            <a:xfrm>
              <a:off x="1440" y="4128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3cm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354324" name="Text Box 20"/>
            <p:cNvSpPr txBox="1">
              <a:spLocks noChangeArrowheads="1"/>
            </p:cNvSpPr>
            <p:nvPr/>
          </p:nvSpPr>
          <p:spPr bwMode="auto">
            <a:xfrm>
              <a:off x="1920" y="4128"/>
              <a:ext cx="4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0.3mm</a:t>
              </a:r>
            </a:p>
          </p:txBody>
        </p:sp>
        <p:sp>
          <p:nvSpPr>
            <p:cNvPr id="354325" name="Text Box 21"/>
            <p:cNvSpPr txBox="1">
              <a:spLocks noChangeArrowheads="1"/>
            </p:cNvSpPr>
            <p:nvPr/>
          </p:nvSpPr>
          <p:spPr bwMode="auto">
            <a:xfrm>
              <a:off x="2448" y="4126"/>
              <a:ext cx="3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l-GR" sz="1400">
                  <a:solidFill>
                    <a:srgbClr val="CC0000"/>
                  </a:solidFill>
                  <a:cs typeface="Times New Roman" pitchFamily="18" charset="0"/>
                  <a:sym typeface="Wingdings" pitchFamily="2" charset="2"/>
                </a:rPr>
                <a:t>μ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354326" name="Text Box 22"/>
            <p:cNvSpPr txBox="1">
              <a:spLocks noChangeArrowheads="1"/>
            </p:cNvSpPr>
            <p:nvPr/>
          </p:nvSpPr>
          <p:spPr bwMode="auto">
            <a:xfrm>
              <a:off x="2928" y="4128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n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354327" name="Text Box 23"/>
            <p:cNvSpPr txBox="1">
              <a:spLocks noChangeArrowheads="1"/>
            </p:cNvSpPr>
            <p:nvPr/>
          </p:nvSpPr>
          <p:spPr bwMode="auto">
            <a:xfrm>
              <a:off x="3521" y="4128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Å</a:t>
              </a:r>
              <a:endParaRPr lang="en-GB" sz="1400">
                <a:solidFill>
                  <a:srgbClr val="CC0000"/>
                </a:solidFill>
              </a:endParaRPr>
            </a:p>
          </p:txBody>
        </p:sp>
        <p:sp>
          <p:nvSpPr>
            <p:cNvPr id="354328" name="Text Box 24"/>
            <p:cNvSpPr txBox="1">
              <a:spLocks noChangeArrowheads="1"/>
            </p:cNvSpPr>
            <p:nvPr/>
          </p:nvSpPr>
          <p:spPr bwMode="auto">
            <a:xfrm>
              <a:off x="4012" y="4128"/>
              <a:ext cx="3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3pm</a:t>
              </a:r>
            </a:p>
          </p:txBody>
        </p:sp>
        <p:sp>
          <p:nvSpPr>
            <p:cNvPr id="354329" name="Text Box 25"/>
            <p:cNvSpPr txBox="1">
              <a:spLocks noChangeArrowheads="1"/>
            </p:cNvSpPr>
            <p:nvPr/>
          </p:nvSpPr>
          <p:spPr bwMode="auto">
            <a:xfrm>
              <a:off x="4497" y="4128"/>
              <a:ext cx="3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30fm</a:t>
              </a:r>
            </a:p>
          </p:txBody>
        </p:sp>
        <p:sp>
          <p:nvSpPr>
            <p:cNvPr id="354330" name="Text Box 26"/>
            <p:cNvSpPr txBox="1">
              <a:spLocks noChangeArrowheads="1"/>
            </p:cNvSpPr>
            <p:nvPr/>
          </p:nvSpPr>
          <p:spPr bwMode="auto">
            <a:xfrm>
              <a:off x="4987" y="4128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300am</a:t>
              </a:r>
            </a:p>
          </p:txBody>
        </p:sp>
      </p:grpSp>
      <p:sp>
        <p:nvSpPr>
          <p:cNvPr id="354331" name="WordArt 27"/>
          <p:cNvSpPr>
            <a:spLocks noChangeArrowheads="1" noChangeShapeType="1" noTextEdit="1"/>
          </p:cNvSpPr>
          <p:nvPr/>
        </p:nvSpPr>
        <p:spPr bwMode="auto">
          <a:xfrm rot="5400000">
            <a:off x="2989263" y="4219575"/>
            <a:ext cx="2743200" cy="152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optisch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181600" y="2514600"/>
            <a:ext cx="2936875" cy="914400"/>
            <a:chOff x="3264" y="1584"/>
            <a:chExt cx="1850" cy="576"/>
          </a:xfrm>
        </p:grpSpPr>
        <p:sp>
          <p:nvSpPr>
            <p:cNvPr id="354333" name="Text Box 29"/>
            <p:cNvSpPr txBox="1">
              <a:spLocks noChangeArrowheads="1"/>
            </p:cNvSpPr>
            <p:nvPr/>
          </p:nvSpPr>
          <p:spPr bwMode="auto">
            <a:xfrm>
              <a:off x="3264" y="1584"/>
              <a:ext cx="88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chemeClr val="accent2"/>
                  </a:solidFill>
                </a:rPr>
                <a:t>Röntgen</a:t>
              </a:r>
              <a:r>
                <a:rPr lang="en-GB" sz="1800">
                  <a:solidFill>
                    <a:schemeClr val="accent2"/>
                  </a:solidFill>
                </a:rPr>
                <a:t>–</a:t>
              </a:r>
            </a:p>
          </p:txBody>
        </p:sp>
        <p:sp>
          <p:nvSpPr>
            <p:cNvPr id="354334" name="Text Box 30"/>
            <p:cNvSpPr txBox="1">
              <a:spLocks noChangeArrowheads="1"/>
            </p:cNvSpPr>
            <p:nvPr/>
          </p:nvSpPr>
          <p:spPr bwMode="auto">
            <a:xfrm>
              <a:off x="3978" y="1872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l-GR">
                  <a:solidFill>
                    <a:schemeClr val="accent2"/>
                  </a:solidFill>
                  <a:cs typeface="Times New Roman" pitchFamily="18" charset="0"/>
                  <a:sym typeface="Wingdings" pitchFamily="2" charset="2"/>
                </a:rPr>
                <a:t>γ</a:t>
              </a:r>
              <a:r>
                <a:rPr lang="en-GB">
                  <a:solidFill>
                    <a:schemeClr val="accent2"/>
                  </a:solidFill>
                </a:rPr>
                <a:t>–</a:t>
              </a:r>
              <a:endParaRPr lang="en-GB" sz="1800">
                <a:solidFill>
                  <a:schemeClr val="accent2"/>
                </a:solidFill>
              </a:endParaRPr>
            </a:p>
          </p:txBody>
        </p:sp>
        <p:sp>
          <p:nvSpPr>
            <p:cNvPr id="354335" name="Text Box 31"/>
            <p:cNvSpPr txBox="1">
              <a:spLocks noChangeArrowheads="1"/>
            </p:cNvSpPr>
            <p:nvPr/>
          </p:nvSpPr>
          <p:spPr bwMode="auto">
            <a:xfrm>
              <a:off x="4176" y="1728"/>
              <a:ext cx="9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chemeClr val="accent2"/>
                  </a:solidFill>
                </a:rPr>
                <a:t>Strahlung</a:t>
              </a:r>
              <a:endParaRPr lang="en-GB" sz="1800">
                <a:solidFill>
                  <a:schemeClr val="accent2"/>
                </a:solidFill>
              </a:endParaRPr>
            </a:p>
          </p:txBody>
        </p:sp>
      </p:grpSp>
      <p:pic>
        <p:nvPicPr>
          <p:cNvPr id="354336" name="Picture 32" descr="atc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971800"/>
            <a:ext cx="3381375" cy="2638425"/>
          </a:xfrm>
          <a:prstGeom prst="rect">
            <a:avLst/>
          </a:prstGeom>
          <a:noFill/>
        </p:spPr>
      </p:pic>
      <p:pic>
        <p:nvPicPr>
          <p:cNvPr id="354337" name="Picture 33" descr="boompadereb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1557338"/>
            <a:ext cx="3429000" cy="2571750"/>
          </a:xfrm>
          <a:prstGeom prst="rect">
            <a:avLst/>
          </a:prstGeom>
          <a:noFill/>
        </p:spPr>
      </p:pic>
      <p:pic>
        <p:nvPicPr>
          <p:cNvPr id="354338" name="Picture 34" descr="epn_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4310063"/>
            <a:ext cx="2895600" cy="2547937"/>
          </a:xfrm>
          <a:prstGeom prst="rect">
            <a:avLst/>
          </a:prstGeom>
          <a:noFill/>
        </p:spPr>
      </p:pic>
      <p:pic>
        <p:nvPicPr>
          <p:cNvPr id="354339" name="Picture 35" descr="hubble_tel"/>
          <p:cNvPicPr>
            <a:picLocks noChangeAspect="1" noChangeArrowheads="1"/>
          </p:cNvPicPr>
          <p:nvPr/>
        </p:nvPicPr>
        <p:blipFill>
          <a:blip r:embed="rId7" cstate="print"/>
          <a:srcRect r="2820" b="4904"/>
          <a:stretch>
            <a:fillRect/>
          </a:stretch>
        </p:blipFill>
        <p:spPr bwMode="auto">
          <a:xfrm>
            <a:off x="3924300" y="1412875"/>
            <a:ext cx="2133600" cy="3048000"/>
          </a:xfrm>
          <a:prstGeom prst="rect">
            <a:avLst/>
          </a:prstGeom>
          <a:noFill/>
        </p:spPr>
      </p:pic>
      <p:pic>
        <p:nvPicPr>
          <p:cNvPr id="354340" name="Picture 36" descr="xm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2565400"/>
            <a:ext cx="3810000" cy="2819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4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4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7" grpId="0" animBg="1"/>
      <p:bldP spid="3543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9253" name="Text Box 5"/>
          <p:cNvSpPr txBox="1">
            <a:spLocks noChangeArrowheads="1"/>
          </p:cNvSpPr>
          <p:nvPr/>
        </p:nvSpPr>
        <p:spPr bwMode="auto">
          <a:xfrm>
            <a:off x="6489700" y="6400800"/>
            <a:ext cx="265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© Schlattl &amp; Weiss</a:t>
            </a:r>
          </a:p>
        </p:txBody>
      </p:sp>
      <p:pic>
        <p:nvPicPr>
          <p:cNvPr id="7" name="Sonn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00" y="615280"/>
            <a:ext cx="7620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</a:rPr>
              <a:t>Die Entwicklung eines Sternes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65539" name="Picture 3" descr="suns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7048500" cy="5272088"/>
          </a:xfrm>
          <a:prstGeom prst="rect">
            <a:avLst/>
          </a:prstGeom>
          <a:noFill/>
        </p:spPr>
      </p:pic>
      <p:pic>
        <p:nvPicPr>
          <p:cNvPr id="65540" name="Picture 4" descr="sirius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44563"/>
            <a:ext cx="8510588" cy="59134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376238"/>
            <a:ext cx="7773987" cy="820737"/>
          </a:xfrm>
        </p:spPr>
        <p:txBody>
          <a:bodyPr/>
          <a:lstStyle/>
          <a:p>
            <a:pPr defTabSz="1008063"/>
            <a:r>
              <a:rPr lang="de-DE" dirty="0"/>
              <a:t>Thermonukleare Supernovae</a:t>
            </a: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5954713" y="2322513"/>
            <a:ext cx="3189287" cy="373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36" tIns="41469" rIns="82936" bIns="41469">
            <a:spAutoFit/>
          </a:bodyPr>
          <a:lstStyle/>
          <a:p>
            <a:pPr defTabSz="828675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sz="2500" b="0" dirty="0" err="1"/>
              <a:t>Weisser</a:t>
            </a:r>
            <a:r>
              <a:rPr lang="de-DE" sz="2500" b="0" dirty="0"/>
              <a:t> Zwerg in einem Doppelsternsystem</a:t>
            </a:r>
          </a:p>
          <a:p>
            <a:pPr defTabSz="828675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sz="2500" b="0" dirty="0"/>
              <a:t>Durch den Massentransfer w</a:t>
            </a:r>
            <a:r>
              <a:rPr lang="de-DE" sz="2500" b="0" dirty="0">
                <a:cs typeface="Times New Roman" pitchFamily="18" charset="0"/>
              </a:rPr>
              <a:t>ächst der </a:t>
            </a:r>
            <a:r>
              <a:rPr lang="de-DE" sz="2500" b="0" dirty="0" err="1">
                <a:cs typeface="Times New Roman" pitchFamily="18" charset="0"/>
              </a:rPr>
              <a:t>Weisse</a:t>
            </a:r>
            <a:r>
              <a:rPr lang="de-DE" sz="2500" b="0" dirty="0">
                <a:cs typeface="Times New Roman" pitchFamily="18" charset="0"/>
              </a:rPr>
              <a:t> Zwerg zu einer kritischen Masse (</a:t>
            </a:r>
            <a:r>
              <a:rPr lang="de-DE" sz="2500" b="0" dirty="0"/>
              <a:t>Chandrasekhar Masse, </a:t>
            </a:r>
            <a:r>
              <a:rPr lang="de-DE" sz="2500" b="0" dirty="0" err="1"/>
              <a:t>M</a:t>
            </a:r>
            <a:r>
              <a:rPr lang="de-DE" sz="2500" b="0" baseline="-25000" dirty="0" err="1"/>
              <a:t>Chand</a:t>
            </a:r>
            <a:r>
              <a:rPr lang="de-DE" sz="2500" b="0" dirty="0"/>
              <a:t>=1.4 M</a:t>
            </a:r>
            <a:r>
              <a:rPr lang="de-DE" sz="2500" b="0" baseline="-25000" dirty="0">
                <a:sym typeface="Wingdings" pitchFamily="2" charset="2"/>
              </a:rPr>
              <a:t></a:t>
            </a:r>
            <a:r>
              <a:rPr lang="de-DE" sz="2500" b="0" dirty="0">
                <a:sym typeface="Wingdings" pitchFamily="2" charset="2"/>
              </a:rPr>
              <a:t>)</a:t>
            </a:r>
            <a:endParaRPr lang="de-DE" sz="2500" b="0" dirty="0"/>
          </a:p>
        </p:txBody>
      </p:sp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5083175" y="1249363"/>
            <a:ext cx="347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800" dirty="0"/>
              <a:t>Das “Standartmodel”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5288" y="2336800"/>
            <a:ext cx="5400675" cy="4411663"/>
            <a:chOff x="249" y="1472"/>
            <a:chExt cx="3402" cy="2779"/>
          </a:xfrm>
        </p:grpSpPr>
        <p:pic>
          <p:nvPicPr>
            <p:cNvPr id="281606" name="Tycho_SN_Mov2_NASA.mpeg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" y="1472"/>
              <a:ext cx="3402" cy="2552"/>
            </a:xfrm>
            <a:prstGeom prst="rect">
              <a:avLst/>
            </a:prstGeom>
            <a:noFill/>
          </p:spPr>
        </p:pic>
        <p:sp>
          <p:nvSpPr>
            <p:cNvPr id="281607" name="Text Box 7"/>
            <p:cNvSpPr txBox="1">
              <a:spLocks noChangeArrowheads="1"/>
            </p:cNvSpPr>
            <p:nvPr/>
          </p:nvSpPr>
          <p:spPr bwMode="auto">
            <a:xfrm>
              <a:off x="282" y="4020"/>
              <a:ext cx="55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1800">
                  <a:solidFill>
                    <a:schemeClr val="bg1"/>
                  </a:solidFill>
                  <a:latin typeface="Arial Unicode MS" pitchFamily="34" charset="-128"/>
                </a:rPr>
                <a:t>© ESA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803275"/>
          </a:xfrm>
        </p:spPr>
        <p:txBody>
          <a:bodyPr/>
          <a:lstStyle/>
          <a:p>
            <a:r>
              <a:rPr lang="en-GB"/>
              <a:t>Supernovae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077200" cy="5157787"/>
          </a:xfrm>
        </p:spPr>
        <p:txBody>
          <a:bodyPr/>
          <a:lstStyle/>
          <a:p>
            <a:pPr>
              <a:buFontTx/>
              <a:buNone/>
            </a:pPr>
            <a:r>
              <a:rPr lang="de-DE" dirty="0"/>
              <a:t>Extrem helle Sternexplosionen</a:t>
            </a:r>
          </a:p>
          <a:p>
            <a:pPr>
              <a:buFontTx/>
              <a:buNone/>
            </a:pPr>
            <a:r>
              <a:rPr lang="de-DE" dirty="0"/>
              <a:t>Wichtig für die Produktion von schweren chemischen Elementen</a:t>
            </a:r>
          </a:p>
          <a:p>
            <a:pPr>
              <a:buFontTx/>
              <a:buNone/>
            </a:pPr>
            <a:r>
              <a:rPr lang="de-DE" dirty="0"/>
              <a:t>Endprodukt der Sternentwicklung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f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ür massive Sterne als Kernkollaps mit nachfolgendem Neutronenstern oder Schwarzem Loch</a:t>
            </a:r>
          </a:p>
          <a:p>
            <a:pPr lvl="1"/>
            <a:r>
              <a:rPr lang="de-DE" dirty="0">
                <a:solidFill>
                  <a:schemeClr val="tx1"/>
                </a:solidFill>
                <a:cs typeface="Times New Roman" pitchFamily="18" charset="0"/>
              </a:rPr>
              <a:t>für kleine Sterne in engen Doppelsternsystemen</a:t>
            </a:r>
          </a:p>
          <a:p>
            <a:pPr lvl="1"/>
            <a:r>
              <a:rPr lang="de-DE" dirty="0">
                <a:cs typeface="Times New Roman" pitchFamily="18" charset="0"/>
              </a:rPr>
              <a:t>(der Rest der Sterne erlischt langsam)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Supernovae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077200" cy="4106862"/>
          </a:xfrm>
        </p:spPr>
        <p:txBody>
          <a:bodyPr/>
          <a:lstStyle/>
          <a:p>
            <a:pPr>
              <a:buFontTx/>
              <a:buNone/>
            </a:pPr>
            <a:r>
              <a:rPr lang="de-DE" dirty="0"/>
              <a:t>Extrem helle Sternexplosionen</a:t>
            </a:r>
          </a:p>
          <a:p>
            <a:pPr>
              <a:buFontTx/>
              <a:buNone/>
            </a:pPr>
            <a:r>
              <a:rPr lang="de-DE" dirty="0"/>
              <a:t>Wichtig für die Produktion von schweren chemischen Elementen</a:t>
            </a:r>
          </a:p>
          <a:p>
            <a:pPr>
              <a:buFontTx/>
              <a:buNone/>
            </a:pPr>
            <a:r>
              <a:rPr lang="de-DE" dirty="0" smtClean="0">
                <a:solidFill>
                  <a:srgbClr val="FF0000"/>
                </a:solidFill>
              </a:rPr>
              <a:t>Beste </a:t>
            </a:r>
            <a:r>
              <a:rPr lang="de-DE" dirty="0">
                <a:solidFill>
                  <a:srgbClr val="FF0000"/>
                </a:solidFill>
              </a:rPr>
              <a:t>Entfernungsindikatoren im Universum</a:t>
            </a:r>
            <a:endParaRPr lang="de-DE" dirty="0"/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683568" y="4572000"/>
            <a:ext cx="7712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0" dirty="0">
                <a:latin typeface="HelveticaNeueLT Com 65 Md" pitchFamily="34" charset="0"/>
              </a:rPr>
              <a:t>The only reliable way of determining extragalactic distances is through supernova investigations.</a:t>
            </a:r>
          </a:p>
          <a:p>
            <a:pPr algn="r"/>
            <a:r>
              <a:rPr lang="en-GB" sz="2800" b="0" dirty="0">
                <a:latin typeface="HelveticaNeueLT Com 65 Md" pitchFamily="34" charset="0"/>
              </a:rPr>
              <a:t>F. </a:t>
            </a:r>
            <a:r>
              <a:rPr lang="en-GB" sz="2800" b="0" dirty="0" err="1">
                <a:latin typeface="HelveticaNeueLT Com 65 Md" pitchFamily="34" charset="0"/>
              </a:rPr>
              <a:t>Zwicky</a:t>
            </a:r>
            <a:endParaRPr lang="en-GB" sz="2000" b="0" dirty="0"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6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Kosmologie mit Supernovae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Entfernungen sind im Universum </a:t>
            </a:r>
            <a:r>
              <a:rPr lang="de-DE" dirty="0" smtClean="0"/>
              <a:t>schwer </a:t>
            </a:r>
            <a:r>
              <a:rPr lang="de-DE" dirty="0"/>
              <a:t>zu messen. Sie sind aber essentiell, um die Expansionsrate und deren Geschichte bestimmen zu k</a:t>
            </a:r>
            <a:r>
              <a:rPr lang="de-DE" dirty="0">
                <a:cs typeface="Times New Roman" pitchFamily="18" charset="0"/>
              </a:rPr>
              <a:t>önnen.</a:t>
            </a:r>
          </a:p>
          <a:p>
            <a:pPr marL="0" indent="0">
              <a:buFontTx/>
              <a:buNone/>
            </a:pP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Typ </a:t>
            </a:r>
            <a:r>
              <a:rPr lang="de-DE" dirty="0" err="1">
                <a:solidFill>
                  <a:srgbClr val="FF0000"/>
                </a:solidFill>
                <a:cs typeface="Times New Roman" pitchFamily="18" charset="0"/>
              </a:rPr>
              <a:t>Ia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 Supernovae sind ausgezeichnete Entfernungsindikatoren, die im nahen Universum geeicht werden.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ub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704975"/>
            <a:ext cx="4098925" cy="5153025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Expansion des Universums</a:t>
            </a:r>
            <a:endParaRPr lang="en-GB"/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0" y="0"/>
            <a:ext cx="7589838" cy="6858000"/>
            <a:chOff x="0" y="0"/>
            <a:chExt cx="4781" cy="4320"/>
          </a:xfrm>
        </p:grpSpPr>
        <p:pic>
          <p:nvPicPr>
            <p:cNvPr id="14339" name="Picture 3" descr="redshift"/>
            <p:cNvPicPr>
              <a:picLocks noChangeAspect="1" noChangeArrowheads="1"/>
            </p:cNvPicPr>
            <p:nvPr/>
          </p:nvPicPr>
          <p:blipFill>
            <a:blip r:embed="rId4" cstate="print"/>
            <a:srcRect b="17363"/>
            <a:stretch>
              <a:fillRect/>
            </a:stretch>
          </p:blipFill>
          <p:spPr bwMode="auto">
            <a:xfrm>
              <a:off x="960" y="0"/>
              <a:ext cx="382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0" y="3408"/>
              <a:ext cx="11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/>
                <a:t>Hubble 1936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de-DE"/>
              <a:t>Das original Hubble Diagram</a:t>
            </a:r>
            <a:endParaRPr lang="en-GB"/>
          </a:p>
        </p:txBody>
      </p:sp>
      <p:pic>
        <p:nvPicPr>
          <p:cNvPr id="15363" name="Picture 3" descr="hubble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772400" cy="5148263"/>
          </a:xfrm>
          <a:prstGeom prst="rect">
            <a:avLst/>
          </a:prstGeom>
          <a:noFill/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7162800" y="5562600"/>
            <a:ext cx="1692275" cy="914400"/>
            <a:chOff x="4512" y="3504"/>
            <a:chExt cx="1066" cy="576"/>
          </a:xfrm>
        </p:grpSpPr>
        <p:sp>
          <p:nvSpPr>
            <p:cNvPr id="15364" name="AutoShape 4"/>
            <p:cNvSpPr>
              <a:spLocks noChangeArrowheads="1"/>
            </p:cNvSpPr>
            <p:nvPr/>
          </p:nvSpPr>
          <p:spPr bwMode="auto">
            <a:xfrm>
              <a:off x="4656" y="3504"/>
              <a:ext cx="864" cy="306"/>
            </a:xfrm>
            <a:prstGeom prst="rightArrow">
              <a:avLst>
                <a:gd name="adj1" fmla="val 50000"/>
                <a:gd name="adj2" fmla="val 70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512" y="3792"/>
              <a:ext cx="10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</a:rPr>
                <a:t>Entfernung</a:t>
              </a:r>
              <a:endParaRPr lang="en-GB" b="0">
                <a:solidFill>
                  <a:srgbClr val="FF0000"/>
                </a:solidFill>
              </a:endParaRP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0" y="835025"/>
            <a:ext cx="1019175" cy="2335213"/>
            <a:chOff x="0" y="526"/>
            <a:chExt cx="642" cy="1471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336" y="912"/>
              <a:ext cx="306" cy="615"/>
            </a:xfrm>
            <a:prstGeom prst="up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 rot="-5385612">
              <a:off x="-592" y="1118"/>
              <a:ext cx="147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0">
                  <a:solidFill>
                    <a:srgbClr val="FF0000"/>
                  </a:solidFill>
                </a:rPr>
                <a:t>G</a:t>
              </a:r>
              <a:r>
                <a:rPr lang="de-DE">
                  <a:solidFill>
                    <a:srgbClr val="FF0000"/>
                  </a:solidFill>
                </a:rPr>
                <a:t>eschwindigkeit</a:t>
              </a:r>
              <a:endParaRPr lang="en-GB" b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25760"/>
            <a:ext cx="8604448" cy="1143000"/>
          </a:xfrm>
        </p:spPr>
        <p:txBody>
          <a:bodyPr/>
          <a:lstStyle/>
          <a:p>
            <a:r>
              <a:rPr lang="de-DE" dirty="0"/>
              <a:t>Ein modernes Hubble </a:t>
            </a:r>
            <a:r>
              <a:rPr lang="de-DE" dirty="0" err="1"/>
              <a:t>Diagram</a:t>
            </a:r>
            <a:endParaRPr lang="en-GB" dirty="0"/>
          </a:p>
        </p:txBody>
      </p:sp>
      <p:pic>
        <p:nvPicPr>
          <p:cNvPr id="16387" name="Picture 3" descr="H0_HST_key_res"/>
          <p:cNvPicPr>
            <a:picLocks noChangeAspect="1" noChangeArrowheads="1"/>
          </p:cNvPicPr>
          <p:nvPr/>
        </p:nvPicPr>
        <p:blipFill>
          <a:blip r:embed="rId3" cstate="print"/>
          <a:srcRect t="7158" b="16702"/>
          <a:stretch>
            <a:fillRect/>
          </a:stretch>
        </p:blipFill>
        <p:spPr bwMode="auto">
          <a:xfrm>
            <a:off x="1691680" y="1116012"/>
            <a:ext cx="5829300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80000" y="4518000"/>
            <a:ext cx="762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2"/>
          <p:cNvGrpSpPr>
            <a:grpSpLocks/>
          </p:cNvGrpSpPr>
          <p:nvPr/>
        </p:nvGrpSpPr>
        <p:grpSpPr bwMode="auto">
          <a:xfrm>
            <a:off x="0" y="1412875"/>
            <a:ext cx="7164388" cy="5456238"/>
            <a:chOff x="1292" y="-7"/>
            <a:chExt cx="4468" cy="4327"/>
          </a:xfrm>
        </p:grpSpPr>
        <p:pic>
          <p:nvPicPr>
            <p:cNvPr id="141315" name="Picture 3" descr="Germany_fig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2" y="-7"/>
              <a:ext cx="4468" cy="4327"/>
            </a:xfrm>
            <a:prstGeom prst="rect">
              <a:avLst/>
            </a:prstGeom>
            <a:noFill/>
          </p:spPr>
        </p:pic>
        <p:sp>
          <p:nvSpPr>
            <p:cNvPr id="141316" name="Text Box 4"/>
            <p:cNvSpPr txBox="1">
              <a:spLocks noChangeArrowheads="1"/>
            </p:cNvSpPr>
            <p:nvPr/>
          </p:nvSpPr>
          <p:spPr bwMode="auto">
            <a:xfrm>
              <a:off x="3696" y="2024"/>
              <a:ext cx="1750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dirty="0"/>
                <a:t>Germany et al. 2004</a:t>
              </a:r>
            </a:p>
          </p:txBody>
        </p:sp>
      </p:grpSp>
      <p:sp>
        <p:nvSpPr>
          <p:cNvPr id="141317" name="Rectangle 5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143000"/>
          </a:xfrm>
        </p:spPr>
        <p:txBody>
          <a:bodyPr/>
          <a:lstStyle/>
          <a:p>
            <a:r>
              <a:rPr lang="en-GB"/>
              <a:t>Die nahen SNe Ia</a:t>
            </a:r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6443663" y="2636838"/>
            <a:ext cx="24929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HelveticaNeueLT Com 65 Md" pitchFamily="34" charset="0"/>
              </a:rPr>
              <a:t>Evidenz f</a:t>
            </a:r>
            <a:r>
              <a:rPr lang="de-DE" dirty="0">
                <a:solidFill>
                  <a:srgbClr val="FF0000"/>
                </a:solidFill>
                <a:latin typeface="HelveticaNeueLT Com 65 Md" pitchFamily="34" charset="0"/>
                <a:cs typeface="Times New Roman" pitchFamily="18" charset="0"/>
              </a:rPr>
              <a:t>ür</a:t>
            </a:r>
            <a:r>
              <a:rPr lang="de-DE" dirty="0">
                <a:solidFill>
                  <a:srgbClr val="FF0000"/>
                </a:solidFill>
                <a:latin typeface="HelveticaNeueLT Com 65 Md" pitchFamily="34" charset="0"/>
              </a:rPr>
              <a:t> gute</a:t>
            </a:r>
          </a:p>
          <a:p>
            <a:r>
              <a:rPr lang="de-DE" dirty="0">
                <a:solidFill>
                  <a:srgbClr val="FF0000"/>
                </a:solidFill>
                <a:latin typeface="HelveticaNeueLT Com 65 Md" pitchFamily="34" charset="0"/>
              </a:rPr>
              <a:t>Entfernungen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933056"/>
            <a:ext cx="2625169" cy="240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98438"/>
            <a:ext cx="7000924" cy="1143000"/>
          </a:xfrm>
        </p:spPr>
        <p:txBody>
          <a:bodyPr/>
          <a:lstStyle/>
          <a:p>
            <a:r>
              <a:rPr lang="en-US" dirty="0" smtClean="0"/>
              <a:t>Unser </a:t>
            </a:r>
            <a:r>
              <a:rPr lang="en-US" dirty="0" err="1" smtClean="0"/>
              <a:t>Blick</a:t>
            </a:r>
            <a:r>
              <a:rPr lang="en-US" dirty="0" smtClean="0"/>
              <a:t> ins </a:t>
            </a:r>
            <a:r>
              <a:rPr lang="en-US" dirty="0" err="1" smtClean="0"/>
              <a:t>Universum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1428736"/>
            <a:ext cx="7772400" cy="4114800"/>
          </a:xfrm>
        </p:spPr>
        <p:txBody>
          <a:bodyPr/>
          <a:lstStyle/>
          <a:p>
            <a:r>
              <a:rPr lang="en-US" dirty="0" err="1" smtClean="0"/>
              <a:t>Raum</a:t>
            </a:r>
            <a:r>
              <a:rPr lang="en-US" dirty="0" smtClean="0"/>
              <a:t> und </a:t>
            </a:r>
            <a:r>
              <a:rPr lang="en-US" dirty="0" err="1" smtClean="0"/>
              <a:t>Zeit</a:t>
            </a:r>
            <a:endParaRPr lang="en-US" dirty="0" smtClean="0"/>
          </a:p>
          <a:p>
            <a:pPr lvl="1"/>
            <a:r>
              <a:rPr lang="en-US" dirty="0" smtClean="0"/>
              <a:t>Unser </a:t>
            </a:r>
            <a:r>
              <a:rPr lang="en-US" dirty="0" err="1" smtClean="0"/>
              <a:t>Platz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Universum</a:t>
            </a:r>
            <a:endParaRPr lang="en-US" dirty="0" smtClean="0"/>
          </a:p>
          <a:p>
            <a:pPr lvl="1"/>
            <a:r>
              <a:rPr lang="en-US" dirty="0" err="1" smtClean="0"/>
              <a:t>Unsere</a:t>
            </a:r>
            <a:r>
              <a:rPr lang="en-US" dirty="0" smtClean="0"/>
              <a:t> Geschichte </a:t>
            </a:r>
          </a:p>
          <a:p>
            <a:r>
              <a:rPr lang="en-US" dirty="0" smtClean="0"/>
              <a:t>Die </a:t>
            </a:r>
            <a:r>
              <a:rPr lang="en-US" dirty="0" err="1" smtClean="0"/>
              <a:t>Zukunft</a:t>
            </a:r>
            <a:r>
              <a:rPr lang="en-US" dirty="0" smtClean="0"/>
              <a:t> des </a:t>
            </a:r>
            <a:r>
              <a:rPr lang="en-US" dirty="0" err="1" smtClean="0"/>
              <a:t>Universums</a:t>
            </a:r>
            <a:endParaRPr lang="en-US" dirty="0" smtClean="0"/>
          </a:p>
          <a:p>
            <a:pPr lvl="1"/>
            <a:r>
              <a:rPr lang="en-US" dirty="0" err="1" smtClean="0"/>
              <a:t>Hinweise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neue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Komponente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Universum</a:t>
            </a:r>
            <a:endParaRPr lang="en-US" dirty="0" smtClean="0"/>
          </a:p>
          <a:p>
            <a:pPr lvl="1"/>
            <a:r>
              <a:rPr lang="en-US" dirty="0" smtClean="0"/>
              <a:t>Supernovae </a:t>
            </a:r>
          </a:p>
          <a:p>
            <a:pPr lvl="2"/>
            <a:r>
              <a:rPr lang="en-US" dirty="0" err="1" smtClean="0"/>
              <a:t>Feuerwerk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Universum</a:t>
            </a:r>
            <a:endParaRPr lang="en-US" dirty="0" smtClean="0"/>
          </a:p>
          <a:p>
            <a:endParaRPr lang="en-GB" dirty="0"/>
          </a:p>
        </p:txBody>
      </p:sp>
      <p:pic>
        <p:nvPicPr>
          <p:cNvPr id="9" name="Picture 8" descr="iya_logo_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9" y="548680"/>
            <a:ext cx="1714512" cy="322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Entfernungsmessung mittels einer </a:t>
            </a:r>
            <a:r>
              <a:rPr lang="de-DE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Lichtquelle</a:t>
            </a:r>
            <a:endParaRPr lang="de-DE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9091" name="lightbulb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63713" y="2205038"/>
            <a:ext cx="5400675" cy="3683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90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9091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Energieinhalt dominiert das entfernte Universum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/>
              <a:t>Die Expansionsgeschichte wird vom Energieinhalt des Universums bestimmt. Materie, wegen </a:t>
            </a:r>
            <a:r>
              <a:rPr lang="de-DE">
                <a:solidFill>
                  <a:srgbClr val="FF0000"/>
                </a:solidFill>
              </a:rPr>
              <a:t>E=mc</a:t>
            </a:r>
            <a:r>
              <a:rPr lang="de-DE" baseline="30000">
                <a:solidFill>
                  <a:srgbClr val="FF0000"/>
                </a:solidFill>
              </a:rPr>
              <a:t>2</a:t>
            </a:r>
            <a:r>
              <a:rPr lang="de-DE"/>
              <a:t>, ist auch Energie und aufgrund der anziehenden Gravitation m</a:t>
            </a:r>
            <a:r>
              <a:rPr lang="de-DE">
                <a:cs typeface="Times New Roman" pitchFamily="18" charset="0"/>
              </a:rPr>
              <a:t>üsste sich die Expansion mit der Zeit verlangsamen. Dies ist in den </a:t>
            </a:r>
            <a:r>
              <a:rPr lang="de-DE">
                <a:solidFill>
                  <a:srgbClr val="FF0000"/>
                </a:solidFill>
                <a:cs typeface="Times New Roman" pitchFamily="18" charset="0"/>
              </a:rPr>
              <a:t>Einsteinschen Feldgleichungen</a:t>
            </a:r>
            <a:r>
              <a:rPr lang="de-DE">
                <a:cs typeface="Times New Roman" pitchFamily="18" charset="0"/>
              </a:rPr>
              <a:t> kodiert.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de-DE" dirty="0"/>
              <a:t>Einsteins  </a:t>
            </a:r>
            <a:r>
              <a:rPr lang="de-DE" dirty="0" smtClean="0"/>
              <a:t>Feldgleichungen</a:t>
            </a:r>
            <a:endParaRPr lang="en-GB" dirty="0"/>
          </a:p>
        </p:txBody>
      </p:sp>
      <p:pic>
        <p:nvPicPr>
          <p:cNvPr id="53251" name="Picture 3" descr="facts_of_life"/>
          <p:cNvPicPr>
            <a:picLocks noChangeAspect="1" noChangeArrowheads="1"/>
          </p:cNvPicPr>
          <p:nvPr/>
        </p:nvPicPr>
        <p:blipFill>
          <a:blip r:embed="rId3" cstate="print"/>
          <a:srcRect t="739"/>
          <a:stretch>
            <a:fillRect/>
          </a:stretch>
        </p:blipFill>
        <p:spPr bwMode="auto">
          <a:xfrm>
            <a:off x="838200" y="1524000"/>
            <a:ext cx="7443788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Uyuni_Einstein2"/>
          <p:cNvPicPr>
            <a:picLocks noChangeAspect="1" noChangeArrowheads="1"/>
          </p:cNvPicPr>
          <p:nvPr/>
        </p:nvPicPr>
        <p:blipFill>
          <a:blip r:embed="rId3" cstate="print"/>
          <a:srcRect l="7324" t="9190" r="13072" b="11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de-DE" smtClean="0"/>
              <a:t>Fundamente der Kosmologie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153400" cy="5410200"/>
          </a:xfrm>
        </p:spPr>
        <p:txBody>
          <a:bodyPr/>
          <a:lstStyle/>
          <a:p>
            <a:pPr>
              <a:buFontTx/>
              <a:buNone/>
            </a:pPr>
            <a:r>
              <a:rPr lang="de-DE" b="1" dirty="0" smtClean="0"/>
              <a:t>Gravitationstheorie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Einstein’sche Relativitätstheorie</a:t>
            </a:r>
            <a:endParaRPr lang="de-DE" b="1" dirty="0" smtClean="0"/>
          </a:p>
          <a:p>
            <a:pPr>
              <a:buFontTx/>
              <a:buNone/>
            </a:pPr>
            <a:r>
              <a:rPr lang="de-DE" b="1" dirty="0" smtClean="0"/>
              <a:t>Isotropie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Es gibt keine bevorzugte Richtung im Universum</a:t>
            </a:r>
          </a:p>
          <a:p>
            <a:pPr>
              <a:buFontTx/>
              <a:buNone/>
            </a:pPr>
            <a:r>
              <a:rPr lang="de-DE" b="1" dirty="0" smtClean="0"/>
              <a:t>Homogeneität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Es gibt keine bevorzugte Region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(e.g. es gibt kein Zentrum des Universums)</a:t>
            </a:r>
          </a:p>
          <a:p>
            <a:pPr>
              <a:buFontTx/>
              <a:buNone/>
            </a:pPr>
            <a:r>
              <a:rPr lang="de-DE" b="1" dirty="0" err="1" smtClean="0"/>
              <a:t>Anthropisches</a:t>
            </a:r>
            <a:r>
              <a:rPr lang="de-DE" b="1" dirty="0" smtClean="0"/>
              <a:t> Prinzip</a:t>
            </a:r>
          </a:p>
          <a:p>
            <a:pPr lvl="1">
              <a:buFontTx/>
              <a:buNone/>
            </a:pPr>
            <a:r>
              <a:rPr lang="de-DE" b="1" dirty="0" smtClean="0">
                <a:solidFill>
                  <a:srgbClr val="FF0000"/>
                </a:solidFill>
              </a:rPr>
              <a:t>Das Universum hat uns erzeugt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09600"/>
            <a:ext cx="8062913" cy="1143000"/>
          </a:xfrm>
        </p:spPr>
        <p:txBody>
          <a:bodyPr/>
          <a:lstStyle/>
          <a:p>
            <a:r>
              <a:rPr lang="en-GB" smtClean="0"/>
              <a:t>Supernovae und Dunkle Energie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700212"/>
            <a:ext cx="8286808" cy="472918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sz="3000" dirty="0" smtClean="0"/>
              <a:t>Die Expansion des Universums wird bestimmt von seinem </a:t>
            </a:r>
            <a:r>
              <a:rPr lang="de-DE" sz="3000" dirty="0" smtClean="0">
                <a:solidFill>
                  <a:srgbClr val="FF0000"/>
                </a:solidFill>
              </a:rPr>
              <a:t>(Energie-/Masse-) Inhalt</a:t>
            </a:r>
            <a:r>
              <a:rPr lang="de-DE" sz="3000" dirty="0" smtClean="0"/>
              <a:t>. </a:t>
            </a:r>
            <a:br>
              <a:rPr lang="de-DE" sz="3000" dirty="0" smtClean="0"/>
            </a:br>
            <a:r>
              <a:rPr lang="de-DE" sz="3000" dirty="0" smtClean="0"/>
              <a:t>Die einzige relevante </a:t>
            </a:r>
            <a:br>
              <a:rPr lang="de-DE" sz="3000" dirty="0" smtClean="0"/>
            </a:br>
            <a:r>
              <a:rPr lang="de-DE" sz="3000" dirty="0" smtClean="0"/>
              <a:t>Wechselwirkung f</a:t>
            </a:r>
            <a:r>
              <a:rPr lang="de-DE" sz="3000" dirty="0" smtClean="0">
                <a:cs typeface="Times New Roman" pitchFamily="18" charset="0"/>
              </a:rPr>
              <a:t>ür die </a:t>
            </a:r>
            <a:br>
              <a:rPr lang="de-DE" sz="3000" dirty="0" smtClean="0">
                <a:cs typeface="Times New Roman" pitchFamily="18" charset="0"/>
              </a:rPr>
            </a:br>
            <a:r>
              <a:rPr lang="de-DE" sz="3000" dirty="0" smtClean="0">
                <a:cs typeface="Times New Roman" pitchFamily="18" charset="0"/>
              </a:rPr>
              <a:t>Kosmologie ist die </a:t>
            </a:r>
            <a:r>
              <a:rPr lang="de-DE" sz="3000" dirty="0" smtClean="0">
                <a:solidFill>
                  <a:srgbClr val="FF0000"/>
                </a:solidFill>
                <a:cs typeface="Times New Roman" pitchFamily="18" charset="0"/>
              </a:rPr>
              <a:t>Gravitation</a:t>
            </a:r>
            <a:r>
              <a:rPr lang="de-DE" sz="3000" dirty="0" smtClean="0">
                <a:cs typeface="Times New Roman" pitchFamily="18" charset="0"/>
              </a:rPr>
              <a:t>.</a:t>
            </a:r>
          </a:p>
          <a:p>
            <a:pPr marL="0" indent="0">
              <a:buFontTx/>
              <a:buNone/>
            </a:pPr>
            <a:r>
              <a:rPr lang="de-DE" sz="3000" dirty="0" smtClean="0">
                <a:cs typeface="Times New Roman" pitchFamily="18" charset="0"/>
              </a:rPr>
              <a:t>Die Expansion kann durch genaue kosmologische Entfernungsmessungen bestimmt werden. </a:t>
            </a:r>
            <a:r>
              <a:rPr lang="de-DE" sz="3000" dirty="0" smtClean="0">
                <a:solidFill>
                  <a:srgbClr val="FF0000"/>
                </a:solidFill>
                <a:cs typeface="Times New Roman" pitchFamily="18" charset="0"/>
              </a:rPr>
              <a:t>Supernovae</a:t>
            </a:r>
            <a:r>
              <a:rPr lang="de-DE" sz="3000" dirty="0" smtClean="0">
                <a:cs typeface="Times New Roman" pitchFamily="18" charset="0"/>
              </a:rPr>
              <a:t> sind im Moment die besten bekannten kosmischen Maßstäbe.</a:t>
            </a:r>
          </a:p>
        </p:txBody>
      </p:sp>
      <p:pic>
        <p:nvPicPr>
          <p:cNvPr id="4" name="Picture 4" descr="DSCN0931"/>
          <p:cNvPicPr>
            <a:picLocks noChangeAspect="1" noChangeArrowheads="1"/>
          </p:cNvPicPr>
          <p:nvPr/>
        </p:nvPicPr>
        <p:blipFill>
          <a:blip r:embed="rId2" cstate="print"/>
          <a:srcRect l="5882" t="13069" r="17646" b="26814"/>
          <a:stretch>
            <a:fillRect/>
          </a:stretch>
        </p:blipFill>
        <p:spPr bwMode="auto">
          <a:xfrm>
            <a:off x="6143636" y="2643182"/>
            <a:ext cx="2643206" cy="155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4624"/>
            <a:ext cx="8062664" cy="1143000"/>
          </a:xfrm>
        </p:spPr>
        <p:txBody>
          <a:bodyPr/>
          <a:lstStyle/>
          <a:p>
            <a:r>
              <a:rPr lang="en-GB" sz="4000" dirty="0" err="1" smtClean="0"/>
              <a:t>Friedmann-Lemaître</a:t>
            </a:r>
            <a:r>
              <a:rPr lang="en-GB" sz="4000" dirty="0" smtClean="0"/>
              <a:t> </a:t>
            </a:r>
            <a:r>
              <a:rPr lang="en-GB" sz="4000" dirty="0" err="1"/>
              <a:t>Kosmologie</a:t>
            </a:r>
            <a:endParaRPr lang="en-GB" sz="4000" dirty="0"/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79388" y="1066800"/>
            <a:ext cx="830208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FF0000"/>
                </a:solidFill>
                <a:latin typeface="HelveticaNeueLT Com 65 Md" pitchFamily="34" charset="0"/>
              </a:rPr>
              <a:t>Annahme</a:t>
            </a:r>
            <a:r>
              <a:rPr lang="en-GB" sz="2800" dirty="0">
                <a:solidFill>
                  <a:srgbClr val="FF0000"/>
                </a:solidFill>
                <a:latin typeface="HelveticaNeueLT Com 65 Md" pitchFamily="34" charset="0"/>
              </a:rPr>
              <a:t>:</a:t>
            </a:r>
          </a:p>
          <a:p>
            <a:r>
              <a:rPr lang="en-GB" sz="2800" dirty="0" err="1">
                <a:solidFill>
                  <a:srgbClr val="FF0000"/>
                </a:solidFill>
                <a:latin typeface="HelveticaNeueLT Com 65 Md" pitchFamily="34" charset="0"/>
              </a:rPr>
              <a:t>ein</a:t>
            </a:r>
            <a:r>
              <a:rPr lang="en-GB" sz="28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HelveticaNeueLT Com 65 Md" pitchFamily="34" charset="0"/>
              </a:rPr>
              <a:t>homogenes</a:t>
            </a:r>
            <a:r>
              <a:rPr lang="en-GB" sz="2800" dirty="0">
                <a:solidFill>
                  <a:srgbClr val="FF0000"/>
                </a:solidFill>
                <a:latin typeface="HelveticaNeueLT Com 65 Md" pitchFamily="34" charset="0"/>
              </a:rPr>
              <a:t> und </a:t>
            </a:r>
            <a:r>
              <a:rPr lang="en-GB" sz="2800" dirty="0" err="1">
                <a:solidFill>
                  <a:srgbClr val="FF0000"/>
                </a:solidFill>
                <a:latin typeface="HelveticaNeueLT Com 65 Md" pitchFamily="34" charset="0"/>
              </a:rPr>
              <a:t>isotropes</a:t>
            </a:r>
            <a:r>
              <a:rPr lang="en-GB" sz="28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HelveticaNeueLT Com 65 Md" pitchFamily="34" charset="0"/>
              </a:rPr>
              <a:t>Universum</a:t>
            </a:r>
            <a:endParaRPr lang="en-GB" sz="2800" dirty="0">
              <a:solidFill>
                <a:srgbClr val="FF0000"/>
              </a:solidFill>
              <a:latin typeface="HelveticaNeueLT Com 65 Md" pitchFamily="34" charset="0"/>
            </a:endParaRPr>
          </a:p>
          <a:p>
            <a:endParaRPr lang="en-GB" sz="2800" dirty="0">
              <a:latin typeface="HelveticaNeueLT Com 65 Md" pitchFamily="34" charset="0"/>
            </a:endParaRPr>
          </a:p>
          <a:p>
            <a:r>
              <a:rPr lang="en-GB" dirty="0" err="1">
                <a:latin typeface="HelveticaNeueLT Com 65 Md" pitchFamily="34" charset="0"/>
              </a:rPr>
              <a:t>Nullgeodesie</a:t>
            </a:r>
            <a:r>
              <a:rPr lang="en-GB" dirty="0">
                <a:latin typeface="HelveticaNeueLT Com 65 Md" pitchFamily="34" charset="0"/>
              </a:rPr>
              <a:t> in </a:t>
            </a:r>
            <a:r>
              <a:rPr lang="en-GB" dirty="0" err="1">
                <a:latin typeface="HelveticaNeueLT Com 65 Md" pitchFamily="34" charset="0"/>
              </a:rPr>
              <a:t>der</a:t>
            </a:r>
            <a:r>
              <a:rPr lang="en-GB" dirty="0">
                <a:latin typeface="HelveticaNeueLT Com 65 Md" pitchFamily="34" charset="0"/>
              </a:rPr>
              <a:t> </a:t>
            </a:r>
            <a:r>
              <a:rPr lang="en-GB" dirty="0" err="1">
                <a:latin typeface="HelveticaNeueLT Com 65 Md" pitchFamily="34" charset="0"/>
              </a:rPr>
              <a:t>Friedmann</a:t>
            </a:r>
            <a:r>
              <a:rPr lang="en-GB" dirty="0">
                <a:latin typeface="HelveticaNeueLT Com 65 Md" pitchFamily="34" charset="0"/>
              </a:rPr>
              <a:t>-Robertson-Walker </a:t>
            </a:r>
            <a:r>
              <a:rPr lang="en-GB" dirty="0" err="1">
                <a:latin typeface="HelveticaNeueLT Com 65 Md" pitchFamily="34" charset="0"/>
              </a:rPr>
              <a:t>Metrik</a:t>
            </a:r>
            <a:r>
              <a:rPr lang="en-GB" dirty="0">
                <a:latin typeface="HelveticaNeueLT Com 65 Md" pitchFamily="34" charset="0"/>
              </a:rPr>
              <a:t>:</a:t>
            </a:r>
            <a:endParaRPr lang="en-GB" b="0" dirty="0">
              <a:latin typeface="HelveticaNeueLT Com 65 Md" pitchFamily="34" charset="0"/>
            </a:endParaRPr>
          </a:p>
        </p:txBody>
      </p:sp>
      <p:graphicFrame>
        <p:nvGraphicFramePr>
          <p:cNvPr id="144388" name="Object 4"/>
          <p:cNvGraphicFramePr>
            <a:graphicFrameLocks noChangeAspect="1"/>
          </p:cNvGraphicFramePr>
          <p:nvPr/>
        </p:nvGraphicFramePr>
        <p:xfrm>
          <a:off x="601663" y="2971800"/>
          <a:ext cx="7986712" cy="1304925"/>
        </p:xfrm>
        <a:graphic>
          <a:graphicData uri="http://schemas.openxmlformats.org/presentationml/2006/ole">
            <p:oleObj spid="_x0000_s144388" name="Equation" r:id="rId4" imgW="3898800" imgH="609480" progId="Equation.3">
              <p:embed/>
            </p:oleObj>
          </a:graphicData>
        </a:graphic>
      </p:graphicFrame>
      <p:graphicFrame>
        <p:nvGraphicFramePr>
          <p:cNvPr id="144389" name="Object 5"/>
          <p:cNvGraphicFramePr>
            <a:graphicFrameLocks noChangeAspect="1"/>
          </p:cNvGraphicFramePr>
          <p:nvPr/>
        </p:nvGraphicFramePr>
        <p:xfrm>
          <a:off x="700088" y="4648200"/>
          <a:ext cx="2716212" cy="1179513"/>
        </p:xfrm>
        <a:graphic>
          <a:graphicData uri="http://schemas.openxmlformats.org/presentationml/2006/ole">
            <p:oleObj spid="_x0000_s144389" name="Equation" r:id="rId5" imgW="990360" imgH="431640" progId="Equation.3">
              <p:embed/>
            </p:oleObj>
          </a:graphicData>
        </a:graphic>
      </p:graphicFrame>
      <p:graphicFrame>
        <p:nvGraphicFramePr>
          <p:cNvPr id="144390" name="Object 6"/>
          <p:cNvGraphicFramePr>
            <a:graphicFrameLocks noChangeAspect="1"/>
          </p:cNvGraphicFramePr>
          <p:nvPr/>
        </p:nvGraphicFramePr>
        <p:xfrm>
          <a:off x="3695700" y="4648200"/>
          <a:ext cx="2263775" cy="1179513"/>
        </p:xfrm>
        <a:graphic>
          <a:graphicData uri="http://schemas.openxmlformats.org/presentationml/2006/ole">
            <p:oleObj spid="_x0000_s144390" name="Equation" r:id="rId6" imgW="876240" imgH="457200" progId="Equation.3">
              <p:embed/>
            </p:oleObj>
          </a:graphicData>
        </a:graphic>
      </p:graphicFrame>
      <p:graphicFrame>
        <p:nvGraphicFramePr>
          <p:cNvPr id="144391" name="Object 7"/>
          <p:cNvGraphicFramePr>
            <a:graphicFrameLocks noChangeAspect="1"/>
          </p:cNvGraphicFramePr>
          <p:nvPr/>
        </p:nvGraphicFramePr>
        <p:xfrm>
          <a:off x="6248400" y="4648200"/>
          <a:ext cx="1803400" cy="1179513"/>
        </p:xfrm>
        <a:graphic>
          <a:graphicData uri="http://schemas.openxmlformats.org/presentationml/2006/ole">
            <p:oleObj spid="_x0000_s144391" name="Equation" r:id="rId7" imgW="6984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71406" y="160338"/>
            <a:ext cx="8966230" cy="1036637"/>
          </a:xfrm>
          <a:noFill/>
        </p:spPr>
        <p:txBody>
          <a:bodyPr/>
          <a:lstStyle/>
          <a:p>
            <a:r>
              <a:rPr lang="de-DE" sz="3600" dirty="0"/>
              <a:t>Das vollst</a:t>
            </a:r>
            <a:r>
              <a:rPr lang="de-DE" sz="3600" dirty="0">
                <a:cs typeface="Times New Roman" pitchFamily="18" charset="0"/>
              </a:rPr>
              <a:t>ändige </a:t>
            </a:r>
            <a:r>
              <a:rPr lang="de-DE" sz="3600" dirty="0"/>
              <a:t> Hubble </a:t>
            </a:r>
            <a:r>
              <a:rPr lang="de-DE" sz="3600" dirty="0" smtClean="0"/>
              <a:t>Diagramm</a:t>
            </a:r>
            <a:endParaRPr lang="de-DE" dirty="0"/>
          </a:p>
        </p:txBody>
      </p:sp>
      <p:pic>
        <p:nvPicPr>
          <p:cNvPr id="43027" name="Picture 19" descr="hub_dis_all_through_mags_small"/>
          <p:cNvPicPr>
            <a:picLocks noChangeAspect="1" noChangeArrowheads="1"/>
          </p:cNvPicPr>
          <p:nvPr/>
        </p:nvPicPr>
        <p:blipFill>
          <a:blip r:embed="rId3" cstate="print"/>
          <a:srcRect l="-5854" b="-2310"/>
          <a:stretch>
            <a:fillRect/>
          </a:stretch>
        </p:blipFill>
        <p:spPr bwMode="auto">
          <a:xfrm>
            <a:off x="611560" y="1125538"/>
            <a:ext cx="7812336" cy="547181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108821" y="3514725"/>
            <a:ext cx="6021387" cy="1116013"/>
          </a:xfrm>
          <a:prstGeom prst="rect">
            <a:avLst/>
          </a:prstGeom>
          <a:solidFill>
            <a:srgbClr val="CCFFFF">
              <a:alpha val="50000"/>
            </a:srgbClr>
          </a:solidFill>
          <a:ln w="0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868144" y="5877272"/>
            <a:ext cx="2655887" cy="689769"/>
            <a:chOff x="6380163" y="6020594"/>
            <a:chExt cx="2655887" cy="689769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7974832" y="5872163"/>
              <a:ext cx="234950" cy="531812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6380163" y="6253163"/>
              <a:ext cx="26558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“</a:t>
              </a:r>
              <a:r>
                <a:rPr lang="en-GB" dirty="0" err="1">
                  <a:solidFill>
                    <a:srgbClr val="FF0000"/>
                  </a:solidFill>
                </a:rPr>
                <a:t>Geschwindigkeit</a:t>
              </a:r>
              <a:r>
                <a:rPr lang="en-GB" dirty="0">
                  <a:solidFill>
                    <a:srgbClr val="FF0000"/>
                  </a:solidFill>
                </a:rPr>
                <a:t>”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9552" y="1268760"/>
            <a:ext cx="740412" cy="1692275"/>
            <a:chOff x="34926" y="223837"/>
            <a:chExt cx="740412" cy="1692275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16200000">
              <a:off x="391938" y="545270"/>
              <a:ext cx="532800" cy="234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582612" y="841375"/>
              <a:ext cx="1692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err="1">
                  <a:solidFill>
                    <a:srgbClr val="FF0000"/>
                  </a:solidFill>
                </a:rPr>
                <a:t>Entfernung</a:t>
              </a:r>
              <a:endParaRPr lang="en-GB" b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0"/>
              <a:t>Zurück zum Hubble Diagram</a:t>
            </a:r>
            <a:endParaRPr lang="en-GB" b="0"/>
          </a:p>
        </p:txBody>
      </p:sp>
      <p:pic>
        <p:nvPicPr>
          <p:cNvPr id="83975" name="Picture 7" descr="tonry_tab16_hub_split_nearby"/>
          <p:cNvPicPr>
            <a:picLocks noChangeAspect="1" noChangeArrowheads="1"/>
          </p:cNvPicPr>
          <p:nvPr/>
        </p:nvPicPr>
        <p:blipFill>
          <a:blip r:embed="rId3" cstate="print"/>
          <a:srcRect l="1634" t="4546" r="8170" b="4546"/>
          <a:stretch>
            <a:fillRect/>
          </a:stretch>
        </p:blipFill>
        <p:spPr bwMode="auto">
          <a:xfrm>
            <a:off x="1524000" y="0"/>
            <a:ext cx="5257800" cy="6858000"/>
          </a:xfrm>
          <a:prstGeom prst="rect">
            <a:avLst/>
          </a:prstGeom>
          <a:noFill/>
        </p:spPr>
      </p:pic>
      <p:pic>
        <p:nvPicPr>
          <p:cNvPr id="83976" name="Picture 8" descr="tonry_tab16_hub_split"/>
          <p:cNvPicPr>
            <a:picLocks noChangeAspect="1" noChangeArrowheads="1"/>
          </p:cNvPicPr>
          <p:nvPr/>
        </p:nvPicPr>
        <p:blipFill>
          <a:blip r:embed="rId4" cstate="print"/>
          <a:srcRect l="1634" t="4546" r="8170" b="4546"/>
          <a:stretch>
            <a:fillRect/>
          </a:stretch>
        </p:blipFill>
        <p:spPr bwMode="auto">
          <a:xfrm>
            <a:off x="1524000" y="0"/>
            <a:ext cx="5257800" cy="6858000"/>
          </a:xfrm>
          <a:prstGeom prst="rect">
            <a:avLst/>
          </a:prstGeom>
          <a:noFill/>
        </p:spPr>
      </p:pic>
      <p:pic>
        <p:nvPicPr>
          <p:cNvPr id="83978" name="Picture 10" descr="hub_dis_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2413" y="0"/>
            <a:ext cx="548322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GB"/>
              <a:t>Kosmologische Implikation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27088" y="1152525"/>
            <a:ext cx="5545137" cy="5589588"/>
            <a:chOff x="521" y="799"/>
            <a:chExt cx="3493" cy="3521"/>
          </a:xfrm>
        </p:grpSpPr>
        <p:pic>
          <p:nvPicPr>
            <p:cNvPr id="374789" name="Picture 5" descr="olom_likelihoo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3" y="799"/>
              <a:ext cx="3491" cy="3521"/>
            </a:xfrm>
            <a:prstGeom prst="rect">
              <a:avLst/>
            </a:prstGeom>
            <a:noFill/>
          </p:spPr>
        </p:pic>
        <p:sp>
          <p:nvSpPr>
            <p:cNvPr id="374790" name="Rectangle 6"/>
            <p:cNvSpPr>
              <a:spLocks noChangeArrowheads="1"/>
            </p:cNvSpPr>
            <p:nvPr/>
          </p:nvSpPr>
          <p:spPr bwMode="auto">
            <a:xfrm>
              <a:off x="521" y="981"/>
              <a:ext cx="182" cy="2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4792" name="Rectangle 8"/>
            <p:cNvSpPr>
              <a:spLocks noChangeArrowheads="1"/>
            </p:cNvSpPr>
            <p:nvPr/>
          </p:nvSpPr>
          <p:spPr bwMode="auto">
            <a:xfrm>
              <a:off x="1519" y="4110"/>
              <a:ext cx="1860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7479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364088" y="2132856"/>
            <a:ext cx="3563888" cy="2592288"/>
          </a:xfrm>
          <a:solidFill>
            <a:srgbClr val="FFFFFF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2400">
                <a:solidFill>
                  <a:srgbClr val="CC0000"/>
                </a:solidFill>
              </a:rPr>
              <a:t>Leeres Universum</a:t>
            </a:r>
          </a:p>
          <a:p>
            <a:r>
              <a:rPr lang="en-GB" sz="2400">
                <a:solidFill>
                  <a:srgbClr val="FF9900"/>
                </a:solidFill>
              </a:rPr>
              <a:t>Einstein – de Sitter</a:t>
            </a:r>
          </a:p>
          <a:p>
            <a:r>
              <a:rPr lang="en-GB" sz="2400">
                <a:solidFill>
                  <a:schemeClr val="accent2"/>
                </a:solidFill>
              </a:rPr>
              <a:t>Lambda-dominiertes</a:t>
            </a:r>
            <a:br>
              <a:rPr lang="en-GB" sz="2400">
                <a:solidFill>
                  <a:schemeClr val="accent2"/>
                </a:solidFill>
              </a:rPr>
            </a:br>
            <a:r>
              <a:rPr lang="en-GB" sz="2400">
                <a:solidFill>
                  <a:schemeClr val="accent2"/>
                </a:solidFill>
              </a:rPr>
              <a:t>Universum</a:t>
            </a:r>
          </a:p>
          <a:p>
            <a:r>
              <a:rPr lang="en-GB" sz="2400">
                <a:solidFill>
                  <a:srgbClr val="00FFFF"/>
                </a:solidFill>
              </a:rPr>
              <a:t>Konkordanz-kosmologie</a:t>
            </a:r>
            <a:endParaRPr lang="en-GB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8F8F8"/>
                </a:solidFill>
              </a:rPr>
              <a:t>Unser </a:t>
            </a:r>
            <a:r>
              <a:rPr lang="en-US" dirty="0" err="1" smtClean="0">
                <a:solidFill>
                  <a:srgbClr val="F8F8F8"/>
                </a:solidFill>
              </a:rPr>
              <a:t>Platz</a:t>
            </a:r>
            <a:r>
              <a:rPr lang="en-US" dirty="0" smtClean="0">
                <a:solidFill>
                  <a:srgbClr val="F8F8F8"/>
                </a:solidFill>
              </a:rPr>
              <a:t> </a:t>
            </a:r>
            <a:r>
              <a:rPr lang="en-US" dirty="0" err="1" smtClean="0">
                <a:solidFill>
                  <a:srgbClr val="F8F8F8"/>
                </a:solidFill>
              </a:rPr>
              <a:t>im</a:t>
            </a:r>
            <a:r>
              <a:rPr lang="en-US" dirty="0" smtClean="0">
                <a:solidFill>
                  <a:srgbClr val="F8F8F8"/>
                </a:solidFill>
              </a:rPr>
              <a:t> </a:t>
            </a:r>
            <a:r>
              <a:rPr lang="en-US" dirty="0" err="1" smtClean="0">
                <a:solidFill>
                  <a:srgbClr val="F8F8F8"/>
                </a:solidFill>
                <a:latin typeface="HelveticaNeueLT Com 55 Roman" pitchFamily="34" charset="0"/>
              </a:rPr>
              <a:t>Universum</a:t>
            </a:r>
            <a:endParaRPr lang="en-GB" dirty="0">
              <a:solidFill>
                <a:srgbClr val="F8F8F8"/>
              </a:solidFill>
              <a:latin typeface="HelveticaNeueLT Com 55 Roman" pitchFamily="34" charset="0"/>
            </a:endParaRPr>
          </a:p>
        </p:txBody>
      </p:sp>
      <p:pic>
        <p:nvPicPr>
          <p:cNvPr id="4" name="Content Placeholder 3" descr="Querschnitt_Er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214398"/>
            <a:ext cx="5643602" cy="5643602"/>
          </a:xfrm>
        </p:spPr>
      </p:pic>
      <p:pic>
        <p:nvPicPr>
          <p:cNvPr id="6" name="Picture 5" descr="Earth_rim_with_Shut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21" y="1285860"/>
            <a:ext cx="8458259" cy="52864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785918" y="6300790"/>
            <a:ext cx="428628" cy="55721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8131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32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FF66"/>
                </a:solidFill>
                <a:latin typeface="Comic Sans MS" pitchFamily="66" charset="0"/>
              </a:rPr>
              <a:t>Mittlerer Abstand der Galaxien</a:t>
            </a:r>
          </a:p>
        </p:txBody>
      </p:sp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3173413" y="3733800"/>
            <a:ext cx="769937" cy="2584450"/>
            <a:chOff x="2095" y="2280"/>
            <a:chExt cx="485" cy="1676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2095" y="3738"/>
              <a:ext cx="485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66"/>
                  </a:solidFill>
                  <a:latin typeface="Comic Sans MS" pitchFamily="66" charset="0"/>
                </a:rPr>
                <a:t>Heute</a:t>
              </a:r>
            </a:p>
          </p:txBody>
        </p:sp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8186" name="Group 58"/>
          <p:cNvGrpSpPr>
            <a:grpSpLocks/>
          </p:cNvGrpSpPr>
          <p:nvPr/>
        </p:nvGrpSpPr>
        <p:grpSpPr bwMode="auto">
          <a:xfrm>
            <a:off x="1143000" y="2971800"/>
            <a:ext cx="1600200" cy="528638"/>
            <a:chOff x="720" y="1872"/>
            <a:chExt cx="1008" cy="333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85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>
                  <a:solidFill>
                    <a:srgbClr val="FFFF66"/>
                  </a:solidFill>
                  <a:latin typeface="Comic Sans MS" pitchFamily="66" charset="0"/>
                </a:rPr>
                <a:t>Schwächer</a:t>
              </a:r>
            </a:p>
          </p:txBody>
        </p:sp>
      </p:grpSp>
      <p:grpSp>
        <p:nvGrpSpPr>
          <p:cNvPr id="48187" name="Group 59"/>
          <p:cNvGrpSpPr>
            <a:grpSpLocks/>
          </p:cNvGrpSpPr>
          <p:nvPr/>
        </p:nvGrpSpPr>
        <p:grpSpPr bwMode="auto">
          <a:xfrm>
            <a:off x="3868738" y="3733800"/>
            <a:ext cx="2190750" cy="1600200"/>
            <a:chOff x="2437" y="2352"/>
            <a:chExt cx="1380" cy="1008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2592" y="2592"/>
              <a:ext cx="12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800" b="0">
                  <a:solidFill>
                    <a:srgbClr val="FF0000"/>
                  </a:solidFill>
                  <a:latin typeface="Comic Sans MS" pitchFamily="66" charset="0"/>
                </a:rPr>
                <a:t>Rotverschiebung</a:t>
              </a:r>
            </a:p>
          </p:txBody>
        </p:sp>
      </p:grpSp>
      <p:grpSp>
        <p:nvGrpSpPr>
          <p:cNvPr id="48188" name="Group 60"/>
          <p:cNvGrpSpPr>
            <a:grpSpLocks/>
          </p:cNvGrpSpPr>
          <p:nvPr/>
        </p:nvGrpSpPr>
        <p:grpSpPr bwMode="auto">
          <a:xfrm>
            <a:off x="2563813" y="2185988"/>
            <a:ext cx="6427787" cy="4443412"/>
            <a:chOff x="1615" y="1377"/>
            <a:chExt cx="4049" cy="2799"/>
          </a:xfrm>
        </p:grpSpPr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5107" y="1377"/>
              <a:ext cx="557" cy="237"/>
            </a:xfrm>
            <a:prstGeom prst="rect">
              <a:avLst/>
            </a:prstGeom>
            <a:noFill/>
            <a:ln w="9525">
              <a:solidFill>
                <a:srgbClr val="66FF99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 = 1</a:t>
              </a:r>
              <a:endParaRPr lang="en-US" sz="1800">
                <a:solidFill>
                  <a:srgbClr val="66FF99"/>
                </a:solidFill>
                <a:latin typeface="Arial" charset="0"/>
              </a:endParaRPr>
            </a:p>
          </p:txBody>
        </p:sp>
        <p:grpSp>
          <p:nvGrpSpPr>
            <p:cNvPr id="48145" name="Group 17"/>
            <p:cNvGrpSpPr>
              <a:grpSpLocks/>
            </p:cNvGrpSpPr>
            <p:nvPr/>
          </p:nvGrpSpPr>
          <p:grpSpPr bwMode="auto">
            <a:xfrm>
              <a:off x="1615" y="1477"/>
              <a:ext cx="3435" cy="2699"/>
              <a:chOff x="1824" y="1428"/>
              <a:chExt cx="3435" cy="2699"/>
            </a:xfrm>
          </p:grpSpPr>
          <p:sp>
            <p:nvSpPr>
              <p:cNvPr id="48146" name="Freeform 18"/>
              <p:cNvSpPr>
                <a:spLocks/>
              </p:cNvSpPr>
              <p:nvPr/>
            </p:nvSpPr>
            <p:spPr bwMode="auto">
              <a:xfrm>
                <a:off x="3099" y="1428"/>
                <a:ext cx="2160" cy="396"/>
              </a:xfrm>
              <a:custGeom>
                <a:avLst/>
                <a:gdLst/>
                <a:ahLst/>
                <a:cxnLst>
                  <a:cxn ang="0">
                    <a:pos x="0" y="492"/>
                  </a:cxn>
                  <a:cxn ang="0">
                    <a:pos x="930" y="84"/>
                  </a:cxn>
                  <a:cxn ang="0">
                    <a:pos x="1818" y="30"/>
                  </a:cxn>
                </a:cxnLst>
                <a:rect l="0" t="0" r="r" b="b"/>
                <a:pathLst>
                  <a:path w="1818" h="492">
                    <a:moveTo>
                      <a:pt x="0" y="492"/>
                    </a:moveTo>
                    <a:cubicBezTo>
                      <a:pt x="390" y="228"/>
                      <a:pt x="627" y="161"/>
                      <a:pt x="930" y="84"/>
                    </a:cubicBezTo>
                    <a:cubicBezTo>
                      <a:pt x="1236" y="0"/>
                      <a:pt x="1633" y="41"/>
                      <a:pt x="1818" y="30"/>
                    </a:cubicBezTo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47" name="Arc 19"/>
              <p:cNvSpPr>
                <a:spLocks/>
              </p:cNvSpPr>
              <p:nvPr/>
            </p:nvSpPr>
            <p:spPr bwMode="auto">
              <a:xfrm rot="12625532" flipV="1">
                <a:off x="1824" y="1692"/>
                <a:ext cx="1611" cy="2435"/>
              </a:xfrm>
              <a:custGeom>
                <a:avLst/>
                <a:gdLst>
                  <a:gd name="G0" fmla="+- 0 0 0"/>
                  <a:gd name="G1" fmla="+- 17723 0 0"/>
                  <a:gd name="G2" fmla="+- 21600 0 0"/>
                  <a:gd name="T0" fmla="*/ 12347 w 21598"/>
                  <a:gd name="T1" fmla="*/ 0 h 17723"/>
                  <a:gd name="T2" fmla="*/ 21598 w 21598"/>
                  <a:gd name="T3" fmla="*/ 17423 h 17723"/>
                  <a:gd name="T4" fmla="*/ 0 w 21598"/>
                  <a:gd name="T5" fmla="*/ 17723 h 17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17723" fill="none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</a:path>
                  <a:path w="21598" h="17723" stroke="0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  <a:lnTo>
                      <a:pt x="0" y="17723"/>
                    </a:lnTo>
                    <a:close/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985000" y="5738813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FF66"/>
                </a:solidFill>
                <a:latin typeface="Comic Sans MS" pitchFamily="66" charset="0"/>
              </a:rPr>
              <a:t>Zeit</a:t>
            </a:r>
          </a:p>
        </p:txBody>
      </p:sp>
      <p:grpSp>
        <p:nvGrpSpPr>
          <p:cNvPr id="48154" name="Group 26"/>
          <p:cNvGrpSpPr>
            <a:grpSpLocks/>
          </p:cNvGrpSpPr>
          <p:nvPr/>
        </p:nvGrpSpPr>
        <p:grpSpPr bwMode="auto">
          <a:xfrm>
            <a:off x="1871663" y="76200"/>
            <a:ext cx="3981450" cy="6172200"/>
            <a:chOff x="1388" y="0"/>
            <a:chExt cx="2508" cy="3888"/>
          </a:xfrm>
        </p:grpSpPr>
        <p:sp>
          <p:nvSpPr>
            <p:cNvPr id="48155" name="Freeform 27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/>
              <a:ahLst/>
              <a:cxnLst>
                <a:cxn ang="0">
                  <a:pos x="0" y="3216"/>
                </a:cxn>
                <a:cxn ang="0">
                  <a:pos x="846" y="2160"/>
                </a:cxn>
                <a:cxn ang="0">
                  <a:pos x="2220" y="1458"/>
                </a:cxn>
                <a:cxn ang="0">
                  <a:pos x="2976" y="0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56" name="Line 28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8185" name="Group 57"/>
          <p:cNvGrpSpPr>
            <a:grpSpLocks/>
          </p:cNvGrpSpPr>
          <p:nvPr/>
        </p:nvGrpSpPr>
        <p:grpSpPr bwMode="auto">
          <a:xfrm>
            <a:off x="2182813" y="2679700"/>
            <a:ext cx="6283326" cy="4445000"/>
            <a:chOff x="1375" y="1688"/>
            <a:chExt cx="3958" cy="2800"/>
          </a:xfrm>
        </p:grpSpPr>
        <p:grpSp>
          <p:nvGrpSpPr>
            <p:cNvPr id="48151" name="Group 23"/>
            <p:cNvGrpSpPr>
              <a:grpSpLocks/>
            </p:cNvGrpSpPr>
            <p:nvPr/>
          </p:nvGrpSpPr>
          <p:grpSpPr bwMode="auto">
            <a:xfrm>
              <a:off x="1375" y="1934"/>
              <a:ext cx="3768" cy="2554"/>
              <a:chOff x="1623" y="1862"/>
              <a:chExt cx="3768" cy="2554"/>
            </a:xfrm>
          </p:grpSpPr>
          <p:sp>
            <p:nvSpPr>
              <p:cNvPr id="48152" name="Arc 24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53" name="Arc 25"/>
              <p:cNvSpPr>
                <a:spLocks/>
              </p:cNvSpPr>
              <p:nvPr/>
            </p:nvSpPr>
            <p:spPr bwMode="auto">
              <a:xfrm rot="10800000" flipH="1" flipV="1">
                <a:off x="3504" y="1864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8157" name="Group 29"/>
            <p:cNvGrpSpPr>
              <a:grpSpLocks/>
            </p:cNvGrpSpPr>
            <p:nvPr/>
          </p:nvGrpSpPr>
          <p:grpSpPr bwMode="auto">
            <a:xfrm>
              <a:off x="4150" y="1688"/>
              <a:ext cx="1183" cy="563"/>
              <a:chOff x="4246" y="1664"/>
              <a:chExt cx="1183" cy="563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4246" y="1664"/>
                <a:ext cx="118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0" dirty="0" err="1" smtClean="0">
                    <a:solidFill>
                      <a:srgbClr val="C0C0C0"/>
                    </a:solidFill>
                    <a:latin typeface="Comic Sans MS" pitchFamily="66" charset="0"/>
                  </a:rPr>
                  <a:t>geschlossen</a:t>
                </a:r>
                <a:endParaRPr lang="en-US" b="0" dirty="0">
                  <a:solidFill>
                    <a:srgbClr val="C0C0C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159" name="Text Box 31"/>
              <p:cNvSpPr txBox="1">
                <a:spLocks noChangeArrowheads="1"/>
              </p:cNvSpPr>
              <p:nvPr/>
            </p:nvSpPr>
            <p:spPr bwMode="auto">
              <a:xfrm>
                <a:off x="4868" y="1990"/>
                <a:ext cx="557" cy="237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</a:t>
                </a:r>
                <a:r>
                  <a:rPr lang="en-US" sz="1800" baseline="-250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M</a:t>
                </a:r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 &gt; 1</a:t>
                </a:r>
                <a:endParaRPr lang="en-US" sz="1800">
                  <a:solidFill>
                    <a:schemeClr val="folHlin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48160" name="Group 32"/>
          <p:cNvGrpSpPr>
            <a:grpSpLocks/>
          </p:cNvGrpSpPr>
          <p:nvPr/>
        </p:nvGrpSpPr>
        <p:grpSpPr bwMode="auto">
          <a:xfrm>
            <a:off x="6300792" y="1598615"/>
            <a:ext cx="2060577" cy="461963"/>
            <a:chOff x="4065" y="983"/>
            <a:chExt cx="1298" cy="291"/>
          </a:xfrm>
        </p:grpSpPr>
        <p:sp>
          <p:nvSpPr>
            <p:cNvPr id="48161" name="Text Box 33"/>
            <p:cNvSpPr txBox="1">
              <a:spLocks noChangeArrowheads="1"/>
            </p:cNvSpPr>
            <p:nvPr/>
          </p:nvSpPr>
          <p:spPr bwMode="auto">
            <a:xfrm>
              <a:off x="4065" y="983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err="1" smtClean="0">
                  <a:solidFill>
                    <a:srgbClr val="99CCFF"/>
                  </a:solidFill>
                  <a:latin typeface="Comic Sans MS" pitchFamily="66" charset="0"/>
                </a:rPr>
                <a:t>offen</a:t>
              </a:r>
              <a:endParaRPr lang="en-US" b="0" dirty="0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p:sp>
          <p:nvSpPr>
            <p:cNvPr id="48162" name="Text Box 34"/>
            <p:cNvSpPr txBox="1">
              <a:spLocks noChangeArrowheads="1"/>
            </p:cNvSpPr>
            <p:nvPr/>
          </p:nvSpPr>
          <p:spPr bwMode="auto">
            <a:xfrm>
              <a:off x="4806" y="99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&lt; 1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grpSp>
        <p:nvGrpSpPr>
          <p:cNvPr id="48163" name="Group 35"/>
          <p:cNvGrpSpPr>
            <a:grpSpLocks/>
          </p:cNvGrpSpPr>
          <p:nvPr/>
        </p:nvGrpSpPr>
        <p:grpSpPr bwMode="auto">
          <a:xfrm>
            <a:off x="963613" y="471488"/>
            <a:ext cx="6864350" cy="5167312"/>
            <a:chOff x="768" y="273"/>
            <a:chExt cx="4324" cy="3255"/>
          </a:xfrm>
        </p:grpSpPr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65" name="Text Box 37"/>
            <p:cNvSpPr txBox="1">
              <a:spLocks noChangeArrowheads="1"/>
            </p:cNvSpPr>
            <p:nvPr/>
          </p:nvSpPr>
          <p:spPr bwMode="auto">
            <a:xfrm>
              <a:off x="4535" y="27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= 0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173413" y="33909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8189" name="Group 61"/>
          <p:cNvGrpSpPr>
            <a:grpSpLocks/>
          </p:cNvGrpSpPr>
          <p:nvPr/>
        </p:nvGrpSpPr>
        <p:grpSpPr bwMode="auto">
          <a:xfrm>
            <a:off x="2030413" y="3771900"/>
            <a:ext cx="1219200" cy="685800"/>
            <a:chOff x="1279" y="2376"/>
            <a:chExt cx="768" cy="432"/>
          </a:xfrm>
        </p:grpSpPr>
        <p:sp>
          <p:nvSpPr>
            <p:cNvPr id="48167" name="Oval 39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8" name="Oval 40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9" name="Oval 41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0" name="Oval 42"/>
            <p:cNvSpPr>
              <a:spLocks noChangeArrowheads="1"/>
            </p:cNvSpPr>
            <p:nvPr/>
          </p:nvSpPr>
          <p:spPr bwMode="auto">
            <a:xfrm>
              <a:off x="1615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1" name="Oval 43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2" name="Oval 44"/>
            <p:cNvSpPr>
              <a:spLocks noChangeArrowheads="1"/>
            </p:cNvSpPr>
            <p:nvPr/>
          </p:nvSpPr>
          <p:spPr bwMode="auto">
            <a:xfrm>
              <a:off x="1423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3" name="Oval 45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4" name="Oval 46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5" name="Oval 47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6" name="Oval 48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7" name="Oval 49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8192" name="Group 64"/>
          <p:cNvGrpSpPr>
            <a:grpSpLocks/>
          </p:cNvGrpSpPr>
          <p:nvPr/>
        </p:nvGrpSpPr>
        <p:grpSpPr bwMode="auto">
          <a:xfrm>
            <a:off x="685800" y="5638800"/>
            <a:ext cx="1806575" cy="869950"/>
            <a:chOff x="432" y="3552"/>
            <a:chExt cx="1138" cy="548"/>
          </a:xfrm>
        </p:grpSpPr>
        <p:grpSp>
          <p:nvGrpSpPr>
            <p:cNvPr id="48178" name="Group 50"/>
            <p:cNvGrpSpPr>
              <a:grpSpLocks/>
            </p:cNvGrpSpPr>
            <p:nvPr/>
          </p:nvGrpSpPr>
          <p:grpSpPr bwMode="auto">
            <a:xfrm>
              <a:off x="432" y="3552"/>
              <a:ext cx="1056" cy="356"/>
              <a:chOff x="528" y="3528"/>
              <a:chExt cx="1056" cy="356"/>
            </a:xfrm>
          </p:grpSpPr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0" name="Text Box 52"/>
              <p:cNvSpPr txBox="1">
                <a:spLocks noChangeArrowheads="1"/>
              </p:cNvSpPr>
              <p:nvPr/>
            </p:nvSpPr>
            <p:spPr bwMode="auto">
              <a:xfrm>
                <a:off x="528" y="3672"/>
                <a:ext cx="33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99CCFF"/>
                    </a:solidFill>
                    <a:latin typeface="Arial" charset="0"/>
                  </a:rPr>
                  <a:t>- 14</a:t>
                </a:r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1091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66FF99"/>
                    </a:solidFill>
                    <a:latin typeface="Arial" charset="0"/>
                  </a:rPr>
                  <a:t>- 9</a:t>
                </a: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1318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C0C0C0"/>
                    </a:solidFill>
                    <a:latin typeface="Arial" charset="0"/>
                  </a:rPr>
                  <a:t>- 7</a:t>
                </a:r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432" y="3888"/>
              <a:ext cx="113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chemeClr val="folHlink"/>
                  </a:solidFill>
                  <a:latin typeface="Comic Sans MS" pitchFamily="66" charset="0"/>
                </a:rPr>
                <a:t>Milliarden Jahre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0"/>
              <a:t>Was bedeutet das?</a:t>
            </a:r>
            <a:endParaRPr lang="en-GB" b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b="1"/>
              <a:t>Entfernte Supernovae sind weiter entfernt als in einem frei expandierenden, ungebremsten Universum. Dies kann nur durch eine </a:t>
            </a:r>
            <a:r>
              <a:rPr lang="de-DE" b="1">
                <a:solidFill>
                  <a:srgbClr val="FF0000"/>
                </a:solidFill>
              </a:rPr>
              <a:t>abstossende</a:t>
            </a:r>
            <a:r>
              <a:rPr lang="de-DE" b="1"/>
              <a:t> Kompente erzeugt werden.</a:t>
            </a:r>
          </a:p>
        </p:txBody>
      </p:sp>
      <p:pic>
        <p:nvPicPr>
          <p:cNvPr id="33797" name="Picture 5" descr="science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51260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GB" dirty="0"/>
              <a:t>Einstein </a:t>
            </a:r>
            <a:r>
              <a:rPr lang="en-GB" dirty="0" err="1"/>
              <a:t>zur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Kosmologischen</a:t>
            </a:r>
            <a:r>
              <a:rPr lang="en-GB" dirty="0"/>
              <a:t> </a:t>
            </a:r>
            <a:r>
              <a:rPr lang="en-GB" dirty="0" err="1" smtClean="0"/>
              <a:t>Konstante</a:t>
            </a:r>
            <a:endParaRPr lang="en-GB" dirty="0"/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1108075" y="1341438"/>
            <a:ext cx="6777038" cy="854075"/>
            <a:chOff x="158" y="2017"/>
            <a:chExt cx="5448" cy="687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158" y="2017"/>
              <a:ext cx="5448" cy="687"/>
              <a:chOff x="158" y="2017"/>
              <a:chExt cx="5448" cy="687"/>
            </a:xfrm>
          </p:grpSpPr>
          <p:pic>
            <p:nvPicPr>
              <p:cNvPr id="406533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" y="2205"/>
                <a:ext cx="5448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0653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" y="2017"/>
                <a:ext cx="5448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06535" name="Rectangle 7"/>
            <p:cNvSpPr>
              <a:spLocks noChangeAspect="1" noChangeArrowheads="1"/>
            </p:cNvSpPr>
            <p:nvPr/>
          </p:nvSpPr>
          <p:spPr bwMode="auto">
            <a:xfrm>
              <a:off x="204" y="2024"/>
              <a:ext cx="2086" cy="2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6536" name="Rectangle 8"/>
            <p:cNvSpPr>
              <a:spLocks noChangeAspect="1" noChangeArrowheads="1"/>
            </p:cNvSpPr>
            <p:nvPr/>
          </p:nvSpPr>
          <p:spPr bwMode="auto">
            <a:xfrm>
              <a:off x="4490" y="2478"/>
              <a:ext cx="1089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1108075" y="2205038"/>
            <a:ext cx="6777038" cy="1616075"/>
            <a:chOff x="158" y="1723"/>
            <a:chExt cx="5448" cy="1299"/>
          </a:xfrm>
        </p:grpSpPr>
        <p:pic>
          <p:nvPicPr>
            <p:cNvPr id="406540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1723"/>
              <a:ext cx="5448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6541" name="Rectangle 13"/>
            <p:cNvSpPr>
              <a:spLocks noChangeAspect="1" noChangeArrowheads="1"/>
            </p:cNvSpPr>
            <p:nvPr/>
          </p:nvSpPr>
          <p:spPr bwMode="auto">
            <a:xfrm>
              <a:off x="793" y="2840"/>
              <a:ext cx="4809" cy="1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108075" y="3851275"/>
            <a:ext cx="6777038" cy="2962275"/>
            <a:chOff x="698" y="2426"/>
            <a:chExt cx="4269" cy="1866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698" y="2426"/>
              <a:ext cx="4269" cy="1775"/>
              <a:chOff x="703" y="2426"/>
              <a:chExt cx="4269" cy="1775"/>
            </a:xfrm>
          </p:grpSpPr>
          <p:pic>
            <p:nvPicPr>
              <p:cNvPr id="406543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31520"/>
              <a:stretch>
                <a:fillRect/>
              </a:stretch>
            </p:blipFill>
            <p:spPr bwMode="auto">
              <a:xfrm>
                <a:off x="703" y="2426"/>
                <a:ext cx="4269" cy="17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406544" name="Rectangle 16"/>
              <p:cNvSpPr>
                <a:spLocks noChangeArrowheads="1"/>
              </p:cNvSpPr>
              <p:nvPr/>
            </p:nvSpPr>
            <p:spPr bwMode="auto">
              <a:xfrm>
                <a:off x="748" y="2432"/>
                <a:ext cx="3130" cy="1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6545" name="Rectangle 17"/>
              <p:cNvSpPr>
                <a:spLocks noChangeArrowheads="1"/>
              </p:cNvSpPr>
              <p:nvPr/>
            </p:nvSpPr>
            <p:spPr bwMode="auto">
              <a:xfrm>
                <a:off x="3107" y="4020"/>
                <a:ext cx="1814" cy="18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06538" name="Text Box 10"/>
            <p:cNvSpPr txBox="1">
              <a:spLocks noChangeArrowheads="1"/>
            </p:cNvSpPr>
            <p:nvPr/>
          </p:nvSpPr>
          <p:spPr bwMode="auto">
            <a:xfrm>
              <a:off x="3926" y="4061"/>
              <a:ext cx="1040" cy="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0000"/>
                  </a:solidFill>
                </a:rPr>
                <a:t>Einstein (1917)</a:t>
              </a:r>
            </a:p>
          </p:txBody>
        </p:sp>
      </p:grpSp>
      <p:sp>
        <p:nvSpPr>
          <p:cNvPr id="406547" name="Text Box 19"/>
          <p:cNvSpPr txBox="1">
            <a:spLocks noChangeArrowheads="1"/>
          </p:cNvSpPr>
          <p:nvPr/>
        </p:nvSpPr>
        <p:spPr bwMode="auto">
          <a:xfrm>
            <a:off x="322263" y="3284538"/>
            <a:ext cx="8570912" cy="1187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[Die Kosmologische Konstante] haben wir nur nötig, um eine quasi-statische Verteilung der Materie zu ermöglichen, wie es der Tatsache der kleinen Sterngeschwindigkeiten entspricht.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4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91844" name="Picture 4" descr="Einstein-card"/>
          <p:cNvPicPr>
            <a:picLocks noChangeAspect="1" noChangeArrowheads="1"/>
          </p:cNvPicPr>
          <p:nvPr/>
        </p:nvPicPr>
        <p:blipFill>
          <a:blip r:embed="rId2" cstate="print"/>
          <a:srcRect l="3487" r="1180" b="31059"/>
          <a:stretch>
            <a:fillRect/>
          </a:stretch>
        </p:blipFill>
        <p:spPr bwMode="auto">
          <a:xfrm>
            <a:off x="755650" y="1196975"/>
            <a:ext cx="7561263" cy="456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Der Inhalt des Universums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3384550" cy="47529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dirty="0" smtClean="0"/>
              <a:t>Dunkle Materie und Dunkle Energie sind die bestimmenden Energiebeitr</a:t>
            </a:r>
            <a:r>
              <a:rPr lang="de-DE" dirty="0" smtClean="0">
                <a:cs typeface="Times New Roman" pitchFamily="18" charset="0"/>
              </a:rPr>
              <a:t>äge des Universums.</a:t>
            </a:r>
          </a:p>
          <a:p>
            <a:pPr marL="0" indent="0">
              <a:buFontTx/>
              <a:buNone/>
            </a:pPr>
            <a:endParaRPr lang="de-DE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de-DE" sz="3600" dirty="0" smtClean="0">
                <a:solidFill>
                  <a:srgbClr val="FF0000"/>
                </a:solidFill>
                <a:cs typeface="Times New Roman" pitchFamily="18" charset="0"/>
              </a:rPr>
              <a:t>Was sind sie?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590675"/>
            <a:ext cx="52387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de-DE" dirty="0" smtClean="0"/>
              <a:t>Was bedeutet das?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76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de-DE" sz="3000" dirty="0" smtClean="0"/>
              <a:t>Das Universum besteht im wesentlichen aus </a:t>
            </a:r>
          </a:p>
          <a:p>
            <a:pPr algn="ctr">
              <a:buFontTx/>
              <a:buNone/>
              <a:defRPr/>
            </a:pPr>
            <a:r>
              <a:rPr lang="de-DE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nichts.</a:t>
            </a:r>
            <a:endParaRPr lang="de-DE" sz="3000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de-DE" sz="3000" dirty="0" smtClean="0"/>
              <a:t>Das Universum expandiert für immer.</a:t>
            </a:r>
          </a:p>
          <a:p>
            <a:pPr>
              <a:buFontTx/>
              <a:buNone/>
              <a:defRPr/>
            </a:pPr>
            <a:r>
              <a:rPr lang="de-DE" sz="3000" dirty="0" smtClean="0"/>
              <a:t>Im Moment existiert keine überzeugende physikalische Interpretation der </a:t>
            </a:r>
            <a:r>
              <a:rPr lang="de-DE" sz="3000" dirty="0" err="1" smtClean="0"/>
              <a:t>Vakuumsenergie</a:t>
            </a:r>
            <a:r>
              <a:rPr lang="de-DE" sz="3000" dirty="0" smtClean="0"/>
              <a:t> </a:t>
            </a:r>
            <a:r>
              <a:rPr lang="de-DE" sz="3000" dirty="0" smtClean="0">
                <a:solidFill>
                  <a:srgbClr val="FF0000"/>
                </a:solidFill>
              </a:rPr>
              <a:t>(Dunkle Energie)</a:t>
            </a:r>
            <a:r>
              <a:rPr lang="de-DE" sz="3000" dirty="0" smtClean="0"/>
              <a:t>.</a:t>
            </a:r>
          </a:p>
          <a:p>
            <a:pPr>
              <a:buFontTx/>
              <a:buNone/>
              <a:defRPr/>
            </a:pPr>
            <a:r>
              <a:rPr lang="de-DE" sz="3000" dirty="0" smtClean="0"/>
              <a:t>Nur 4% des Universums sind aus demselben „Stoff“ wie wir (und alles, das wir kennen).</a:t>
            </a:r>
          </a:p>
          <a:p>
            <a:pPr>
              <a:buFontTx/>
              <a:buNone/>
              <a:defRPr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2965799" y="2571744"/>
            <a:ext cx="6178233" cy="4114800"/>
            <a:chOff x="3019551" y="2571744"/>
            <a:chExt cx="6178233" cy="4114800"/>
          </a:xfrm>
        </p:grpSpPr>
        <p:pic>
          <p:nvPicPr>
            <p:cNvPr id="8" name="Picture 7" descr="Fosbury_Azore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9551" y="2571744"/>
              <a:ext cx="6178233" cy="4114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15272" y="6286520"/>
              <a:ext cx="1357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© R.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Fosbury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0" y="571480"/>
            <a:ext cx="3914748" cy="1143000"/>
          </a:xfrm>
        </p:spPr>
        <p:txBody>
          <a:bodyPr/>
          <a:lstStyle/>
          <a:p>
            <a:r>
              <a:rPr lang="en-US" sz="3600" dirty="0" smtClean="0"/>
              <a:t>Unser </a:t>
            </a:r>
            <a:r>
              <a:rPr lang="en-US" sz="3600" dirty="0" err="1" smtClean="0"/>
              <a:t>Universum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Unsere</a:t>
            </a:r>
            <a:r>
              <a:rPr lang="en-US" sz="3600" dirty="0" smtClean="0"/>
              <a:t> Welt</a:t>
            </a:r>
            <a:endParaRPr lang="en-GB" dirty="0"/>
          </a:p>
        </p:txBody>
      </p:sp>
      <p:pic>
        <p:nvPicPr>
          <p:cNvPr id="6" name="Picture 5" descr="Querschnitt_Er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28868" cy="242886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85728"/>
            <a:ext cx="2143140" cy="195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blumenwiese_gross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2571744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84213" y="1952625"/>
            <a:ext cx="768985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Das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Unverständlichste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am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Universum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ist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im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Grunde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, das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wir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es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HelveticaNeueLT Com 65 Md" pitchFamily="34" charset="0"/>
              </a:rPr>
              <a:t>verstehen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 k</a:t>
            </a:r>
            <a:r>
              <a:rPr lang="en-US" sz="3600" dirty="0" err="1">
                <a:solidFill>
                  <a:srgbClr val="FF0000"/>
                </a:solidFill>
                <a:latin typeface="HelveticaNeueLT Com 65 Md" pitchFamily="34" charset="0"/>
                <a:cs typeface="Times New Roman" pitchFamily="18" charset="0"/>
              </a:rPr>
              <a:t>önnen</a:t>
            </a:r>
            <a:r>
              <a:rPr lang="en-GB" sz="3600" dirty="0">
                <a:solidFill>
                  <a:srgbClr val="FF0000"/>
                </a:solidFill>
                <a:latin typeface="HelveticaNeueLT Com 65 Md" pitchFamily="34" charset="0"/>
              </a:rPr>
              <a:t>.</a:t>
            </a:r>
            <a:r>
              <a:rPr lang="en-GB" dirty="0">
                <a:latin typeface="HelveticaNeueLT Com 65 Md" pitchFamily="34" charset="0"/>
              </a:rPr>
              <a:t> </a:t>
            </a:r>
            <a:endParaRPr lang="en-GB" sz="3200" dirty="0">
              <a:solidFill>
                <a:srgbClr val="FF0000"/>
              </a:solidFill>
              <a:latin typeface="HelveticaNeueLT Com 65 Md" pitchFamily="34" charset="0"/>
            </a:endParaRPr>
          </a:p>
          <a:p>
            <a:endParaRPr lang="en-GB" sz="3200" b="0" dirty="0">
              <a:latin typeface="HelveticaNeueLT Com 65 Md" pitchFamily="34" charset="0"/>
            </a:endParaRPr>
          </a:p>
          <a:p>
            <a:pPr algn="r"/>
            <a:endParaRPr lang="en-GB" dirty="0">
              <a:solidFill>
                <a:srgbClr val="000000"/>
              </a:solidFill>
              <a:latin typeface="HelveticaNeueLT Com 65 Md" pitchFamily="34" charset="0"/>
            </a:endParaRPr>
          </a:p>
          <a:p>
            <a:pPr algn="r"/>
            <a:endParaRPr lang="en-GB" dirty="0">
              <a:solidFill>
                <a:srgbClr val="000000"/>
              </a:solidFill>
              <a:latin typeface="HelveticaNeueLT Com 65 Md" pitchFamily="34" charset="0"/>
            </a:endParaRPr>
          </a:p>
          <a:p>
            <a:pPr algn="r"/>
            <a:r>
              <a:rPr lang="en-GB" dirty="0">
                <a:solidFill>
                  <a:schemeClr val="accent6"/>
                </a:solidFill>
                <a:latin typeface="HelveticaNeueLT Com 65 Md" pitchFamily="34" charset="0"/>
              </a:rPr>
              <a:t>Albert Einstein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expansion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268413"/>
            <a:ext cx="7488237" cy="5105400"/>
          </a:xfrm>
          <a:prstGeom prst="rect">
            <a:avLst/>
          </a:prstGeom>
          <a:noFill/>
        </p:spPr>
      </p:pic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r>
              <a:rPr lang="de-DE" b="0">
                <a:solidFill>
                  <a:schemeClr val="folHlink"/>
                </a:solidFill>
              </a:rPr>
              <a:t>Die Expansiongeschichte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1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40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82880" cy="1143000"/>
          </a:xfrm>
        </p:spPr>
        <p:txBody>
          <a:bodyPr/>
          <a:lstStyle/>
          <a:p>
            <a:r>
              <a:rPr lang="de-DE" b="0" dirty="0"/>
              <a:t>Interpretationen/Spekulationen</a:t>
            </a:r>
            <a:endParaRPr lang="en-GB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410200"/>
          </a:xfrm>
        </p:spPr>
        <p:txBody>
          <a:bodyPr/>
          <a:lstStyle/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 err="1"/>
              <a:t>Einstein’s</a:t>
            </a:r>
            <a:r>
              <a:rPr lang="de-DE" b="1" dirty="0"/>
              <a:t> Kosmologische Konstante</a:t>
            </a:r>
            <a:endParaRPr lang="de-DE" dirty="0"/>
          </a:p>
          <a:p>
            <a:pPr marL="579438" lvl="1" indent="-460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Bisher kein “Platz” im </a:t>
            </a:r>
            <a:r>
              <a:rPr lang="de-DE" b="1" dirty="0" err="1"/>
              <a:t>Standart</a:t>
            </a:r>
            <a:r>
              <a:rPr lang="de-DE" b="1" dirty="0"/>
              <a:t> Model der Teilchenphysik</a:t>
            </a:r>
            <a:endParaRPr lang="de-DE" dirty="0"/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 err="1"/>
              <a:t>Quintessence</a:t>
            </a:r>
            <a:endParaRPr lang="de-DE" dirty="0"/>
          </a:p>
          <a:p>
            <a:pPr marL="579438" lvl="1" indent="-460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Quantenmechanisches Teilchenfeld, dass Energie in das Universum entlässt</a:t>
            </a:r>
            <a:r>
              <a:rPr lang="de-DE" dirty="0"/>
              <a:t> </a:t>
            </a:r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Anzeichen einer höheren Dimension</a:t>
            </a:r>
          </a:p>
          <a:p>
            <a:pPr marL="579438" lvl="1" indent="-460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Gravitation ist am besten beschrieben in einer Theorie mit mehr als vier Dimensionen</a:t>
            </a:r>
            <a:endParaRPr lang="de-DE" dirty="0"/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Phantom Energie</a:t>
            </a:r>
            <a:endParaRPr lang="de-DE" dirty="0"/>
          </a:p>
          <a:p>
            <a:pPr marL="579438" lvl="1" indent="-460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de-DE" b="1" dirty="0"/>
              <a:t>Die Dunkle Energie ist so stark, dass das Universum auseinander fällt (</a:t>
            </a:r>
            <a:r>
              <a:rPr lang="de-DE" b="1" dirty="0">
                <a:solidFill>
                  <a:srgbClr val="FF0000"/>
                </a:solidFill>
              </a:rPr>
              <a:t>Big </a:t>
            </a:r>
            <a:r>
              <a:rPr lang="de-DE" b="1" dirty="0" err="1">
                <a:solidFill>
                  <a:srgbClr val="FF0000"/>
                </a:solidFill>
              </a:rPr>
              <a:t>Rip</a:t>
            </a:r>
            <a:r>
              <a:rPr lang="de-DE" b="1" dirty="0"/>
              <a:t>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 descr="Earth_behind_Saturn_Cass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575" y="620713"/>
            <a:ext cx="110839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90" y="198438"/>
            <a:ext cx="7772400" cy="1143000"/>
          </a:xfrm>
        </p:spPr>
        <p:txBody>
          <a:bodyPr/>
          <a:lstStyle/>
          <a:p>
            <a:r>
              <a:rPr lang="en-US" dirty="0" smtClean="0"/>
              <a:t>Unser </a:t>
            </a:r>
            <a:r>
              <a:rPr lang="en-US" dirty="0" err="1" smtClean="0"/>
              <a:t>Platz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Universum</a:t>
            </a:r>
            <a:endParaRPr lang="en-GB" dirty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0277" name="Picture 5" descr="Earth_behind_Saturn_Cassini"/>
          <p:cNvPicPr>
            <a:picLocks noChangeAspect="1" noChangeArrowheads="1"/>
          </p:cNvPicPr>
          <p:nvPr/>
        </p:nvPicPr>
        <p:blipFill>
          <a:blip r:embed="rId2" cstate="print"/>
          <a:srcRect l="24049" t="24615" r="39877" b="26831"/>
          <a:stretch>
            <a:fillRect/>
          </a:stretch>
        </p:blipFill>
        <p:spPr bwMode="auto">
          <a:xfrm>
            <a:off x="-571536" y="357166"/>
            <a:ext cx="9504363" cy="630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6567488" y="6257925"/>
            <a:ext cx="19191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HelveticaNeueLT Com 65 Md" pitchFamily="34" charset="0"/>
              </a:rPr>
              <a:t>© Cassini/NASA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de-DE" dirty="0"/>
              <a:t>Zusammenfassung</a:t>
            </a:r>
            <a:endParaRPr lang="en-GB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305800" cy="4800600"/>
          </a:xfrm>
        </p:spPr>
        <p:txBody>
          <a:bodyPr/>
          <a:lstStyle/>
          <a:p>
            <a:pPr>
              <a:buFontTx/>
              <a:buNone/>
            </a:pPr>
            <a:r>
              <a:rPr lang="de-DE" b="1" dirty="0"/>
              <a:t>95% der Energie im Universum unverstanden</a:t>
            </a:r>
          </a:p>
          <a:p>
            <a:pPr lvl="1"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Materie wie wir sie kennen ist nur Verzierung</a:t>
            </a:r>
          </a:p>
          <a:p>
            <a:pPr>
              <a:buFontTx/>
              <a:buNone/>
            </a:pPr>
            <a:r>
              <a:rPr lang="de-DE" b="1" dirty="0"/>
              <a:t>Vergangene Entwicklung des Universums erklärbar</a:t>
            </a:r>
          </a:p>
          <a:p>
            <a:pPr lvl="1"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Dynamisches Alter des Universums grösser als die ältesten bekannten Objekte</a:t>
            </a:r>
          </a:p>
          <a:p>
            <a:pPr>
              <a:buFontTx/>
              <a:buNone/>
            </a:pPr>
            <a:r>
              <a:rPr lang="de-DE" b="1" dirty="0"/>
              <a:t>Neue Zweifel …</a:t>
            </a:r>
          </a:p>
          <a:p>
            <a:pPr lvl="1"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Wie konstant sind die Naturkonstanten?</a:t>
            </a:r>
          </a:p>
          <a:p>
            <a:pPr lvl="1"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G, </a:t>
            </a:r>
            <a:r>
              <a:rPr lang="de-DE" b="1" dirty="0">
                <a:solidFill>
                  <a:srgbClr val="FF0000"/>
                </a:solidFill>
                <a:sym typeface="Symbol" pitchFamily="18" charset="2"/>
              </a:rPr>
              <a:t>, </a:t>
            </a:r>
            <a:r>
              <a:rPr lang="de-DE" b="1" dirty="0">
                <a:solidFill>
                  <a:srgbClr val="FF0000"/>
                </a:solidFill>
                <a:sym typeface="Bookshelf Symbol 2" pitchFamily="2" charset="2"/>
              </a:rPr>
              <a:t>h, c</a:t>
            </a:r>
            <a:endParaRPr lang="de-DE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857250" y="857250"/>
            <a:ext cx="768985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solidFill>
                  <a:schemeClr val="folHlink"/>
                </a:solidFill>
              </a:rPr>
              <a:t>I can never look upon the Stars without wondering why the whole World does not become Astronomers …</a:t>
            </a:r>
          </a:p>
          <a:p>
            <a:endParaRPr lang="en-GB" sz="2800">
              <a:solidFill>
                <a:schemeClr val="folHlink"/>
              </a:solidFill>
            </a:endParaRPr>
          </a:p>
          <a:p>
            <a:r>
              <a:rPr lang="en-GB" sz="2800">
                <a:solidFill>
                  <a:schemeClr val="folHlink"/>
                </a:solidFill>
              </a:rPr>
              <a:t>Wann immer ich die Sterne betrachte, f</a:t>
            </a:r>
            <a:r>
              <a:rPr lang="en-US" sz="2800">
                <a:solidFill>
                  <a:schemeClr val="folHlink"/>
                </a:solidFill>
                <a:cs typeface="Times New Roman" pitchFamily="18" charset="0"/>
              </a:rPr>
              <a:t>ällt es mir schwer zu verstehen, wieso nicht alle Leute Astronomen werden …</a:t>
            </a:r>
            <a:endParaRPr lang="en-GB" sz="2800">
              <a:solidFill>
                <a:srgbClr val="FF0000"/>
              </a:solidFill>
            </a:endParaRPr>
          </a:p>
          <a:p>
            <a:endParaRPr lang="de-DE"/>
          </a:p>
          <a:p>
            <a:pPr algn="r"/>
            <a:endParaRPr lang="de-DE"/>
          </a:p>
          <a:p>
            <a:pPr algn="r"/>
            <a:r>
              <a:rPr lang="de-DE">
                <a:solidFill>
                  <a:schemeClr val="folHlink"/>
                </a:solidFill>
              </a:rPr>
              <a:t>Thomas Wright of Durham (1750)</a:t>
            </a:r>
          </a:p>
          <a:p>
            <a:pPr algn="r"/>
            <a:r>
              <a:rPr lang="de-DE" i="1">
                <a:solidFill>
                  <a:schemeClr val="folHlink"/>
                </a:solidFill>
              </a:rPr>
              <a:t>An Original Theory or New Hypothesis of the Universe </a:t>
            </a:r>
          </a:p>
          <a:p>
            <a:pPr algn="r"/>
            <a:r>
              <a:rPr lang="de-DE">
                <a:solidFill>
                  <a:schemeClr val="folHlink"/>
                </a:solidFill>
              </a:rPr>
              <a:t>(as quoted by Martin Rees in </a:t>
            </a:r>
            <a:r>
              <a:rPr lang="de-DE" i="1">
                <a:solidFill>
                  <a:schemeClr val="folHlink"/>
                </a:solidFill>
              </a:rPr>
              <a:t>Our Final Hour, </a:t>
            </a:r>
            <a:r>
              <a:rPr lang="de-DE">
                <a:solidFill>
                  <a:schemeClr val="folHlink"/>
                </a:solidFill>
              </a:rPr>
              <a:t>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7153" y="1071546"/>
          <a:ext cx="838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215"/>
                <a:gridCol w="860226"/>
                <a:gridCol w="644057"/>
                <a:gridCol w="632931"/>
                <a:gridCol w="534383"/>
                <a:gridCol w="562994"/>
                <a:gridCol w="513720"/>
                <a:gridCol w="771215"/>
                <a:gridCol w="1141564"/>
                <a:gridCol w="869763"/>
                <a:gridCol w="108593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Januar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Februar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März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April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Mai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Juni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Juli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August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September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Oktober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65 Md" pitchFamily="34" charset="0"/>
                        </a:rPr>
                        <a:t>November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65 M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pSp>
        <p:nvGrpSpPr>
          <p:cNvPr id="2" name="Group 9"/>
          <p:cNvGrpSpPr/>
          <p:nvPr/>
        </p:nvGrpSpPr>
        <p:grpSpPr>
          <a:xfrm>
            <a:off x="285720" y="142852"/>
            <a:ext cx="8643998" cy="645654"/>
            <a:chOff x="285720" y="1071546"/>
            <a:chExt cx="8643998" cy="645654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85720" y="1071546"/>
              <a:ext cx="1285884" cy="642942"/>
            </a:xfrm>
            <a:prstGeom prst="wedgeRoundRectCallout">
              <a:avLst>
                <a:gd name="adj1" fmla="val -43943"/>
                <a:gd name="adj2" fmla="val 9166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sz="1800" dirty="0" smtClean="0"/>
                <a:t>1. </a:t>
              </a:r>
              <a:r>
                <a:rPr lang="en-US" sz="1800" dirty="0" err="1" smtClean="0"/>
                <a:t>Januar</a:t>
              </a:r>
              <a:r>
                <a:rPr lang="en-US" sz="1800" dirty="0" smtClean="0"/>
                <a:t>:</a:t>
              </a:r>
            </a:p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Urknall</a:t>
              </a:r>
              <a:endParaRPr kumimoji="0" lang="en-GB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1643042" y="1072800"/>
              <a:ext cx="1928826" cy="644400"/>
            </a:xfrm>
            <a:prstGeom prst="wedgeRoundRectCallout">
              <a:avLst>
                <a:gd name="adj1" fmla="val -18748"/>
                <a:gd name="adj2" fmla="val 9152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Die 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Milchstrasse</a:t>
              </a:r>
              <a:r>
                <a:rPr kumimoji="0" lang="en-US" sz="18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8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entsteht</a:t>
              </a:r>
              <a:endPara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Rounded Rectangular Callout 6"/>
            <p:cNvSpPr/>
            <p:nvPr/>
          </p:nvSpPr>
          <p:spPr bwMode="auto">
            <a:xfrm>
              <a:off x="3643306" y="1072800"/>
              <a:ext cx="2071702" cy="644400"/>
            </a:xfrm>
            <a:prstGeom prst="wedgeRoundRectCallout">
              <a:avLst>
                <a:gd name="adj1" fmla="val 22691"/>
                <a:gd name="adj2" fmla="val 9093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Sonne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und 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Planeten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entstehen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Rounded Rectangular Callout 7"/>
            <p:cNvSpPr/>
            <p:nvPr/>
          </p:nvSpPr>
          <p:spPr bwMode="auto">
            <a:xfrm>
              <a:off x="5786446" y="1072800"/>
              <a:ext cx="1143008" cy="644400"/>
            </a:xfrm>
            <a:prstGeom prst="wedgeRoundRectCallout">
              <a:avLst>
                <a:gd name="adj1" fmla="val -6514"/>
                <a:gd name="adj2" fmla="val 8914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Erste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Einzeller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Rounded Rectangular Callout 8"/>
            <p:cNvSpPr/>
            <p:nvPr/>
          </p:nvSpPr>
          <p:spPr bwMode="auto">
            <a:xfrm>
              <a:off x="7000892" y="1072800"/>
              <a:ext cx="1928826" cy="644400"/>
            </a:xfrm>
            <a:prstGeom prst="wedgeRoundRectCallout">
              <a:avLst>
                <a:gd name="adj1" fmla="val 13117"/>
                <a:gd name="adj2" fmla="val 9053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Erste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lang="en-US" sz="1800" dirty="0" err="1" smtClean="0"/>
                <a:t>m</a:t>
              </a: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ehrzellige</a:t>
              </a:r>
              <a:r>
                <a:rPr kumimoji="0" lang="en-US" sz="18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800" b="1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Lebewesen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57160" y="1428736"/>
          <a:ext cx="8388001" cy="5283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460"/>
                <a:gridCol w="788616"/>
                <a:gridCol w="1290462"/>
                <a:gridCol w="1218770"/>
                <a:gridCol w="788616"/>
                <a:gridCol w="1648923"/>
                <a:gridCol w="1362154"/>
              </a:tblGrid>
              <a:tr h="285752">
                <a:tc gridSpan="7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December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shade val="30000"/>
                        <a:satMod val="1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4862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4005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26017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Kambrische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Explosion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72000" marR="72000"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17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Wirbel-tiere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Land-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pflanzen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vierfüssige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Tiere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Insekten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entwickeln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sich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24</a:t>
                      </a:r>
                      <a:endParaRPr lang="en-GB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Dinosaurier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erscheinen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</a:p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Die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Vorgänger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der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Säugetiere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26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27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bekannte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Vögel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28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29</a:t>
                      </a:r>
                    </a:p>
                    <a:p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Dinosaurier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sterben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aus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31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23:54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Moderne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Menschen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(homo sapiens)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erscheinen</a:t>
                      </a:r>
                      <a:endParaRPr lang="en-US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23:59:45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Erfindung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der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Schrift</a:t>
                      </a:r>
                      <a:endParaRPr lang="en-US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23:59:50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Pyramiden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Ägypten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werden</a:t>
                      </a: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gebaut</a:t>
                      </a:r>
                      <a:endParaRPr lang="en-US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US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23:59:59 Galileo </a:t>
                      </a:r>
                      <a:r>
                        <a:rPr lang="en-US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beobachtet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den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Himmel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mit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einem</a:t>
                      </a:r>
                      <a:r>
                        <a:rPr lang="en-US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Fernrohr</a:t>
                      </a:r>
                      <a:endParaRPr lang="en-GB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Vergangenheit und Zukunft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28736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de-DE" dirty="0" smtClean="0"/>
              <a:t>Die Zukunft des Universums wird von seiner Vergangenheit und seinem Inhalt bestimmt.</a:t>
            </a:r>
          </a:p>
          <a:p>
            <a:pPr>
              <a:buFontTx/>
              <a:buNone/>
            </a:pPr>
            <a:r>
              <a:rPr lang="de-DE" dirty="0" smtClean="0"/>
              <a:t>Seit dem Urknall dehnt sich der Raum kontinuierlich aus. Diese Ausdehnung wird von der </a:t>
            </a:r>
            <a:r>
              <a:rPr lang="de-DE" dirty="0" err="1" smtClean="0"/>
              <a:t>gravitationellen</a:t>
            </a:r>
            <a:r>
              <a:rPr lang="de-DE" dirty="0" smtClean="0"/>
              <a:t> Anziehung abgebremst. </a:t>
            </a:r>
          </a:p>
          <a:p>
            <a:pPr>
              <a:buFontTx/>
              <a:buNone/>
            </a:pPr>
            <a:r>
              <a:rPr lang="de-DE" dirty="0" smtClean="0"/>
              <a:t>Mehr Materie bewirkt eine langsamere Ausdehnung und m</a:t>
            </a:r>
            <a:r>
              <a:rPr lang="de-DE" dirty="0" smtClean="0">
                <a:cs typeface="Times New Roman" pitchFamily="18" charset="0"/>
              </a:rPr>
              <a:t>öglicherweise einen </a:t>
            </a:r>
            <a:r>
              <a:rPr lang="de-DE" dirty="0" err="1" smtClean="0">
                <a:cs typeface="Times New Roman" pitchFamily="18" charset="0"/>
              </a:rPr>
              <a:t>Llankru</a:t>
            </a:r>
            <a:r>
              <a:rPr lang="de-DE" dirty="0" smtClean="0"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6352</TotalTime>
  <Words>1619</Words>
  <Application>Microsoft Office PowerPoint</Application>
  <PresentationFormat>On-screen Show (4:3)</PresentationFormat>
  <Paragraphs>445</Paragraphs>
  <Slides>71</Slides>
  <Notes>37</Notes>
  <HiddenSlides>20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Default Design</vt:lpstr>
      <vt:lpstr>Equation</vt:lpstr>
      <vt:lpstr>Die Zukunft des Universums  </vt:lpstr>
      <vt:lpstr>Slide 2</vt:lpstr>
      <vt:lpstr>Astronomie ist anders …</vt:lpstr>
      <vt:lpstr>Die Erdatmosphäre</vt:lpstr>
      <vt:lpstr>Unser Blick ins Universum</vt:lpstr>
      <vt:lpstr>Unser Platz im Universum</vt:lpstr>
      <vt:lpstr>Unser Platz im Universum</vt:lpstr>
      <vt:lpstr>Slide 8</vt:lpstr>
      <vt:lpstr>Vergangenheit und Zukunft</vt:lpstr>
      <vt:lpstr>Das dunkle Universum</vt:lpstr>
      <vt:lpstr>Weshalb ist es nachts dunkel?</vt:lpstr>
      <vt:lpstr>Supernova!</vt:lpstr>
      <vt:lpstr>Die Supernova von 1054</vt:lpstr>
      <vt:lpstr>Supernova Beobachtungen</vt:lpstr>
      <vt:lpstr>Slide 15</vt:lpstr>
      <vt:lpstr>Supernovae!</vt:lpstr>
      <vt:lpstr>Slide 17</vt:lpstr>
      <vt:lpstr>Slide 18</vt:lpstr>
      <vt:lpstr>SN 1987A</vt:lpstr>
      <vt:lpstr>Supernova Suche</vt:lpstr>
      <vt:lpstr>Supernova Suche Die Nadel(n) im Weltall</vt:lpstr>
      <vt:lpstr>Supernova Suche</vt:lpstr>
      <vt:lpstr>Das ESSENCE Team</vt:lpstr>
      <vt:lpstr>Historische Bedeutung von Supernovae</vt:lpstr>
      <vt:lpstr>Historische Bedeutung von Supernovae</vt:lpstr>
      <vt:lpstr>Supernovae</vt:lpstr>
      <vt:lpstr>Supernovae</vt:lpstr>
      <vt:lpstr>Supernova Beobachtungen</vt:lpstr>
      <vt:lpstr>Supernova Beobachtungen</vt:lpstr>
      <vt:lpstr>Beobachtungsgrößen</vt:lpstr>
      <vt:lpstr>Supernovae</vt:lpstr>
      <vt:lpstr>Supernova Klassifizierung</vt:lpstr>
      <vt:lpstr>Supernovae</vt:lpstr>
      <vt:lpstr>Slide 34</vt:lpstr>
      <vt:lpstr>Supernova Typen</vt:lpstr>
      <vt:lpstr>Struktur eines Vorgängersternes von Kernkollaps Supernovae</vt:lpstr>
      <vt:lpstr>Energie Quellen</vt:lpstr>
      <vt:lpstr>Energie Quellen</vt:lpstr>
      <vt:lpstr>Energie Quellen</vt:lpstr>
      <vt:lpstr>Slide 40</vt:lpstr>
      <vt:lpstr>Die Entwicklung eines Sternes</vt:lpstr>
      <vt:lpstr>Thermonukleare Supernovae</vt:lpstr>
      <vt:lpstr>Supernovae</vt:lpstr>
      <vt:lpstr>Supernovae</vt:lpstr>
      <vt:lpstr>Kosmologie mit Supernovae</vt:lpstr>
      <vt:lpstr>Die Expansion des Universums</vt:lpstr>
      <vt:lpstr>Das original Hubble Diagram</vt:lpstr>
      <vt:lpstr>Ein modernes Hubble Diagram</vt:lpstr>
      <vt:lpstr>Die nahen SNe Ia</vt:lpstr>
      <vt:lpstr>Entfernungsmessung mittels einer Lichtquelle</vt:lpstr>
      <vt:lpstr>Der Energieinhalt dominiert das entfernte Universum</vt:lpstr>
      <vt:lpstr>Einsteins  Feldgleichungen</vt:lpstr>
      <vt:lpstr>Slide 53</vt:lpstr>
      <vt:lpstr>Fundamente der Kosmologie</vt:lpstr>
      <vt:lpstr>Supernovae und Dunkle Energie</vt:lpstr>
      <vt:lpstr>Friedmann-Lemaître Kosmologie</vt:lpstr>
      <vt:lpstr>Das vollständige  Hubble Diagramm</vt:lpstr>
      <vt:lpstr>Zurück zum Hubble Diagram</vt:lpstr>
      <vt:lpstr>Kosmologische Implikation</vt:lpstr>
      <vt:lpstr>Slide 60</vt:lpstr>
      <vt:lpstr>Was bedeutet das?</vt:lpstr>
      <vt:lpstr>Einstein zur  Kosmologischen Konstante</vt:lpstr>
      <vt:lpstr>Slide 63</vt:lpstr>
      <vt:lpstr>Der Inhalt des Universums</vt:lpstr>
      <vt:lpstr>Was bedeutet das?</vt:lpstr>
      <vt:lpstr>Unser Universum Unsere Welt</vt:lpstr>
      <vt:lpstr>Slide 67</vt:lpstr>
      <vt:lpstr>Die Expansiongeschichte</vt:lpstr>
      <vt:lpstr>Interpretationen/Spekulationen</vt:lpstr>
      <vt:lpstr>Zusammenfassung</vt:lpstr>
      <vt:lpstr>Slide 71</vt:lpstr>
    </vt:vector>
  </TitlesOfParts>
  <Company>ESO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Kosmologie im Umbruch Bruno Leibundgut</dc:title>
  <dc:creator>Licensed User</dc:creator>
  <cp:lastModifiedBy>Leibundgut</cp:lastModifiedBy>
  <cp:revision>76</cp:revision>
  <cp:lastPrinted>2001-10-12T16:31:51Z</cp:lastPrinted>
  <dcterms:created xsi:type="dcterms:W3CDTF">2001-10-12T08:56:18Z</dcterms:created>
  <dcterms:modified xsi:type="dcterms:W3CDTF">2011-01-20T17:41:20Z</dcterms:modified>
</cp:coreProperties>
</file>