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7"/>
  </p:notesMasterIdLst>
  <p:handoutMasterIdLst>
    <p:handoutMasterId r:id="rId48"/>
  </p:handoutMasterIdLst>
  <p:sldIdLst>
    <p:sldId id="333" r:id="rId2"/>
    <p:sldId id="399" r:id="rId3"/>
    <p:sldId id="412" r:id="rId4"/>
    <p:sldId id="413" r:id="rId5"/>
    <p:sldId id="276" r:id="rId6"/>
    <p:sldId id="277" r:id="rId7"/>
    <p:sldId id="442" r:id="rId8"/>
    <p:sldId id="443" r:id="rId9"/>
    <p:sldId id="373" r:id="rId10"/>
    <p:sldId id="335" r:id="rId11"/>
    <p:sldId id="369" r:id="rId12"/>
    <p:sldId id="283" r:id="rId13"/>
    <p:sldId id="415" r:id="rId14"/>
    <p:sldId id="418" r:id="rId15"/>
    <p:sldId id="414" r:id="rId16"/>
    <p:sldId id="337" r:id="rId17"/>
    <p:sldId id="398" r:id="rId18"/>
    <p:sldId id="342" r:id="rId19"/>
    <p:sldId id="343" r:id="rId20"/>
    <p:sldId id="386" r:id="rId21"/>
    <p:sldId id="345" r:id="rId22"/>
    <p:sldId id="348" r:id="rId23"/>
    <p:sldId id="344" r:id="rId24"/>
    <p:sldId id="408" r:id="rId25"/>
    <p:sldId id="387" r:id="rId26"/>
    <p:sldId id="391" r:id="rId27"/>
    <p:sldId id="388" r:id="rId28"/>
    <p:sldId id="261" r:id="rId29"/>
    <p:sldId id="262" r:id="rId30"/>
    <p:sldId id="263" r:id="rId31"/>
    <p:sldId id="365" r:id="rId32"/>
    <p:sldId id="328" r:id="rId33"/>
    <p:sldId id="390" r:id="rId34"/>
    <p:sldId id="366" r:id="rId35"/>
    <p:sldId id="297" r:id="rId36"/>
    <p:sldId id="367" r:id="rId37"/>
    <p:sldId id="411" r:id="rId38"/>
    <p:sldId id="430" r:id="rId39"/>
    <p:sldId id="292" r:id="rId40"/>
    <p:sldId id="279" r:id="rId41"/>
    <p:sldId id="432" r:id="rId42"/>
    <p:sldId id="403" r:id="rId43"/>
    <p:sldId id="281" r:id="rId44"/>
    <p:sldId id="293" r:id="rId45"/>
    <p:sldId id="294" r:id="rId46"/>
  </p:sldIdLst>
  <p:sldSz cx="9144000" cy="6858000" type="screen4x3"/>
  <p:notesSz cx="7315200" cy="9601200"/>
  <p:defaultTextStyle>
    <a:defPPr>
      <a:defRPr lang="de-DE"/>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F8F8F8"/>
    <a:srgbClr val="292929"/>
    <a:srgbClr val="1C1C1C"/>
    <a:srgbClr val="111111"/>
    <a:srgbClr val="FF0000"/>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6" y="-102"/>
      </p:cViewPr>
      <p:guideLst>
        <p:guide orient="horz" pos="2160"/>
        <p:guide pos="2880"/>
      </p:guideLst>
    </p:cSldViewPr>
  </p:slideViewPr>
  <p:notesTextViewPr>
    <p:cViewPr>
      <p:scale>
        <a:sx n="100" d="100"/>
        <a:sy n="100" d="100"/>
      </p:scale>
      <p:origin x="0" y="0"/>
    </p:cViewPr>
  </p:notesTextViewPr>
  <p:sorterViewPr>
    <p:cViewPr>
      <p:scale>
        <a:sx n="70" d="100"/>
        <a:sy n="70" d="100"/>
      </p:scale>
      <p:origin x="0" y="828"/>
    </p:cViewPr>
  </p:sorterViewPr>
  <p:notesViewPr>
    <p:cSldViewPr>
      <p:cViewPr varScale="1">
        <p:scale>
          <a:sx n="56" d="100"/>
          <a:sy n="56" d="100"/>
        </p:scale>
        <p:origin x="-2526" y="-108"/>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3169474" cy="480391"/>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defRPr sz="1300" b="0"/>
            </a:lvl1pPr>
          </a:lstStyle>
          <a:p>
            <a:endParaRPr lang="de-DE"/>
          </a:p>
        </p:txBody>
      </p:sp>
      <p:sp>
        <p:nvSpPr>
          <p:cNvPr id="149507" name="Rectangle 3"/>
          <p:cNvSpPr>
            <a:spLocks noGrp="1" noChangeArrowheads="1"/>
          </p:cNvSpPr>
          <p:nvPr>
            <p:ph type="dt" sz="quarter" idx="1"/>
          </p:nvPr>
        </p:nvSpPr>
        <p:spPr bwMode="auto">
          <a:xfrm>
            <a:off x="4144055" y="0"/>
            <a:ext cx="3169474" cy="480391"/>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a:defRPr sz="1300" b="0"/>
            </a:lvl1pPr>
          </a:lstStyle>
          <a:p>
            <a:endParaRPr lang="de-DE"/>
          </a:p>
        </p:txBody>
      </p:sp>
      <p:sp>
        <p:nvSpPr>
          <p:cNvPr id="149508" name="Rectangle 4"/>
          <p:cNvSpPr>
            <a:spLocks noGrp="1" noChangeArrowheads="1"/>
          </p:cNvSpPr>
          <p:nvPr>
            <p:ph type="ftr" sz="quarter" idx="2"/>
          </p:nvPr>
        </p:nvSpPr>
        <p:spPr bwMode="auto">
          <a:xfrm>
            <a:off x="0" y="9119159"/>
            <a:ext cx="3169474" cy="480391"/>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defRPr sz="1300" b="0"/>
            </a:lvl1pPr>
          </a:lstStyle>
          <a:p>
            <a:endParaRPr lang="de-DE"/>
          </a:p>
        </p:txBody>
      </p:sp>
      <p:sp>
        <p:nvSpPr>
          <p:cNvPr id="149509" name="Rectangle 5"/>
          <p:cNvSpPr>
            <a:spLocks noGrp="1" noChangeArrowheads="1"/>
          </p:cNvSpPr>
          <p:nvPr>
            <p:ph type="sldNum" sz="quarter" idx="3"/>
          </p:nvPr>
        </p:nvSpPr>
        <p:spPr bwMode="auto">
          <a:xfrm>
            <a:off x="4144055" y="9119159"/>
            <a:ext cx="3169474" cy="480391"/>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a:defRPr sz="1300" b="0"/>
            </a:lvl1pPr>
          </a:lstStyle>
          <a:p>
            <a:fld id="{55E5A2B4-276B-4FD4-9709-9BC67A8C9EC6}" type="slidenum">
              <a:rPr lang="de-DE"/>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169474" cy="480391"/>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defRPr sz="1300" b="0"/>
            </a:lvl1pPr>
          </a:lstStyle>
          <a:p>
            <a:endParaRPr lang="en-GB"/>
          </a:p>
        </p:txBody>
      </p:sp>
      <p:sp>
        <p:nvSpPr>
          <p:cNvPr id="95235" name="Rectangle 3"/>
          <p:cNvSpPr>
            <a:spLocks noGrp="1" noChangeArrowheads="1"/>
          </p:cNvSpPr>
          <p:nvPr>
            <p:ph type="dt" idx="1"/>
          </p:nvPr>
        </p:nvSpPr>
        <p:spPr bwMode="auto">
          <a:xfrm>
            <a:off x="4144055" y="0"/>
            <a:ext cx="3169474" cy="480391"/>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a:defRPr sz="1300" b="0"/>
            </a:lvl1pPr>
          </a:lstStyle>
          <a:p>
            <a:endParaRPr lang="en-GB"/>
          </a:p>
        </p:txBody>
      </p:sp>
      <p:sp>
        <p:nvSpPr>
          <p:cNvPr id="9523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p:spPr>
      </p:sp>
      <p:sp>
        <p:nvSpPr>
          <p:cNvPr id="95237" name="Rectangle 5"/>
          <p:cNvSpPr>
            <a:spLocks noGrp="1" noChangeArrowheads="1"/>
          </p:cNvSpPr>
          <p:nvPr>
            <p:ph type="body" sz="quarter" idx="3"/>
          </p:nvPr>
        </p:nvSpPr>
        <p:spPr bwMode="auto">
          <a:xfrm>
            <a:off x="732189" y="4561232"/>
            <a:ext cx="5850823" cy="4320209"/>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5238" name="Rectangle 6"/>
          <p:cNvSpPr>
            <a:spLocks noGrp="1" noChangeArrowheads="1"/>
          </p:cNvSpPr>
          <p:nvPr>
            <p:ph type="ftr" sz="quarter" idx="4"/>
          </p:nvPr>
        </p:nvSpPr>
        <p:spPr bwMode="auto">
          <a:xfrm>
            <a:off x="0" y="9119159"/>
            <a:ext cx="3169474" cy="480391"/>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defRPr sz="1300" b="0"/>
            </a:lvl1pPr>
          </a:lstStyle>
          <a:p>
            <a:endParaRPr lang="en-GB"/>
          </a:p>
        </p:txBody>
      </p:sp>
      <p:sp>
        <p:nvSpPr>
          <p:cNvPr id="95239" name="Rectangle 7"/>
          <p:cNvSpPr>
            <a:spLocks noGrp="1" noChangeArrowheads="1"/>
          </p:cNvSpPr>
          <p:nvPr>
            <p:ph type="sldNum" sz="quarter" idx="5"/>
          </p:nvPr>
        </p:nvSpPr>
        <p:spPr bwMode="auto">
          <a:xfrm>
            <a:off x="4144055" y="9119159"/>
            <a:ext cx="3169474" cy="480391"/>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a:defRPr sz="1300" b="0"/>
            </a:lvl1pPr>
          </a:lstStyle>
          <a:p>
            <a:fld id="{58FA0083-6BA8-4330-8958-2DF58EB7028C}" type="slidenum">
              <a:rPr lang="en-GB"/>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CB5332-8BB3-4106-B31E-0F141AB34B46}" type="slidenum">
              <a:rPr lang="en-GB"/>
              <a:pPr/>
              <a:t>1</a:t>
            </a:fld>
            <a:endParaRPr lang="en-GB"/>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xfrm>
            <a:off x="974581" y="4561232"/>
            <a:ext cx="5366040" cy="4320209"/>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82679B-48CA-46F6-B2CC-5917353488ED}" type="slidenum">
              <a:rPr lang="en-GB"/>
              <a:pPr/>
              <a:t>19</a:t>
            </a:fld>
            <a:endParaRPr lang="en-GB"/>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xfrm>
            <a:off x="974581" y="4561232"/>
            <a:ext cx="5366040" cy="4320209"/>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AC995B-9BB1-4913-80D1-F71716BC6043}" type="slidenum">
              <a:rPr lang="en-GB"/>
              <a:pPr/>
              <a:t>21</a:t>
            </a:fld>
            <a:endParaRPr lang="en-GB"/>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xfrm>
            <a:off x="974581" y="4561232"/>
            <a:ext cx="5366040" cy="4320209"/>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E65C6A-3404-4AAF-BB4F-1AF6BCD1197C}" type="slidenum">
              <a:rPr lang="en-GB"/>
              <a:pPr/>
              <a:t>22</a:t>
            </a:fld>
            <a:endParaRPr lang="en-GB"/>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xfrm>
            <a:off x="974581" y="4561232"/>
            <a:ext cx="5366040" cy="4320209"/>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5A4C1F-9D10-451B-98A6-540C4D446E97}" type="slidenum">
              <a:rPr lang="en-GB"/>
              <a:pPr/>
              <a:t>23</a:t>
            </a:fld>
            <a:endParaRPr lang="en-GB"/>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xfrm>
            <a:off x="974581" y="4561232"/>
            <a:ext cx="5366040" cy="4320209"/>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589789-E745-491C-A9F4-D75994E62DBD}" type="slidenum">
              <a:rPr lang="en-GB"/>
              <a:pPr/>
              <a:t>28</a:t>
            </a:fld>
            <a:endParaRPr lang="en-GB"/>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02D47E-3B04-426A-96DB-64D9AFED9EE7}" type="slidenum">
              <a:rPr lang="en-GB"/>
              <a:pPr/>
              <a:t>29</a:t>
            </a:fld>
            <a:endParaRPr lang="en-GB"/>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F0BCCF-51D4-45EB-A997-74E12929AA85}" type="slidenum">
              <a:rPr lang="en-GB"/>
              <a:pPr/>
              <a:t>30</a:t>
            </a:fld>
            <a:endParaRPr lang="en-GB"/>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7581DD-A2D6-40D7-AA7B-24D89EC4E6D7}" type="slidenum">
              <a:rPr lang="en-GB"/>
              <a:pPr/>
              <a:t>31</a:t>
            </a:fld>
            <a:endParaRPr lang="en-GB"/>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xfrm>
            <a:off x="974581" y="4561232"/>
            <a:ext cx="5366040" cy="4320209"/>
          </a:xfrm>
        </p:spPr>
        <p:txBody>
          <a:bodyPr lIns="96662" tIns="48330" rIns="96662" bIns="48330"/>
          <a:lstStyle/>
          <a:p>
            <a:r>
              <a:rPr lang="en-US"/>
              <a:t>The data have a nice gaussian error distribution of 0.16 mag (8%)</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961742-2656-480A-B0E0-B89D7DB24DDA}" type="slidenum">
              <a:rPr lang="en-GB"/>
              <a:pPr/>
              <a:t>32</a:t>
            </a:fld>
            <a:endParaRPr lang="en-GB"/>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03CC7C-A72F-4F9C-9CDD-FFB96AEA4ADE}" type="slidenum">
              <a:rPr lang="en-GB"/>
              <a:pPr/>
              <a:t>34</a:t>
            </a:fld>
            <a:endParaRPr lang="en-GB"/>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D7F8FE-05F2-4C52-8CDC-1BA428EBB696}" type="slidenum">
              <a:rPr lang="en-GB"/>
              <a:pPr/>
              <a:t>5</a:t>
            </a:fld>
            <a:endParaRPr lang="en-GB"/>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CA8CAE-31FB-4053-8D65-77321AAF27BF}" type="slidenum">
              <a:rPr lang="en-GB"/>
              <a:pPr/>
              <a:t>35</a:t>
            </a:fld>
            <a:endParaRPr lang="en-GB"/>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36FD6D-2DF5-45D0-9F3A-0AF0950253C3}" type="slidenum">
              <a:rPr lang="en-GB"/>
              <a:pPr/>
              <a:t>36</a:t>
            </a:fld>
            <a:endParaRPr lang="en-GB"/>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1DA18C-DE66-423A-B1DC-C58F5BC6CE34}" type="slidenum">
              <a:rPr lang="en-GB"/>
              <a:pPr/>
              <a:t>37</a:t>
            </a:fld>
            <a:endParaRPr lang="en-GB"/>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E9B78E-8264-4969-B6CD-2AD66905DD2F}" type="slidenum">
              <a:rPr lang="en-GB"/>
              <a:pPr/>
              <a:t>39</a:t>
            </a:fld>
            <a:endParaRPr lang="en-GB"/>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3C243F-9AFC-4826-B014-7F45F33F468F}" type="slidenum">
              <a:rPr lang="en-GB"/>
              <a:pPr/>
              <a:t>40</a:t>
            </a:fld>
            <a:endParaRPr lang="en-GB"/>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3B11B5-6E0E-4B51-B178-A5D87C267DF8}" type="slidenum">
              <a:rPr lang="en-GB"/>
              <a:pPr/>
              <a:t>43</a:t>
            </a:fld>
            <a:endParaRPr lang="en-GB"/>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457A85-EAB1-4F02-A93A-41D6F42531F2}" type="slidenum">
              <a:rPr lang="en-GB"/>
              <a:pPr/>
              <a:t>44</a:t>
            </a:fld>
            <a:endParaRPr lang="en-GB"/>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053B93-E9F4-448E-B032-E6C1210145E0}" type="slidenum">
              <a:rPr lang="en-GB"/>
              <a:pPr/>
              <a:t>45</a:t>
            </a:fld>
            <a:endParaRPr lang="en-GB"/>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FEAD78-701C-4494-8C63-367BCBE7CC73}" type="slidenum">
              <a:rPr lang="en-GB"/>
              <a:pPr/>
              <a:t>6</a:t>
            </a:fld>
            <a:endParaRPr lang="en-GB"/>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216CAE-31E9-4AF0-B067-127651BDB3A1}" type="slidenum">
              <a:rPr lang="en-GB"/>
              <a:pPr/>
              <a:t>10</a:t>
            </a:fld>
            <a:endParaRPr lang="en-GB"/>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xfrm>
            <a:off x="974581" y="4561232"/>
            <a:ext cx="5366040" cy="4320209"/>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2D0C2C-2672-4B6D-94EC-453DB2AA69C5}" type="slidenum">
              <a:rPr lang="en-GB"/>
              <a:pPr/>
              <a:t>11</a:t>
            </a:fld>
            <a:endParaRPr lang="en-GB"/>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96AA83-C794-49A7-8B8E-BC1D17BA559E}" type="slidenum">
              <a:rPr lang="en-GB"/>
              <a:pPr/>
              <a:t>12</a:t>
            </a:fld>
            <a:endParaRPr lang="en-GB"/>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40811E-2584-4157-BB8A-E22FA1492F45}" type="slidenum">
              <a:rPr lang="en-GB"/>
              <a:pPr/>
              <a:t>16</a:t>
            </a:fld>
            <a:endParaRPr lang="en-GB"/>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xfrm>
            <a:off x="974581" y="4561232"/>
            <a:ext cx="5366040" cy="4320209"/>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EBE98533-E6E6-47F5-B0B4-225FA5D9677D}" type="slidenum">
              <a:rPr lang="en-GB" smtClean="0"/>
              <a:pPr/>
              <a:t>17</a:t>
            </a:fld>
            <a:endParaRPr lang="en-GB"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E52DF7-5E63-4F53-8868-CB71D559A5F6}" type="slidenum">
              <a:rPr lang="en-GB"/>
              <a:pPr/>
              <a:t>18</a:t>
            </a:fld>
            <a:endParaRPr lang="en-GB"/>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fld id="{34420EAB-51B0-41B5-A5B1-A10EF14CF0F0}" type="slidenum">
              <a:rPr lang="de-DE"/>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fld id="{2757A1FC-222E-47D7-8EB2-E553525C81F2}" type="slidenum">
              <a:rPr lang="de-DE"/>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fld id="{3F3AE248-83DD-4804-8044-D3DC5AAB1561}" type="slidenum">
              <a:rPr lang="de-DE"/>
              <a:pPr/>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981200"/>
            <a:ext cx="3810000" cy="4114800"/>
          </a:xfrm>
        </p:spPr>
        <p:txBody>
          <a:bodyPr/>
          <a:lstStyle/>
          <a:p>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de-DE"/>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de-DE"/>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BCCC19B-56C9-4AC7-8472-519808A47574}" type="slidenum">
              <a:rPr lang="de-DE"/>
              <a:pPr/>
              <a:t>‹#›</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de-DE"/>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de-DE"/>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C88E457E-65B1-4F45-931D-A789AFD4C9EC}" type="slidenum">
              <a:rPr lang="de-DE"/>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fld id="{3AC3A9BF-94D7-47AB-AC38-1D922096D166}" type="slidenum">
              <a:rPr lang="de-DE"/>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fld id="{86272366-CC3C-482C-A82A-F32C221FF367}" type="slidenum">
              <a:rPr lang="de-DE"/>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de-DE"/>
          </a:p>
        </p:txBody>
      </p:sp>
      <p:sp>
        <p:nvSpPr>
          <p:cNvPr id="6" name="Footer Placeholder 5"/>
          <p:cNvSpPr>
            <a:spLocks noGrp="1"/>
          </p:cNvSpPr>
          <p:nvPr>
            <p:ph type="ftr" sz="quarter" idx="11"/>
          </p:nvPr>
        </p:nvSpPr>
        <p:spPr/>
        <p:txBody>
          <a:bodyPr/>
          <a:lstStyle>
            <a:lvl1pPr>
              <a:defRPr/>
            </a:lvl1pPr>
          </a:lstStyle>
          <a:p>
            <a:endParaRPr lang="de-DE"/>
          </a:p>
        </p:txBody>
      </p:sp>
      <p:sp>
        <p:nvSpPr>
          <p:cNvPr id="7" name="Slide Number Placeholder 6"/>
          <p:cNvSpPr>
            <a:spLocks noGrp="1"/>
          </p:cNvSpPr>
          <p:nvPr>
            <p:ph type="sldNum" sz="quarter" idx="12"/>
          </p:nvPr>
        </p:nvSpPr>
        <p:spPr/>
        <p:txBody>
          <a:bodyPr/>
          <a:lstStyle>
            <a:lvl1pPr>
              <a:defRPr/>
            </a:lvl1pPr>
          </a:lstStyle>
          <a:p>
            <a:fld id="{3AE67CAD-ACBF-424A-8531-EC14AA55F0FB}" type="slidenum">
              <a:rPr lang="de-DE"/>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de-DE"/>
          </a:p>
        </p:txBody>
      </p:sp>
      <p:sp>
        <p:nvSpPr>
          <p:cNvPr id="8" name="Footer Placeholder 7"/>
          <p:cNvSpPr>
            <a:spLocks noGrp="1"/>
          </p:cNvSpPr>
          <p:nvPr>
            <p:ph type="ftr" sz="quarter" idx="11"/>
          </p:nvPr>
        </p:nvSpPr>
        <p:spPr/>
        <p:txBody>
          <a:bodyPr/>
          <a:lstStyle>
            <a:lvl1pPr>
              <a:defRPr/>
            </a:lvl1pPr>
          </a:lstStyle>
          <a:p>
            <a:endParaRPr lang="de-DE"/>
          </a:p>
        </p:txBody>
      </p:sp>
      <p:sp>
        <p:nvSpPr>
          <p:cNvPr id="9" name="Slide Number Placeholder 8"/>
          <p:cNvSpPr>
            <a:spLocks noGrp="1"/>
          </p:cNvSpPr>
          <p:nvPr>
            <p:ph type="sldNum" sz="quarter" idx="12"/>
          </p:nvPr>
        </p:nvSpPr>
        <p:spPr/>
        <p:txBody>
          <a:bodyPr/>
          <a:lstStyle>
            <a:lvl1pPr>
              <a:defRPr/>
            </a:lvl1pPr>
          </a:lstStyle>
          <a:p>
            <a:fld id="{109643C5-8EE8-4311-BAE7-0741C2DF2854}" type="slidenum">
              <a:rPr lang="de-DE"/>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de-DE"/>
          </a:p>
        </p:txBody>
      </p:sp>
      <p:sp>
        <p:nvSpPr>
          <p:cNvPr id="4" name="Footer Placeholder 3"/>
          <p:cNvSpPr>
            <a:spLocks noGrp="1"/>
          </p:cNvSpPr>
          <p:nvPr>
            <p:ph type="ftr" sz="quarter" idx="11"/>
          </p:nvPr>
        </p:nvSpPr>
        <p:spPr/>
        <p:txBody>
          <a:bodyPr/>
          <a:lstStyle>
            <a:lvl1pPr>
              <a:defRPr/>
            </a:lvl1pPr>
          </a:lstStyle>
          <a:p>
            <a:endParaRPr lang="de-DE"/>
          </a:p>
        </p:txBody>
      </p:sp>
      <p:sp>
        <p:nvSpPr>
          <p:cNvPr id="5" name="Slide Number Placeholder 4"/>
          <p:cNvSpPr>
            <a:spLocks noGrp="1"/>
          </p:cNvSpPr>
          <p:nvPr>
            <p:ph type="sldNum" sz="quarter" idx="12"/>
          </p:nvPr>
        </p:nvSpPr>
        <p:spPr/>
        <p:txBody>
          <a:bodyPr/>
          <a:lstStyle>
            <a:lvl1pPr>
              <a:defRPr/>
            </a:lvl1pPr>
          </a:lstStyle>
          <a:p>
            <a:fld id="{385302D7-26DA-419E-8B9D-77F8641E3BA2}" type="slidenum">
              <a:rPr lang="de-DE"/>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de-DE"/>
          </a:p>
        </p:txBody>
      </p:sp>
      <p:sp>
        <p:nvSpPr>
          <p:cNvPr id="3" name="Footer Placeholder 2"/>
          <p:cNvSpPr>
            <a:spLocks noGrp="1"/>
          </p:cNvSpPr>
          <p:nvPr>
            <p:ph type="ftr" sz="quarter" idx="11"/>
          </p:nvPr>
        </p:nvSpPr>
        <p:spPr/>
        <p:txBody>
          <a:bodyPr/>
          <a:lstStyle>
            <a:lvl1pPr>
              <a:defRPr/>
            </a:lvl1pPr>
          </a:lstStyle>
          <a:p>
            <a:endParaRPr lang="de-DE"/>
          </a:p>
        </p:txBody>
      </p:sp>
      <p:sp>
        <p:nvSpPr>
          <p:cNvPr id="4" name="Slide Number Placeholder 3"/>
          <p:cNvSpPr>
            <a:spLocks noGrp="1"/>
          </p:cNvSpPr>
          <p:nvPr>
            <p:ph type="sldNum" sz="quarter" idx="12"/>
          </p:nvPr>
        </p:nvSpPr>
        <p:spPr/>
        <p:txBody>
          <a:bodyPr/>
          <a:lstStyle>
            <a:lvl1pPr>
              <a:defRPr/>
            </a:lvl1pPr>
          </a:lstStyle>
          <a:p>
            <a:fld id="{10EA18ED-0BD6-40F5-B6BE-465D92543885}" type="slidenum">
              <a:rPr lang="de-DE"/>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de-DE"/>
          </a:p>
        </p:txBody>
      </p:sp>
      <p:sp>
        <p:nvSpPr>
          <p:cNvPr id="6" name="Footer Placeholder 5"/>
          <p:cNvSpPr>
            <a:spLocks noGrp="1"/>
          </p:cNvSpPr>
          <p:nvPr>
            <p:ph type="ftr" sz="quarter" idx="11"/>
          </p:nvPr>
        </p:nvSpPr>
        <p:spPr/>
        <p:txBody>
          <a:bodyPr/>
          <a:lstStyle>
            <a:lvl1pPr>
              <a:defRPr/>
            </a:lvl1pPr>
          </a:lstStyle>
          <a:p>
            <a:endParaRPr lang="de-DE"/>
          </a:p>
        </p:txBody>
      </p:sp>
      <p:sp>
        <p:nvSpPr>
          <p:cNvPr id="7" name="Slide Number Placeholder 6"/>
          <p:cNvSpPr>
            <a:spLocks noGrp="1"/>
          </p:cNvSpPr>
          <p:nvPr>
            <p:ph type="sldNum" sz="quarter" idx="12"/>
          </p:nvPr>
        </p:nvSpPr>
        <p:spPr/>
        <p:txBody>
          <a:bodyPr/>
          <a:lstStyle>
            <a:lvl1pPr>
              <a:defRPr/>
            </a:lvl1pPr>
          </a:lstStyle>
          <a:p>
            <a:fld id="{C2314813-A01E-467B-8770-937A1643BC9D}" type="slidenum">
              <a:rPr lang="de-DE"/>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de-DE"/>
          </a:p>
        </p:txBody>
      </p:sp>
      <p:sp>
        <p:nvSpPr>
          <p:cNvPr id="6" name="Footer Placeholder 5"/>
          <p:cNvSpPr>
            <a:spLocks noGrp="1"/>
          </p:cNvSpPr>
          <p:nvPr>
            <p:ph type="ftr" sz="quarter" idx="11"/>
          </p:nvPr>
        </p:nvSpPr>
        <p:spPr/>
        <p:txBody>
          <a:bodyPr/>
          <a:lstStyle>
            <a:lvl1pPr>
              <a:defRPr/>
            </a:lvl1pPr>
          </a:lstStyle>
          <a:p>
            <a:endParaRPr lang="de-DE"/>
          </a:p>
        </p:txBody>
      </p:sp>
      <p:sp>
        <p:nvSpPr>
          <p:cNvPr id="7" name="Slide Number Placeholder 6"/>
          <p:cNvSpPr>
            <a:spLocks noGrp="1"/>
          </p:cNvSpPr>
          <p:nvPr>
            <p:ph type="sldNum" sz="quarter" idx="12"/>
          </p:nvPr>
        </p:nvSpPr>
        <p:spPr/>
        <p:txBody>
          <a:bodyPr/>
          <a:lstStyle>
            <a:lvl1pPr>
              <a:defRPr/>
            </a:lvl1pPr>
          </a:lstStyle>
          <a:p>
            <a:fld id="{07CB1FF7-F59E-4930-8163-F1293E768BCC}" type="slidenum">
              <a:rPr lang="de-DE"/>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32656"/>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dirty="0" smtClean="0"/>
              <a:t>Click </a:t>
            </a:r>
            <a:r>
              <a:rPr lang="de-DE" dirty="0" err="1" smtClean="0"/>
              <a:t>to</a:t>
            </a:r>
            <a:r>
              <a:rPr lang="de-DE" dirty="0" smtClean="0"/>
              <a:t> </a:t>
            </a:r>
            <a:r>
              <a:rPr lang="de-DE" dirty="0" err="1" smtClean="0"/>
              <a:t>edit</a:t>
            </a:r>
            <a:r>
              <a:rPr lang="de-DE" dirty="0" smtClean="0"/>
              <a:t> Master title style</a:t>
            </a:r>
          </a:p>
        </p:txBody>
      </p:sp>
      <p:sp>
        <p:nvSpPr>
          <p:cNvPr id="1027" name="Rectangle 3"/>
          <p:cNvSpPr>
            <a:spLocks noGrp="1" noChangeArrowheads="1"/>
          </p:cNvSpPr>
          <p:nvPr>
            <p:ph type="body" idx="1"/>
          </p:nvPr>
        </p:nvSpPr>
        <p:spPr bwMode="auto">
          <a:xfrm>
            <a:off x="685800" y="1700808"/>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de-DE" dirty="0"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69BA5C50-9478-44EE-9F5F-B0AC43C4CB0B}" type="slidenum">
              <a:rPr lang="de-DE"/>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b="1">
          <a:solidFill>
            <a:schemeClr val="tx1"/>
          </a:solidFill>
          <a:latin typeface="HelveticaNeueLT Com 65 Md" pitchFamily="34" charset="0"/>
          <a:ea typeface="+mj-ea"/>
          <a:cs typeface="+mj-cs"/>
        </a:defRPr>
      </a:lvl1pPr>
      <a:lvl2pPr algn="ctr" rtl="0" eaLnBrk="0" fontAlgn="base" hangingPunct="0">
        <a:spcBef>
          <a:spcPct val="0"/>
        </a:spcBef>
        <a:spcAft>
          <a:spcPct val="0"/>
        </a:spcAft>
        <a:defRPr sz="4400" b="1">
          <a:solidFill>
            <a:schemeClr val="tx2"/>
          </a:solidFill>
          <a:latin typeface="Times New Roman" pitchFamily="18" charset="0"/>
        </a:defRPr>
      </a:lvl2pPr>
      <a:lvl3pPr algn="ctr" rtl="0" eaLnBrk="0" fontAlgn="base" hangingPunct="0">
        <a:spcBef>
          <a:spcPct val="0"/>
        </a:spcBef>
        <a:spcAft>
          <a:spcPct val="0"/>
        </a:spcAft>
        <a:defRPr sz="4400" b="1">
          <a:solidFill>
            <a:schemeClr val="tx2"/>
          </a:solidFill>
          <a:latin typeface="Times New Roman" pitchFamily="18" charset="0"/>
        </a:defRPr>
      </a:lvl3pPr>
      <a:lvl4pPr algn="ctr" rtl="0" eaLnBrk="0" fontAlgn="base" hangingPunct="0">
        <a:spcBef>
          <a:spcPct val="0"/>
        </a:spcBef>
        <a:spcAft>
          <a:spcPct val="0"/>
        </a:spcAft>
        <a:defRPr sz="4400" b="1">
          <a:solidFill>
            <a:schemeClr val="tx2"/>
          </a:solidFill>
          <a:latin typeface="Times New Roman" pitchFamily="18" charset="0"/>
        </a:defRPr>
      </a:lvl4pPr>
      <a:lvl5pPr algn="ctr" rtl="0" eaLnBrk="0" fontAlgn="base" hangingPunct="0">
        <a:spcBef>
          <a:spcPct val="0"/>
        </a:spcBef>
        <a:spcAft>
          <a:spcPct val="0"/>
        </a:spcAft>
        <a:defRPr sz="4400" b="1">
          <a:solidFill>
            <a:schemeClr val="tx2"/>
          </a:solidFill>
          <a:latin typeface="Times New Roman" pitchFamily="18" charset="0"/>
        </a:defRPr>
      </a:lvl5pPr>
      <a:lvl6pPr marL="457200" algn="ctr" rtl="0" eaLnBrk="0" fontAlgn="base" hangingPunct="0">
        <a:spcBef>
          <a:spcPct val="0"/>
        </a:spcBef>
        <a:spcAft>
          <a:spcPct val="0"/>
        </a:spcAft>
        <a:defRPr sz="4400" b="1">
          <a:solidFill>
            <a:schemeClr val="tx2"/>
          </a:solidFill>
          <a:latin typeface="Times New Roman" pitchFamily="18" charset="0"/>
        </a:defRPr>
      </a:lvl6pPr>
      <a:lvl7pPr marL="914400" algn="ctr" rtl="0" eaLnBrk="0" fontAlgn="base" hangingPunct="0">
        <a:spcBef>
          <a:spcPct val="0"/>
        </a:spcBef>
        <a:spcAft>
          <a:spcPct val="0"/>
        </a:spcAft>
        <a:defRPr sz="4400" b="1">
          <a:solidFill>
            <a:schemeClr val="tx2"/>
          </a:solidFill>
          <a:latin typeface="Times New Roman" pitchFamily="18" charset="0"/>
        </a:defRPr>
      </a:lvl7pPr>
      <a:lvl8pPr marL="1371600" algn="ctr" rtl="0" eaLnBrk="0" fontAlgn="base" hangingPunct="0">
        <a:spcBef>
          <a:spcPct val="0"/>
        </a:spcBef>
        <a:spcAft>
          <a:spcPct val="0"/>
        </a:spcAft>
        <a:defRPr sz="4400" b="1">
          <a:solidFill>
            <a:schemeClr val="tx2"/>
          </a:solidFill>
          <a:latin typeface="Times New Roman" pitchFamily="18" charset="0"/>
        </a:defRPr>
      </a:lvl8pPr>
      <a:lvl9pPr marL="1828800" algn="ctr" rtl="0" eaLnBrk="0" fontAlgn="base" hangingPunct="0">
        <a:spcBef>
          <a:spcPct val="0"/>
        </a:spcBef>
        <a:spcAft>
          <a:spcPct val="0"/>
        </a:spcAft>
        <a:defRPr sz="44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HelveticaNeueLT Com 65 Md" pitchFamily="34" charset="0"/>
          <a:ea typeface="+mn-ea"/>
          <a:cs typeface="+mn-cs"/>
        </a:defRPr>
      </a:lvl1pPr>
      <a:lvl2pPr marL="742950" indent="-285750" algn="l" rtl="0" eaLnBrk="0" fontAlgn="base" hangingPunct="0">
        <a:spcBef>
          <a:spcPct val="20000"/>
        </a:spcBef>
        <a:spcAft>
          <a:spcPct val="0"/>
        </a:spcAft>
        <a:buChar char="–"/>
        <a:defRPr sz="2800">
          <a:solidFill>
            <a:srgbClr val="FF0000"/>
          </a:solidFill>
          <a:latin typeface="HelveticaNeueLT Com 65 Md" pitchFamily="34" charset="0"/>
        </a:defRPr>
      </a:lvl2pPr>
      <a:lvl3pPr marL="1143000" indent="-228600" algn="l" rtl="0" eaLnBrk="0" fontAlgn="base" hangingPunct="0">
        <a:spcBef>
          <a:spcPct val="20000"/>
        </a:spcBef>
        <a:spcAft>
          <a:spcPct val="0"/>
        </a:spcAft>
        <a:buChar char="•"/>
        <a:defRPr sz="2400">
          <a:solidFill>
            <a:srgbClr val="1C1C1C"/>
          </a:solidFill>
          <a:latin typeface="HelveticaNeueLT Com 65 Md" pitchFamily="34" charset="0"/>
        </a:defRPr>
      </a:lvl3pPr>
      <a:lvl4pPr marL="1600200" indent="-228600" algn="l" rtl="0" eaLnBrk="0" fontAlgn="base" hangingPunct="0">
        <a:spcBef>
          <a:spcPct val="20000"/>
        </a:spcBef>
        <a:spcAft>
          <a:spcPct val="0"/>
        </a:spcAft>
        <a:buChar char="–"/>
        <a:defRPr sz="2000">
          <a:solidFill>
            <a:schemeClr val="tx1"/>
          </a:solidFill>
          <a:latin typeface="HelveticaNeueLT Com 65 Md" pitchFamily="34" charset="0"/>
        </a:defRPr>
      </a:lvl4pPr>
      <a:lvl5pPr marL="2057400" indent="-228600" algn="l" rtl="0" eaLnBrk="0" fontAlgn="base" hangingPunct="0">
        <a:spcBef>
          <a:spcPct val="20000"/>
        </a:spcBef>
        <a:spcAft>
          <a:spcPct val="0"/>
        </a:spcAft>
        <a:buChar char="»"/>
        <a:defRPr sz="2000">
          <a:solidFill>
            <a:schemeClr val="tx1"/>
          </a:solidFill>
          <a:latin typeface="HelveticaNeueLT Com 65 Md"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file:///D:\Bruno\Talks\Hillebrandt\Tycho_SN_Mov2_NASA.mpe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file:///D:\Bruno\Talks\Movies\lightbulb.mpg" TargetMode="Externa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2.xml"/><Relationship Id="rId5" Type="http://schemas.openxmlformats.org/officeDocument/2006/relationships/image" Target="../media/image40.wmf"/><Relationship Id="rId4" Type="http://schemas.openxmlformats.org/officeDocument/2006/relationships/image" Target="../media/image39.wmf"/></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file:///D:\Bruno\Talks\popular\sn98bu_movie.mpeg"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685800" y="1700213"/>
            <a:ext cx="7772400" cy="1800225"/>
          </a:xfrm>
        </p:spPr>
        <p:txBody>
          <a:bodyPr/>
          <a:lstStyle/>
          <a:p>
            <a:r>
              <a:rPr lang="en-GB" dirty="0" smtClean="0"/>
              <a:t>Supernovae </a:t>
            </a:r>
            <a:r>
              <a:rPr lang="en-GB" dirty="0" err="1" smtClean="0"/>
              <a:t>vermessen</a:t>
            </a:r>
            <a:r>
              <a:rPr lang="en-GB" dirty="0" smtClean="0"/>
              <a:t> das </a:t>
            </a:r>
            <a:r>
              <a:rPr lang="en-GB" dirty="0" err="1" smtClean="0"/>
              <a:t>Universum</a:t>
            </a:r>
            <a:r>
              <a:rPr lang="en-GB" dirty="0" smtClean="0"/>
              <a:t> </a:t>
            </a:r>
            <a:endParaRPr lang="en-GB" dirty="0"/>
          </a:p>
        </p:txBody>
      </p:sp>
      <p:sp>
        <p:nvSpPr>
          <p:cNvPr id="94211" name="Rectangle 3"/>
          <p:cNvSpPr>
            <a:spLocks noGrp="1" noChangeArrowheads="1"/>
          </p:cNvSpPr>
          <p:nvPr>
            <p:ph type="subTitle" idx="1"/>
          </p:nvPr>
        </p:nvSpPr>
        <p:spPr/>
        <p:txBody>
          <a:bodyPr/>
          <a:lstStyle/>
          <a:p>
            <a:r>
              <a:rPr lang="en-GB" dirty="0"/>
              <a:t>Bruno Leibundgut</a:t>
            </a:r>
          </a:p>
          <a:p>
            <a:r>
              <a:rPr lang="en-GB" dirty="0" smtClean="0"/>
              <a:t>ESO</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5800" y="0"/>
            <a:ext cx="7772400" cy="1143000"/>
          </a:xfrm>
        </p:spPr>
        <p:txBody>
          <a:bodyPr/>
          <a:lstStyle/>
          <a:p>
            <a:r>
              <a:rPr lang="en-GB"/>
              <a:t>Supernovae</a:t>
            </a:r>
          </a:p>
        </p:txBody>
      </p:sp>
      <p:grpSp>
        <p:nvGrpSpPr>
          <p:cNvPr id="99331" name="Group 3"/>
          <p:cNvGrpSpPr>
            <a:grpSpLocks/>
          </p:cNvGrpSpPr>
          <p:nvPr/>
        </p:nvGrpSpPr>
        <p:grpSpPr bwMode="auto">
          <a:xfrm>
            <a:off x="914400" y="1371600"/>
            <a:ext cx="3586163" cy="4267200"/>
            <a:chOff x="576" y="864"/>
            <a:chExt cx="2259" cy="2688"/>
          </a:xfrm>
        </p:grpSpPr>
        <p:sp>
          <p:nvSpPr>
            <p:cNvPr id="99332" name="Text Box 4"/>
            <p:cNvSpPr txBox="1">
              <a:spLocks noChangeArrowheads="1"/>
            </p:cNvSpPr>
            <p:nvPr/>
          </p:nvSpPr>
          <p:spPr bwMode="auto">
            <a:xfrm>
              <a:off x="576" y="3264"/>
              <a:ext cx="2259" cy="288"/>
            </a:xfrm>
            <a:prstGeom prst="rect">
              <a:avLst/>
            </a:prstGeom>
            <a:noFill/>
            <a:ln w="9525">
              <a:noFill/>
              <a:miter lim="800000"/>
              <a:headEnd/>
              <a:tailEnd/>
            </a:ln>
            <a:effectLst/>
          </p:spPr>
          <p:txBody>
            <a:bodyPr wrap="none">
              <a:spAutoFit/>
            </a:bodyPr>
            <a:lstStyle/>
            <a:p>
              <a:r>
                <a:rPr lang="en-GB" dirty="0"/>
                <a:t>Walter Baade (1893-1960)</a:t>
              </a:r>
            </a:p>
          </p:txBody>
        </p:sp>
        <p:pic>
          <p:nvPicPr>
            <p:cNvPr id="99333" name="Picture 5" descr="baade"/>
            <p:cNvPicPr>
              <a:picLocks noChangeAspect="1" noChangeArrowheads="1"/>
            </p:cNvPicPr>
            <p:nvPr/>
          </p:nvPicPr>
          <p:blipFill>
            <a:blip r:embed="rId3" cstate="print">
              <a:lum bright="-11000" contrast="-9000"/>
            </a:blip>
            <a:srcRect/>
            <a:stretch>
              <a:fillRect/>
            </a:stretch>
          </p:blipFill>
          <p:spPr bwMode="auto">
            <a:xfrm>
              <a:off x="864" y="864"/>
              <a:ext cx="1628" cy="2202"/>
            </a:xfrm>
            <a:prstGeom prst="rect">
              <a:avLst/>
            </a:prstGeom>
            <a:noFill/>
          </p:spPr>
        </p:pic>
      </p:grpSp>
      <p:grpSp>
        <p:nvGrpSpPr>
          <p:cNvPr id="99334" name="Group 6"/>
          <p:cNvGrpSpPr>
            <a:grpSpLocks/>
          </p:cNvGrpSpPr>
          <p:nvPr/>
        </p:nvGrpSpPr>
        <p:grpSpPr bwMode="auto">
          <a:xfrm>
            <a:off x="4953000" y="1370013"/>
            <a:ext cx="3467100" cy="4268787"/>
            <a:chOff x="3120" y="863"/>
            <a:chExt cx="2184" cy="2689"/>
          </a:xfrm>
        </p:grpSpPr>
        <p:sp>
          <p:nvSpPr>
            <p:cNvPr id="99335" name="Text Box 7"/>
            <p:cNvSpPr txBox="1">
              <a:spLocks noChangeArrowheads="1"/>
            </p:cNvSpPr>
            <p:nvPr/>
          </p:nvSpPr>
          <p:spPr bwMode="auto">
            <a:xfrm>
              <a:off x="3120" y="3264"/>
              <a:ext cx="2184" cy="288"/>
            </a:xfrm>
            <a:prstGeom prst="rect">
              <a:avLst/>
            </a:prstGeom>
            <a:noFill/>
            <a:ln w="9525">
              <a:noFill/>
              <a:miter lim="800000"/>
              <a:headEnd/>
              <a:tailEnd/>
            </a:ln>
            <a:effectLst/>
          </p:spPr>
          <p:txBody>
            <a:bodyPr wrap="none">
              <a:spAutoFit/>
            </a:bodyPr>
            <a:lstStyle/>
            <a:p>
              <a:r>
                <a:rPr lang="en-GB" dirty="0"/>
                <a:t>Fritz </a:t>
              </a:r>
              <a:r>
                <a:rPr lang="en-GB" dirty="0" err="1"/>
                <a:t>Zwicky</a:t>
              </a:r>
              <a:r>
                <a:rPr lang="en-GB" dirty="0"/>
                <a:t> (1898-1974)</a:t>
              </a:r>
            </a:p>
          </p:txBody>
        </p:sp>
        <p:pic>
          <p:nvPicPr>
            <p:cNvPr id="99336" name="Picture 8" descr="zwickyf"/>
            <p:cNvPicPr>
              <a:picLocks noChangeAspect="1" noChangeArrowheads="1"/>
            </p:cNvPicPr>
            <p:nvPr/>
          </p:nvPicPr>
          <p:blipFill>
            <a:blip r:embed="rId4" cstate="print">
              <a:lum bright="-12000" contrast="-20000"/>
            </a:blip>
            <a:srcRect/>
            <a:stretch>
              <a:fillRect/>
            </a:stretch>
          </p:blipFill>
          <p:spPr bwMode="auto">
            <a:xfrm>
              <a:off x="3312" y="863"/>
              <a:ext cx="1705" cy="2200"/>
            </a:xfrm>
            <a:prstGeom prst="rect">
              <a:avLst/>
            </a:prstGeom>
            <a:noFill/>
          </p:spPr>
        </p:pic>
      </p:grpSp>
      <p:grpSp>
        <p:nvGrpSpPr>
          <p:cNvPr id="99341" name="Group 13"/>
          <p:cNvGrpSpPr>
            <a:grpSpLocks/>
          </p:cNvGrpSpPr>
          <p:nvPr/>
        </p:nvGrpSpPr>
        <p:grpSpPr bwMode="auto">
          <a:xfrm>
            <a:off x="688032" y="1168871"/>
            <a:ext cx="7772400" cy="4924425"/>
            <a:chOff x="431" y="799"/>
            <a:chExt cx="4896" cy="3102"/>
          </a:xfrm>
        </p:grpSpPr>
        <p:pic>
          <p:nvPicPr>
            <p:cNvPr id="99337" name="Picture 9" descr="37c"/>
            <p:cNvPicPr>
              <a:picLocks noChangeAspect="1" noChangeArrowheads="1"/>
            </p:cNvPicPr>
            <p:nvPr/>
          </p:nvPicPr>
          <p:blipFill>
            <a:blip r:embed="rId5" cstate="print"/>
            <a:srcRect/>
            <a:stretch>
              <a:fillRect/>
            </a:stretch>
          </p:blipFill>
          <p:spPr bwMode="auto">
            <a:xfrm>
              <a:off x="431" y="799"/>
              <a:ext cx="4896" cy="3102"/>
            </a:xfrm>
            <a:prstGeom prst="rect">
              <a:avLst/>
            </a:prstGeom>
            <a:noFill/>
          </p:spPr>
        </p:pic>
        <p:sp>
          <p:nvSpPr>
            <p:cNvPr id="99338" name="Text Box 10"/>
            <p:cNvSpPr txBox="1">
              <a:spLocks noChangeArrowheads="1"/>
            </p:cNvSpPr>
            <p:nvPr/>
          </p:nvSpPr>
          <p:spPr bwMode="auto">
            <a:xfrm>
              <a:off x="3354" y="1296"/>
              <a:ext cx="1204" cy="365"/>
            </a:xfrm>
            <a:prstGeom prst="rect">
              <a:avLst/>
            </a:prstGeom>
            <a:noFill/>
            <a:ln w="9525">
              <a:noFill/>
              <a:miter lim="800000"/>
              <a:headEnd/>
              <a:tailEnd/>
            </a:ln>
            <a:effectLst/>
          </p:spPr>
          <p:txBody>
            <a:bodyPr wrap="none">
              <a:spAutoFit/>
            </a:bodyPr>
            <a:lstStyle/>
            <a:p>
              <a:r>
                <a:rPr lang="de-DE" sz="3200"/>
                <a:t>SN 1937C</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99341"/>
                                        </p:tgtEl>
                                        <p:attrNameLst>
                                          <p:attrName>style.visibility</p:attrName>
                                        </p:attrNameLst>
                                      </p:cBhvr>
                                      <p:to>
                                        <p:strVal val="visible"/>
                                      </p:to>
                                    </p:set>
                                    <p:animEffect transition="in" filter="box(out)">
                                      <p:cBhvr>
                                        <p:cTn id="7" dur="1000"/>
                                        <p:tgtEl>
                                          <p:spTgt spid="99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87A_BOOK_no_text"/>
          <p:cNvPicPr>
            <a:picLocks noChangeAspect="1" noChangeArrowheads="1"/>
          </p:cNvPicPr>
          <p:nvPr/>
        </p:nvPicPr>
        <p:blipFill>
          <a:blip r:embed="rId3" cstate="print"/>
          <a:srcRect/>
          <a:stretch>
            <a:fillRect/>
          </a:stretch>
        </p:blipFill>
        <p:spPr bwMode="auto">
          <a:xfrm>
            <a:off x="2411413" y="0"/>
            <a:ext cx="6457950" cy="6858000"/>
          </a:xfrm>
          <a:prstGeom prst="rect">
            <a:avLst/>
          </a:prstGeom>
          <a:solidFill>
            <a:schemeClr val="bg1"/>
          </a:solidFill>
        </p:spPr>
      </p:pic>
      <p:sp>
        <p:nvSpPr>
          <p:cNvPr id="146435" name="Text Box 3"/>
          <p:cNvSpPr txBox="1">
            <a:spLocks noChangeArrowheads="1"/>
          </p:cNvSpPr>
          <p:nvPr/>
        </p:nvSpPr>
        <p:spPr bwMode="auto">
          <a:xfrm>
            <a:off x="1816100" y="6042025"/>
            <a:ext cx="1268413" cy="457200"/>
          </a:xfrm>
          <a:prstGeom prst="rect">
            <a:avLst/>
          </a:prstGeom>
          <a:noFill/>
          <a:ln w="9525">
            <a:noFill/>
            <a:miter lim="800000"/>
            <a:headEnd/>
            <a:tailEnd/>
          </a:ln>
          <a:effectLst/>
        </p:spPr>
        <p:txBody>
          <a:bodyPr wrap="none">
            <a:spAutoFit/>
          </a:bodyPr>
          <a:lstStyle/>
          <a:p>
            <a:pPr eaLnBrk="1" hangingPunct="1"/>
            <a:r>
              <a:rPr lang="en-GB" dirty="0" err="1"/>
              <a:t>Suntzeff</a:t>
            </a:r>
            <a:endParaRPr lang="en-GB" dirty="0"/>
          </a:p>
        </p:txBody>
      </p:sp>
      <p:grpSp>
        <p:nvGrpSpPr>
          <p:cNvPr id="146436" name="Group 4"/>
          <p:cNvGrpSpPr>
            <a:grpSpLocks/>
          </p:cNvGrpSpPr>
          <p:nvPr/>
        </p:nvGrpSpPr>
        <p:grpSpPr bwMode="auto">
          <a:xfrm>
            <a:off x="3932238" y="207963"/>
            <a:ext cx="4805362" cy="6118225"/>
            <a:chOff x="2477" y="131"/>
            <a:chExt cx="3027" cy="3854"/>
          </a:xfrm>
        </p:grpSpPr>
        <p:sp>
          <p:nvSpPr>
            <p:cNvPr id="146437" name="Rectangle 5"/>
            <p:cNvSpPr>
              <a:spLocks noChangeArrowheads="1"/>
            </p:cNvSpPr>
            <p:nvPr/>
          </p:nvSpPr>
          <p:spPr bwMode="auto">
            <a:xfrm>
              <a:off x="2477" y="131"/>
              <a:ext cx="100" cy="3854"/>
            </a:xfrm>
            <a:prstGeom prst="rect">
              <a:avLst/>
            </a:prstGeom>
            <a:solidFill>
              <a:srgbClr val="FF6600">
                <a:alpha val="80000"/>
              </a:srgbClr>
            </a:solidFill>
            <a:ln w="9525">
              <a:solidFill>
                <a:schemeClr val="tx1"/>
              </a:solidFill>
              <a:miter lim="800000"/>
              <a:headEnd/>
              <a:tailEnd/>
            </a:ln>
            <a:effectLst/>
          </p:spPr>
          <p:txBody>
            <a:bodyPr wrap="none" anchor="ctr"/>
            <a:lstStyle/>
            <a:p>
              <a:endParaRPr lang="en-GB"/>
            </a:p>
          </p:txBody>
        </p:sp>
        <p:sp>
          <p:nvSpPr>
            <p:cNvPr id="146438" name="Rectangle 6"/>
            <p:cNvSpPr>
              <a:spLocks noChangeArrowheads="1"/>
            </p:cNvSpPr>
            <p:nvPr/>
          </p:nvSpPr>
          <p:spPr bwMode="auto">
            <a:xfrm>
              <a:off x="2722" y="131"/>
              <a:ext cx="100" cy="3854"/>
            </a:xfrm>
            <a:prstGeom prst="rect">
              <a:avLst/>
            </a:prstGeom>
            <a:solidFill>
              <a:srgbClr val="FF6600">
                <a:alpha val="80000"/>
              </a:srgbClr>
            </a:solidFill>
            <a:ln w="9525">
              <a:solidFill>
                <a:schemeClr val="tx1"/>
              </a:solidFill>
              <a:miter lim="800000"/>
              <a:headEnd/>
              <a:tailEnd/>
            </a:ln>
            <a:effectLst/>
          </p:spPr>
          <p:txBody>
            <a:bodyPr wrap="none" anchor="ctr"/>
            <a:lstStyle/>
            <a:p>
              <a:endParaRPr lang="en-GB"/>
            </a:p>
          </p:txBody>
        </p:sp>
        <p:sp>
          <p:nvSpPr>
            <p:cNvPr id="146439" name="Rectangle 7"/>
            <p:cNvSpPr>
              <a:spLocks noChangeArrowheads="1"/>
            </p:cNvSpPr>
            <p:nvPr/>
          </p:nvSpPr>
          <p:spPr bwMode="auto">
            <a:xfrm>
              <a:off x="2965" y="131"/>
              <a:ext cx="100" cy="3854"/>
            </a:xfrm>
            <a:prstGeom prst="rect">
              <a:avLst/>
            </a:prstGeom>
            <a:solidFill>
              <a:srgbClr val="FF6600">
                <a:alpha val="80000"/>
              </a:srgbClr>
            </a:solidFill>
            <a:ln w="9525">
              <a:solidFill>
                <a:schemeClr val="tx1"/>
              </a:solidFill>
              <a:miter lim="800000"/>
              <a:headEnd/>
              <a:tailEnd/>
            </a:ln>
            <a:effectLst/>
          </p:spPr>
          <p:txBody>
            <a:bodyPr wrap="none" anchor="ctr"/>
            <a:lstStyle/>
            <a:p>
              <a:endParaRPr lang="en-GB"/>
            </a:p>
          </p:txBody>
        </p:sp>
        <p:sp>
          <p:nvSpPr>
            <p:cNvPr id="146440" name="Rectangle 8"/>
            <p:cNvSpPr>
              <a:spLocks noChangeArrowheads="1"/>
            </p:cNvSpPr>
            <p:nvPr/>
          </p:nvSpPr>
          <p:spPr bwMode="auto">
            <a:xfrm>
              <a:off x="3210" y="131"/>
              <a:ext cx="100" cy="3854"/>
            </a:xfrm>
            <a:prstGeom prst="rect">
              <a:avLst/>
            </a:prstGeom>
            <a:solidFill>
              <a:srgbClr val="FF6600">
                <a:alpha val="80000"/>
              </a:srgbClr>
            </a:solidFill>
            <a:ln w="9525">
              <a:solidFill>
                <a:schemeClr val="tx1"/>
              </a:solidFill>
              <a:miter lim="800000"/>
              <a:headEnd/>
              <a:tailEnd/>
            </a:ln>
            <a:effectLst/>
          </p:spPr>
          <p:txBody>
            <a:bodyPr wrap="none" anchor="ctr"/>
            <a:lstStyle/>
            <a:p>
              <a:endParaRPr lang="en-GB"/>
            </a:p>
          </p:txBody>
        </p:sp>
        <p:sp>
          <p:nvSpPr>
            <p:cNvPr id="146441" name="Rectangle 9"/>
            <p:cNvSpPr>
              <a:spLocks noChangeArrowheads="1"/>
            </p:cNvSpPr>
            <p:nvPr/>
          </p:nvSpPr>
          <p:spPr bwMode="auto">
            <a:xfrm>
              <a:off x="3452" y="131"/>
              <a:ext cx="100" cy="3854"/>
            </a:xfrm>
            <a:prstGeom prst="rect">
              <a:avLst/>
            </a:prstGeom>
            <a:solidFill>
              <a:srgbClr val="FF6600">
                <a:alpha val="80000"/>
              </a:srgbClr>
            </a:solidFill>
            <a:ln w="9525">
              <a:solidFill>
                <a:schemeClr val="tx1"/>
              </a:solidFill>
              <a:miter lim="800000"/>
              <a:headEnd/>
              <a:tailEnd/>
            </a:ln>
            <a:effectLst/>
          </p:spPr>
          <p:txBody>
            <a:bodyPr wrap="none" anchor="ctr"/>
            <a:lstStyle/>
            <a:p>
              <a:endParaRPr lang="en-GB"/>
            </a:p>
          </p:txBody>
        </p:sp>
        <p:sp>
          <p:nvSpPr>
            <p:cNvPr id="146442" name="Rectangle 10"/>
            <p:cNvSpPr>
              <a:spLocks noChangeArrowheads="1"/>
            </p:cNvSpPr>
            <p:nvPr/>
          </p:nvSpPr>
          <p:spPr bwMode="auto">
            <a:xfrm>
              <a:off x="4672" y="131"/>
              <a:ext cx="100" cy="3854"/>
            </a:xfrm>
            <a:prstGeom prst="rect">
              <a:avLst/>
            </a:prstGeom>
            <a:solidFill>
              <a:srgbClr val="FF6600">
                <a:alpha val="80000"/>
              </a:srgbClr>
            </a:solidFill>
            <a:ln w="9525">
              <a:solidFill>
                <a:schemeClr val="tx1"/>
              </a:solidFill>
              <a:miter lim="800000"/>
              <a:headEnd/>
              <a:tailEnd/>
            </a:ln>
            <a:effectLst/>
          </p:spPr>
          <p:txBody>
            <a:bodyPr wrap="none" anchor="ctr"/>
            <a:lstStyle/>
            <a:p>
              <a:endParaRPr lang="en-GB"/>
            </a:p>
          </p:txBody>
        </p:sp>
        <p:sp>
          <p:nvSpPr>
            <p:cNvPr id="146443" name="Rectangle 11"/>
            <p:cNvSpPr>
              <a:spLocks noChangeArrowheads="1"/>
            </p:cNvSpPr>
            <p:nvPr/>
          </p:nvSpPr>
          <p:spPr bwMode="auto">
            <a:xfrm>
              <a:off x="3697" y="131"/>
              <a:ext cx="100" cy="3854"/>
            </a:xfrm>
            <a:prstGeom prst="rect">
              <a:avLst/>
            </a:prstGeom>
            <a:solidFill>
              <a:srgbClr val="FF6600">
                <a:alpha val="80000"/>
              </a:srgbClr>
            </a:solidFill>
            <a:ln w="9525">
              <a:solidFill>
                <a:schemeClr val="tx1"/>
              </a:solidFill>
              <a:miter lim="800000"/>
              <a:headEnd/>
              <a:tailEnd/>
            </a:ln>
            <a:effectLst/>
          </p:spPr>
          <p:txBody>
            <a:bodyPr wrap="none" anchor="ctr"/>
            <a:lstStyle/>
            <a:p>
              <a:endParaRPr lang="en-GB"/>
            </a:p>
          </p:txBody>
        </p:sp>
        <p:sp>
          <p:nvSpPr>
            <p:cNvPr id="146444" name="Rectangle 12"/>
            <p:cNvSpPr>
              <a:spLocks noChangeArrowheads="1"/>
            </p:cNvSpPr>
            <p:nvPr/>
          </p:nvSpPr>
          <p:spPr bwMode="auto">
            <a:xfrm>
              <a:off x="3942" y="131"/>
              <a:ext cx="100" cy="3854"/>
            </a:xfrm>
            <a:prstGeom prst="rect">
              <a:avLst/>
            </a:prstGeom>
            <a:solidFill>
              <a:srgbClr val="FF6600">
                <a:alpha val="80000"/>
              </a:srgbClr>
            </a:solidFill>
            <a:ln w="9525">
              <a:solidFill>
                <a:schemeClr val="tx1"/>
              </a:solidFill>
              <a:miter lim="800000"/>
              <a:headEnd/>
              <a:tailEnd/>
            </a:ln>
            <a:effectLst/>
          </p:spPr>
          <p:txBody>
            <a:bodyPr wrap="none" anchor="ctr"/>
            <a:lstStyle/>
            <a:p>
              <a:endParaRPr lang="en-GB"/>
            </a:p>
          </p:txBody>
        </p:sp>
        <p:sp>
          <p:nvSpPr>
            <p:cNvPr id="146445" name="Rectangle 13"/>
            <p:cNvSpPr>
              <a:spLocks noChangeArrowheads="1"/>
            </p:cNvSpPr>
            <p:nvPr/>
          </p:nvSpPr>
          <p:spPr bwMode="auto">
            <a:xfrm>
              <a:off x="4184" y="131"/>
              <a:ext cx="100" cy="3854"/>
            </a:xfrm>
            <a:prstGeom prst="rect">
              <a:avLst/>
            </a:prstGeom>
            <a:solidFill>
              <a:srgbClr val="FF6600">
                <a:alpha val="80000"/>
              </a:srgbClr>
            </a:solidFill>
            <a:ln w="9525">
              <a:solidFill>
                <a:schemeClr val="tx1"/>
              </a:solidFill>
              <a:miter lim="800000"/>
              <a:headEnd/>
              <a:tailEnd/>
            </a:ln>
            <a:effectLst/>
          </p:spPr>
          <p:txBody>
            <a:bodyPr wrap="none" anchor="ctr"/>
            <a:lstStyle/>
            <a:p>
              <a:endParaRPr lang="en-GB"/>
            </a:p>
          </p:txBody>
        </p:sp>
        <p:sp>
          <p:nvSpPr>
            <p:cNvPr id="146446" name="Rectangle 14"/>
            <p:cNvSpPr>
              <a:spLocks noChangeArrowheads="1"/>
            </p:cNvSpPr>
            <p:nvPr/>
          </p:nvSpPr>
          <p:spPr bwMode="auto">
            <a:xfrm>
              <a:off x="4429" y="131"/>
              <a:ext cx="100" cy="3854"/>
            </a:xfrm>
            <a:prstGeom prst="rect">
              <a:avLst/>
            </a:prstGeom>
            <a:solidFill>
              <a:srgbClr val="FF6600">
                <a:alpha val="80000"/>
              </a:srgbClr>
            </a:solidFill>
            <a:ln w="9525">
              <a:solidFill>
                <a:schemeClr val="tx1"/>
              </a:solidFill>
              <a:miter lim="800000"/>
              <a:headEnd/>
              <a:tailEnd/>
            </a:ln>
            <a:effectLst/>
          </p:spPr>
          <p:txBody>
            <a:bodyPr wrap="none" anchor="ctr"/>
            <a:lstStyle/>
            <a:p>
              <a:endParaRPr lang="en-GB"/>
            </a:p>
          </p:txBody>
        </p:sp>
        <p:sp>
          <p:nvSpPr>
            <p:cNvPr id="146447" name="Rectangle 15"/>
            <p:cNvSpPr>
              <a:spLocks noChangeArrowheads="1"/>
            </p:cNvSpPr>
            <p:nvPr/>
          </p:nvSpPr>
          <p:spPr bwMode="auto">
            <a:xfrm>
              <a:off x="4917" y="131"/>
              <a:ext cx="100" cy="3854"/>
            </a:xfrm>
            <a:prstGeom prst="rect">
              <a:avLst/>
            </a:prstGeom>
            <a:solidFill>
              <a:srgbClr val="FF6600">
                <a:alpha val="80000"/>
              </a:srgbClr>
            </a:solidFill>
            <a:ln w="9525">
              <a:solidFill>
                <a:schemeClr val="tx1"/>
              </a:solidFill>
              <a:miter lim="800000"/>
              <a:headEnd/>
              <a:tailEnd/>
            </a:ln>
            <a:effectLst/>
          </p:spPr>
          <p:txBody>
            <a:bodyPr wrap="none" anchor="ctr"/>
            <a:lstStyle/>
            <a:p>
              <a:endParaRPr lang="en-GB"/>
            </a:p>
          </p:txBody>
        </p:sp>
        <p:sp>
          <p:nvSpPr>
            <p:cNvPr id="146448" name="Rectangle 16"/>
            <p:cNvSpPr>
              <a:spLocks noChangeArrowheads="1"/>
            </p:cNvSpPr>
            <p:nvPr/>
          </p:nvSpPr>
          <p:spPr bwMode="auto">
            <a:xfrm>
              <a:off x="5161" y="131"/>
              <a:ext cx="100" cy="3854"/>
            </a:xfrm>
            <a:prstGeom prst="rect">
              <a:avLst/>
            </a:prstGeom>
            <a:solidFill>
              <a:srgbClr val="FF6600">
                <a:alpha val="80000"/>
              </a:srgbClr>
            </a:solidFill>
            <a:ln w="9525">
              <a:solidFill>
                <a:schemeClr val="tx1"/>
              </a:solidFill>
              <a:miter lim="800000"/>
              <a:headEnd/>
              <a:tailEnd/>
            </a:ln>
            <a:effectLst/>
          </p:spPr>
          <p:txBody>
            <a:bodyPr wrap="none" anchor="ctr"/>
            <a:lstStyle/>
            <a:p>
              <a:endParaRPr lang="en-GB"/>
            </a:p>
          </p:txBody>
        </p:sp>
        <p:sp>
          <p:nvSpPr>
            <p:cNvPr id="146449" name="Rectangle 17"/>
            <p:cNvSpPr>
              <a:spLocks noChangeArrowheads="1"/>
            </p:cNvSpPr>
            <p:nvPr/>
          </p:nvSpPr>
          <p:spPr bwMode="auto">
            <a:xfrm>
              <a:off x="5404" y="131"/>
              <a:ext cx="100" cy="3854"/>
            </a:xfrm>
            <a:prstGeom prst="rect">
              <a:avLst/>
            </a:prstGeom>
            <a:solidFill>
              <a:srgbClr val="FF6600">
                <a:alpha val="80000"/>
              </a:srgbClr>
            </a:solidFill>
            <a:ln w="9525">
              <a:solidFill>
                <a:schemeClr val="tx1"/>
              </a:solidFill>
              <a:miter lim="800000"/>
              <a:headEnd/>
              <a:tailEnd/>
            </a:ln>
            <a:effectLst/>
          </p:spPr>
          <p:txBody>
            <a:bodyPr wrap="none" anchor="ctr"/>
            <a:lstStyle/>
            <a:p>
              <a:endParaRPr lang="en-GB"/>
            </a:p>
          </p:txBody>
        </p:sp>
      </p:grpSp>
      <p:sp>
        <p:nvSpPr>
          <p:cNvPr id="146450" name="Text Box 18"/>
          <p:cNvSpPr txBox="1">
            <a:spLocks noChangeArrowheads="1"/>
          </p:cNvSpPr>
          <p:nvPr/>
        </p:nvSpPr>
        <p:spPr bwMode="auto">
          <a:xfrm>
            <a:off x="3022600" y="836613"/>
            <a:ext cx="504825" cy="457200"/>
          </a:xfrm>
          <a:prstGeom prst="rect">
            <a:avLst/>
          </a:prstGeom>
          <a:solidFill>
            <a:srgbClr val="FFFFFF"/>
          </a:solidFill>
          <a:ln w="9525">
            <a:noFill/>
            <a:miter lim="800000"/>
            <a:headEnd/>
            <a:tailEnd/>
          </a:ln>
          <a:effectLst/>
        </p:spPr>
        <p:txBody>
          <a:bodyPr>
            <a:spAutoFit/>
          </a:bodyPr>
          <a:lstStyle/>
          <a:p>
            <a:pPr eaLnBrk="1" hangingPunct="1">
              <a:spcBef>
                <a:spcPct val="50000"/>
              </a:spcBef>
            </a:pPr>
            <a:r>
              <a:rPr lang="en-GB">
                <a:solidFill>
                  <a:srgbClr val="2E2F5E"/>
                </a:solidFill>
              </a:rPr>
              <a:t>18</a:t>
            </a:r>
          </a:p>
        </p:txBody>
      </p:sp>
      <p:sp>
        <p:nvSpPr>
          <p:cNvPr id="146451" name="Rectangle 19"/>
          <p:cNvSpPr>
            <a:spLocks noGrp="1" noChangeArrowheads="1"/>
          </p:cNvSpPr>
          <p:nvPr>
            <p:ph type="title"/>
          </p:nvPr>
        </p:nvSpPr>
        <p:spPr>
          <a:xfrm>
            <a:off x="-32" y="142876"/>
            <a:ext cx="1857356" cy="6643710"/>
          </a:xfrm>
          <a:ln>
            <a:noFill/>
          </a:ln>
        </p:spPr>
        <p:txBody>
          <a:bodyPr vert="vert270"/>
          <a:lstStyle/>
          <a:p>
            <a:r>
              <a:rPr lang="en-GB" sz="4000" dirty="0" smtClean="0"/>
              <a:t>Supernova </a:t>
            </a:r>
            <a:r>
              <a:rPr lang="en-GB" sz="4000" dirty="0" err="1" smtClean="0"/>
              <a:t>Beobachtungen</a:t>
            </a:r>
            <a:endParaRPr lang="en-GB" sz="5400" dirty="0"/>
          </a:p>
        </p:txBody>
      </p:sp>
      <p:sp>
        <p:nvSpPr>
          <p:cNvPr id="146452" name="Text Box 20"/>
          <p:cNvSpPr txBox="1">
            <a:spLocks noChangeArrowheads="1"/>
          </p:cNvSpPr>
          <p:nvPr/>
        </p:nvSpPr>
        <p:spPr bwMode="auto">
          <a:xfrm>
            <a:off x="3022600" y="5229225"/>
            <a:ext cx="504825" cy="457200"/>
          </a:xfrm>
          <a:prstGeom prst="rect">
            <a:avLst/>
          </a:prstGeom>
          <a:solidFill>
            <a:srgbClr val="FFFFFF"/>
          </a:solidFill>
          <a:ln w="9525">
            <a:noFill/>
            <a:miter lim="800000"/>
            <a:headEnd/>
            <a:tailEnd/>
          </a:ln>
          <a:effectLst/>
        </p:spPr>
        <p:txBody>
          <a:bodyPr>
            <a:spAutoFit/>
          </a:bodyPr>
          <a:lstStyle/>
          <a:p>
            <a:pPr eaLnBrk="1" hangingPunct="1">
              <a:spcBef>
                <a:spcPct val="50000"/>
              </a:spcBef>
            </a:pPr>
            <a:r>
              <a:rPr lang="en-GB">
                <a:solidFill>
                  <a:srgbClr val="2E2F5E"/>
                </a:solidFill>
              </a:rPr>
              <a:t>33</a:t>
            </a:r>
          </a:p>
        </p:txBody>
      </p:sp>
      <p:sp>
        <p:nvSpPr>
          <p:cNvPr id="146453" name="Text Box 21"/>
          <p:cNvSpPr txBox="1">
            <a:spLocks noChangeArrowheads="1"/>
          </p:cNvSpPr>
          <p:nvPr/>
        </p:nvSpPr>
        <p:spPr bwMode="auto">
          <a:xfrm>
            <a:off x="3022600" y="3741738"/>
            <a:ext cx="504825" cy="457200"/>
          </a:xfrm>
          <a:prstGeom prst="rect">
            <a:avLst/>
          </a:prstGeom>
          <a:solidFill>
            <a:srgbClr val="FFFFFF"/>
          </a:solidFill>
          <a:ln w="9525">
            <a:noFill/>
            <a:miter lim="800000"/>
            <a:headEnd/>
            <a:tailEnd/>
          </a:ln>
          <a:effectLst/>
        </p:spPr>
        <p:txBody>
          <a:bodyPr>
            <a:spAutoFit/>
          </a:bodyPr>
          <a:lstStyle/>
          <a:p>
            <a:pPr eaLnBrk="1" hangingPunct="1">
              <a:spcBef>
                <a:spcPct val="50000"/>
              </a:spcBef>
            </a:pPr>
            <a:r>
              <a:rPr lang="en-GB">
                <a:solidFill>
                  <a:srgbClr val="2E2F5E"/>
                </a:solidFill>
              </a:rPr>
              <a:t>28</a:t>
            </a:r>
          </a:p>
        </p:txBody>
      </p:sp>
      <p:sp>
        <p:nvSpPr>
          <p:cNvPr id="146454" name="Text Box 22"/>
          <p:cNvSpPr txBox="1">
            <a:spLocks noChangeArrowheads="1"/>
          </p:cNvSpPr>
          <p:nvPr/>
        </p:nvSpPr>
        <p:spPr bwMode="auto">
          <a:xfrm>
            <a:off x="3022600" y="2324100"/>
            <a:ext cx="504825" cy="457200"/>
          </a:xfrm>
          <a:prstGeom prst="rect">
            <a:avLst/>
          </a:prstGeom>
          <a:solidFill>
            <a:srgbClr val="FFFFFF"/>
          </a:solidFill>
          <a:ln w="9525">
            <a:noFill/>
            <a:miter lim="800000"/>
            <a:headEnd/>
            <a:tailEnd/>
          </a:ln>
          <a:effectLst/>
        </p:spPr>
        <p:txBody>
          <a:bodyPr>
            <a:spAutoFit/>
          </a:bodyPr>
          <a:lstStyle/>
          <a:p>
            <a:pPr eaLnBrk="1" hangingPunct="1">
              <a:spcBef>
                <a:spcPct val="50000"/>
              </a:spcBef>
            </a:pPr>
            <a:r>
              <a:rPr lang="en-GB">
                <a:solidFill>
                  <a:srgbClr val="2E2F5E"/>
                </a:solidFill>
              </a:rPr>
              <a:t>23</a:t>
            </a:r>
          </a:p>
        </p:txBody>
      </p:sp>
      <p:sp>
        <p:nvSpPr>
          <p:cNvPr id="146455" name="Rectangle 23"/>
          <p:cNvSpPr>
            <a:spLocks noChangeArrowheads="1"/>
          </p:cNvSpPr>
          <p:nvPr/>
        </p:nvSpPr>
        <p:spPr bwMode="auto">
          <a:xfrm>
            <a:off x="3563938" y="1960563"/>
            <a:ext cx="5164137" cy="4371975"/>
          </a:xfrm>
          <a:prstGeom prst="rect">
            <a:avLst/>
          </a:prstGeom>
          <a:solidFill>
            <a:srgbClr val="333399">
              <a:alpha val="80000"/>
            </a:srgbClr>
          </a:solidFill>
          <a:ln w="9525">
            <a:solidFill>
              <a:schemeClr val="tx1"/>
            </a:solidFill>
            <a:miter lim="800000"/>
            <a:headEnd/>
            <a:tailEnd/>
          </a:ln>
          <a:effectLst/>
        </p:spPr>
        <p:txBody>
          <a:bodyPr wrap="none" anchor="ctr"/>
          <a:lstStyle/>
          <a:p>
            <a:endParaRPr lang="en-GB"/>
          </a:p>
        </p:txBody>
      </p:sp>
      <p:sp>
        <p:nvSpPr>
          <p:cNvPr id="146456" name="Text Box 24"/>
          <p:cNvSpPr txBox="1">
            <a:spLocks noChangeArrowheads="1"/>
          </p:cNvSpPr>
          <p:nvPr/>
        </p:nvSpPr>
        <p:spPr bwMode="auto">
          <a:xfrm>
            <a:off x="1714480" y="4292600"/>
            <a:ext cx="1707519" cy="830997"/>
          </a:xfrm>
          <a:prstGeom prst="rect">
            <a:avLst/>
          </a:prstGeom>
          <a:noFill/>
          <a:ln w="9525">
            <a:noFill/>
            <a:miter lim="800000"/>
            <a:headEnd/>
            <a:tailEnd/>
          </a:ln>
          <a:effectLst/>
        </p:spPr>
        <p:txBody>
          <a:bodyPr wrap="none">
            <a:spAutoFit/>
          </a:bodyPr>
          <a:lstStyle/>
          <a:p>
            <a:pPr eaLnBrk="1" hangingPunct="1"/>
            <a:r>
              <a:rPr lang="en-GB" dirty="0"/>
              <a:t>Virgo</a:t>
            </a:r>
            <a:br>
              <a:rPr lang="en-GB" dirty="0"/>
            </a:br>
            <a:r>
              <a:rPr lang="en-GB" dirty="0" err="1" smtClean="0"/>
              <a:t>Entfernung</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6436"/>
                                        </p:tgtEl>
                                        <p:attrNameLst>
                                          <p:attrName>style.visibility</p:attrName>
                                        </p:attrNameLst>
                                      </p:cBhvr>
                                      <p:to>
                                        <p:strVal val="visible"/>
                                      </p:to>
                                    </p:set>
                                    <p:animEffect transition="in" filter="wipe(left)">
                                      <p:cBhvr>
                                        <p:cTn id="7" dur="5000"/>
                                        <p:tgtEl>
                                          <p:spTgt spid="14643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6450"/>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500"/>
                                  </p:stCondLst>
                                  <p:childTnLst>
                                    <p:set>
                                      <p:cBhvr>
                                        <p:cTn id="14" dur="1" fill="hold">
                                          <p:stCondLst>
                                            <p:cond delay="0"/>
                                          </p:stCondLst>
                                        </p:cTn>
                                        <p:tgtEl>
                                          <p:spTgt spid="146454"/>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500"/>
                                  </p:stCondLst>
                                  <p:childTnLst>
                                    <p:set>
                                      <p:cBhvr>
                                        <p:cTn id="17" dur="1" fill="hold">
                                          <p:stCondLst>
                                            <p:cond delay="0"/>
                                          </p:stCondLst>
                                        </p:cTn>
                                        <p:tgtEl>
                                          <p:spTgt spid="146453"/>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grpId="0" nodeType="afterEffect">
                                  <p:stCondLst>
                                    <p:cond delay="500"/>
                                  </p:stCondLst>
                                  <p:childTnLst>
                                    <p:set>
                                      <p:cBhvr>
                                        <p:cTn id="20" dur="1" fill="hold">
                                          <p:stCondLst>
                                            <p:cond delay="0"/>
                                          </p:stCondLst>
                                        </p:cTn>
                                        <p:tgtEl>
                                          <p:spTgt spid="146452"/>
                                        </p:tgtEl>
                                        <p:attrNameLst>
                                          <p:attrName>style.visibility</p:attrName>
                                        </p:attrNameLst>
                                      </p:cBhvr>
                                      <p:to>
                                        <p:strVal val="visible"/>
                                      </p:to>
                                    </p:set>
                                  </p:childTnLst>
                                </p:cTn>
                              </p:par>
                            </p:childTnLst>
                          </p:cTn>
                        </p:par>
                        <p:par>
                          <p:cTn id="21" fill="hold">
                            <p:stCondLst>
                              <p:cond delay="1500"/>
                            </p:stCondLst>
                            <p:childTnLst>
                              <p:par>
                                <p:cTn id="22" presetID="1" presetClass="entr" presetSubtype="0" fill="hold" grpId="0" nodeType="afterEffect">
                                  <p:stCondLst>
                                    <p:cond delay="0"/>
                                  </p:stCondLst>
                                  <p:childTnLst>
                                    <p:set>
                                      <p:cBhvr>
                                        <p:cTn id="23" dur="1" fill="hold">
                                          <p:stCondLst>
                                            <p:cond delay="0"/>
                                          </p:stCondLst>
                                        </p:cTn>
                                        <p:tgtEl>
                                          <p:spTgt spid="146456"/>
                                        </p:tgtEl>
                                        <p:attrNameLst>
                                          <p:attrName>style.visibility</p:attrName>
                                        </p:attrNameLst>
                                      </p:cBhvr>
                                      <p:to>
                                        <p:strVal val="visible"/>
                                      </p:to>
                                    </p:set>
                                  </p:childTnLst>
                                </p:cTn>
                              </p:par>
                            </p:childTnLst>
                          </p:cTn>
                        </p:par>
                        <p:par>
                          <p:cTn id="24" fill="hold">
                            <p:stCondLst>
                              <p:cond delay="1500"/>
                            </p:stCondLst>
                            <p:childTnLst>
                              <p:par>
                                <p:cTn id="25" presetID="22" presetClass="entr" presetSubtype="1" fill="hold" grpId="0" nodeType="afterEffect">
                                  <p:stCondLst>
                                    <p:cond delay="500"/>
                                  </p:stCondLst>
                                  <p:childTnLst>
                                    <p:set>
                                      <p:cBhvr>
                                        <p:cTn id="26" dur="1" fill="hold">
                                          <p:stCondLst>
                                            <p:cond delay="0"/>
                                          </p:stCondLst>
                                        </p:cTn>
                                        <p:tgtEl>
                                          <p:spTgt spid="146455"/>
                                        </p:tgtEl>
                                        <p:attrNameLst>
                                          <p:attrName>style.visibility</p:attrName>
                                        </p:attrNameLst>
                                      </p:cBhvr>
                                      <p:to>
                                        <p:strVal val="visible"/>
                                      </p:to>
                                    </p:set>
                                    <p:animEffect transition="in" filter="wipe(up)">
                                      <p:cBhvr>
                                        <p:cTn id="27" dur="1000"/>
                                        <p:tgtEl>
                                          <p:spTgt spid="146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50" grpId="0" animBg="1"/>
      <p:bldP spid="146452" grpId="0" animBg="1"/>
      <p:bldP spid="146453" grpId="0" animBg="1"/>
      <p:bldP spid="146454" grpId="0" animBg="1"/>
      <p:bldP spid="146455" grpId="0" animBg="1"/>
      <p:bldP spid="1464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7890" name="Picture 2" descr="waldo"/>
          <p:cNvPicPr>
            <a:picLocks noChangeAspect="1" noChangeArrowheads="1"/>
          </p:cNvPicPr>
          <p:nvPr/>
        </p:nvPicPr>
        <p:blipFill>
          <a:blip r:embed="rId3" cstate="print"/>
          <a:srcRect r="2509"/>
          <a:stretch>
            <a:fillRect/>
          </a:stretch>
        </p:blipFill>
        <p:spPr bwMode="auto">
          <a:xfrm>
            <a:off x="228600" y="1524000"/>
            <a:ext cx="6030913" cy="4637088"/>
          </a:xfrm>
          <a:prstGeom prst="rect">
            <a:avLst/>
          </a:prstGeom>
          <a:noFill/>
        </p:spPr>
      </p:pic>
      <p:sp>
        <p:nvSpPr>
          <p:cNvPr id="37891" name="Rectangle 3"/>
          <p:cNvSpPr>
            <a:spLocks noChangeArrowheads="1"/>
          </p:cNvSpPr>
          <p:nvPr/>
        </p:nvSpPr>
        <p:spPr bwMode="auto">
          <a:xfrm>
            <a:off x="722313" y="2247900"/>
            <a:ext cx="2249487" cy="3440113"/>
          </a:xfrm>
          <a:prstGeom prst="rect">
            <a:avLst/>
          </a:prstGeom>
          <a:noFill/>
          <a:ln w="38100">
            <a:solidFill>
              <a:schemeClr val="folHlink"/>
            </a:solidFill>
            <a:miter lim="800000"/>
            <a:headEnd/>
            <a:tailEnd/>
          </a:ln>
          <a:effectLst/>
        </p:spPr>
        <p:txBody>
          <a:bodyPr wrap="none" anchor="ctr"/>
          <a:lstStyle/>
          <a:p>
            <a:endParaRPr lang="en-GB"/>
          </a:p>
        </p:txBody>
      </p:sp>
      <p:sp>
        <p:nvSpPr>
          <p:cNvPr id="37892" name="Rectangle 4"/>
          <p:cNvSpPr>
            <a:spLocks noChangeArrowheads="1"/>
          </p:cNvSpPr>
          <p:nvPr/>
        </p:nvSpPr>
        <p:spPr bwMode="auto">
          <a:xfrm>
            <a:off x="3598863" y="2244725"/>
            <a:ext cx="2249487" cy="3440113"/>
          </a:xfrm>
          <a:prstGeom prst="rect">
            <a:avLst/>
          </a:prstGeom>
          <a:noFill/>
          <a:ln w="38100">
            <a:solidFill>
              <a:schemeClr val="folHlink"/>
            </a:solidFill>
            <a:miter lim="800000"/>
            <a:headEnd/>
            <a:tailEnd/>
          </a:ln>
          <a:effectLst/>
        </p:spPr>
        <p:txBody>
          <a:bodyPr wrap="none" anchor="ctr"/>
          <a:lstStyle/>
          <a:p>
            <a:endParaRPr lang="en-GB"/>
          </a:p>
        </p:txBody>
      </p:sp>
      <p:grpSp>
        <p:nvGrpSpPr>
          <p:cNvPr id="37899" name="Group 11"/>
          <p:cNvGrpSpPr>
            <a:grpSpLocks/>
          </p:cNvGrpSpPr>
          <p:nvPr/>
        </p:nvGrpSpPr>
        <p:grpSpPr bwMode="auto">
          <a:xfrm>
            <a:off x="5257800" y="1676400"/>
            <a:ext cx="3467100" cy="4356100"/>
            <a:chOff x="3312" y="1056"/>
            <a:chExt cx="2184" cy="2744"/>
          </a:xfrm>
        </p:grpSpPr>
        <p:pic>
          <p:nvPicPr>
            <p:cNvPr id="37894" name="Picture 6" descr="waldo2"/>
            <p:cNvPicPr>
              <a:picLocks noChangeAspect="1" noChangeArrowheads="1"/>
            </p:cNvPicPr>
            <p:nvPr/>
          </p:nvPicPr>
          <p:blipFill>
            <a:blip r:embed="rId4" cstate="print"/>
            <a:srcRect l="67641"/>
            <a:stretch>
              <a:fillRect/>
            </a:stretch>
          </p:blipFill>
          <p:spPr bwMode="auto">
            <a:xfrm>
              <a:off x="3979" y="1056"/>
              <a:ext cx="1517" cy="2744"/>
            </a:xfrm>
            <a:prstGeom prst="rect">
              <a:avLst/>
            </a:prstGeom>
            <a:noFill/>
          </p:spPr>
        </p:pic>
        <p:sp>
          <p:nvSpPr>
            <p:cNvPr id="37895" name="Rectangle 7"/>
            <p:cNvSpPr>
              <a:spLocks noChangeArrowheads="1"/>
            </p:cNvSpPr>
            <p:nvPr/>
          </p:nvSpPr>
          <p:spPr bwMode="auto">
            <a:xfrm>
              <a:off x="4035" y="1415"/>
              <a:ext cx="1417" cy="2167"/>
            </a:xfrm>
            <a:prstGeom prst="rect">
              <a:avLst/>
            </a:prstGeom>
            <a:noFill/>
            <a:ln w="38100">
              <a:solidFill>
                <a:schemeClr val="folHlink"/>
              </a:solidFill>
              <a:miter lim="800000"/>
              <a:headEnd/>
              <a:tailEnd/>
            </a:ln>
            <a:effectLst/>
          </p:spPr>
          <p:txBody>
            <a:bodyPr wrap="none" anchor="ctr"/>
            <a:lstStyle/>
            <a:p>
              <a:endParaRPr lang="en-GB"/>
            </a:p>
          </p:txBody>
        </p:sp>
        <p:sp>
          <p:nvSpPr>
            <p:cNvPr id="37896" name="Arc 8"/>
            <p:cNvSpPr>
              <a:spLocks/>
            </p:cNvSpPr>
            <p:nvPr/>
          </p:nvSpPr>
          <p:spPr bwMode="auto">
            <a:xfrm rot="-4776266">
              <a:off x="3881" y="1074"/>
              <a:ext cx="411" cy="1550"/>
            </a:xfrm>
            <a:custGeom>
              <a:avLst/>
              <a:gdLst>
                <a:gd name="G0" fmla="+- 0 0 0"/>
                <a:gd name="G1" fmla="+- 21600 0 0"/>
                <a:gd name="G2" fmla="+- 21600 0 0"/>
                <a:gd name="T0" fmla="*/ 0 w 21600"/>
                <a:gd name="T1" fmla="*/ 0 h 35293"/>
                <a:gd name="T2" fmla="*/ 16705 w 21600"/>
                <a:gd name="T3" fmla="*/ 35293 h 35293"/>
                <a:gd name="T4" fmla="*/ 0 w 21600"/>
                <a:gd name="T5" fmla="*/ 21600 h 35293"/>
              </a:gdLst>
              <a:ahLst/>
              <a:cxnLst>
                <a:cxn ang="0">
                  <a:pos x="T0" y="T1"/>
                </a:cxn>
                <a:cxn ang="0">
                  <a:pos x="T2" y="T3"/>
                </a:cxn>
                <a:cxn ang="0">
                  <a:pos x="T4" y="T5"/>
                </a:cxn>
              </a:cxnLst>
              <a:rect l="0" t="0" r="r" b="b"/>
              <a:pathLst>
                <a:path w="21600" h="35293" fill="none" extrusionOk="0">
                  <a:moveTo>
                    <a:pt x="-1" y="0"/>
                  </a:moveTo>
                  <a:cubicBezTo>
                    <a:pt x="11929" y="0"/>
                    <a:pt x="21600" y="9670"/>
                    <a:pt x="21600" y="21600"/>
                  </a:cubicBezTo>
                  <a:cubicBezTo>
                    <a:pt x="21600" y="26592"/>
                    <a:pt x="19870" y="31431"/>
                    <a:pt x="16705" y="35293"/>
                  </a:cubicBezTo>
                </a:path>
                <a:path w="21600" h="35293" stroke="0" extrusionOk="0">
                  <a:moveTo>
                    <a:pt x="-1" y="0"/>
                  </a:moveTo>
                  <a:cubicBezTo>
                    <a:pt x="11929" y="0"/>
                    <a:pt x="21600" y="9670"/>
                    <a:pt x="21600" y="21600"/>
                  </a:cubicBezTo>
                  <a:cubicBezTo>
                    <a:pt x="21600" y="26592"/>
                    <a:pt x="19870" y="31431"/>
                    <a:pt x="16705" y="35293"/>
                  </a:cubicBezTo>
                  <a:lnTo>
                    <a:pt x="0" y="21600"/>
                  </a:lnTo>
                  <a:close/>
                </a:path>
              </a:pathLst>
            </a:custGeom>
            <a:noFill/>
            <a:ln w="38100">
              <a:solidFill>
                <a:schemeClr val="hlink"/>
              </a:solidFill>
              <a:round/>
              <a:headEnd/>
              <a:tailEnd type="triangle" w="med" len="med"/>
            </a:ln>
            <a:effectLst/>
          </p:spPr>
          <p:txBody>
            <a:bodyPr wrap="none" anchor="ctr"/>
            <a:lstStyle/>
            <a:p>
              <a:endParaRPr lang="en-GB"/>
            </a:p>
          </p:txBody>
        </p:sp>
      </p:grpSp>
      <p:sp>
        <p:nvSpPr>
          <p:cNvPr id="37897" name="Text Box 9"/>
          <p:cNvSpPr txBox="1">
            <a:spLocks noChangeArrowheads="1"/>
          </p:cNvSpPr>
          <p:nvPr/>
        </p:nvSpPr>
        <p:spPr bwMode="auto">
          <a:xfrm>
            <a:off x="3352800" y="5791200"/>
            <a:ext cx="2813050" cy="366713"/>
          </a:xfrm>
          <a:prstGeom prst="rect">
            <a:avLst/>
          </a:prstGeom>
          <a:noFill/>
          <a:ln w="9525">
            <a:noFill/>
            <a:miter lim="800000"/>
            <a:headEnd/>
            <a:tailEnd/>
          </a:ln>
          <a:effectLst/>
        </p:spPr>
        <p:txBody>
          <a:bodyPr wrap="none">
            <a:spAutoFit/>
          </a:bodyPr>
          <a:lstStyle/>
          <a:p>
            <a:r>
              <a:rPr lang="en-US" sz="1800" b="0" dirty="0">
                <a:solidFill>
                  <a:schemeClr val="tx1">
                    <a:lumMod val="40000"/>
                    <a:lumOff val="60000"/>
                  </a:schemeClr>
                </a:solidFill>
                <a:latin typeface="Arial" charset="0"/>
              </a:rPr>
              <a:t>(High-z Supernova Team)</a:t>
            </a:r>
          </a:p>
        </p:txBody>
      </p:sp>
      <p:sp>
        <p:nvSpPr>
          <p:cNvPr id="37898" name="Rectangle 10"/>
          <p:cNvSpPr>
            <a:spLocks noGrp="1" noChangeArrowheads="1"/>
          </p:cNvSpPr>
          <p:nvPr>
            <p:ph type="title" idx="4294967295"/>
          </p:nvPr>
        </p:nvSpPr>
        <p:spPr>
          <a:xfrm>
            <a:off x="685800" y="0"/>
            <a:ext cx="7772400" cy="1143000"/>
          </a:xfrm>
        </p:spPr>
        <p:txBody>
          <a:bodyPr/>
          <a:lstStyle/>
          <a:p>
            <a:r>
              <a:rPr lang="de-DE" dirty="0">
                <a:solidFill>
                  <a:schemeClr val="tx1">
                    <a:lumMod val="40000"/>
                    <a:lumOff val="60000"/>
                  </a:schemeClr>
                </a:solidFill>
              </a:rPr>
              <a:t>Supernova Suche</a:t>
            </a:r>
            <a:endParaRPr lang="en-GB" dirty="0">
              <a:solidFill>
                <a:schemeClr val="tx1">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899"/>
                                        </p:tgtEl>
                                        <p:attrNameLst>
                                          <p:attrName>style.visibility</p:attrName>
                                        </p:attrNameLst>
                                      </p:cBhvr>
                                      <p:to>
                                        <p:strVal val="visible"/>
                                      </p:to>
                                    </p:set>
                                    <p:animEffect transition="in" filter="wipe(left)">
                                      <p:cBhvr>
                                        <p:cTn id="7" dur="500"/>
                                        <p:tgtEl>
                                          <p:spTgt spid="37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714348" y="428604"/>
            <a:ext cx="7772400" cy="1143000"/>
          </a:xfrm>
        </p:spPr>
        <p:txBody>
          <a:bodyPr/>
          <a:lstStyle/>
          <a:p>
            <a:r>
              <a:rPr lang="de-DE" dirty="0" smtClean="0"/>
              <a:t>Beobachtungsgrößen</a:t>
            </a:r>
            <a:endParaRPr lang="de-DE" dirty="0"/>
          </a:p>
        </p:txBody>
      </p:sp>
      <p:sp>
        <p:nvSpPr>
          <p:cNvPr id="447491" name="Rectangle 3"/>
          <p:cNvSpPr>
            <a:spLocks noGrp="1" noChangeArrowheads="1"/>
          </p:cNvSpPr>
          <p:nvPr>
            <p:ph type="body" idx="1"/>
          </p:nvPr>
        </p:nvSpPr>
        <p:spPr>
          <a:xfrm>
            <a:off x="714348" y="1571612"/>
            <a:ext cx="7772400" cy="4114800"/>
          </a:xfrm>
        </p:spPr>
        <p:txBody>
          <a:bodyPr/>
          <a:lstStyle/>
          <a:p>
            <a:pPr marL="534988" indent="-534988">
              <a:spcBef>
                <a:spcPct val="0"/>
              </a:spcBef>
              <a:buFont typeface="Times New Roman" pitchFamily="18" charset="0"/>
              <a:buChar char="→"/>
            </a:pPr>
            <a:r>
              <a:rPr lang="de-DE" dirty="0" smtClean="0"/>
              <a:t>Licht- und Farbkurven </a:t>
            </a:r>
            <a:br>
              <a:rPr lang="de-DE" dirty="0" smtClean="0"/>
            </a:br>
            <a:r>
              <a:rPr lang="de-DE" dirty="0" smtClean="0"/>
              <a:t>(elektromagnetische Strahlung)</a:t>
            </a:r>
          </a:p>
          <a:p>
            <a:pPr marL="534988" indent="-534988">
              <a:spcBef>
                <a:spcPct val="0"/>
              </a:spcBef>
              <a:buFont typeface="Times New Roman" pitchFamily="18" charset="0"/>
              <a:buChar char="→"/>
            </a:pPr>
            <a:r>
              <a:rPr lang="de-DE" dirty="0" smtClean="0"/>
              <a:t>Spektrale Entwicklung</a:t>
            </a:r>
          </a:p>
          <a:p>
            <a:pPr marL="534988" indent="-534988">
              <a:spcBef>
                <a:spcPct val="0"/>
              </a:spcBef>
              <a:buFont typeface="Times New Roman" pitchFamily="18" charset="0"/>
              <a:buChar char="→"/>
            </a:pPr>
            <a:r>
              <a:rPr lang="de-DE" dirty="0" smtClean="0"/>
              <a:t>Umgebung</a:t>
            </a:r>
          </a:p>
          <a:p>
            <a:pPr marL="1000125" lvl="1">
              <a:spcBef>
                <a:spcPct val="0"/>
              </a:spcBef>
              <a:buFont typeface="Times New Roman" pitchFamily="18" charset="0"/>
              <a:buChar char="→"/>
            </a:pPr>
            <a:r>
              <a:rPr lang="de-DE" dirty="0" smtClean="0"/>
              <a:t>Muttergalaxie</a:t>
            </a:r>
          </a:p>
          <a:p>
            <a:pPr marL="1000125" lvl="1">
              <a:spcBef>
                <a:spcPct val="0"/>
              </a:spcBef>
              <a:buFont typeface="Times New Roman" pitchFamily="18" charset="0"/>
              <a:buChar char="→"/>
            </a:pPr>
            <a:r>
              <a:rPr lang="de-DE" dirty="0" smtClean="0"/>
              <a:t>interstellares Material</a:t>
            </a:r>
          </a:p>
          <a:p>
            <a:pPr marL="534988" indent="-534988">
              <a:spcBef>
                <a:spcPct val="0"/>
              </a:spcBef>
              <a:buFont typeface="Times New Roman" pitchFamily="18" charset="0"/>
              <a:buChar char="→"/>
            </a:pPr>
            <a:r>
              <a:rPr lang="de-DE" dirty="0" smtClean="0"/>
              <a:t>Vorgängerstern</a:t>
            </a:r>
          </a:p>
          <a:p>
            <a:pPr marL="534988" indent="-534988">
              <a:spcBef>
                <a:spcPct val="0"/>
              </a:spcBef>
              <a:buFont typeface="Times New Roman" pitchFamily="18" charset="0"/>
              <a:buChar char="→"/>
            </a:pPr>
            <a:r>
              <a:rPr lang="de-DE" dirty="0" smtClean="0"/>
              <a:t>Überreste </a:t>
            </a:r>
          </a:p>
          <a:p>
            <a:pPr marL="534988" indent="-534988">
              <a:spcBef>
                <a:spcPct val="0"/>
              </a:spcBef>
              <a:buFont typeface="Times New Roman" pitchFamily="18" charset="0"/>
              <a:buChar char="→"/>
            </a:pPr>
            <a:r>
              <a:rPr lang="de-DE" dirty="0" smtClean="0"/>
              <a:t>Raten</a:t>
            </a:r>
          </a:p>
          <a:p>
            <a:pPr marL="534988" indent="-534988">
              <a:spcBef>
                <a:spcPct val="0"/>
              </a:spcBef>
              <a:buFont typeface="Times New Roman" pitchFamily="18" charset="0"/>
              <a:buChar char="→"/>
            </a:pPr>
            <a:r>
              <a:rPr lang="de-DE" dirty="0" smtClean="0"/>
              <a:t>Neutrinos und Kosmische Strahlung</a:t>
            </a:r>
            <a:endParaRPr lang="de-DE"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p:txBody>
          <a:bodyPr/>
          <a:lstStyle/>
          <a:p>
            <a:r>
              <a:rPr lang="en-GB" dirty="0" smtClean="0"/>
              <a:t>Was </a:t>
            </a:r>
            <a:r>
              <a:rPr lang="en-GB" dirty="0" err="1" smtClean="0"/>
              <a:t>ist</a:t>
            </a:r>
            <a:r>
              <a:rPr lang="en-GB" dirty="0" smtClean="0"/>
              <a:t> </a:t>
            </a:r>
            <a:r>
              <a:rPr lang="en-GB" dirty="0" err="1" smtClean="0"/>
              <a:t>eine</a:t>
            </a:r>
            <a:r>
              <a:rPr lang="en-GB" dirty="0" smtClean="0"/>
              <a:t> Supernova?</a:t>
            </a:r>
            <a:endParaRPr lang="en-GB" dirty="0"/>
          </a:p>
        </p:txBody>
      </p:sp>
      <p:sp>
        <p:nvSpPr>
          <p:cNvPr id="482307" name="Rectangle 3"/>
          <p:cNvSpPr>
            <a:spLocks noGrp="1" noChangeArrowheads="1"/>
          </p:cNvSpPr>
          <p:nvPr>
            <p:ph type="body" idx="1"/>
          </p:nvPr>
        </p:nvSpPr>
        <p:spPr>
          <a:xfrm>
            <a:off x="685800" y="1428736"/>
            <a:ext cx="7772400" cy="4114800"/>
          </a:xfrm>
        </p:spPr>
        <p:txBody>
          <a:bodyPr/>
          <a:lstStyle/>
          <a:p>
            <a:pPr marL="534988" lvl="1" indent="0">
              <a:buFontTx/>
              <a:buNone/>
            </a:pPr>
            <a:r>
              <a:rPr lang="de-DE" dirty="0" smtClean="0"/>
              <a:t>Eine Supernova ist ein Ereignis, bei dem ein Stern das meiste seines Material in einer gewaltigen Explosion verliert und seine Existenz als Stern endet. Dies ist eine physikalische Beschreibung. Die Beobachtungen lassen oft eine solch eindeutige Zuordnung oft nicht zu. Nichtsdestotrotz, eine Supernova kann definitionsgemäß nicht wiederkehrend sein. </a:t>
            </a:r>
          </a:p>
          <a:p>
            <a:pPr marL="0" indent="0" algn="r">
              <a:buNone/>
            </a:pPr>
            <a:r>
              <a:rPr lang="de-DE" sz="2000" dirty="0" smtClean="0"/>
              <a:t>Leibundgut (2008)</a:t>
            </a:r>
            <a:endParaRPr lang="de-DE" sz="20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p:txBody>
          <a:bodyPr/>
          <a:lstStyle/>
          <a:p>
            <a:r>
              <a:rPr lang="en-GB" dirty="0" smtClean="0"/>
              <a:t>Supernovae</a:t>
            </a:r>
            <a:endParaRPr lang="en-GB" dirty="0"/>
          </a:p>
        </p:txBody>
      </p:sp>
      <p:sp>
        <p:nvSpPr>
          <p:cNvPr id="445443" name="Rectangle 3"/>
          <p:cNvSpPr>
            <a:spLocks noGrp="1" noChangeArrowheads="1"/>
          </p:cNvSpPr>
          <p:nvPr>
            <p:ph type="body" idx="1"/>
          </p:nvPr>
        </p:nvSpPr>
        <p:spPr>
          <a:xfrm>
            <a:off x="395288" y="1700213"/>
            <a:ext cx="2808560" cy="4114800"/>
          </a:xfrm>
        </p:spPr>
        <p:txBody>
          <a:bodyPr/>
          <a:lstStyle/>
          <a:p>
            <a:pPr>
              <a:buNone/>
            </a:pPr>
            <a:r>
              <a:rPr lang="de-DE" dirty="0" smtClean="0">
                <a:solidFill>
                  <a:srgbClr val="CC0000"/>
                </a:solidFill>
              </a:rPr>
              <a:t>Physik</a:t>
            </a:r>
          </a:p>
          <a:p>
            <a:pPr>
              <a:spcBef>
                <a:spcPct val="0"/>
              </a:spcBef>
              <a:buNone/>
            </a:pPr>
            <a:r>
              <a:rPr lang="de-DE" sz="2400" dirty="0" smtClean="0"/>
              <a:t>Explosion</a:t>
            </a:r>
          </a:p>
          <a:p>
            <a:pPr>
              <a:spcBef>
                <a:spcPct val="0"/>
              </a:spcBef>
              <a:buNone/>
            </a:pPr>
            <a:r>
              <a:rPr lang="de-DE" sz="2400" dirty="0" err="1" smtClean="0"/>
              <a:t>Nukleosynthese</a:t>
            </a:r>
            <a:endParaRPr lang="de-DE" sz="2400" dirty="0" smtClean="0"/>
          </a:p>
          <a:p>
            <a:pPr>
              <a:spcBef>
                <a:spcPct val="0"/>
              </a:spcBef>
              <a:buNone/>
            </a:pPr>
            <a:r>
              <a:rPr lang="de-DE" sz="2400" dirty="0" smtClean="0"/>
              <a:t>Strahlungs-</a:t>
            </a:r>
            <a:r>
              <a:rPr lang="de-DE" sz="2400" dirty="0" err="1" smtClean="0"/>
              <a:t>transport</a:t>
            </a:r>
            <a:endParaRPr lang="de-DE" sz="2400" dirty="0" smtClean="0"/>
          </a:p>
          <a:p>
            <a:pPr>
              <a:spcBef>
                <a:spcPct val="0"/>
              </a:spcBef>
              <a:buNone/>
            </a:pPr>
            <a:r>
              <a:rPr lang="de-DE" sz="2400" dirty="0" smtClean="0"/>
              <a:t>Schocks</a:t>
            </a:r>
          </a:p>
          <a:p>
            <a:pPr>
              <a:spcBef>
                <a:spcPct val="0"/>
              </a:spcBef>
              <a:buNone/>
            </a:pPr>
            <a:r>
              <a:rPr lang="de-DE" sz="2400" dirty="0" smtClean="0"/>
              <a:t>Evolution des Vorgänger-</a:t>
            </a:r>
            <a:r>
              <a:rPr lang="de-DE" sz="2400" dirty="0" err="1" smtClean="0"/>
              <a:t>sternes</a:t>
            </a:r>
            <a:endParaRPr lang="de-DE" sz="2400" dirty="0" smtClean="0"/>
          </a:p>
          <a:p>
            <a:pPr>
              <a:spcBef>
                <a:spcPct val="0"/>
              </a:spcBef>
            </a:pPr>
            <a:endParaRPr lang="en-GB" sz="2400" dirty="0"/>
          </a:p>
          <a:p>
            <a:endParaRPr lang="en-GB" sz="2800" dirty="0"/>
          </a:p>
          <a:p>
            <a:endParaRPr lang="en-GB" dirty="0"/>
          </a:p>
        </p:txBody>
      </p:sp>
      <p:sp>
        <p:nvSpPr>
          <p:cNvPr id="445579" name="Rectangle 139"/>
          <p:cNvSpPr>
            <a:spLocks noChangeArrowheads="1"/>
          </p:cNvSpPr>
          <p:nvPr/>
        </p:nvSpPr>
        <p:spPr bwMode="auto">
          <a:xfrm>
            <a:off x="3132138" y="1700213"/>
            <a:ext cx="2808287" cy="4465637"/>
          </a:xfrm>
          <a:prstGeom prst="rect">
            <a:avLst/>
          </a:prstGeom>
          <a:noFill/>
          <a:ln w="9525">
            <a:noFill/>
            <a:miter lim="800000"/>
            <a:headEnd/>
            <a:tailEnd/>
          </a:ln>
          <a:effectLst/>
        </p:spPr>
        <p:txBody>
          <a:bodyPr/>
          <a:lstStyle/>
          <a:p>
            <a:pPr marL="342900" indent="-342900" algn="l">
              <a:spcBef>
                <a:spcPct val="20000"/>
              </a:spcBef>
            </a:pPr>
            <a:r>
              <a:rPr lang="en-GB" sz="3200" b="0" dirty="0" err="1" smtClean="0">
                <a:solidFill>
                  <a:srgbClr val="CC0000"/>
                </a:solidFill>
                <a:latin typeface="HelveticaNeueLT Com 65 Md" pitchFamily="34" charset="0"/>
              </a:rPr>
              <a:t>Astrophysik</a:t>
            </a:r>
            <a:endParaRPr lang="en-GB" sz="3200" b="0" dirty="0">
              <a:solidFill>
                <a:srgbClr val="CC0000"/>
              </a:solidFill>
              <a:latin typeface="HelveticaNeueLT Com 65 Md" pitchFamily="34" charset="0"/>
            </a:endParaRPr>
          </a:p>
          <a:p>
            <a:pPr marL="342900" indent="-342900" algn="l"/>
            <a:r>
              <a:rPr lang="en-GB" sz="2400" b="0" dirty="0" err="1" smtClean="0">
                <a:latin typeface="HelveticaNeueLT Com 65 Md" pitchFamily="34" charset="0"/>
              </a:rPr>
              <a:t>Anreicherung</a:t>
            </a:r>
            <a:r>
              <a:rPr lang="en-GB" sz="2400" b="0" dirty="0" smtClean="0">
                <a:latin typeface="HelveticaNeueLT Com 65 Md" pitchFamily="34" charset="0"/>
              </a:rPr>
              <a:t> des </a:t>
            </a:r>
            <a:r>
              <a:rPr lang="en-GB" sz="2400" b="0" dirty="0" err="1" smtClean="0">
                <a:latin typeface="HelveticaNeueLT Com 65 Md" pitchFamily="34" charset="0"/>
              </a:rPr>
              <a:t>Universums</a:t>
            </a:r>
            <a:r>
              <a:rPr lang="en-GB" sz="2400" b="0" dirty="0" smtClean="0">
                <a:latin typeface="HelveticaNeueLT Com 65 Md" pitchFamily="34" charset="0"/>
              </a:rPr>
              <a:t> </a:t>
            </a:r>
            <a:r>
              <a:rPr lang="en-GB" sz="2400" b="0" dirty="0" err="1" smtClean="0">
                <a:latin typeface="HelveticaNeueLT Com 65 Md" pitchFamily="34" charset="0"/>
              </a:rPr>
              <a:t>mit</a:t>
            </a:r>
            <a:r>
              <a:rPr lang="en-GB" sz="2400" b="0" dirty="0" smtClean="0">
                <a:latin typeface="HelveticaNeueLT Com 65 Md" pitchFamily="34" charset="0"/>
              </a:rPr>
              <a:t> </a:t>
            </a:r>
            <a:r>
              <a:rPr lang="en-GB" sz="2400" b="0" dirty="0" err="1" smtClean="0">
                <a:latin typeface="HelveticaNeueLT Com 65 Md" pitchFamily="34" charset="0"/>
              </a:rPr>
              <a:t>höheren</a:t>
            </a:r>
            <a:r>
              <a:rPr lang="en-GB" sz="2400" b="0" dirty="0" smtClean="0">
                <a:latin typeface="HelveticaNeueLT Com 65 Md" pitchFamily="34" charset="0"/>
              </a:rPr>
              <a:t> </a:t>
            </a:r>
            <a:r>
              <a:rPr lang="en-GB" sz="2400" b="0" dirty="0" err="1" smtClean="0">
                <a:latin typeface="HelveticaNeueLT Com 65 Md" pitchFamily="34" charset="0"/>
              </a:rPr>
              <a:t>Elementen</a:t>
            </a:r>
            <a:endParaRPr lang="en-GB" sz="2400" b="0" dirty="0">
              <a:latin typeface="HelveticaNeueLT Com 65 Md" pitchFamily="34" charset="0"/>
            </a:endParaRPr>
          </a:p>
          <a:p>
            <a:pPr marL="342900" indent="-342900" algn="l"/>
            <a:r>
              <a:rPr lang="en-GB" sz="2400" b="0" dirty="0" err="1" smtClean="0">
                <a:latin typeface="HelveticaNeueLT Com 65 Md" pitchFamily="34" charset="0"/>
              </a:rPr>
              <a:t>Sternentwicklung</a:t>
            </a:r>
            <a:endParaRPr lang="en-GB" sz="2400" b="0" dirty="0">
              <a:latin typeface="HelveticaNeueLT Com 65 Md" pitchFamily="34" charset="0"/>
            </a:endParaRPr>
          </a:p>
          <a:p>
            <a:pPr marL="342900" indent="-342900" algn="l"/>
            <a:r>
              <a:rPr lang="en-GB" sz="2400" b="0" dirty="0" err="1" smtClean="0">
                <a:latin typeface="HelveticaNeueLT Com 65 Md" pitchFamily="34" charset="0"/>
              </a:rPr>
              <a:t>Sternenstehung</a:t>
            </a:r>
            <a:endParaRPr lang="en-GB" sz="2400" b="0" dirty="0">
              <a:latin typeface="HelveticaNeueLT Com 65 Md" pitchFamily="34" charset="0"/>
            </a:endParaRPr>
          </a:p>
          <a:p>
            <a:pPr marL="342900" indent="-342900" algn="l"/>
            <a:r>
              <a:rPr lang="en-GB" sz="2400" b="0" dirty="0" err="1" smtClean="0">
                <a:latin typeface="HelveticaNeueLT Com 65 Md" pitchFamily="34" charset="0"/>
              </a:rPr>
              <a:t>Galaxienentwick</a:t>
            </a:r>
            <a:r>
              <a:rPr lang="en-GB" sz="2400" b="0" dirty="0" smtClean="0">
                <a:latin typeface="HelveticaNeueLT Com 65 Md" pitchFamily="34" charset="0"/>
              </a:rPr>
              <a:t>-lung</a:t>
            </a:r>
            <a:endParaRPr lang="en-GB" sz="2400" b="0" dirty="0">
              <a:latin typeface="HelveticaNeueLT Com 65 Md" pitchFamily="34" charset="0"/>
            </a:endParaRPr>
          </a:p>
          <a:p>
            <a:pPr marL="342900" indent="-342900" algn="l"/>
            <a:r>
              <a:rPr lang="en-GB" sz="2400" b="0" dirty="0" err="1" smtClean="0">
                <a:latin typeface="HelveticaNeueLT Com 65 Md" pitchFamily="34" charset="0"/>
              </a:rPr>
              <a:t>Schwarze</a:t>
            </a:r>
            <a:r>
              <a:rPr lang="en-GB" sz="2400" b="0" dirty="0" smtClean="0">
                <a:latin typeface="HelveticaNeueLT Com 65 Md" pitchFamily="34" charset="0"/>
              </a:rPr>
              <a:t> </a:t>
            </a:r>
            <a:r>
              <a:rPr lang="en-GB" sz="2400" b="0" dirty="0" err="1" smtClean="0">
                <a:latin typeface="HelveticaNeueLT Com 65 Md" pitchFamily="34" charset="0"/>
              </a:rPr>
              <a:t>Löcher</a:t>
            </a:r>
            <a:endParaRPr lang="en-GB" sz="2400" b="0" dirty="0">
              <a:latin typeface="HelveticaNeueLT Com 65 Md" pitchFamily="34" charset="0"/>
            </a:endParaRPr>
          </a:p>
          <a:p>
            <a:pPr marL="342900" indent="-342900" algn="l"/>
            <a:r>
              <a:rPr lang="en-GB" b="0" dirty="0" err="1" smtClean="0">
                <a:latin typeface="HelveticaNeueLT Com 65 Md" pitchFamily="34" charset="0"/>
              </a:rPr>
              <a:t>N</a:t>
            </a:r>
            <a:r>
              <a:rPr lang="en-GB" sz="2400" b="0" dirty="0" err="1" smtClean="0">
                <a:latin typeface="HelveticaNeueLT Com 65 Md" pitchFamily="34" charset="0"/>
              </a:rPr>
              <a:t>eutronensterne</a:t>
            </a:r>
            <a:endParaRPr lang="en-GB" sz="2400" b="0" dirty="0">
              <a:latin typeface="HelveticaNeueLT Com 65 Md" pitchFamily="34" charset="0"/>
            </a:endParaRPr>
          </a:p>
          <a:p>
            <a:pPr marL="342900" indent="-342900" algn="l"/>
            <a:r>
              <a:rPr lang="en-GB" sz="2400" b="0" dirty="0" err="1" smtClean="0">
                <a:latin typeface="HelveticaNeueLT Com 65 Md" pitchFamily="34" charset="0"/>
              </a:rPr>
              <a:t>Staubentstehung</a:t>
            </a:r>
            <a:endParaRPr lang="en-GB" sz="2000" b="0" dirty="0">
              <a:latin typeface="HelveticaNeueLT Com 65 Md" pitchFamily="34" charset="0"/>
            </a:endParaRPr>
          </a:p>
          <a:p>
            <a:pPr marL="342900" indent="-342900" algn="l">
              <a:spcBef>
                <a:spcPct val="20000"/>
              </a:spcBef>
            </a:pPr>
            <a:endParaRPr lang="en-GB" sz="2400" dirty="0"/>
          </a:p>
          <a:p>
            <a:pPr marL="342900" indent="-342900" algn="l">
              <a:spcBef>
                <a:spcPct val="20000"/>
              </a:spcBef>
            </a:pPr>
            <a:endParaRPr lang="en-GB" sz="3200" dirty="0"/>
          </a:p>
        </p:txBody>
      </p:sp>
      <p:sp>
        <p:nvSpPr>
          <p:cNvPr id="445580" name="Rectangle 140"/>
          <p:cNvSpPr>
            <a:spLocks noChangeArrowheads="1"/>
          </p:cNvSpPr>
          <p:nvPr/>
        </p:nvSpPr>
        <p:spPr bwMode="auto">
          <a:xfrm>
            <a:off x="5834063" y="1412875"/>
            <a:ext cx="3309937" cy="4114800"/>
          </a:xfrm>
          <a:prstGeom prst="rect">
            <a:avLst/>
          </a:prstGeom>
          <a:noFill/>
          <a:ln w="9525">
            <a:noFill/>
            <a:miter lim="800000"/>
            <a:headEnd/>
            <a:tailEnd/>
          </a:ln>
          <a:effectLst/>
        </p:spPr>
        <p:txBody>
          <a:bodyPr/>
          <a:lstStyle/>
          <a:p>
            <a:pPr marL="342900" indent="-342900" algn="l">
              <a:spcBef>
                <a:spcPct val="20000"/>
              </a:spcBef>
            </a:pPr>
            <a:endParaRPr lang="en-GB" sz="2800"/>
          </a:p>
          <a:p>
            <a:pPr marL="342900" indent="-342900" algn="l">
              <a:spcBef>
                <a:spcPct val="20000"/>
              </a:spcBef>
            </a:pPr>
            <a:endParaRPr lang="en-GB" sz="2800"/>
          </a:p>
          <a:p>
            <a:pPr marL="342900" indent="-342900" algn="l">
              <a:spcBef>
                <a:spcPct val="20000"/>
              </a:spcBef>
            </a:pPr>
            <a:endParaRPr lang="en-GB" sz="3200"/>
          </a:p>
        </p:txBody>
      </p:sp>
      <p:sp>
        <p:nvSpPr>
          <p:cNvPr id="445623" name="Rectangle 183"/>
          <p:cNvSpPr>
            <a:spLocks noChangeArrowheads="1"/>
          </p:cNvSpPr>
          <p:nvPr/>
        </p:nvSpPr>
        <p:spPr bwMode="auto">
          <a:xfrm>
            <a:off x="6084888" y="1698625"/>
            <a:ext cx="2879725" cy="4114800"/>
          </a:xfrm>
          <a:prstGeom prst="rect">
            <a:avLst/>
          </a:prstGeom>
          <a:noFill/>
          <a:ln w="9525">
            <a:noFill/>
            <a:miter lim="800000"/>
            <a:headEnd/>
            <a:tailEnd/>
          </a:ln>
          <a:effectLst/>
        </p:spPr>
        <p:txBody>
          <a:bodyPr/>
          <a:lstStyle/>
          <a:p>
            <a:pPr marL="342900" indent="-342900" algn="l">
              <a:spcBef>
                <a:spcPct val="20000"/>
              </a:spcBef>
            </a:pPr>
            <a:r>
              <a:rPr lang="en-GB" sz="3200" b="0" dirty="0" smtClean="0">
                <a:solidFill>
                  <a:srgbClr val="CC0000"/>
                </a:solidFill>
                <a:latin typeface="HelveticaNeueLT Com 65 Md" pitchFamily="34" charset="0"/>
              </a:rPr>
              <a:t>“</a:t>
            </a:r>
            <a:r>
              <a:rPr lang="en-GB" sz="3200" b="0" dirty="0" err="1" smtClean="0">
                <a:solidFill>
                  <a:srgbClr val="CC0000"/>
                </a:solidFill>
                <a:latin typeface="HelveticaNeueLT Com 65 Md" pitchFamily="34" charset="0"/>
              </a:rPr>
              <a:t>Instrumente</a:t>
            </a:r>
            <a:r>
              <a:rPr lang="en-GB" sz="3200" b="0" dirty="0" smtClean="0">
                <a:solidFill>
                  <a:srgbClr val="CC0000"/>
                </a:solidFill>
                <a:latin typeface="HelveticaNeueLT Com 65 Md" pitchFamily="34" charset="0"/>
              </a:rPr>
              <a:t>”</a:t>
            </a:r>
            <a:endParaRPr lang="en-GB" sz="3200" b="0" dirty="0">
              <a:solidFill>
                <a:srgbClr val="CC0000"/>
              </a:solidFill>
              <a:latin typeface="HelveticaNeueLT Com 65 Md" pitchFamily="34" charset="0"/>
            </a:endParaRPr>
          </a:p>
          <a:p>
            <a:pPr marL="342900" indent="-342900" algn="l"/>
            <a:r>
              <a:rPr lang="en-GB" b="0" dirty="0" err="1" smtClean="0">
                <a:latin typeface="HelveticaNeueLT Com 65 Md" pitchFamily="34" charset="0"/>
              </a:rPr>
              <a:t>K</a:t>
            </a:r>
            <a:r>
              <a:rPr lang="en-GB" sz="2400" b="0" dirty="0" err="1" smtClean="0">
                <a:latin typeface="HelveticaNeueLT Com 65 Md" pitchFamily="34" charset="0"/>
              </a:rPr>
              <a:t>osmologie</a:t>
            </a:r>
            <a:endParaRPr lang="en-GB" sz="2400" b="0" dirty="0">
              <a:latin typeface="HelveticaNeueLT Com 65 Md" pitchFamily="34" charset="0"/>
            </a:endParaRPr>
          </a:p>
          <a:p>
            <a:pPr marL="342900" indent="-342900" algn="l"/>
            <a:r>
              <a:rPr lang="en-GB" b="0" dirty="0" err="1" smtClean="0">
                <a:latin typeface="HelveticaNeueLT Com 65 Md" pitchFamily="34" charset="0"/>
              </a:rPr>
              <a:t>S</a:t>
            </a:r>
            <a:r>
              <a:rPr lang="en-GB" sz="2400" b="0" dirty="0" err="1" smtClean="0">
                <a:latin typeface="HelveticaNeueLT Com 65 Md" pitchFamily="34" charset="0"/>
              </a:rPr>
              <a:t>ternentstehungs</a:t>
            </a:r>
            <a:r>
              <a:rPr lang="en-GB" sz="2400" b="0" dirty="0" smtClean="0">
                <a:latin typeface="HelveticaNeueLT Com 65 Md" pitchFamily="34" charset="0"/>
              </a:rPr>
              <a:t>-</a:t>
            </a:r>
            <a:br>
              <a:rPr lang="en-GB" sz="2400" b="0" dirty="0" smtClean="0">
                <a:latin typeface="HelveticaNeueLT Com 65 Md" pitchFamily="34" charset="0"/>
              </a:rPr>
            </a:br>
            <a:r>
              <a:rPr lang="en-GB" sz="2400" b="0" dirty="0" err="1" smtClean="0">
                <a:latin typeface="HelveticaNeueLT Com 65 Md" pitchFamily="34" charset="0"/>
              </a:rPr>
              <a:t>raten</a:t>
            </a:r>
            <a:endParaRPr lang="en-GB" sz="2400" b="0" dirty="0">
              <a:latin typeface="HelveticaNeueLT Com 65 Md" pitchFamily="34" charset="0"/>
            </a:endParaRPr>
          </a:p>
          <a:p>
            <a:pPr marL="342900" indent="-342900" algn="l"/>
            <a:r>
              <a:rPr lang="en-GB" sz="2400" b="0" dirty="0" err="1" smtClean="0">
                <a:latin typeface="HelveticaNeueLT Com 65 Md" pitchFamily="34" charset="0"/>
              </a:rPr>
              <a:t>Staubverteilung</a:t>
            </a:r>
            <a:r>
              <a:rPr lang="en-GB" sz="2400" b="0" dirty="0" smtClean="0">
                <a:latin typeface="HelveticaNeueLT Com 65 Md" pitchFamily="34" charset="0"/>
              </a:rPr>
              <a:t> in </a:t>
            </a:r>
            <a:r>
              <a:rPr lang="en-GB" sz="2400" b="0" dirty="0" err="1" smtClean="0">
                <a:latin typeface="HelveticaNeueLT Com 65 Md" pitchFamily="34" charset="0"/>
              </a:rPr>
              <a:t>anderen</a:t>
            </a:r>
            <a:r>
              <a:rPr lang="en-GB" sz="2400" b="0" dirty="0" smtClean="0">
                <a:latin typeface="HelveticaNeueLT Com 65 Md" pitchFamily="34" charset="0"/>
              </a:rPr>
              <a:t> </a:t>
            </a:r>
            <a:r>
              <a:rPr lang="en-GB" sz="2400" b="0" dirty="0" err="1" smtClean="0">
                <a:latin typeface="HelveticaNeueLT Com 65 Md" pitchFamily="34" charset="0"/>
              </a:rPr>
              <a:t>Galaxien</a:t>
            </a:r>
            <a:endParaRPr lang="en-GB" sz="2400" b="0" dirty="0">
              <a:latin typeface="HelveticaNeueLT Com 65 Md" pitchFamily="34" charset="0"/>
            </a:endParaRPr>
          </a:p>
          <a:p>
            <a:pPr marL="342900" indent="-342900" algn="l">
              <a:spcBef>
                <a:spcPct val="20000"/>
              </a:spcBef>
            </a:pPr>
            <a:endParaRPr lang="en-GB" sz="2400" dirty="0"/>
          </a:p>
          <a:p>
            <a:pPr marL="342900" indent="-342900" algn="l">
              <a:spcBef>
                <a:spcPct val="20000"/>
              </a:spcBef>
            </a:pPr>
            <a:endParaRPr lang="en-GB" sz="2400" dirty="0"/>
          </a:p>
          <a:p>
            <a:pPr marL="342900" indent="-342900" algn="l">
              <a:spcBef>
                <a:spcPct val="20000"/>
              </a:spcBef>
            </a:pPr>
            <a:endParaRPr lang="en-GB" sz="2800" dirty="0"/>
          </a:p>
          <a:p>
            <a:pPr marL="342900" indent="-342900" algn="l">
              <a:spcBef>
                <a:spcPct val="20000"/>
              </a:spcBef>
            </a:pPr>
            <a:endParaRPr lang="en-GB"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de-DE"/>
              <a:t>Supernova Klassifizierung</a:t>
            </a:r>
          </a:p>
        </p:txBody>
      </p:sp>
      <p:sp>
        <p:nvSpPr>
          <p:cNvPr id="102403" name="Rectangle 3"/>
          <p:cNvSpPr>
            <a:spLocks noGrp="1" noChangeArrowheads="1"/>
          </p:cNvSpPr>
          <p:nvPr>
            <p:ph type="body" idx="4294967295"/>
          </p:nvPr>
        </p:nvSpPr>
        <p:spPr>
          <a:xfrm>
            <a:off x="611188" y="1700213"/>
            <a:ext cx="7772400" cy="4114800"/>
          </a:xfrm>
        </p:spPr>
        <p:txBody>
          <a:bodyPr/>
          <a:lstStyle/>
          <a:p>
            <a:pPr>
              <a:buFontTx/>
              <a:buNone/>
            </a:pPr>
            <a:r>
              <a:rPr lang="de-DE" dirty="0"/>
              <a:t>Aufgrund der optischen </a:t>
            </a:r>
            <a:r>
              <a:rPr lang="de-DE" dirty="0" smtClean="0"/>
              <a:t>spektroskopischen </a:t>
            </a:r>
            <a:r>
              <a:rPr lang="de-DE" dirty="0"/>
              <a:t>Erscheinung</a:t>
            </a:r>
          </a:p>
        </p:txBody>
      </p:sp>
      <p:grpSp>
        <p:nvGrpSpPr>
          <p:cNvPr id="102412" name="Group 12"/>
          <p:cNvGrpSpPr>
            <a:grpSpLocks/>
          </p:cNvGrpSpPr>
          <p:nvPr/>
        </p:nvGrpSpPr>
        <p:grpSpPr bwMode="auto">
          <a:xfrm>
            <a:off x="2124075" y="2706688"/>
            <a:ext cx="3330575" cy="1154112"/>
            <a:chOff x="1338" y="1661"/>
            <a:chExt cx="2098" cy="727"/>
          </a:xfrm>
        </p:grpSpPr>
        <p:sp>
          <p:nvSpPr>
            <p:cNvPr id="102405" name="Text Box 5"/>
            <p:cNvSpPr txBox="1">
              <a:spLocks noChangeArrowheads="1"/>
            </p:cNvSpPr>
            <p:nvPr/>
          </p:nvSpPr>
          <p:spPr bwMode="auto">
            <a:xfrm>
              <a:off x="1502" y="1752"/>
              <a:ext cx="1775" cy="523"/>
            </a:xfrm>
            <a:prstGeom prst="rect">
              <a:avLst/>
            </a:prstGeom>
            <a:noFill/>
            <a:ln w="9525">
              <a:noFill/>
              <a:miter lim="800000"/>
              <a:headEnd/>
              <a:tailEnd/>
            </a:ln>
            <a:effectLst/>
          </p:spPr>
          <p:txBody>
            <a:bodyPr wrap="none">
              <a:spAutoFit/>
            </a:bodyPr>
            <a:lstStyle/>
            <a:p>
              <a:r>
                <a:rPr lang="de-DE" dirty="0">
                  <a:solidFill>
                    <a:srgbClr val="C00000"/>
                  </a:solidFill>
                </a:rPr>
                <a:t>Kernkollaps </a:t>
              </a:r>
            </a:p>
            <a:p>
              <a:r>
                <a:rPr lang="de-DE" dirty="0">
                  <a:solidFill>
                    <a:srgbClr val="C00000"/>
                  </a:solidFill>
                </a:rPr>
                <a:t>in massiven Sternen</a:t>
              </a:r>
            </a:p>
          </p:txBody>
        </p:sp>
        <p:sp>
          <p:nvSpPr>
            <p:cNvPr id="102406" name="Oval 6"/>
            <p:cNvSpPr>
              <a:spLocks noChangeArrowheads="1"/>
            </p:cNvSpPr>
            <p:nvPr/>
          </p:nvSpPr>
          <p:spPr bwMode="auto">
            <a:xfrm>
              <a:off x="1338" y="1661"/>
              <a:ext cx="2098" cy="727"/>
            </a:xfrm>
            <a:prstGeom prst="ellipse">
              <a:avLst/>
            </a:prstGeom>
            <a:noFill/>
            <a:ln w="38100">
              <a:solidFill>
                <a:srgbClr val="CC0000"/>
              </a:solidFill>
              <a:round/>
              <a:headEnd/>
              <a:tailEnd/>
            </a:ln>
            <a:effectLst/>
          </p:spPr>
          <p:txBody>
            <a:bodyPr wrap="none" anchor="ctr"/>
            <a:lstStyle/>
            <a:p>
              <a:endParaRPr lang="en-GB"/>
            </a:p>
          </p:txBody>
        </p:sp>
      </p:grpSp>
      <p:sp>
        <p:nvSpPr>
          <p:cNvPr id="102407" name="Text Box 7"/>
          <p:cNvSpPr txBox="1">
            <a:spLocks noChangeArrowheads="1"/>
          </p:cNvSpPr>
          <p:nvPr/>
        </p:nvSpPr>
        <p:spPr bwMode="auto">
          <a:xfrm>
            <a:off x="1619250" y="3933825"/>
            <a:ext cx="3022600" cy="1187450"/>
          </a:xfrm>
          <a:prstGeom prst="rect">
            <a:avLst/>
          </a:prstGeom>
          <a:noFill/>
          <a:ln w="9525">
            <a:noFill/>
            <a:miter lim="800000"/>
            <a:headEnd/>
            <a:tailEnd/>
          </a:ln>
          <a:effectLst/>
        </p:spPr>
        <p:txBody>
          <a:bodyPr wrap="none">
            <a:spAutoFit/>
          </a:bodyPr>
          <a:lstStyle/>
          <a:p>
            <a:r>
              <a:rPr lang="en-GB">
                <a:solidFill>
                  <a:srgbClr val="CC0000"/>
                </a:solidFill>
              </a:rPr>
              <a:t>SN II (Wasserstoff H)</a:t>
            </a:r>
          </a:p>
          <a:p>
            <a:r>
              <a:rPr lang="en-GB">
                <a:solidFill>
                  <a:srgbClr val="CC0000"/>
                </a:solidFill>
              </a:rPr>
              <a:t>SN Ib/c (kein H/He)</a:t>
            </a:r>
          </a:p>
          <a:p>
            <a:r>
              <a:rPr lang="en-GB">
                <a:solidFill>
                  <a:srgbClr val="CC0000"/>
                </a:solidFill>
              </a:rPr>
              <a:t>Hypernovae/GRBs</a:t>
            </a:r>
          </a:p>
        </p:txBody>
      </p:sp>
      <p:grpSp>
        <p:nvGrpSpPr>
          <p:cNvPr id="102408" name="Group 8"/>
          <p:cNvGrpSpPr>
            <a:grpSpLocks/>
          </p:cNvGrpSpPr>
          <p:nvPr/>
        </p:nvGrpSpPr>
        <p:grpSpPr bwMode="auto">
          <a:xfrm>
            <a:off x="5478488" y="4421202"/>
            <a:ext cx="2808288" cy="1079500"/>
            <a:chOff x="3061" y="2840"/>
            <a:chExt cx="1639" cy="680"/>
          </a:xfrm>
        </p:grpSpPr>
        <p:sp>
          <p:nvSpPr>
            <p:cNvPr id="102409" name="Text Box 9"/>
            <p:cNvSpPr txBox="1">
              <a:spLocks noChangeArrowheads="1"/>
            </p:cNvSpPr>
            <p:nvPr/>
          </p:nvSpPr>
          <p:spPr bwMode="auto">
            <a:xfrm>
              <a:off x="3198" y="2931"/>
              <a:ext cx="1502" cy="518"/>
            </a:xfrm>
            <a:prstGeom prst="rect">
              <a:avLst/>
            </a:prstGeom>
            <a:noFill/>
            <a:ln w="9525">
              <a:noFill/>
              <a:miter lim="800000"/>
              <a:headEnd/>
              <a:tailEnd/>
            </a:ln>
            <a:effectLst/>
          </p:spPr>
          <p:txBody>
            <a:bodyPr>
              <a:spAutoFit/>
            </a:bodyPr>
            <a:lstStyle/>
            <a:p>
              <a:r>
                <a:rPr lang="en-GB" dirty="0" err="1"/>
                <a:t>Thermonukleare</a:t>
              </a:r>
              <a:endParaRPr lang="en-GB" dirty="0"/>
            </a:p>
            <a:p>
              <a:r>
                <a:rPr lang="en-GB" dirty="0" err="1"/>
                <a:t>Explosionen</a:t>
              </a:r>
              <a:endParaRPr lang="en-GB" dirty="0"/>
            </a:p>
          </p:txBody>
        </p:sp>
        <p:sp>
          <p:nvSpPr>
            <p:cNvPr id="102410" name="Oval 10"/>
            <p:cNvSpPr>
              <a:spLocks noChangeArrowheads="1"/>
            </p:cNvSpPr>
            <p:nvPr/>
          </p:nvSpPr>
          <p:spPr bwMode="auto">
            <a:xfrm>
              <a:off x="3061" y="2840"/>
              <a:ext cx="1542" cy="680"/>
            </a:xfrm>
            <a:prstGeom prst="ellipse">
              <a:avLst/>
            </a:prstGeom>
            <a:noFill/>
            <a:ln w="38100">
              <a:solidFill>
                <a:schemeClr val="accent2"/>
              </a:solidFill>
              <a:round/>
              <a:headEnd/>
              <a:tailEnd/>
            </a:ln>
            <a:effectLst/>
          </p:spPr>
          <p:txBody>
            <a:bodyPr wrap="none" anchor="ctr"/>
            <a:lstStyle/>
            <a:p>
              <a:endParaRPr lang="en-GB"/>
            </a:p>
          </p:txBody>
        </p:sp>
      </p:grpSp>
      <p:sp>
        <p:nvSpPr>
          <p:cNvPr id="102411" name="Text Box 11"/>
          <p:cNvSpPr txBox="1">
            <a:spLocks noChangeArrowheads="1"/>
          </p:cNvSpPr>
          <p:nvPr/>
        </p:nvSpPr>
        <p:spPr bwMode="auto">
          <a:xfrm>
            <a:off x="6300788" y="3929066"/>
            <a:ext cx="2073275" cy="457200"/>
          </a:xfrm>
          <a:prstGeom prst="rect">
            <a:avLst/>
          </a:prstGeom>
          <a:noFill/>
          <a:ln w="9525">
            <a:noFill/>
            <a:miter lim="800000"/>
            <a:headEnd/>
            <a:tailEnd/>
          </a:ln>
          <a:effectLst/>
        </p:spPr>
        <p:txBody>
          <a:bodyPr wrap="none">
            <a:spAutoFit/>
          </a:bodyPr>
          <a:lstStyle/>
          <a:p>
            <a:r>
              <a:rPr lang="en-GB" dirty="0">
                <a:solidFill>
                  <a:schemeClr val="accent2"/>
                </a:solidFill>
              </a:rPr>
              <a:t>SN </a:t>
            </a:r>
            <a:r>
              <a:rPr lang="en-GB" dirty="0" err="1">
                <a:solidFill>
                  <a:schemeClr val="accent2"/>
                </a:solidFill>
              </a:rPr>
              <a:t>Ia</a:t>
            </a:r>
            <a:r>
              <a:rPr lang="en-GB" dirty="0">
                <a:solidFill>
                  <a:schemeClr val="accent2"/>
                </a:solidFill>
              </a:rPr>
              <a:t> (</a:t>
            </a:r>
            <a:r>
              <a:rPr lang="en-GB" dirty="0" err="1">
                <a:solidFill>
                  <a:schemeClr val="accent2"/>
                </a:solidFill>
              </a:rPr>
              <a:t>kein</a:t>
            </a:r>
            <a:r>
              <a:rPr lang="en-GB" dirty="0">
                <a:solidFill>
                  <a:schemeClr val="accent2"/>
                </a:solidFill>
              </a:rPr>
              <a:t> 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2412"/>
                                        </p:tgtEl>
                                        <p:attrNameLst>
                                          <p:attrName>style.visibility</p:attrName>
                                        </p:attrNameLst>
                                      </p:cBhvr>
                                      <p:to>
                                        <p:strVal val="visible"/>
                                      </p:to>
                                    </p:set>
                                    <p:animEffect transition="in" filter="wipe(up)">
                                      <p:cBhvr>
                                        <p:cTn id="7" dur="500"/>
                                        <p:tgtEl>
                                          <p:spTgt spid="1024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2408"/>
                                        </p:tgtEl>
                                        <p:attrNameLst>
                                          <p:attrName>style.visibility</p:attrName>
                                        </p:attrNameLst>
                                      </p:cBhvr>
                                      <p:to>
                                        <p:strVal val="visible"/>
                                      </p:to>
                                    </p:set>
                                    <p:animEffect transition="in" filter="wipe(up)">
                                      <p:cBhvr>
                                        <p:cTn id="12" dur="500"/>
                                        <p:tgtEl>
                                          <p:spTgt spid="102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p:txBody>
          <a:bodyPr/>
          <a:lstStyle/>
          <a:p>
            <a:pPr>
              <a:buFontTx/>
              <a:buNone/>
            </a:pPr>
            <a:r>
              <a:rPr lang="en-GB" b="1" dirty="0" err="1" smtClean="0"/>
              <a:t>Extrem</a:t>
            </a:r>
            <a:r>
              <a:rPr lang="en-GB" b="1" dirty="0" smtClean="0"/>
              <a:t> </a:t>
            </a:r>
            <a:r>
              <a:rPr lang="en-GB" b="1" dirty="0" err="1" smtClean="0"/>
              <a:t>helle</a:t>
            </a:r>
            <a:r>
              <a:rPr lang="en-GB" b="1" dirty="0" smtClean="0"/>
              <a:t> </a:t>
            </a:r>
            <a:r>
              <a:rPr lang="en-GB" b="1" dirty="0" err="1" smtClean="0"/>
              <a:t>Sternexplosionen</a:t>
            </a:r>
            <a:endParaRPr lang="en-GB" b="1" dirty="0" smtClean="0"/>
          </a:p>
          <a:p>
            <a:pPr>
              <a:buFontTx/>
              <a:buNone/>
            </a:pPr>
            <a:r>
              <a:rPr lang="en-GB" b="1" dirty="0" err="1" smtClean="0"/>
              <a:t>Wichtig</a:t>
            </a:r>
            <a:r>
              <a:rPr lang="en-GB" b="1" dirty="0" smtClean="0"/>
              <a:t> </a:t>
            </a:r>
            <a:r>
              <a:rPr lang="en-GB" b="1" dirty="0" err="1" smtClean="0"/>
              <a:t>für</a:t>
            </a:r>
            <a:r>
              <a:rPr lang="en-GB" b="1" dirty="0" smtClean="0"/>
              <a:t> die </a:t>
            </a:r>
            <a:r>
              <a:rPr lang="en-GB" b="1" dirty="0" err="1" smtClean="0"/>
              <a:t>Produktion</a:t>
            </a:r>
            <a:r>
              <a:rPr lang="en-GB" b="1" dirty="0" smtClean="0"/>
              <a:t> von </a:t>
            </a:r>
            <a:r>
              <a:rPr lang="en-GB" b="1" dirty="0" err="1" smtClean="0"/>
              <a:t>schweren</a:t>
            </a:r>
            <a:r>
              <a:rPr lang="en-GB" b="1" dirty="0" smtClean="0"/>
              <a:t> </a:t>
            </a:r>
            <a:r>
              <a:rPr lang="en-GB" b="1" dirty="0" err="1" smtClean="0"/>
              <a:t>chemischen</a:t>
            </a:r>
            <a:r>
              <a:rPr lang="en-GB" b="1" dirty="0" smtClean="0"/>
              <a:t> </a:t>
            </a:r>
            <a:r>
              <a:rPr lang="en-GB" b="1" dirty="0" err="1" smtClean="0"/>
              <a:t>Elementen</a:t>
            </a:r>
            <a:endParaRPr lang="en-GB" b="1" dirty="0" smtClean="0"/>
          </a:p>
        </p:txBody>
      </p:sp>
      <p:grpSp>
        <p:nvGrpSpPr>
          <p:cNvPr id="2" name="Group 16"/>
          <p:cNvGrpSpPr/>
          <p:nvPr/>
        </p:nvGrpSpPr>
        <p:grpSpPr>
          <a:xfrm>
            <a:off x="285720" y="1000108"/>
            <a:ext cx="8429684" cy="5615027"/>
            <a:chOff x="285720" y="1071546"/>
            <a:chExt cx="8429684" cy="5615027"/>
          </a:xfrm>
        </p:grpSpPr>
        <p:pic>
          <p:nvPicPr>
            <p:cNvPr id="14" name="Picture 13" descr="Periodic_table_of_elements.gif"/>
            <p:cNvPicPr>
              <a:picLocks noChangeAspect="1"/>
            </p:cNvPicPr>
            <p:nvPr/>
          </p:nvPicPr>
          <p:blipFill>
            <a:blip r:embed="rId3" cstate="print"/>
            <a:srcRect t="4843"/>
            <a:stretch>
              <a:fillRect/>
            </a:stretch>
          </p:blipFill>
          <p:spPr>
            <a:xfrm>
              <a:off x="285720" y="1071546"/>
              <a:ext cx="8429684" cy="561502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ectangle 14"/>
            <p:cNvSpPr/>
            <p:nvPr/>
          </p:nvSpPr>
          <p:spPr bwMode="auto">
            <a:xfrm>
              <a:off x="1428728" y="1071546"/>
              <a:ext cx="4429156" cy="1440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grpSp>
      <p:sp>
        <p:nvSpPr>
          <p:cNvPr id="41986" name="Rectangle 2"/>
          <p:cNvSpPr>
            <a:spLocks noGrp="1" noChangeArrowheads="1"/>
          </p:cNvSpPr>
          <p:nvPr>
            <p:ph type="title"/>
          </p:nvPr>
        </p:nvSpPr>
        <p:spPr>
          <a:xfrm>
            <a:off x="642910" y="0"/>
            <a:ext cx="7772400" cy="1143000"/>
          </a:xfrm>
        </p:spPr>
        <p:txBody>
          <a:bodyPr/>
          <a:lstStyle/>
          <a:p>
            <a:r>
              <a:rPr lang="en-GB" dirty="0" smtClean="0"/>
              <a:t>Supernovae</a:t>
            </a:r>
          </a:p>
        </p:txBody>
      </p:sp>
      <p:grpSp>
        <p:nvGrpSpPr>
          <p:cNvPr id="3" name="Group 17"/>
          <p:cNvGrpSpPr/>
          <p:nvPr/>
        </p:nvGrpSpPr>
        <p:grpSpPr>
          <a:xfrm>
            <a:off x="304800" y="1257289"/>
            <a:ext cx="8232775" cy="957266"/>
            <a:chOff x="304800" y="1257288"/>
            <a:chExt cx="8232775" cy="1243019"/>
          </a:xfrm>
        </p:grpSpPr>
        <p:sp>
          <p:nvSpPr>
            <p:cNvPr id="41996" name="Oval 6"/>
            <p:cNvSpPr>
              <a:spLocks noChangeArrowheads="1"/>
            </p:cNvSpPr>
            <p:nvPr/>
          </p:nvSpPr>
          <p:spPr bwMode="auto">
            <a:xfrm rot="21448905">
              <a:off x="304800" y="1336902"/>
              <a:ext cx="8232775" cy="1163405"/>
            </a:xfrm>
            <a:prstGeom prst="ellipse">
              <a:avLst/>
            </a:prstGeom>
            <a:noFill/>
            <a:ln w="38100">
              <a:solidFill>
                <a:schemeClr val="tx1"/>
              </a:solidFill>
              <a:round/>
              <a:headEnd/>
              <a:tailEnd/>
            </a:ln>
          </p:spPr>
          <p:txBody>
            <a:bodyPr wrap="none" anchor="ctr"/>
            <a:lstStyle/>
            <a:p>
              <a:endParaRPr lang="en-GB"/>
            </a:p>
          </p:txBody>
        </p:sp>
        <p:sp>
          <p:nvSpPr>
            <p:cNvPr id="41997" name="Text Box 7"/>
            <p:cNvSpPr txBox="1">
              <a:spLocks noChangeArrowheads="1"/>
            </p:cNvSpPr>
            <p:nvPr/>
          </p:nvSpPr>
          <p:spPr bwMode="auto">
            <a:xfrm>
              <a:off x="4508608" y="1257288"/>
              <a:ext cx="1063524" cy="457200"/>
            </a:xfrm>
            <a:prstGeom prst="rect">
              <a:avLst/>
            </a:prstGeom>
            <a:noFill/>
            <a:ln w="9525">
              <a:noFill/>
              <a:miter lim="800000"/>
              <a:headEnd/>
              <a:tailEnd/>
            </a:ln>
          </p:spPr>
          <p:txBody>
            <a:bodyPr wrap="none">
              <a:spAutoFit/>
            </a:bodyPr>
            <a:lstStyle/>
            <a:p>
              <a:r>
                <a:rPr lang="en-GB" dirty="0" err="1"/>
                <a:t>Urknall</a:t>
              </a:r>
              <a:endParaRPr lang="en-GB" dirty="0"/>
            </a:p>
          </p:txBody>
        </p:sp>
      </p:grpSp>
      <p:grpSp>
        <p:nvGrpSpPr>
          <p:cNvPr id="4" name="Group 18"/>
          <p:cNvGrpSpPr/>
          <p:nvPr/>
        </p:nvGrpSpPr>
        <p:grpSpPr>
          <a:xfrm>
            <a:off x="495328" y="1824327"/>
            <a:ext cx="8077200" cy="1521649"/>
            <a:chOff x="495328" y="1824327"/>
            <a:chExt cx="8077200" cy="1521649"/>
          </a:xfrm>
        </p:grpSpPr>
        <p:sp>
          <p:nvSpPr>
            <p:cNvPr id="41994" name="Oval 9"/>
            <p:cNvSpPr>
              <a:spLocks noChangeArrowheads="1"/>
            </p:cNvSpPr>
            <p:nvPr/>
          </p:nvSpPr>
          <p:spPr bwMode="auto">
            <a:xfrm rot="8527">
              <a:off x="495328" y="1879598"/>
              <a:ext cx="8077200" cy="1466378"/>
            </a:xfrm>
            <a:prstGeom prst="ellipse">
              <a:avLst/>
            </a:prstGeom>
            <a:noFill/>
            <a:ln w="38100">
              <a:solidFill>
                <a:srgbClr val="FF9900"/>
              </a:solidFill>
              <a:round/>
              <a:headEnd/>
              <a:tailEnd/>
            </a:ln>
          </p:spPr>
          <p:txBody>
            <a:bodyPr wrap="none" anchor="ctr"/>
            <a:lstStyle/>
            <a:p>
              <a:endParaRPr lang="en-GB"/>
            </a:p>
          </p:txBody>
        </p:sp>
        <p:sp>
          <p:nvSpPr>
            <p:cNvPr id="41995" name="Text Box 10"/>
            <p:cNvSpPr txBox="1">
              <a:spLocks noChangeArrowheads="1"/>
            </p:cNvSpPr>
            <p:nvPr/>
          </p:nvSpPr>
          <p:spPr bwMode="auto">
            <a:xfrm>
              <a:off x="3357555" y="1824327"/>
              <a:ext cx="1143007" cy="461665"/>
            </a:xfrm>
            <a:prstGeom prst="rect">
              <a:avLst/>
            </a:prstGeom>
            <a:noFill/>
            <a:ln w="9525">
              <a:noFill/>
              <a:miter lim="800000"/>
              <a:headEnd/>
              <a:tailEnd/>
            </a:ln>
          </p:spPr>
          <p:txBody>
            <a:bodyPr wrap="square">
              <a:spAutoFit/>
            </a:bodyPr>
            <a:lstStyle/>
            <a:p>
              <a:r>
                <a:rPr lang="en-GB" dirty="0">
                  <a:solidFill>
                    <a:srgbClr val="FF9933"/>
                  </a:solidFill>
                </a:rPr>
                <a:t>Sterne</a:t>
              </a:r>
              <a:endParaRPr lang="en-GB" dirty="0"/>
            </a:p>
          </p:txBody>
        </p:sp>
      </p:grpSp>
      <p:grpSp>
        <p:nvGrpSpPr>
          <p:cNvPr id="5" name="Group 11"/>
          <p:cNvGrpSpPr>
            <a:grpSpLocks/>
          </p:cNvGrpSpPr>
          <p:nvPr/>
        </p:nvGrpSpPr>
        <p:grpSpPr bwMode="auto">
          <a:xfrm>
            <a:off x="304800" y="2667000"/>
            <a:ext cx="8382000" cy="3476644"/>
            <a:chOff x="192" y="1680"/>
            <a:chExt cx="5280" cy="2496"/>
          </a:xfrm>
        </p:grpSpPr>
        <p:sp>
          <p:nvSpPr>
            <p:cNvPr id="41992" name="Oval 12"/>
            <p:cNvSpPr>
              <a:spLocks noChangeArrowheads="1"/>
            </p:cNvSpPr>
            <p:nvPr/>
          </p:nvSpPr>
          <p:spPr bwMode="auto">
            <a:xfrm>
              <a:off x="192" y="1680"/>
              <a:ext cx="5280" cy="2304"/>
            </a:xfrm>
            <a:prstGeom prst="ellipse">
              <a:avLst/>
            </a:prstGeom>
            <a:noFill/>
            <a:ln w="38100">
              <a:solidFill>
                <a:srgbClr val="FF0000"/>
              </a:solidFill>
              <a:round/>
              <a:headEnd/>
              <a:tailEnd/>
            </a:ln>
          </p:spPr>
          <p:txBody>
            <a:bodyPr wrap="none" anchor="ctr"/>
            <a:lstStyle/>
            <a:p>
              <a:endParaRPr lang="en-GB"/>
            </a:p>
          </p:txBody>
        </p:sp>
        <p:sp>
          <p:nvSpPr>
            <p:cNvPr id="41993" name="Text Box 13"/>
            <p:cNvSpPr txBox="1">
              <a:spLocks noChangeArrowheads="1"/>
            </p:cNvSpPr>
            <p:nvPr/>
          </p:nvSpPr>
          <p:spPr bwMode="auto">
            <a:xfrm>
              <a:off x="4032" y="3888"/>
              <a:ext cx="1087" cy="288"/>
            </a:xfrm>
            <a:prstGeom prst="rect">
              <a:avLst/>
            </a:prstGeom>
            <a:noFill/>
            <a:ln w="9525">
              <a:noFill/>
              <a:miter lim="800000"/>
              <a:headEnd/>
              <a:tailEnd/>
            </a:ln>
          </p:spPr>
          <p:txBody>
            <a:bodyPr wrap="none">
              <a:spAutoFit/>
            </a:bodyPr>
            <a:lstStyle/>
            <a:p>
              <a:r>
                <a:rPr lang="en-GB">
                  <a:solidFill>
                    <a:srgbClr val="FF0000"/>
                  </a:solidFill>
                </a:rPr>
                <a:t>Supernovae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de-DE" dirty="0"/>
              <a:t>Supernova </a:t>
            </a:r>
            <a:r>
              <a:rPr lang="de-DE" dirty="0" smtClean="0"/>
              <a:t>Typen</a:t>
            </a:r>
            <a:endParaRPr lang="de-DE" dirty="0"/>
          </a:p>
        </p:txBody>
      </p:sp>
      <p:sp>
        <p:nvSpPr>
          <p:cNvPr id="110595" name="Rectangle 3"/>
          <p:cNvSpPr>
            <a:spLocks noGrp="1" noChangeArrowheads="1"/>
          </p:cNvSpPr>
          <p:nvPr>
            <p:ph type="body" sz="half" idx="1"/>
          </p:nvPr>
        </p:nvSpPr>
        <p:spPr>
          <a:xfrm>
            <a:off x="250825" y="1628800"/>
            <a:ext cx="4321175" cy="4114800"/>
          </a:xfrm>
        </p:spPr>
        <p:txBody>
          <a:bodyPr/>
          <a:lstStyle/>
          <a:p>
            <a:pPr marL="0" indent="0">
              <a:lnSpc>
                <a:spcPct val="90000"/>
              </a:lnSpc>
              <a:buFontTx/>
              <a:buNone/>
            </a:pPr>
            <a:r>
              <a:rPr lang="de-DE" dirty="0"/>
              <a:t>Thermonukleare </a:t>
            </a:r>
            <a:r>
              <a:rPr lang="de-DE" dirty="0" err="1"/>
              <a:t>SNe</a:t>
            </a:r>
            <a:endParaRPr lang="de-DE" dirty="0"/>
          </a:p>
          <a:p>
            <a:pPr marL="285750" lvl="1">
              <a:lnSpc>
                <a:spcPct val="90000"/>
              </a:lnSpc>
            </a:pPr>
            <a:r>
              <a:rPr lang="de-DE" dirty="0">
                <a:solidFill>
                  <a:srgbClr val="000000"/>
                </a:solidFill>
              </a:rPr>
              <a:t>Vorg</a:t>
            </a:r>
            <a:r>
              <a:rPr lang="de-DE" dirty="0">
                <a:solidFill>
                  <a:srgbClr val="000000"/>
                </a:solidFill>
                <a:cs typeface="Times New Roman" pitchFamily="18" charset="0"/>
              </a:rPr>
              <a:t>ängersterne haben kleine Massen</a:t>
            </a:r>
            <a:r>
              <a:rPr lang="de-DE" dirty="0">
                <a:solidFill>
                  <a:srgbClr val="000000"/>
                </a:solidFill>
              </a:rPr>
              <a:t> (&lt;8M</a:t>
            </a:r>
            <a:r>
              <a:rPr lang="de-DE" baseline="-25000" dirty="0">
                <a:solidFill>
                  <a:srgbClr val="000000"/>
                </a:solidFill>
                <a:sym typeface="Wingdings" pitchFamily="2" charset="2"/>
              </a:rPr>
              <a:t></a:t>
            </a:r>
            <a:r>
              <a:rPr lang="de-DE" dirty="0">
                <a:solidFill>
                  <a:srgbClr val="000000"/>
                </a:solidFill>
                <a:sym typeface="Wingdings" pitchFamily="2" charset="2"/>
              </a:rPr>
              <a:t>)</a:t>
            </a:r>
          </a:p>
          <a:p>
            <a:pPr marL="285750" lvl="1">
              <a:lnSpc>
                <a:spcPct val="90000"/>
              </a:lnSpc>
            </a:pPr>
            <a:r>
              <a:rPr lang="de-DE" dirty="0">
                <a:solidFill>
                  <a:srgbClr val="000000"/>
                </a:solidFill>
                <a:sym typeface="Wingdings" pitchFamily="2" charset="2"/>
              </a:rPr>
              <a:t>weit entwickelte Sterne (Wei</a:t>
            </a:r>
            <a:r>
              <a:rPr lang="en-US" dirty="0" err="1">
                <a:solidFill>
                  <a:srgbClr val="000000"/>
                </a:solidFill>
                <a:cs typeface="Times New Roman" pitchFamily="18" charset="0"/>
                <a:sym typeface="Wingdings" pitchFamily="2" charset="2"/>
              </a:rPr>
              <a:t>ss</a:t>
            </a:r>
            <a:r>
              <a:rPr lang="de-DE" dirty="0">
                <a:solidFill>
                  <a:srgbClr val="000000"/>
                </a:solidFill>
                <a:sym typeface="Wingdings" pitchFamily="2" charset="2"/>
              </a:rPr>
              <a:t>e Zwerge)</a:t>
            </a:r>
          </a:p>
          <a:p>
            <a:pPr marL="285750" lvl="1">
              <a:lnSpc>
                <a:spcPct val="90000"/>
              </a:lnSpc>
            </a:pPr>
            <a:r>
              <a:rPr lang="de-DE" dirty="0">
                <a:solidFill>
                  <a:srgbClr val="000000"/>
                </a:solidFill>
                <a:sym typeface="Wingdings" pitchFamily="2" charset="2"/>
              </a:rPr>
              <a:t>Explosives C und O Brennen</a:t>
            </a:r>
          </a:p>
          <a:p>
            <a:pPr marL="285750" lvl="1">
              <a:lnSpc>
                <a:spcPct val="90000"/>
              </a:lnSpc>
            </a:pPr>
            <a:r>
              <a:rPr lang="de-DE" dirty="0">
                <a:solidFill>
                  <a:srgbClr val="000000"/>
                </a:solidFill>
                <a:sym typeface="Wingdings" pitchFamily="2" charset="2"/>
              </a:rPr>
              <a:t>Doppelsternsysteme</a:t>
            </a:r>
          </a:p>
          <a:p>
            <a:pPr marL="285750" lvl="1">
              <a:lnSpc>
                <a:spcPct val="90000"/>
              </a:lnSpc>
            </a:pPr>
            <a:endParaRPr lang="de-DE" dirty="0">
              <a:solidFill>
                <a:srgbClr val="000000"/>
              </a:solidFill>
              <a:sym typeface="Wingdings" pitchFamily="2" charset="2"/>
            </a:endParaRPr>
          </a:p>
          <a:p>
            <a:pPr marL="285750" lvl="1">
              <a:lnSpc>
                <a:spcPct val="90000"/>
              </a:lnSpc>
            </a:pPr>
            <a:r>
              <a:rPr lang="de-DE" dirty="0">
                <a:solidFill>
                  <a:srgbClr val="000000"/>
                </a:solidFill>
                <a:sym typeface="Wingdings" pitchFamily="2" charset="2"/>
              </a:rPr>
              <a:t>Vollst</a:t>
            </a:r>
            <a:r>
              <a:rPr lang="de-DE" dirty="0">
                <a:solidFill>
                  <a:srgbClr val="000000"/>
                </a:solidFill>
                <a:cs typeface="Times New Roman" pitchFamily="18" charset="0"/>
                <a:sym typeface="Wingdings" pitchFamily="2" charset="2"/>
              </a:rPr>
              <a:t>ändige Zerstörung</a:t>
            </a:r>
          </a:p>
        </p:txBody>
      </p:sp>
      <p:sp>
        <p:nvSpPr>
          <p:cNvPr id="110596" name="Rectangle 4"/>
          <p:cNvSpPr>
            <a:spLocks noGrp="1" noChangeArrowheads="1"/>
          </p:cNvSpPr>
          <p:nvPr>
            <p:ph type="body" sz="half" idx="2"/>
          </p:nvPr>
        </p:nvSpPr>
        <p:spPr>
          <a:xfrm>
            <a:off x="4356100" y="1628800"/>
            <a:ext cx="4787900" cy="4114800"/>
          </a:xfrm>
        </p:spPr>
        <p:txBody>
          <a:bodyPr/>
          <a:lstStyle/>
          <a:p>
            <a:pPr marL="0" indent="0">
              <a:lnSpc>
                <a:spcPct val="90000"/>
              </a:lnSpc>
              <a:buFontTx/>
              <a:buNone/>
            </a:pPr>
            <a:r>
              <a:rPr lang="de-DE" dirty="0">
                <a:solidFill>
                  <a:srgbClr val="FF0000"/>
                </a:solidFill>
              </a:rPr>
              <a:t>Kernkollaps </a:t>
            </a:r>
            <a:r>
              <a:rPr lang="de-DE" dirty="0" err="1">
                <a:solidFill>
                  <a:srgbClr val="FF0000"/>
                </a:solidFill>
              </a:rPr>
              <a:t>SNe</a:t>
            </a:r>
            <a:endParaRPr lang="de-DE" dirty="0">
              <a:solidFill>
                <a:srgbClr val="FF0000"/>
              </a:solidFill>
            </a:endParaRPr>
          </a:p>
          <a:p>
            <a:pPr marL="285750" lvl="1">
              <a:lnSpc>
                <a:spcPct val="90000"/>
              </a:lnSpc>
            </a:pPr>
            <a:r>
              <a:rPr lang="de-DE" dirty="0">
                <a:solidFill>
                  <a:srgbClr val="000000"/>
                </a:solidFill>
              </a:rPr>
              <a:t>Vorg</a:t>
            </a:r>
            <a:r>
              <a:rPr lang="de-DE" dirty="0">
                <a:solidFill>
                  <a:srgbClr val="000000"/>
                </a:solidFill>
                <a:cs typeface="Times New Roman" pitchFamily="18" charset="0"/>
              </a:rPr>
              <a:t>ängersterne haben </a:t>
            </a:r>
            <a:r>
              <a:rPr lang="de-DE" dirty="0" err="1" smtClean="0">
                <a:solidFill>
                  <a:srgbClr val="000000"/>
                </a:solidFill>
                <a:cs typeface="Times New Roman" pitchFamily="18" charset="0"/>
              </a:rPr>
              <a:t>gro</a:t>
            </a:r>
            <a:r>
              <a:rPr lang="en-US" dirty="0" err="1" smtClean="0">
                <a:solidFill>
                  <a:srgbClr val="000000"/>
                </a:solidFill>
                <a:cs typeface="Times New Roman" pitchFamily="18" charset="0"/>
                <a:sym typeface="Wingdings" pitchFamily="2" charset="2"/>
              </a:rPr>
              <a:t>ss</a:t>
            </a:r>
            <a:r>
              <a:rPr lang="de-DE" dirty="0" smtClean="0">
                <a:solidFill>
                  <a:srgbClr val="000000"/>
                </a:solidFill>
                <a:cs typeface="Times New Roman" pitchFamily="18" charset="0"/>
              </a:rPr>
              <a:t>e </a:t>
            </a:r>
            <a:r>
              <a:rPr lang="de-DE" dirty="0">
                <a:solidFill>
                  <a:srgbClr val="000000"/>
                </a:solidFill>
                <a:cs typeface="Times New Roman" pitchFamily="18" charset="0"/>
              </a:rPr>
              <a:t>Massen</a:t>
            </a:r>
            <a:r>
              <a:rPr lang="de-DE" dirty="0">
                <a:solidFill>
                  <a:srgbClr val="000000"/>
                </a:solidFill>
              </a:rPr>
              <a:t> (&gt;8M</a:t>
            </a:r>
            <a:r>
              <a:rPr lang="de-DE" baseline="-25000" dirty="0">
                <a:solidFill>
                  <a:srgbClr val="000000"/>
                </a:solidFill>
                <a:sym typeface="Wingdings" pitchFamily="2" charset="2"/>
              </a:rPr>
              <a:t></a:t>
            </a:r>
            <a:r>
              <a:rPr lang="de-DE" dirty="0">
                <a:solidFill>
                  <a:srgbClr val="000000"/>
                </a:solidFill>
                <a:sym typeface="Wingdings" pitchFamily="2" charset="2"/>
              </a:rPr>
              <a:t>)</a:t>
            </a:r>
          </a:p>
          <a:p>
            <a:pPr marL="285750" lvl="1">
              <a:lnSpc>
                <a:spcPct val="90000"/>
              </a:lnSpc>
            </a:pPr>
            <a:r>
              <a:rPr lang="de-DE" dirty="0" err="1">
                <a:solidFill>
                  <a:srgbClr val="000000"/>
                </a:solidFill>
                <a:sym typeface="Wingdings" pitchFamily="2" charset="2"/>
              </a:rPr>
              <a:t>gro</a:t>
            </a:r>
            <a:r>
              <a:rPr lang="en-US" dirty="0">
                <a:solidFill>
                  <a:srgbClr val="000000"/>
                </a:solidFill>
                <a:cs typeface="Times New Roman" pitchFamily="18" charset="0"/>
                <a:sym typeface="Wingdings" pitchFamily="2" charset="2"/>
              </a:rPr>
              <a:t>ß</a:t>
            </a:r>
            <a:r>
              <a:rPr lang="de-DE" dirty="0">
                <a:solidFill>
                  <a:srgbClr val="000000"/>
                </a:solidFill>
                <a:sym typeface="Wingdings" pitchFamily="2" charset="2"/>
              </a:rPr>
              <a:t>e Sternh</a:t>
            </a:r>
            <a:r>
              <a:rPr lang="de-DE" dirty="0">
                <a:solidFill>
                  <a:srgbClr val="000000"/>
                </a:solidFill>
                <a:cs typeface="Times New Roman" pitchFamily="18" charset="0"/>
                <a:sym typeface="Wingdings" pitchFamily="2" charset="2"/>
              </a:rPr>
              <a:t>ülle </a:t>
            </a:r>
            <a:r>
              <a:rPr lang="de-DE" dirty="0">
                <a:solidFill>
                  <a:srgbClr val="000000"/>
                </a:solidFill>
                <a:sym typeface="Wingdings" pitchFamily="2" charset="2"/>
              </a:rPr>
              <a:t> (Kernfusion noch im Gange)</a:t>
            </a:r>
          </a:p>
          <a:p>
            <a:pPr marL="285750" lvl="1">
              <a:lnSpc>
                <a:spcPct val="90000"/>
              </a:lnSpc>
            </a:pPr>
            <a:r>
              <a:rPr lang="de-DE" dirty="0">
                <a:solidFill>
                  <a:srgbClr val="000000"/>
                </a:solidFill>
                <a:sym typeface="Wingdings" pitchFamily="2" charset="2"/>
              </a:rPr>
              <a:t>Brennen wegen der hohen Dichte und Kompression</a:t>
            </a:r>
          </a:p>
          <a:p>
            <a:pPr marL="285750" lvl="1">
              <a:lnSpc>
                <a:spcPct val="90000"/>
              </a:lnSpc>
            </a:pPr>
            <a:r>
              <a:rPr lang="de-DE" dirty="0">
                <a:solidFill>
                  <a:srgbClr val="000000"/>
                </a:solidFill>
                <a:sym typeface="Wingdings" pitchFamily="2" charset="2"/>
              </a:rPr>
              <a:t>Einzelsterne (Doppelsterne f</a:t>
            </a:r>
            <a:r>
              <a:rPr lang="de-DE" dirty="0">
                <a:solidFill>
                  <a:srgbClr val="000000"/>
                </a:solidFill>
                <a:cs typeface="Times New Roman" pitchFamily="18" charset="0"/>
                <a:sym typeface="Wingdings" pitchFamily="2" charset="2"/>
              </a:rPr>
              <a:t>ür</a:t>
            </a:r>
            <a:r>
              <a:rPr lang="de-DE" dirty="0">
                <a:solidFill>
                  <a:srgbClr val="000000"/>
                </a:solidFill>
                <a:sym typeface="Wingdings" pitchFamily="2" charset="2"/>
              </a:rPr>
              <a:t> </a:t>
            </a:r>
            <a:r>
              <a:rPr lang="de-DE" dirty="0" err="1">
                <a:solidFill>
                  <a:srgbClr val="000000"/>
                </a:solidFill>
                <a:sym typeface="Wingdings" pitchFamily="2" charset="2"/>
              </a:rPr>
              <a:t>SNe</a:t>
            </a:r>
            <a:r>
              <a:rPr lang="de-DE" dirty="0">
                <a:solidFill>
                  <a:srgbClr val="000000"/>
                </a:solidFill>
                <a:sym typeface="Wingdings" pitchFamily="2" charset="2"/>
              </a:rPr>
              <a:t> </a:t>
            </a:r>
            <a:r>
              <a:rPr lang="de-DE" dirty="0" err="1">
                <a:solidFill>
                  <a:srgbClr val="000000"/>
                </a:solidFill>
                <a:sym typeface="Wingdings" pitchFamily="2" charset="2"/>
              </a:rPr>
              <a:t>Ib</a:t>
            </a:r>
            <a:r>
              <a:rPr lang="de-DE" dirty="0">
                <a:solidFill>
                  <a:srgbClr val="000000"/>
                </a:solidFill>
                <a:sym typeface="Wingdings" pitchFamily="2" charset="2"/>
              </a:rPr>
              <a:t>/c)</a:t>
            </a:r>
          </a:p>
          <a:p>
            <a:pPr marL="285750" lvl="1">
              <a:lnSpc>
                <a:spcPct val="90000"/>
              </a:lnSpc>
            </a:pPr>
            <a:r>
              <a:rPr lang="de-DE" dirty="0">
                <a:solidFill>
                  <a:srgbClr val="000000"/>
                </a:solidFill>
                <a:sym typeface="Wingdings" pitchFamily="2" charset="2"/>
              </a:rPr>
              <a:t>Neutronenstern als </a:t>
            </a:r>
            <a:r>
              <a:rPr lang="de-DE" dirty="0">
                <a:solidFill>
                  <a:srgbClr val="000000"/>
                </a:solidFill>
                <a:cs typeface="Times New Roman" pitchFamily="18" charset="0"/>
                <a:sym typeface="Wingdings" pitchFamily="2" charset="2"/>
              </a:rPr>
              <a:t>Überrest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85800" y="197768"/>
            <a:ext cx="7772400" cy="1143000"/>
          </a:xfrm>
          <a:noFill/>
        </p:spPr>
        <p:txBody>
          <a:bodyPr/>
          <a:lstStyle/>
          <a:p>
            <a:r>
              <a:rPr lang="de-DE" dirty="0"/>
              <a:t>Energie Quellen</a:t>
            </a:r>
          </a:p>
        </p:txBody>
      </p:sp>
      <p:sp>
        <p:nvSpPr>
          <p:cNvPr id="111619" name="Rectangle 3"/>
          <p:cNvSpPr>
            <a:spLocks noGrp="1" noChangeArrowheads="1"/>
          </p:cNvSpPr>
          <p:nvPr>
            <p:ph type="body" idx="1"/>
          </p:nvPr>
        </p:nvSpPr>
        <p:spPr>
          <a:xfrm>
            <a:off x="685800" y="1280120"/>
            <a:ext cx="7772400" cy="5029200"/>
          </a:xfrm>
          <a:noFill/>
        </p:spPr>
        <p:txBody>
          <a:bodyPr/>
          <a:lstStyle/>
          <a:p>
            <a:r>
              <a:rPr lang="en-GB" dirty="0"/>
              <a:t>Gravitation </a:t>
            </a:r>
            <a:r>
              <a:rPr lang="en-US" dirty="0">
                <a:cs typeface="Times New Roman" pitchFamily="18" charset="0"/>
              </a:rPr>
              <a:t>→</a:t>
            </a:r>
            <a:r>
              <a:rPr lang="en-GB" dirty="0" err="1">
                <a:solidFill>
                  <a:srgbClr val="FF0000"/>
                </a:solidFill>
              </a:rPr>
              <a:t>Typ</a:t>
            </a:r>
            <a:r>
              <a:rPr lang="en-GB" dirty="0">
                <a:solidFill>
                  <a:srgbClr val="FF0000"/>
                </a:solidFill>
              </a:rPr>
              <a:t> II Supernovae</a:t>
            </a:r>
          </a:p>
          <a:p>
            <a:pPr lvl="1"/>
            <a:r>
              <a:rPr lang="de-DE" dirty="0">
                <a:solidFill>
                  <a:srgbClr val="FF0000"/>
                </a:solidFill>
              </a:rPr>
              <a:t>Kollaps einer Sonnenmasse oder mehr in einen Neutronenstern</a:t>
            </a:r>
            <a:r>
              <a:rPr lang="en-GB" dirty="0"/>
              <a:t> </a:t>
            </a:r>
          </a:p>
          <a:p>
            <a:pPr lvl="2"/>
            <a:endParaRPr lang="en-GB" dirty="0"/>
          </a:p>
          <a:p>
            <a:endParaRPr lang="en-GB" dirty="0"/>
          </a:p>
        </p:txBody>
      </p:sp>
      <p:grpSp>
        <p:nvGrpSpPr>
          <p:cNvPr id="111620" name="Group 4"/>
          <p:cNvGrpSpPr>
            <a:grpSpLocks/>
          </p:cNvGrpSpPr>
          <p:nvPr/>
        </p:nvGrpSpPr>
        <p:grpSpPr bwMode="auto">
          <a:xfrm>
            <a:off x="714353" y="2708275"/>
            <a:ext cx="8032772" cy="4149725"/>
            <a:chOff x="133" y="1526"/>
            <a:chExt cx="5059" cy="2794"/>
          </a:xfrm>
        </p:grpSpPr>
        <p:pic>
          <p:nvPicPr>
            <p:cNvPr id="111621" name="Picture 5" descr="supernova"/>
            <p:cNvPicPr>
              <a:picLocks noChangeAspect="1" noChangeArrowheads="1"/>
            </p:cNvPicPr>
            <p:nvPr/>
          </p:nvPicPr>
          <p:blipFill>
            <a:blip r:embed="rId3" cstate="print"/>
            <a:srcRect/>
            <a:stretch>
              <a:fillRect/>
            </a:stretch>
          </p:blipFill>
          <p:spPr bwMode="auto">
            <a:xfrm>
              <a:off x="2200" y="1526"/>
              <a:ext cx="2992" cy="2794"/>
            </a:xfrm>
            <a:prstGeom prst="rect">
              <a:avLst/>
            </a:prstGeom>
            <a:noFill/>
          </p:spPr>
        </p:pic>
        <p:sp>
          <p:nvSpPr>
            <p:cNvPr id="111622" name="Text Box 6"/>
            <p:cNvSpPr txBox="1">
              <a:spLocks noChangeArrowheads="1"/>
            </p:cNvSpPr>
            <p:nvPr/>
          </p:nvSpPr>
          <p:spPr bwMode="auto">
            <a:xfrm>
              <a:off x="133" y="3249"/>
              <a:ext cx="2082" cy="560"/>
            </a:xfrm>
            <a:prstGeom prst="rect">
              <a:avLst/>
            </a:prstGeom>
            <a:noFill/>
            <a:ln w="9525">
              <a:noFill/>
              <a:miter lim="800000"/>
              <a:headEnd/>
              <a:tailEnd/>
            </a:ln>
            <a:effectLst/>
          </p:spPr>
          <p:txBody>
            <a:bodyPr wrap="none">
              <a:spAutoFit/>
            </a:bodyPr>
            <a:lstStyle/>
            <a:p>
              <a:r>
                <a:rPr lang="de-DE" dirty="0" err="1"/>
                <a:t>Gamows</a:t>
              </a:r>
              <a:r>
                <a:rPr lang="de-DE" dirty="0"/>
                <a:t> Bild einer </a:t>
              </a:r>
            </a:p>
            <a:p>
              <a:r>
                <a:rPr lang="de-DE" dirty="0"/>
                <a:t>Kernkollaps Supernova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11620"/>
                                        </p:tgtEl>
                                        <p:attrNameLst>
                                          <p:attrName>style.visibility</p:attrName>
                                        </p:attrNameLst>
                                      </p:cBhvr>
                                      <p:to>
                                        <p:strVal val="visible"/>
                                      </p:to>
                                    </p:set>
                                    <p:animEffect transition="in" filter="box(out)">
                                      <p:cBhvr>
                                        <p:cTn id="7" dur="500"/>
                                        <p:tgtEl>
                                          <p:spTgt spid="111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7650" name="Picture 2" descr="87A_aat"/>
          <p:cNvPicPr>
            <a:picLocks noChangeAspect="1" noChangeArrowheads="1"/>
          </p:cNvPicPr>
          <p:nvPr/>
        </p:nvPicPr>
        <p:blipFill>
          <a:blip r:embed="rId2" cstate="print"/>
          <a:srcRect t="5902"/>
          <a:stretch>
            <a:fillRect/>
          </a:stretch>
        </p:blipFill>
        <p:spPr bwMode="auto">
          <a:xfrm>
            <a:off x="0" y="188913"/>
            <a:ext cx="9144000" cy="6453187"/>
          </a:xfrm>
          <a:prstGeom prst="rect">
            <a:avLst/>
          </a:prstGeom>
          <a:noFill/>
          <a:ln w="9525">
            <a:noFill/>
            <a:miter lim="800000"/>
            <a:headEnd/>
            <a:tailEnd/>
          </a:ln>
        </p:spPr>
      </p:pic>
      <p:sp>
        <p:nvSpPr>
          <p:cNvPr id="27651" name="Rectangle 3"/>
          <p:cNvSpPr>
            <a:spLocks noGrp="1" noChangeArrowheads="1"/>
          </p:cNvSpPr>
          <p:nvPr>
            <p:ph type="title"/>
          </p:nvPr>
        </p:nvSpPr>
        <p:spPr/>
        <p:txBody>
          <a:bodyPr/>
          <a:lstStyle/>
          <a:p>
            <a:r>
              <a:rPr lang="en-GB" sz="8800" smtClean="0">
                <a:solidFill>
                  <a:srgbClr val="FFFF00"/>
                </a:solidFill>
              </a:rPr>
              <a:t>Supernova!</a:t>
            </a:r>
          </a:p>
        </p:txBody>
      </p:sp>
      <p:sp>
        <p:nvSpPr>
          <p:cNvPr id="328709" name="Text Box 5"/>
          <p:cNvSpPr txBox="1">
            <a:spLocks noChangeArrowheads="1"/>
          </p:cNvSpPr>
          <p:nvPr/>
        </p:nvSpPr>
        <p:spPr bwMode="auto">
          <a:xfrm>
            <a:off x="-34925" y="6211888"/>
            <a:ext cx="3926909" cy="461665"/>
          </a:xfrm>
          <a:prstGeom prst="rect">
            <a:avLst/>
          </a:prstGeom>
          <a:noFill/>
          <a:ln w="9525">
            <a:noFill/>
            <a:miter lim="800000"/>
            <a:headEnd/>
            <a:tailEnd/>
          </a:ln>
          <a:effectLst/>
        </p:spPr>
        <p:txBody>
          <a:bodyPr wrap="none">
            <a:spAutoFit/>
          </a:bodyPr>
          <a:lstStyle/>
          <a:p>
            <a:pPr>
              <a:defRPr/>
            </a:pPr>
            <a:r>
              <a:rPr lang="en-GB" b="0" dirty="0">
                <a:solidFill>
                  <a:schemeClr val="bg1"/>
                </a:solidFill>
              </a:rPr>
              <a:t>© Anglo-Australian Telescope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250825" y="333375"/>
            <a:ext cx="8569325" cy="1143000"/>
          </a:xfrm>
        </p:spPr>
        <p:txBody>
          <a:bodyPr/>
          <a:lstStyle/>
          <a:p>
            <a:pPr>
              <a:lnSpc>
                <a:spcPct val="80000"/>
              </a:lnSpc>
            </a:pPr>
            <a:r>
              <a:rPr lang="de-DE" dirty="0">
                <a:solidFill>
                  <a:srgbClr val="FF0000"/>
                </a:solidFill>
              </a:rPr>
              <a:t>Struktur eines </a:t>
            </a:r>
            <a:r>
              <a:rPr lang="de-DE" dirty="0" err="1">
                <a:solidFill>
                  <a:srgbClr val="FF0000"/>
                </a:solidFill>
              </a:rPr>
              <a:t>Vorg</a:t>
            </a:r>
            <a:r>
              <a:rPr lang="en-US" dirty="0" err="1">
                <a:solidFill>
                  <a:srgbClr val="FF0000"/>
                </a:solidFill>
                <a:cs typeface="Times New Roman" pitchFamily="18" charset="0"/>
              </a:rPr>
              <a:t>ängersternes</a:t>
            </a:r>
            <a:r>
              <a:rPr lang="en-US" dirty="0">
                <a:solidFill>
                  <a:srgbClr val="FF0000"/>
                </a:solidFill>
                <a:cs typeface="Times New Roman" pitchFamily="18" charset="0"/>
              </a:rPr>
              <a:t> von </a:t>
            </a:r>
            <a:r>
              <a:rPr lang="en-US" dirty="0" err="1">
                <a:solidFill>
                  <a:srgbClr val="FF0000"/>
                </a:solidFill>
                <a:cs typeface="Times New Roman" pitchFamily="18" charset="0"/>
              </a:rPr>
              <a:t>Kernkollaps</a:t>
            </a:r>
            <a:r>
              <a:rPr lang="en-US" dirty="0">
                <a:solidFill>
                  <a:srgbClr val="FF0000"/>
                </a:solidFill>
                <a:cs typeface="Times New Roman" pitchFamily="18" charset="0"/>
              </a:rPr>
              <a:t> Supernovae</a:t>
            </a:r>
          </a:p>
        </p:txBody>
      </p:sp>
      <p:sp>
        <p:nvSpPr>
          <p:cNvPr id="232451" name="Rectangle 3"/>
          <p:cNvSpPr>
            <a:spLocks noGrp="1" noChangeArrowheads="1"/>
          </p:cNvSpPr>
          <p:nvPr>
            <p:ph type="body" idx="1"/>
          </p:nvPr>
        </p:nvSpPr>
        <p:spPr/>
        <p:txBody>
          <a:bodyPr/>
          <a:lstStyle/>
          <a:p>
            <a:endParaRPr lang="en-US"/>
          </a:p>
        </p:txBody>
      </p:sp>
      <p:pic>
        <p:nvPicPr>
          <p:cNvPr id="232452" name="Picture 4" descr="starstructure_sm"/>
          <p:cNvPicPr>
            <a:picLocks noChangeAspect="1" noChangeArrowheads="1"/>
          </p:cNvPicPr>
          <p:nvPr/>
        </p:nvPicPr>
        <p:blipFill>
          <a:blip r:embed="rId2" cstate="print"/>
          <a:srcRect/>
          <a:stretch>
            <a:fillRect/>
          </a:stretch>
        </p:blipFill>
        <p:spPr bwMode="auto">
          <a:xfrm>
            <a:off x="2051050" y="1628775"/>
            <a:ext cx="4919663" cy="49403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684213" y="333375"/>
            <a:ext cx="7772400" cy="1143000"/>
          </a:xfrm>
        </p:spPr>
        <p:txBody>
          <a:bodyPr/>
          <a:lstStyle/>
          <a:p>
            <a:r>
              <a:rPr lang="de-DE" dirty="0"/>
              <a:t>Energie Quellen</a:t>
            </a:r>
          </a:p>
        </p:txBody>
      </p:sp>
      <p:sp>
        <p:nvSpPr>
          <p:cNvPr id="115715" name="Rectangle 3"/>
          <p:cNvSpPr>
            <a:spLocks noGrp="1" noChangeArrowheads="1"/>
          </p:cNvSpPr>
          <p:nvPr>
            <p:ph type="body" idx="1"/>
          </p:nvPr>
        </p:nvSpPr>
        <p:spPr>
          <a:xfrm>
            <a:off x="685800" y="1295400"/>
            <a:ext cx="7772400" cy="5029200"/>
          </a:xfrm>
        </p:spPr>
        <p:txBody>
          <a:bodyPr/>
          <a:lstStyle/>
          <a:p>
            <a:pPr>
              <a:lnSpc>
                <a:spcPct val="90000"/>
              </a:lnSpc>
            </a:pPr>
            <a:r>
              <a:rPr lang="de-DE"/>
              <a:t>Schocks</a:t>
            </a:r>
          </a:p>
          <a:p>
            <a:pPr lvl="1">
              <a:lnSpc>
                <a:spcPct val="90000"/>
              </a:lnSpc>
            </a:pPr>
            <a:r>
              <a:rPr lang="de-DE"/>
              <a:t>Ausbruch an der Sternoberfl</a:t>
            </a:r>
            <a:r>
              <a:rPr lang="de-DE">
                <a:cs typeface="Times New Roman" pitchFamily="18" charset="0"/>
              </a:rPr>
              <a:t>äche</a:t>
            </a:r>
          </a:p>
          <a:p>
            <a:pPr lvl="1">
              <a:lnSpc>
                <a:spcPct val="90000"/>
              </a:lnSpc>
            </a:pPr>
            <a:r>
              <a:rPr lang="de-DE"/>
              <a:t>Kinetische Energie</a:t>
            </a:r>
          </a:p>
          <a:p>
            <a:pPr>
              <a:lnSpc>
                <a:spcPct val="90000"/>
              </a:lnSpc>
            </a:pPr>
            <a:r>
              <a:rPr lang="de-DE"/>
              <a:t>K</a:t>
            </a:r>
            <a:r>
              <a:rPr lang="de-DE">
                <a:cs typeface="Times New Roman" pitchFamily="18" charset="0"/>
              </a:rPr>
              <a:t>ühlung</a:t>
            </a:r>
          </a:p>
          <a:p>
            <a:pPr lvl="1">
              <a:lnSpc>
                <a:spcPct val="90000"/>
              </a:lnSpc>
            </a:pPr>
            <a:r>
              <a:rPr lang="de-DE"/>
              <a:t>adiabatisch aufgrund der Expansion der Ejecta</a:t>
            </a:r>
          </a:p>
          <a:p>
            <a:pPr>
              <a:lnSpc>
                <a:spcPct val="90000"/>
              </a:lnSpc>
            </a:pPr>
            <a:r>
              <a:rPr lang="de-DE"/>
              <a:t>Radioaktivit</a:t>
            </a:r>
            <a:r>
              <a:rPr lang="de-DE">
                <a:cs typeface="Times New Roman" pitchFamily="18" charset="0"/>
              </a:rPr>
              <a:t>ät</a:t>
            </a:r>
          </a:p>
          <a:p>
            <a:pPr lvl="1">
              <a:lnSpc>
                <a:spcPct val="90000"/>
              </a:lnSpc>
            </a:pPr>
            <a:r>
              <a:rPr lang="de-DE"/>
              <a:t>Nukleosynthese</a:t>
            </a:r>
          </a:p>
          <a:p>
            <a:pPr>
              <a:lnSpc>
                <a:spcPct val="90000"/>
              </a:lnSpc>
            </a:pPr>
            <a:r>
              <a:rPr lang="de-DE"/>
              <a:t>Rekombination</a:t>
            </a:r>
          </a:p>
          <a:p>
            <a:pPr lvl="1">
              <a:lnSpc>
                <a:spcPct val="90000"/>
              </a:lnSpc>
            </a:pPr>
            <a:r>
              <a:rPr lang="de-DE"/>
              <a:t>Atome im vom Schock ionisierten Material rekombinieren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6444208" y="260648"/>
            <a:ext cx="2516783" cy="1143000"/>
          </a:xfrm>
          <a:noFill/>
          <a:ln>
            <a:solidFill>
              <a:srgbClr val="292929"/>
            </a:solidFill>
          </a:ln>
        </p:spPr>
        <p:txBody>
          <a:bodyPr/>
          <a:lstStyle/>
          <a:p>
            <a:r>
              <a:rPr lang="en-US" sz="4000" dirty="0">
                <a:solidFill>
                  <a:srgbClr val="FF0000"/>
                </a:solidFill>
              </a:rPr>
              <a:t>SN 1987A</a:t>
            </a:r>
          </a:p>
        </p:txBody>
      </p:sp>
      <p:sp>
        <p:nvSpPr>
          <p:cNvPr id="120835" name="Rectangle 3"/>
          <p:cNvSpPr>
            <a:spLocks noGrp="1" noChangeArrowheads="1"/>
          </p:cNvSpPr>
          <p:nvPr>
            <p:ph type="body" sz="half" idx="1"/>
          </p:nvPr>
        </p:nvSpPr>
        <p:spPr/>
        <p:txBody>
          <a:bodyPr/>
          <a:lstStyle/>
          <a:p>
            <a:r>
              <a:rPr lang="en-US" sz="2800"/>
              <a:t>Core-collapse supernovae</a:t>
            </a:r>
          </a:p>
        </p:txBody>
      </p:sp>
      <p:pic>
        <p:nvPicPr>
          <p:cNvPr id="120836" name="Picture 4" descr="87A_BOOK"/>
          <p:cNvPicPr>
            <a:picLocks noChangeAspect="1" noChangeArrowheads="1"/>
          </p:cNvPicPr>
          <p:nvPr/>
        </p:nvPicPr>
        <p:blipFill>
          <a:blip r:embed="rId3" cstate="print"/>
          <a:srcRect b="2222"/>
          <a:stretch>
            <a:fillRect/>
          </a:stretch>
        </p:blipFill>
        <p:spPr bwMode="auto">
          <a:xfrm>
            <a:off x="0" y="0"/>
            <a:ext cx="6511925" cy="6858000"/>
          </a:xfrm>
          <a:prstGeom prst="rect">
            <a:avLst/>
          </a:prstGeom>
          <a:noFill/>
        </p:spPr>
      </p:pic>
      <p:sp>
        <p:nvSpPr>
          <p:cNvPr id="120837" name="Text Box 5"/>
          <p:cNvSpPr txBox="1">
            <a:spLocks noChangeArrowheads="1"/>
          </p:cNvSpPr>
          <p:nvPr/>
        </p:nvSpPr>
        <p:spPr bwMode="auto">
          <a:xfrm>
            <a:off x="6765925" y="6034088"/>
            <a:ext cx="1825625" cy="396875"/>
          </a:xfrm>
          <a:prstGeom prst="rect">
            <a:avLst/>
          </a:prstGeom>
          <a:noFill/>
          <a:ln w="9525">
            <a:noFill/>
            <a:miter lim="800000"/>
            <a:headEnd/>
            <a:tailEnd/>
          </a:ln>
          <a:effectLst/>
        </p:spPr>
        <p:txBody>
          <a:bodyPr wrap="none">
            <a:spAutoFit/>
          </a:bodyPr>
          <a:lstStyle/>
          <a:p>
            <a:r>
              <a:rPr lang="en-US" sz="2000" dirty="0" err="1"/>
              <a:t>Suntzeff</a:t>
            </a:r>
            <a:r>
              <a:rPr lang="en-US" sz="2000" dirty="0"/>
              <a:t> (2003)</a:t>
            </a:r>
            <a:endParaRPr lang="en-US" b="0" dirty="0"/>
          </a:p>
        </p:txBody>
      </p:sp>
      <p:pic>
        <p:nvPicPr>
          <p:cNvPr id="120838" name="Picture 6" descr="87asmall"/>
          <p:cNvPicPr>
            <a:picLocks noGrp="1" noChangeAspect="1" noChangeArrowheads="1"/>
          </p:cNvPicPr>
          <p:nvPr>
            <p:ph sz="quarter" idx="2"/>
          </p:nvPr>
        </p:nvPicPr>
        <p:blipFill>
          <a:blip r:embed="rId4" cstate="print"/>
          <a:srcRect/>
          <a:stretch>
            <a:fillRect/>
          </a:stretch>
        </p:blipFill>
        <p:spPr>
          <a:xfrm>
            <a:off x="5508625" y="2220913"/>
            <a:ext cx="2130425" cy="1981200"/>
          </a:xfrm>
          <a:noFill/>
          <a:ln/>
        </p:spPr>
      </p:pic>
      <p:pic>
        <p:nvPicPr>
          <p:cNvPr id="120839" name="Picture 7" descr="87A_spots2"/>
          <p:cNvPicPr>
            <a:picLocks noGrp="1" noChangeAspect="1" noChangeArrowheads="1"/>
          </p:cNvPicPr>
          <p:nvPr>
            <p:ph sz="quarter" idx="3"/>
          </p:nvPr>
        </p:nvPicPr>
        <p:blipFill>
          <a:blip r:embed="rId5" cstate="print"/>
          <a:srcRect/>
          <a:stretch>
            <a:fillRect/>
          </a:stretch>
        </p:blipFill>
        <p:spPr>
          <a:xfrm>
            <a:off x="5508625" y="2078038"/>
            <a:ext cx="2159000" cy="21590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20839"/>
                                        </p:tgtEl>
                                        <p:attrNameLst>
                                          <p:attrName>style.visibility</p:attrName>
                                        </p:attrNameLst>
                                      </p:cBhvr>
                                      <p:to>
                                        <p:strVal val="visible"/>
                                      </p:to>
                                    </p:set>
                                    <p:animEffect transition="in" filter="box(out)">
                                      <p:cBhvr>
                                        <p:cTn id="7" dur="500"/>
                                        <p:tgtEl>
                                          <p:spTgt spid="120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188640"/>
            <a:ext cx="7772400" cy="1143000"/>
          </a:xfrm>
        </p:spPr>
        <p:txBody>
          <a:bodyPr/>
          <a:lstStyle/>
          <a:p>
            <a:r>
              <a:rPr lang="de-DE" dirty="0"/>
              <a:t>Energie Quellen</a:t>
            </a:r>
          </a:p>
        </p:txBody>
      </p:sp>
      <p:sp>
        <p:nvSpPr>
          <p:cNvPr id="113667" name="Rectangle 3"/>
          <p:cNvSpPr>
            <a:spLocks noGrp="1" noChangeArrowheads="1"/>
          </p:cNvSpPr>
          <p:nvPr>
            <p:ph type="body" sz="half" idx="1"/>
          </p:nvPr>
        </p:nvSpPr>
        <p:spPr>
          <a:xfrm>
            <a:off x="685800" y="1412776"/>
            <a:ext cx="7773988" cy="3192462"/>
          </a:xfrm>
        </p:spPr>
        <p:txBody>
          <a:bodyPr/>
          <a:lstStyle/>
          <a:p>
            <a:r>
              <a:rPr lang="de-DE" sz="3200" dirty="0"/>
              <a:t>Gravitation </a:t>
            </a:r>
            <a:r>
              <a:rPr lang="de-DE" sz="3200" dirty="0">
                <a:cs typeface="Times New Roman" pitchFamily="18" charset="0"/>
              </a:rPr>
              <a:t>→</a:t>
            </a:r>
            <a:r>
              <a:rPr lang="de-DE" sz="3200" dirty="0">
                <a:solidFill>
                  <a:srgbClr val="FF0000"/>
                </a:solidFill>
              </a:rPr>
              <a:t>Typ II Supernovae</a:t>
            </a:r>
          </a:p>
          <a:p>
            <a:pPr lvl="1"/>
            <a:r>
              <a:rPr lang="de-DE" dirty="0">
                <a:solidFill>
                  <a:srgbClr val="FF0000"/>
                </a:solidFill>
              </a:rPr>
              <a:t>Kollaps einer Sonnenmasse der mehr in einen Neutronenstern</a:t>
            </a:r>
          </a:p>
          <a:p>
            <a:pPr lvl="1">
              <a:buSzPct val="80000"/>
              <a:buFont typeface="Wingdings" pitchFamily="2" charset="2"/>
              <a:buChar char="è"/>
            </a:pPr>
            <a:r>
              <a:rPr lang="de-DE" sz="2800" dirty="0">
                <a:solidFill>
                  <a:srgbClr val="FF0000"/>
                </a:solidFill>
              </a:rPr>
              <a:t>Freisetzung von 10</a:t>
            </a:r>
            <a:r>
              <a:rPr lang="de-DE" sz="2800" baseline="30000" dirty="0">
                <a:solidFill>
                  <a:srgbClr val="FF0000"/>
                </a:solidFill>
              </a:rPr>
              <a:t>46</a:t>
            </a:r>
            <a:r>
              <a:rPr lang="de-DE" sz="2800" dirty="0">
                <a:solidFill>
                  <a:srgbClr val="FF0000"/>
                </a:solidFill>
              </a:rPr>
              <a:t> Joule</a:t>
            </a:r>
          </a:p>
          <a:p>
            <a:pPr lvl="2">
              <a:buFont typeface="Times New Roman" pitchFamily="18" charset="0"/>
              <a:buChar char="−"/>
            </a:pPr>
            <a:r>
              <a:rPr lang="de-DE" dirty="0">
                <a:solidFill>
                  <a:srgbClr val="FF0000"/>
                </a:solidFill>
                <a:cs typeface="Times New Roman" pitchFamily="18" charset="0"/>
              </a:rPr>
              <a:t>vor allem Elektron Neutrinos </a:t>
            </a:r>
            <a:r>
              <a:rPr lang="de-DE" dirty="0" err="1">
                <a:solidFill>
                  <a:srgbClr val="FF0000"/>
                </a:solidFill>
                <a:cs typeface="Times New Roman" pitchFamily="18" charset="0"/>
              </a:rPr>
              <a:t>ν</a:t>
            </a:r>
            <a:r>
              <a:rPr lang="de-DE" baseline="-25000" dirty="0" err="1">
                <a:solidFill>
                  <a:srgbClr val="FF0000"/>
                </a:solidFill>
                <a:cs typeface="Times New Roman" pitchFamily="18" charset="0"/>
              </a:rPr>
              <a:t>e</a:t>
            </a:r>
            <a:endParaRPr lang="de-DE" dirty="0">
              <a:solidFill>
                <a:srgbClr val="FF0000"/>
              </a:solidFill>
              <a:cs typeface="Times New Roman" pitchFamily="18" charset="0"/>
            </a:endParaRPr>
          </a:p>
          <a:p>
            <a:pPr lvl="2">
              <a:buFont typeface="Times New Roman" pitchFamily="18" charset="0"/>
              <a:buChar char="−"/>
            </a:pPr>
            <a:r>
              <a:rPr lang="de-DE" dirty="0">
                <a:solidFill>
                  <a:srgbClr val="FF0000"/>
                </a:solidFill>
                <a:cs typeface="Times New Roman" pitchFamily="18" charset="0"/>
              </a:rPr>
              <a:t>10</a:t>
            </a:r>
            <a:r>
              <a:rPr lang="de-DE" baseline="30000" dirty="0">
                <a:solidFill>
                  <a:srgbClr val="FF0000"/>
                </a:solidFill>
                <a:cs typeface="Times New Roman" pitchFamily="18" charset="0"/>
              </a:rPr>
              <a:t>44</a:t>
            </a:r>
            <a:r>
              <a:rPr lang="de-DE" dirty="0">
                <a:solidFill>
                  <a:srgbClr val="FF0000"/>
                </a:solidFill>
                <a:cs typeface="Times New Roman" pitchFamily="18" charset="0"/>
              </a:rPr>
              <a:t> Joule in kinetischer </a:t>
            </a:r>
            <a:r>
              <a:rPr lang="de-DE" dirty="0" err="1">
                <a:solidFill>
                  <a:srgbClr val="FF0000"/>
                </a:solidFill>
                <a:cs typeface="Times New Roman" pitchFamily="18" charset="0"/>
              </a:rPr>
              <a:t>Energy</a:t>
            </a:r>
            <a:r>
              <a:rPr lang="de-DE" dirty="0">
                <a:solidFill>
                  <a:srgbClr val="FF0000"/>
                </a:solidFill>
                <a:cs typeface="Times New Roman" pitchFamily="18" charset="0"/>
              </a:rPr>
              <a:t> (Expansion der </a:t>
            </a:r>
            <a:r>
              <a:rPr lang="de-DE" dirty="0" err="1">
                <a:solidFill>
                  <a:srgbClr val="FF0000"/>
                </a:solidFill>
                <a:cs typeface="Times New Roman" pitchFamily="18" charset="0"/>
              </a:rPr>
              <a:t>Ejecta</a:t>
            </a:r>
            <a:r>
              <a:rPr lang="de-DE" dirty="0">
                <a:solidFill>
                  <a:srgbClr val="FF0000"/>
                </a:solidFill>
                <a:cs typeface="Times New Roman" pitchFamily="18" charset="0"/>
              </a:rPr>
              <a:t>)</a:t>
            </a:r>
          </a:p>
          <a:p>
            <a:pPr lvl="2">
              <a:buFont typeface="Times New Roman" pitchFamily="18" charset="0"/>
              <a:buChar char="−"/>
            </a:pPr>
            <a:r>
              <a:rPr lang="de-DE" dirty="0">
                <a:solidFill>
                  <a:srgbClr val="FF0000"/>
                </a:solidFill>
                <a:cs typeface="Times New Roman" pitchFamily="18" charset="0"/>
              </a:rPr>
              <a:t>10</a:t>
            </a:r>
            <a:r>
              <a:rPr lang="de-DE" baseline="30000" dirty="0">
                <a:solidFill>
                  <a:srgbClr val="FF0000"/>
                </a:solidFill>
                <a:cs typeface="Times New Roman" pitchFamily="18" charset="0"/>
              </a:rPr>
              <a:t>42</a:t>
            </a:r>
            <a:r>
              <a:rPr lang="de-DE" dirty="0">
                <a:solidFill>
                  <a:srgbClr val="FF0000"/>
                </a:solidFill>
                <a:cs typeface="Times New Roman" pitchFamily="18" charset="0"/>
              </a:rPr>
              <a:t> Joule in Strahlung</a:t>
            </a:r>
          </a:p>
          <a:p>
            <a:endParaRPr lang="de-DE" dirty="0">
              <a:solidFill>
                <a:srgbClr val="FF0000"/>
              </a:solidFill>
            </a:endParaRPr>
          </a:p>
        </p:txBody>
      </p:sp>
      <p:sp>
        <p:nvSpPr>
          <p:cNvPr id="113668" name="Rectangle 4"/>
          <p:cNvSpPr>
            <a:spLocks noChangeArrowheads="1"/>
          </p:cNvSpPr>
          <p:nvPr/>
        </p:nvSpPr>
        <p:spPr bwMode="auto">
          <a:xfrm>
            <a:off x="684213" y="4438104"/>
            <a:ext cx="7773987" cy="1727200"/>
          </a:xfrm>
          <a:prstGeom prst="rect">
            <a:avLst/>
          </a:prstGeom>
          <a:noFill/>
          <a:ln w="9525">
            <a:noFill/>
            <a:miter lim="800000"/>
            <a:headEnd/>
            <a:tailEnd/>
          </a:ln>
          <a:effectLst/>
        </p:spPr>
        <p:txBody>
          <a:bodyPr/>
          <a:lstStyle/>
          <a:p>
            <a:pPr marL="342900" indent="-342900">
              <a:spcBef>
                <a:spcPct val="20000"/>
              </a:spcBef>
              <a:buFontTx/>
              <a:buChar char="•"/>
            </a:pPr>
            <a:r>
              <a:rPr lang="de-DE" sz="3200" b="0" dirty="0"/>
              <a:t>Nukleare (Bindungs-) </a:t>
            </a:r>
            <a:r>
              <a:rPr lang="de-DE" sz="3200" b="0" dirty="0" err="1"/>
              <a:t>Energy</a:t>
            </a:r>
            <a:r>
              <a:rPr lang="de-DE" sz="3200" b="0" dirty="0"/>
              <a:t> → Typ </a:t>
            </a:r>
            <a:r>
              <a:rPr lang="de-DE" sz="3200" b="0" dirty="0" err="1"/>
              <a:t>Ia</a:t>
            </a:r>
            <a:endParaRPr lang="de-DE" sz="3200" b="0" dirty="0"/>
          </a:p>
          <a:p>
            <a:pPr marL="742950" lvl="1" indent="-285750">
              <a:buFontTx/>
              <a:buChar char="–"/>
            </a:pPr>
            <a:r>
              <a:rPr lang="de-DE" sz="2800" b="0" dirty="0"/>
              <a:t>explosives </a:t>
            </a:r>
            <a:r>
              <a:rPr lang="de-DE" sz="2800" b="0" dirty="0" smtClean="0"/>
              <a:t>Kohlenstoff- und Sauerstoff-Brennen </a:t>
            </a:r>
            <a:r>
              <a:rPr lang="de-DE" sz="2800" b="0" dirty="0"/>
              <a:t>von etwa einer </a:t>
            </a:r>
            <a:r>
              <a:rPr lang="de-DE" sz="2800" b="0" dirty="0" err="1"/>
              <a:t>Sonnemasse</a:t>
            </a:r>
            <a:endParaRPr lang="de-DE" sz="2800" b="0" dirty="0"/>
          </a:p>
          <a:p>
            <a:pPr marL="742950" lvl="1" indent="-285750">
              <a:buSzPct val="80000"/>
              <a:buFont typeface="Wingdings" pitchFamily="2" charset="2"/>
              <a:buChar char="è"/>
            </a:pPr>
            <a:r>
              <a:rPr lang="de-DE" sz="2800" b="0" dirty="0"/>
              <a:t>Freisetzung von 10</a:t>
            </a:r>
            <a:r>
              <a:rPr lang="de-DE" sz="2800" b="0" baseline="30000" dirty="0"/>
              <a:t>42</a:t>
            </a:r>
            <a:r>
              <a:rPr lang="de-DE" sz="2800" b="0" dirty="0"/>
              <a:t> Joule</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668"/>
                                        </p:tgtEl>
                                        <p:attrNameLst>
                                          <p:attrName>style.visibility</p:attrName>
                                        </p:attrNameLst>
                                      </p:cBhvr>
                                      <p:to>
                                        <p:strVal val="visible"/>
                                      </p:to>
                                    </p:set>
                                    <p:animEffect transition="in" filter="fade">
                                      <p:cBhvr>
                                        <p:cTn id="7" dur="1000"/>
                                        <p:tgtEl>
                                          <p:spTgt spid="113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830263" y="376238"/>
            <a:ext cx="7773987" cy="820737"/>
          </a:xfrm>
        </p:spPr>
        <p:txBody>
          <a:bodyPr/>
          <a:lstStyle/>
          <a:p>
            <a:pPr defTabSz="1008063"/>
            <a:r>
              <a:rPr lang="de-DE" dirty="0"/>
              <a:t>Thermonukleare Supernovae</a:t>
            </a:r>
          </a:p>
        </p:txBody>
      </p:sp>
      <p:sp>
        <p:nvSpPr>
          <p:cNvPr id="281603" name="Text Box 3"/>
          <p:cNvSpPr txBox="1">
            <a:spLocks noChangeArrowheads="1"/>
          </p:cNvSpPr>
          <p:nvPr/>
        </p:nvSpPr>
        <p:spPr bwMode="auto">
          <a:xfrm>
            <a:off x="5954713" y="2322513"/>
            <a:ext cx="3189287" cy="3738595"/>
          </a:xfrm>
          <a:prstGeom prst="rect">
            <a:avLst/>
          </a:prstGeom>
          <a:noFill/>
          <a:ln w="9525">
            <a:noFill/>
            <a:miter lim="800000"/>
            <a:headEnd/>
            <a:tailEnd/>
          </a:ln>
          <a:effectLst/>
        </p:spPr>
        <p:txBody>
          <a:bodyPr lIns="82936" tIns="41469" rIns="82936" bIns="41469">
            <a:spAutoFit/>
          </a:bodyPr>
          <a:lstStyle/>
          <a:p>
            <a:pPr defTabSz="828675">
              <a:spcBef>
                <a:spcPct val="50000"/>
              </a:spcBef>
              <a:buClr>
                <a:srgbClr val="FF0000"/>
              </a:buClr>
              <a:buFont typeface="Wingdings" pitchFamily="2" charset="2"/>
              <a:buNone/>
            </a:pPr>
            <a:r>
              <a:rPr lang="de-DE" sz="2500" b="0" dirty="0" err="1"/>
              <a:t>Weisser</a:t>
            </a:r>
            <a:r>
              <a:rPr lang="de-DE" sz="2500" b="0" dirty="0"/>
              <a:t> Zwerg in einem Doppelsternsystem</a:t>
            </a:r>
          </a:p>
          <a:p>
            <a:pPr defTabSz="828675">
              <a:spcBef>
                <a:spcPct val="50000"/>
              </a:spcBef>
              <a:buClr>
                <a:srgbClr val="FF0000"/>
              </a:buClr>
              <a:buFont typeface="Wingdings" pitchFamily="2" charset="2"/>
              <a:buNone/>
            </a:pPr>
            <a:r>
              <a:rPr lang="de-DE" sz="2500" b="0" dirty="0"/>
              <a:t>Durch den Massentransfer w</a:t>
            </a:r>
            <a:r>
              <a:rPr lang="de-DE" sz="2500" b="0" dirty="0">
                <a:cs typeface="Times New Roman" pitchFamily="18" charset="0"/>
              </a:rPr>
              <a:t>ächst der </a:t>
            </a:r>
            <a:r>
              <a:rPr lang="de-DE" sz="2500" b="0" dirty="0" err="1">
                <a:cs typeface="Times New Roman" pitchFamily="18" charset="0"/>
              </a:rPr>
              <a:t>Weisse</a:t>
            </a:r>
            <a:r>
              <a:rPr lang="de-DE" sz="2500" b="0" dirty="0">
                <a:cs typeface="Times New Roman" pitchFamily="18" charset="0"/>
              </a:rPr>
              <a:t> Zwerg zu einer kritischen Masse (</a:t>
            </a:r>
            <a:r>
              <a:rPr lang="de-DE" sz="2500" b="0" dirty="0"/>
              <a:t>Chandrasekhar Masse, </a:t>
            </a:r>
            <a:r>
              <a:rPr lang="de-DE" sz="2500" b="0" dirty="0" err="1"/>
              <a:t>M</a:t>
            </a:r>
            <a:r>
              <a:rPr lang="de-DE" sz="2500" b="0" baseline="-25000" dirty="0" err="1"/>
              <a:t>Chand</a:t>
            </a:r>
            <a:r>
              <a:rPr lang="de-DE" sz="2500" b="0" dirty="0"/>
              <a:t>=1.4 M</a:t>
            </a:r>
            <a:r>
              <a:rPr lang="de-DE" sz="2500" b="0" baseline="-25000" dirty="0">
                <a:sym typeface="Wingdings" pitchFamily="2" charset="2"/>
              </a:rPr>
              <a:t></a:t>
            </a:r>
            <a:r>
              <a:rPr lang="de-DE" sz="2500" b="0" dirty="0">
                <a:sym typeface="Wingdings" pitchFamily="2" charset="2"/>
              </a:rPr>
              <a:t>)</a:t>
            </a:r>
            <a:endParaRPr lang="de-DE" sz="2500" b="0" dirty="0"/>
          </a:p>
        </p:txBody>
      </p:sp>
      <p:sp>
        <p:nvSpPr>
          <p:cNvPr id="281604" name="Text Box 4"/>
          <p:cNvSpPr txBox="1">
            <a:spLocks noChangeArrowheads="1"/>
          </p:cNvSpPr>
          <p:nvPr/>
        </p:nvSpPr>
        <p:spPr bwMode="auto">
          <a:xfrm>
            <a:off x="5083175" y="1249363"/>
            <a:ext cx="3476625" cy="519112"/>
          </a:xfrm>
          <a:prstGeom prst="rect">
            <a:avLst/>
          </a:prstGeom>
          <a:noFill/>
          <a:ln w="9525" algn="ctr">
            <a:noFill/>
            <a:miter lim="800000"/>
            <a:headEnd/>
            <a:tailEnd/>
          </a:ln>
          <a:effectLst/>
        </p:spPr>
        <p:txBody>
          <a:bodyPr wrap="none">
            <a:spAutoFit/>
          </a:bodyPr>
          <a:lstStyle/>
          <a:p>
            <a:pPr>
              <a:spcBef>
                <a:spcPct val="20000"/>
              </a:spcBef>
            </a:pPr>
            <a:r>
              <a:rPr lang="de-DE" sz="2800" dirty="0"/>
              <a:t>Das “Standartmodel”</a:t>
            </a:r>
          </a:p>
        </p:txBody>
      </p:sp>
      <p:grpSp>
        <p:nvGrpSpPr>
          <p:cNvPr id="2" name="Group 5"/>
          <p:cNvGrpSpPr>
            <a:grpSpLocks/>
          </p:cNvGrpSpPr>
          <p:nvPr/>
        </p:nvGrpSpPr>
        <p:grpSpPr bwMode="auto">
          <a:xfrm>
            <a:off x="395288" y="2336800"/>
            <a:ext cx="5400675" cy="4411663"/>
            <a:chOff x="249" y="1472"/>
            <a:chExt cx="3402" cy="2779"/>
          </a:xfrm>
        </p:grpSpPr>
        <p:pic>
          <p:nvPicPr>
            <p:cNvPr id="281606" name="Tycho_SN_Mov2_NASA.mpeg">
              <a:hlinkClick r:id="" action="ppaction://media"/>
            </p:cNvPr>
            <p:cNvPicPr>
              <a:picLocks noRot="1" noChangeAspect="1" noChangeArrowheads="1"/>
            </p:cNvPicPr>
            <p:nvPr>
              <a:videoFile r:link="rId1"/>
            </p:nvPr>
          </p:nvPicPr>
          <p:blipFill>
            <a:blip r:embed="rId3" cstate="print"/>
            <a:srcRect/>
            <a:stretch>
              <a:fillRect/>
            </a:stretch>
          </p:blipFill>
          <p:spPr bwMode="auto">
            <a:xfrm>
              <a:off x="249" y="1472"/>
              <a:ext cx="3402" cy="2552"/>
            </a:xfrm>
            <a:prstGeom prst="rect">
              <a:avLst/>
            </a:prstGeom>
            <a:noFill/>
          </p:spPr>
        </p:pic>
        <p:sp>
          <p:nvSpPr>
            <p:cNvPr id="281607" name="Text Box 7"/>
            <p:cNvSpPr txBox="1">
              <a:spLocks noChangeArrowheads="1"/>
            </p:cNvSpPr>
            <p:nvPr/>
          </p:nvSpPr>
          <p:spPr bwMode="auto">
            <a:xfrm>
              <a:off x="282" y="4020"/>
              <a:ext cx="550" cy="231"/>
            </a:xfrm>
            <a:prstGeom prst="rect">
              <a:avLst/>
            </a:prstGeom>
            <a:noFill/>
            <a:ln w="9525" algn="ctr">
              <a:noFill/>
              <a:miter lim="800000"/>
              <a:headEnd/>
              <a:tailEnd/>
            </a:ln>
            <a:effectLst/>
          </p:spPr>
          <p:txBody>
            <a:bodyPr wrap="none">
              <a:spAutoFit/>
            </a:bodyPr>
            <a:lstStyle/>
            <a:p>
              <a:pPr>
                <a:spcBef>
                  <a:spcPct val="20000"/>
                </a:spcBef>
              </a:pPr>
              <a:r>
                <a:rPr lang="en-GB" sz="1800">
                  <a:solidFill>
                    <a:schemeClr val="bg1"/>
                  </a:solidFill>
                  <a:latin typeface="Arial Unicode MS" pitchFamily="34" charset="-128"/>
                </a:rPr>
                <a:t>© ESA</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685800" y="404813"/>
            <a:ext cx="7772400" cy="803275"/>
          </a:xfrm>
        </p:spPr>
        <p:txBody>
          <a:bodyPr/>
          <a:lstStyle/>
          <a:p>
            <a:r>
              <a:rPr lang="en-GB"/>
              <a:t>Supernovae</a:t>
            </a:r>
          </a:p>
        </p:txBody>
      </p:sp>
      <p:sp>
        <p:nvSpPr>
          <p:cNvPr id="233475" name="Rectangle 3"/>
          <p:cNvSpPr>
            <a:spLocks noGrp="1" noChangeArrowheads="1"/>
          </p:cNvSpPr>
          <p:nvPr>
            <p:ph type="body" idx="1"/>
          </p:nvPr>
        </p:nvSpPr>
        <p:spPr>
          <a:xfrm>
            <a:off x="611188" y="1125538"/>
            <a:ext cx="8077200" cy="5157787"/>
          </a:xfrm>
        </p:spPr>
        <p:txBody>
          <a:bodyPr/>
          <a:lstStyle/>
          <a:p>
            <a:pPr>
              <a:buFontTx/>
              <a:buNone/>
            </a:pPr>
            <a:r>
              <a:rPr lang="de-DE" dirty="0"/>
              <a:t>Extrem helle Sternexplosionen</a:t>
            </a:r>
          </a:p>
          <a:p>
            <a:pPr>
              <a:buFontTx/>
              <a:buNone/>
            </a:pPr>
            <a:r>
              <a:rPr lang="de-DE" dirty="0"/>
              <a:t>Wichtig für die Produktion von schweren chemischen Elementen</a:t>
            </a:r>
          </a:p>
          <a:p>
            <a:pPr>
              <a:buFontTx/>
              <a:buNone/>
            </a:pPr>
            <a:r>
              <a:rPr lang="de-DE" dirty="0"/>
              <a:t>Endprodukt der Sternentwicklung</a:t>
            </a:r>
          </a:p>
          <a:p>
            <a:pPr lvl="1"/>
            <a:r>
              <a:rPr lang="de-DE" dirty="0">
                <a:solidFill>
                  <a:srgbClr val="FF0000"/>
                </a:solidFill>
              </a:rPr>
              <a:t>f</a:t>
            </a:r>
            <a:r>
              <a:rPr lang="de-DE" dirty="0">
                <a:solidFill>
                  <a:srgbClr val="FF0000"/>
                </a:solidFill>
                <a:cs typeface="Times New Roman" pitchFamily="18" charset="0"/>
              </a:rPr>
              <a:t>ür massive Sterne als Kernkollaps mit nachfolgendem Neutronenstern oder Schwarzem Loch</a:t>
            </a:r>
          </a:p>
          <a:p>
            <a:pPr lvl="1"/>
            <a:r>
              <a:rPr lang="de-DE" dirty="0">
                <a:solidFill>
                  <a:schemeClr val="tx1"/>
                </a:solidFill>
                <a:cs typeface="Times New Roman" pitchFamily="18" charset="0"/>
              </a:rPr>
              <a:t>für kleine Sterne in engen Doppelsternsystemen</a:t>
            </a:r>
          </a:p>
          <a:p>
            <a:pPr lvl="1"/>
            <a:r>
              <a:rPr lang="de-DE" dirty="0">
                <a:cs typeface="Times New Roman" pitchFamily="18" charset="0"/>
              </a:rPr>
              <a:t>(der Rest der Sterne erlischt langsam)</a:t>
            </a:r>
            <a:endParaRPr lang="de-D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r>
              <a:rPr lang="en-GB"/>
              <a:t>Supernovae</a:t>
            </a:r>
          </a:p>
        </p:txBody>
      </p:sp>
      <p:sp>
        <p:nvSpPr>
          <p:cNvPr id="238595" name="Rectangle 3"/>
          <p:cNvSpPr>
            <a:spLocks noGrp="1" noChangeArrowheads="1"/>
          </p:cNvSpPr>
          <p:nvPr>
            <p:ph type="body" idx="1"/>
          </p:nvPr>
        </p:nvSpPr>
        <p:spPr>
          <a:xfrm>
            <a:off x="611188" y="1700213"/>
            <a:ext cx="8077200" cy="4106862"/>
          </a:xfrm>
        </p:spPr>
        <p:txBody>
          <a:bodyPr/>
          <a:lstStyle/>
          <a:p>
            <a:pPr>
              <a:buFontTx/>
              <a:buNone/>
            </a:pPr>
            <a:r>
              <a:rPr lang="de-DE" dirty="0"/>
              <a:t>Extrem helle Sternexplosionen</a:t>
            </a:r>
          </a:p>
          <a:p>
            <a:pPr>
              <a:buFontTx/>
              <a:buNone/>
            </a:pPr>
            <a:r>
              <a:rPr lang="de-DE" dirty="0"/>
              <a:t>Wichtig für die Produktion von schweren chemischen Elementen</a:t>
            </a:r>
          </a:p>
          <a:p>
            <a:pPr>
              <a:buFontTx/>
              <a:buNone/>
            </a:pPr>
            <a:r>
              <a:rPr lang="de-DE" dirty="0" smtClean="0">
                <a:solidFill>
                  <a:srgbClr val="FF0000"/>
                </a:solidFill>
              </a:rPr>
              <a:t>Beste </a:t>
            </a:r>
            <a:r>
              <a:rPr lang="de-DE" dirty="0">
                <a:solidFill>
                  <a:srgbClr val="FF0000"/>
                </a:solidFill>
              </a:rPr>
              <a:t>Entfernungsindikatoren im Universum</a:t>
            </a:r>
            <a:endParaRPr lang="de-DE" dirty="0"/>
          </a:p>
        </p:txBody>
      </p:sp>
      <p:sp>
        <p:nvSpPr>
          <p:cNvPr id="238596" name="Text Box 4"/>
          <p:cNvSpPr txBox="1">
            <a:spLocks noChangeArrowheads="1"/>
          </p:cNvSpPr>
          <p:nvPr/>
        </p:nvSpPr>
        <p:spPr bwMode="auto">
          <a:xfrm>
            <a:off x="683568" y="4572000"/>
            <a:ext cx="7712075" cy="1800225"/>
          </a:xfrm>
          <a:prstGeom prst="rect">
            <a:avLst/>
          </a:prstGeom>
          <a:noFill/>
          <a:ln w="9525">
            <a:noFill/>
            <a:miter lim="800000"/>
            <a:headEnd/>
            <a:tailEnd/>
          </a:ln>
          <a:effectLst/>
        </p:spPr>
        <p:txBody>
          <a:bodyPr>
            <a:spAutoFit/>
          </a:bodyPr>
          <a:lstStyle/>
          <a:p>
            <a:r>
              <a:rPr lang="en-GB" sz="2800" b="0" dirty="0">
                <a:latin typeface="HelveticaNeueLT Com 65 Md" pitchFamily="34" charset="0"/>
              </a:rPr>
              <a:t>The only reliable way of determining extragalactic distances is through supernova investigations.</a:t>
            </a:r>
          </a:p>
          <a:p>
            <a:pPr algn="r"/>
            <a:r>
              <a:rPr lang="en-GB" sz="2800" b="0" dirty="0">
                <a:latin typeface="HelveticaNeueLT Com 65 Md" pitchFamily="34" charset="0"/>
              </a:rPr>
              <a:t>F. </a:t>
            </a:r>
            <a:r>
              <a:rPr lang="en-GB" sz="2800" b="0" dirty="0" err="1">
                <a:latin typeface="HelveticaNeueLT Com 65 Md" pitchFamily="34" charset="0"/>
              </a:rPr>
              <a:t>Zwicky</a:t>
            </a:r>
            <a:endParaRPr lang="en-GB" sz="2000" b="0" dirty="0">
              <a:latin typeface="HelveticaNeueLT Com 65 M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8596"/>
                                        </p:tgtEl>
                                        <p:attrNameLst>
                                          <p:attrName>style.visibility</p:attrName>
                                        </p:attrNameLst>
                                      </p:cBhvr>
                                      <p:to>
                                        <p:strVal val="visible"/>
                                      </p:to>
                                    </p:set>
                                    <p:anim calcmode="lin" valueType="num">
                                      <p:cBhvr additive="base">
                                        <p:cTn id="7" dur="500" fill="hold"/>
                                        <p:tgtEl>
                                          <p:spTgt spid="238596"/>
                                        </p:tgtEl>
                                        <p:attrNameLst>
                                          <p:attrName>ppt_x</p:attrName>
                                        </p:attrNameLst>
                                      </p:cBhvr>
                                      <p:tavLst>
                                        <p:tav tm="0">
                                          <p:val>
                                            <p:strVal val="#ppt_x"/>
                                          </p:val>
                                        </p:tav>
                                        <p:tav tm="100000">
                                          <p:val>
                                            <p:strVal val="#ppt_x"/>
                                          </p:val>
                                        </p:tav>
                                      </p:tavLst>
                                    </p:anim>
                                    <p:anim calcmode="lin" valueType="num">
                                      <p:cBhvr additive="base">
                                        <p:cTn id="8" dur="500" fill="hold"/>
                                        <p:tgtEl>
                                          <p:spTgt spid="2385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de-DE"/>
              <a:t>Kosmologie mit Supernovae</a:t>
            </a:r>
          </a:p>
        </p:txBody>
      </p:sp>
      <p:sp>
        <p:nvSpPr>
          <p:cNvPr id="234499" name="Rectangle 3"/>
          <p:cNvSpPr>
            <a:spLocks noGrp="1" noChangeArrowheads="1"/>
          </p:cNvSpPr>
          <p:nvPr>
            <p:ph type="body" idx="1"/>
          </p:nvPr>
        </p:nvSpPr>
        <p:spPr/>
        <p:txBody>
          <a:bodyPr/>
          <a:lstStyle/>
          <a:p>
            <a:pPr marL="0" indent="0">
              <a:buFontTx/>
              <a:buNone/>
            </a:pPr>
            <a:r>
              <a:rPr lang="de-DE" dirty="0"/>
              <a:t>Entfernungen sind im Universum </a:t>
            </a:r>
            <a:r>
              <a:rPr lang="de-DE" dirty="0" smtClean="0"/>
              <a:t>schwer </a:t>
            </a:r>
            <a:r>
              <a:rPr lang="de-DE" dirty="0"/>
              <a:t>zu messen. Sie sind aber essentiell, um die Expansionsrate und deren Geschichte bestimmen zu k</a:t>
            </a:r>
            <a:r>
              <a:rPr lang="de-DE" dirty="0">
                <a:cs typeface="Times New Roman" pitchFamily="18" charset="0"/>
              </a:rPr>
              <a:t>önnen.</a:t>
            </a:r>
          </a:p>
          <a:p>
            <a:pPr marL="0" indent="0">
              <a:buFontTx/>
              <a:buNone/>
            </a:pPr>
            <a:r>
              <a:rPr lang="de-DE" dirty="0">
                <a:solidFill>
                  <a:srgbClr val="FF0000"/>
                </a:solidFill>
                <a:cs typeface="Times New Roman" pitchFamily="18" charset="0"/>
              </a:rPr>
              <a:t>Typ </a:t>
            </a:r>
            <a:r>
              <a:rPr lang="de-DE" dirty="0" err="1">
                <a:solidFill>
                  <a:srgbClr val="FF0000"/>
                </a:solidFill>
                <a:cs typeface="Times New Roman" pitchFamily="18" charset="0"/>
              </a:rPr>
              <a:t>Ia</a:t>
            </a:r>
            <a:r>
              <a:rPr lang="de-DE" dirty="0">
                <a:solidFill>
                  <a:srgbClr val="FF0000"/>
                </a:solidFill>
                <a:cs typeface="Times New Roman" pitchFamily="18" charset="0"/>
              </a:rPr>
              <a:t> Supernovae sind ausgezeichnete Entfernungsindikatoren, die im nahen Universum geeicht werden.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hubble"/>
          <p:cNvPicPr>
            <a:picLocks noChangeAspect="1" noChangeArrowheads="1"/>
          </p:cNvPicPr>
          <p:nvPr/>
        </p:nvPicPr>
        <p:blipFill>
          <a:blip r:embed="rId3" cstate="print"/>
          <a:srcRect/>
          <a:stretch>
            <a:fillRect/>
          </a:stretch>
        </p:blipFill>
        <p:spPr bwMode="auto">
          <a:xfrm>
            <a:off x="2514600" y="1704975"/>
            <a:ext cx="4098925" cy="5153025"/>
          </a:xfrm>
          <a:prstGeom prst="rect">
            <a:avLst/>
          </a:prstGeom>
          <a:noFill/>
        </p:spPr>
      </p:pic>
      <p:sp>
        <p:nvSpPr>
          <p:cNvPr id="14338" name="Rectangle 2"/>
          <p:cNvSpPr>
            <a:spLocks noGrp="1" noChangeArrowheads="1"/>
          </p:cNvSpPr>
          <p:nvPr>
            <p:ph type="title"/>
          </p:nvPr>
        </p:nvSpPr>
        <p:spPr/>
        <p:txBody>
          <a:bodyPr/>
          <a:lstStyle/>
          <a:p>
            <a:r>
              <a:rPr lang="de-DE"/>
              <a:t>Die Expansion des Universums</a:t>
            </a:r>
            <a:endParaRPr lang="en-GB"/>
          </a:p>
        </p:txBody>
      </p:sp>
      <p:grpSp>
        <p:nvGrpSpPr>
          <p:cNvPr id="14341" name="Group 5"/>
          <p:cNvGrpSpPr>
            <a:grpSpLocks/>
          </p:cNvGrpSpPr>
          <p:nvPr/>
        </p:nvGrpSpPr>
        <p:grpSpPr bwMode="auto">
          <a:xfrm>
            <a:off x="0" y="0"/>
            <a:ext cx="7589838" cy="6858000"/>
            <a:chOff x="0" y="0"/>
            <a:chExt cx="4781" cy="4320"/>
          </a:xfrm>
        </p:grpSpPr>
        <p:pic>
          <p:nvPicPr>
            <p:cNvPr id="14339" name="Picture 3" descr="redshift"/>
            <p:cNvPicPr>
              <a:picLocks noChangeAspect="1" noChangeArrowheads="1"/>
            </p:cNvPicPr>
            <p:nvPr/>
          </p:nvPicPr>
          <p:blipFill>
            <a:blip r:embed="rId4" cstate="print"/>
            <a:srcRect b="17363"/>
            <a:stretch>
              <a:fillRect/>
            </a:stretch>
          </p:blipFill>
          <p:spPr bwMode="auto">
            <a:xfrm>
              <a:off x="960" y="0"/>
              <a:ext cx="3821" cy="4320"/>
            </a:xfrm>
            <a:prstGeom prst="rect">
              <a:avLst/>
            </a:prstGeom>
            <a:noFill/>
            <a:ln w="9525">
              <a:noFill/>
              <a:miter lim="800000"/>
              <a:headEnd/>
              <a:tailEnd/>
            </a:ln>
          </p:spPr>
        </p:pic>
        <p:sp>
          <p:nvSpPr>
            <p:cNvPr id="14340" name="Text Box 4"/>
            <p:cNvSpPr txBox="1">
              <a:spLocks noChangeArrowheads="1"/>
            </p:cNvSpPr>
            <p:nvPr/>
          </p:nvSpPr>
          <p:spPr bwMode="auto">
            <a:xfrm>
              <a:off x="0" y="3408"/>
              <a:ext cx="1156" cy="288"/>
            </a:xfrm>
            <a:prstGeom prst="rect">
              <a:avLst/>
            </a:prstGeom>
            <a:noFill/>
            <a:ln w="9525">
              <a:noFill/>
              <a:miter lim="800000"/>
              <a:headEnd/>
              <a:tailEnd/>
            </a:ln>
            <a:effectLst/>
          </p:spPr>
          <p:txBody>
            <a:bodyPr wrap="none">
              <a:spAutoFit/>
            </a:bodyPr>
            <a:lstStyle/>
            <a:p>
              <a:r>
                <a:rPr lang="en-GB" dirty="0"/>
                <a:t>Hubble 1936</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checkerboard(down)">
                                      <p:cBhvr>
                                        <p:cTn id="7"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62000" y="228600"/>
            <a:ext cx="7772400" cy="1143000"/>
          </a:xfrm>
        </p:spPr>
        <p:txBody>
          <a:bodyPr/>
          <a:lstStyle/>
          <a:p>
            <a:r>
              <a:rPr lang="de-DE"/>
              <a:t>Das original Hubble Diagram</a:t>
            </a:r>
            <a:endParaRPr lang="en-GB"/>
          </a:p>
        </p:txBody>
      </p:sp>
      <p:pic>
        <p:nvPicPr>
          <p:cNvPr id="15363" name="Picture 3" descr="hubble_orig"/>
          <p:cNvPicPr>
            <a:picLocks noChangeAspect="1" noChangeArrowheads="1"/>
          </p:cNvPicPr>
          <p:nvPr/>
        </p:nvPicPr>
        <p:blipFill>
          <a:blip r:embed="rId3" cstate="print"/>
          <a:srcRect/>
          <a:stretch>
            <a:fillRect/>
          </a:stretch>
        </p:blipFill>
        <p:spPr bwMode="auto">
          <a:xfrm>
            <a:off x="762000" y="1219200"/>
            <a:ext cx="7772400" cy="5148263"/>
          </a:xfrm>
          <a:prstGeom prst="rect">
            <a:avLst/>
          </a:prstGeom>
          <a:noFill/>
        </p:spPr>
      </p:pic>
      <p:grpSp>
        <p:nvGrpSpPr>
          <p:cNvPr id="15366" name="Group 6"/>
          <p:cNvGrpSpPr>
            <a:grpSpLocks/>
          </p:cNvGrpSpPr>
          <p:nvPr/>
        </p:nvGrpSpPr>
        <p:grpSpPr bwMode="auto">
          <a:xfrm>
            <a:off x="7162800" y="5562600"/>
            <a:ext cx="1692275" cy="914400"/>
            <a:chOff x="4512" y="3504"/>
            <a:chExt cx="1066" cy="576"/>
          </a:xfrm>
        </p:grpSpPr>
        <p:sp>
          <p:nvSpPr>
            <p:cNvPr id="15364" name="AutoShape 4"/>
            <p:cNvSpPr>
              <a:spLocks noChangeArrowheads="1"/>
            </p:cNvSpPr>
            <p:nvPr/>
          </p:nvSpPr>
          <p:spPr bwMode="auto">
            <a:xfrm>
              <a:off x="4656" y="3504"/>
              <a:ext cx="864" cy="306"/>
            </a:xfrm>
            <a:prstGeom prst="rightArrow">
              <a:avLst>
                <a:gd name="adj1" fmla="val 50000"/>
                <a:gd name="adj2" fmla="val 70588"/>
              </a:avLst>
            </a:prstGeom>
            <a:solidFill>
              <a:srgbClr val="FF0000"/>
            </a:solidFill>
            <a:ln w="9525">
              <a:solidFill>
                <a:schemeClr val="tx1"/>
              </a:solidFill>
              <a:miter lim="800000"/>
              <a:headEnd/>
              <a:tailEnd/>
            </a:ln>
            <a:effectLst/>
          </p:spPr>
          <p:txBody>
            <a:bodyPr wrap="none" anchor="ctr"/>
            <a:lstStyle/>
            <a:p>
              <a:endParaRPr lang="en-GB"/>
            </a:p>
          </p:txBody>
        </p:sp>
        <p:sp>
          <p:nvSpPr>
            <p:cNvPr id="15365" name="Text Box 5"/>
            <p:cNvSpPr txBox="1">
              <a:spLocks noChangeArrowheads="1"/>
            </p:cNvSpPr>
            <p:nvPr/>
          </p:nvSpPr>
          <p:spPr bwMode="auto">
            <a:xfrm>
              <a:off x="4512" y="3792"/>
              <a:ext cx="1066" cy="288"/>
            </a:xfrm>
            <a:prstGeom prst="rect">
              <a:avLst/>
            </a:prstGeom>
            <a:noFill/>
            <a:ln w="9525">
              <a:noFill/>
              <a:miter lim="800000"/>
              <a:headEnd/>
              <a:tailEnd/>
            </a:ln>
            <a:effectLst/>
          </p:spPr>
          <p:txBody>
            <a:bodyPr wrap="none">
              <a:spAutoFit/>
            </a:bodyPr>
            <a:lstStyle/>
            <a:p>
              <a:r>
                <a:rPr lang="de-DE">
                  <a:solidFill>
                    <a:srgbClr val="FF0000"/>
                  </a:solidFill>
                </a:rPr>
                <a:t>Entfernung</a:t>
              </a:r>
              <a:endParaRPr lang="en-GB" b="0">
                <a:solidFill>
                  <a:srgbClr val="FF0000"/>
                </a:solidFill>
              </a:endParaRPr>
            </a:p>
          </p:txBody>
        </p:sp>
      </p:grpSp>
      <p:grpSp>
        <p:nvGrpSpPr>
          <p:cNvPr id="15369" name="Group 9"/>
          <p:cNvGrpSpPr>
            <a:grpSpLocks/>
          </p:cNvGrpSpPr>
          <p:nvPr/>
        </p:nvGrpSpPr>
        <p:grpSpPr bwMode="auto">
          <a:xfrm>
            <a:off x="0" y="835025"/>
            <a:ext cx="1019175" cy="2335213"/>
            <a:chOff x="0" y="526"/>
            <a:chExt cx="642" cy="1471"/>
          </a:xfrm>
        </p:grpSpPr>
        <p:sp>
          <p:nvSpPr>
            <p:cNvPr id="15367" name="AutoShape 7"/>
            <p:cNvSpPr>
              <a:spLocks noChangeArrowheads="1"/>
            </p:cNvSpPr>
            <p:nvPr/>
          </p:nvSpPr>
          <p:spPr bwMode="auto">
            <a:xfrm>
              <a:off x="336" y="912"/>
              <a:ext cx="306" cy="615"/>
            </a:xfrm>
            <a:prstGeom prst="upArrow">
              <a:avLst>
                <a:gd name="adj1" fmla="val 50000"/>
                <a:gd name="adj2" fmla="val 50245"/>
              </a:avLst>
            </a:prstGeom>
            <a:solidFill>
              <a:srgbClr val="FF0000"/>
            </a:solidFill>
            <a:ln w="9525">
              <a:solidFill>
                <a:schemeClr val="tx1"/>
              </a:solidFill>
              <a:miter lim="800000"/>
              <a:headEnd/>
              <a:tailEnd/>
            </a:ln>
            <a:effectLst/>
          </p:spPr>
          <p:txBody>
            <a:bodyPr wrap="none" anchor="ctr"/>
            <a:lstStyle/>
            <a:p>
              <a:endParaRPr lang="en-GB"/>
            </a:p>
          </p:txBody>
        </p:sp>
        <p:sp>
          <p:nvSpPr>
            <p:cNvPr id="15368" name="Text Box 8"/>
            <p:cNvSpPr txBox="1">
              <a:spLocks noChangeArrowheads="1"/>
            </p:cNvSpPr>
            <p:nvPr/>
          </p:nvSpPr>
          <p:spPr bwMode="auto">
            <a:xfrm rot="-5385612">
              <a:off x="-592" y="1118"/>
              <a:ext cx="1471" cy="288"/>
            </a:xfrm>
            <a:prstGeom prst="rect">
              <a:avLst/>
            </a:prstGeom>
            <a:noFill/>
            <a:ln w="9525">
              <a:noFill/>
              <a:miter lim="800000"/>
              <a:headEnd/>
              <a:tailEnd/>
            </a:ln>
            <a:effectLst/>
          </p:spPr>
          <p:txBody>
            <a:bodyPr wrap="none">
              <a:spAutoFit/>
            </a:bodyPr>
            <a:lstStyle/>
            <a:p>
              <a:r>
                <a:rPr lang="de-DE" b="0">
                  <a:solidFill>
                    <a:srgbClr val="FF0000"/>
                  </a:solidFill>
                </a:rPr>
                <a:t>G</a:t>
              </a:r>
              <a:r>
                <a:rPr lang="de-DE">
                  <a:solidFill>
                    <a:srgbClr val="FF0000"/>
                  </a:solidFill>
                </a:rPr>
                <a:t>eschwindigkeit</a:t>
              </a:r>
              <a:endParaRPr lang="en-GB" b="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6"/>
                                        </p:tgtEl>
                                        <p:attrNameLst>
                                          <p:attrName>style.visibility</p:attrName>
                                        </p:attrNameLst>
                                      </p:cBhvr>
                                      <p:to>
                                        <p:strVal val="visible"/>
                                      </p:to>
                                    </p:set>
                                    <p:anim calcmode="lin" valueType="num">
                                      <p:cBhvr additive="base">
                                        <p:cTn id="7" dur="500" fill="hold"/>
                                        <p:tgtEl>
                                          <p:spTgt spid="15366"/>
                                        </p:tgtEl>
                                        <p:attrNameLst>
                                          <p:attrName>ppt_x</p:attrName>
                                        </p:attrNameLst>
                                      </p:cBhvr>
                                      <p:tavLst>
                                        <p:tav tm="0">
                                          <p:val>
                                            <p:strVal val="#ppt_x"/>
                                          </p:val>
                                        </p:tav>
                                        <p:tav tm="100000">
                                          <p:val>
                                            <p:strVal val="#ppt_x"/>
                                          </p:val>
                                        </p:tav>
                                      </p:tavLst>
                                    </p:anim>
                                    <p:anim calcmode="lin" valueType="num">
                                      <p:cBhvr additive="base">
                                        <p:cTn id="8" dur="500" fill="hold"/>
                                        <p:tgtEl>
                                          <p:spTgt spid="153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369"/>
                                        </p:tgtEl>
                                        <p:attrNameLst>
                                          <p:attrName>style.visibility</p:attrName>
                                        </p:attrNameLst>
                                      </p:cBhvr>
                                      <p:to>
                                        <p:strVal val="visible"/>
                                      </p:to>
                                    </p:set>
                                    <p:anim calcmode="lin" valueType="num">
                                      <p:cBhvr additive="base">
                                        <p:cTn id="13" dur="500" fill="hold"/>
                                        <p:tgtEl>
                                          <p:spTgt spid="15369"/>
                                        </p:tgtEl>
                                        <p:attrNameLst>
                                          <p:attrName>ppt_x</p:attrName>
                                        </p:attrNameLst>
                                      </p:cBhvr>
                                      <p:tavLst>
                                        <p:tav tm="0">
                                          <p:val>
                                            <p:strVal val="0-#ppt_w/2"/>
                                          </p:val>
                                        </p:tav>
                                        <p:tav tm="100000">
                                          <p:val>
                                            <p:strVal val="#ppt_x"/>
                                          </p:val>
                                        </p:tav>
                                      </p:tavLst>
                                    </p:anim>
                                    <p:anim calcmode="lin" valueType="num">
                                      <p:cBhvr additive="base">
                                        <p:cTn id="14" dur="500" fill="hold"/>
                                        <p:tgtEl>
                                          <p:spTgt spid="153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GB"/>
              <a:t>Supernovae</a:t>
            </a:r>
          </a:p>
        </p:txBody>
      </p:sp>
      <p:sp>
        <p:nvSpPr>
          <p:cNvPr id="9" name="Footer Placeholder 4"/>
          <p:cNvSpPr>
            <a:spLocks noGrp="1"/>
          </p:cNvSpPr>
          <p:nvPr>
            <p:ph type="ftr" sz="quarter" idx="11"/>
          </p:nvPr>
        </p:nvSpPr>
        <p:spPr/>
        <p:txBody>
          <a:bodyPr/>
          <a:lstStyle/>
          <a:p>
            <a:r>
              <a:rPr lang="en-GB"/>
              <a:t>Bruno Leibundgut</a:t>
            </a:r>
          </a:p>
        </p:txBody>
      </p:sp>
      <p:grpSp>
        <p:nvGrpSpPr>
          <p:cNvPr id="2" name="Group 2"/>
          <p:cNvGrpSpPr>
            <a:grpSpLocks/>
          </p:cNvGrpSpPr>
          <p:nvPr/>
        </p:nvGrpSpPr>
        <p:grpSpPr bwMode="auto">
          <a:xfrm>
            <a:off x="71438" y="-26988"/>
            <a:ext cx="8964612" cy="7173913"/>
            <a:chOff x="45" y="-17"/>
            <a:chExt cx="5647" cy="4519"/>
          </a:xfrm>
        </p:grpSpPr>
        <p:pic>
          <p:nvPicPr>
            <p:cNvPr id="450563" name="Picture 3" descr="SDSS2_SNgalery"/>
            <p:cNvPicPr>
              <a:picLocks noChangeAspect="1" noChangeArrowheads="1"/>
            </p:cNvPicPr>
            <p:nvPr/>
          </p:nvPicPr>
          <p:blipFill>
            <a:blip r:embed="rId2" cstate="print"/>
            <a:srcRect l="6212" t="39827"/>
            <a:stretch>
              <a:fillRect/>
            </a:stretch>
          </p:blipFill>
          <p:spPr bwMode="auto">
            <a:xfrm>
              <a:off x="45" y="-17"/>
              <a:ext cx="5647" cy="4519"/>
            </a:xfrm>
            <a:prstGeom prst="rect">
              <a:avLst/>
            </a:prstGeom>
            <a:noFill/>
          </p:spPr>
        </p:pic>
        <p:sp>
          <p:nvSpPr>
            <p:cNvPr id="450564" name="Text Box 4"/>
            <p:cNvSpPr txBox="1">
              <a:spLocks noChangeArrowheads="1"/>
            </p:cNvSpPr>
            <p:nvPr/>
          </p:nvSpPr>
          <p:spPr bwMode="auto">
            <a:xfrm>
              <a:off x="146" y="4018"/>
              <a:ext cx="783" cy="250"/>
            </a:xfrm>
            <a:prstGeom prst="rect">
              <a:avLst/>
            </a:prstGeom>
            <a:noFill/>
            <a:ln w="9525">
              <a:noFill/>
              <a:miter lim="800000"/>
              <a:headEnd/>
              <a:tailEnd/>
            </a:ln>
            <a:effectLst/>
          </p:spPr>
          <p:txBody>
            <a:bodyPr wrap="none">
              <a:spAutoFit/>
            </a:bodyPr>
            <a:lstStyle/>
            <a:p>
              <a:pPr algn="l"/>
              <a:r>
                <a:rPr lang="en-GB" sz="2000">
                  <a:solidFill>
                    <a:schemeClr val="bg1"/>
                  </a:solidFill>
                </a:rPr>
                <a:t>© SDSSII</a:t>
              </a:r>
            </a:p>
          </p:txBody>
        </p:sp>
      </p:grpSp>
      <p:sp>
        <p:nvSpPr>
          <p:cNvPr id="450565" name="Rectangle 5"/>
          <p:cNvSpPr>
            <a:spLocks noGrp="1" noChangeArrowheads="1"/>
          </p:cNvSpPr>
          <p:nvPr>
            <p:ph type="title"/>
          </p:nvPr>
        </p:nvSpPr>
        <p:spPr/>
        <p:txBody>
          <a:bodyPr/>
          <a:lstStyle/>
          <a:p>
            <a:endParaRPr lang="en-US"/>
          </a:p>
        </p:txBody>
      </p:sp>
      <p:sp>
        <p:nvSpPr>
          <p:cNvPr id="450566" name="Rectangle 6"/>
          <p:cNvSpPr>
            <a:spLocks noGrp="1" noChangeArrowheads="1"/>
          </p:cNvSpPr>
          <p:nvPr>
            <p:ph type="body" idx="1"/>
          </p:nvPr>
        </p:nvSpPr>
        <p:spPr/>
        <p:txBody>
          <a:bodyPr/>
          <a:lstStyle/>
          <a:p>
            <a:endParaRPr lang="en-US"/>
          </a:p>
        </p:txBody>
      </p:sp>
      <p:sp>
        <p:nvSpPr>
          <p:cNvPr id="450567" name="Rectangle 7"/>
          <p:cNvSpPr>
            <a:spLocks noChangeArrowheads="1"/>
          </p:cNvSpPr>
          <p:nvPr/>
        </p:nvSpPr>
        <p:spPr bwMode="auto">
          <a:xfrm>
            <a:off x="3219450" y="638175"/>
            <a:ext cx="2647950" cy="641350"/>
          </a:xfrm>
          <a:prstGeom prst="rect">
            <a:avLst/>
          </a:prstGeom>
          <a:noFill/>
          <a:ln w="9525">
            <a:noFill/>
            <a:miter lim="800000"/>
            <a:headEnd/>
            <a:tailEnd/>
          </a:ln>
          <a:effectLst/>
        </p:spPr>
        <p:txBody>
          <a:bodyPr wrap="none">
            <a:spAutoFit/>
          </a:bodyPr>
          <a:lstStyle/>
          <a:p>
            <a:pPr algn="l"/>
            <a:r>
              <a:rPr lang="en-GB" sz="3600">
                <a:solidFill>
                  <a:srgbClr val="FFFF00"/>
                </a:solidFill>
              </a:rPr>
              <a:t>Supernovae!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23528" y="125760"/>
            <a:ext cx="8604448" cy="1143000"/>
          </a:xfrm>
        </p:spPr>
        <p:txBody>
          <a:bodyPr/>
          <a:lstStyle/>
          <a:p>
            <a:r>
              <a:rPr lang="de-DE" dirty="0"/>
              <a:t>Ein modernes Hubble </a:t>
            </a:r>
            <a:r>
              <a:rPr lang="de-DE" dirty="0" err="1"/>
              <a:t>Diagram</a:t>
            </a:r>
            <a:endParaRPr lang="en-GB" dirty="0"/>
          </a:p>
        </p:txBody>
      </p:sp>
      <p:pic>
        <p:nvPicPr>
          <p:cNvPr id="16387" name="Picture 3" descr="H0_HST_key_res"/>
          <p:cNvPicPr>
            <a:picLocks noChangeAspect="1" noChangeArrowheads="1"/>
          </p:cNvPicPr>
          <p:nvPr/>
        </p:nvPicPr>
        <p:blipFill>
          <a:blip r:embed="rId3" cstate="print"/>
          <a:srcRect t="7158" b="16702"/>
          <a:stretch>
            <a:fillRect/>
          </a:stretch>
        </p:blipFill>
        <p:spPr bwMode="auto">
          <a:xfrm>
            <a:off x="1691680" y="1116012"/>
            <a:ext cx="5829300" cy="5741988"/>
          </a:xfrm>
          <a:prstGeom prst="rect">
            <a:avLst/>
          </a:prstGeom>
          <a:noFill/>
          <a:ln w="9525">
            <a:noFill/>
            <a:miter lim="800000"/>
            <a:headEnd/>
            <a:tailEnd/>
          </a:ln>
        </p:spPr>
      </p:pic>
      <p:sp>
        <p:nvSpPr>
          <p:cNvPr id="16388" name="Rectangle 4"/>
          <p:cNvSpPr>
            <a:spLocks noChangeArrowheads="1"/>
          </p:cNvSpPr>
          <p:nvPr/>
        </p:nvSpPr>
        <p:spPr bwMode="auto">
          <a:xfrm>
            <a:off x="2880000" y="4518000"/>
            <a:ext cx="76200" cy="228600"/>
          </a:xfrm>
          <a:prstGeom prst="rect">
            <a:avLst/>
          </a:prstGeom>
          <a:solidFill>
            <a:srgbClr val="FF0000"/>
          </a:solidFill>
          <a:ln w="9525">
            <a:solidFill>
              <a:schemeClr val="tx1"/>
            </a:solidFill>
            <a:miter lim="800000"/>
            <a:headEnd/>
            <a:tailEnd/>
          </a:ln>
          <a:effec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1000" fill="hold"/>
                                        <p:tgtEl>
                                          <p:spTgt spid="16388"/>
                                        </p:tgtEl>
                                        <p:attrNameLst>
                                          <p:attrName>ppt_w</p:attrName>
                                        </p:attrNameLst>
                                      </p:cBhvr>
                                      <p:tavLst>
                                        <p:tav tm="0">
                                          <p:val>
                                            <p:fltVal val="0"/>
                                          </p:val>
                                        </p:tav>
                                        <p:tav tm="100000">
                                          <p:val>
                                            <p:strVal val="#ppt_w"/>
                                          </p:val>
                                        </p:tav>
                                      </p:tavLst>
                                    </p:anim>
                                    <p:anim calcmode="lin" valueType="num">
                                      <p:cBhvr>
                                        <p:cTn id="8" dur="1000" fill="hold"/>
                                        <p:tgtEl>
                                          <p:spTgt spid="16388"/>
                                        </p:tgtEl>
                                        <p:attrNameLst>
                                          <p:attrName>ppt_h</p:attrName>
                                        </p:attrNameLst>
                                      </p:cBhvr>
                                      <p:tavLst>
                                        <p:tav tm="0">
                                          <p:val>
                                            <p:fltVal val="0"/>
                                          </p:val>
                                        </p:tav>
                                        <p:tav tm="100000">
                                          <p:val>
                                            <p:strVal val="#ppt_h"/>
                                          </p:val>
                                        </p:tav>
                                      </p:tavLst>
                                    </p:anim>
                                    <p:anim calcmode="lin" valueType="num">
                                      <p:cBhvr>
                                        <p:cTn id="9" dur="1000" fill="hold"/>
                                        <p:tgtEl>
                                          <p:spTgt spid="1638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38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1314" name="Group 2"/>
          <p:cNvGrpSpPr>
            <a:grpSpLocks/>
          </p:cNvGrpSpPr>
          <p:nvPr/>
        </p:nvGrpSpPr>
        <p:grpSpPr bwMode="auto">
          <a:xfrm>
            <a:off x="0" y="1412875"/>
            <a:ext cx="7164388" cy="5456238"/>
            <a:chOff x="1292" y="-7"/>
            <a:chExt cx="4468" cy="4327"/>
          </a:xfrm>
        </p:grpSpPr>
        <p:pic>
          <p:nvPicPr>
            <p:cNvPr id="141315" name="Picture 3" descr="Germany_fig4"/>
            <p:cNvPicPr>
              <a:picLocks noChangeAspect="1" noChangeArrowheads="1"/>
            </p:cNvPicPr>
            <p:nvPr/>
          </p:nvPicPr>
          <p:blipFill>
            <a:blip r:embed="rId3" cstate="print"/>
            <a:srcRect/>
            <a:stretch>
              <a:fillRect/>
            </a:stretch>
          </p:blipFill>
          <p:spPr bwMode="auto">
            <a:xfrm>
              <a:off x="1292" y="-7"/>
              <a:ext cx="4468" cy="4327"/>
            </a:xfrm>
            <a:prstGeom prst="rect">
              <a:avLst/>
            </a:prstGeom>
            <a:noFill/>
          </p:spPr>
        </p:pic>
        <p:sp>
          <p:nvSpPr>
            <p:cNvPr id="141316" name="Text Box 4"/>
            <p:cNvSpPr txBox="1">
              <a:spLocks noChangeArrowheads="1"/>
            </p:cNvSpPr>
            <p:nvPr/>
          </p:nvSpPr>
          <p:spPr bwMode="auto">
            <a:xfrm>
              <a:off x="3696" y="2024"/>
              <a:ext cx="1750" cy="362"/>
            </a:xfrm>
            <a:prstGeom prst="rect">
              <a:avLst/>
            </a:prstGeom>
            <a:noFill/>
            <a:ln w="9525">
              <a:noFill/>
              <a:miter lim="800000"/>
              <a:headEnd/>
              <a:tailEnd/>
            </a:ln>
            <a:effectLst/>
          </p:spPr>
          <p:txBody>
            <a:bodyPr wrap="none">
              <a:spAutoFit/>
            </a:bodyPr>
            <a:lstStyle/>
            <a:p>
              <a:pPr eaLnBrk="1" hangingPunct="1"/>
              <a:r>
                <a:rPr lang="en-GB" dirty="0"/>
                <a:t>Germany et al. 2004</a:t>
              </a:r>
            </a:p>
          </p:txBody>
        </p:sp>
      </p:grpSp>
      <p:sp>
        <p:nvSpPr>
          <p:cNvPr id="141317" name="Rectangle 5"/>
          <p:cNvSpPr>
            <a:spLocks noGrp="1" noChangeArrowheads="1"/>
          </p:cNvSpPr>
          <p:nvPr>
            <p:ph type="title"/>
          </p:nvPr>
        </p:nvSpPr>
        <p:spPr>
          <a:xfrm>
            <a:off x="990600" y="304800"/>
            <a:ext cx="7772400" cy="1143000"/>
          </a:xfrm>
        </p:spPr>
        <p:txBody>
          <a:bodyPr/>
          <a:lstStyle/>
          <a:p>
            <a:r>
              <a:rPr lang="en-GB"/>
              <a:t>Die nahen SNe Ia</a:t>
            </a:r>
          </a:p>
        </p:txBody>
      </p:sp>
      <p:sp>
        <p:nvSpPr>
          <p:cNvPr id="141321" name="Text Box 9"/>
          <p:cNvSpPr txBox="1">
            <a:spLocks noChangeArrowheads="1"/>
          </p:cNvSpPr>
          <p:nvPr/>
        </p:nvSpPr>
        <p:spPr bwMode="auto">
          <a:xfrm>
            <a:off x="6443663" y="2636838"/>
            <a:ext cx="2492990" cy="830997"/>
          </a:xfrm>
          <a:prstGeom prst="rect">
            <a:avLst/>
          </a:prstGeom>
          <a:noFill/>
          <a:ln w="9525">
            <a:noFill/>
            <a:miter lim="800000"/>
            <a:headEnd/>
            <a:tailEnd/>
          </a:ln>
          <a:effectLst/>
        </p:spPr>
        <p:txBody>
          <a:bodyPr wrap="none">
            <a:spAutoFit/>
          </a:bodyPr>
          <a:lstStyle/>
          <a:p>
            <a:r>
              <a:rPr lang="de-DE" dirty="0">
                <a:solidFill>
                  <a:srgbClr val="FF0000"/>
                </a:solidFill>
                <a:latin typeface="HelveticaNeueLT Com 65 Md" pitchFamily="34" charset="0"/>
              </a:rPr>
              <a:t>Evidenz f</a:t>
            </a:r>
            <a:r>
              <a:rPr lang="de-DE" dirty="0">
                <a:solidFill>
                  <a:srgbClr val="FF0000"/>
                </a:solidFill>
                <a:latin typeface="HelveticaNeueLT Com 65 Md" pitchFamily="34" charset="0"/>
                <a:cs typeface="Times New Roman" pitchFamily="18" charset="0"/>
              </a:rPr>
              <a:t>ür</a:t>
            </a:r>
            <a:r>
              <a:rPr lang="de-DE" dirty="0">
                <a:solidFill>
                  <a:srgbClr val="FF0000"/>
                </a:solidFill>
                <a:latin typeface="HelveticaNeueLT Com 65 Md" pitchFamily="34" charset="0"/>
              </a:rPr>
              <a:t> gute</a:t>
            </a:r>
          </a:p>
          <a:p>
            <a:r>
              <a:rPr lang="de-DE" dirty="0">
                <a:solidFill>
                  <a:srgbClr val="FF0000"/>
                </a:solidFill>
                <a:latin typeface="HelveticaNeueLT Com 65 Md" pitchFamily="34" charset="0"/>
              </a:rPr>
              <a:t>Entfernungen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de-DE" dirty="0">
                <a:solidFill>
                  <a:schemeClr val="tx1">
                    <a:lumMod val="40000"/>
                    <a:lumOff val="60000"/>
                  </a:schemeClr>
                </a:solidFill>
              </a:rPr>
              <a:t>Entfernungsmessung mittels einer </a:t>
            </a:r>
            <a:r>
              <a:rPr lang="de-DE" dirty="0" smtClean="0">
                <a:solidFill>
                  <a:schemeClr val="tx1">
                    <a:lumMod val="40000"/>
                    <a:lumOff val="60000"/>
                  </a:schemeClr>
                </a:solidFill>
              </a:rPr>
              <a:t>Lichtquelle</a:t>
            </a:r>
            <a:endParaRPr lang="de-DE" dirty="0">
              <a:solidFill>
                <a:schemeClr val="tx1">
                  <a:lumMod val="40000"/>
                  <a:lumOff val="60000"/>
                </a:schemeClr>
              </a:solidFill>
            </a:endParaRPr>
          </a:p>
        </p:txBody>
      </p:sp>
      <p:pic>
        <p:nvPicPr>
          <p:cNvPr id="89091" name="lightbulb.mpg">
            <a:hlinkClick r:id="" action="ppaction://media"/>
          </p:cNvPr>
          <p:cNvPicPr>
            <a:picLocks noGrp="1" noRot="1" noChangeAspect="1" noChangeArrowheads="1"/>
          </p:cNvPicPr>
          <p:nvPr>
            <p:ph idx="1"/>
            <a:videoFile r:link="rId1"/>
          </p:nvPr>
        </p:nvPicPr>
        <p:blipFill>
          <a:blip r:embed="rId4" cstate="print"/>
          <a:srcRect/>
          <a:stretch>
            <a:fillRect/>
          </a:stretch>
        </p:blipFill>
        <p:spPr>
          <a:xfrm>
            <a:off x="1763713" y="2205038"/>
            <a:ext cx="5400675" cy="3683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909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9091"/>
                                        </p:tgtEl>
                                      </p:cBhvr>
                                    </p:cmd>
                                  </p:childTnLst>
                                </p:cTn>
                              </p:par>
                            </p:childTnLst>
                          </p:cTn>
                        </p:par>
                      </p:childTnLst>
                    </p:cTn>
                  </p:par>
                </p:childTnLst>
              </p:cTn>
              <p:nextCondLst>
                <p:cond evt="onClick" delay="0">
                  <p:tgtEl>
                    <p:spTgt spid="89091"/>
                  </p:tgtEl>
                </p:cond>
              </p:nextCondLst>
            </p:seq>
            <p:video>
              <p:cMediaNode>
                <p:cTn id="7" fill="hold" display="0">
                  <p:stCondLst>
                    <p:cond delay="indefinite"/>
                  </p:stCondLst>
                  <p:endCondLst>
                    <p:cond evt="onNext" delay="0">
                      <p:tgtEl>
                        <p:sldTgt/>
                      </p:tgtEl>
                    </p:cond>
                    <p:cond evt="onPrev" delay="0">
                      <p:tgtEl>
                        <p:sldTgt/>
                      </p:tgtEl>
                    </p:cond>
                  </p:endCondLst>
                </p:cTn>
                <p:tgtEl>
                  <p:spTgt spid="89091"/>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de-DE"/>
              <a:t>Der Energieinhalt dominiert das entfernte Universum</a:t>
            </a:r>
          </a:p>
        </p:txBody>
      </p:sp>
      <p:sp>
        <p:nvSpPr>
          <p:cNvPr id="237571" name="Rectangle 3"/>
          <p:cNvSpPr>
            <a:spLocks noGrp="1" noChangeArrowheads="1"/>
          </p:cNvSpPr>
          <p:nvPr>
            <p:ph type="body" idx="1"/>
          </p:nvPr>
        </p:nvSpPr>
        <p:spPr/>
        <p:txBody>
          <a:bodyPr/>
          <a:lstStyle/>
          <a:p>
            <a:pPr marL="0" indent="0">
              <a:buFontTx/>
              <a:buNone/>
            </a:pPr>
            <a:r>
              <a:rPr lang="de-DE"/>
              <a:t>Die Expansionsgeschichte wird vom Energieinhalt des Universums bestimmt. Materie, wegen </a:t>
            </a:r>
            <a:r>
              <a:rPr lang="de-DE">
                <a:solidFill>
                  <a:srgbClr val="FF0000"/>
                </a:solidFill>
              </a:rPr>
              <a:t>E=mc</a:t>
            </a:r>
            <a:r>
              <a:rPr lang="de-DE" baseline="30000">
                <a:solidFill>
                  <a:srgbClr val="FF0000"/>
                </a:solidFill>
              </a:rPr>
              <a:t>2</a:t>
            </a:r>
            <a:r>
              <a:rPr lang="de-DE"/>
              <a:t>, ist auch Energie und aufgrund der anziehenden Gravitation m</a:t>
            </a:r>
            <a:r>
              <a:rPr lang="de-DE">
                <a:cs typeface="Times New Roman" pitchFamily="18" charset="0"/>
              </a:rPr>
              <a:t>üsste sich die Expansion mit der Zeit verlangsamen. Dies ist in den </a:t>
            </a:r>
            <a:r>
              <a:rPr lang="de-DE">
                <a:solidFill>
                  <a:srgbClr val="FF0000"/>
                </a:solidFill>
                <a:cs typeface="Times New Roman" pitchFamily="18" charset="0"/>
              </a:rPr>
              <a:t>Einsteinschen Feldgleichungen</a:t>
            </a:r>
            <a:r>
              <a:rPr lang="de-DE">
                <a:cs typeface="Times New Roman" pitchFamily="18" charset="0"/>
              </a:rPr>
              <a:t> kodiert.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Uyuni_Einstein2"/>
          <p:cNvPicPr>
            <a:picLocks noChangeAspect="1" noChangeArrowheads="1"/>
          </p:cNvPicPr>
          <p:nvPr/>
        </p:nvPicPr>
        <p:blipFill>
          <a:blip r:embed="rId3" cstate="print"/>
          <a:srcRect l="7324" t="9190" r="13072" b="11212"/>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228600"/>
            <a:ext cx="7772400" cy="1143000"/>
          </a:xfrm>
        </p:spPr>
        <p:txBody>
          <a:bodyPr/>
          <a:lstStyle/>
          <a:p>
            <a:r>
              <a:rPr lang="de-DE" b="0"/>
              <a:t>Fundamente der Kosmologie</a:t>
            </a:r>
            <a:endParaRPr lang="en-GB"/>
          </a:p>
        </p:txBody>
      </p:sp>
      <p:sp>
        <p:nvSpPr>
          <p:cNvPr id="54275" name="Rectangle 3"/>
          <p:cNvSpPr>
            <a:spLocks noGrp="1" noChangeArrowheads="1"/>
          </p:cNvSpPr>
          <p:nvPr>
            <p:ph type="body" idx="1"/>
          </p:nvPr>
        </p:nvSpPr>
        <p:spPr>
          <a:xfrm>
            <a:off x="685800" y="1143000"/>
            <a:ext cx="8153400" cy="5410200"/>
          </a:xfrm>
        </p:spPr>
        <p:txBody>
          <a:bodyPr/>
          <a:lstStyle/>
          <a:p>
            <a:pPr>
              <a:buFontTx/>
              <a:buNone/>
            </a:pPr>
            <a:r>
              <a:rPr lang="de-DE" b="1"/>
              <a:t>Gravitationstheorie</a:t>
            </a:r>
          </a:p>
          <a:p>
            <a:pPr lvl="1">
              <a:buFontTx/>
              <a:buNone/>
            </a:pPr>
            <a:r>
              <a:rPr lang="de-DE" b="1">
                <a:solidFill>
                  <a:srgbClr val="FF0000"/>
                </a:solidFill>
              </a:rPr>
              <a:t>Einsteinsche Relativitätstheorie</a:t>
            </a:r>
            <a:endParaRPr lang="de-DE" b="1"/>
          </a:p>
          <a:p>
            <a:pPr>
              <a:buFontTx/>
              <a:buNone/>
            </a:pPr>
            <a:r>
              <a:rPr lang="de-DE" b="1"/>
              <a:t>Isotropie</a:t>
            </a:r>
          </a:p>
          <a:p>
            <a:pPr lvl="1">
              <a:buFontTx/>
              <a:buNone/>
            </a:pPr>
            <a:r>
              <a:rPr lang="de-DE" b="1">
                <a:solidFill>
                  <a:srgbClr val="FF0000"/>
                </a:solidFill>
              </a:rPr>
              <a:t>Es gibt keine bevorzugte Richtung im Universum</a:t>
            </a:r>
          </a:p>
          <a:p>
            <a:pPr>
              <a:buFontTx/>
              <a:buNone/>
            </a:pPr>
            <a:r>
              <a:rPr lang="de-DE" b="1"/>
              <a:t>Homogeneität</a:t>
            </a:r>
          </a:p>
          <a:p>
            <a:pPr lvl="1">
              <a:buFontTx/>
              <a:buNone/>
            </a:pPr>
            <a:r>
              <a:rPr lang="de-DE" b="1">
                <a:solidFill>
                  <a:srgbClr val="FF0000"/>
                </a:solidFill>
              </a:rPr>
              <a:t>Es gibt keine bevorzugte Region</a:t>
            </a:r>
          </a:p>
          <a:p>
            <a:pPr lvl="1">
              <a:buFontTx/>
              <a:buNone/>
            </a:pPr>
            <a:r>
              <a:rPr lang="de-DE" b="1">
                <a:solidFill>
                  <a:srgbClr val="FF0000"/>
                </a:solidFill>
              </a:rPr>
              <a:t>(e.g. es gibt kein Zentrum des Universums)</a:t>
            </a:r>
          </a:p>
          <a:p>
            <a:pPr>
              <a:buFontTx/>
              <a:buNone/>
            </a:pPr>
            <a:r>
              <a:rPr lang="de-DE" b="1"/>
              <a:t>Anthropisches Prinzip</a:t>
            </a:r>
          </a:p>
          <a:p>
            <a:pPr lvl="1">
              <a:buFontTx/>
              <a:buNone/>
            </a:pPr>
            <a:r>
              <a:rPr lang="de-DE" b="1">
                <a:solidFill>
                  <a:srgbClr val="FF0000"/>
                </a:solidFill>
              </a:rPr>
              <a:t>Das Universum hat uns erzeugt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539552" y="44624"/>
            <a:ext cx="8062664" cy="1143000"/>
          </a:xfrm>
        </p:spPr>
        <p:txBody>
          <a:bodyPr/>
          <a:lstStyle/>
          <a:p>
            <a:r>
              <a:rPr lang="en-GB" sz="4000" dirty="0" err="1" smtClean="0"/>
              <a:t>Friedmann-Lemaître</a:t>
            </a:r>
            <a:r>
              <a:rPr lang="en-GB" sz="4000" dirty="0" smtClean="0"/>
              <a:t> </a:t>
            </a:r>
            <a:r>
              <a:rPr lang="en-GB" sz="4000" dirty="0" err="1"/>
              <a:t>Kosmologie</a:t>
            </a:r>
            <a:endParaRPr lang="en-GB" sz="4000" dirty="0"/>
          </a:p>
        </p:txBody>
      </p:sp>
      <p:sp>
        <p:nvSpPr>
          <p:cNvPr id="144387" name="Text Box 3"/>
          <p:cNvSpPr txBox="1">
            <a:spLocks noChangeArrowheads="1"/>
          </p:cNvSpPr>
          <p:nvPr/>
        </p:nvSpPr>
        <p:spPr bwMode="auto">
          <a:xfrm>
            <a:off x="179388" y="1066800"/>
            <a:ext cx="8302081" cy="1754326"/>
          </a:xfrm>
          <a:prstGeom prst="rect">
            <a:avLst/>
          </a:prstGeom>
          <a:noFill/>
          <a:ln w="9525">
            <a:noFill/>
            <a:miter lim="800000"/>
            <a:headEnd/>
            <a:tailEnd/>
          </a:ln>
          <a:effectLst/>
        </p:spPr>
        <p:txBody>
          <a:bodyPr wrap="none">
            <a:spAutoFit/>
          </a:bodyPr>
          <a:lstStyle/>
          <a:p>
            <a:r>
              <a:rPr lang="en-GB" sz="2800" dirty="0" err="1">
                <a:solidFill>
                  <a:srgbClr val="FF0000"/>
                </a:solidFill>
                <a:latin typeface="HelveticaNeueLT Com 65 Md" pitchFamily="34" charset="0"/>
              </a:rPr>
              <a:t>Annahme</a:t>
            </a:r>
            <a:r>
              <a:rPr lang="en-GB" sz="2800" dirty="0">
                <a:solidFill>
                  <a:srgbClr val="FF0000"/>
                </a:solidFill>
                <a:latin typeface="HelveticaNeueLT Com 65 Md" pitchFamily="34" charset="0"/>
              </a:rPr>
              <a:t>:</a:t>
            </a:r>
          </a:p>
          <a:p>
            <a:r>
              <a:rPr lang="en-GB" sz="2800" dirty="0" err="1">
                <a:solidFill>
                  <a:srgbClr val="FF0000"/>
                </a:solidFill>
                <a:latin typeface="HelveticaNeueLT Com 65 Md" pitchFamily="34" charset="0"/>
              </a:rPr>
              <a:t>ein</a:t>
            </a:r>
            <a:r>
              <a:rPr lang="en-GB" sz="2800" dirty="0">
                <a:solidFill>
                  <a:srgbClr val="FF0000"/>
                </a:solidFill>
                <a:latin typeface="HelveticaNeueLT Com 65 Md" pitchFamily="34" charset="0"/>
              </a:rPr>
              <a:t> </a:t>
            </a:r>
            <a:r>
              <a:rPr lang="en-GB" sz="2800" dirty="0" err="1">
                <a:solidFill>
                  <a:srgbClr val="FF0000"/>
                </a:solidFill>
                <a:latin typeface="HelveticaNeueLT Com 65 Md" pitchFamily="34" charset="0"/>
              </a:rPr>
              <a:t>homogenes</a:t>
            </a:r>
            <a:r>
              <a:rPr lang="en-GB" sz="2800" dirty="0">
                <a:solidFill>
                  <a:srgbClr val="FF0000"/>
                </a:solidFill>
                <a:latin typeface="HelveticaNeueLT Com 65 Md" pitchFamily="34" charset="0"/>
              </a:rPr>
              <a:t> und </a:t>
            </a:r>
            <a:r>
              <a:rPr lang="en-GB" sz="2800" dirty="0" err="1">
                <a:solidFill>
                  <a:srgbClr val="FF0000"/>
                </a:solidFill>
                <a:latin typeface="HelveticaNeueLT Com 65 Md" pitchFamily="34" charset="0"/>
              </a:rPr>
              <a:t>isotropes</a:t>
            </a:r>
            <a:r>
              <a:rPr lang="en-GB" sz="2800" dirty="0">
                <a:solidFill>
                  <a:srgbClr val="FF0000"/>
                </a:solidFill>
                <a:latin typeface="HelveticaNeueLT Com 65 Md" pitchFamily="34" charset="0"/>
              </a:rPr>
              <a:t> </a:t>
            </a:r>
            <a:r>
              <a:rPr lang="en-GB" sz="2800" dirty="0" err="1">
                <a:solidFill>
                  <a:srgbClr val="FF0000"/>
                </a:solidFill>
                <a:latin typeface="HelveticaNeueLT Com 65 Md" pitchFamily="34" charset="0"/>
              </a:rPr>
              <a:t>Universum</a:t>
            </a:r>
            <a:endParaRPr lang="en-GB" sz="2800" dirty="0">
              <a:solidFill>
                <a:srgbClr val="FF0000"/>
              </a:solidFill>
              <a:latin typeface="HelveticaNeueLT Com 65 Md" pitchFamily="34" charset="0"/>
            </a:endParaRPr>
          </a:p>
          <a:p>
            <a:endParaRPr lang="en-GB" sz="2800" dirty="0">
              <a:latin typeface="HelveticaNeueLT Com 65 Md" pitchFamily="34" charset="0"/>
            </a:endParaRPr>
          </a:p>
          <a:p>
            <a:r>
              <a:rPr lang="en-GB" dirty="0" err="1">
                <a:latin typeface="HelveticaNeueLT Com 65 Md" pitchFamily="34" charset="0"/>
              </a:rPr>
              <a:t>Nullgeodesie</a:t>
            </a:r>
            <a:r>
              <a:rPr lang="en-GB" dirty="0">
                <a:latin typeface="HelveticaNeueLT Com 65 Md" pitchFamily="34" charset="0"/>
              </a:rPr>
              <a:t> in </a:t>
            </a:r>
            <a:r>
              <a:rPr lang="en-GB" dirty="0" err="1">
                <a:latin typeface="HelveticaNeueLT Com 65 Md" pitchFamily="34" charset="0"/>
              </a:rPr>
              <a:t>der</a:t>
            </a:r>
            <a:r>
              <a:rPr lang="en-GB" dirty="0">
                <a:latin typeface="HelveticaNeueLT Com 65 Md" pitchFamily="34" charset="0"/>
              </a:rPr>
              <a:t> </a:t>
            </a:r>
            <a:r>
              <a:rPr lang="en-GB" dirty="0" err="1">
                <a:latin typeface="HelveticaNeueLT Com 65 Md" pitchFamily="34" charset="0"/>
              </a:rPr>
              <a:t>Friedmann</a:t>
            </a:r>
            <a:r>
              <a:rPr lang="en-GB" dirty="0">
                <a:latin typeface="HelveticaNeueLT Com 65 Md" pitchFamily="34" charset="0"/>
              </a:rPr>
              <a:t>-Robertson-Walker </a:t>
            </a:r>
            <a:r>
              <a:rPr lang="en-GB" dirty="0" err="1">
                <a:latin typeface="HelveticaNeueLT Com 65 Md" pitchFamily="34" charset="0"/>
              </a:rPr>
              <a:t>Metrik</a:t>
            </a:r>
            <a:r>
              <a:rPr lang="en-GB" dirty="0">
                <a:latin typeface="HelveticaNeueLT Com 65 Md" pitchFamily="34" charset="0"/>
              </a:rPr>
              <a:t>:</a:t>
            </a:r>
            <a:endParaRPr lang="en-GB" b="0" dirty="0">
              <a:latin typeface="HelveticaNeueLT Com 65 Md" pitchFamily="34" charset="0"/>
            </a:endParaRPr>
          </a:p>
        </p:txBody>
      </p:sp>
      <p:graphicFrame>
        <p:nvGraphicFramePr>
          <p:cNvPr id="144388" name="Object 4"/>
          <p:cNvGraphicFramePr>
            <a:graphicFrameLocks noChangeAspect="1"/>
          </p:cNvGraphicFramePr>
          <p:nvPr/>
        </p:nvGraphicFramePr>
        <p:xfrm>
          <a:off x="601663" y="2971800"/>
          <a:ext cx="7986712" cy="1304925"/>
        </p:xfrm>
        <a:graphic>
          <a:graphicData uri="http://schemas.openxmlformats.org/presentationml/2006/ole">
            <p:oleObj spid="_x0000_s144388" name="Equation" r:id="rId4" imgW="3898800" imgH="609480" progId="Equation.3">
              <p:embed/>
            </p:oleObj>
          </a:graphicData>
        </a:graphic>
      </p:graphicFrame>
      <p:graphicFrame>
        <p:nvGraphicFramePr>
          <p:cNvPr id="144389" name="Object 5"/>
          <p:cNvGraphicFramePr>
            <a:graphicFrameLocks noChangeAspect="1"/>
          </p:cNvGraphicFramePr>
          <p:nvPr/>
        </p:nvGraphicFramePr>
        <p:xfrm>
          <a:off x="700088" y="4648200"/>
          <a:ext cx="2716212" cy="1179513"/>
        </p:xfrm>
        <a:graphic>
          <a:graphicData uri="http://schemas.openxmlformats.org/presentationml/2006/ole">
            <p:oleObj spid="_x0000_s144389" name="Equation" r:id="rId5" imgW="990360" imgH="431640" progId="Equation.3">
              <p:embed/>
            </p:oleObj>
          </a:graphicData>
        </a:graphic>
      </p:graphicFrame>
      <p:graphicFrame>
        <p:nvGraphicFramePr>
          <p:cNvPr id="144390" name="Object 6"/>
          <p:cNvGraphicFramePr>
            <a:graphicFrameLocks noChangeAspect="1"/>
          </p:cNvGraphicFramePr>
          <p:nvPr/>
        </p:nvGraphicFramePr>
        <p:xfrm>
          <a:off x="3695700" y="4648200"/>
          <a:ext cx="2263775" cy="1179513"/>
        </p:xfrm>
        <a:graphic>
          <a:graphicData uri="http://schemas.openxmlformats.org/presentationml/2006/ole">
            <p:oleObj spid="_x0000_s144390" name="Equation" r:id="rId6" imgW="876240" imgH="457200" progId="Equation.3">
              <p:embed/>
            </p:oleObj>
          </a:graphicData>
        </a:graphic>
      </p:graphicFrame>
      <p:graphicFrame>
        <p:nvGraphicFramePr>
          <p:cNvPr id="144391" name="Object 7"/>
          <p:cNvGraphicFramePr>
            <a:graphicFrameLocks noChangeAspect="1"/>
          </p:cNvGraphicFramePr>
          <p:nvPr/>
        </p:nvGraphicFramePr>
        <p:xfrm>
          <a:off x="6248400" y="4648200"/>
          <a:ext cx="1803400" cy="1179513"/>
        </p:xfrm>
        <a:graphic>
          <a:graphicData uri="http://schemas.openxmlformats.org/presentationml/2006/ole">
            <p:oleObj spid="_x0000_s144391" name="Equation" r:id="rId7" imgW="698400" imgH="457200" progId="Equation.3">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6" name="Rectangle 8"/>
          <p:cNvSpPr>
            <a:spLocks noGrp="1" noChangeArrowheads="1"/>
          </p:cNvSpPr>
          <p:nvPr>
            <p:ph type="title"/>
          </p:nvPr>
        </p:nvSpPr>
        <p:spPr>
          <a:xfrm>
            <a:off x="71406" y="160338"/>
            <a:ext cx="8966230" cy="1036637"/>
          </a:xfrm>
          <a:noFill/>
        </p:spPr>
        <p:txBody>
          <a:bodyPr/>
          <a:lstStyle/>
          <a:p>
            <a:r>
              <a:rPr lang="de-DE" sz="3600" dirty="0"/>
              <a:t>Das vollst</a:t>
            </a:r>
            <a:r>
              <a:rPr lang="de-DE" sz="3600" dirty="0">
                <a:cs typeface="Times New Roman" pitchFamily="18" charset="0"/>
              </a:rPr>
              <a:t>ändige </a:t>
            </a:r>
            <a:r>
              <a:rPr lang="de-DE" sz="3600" dirty="0"/>
              <a:t> Hubble </a:t>
            </a:r>
            <a:r>
              <a:rPr lang="de-DE" sz="3600" dirty="0" smtClean="0"/>
              <a:t>Diagramm</a:t>
            </a:r>
            <a:endParaRPr lang="de-DE" dirty="0"/>
          </a:p>
        </p:txBody>
      </p:sp>
      <p:pic>
        <p:nvPicPr>
          <p:cNvPr id="43027" name="Picture 19" descr="hub_dis_all_through_mags_small"/>
          <p:cNvPicPr>
            <a:picLocks noChangeAspect="1" noChangeArrowheads="1"/>
          </p:cNvPicPr>
          <p:nvPr/>
        </p:nvPicPr>
        <p:blipFill>
          <a:blip r:embed="rId3" cstate="print"/>
          <a:srcRect l="-5854" b="-2310"/>
          <a:stretch>
            <a:fillRect/>
          </a:stretch>
        </p:blipFill>
        <p:spPr bwMode="auto">
          <a:xfrm>
            <a:off x="611560" y="1125538"/>
            <a:ext cx="7812336" cy="5471814"/>
          </a:xfrm>
          <a:prstGeom prst="rect">
            <a:avLst/>
          </a:prstGeom>
          <a:solidFill>
            <a:srgbClr val="FFFFFF"/>
          </a:solidFill>
        </p:spPr>
      </p:pic>
      <p:sp>
        <p:nvSpPr>
          <p:cNvPr id="43015" name="Rectangle 7"/>
          <p:cNvSpPr>
            <a:spLocks noChangeArrowheads="1"/>
          </p:cNvSpPr>
          <p:nvPr/>
        </p:nvSpPr>
        <p:spPr bwMode="auto">
          <a:xfrm>
            <a:off x="2108821" y="3514725"/>
            <a:ext cx="6021387" cy="1116013"/>
          </a:xfrm>
          <a:prstGeom prst="rect">
            <a:avLst/>
          </a:prstGeom>
          <a:solidFill>
            <a:srgbClr val="CCFFFF">
              <a:alpha val="50000"/>
            </a:srgbClr>
          </a:solidFill>
          <a:ln w="0">
            <a:solidFill>
              <a:srgbClr val="DDDDDD"/>
            </a:solidFill>
            <a:miter lim="800000"/>
            <a:headEnd/>
            <a:tailEnd/>
          </a:ln>
          <a:effectLst/>
        </p:spPr>
        <p:txBody>
          <a:bodyPr wrap="none" anchor="ctr"/>
          <a:lstStyle/>
          <a:p>
            <a:endParaRPr lang="en-GB"/>
          </a:p>
        </p:txBody>
      </p:sp>
      <p:grpSp>
        <p:nvGrpSpPr>
          <p:cNvPr id="12" name="Group 11"/>
          <p:cNvGrpSpPr/>
          <p:nvPr/>
        </p:nvGrpSpPr>
        <p:grpSpPr>
          <a:xfrm>
            <a:off x="5868144" y="5877272"/>
            <a:ext cx="2655887" cy="689769"/>
            <a:chOff x="6380163" y="6020594"/>
            <a:chExt cx="2655887" cy="689769"/>
          </a:xfrm>
        </p:grpSpPr>
        <p:sp>
          <p:nvSpPr>
            <p:cNvPr id="43018" name="AutoShape 10"/>
            <p:cNvSpPr>
              <a:spLocks noChangeArrowheads="1"/>
            </p:cNvSpPr>
            <p:nvPr/>
          </p:nvSpPr>
          <p:spPr bwMode="auto">
            <a:xfrm rot="5400000">
              <a:off x="7974832" y="5872163"/>
              <a:ext cx="234950" cy="531812"/>
            </a:xfrm>
            <a:prstGeom prst="upArrow">
              <a:avLst>
                <a:gd name="adj1" fmla="val 50000"/>
                <a:gd name="adj2" fmla="val 56588"/>
              </a:avLst>
            </a:prstGeom>
            <a:solidFill>
              <a:srgbClr val="FF0000"/>
            </a:solidFill>
            <a:ln w="9525">
              <a:solidFill>
                <a:schemeClr val="tx1"/>
              </a:solidFill>
              <a:miter lim="800000"/>
              <a:headEnd/>
              <a:tailEnd/>
            </a:ln>
            <a:effectLst/>
          </p:spPr>
          <p:txBody>
            <a:bodyPr wrap="none" anchor="ctr"/>
            <a:lstStyle/>
            <a:p>
              <a:endParaRPr lang="en-GB"/>
            </a:p>
          </p:txBody>
        </p:sp>
        <p:sp>
          <p:nvSpPr>
            <p:cNvPr id="43019" name="Text Box 11"/>
            <p:cNvSpPr txBox="1">
              <a:spLocks noChangeArrowheads="1"/>
            </p:cNvSpPr>
            <p:nvPr/>
          </p:nvSpPr>
          <p:spPr bwMode="auto">
            <a:xfrm rot="14388">
              <a:off x="6380163" y="6253163"/>
              <a:ext cx="2655887" cy="457200"/>
            </a:xfrm>
            <a:prstGeom prst="rect">
              <a:avLst/>
            </a:prstGeom>
            <a:noFill/>
            <a:ln w="9525">
              <a:noFill/>
              <a:miter lim="800000"/>
              <a:headEnd/>
              <a:tailEnd/>
            </a:ln>
            <a:effectLst/>
          </p:spPr>
          <p:txBody>
            <a:bodyPr wrap="none">
              <a:spAutoFit/>
            </a:bodyPr>
            <a:lstStyle/>
            <a:p>
              <a:r>
                <a:rPr lang="en-GB" dirty="0">
                  <a:solidFill>
                    <a:srgbClr val="FF0000"/>
                  </a:solidFill>
                </a:rPr>
                <a:t>“</a:t>
              </a:r>
              <a:r>
                <a:rPr lang="en-GB" dirty="0" err="1">
                  <a:solidFill>
                    <a:srgbClr val="FF0000"/>
                  </a:solidFill>
                </a:rPr>
                <a:t>Geschwindigkeit</a:t>
              </a:r>
              <a:r>
                <a:rPr lang="en-GB" dirty="0">
                  <a:solidFill>
                    <a:srgbClr val="FF0000"/>
                  </a:solidFill>
                </a:rPr>
                <a:t>”</a:t>
              </a:r>
              <a:endParaRPr lang="en-GB" dirty="0"/>
            </a:p>
          </p:txBody>
        </p:sp>
      </p:grpSp>
      <p:grpSp>
        <p:nvGrpSpPr>
          <p:cNvPr id="11" name="Group 10"/>
          <p:cNvGrpSpPr/>
          <p:nvPr/>
        </p:nvGrpSpPr>
        <p:grpSpPr>
          <a:xfrm>
            <a:off x="539552" y="1268760"/>
            <a:ext cx="740412" cy="1692275"/>
            <a:chOff x="34926" y="223837"/>
            <a:chExt cx="740412" cy="1692275"/>
          </a:xfrm>
        </p:grpSpPr>
        <p:sp>
          <p:nvSpPr>
            <p:cNvPr id="43022" name="AutoShape 14"/>
            <p:cNvSpPr>
              <a:spLocks noChangeArrowheads="1"/>
            </p:cNvSpPr>
            <p:nvPr/>
          </p:nvSpPr>
          <p:spPr bwMode="auto">
            <a:xfrm rot="16200000">
              <a:off x="391938" y="545270"/>
              <a:ext cx="532800" cy="234000"/>
            </a:xfrm>
            <a:prstGeom prst="rightArrow">
              <a:avLst>
                <a:gd name="adj1" fmla="val 50000"/>
                <a:gd name="adj2" fmla="val 50000"/>
              </a:avLst>
            </a:prstGeom>
            <a:solidFill>
              <a:srgbClr val="FF0000"/>
            </a:solidFill>
            <a:ln w="9525">
              <a:solidFill>
                <a:schemeClr val="tx1"/>
              </a:solidFill>
              <a:miter lim="800000"/>
              <a:headEnd/>
              <a:tailEnd/>
            </a:ln>
            <a:effectLst/>
          </p:spPr>
          <p:txBody>
            <a:bodyPr wrap="none" anchor="ctr"/>
            <a:lstStyle/>
            <a:p>
              <a:endParaRPr lang="en-GB"/>
            </a:p>
          </p:txBody>
        </p:sp>
        <p:sp>
          <p:nvSpPr>
            <p:cNvPr id="43023" name="Text Box 15"/>
            <p:cNvSpPr txBox="1">
              <a:spLocks noChangeArrowheads="1"/>
            </p:cNvSpPr>
            <p:nvPr/>
          </p:nvSpPr>
          <p:spPr bwMode="auto">
            <a:xfrm rot="16200000">
              <a:off x="-582612" y="841375"/>
              <a:ext cx="1692275" cy="457200"/>
            </a:xfrm>
            <a:prstGeom prst="rect">
              <a:avLst/>
            </a:prstGeom>
            <a:noFill/>
            <a:ln w="9525">
              <a:noFill/>
              <a:miter lim="800000"/>
              <a:headEnd/>
              <a:tailEnd/>
            </a:ln>
            <a:effectLst/>
          </p:spPr>
          <p:txBody>
            <a:bodyPr wrap="none">
              <a:spAutoFit/>
            </a:bodyPr>
            <a:lstStyle/>
            <a:p>
              <a:r>
                <a:rPr lang="en-GB" dirty="0" err="1">
                  <a:solidFill>
                    <a:srgbClr val="FF0000"/>
                  </a:solidFill>
                </a:rPr>
                <a:t>Entfernung</a:t>
              </a:r>
              <a:endParaRPr lang="en-GB" b="0"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5"/>
                                        </p:tgtEl>
                                        <p:attrNameLst>
                                          <p:attrName>style.visibility</p:attrName>
                                        </p:attrNameLst>
                                      </p:cBhvr>
                                      <p:to>
                                        <p:strVal val="visible"/>
                                      </p:to>
                                    </p:set>
                                    <p:animEffect transition="in" filter="fade">
                                      <p:cBhvr>
                                        <p:cTn id="7" dur="2000"/>
                                        <p:tgtEl>
                                          <p:spTgt spid="43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685800" y="115888"/>
            <a:ext cx="7772400" cy="1143000"/>
          </a:xfrm>
        </p:spPr>
        <p:txBody>
          <a:bodyPr/>
          <a:lstStyle/>
          <a:p>
            <a:r>
              <a:rPr lang="en-GB"/>
              <a:t>Kosmologische Implikation</a:t>
            </a:r>
          </a:p>
        </p:txBody>
      </p:sp>
      <p:grpSp>
        <p:nvGrpSpPr>
          <p:cNvPr id="2" name="Group 12"/>
          <p:cNvGrpSpPr>
            <a:grpSpLocks/>
          </p:cNvGrpSpPr>
          <p:nvPr/>
        </p:nvGrpSpPr>
        <p:grpSpPr bwMode="auto">
          <a:xfrm>
            <a:off x="827088" y="1152525"/>
            <a:ext cx="5545137" cy="5589588"/>
            <a:chOff x="521" y="799"/>
            <a:chExt cx="3493" cy="3521"/>
          </a:xfrm>
        </p:grpSpPr>
        <p:pic>
          <p:nvPicPr>
            <p:cNvPr id="374789" name="Picture 5" descr="olom_likelihood"/>
            <p:cNvPicPr>
              <a:picLocks noChangeAspect="1" noChangeArrowheads="1"/>
            </p:cNvPicPr>
            <p:nvPr/>
          </p:nvPicPr>
          <p:blipFill>
            <a:blip r:embed="rId2" cstate="print"/>
            <a:srcRect/>
            <a:stretch>
              <a:fillRect/>
            </a:stretch>
          </p:blipFill>
          <p:spPr bwMode="auto">
            <a:xfrm>
              <a:off x="523" y="799"/>
              <a:ext cx="3491" cy="3521"/>
            </a:xfrm>
            <a:prstGeom prst="rect">
              <a:avLst/>
            </a:prstGeom>
            <a:noFill/>
          </p:spPr>
        </p:pic>
        <p:sp>
          <p:nvSpPr>
            <p:cNvPr id="374790" name="Rectangle 6"/>
            <p:cNvSpPr>
              <a:spLocks noChangeArrowheads="1"/>
            </p:cNvSpPr>
            <p:nvPr/>
          </p:nvSpPr>
          <p:spPr bwMode="auto">
            <a:xfrm>
              <a:off x="521" y="981"/>
              <a:ext cx="182" cy="2721"/>
            </a:xfrm>
            <a:prstGeom prst="rect">
              <a:avLst/>
            </a:prstGeom>
            <a:noFill/>
            <a:ln w="9525">
              <a:noFill/>
              <a:miter lim="800000"/>
              <a:headEnd/>
              <a:tailEnd/>
            </a:ln>
            <a:effectLst/>
          </p:spPr>
          <p:txBody>
            <a:bodyPr wrap="none" anchor="ctr"/>
            <a:lstStyle/>
            <a:p>
              <a:endParaRPr lang="en-GB"/>
            </a:p>
          </p:txBody>
        </p:sp>
        <p:sp>
          <p:nvSpPr>
            <p:cNvPr id="374792" name="Rectangle 8"/>
            <p:cNvSpPr>
              <a:spLocks noChangeArrowheads="1"/>
            </p:cNvSpPr>
            <p:nvPr/>
          </p:nvSpPr>
          <p:spPr bwMode="auto">
            <a:xfrm>
              <a:off x="1519" y="4110"/>
              <a:ext cx="1860" cy="210"/>
            </a:xfrm>
            <a:prstGeom prst="rect">
              <a:avLst/>
            </a:prstGeom>
            <a:noFill/>
            <a:ln w="9525">
              <a:noFill/>
              <a:miter lim="800000"/>
              <a:headEnd/>
              <a:tailEnd/>
            </a:ln>
            <a:effectLst/>
          </p:spPr>
          <p:txBody>
            <a:bodyPr wrap="none" anchor="ctr"/>
            <a:lstStyle/>
            <a:p>
              <a:endParaRPr lang="en-GB"/>
            </a:p>
          </p:txBody>
        </p:sp>
      </p:grpSp>
      <p:sp>
        <p:nvSpPr>
          <p:cNvPr id="374795" name="Rectangle 11"/>
          <p:cNvSpPr>
            <a:spLocks noGrp="1" noChangeArrowheads="1"/>
          </p:cNvSpPr>
          <p:nvPr>
            <p:ph type="body" idx="1"/>
          </p:nvPr>
        </p:nvSpPr>
        <p:spPr>
          <a:xfrm>
            <a:off x="5364088" y="2132856"/>
            <a:ext cx="3563888" cy="2592288"/>
          </a:xfrm>
          <a:solidFill>
            <a:srgbClr val="FFFFFF"/>
          </a:solidFill>
          <a:ln>
            <a:solidFill>
              <a:schemeClr val="tx1"/>
            </a:solidFill>
          </a:ln>
        </p:spPr>
        <p:txBody>
          <a:bodyPr/>
          <a:lstStyle/>
          <a:p>
            <a:r>
              <a:rPr lang="en-GB" sz="2400">
                <a:solidFill>
                  <a:srgbClr val="CC0000"/>
                </a:solidFill>
              </a:rPr>
              <a:t>Leeres Universum</a:t>
            </a:r>
          </a:p>
          <a:p>
            <a:r>
              <a:rPr lang="en-GB" sz="2400">
                <a:solidFill>
                  <a:srgbClr val="FF9900"/>
                </a:solidFill>
              </a:rPr>
              <a:t>Einstein – de Sitter</a:t>
            </a:r>
          </a:p>
          <a:p>
            <a:r>
              <a:rPr lang="en-GB" sz="2400">
                <a:solidFill>
                  <a:schemeClr val="accent2"/>
                </a:solidFill>
              </a:rPr>
              <a:t>Lambda-dominiertes</a:t>
            </a:r>
            <a:br>
              <a:rPr lang="en-GB" sz="2400">
                <a:solidFill>
                  <a:schemeClr val="accent2"/>
                </a:solidFill>
              </a:rPr>
            </a:br>
            <a:r>
              <a:rPr lang="en-GB" sz="2400">
                <a:solidFill>
                  <a:schemeClr val="accent2"/>
                </a:solidFill>
              </a:rPr>
              <a:t>Universum</a:t>
            </a:r>
          </a:p>
          <a:p>
            <a:r>
              <a:rPr lang="en-GB" sz="2400">
                <a:solidFill>
                  <a:srgbClr val="00FFFF"/>
                </a:solidFill>
              </a:rPr>
              <a:t>Konkordanz-kosmologie</a:t>
            </a:r>
            <a:endParaRPr lang="en-GB" sz="2400">
              <a:solidFill>
                <a:schemeClr val="accent2"/>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8130" name="Group 2"/>
          <p:cNvGrpSpPr>
            <a:grpSpLocks/>
          </p:cNvGrpSpPr>
          <p:nvPr/>
        </p:nvGrpSpPr>
        <p:grpSpPr bwMode="auto">
          <a:xfrm>
            <a:off x="582613" y="914400"/>
            <a:ext cx="8001000" cy="4724400"/>
            <a:chOff x="528" y="552"/>
            <a:chExt cx="5040" cy="2976"/>
          </a:xfrm>
        </p:grpSpPr>
        <p:sp>
          <p:nvSpPr>
            <p:cNvPr id="48131" name="Line 3"/>
            <p:cNvSpPr>
              <a:spLocks noChangeShapeType="1"/>
            </p:cNvSpPr>
            <p:nvPr/>
          </p:nvSpPr>
          <p:spPr bwMode="auto">
            <a:xfrm>
              <a:off x="528" y="552"/>
              <a:ext cx="0" cy="2976"/>
            </a:xfrm>
            <a:prstGeom prst="line">
              <a:avLst/>
            </a:prstGeom>
            <a:noFill/>
            <a:ln w="38100">
              <a:solidFill>
                <a:srgbClr val="FFFF66"/>
              </a:solidFill>
              <a:round/>
              <a:headEnd type="triangle" w="lg" len="lg"/>
              <a:tailEnd type="none" w="sm" len="sm"/>
            </a:ln>
            <a:effectLst/>
          </p:spPr>
          <p:txBody>
            <a:bodyPr/>
            <a:lstStyle/>
            <a:p>
              <a:endParaRPr lang="en-GB"/>
            </a:p>
          </p:txBody>
        </p:sp>
        <p:sp>
          <p:nvSpPr>
            <p:cNvPr id="48132" name="Line 4"/>
            <p:cNvSpPr>
              <a:spLocks noChangeShapeType="1"/>
            </p:cNvSpPr>
            <p:nvPr/>
          </p:nvSpPr>
          <p:spPr bwMode="auto">
            <a:xfrm>
              <a:off x="528" y="3528"/>
              <a:ext cx="5040" cy="0"/>
            </a:xfrm>
            <a:prstGeom prst="line">
              <a:avLst/>
            </a:prstGeom>
            <a:noFill/>
            <a:ln w="38100">
              <a:solidFill>
                <a:srgbClr val="FFFF66"/>
              </a:solidFill>
              <a:round/>
              <a:headEnd/>
              <a:tailEnd type="triangle" w="lg" len="lg"/>
            </a:ln>
            <a:effectLst/>
          </p:spPr>
          <p:txBody>
            <a:bodyPr/>
            <a:lstStyle/>
            <a:p>
              <a:endParaRPr lang="en-GB"/>
            </a:p>
          </p:txBody>
        </p:sp>
      </p:grpSp>
      <p:sp>
        <p:nvSpPr>
          <p:cNvPr id="48133" name="Text Box 5"/>
          <p:cNvSpPr txBox="1">
            <a:spLocks noChangeArrowheads="1"/>
          </p:cNvSpPr>
          <p:nvPr/>
        </p:nvSpPr>
        <p:spPr bwMode="auto">
          <a:xfrm>
            <a:off x="838200" y="1066800"/>
            <a:ext cx="2508250" cy="701675"/>
          </a:xfrm>
          <a:prstGeom prst="rect">
            <a:avLst/>
          </a:prstGeom>
          <a:noFill/>
          <a:ln w="9525">
            <a:noFill/>
            <a:miter lim="800000"/>
            <a:headEnd/>
            <a:tailEnd/>
          </a:ln>
          <a:effectLst/>
        </p:spPr>
        <p:txBody>
          <a:bodyPr>
            <a:spAutoFit/>
          </a:bodyPr>
          <a:lstStyle/>
          <a:p>
            <a:pPr algn="ctr"/>
            <a:r>
              <a:rPr lang="en-US" sz="2000">
                <a:solidFill>
                  <a:srgbClr val="FFFF66"/>
                </a:solidFill>
                <a:latin typeface="Comic Sans MS" pitchFamily="66" charset="0"/>
              </a:rPr>
              <a:t>Mittlerer Abstand der Galaxien</a:t>
            </a:r>
          </a:p>
        </p:txBody>
      </p:sp>
      <p:grpSp>
        <p:nvGrpSpPr>
          <p:cNvPr id="48134" name="Group 6"/>
          <p:cNvGrpSpPr>
            <a:grpSpLocks/>
          </p:cNvGrpSpPr>
          <p:nvPr/>
        </p:nvGrpSpPr>
        <p:grpSpPr bwMode="auto">
          <a:xfrm>
            <a:off x="3173413" y="3733800"/>
            <a:ext cx="769937" cy="2584450"/>
            <a:chOff x="2095" y="2280"/>
            <a:chExt cx="485" cy="1676"/>
          </a:xfrm>
        </p:grpSpPr>
        <p:sp>
          <p:nvSpPr>
            <p:cNvPr id="48135" name="Text Box 7"/>
            <p:cNvSpPr txBox="1">
              <a:spLocks noChangeArrowheads="1"/>
            </p:cNvSpPr>
            <p:nvPr/>
          </p:nvSpPr>
          <p:spPr bwMode="auto">
            <a:xfrm>
              <a:off x="2095" y="3738"/>
              <a:ext cx="485" cy="218"/>
            </a:xfrm>
            <a:prstGeom prst="rect">
              <a:avLst/>
            </a:prstGeom>
            <a:noFill/>
            <a:ln w="9525">
              <a:noFill/>
              <a:miter lim="800000"/>
              <a:headEnd/>
              <a:tailEnd/>
            </a:ln>
            <a:effectLst/>
          </p:spPr>
          <p:txBody>
            <a:bodyPr wrap="none">
              <a:spAutoFit/>
            </a:bodyPr>
            <a:lstStyle/>
            <a:p>
              <a:r>
                <a:rPr lang="en-US" sz="1600">
                  <a:solidFill>
                    <a:srgbClr val="FFFF66"/>
                  </a:solidFill>
                  <a:latin typeface="Comic Sans MS" pitchFamily="66" charset="0"/>
                </a:rPr>
                <a:t>Heute</a:t>
              </a:r>
            </a:p>
          </p:txBody>
        </p:sp>
        <p:sp>
          <p:nvSpPr>
            <p:cNvPr id="48136" name="AutoShape 8"/>
            <p:cNvSpPr>
              <a:spLocks noChangeArrowheads="1"/>
            </p:cNvSpPr>
            <p:nvPr/>
          </p:nvSpPr>
          <p:spPr bwMode="auto">
            <a:xfrm>
              <a:off x="2239" y="3528"/>
              <a:ext cx="96" cy="96"/>
            </a:xfrm>
            <a:prstGeom prst="triangle">
              <a:avLst>
                <a:gd name="adj" fmla="val 50000"/>
              </a:avLst>
            </a:prstGeom>
            <a:solidFill>
              <a:srgbClr val="FFFF66"/>
            </a:solidFill>
            <a:ln w="9525">
              <a:solidFill>
                <a:schemeClr val="tx1"/>
              </a:solidFill>
              <a:miter lim="800000"/>
              <a:headEnd/>
              <a:tailEnd/>
            </a:ln>
            <a:effectLst/>
          </p:spPr>
          <p:txBody>
            <a:bodyPr wrap="none" anchor="ctr"/>
            <a:lstStyle/>
            <a:p>
              <a:endParaRPr lang="en-GB"/>
            </a:p>
          </p:txBody>
        </p:sp>
        <p:sp>
          <p:nvSpPr>
            <p:cNvPr id="48137" name="Line 9"/>
            <p:cNvSpPr>
              <a:spLocks noChangeShapeType="1"/>
            </p:cNvSpPr>
            <p:nvPr/>
          </p:nvSpPr>
          <p:spPr bwMode="auto">
            <a:xfrm flipV="1">
              <a:off x="2287" y="2280"/>
              <a:ext cx="0" cy="1248"/>
            </a:xfrm>
            <a:prstGeom prst="line">
              <a:avLst/>
            </a:prstGeom>
            <a:noFill/>
            <a:ln w="28575">
              <a:solidFill>
                <a:srgbClr val="FFFF66"/>
              </a:solidFill>
              <a:prstDash val="sysDot"/>
              <a:round/>
              <a:headEnd/>
              <a:tailEnd/>
            </a:ln>
            <a:effectLst/>
          </p:spPr>
          <p:txBody>
            <a:bodyPr/>
            <a:lstStyle/>
            <a:p>
              <a:endParaRPr lang="en-GB"/>
            </a:p>
          </p:txBody>
        </p:sp>
      </p:grpSp>
      <p:grpSp>
        <p:nvGrpSpPr>
          <p:cNvPr id="48186" name="Group 58"/>
          <p:cNvGrpSpPr>
            <a:grpSpLocks/>
          </p:cNvGrpSpPr>
          <p:nvPr/>
        </p:nvGrpSpPr>
        <p:grpSpPr bwMode="auto">
          <a:xfrm>
            <a:off x="1143000" y="2971800"/>
            <a:ext cx="1600200" cy="528638"/>
            <a:chOff x="720" y="1872"/>
            <a:chExt cx="1008" cy="333"/>
          </a:xfrm>
        </p:grpSpPr>
        <p:sp>
          <p:nvSpPr>
            <p:cNvPr id="48139" name="AutoShape 11"/>
            <p:cNvSpPr>
              <a:spLocks noChangeArrowheads="1"/>
            </p:cNvSpPr>
            <p:nvPr/>
          </p:nvSpPr>
          <p:spPr bwMode="auto">
            <a:xfrm>
              <a:off x="720" y="2109"/>
              <a:ext cx="1008" cy="96"/>
            </a:xfrm>
            <a:prstGeom prst="leftArrow">
              <a:avLst>
                <a:gd name="adj1" fmla="val 41667"/>
                <a:gd name="adj2" fmla="val 193764"/>
              </a:avLst>
            </a:prstGeom>
            <a:solidFill>
              <a:srgbClr val="FFFF99"/>
            </a:solidFill>
            <a:ln w="19050">
              <a:solidFill>
                <a:schemeClr val="tx1"/>
              </a:solidFill>
              <a:miter lim="800000"/>
              <a:headEnd/>
              <a:tailEnd/>
            </a:ln>
            <a:effectLst/>
          </p:spPr>
          <p:txBody>
            <a:bodyPr wrap="none" anchor="ctr"/>
            <a:lstStyle/>
            <a:p>
              <a:endParaRPr lang="en-GB"/>
            </a:p>
          </p:txBody>
        </p:sp>
        <p:sp>
          <p:nvSpPr>
            <p:cNvPr id="48140" name="Text Box 12"/>
            <p:cNvSpPr txBox="1">
              <a:spLocks noChangeArrowheads="1"/>
            </p:cNvSpPr>
            <p:nvPr/>
          </p:nvSpPr>
          <p:spPr bwMode="auto">
            <a:xfrm>
              <a:off x="864" y="1872"/>
              <a:ext cx="851" cy="231"/>
            </a:xfrm>
            <a:prstGeom prst="rect">
              <a:avLst/>
            </a:prstGeom>
            <a:noFill/>
            <a:ln w="9525">
              <a:noFill/>
              <a:miter lim="800000"/>
              <a:headEnd/>
              <a:tailEnd/>
            </a:ln>
            <a:effectLst/>
          </p:spPr>
          <p:txBody>
            <a:bodyPr wrap="none">
              <a:spAutoFit/>
            </a:bodyPr>
            <a:lstStyle/>
            <a:p>
              <a:r>
                <a:rPr lang="de-DE" sz="1800" b="0">
                  <a:solidFill>
                    <a:srgbClr val="FFFF66"/>
                  </a:solidFill>
                  <a:latin typeface="Comic Sans MS" pitchFamily="66" charset="0"/>
                </a:rPr>
                <a:t>Schwächer</a:t>
              </a:r>
            </a:p>
          </p:txBody>
        </p:sp>
      </p:grpSp>
      <p:grpSp>
        <p:nvGrpSpPr>
          <p:cNvPr id="48187" name="Group 59"/>
          <p:cNvGrpSpPr>
            <a:grpSpLocks/>
          </p:cNvGrpSpPr>
          <p:nvPr/>
        </p:nvGrpSpPr>
        <p:grpSpPr bwMode="auto">
          <a:xfrm>
            <a:off x="3868738" y="3733800"/>
            <a:ext cx="2190750" cy="1600200"/>
            <a:chOff x="2437" y="2352"/>
            <a:chExt cx="1380" cy="1008"/>
          </a:xfrm>
        </p:grpSpPr>
        <p:sp>
          <p:nvSpPr>
            <p:cNvPr id="48142" name="AutoShape 14"/>
            <p:cNvSpPr>
              <a:spLocks noChangeArrowheads="1"/>
            </p:cNvSpPr>
            <p:nvPr/>
          </p:nvSpPr>
          <p:spPr bwMode="auto">
            <a:xfrm>
              <a:off x="2437" y="2352"/>
              <a:ext cx="96" cy="1008"/>
            </a:xfrm>
            <a:prstGeom prst="downArrow">
              <a:avLst>
                <a:gd name="adj1" fmla="val 41667"/>
                <a:gd name="adj2" fmla="val 212479"/>
              </a:avLst>
            </a:prstGeom>
            <a:solidFill>
              <a:srgbClr val="FF0000"/>
            </a:solidFill>
            <a:ln w="12700">
              <a:solidFill>
                <a:schemeClr val="tx1"/>
              </a:solidFill>
              <a:miter lim="800000"/>
              <a:headEnd/>
              <a:tailEnd/>
            </a:ln>
            <a:effectLst/>
          </p:spPr>
          <p:txBody>
            <a:bodyPr wrap="none" anchor="ctr"/>
            <a:lstStyle/>
            <a:p>
              <a:endParaRPr lang="en-GB"/>
            </a:p>
          </p:txBody>
        </p:sp>
        <p:sp>
          <p:nvSpPr>
            <p:cNvPr id="48143" name="Text Box 15"/>
            <p:cNvSpPr txBox="1">
              <a:spLocks noChangeArrowheads="1"/>
            </p:cNvSpPr>
            <p:nvPr/>
          </p:nvSpPr>
          <p:spPr bwMode="auto">
            <a:xfrm>
              <a:off x="2592" y="2592"/>
              <a:ext cx="1225" cy="231"/>
            </a:xfrm>
            <a:prstGeom prst="rect">
              <a:avLst/>
            </a:prstGeom>
            <a:noFill/>
            <a:ln w="9525">
              <a:noFill/>
              <a:miter lim="800000"/>
              <a:headEnd/>
              <a:tailEnd/>
            </a:ln>
            <a:effectLst/>
          </p:spPr>
          <p:txBody>
            <a:bodyPr wrap="none">
              <a:spAutoFit/>
            </a:bodyPr>
            <a:lstStyle/>
            <a:p>
              <a:pPr algn="ctr"/>
              <a:r>
                <a:rPr lang="de-DE" sz="1800" b="0">
                  <a:solidFill>
                    <a:srgbClr val="FF0000"/>
                  </a:solidFill>
                  <a:latin typeface="Comic Sans MS" pitchFamily="66" charset="0"/>
                </a:rPr>
                <a:t>Rotverschiebung</a:t>
              </a:r>
            </a:p>
          </p:txBody>
        </p:sp>
      </p:grpSp>
      <p:grpSp>
        <p:nvGrpSpPr>
          <p:cNvPr id="48188" name="Group 60"/>
          <p:cNvGrpSpPr>
            <a:grpSpLocks/>
          </p:cNvGrpSpPr>
          <p:nvPr/>
        </p:nvGrpSpPr>
        <p:grpSpPr bwMode="auto">
          <a:xfrm>
            <a:off x="2563813" y="2185988"/>
            <a:ext cx="6427787" cy="4443412"/>
            <a:chOff x="1615" y="1377"/>
            <a:chExt cx="4049" cy="2799"/>
          </a:xfrm>
        </p:grpSpPr>
        <p:sp>
          <p:nvSpPr>
            <p:cNvPr id="48144" name="Text Box 16"/>
            <p:cNvSpPr txBox="1">
              <a:spLocks noChangeArrowheads="1"/>
            </p:cNvSpPr>
            <p:nvPr/>
          </p:nvSpPr>
          <p:spPr bwMode="auto">
            <a:xfrm>
              <a:off x="5107" y="1377"/>
              <a:ext cx="557" cy="237"/>
            </a:xfrm>
            <a:prstGeom prst="rect">
              <a:avLst/>
            </a:prstGeom>
            <a:noFill/>
            <a:ln w="9525">
              <a:solidFill>
                <a:srgbClr val="66FF99"/>
              </a:solidFill>
              <a:miter lim="800000"/>
              <a:headEnd/>
              <a:tailEnd/>
            </a:ln>
            <a:effectLst/>
          </p:spPr>
          <p:txBody>
            <a:bodyPr wrap="none">
              <a:spAutoFit/>
            </a:bodyPr>
            <a:lstStyle/>
            <a:p>
              <a:r>
                <a:rPr lang="en-US" sz="1800">
                  <a:solidFill>
                    <a:srgbClr val="66FF99"/>
                  </a:solidFill>
                  <a:latin typeface="Arial" charset="0"/>
                  <a:sym typeface="Symbol" pitchFamily="18" charset="2"/>
                </a:rPr>
                <a:t></a:t>
              </a:r>
              <a:r>
                <a:rPr lang="en-US" sz="1800" baseline="-25000">
                  <a:solidFill>
                    <a:srgbClr val="66FF99"/>
                  </a:solidFill>
                  <a:latin typeface="Arial" charset="0"/>
                  <a:sym typeface="Symbol" pitchFamily="18" charset="2"/>
                </a:rPr>
                <a:t>M</a:t>
              </a:r>
              <a:r>
                <a:rPr lang="en-US" sz="1800">
                  <a:solidFill>
                    <a:srgbClr val="66FF99"/>
                  </a:solidFill>
                  <a:latin typeface="Arial" charset="0"/>
                  <a:sym typeface="Symbol" pitchFamily="18" charset="2"/>
                </a:rPr>
                <a:t> = 1</a:t>
              </a:r>
              <a:endParaRPr lang="en-US" sz="1800">
                <a:solidFill>
                  <a:srgbClr val="66FF99"/>
                </a:solidFill>
                <a:latin typeface="Arial" charset="0"/>
              </a:endParaRPr>
            </a:p>
          </p:txBody>
        </p:sp>
        <p:grpSp>
          <p:nvGrpSpPr>
            <p:cNvPr id="48145" name="Group 17"/>
            <p:cNvGrpSpPr>
              <a:grpSpLocks/>
            </p:cNvGrpSpPr>
            <p:nvPr/>
          </p:nvGrpSpPr>
          <p:grpSpPr bwMode="auto">
            <a:xfrm>
              <a:off x="1615" y="1477"/>
              <a:ext cx="3435" cy="2699"/>
              <a:chOff x="1824" y="1428"/>
              <a:chExt cx="3435" cy="2699"/>
            </a:xfrm>
          </p:grpSpPr>
          <p:sp>
            <p:nvSpPr>
              <p:cNvPr id="48146" name="Freeform 18"/>
              <p:cNvSpPr>
                <a:spLocks/>
              </p:cNvSpPr>
              <p:nvPr/>
            </p:nvSpPr>
            <p:spPr bwMode="auto">
              <a:xfrm>
                <a:off x="3099" y="1428"/>
                <a:ext cx="2160" cy="396"/>
              </a:xfrm>
              <a:custGeom>
                <a:avLst/>
                <a:gdLst/>
                <a:ahLst/>
                <a:cxnLst>
                  <a:cxn ang="0">
                    <a:pos x="0" y="492"/>
                  </a:cxn>
                  <a:cxn ang="0">
                    <a:pos x="930" y="84"/>
                  </a:cxn>
                  <a:cxn ang="0">
                    <a:pos x="1818" y="30"/>
                  </a:cxn>
                </a:cxnLst>
                <a:rect l="0" t="0" r="r" b="b"/>
                <a:pathLst>
                  <a:path w="1818" h="492">
                    <a:moveTo>
                      <a:pt x="0" y="492"/>
                    </a:moveTo>
                    <a:cubicBezTo>
                      <a:pt x="390" y="228"/>
                      <a:pt x="627" y="161"/>
                      <a:pt x="930" y="84"/>
                    </a:cubicBezTo>
                    <a:cubicBezTo>
                      <a:pt x="1236" y="0"/>
                      <a:pt x="1633" y="41"/>
                      <a:pt x="1818" y="30"/>
                    </a:cubicBezTo>
                  </a:path>
                </a:pathLst>
              </a:custGeom>
              <a:noFill/>
              <a:ln w="38100">
                <a:solidFill>
                  <a:srgbClr val="66FF99"/>
                </a:solidFill>
                <a:round/>
                <a:headEnd/>
                <a:tailEnd/>
              </a:ln>
              <a:effectLst/>
            </p:spPr>
            <p:txBody>
              <a:bodyPr/>
              <a:lstStyle/>
              <a:p>
                <a:endParaRPr lang="en-GB"/>
              </a:p>
            </p:txBody>
          </p:sp>
          <p:sp>
            <p:nvSpPr>
              <p:cNvPr id="48147" name="Arc 19"/>
              <p:cNvSpPr>
                <a:spLocks/>
              </p:cNvSpPr>
              <p:nvPr/>
            </p:nvSpPr>
            <p:spPr bwMode="auto">
              <a:xfrm rot="12625532" flipV="1">
                <a:off x="1824" y="1692"/>
                <a:ext cx="1611" cy="2435"/>
              </a:xfrm>
              <a:custGeom>
                <a:avLst/>
                <a:gdLst>
                  <a:gd name="G0" fmla="+- 0 0 0"/>
                  <a:gd name="G1" fmla="+- 17723 0 0"/>
                  <a:gd name="G2" fmla="+- 21600 0 0"/>
                  <a:gd name="T0" fmla="*/ 12347 w 21598"/>
                  <a:gd name="T1" fmla="*/ 0 h 17723"/>
                  <a:gd name="T2" fmla="*/ 21598 w 21598"/>
                  <a:gd name="T3" fmla="*/ 17423 h 17723"/>
                  <a:gd name="T4" fmla="*/ 0 w 21598"/>
                  <a:gd name="T5" fmla="*/ 17723 h 17723"/>
                </a:gdLst>
                <a:ahLst/>
                <a:cxnLst>
                  <a:cxn ang="0">
                    <a:pos x="T0" y="T1"/>
                  </a:cxn>
                  <a:cxn ang="0">
                    <a:pos x="T2" y="T3"/>
                  </a:cxn>
                  <a:cxn ang="0">
                    <a:pos x="T4" y="T5"/>
                  </a:cxn>
                </a:cxnLst>
                <a:rect l="0" t="0" r="r" b="b"/>
                <a:pathLst>
                  <a:path w="21598" h="17723" fill="none" extrusionOk="0">
                    <a:moveTo>
                      <a:pt x="12347" y="-1"/>
                    </a:moveTo>
                    <a:cubicBezTo>
                      <a:pt x="18057" y="3978"/>
                      <a:pt x="21501" y="10464"/>
                      <a:pt x="21597" y="17423"/>
                    </a:cubicBezTo>
                  </a:path>
                  <a:path w="21598" h="17723" stroke="0" extrusionOk="0">
                    <a:moveTo>
                      <a:pt x="12347" y="-1"/>
                    </a:moveTo>
                    <a:cubicBezTo>
                      <a:pt x="18057" y="3978"/>
                      <a:pt x="21501" y="10464"/>
                      <a:pt x="21597" y="17423"/>
                    </a:cubicBezTo>
                    <a:lnTo>
                      <a:pt x="0" y="17723"/>
                    </a:lnTo>
                    <a:close/>
                  </a:path>
                </a:pathLst>
              </a:custGeom>
              <a:noFill/>
              <a:ln w="38100">
                <a:solidFill>
                  <a:srgbClr val="66FF99"/>
                </a:solidFill>
                <a:round/>
                <a:headEnd/>
                <a:tailEnd/>
              </a:ln>
              <a:effectLst/>
            </p:spPr>
            <p:txBody>
              <a:bodyPr wrap="none" anchor="ctr"/>
              <a:lstStyle/>
              <a:p>
                <a:endParaRPr lang="en-GB"/>
              </a:p>
            </p:txBody>
          </p:sp>
        </p:grpSp>
      </p:grpSp>
      <p:sp>
        <p:nvSpPr>
          <p:cNvPr id="48149" name="Text Box 21"/>
          <p:cNvSpPr txBox="1">
            <a:spLocks noChangeArrowheads="1"/>
          </p:cNvSpPr>
          <p:nvPr/>
        </p:nvSpPr>
        <p:spPr bwMode="auto">
          <a:xfrm>
            <a:off x="6985000" y="5738813"/>
            <a:ext cx="692150" cy="396875"/>
          </a:xfrm>
          <a:prstGeom prst="rect">
            <a:avLst/>
          </a:prstGeom>
          <a:noFill/>
          <a:ln w="9525">
            <a:noFill/>
            <a:miter lim="800000"/>
            <a:headEnd/>
            <a:tailEnd/>
          </a:ln>
          <a:effectLst/>
        </p:spPr>
        <p:txBody>
          <a:bodyPr wrap="none">
            <a:spAutoFit/>
          </a:bodyPr>
          <a:lstStyle/>
          <a:p>
            <a:pPr algn="ctr"/>
            <a:r>
              <a:rPr lang="en-US" sz="2000">
                <a:solidFill>
                  <a:srgbClr val="FFFF66"/>
                </a:solidFill>
                <a:latin typeface="Comic Sans MS" pitchFamily="66" charset="0"/>
              </a:rPr>
              <a:t>Zeit</a:t>
            </a:r>
          </a:p>
        </p:txBody>
      </p:sp>
      <p:grpSp>
        <p:nvGrpSpPr>
          <p:cNvPr id="48154" name="Group 26"/>
          <p:cNvGrpSpPr>
            <a:grpSpLocks/>
          </p:cNvGrpSpPr>
          <p:nvPr/>
        </p:nvGrpSpPr>
        <p:grpSpPr bwMode="auto">
          <a:xfrm>
            <a:off x="1871663" y="76200"/>
            <a:ext cx="3981450" cy="6172200"/>
            <a:chOff x="1388" y="0"/>
            <a:chExt cx="2508" cy="3888"/>
          </a:xfrm>
        </p:grpSpPr>
        <p:sp>
          <p:nvSpPr>
            <p:cNvPr id="48155" name="Freeform 27"/>
            <p:cNvSpPr>
              <a:spLocks/>
            </p:cNvSpPr>
            <p:nvPr/>
          </p:nvSpPr>
          <p:spPr bwMode="auto">
            <a:xfrm rot="1320989">
              <a:off x="1388" y="556"/>
              <a:ext cx="1396" cy="3332"/>
            </a:xfrm>
            <a:custGeom>
              <a:avLst/>
              <a:gdLst/>
              <a:ahLst/>
              <a:cxnLst>
                <a:cxn ang="0">
                  <a:pos x="0" y="3216"/>
                </a:cxn>
                <a:cxn ang="0">
                  <a:pos x="846" y="2160"/>
                </a:cxn>
                <a:cxn ang="0">
                  <a:pos x="2220" y="1458"/>
                </a:cxn>
                <a:cxn ang="0">
                  <a:pos x="2976" y="0"/>
                </a:cxn>
              </a:cxnLst>
              <a:rect l="0" t="0" r="r" b="b"/>
              <a:pathLst>
                <a:path w="2976" h="3216">
                  <a:moveTo>
                    <a:pt x="0" y="3216"/>
                  </a:moveTo>
                  <a:cubicBezTo>
                    <a:pt x="141" y="3040"/>
                    <a:pt x="476" y="2453"/>
                    <a:pt x="846" y="2160"/>
                  </a:cubicBezTo>
                  <a:cubicBezTo>
                    <a:pt x="1216" y="1867"/>
                    <a:pt x="1865" y="1818"/>
                    <a:pt x="2220" y="1458"/>
                  </a:cubicBezTo>
                  <a:cubicBezTo>
                    <a:pt x="2575" y="1098"/>
                    <a:pt x="2819" y="304"/>
                    <a:pt x="2976" y="0"/>
                  </a:cubicBezTo>
                </a:path>
              </a:pathLst>
            </a:custGeom>
            <a:noFill/>
            <a:ln w="38100">
              <a:solidFill>
                <a:srgbClr val="FF0000"/>
              </a:solidFill>
              <a:round/>
              <a:headEnd/>
              <a:tailEnd/>
            </a:ln>
            <a:effectLst/>
          </p:spPr>
          <p:txBody>
            <a:bodyPr/>
            <a:lstStyle/>
            <a:p>
              <a:endParaRPr lang="en-GB"/>
            </a:p>
          </p:txBody>
        </p:sp>
        <p:sp>
          <p:nvSpPr>
            <p:cNvPr id="48156" name="Line 28"/>
            <p:cNvSpPr>
              <a:spLocks noChangeShapeType="1"/>
            </p:cNvSpPr>
            <p:nvPr/>
          </p:nvSpPr>
          <p:spPr bwMode="auto">
            <a:xfrm rot="137789" flipV="1">
              <a:off x="3368" y="0"/>
              <a:ext cx="528" cy="960"/>
            </a:xfrm>
            <a:prstGeom prst="line">
              <a:avLst/>
            </a:prstGeom>
            <a:noFill/>
            <a:ln w="38100">
              <a:solidFill>
                <a:srgbClr val="FF0000"/>
              </a:solidFill>
              <a:round/>
              <a:headEnd/>
              <a:tailEnd/>
            </a:ln>
            <a:effectLst/>
          </p:spPr>
          <p:txBody>
            <a:bodyPr/>
            <a:lstStyle/>
            <a:p>
              <a:endParaRPr lang="en-GB"/>
            </a:p>
          </p:txBody>
        </p:sp>
      </p:grpSp>
      <p:grpSp>
        <p:nvGrpSpPr>
          <p:cNvPr id="48185" name="Group 57"/>
          <p:cNvGrpSpPr>
            <a:grpSpLocks/>
          </p:cNvGrpSpPr>
          <p:nvPr/>
        </p:nvGrpSpPr>
        <p:grpSpPr bwMode="auto">
          <a:xfrm>
            <a:off x="2182813" y="2679700"/>
            <a:ext cx="6283326" cy="4445000"/>
            <a:chOff x="1375" y="1688"/>
            <a:chExt cx="3958" cy="2800"/>
          </a:xfrm>
        </p:grpSpPr>
        <p:grpSp>
          <p:nvGrpSpPr>
            <p:cNvPr id="48151" name="Group 23"/>
            <p:cNvGrpSpPr>
              <a:grpSpLocks/>
            </p:cNvGrpSpPr>
            <p:nvPr/>
          </p:nvGrpSpPr>
          <p:grpSpPr bwMode="auto">
            <a:xfrm>
              <a:off x="1375" y="1934"/>
              <a:ext cx="3768" cy="2554"/>
              <a:chOff x="1623" y="1862"/>
              <a:chExt cx="3768" cy="2554"/>
            </a:xfrm>
          </p:grpSpPr>
          <p:sp>
            <p:nvSpPr>
              <p:cNvPr id="48152" name="Arc 24"/>
              <p:cNvSpPr>
                <a:spLocks/>
              </p:cNvSpPr>
              <p:nvPr/>
            </p:nvSpPr>
            <p:spPr bwMode="auto">
              <a:xfrm rot="10800000" flipV="1">
                <a:off x="1623" y="1862"/>
                <a:ext cx="1887" cy="2552"/>
              </a:xfrm>
              <a:custGeom>
                <a:avLst/>
                <a:gdLst>
                  <a:gd name="G0" fmla="+- 607 0 0"/>
                  <a:gd name="G1" fmla="+- 21600 0 0"/>
                  <a:gd name="G2" fmla="+- 21600 0 0"/>
                  <a:gd name="T0" fmla="*/ 0 w 20747"/>
                  <a:gd name="T1" fmla="*/ 9 h 21600"/>
                  <a:gd name="T2" fmla="*/ 20747 w 20747"/>
                  <a:gd name="T3" fmla="*/ 13794 h 21600"/>
                  <a:gd name="T4" fmla="*/ 607 w 20747"/>
                  <a:gd name="T5" fmla="*/ 21600 h 21600"/>
                </a:gdLst>
                <a:ahLst/>
                <a:cxnLst>
                  <a:cxn ang="0">
                    <a:pos x="T0" y="T1"/>
                  </a:cxn>
                  <a:cxn ang="0">
                    <a:pos x="T2" y="T3"/>
                  </a:cxn>
                  <a:cxn ang="0">
                    <a:pos x="T4" y="T5"/>
                  </a:cxn>
                </a:cxnLst>
                <a:rect l="0" t="0" r="r" b="b"/>
                <a:pathLst>
                  <a:path w="20747" h="21600" fill="none" extrusionOk="0">
                    <a:moveTo>
                      <a:pt x="-1" y="8"/>
                    </a:moveTo>
                    <a:cubicBezTo>
                      <a:pt x="202" y="2"/>
                      <a:pt x="404" y="-1"/>
                      <a:pt x="607" y="0"/>
                    </a:cubicBezTo>
                    <a:cubicBezTo>
                      <a:pt x="9524" y="0"/>
                      <a:pt x="17524" y="5479"/>
                      <a:pt x="20747" y="13793"/>
                    </a:cubicBezTo>
                  </a:path>
                  <a:path w="20747" h="21600" stroke="0" extrusionOk="0">
                    <a:moveTo>
                      <a:pt x="-1" y="8"/>
                    </a:moveTo>
                    <a:cubicBezTo>
                      <a:pt x="202" y="2"/>
                      <a:pt x="404" y="-1"/>
                      <a:pt x="607" y="0"/>
                    </a:cubicBezTo>
                    <a:cubicBezTo>
                      <a:pt x="9524" y="0"/>
                      <a:pt x="17524" y="5479"/>
                      <a:pt x="20747" y="13793"/>
                    </a:cubicBezTo>
                    <a:lnTo>
                      <a:pt x="607" y="21600"/>
                    </a:lnTo>
                    <a:close/>
                  </a:path>
                </a:pathLst>
              </a:custGeom>
              <a:noFill/>
              <a:ln w="38100">
                <a:solidFill>
                  <a:srgbClr val="C0C0C0"/>
                </a:solidFill>
                <a:round/>
                <a:headEnd/>
                <a:tailEnd/>
              </a:ln>
              <a:effectLst/>
            </p:spPr>
            <p:txBody>
              <a:bodyPr wrap="none" anchor="ctr"/>
              <a:lstStyle/>
              <a:p>
                <a:endParaRPr lang="en-GB"/>
              </a:p>
            </p:txBody>
          </p:sp>
          <p:sp>
            <p:nvSpPr>
              <p:cNvPr id="48153" name="Arc 25"/>
              <p:cNvSpPr>
                <a:spLocks/>
              </p:cNvSpPr>
              <p:nvPr/>
            </p:nvSpPr>
            <p:spPr bwMode="auto">
              <a:xfrm rot="10800000" flipH="1" flipV="1">
                <a:off x="3504" y="1864"/>
                <a:ext cx="1887" cy="2552"/>
              </a:xfrm>
              <a:custGeom>
                <a:avLst/>
                <a:gdLst>
                  <a:gd name="G0" fmla="+- 607 0 0"/>
                  <a:gd name="G1" fmla="+- 21600 0 0"/>
                  <a:gd name="G2" fmla="+- 21600 0 0"/>
                  <a:gd name="T0" fmla="*/ 0 w 20747"/>
                  <a:gd name="T1" fmla="*/ 9 h 21600"/>
                  <a:gd name="T2" fmla="*/ 20747 w 20747"/>
                  <a:gd name="T3" fmla="*/ 13794 h 21600"/>
                  <a:gd name="T4" fmla="*/ 607 w 20747"/>
                  <a:gd name="T5" fmla="*/ 21600 h 21600"/>
                </a:gdLst>
                <a:ahLst/>
                <a:cxnLst>
                  <a:cxn ang="0">
                    <a:pos x="T0" y="T1"/>
                  </a:cxn>
                  <a:cxn ang="0">
                    <a:pos x="T2" y="T3"/>
                  </a:cxn>
                  <a:cxn ang="0">
                    <a:pos x="T4" y="T5"/>
                  </a:cxn>
                </a:cxnLst>
                <a:rect l="0" t="0" r="r" b="b"/>
                <a:pathLst>
                  <a:path w="20747" h="21600" fill="none" extrusionOk="0">
                    <a:moveTo>
                      <a:pt x="-1" y="8"/>
                    </a:moveTo>
                    <a:cubicBezTo>
                      <a:pt x="202" y="2"/>
                      <a:pt x="404" y="-1"/>
                      <a:pt x="607" y="0"/>
                    </a:cubicBezTo>
                    <a:cubicBezTo>
                      <a:pt x="9524" y="0"/>
                      <a:pt x="17524" y="5479"/>
                      <a:pt x="20747" y="13793"/>
                    </a:cubicBezTo>
                  </a:path>
                  <a:path w="20747" h="21600" stroke="0" extrusionOk="0">
                    <a:moveTo>
                      <a:pt x="-1" y="8"/>
                    </a:moveTo>
                    <a:cubicBezTo>
                      <a:pt x="202" y="2"/>
                      <a:pt x="404" y="-1"/>
                      <a:pt x="607" y="0"/>
                    </a:cubicBezTo>
                    <a:cubicBezTo>
                      <a:pt x="9524" y="0"/>
                      <a:pt x="17524" y="5479"/>
                      <a:pt x="20747" y="13793"/>
                    </a:cubicBezTo>
                    <a:lnTo>
                      <a:pt x="607" y="21600"/>
                    </a:lnTo>
                    <a:close/>
                  </a:path>
                </a:pathLst>
              </a:custGeom>
              <a:noFill/>
              <a:ln w="38100">
                <a:solidFill>
                  <a:srgbClr val="C0C0C0"/>
                </a:solidFill>
                <a:round/>
                <a:headEnd/>
                <a:tailEnd/>
              </a:ln>
              <a:effectLst/>
            </p:spPr>
            <p:txBody>
              <a:bodyPr wrap="none" anchor="ctr"/>
              <a:lstStyle/>
              <a:p>
                <a:endParaRPr lang="en-GB"/>
              </a:p>
            </p:txBody>
          </p:sp>
        </p:grpSp>
        <p:grpSp>
          <p:nvGrpSpPr>
            <p:cNvPr id="48157" name="Group 29"/>
            <p:cNvGrpSpPr>
              <a:grpSpLocks/>
            </p:cNvGrpSpPr>
            <p:nvPr/>
          </p:nvGrpSpPr>
          <p:grpSpPr bwMode="auto">
            <a:xfrm>
              <a:off x="4150" y="1688"/>
              <a:ext cx="1183" cy="563"/>
              <a:chOff x="4246" y="1664"/>
              <a:chExt cx="1183" cy="563"/>
            </a:xfrm>
          </p:grpSpPr>
          <p:sp>
            <p:nvSpPr>
              <p:cNvPr id="48158" name="Text Box 30"/>
              <p:cNvSpPr txBox="1">
                <a:spLocks noChangeArrowheads="1"/>
              </p:cNvSpPr>
              <p:nvPr/>
            </p:nvSpPr>
            <p:spPr bwMode="auto">
              <a:xfrm>
                <a:off x="4246" y="1664"/>
                <a:ext cx="1183" cy="291"/>
              </a:xfrm>
              <a:prstGeom prst="rect">
                <a:avLst/>
              </a:prstGeom>
              <a:noFill/>
              <a:ln w="9525">
                <a:noFill/>
                <a:miter lim="800000"/>
                <a:headEnd/>
                <a:tailEnd/>
              </a:ln>
              <a:effectLst/>
            </p:spPr>
            <p:txBody>
              <a:bodyPr wrap="none">
                <a:spAutoFit/>
              </a:bodyPr>
              <a:lstStyle/>
              <a:p>
                <a:r>
                  <a:rPr lang="en-US" b="0" dirty="0" err="1" smtClean="0">
                    <a:solidFill>
                      <a:srgbClr val="C0C0C0"/>
                    </a:solidFill>
                    <a:latin typeface="Comic Sans MS" pitchFamily="66" charset="0"/>
                  </a:rPr>
                  <a:t>geschlossen</a:t>
                </a:r>
                <a:endParaRPr lang="en-US" b="0" dirty="0">
                  <a:solidFill>
                    <a:srgbClr val="C0C0C0"/>
                  </a:solidFill>
                  <a:latin typeface="Comic Sans MS" pitchFamily="66" charset="0"/>
                </a:endParaRPr>
              </a:p>
            </p:txBody>
          </p:sp>
          <p:sp>
            <p:nvSpPr>
              <p:cNvPr id="48159" name="Text Box 31"/>
              <p:cNvSpPr txBox="1">
                <a:spLocks noChangeArrowheads="1"/>
              </p:cNvSpPr>
              <p:nvPr/>
            </p:nvSpPr>
            <p:spPr bwMode="auto">
              <a:xfrm>
                <a:off x="4868" y="1990"/>
                <a:ext cx="557" cy="237"/>
              </a:xfrm>
              <a:prstGeom prst="rect">
                <a:avLst/>
              </a:prstGeom>
              <a:noFill/>
              <a:ln w="9525">
                <a:solidFill>
                  <a:srgbClr val="C0C0C0"/>
                </a:solidFill>
                <a:miter lim="800000"/>
                <a:headEnd/>
                <a:tailEnd/>
              </a:ln>
              <a:effectLst/>
            </p:spPr>
            <p:txBody>
              <a:bodyPr wrap="none">
                <a:spAutoFit/>
              </a:bodyPr>
              <a:lstStyle/>
              <a:p>
                <a:r>
                  <a:rPr lang="en-US" sz="1800">
                    <a:solidFill>
                      <a:schemeClr val="folHlink"/>
                    </a:solidFill>
                    <a:latin typeface="Arial" charset="0"/>
                    <a:sym typeface="Symbol" pitchFamily="18" charset="2"/>
                  </a:rPr>
                  <a:t></a:t>
                </a:r>
                <a:r>
                  <a:rPr lang="en-US" sz="1800" baseline="-25000">
                    <a:solidFill>
                      <a:schemeClr val="folHlink"/>
                    </a:solidFill>
                    <a:latin typeface="Arial" charset="0"/>
                    <a:sym typeface="Symbol" pitchFamily="18" charset="2"/>
                  </a:rPr>
                  <a:t>M</a:t>
                </a:r>
                <a:r>
                  <a:rPr lang="en-US" sz="1800">
                    <a:solidFill>
                      <a:schemeClr val="folHlink"/>
                    </a:solidFill>
                    <a:latin typeface="Arial" charset="0"/>
                    <a:sym typeface="Symbol" pitchFamily="18" charset="2"/>
                  </a:rPr>
                  <a:t> &gt; 1</a:t>
                </a:r>
                <a:endParaRPr lang="en-US" sz="1800">
                  <a:solidFill>
                    <a:schemeClr val="folHlink"/>
                  </a:solidFill>
                  <a:latin typeface="Arial" charset="0"/>
                </a:endParaRPr>
              </a:p>
            </p:txBody>
          </p:sp>
        </p:grpSp>
      </p:grpSp>
      <p:grpSp>
        <p:nvGrpSpPr>
          <p:cNvPr id="48160" name="Group 32"/>
          <p:cNvGrpSpPr>
            <a:grpSpLocks/>
          </p:cNvGrpSpPr>
          <p:nvPr/>
        </p:nvGrpSpPr>
        <p:grpSpPr bwMode="auto">
          <a:xfrm>
            <a:off x="6300792" y="1598615"/>
            <a:ext cx="2060577" cy="461963"/>
            <a:chOff x="4065" y="983"/>
            <a:chExt cx="1298" cy="291"/>
          </a:xfrm>
        </p:grpSpPr>
        <p:sp>
          <p:nvSpPr>
            <p:cNvPr id="48161" name="Text Box 33"/>
            <p:cNvSpPr txBox="1">
              <a:spLocks noChangeArrowheads="1"/>
            </p:cNvSpPr>
            <p:nvPr/>
          </p:nvSpPr>
          <p:spPr bwMode="auto">
            <a:xfrm>
              <a:off x="4065" y="983"/>
              <a:ext cx="624" cy="291"/>
            </a:xfrm>
            <a:prstGeom prst="rect">
              <a:avLst/>
            </a:prstGeom>
            <a:noFill/>
            <a:ln w="9525">
              <a:noFill/>
              <a:miter lim="800000"/>
              <a:headEnd/>
              <a:tailEnd/>
            </a:ln>
            <a:effectLst/>
          </p:spPr>
          <p:txBody>
            <a:bodyPr wrap="none">
              <a:spAutoFit/>
            </a:bodyPr>
            <a:lstStyle/>
            <a:p>
              <a:r>
                <a:rPr lang="en-US" b="0" dirty="0" err="1" smtClean="0">
                  <a:solidFill>
                    <a:srgbClr val="99CCFF"/>
                  </a:solidFill>
                  <a:latin typeface="Comic Sans MS" pitchFamily="66" charset="0"/>
                </a:rPr>
                <a:t>offen</a:t>
              </a:r>
              <a:endParaRPr lang="en-US" b="0" dirty="0">
                <a:solidFill>
                  <a:srgbClr val="99CCFF"/>
                </a:solidFill>
                <a:latin typeface="Comic Sans MS" pitchFamily="66" charset="0"/>
              </a:endParaRPr>
            </a:p>
          </p:txBody>
        </p:sp>
        <p:sp>
          <p:nvSpPr>
            <p:cNvPr id="48162" name="Text Box 34"/>
            <p:cNvSpPr txBox="1">
              <a:spLocks noChangeArrowheads="1"/>
            </p:cNvSpPr>
            <p:nvPr/>
          </p:nvSpPr>
          <p:spPr bwMode="auto">
            <a:xfrm>
              <a:off x="4806" y="993"/>
              <a:ext cx="557" cy="237"/>
            </a:xfrm>
            <a:prstGeom prst="rect">
              <a:avLst/>
            </a:prstGeom>
            <a:noFill/>
            <a:ln w="9525">
              <a:solidFill>
                <a:srgbClr val="99CCFF"/>
              </a:solidFill>
              <a:miter lim="800000"/>
              <a:headEnd/>
              <a:tailEnd/>
            </a:ln>
            <a:effectLst/>
          </p:spPr>
          <p:txBody>
            <a:bodyPr wrap="none">
              <a:spAutoFit/>
            </a:bodyPr>
            <a:lstStyle/>
            <a:p>
              <a:r>
                <a:rPr lang="en-US" sz="1800">
                  <a:solidFill>
                    <a:srgbClr val="99CCFF"/>
                  </a:solidFill>
                  <a:latin typeface="Arial" charset="0"/>
                  <a:sym typeface="Symbol" pitchFamily="18" charset="2"/>
                </a:rPr>
                <a:t></a:t>
              </a:r>
              <a:r>
                <a:rPr lang="en-US" sz="1800" baseline="-25000">
                  <a:solidFill>
                    <a:srgbClr val="99CCFF"/>
                  </a:solidFill>
                  <a:latin typeface="Arial" charset="0"/>
                  <a:sym typeface="Symbol" pitchFamily="18" charset="2"/>
                </a:rPr>
                <a:t>M</a:t>
              </a:r>
              <a:r>
                <a:rPr lang="en-US" sz="1800">
                  <a:solidFill>
                    <a:srgbClr val="99CCFF"/>
                  </a:solidFill>
                  <a:latin typeface="Arial" charset="0"/>
                  <a:sym typeface="Symbol" pitchFamily="18" charset="2"/>
                </a:rPr>
                <a:t> &lt; 1</a:t>
              </a:r>
              <a:endParaRPr lang="en-US" sz="1800">
                <a:solidFill>
                  <a:srgbClr val="99CCFF"/>
                </a:solidFill>
                <a:latin typeface="Arial" charset="0"/>
              </a:endParaRPr>
            </a:p>
          </p:txBody>
        </p:sp>
      </p:grpSp>
      <p:grpSp>
        <p:nvGrpSpPr>
          <p:cNvPr id="48163" name="Group 35"/>
          <p:cNvGrpSpPr>
            <a:grpSpLocks/>
          </p:cNvGrpSpPr>
          <p:nvPr/>
        </p:nvGrpSpPr>
        <p:grpSpPr bwMode="auto">
          <a:xfrm>
            <a:off x="963613" y="471488"/>
            <a:ext cx="6864350" cy="5167312"/>
            <a:chOff x="768" y="273"/>
            <a:chExt cx="4324" cy="3255"/>
          </a:xfrm>
        </p:grpSpPr>
        <p:sp>
          <p:nvSpPr>
            <p:cNvPr id="48164" name="Line 36"/>
            <p:cNvSpPr>
              <a:spLocks noChangeShapeType="1"/>
            </p:cNvSpPr>
            <p:nvPr/>
          </p:nvSpPr>
          <p:spPr bwMode="auto">
            <a:xfrm flipV="1">
              <a:off x="768" y="600"/>
              <a:ext cx="3744" cy="2928"/>
            </a:xfrm>
            <a:prstGeom prst="line">
              <a:avLst/>
            </a:prstGeom>
            <a:noFill/>
            <a:ln w="38100">
              <a:solidFill>
                <a:srgbClr val="99CCFF"/>
              </a:solidFill>
              <a:round/>
              <a:headEnd/>
              <a:tailEnd/>
            </a:ln>
            <a:effectLst/>
          </p:spPr>
          <p:txBody>
            <a:bodyPr/>
            <a:lstStyle/>
            <a:p>
              <a:endParaRPr lang="en-GB"/>
            </a:p>
          </p:txBody>
        </p:sp>
        <p:sp>
          <p:nvSpPr>
            <p:cNvPr id="48165" name="Text Box 37"/>
            <p:cNvSpPr txBox="1">
              <a:spLocks noChangeArrowheads="1"/>
            </p:cNvSpPr>
            <p:nvPr/>
          </p:nvSpPr>
          <p:spPr bwMode="auto">
            <a:xfrm>
              <a:off x="4535" y="273"/>
              <a:ext cx="557" cy="237"/>
            </a:xfrm>
            <a:prstGeom prst="rect">
              <a:avLst/>
            </a:prstGeom>
            <a:noFill/>
            <a:ln w="9525">
              <a:solidFill>
                <a:srgbClr val="99CCFF"/>
              </a:solidFill>
              <a:miter lim="800000"/>
              <a:headEnd/>
              <a:tailEnd/>
            </a:ln>
            <a:effectLst/>
          </p:spPr>
          <p:txBody>
            <a:bodyPr wrap="none">
              <a:spAutoFit/>
            </a:bodyPr>
            <a:lstStyle/>
            <a:p>
              <a:r>
                <a:rPr lang="en-US" sz="1800">
                  <a:solidFill>
                    <a:srgbClr val="99CCFF"/>
                  </a:solidFill>
                  <a:latin typeface="Arial" charset="0"/>
                  <a:sym typeface="Symbol" pitchFamily="18" charset="2"/>
                </a:rPr>
                <a:t></a:t>
              </a:r>
              <a:r>
                <a:rPr lang="en-US" sz="1800" baseline="-25000">
                  <a:solidFill>
                    <a:srgbClr val="99CCFF"/>
                  </a:solidFill>
                  <a:latin typeface="Arial" charset="0"/>
                  <a:sym typeface="Symbol" pitchFamily="18" charset="2"/>
                </a:rPr>
                <a:t>M</a:t>
              </a:r>
              <a:r>
                <a:rPr lang="en-US" sz="1800">
                  <a:solidFill>
                    <a:srgbClr val="99CCFF"/>
                  </a:solidFill>
                  <a:latin typeface="Arial" charset="0"/>
                  <a:sym typeface="Symbol" pitchFamily="18" charset="2"/>
                </a:rPr>
                <a:t> = 0</a:t>
              </a:r>
              <a:endParaRPr lang="en-US" sz="1800">
                <a:solidFill>
                  <a:srgbClr val="99CCFF"/>
                </a:solidFill>
                <a:latin typeface="Arial" charset="0"/>
              </a:endParaRPr>
            </a:p>
          </p:txBody>
        </p:sp>
      </p:grpSp>
      <p:sp>
        <p:nvSpPr>
          <p:cNvPr id="48166" name="Line 38"/>
          <p:cNvSpPr>
            <a:spLocks noChangeShapeType="1"/>
          </p:cNvSpPr>
          <p:nvPr/>
        </p:nvSpPr>
        <p:spPr bwMode="auto">
          <a:xfrm flipV="1">
            <a:off x="3173413" y="3390900"/>
            <a:ext cx="685800" cy="533400"/>
          </a:xfrm>
          <a:prstGeom prst="line">
            <a:avLst/>
          </a:prstGeom>
          <a:noFill/>
          <a:ln w="38100">
            <a:solidFill>
              <a:srgbClr val="99CCFF"/>
            </a:solidFill>
            <a:round/>
            <a:headEnd/>
            <a:tailEnd/>
          </a:ln>
          <a:effectLst/>
        </p:spPr>
        <p:txBody>
          <a:bodyPr/>
          <a:lstStyle/>
          <a:p>
            <a:endParaRPr lang="en-GB"/>
          </a:p>
        </p:txBody>
      </p:sp>
      <p:grpSp>
        <p:nvGrpSpPr>
          <p:cNvPr id="48189" name="Group 61"/>
          <p:cNvGrpSpPr>
            <a:grpSpLocks/>
          </p:cNvGrpSpPr>
          <p:nvPr/>
        </p:nvGrpSpPr>
        <p:grpSpPr bwMode="auto">
          <a:xfrm>
            <a:off x="2030413" y="3771900"/>
            <a:ext cx="1219200" cy="685800"/>
            <a:chOff x="1279" y="2376"/>
            <a:chExt cx="768" cy="432"/>
          </a:xfrm>
        </p:grpSpPr>
        <p:sp>
          <p:nvSpPr>
            <p:cNvPr id="48167" name="Oval 39"/>
            <p:cNvSpPr>
              <a:spLocks noChangeArrowheads="1"/>
            </p:cNvSpPr>
            <p:nvPr/>
          </p:nvSpPr>
          <p:spPr bwMode="auto">
            <a:xfrm>
              <a:off x="1951" y="2424"/>
              <a:ext cx="48" cy="48"/>
            </a:xfrm>
            <a:prstGeom prst="ellipse">
              <a:avLst/>
            </a:prstGeom>
            <a:solidFill>
              <a:srgbClr val="FF0000"/>
            </a:solidFill>
            <a:ln w="9525">
              <a:solidFill>
                <a:schemeClr val="tx1"/>
              </a:solidFill>
              <a:round/>
              <a:headEnd/>
              <a:tailEnd/>
            </a:ln>
            <a:effectLst/>
          </p:spPr>
          <p:txBody>
            <a:bodyPr wrap="none" anchor="ctr"/>
            <a:lstStyle/>
            <a:p>
              <a:endParaRPr lang="en-GB"/>
            </a:p>
          </p:txBody>
        </p:sp>
        <p:sp>
          <p:nvSpPr>
            <p:cNvPr id="48168" name="Oval 40"/>
            <p:cNvSpPr>
              <a:spLocks noChangeArrowheads="1"/>
            </p:cNvSpPr>
            <p:nvPr/>
          </p:nvSpPr>
          <p:spPr bwMode="auto">
            <a:xfrm>
              <a:off x="1855" y="2424"/>
              <a:ext cx="48" cy="48"/>
            </a:xfrm>
            <a:prstGeom prst="ellipse">
              <a:avLst/>
            </a:prstGeom>
            <a:solidFill>
              <a:srgbClr val="FF0000"/>
            </a:solidFill>
            <a:ln w="9525">
              <a:solidFill>
                <a:schemeClr val="tx1"/>
              </a:solidFill>
              <a:round/>
              <a:headEnd/>
              <a:tailEnd/>
            </a:ln>
            <a:effectLst/>
          </p:spPr>
          <p:txBody>
            <a:bodyPr wrap="none" anchor="ctr"/>
            <a:lstStyle/>
            <a:p>
              <a:endParaRPr lang="en-GB"/>
            </a:p>
          </p:txBody>
        </p:sp>
        <p:sp>
          <p:nvSpPr>
            <p:cNvPr id="48169" name="Oval 41"/>
            <p:cNvSpPr>
              <a:spLocks noChangeArrowheads="1"/>
            </p:cNvSpPr>
            <p:nvPr/>
          </p:nvSpPr>
          <p:spPr bwMode="auto">
            <a:xfrm>
              <a:off x="1807" y="2472"/>
              <a:ext cx="48" cy="48"/>
            </a:xfrm>
            <a:prstGeom prst="ellipse">
              <a:avLst/>
            </a:prstGeom>
            <a:solidFill>
              <a:srgbClr val="FF0000"/>
            </a:solidFill>
            <a:ln w="9525">
              <a:solidFill>
                <a:schemeClr val="tx1"/>
              </a:solidFill>
              <a:round/>
              <a:headEnd/>
              <a:tailEnd/>
            </a:ln>
            <a:effectLst/>
          </p:spPr>
          <p:txBody>
            <a:bodyPr wrap="none" anchor="ctr"/>
            <a:lstStyle/>
            <a:p>
              <a:endParaRPr lang="en-GB"/>
            </a:p>
          </p:txBody>
        </p:sp>
        <p:sp>
          <p:nvSpPr>
            <p:cNvPr id="48170" name="Oval 42"/>
            <p:cNvSpPr>
              <a:spLocks noChangeArrowheads="1"/>
            </p:cNvSpPr>
            <p:nvPr/>
          </p:nvSpPr>
          <p:spPr bwMode="auto">
            <a:xfrm>
              <a:off x="1615" y="2568"/>
              <a:ext cx="48" cy="48"/>
            </a:xfrm>
            <a:prstGeom prst="ellipse">
              <a:avLst/>
            </a:prstGeom>
            <a:solidFill>
              <a:srgbClr val="FF0000"/>
            </a:solidFill>
            <a:ln w="9525">
              <a:solidFill>
                <a:schemeClr val="tx1"/>
              </a:solidFill>
              <a:round/>
              <a:headEnd/>
              <a:tailEnd/>
            </a:ln>
            <a:effectLst/>
          </p:spPr>
          <p:txBody>
            <a:bodyPr wrap="none" anchor="ctr"/>
            <a:lstStyle/>
            <a:p>
              <a:endParaRPr lang="en-GB"/>
            </a:p>
          </p:txBody>
        </p:sp>
        <p:sp>
          <p:nvSpPr>
            <p:cNvPr id="48171" name="Oval 43"/>
            <p:cNvSpPr>
              <a:spLocks noChangeArrowheads="1"/>
            </p:cNvSpPr>
            <p:nvPr/>
          </p:nvSpPr>
          <p:spPr bwMode="auto">
            <a:xfrm>
              <a:off x="1519" y="2616"/>
              <a:ext cx="48" cy="48"/>
            </a:xfrm>
            <a:prstGeom prst="ellipse">
              <a:avLst/>
            </a:prstGeom>
            <a:solidFill>
              <a:srgbClr val="FF0000"/>
            </a:solidFill>
            <a:ln w="9525">
              <a:solidFill>
                <a:schemeClr val="tx1"/>
              </a:solidFill>
              <a:round/>
              <a:headEnd/>
              <a:tailEnd/>
            </a:ln>
            <a:effectLst/>
          </p:spPr>
          <p:txBody>
            <a:bodyPr wrap="none" anchor="ctr"/>
            <a:lstStyle/>
            <a:p>
              <a:endParaRPr lang="en-GB"/>
            </a:p>
          </p:txBody>
        </p:sp>
        <p:sp>
          <p:nvSpPr>
            <p:cNvPr id="48172" name="Oval 44"/>
            <p:cNvSpPr>
              <a:spLocks noChangeArrowheads="1"/>
            </p:cNvSpPr>
            <p:nvPr/>
          </p:nvSpPr>
          <p:spPr bwMode="auto">
            <a:xfrm>
              <a:off x="1423" y="2568"/>
              <a:ext cx="48" cy="48"/>
            </a:xfrm>
            <a:prstGeom prst="ellipse">
              <a:avLst/>
            </a:prstGeom>
            <a:solidFill>
              <a:srgbClr val="FF0000"/>
            </a:solidFill>
            <a:ln w="9525">
              <a:solidFill>
                <a:schemeClr val="tx1"/>
              </a:solidFill>
              <a:round/>
              <a:headEnd/>
              <a:tailEnd/>
            </a:ln>
            <a:effectLst/>
          </p:spPr>
          <p:txBody>
            <a:bodyPr wrap="none" anchor="ctr"/>
            <a:lstStyle/>
            <a:p>
              <a:endParaRPr lang="en-GB"/>
            </a:p>
          </p:txBody>
        </p:sp>
        <p:sp>
          <p:nvSpPr>
            <p:cNvPr id="48173" name="Oval 45"/>
            <p:cNvSpPr>
              <a:spLocks noChangeArrowheads="1"/>
            </p:cNvSpPr>
            <p:nvPr/>
          </p:nvSpPr>
          <p:spPr bwMode="auto">
            <a:xfrm>
              <a:off x="1711" y="2520"/>
              <a:ext cx="48" cy="48"/>
            </a:xfrm>
            <a:prstGeom prst="ellipse">
              <a:avLst/>
            </a:prstGeom>
            <a:solidFill>
              <a:srgbClr val="FF0000"/>
            </a:solidFill>
            <a:ln w="9525">
              <a:solidFill>
                <a:schemeClr val="tx1"/>
              </a:solidFill>
              <a:round/>
              <a:headEnd/>
              <a:tailEnd/>
            </a:ln>
            <a:effectLst/>
          </p:spPr>
          <p:txBody>
            <a:bodyPr wrap="none" anchor="ctr"/>
            <a:lstStyle/>
            <a:p>
              <a:endParaRPr lang="en-GB"/>
            </a:p>
          </p:txBody>
        </p:sp>
        <p:sp>
          <p:nvSpPr>
            <p:cNvPr id="48174" name="Oval 46"/>
            <p:cNvSpPr>
              <a:spLocks noChangeArrowheads="1"/>
            </p:cNvSpPr>
            <p:nvPr/>
          </p:nvSpPr>
          <p:spPr bwMode="auto">
            <a:xfrm>
              <a:off x="1999" y="2376"/>
              <a:ext cx="48" cy="48"/>
            </a:xfrm>
            <a:prstGeom prst="ellipse">
              <a:avLst/>
            </a:prstGeom>
            <a:solidFill>
              <a:srgbClr val="FF0000"/>
            </a:solidFill>
            <a:ln w="9525">
              <a:solidFill>
                <a:schemeClr val="tx1"/>
              </a:solidFill>
              <a:round/>
              <a:headEnd/>
              <a:tailEnd/>
            </a:ln>
            <a:effectLst/>
          </p:spPr>
          <p:txBody>
            <a:bodyPr wrap="none" anchor="ctr"/>
            <a:lstStyle/>
            <a:p>
              <a:endParaRPr lang="en-GB"/>
            </a:p>
          </p:txBody>
        </p:sp>
        <p:sp>
          <p:nvSpPr>
            <p:cNvPr id="48175" name="Oval 47"/>
            <p:cNvSpPr>
              <a:spLocks noChangeArrowheads="1"/>
            </p:cNvSpPr>
            <p:nvPr/>
          </p:nvSpPr>
          <p:spPr bwMode="auto">
            <a:xfrm>
              <a:off x="1567" y="2520"/>
              <a:ext cx="48" cy="48"/>
            </a:xfrm>
            <a:prstGeom prst="ellipse">
              <a:avLst/>
            </a:prstGeom>
            <a:solidFill>
              <a:srgbClr val="FF0000"/>
            </a:solidFill>
            <a:ln w="9525">
              <a:solidFill>
                <a:schemeClr val="tx1"/>
              </a:solidFill>
              <a:round/>
              <a:headEnd/>
              <a:tailEnd/>
            </a:ln>
            <a:effectLst/>
          </p:spPr>
          <p:txBody>
            <a:bodyPr wrap="none" anchor="ctr"/>
            <a:lstStyle/>
            <a:p>
              <a:endParaRPr lang="en-GB"/>
            </a:p>
          </p:txBody>
        </p:sp>
        <p:sp>
          <p:nvSpPr>
            <p:cNvPr id="48176" name="Oval 48"/>
            <p:cNvSpPr>
              <a:spLocks noChangeArrowheads="1"/>
            </p:cNvSpPr>
            <p:nvPr/>
          </p:nvSpPr>
          <p:spPr bwMode="auto">
            <a:xfrm>
              <a:off x="1759" y="2472"/>
              <a:ext cx="48" cy="48"/>
            </a:xfrm>
            <a:prstGeom prst="ellipse">
              <a:avLst/>
            </a:prstGeom>
            <a:solidFill>
              <a:srgbClr val="FF0000"/>
            </a:solidFill>
            <a:ln w="9525">
              <a:solidFill>
                <a:schemeClr val="tx1"/>
              </a:solidFill>
              <a:round/>
              <a:headEnd/>
              <a:tailEnd/>
            </a:ln>
            <a:effectLst/>
          </p:spPr>
          <p:txBody>
            <a:bodyPr wrap="none" anchor="ctr"/>
            <a:lstStyle/>
            <a:p>
              <a:endParaRPr lang="en-GB"/>
            </a:p>
          </p:txBody>
        </p:sp>
        <p:sp>
          <p:nvSpPr>
            <p:cNvPr id="48177" name="Oval 49"/>
            <p:cNvSpPr>
              <a:spLocks noChangeArrowheads="1"/>
            </p:cNvSpPr>
            <p:nvPr/>
          </p:nvSpPr>
          <p:spPr bwMode="auto">
            <a:xfrm>
              <a:off x="1279" y="2760"/>
              <a:ext cx="48" cy="48"/>
            </a:xfrm>
            <a:prstGeom prst="ellipse">
              <a:avLst/>
            </a:prstGeom>
            <a:solidFill>
              <a:srgbClr val="FF0000"/>
            </a:solidFill>
            <a:ln w="9525">
              <a:solidFill>
                <a:schemeClr val="tx1"/>
              </a:solidFill>
              <a:round/>
              <a:headEnd/>
              <a:tailEnd/>
            </a:ln>
            <a:effectLst/>
          </p:spPr>
          <p:txBody>
            <a:bodyPr wrap="none" anchor="ctr"/>
            <a:lstStyle/>
            <a:p>
              <a:endParaRPr lang="en-GB"/>
            </a:p>
          </p:txBody>
        </p:sp>
      </p:grpSp>
      <p:grpSp>
        <p:nvGrpSpPr>
          <p:cNvPr id="48192" name="Group 64"/>
          <p:cNvGrpSpPr>
            <a:grpSpLocks/>
          </p:cNvGrpSpPr>
          <p:nvPr/>
        </p:nvGrpSpPr>
        <p:grpSpPr bwMode="auto">
          <a:xfrm>
            <a:off x="685800" y="5638800"/>
            <a:ext cx="1806575" cy="869950"/>
            <a:chOff x="432" y="3552"/>
            <a:chExt cx="1138" cy="548"/>
          </a:xfrm>
        </p:grpSpPr>
        <p:grpSp>
          <p:nvGrpSpPr>
            <p:cNvPr id="48178" name="Group 50"/>
            <p:cNvGrpSpPr>
              <a:grpSpLocks/>
            </p:cNvGrpSpPr>
            <p:nvPr/>
          </p:nvGrpSpPr>
          <p:grpSpPr bwMode="auto">
            <a:xfrm>
              <a:off x="432" y="3552"/>
              <a:ext cx="1056" cy="356"/>
              <a:chOff x="528" y="3528"/>
              <a:chExt cx="1056" cy="356"/>
            </a:xfrm>
          </p:grpSpPr>
          <p:sp>
            <p:nvSpPr>
              <p:cNvPr id="48179" name="AutoShape 51"/>
              <p:cNvSpPr>
                <a:spLocks noChangeArrowheads="1"/>
              </p:cNvSpPr>
              <p:nvPr/>
            </p:nvSpPr>
            <p:spPr bwMode="auto">
              <a:xfrm>
                <a:off x="655" y="3528"/>
                <a:ext cx="96" cy="96"/>
              </a:xfrm>
              <a:prstGeom prst="triangle">
                <a:avLst>
                  <a:gd name="adj" fmla="val 50000"/>
                </a:avLst>
              </a:prstGeom>
              <a:solidFill>
                <a:srgbClr val="99CCFF"/>
              </a:solidFill>
              <a:ln w="9525">
                <a:solidFill>
                  <a:srgbClr val="99CCFF"/>
                </a:solidFill>
                <a:miter lim="800000"/>
                <a:headEnd/>
                <a:tailEnd/>
              </a:ln>
              <a:effectLst/>
            </p:spPr>
            <p:txBody>
              <a:bodyPr wrap="none" anchor="ctr"/>
              <a:lstStyle/>
              <a:p>
                <a:endParaRPr lang="en-GB"/>
              </a:p>
            </p:txBody>
          </p:sp>
          <p:sp>
            <p:nvSpPr>
              <p:cNvPr id="48180" name="Text Box 52"/>
              <p:cNvSpPr txBox="1">
                <a:spLocks noChangeArrowheads="1"/>
              </p:cNvSpPr>
              <p:nvPr/>
            </p:nvSpPr>
            <p:spPr bwMode="auto">
              <a:xfrm>
                <a:off x="528" y="3672"/>
                <a:ext cx="337" cy="212"/>
              </a:xfrm>
              <a:prstGeom prst="rect">
                <a:avLst/>
              </a:prstGeom>
              <a:noFill/>
              <a:ln w="9525">
                <a:noFill/>
                <a:miter lim="800000"/>
                <a:headEnd/>
                <a:tailEnd/>
              </a:ln>
              <a:effectLst/>
            </p:spPr>
            <p:txBody>
              <a:bodyPr wrap="none">
                <a:spAutoFit/>
              </a:bodyPr>
              <a:lstStyle/>
              <a:p>
                <a:pPr algn="ctr"/>
                <a:r>
                  <a:rPr lang="en-US" sz="1600">
                    <a:solidFill>
                      <a:srgbClr val="99CCFF"/>
                    </a:solidFill>
                    <a:latin typeface="Arial" charset="0"/>
                  </a:rPr>
                  <a:t>- 14</a:t>
                </a:r>
              </a:p>
            </p:txBody>
          </p:sp>
          <p:sp>
            <p:nvSpPr>
              <p:cNvPr id="48181" name="AutoShape 53"/>
              <p:cNvSpPr>
                <a:spLocks noChangeArrowheads="1"/>
              </p:cNvSpPr>
              <p:nvPr/>
            </p:nvSpPr>
            <p:spPr bwMode="auto">
              <a:xfrm>
                <a:off x="1183" y="3528"/>
                <a:ext cx="96" cy="96"/>
              </a:xfrm>
              <a:prstGeom prst="triangle">
                <a:avLst>
                  <a:gd name="adj" fmla="val 50000"/>
                </a:avLst>
              </a:prstGeom>
              <a:solidFill>
                <a:srgbClr val="66FF99"/>
              </a:solidFill>
              <a:ln w="9525">
                <a:solidFill>
                  <a:schemeClr val="tx1"/>
                </a:solidFill>
                <a:miter lim="800000"/>
                <a:headEnd/>
                <a:tailEnd/>
              </a:ln>
              <a:effectLst/>
            </p:spPr>
            <p:txBody>
              <a:bodyPr wrap="none" anchor="ctr"/>
              <a:lstStyle/>
              <a:p>
                <a:endParaRPr lang="en-GB"/>
              </a:p>
            </p:txBody>
          </p:sp>
          <p:sp>
            <p:nvSpPr>
              <p:cNvPr id="48182" name="Text Box 54"/>
              <p:cNvSpPr txBox="1">
                <a:spLocks noChangeArrowheads="1"/>
              </p:cNvSpPr>
              <p:nvPr/>
            </p:nvSpPr>
            <p:spPr bwMode="auto">
              <a:xfrm>
                <a:off x="1091" y="3672"/>
                <a:ext cx="266" cy="212"/>
              </a:xfrm>
              <a:prstGeom prst="rect">
                <a:avLst/>
              </a:prstGeom>
              <a:noFill/>
              <a:ln w="9525">
                <a:noFill/>
                <a:miter lim="800000"/>
                <a:headEnd/>
                <a:tailEnd/>
              </a:ln>
              <a:effectLst/>
            </p:spPr>
            <p:txBody>
              <a:bodyPr wrap="none">
                <a:spAutoFit/>
              </a:bodyPr>
              <a:lstStyle/>
              <a:p>
                <a:pPr algn="ctr"/>
                <a:r>
                  <a:rPr lang="en-US" sz="1600">
                    <a:solidFill>
                      <a:srgbClr val="66FF99"/>
                    </a:solidFill>
                    <a:latin typeface="Arial" charset="0"/>
                  </a:rPr>
                  <a:t>- 9</a:t>
                </a:r>
              </a:p>
            </p:txBody>
          </p:sp>
          <p:sp>
            <p:nvSpPr>
              <p:cNvPr id="48183" name="Text Box 55"/>
              <p:cNvSpPr txBox="1">
                <a:spLocks noChangeArrowheads="1"/>
              </p:cNvSpPr>
              <p:nvPr/>
            </p:nvSpPr>
            <p:spPr bwMode="auto">
              <a:xfrm>
                <a:off x="1318" y="3672"/>
                <a:ext cx="266" cy="212"/>
              </a:xfrm>
              <a:prstGeom prst="rect">
                <a:avLst/>
              </a:prstGeom>
              <a:noFill/>
              <a:ln w="9525">
                <a:noFill/>
                <a:miter lim="800000"/>
                <a:headEnd/>
                <a:tailEnd/>
              </a:ln>
              <a:effectLst/>
            </p:spPr>
            <p:txBody>
              <a:bodyPr wrap="none">
                <a:spAutoFit/>
              </a:bodyPr>
              <a:lstStyle/>
              <a:p>
                <a:pPr algn="ctr"/>
                <a:r>
                  <a:rPr lang="en-US" sz="1600">
                    <a:solidFill>
                      <a:srgbClr val="C0C0C0"/>
                    </a:solidFill>
                    <a:latin typeface="Arial" charset="0"/>
                  </a:rPr>
                  <a:t>- 7</a:t>
                </a:r>
              </a:p>
            </p:txBody>
          </p:sp>
          <p:sp>
            <p:nvSpPr>
              <p:cNvPr id="48184" name="AutoShape 56"/>
              <p:cNvSpPr>
                <a:spLocks noChangeArrowheads="1"/>
              </p:cNvSpPr>
              <p:nvPr/>
            </p:nvSpPr>
            <p:spPr bwMode="auto">
              <a:xfrm>
                <a:off x="1428" y="3528"/>
                <a:ext cx="96" cy="96"/>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GB"/>
              </a:p>
            </p:txBody>
          </p:sp>
        </p:grpSp>
        <p:sp>
          <p:nvSpPr>
            <p:cNvPr id="48190" name="Text Box 62"/>
            <p:cNvSpPr txBox="1">
              <a:spLocks noChangeArrowheads="1"/>
            </p:cNvSpPr>
            <p:nvPr/>
          </p:nvSpPr>
          <p:spPr bwMode="auto">
            <a:xfrm>
              <a:off x="432" y="3888"/>
              <a:ext cx="1138" cy="212"/>
            </a:xfrm>
            <a:prstGeom prst="rect">
              <a:avLst/>
            </a:prstGeom>
            <a:noFill/>
            <a:ln w="9525">
              <a:noFill/>
              <a:miter lim="800000"/>
              <a:headEnd/>
              <a:tailEnd/>
            </a:ln>
            <a:effectLst/>
          </p:spPr>
          <p:txBody>
            <a:bodyPr wrap="none">
              <a:spAutoFit/>
            </a:bodyPr>
            <a:lstStyle/>
            <a:p>
              <a:r>
                <a:rPr lang="de-DE" sz="1600">
                  <a:solidFill>
                    <a:schemeClr val="folHlink"/>
                  </a:solidFill>
                  <a:latin typeface="Comic Sans MS" pitchFamily="66" charset="0"/>
                </a:rPr>
                <a:t>Milliarden Jahre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81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81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8187"/>
                                        </p:tgtEl>
                                        <p:attrNameLst>
                                          <p:attrName>style.visibility</p:attrName>
                                        </p:attrNameLst>
                                      </p:cBhvr>
                                      <p:to>
                                        <p:strVal val="visible"/>
                                      </p:to>
                                    </p:set>
                                    <p:animEffect transition="in" filter="wipe(up)">
                                      <p:cBhvr>
                                        <p:cTn id="15" dur="500"/>
                                        <p:tgtEl>
                                          <p:spTgt spid="4818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48186"/>
                                        </p:tgtEl>
                                        <p:attrNameLst>
                                          <p:attrName>style.visibility</p:attrName>
                                        </p:attrNameLst>
                                      </p:cBhvr>
                                      <p:to>
                                        <p:strVal val="visible"/>
                                      </p:to>
                                    </p:set>
                                    <p:animEffect transition="in" filter="wipe(right)">
                                      <p:cBhvr>
                                        <p:cTn id="20" dur="500"/>
                                        <p:tgtEl>
                                          <p:spTgt spid="4818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8188"/>
                                        </p:tgtEl>
                                        <p:attrNameLst>
                                          <p:attrName>style.visibility</p:attrName>
                                        </p:attrNameLst>
                                      </p:cBhvr>
                                      <p:to>
                                        <p:strVal val="visible"/>
                                      </p:to>
                                    </p:set>
                                    <p:animEffect transition="in" filter="wipe(left)">
                                      <p:cBhvr>
                                        <p:cTn id="25" dur="500"/>
                                        <p:tgtEl>
                                          <p:spTgt spid="4818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8185"/>
                                        </p:tgtEl>
                                        <p:attrNameLst>
                                          <p:attrName>style.visibility</p:attrName>
                                        </p:attrNameLst>
                                      </p:cBhvr>
                                      <p:to>
                                        <p:strVal val="visible"/>
                                      </p:to>
                                    </p:set>
                                    <p:animEffect transition="in" filter="wipe(left)">
                                      <p:cBhvr>
                                        <p:cTn id="30" dur="500"/>
                                        <p:tgtEl>
                                          <p:spTgt spid="4818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8163"/>
                                        </p:tgtEl>
                                        <p:attrNameLst>
                                          <p:attrName>style.visibility</p:attrName>
                                        </p:attrNameLst>
                                      </p:cBhvr>
                                      <p:to>
                                        <p:strVal val="visible"/>
                                      </p:to>
                                    </p:set>
                                    <p:animEffect transition="in" filter="wipe(left)">
                                      <p:cBhvr>
                                        <p:cTn id="35" dur="500"/>
                                        <p:tgtEl>
                                          <p:spTgt spid="48163"/>
                                        </p:tgtEl>
                                      </p:cBhvr>
                                    </p:animEffect>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499"/>
                                          </p:stCondLst>
                                        </p:cTn>
                                        <p:tgtEl>
                                          <p:spTgt spid="481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4819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4818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499"/>
                                          </p:stCondLst>
                                        </p:cTn>
                                        <p:tgtEl>
                                          <p:spTgt spid="48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6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GB"/>
              <a:t>Bruno Leibundgut</a:t>
            </a:r>
          </a:p>
        </p:txBody>
      </p:sp>
      <p:sp>
        <p:nvSpPr>
          <p:cNvPr id="451586" name="Rectangle 2"/>
          <p:cNvSpPr>
            <a:spLocks noGrp="1" noChangeArrowheads="1"/>
          </p:cNvSpPr>
          <p:nvPr>
            <p:ph type="title"/>
          </p:nvPr>
        </p:nvSpPr>
        <p:spPr>
          <a:xfrm>
            <a:off x="685800" y="304800"/>
            <a:ext cx="6316663" cy="965200"/>
          </a:xfrm>
        </p:spPr>
        <p:txBody>
          <a:bodyPr/>
          <a:lstStyle/>
          <a:p>
            <a:r>
              <a:rPr lang="en-GB" sz="1600">
                <a:solidFill>
                  <a:srgbClr val="FFFF00"/>
                </a:solidFill>
              </a:rPr>
              <a:t>Supernovae!</a:t>
            </a:r>
          </a:p>
        </p:txBody>
      </p:sp>
      <p:sp>
        <p:nvSpPr>
          <p:cNvPr id="451587" name="Rectangle 3"/>
          <p:cNvSpPr>
            <a:spLocks noGrp="1" noChangeArrowheads="1"/>
          </p:cNvSpPr>
          <p:nvPr>
            <p:ph type="body" idx="1"/>
          </p:nvPr>
        </p:nvSpPr>
        <p:spPr/>
        <p:txBody>
          <a:bodyPr/>
          <a:lstStyle/>
          <a:p>
            <a:endParaRPr lang="en-US"/>
          </a:p>
        </p:txBody>
      </p:sp>
      <p:pic>
        <p:nvPicPr>
          <p:cNvPr id="451588" name="Picture 4" descr="Riess07_fig2"/>
          <p:cNvPicPr>
            <a:picLocks noChangeAspect="1" noChangeArrowheads="1"/>
          </p:cNvPicPr>
          <p:nvPr/>
        </p:nvPicPr>
        <p:blipFill>
          <a:blip r:embed="rId2" cstate="print"/>
          <a:srcRect/>
          <a:stretch>
            <a:fillRect/>
          </a:stretch>
        </p:blipFill>
        <p:spPr bwMode="auto">
          <a:xfrm>
            <a:off x="1043608" y="0"/>
            <a:ext cx="4325938" cy="6858000"/>
          </a:xfrm>
          <a:prstGeom prst="rect">
            <a:avLst/>
          </a:prstGeom>
          <a:noFill/>
        </p:spPr>
      </p:pic>
      <p:sp>
        <p:nvSpPr>
          <p:cNvPr id="451589" name="Text Box 5"/>
          <p:cNvSpPr txBox="1">
            <a:spLocks noChangeArrowheads="1"/>
          </p:cNvSpPr>
          <p:nvPr/>
        </p:nvSpPr>
        <p:spPr bwMode="auto">
          <a:xfrm>
            <a:off x="5919788" y="6234113"/>
            <a:ext cx="1903412" cy="396875"/>
          </a:xfrm>
          <a:prstGeom prst="rect">
            <a:avLst/>
          </a:prstGeom>
          <a:noFill/>
          <a:ln w="9525">
            <a:noFill/>
            <a:miter lim="800000"/>
            <a:headEnd/>
            <a:tailEnd/>
          </a:ln>
          <a:effectLst/>
        </p:spPr>
        <p:txBody>
          <a:bodyPr wrap="none">
            <a:spAutoFit/>
          </a:bodyPr>
          <a:lstStyle/>
          <a:p>
            <a:pPr algn="l"/>
            <a:r>
              <a:rPr lang="en-GB" sz="2000">
                <a:solidFill>
                  <a:schemeClr val="bg1"/>
                </a:solidFill>
              </a:rPr>
              <a:t>Riess et al. 2007</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de-DE" b="0"/>
              <a:t>Was bedeutet das?</a:t>
            </a:r>
            <a:endParaRPr lang="en-GB" b="0"/>
          </a:p>
        </p:txBody>
      </p:sp>
      <p:sp>
        <p:nvSpPr>
          <p:cNvPr id="33795" name="Rectangle 3"/>
          <p:cNvSpPr>
            <a:spLocks noGrp="1" noChangeArrowheads="1"/>
          </p:cNvSpPr>
          <p:nvPr>
            <p:ph type="body" idx="1"/>
          </p:nvPr>
        </p:nvSpPr>
        <p:spPr/>
        <p:txBody>
          <a:bodyPr/>
          <a:lstStyle/>
          <a:p>
            <a:pPr marL="0" indent="0">
              <a:buFontTx/>
              <a:buNone/>
            </a:pPr>
            <a:r>
              <a:rPr lang="de-DE" b="1"/>
              <a:t>Entfernte Supernovae sind weiter entfernt als in einem frei expandierenden, ungebremsten Universum. Dies kann nur durch eine </a:t>
            </a:r>
            <a:r>
              <a:rPr lang="de-DE" b="1">
                <a:solidFill>
                  <a:srgbClr val="FF0000"/>
                </a:solidFill>
              </a:rPr>
              <a:t>abstossende</a:t>
            </a:r>
            <a:r>
              <a:rPr lang="de-DE" b="1"/>
              <a:t> Kompente erzeugt werden.</a:t>
            </a:r>
          </a:p>
        </p:txBody>
      </p:sp>
      <p:pic>
        <p:nvPicPr>
          <p:cNvPr id="33797" name="Picture 5" descr="science_cover"/>
          <p:cNvPicPr>
            <a:picLocks noChangeAspect="1" noChangeArrowheads="1"/>
          </p:cNvPicPr>
          <p:nvPr/>
        </p:nvPicPr>
        <p:blipFill>
          <a:blip r:embed="rId3" cstate="print"/>
          <a:srcRect/>
          <a:stretch>
            <a:fillRect/>
          </a:stretch>
        </p:blipFill>
        <p:spPr bwMode="auto">
          <a:xfrm>
            <a:off x="2133600" y="0"/>
            <a:ext cx="5126038"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checkerboard(down)">
                                      <p:cBhvr>
                                        <p:cTn id="7"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a:xfrm>
            <a:off x="685800" y="115888"/>
            <a:ext cx="7772400" cy="1143000"/>
          </a:xfrm>
        </p:spPr>
        <p:txBody>
          <a:bodyPr/>
          <a:lstStyle/>
          <a:p>
            <a:r>
              <a:rPr lang="en-GB" dirty="0"/>
              <a:t>Einstein </a:t>
            </a:r>
            <a:r>
              <a:rPr lang="en-GB" dirty="0" err="1"/>
              <a:t>zur</a:t>
            </a:r>
            <a:r>
              <a:rPr lang="en-GB" dirty="0"/>
              <a:t> </a:t>
            </a:r>
            <a:br>
              <a:rPr lang="en-GB" dirty="0"/>
            </a:br>
            <a:r>
              <a:rPr lang="en-GB" dirty="0" err="1"/>
              <a:t>Kosmologischen</a:t>
            </a:r>
            <a:r>
              <a:rPr lang="en-GB" dirty="0"/>
              <a:t> </a:t>
            </a:r>
            <a:r>
              <a:rPr lang="en-GB" dirty="0" err="1" smtClean="0"/>
              <a:t>Konstante</a:t>
            </a:r>
            <a:endParaRPr lang="en-GB" dirty="0"/>
          </a:p>
        </p:txBody>
      </p:sp>
      <p:grpSp>
        <p:nvGrpSpPr>
          <p:cNvPr id="2" name="Group 9"/>
          <p:cNvGrpSpPr>
            <a:grpSpLocks noChangeAspect="1"/>
          </p:cNvGrpSpPr>
          <p:nvPr/>
        </p:nvGrpSpPr>
        <p:grpSpPr bwMode="auto">
          <a:xfrm>
            <a:off x="1108075" y="1341438"/>
            <a:ext cx="6777038" cy="854075"/>
            <a:chOff x="158" y="2017"/>
            <a:chExt cx="5448" cy="687"/>
          </a:xfrm>
        </p:grpSpPr>
        <p:grpSp>
          <p:nvGrpSpPr>
            <p:cNvPr id="3" name="Group 6"/>
            <p:cNvGrpSpPr>
              <a:grpSpLocks noChangeAspect="1"/>
            </p:cNvGrpSpPr>
            <p:nvPr/>
          </p:nvGrpSpPr>
          <p:grpSpPr bwMode="auto">
            <a:xfrm>
              <a:off x="158" y="2017"/>
              <a:ext cx="5448" cy="687"/>
              <a:chOff x="158" y="2017"/>
              <a:chExt cx="5448" cy="687"/>
            </a:xfrm>
          </p:grpSpPr>
          <p:pic>
            <p:nvPicPr>
              <p:cNvPr id="406533" name="Picture 5"/>
              <p:cNvPicPr>
                <a:picLocks noChangeAspect="1" noChangeArrowheads="1"/>
              </p:cNvPicPr>
              <p:nvPr/>
            </p:nvPicPr>
            <p:blipFill>
              <a:blip r:embed="rId2" cstate="print"/>
              <a:srcRect/>
              <a:stretch>
                <a:fillRect/>
              </a:stretch>
            </p:blipFill>
            <p:spPr bwMode="auto">
              <a:xfrm>
                <a:off x="158" y="2205"/>
                <a:ext cx="5448" cy="499"/>
              </a:xfrm>
              <a:prstGeom prst="rect">
                <a:avLst/>
              </a:prstGeom>
              <a:noFill/>
              <a:ln w="9525">
                <a:noFill/>
                <a:miter lim="800000"/>
                <a:headEnd/>
                <a:tailEnd/>
              </a:ln>
              <a:effectLst/>
            </p:spPr>
          </p:pic>
          <p:pic>
            <p:nvPicPr>
              <p:cNvPr id="406532" name="Picture 4"/>
              <p:cNvPicPr>
                <a:picLocks noChangeAspect="1" noChangeArrowheads="1"/>
              </p:cNvPicPr>
              <p:nvPr/>
            </p:nvPicPr>
            <p:blipFill>
              <a:blip r:embed="rId3" cstate="print"/>
              <a:srcRect/>
              <a:stretch>
                <a:fillRect/>
              </a:stretch>
            </p:blipFill>
            <p:spPr bwMode="auto">
              <a:xfrm>
                <a:off x="158" y="2017"/>
                <a:ext cx="5448" cy="279"/>
              </a:xfrm>
              <a:prstGeom prst="rect">
                <a:avLst/>
              </a:prstGeom>
              <a:noFill/>
              <a:ln w="9525">
                <a:noFill/>
                <a:miter lim="800000"/>
                <a:headEnd/>
                <a:tailEnd/>
              </a:ln>
              <a:effectLst/>
            </p:spPr>
          </p:pic>
        </p:grpSp>
        <p:sp>
          <p:nvSpPr>
            <p:cNvPr id="406535" name="Rectangle 7"/>
            <p:cNvSpPr>
              <a:spLocks noChangeAspect="1" noChangeArrowheads="1"/>
            </p:cNvSpPr>
            <p:nvPr/>
          </p:nvSpPr>
          <p:spPr bwMode="auto">
            <a:xfrm>
              <a:off x="204" y="2024"/>
              <a:ext cx="2086" cy="227"/>
            </a:xfrm>
            <a:prstGeom prst="rect">
              <a:avLst/>
            </a:prstGeom>
            <a:solidFill>
              <a:srgbClr val="FFFFFF"/>
            </a:solidFill>
            <a:ln w="9525">
              <a:noFill/>
              <a:miter lim="800000"/>
              <a:headEnd/>
              <a:tailEnd/>
            </a:ln>
            <a:effectLst/>
          </p:spPr>
          <p:txBody>
            <a:bodyPr wrap="none" anchor="ctr"/>
            <a:lstStyle/>
            <a:p>
              <a:endParaRPr lang="en-GB"/>
            </a:p>
          </p:txBody>
        </p:sp>
        <p:sp>
          <p:nvSpPr>
            <p:cNvPr id="406536" name="Rectangle 8"/>
            <p:cNvSpPr>
              <a:spLocks noChangeAspect="1" noChangeArrowheads="1"/>
            </p:cNvSpPr>
            <p:nvPr/>
          </p:nvSpPr>
          <p:spPr bwMode="auto">
            <a:xfrm>
              <a:off x="4490" y="2478"/>
              <a:ext cx="1089" cy="181"/>
            </a:xfrm>
            <a:prstGeom prst="rect">
              <a:avLst/>
            </a:prstGeom>
            <a:solidFill>
              <a:srgbClr val="FFFFFF"/>
            </a:solidFill>
            <a:ln w="9525">
              <a:noFill/>
              <a:miter lim="800000"/>
              <a:headEnd/>
              <a:tailEnd/>
            </a:ln>
            <a:effectLst/>
          </p:spPr>
          <p:txBody>
            <a:bodyPr wrap="none" anchor="ctr"/>
            <a:lstStyle/>
            <a:p>
              <a:endParaRPr lang="en-GB"/>
            </a:p>
          </p:txBody>
        </p:sp>
      </p:grpSp>
      <p:grpSp>
        <p:nvGrpSpPr>
          <p:cNvPr id="4" name="Group 14"/>
          <p:cNvGrpSpPr>
            <a:grpSpLocks noChangeAspect="1"/>
          </p:cNvGrpSpPr>
          <p:nvPr/>
        </p:nvGrpSpPr>
        <p:grpSpPr bwMode="auto">
          <a:xfrm>
            <a:off x="1108075" y="2205038"/>
            <a:ext cx="6777038" cy="1616075"/>
            <a:chOff x="158" y="1723"/>
            <a:chExt cx="5448" cy="1299"/>
          </a:xfrm>
        </p:grpSpPr>
        <p:pic>
          <p:nvPicPr>
            <p:cNvPr id="406540" name="Picture 12"/>
            <p:cNvPicPr>
              <a:picLocks noChangeAspect="1" noChangeArrowheads="1"/>
            </p:cNvPicPr>
            <p:nvPr/>
          </p:nvPicPr>
          <p:blipFill>
            <a:blip r:embed="rId4" cstate="print"/>
            <a:srcRect/>
            <a:stretch>
              <a:fillRect/>
            </a:stretch>
          </p:blipFill>
          <p:spPr bwMode="auto">
            <a:xfrm>
              <a:off x="158" y="1723"/>
              <a:ext cx="5448" cy="1299"/>
            </a:xfrm>
            <a:prstGeom prst="rect">
              <a:avLst/>
            </a:prstGeom>
            <a:noFill/>
            <a:ln w="9525">
              <a:noFill/>
              <a:miter lim="800000"/>
              <a:headEnd/>
              <a:tailEnd/>
            </a:ln>
            <a:effectLst/>
          </p:spPr>
        </p:pic>
        <p:sp>
          <p:nvSpPr>
            <p:cNvPr id="406541" name="Rectangle 13"/>
            <p:cNvSpPr>
              <a:spLocks noChangeAspect="1" noChangeArrowheads="1"/>
            </p:cNvSpPr>
            <p:nvPr/>
          </p:nvSpPr>
          <p:spPr bwMode="auto">
            <a:xfrm>
              <a:off x="793" y="2840"/>
              <a:ext cx="4809" cy="182"/>
            </a:xfrm>
            <a:prstGeom prst="rect">
              <a:avLst/>
            </a:prstGeom>
            <a:solidFill>
              <a:srgbClr val="FFFFFF"/>
            </a:solidFill>
            <a:ln w="9525">
              <a:noFill/>
              <a:miter lim="800000"/>
              <a:headEnd/>
              <a:tailEnd/>
            </a:ln>
            <a:effectLst/>
          </p:spPr>
          <p:txBody>
            <a:bodyPr wrap="none" anchor="ctr"/>
            <a:lstStyle/>
            <a:p>
              <a:endParaRPr lang="en-GB"/>
            </a:p>
          </p:txBody>
        </p:sp>
      </p:grpSp>
      <p:grpSp>
        <p:nvGrpSpPr>
          <p:cNvPr id="5" name="Group 20"/>
          <p:cNvGrpSpPr>
            <a:grpSpLocks/>
          </p:cNvGrpSpPr>
          <p:nvPr/>
        </p:nvGrpSpPr>
        <p:grpSpPr bwMode="auto">
          <a:xfrm>
            <a:off x="1108075" y="3851275"/>
            <a:ext cx="6777038" cy="2962275"/>
            <a:chOff x="698" y="2426"/>
            <a:chExt cx="4269" cy="1866"/>
          </a:xfrm>
        </p:grpSpPr>
        <p:grpSp>
          <p:nvGrpSpPr>
            <p:cNvPr id="6" name="Group 18"/>
            <p:cNvGrpSpPr>
              <a:grpSpLocks/>
            </p:cNvGrpSpPr>
            <p:nvPr/>
          </p:nvGrpSpPr>
          <p:grpSpPr bwMode="auto">
            <a:xfrm>
              <a:off x="698" y="2426"/>
              <a:ext cx="4269" cy="1775"/>
              <a:chOff x="703" y="2426"/>
              <a:chExt cx="4269" cy="1775"/>
            </a:xfrm>
          </p:grpSpPr>
          <p:pic>
            <p:nvPicPr>
              <p:cNvPr id="406543" name="Picture 15"/>
              <p:cNvPicPr>
                <a:picLocks noChangeAspect="1" noChangeArrowheads="1"/>
              </p:cNvPicPr>
              <p:nvPr/>
            </p:nvPicPr>
            <p:blipFill>
              <a:blip r:embed="rId5" cstate="print"/>
              <a:srcRect b="31520"/>
              <a:stretch>
                <a:fillRect/>
              </a:stretch>
            </p:blipFill>
            <p:spPr bwMode="auto">
              <a:xfrm>
                <a:off x="703" y="2426"/>
                <a:ext cx="4269" cy="1775"/>
              </a:xfrm>
              <a:prstGeom prst="rect">
                <a:avLst/>
              </a:prstGeom>
              <a:noFill/>
              <a:ln>
                <a:noFill/>
              </a:ln>
              <a:effectLst/>
            </p:spPr>
          </p:pic>
          <p:sp>
            <p:nvSpPr>
              <p:cNvPr id="406544" name="Rectangle 16"/>
              <p:cNvSpPr>
                <a:spLocks noChangeArrowheads="1"/>
              </p:cNvSpPr>
              <p:nvPr/>
            </p:nvSpPr>
            <p:spPr bwMode="auto">
              <a:xfrm>
                <a:off x="748" y="2432"/>
                <a:ext cx="3130" cy="159"/>
              </a:xfrm>
              <a:prstGeom prst="rect">
                <a:avLst/>
              </a:prstGeom>
              <a:solidFill>
                <a:srgbClr val="FFFFFF"/>
              </a:solidFill>
              <a:ln w="9525">
                <a:noFill/>
                <a:miter lim="800000"/>
                <a:headEnd/>
                <a:tailEnd/>
              </a:ln>
              <a:effectLst/>
            </p:spPr>
            <p:txBody>
              <a:bodyPr wrap="none" anchor="ctr"/>
              <a:lstStyle/>
              <a:p>
                <a:endParaRPr lang="en-GB"/>
              </a:p>
            </p:txBody>
          </p:sp>
          <p:sp>
            <p:nvSpPr>
              <p:cNvPr id="406545" name="Rectangle 17"/>
              <p:cNvSpPr>
                <a:spLocks noChangeArrowheads="1"/>
              </p:cNvSpPr>
              <p:nvPr/>
            </p:nvSpPr>
            <p:spPr bwMode="auto">
              <a:xfrm>
                <a:off x="3107" y="4020"/>
                <a:ext cx="1814" cy="181"/>
              </a:xfrm>
              <a:prstGeom prst="rect">
                <a:avLst/>
              </a:prstGeom>
              <a:solidFill>
                <a:srgbClr val="FFFFFF"/>
              </a:solidFill>
              <a:ln w="9525">
                <a:noFill/>
                <a:miter lim="800000"/>
                <a:headEnd/>
                <a:tailEnd/>
              </a:ln>
              <a:effectLst/>
            </p:spPr>
            <p:txBody>
              <a:bodyPr wrap="none" anchor="ctr"/>
              <a:lstStyle/>
              <a:p>
                <a:endParaRPr lang="en-GB"/>
              </a:p>
            </p:txBody>
          </p:sp>
        </p:grpSp>
        <p:sp>
          <p:nvSpPr>
            <p:cNvPr id="406538" name="Text Box 10"/>
            <p:cNvSpPr txBox="1">
              <a:spLocks noChangeArrowheads="1"/>
            </p:cNvSpPr>
            <p:nvPr/>
          </p:nvSpPr>
          <p:spPr bwMode="auto">
            <a:xfrm>
              <a:off x="3926" y="4061"/>
              <a:ext cx="1040" cy="231"/>
            </a:xfrm>
            <a:prstGeom prst="rect">
              <a:avLst/>
            </a:prstGeom>
            <a:solidFill>
              <a:srgbClr val="FFFFFF"/>
            </a:solidFill>
            <a:ln w="9525">
              <a:noFill/>
              <a:miter lim="800000"/>
              <a:headEnd/>
              <a:tailEnd/>
            </a:ln>
            <a:effectLst/>
          </p:spPr>
          <p:txBody>
            <a:bodyPr wrap="none">
              <a:spAutoFit/>
            </a:bodyPr>
            <a:lstStyle/>
            <a:p>
              <a:r>
                <a:rPr lang="en-GB" sz="1800">
                  <a:solidFill>
                    <a:srgbClr val="000000"/>
                  </a:solidFill>
                </a:rPr>
                <a:t>Einstein (1917)</a:t>
              </a:r>
            </a:p>
          </p:txBody>
        </p:sp>
      </p:grpSp>
      <p:sp>
        <p:nvSpPr>
          <p:cNvPr id="406547" name="Text Box 19"/>
          <p:cNvSpPr txBox="1">
            <a:spLocks noChangeArrowheads="1"/>
          </p:cNvSpPr>
          <p:nvPr/>
        </p:nvSpPr>
        <p:spPr bwMode="auto">
          <a:xfrm>
            <a:off x="322263" y="3284538"/>
            <a:ext cx="8570912" cy="1187450"/>
          </a:xfrm>
          <a:prstGeom prst="rect">
            <a:avLst/>
          </a:prstGeom>
          <a:solidFill>
            <a:srgbClr val="FFFFFF"/>
          </a:solidFill>
          <a:ln w="9525">
            <a:noFill/>
            <a:miter lim="800000"/>
            <a:headEnd/>
            <a:tailEnd/>
          </a:ln>
          <a:effectLst/>
        </p:spPr>
        <p:txBody>
          <a:bodyPr>
            <a:spAutoFit/>
          </a:bodyPr>
          <a:lstStyle/>
          <a:p>
            <a:r>
              <a:rPr lang="de-CH" dirty="0">
                <a:solidFill>
                  <a:srgbClr val="FF0000"/>
                </a:solidFill>
              </a:rPr>
              <a:t>[Die Kosmologische Konstante] haben wir nur nötig, um eine quasi-statische Verteilung der Materie zu ermöglichen, wie es der Tatsache der kleinen Sterngeschwindigkeiten entspricht.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6547"/>
                                        </p:tgtEl>
                                        <p:attrNameLst>
                                          <p:attrName>style.visibility</p:attrName>
                                        </p:attrNameLst>
                                      </p:cBhvr>
                                      <p:to>
                                        <p:strVal val="visible"/>
                                      </p:to>
                                    </p:set>
                                    <p:animEffect transition="in" filter="wipe(up)">
                                      <p:cBhvr>
                                        <p:cTn id="7" dur="500"/>
                                        <p:tgtEl>
                                          <p:spTgt spid="406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de-DE" smtClean="0"/>
              <a:t>Der Inhalt des Universums</a:t>
            </a:r>
          </a:p>
        </p:txBody>
      </p:sp>
      <p:sp>
        <p:nvSpPr>
          <p:cNvPr id="57347" name="Rectangle 3"/>
          <p:cNvSpPr>
            <a:spLocks noGrp="1" noChangeArrowheads="1"/>
          </p:cNvSpPr>
          <p:nvPr>
            <p:ph type="body" idx="1"/>
          </p:nvPr>
        </p:nvSpPr>
        <p:spPr>
          <a:xfrm>
            <a:off x="250825" y="1628775"/>
            <a:ext cx="3384550" cy="4752975"/>
          </a:xfrm>
        </p:spPr>
        <p:txBody>
          <a:bodyPr/>
          <a:lstStyle/>
          <a:p>
            <a:pPr marL="0" indent="0">
              <a:buFontTx/>
              <a:buNone/>
            </a:pPr>
            <a:r>
              <a:rPr lang="de-DE" smtClean="0"/>
              <a:t>Dunkle Materie und Dunkle Energie sind die bestimmenden Energiebeitr</a:t>
            </a:r>
            <a:r>
              <a:rPr lang="de-DE" smtClean="0">
                <a:cs typeface="Times New Roman" pitchFamily="18" charset="0"/>
              </a:rPr>
              <a:t>äge des Universums.</a:t>
            </a:r>
          </a:p>
          <a:p>
            <a:pPr marL="0" indent="0">
              <a:buFontTx/>
              <a:buNone/>
            </a:pPr>
            <a:endParaRPr lang="de-DE" smtClean="0">
              <a:solidFill>
                <a:srgbClr val="FF0000"/>
              </a:solidFill>
              <a:cs typeface="Times New Roman" pitchFamily="18" charset="0"/>
            </a:endParaRPr>
          </a:p>
          <a:p>
            <a:pPr marL="0" indent="0">
              <a:buFontTx/>
              <a:buNone/>
            </a:pPr>
            <a:r>
              <a:rPr lang="de-DE" sz="4400" smtClean="0">
                <a:solidFill>
                  <a:srgbClr val="FF0000"/>
                </a:solidFill>
                <a:cs typeface="Times New Roman" pitchFamily="18" charset="0"/>
              </a:rPr>
              <a:t>Was sind sie?</a:t>
            </a:r>
          </a:p>
        </p:txBody>
      </p:sp>
      <p:pic>
        <p:nvPicPr>
          <p:cNvPr id="57348" name="Picture 4"/>
          <p:cNvPicPr>
            <a:picLocks noChangeAspect="1" noChangeArrowheads="1"/>
          </p:cNvPicPr>
          <p:nvPr/>
        </p:nvPicPr>
        <p:blipFill>
          <a:blip r:embed="rId2" cstate="print"/>
          <a:srcRect/>
          <a:stretch>
            <a:fillRect/>
          </a:stretch>
        </p:blipFill>
        <p:spPr bwMode="auto">
          <a:xfrm>
            <a:off x="3708400" y="1590675"/>
            <a:ext cx="5238750" cy="479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04800"/>
            <a:ext cx="7772400" cy="1143000"/>
          </a:xfrm>
        </p:spPr>
        <p:txBody>
          <a:bodyPr/>
          <a:lstStyle/>
          <a:p>
            <a:r>
              <a:rPr lang="de-DE" b="0"/>
              <a:t>Was bedeutet das? (3)</a:t>
            </a:r>
            <a:endParaRPr lang="en-GB" b="0"/>
          </a:p>
        </p:txBody>
      </p:sp>
      <p:sp>
        <p:nvSpPr>
          <p:cNvPr id="35843" name="Rectangle 3"/>
          <p:cNvSpPr>
            <a:spLocks noGrp="1" noChangeArrowheads="1"/>
          </p:cNvSpPr>
          <p:nvPr>
            <p:ph type="body" idx="1"/>
          </p:nvPr>
        </p:nvSpPr>
        <p:spPr>
          <a:xfrm>
            <a:off x="685800" y="1447800"/>
            <a:ext cx="7772400" cy="4876800"/>
          </a:xfrm>
        </p:spPr>
        <p:txBody>
          <a:bodyPr/>
          <a:lstStyle/>
          <a:p>
            <a:pPr>
              <a:buFontTx/>
              <a:buNone/>
            </a:pPr>
            <a:r>
              <a:rPr lang="de-DE" dirty="0"/>
              <a:t>Das Universum besteht im wesentlichen aus </a:t>
            </a:r>
          </a:p>
          <a:p>
            <a:pPr algn="ctr">
              <a:buFontTx/>
              <a:buNone/>
            </a:pPr>
            <a:r>
              <a:rPr lang="de-DE" dirty="0">
                <a:solidFill>
                  <a:srgbClr val="FF0000"/>
                </a:solidFill>
                <a:effectLst>
                  <a:outerShdw blurRad="38100" dist="38100" dir="2700000" algn="tl">
                    <a:srgbClr val="000000"/>
                  </a:outerShdw>
                </a:effectLst>
              </a:rPr>
              <a:t>nichts.</a:t>
            </a:r>
            <a:endParaRPr lang="de-DE" dirty="0">
              <a:solidFill>
                <a:srgbClr val="FF0000"/>
              </a:solidFill>
            </a:endParaRPr>
          </a:p>
          <a:p>
            <a:pPr>
              <a:buFontTx/>
              <a:buNone/>
            </a:pPr>
            <a:r>
              <a:rPr lang="de-DE" dirty="0"/>
              <a:t>Das Universum expandiert für immer.</a:t>
            </a:r>
          </a:p>
          <a:p>
            <a:pPr>
              <a:buFontTx/>
              <a:buNone/>
            </a:pPr>
            <a:r>
              <a:rPr lang="de-DE" dirty="0"/>
              <a:t>Im Moment existiert keine überzeugende physikalische Interpretation der </a:t>
            </a:r>
            <a:r>
              <a:rPr lang="de-DE" dirty="0" err="1"/>
              <a:t>Vakuumsenergie</a:t>
            </a:r>
            <a:r>
              <a:rPr lang="de-DE" dirty="0"/>
              <a:t> </a:t>
            </a:r>
            <a:r>
              <a:rPr lang="de-DE" dirty="0">
                <a:solidFill>
                  <a:srgbClr val="FF0000"/>
                </a:solidFill>
              </a:rPr>
              <a:t>(Dunkle Energie</a:t>
            </a:r>
            <a:r>
              <a:rPr lang="de-DE" dirty="0" smtClean="0">
                <a:solidFill>
                  <a:srgbClr val="FF0000"/>
                </a:solidFill>
              </a:rPr>
              <a:t>)</a:t>
            </a:r>
            <a:r>
              <a:rPr lang="de-DE" dirty="0" smtClean="0"/>
              <a:t>.</a:t>
            </a:r>
            <a:endParaRPr lang="de-DE"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67544" y="188640"/>
            <a:ext cx="8282880" cy="1143000"/>
          </a:xfrm>
        </p:spPr>
        <p:txBody>
          <a:bodyPr/>
          <a:lstStyle/>
          <a:p>
            <a:r>
              <a:rPr lang="de-DE" b="0" dirty="0"/>
              <a:t>Interpretationen/Spekulationen</a:t>
            </a:r>
            <a:endParaRPr lang="en-GB" dirty="0"/>
          </a:p>
        </p:txBody>
      </p:sp>
      <p:sp>
        <p:nvSpPr>
          <p:cNvPr id="49155" name="Rectangle 3"/>
          <p:cNvSpPr>
            <a:spLocks noGrp="1" noChangeArrowheads="1"/>
          </p:cNvSpPr>
          <p:nvPr>
            <p:ph type="body" idx="1"/>
          </p:nvPr>
        </p:nvSpPr>
        <p:spPr>
          <a:xfrm>
            <a:off x="685800" y="1219200"/>
            <a:ext cx="7772400" cy="5410200"/>
          </a:xfrm>
        </p:spPr>
        <p:txBody>
          <a:bodyPr/>
          <a:lstStyle/>
          <a:p>
            <a:pPr marL="185738" indent="-185738">
              <a:lnSpc>
                <a:spcPct val="80000"/>
              </a:lnSpc>
              <a:buFontTx/>
              <a:buNone/>
              <a:tabLst>
                <a:tab pos="476250" algn="l"/>
              </a:tabLst>
            </a:pPr>
            <a:r>
              <a:rPr lang="de-DE" dirty="0" err="1"/>
              <a:t>Einstein’s</a:t>
            </a:r>
            <a:r>
              <a:rPr lang="de-DE" dirty="0"/>
              <a:t> Kosmologische Konstante</a:t>
            </a:r>
          </a:p>
          <a:p>
            <a:pPr marL="579438" lvl="1" indent="-46038">
              <a:lnSpc>
                <a:spcPct val="80000"/>
              </a:lnSpc>
              <a:buFontTx/>
              <a:buNone/>
              <a:tabLst>
                <a:tab pos="476250" algn="l"/>
              </a:tabLst>
            </a:pPr>
            <a:r>
              <a:rPr lang="de-DE" dirty="0"/>
              <a:t>Bisher kein “Platz” im </a:t>
            </a:r>
            <a:r>
              <a:rPr lang="de-DE" dirty="0" err="1"/>
              <a:t>Standart</a:t>
            </a:r>
            <a:r>
              <a:rPr lang="de-DE" dirty="0"/>
              <a:t> Model der Teilchenphysik</a:t>
            </a:r>
          </a:p>
          <a:p>
            <a:pPr marL="185738" indent="-185738">
              <a:lnSpc>
                <a:spcPct val="80000"/>
              </a:lnSpc>
              <a:buFontTx/>
              <a:buNone/>
              <a:tabLst>
                <a:tab pos="476250" algn="l"/>
              </a:tabLst>
            </a:pPr>
            <a:r>
              <a:rPr lang="de-DE" dirty="0" err="1"/>
              <a:t>Quintessence</a:t>
            </a:r>
            <a:endParaRPr lang="de-DE" dirty="0"/>
          </a:p>
          <a:p>
            <a:pPr marL="579438" lvl="1" indent="-46038">
              <a:lnSpc>
                <a:spcPct val="80000"/>
              </a:lnSpc>
              <a:buFontTx/>
              <a:buNone/>
              <a:tabLst>
                <a:tab pos="476250" algn="l"/>
              </a:tabLst>
            </a:pPr>
            <a:r>
              <a:rPr lang="de-DE" dirty="0"/>
              <a:t>Quantenmechanisches Teilchenfeld, dass Energie in das Universum entlässt </a:t>
            </a:r>
          </a:p>
          <a:p>
            <a:pPr marL="185738" indent="-185738">
              <a:lnSpc>
                <a:spcPct val="80000"/>
              </a:lnSpc>
              <a:buFontTx/>
              <a:buNone/>
              <a:tabLst>
                <a:tab pos="476250" algn="l"/>
              </a:tabLst>
            </a:pPr>
            <a:r>
              <a:rPr lang="de-DE" dirty="0"/>
              <a:t>Anzeichen einer höheren Dimension</a:t>
            </a:r>
          </a:p>
          <a:p>
            <a:pPr marL="579438" lvl="1" indent="-46038">
              <a:lnSpc>
                <a:spcPct val="80000"/>
              </a:lnSpc>
              <a:buFontTx/>
              <a:buNone/>
              <a:tabLst>
                <a:tab pos="476250" algn="l"/>
              </a:tabLst>
            </a:pPr>
            <a:r>
              <a:rPr lang="de-DE" dirty="0"/>
              <a:t>Gravitation ist am besten beschrieben in einer Theorie mit mehr als vier Dimensionen</a:t>
            </a:r>
          </a:p>
          <a:p>
            <a:pPr marL="185738" indent="-185738">
              <a:lnSpc>
                <a:spcPct val="80000"/>
              </a:lnSpc>
              <a:buFontTx/>
              <a:buNone/>
              <a:tabLst>
                <a:tab pos="476250" algn="l"/>
              </a:tabLst>
            </a:pPr>
            <a:r>
              <a:rPr lang="de-DE" dirty="0"/>
              <a:t>Phantom Energie</a:t>
            </a:r>
          </a:p>
          <a:p>
            <a:pPr marL="579438" lvl="1" indent="-46038">
              <a:lnSpc>
                <a:spcPct val="80000"/>
              </a:lnSpc>
              <a:buFontTx/>
              <a:buNone/>
              <a:tabLst>
                <a:tab pos="476250" algn="l"/>
              </a:tabLst>
            </a:pPr>
            <a:r>
              <a:rPr lang="de-DE" dirty="0"/>
              <a:t>Die Dunkle Energie ist so stark, dass das Universum auseinander fällt (</a:t>
            </a:r>
            <a:r>
              <a:rPr lang="de-DE" dirty="0">
                <a:solidFill>
                  <a:srgbClr val="FF0000"/>
                </a:solidFill>
              </a:rPr>
              <a:t>Big </a:t>
            </a:r>
            <a:r>
              <a:rPr lang="de-DE" dirty="0" err="1">
                <a:solidFill>
                  <a:srgbClr val="FF0000"/>
                </a:solidFill>
              </a:rPr>
              <a:t>Rip</a:t>
            </a:r>
            <a:r>
              <a:rPr lang="de-DE"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915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915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91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915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915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4915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91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3568" y="260648"/>
            <a:ext cx="7772400" cy="1143000"/>
          </a:xfrm>
        </p:spPr>
        <p:txBody>
          <a:bodyPr/>
          <a:lstStyle/>
          <a:p>
            <a:r>
              <a:rPr lang="de-DE" dirty="0"/>
              <a:t>Zusammenfassung</a:t>
            </a:r>
            <a:endParaRPr lang="en-GB" dirty="0"/>
          </a:p>
        </p:txBody>
      </p:sp>
      <p:sp>
        <p:nvSpPr>
          <p:cNvPr id="51203" name="Rectangle 3"/>
          <p:cNvSpPr>
            <a:spLocks noGrp="1" noChangeArrowheads="1"/>
          </p:cNvSpPr>
          <p:nvPr>
            <p:ph type="body" idx="1"/>
          </p:nvPr>
        </p:nvSpPr>
        <p:spPr>
          <a:xfrm>
            <a:off x="467544" y="1268760"/>
            <a:ext cx="8305800" cy="4800600"/>
          </a:xfrm>
        </p:spPr>
        <p:txBody>
          <a:bodyPr/>
          <a:lstStyle/>
          <a:p>
            <a:pPr>
              <a:buFontTx/>
              <a:buNone/>
            </a:pPr>
            <a:r>
              <a:rPr lang="de-DE" dirty="0"/>
              <a:t>95% der Energie im Universum unverstanden</a:t>
            </a:r>
          </a:p>
          <a:p>
            <a:pPr lvl="1">
              <a:buFontTx/>
              <a:buNone/>
            </a:pPr>
            <a:r>
              <a:rPr lang="de-DE" dirty="0">
                <a:solidFill>
                  <a:srgbClr val="FF0000"/>
                </a:solidFill>
              </a:rPr>
              <a:t>Materie wie wir sie kennen ist nur Verzierung</a:t>
            </a:r>
          </a:p>
          <a:p>
            <a:pPr>
              <a:buFontTx/>
              <a:buNone/>
            </a:pPr>
            <a:r>
              <a:rPr lang="de-DE" dirty="0"/>
              <a:t>Vergangene Entwicklung des Universums erklärbar</a:t>
            </a:r>
          </a:p>
          <a:p>
            <a:pPr lvl="1">
              <a:buFontTx/>
              <a:buNone/>
            </a:pPr>
            <a:r>
              <a:rPr lang="de-DE" dirty="0">
                <a:solidFill>
                  <a:srgbClr val="FF0000"/>
                </a:solidFill>
              </a:rPr>
              <a:t>Dynamisches Alter des Universums grösser als die ältesten bekannten Objekte</a:t>
            </a:r>
          </a:p>
          <a:p>
            <a:pPr>
              <a:buFontTx/>
              <a:buNone/>
            </a:pPr>
            <a:r>
              <a:rPr lang="de-DE" dirty="0"/>
              <a:t>Neue Zweifel …</a:t>
            </a:r>
          </a:p>
          <a:p>
            <a:pPr lvl="1">
              <a:buFontTx/>
              <a:buNone/>
            </a:pPr>
            <a:r>
              <a:rPr lang="de-DE" dirty="0">
                <a:solidFill>
                  <a:srgbClr val="FF0000"/>
                </a:solidFill>
              </a:rPr>
              <a:t>Wie konstant sind die Naturkonstanten?</a:t>
            </a:r>
          </a:p>
          <a:p>
            <a:pPr lvl="1">
              <a:buFontTx/>
              <a:buNone/>
            </a:pPr>
            <a:r>
              <a:rPr lang="de-DE" dirty="0">
                <a:solidFill>
                  <a:srgbClr val="FF0000"/>
                </a:solidFill>
              </a:rPr>
              <a:t>G, </a:t>
            </a:r>
            <a:r>
              <a:rPr lang="de-DE" dirty="0">
                <a:solidFill>
                  <a:srgbClr val="FF0000"/>
                </a:solidFill>
                <a:sym typeface="Symbol" pitchFamily="18" charset="2"/>
              </a:rPr>
              <a:t>, </a:t>
            </a:r>
            <a:r>
              <a:rPr lang="de-DE" dirty="0">
                <a:solidFill>
                  <a:srgbClr val="FF0000"/>
                </a:solidFill>
                <a:sym typeface="Bookshelf Symbol 2" pitchFamily="2" charset="2"/>
              </a:rPr>
              <a:t>h, c</a:t>
            </a:r>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0722" name="Picture 2" descr="94D"/>
          <p:cNvPicPr>
            <a:picLocks noChangeAspect="1" noChangeArrowheads="1"/>
          </p:cNvPicPr>
          <p:nvPr/>
        </p:nvPicPr>
        <p:blipFill>
          <a:blip r:embed="rId3" cstate="print"/>
          <a:srcRect/>
          <a:stretch>
            <a:fillRect/>
          </a:stretch>
        </p:blipFill>
        <p:spPr bwMode="auto">
          <a:xfrm>
            <a:off x="1547813" y="404813"/>
            <a:ext cx="6143625" cy="6143625"/>
          </a:xfrm>
          <a:prstGeom prst="rect">
            <a:avLst/>
          </a:prstGeom>
          <a:noFill/>
        </p:spPr>
      </p:pic>
      <p:sp>
        <p:nvSpPr>
          <p:cNvPr id="30723" name="Text Box 3"/>
          <p:cNvSpPr txBox="1">
            <a:spLocks noChangeArrowheads="1"/>
          </p:cNvSpPr>
          <p:nvPr/>
        </p:nvSpPr>
        <p:spPr bwMode="auto">
          <a:xfrm>
            <a:off x="879475" y="1211263"/>
            <a:ext cx="2127250" cy="641350"/>
          </a:xfrm>
          <a:prstGeom prst="rect">
            <a:avLst/>
          </a:prstGeom>
          <a:noFill/>
          <a:ln w="9525">
            <a:noFill/>
            <a:miter lim="800000"/>
            <a:headEnd/>
            <a:tailEnd/>
          </a:ln>
          <a:effectLst/>
        </p:spPr>
        <p:txBody>
          <a:bodyPr wrap="none">
            <a:spAutoFit/>
          </a:bodyPr>
          <a:lstStyle/>
          <a:p>
            <a:r>
              <a:rPr lang="de-DE" sz="3600">
                <a:solidFill>
                  <a:schemeClr val="bg1"/>
                </a:solidFill>
                <a:effectLst>
                  <a:outerShdw blurRad="38100" dist="38100" dir="2700000" algn="tl">
                    <a:srgbClr val="FFFFFF"/>
                  </a:outerShdw>
                </a:effectLst>
              </a:rPr>
              <a:t>SN 1994D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sn98bu_movie.mpeg">
            <a:hlinkClick r:id="" action="ppaction://media"/>
          </p:cNvPr>
          <p:cNvPicPr>
            <a:picLocks noRot="1" noChangeAspect="1" noChangeArrowheads="1"/>
          </p:cNvPicPr>
          <p:nvPr>
            <a:videoFile r:link="rId1"/>
          </p:nvPr>
        </p:nvPicPr>
        <p:blipFill>
          <a:blip r:embed="rId4" cstate="print"/>
          <a:srcRect/>
          <a:stretch>
            <a:fillRect/>
          </a:stretch>
        </p:blipFill>
        <p:spPr bwMode="auto">
          <a:xfrm>
            <a:off x="0" y="-3175"/>
            <a:ext cx="9144000" cy="68580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74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1747"/>
                                        </p:tgtEl>
                                      </p:cBhvr>
                                    </p:cmd>
                                  </p:childTnLst>
                                </p:cTn>
                              </p:par>
                            </p:childTnLst>
                          </p:cTn>
                        </p:par>
                      </p:childTnLst>
                    </p:cTn>
                  </p:par>
                </p:childTnLst>
              </p:cTn>
              <p:nextCondLst>
                <p:cond evt="onClick" delay="0">
                  <p:tgtEl>
                    <p:spTgt spid="31747"/>
                  </p:tgtEl>
                </p:cond>
              </p:nextCondLst>
            </p:seq>
            <p:video>
              <p:cMediaNode>
                <p:cTn id="7" fill="hold" display="0">
                  <p:stCondLst>
                    <p:cond delay="indefinite"/>
                  </p:stCondLst>
                  <p:endCondLst>
                    <p:cond evt="onNext" delay="0">
                      <p:tgtEl>
                        <p:sldTgt/>
                      </p:tgtEl>
                    </p:cond>
                    <p:cond evt="onPrev" delay="0">
                      <p:tgtEl>
                        <p:sldTgt/>
                      </p:tgtEl>
                    </p:cond>
                  </p:endCondLst>
                </p:cTn>
                <p:tgtEl>
                  <p:spTgt spid="31747"/>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Historische</a:t>
            </a:r>
            <a:r>
              <a:rPr lang="en-GB" dirty="0" smtClean="0"/>
              <a:t> </a:t>
            </a:r>
            <a:r>
              <a:rPr lang="en-GB" dirty="0" err="1" smtClean="0"/>
              <a:t>Bedeutung</a:t>
            </a:r>
            <a:r>
              <a:rPr lang="en-GB" dirty="0" smtClean="0"/>
              <a:t> von Supernovae</a:t>
            </a:r>
            <a:endParaRPr lang="en-GB" dirty="0"/>
          </a:p>
        </p:txBody>
      </p:sp>
      <p:sp>
        <p:nvSpPr>
          <p:cNvPr id="3" name="Content Placeholder 2"/>
          <p:cNvSpPr>
            <a:spLocks noGrp="1"/>
          </p:cNvSpPr>
          <p:nvPr>
            <p:ph idx="1"/>
          </p:nvPr>
        </p:nvSpPr>
        <p:spPr/>
        <p:txBody>
          <a:bodyPr/>
          <a:lstStyle/>
          <a:p>
            <a:r>
              <a:rPr lang="en-GB" dirty="0" err="1" smtClean="0"/>
              <a:t>Historische</a:t>
            </a:r>
            <a:r>
              <a:rPr lang="en-GB" dirty="0" smtClean="0"/>
              <a:t> </a:t>
            </a:r>
            <a:r>
              <a:rPr lang="en-GB" dirty="0" err="1" smtClean="0"/>
              <a:t>Supernovabeobachtungen</a:t>
            </a:r>
            <a:r>
              <a:rPr lang="en-GB" dirty="0" smtClean="0"/>
              <a:t> </a:t>
            </a:r>
            <a:r>
              <a:rPr lang="en-GB" dirty="0" err="1" smtClean="0"/>
              <a:t>vor</a:t>
            </a:r>
            <a:r>
              <a:rPr lang="en-GB" dirty="0" smtClean="0"/>
              <a:t> </a:t>
            </a:r>
            <a:r>
              <a:rPr lang="en-GB" dirty="0" err="1" smtClean="0"/>
              <a:t>allem</a:t>
            </a:r>
            <a:r>
              <a:rPr lang="en-GB" dirty="0" smtClean="0"/>
              <a:t> </a:t>
            </a:r>
            <a:r>
              <a:rPr lang="en-GB" dirty="0" err="1" smtClean="0"/>
              <a:t>im</a:t>
            </a:r>
            <a:r>
              <a:rPr lang="en-GB" dirty="0" smtClean="0"/>
              <a:t> </a:t>
            </a:r>
            <a:r>
              <a:rPr lang="en-GB" dirty="0" err="1" smtClean="0"/>
              <a:t>asiatischen</a:t>
            </a:r>
            <a:r>
              <a:rPr lang="en-GB" dirty="0" smtClean="0"/>
              <a:t> </a:t>
            </a:r>
            <a:r>
              <a:rPr lang="en-GB" dirty="0" err="1" smtClean="0"/>
              <a:t>Raum</a:t>
            </a:r>
            <a:r>
              <a:rPr lang="en-GB" dirty="0" smtClean="0"/>
              <a:t> (China, Korea)</a:t>
            </a:r>
          </a:p>
          <a:p>
            <a:pPr lvl="1"/>
            <a:r>
              <a:rPr lang="en-GB" dirty="0" err="1" smtClean="0"/>
              <a:t>Zusammen</a:t>
            </a:r>
            <a:r>
              <a:rPr lang="en-GB" dirty="0" smtClean="0"/>
              <a:t> </a:t>
            </a:r>
            <a:r>
              <a:rPr lang="en-GB" dirty="0" err="1" smtClean="0"/>
              <a:t>mit</a:t>
            </a:r>
            <a:r>
              <a:rPr lang="en-GB" dirty="0" smtClean="0"/>
              <a:t> “</a:t>
            </a:r>
            <a:r>
              <a:rPr lang="en-GB" dirty="0" err="1" smtClean="0"/>
              <a:t>Haarsternen</a:t>
            </a:r>
            <a:r>
              <a:rPr lang="en-GB" dirty="0" smtClean="0"/>
              <a:t>” (</a:t>
            </a:r>
            <a:r>
              <a:rPr lang="en-GB" dirty="0" err="1" smtClean="0"/>
              <a:t>Kometen</a:t>
            </a:r>
            <a:r>
              <a:rPr lang="en-GB" dirty="0" smtClean="0"/>
              <a:t>) </a:t>
            </a:r>
            <a:r>
              <a:rPr lang="en-GB" dirty="0" err="1" smtClean="0"/>
              <a:t>als</a:t>
            </a:r>
            <a:r>
              <a:rPr lang="en-GB" dirty="0" smtClean="0"/>
              <a:t> </a:t>
            </a:r>
            <a:r>
              <a:rPr lang="en-GB" dirty="0" err="1" smtClean="0"/>
              <a:t>himmlische</a:t>
            </a:r>
            <a:r>
              <a:rPr lang="en-GB" dirty="0" smtClean="0"/>
              <a:t> </a:t>
            </a:r>
            <a:r>
              <a:rPr lang="en-GB" dirty="0" err="1" smtClean="0"/>
              <a:t>Zeichen</a:t>
            </a:r>
            <a:r>
              <a:rPr lang="en-GB" dirty="0" smtClean="0"/>
              <a:t> (</a:t>
            </a:r>
            <a:r>
              <a:rPr lang="en-GB" dirty="0" err="1" smtClean="0"/>
              <a:t>typischerweise</a:t>
            </a:r>
            <a:r>
              <a:rPr lang="en-GB" dirty="0" smtClean="0"/>
              <a:t> </a:t>
            </a:r>
            <a:r>
              <a:rPr lang="en-GB" dirty="0" err="1" smtClean="0"/>
              <a:t>schlechte</a:t>
            </a:r>
            <a:r>
              <a:rPr lang="en-GB" dirty="0" smtClean="0"/>
              <a:t>) </a:t>
            </a:r>
            <a:r>
              <a:rPr lang="en-GB" dirty="0" err="1" smtClean="0"/>
              <a:t>interpretiert</a:t>
            </a:r>
            <a:endParaRPr lang="en-GB" dirty="0" smtClean="0"/>
          </a:p>
          <a:p>
            <a:r>
              <a:rPr lang="en-GB" dirty="0" err="1" smtClean="0"/>
              <a:t>Erscheinungen</a:t>
            </a:r>
            <a:r>
              <a:rPr lang="en-GB" dirty="0" smtClean="0"/>
              <a:t> am </a:t>
            </a:r>
            <a:r>
              <a:rPr lang="en-GB" dirty="0" err="1" smtClean="0"/>
              <a:t>Fixsternhimmel</a:t>
            </a:r>
            <a:endParaRPr lang="en-GB" dirty="0" smtClean="0"/>
          </a:p>
          <a:p>
            <a:pPr lvl="1"/>
            <a:r>
              <a:rPr lang="en-GB" dirty="0" err="1" smtClean="0"/>
              <a:t>Im</a:t>
            </a:r>
            <a:r>
              <a:rPr lang="en-GB" dirty="0" smtClean="0"/>
              <a:t> </a:t>
            </a:r>
            <a:r>
              <a:rPr lang="en-GB" dirty="0" err="1" smtClean="0"/>
              <a:t>Widerspruch</a:t>
            </a:r>
            <a:r>
              <a:rPr lang="en-GB" dirty="0" smtClean="0"/>
              <a:t> </a:t>
            </a:r>
            <a:r>
              <a:rPr lang="en-GB" dirty="0" err="1" smtClean="0"/>
              <a:t>zum</a:t>
            </a:r>
            <a:r>
              <a:rPr lang="en-GB" dirty="0" smtClean="0"/>
              <a:t> </a:t>
            </a:r>
            <a:r>
              <a:rPr lang="en-GB" dirty="0" err="1" smtClean="0"/>
              <a:t>Ptolemäischen</a:t>
            </a:r>
            <a:r>
              <a:rPr lang="en-GB" dirty="0" smtClean="0"/>
              <a:t> </a:t>
            </a:r>
            <a:r>
              <a:rPr lang="en-GB" dirty="0" err="1" smtClean="0"/>
              <a:t>Weltbild</a:t>
            </a:r>
            <a:r>
              <a:rPr lang="en-GB" dirty="0" smtClean="0"/>
              <a:t> </a:t>
            </a:r>
            <a:r>
              <a:rPr lang="en-GB" dirty="0" err="1" smtClean="0"/>
              <a:t>der</a:t>
            </a:r>
            <a:r>
              <a:rPr lang="en-GB" dirty="0" smtClean="0"/>
              <a:t> </a:t>
            </a:r>
            <a:r>
              <a:rPr lang="en-GB" dirty="0" err="1" smtClean="0"/>
              <a:t>Himmelssphären</a:t>
            </a:r>
            <a:endParaRPr lang="en-GB"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Historische</a:t>
            </a:r>
            <a:r>
              <a:rPr lang="en-GB" dirty="0" smtClean="0"/>
              <a:t> </a:t>
            </a:r>
            <a:r>
              <a:rPr lang="en-GB" dirty="0" err="1" smtClean="0"/>
              <a:t>Bedeutung</a:t>
            </a:r>
            <a:r>
              <a:rPr lang="en-GB" dirty="0" smtClean="0"/>
              <a:t> von Supernovae</a:t>
            </a:r>
            <a:endParaRPr lang="en-GB" dirty="0"/>
          </a:p>
        </p:txBody>
      </p:sp>
      <p:sp>
        <p:nvSpPr>
          <p:cNvPr id="3" name="Content Placeholder 2"/>
          <p:cNvSpPr>
            <a:spLocks noGrp="1"/>
          </p:cNvSpPr>
          <p:nvPr>
            <p:ph idx="1"/>
          </p:nvPr>
        </p:nvSpPr>
        <p:spPr/>
        <p:txBody>
          <a:bodyPr/>
          <a:lstStyle/>
          <a:p>
            <a:r>
              <a:rPr lang="en-GB" dirty="0" smtClean="0"/>
              <a:t>SN1572 </a:t>
            </a:r>
            <a:r>
              <a:rPr lang="en-GB" dirty="0" err="1" smtClean="0"/>
              <a:t>beobachtet</a:t>
            </a:r>
            <a:r>
              <a:rPr lang="en-GB" dirty="0" smtClean="0"/>
              <a:t> von </a:t>
            </a:r>
            <a:r>
              <a:rPr lang="en-GB" dirty="0" err="1" smtClean="0"/>
              <a:t>Tycho</a:t>
            </a:r>
            <a:r>
              <a:rPr lang="en-GB" dirty="0" smtClean="0"/>
              <a:t> Brahe</a:t>
            </a:r>
          </a:p>
          <a:p>
            <a:pPr lvl="1"/>
            <a:r>
              <a:rPr lang="en-GB" dirty="0" smtClean="0"/>
              <a:t>De </a:t>
            </a:r>
            <a:r>
              <a:rPr lang="en-GB" dirty="0" err="1" smtClean="0"/>
              <a:t>stella</a:t>
            </a:r>
            <a:r>
              <a:rPr lang="en-GB" dirty="0" smtClean="0"/>
              <a:t> nova</a:t>
            </a:r>
          </a:p>
          <a:p>
            <a:pPr lvl="1"/>
            <a:r>
              <a:rPr lang="en-GB" dirty="0" err="1" smtClean="0"/>
              <a:t>Keine</a:t>
            </a:r>
            <a:r>
              <a:rPr lang="en-GB" dirty="0" smtClean="0"/>
              <a:t> </a:t>
            </a:r>
            <a:r>
              <a:rPr lang="en-GB" dirty="0" err="1" smtClean="0"/>
              <a:t>messbare</a:t>
            </a:r>
            <a:r>
              <a:rPr lang="en-GB" dirty="0" smtClean="0"/>
              <a:t> </a:t>
            </a:r>
            <a:r>
              <a:rPr lang="en-GB" dirty="0" err="1" smtClean="0"/>
              <a:t>Parallaxe</a:t>
            </a:r>
            <a:r>
              <a:rPr lang="en-GB" dirty="0" smtClean="0"/>
              <a:t> </a:t>
            </a:r>
            <a:r>
              <a:rPr lang="en-GB" dirty="0" smtClean="0">
                <a:sym typeface="Wingdings" pitchFamily="2" charset="2"/>
              </a:rPr>
              <a:t> </a:t>
            </a:r>
            <a:r>
              <a:rPr lang="en-GB" dirty="0" err="1" smtClean="0">
                <a:sym typeface="Wingdings" pitchFamily="2" charset="2"/>
              </a:rPr>
              <a:t>außerhalb</a:t>
            </a:r>
            <a:r>
              <a:rPr lang="en-GB" dirty="0" smtClean="0">
                <a:sym typeface="Wingdings" pitchFamily="2" charset="2"/>
              </a:rPr>
              <a:t> des </a:t>
            </a:r>
            <a:r>
              <a:rPr lang="en-GB" dirty="0" err="1" smtClean="0">
                <a:sym typeface="Wingdings" pitchFamily="2" charset="2"/>
              </a:rPr>
              <a:t>Sonnensystems</a:t>
            </a:r>
            <a:endParaRPr lang="en-GB" dirty="0" smtClean="0">
              <a:sym typeface="Wingdings" pitchFamily="2" charset="2"/>
            </a:endParaRPr>
          </a:p>
          <a:p>
            <a:r>
              <a:rPr lang="en-GB" dirty="0" smtClean="0">
                <a:sym typeface="Wingdings" pitchFamily="2" charset="2"/>
              </a:rPr>
              <a:t>SN1604 </a:t>
            </a:r>
            <a:r>
              <a:rPr lang="en-GB" dirty="0" err="1" smtClean="0">
                <a:sym typeface="Wingdings" pitchFamily="2" charset="2"/>
              </a:rPr>
              <a:t>Kepler’s</a:t>
            </a:r>
            <a:r>
              <a:rPr lang="en-GB" dirty="0" smtClean="0">
                <a:sym typeface="Wingdings" pitchFamily="2" charset="2"/>
              </a:rPr>
              <a:t> Supernova</a:t>
            </a:r>
          </a:p>
          <a:p>
            <a:r>
              <a:rPr lang="en-GB" dirty="0" err="1" smtClean="0">
                <a:sym typeface="Wingdings" pitchFamily="2" charset="2"/>
              </a:rPr>
              <a:t>Beobachtung</a:t>
            </a:r>
            <a:r>
              <a:rPr lang="en-GB" dirty="0" smtClean="0">
                <a:sym typeface="Wingdings" pitchFamily="2" charset="2"/>
              </a:rPr>
              <a:t> von S Andromeda (SN1885B)</a:t>
            </a:r>
          </a:p>
          <a:p>
            <a:pPr lvl="1"/>
            <a:r>
              <a:rPr lang="en-GB" dirty="0" err="1" smtClean="0">
                <a:sym typeface="Wingdings" pitchFamily="2" charset="2"/>
              </a:rPr>
              <a:t>Lundmark</a:t>
            </a:r>
            <a:r>
              <a:rPr lang="en-GB" dirty="0" smtClean="0">
                <a:sym typeface="Wingdings" pitchFamily="2" charset="2"/>
              </a:rPr>
              <a:t> (1925) </a:t>
            </a:r>
            <a:r>
              <a:rPr lang="en-GB" dirty="0" err="1" smtClean="0">
                <a:sym typeface="Wingdings" pitchFamily="2" charset="2"/>
              </a:rPr>
              <a:t>schlägt</a:t>
            </a:r>
            <a:r>
              <a:rPr lang="en-GB" dirty="0" smtClean="0">
                <a:sym typeface="Wingdings" pitchFamily="2" charset="2"/>
              </a:rPr>
              <a:t> </a:t>
            </a:r>
            <a:r>
              <a:rPr lang="en-GB" dirty="0" err="1" smtClean="0">
                <a:sym typeface="Wingdings" pitchFamily="2" charset="2"/>
              </a:rPr>
              <a:t>vor</a:t>
            </a:r>
            <a:r>
              <a:rPr lang="en-GB" dirty="0" smtClean="0">
                <a:sym typeface="Wingdings" pitchFamily="2" charset="2"/>
              </a:rPr>
              <a:t>, </a:t>
            </a:r>
            <a:r>
              <a:rPr lang="en-GB" dirty="0" err="1" smtClean="0">
                <a:sym typeface="Wingdings" pitchFamily="2" charset="2"/>
              </a:rPr>
              <a:t>dass</a:t>
            </a:r>
            <a:r>
              <a:rPr lang="en-GB" dirty="0" smtClean="0">
                <a:sym typeface="Wingdings" pitchFamily="2" charset="2"/>
              </a:rPr>
              <a:t> Andromeda extra-</a:t>
            </a:r>
            <a:r>
              <a:rPr lang="en-GB" dirty="0" err="1" smtClean="0">
                <a:sym typeface="Wingdings" pitchFamily="2" charset="2"/>
              </a:rPr>
              <a:t>galaktisch</a:t>
            </a:r>
            <a:r>
              <a:rPr lang="en-GB" dirty="0" smtClean="0">
                <a:sym typeface="Wingdings" pitchFamily="2" charset="2"/>
              </a:rPr>
              <a:t> </a:t>
            </a:r>
            <a:r>
              <a:rPr lang="en-GB" dirty="0" err="1" smtClean="0">
                <a:sym typeface="Wingdings" pitchFamily="2" charset="2"/>
              </a:rPr>
              <a:t>ist</a:t>
            </a:r>
            <a:endParaRPr lang="en-GB" dirty="0" smtClean="0">
              <a:sym typeface="Wingdings" pitchFamily="2" charset="2"/>
            </a:endParaRPr>
          </a:p>
          <a:p>
            <a:pPr lvl="1"/>
            <a:endParaRPr lang="en-GB" dirty="0" smtClean="0"/>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827088" y="1052513"/>
            <a:ext cx="7888316" cy="568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de-DE" sz="3200" b="0" i="0" u="none" strike="noStrike" kern="0" cap="none" spc="0" normalizeH="0" baseline="0" noProof="0" dirty="0" smtClean="0">
                <a:ln>
                  <a:noFill/>
                </a:ln>
                <a:effectLst/>
                <a:uLnTx/>
                <a:uFillTx/>
                <a:latin typeface="HelveticaNeueLT Com 65 Md" pitchFamily="34" charset="0"/>
              </a:rPr>
              <a:t>Historische Supernovae</a:t>
            </a:r>
          </a:p>
          <a:p>
            <a:pPr marL="742950" marR="0" lvl="1" indent="-285750" algn="l" defTabSz="914400" rtl="0" eaLnBrk="0" fontAlgn="base" latinLnBrk="0" hangingPunct="0">
              <a:lnSpc>
                <a:spcPct val="70000"/>
              </a:lnSpc>
              <a:spcBef>
                <a:spcPct val="20000"/>
              </a:spcBef>
              <a:spcAft>
                <a:spcPct val="0"/>
              </a:spcAft>
              <a:buClrTx/>
              <a:buSzTx/>
              <a:buFontTx/>
              <a:buNone/>
              <a:tabLst/>
              <a:defRPr/>
            </a:pPr>
            <a:r>
              <a:rPr kumimoji="0" lang="de-DE" sz="2800" b="0" i="0" u="none" strike="noStrike" kern="0" cap="none" spc="0" normalizeH="0" baseline="0" noProof="0" dirty="0" smtClean="0">
                <a:ln>
                  <a:noFill/>
                </a:ln>
                <a:effectLst/>
                <a:uLnTx/>
                <a:uFillTx/>
                <a:latin typeface="HelveticaNeueLT Com 65 Md" pitchFamily="34" charset="0"/>
              </a:rPr>
              <a:t>SN 1006 (in Lupus)</a:t>
            </a:r>
          </a:p>
          <a:p>
            <a:pPr marL="742950" marR="0" lvl="1" indent="-285750" algn="l" defTabSz="914400" rtl="0" eaLnBrk="0" fontAlgn="base" latinLnBrk="0" hangingPunct="0">
              <a:lnSpc>
                <a:spcPct val="70000"/>
              </a:lnSpc>
              <a:spcBef>
                <a:spcPct val="20000"/>
              </a:spcBef>
              <a:spcAft>
                <a:spcPct val="0"/>
              </a:spcAft>
              <a:buClrTx/>
              <a:buSzTx/>
              <a:buFontTx/>
              <a:buNone/>
              <a:tabLst/>
              <a:defRPr/>
            </a:pPr>
            <a:r>
              <a:rPr kumimoji="0" lang="de-DE" sz="2800" b="0" i="0" u="none" strike="noStrike" kern="0" cap="none" spc="0" normalizeH="0" baseline="0" noProof="0" dirty="0" smtClean="0">
                <a:ln>
                  <a:noFill/>
                </a:ln>
                <a:effectLst/>
                <a:uLnTx/>
                <a:uFillTx/>
                <a:latin typeface="HelveticaNeueLT Com 65 Md" pitchFamily="34" charset="0"/>
              </a:rPr>
              <a:t>SN 1054 (Krebs Nebel in Taurus)</a:t>
            </a:r>
          </a:p>
          <a:p>
            <a:pPr marL="742950" marR="0" lvl="1" indent="-285750" algn="l" defTabSz="914400" rtl="0" eaLnBrk="0" fontAlgn="base" latinLnBrk="0" hangingPunct="0">
              <a:lnSpc>
                <a:spcPct val="70000"/>
              </a:lnSpc>
              <a:spcBef>
                <a:spcPct val="20000"/>
              </a:spcBef>
              <a:spcAft>
                <a:spcPct val="0"/>
              </a:spcAft>
              <a:buClrTx/>
              <a:buSzTx/>
              <a:buFontTx/>
              <a:buNone/>
              <a:tabLst/>
              <a:defRPr/>
            </a:pPr>
            <a:r>
              <a:rPr kumimoji="0" lang="de-DE" sz="2800" b="0" i="0" u="none" strike="noStrike" kern="0" cap="none" spc="0" normalizeH="0" baseline="0" noProof="0" dirty="0" smtClean="0">
                <a:ln>
                  <a:noFill/>
                </a:ln>
                <a:effectLst/>
                <a:uLnTx/>
                <a:uFillTx/>
                <a:latin typeface="HelveticaNeueLT Com 65 Md" pitchFamily="34" charset="0"/>
              </a:rPr>
              <a:t>SN 1181 (in </a:t>
            </a:r>
            <a:r>
              <a:rPr kumimoji="0" lang="de-DE" sz="2800" b="0" i="0" u="none" strike="noStrike" kern="0" cap="none" spc="0" normalizeH="0" baseline="0" noProof="0" dirty="0" err="1" smtClean="0">
                <a:ln>
                  <a:noFill/>
                </a:ln>
                <a:effectLst/>
                <a:uLnTx/>
                <a:uFillTx/>
                <a:latin typeface="HelveticaNeueLT Com 65 Md" pitchFamily="34" charset="0"/>
              </a:rPr>
              <a:t>Cassiopeia</a:t>
            </a:r>
            <a:r>
              <a:rPr kumimoji="0" lang="de-DE" sz="2800" b="0" i="0" u="none" strike="noStrike" kern="0" cap="none" spc="0" normalizeH="0" baseline="0" noProof="0" dirty="0" smtClean="0">
                <a:ln>
                  <a:noFill/>
                </a:ln>
                <a:effectLst/>
                <a:uLnTx/>
                <a:uFillTx/>
                <a:latin typeface="HelveticaNeueLT Com 65 Md" pitchFamily="34" charset="0"/>
              </a:rPr>
              <a:t>)</a:t>
            </a:r>
          </a:p>
          <a:p>
            <a:pPr marL="742950" marR="0" lvl="1" indent="-285750" algn="l" defTabSz="914400" rtl="0" eaLnBrk="0" fontAlgn="base" latinLnBrk="0" hangingPunct="0">
              <a:lnSpc>
                <a:spcPct val="70000"/>
              </a:lnSpc>
              <a:spcBef>
                <a:spcPct val="20000"/>
              </a:spcBef>
              <a:spcAft>
                <a:spcPct val="0"/>
              </a:spcAft>
              <a:buClrTx/>
              <a:buSzTx/>
              <a:buFontTx/>
              <a:buNone/>
              <a:tabLst/>
              <a:defRPr/>
            </a:pPr>
            <a:r>
              <a:rPr kumimoji="0" lang="de-DE" sz="2800" b="0" i="0" u="none" strike="noStrike" kern="0" cap="none" spc="0" normalizeH="0" baseline="0" noProof="0" dirty="0" smtClean="0">
                <a:ln>
                  <a:noFill/>
                </a:ln>
                <a:solidFill>
                  <a:srgbClr val="FF0000"/>
                </a:solidFill>
                <a:effectLst/>
                <a:uLnTx/>
                <a:uFillTx/>
                <a:latin typeface="HelveticaNeueLT Com 65 Md" pitchFamily="34" charset="0"/>
              </a:rPr>
              <a:t>De </a:t>
            </a:r>
            <a:r>
              <a:rPr kumimoji="0" lang="de-DE" sz="2800" b="0" i="0" u="none" strike="noStrike" kern="0" cap="none" spc="0" normalizeH="0" baseline="0" noProof="0" dirty="0" err="1" smtClean="0">
                <a:ln>
                  <a:noFill/>
                </a:ln>
                <a:solidFill>
                  <a:srgbClr val="FF0000"/>
                </a:solidFill>
                <a:effectLst/>
                <a:uLnTx/>
                <a:uFillTx/>
                <a:latin typeface="HelveticaNeueLT Com 65 Md" pitchFamily="34" charset="0"/>
              </a:rPr>
              <a:t>stella</a:t>
            </a:r>
            <a:r>
              <a:rPr kumimoji="0" lang="de-DE" sz="2800" b="0" i="0" u="none" strike="noStrike" kern="0" cap="none" spc="0" normalizeH="0" baseline="0" noProof="0" dirty="0" smtClean="0">
                <a:ln>
                  <a:noFill/>
                </a:ln>
                <a:solidFill>
                  <a:srgbClr val="FF0000"/>
                </a:solidFill>
                <a:effectLst/>
                <a:uLnTx/>
                <a:uFillTx/>
                <a:latin typeface="HelveticaNeueLT Com 65 Md" pitchFamily="34" charset="0"/>
              </a:rPr>
              <a:t> </a:t>
            </a:r>
            <a:r>
              <a:rPr kumimoji="0" lang="de-DE" sz="2800" b="0" i="0" u="none" strike="noStrike" kern="0" cap="none" spc="0" normalizeH="0" baseline="0" noProof="0" dirty="0" err="1" smtClean="0">
                <a:ln>
                  <a:noFill/>
                </a:ln>
                <a:solidFill>
                  <a:srgbClr val="FF0000"/>
                </a:solidFill>
                <a:effectLst/>
                <a:uLnTx/>
                <a:uFillTx/>
                <a:latin typeface="HelveticaNeueLT Com 65 Md" pitchFamily="34" charset="0"/>
              </a:rPr>
              <a:t>nova</a:t>
            </a:r>
            <a:r>
              <a:rPr kumimoji="0" lang="de-DE" sz="2800" b="0" i="0" u="none" strike="noStrike" kern="0" cap="none" spc="0" normalizeH="0" baseline="0" noProof="0" dirty="0" smtClean="0">
                <a:ln>
                  <a:noFill/>
                </a:ln>
                <a:solidFill>
                  <a:srgbClr val="FF0000"/>
                </a:solidFill>
                <a:effectLst/>
                <a:uLnTx/>
                <a:uFillTx/>
                <a:latin typeface="HelveticaNeueLT Com 65 Md" pitchFamily="34" charset="0"/>
              </a:rPr>
              <a:t> (Tycho Brahe) </a:t>
            </a:r>
            <a:r>
              <a:rPr kumimoji="0" lang="de-DE" sz="2800" b="0" i="0" u="none" strike="noStrike" kern="0" cap="none" spc="0" normalizeH="0" baseline="0" noProof="0" dirty="0" smtClean="0">
                <a:ln>
                  <a:noFill/>
                </a:ln>
                <a:effectLst/>
                <a:uLnTx/>
                <a:uFillTx/>
                <a:latin typeface="HelveticaNeueLT Com 65 Md" pitchFamily="34" charset="0"/>
              </a:rPr>
              <a:t>1572</a:t>
            </a:r>
          </a:p>
          <a:p>
            <a:pPr marL="742950" marR="0" lvl="1" indent="-285750" algn="l" defTabSz="914400" rtl="0" eaLnBrk="0" fontAlgn="base" latinLnBrk="0" hangingPunct="0">
              <a:lnSpc>
                <a:spcPct val="70000"/>
              </a:lnSpc>
              <a:spcBef>
                <a:spcPct val="20000"/>
              </a:spcBef>
              <a:spcAft>
                <a:spcPct val="0"/>
              </a:spcAft>
              <a:buClrTx/>
              <a:buSzTx/>
              <a:buFontTx/>
              <a:buNone/>
              <a:tabLst/>
              <a:defRPr/>
            </a:pPr>
            <a:r>
              <a:rPr kumimoji="0" lang="de-DE" sz="2800" b="0" i="0" u="none" strike="noStrike" kern="0" cap="none" spc="0" normalizeH="0" baseline="0" noProof="0" dirty="0" smtClean="0">
                <a:ln>
                  <a:noFill/>
                </a:ln>
                <a:effectLst/>
                <a:uLnTx/>
                <a:uFillTx/>
                <a:latin typeface="HelveticaNeueLT Com 65 Md" pitchFamily="34" charset="0"/>
              </a:rPr>
              <a:t>Keplers Supernova 1604 (in </a:t>
            </a:r>
            <a:r>
              <a:rPr kumimoji="0" lang="de-DE" sz="2800" b="0" i="0" u="none" strike="noStrike" kern="0" cap="none" spc="0" normalizeH="0" baseline="0" noProof="0" dirty="0" err="1" smtClean="0">
                <a:ln>
                  <a:noFill/>
                </a:ln>
                <a:effectLst/>
                <a:uLnTx/>
                <a:uFillTx/>
                <a:latin typeface="HelveticaNeueLT Com 65 Md" pitchFamily="34" charset="0"/>
              </a:rPr>
              <a:t>Ophiuchus</a:t>
            </a:r>
            <a:r>
              <a:rPr kumimoji="0" lang="de-DE" sz="2800" b="0" i="0" u="none" strike="noStrike" kern="0" cap="none" spc="0" normalizeH="0" baseline="0" noProof="0" dirty="0" smtClean="0">
                <a:ln>
                  <a:noFill/>
                </a:ln>
                <a:effectLst/>
                <a:uLnTx/>
                <a:uFillTx/>
                <a:latin typeface="HelveticaNeueLT Com 65 Md" pitchFamily="34" charset="0"/>
              </a:rPr>
              <a:t>)</a:t>
            </a:r>
          </a:p>
          <a:p>
            <a:pPr marL="742950" marR="0" lvl="1" indent="-285750" algn="l" defTabSz="914400" rtl="0" eaLnBrk="0" fontAlgn="base" latinLnBrk="0" hangingPunct="0">
              <a:lnSpc>
                <a:spcPct val="70000"/>
              </a:lnSpc>
              <a:spcBef>
                <a:spcPct val="20000"/>
              </a:spcBef>
              <a:spcAft>
                <a:spcPct val="0"/>
              </a:spcAft>
              <a:buClrTx/>
              <a:buSzTx/>
              <a:buFontTx/>
              <a:buNone/>
              <a:tabLst/>
              <a:defRPr/>
            </a:pPr>
            <a:r>
              <a:rPr kumimoji="0" lang="de-DE" sz="2800" b="0" i="0" u="none" strike="noStrike" kern="0" cap="none" spc="0" normalizeH="0" baseline="0" noProof="0" dirty="0" err="1" smtClean="0">
                <a:ln>
                  <a:noFill/>
                </a:ln>
                <a:effectLst/>
                <a:uLnTx/>
                <a:uFillTx/>
                <a:latin typeface="HelveticaNeueLT Com 65 Md" pitchFamily="34" charset="0"/>
              </a:rPr>
              <a:t>Cassiopeia</a:t>
            </a:r>
            <a:r>
              <a:rPr kumimoji="0" lang="de-DE" sz="2800" b="0" i="0" u="none" strike="noStrike" kern="0" cap="none" spc="0" normalizeH="0" baseline="0" noProof="0" dirty="0" smtClean="0">
                <a:ln>
                  <a:noFill/>
                </a:ln>
                <a:effectLst/>
                <a:uLnTx/>
                <a:uFillTx/>
                <a:latin typeface="HelveticaNeueLT Com 65 Md" pitchFamily="34" charset="0"/>
              </a:rPr>
              <a:t> A (</a:t>
            </a:r>
            <a:r>
              <a:rPr kumimoji="0" lang="de-DE" sz="2800" b="0" i="0" u="none" strike="noStrike" kern="0" cap="none" spc="0" normalizeH="0" baseline="0" noProof="0" dirty="0" err="1" smtClean="0">
                <a:ln>
                  <a:noFill/>
                </a:ln>
                <a:effectLst/>
                <a:uLnTx/>
                <a:uFillTx/>
                <a:latin typeface="HelveticaNeueLT Com 65 Md" pitchFamily="34" charset="0"/>
              </a:rPr>
              <a:t>ungef</a:t>
            </a:r>
            <a:r>
              <a:rPr kumimoji="0" lang="en-US" sz="2800" b="0" i="0" u="none" strike="noStrike" kern="0" cap="none" spc="0" normalizeH="0" baseline="0" noProof="0" dirty="0" err="1" smtClean="0">
                <a:ln>
                  <a:noFill/>
                </a:ln>
                <a:effectLst/>
                <a:uLnTx/>
                <a:uFillTx/>
                <a:latin typeface="HelveticaNeueLT Com 65 Md" pitchFamily="34" charset="0"/>
                <a:cs typeface="Times New Roman" pitchFamily="18" charset="0"/>
              </a:rPr>
              <a:t>ähr</a:t>
            </a:r>
            <a:r>
              <a:rPr kumimoji="0" lang="en-US" sz="2800" b="0" i="0" u="none" strike="noStrike" kern="0" cap="none" spc="0" normalizeH="0" baseline="0" noProof="0" dirty="0" smtClean="0">
                <a:ln>
                  <a:noFill/>
                </a:ln>
                <a:effectLst/>
                <a:uLnTx/>
                <a:uFillTx/>
                <a:latin typeface="HelveticaNeueLT Com 65 Md" pitchFamily="34" charset="0"/>
                <a:cs typeface="Times New Roman" pitchFamily="18" charset="0"/>
              </a:rPr>
              <a:t> 1680)</a:t>
            </a:r>
          </a:p>
          <a:p>
            <a:pPr marL="742950" marR="0" lvl="1" indent="-285750" algn="l" defTabSz="914400" rtl="0" eaLnBrk="0" fontAlgn="base" latinLnBrk="0" hangingPunct="0">
              <a:lnSpc>
                <a:spcPct val="70000"/>
              </a:lnSpc>
              <a:spcBef>
                <a:spcPct val="20000"/>
              </a:spcBef>
              <a:spcAft>
                <a:spcPct val="0"/>
              </a:spcAft>
              <a:buClrTx/>
              <a:buSzTx/>
              <a:buFontTx/>
              <a:buNone/>
              <a:tabLst/>
              <a:defRPr/>
            </a:pPr>
            <a:r>
              <a:rPr kumimoji="0" lang="de-DE" sz="2800" b="0" i="0" u="none" strike="noStrike" kern="0" cap="none" spc="0" normalizeH="0" baseline="0" noProof="0" dirty="0" smtClean="0">
                <a:ln>
                  <a:noFill/>
                </a:ln>
                <a:effectLst/>
                <a:uLnTx/>
                <a:uFillTx/>
                <a:latin typeface="HelveticaNeueLT Com 65 Md" pitchFamily="34" charset="0"/>
              </a:rPr>
              <a:t>S Andromeda (SN 1885B)</a:t>
            </a:r>
          </a:p>
          <a:p>
            <a:pPr marL="742950" marR="0" lvl="1" indent="-285750" algn="l" defTabSz="914400" rtl="0" eaLnBrk="0" fontAlgn="base" latinLnBrk="0" hangingPunct="0">
              <a:lnSpc>
                <a:spcPct val="70000"/>
              </a:lnSpc>
              <a:spcBef>
                <a:spcPct val="20000"/>
              </a:spcBef>
              <a:spcAft>
                <a:spcPct val="0"/>
              </a:spcAft>
              <a:buClrTx/>
              <a:buSzTx/>
              <a:buFontTx/>
              <a:buNone/>
              <a:tabLst/>
              <a:defRPr/>
            </a:pPr>
            <a:r>
              <a:rPr kumimoji="0" lang="de-DE" sz="2800" b="0" i="0" u="none" strike="noStrike" kern="0" cap="none" spc="0" normalizeH="0" baseline="0" noProof="0" dirty="0" smtClean="0">
                <a:ln>
                  <a:noFill/>
                </a:ln>
                <a:effectLst/>
                <a:uLnTx/>
                <a:uFillTx/>
                <a:latin typeface="HelveticaNeueLT Com 65 Md" pitchFamily="34" charset="0"/>
              </a:rPr>
              <a:t>SN 1987A (in der </a:t>
            </a:r>
            <a:r>
              <a:rPr kumimoji="0" lang="de-DE" sz="2800" b="0" i="0" u="none" strike="noStrike" kern="0" cap="none" spc="0" normalizeH="0" baseline="0" noProof="0" dirty="0" err="1" smtClean="0">
                <a:ln>
                  <a:noFill/>
                </a:ln>
                <a:effectLst/>
                <a:uLnTx/>
                <a:uFillTx/>
                <a:latin typeface="HelveticaNeueLT Com 65 Md" pitchFamily="34" charset="0"/>
              </a:rPr>
              <a:t>Grossen</a:t>
            </a:r>
            <a:r>
              <a:rPr kumimoji="0" lang="de-DE" sz="2800" b="0" i="0" u="none" strike="noStrike" kern="0" cap="none" spc="0" normalizeH="0" baseline="0" noProof="0" dirty="0" smtClean="0">
                <a:ln>
                  <a:noFill/>
                </a:ln>
                <a:effectLst/>
                <a:uLnTx/>
                <a:uFillTx/>
                <a:latin typeface="HelveticaNeueLT Com 65 Md" pitchFamily="34" charset="0"/>
              </a:rPr>
              <a:t> Magellanschen Wolke)</a:t>
            </a:r>
          </a:p>
        </p:txBody>
      </p:sp>
      <p:sp>
        <p:nvSpPr>
          <p:cNvPr id="208898" name="Rectangle 2"/>
          <p:cNvSpPr>
            <a:spLocks noGrp="1" noChangeArrowheads="1"/>
          </p:cNvSpPr>
          <p:nvPr>
            <p:ph type="title"/>
          </p:nvPr>
        </p:nvSpPr>
        <p:spPr>
          <a:xfrm>
            <a:off x="684213" y="188913"/>
            <a:ext cx="7772400" cy="1143000"/>
          </a:xfrm>
        </p:spPr>
        <p:txBody>
          <a:bodyPr/>
          <a:lstStyle/>
          <a:p>
            <a:r>
              <a:rPr lang="de-DE" dirty="0"/>
              <a:t>Supernovae</a:t>
            </a:r>
          </a:p>
        </p:txBody>
      </p:sp>
      <p:pic>
        <p:nvPicPr>
          <p:cNvPr id="208900" name="Picture 4" descr="Brahe_stella_nova"/>
          <p:cNvPicPr>
            <a:picLocks noChangeAspect="1" noChangeArrowheads="1"/>
          </p:cNvPicPr>
          <p:nvPr/>
        </p:nvPicPr>
        <p:blipFill>
          <a:blip r:embed="rId2" cstate="print"/>
          <a:srcRect/>
          <a:stretch>
            <a:fillRect/>
          </a:stretch>
        </p:blipFill>
        <p:spPr bwMode="auto">
          <a:xfrm>
            <a:off x="5148263" y="1196975"/>
            <a:ext cx="3116262" cy="4067175"/>
          </a:xfrm>
          <a:prstGeom prst="rect">
            <a:avLst/>
          </a:prstGeom>
          <a:noFill/>
        </p:spPr>
      </p:pic>
      <p:pic>
        <p:nvPicPr>
          <p:cNvPr id="208901" name="Picture 5" descr="tycnova1"/>
          <p:cNvPicPr>
            <a:picLocks noChangeAspect="1" noChangeArrowheads="1"/>
          </p:cNvPicPr>
          <p:nvPr/>
        </p:nvPicPr>
        <p:blipFill>
          <a:blip r:embed="rId3" cstate="print"/>
          <a:srcRect/>
          <a:stretch>
            <a:fillRect/>
          </a:stretch>
        </p:blipFill>
        <p:spPr bwMode="auto">
          <a:xfrm>
            <a:off x="4859338" y="1484313"/>
            <a:ext cx="3922712" cy="3840162"/>
          </a:xfrm>
          <a:prstGeom prst="rect">
            <a:avLst/>
          </a:prstGeom>
          <a:noFill/>
        </p:spPr>
      </p:pic>
      <p:pic>
        <p:nvPicPr>
          <p:cNvPr id="208902" name="Picture 6" descr="Tycho_SNR_Chandra"/>
          <p:cNvPicPr>
            <a:picLocks noChangeAspect="1" noChangeArrowheads="1"/>
          </p:cNvPicPr>
          <p:nvPr/>
        </p:nvPicPr>
        <p:blipFill>
          <a:blip r:embed="rId4" cstate="print"/>
          <a:srcRect/>
          <a:stretch>
            <a:fillRect/>
          </a:stretch>
        </p:blipFill>
        <p:spPr bwMode="auto">
          <a:xfrm>
            <a:off x="3491880" y="980728"/>
            <a:ext cx="5229225" cy="5054600"/>
          </a:xfrm>
          <a:prstGeom prst="rect">
            <a:avLst/>
          </a:prstGeom>
          <a:noFill/>
        </p:spPr>
      </p:pic>
      <p:pic>
        <p:nvPicPr>
          <p:cNvPr id="208903" name="Picture 7" descr="Tycho_SNR_XMM_Elements"/>
          <p:cNvPicPr>
            <a:picLocks noChangeAspect="1" noChangeArrowheads="1"/>
          </p:cNvPicPr>
          <p:nvPr/>
        </p:nvPicPr>
        <p:blipFill>
          <a:blip r:embed="rId5" cstate="print"/>
          <a:srcRect/>
          <a:stretch>
            <a:fillRect/>
          </a:stretch>
        </p:blipFill>
        <p:spPr bwMode="auto">
          <a:xfrm>
            <a:off x="2125663" y="-99392"/>
            <a:ext cx="7018337" cy="70262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08900"/>
                                        </p:tgtEl>
                                        <p:attrNameLst>
                                          <p:attrName>style.visibility</p:attrName>
                                        </p:attrNameLst>
                                      </p:cBhvr>
                                      <p:to>
                                        <p:strVal val="visible"/>
                                      </p:to>
                                    </p:set>
                                    <p:animEffect transition="in" filter="box(out)">
                                      <p:cBhvr>
                                        <p:cTn id="7" dur="500"/>
                                        <p:tgtEl>
                                          <p:spTgt spid="208900"/>
                                        </p:tgtEl>
                                      </p:cBhvr>
                                    </p:animEffect>
                                  </p:childTnLst>
                                  <p:subTnLst>
                                    <p:set>
                                      <p:cBhvr override="childStyle">
                                        <p:cTn dur="1" fill="hold" display="0" masterRel="nextClick" afterEffect="1"/>
                                        <p:tgtEl>
                                          <p:spTgt spid="20890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08901"/>
                                        </p:tgtEl>
                                        <p:attrNameLst>
                                          <p:attrName>style.visibility</p:attrName>
                                        </p:attrNameLst>
                                      </p:cBhvr>
                                      <p:to>
                                        <p:strVal val="visible"/>
                                      </p:to>
                                    </p:set>
                                    <p:animEffect transition="in" filter="box(out)">
                                      <p:cBhvr>
                                        <p:cTn id="12" dur="500"/>
                                        <p:tgtEl>
                                          <p:spTgt spid="208901"/>
                                        </p:tgtEl>
                                      </p:cBhvr>
                                    </p:animEffect>
                                  </p:childTnLst>
                                  <p:subTnLst>
                                    <p:set>
                                      <p:cBhvr override="childStyle">
                                        <p:cTn dur="1" fill="hold" display="0" masterRel="nextClick" afterEffect="1"/>
                                        <p:tgtEl>
                                          <p:spTgt spid="20890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08902"/>
                                        </p:tgtEl>
                                        <p:attrNameLst>
                                          <p:attrName>style.visibility</p:attrName>
                                        </p:attrNameLst>
                                      </p:cBhvr>
                                      <p:to>
                                        <p:strVal val="visible"/>
                                      </p:to>
                                    </p:set>
                                    <p:animEffect transition="in" filter="box(out)">
                                      <p:cBhvr>
                                        <p:cTn id="17" dur="500"/>
                                        <p:tgtEl>
                                          <p:spTgt spid="208902"/>
                                        </p:tgtEl>
                                      </p:cBhvr>
                                    </p:animEffect>
                                  </p:childTnLst>
                                  <p:subTnLst>
                                    <p:set>
                                      <p:cBhvr override="childStyle">
                                        <p:cTn dur="1" fill="hold" display="0" masterRel="nextClick" afterEffect="1"/>
                                        <p:tgtEl>
                                          <p:spTgt spid="208902"/>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208903"/>
                                        </p:tgtEl>
                                        <p:attrNameLst>
                                          <p:attrName>style.visibility</p:attrName>
                                        </p:attrNameLst>
                                      </p:cBhvr>
                                      <p:to>
                                        <p:strVal val="visible"/>
                                      </p:to>
                                    </p:set>
                                    <p:animEffect transition="in" filter="box(out)">
                                      <p:cBhvr>
                                        <p:cTn id="22" dur="500"/>
                                        <p:tgtEl>
                                          <p:spTgt spid="208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
      <a:dk1>
        <a:srgbClr val="000099"/>
      </a:dk1>
      <a:lt1>
        <a:srgbClr val="C0C0C0"/>
      </a:lt1>
      <a:dk2>
        <a:srgbClr val="000066"/>
      </a:dk2>
      <a:lt2>
        <a:srgbClr val="808080"/>
      </a:lt2>
      <a:accent1>
        <a:srgbClr val="FFCC66"/>
      </a:accent1>
      <a:accent2>
        <a:srgbClr val="0000FF"/>
      </a:accent2>
      <a:accent3>
        <a:srgbClr val="DCDCDC"/>
      </a:accent3>
      <a:accent4>
        <a:srgbClr val="000082"/>
      </a:accent4>
      <a:accent5>
        <a:srgbClr val="FFE2B8"/>
      </a:accent5>
      <a:accent6>
        <a:srgbClr val="0000E7"/>
      </a:accent6>
      <a:hlink>
        <a:srgbClr val="CC00CC"/>
      </a:hlink>
      <a:folHlink>
        <a:srgbClr val="C0C0C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Designs\SERENE.POT</Template>
  <TotalTime>6178</TotalTime>
  <Words>1117</Words>
  <Application>Microsoft Office PowerPoint</Application>
  <PresentationFormat>On-screen Show (4:3)</PresentationFormat>
  <Paragraphs>274</Paragraphs>
  <Slides>45</Slides>
  <Notes>27</Notes>
  <HiddenSlides>0</HiddenSlides>
  <MMClips>3</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Default Design</vt:lpstr>
      <vt:lpstr>Equation</vt:lpstr>
      <vt:lpstr>Supernovae vermessen das Universum </vt:lpstr>
      <vt:lpstr>Supernova!</vt:lpstr>
      <vt:lpstr>Slide 3</vt:lpstr>
      <vt:lpstr>Supernovae!</vt:lpstr>
      <vt:lpstr>Slide 5</vt:lpstr>
      <vt:lpstr>Slide 6</vt:lpstr>
      <vt:lpstr>Historische Bedeutung von Supernovae</vt:lpstr>
      <vt:lpstr>Historische Bedeutung von Supernovae</vt:lpstr>
      <vt:lpstr>Supernovae</vt:lpstr>
      <vt:lpstr>Supernovae</vt:lpstr>
      <vt:lpstr>Supernova Beobachtungen</vt:lpstr>
      <vt:lpstr>Supernova Suche</vt:lpstr>
      <vt:lpstr>Beobachtungsgrößen</vt:lpstr>
      <vt:lpstr>Was ist eine Supernova?</vt:lpstr>
      <vt:lpstr>Supernovae</vt:lpstr>
      <vt:lpstr>Supernova Klassifizierung</vt:lpstr>
      <vt:lpstr>Supernovae</vt:lpstr>
      <vt:lpstr>Supernova Typen</vt:lpstr>
      <vt:lpstr>Energie Quellen</vt:lpstr>
      <vt:lpstr>Struktur eines Vorgängersternes von Kernkollaps Supernovae</vt:lpstr>
      <vt:lpstr>Energie Quellen</vt:lpstr>
      <vt:lpstr>SN 1987A</vt:lpstr>
      <vt:lpstr>Energie Quellen</vt:lpstr>
      <vt:lpstr>Thermonukleare Supernovae</vt:lpstr>
      <vt:lpstr>Supernovae</vt:lpstr>
      <vt:lpstr>Supernovae</vt:lpstr>
      <vt:lpstr>Kosmologie mit Supernovae</vt:lpstr>
      <vt:lpstr>Die Expansion des Universums</vt:lpstr>
      <vt:lpstr>Das original Hubble Diagram</vt:lpstr>
      <vt:lpstr>Ein modernes Hubble Diagram</vt:lpstr>
      <vt:lpstr>Die nahen SNe Ia</vt:lpstr>
      <vt:lpstr>Entfernungsmessung mittels einer Lichtquelle</vt:lpstr>
      <vt:lpstr>Der Energieinhalt dominiert das entfernte Universum</vt:lpstr>
      <vt:lpstr>Slide 34</vt:lpstr>
      <vt:lpstr>Fundamente der Kosmologie</vt:lpstr>
      <vt:lpstr>Friedmann-Lemaître Kosmologie</vt:lpstr>
      <vt:lpstr>Das vollständige  Hubble Diagramm</vt:lpstr>
      <vt:lpstr>Kosmologische Implikation</vt:lpstr>
      <vt:lpstr>Slide 39</vt:lpstr>
      <vt:lpstr>Was bedeutet das?</vt:lpstr>
      <vt:lpstr>Einstein zur  Kosmologischen Konstante</vt:lpstr>
      <vt:lpstr>Der Inhalt des Universums</vt:lpstr>
      <vt:lpstr>Was bedeutet das? (3)</vt:lpstr>
      <vt:lpstr>Interpretationen/Spekulationen</vt:lpstr>
      <vt:lpstr>Zusammenfassung</vt:lpstr>
    </vt:vector>
  </TitlesOfParts>
  <Company>ESO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Kosmologie im Umbruch Bruno Leibundgut</dc:title>
  <dc:creator>Licensed User</dc:creator>
  <cp:lastModifiedBy>Leibundgut</cp:lastModifiedBy>
  <cp:revision>69</cp:revision>
  <cp:lastPrinted>2001-10-12T16:31:51Z</cp:lastPrinted>
  <dcterms:created xsi:type="dcterms:W3CDTF">2001-10-12T08:56:18Z</dcterms:created>
  <dcterms:modified xsi:type="dcterms:W3CDTF">2010-06-25T11:35:56Z</dcterms:modified>
</cp:coreProperties>
</file>