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9" r:id="rId3"/>
    <p:sldId id="290" r:id="rId4"/>
    <p:sldId id="715" r:id="rId5"/>
    <p:sldId id="299" r:id="rId6"/>
    <p:sldId id="716" r:id="rId7"/>
    <p:sldId id="367" r:id="rId8"/>
    <p:sldId id="264" r:id="rId9"/>
    <p:sldId id="291" r:id="rId10"/>
    <p:sldId id="285" r:id="rId11"/>
    <p:sldId id="286" r:id="rId12"/>
    <p:sldId id="287" r:id="rId13"/>
    <p:sldId id="362" r:id="rId14"/>
    <p:sldId id="365" r:id="rId15"/>
    <p:sldId id="702" r:id="rId16"/>
    <p:sldId id="704" r:id="rId17"/>
    <p:sldId id="369" r:id="rId18"/>
    <p:sldId id="303" r:id="rId19"/>
    <p:sldId id="292" r:id="rId20"/>
    <p:sldId id="717" r:id="rId21"/>
    <p:sldId id="718" r:id="rId22"/>
    <p:sldId id="719" r:id="rId23"/>
    <p:sldId id="304" r:id="rId24"/>
    <p:sldId id="537" r:id="rId25"/>
    <p:sldId id="720" r:id="rId26"/>
    <p:sldId id="296" r:id="rId27"/>
    <p:sldId id="298" r:id="rId28"/>
    <p:sldId id="711" r:id="rId29"/>
    <p:sldId id="713" r:id="rId30"/>
    <p:sldId id="295" r:id="rId31"/>
    <p:sldId id="708" r:id="rId32"/>
    <p:sldId id="364" r:id="rId33"/>
    <p:sldId id="344" r:id="rId34"/>
    <p:sldId id="714" r:id="rId35"/>
    <p:sldId id="266" r:id="rId36"/>
    <p:sldId id="709" r:id="rId37"/>
    <p:sldId id="710" r:id="rId38"/>
    <p:sldId id="377" r:id="rId39"/>
    <p:sldId id="705" r:id="rId40"/>
    <p:sldId id="721" r:id="rId41"/>
    <p:sldId id="706" r:id="rId42"/>
    <p:sldId id="722" r:id="rId43"/>
  </p:sldIdLst>
  <p:sldSz cx="9144000" cy="6858000" type="screen4x3"/>
  <p:notesSz cx="6648450" cy="97821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1">
          <p15:clr>
            <a:srgbClr val="A4A3A4"/>
          </p15:clr>
        </p15:guide>
        <p15:guide id="2" pos="20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F5E"/>
    <a:srgbClr val="F4F4F4"/>
    <a:srgbClr val="BABBFF"/>
    <a:srgbClr val="50C3DE"/>
    <a:srgbClr val="A4A4E8"/>
    <a:srgbClr val="CC00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50" autoAdjust="0"/>
    <p:restoredTop sz="92042" autoAdjust="0"/>
  </p:normalViewPr>
  <p:slideViewPr>
    <p:cSldViewPr>
      <p:cViewPr varScale="1">
        <p:scale>
          <a:sx n="101" d="100"/>
          <a:sy n="101" d="100"/>
        </p:scale>
        <p:origin x="22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824"/>
    </p:cViewPr>
  </p:sorterViewPr>
  <p:notesViewPr>
    <p:cSldViewPr snapToGrid="0" snapToObjects="1">
      <p:cViewPr varScale="1">
        <p:scale>
          <a:sx n="62" d="100"/>
          <a:sy n="62" d="100"/>
        </p:scale>
        <p:origin x="-3584" y="-104"/>
      </p:cViewPr>
      <p:guideLst>
        <p:guide orient="horz" pos="3081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9475" y="733425"/>
            <a:ext cx="4889500" cy="36687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163" y="4646613"/>
            <a:ext cx="5318125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1638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91638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A2C3FC-C54E-4C87-9D49-A39829477AB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259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latin typeface="Helvetica Neue LT Com 45 Light" panose="020B0403020202020204" pitchFamily="34" charset="77"/>
              </a:rPr>
              <a:t>Jeremy </a:t>
            </a:r>
            <a:r>
              <a:rPr lang="de-DE" err="1">
                <a:latin typeface="Helvetica Neue LT Com 45 Light" panose="020B0403020202020204" pitchFamily="34" charset="77"/>
              </a:rPr>
              <a:t>Mould</a:t>
            </a:r>
            <a:r>
              <a:rPr lang="de-DE">
                <a:latin typeface="Helvetica Neue LT Com 45 Light" panose="020B0403020202020204" pitchFamily="34" charset="77"/>
              </a:rPr>
              <a:t> </a:t>
            </a:r>
          </a:p>
          <a:p>
            <a:r>
              <a:rPr lang="de-DE">
                <a:latin typeface="Helvetica Neue LT Com 45 Light" panose="020B0403020202020204" pitchFamily="34" charset="77"/>
              </a:rPr>
              <a:t>Wendy </a:t>
            </a:r>
            <a:r>
              <a:rPr lang="de-DE" err="1">
                <a:latin typeface="Helvetica Neue LT Com 45 Light" panose="020B0403020202020204" pitchFamily="34" charset="77"/>
              </a:rPr>
              <a:t>Freedman</a:t>
            </a:r>
            <a:r>
              <a:rPr lang="de-DE">
                <a:latin typeface="Helvetica Neue LT Com 45 Light" panose="020B0403020202020204" pitchFamily="34" charset="77"/>
              </a:rPr>
              <a:t> </a:t>
            </a:r>
          </a:p>
          <a:p>
            <a:r>
              <a:rPr lang="de-DE">
                <a:latin typeface="Helvetica Neue LT Com 45 Light" panose="020B0403020202020204" pitchFamily="34" charset="77"/>
              </a:rPr>
              <a:t>Robert </a:t>
            </a:r>
            <a:r>
              <a:rPr lang="de-DE" err="1">
                <a:latin typeface="Helvetica Neue LT Com 45 Light" panose="020B0403020202020204" pitchFamily="34" charset="77"/>
              </a:rPr>
              <a:t>Kennicutt</a:t>
            </a:r>
            <a:endParaRPr lang="de-DE">
              <a:latin typeface="Helvetica Neue LT Com 45 Light" panose="020B0403020202020204" pitchFamily="34" charset="77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410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3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3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49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13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9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B085D-C8F1-4043-9DD1-B02E067B26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CCAC0-F92A-4655-AA2C-2FCE0287C2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1AA3A-12B7-48C3-862B-04235F9869A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2395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49">
            <a:extLst>
              <a:ext uri="{FF2B5EF4-FFF2-40B4-BE49-F238E27FC236}">
                <a16:creationId xmlns:a16="http://schemas.microsoft.com/office/drawing/2014/main" id="{378626DF-6547-1B42-B781-13BDB07EFE7C}"/>
              </a:ext>
            </a:extLst>
          </p:cNvPr>
          <p:cNvSpPr txBox="1">
            <a:spLocks/>
          </p:cNvSpPr>
          <p:nvPr userDrawn="1"/>
        </p:nvSpPr>
        <p:spPr>
          <a:xfrm>
            <a:off x="22279" y="6591100"/>
            <a:ext cx="262893" cy="266933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dk1"/>
            </a:solidFill>
            <a:prstDash val="solid"/>
          </a:ln>
          <a:effectLst/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en-DE" sz="1266" smtClean="0"/>
              <a:pPr/>
              <a:t>‹#›</a:t>
            </a:fld>
            <a:endParaRPr lang="en-DE" sz="1266"/>
          </a:p>
        </p:txBody>
      </p:sp>
    </p:spTree>
    <p:extLst>
      <p:ext uri="{BB962C8B-B14F-4D97-AF65-F5344CB8AC3E}">
        <p14:creationId xmlns:p14="http://schemas.microsoft.com/office/powerpoint/2010/main" val="30121573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9282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B085D-C8F1-4043-9DD1-B02E067B26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/>
              <a:t>Bruno Leibundgut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/>
              <a:t>22 February 2013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4FE-2170-4D84-A40A-6ECA642451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6F652-5752-4FE8-82D5-0F50E2C9A0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FCE2-0294-4BAB-9192-FE08E3777CF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/>
              <a:t>Bruno Leibundgut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GB" dirty="0"/>
              <a:t>22 February 2013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E27BD-68E4-4BAC-9FE4-52DD0FFC6F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59D5E-FBC4-4C29-8E10-C9D33BA1E0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DF6FD-F3AB-458E-BDCB-72C8EE98A9F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294A3-8DDD-4988-9F2C-47B2157128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CCAC0-F92A-4655-AA2C-2FCE0287C2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1AA3A-12B7-48C3-862B-04235F9869A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4FE-2170-4D84-A40A-6ECA642451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6F652-5752-4FE8-82D5-0F50E2C9A0B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FCE2-0294-4BAB-9192-FE08E3777CF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E27BD-68E4-4BAC-9FE4-52DD0FFC6F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59D5E-FBC4-4C29-8E10-C9D33BA1E0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0DF6FD-F3AB-458E-BDCB-72C8EE98A9F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294A3-8DDD-4988-9F2C-47B2157128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HelveticaNeueLT Com 45 Lt" pitchFamily="34" charset="0"/>
              </a:defRPr>
            </a:lvl1pPr>
          </a:lstStyle>
          <a:p>
            <a:r>
              <a:rPr lang="en-GB" dirty="0"/>
              <a:t>Bruno Leibundgut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NeueLT Com 45 Lt" pitchFamily="34" charset="0"/>
              </a:defRPr>
            </a:lvl1pPr>
          </a:lstStyle>
          <a:p>
            <a:r>
              <a:rPr lang="en-GB" dirty="0"/>
              <a:t>12 June 2013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rgbClr val="2E2F5E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CC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tx1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defRPr>
            </a:lvl1pPr>
          </a:lstStyle>
          <a:p>
            <a:r>
              <a:rPr lang="en-GB" dirty="0"/>
              <a:t>Bruno Leibundgut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>
                    <a:lumMod val="95000"/>
                  </a:schemeClr>
                </a:solidFill>
                <a:latin typeface="HelveticaNeueLT Com 45 Lt" pitchFamily="34" charset="0"/>
              </a:defRPr>
            </a:lvl1pPr>
          </a:lstStyle>
          <a:p>
            <a:r>
              <a:rPr lang="en-GB" dirty="0"/>
              <a:t>22 February 2013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>
              <a:lumMod val="95000"/>
            </a:schemeClr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chemeClr val="bg1">
              <a:lumMod val="95000"/>
            </a:schemeClr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CC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bg1">
              <a:lumMod val="95000"/>
            </a:schemeClr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>
              <a:lumMod val="95000"/>
            </a:schemeClr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>
              <a:lumMod val="95000"/>
            </a:schemeClr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emf"/><Relationship Id="rId19" Type="http://schemas.openxmlformats.org/officeDocument/2006/relationships/image" Target="../media/image64.png"/><Relationship Id="rId4" Type="http://schemas.openxmlformats.org/officeDocument/2006/relationships/image" Target="../media/image48.svg"/><Relationship Id="rId9" Type="http://schemas.openxmlformats.org/officeDocument/2006/relationships/image" Target="../media/image54.emf"/><Relationship Id="rId14" Type="http://schemas.openxmlformats.org/officeDocument/2006/relationships/image" Target="../media/image5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40668" y="2247007"/>
            <a:ext cx="8062664" cy="1470025"/>
          </a:xfrm>
        </p:spPr>
        <p:txBody>
          <a:bodyPr/>
          <a:lstStyle/>
          <a:p>
            <a:pPr algn="ctr"/>
            <a:r>
              <a:rPr lang="en-GB" dirty="0"/>
              <a:t>An independent way to measure extragalactic distances</a:t>
            </a:r>
            <a:endParaRPr lang="en-GB" sz="6000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645024"/>
            <a:ext cx="8352928" cy="720080"/>
          </a:xfrm>
        </p:spPr>
        <p:txBody>
          <a:bodyPr/>
          <a:lstStyle/>
          <a:p>
            <a:r>
              <a:rPr lang="en-GB" sz="2400" dirty="0"/>
              <a:t>Bruno Leibundgut (ESO</a:t>
            </a:r>
            <a:r>
              <a:rPr lang="en-GB" sz="2800" dirty="0"/>
              <a:t>)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326B7F-4D4C-5547-8F7D-150857CB910A}"/>
              </a:ext>
            </a:extLst>
          </p:cNvPr>
          <p:cNvGrpSpPr/>
          <p:nvPr/>
        </p:nvGrpSpPr>
        <p:grpSpPr>
          <a:xfrm>
            <a:off x="5508104" y="141158"/>
            <a:ext cx="3347688" cy="2297731"/>
            <a:chOff x="5508104" y="141158"/>
            <a:chExt cx="3347688" cy="22977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E4DD33-1E8F-5A40-9147-8BE4DA572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104" y="141158"/>
              <a:ext cx="3347688" cy="22977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12A5C2-54BD-DE4A-AD9A-7FD4BC4C2589}"/>
                </a:ext>
              </a:extLst>
            </p:cNvPr>
            <p:cNvSpPr txBox="1"/>
            <p:nvPr/>
          </p:nvSpPr>
          <p:spPr>
            <a:xfrm>
              <a:off x="5958636" y="1655222"/>
              <a:ext cx="11336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err="1">
                  <a:latin typeface="Helvetica Neue LT Com 45 Light" panose="020B0403020202020204" pitchFamily="34" charset="77"/>
                </a:rPr>
                <a:t>Vogl</a:t>
              </a:r>
              <a:r>
                <a:rPr lang="en-GB" sz="1100" dirty="0">
                  <a:latin typeface="Helvetica Neue LT Com 45 Light" panose="020B0403020202020204" pitchFamily="34" charset="77"/>
                </a:rPr>
                <a:t> et al. 2020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896DAE-0BDB-4F41-8F8F-BD7DA657F30A}"/>
              </a:ext>
            </a:extLst>
          </p:cNvPr>
          <p:cNvGrpSpPr/>
          <p:nvPr/>
        </p:nvGrpSpPr>
        <p:grpSpPr>
          <a:xfrm>
            <a:off x="367069" y="4077072"/>
            <a:ext cx="2332723" cy="2654139"/>
            <a:chOff x="4458320" y="264299"/>
            <a:chExt cx="4816315" cy="63228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849805-728B-ED47-9EF6-96B401C78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8320" y="264299"/>
              <a:ext cx="4816315" cy="632289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0D4A76-194F-3543-989C-23F12B05B477}"/>
                </a:ext>
              </a:extLst>
            </p:cNvPr>
            <p:cNvSpPr txBox="1"/>
            <p:nvPr/>
          </p:nvSpPr>
          <p:spPr>
            <a:xfrm>
              <a:off x="6895865" y="633669"/>
              <a:ext cx="2022876" cy="623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Helvetica Neue LT Com 45 Light" panose="020B0403020202020204" pitchFamily="34" charset="77"/>
                  <a:ea typeface="Helvetica Neue Light" panose="02000403000000020004" pitchFamily="2" charset="0"/>
                </a:rPr>
                <a:t>C. </a:t>
              </a:r>
              <a:r>
                <a:rPr lang="en-US" sz="1100" dirty="0" err="1">
                  <a:latin typeface="Helvetica Neue LT Com 45 Light" panose="020B0403020202020204" pitchFamily="34" charset="77"/>
                  <a:ea typeface="Helvetica Neue Light" panose="02000403000000020004" pitchFamily="2" charset="0"/>
                </a:rPr>
                <a:t>Vogl</a:t>
              </a:r>
              <a:r>
                <a:rPr lang="en-US" sz="1100" dirty="0">
                  <a:latin typeface="Helvetica Neue LT Com 45 Light" panose="020B0403020202020204" pitchFamily="34" charset="77"/>
                  <a:ea typeface="Helvetica Neue Light" panose="02000403000000020004" pitchFamily="2" charset="0"/>
                </a:rPr>
                <a:t> 2020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7CC8C1-0A54-A24A-9F16-AA32865E1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852" y="4077072"/>
            <a:ext cx="3972478" cy="26541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2873D9D-C33A-CC4F-AD35-FC28D5CEAF59}"/>
              </a:ext>
            </a:extLst>
          </p:cNvPr>
          <p:cNvGrpSpPr/>
          <p:nvPr/>
        </p:nvGrpSpPr>
        <p:grpSpPr>
          <a:xfrm>
            <a:off x="539552" y="116632"/>
            <a:ext cx="2218577" cy="2217461"/>
            <a:chOff x="539552" y="210069"/>
            <a:chExt cx="2218577" cy="22174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CAE00D-67DC-6645-BEA5-A5ACD5DFA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668" y="210069"/>
              <a:ext cx="2217461" cy="22174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80C13A-2184-2E46-82EB-6B00884666E2}"/>
                </a:ext>
              </a:extLst>
            </p:cNvPr>
            <p:cNvSpPr txBox="1"/>
            <p:nvPr/>
          </p:nvSpPr>
          <p:spPr>
            <a:xfrm>
              <a:off x="539552" y="239969"/>
              <a:ext cx="1138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Helvetica Neue LT Com 45 Light" panose="020B0403020202020204" pitchFamily="34" charset="77"/>
                </a:rPr>
                <a:t>SN 2019vew</a:t>
              </a:r>
            </a:p>
            <a:p>
              <a:r>
                <a:rPr lang="en-GB" sz="1000" dirty="0">
                  <a:solidFill>
                    <a:schemeClr val="bg1"/>
                  </a:solidFill>
                  <a:latin typeface="Helvetica Neue LT Com 45 Light" panose="020B0403020202020204" pitchFamily="34" charset="77"/>
                </a:rPr>
                <a:t>ZTF/</a:t>
              </a:r>
              <a:r>
                <a:rPr lang="en-GB" sz="1000" dirty="0" err="1">
                  <a:solidFill>
                    <a:schemeClr val="bg1"/>
                  </a:solidFill>
                  <a:latin typeface="Helvetica Neue LT Com 45 Light" panose="020B0403020202020204" pitchFamily="34" charset="77"/>
                </a:rPr>
                <a:t>PanSTARRS</a:t>
              </a:r>
              <a:endParaRPr lang="en-GB" sz="1000" dirty="0">
                <a:solidFill>
                  <a:schemeClr val="bg1"/>
                </a:solidFill>
                <a:latin typeface="Helvetica Neue LT Com 45 Light" panose="020B0403020202020204" pitchFamily="34" charset="77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B67D9B-CA84-8748-8D9E-96023AADAF97}"/>
              </a:ext>
            </a:extLst>
          </p:cNvPr>
          <p:cNvGrpSpPr/>
          <p:nvPr/>
        </p:nvGrpSpPr>
        <p:grpSpPr>
          <a:xfrm>
            <a:off x="4234180" y="2475288"/>
            <a:ext cx="4787900" cy="3800277"/>
            <a:chOff x="4259513" y="2248235"/>
            <a:chExt cx="4787900" cy="38002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0D470CA-4F9F-4342-9F21-21E0DFB39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9513" y="2248235"/>
              <a:ext cx="4787900" cy="34925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F476F1-FDAD-1442-A7C0-3FD7699F63EC}"/>
                </a:ext>
              </a:extLst>
            </p:cNvPr>
            <p:cNvSpPr txBox="1"/>
            <p:nvPr/>
          </p:nvSpPr>
          <p:spPr>
            <a:xfrm>
              <a:off x="7144443" y="5740735"/>
              <a:ext cx="1614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Helvetica Neue LT Com 45 Light" panose="020B0403020202020204" pitchFamily="34" charset="77"/>
                </a:rPr>
                <a:t>Jacoby et al. 1992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 Distance 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421" y="1332288"/>
            <a:ext cx="8217567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Primary distance indicators </a:t>
            </a:r>
            <a:br>
              <a:rPr lang="en-GB" dirty="0"/>
            </a:br>
            <a:r>
              <a:rPr lang="en-GB" dirty="0"/>
              <a:t>(within the Milky Way)</a:t>
            </a:r>
          </a:p>
          <a:p>
            <a:pPr lvl="1"/>
            <a:r>
              <a:rPr lang="en-GB" dirty="0"/>
              <a:t>trigonometric parallax</a:t>
            </a:r>
          </a:p>
          <a:p>
            <a:pPr lvl="1"/>
            <a:r>
              <a:rPr lang="en-GB" dirty="0"/>
              <a:t>proper motion</a:t>
            </a:r>
          </a:p>
          <a:p>
            <a:pPr lvl="1"/>
            <a:r>
              <a:rPr lang="en-GB" dirty="0"/>
              <a:t>apparent luminosity</a:t>
            </a:r>
          </a:p>
          <a:p>
            <a:pPr lvl="2"/>
            <a:r>
              <a:rPr lang="en-GB" dirty="0"/>
              <a:t>main sequence</a:t>
            </a:r>
          </a:p>
          <a:p>
            <a:pPr lvl="2"/>
            <a:r>
              <a:rPr lang="en-GB" dirty="0"/>
              <a:t>red clump stars</a:t>
            </a:r>
          </a:p>
          <a:p>
            <a:pPr lvl="2"/>
            <a:r>
              <a:rPr lang="en-GB" dirty="0"/>
              <a:t>RR </a:t>
            </a:r>
            <a:r>
              <a:rPr lang="en-GB" dirty="0" err="1"/>
              <a:t>Lyrae</a:t>
            </a:r>
            <a:r>
              <a:rPr lang="en-GB" dirty="0"/>
              <a:t> stars</a:t>
            </a:r>
          </a:p>
          <a:p>
            <a:pPr lvl="2"/>
            <a:r>
              <a:rPr lang="en-GB" dirty="0"/>
              <a:t>eclipsing binaries</a:t>
            </a:r>
          </a:p>
          <a:p>
            <a:pPr lvl="2"/>
            <a:r>
              <a:rPr lang="en-GB" dirty="0"/>
              <a:t>Cepheid stars</a:t>
            </a:r>
          </a:p>
        </p:txBody>
      </p:sp>
    </p:spTree>
    <p:extLst>
      <p:ext uri="{BB962C8B-B14F-4D97-AF65-F5344CB8AC3E}">
        <p14:creationId xmlns:p14="http://schemas.microsoft.com/office/powerpoint/2010/main" val="2446880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A15030D-8C94-124F-AF86-6F9A30ADCCF7}"/>
              </a:ext>
            </a:extLst>
          </p:cNvPr>
          <p:cNvGrpSpPr/>
          <p:nvPr/>
        </p:nvGrpSpPr>
        <p:grpSpPr>
          <a:xfrm>
            <a:off x="4947912" y="2157864"/>
            <a:ext cx="4102100" cy="4430261"/>
            <a:chOff x="4985893" y="1220454"/>
            <a:chExt cx="4102100" cy="4430261"/>
          </a:xfrm>
        </p:grpSpPr>
        <p:pic>
          <p:nvPicPr>
            <p:cNvPr id="4" name="Content Placeholder 9">
              <a:extLst>
                <a:ext uri="{FF2B5EF4-FFF2-40B4-BE49-F238E27FC236}">
                  <a16:creationId xmlns:a16="http://schemas.microsoft.com/office/drawing/2014/main" id="{679ACD45-1A02-A84A-AF8D-EC844190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022" b="-5022"/>
            <a:stretch>
              <a:fillRect/>
            </a:stretch>
          </p:blipFill>
          <p:spPr bwMode="auto">
            <a:xfrm>
              <a:off x="4985893" y="1220454"/>
              <a:ext cx="4102100" cy="44302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35CBB2-5780-7043-9A5F-D3E35A3BF34E}"/>
                </a:ext>
              </a:extLst>
            </p:cNvPr>
            <p:cNvSpPr txBox="1"/>
            <p:nvPr/>
          </p:nvSpPr>
          <p:spPr>
            <a:xfrm>
              <a:off x="6941578" y="3588066"/>
              <a:ext cx="19248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>
                  <a:latin typeface="Helvetica Neue LT Com 45 Light" panose="020B0403020202020204" pitchFamily="34" charset="77"/>
                  <a:cs typeface="Helvetica Neue"/>
                </a:rPr>
                <a:t>Freedman &amp; </a:t>
              </a:r>
              <a:r>
                <a:rPr lang="en-GB" sz="1200" err="1">
                  <a:latin typeface="Helvetica Neue LT Com 45 Light" panose="020B0403020202020204" pitchFamily="34" charset="77"/>
                  <a:cs typeface="Helvetica Neue"/>
                </a:rPr>
                <a:t>Madore</a:t>
              </a:r>
              <a:r>
                <a:rPr lang="en-GB" sz="1200">
                  <a:latin typeface="Helvetica Neue LT Com 45 Light" panose="020B0403020202020204" pitchFamily="34" charset="77"/>
                  <a:cs typeface="Helvetica Neue"/>
                </a:rPr>
                <a:t> 2010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62" y="146665"/>
            <a:ext cx="6666107" cy="1143000"/>
          </a:xfrm>
        </p:spPr>
        <p:txBody>
          <a:bodyPr/>
          <a:lstStyle/>
          <a:p>
            <a:r>
              <a:rPr lang="en-GB" dirty="0"/>
              <a:t>Classic Distance Ladder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220454"/>
            <a:ext cx="4547937" cy="41148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Secondary distance indicators (beyond the Local Group)</a:t>
            </a:r>
          </a:p>
          <a:p>
            <a:pPr lvl="1"/>
            <a:r>
              <a:rPr lang="en-GB" sz="2400"/>
              <a:t>Important check</a:t>
            </a:r>
          </a:p>
          <a:p>
            <a:pPr lvl="2"/>
            <a:r>
              <a:rPr lang="en-GB" sz="2000"/>
              <a:t>Large </a:t>
            </a:r>
            <a:r>
              <a:rPr lang="en-GB" sz="2000" err="1"/>
              <a:t>Magellanic</a:t>
            </a:r>
            <a:r>
              <a:rPr lang="en-GB" sz="2000"/>
              <a:t> Cloud</a:t>
            </a:r>
          </a:p>
          <a:p>
            <a:pPr lvl="1"/>
            <a:r>
              <a:rPr lang="en-GB" sz="2400"/>
              <a:t>Tully-Fisher relation</a:t>
            </a:r>
          </a:p>
          <a:p>
            <a:pPr lvl="1"/>
            <a:r>
              <a:rPr lang="en-GB" sz="2400"/>
              <a:t>Fundamental Plane</a:t>
            </a:r>
          </a:p>
          <a:p>
            <a:pPr lvl="1"/>
            <a:r>
              <a:rPr lang="en-GB" sz="2400"/>
              <a:t>Supernovae (mostly SN </a:t>
            </a:r>
            <a:r>
              <a:rPr lang="en-GB" sz="2400" err="1"/>
              <a:t>Ia</a:t>
            </a:r>
            <a:r>
              <a:rPr lang="en-GB" sz="2400"/>
              <a:t>)</a:t>
            </a:r>
          </a:p>
          <a:p>
            <a:pPr lvl="1"/>
            <a:r>
              <a:rPr lang="en-GB" sz="2400"/>
              <a:t>Surface Brightness Fluctuations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1D7C23-884E-AC40-9628-3AD030B0C741}"/>
              </a:ext>
            </a:extLst>
          </p:cNvPr>
          <p:cNvGrpSpPr/>
          <p:nvPr/>
        </p:nvGrpSpPr>
        <p:grpSpPr>
          <a:xfrm>
            <a:off x="6900930" y="61078"/>
            <a:ext cx="2242058" cy="2096786"/>
            <a:chOff x="6900930" y="61078"/>
            <a:chExt cx="2242058" cy="209678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143EBFA-038A-8643-82BE-C8BBEEFFC6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52"/>
            <a:stretch/>
          </p:blipFill>
          <p:spPr bwMode="auto">
            <a:xfrm>
              <a:off x="6900930" y="61078"/>
              <a:ext cx="2037322" cy="2096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441BF2-1BE8-9D49-A43A-5556D28E56BD}"/>
                </a:ext>
              </a:extLst>
            </p:cNvPr>
            <p:cNvSpPr txBox="1"/>
            <p:nvPr/>
          </p:nvSpPr>
          <p:spPr>
            <a:xfrm rot="16200000">
              <a:off x="8252681" y="1267556"/>
              <a:ext cx="15343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>
                  <a:latin typeface="Helvetica Neue LT Com 45 Light" panose="020B0403020202020204" pitchFamily="34" charset="77"/>
                </a:rPr>
                <a:t>Gruber </a:t>
              </a:r>
              <a:r>
                <a:rPr lang="de-DE" sz="1000" err="1">
                  <a:latin typeface="Helvetica Neue LT Com 45 Light" panose="020B0403020202020204" pitchFamily="34" charset="77"/>
                </a:rPr>
                <a:t>Cosmology</a:t>
              </a:r>
              <a:r>
                <a:rPr lang="de-DE" sz="1000">
                  <a:latin typeface="Helvetica Neue LT Com 45 Light" panose="020B0403020202020204" pitchFamily="34" charset="77"/>
                </a:rPr>
                <a:t> </a:t>
              </a:r>
              <a:r>
                <a:rPr lang="de-DE" sz="1000" err="1">
                  <a:latin typeface="Helvetica Neue LT Com 45 Light" panose="020B0403020202020204" pitchFamily="34" charset="77"/>
                </a:rPr>
                <a:t>Prize</a:t>
              </a:r>
              <a:endParaRPr lang="de-DE" sz="1000">
                <a:latin typeface="Helvetica Neue LT Com 45 Light" panose="020B040302020202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746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Hubble Constant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Calibration of </a:t>
            </a:r>
            <a:r>
              <a:rPr lang="en-US" i="1"/>
              <a:t>M(SN Ia @ max)</a:t>
            </a:r>
          </a:p>
          <a:p>
            <a:pPr marL="0" indent="0">
              <a:buNone/>
            </a:pPr>
            <a:r>
              <a:rPr lang="en-US"/>
              <a:t>Distance ladder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63383" y="2564904"/>
            <a:ext cx="6188937" cy="3771104"/>
            <a:chOff x="1263383" y="2564904"/>
            <a:chExt cx="6188937" cy="37711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3383" y="2592000"/>
              <a:ext cx="3490217" cy="3672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699"/>
            <a:stretch/>
          </p:blipFill>
          <p:spPr>
            <a:xfrm>
              <a:off x="4986187" y="2564904"/>
              <a:ext cx="2466133" cy="377110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684907" y="6059009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Helvetica Neue LT Com 45 Light" charset="0"/>
                <a:ea typeface="Helvetica Neue LT Com 45 Light" charset="0"/>
                <a:cs typeface="Helvetica Neue LT Com 45 Light" charset="0"/>
              </a:rPr>
              <a:t>Adam </a:t>
            </a:r>
            <a:r>
              <a:rPr lang="en-US" sz="1200" err="1">
                <a:solidFill>
                  <a:schemeClr val="bg1"/>
                </a:solidFill>
                <a:latin typeface="Helvetica Neue LT Com 45 Light" charset="0"/>
                <a:ea typeface="Helvetica Neue LT Com 45 Light" charset="0"/>
                <a:cs typeface="Helvetica Neue LT Com 45 Light" charset="0"/>
              </a:rPr>
              <a:t>Riess</a:t>
            </a:r>
            <a:endParaRPr lang="en-US" sz="1200">
              <a:solidFill>
                <a:schemeClr val="bg1"/>
              </a:solidFill>
              <a:latin typeface="Helvetica Neue LT Com 45 Light" charset="0"/>
              <a:ea typeface="Helvetica Neue LT Com 45 Light" charset="0"/>
              <a:cs typeface="Helvetica Neue LT Com 45 Light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6357FFD-7FD2-1849-AF28-0BD8268DD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200" y="144000"/>
            <a:ext cx="1342253" cy="14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768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269875"/>
            <a:ext cx="5687987" cy="1143000"/>
          </a:xfrm>
        </p:spPr>
        <p:txBody>
          <a:bodyPr/>
          <a:lstStyle/>
          <a:p>
            <a:r>
              <a:rPr lang="en-US"/>
              <a:t>Hubble Constant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Supernova </a:t>
            </a:r>
            <a:r>
              <a:rPr lang="en-US" err="1"/>
              <a:t>Ia</a:t>
            </a:r>
            <a:r>
              <a:rPr lang="en-US"/>
              <a:t> </a:t>
            </a:r>
            <a:br>
              <a:rPr lang="en-US"/>
            </a:br>
            <a:r>
              <a:rPr lang="en-US"/>
              <a:t>Hubble diagram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952" y="404664"/>
            <a:ext cx="64897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23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AA8C288-5AAC-ED47-8129-29270A310579}"/>
              </a:ext>
            </a:extLst>
          </p:cNvPr>
          <p:cNvGrpSpPr/>
          <p:nvPr/>
        </p:nvGrpSpPr>
        <p:grpSpPr>
          <a:xfrm>
            <a:off x="2483768" y="3633934"/>
            <a:ext cx="6552728" cy="3107433"/>
            <a:chOff x="3519301" y="3461901"/>
            <a:chExt cx="5627647" cy="2634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335587-DD5D-774C-8A4F-168B7103C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9301" y="3461901"/>
              <a:ext cx="5627647" cy="263491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E5EF55-945B-2C41-8226-B6D80C5733DF}"/>
                </a:ext>
              </a:extLst>
            </p:cNvPr>
            <p:cNvSpPr txBox="1"/>
            <p:nvPr/>
          </p:nvSpPr>
          <p:spPr>
            <a:xfrm>
              <a:off x="7405500" y="3717032"/>
              <a:ext cx="142699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err="1">
                  <a:latin typeface="Helvetica Neue LT Com 45 Light" panose="020B0403020202020204" pitchFamily="34" charset="77"/>
                </a:rPr>
                <a:t>Freedman</a:t>
              </a:r>
              <a:r>
                <a:rPr lang="de-DE" sz="1050" dirty="0">
                  <a:latin typeface="Helvetica Neue LT Com 45 Light" panose="020B0403020202020204" pitchFamily="34" charset="77"/>
                </a:rPr>
                <a:t> et al. 2019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02BD71-A269-C345-8F5C-84FEA521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Problem solved?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38B16-1746-DA4F-B009-71C1B601D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1" y="1584909"/>
            <a:ext cx="8611513" cy="3194447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New discrepancy between the measurements of the local H</a:t>
            </a:r>
            <a:r>
              <a:rPr lang="en-GB" baseline="-25000"/>
              <a:t>0</a:t>
            </a:r>
            <a:r>
              <a:rPr lang="en-GB"/>
              <a:t> (</a:t>
            </a:r>
            <a:r>
              <a:rPr lang="en-GB">
                <a:solidFill>
                  <a:schemeClr val="accent2"/>
                </a:solidFill>
              </a:rPr>
              <a:t>distance ladder</a:t>
            </a:r>
            <a:r>
              <a:rPr lang="en-GB"/>
              <a:t>) and early universe (</a:t>
            </a:r>
            <a:r>
              <a:rPr lang="en-GB">
                <a:solidFill>
                  <a:srgbClr val="FF0000"/>
                </a:solidFill>
              </a:rPr>
              <a:t>CMB</a:t>
            </a:r>
            <a:r>
              <a:rPr lang="en-GB"/>
              <a:t>)</a:t>
            </a:r>
          </a:p>
          <a:p>
            <a:pPr marL="0" indent="0">
              <a:buNone/>
            </a:pPr>
            <a:r>
              <a:rPr lang="en-GB"/>
              <a:t>Indication of an incomplete model of cosmology?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CF957D3-C423-4D4F-9801-E416AD01308D}"/>
              </a:ext>
            </a:extLst>
          </p:cNvPr>
          <p:cNvGrpSpPr/>
          <p:nvPr/>
        </p:nvGrpSpPr>
        <p:grpSpPr>
          <a:xfrm>
            <a:off x="7666169" y="128933"/>
            <a:ext cx="1511284" cy="1585668"/>
            <a:chOff x="7666169" y="128933"/>
            <a:chExt cx="1511284" cy="15856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986A2E-35B1-964C-87F1-4FBCFD51E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6169" y="128933"/>
              <a:ext cx="1270567" cy="15856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CF3BC9-17BF-7D48-B9A1-268920F7C093}"/>
                </a:ext>
              </a:extLst>
            </p:cNvPr>
            <p:cNvSpPr txBox="1"/>
            <p:nvPr/>
          </p:nvSpPr>
          <p:spPr>
            <a:xfrm rot="5400000">
              <a:off x="8246120" y="783267"/>
              <a:ext cx="15856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>
                  <a:latin typeface="Helvetica Neue LT Com 45 Light" panose="020B0403020202020204" pitchFamily="34" charset="77"/>
                </a:rPr>
                <a:t>University </a:t>
              </a:r>
              <a:r>
                <a:rPr lang="de-DE" sz="1200" err="1">
                  <a:latin typeface="Helvetica Neue LT Com 45 Light" panose="020B0403020202020204" pitchFamily="34" charset="77"/>
                </a:rPr>
                <a:t>of</a:t>
              </a:r>
              <a:r>
                <a:rPr lang="de-DE" sz="1200">
                  <a:latin typeface="Helvetica Neue LT Com 45 Light" panose="020B0403020202020204" pitchFamily="34" charset="77"/>
                </a:rPr>
                <a:t> Chicago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2609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9363BD-C12B-E747-9F76-F01381C19BD3}"/>
              </a:ext>
            </a:extLst>
          </p:cNvPr>
          <p:cNvGrpSpPr/>
          <p:nvPr/>
        </p:nvGrpSpPr>
        <p:grpSpPr>
          <a:xfrm>
            <a:off x="684213" y="2139033"/>
            <a:ext cx="5783494" cy="3851439"/>
            <a:chOff x="1633664" y="2333625"/>
            <a:chExt cx="6858000" cy="4254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F52BD2-7DA3-CE48-9DF4-DF3CA412C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3664" y="2333625"/>
              <a:ext cx="6858000" cy="4254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633DCA-BCBB-8841-8E10-EE73AB9EB4A9}"/>
                </a:ext>
              </a:extLst>
            </p:cNvPr>
            <p:cNvSpPr txBox="1"/>
            <p:nvPr/>
          </p:nvSpPr>
          <p:spPr>
            <a:xfrm>
              <a:off x="6593855" y="2743200"/>
              <a:ext cx="157992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>
                  <a:latin typeface="Helvetica Neue LT Com 45 Light" panose="020B0403020202020204" pitchFamily="34" charset="77"/>
                </a:rPr>
                <a:t>Wong et al. 2020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043280A-82CC-BF47-B4B7-CE26DCA3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087" y="269875"/>
            <a:ext cx="6341526" cy="1143000"/>
          </a:xfrm>
        </p:spPr>
        <p:txBody>
          <a:bodyPr/>
          <a:lstStyle/>
          <a:p>
            <a:r>
              <a:rPr lang="en-GB"/>
              <a:t>Gravitational Lenses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94CA7-6AE9-7240-9C52-B0C6C1614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792" y="1204454"/>
            <a:ext cx="6021385" cy="30861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H0LICOW collaboration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EFB2D8-EE15-3E48-BCD3-0AC2CD918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676" y="1826419"/>
            <a:ext cx="2381250" cy="3971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213E80-6E02-9F4D-89B8-1B29787618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59" y="383654"/>
            <a:ext cx="1908776" cy="164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5C736B-5FAF-3749-821A-842C86F41C87}"/>
              </a:ext>
            </a:extLst>
          </p:cNvPr>
          <p:cNvSpPr txBox="1"/>
          <p:nvPr/>
        </p:nvSpPr>
        <p:spPr>
          <a:xfrm rot="5400000">
            <a:off x="-823280" y="1094780"/>
            <a:ext cx="18806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latin typeface="Helvetica Neue LT Com 45 Light" panose="020B0403020202020204" pitchFamily="34" charset="77"/>
              </a:rPr>
              <a:t>Sherry </a:t>
            </a:r>
            <a:r>
              <a:rPr lang="en-GB" sz="900" err="1">
                <a:latin typeface="Helvetica Neue LT Com 45 Light" panose="020B0403020202020204" pitchFamily="34" charset="77"/>
              </a:rPr>
              <a:t>Suyu</a:t>
            </a:r>
            <a:r>
              <a:rPr lang="en-GB" sz="900">
                <a:latin typeface="Helvetica Neue LT Com 45 Light" panose="020B0403020202020204" pitchFamily="34" charset="77"/>
              </a:rPr>
              <a:t> (J. </a:t>
            </a:r>
            <a:r>
              <a:rPr lang="en-GB" sz="900" err="1">
                <a:latin typeface="Helvetica Neue LT Com 45 Light" panose="020B0403020202020204" pitchFamily="34" charset="77"/>
              </a:rPr>
              <a:t>Wiedersich</a:t>
            </a:r>
            <a:r>
              <a:rPr lang="en-GB" sz="900">
                <a:latin typeface="Helvetica Neue LT Com 45 Light" panose="020B0403020202020204" pitchFamily="34" charset="77"/>
              </a:rPr>
              <a:t> / TUM)</a:t>
            </a:r>
            <a:endParaRPr lang="de-DE" sz="900">
              <a:latin typeface="Helvetica Neue LT Com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03564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23">
            <a:extLst>
              <a:ext uri="{FF2B5EF4-FFF2-40B4-BE49-F238E27FC236}">
                <a16:creationId xmlns:a16="http://schemas.microsoft.com/office/drawing/2014/main" id="{EFEC7CF2-D0AE-3844-9232-7992AFEF2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/>
          </a:lstStyle>
          <a:p>
            <a:r>
              <a:rPr lang="en-US" dirty="0"/>
              <a:t>Type II Supernovae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61BD4F3D-9EBD-BE41-9F32-89EF8FD285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412776"/>
                <a:ext cx="7772400" cy="4114800"/>
              </a:xfrm>
            </p:spPr>
            <p:txBody>
              <a:bodyPr/>
              <a:lstStyle/>
              <a:p>
                <a:r>
                  <a:rPr lang="en-GB" dirty="0"/>
                  <a:t>Core-collapse explosions of </a:t>
                </a:r>
                <a:br>
                  <a:rPr lang="en-GB" dirty="0"/>
                </a:br>
                <a:r>
                  <a:rPr lang="en-GB" dirty="0"/>
                  <a:t>massive, red-supergiant stars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478643" indent="-457200">
                  <a:spcBef>
                    <a:spcPts val="422"/>
                  </a:spcBef>
                  <a:spcAft>
                    <a:spcPts val="844"/>
                  </a:spcAft>
                </a:pPr>
                <a:r>
                  <a:rPr lang="en-GB" sz="2800">
                    <a:solidFill>
                      <a:schemeClr val="bg1"/>
                    </a:solidFill>
                  </a:rPr>
                  <a:t>Peak absolute </a:t>
                </a:r>
                <a:r>
                  <a:rPr lang="en-GB" sz="2800" dirty="0">
                    <a:solidFill>
                      <a:schemeClr val="bg1"/>
                    </a:solidFill>
                  </a:rPr>
                  <a:t>mags between -16 and -18 </a:t>
                </a:r>
                <a:endParaRPr lang="en-GB" sz="2800" i="1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400050" lvl="1" indent="0">
                  <a:spcBef>
                    <a:spcPts val="422"/>
                  </a:spcBef>
                  <a:spcAft>
                    <a:spcPts val="844"/>
                  </a:spcAft>
                  <a:buNone/>
                </a:pP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GB" sz="2400">
                    <a:solidFill>
                      <a:schemeClr val="bg1"/>
                    </a:solidFill>
                  </a:rPr>
                  <a:t> observable </a:t>
                </a:r>
                <a:r>
                  <a:rPr lang="en-GB" sz="2400">
                    <a:solidFill>
                      <a:schemeClr val="bg1"/>
                    </a:solidFill>
                    <a:latin typeface="Helvetica Neue LT Com 45 Light" panose="020B0403020202020204" pitchFamily="34" charset="77"/>
                  </a:rPr>
                  <a:t>up to z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2400">
                    <a:solidFill>
                      <a:schemeClr val="bg1"/>
                    </a:solidFill>
                    <a:latin typeface="Helvetica Neue LT Com 45 Light" panose="020B0403020202020204" pitchFamily="34" charset="77"/>
                  </a:rPr>
                  <a:t> 0.4</a:t>
                </a:r>
              </a:p>
              <a:p>
                <a:pPr>
                  <a:spcBef>
                    <a:spcPts val="422"/>
                  </a:spcBef>
                  <a:spcAft>
                    <a:spcPts val="844"/>
                  </a:spcAft>
                </a:pPr>
                <a:r>
                  <a:rPr lang="en-GB" sz="2800">
                    <a:solidFill>
                      <a:schemeClr val="bg1"/>
                    </a:solidFill>
                  </a:rPr>
                  <a:t>Most common type of SN by volume</a:t>
                </a:r>
              </a:p>
            </p:txBody>
          </p:sp>
        </mc:Choice>
        <mc:Fallback xmlns="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61BD4F3D-9EBD-BE41-9F32-89EF8FD285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412776"/>
                <a:ext cx="7772400" cy="4114800"/>
              </a:xfrm>
              <a:blipFill>
                <a:blip r:embed="rId3"/>
                <a:stretch>
                  <a:fillRect l="-1631" t="-1538" b="-24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166BC2C1-4719-DA4C-9B19-D4259CEF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0"/>
            <a:ext cx="4468648" cy="249289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6B3231F-8545-5843-AF74-B47A1DCD3143}"/>
              </a:ext>
            </a:extLst>
          </p:cNvPr>
          <p:cNvGrpSpPr/>
          <p:nvPr/>
        </p:nvGrpSpPr>
        <p:grpSpPr>
          <a:xfrm>
            <a:off x="1007312" y="2569534"/>
            <a:ext cx="6512061" cy="2090408"/>
            <a:chOff x="1007312" y="2569534"/>
            <a:chExt cx="6512061" cy="2090408"/>
          </a:xfrm>
        </p:grpSpPr>
        <p:pic>
          <p:nvPicPr>
            <p:cNvPr id="25" name="Grafik 3">
              <a:extLst>
                <a:ext uri="{FF2B5EF4-FFF2-40B4-BE49-F238E27FC236}">
                  <a16:creationId xmlns:a16="http://schemas.microsoft.com/office/drawing/2014/main" id="{1CEDFD41-DC2C-E64B-9C5C-3D69339E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312" y="2569534"/>
              <a:ext cx="6150393" cy="2090408"/>
            </a:xfrm>
            <a:prstGeom prst="rect">
              <a:avLst/>
            </a:prstGeom>
          </p:spPr>
        </p:pic>
        <p:sp>
          <p:nvSpPr>
            <p:cNvPr id="26" name="Textfeld 4">
              <a:extLst>
                <a:ext uri="{FF2B5EF4-FFF2-40B4-BE49-F238E27FC236}">
                  <a16:creationId xmlns:a16="http://schemas.microsoft.com/office/drawing/2014/main" id="{ECA4A12C-A333-714A-822A-E88155B8824B}"/>
                </a:ext>
              </a:extLst>
            </p:cNvPr>
            <p:cNvSpPr txBox="1"/>
            <p:nvPr/>
          </p:nvSpPr>
          <p:spPr>
            <a:xfrm rot="5400000">
              <a:off x="6353380" y="3415135"/>
              <a:ext cx="1980029" cy="351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87" dirty="0" err="1">
                  <a:solidFill>
                    <a:schemeClr val="bg1"/>
                  </a:solidFill>
                  <a:latin typeface="+mj-lt"/>
                </a:rPr>
                <a:t>Mattila</a:t>
              </a:r>
              <a:r>
                <a:rPr lang="de-DE" sz="1687" dirty="0">
                  <a:solidFill>
                    <a:schemeClr val="bg1"/>
                  </a:solidFill>
                  <a:latin typeface="+mj-lt"/>
                </a:rPr>
                <a:t> et al.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213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parameters of </a:t>
            </a:r>
            <a:br>
              <a:rPr lang="en-GB" dirty="0"/>
            </a:br>
            <a:r>
              <a:rPr lang="en-GB" dirty="0"/>
              <a:t>core collapse </a:t>
            </a:r>
            <a:r>
              <a:rPr lang="en-GB" dirty="0" err="1"/>
              <a:t>SNe</a:t>
            </a:r>
            <a:endParaRPr lang="en-GB" dirty="0"/>
          </a:p>
        </p:txBody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Light curve shape and the velocity evolution can give an indication of the total explosion energy, the mass and the initial radius of the explosion</a:t>
            </a:r>
          </a:p>
        </p:txBody>
      </p:sp>
      <p:pic>
        <p:nvPicPr>
          <p:cNvPr id="691204" name="Picture 4" descr="Elmhamdi_thesis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5024"/>
            <a:ext cx="4621212" cy="3054350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1205" name="Text Box 5"/>
              <p:cNvSpPr txBox="1">
                <a:spLocks noChangeArrowheads="1"/>
              </p:cNvSpPr>
              <p:nvPr/>
            </p:nvSpPr>
            <p:spPr bwMode="auto">
              <a:xfrm>
                <a:off x="4788024" y="3645024"/>
                <a:ext cx="4331250" cy="3466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latin typeface="HelveticaNeueLT Com 45 Lt" pitchFamily="34" charset="0"/>
                  </a:rPr>
                  <a:t>Observables (e.g. Popov 1993):</a:t>
                </a:r>
              </a:p>
              <a:p>
                <a:pPr marL="450850" lvl="1" indent="-184150">
                  <a:buFontTx/>
                  <a:buChar char="•"/>
                </a:pPr>
                <a:r>
                  <a:rPr lang="en-GB" dirty="0">
                    <a:solidFill>
                      <a:srgbClr val="CC0000"/>
                    </a:solidFill>
                    <a:latin typeface="HelveticaNeueLT Com 45 Lt" pitchFamily="34" charset="0"/>
                  </a:rPr>
                  <a:t>length of plateau phase </a:t>
                </a:r>
                <a:r>
                  <a:rPr lang="el-GR" dirty="0">
                    <a:solidFill>
                      <a:srgbClr val="CC0000"/>
                    </a:solidFill>
                    <a:latin typeface="HelveticaNeueLT Com 45 Lt" pitchFamily="34" charset="0"/>
                    <a:cs typeface="Times New Roman" pitchFamily="18" charset="0"/>
                  </a:rPr>
                  <a:t>Δ</a:t>
                </a:r>
                <a:r>
                  <a:rPr lang="en-US" dirty="0">
                    <a:solidFill>
                      <a:srgbClr val="CC0000"/>
                    </a:solidFill>
                    <a:latin typeface="HelveticaNeueLT Com 45 Lt" pitchFamily="34" charset="0"/>
                    <a:cs typeface="Times New Roman" pitchFamily="18" charset="0"/>
                  </a:rPr>
                  <a:t>t</a:t>
                </a:r>
              </a:p>
              <a:p>
                <a:pPr marL="450850" lvl="1" indent="-184150">
                  <a:buFontTx/>
                  <a:buChar char="•"/>
                </a:pPr>
                <a:r>
                  <a:rPr lang="en-US" dirty="0">
                    <a:solidFill>
                      <a:srgbClr val="CC0000"/>
                    </a:solidFill>
                    <a:latin typeface="HelveticaNeueLT Com 45 Lt" pitchFamily="34" charset="0"/>
                    <a:cs typeface="Times New Roman" pitchFamily="18" charset="0"/>
                  </a:rPr>
                  <a:t>luminosity of the plateau L</a:t>
                </a:r>
                <a:r>
                  <a:rPr lang="en-US" baseline="-25000" dirty="0">
                    <a:solidFill>
                      <a:srgbClr val="CC0000"/>
                    </a:solidFill>
                    <a:latin typeface="HelveticaNeueLT Com 45 Lt" pitchFamily="34" charset="0"/>
                    <a:cs typeface="Times New Roman" pitchFamily="18" charset="0"/>
                  </a:rPr>
                  <a:t>V</a:t>
                </a:r>
              </a:p>
              <a:p>
                <a:pPr marL="450850" lvl="1" indent="-184150">
                  <a:buFontTx/>
                  <a:buChar char="•"/>
                </a:pPr>
                <a:r>
                  <a:rPr lang="en-US" dirty="0">
                    <a:solidFill>
                      <a:srgbClr val="CC0000"/>
                    </a:solidFill>
                    <a:latin typeface="HelveticaNeueLT Com 45 Lt" pitchFamily="34" charset="0"/>
                    <a:cs typeface="Times New Roman" pitchFamily="18" charset="0"/>
                  </a:rPr>
                  <a:t>velocity of the ejecta </a:t>
                </a:r>
                <a:r>
                  <a:rPr lang="en-US" dirty="0" err="1">
                    <a:solidFill>
                      <a:srgbClr val="CC0000"/>
                    </a:solidFill>
                    <a:latin typeface="HelveticaNeueLT Com 45 Lt" pitchFamily="34" charset="0"/>
                    <a:cs typeface="Times New Roman" pitchFamily="18" charset="0"/>
                  </a:rPr>
                  <a:t>v</a:t>
                </a:r>
                <a:r>
                  <a:rPr lang="en-US" baseline="-25000" dirty="0" err="1">
                    <a:solidFill>
                      <a:srgbClr val="CC0000"/>
                    </a:solidFill>
                    <a:latin typeface="HelveticaNeueLT Com 45 Lt" pitchFamily="34" charset="0"/>
                    <a:cs typeface="Times New Roman" pitchFamily="18" charset="0"/>
                  </a:rPr>
                  <a:t>ph</a:t>
                </a:r>
                <a:endParaRPr lang="en-US" baseline="-25000" dirty="0">
                  <a:solidFill>
                    <a:srgbClr val="CC0000"/>
                  </a:solidFill>
                  <a:latin typeface="HelveticaNeueLT Com 45 Lt" pitchFamily="34" charset="0"/>
                  <a:cs typeface="Times New Roman" pitchFamily="18" charset="0"/>
                </a:endParaRPr>
              </a:p>
              <a:p>
                <a:pPr marL="450850" lvl="1" indent="-184150">
                  <a:buFontTx/>
                  <a:buChar char="•"/>
                </a:pPr>
                <a:endParaRPr lang="en-US" baseline="-25000" dirty="0">
                  <a:solidFill>
                    <a:srgbClr val="CC0000"/>
                  </a:solidFill>
                  <a:latin typeface="HelveticaNeueLT Com 45 Lt" pitchFamily="34" charset="0"/>
                  <a:cs typeface="Times New Roman" pitchFamily="18" charset="0"/>
                </a:endParaRPr>
              </a:p>
              <a:p>
                <a:pPr marL="450850" lvl="1" indent="-184150"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Δ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⋅</m:t>
                    </m:r>
                    <m:sSubSup>
                      <m:sSubSupPr>
                        <m:ctrlP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𝑝h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sup>
                    </m:sSubSup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0.4</m:t>
                        </m:r>
                      </m:sup>
                    </m:sSup>
                  </m:oMath>
                </a14:m>
                <a:endParaRPr lang="en-US" dirty="0">
                  <a:solidFill>
                    <a:srgbClr val="CC0000"/>
                  </a:solidFill>
                  <a:latin typeface="HelveticaNeueLT Com 45 Lt" pitchFamily="34" charset="0"/>
                  <a:cs typeface="Times New Roman" pitchFamily="18" charset="0"/>
                  <a:sym typeface="Symbol" pitchFamily="18" charset="2"/>
                </a:endParaRPr>
              </a:p>
              <a:p>
                <a:pPr marL="450850" lvl="1" indent="-184150"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𝑀</m:t>
                    </m:r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∝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Δ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𝑡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4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⋅</m:t>
                    </m:r>
                    <m:sSubSup>
                      <m:sSubSupPr>
                        <m:ctrlP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𝑝h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3</m:t>
                        </m:r>
                      </m:sup>
                    </m:sSubSup>
                    <m:r>
                      <a:rPr lang="en-US" b="0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⋅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𝐿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Symbol" pitchFamily="18" charset="2"/>
                          </a:rPr>
                          <m:t>0.4</m:t>
                        </m:r>
                      </m:sup>
                    </m:sSup>
                  </m:oMath>
                </a14:m>
                <a:endParaRPr lang="en-US" baseline="30000" dirty="0">
                  <a:solidFill>
                    <a:srgbClr val="CC0000"/>
                  </a:solidFill>
                  <a:latin typeface="HelveticaNeueLT Com 45 Lt" pitchFamily="34" charset="0"/>
                  <a:sym typeface="Symbol" pitchFamily="18" charset="2"/>
                </a:endParaRPr>
              </a:p>
              <a:p>
                <a:pPr marL="450850" lvl="1" indent="-184150">
                  <a:buFontTx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  <m:r>
                      <a:rPr lang="en-US" b="0" i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∝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Δ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−2</m:t>
                        </m:r>
                      </m:sup>
                    </m:sSup>
                    <m:sSubSup>
                      <m:sSubSupPr>
                        <m:ctrlP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⋅</m:t>
                        </m:r>
                        <m: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𝑝h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−4</m:t>
                        </m:r>
                      </m:sup>
                    </m:sSubSup>
                    <m:r>
                      <a:rPr lang="en-US" b="0" i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sym typeface="Symbol" pitchFamily="18" charset="2"/>
                          </a:rPr>
                          <m:t>−0.8</m:t>
                        </m:r>
                      </m:sup>
                    </m:sSup>
                  </m:oMath>
                </a14:m>
                <a:endParaRPr lang="en-US" baseline="30000" dirty="0">
                  <a:solidFill>
                    <a:srgbClr val="CC0000"/>
                  </a:solidFill>
                  <a:latin typeface="HelveticaNeueLT Com 45 Lt" pitchFamily="34" charset="0"/>
                  <a:sym typeface="Symbol" pitchFamily="18" charset="2"/>
                </a:endParaRPr>
              </a:p>
              <a:p>
                <a:pPr marL="450850" lvl="1" indent="-184150"/>
                <a:endParaRPr lang="el-GR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9120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3645024"/>
                <a:ext cx="4331250" cy="3466718"/>
              </a:xfrm>
              <a:prstGeom prst="rect">
                <a:avLst/>
              </a:prstGeom>
              <a:blipFill>
                <a:blip r:embed="rId3"/>
                <a:stretch>
                  <a:fillRect l="-2047" t="-1095" r="-204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71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3781"/>
            <a:ext cx="8208912" cy="1143000"/>
          </a:xfrm>
        </p:spPr>
        <p:txBody>
          <a:bodyPr/>
          <a:lstStyle/>
          <a:p>
            <a:r>
              <a:rPr lang="en-US"/>
              <a:t>Expanding Photosphere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Modification of Baade-</a:t>
            </a:r>
            <a:r>
              <a:rPr lang="en-US" dirty="0" err="1"/>
              <a:t>Wesselink</a:t>
            </a:r>
            <a:r>
              <a:rPr lang="en-US" dirty="0"/>
              <a:t> method for variable stars</a:t>
            </a:r>
          </a:p>
          <a:p>
            <a:r>
              <a:rPr lang="en-US" dirty="0"/>
              <a:t>Assumes</a:t>
            </a:r>
          </a:p>
          <a:p>
            <a:pPr lvl="1"/>
            <a:r>
              <a:rPr lang="en-US" dirty="0"/>
              <a:t>Sharp photosphere </a:t>
            </a:r>
            <a:br>
              <a:rPr lang="en-US" dirty="0"/>
            </a:br>
            <a:r>
              <a:rPr lang="en-US" dirty="0">
                <a:sym typeface="Wingdings"/>
              </a:rPr>
              <a:t> thermal equilibrium</a:t>
            </a:r>
            <a:endParaRPr lang="en-US" dirty="0"/>
          </a:p>
          <a:p>
            <a:pPr lvl="1"/>
            <a:r>
              <a:rPr lang="en-US" dirty="0"/>
              <a:t>Spherical symmetry </a:t>
            </a:r>
            <a:br>
              <a:rPr lang="en-US" dirty="0"/>
            </a:br>
            <a:r>
              <a:rPr lang="en-US" dirty="0">
                <a:sym typeface="Wingdings"/>
              </a:rPr>
              <a:t> radial velocity</a:t>
            </a:r>
          </a:p>
          <a:p>
            <a:pPr lvl="1"/>
            <a:r>
              <a:rPr lang="en-US" dirty="0">
                <a:sym typeface="Wingdings"/>
              </a:rPr>
              <a:t>Free expansion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932039" y="2276872"/>
            <a:ext cx="3713677" cy="4340225"/>
            <a:chOff x="4932039" y="2276872"/>
            <a:chExt cx="3713677" cy="43402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2039" y="2276872"/>
              <a:ext cx="3713677" cy="40324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543893" y="6309320"/>
              <a:ext cx="19143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err="1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Kirshner</a:t>
              </a:r>
              <a:r>
                <a:rPr lang="en-US" sz="140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 &amp; Kwan 1974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1052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6098A-B913-F04F-BD0D-0C0EDA3E2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1143000"/>
          </a:xfrm>
        </p:spPr>
        <p:txBody>
          <a:bodyPr/>
          <a:lstStyle/>
          <a:p>
            <a:r>
              <a:rPr lang="en-US"/>
              <a:t>Expanding Photosphere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F9CD7-9AED-CF44-819E-F9A4B1D93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7338"/>
            <a:ext cx="5398368" cy="4114800"/>
          </a:xfrm>
        </p:spPr>
        <p:txBody>
          <a:bodyPr/>
          <a:lstStyle/>
          <a:p>
            <a:r>
              <a:rPr lang="en-US"/>
              <a:t>Line formation in the expanding ejecta</a:t>
            </a:r>
          </a:p>
          <a:p>
            <a:r>
              <a:rPr lang="en-US"/>
              <a:t>P </a:t>
            </a:r>
            <a:r>
              <a:rPr lang="en-US" err="1"/>
              <a:t>Cygni</a:t>
            </a:r>
            <a:r>
              <a:rPr lang="en-US"/>
              <a:t> line profile</a:t>
            </a:r>
          </a:p>
          <a:p>
            <a:pPr lvl="1"/>
            <a:r>
              <a:rPr lang="en-US"/>
              <a:t>absorption indicates </a:t>
            </a:r>
            <a:r>
              <a:rPr lang="en-US" err="1"/>
              <a:t>photospheric</a:t>
            </a:r>
            <a:r>
              <a:rPr lang="en-US"/>
              <a:t> position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A65DAC-37F0-C444-9CC9-ED93380F9BD7}"/>
              </a:ext>
            </a:extLst>
          </p:cNvPr>
          <p:cNvGrpSpPr/>
          <p:nvPr/>
        </p:nvGrpSpPr>
        <p:grpSpPr>
          <a:xfrm>
            <a:off x="4932040" y="1185862"/>
            <a:ext cx="4403080" cy="5580767"/>
            <a:chOff x="4932040" y="1185862"/>
            <a:chExt cx="4403080" cy="55807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353205-96AF-BD41-B68D-3AAF369D5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0072" y="1185862"/>
              <a:ext cx="4115048" cy="554822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DF13C0-85D0-F143-8E57-3C9132DB49F2}"/>
                </a:ext>
              </a:extLst>
            </p:cNvPr>
            <p:cNvSpPr txBox="1"/>
            <p:nvPr/>
          </p:nvSpPr>
          <p:spPr>
            <a:xfrm>
              <a:off x="4932040" y="6428075"/>
              <a:ext cx="17540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Stéphane </a:t>
              </a:r>
              <a:r>
                <a:rPr lang="en-US" sz="160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Blondin</a:t>
              </a:r>
              <a:endParaRPr lang="en-US" sz="160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391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Extragalactic Distances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Required for a 3D picture of the (local) universe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606" y="2132856"/>
            <a:ext cx="6802786" cy="410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56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1DA4-3889-0D45-8DA9-9155471E8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69875"/>
            <a:ext cx="4427983" cy="1143000"/>
          </a:xfrm>
        </p:spPr>
        <p:txBody>
          <a:bodyPr/>
          <a:lstStyle/>
          <a:p>
            <a:r>
              <a:rPr lang="en-US" sz="4000"/>
              <a:t>Spectral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6D55F-DFBE-7942-8F1D-FD61BD8F4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7338"/>
            <a:ext cx="352616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Changing spectra with time as deeper and deeper layers of the supernova are exposed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CA3E20-A8CD-D743-A4F6-3704483E83B9}"/>
              </a:ext>
            </a:extLst>
          </p:cNvPr>
          <p:cNvGrpSpPr/>
          <p:nvPr/>
        </p:nvGrpSpPr>
        <p:grpSpPr>
          <a:xfrm>
            <a:off x="3779746" y="165100"/>
            <a:ext cx="5435600" cy="6527800"/>
            <a:chOff x="3779746" y="165100"/>
            <a:chExt cx="5435600" cy="6527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273641-69C5-8E46-9D71-A2260FFDF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9746" y="165100"/>
              <a:ext cx="5435600" cy="65278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DFD6A7-2C0B-2747-BCAD-3DDF63C2DA8D}"/>
                </a:ext>
              </a:extLst>
            </p:cNvPr>
            <p:cNvSpPr txBox="1"/>
            <p:nvPr/>
          </p:nvSpPr>
          <p:spPr>
            <a:xfrm>
              <a:off x="5508104" y="5805264"/>
              <a:ext cx="1444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SN 2006bp </a:t>
              </a:r>
            </a:p>
            <a:p>
              <a:r>
                <a:rPr lang="en-US" sz="12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Quimby et al. 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894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A695-78E1-CA4B-8754-FFE0018CD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197867"/>
            <a:ext cx="6408067" cy="1143000"/>
          </a:xfrm>
        </p:spPr>
        <p:txBody>
          <a:bodyPr/>
          <a:lstStyle/>
          <a:p>
            <a:r>
              <a:rPr lang="en-US" err="1"/>
              <a:t>Photospheric</a:t>
            </a:r>
            <a:r>
              <a:rPr lang="en-US"/>
              <a:t> Velocity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89655-03E2-1441-A68F-A8419B6D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7338"/>
            <a:ext cx="4102224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Evolution from higher to lower expansion velocities</a:t>
            </a:r>
          </a:p>
          <a:p>
            <a:pPr lvl="1"/>
            <a:r>
              <a:rPr lang="en-US" dirty="0"/>
              <a:t>deeper layers within a freely expanding envelope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99194E-1D34-8A4E-91D2-B3A9873A4FC4}"/>
              </a:ext>
            </a:extLst>
          </p:cNvPr>
          <p:cNvGrpSpPr/>
          <p:nvPr/>
        </p:nvGrpSpPr>
        <p:grpSpPr>
          <a:xfrm>
            <a:off x="5652120" y="132460"/>
            <a:ext cx="3312368" cy="6464892"/>
            <a:chOff x="5652120" y="132460"/>
            <a:chExt cx="3312368" cy="6464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EB52F0-BAEA-874D-94A8-9FA144764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2120" y="132460"/>
              <a:ext cx="3262351" cy="64648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16EEE0-E898-9D4D-B8AE-6CC0D79A3385}"/>
                </a:ext>
              </a:extLst>
            </p:cNvPr>
            <p:cNvSpPr txBox="1"/>
            <p:nvPr/>
          </p:nvSpPr>
          <p:spPr>
            <a:xfrm>
              <a:off x="6668667" y="5949280"/>
              <a:ext cx="22958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SN 2006bp; Quimby et al. 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064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en-US" dirty="0"/>
              <a:t>Photosphere Expansion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391496" y="1243598"/>
            <a:ext cx="4608488" cy="5087232"/>
            <a:chOff x="4391496" y="1300351"/>
            <a:chExt cx="4608488" cy="5087232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91496" y="1556792"/>
              <a:ext cx="4608488" cy="4830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6695740" y="1300351"/>
              <a:ext cx="21563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Elmhamdi</a:t>
              </a:r>
              <a:r>
                <a:rPr lang="en-US" sz="1600" dirty="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 et al. (2003)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3528" y="1271637"/>
            <a:ext cx="3961503" cy="4965675"/>
            <a:chOff x="323528" y="1271637"/>
            <a:chExt cx="3961503" cy="4965675"/>
          </a:xfrm>
        </p:grpSpPr>
        <p:grpSp>
          <p:nvGrpSpPr>
            <p:cNvPr id="8" name="Group 7"/>
            <p:cNvGrpSpPr/>
            <p:nvPr/>
          </p:nvGrpSpPr>
          <p:grpSpPr>
            <a:xfrm>
              <a:off x="323528" y="1271637"/>
              <a:ext cx="3961503" cy="4965675"/>
              <a:chOff x="323528" y="1271637"/>
              <a:chExt cx="3961503" cy="4965675"/>
            </a:xfrm>
          </p:grpSpPr>
          <p:pic>
            <p:nvPicPr>
              <p:cNvPr id="5" name="Picture 4" descr="HAMUY_FIG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1624272"/>
                <a:ext cx="3961503" cy="4613040"/>
              </a:xfrm>
              <a:prstGeom prst="rect">
                <a:avLst/>
              </a:prstGeom>
              <a:noFill/>
            </p:spPr>
          </p:pic>
          <p:sp>
            <p:nvSpPr>
              <p:cNvPr id="6" name="Text Box 9"/>
              <p:cNvSpPr txBox="1">
                <a:spLocks noChangeArrowheads="1"/>
              </p:cNvSpPr>
              <p:nvPr/>
            </p:nvSpPr>
            <p:spPr bwMode="auto">
              <a:xfrm>
                <a:off x="797184" y="1271637"/>
                <a:ext cx="2118632" cy="36041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600" dirty="0" err="1">
                    <a:latin typeface="HelveticaNeueLT Com 45 Lt" pitchFamily="34" charset="0"/>
                  </a:rPr>
                  <a:t>Hamuy</a:t>
                </a:r>
                <a:r>
                  <a:rPr lang="en-GB" sz="1600" dirty="0">
                    <a:latin typeface="HelveticaNeueLT Com 45 Lt" pitchFamily="34" charset="0"/>
                  </a:rPr>
                  <a:t> et al. (2001)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3059832" y="1691516"/>
              <a:ext cx="1168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luminosity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19872" y="3059668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radius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91599" y="4427820"/>
              <a:ext cx="1392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410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57338"/>
                <a:ext cx="7772400" cy="4535958"/>
              </a:xfrm>
            </p:spPr>
            <p:txBody>
              <a:bodyPr>
                <a:normAutofit fontScale="85000" lnSpcReduction="10000"/>
              </a:bodyPr>
              <a:lstStyle/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sub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den>
                          </m:f>
                          <m: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  <m:r>
                        <a:rPr lang="en-US">
                          <a:latin typeface="Cambria Math" panose="02040503050406030204" pitchFamily="18" charset="0"/>
                        </a:rPr>
                        <m:t>;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  <a:p>
                <a:r>
                  <a:rPr lang="en-US" dirty="0"/>
                  <a:t>R from radial velocity</a:t>
                </a:r>
              </a:p>
              <a:p>
                <a:pPr lvl="1"/>
                <a:r>
                  <a:rPr lang="en-US" dirty="0"/>
                  <a:t>Requires lines formed close to the photosphere</a:t>
                </a:r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from the surface brightness of the black body</a:t>
                </a:r>
              </a:p>
              <a:p>
                <a:pPr lvl="1"/>
                <a:r>
                  <a:rPr lang="en-US" dirty="0"/>
                  <a:t>Deviation from black body due to line opacities</a:t>
                </a:r>
              </a:p>
              <a:p>
                <a:pPr lvl="1"/>
                <a:r>
                  <a:rPr lang="en-US" dirty="0"/>
                  <a:t>Encompassed in the dilution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Dilution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from models</a:t>
                </a:r>
              </a:p>
              <a:p>
                <a:pPr lvl="1"/>
                <a:r>
                  <a:rPr lang="en-US" dirty="0"/>
                  <a:t>Eastman et al. (1996), </a:t>
                </a:r>
                <a:r>
                  <a:rPr lang="en-US" dirty="0" err="1"/>
                  <a:t>Dessart</a:t>
                </a:r>
                <a:r>
                  <a:rPr lang="en-US" dirty="0"/>
                  <a:t> (2005)</a:t>
                </a:r>
              </a:p>
              <a:p>
                <a:pPr lvl="1"/>
                <a:r>
                  <a:rPr lang="en-US" dirty="0"/>
                  <a:t>applied to all </a:t>
                </a:r>
                <a:r>
                  <a:rPr lang="en-US" dirty="0" err="1"/>
                  <a:t>SNe</a:t>
                </a:r>
                <a:r>
                  <a:rPr lang="en-US" dirty="0"/>
                  <a:t>, significant differences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57338"/>
                <a:ext cx="7772400" cy="4535958"/>
              </a:xfrm>
              <a:blipFill>
                <a:blip r:embed="rId2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Expanding Photosphere Method</a:t>
            </a:r>
          </a:p>
        </p:txBody>
      </p:sp>
    </p:spTree>
    <p:extLst>
      <p:ext uri="{BB962C8B-B14F-4D97-AF65-F5344CB8AC3E}">
        <p14:creationId xmlns:p14="http://schemas.microsoft.com/office/powerpoint/2010/main" val="3612191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F944-40E6-D046-B532-8D7FF462F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Dilution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1427-ED0D-C241-8B8B-9C888ADA5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Depend on the models and filters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8D7182-70F8-064C-99F5-497095A01AA1}"/>
              </a:ext>
            </a:extLst>
          </p:cNvPr>
          <p:cNvGrpSpPr/>
          <p:nvPr/>
        </p:nvGrpSpPr>
        <p:grpSpPr>
          <a:xfrm>
            <a:off x="179512" y="2730661"/>
            <a:ext cx="4546906" cy="3002595"/>
            <a:chOff x="928222" y="2133901"/>
            <a:chExt cx="6786382" cy="37927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AD3989-1E25-2D40-AF43-349CA831D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8222" y="2133901"/>
              <a:ext cx="6786382" cy="345638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D7D350-5869-DE44-A10D-69EB682D5DCA}"/>
                </a:ext>
              </a:extLst>
            </p:cNvPr>
            <p:cNvSpPr txBox="1"/>
            <p:nvPr/>
          </p:nvSpPr>
          <p:spPr>
            <a:xfrm>
              <a:off x="2969264" y="5618875"/>
              <a:ext cx="1842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Dessart</a:t>
              </a:r>
              <a:r>
                <a:rPr lang="en-US" sz="1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&amp; Hillier 2005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4CE048-B1AD-9842-93CB-39C738D75713}"/>
              </a:ext>
            </a:extLst>
          </p:cNvPr>
          <p:cNvGrpSpPr/>
          <p:nvPr/>
        </p:nvGrpSpPr>
        <p:grpSpPr>
          <a:xfrm>
            <a:off x="4755368" y="2397781"/>
            <a:ext cx="4209120" cy="3402160"/>
            <a:chOff x="4755368" y="2397781"/>
            <a:chExt cx="4209120" cy="34021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8FAF80-FC14-D64A-99A6-6BE7DD77C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5368" y="2397781"/>
              <a:ext cx="4209120" cy="2844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21A640A-E2E7-5347-9354-11D45D497F01}"/>
                </a:ext>
              </a:extLst>
            </p:cNvPr>
            <p:cNvSpPr txBox="1"/>
            <p:nvPr/>
          </p:nvSpPr>
          <p:spPr>
            <a:xfrm>
              <a:off x="6502515" y="5492164"/>
              <a:ext cx="1381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4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3457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2089" y="1752370"/>
            <a:ext cx="8660391" cy="4052894"/>
            <a:chOff x="232089" y="1752370"/>
            <a:chExt cx="8660391" cy="40528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0369" y="1768291"/>
              <a:ext cx="3662111" cy="403697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32089" y="1752370"/>
              <a:ext cx="8495067" cy="4052894"/>
              <a:chOff x="107120" y="0"/>
              <a:chExt cx="8495067" cy="405289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120" y="0"/>
                <a:ext cx="4918739" cy="4052894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255343" y="289314"/>
                <a:ext cx="13468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z=0.042</a:t>
                </a:r>
              </a:p>
              <a:p>
                <a:r>
                  <a:rPr lang="en-US" sz="1400">
                    <a:latin typeface="Helvetica Neue Light" panose="02000403000000020004" pitchFamily="2" charset="0"/>
                    <a:ea typeface="Helvetica Neue Light" panose="02000403000000020004" pitchFamily="2" charset="0"/>
                  </a:rPr>
                  <a:t>Gall et al. 2016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 2013eq</a:t>
            </a:r>
          </a:p>
        </p:txBody>
      </p:sp>
    </p:spTree>
    <p:extLst>
      <p:ext uri="{BB962C8B-B14F-4D97-AF65-F5344CB8AC3E}">
        <p14:creationId xmlns:p14="http://schemas.microsoft.com/office/powerpoint/2010/main" val="1375802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 2013eq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196752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Two different dilution factors applied</a:t>
            </a:r>
            <a:endParaRPr lang="en-US"/>
          </a:p>
          <a:p>
            <a:pPr lvl="1"/>
            <a:r>
              <a:rPr lang="en-US" dirty="0" err="1"/>
              <a:t>Hamuy</a:t>
            </a:r>
            <a:r>
              <a:rPr lang="en-US" dirty="0"/>
              <a:t> et al. 2001 (H01)</a:t>
            </a:r>
          </a:p>
          <a:p>
            <a:pPr lvl="1"/>
            <a:r>
              <a:rPr lang="en-US" dirty="0" err="1"/>
              <a:t>Dessart</a:t>
            </a:r>
            <a:r>
              <a:rPr lang="en-US" dirty="0"/>
              <a:t> &amp; Hillier 2005 (D05)</a:t>
            </a:r>
          </a:p>
          <a:p>
            <a:pPr lvl="2"/>
            <a:r>
              <a:rPr lang="en-US" dirty="0"/>
              <a:t>Both give a good distance to SN 1999em,</a:t>
            </a:r>
            <a:br>
              <a:rPr lang="en-US" dirty="0"/>
            </a:br>
            <a:r>
              <a:rPr lang="en-US" dirty="0"/>
              <a:t>e.g. Jones et al. (2009)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16" y="3501008"/>
            <a:ext cx="8888464" cy="3312368"/>
            <a:chOff x="4016" y="3212976"/>
            <a:chExt cx="8888464" cy="3312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6" y="3212976"/>
              <a:ext cx="8888464" cy="331236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35896" y="5682734"/>
              <a:ext cx="5597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H01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972671" y="5682734"/>
              <a:ext cx="5565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D05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572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CB62-114E-0D44-99B2-6FF3B2C6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270000"/>
            <a:ext cx="8208000" cy="1143000"/>
          </a:xfrm>
        </p:spPr>
        <p:txBody>
          <a:bodyPr>
            <a:normAutofit/>
          </a:bodyPr>
          <a:lstStyle/>
          <a:p>
            <a:r>
              <a:rPr lang="en-GB"/>
              <a:t>Expanding Photosphere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E6F3D-91E8-274F-8B7C-F700524A4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It’s all in the data...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BF46F4-3E44-7E4F-827A-ED0E86608CC9}"/>
              </a:ext>
            </a:extLst>
          </p:cNvPr>
          <p:cNvGrpSpPr/>
          <p:nvPr/>
        </p:nvGrpSpPr>
        <p:grpSpPr>
          <a:xfrm>
            <a:off x="84941" y="2263900"/>
            <a:ext cx="8707213" cy="3689692"/>
            <a:chOff x="84941" y="2263900"/>
            <a:chExt cx="8707213" cy="368969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A52AF4-F541-C44C-B925-5A19C0CB389D}"/>
                </a:ext>
              </a:extLst>
            </p:cNvPr>
            <p:cNvGrpSpPr/>
            <p:nvPr/>
          </p:nvGrpSpPr>
          <p:grpSpPr>
            <a:xfrm>
              <a:off x="84941" y="2263900"/>
              <a:ext cx="8707213" cy="3360688"/>
              <a:chOff x="84941" y="2263900"/>
              <a:chExt cx="8707213" cy="336068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78A612-FCFC-9F48-839B-5405502DAA9E}"/>
                  </a:ext>
                </a:extLst>
              </p:cNvPr>
              <p:cNvGrpSpPr/>
              <p:nvPr/>
            </p:nvGrpSpPr>
            <p:grpSpPr>
              <a:xfrm>
                <a:off x="84941" y="2408238"/>
                <a:ext cx="8707213" cy="3216350"/>
                <a:chOff x="84941" y="2408238"/>
                <a:chExt cx="8707213" cy="3216350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91802301-C113-D641-942B-962F294D4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4941" y="2408238"/>
                  <a:ext cx="4291200" cy="3209953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183392EF-61AC-C944-8ACB-F951C560C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4472154" y="2408238"/>
                  <a:ext cx="4320000" cy="3216350"/>
                </a:xfrm>
                <a:prstGeom prst="rect">
                  <a:avLst/>
                </a:prstGeom>
              </p:spPr>
            </p:pic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24D027-CE2B-294F-B49E-7BC0D5FA6801}"/>
                  </a:ext>
                </a:extLst>
              </p:cNvPr>
              <p:cNvSpPr txBox="1"/>
              <p:nvPr/>
            </p:nvSpPr>
            <p:spPr>
              <a:xfrm>
                <a:off x="7329155" y="2263900"/>
                <a:ext cx="13468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>
                    <a:latin typeface="Helvetica Neue LT Com 45 Light" panose="020B0403020202020204" pitchFamily="34" charset="77"/>
                  </a:rPr>
                  <a:t>Gall et al. 2018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85BCFC-CC4E-B941-8274-A8846FF96A54}"/>
                </a:ext>
              </a:extLst>
            </p:cNvPr>
            <p:cNvSpPr txBox="1"/>
            <p:nvPr/>
          </p:nvSpPr>
          <p:spPr>
            <a:xfrm>
              <a:off x="6632154" y="558426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 Neue LT Com 45 Light" panose="020B0403020202020204" pitchFamily="34" charset="77"/>
                </a:rPr>
                <a:t>t-t</a:t>
              </a:r>
              <a:r>
                <a:rPr lang="en-GB" baseline="-25000">
                  <a:latin typeface="Helvetica Neue LT Com 45 Light" panose="020B0403020202020204" pitchFamily="34" charset="77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6E93B1-92E6-E94E-A5A0-D80FB960E5C1}"/>
                </a:ext>
              </a:extLst>
            </p:cNvPr>
            <p:cNvSpPr txBox="1"/>
            <p:nvPr/>
          </p:nvSpPr>
          <p:spPr>
            <a:xfrm>
              <a:off x="2230541" y="5584260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Helvetica Neue LT Com 45 Light" panose="020B0403020202020204" pitchFamily="34" charset="77"/>
                </a:rPr>
                <a:t>t-t</a:t>
              </a:r>
              <a:r>
                <a:rPr lang="en-GB" baseline="-25000">
                  <a:latin typeface="Helvetica Neue LT Com 45 Light" panose="020B0403020202020204" pitchFamily="34" charset="77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A9D85A-A064-A143-ABD8-EF3176C196B1}"/>
                    </a:ext>
                  </a:extLst>
                </p:cNvPr>
                <p:cNvSpPr txBox="1"/>
                <p:nvPr/>
              </p:nvSpPr>
              <p:spPr>
                <a:xfrm rot="16200000">
                  <a:off x="4383669" y="3063515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GB">
                    <a:latin typeface="Helvetica Neue LT Com 45 Ligh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2A9D85A-A064-A143-ABD8-EF3176C19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383669" y="3063515"/>
                  <a:ext cx="453970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24324" r="-73913" b="-216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2FCAC7D-343C-0A4E-96AD-65E00C810DC8}"/>
                    </a:ext>
                  </a:extLst>
                </p:cNvPr>
                <p:cNvSpPr txBox="1"/>
                <p:nvPr/>
              </p:nvSpPr>
              <p:spPr>
                <a:xfrm rot="16200000">
                  <a:off x="94403" y="3063515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oMath>
                    </m:oMathPara>
                  </a14:m>
                  <a:endParaRPr lang="en-GB">
                    <a:latin typeface="Helvetica Neue LT Com 45 Light" panose="020B0403020202020204" pitchFamily="34" charset="77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2FCAC7D-343C-0A4E-96AD-65E00C810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94403" y="3063515"/>
                  <a:ext cx="453970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24324" r="-73913" b="-216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C42117-0482-D046-8F39-BEDE08B03B63}"/>
                  </a:ext>
                </a:extLst>
              </p:cNvPr>
              <p:cNvSpPr txBox="1"/>
              <p:nvPr/>
            </p:nvSpPr>
            <p:spPr>
              <a:xfrm>
                <a:off x="6545479" y="1487471"/>
                <a:ext cx="1567352" cy="5657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FC42117-0482-D046-8F39-BEDE08B03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479" y="1487471"/>
                <a:ext cx="1567352" cy="565732"/>
              </a:xfrm>
              <a:prstGeom prst="rect">
                <a:avLst/>
              </a:prstGeom>
              <a:blipFill>
                <a:blip r:embed="rId5"/>
                <a:stretch>
                  <a:fillRect l="-5600" r="-35200" b="-41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9222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2BBCB-4CB8-3346-857C-5A824D823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Data not constraining for accurate distances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23CA8-9E05-2C4E-B666-577139F1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…not good enough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5FBC99-68D0-D14B-9AD8-EE3D235F2A1D}"/>
              </a:ext>
            </a:extLst>
          </p:cNvPr>
          <p:cNvGrpSpPr/>
          <p:nvPr/>
        </p:nvGrpSpPr>
        <p:grpSpPr>
          <a:xfrm>
            <a:off x="1219200" y="1818545"/>
            <a:ext cx="6400800" cy="4764817"/>
            <a:chOff x="1219200" y="1818545"/>
            <a:chExt cx="6400800" cy="4764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C6444-908C-E243-8F3D-617FEFBE1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49564"/>
            <a:stretch/>
          </p:blipFill>
          <p:spPr>
            <a:xfrm>
              <a:off x="1219200" y="1818545"/>
              <a:ext cx="6400800" cy="47648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ED3F18-6C52-9A4D-9461-019B0EF40675}"/>
                </a:ext>
              </a:extLst>
            </p:cNvPr>
            <p:cNvSpPr txBox="1"/>
            <p:nvPr/>
          </p:nvSpPr>
          <p:spPr>
            <a:xfrm>
              <a:off x="2057400" y="2286000"/>
              <a:ext cx="13821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HelveticaNeueLT Com 55 Roman" pitchFamily="34" charset="0"/>
                </a:rPr>
                <a:t>Gall et al.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8784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9875"/>
            <a:ext cx="8208912" cy="1143000"/>
          </a:xfrm>
        </p:spPr>
        <p:txBody>
          <a:bodyPr/>
          <a:lstStyle/>
          <a:p>
            <a:r>
              <a:rPr lang="en-US"/>
              <a:t>Expanding Photosphere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96752"/>
            <a:ext cx="7990656" cy="4114800"/>
          </a:xfrm>
        </p:spPr>
        <p:txBody>
          <a:bodyPr/>
          <a:lstStyle/>
          <a:p>
            <a:r>
              <a:rPr lang="en-US" dirty="0"/>
              <a:t>Main difficulties</a:t>
            </a:r>
          </a:p>
          <a:p>
            <a:pPr lvl="1"/>
            <a:r>
              <a:rPr lang="en-US" dirty="0"/>
              <a:t>Explosion geometry/spherical symmetry</a:t>
            </a:r>
          </a:p>
          <a:p>
            <a:pPr lvl="1"/>
            <a:r>
              <a:rPr lang="en-US" dirty="0"/>
              <a:t>Uniform dilution factors?</a:t>
            </a:r>
          </a:p>
          <a:p>
            <a:pPr lvl="2"/>
            <a:r>
              <a:rPr lang="en-US" dirty="0"/>
              <a:t>Develop tailored spectra for each supernova </a:t>
            </a:r>
            <a:br>
              <a:rPr lang="en-US" dirty="0"/>
            </a:br>
            <a:r>
              <a:rPr lang="en-US" dirty="0">
                <a:sym typeface="Wingdings"/>
              </a:rPr>
              <a:t> Spectral-fitting Expanding Atmosphere Method (SEAM)</a:t>
            </a:r>
            <a:endParaRPr lang="en-US" dirty="0"/>
          </a:p>
          <a:p>
            <a:pPr lvl="1"/>
            <a:r>
              <a:rPr lang="en-US" dirty="0"/>
              <a:t>Absorption </a:t>
            </a:r>
          </a:p>
          <a:p>
            <a:r>
              <a:rPr lang="en-US" dirty="0"/>
              <a:t>Observational difficulties</a:t>
            </a:r>
          </a:p>
          <a:p>
            <a:pPr lvl="1"/>
            <a:r>
              <a:rPr lang="en-US" dirty="0"/>
              <a:t>Needs multiple epochs </a:t>
            </a:r>
          </a:p>
          <a:p>
            <a:pPr lvl="1"/>
            <a:r>
              <a:rPr lang="en-US" dirty="0"/>
              <a:t>Spectroscopy to detect faint absorption lines</a:t>
            </a:r>
          </a:p>
          <a:p>
            <a:pPr lvl="1"/>
            <a:r>
              <a:rPr lang="en-US" dirty="0"/>
              <a:t>Accurate photometry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9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4F06-AB50-DB4D-96A9-4F624456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Extragalactic Distances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FD0F55-409C-634C-AA0B-1B68A4F645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Difficulty to measure accurate distances</a:t>
                </a:r>
              </a:p>
              <a:p>
                <a:r>
                  <a:rPr lang="en-GB" dirty="0"/>
                  <a:t>Importance for local matter distributions</a:t>
                </a:r>
              </a:p>
              <a:p>
                <a:r>
                  <a:rPr lang="en-GB" dirty="0"/>
                  <a:t>Local expansion rate (Hubble constant)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𝑐𝑧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/>
                  <a:t>Expansion history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𝑣𝑎𝑐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FD0F55-409C-634C-AA0B-1B68A4F645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 b="-6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9">
            <a:extLst>
              <a:ext uri="{FF2B5EF4-FFF2-40B4-BE49-F238E27FC236}">
                <a16:creationId xmlns:a16="http://schemas.microsoft.com/office/drawing/2014/main" id="{AEC7AF1C-D467-FE41-BF12-9970F5E54642}"/>
              </a:ext>
            </a:extLst>
          </p:cNvPr>
          <p:cNvGrpSpPr>
            <a:grpSpLocks/>
          </p:cNvGrpSpPr>
          <p:nvPr/>
        </p:nvGrpSpPr>
        <p:grpSpPr bwMode="auto">
          <a:xfrm>
            <a:off x="619527" y="3212976"/>
            <a:ext cx="1520825" cy="1457326"/>
            <a:chOff x="-93" y="1997"/>
            <a:chExt cx="958" cy="918"/>
          </a:xfrm>
        </p:grpSpPr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C43B21FA-35E4-B345-BC16-73D7D60AD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7" y="1997"/>
              <a:ext cx="841" cy="50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D302B5FA-D1B4-FA47-A706-097ECB8D6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3" y="2508"/>
              <a:ext cx="95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dirty="0">
                  <a:solidFill>
                    <a:srgbClr val="CC0000"/>
                  </a:solidFill>
                  <a:latin typeface="Helvetica Neue LT Com 45 Light" panose="020B0403020202020204" pitchFamily="34" charset="77"/>
                </a:rPr>
                <a:t>Hubble-</a:t>
              </a:r>
              <a:br>
                <a:rPr lang="en-GB" sz="1800" dirty="0">
                  <a:solidFill>
                    <a:srgbClr val="CC0000"/>
                  </a:solidFill>
                  <a:latin typeface="Helvetica Neue LT Com 45 Light" panose="020B0403020202020204" pitchFamily="34" charset="77"/>
                </a:rPr>
              </a:br>
              <a:r>
                <a:rPr lang="en-GB" sz="1800" dirty="0" err="1">
                  <a:solidFill>
                    <a:srgbClr val="CC0000"/>
                  </a:solidFill>
                  <a:latin typeface="Helvetica Neue LT Com 45 Light" panose="020B0403020202020204" pitchFamily="34" charset="77"/>
                </a:rPr>
                <a:t>Lemaître</a:t>
              </a:r>
              <a:r>
                <a:rPr lang="en-GB" sz="1800" dirty="0">
                  <a:solidFill>
                    <a:srgbClr val="CC0000"/>
                  </a:solidFill>
                  <a:latin typeface="Helvetica Neue LT Com 45 Light" panose="020B0403020202020204" pitchFamily="34" charset="77"/>
                </a:rPr>
                <a:t> Law</a:t>
              </a:r>
            </a:p>
          </p:txBody>
        </p:sp>
      </p:grpSp>
      <p:grpSp>
        <p:nvGrpSpPr>
          <p:cNvPr id="7" name="Group 12">
            <a:extLst>
              <a:ext uri="{FF2B5EF4-FFF2-40B4-BE49-F238E27FC236}">
                <a16:creationId xmlns:a16="http://schemas.microsoft.com/office/drawing/2014/main" id="{0FF9184A-4255-1645-9F78-93C4DF8427FA}"/>
              </a:ext>
            </a:extLst>
          </p:cNvPr>
          <p:cNvGrpSpPr>
            <a:grpSpLocks/>
          </p:cNvGrpSpPr>
          <p:nvPr/>
        </p:nvGrpSpPr>
        <p:grpSpPr bwMode="auto">
          <a:xfrm>
            <a:off x="2051720" y="3212978"/>
            <a:ext cx="1547813" cy="1152526"/>
            <a:chOff x="1156" y="2001"/>
            <a:chExt cx="975" cy="726"/>
          </a:xfrm>
        </p:grpSpPr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ED9222BF-29E3-074C-BBB1-849578290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" y="2001"/>
              <a:ext cx="975" cy="506"/>
            </a:xfrm>
            <a:prstGeom prst="rect">
              <a:avLst/>
            </a:prstGeom>
            <a:solidFill>
              <a:srgbClr val="000080">
                <a:alpha val="2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Text Box 14">
              <a:extLst>
                <a:ext uri="{FF2B5EF4-FFF2-40B4-BE49-F238E27FC236}">
                  <a16:creationId xmlns:a16="http://schemas.microsoft.com/office/drawing/2014/main" id="{62A29D21-E62C-1E4C-B4B3-1B509E944B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5" y="2494"/>
              <a:ext cx="88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dirty="0">
                  <a:solidFill>
                    <a:schemeClr val="accent2"/>
                  </a:solidFill>
                  <a:latin typeface="Helvetica Neue LT Com 45 Light" panose="020B0403020202020204" pitchFamily="34" charset="77"/>
                </a:rPr>
                <a:t>deceleration</a:t>
              </a:r>
            </a:p>
          </p:txBody>
        </p: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id="{8BD82862-147C-0544-9E85-07B61EB3E348}"/>
              </a:ext>
            </a:extLst>
          </p:cNvPr>
          <p:cNvGrpSpPr>
            <a:grpSpLocks/>
          </p:cNvGrpSpPr>
          <p:nvPr/>
        </p:nvGrpSpPr>
        <p:grpSpPr bwMode="auto">
          <a:xfrm>
            <a:off x="3742779" y="3212977"/>
            <a:ext cx="3565525" cy="1152526"/>
            <a:chOff x="2230" y="2041"/>
            <a:chExt cx="2246" cy="726"/>
          </a:xfrm>
        </p:grpSpPr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A7D8A3FE-387C-B641-9D1F-6070062A4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0" y="2041"/>
              <a:ext cx="2246" cy="506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Text Box 17">
              <a:extLst>
                <a:ext uri="{FF2B5EF4-FFF2-40B4-BE49-F238E27FC236}">
                  <a16:creationId xmlns:a16="http://schemas.microsoft.com/office/drawing/2014/main" id="{466DD59C-3582-D345-9E8C-647A1FF825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2" y="2534"/>
              <a:ext cx="143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dirty="0">
                  <a:solidFill>
                    <a:schemeClr val="accent1"/>
                  </a:solidFill>
                  <a:latin typeface="Helvetica Neue LT Com 45 Light" panose="020B0403020202020204" pitchFamily="34" charset="77"/>
                </a:rPr>
                <a:t>jerk/equation of 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21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52CDF-F3EF-2842-B9B4-9C5BC496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Expanded Photosphere Method Reloaded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A9699-CBEB-8F4D-BED4-16828EC9A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individual atmospheric models for the spectral fits</a:t>
            </a:r>
          </a:p>
          <a:p>
            <a:pPr lvl="1"/>
            <a:r>
              <a:rPr lang="en-US" dirty="0"/>
              <a:t>use of the TARDIS radiation transport model</a:t>
            </a:r>
          </a:p>
          <a:p>
            <a:pPr lvl="1">
              <a:buFont typeface="System Font Regular"/>
              <a:buChar char="→"/>
            </a:pPr>
            <a:r>
              <a:rPr lang="en-US" dirty="0"/>
              <a:t> absolute flux emitted</a:t>
            </a:r>
          </a:p>
          <a:p>
            <a:r>
              <a:rPr lang="en-US" dirty="0"/>
              <a:t>Accurate explosion date</a:t>
            </a:r>
          </a:p>
          <a:p>
            <a:pPr lvl="1"/>
            <a:r>
              <a:rPr lang="en-US" dirty="0"/>
              <a:t>accurate zero point</a:t>
            </a:r>
          </a:p>
          <a:p>
            <a:r>
              <a:rPr lang="en-US" dirty="0"/>
              <a:t>At least 5 epochs per supernova</a:t>
            </a:r>
          </a:p>
        </p:txBody>
      </p:sp>
    </p:spTree>
    <p:extLst>
      <p:ext uri="{BB962C8B-B14F-4D97-AF65-F5344CB8AC3E}">
        <p14:creationId xmlns:p14="http://schemas.microsoft.com/office/powerpoint/2010/main" val="4214688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/>
          </a:lstStyle>
          <a:p>
            <a:r>
              <a:rPr lang="en-US"/>
              <a:t>Distances from spectral fits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684213" y="13716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800"/>
              <a:t>Spectral-fitting Expanding Atmosphere Method</a:t>
            </a:r>
          </a:p>
          <a:p>
            <a:pPr lvl="1"/>
            <a:r>
              <a:rPr lang="en-GB" sz="2400"/>
              <a:t>Baron et al. (95, 96, 2004, 2007), Lentz et al. 2001, Mitchell et al. 2002</a:t>
            </a:r>
          </a:p>
          <a:p>
            <a:r>
              <a:rPr lang="en-GB" sz="2800"/>
              <a:t>Tailored Expanding Photosphere Method</a:t>
            </a:r>
          </a:p>
          <a:p>
            <a:pPr lvl="1"/>
            <a:r>
              <a:rPr lang="en-GB" sz="2400" err="1">
                <a:sym typeface="Helvetica"/>
              </a:rPr>
              <a:t>Dessart</a:t>
            </a:r>
            <a:r>
              <a:rPr lang="en-GB" sz="2400">
                <a:sym typeface="Helvetica"/>
              </a:rPr>
              <a:t> et al. (2006, 2008)</a:t>
            </a:r>
          </a:p>
          <a:p>
            <a:endParaRPr lang="en-GB" sz="2800"/>
          </a:p>
        </p:txBody>
      </p:sp>
      <p:pic>
        <p:nvPicPr>
          <p:cNvPr id="13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617" y="4272626"/>
            <a:ext cx="1513609" cy="151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09" y="3554310"/>
            <a:ext cx="3065065" cy="2762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4427984" y="3789040"/>
            <a:ext cx="1115691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X, ρ, </a:t>
            </a:r>
            <a:r>
              <a:rPr sz="1687">
                <a:solidFill>
                  <a:schemeClr val="accent2"/>
                </a:solidFill>
              </a:rPr>
              <a:t>L</a:t>
            </a:r>
            <a:r>
              <a:rPr sz="1687" baseline="-5999">
                <a:solidFill>
                  <a:schemeClr val="accent2"/>
                </a:solidFill>
              </a:rPr>
              <a:t>λ</a:t>
            </a:r>
            <a:r>
              <a:rPr sz="1687"/>
              <a:t>, …</a:t>
            </a:r>
            <a:r>
              <a:rPr sz="1687" baseline="-5999"/>
              <a:t> </a:t>
            </a:r>
          </a:p>
        </p:txBody>
      </p:sp>
      <p:sp>
        <p:nvSpPr>
          <p:cNvPr id="138" name="Shape 138"/>
          <p:cNvSpPr/>
          <p:nvPr/>
        </p:nvSpPr>
        <p:spPr>
          <a:xfrm>
            <a:off x="3431607" y="4655729"/>
            <a:ext cx="677366" cy="700597"/>
          </a:xfrm>
          <a:prstGeom prst="rightArrow">
            <a:avLst>
              <a:gd name="adj1" fmla="val 32000"/>
              <a:gd name="adj2" fmla="val 66390"/>
            </a:avLst>
          </a:prstGeom>
          <a:ln w="25400">
            <a:solidFill>
              <a:schemeClr val="accent1">
                <a:satOff val="-3355"/>
                <a:lumOff val="26614"/>
                <a:alpha val="77898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39" name="Shape 139"/>
          <p:cNvSpPr/>
          <p:nvPr/>
        </p:nvSpPr>
        <p:spPr>
          <a:xfrm>
            <a:off x="5949779" y="4655729"/>
            <a:ext cx="677366" cy="700597"/>
          </a:xfrm>
          <a:prstGeom prst="rightArrow">
            <a:avLst>
              <a:gd name="adj1" fmla="val 32000"/>
              <a:gd name="adj2" fmla="val 66390"/>
            </a:avLst>
          </a:prstGeom>
          <a:ln w="25400">
            <a:solidFill>
              <a:schemeClr val="accent1">
                <a:satOff val="-3355"/>
                <a:lumOff val="26614"/>
                <a:alpha val="77898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41" name="Shape 141"/>
          <p:cNvSpPr/>
          <p:nvPr/>
        </p:nvSpPr>
        <p:spPr>
          <a:xfrm>
            <a:off x="684213" y="6316653"/>
            <a:ext cx="1402628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400">
                <a:latin typeface="Helvetica Neue Light" panose="02000403000000020004" pitchFamily="2" charset="0"/>
                <a:ea typeface="Helvetica Neue Light" panose="02000403000000020004" pitchFamily="2" charset="0"/>
              </a:rPr>
              <a:t>Baron et al. 2004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6772832" y="4494467"/>
                <a:ext cx="1454847" cy="950757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87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1687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𝐿</m:t>
                          </m:r>
                        </m:sub>
                      </m:sSub>
                      <m:r>
                        <a:rPr lang="en-US" sz="1687" i="1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mr-IN"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87" i="1">
                                  <a:solidFill>
                                    <a:schemeClr val="accent2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687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  <m:r>
                                <a:rPr lang="en-US" sz="1687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r>
                                <a:rPr lang="en-US" sz="1687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  <m:r>
                                <a:rPr lang="en-US" sz="1687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𝐹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de-DE" sz="1687">
                  <a:latin typeface="+mj-lt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2832" y="4494467"/>
                <a:ext cx="1454847" cy="95075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9576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210BDC-11F5-204D-915C-595D71FB2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TARDIS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/>
        <p:txBody>
          <a:bodyPr/>
          <a:lstStyle>
            <a:lvl1pPr marL="0" indent="0">
              <a:buSzTx/>
              <a:buNone/>
            </a:lvl1pPr>
          </a:lstStyle>
          <a:p>
            <a:r>
              <a:rPr lang="en-GB" err="1"/>
              <a:t>Kerzendorf</a:t>
            </a:r>
            <a:r>
              <a:rPr lang="en-GB"/>
              <a:t> &amp; Sim 2014</a:t>
            </a:r>
          </a:p>
        </p:txBody>
      </p:sp>
      <p:pic>
        <p:nvPicPr>
          <p:cNvPr id="14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44" y="3413163"/>
            <a:ext cx="2005800" cy="20144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" name="Group 158"/>
          <p:cNvGrpSpPr/>
          <p:nvPr/>
        </p:nvGrpSpPr>
        <p:grpSpPr>
          <a:xfrm>
            <a:off x="1572724" y="2540808"/>
            <a:ext cx="4090543" cy="3058479"/>
            <a:chOff x="0" y="-85"/>
            <a:chExt cx="5817660" cy="4349835"/>
          </a:xfrm>
        </p:grpSpPr>
        <p:pic>
          <p:nvPicPr>
            <p:cNvPr id="146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8824"/>
              <a:ext cx="4228526" cy="42409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" name="Group 155"/>
            <p:cNvGrpSpPr/>
            <p:nvPr/>
          </p:nvGrpSpPr>
          <p:grpSpPr>
            <a:xfrm>
              <a:off x="2635250" y="76697"/>
              <a:ext cx="660254" cy="835587"/>
              <a:chOff x="0" y="0"/>
              <a:chExt cx="660253" cy="835586"/>
            </a:xfrm>
          </p:grpSpPr>
          <p:grpSp>
            <p:nvGrpSpPr>
              <p:cNvPr id="153" name="Group 153"/>
              <p:cNvGrpSpPr/>
              <p:nvPr/>
            </p:nvGrpSpPr>
            <p:grpSpPr>
              <a:xfrm>
                <a:off x="0" y="268018"/>
                <a:ext cx="660254" cy="567569"/>
                <a:chOff x="0" y="0"/>
                <a:chExt cx="660253" cy="567567"/>
              </a:xfrm>
            </p:grpSpPr>
            <p:grpSp>
              <p:nvGrpSpPr>
                <p:cNvPr id="151" name="Group 151"/>
                <p:cNvGrpSpPr/>
                <p:nvPr/>
              </p:nvGrpSpPr>
              <p:grpSpPr>
                <a:xfrm>
                  <a:off x="0" y="-1"/>
                  <a:ext cx="660254" cy="567569"/>
                  <a:chOff x="0" y="0"/>
                  <a:chExt cx="660253" cy="567567"/>
                </a:xfrm>
              </p:grpSpPr>
              <p:grpSp>
                <p:nvGrpSpPr>
                  <p:cNvPr id="149" name="Group 149"/>
                  <p:cNvGrpSpPr/>
                  <p:nvPr/>
                </p:nvGrpSpPr>
                <p:grpSpPr>
                  <a:xfrm>
                    <a:off x="-1" y="270933"/>
                    <a:ext cx="660255" cy="296635"/>
                    <a:chOff x="0" y="0"/>
                    <a:chExt cx="660253" cy="296634"/>
                  </a:xfrm>
                </p:grpSpPr>
                <p:sp>
                  <p:nvSpPr>
                    <p:cNvPr id="147" name="Shape 147"/>
                    <p:cNvSpPr/>
                    <p:nvPr/>
                  </p:nvSpPr>
                  <p:spPr>
                    <a:xfrm flipV="1">
                      <a:off x="-1" y="0"/>
                      <a:ext cx="296636" cy="296635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2400"/>
                      </a:pPr>
                      <a:endParaRPr sz="1687"/>
                    </a:p>
                  </p:txBody>
                </p:sp>
                <p:sp>
                  <p:nvSpPr>
                    <p:cNvPr id="148" name="Shape 148"/>
                    <p:cNvSpPr/>
                    <p:nvPr/>
                  </p:nvSpPr>
                  <p:spPr>
                    <a:xfrm>
                      <a:off x="279400" y="22859"/>
                      <a:ext cx="380854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000000"/>
                      </a:solidFill>
                      <a:prstDash val="solid"/>
                      <a:miter lim="400000"/>
                      <a:tailEnd type="triangle" w="med" len="med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2400"/>
                      </a:pPr>
                      <a:endParaRPr sz="1687"/>
                    </a:p>
                  </p:txBody>
                </p:sp>
              </p:grpSp>
              <p:sp>
                <p:nvSpPr>
                  <p:cNvPr id="150" name="Shape 150"/>
                  <p:cNvSpPr/>
                  <p:nvPr/>
                </p:nvSpPr>
                <p:spPr>
                  <a:xfrm flipV="1">
                    <a:off x="634999" y="-1"/>
                    <a:ext cx="1" cy="296636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0000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</p:grpSp>
            <p:sp>
              <p:nvSpPr>
                <p:cNvPr id="152" name="Shape 152"/>
                <p:cNvSpPr/>
                <p:nvPr/>
              </p:nvSpPr>
              <p:spPr>
                <a:xfrm flipH="1">
                  <a:off x="417362" y="15682"/>
                  <a:ext cx="227577" cy="131392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sp>
            <p:nvSpPr>
              <p:cNvPr id="154" name="Shape 154"/>
              <p:cNvSpPr/>
              <p:nvPr/>
            </p:nvSpPr>
            <p:spPr>
              <a:xfrm flipH="1" flipV="1">
                <a:off x="273579" y="-1"/>
                <a:ext cx="183621" cy="40590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156" name="Shape 156"/>
            <p:cNvSpPr/>
            <p:nvPr/>
          </p:nvSpPr>
          <p:spPr>
            <a:xfrm>
              <a:off x="1298333" y="1600876"/>
              <a:ext cx="1486448" cy="1256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500">
                  <a:solidFill>
                    <a:srgbClr val="FFFFFF"/>
                  </a:solidFill>
                </a:defRPr>
              </a:pPr>
              <a:r>
                <a:rPr sz="1758"/>
                <a:t>Black</a:t>
              </a:r>
              <a:r>
                <a:rPr lang="en-US" sz="1758"/>
                <a:t>b</a:t>
              </a:r>
              <a:r>
                <a:rPr sz="1758"/>
                <a:t>ody</a:t>
              </a:r>
            </a:p>
            <a:p>
              <a:pPr>
                <a:defRPr sz="2500">
                  <a:solidFill>
                    <a:srgbClr val="FFFFFF"/>
                  </a:solidFill>
                </a:defRPr>
              </a:pPr>
              <a:r>
                <a:rPr sz="1758"/>
                <a:t>Inner</a:t>
              </a:r>
            </a:p>
            <a:p>
              <a:pPr>
                <a:defRPr sz="2500">
                  <a:solidFill>
                    <a:srgbClr val="FFFFFF"/>
                  </a:solidFill>
                </a:defRPr>
              </a:pPr>
              <a:r>
                <a:rPr sz="1758"/>
                <a:t>Boundary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3363382" y="-85"/>
              <a:ext cx="2454278" cy="533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spcBef>
                  <a:spcPts val="3200"/>
                </a:spcBef>
                <a:defRPr sz="2800"/>
              </a:lvl1pPr>
            </a:lstStyle>
            <a:p>
              <a:r>
                <a:rPr sz="1969"/>
                <a:t>Monte Carlo RT</a:t>
              </a:r>
            </a:p>
          </p:txBody>
        </p:sp>
      </p:grpSp>
      <p:sp>
        <p:nvSpPr>
          <p:cNvPr id="159" name="Shape 159"/>
          <p:cNvSpPr/>
          <p:nvPr/>
        </p:nvSpPr>
        <p:spPr>
          <a:xfrm>
            <a:off x="705445" y="5825135"/>
            <a:ext cx="7804547" cy="676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defTabSz="386106">
              <a:spcBef>
                <a:spcPts val="2461"/>
              </a:spcBef>
              <a:defRPr sz="3384"/>
            </a:pPr>
            <a:r>
              <a:rPr sz="2109">
                <a:latin typeface="Helvetica Neue Light" panose="02000403000000020004" pitchFamily="2" charset="0"/>
                <a:ea typeface="Helvetica Neue Light" panose="02000403000000020004" pitchFamily="2" charset="0"/>
              </a:rPr>
              <a:t>But: Developed for Type </a:t>
            </a:r>
            <a:r>
              <a:rPr sz="2109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Ia</a:t>
            </a:r>
            <a:r>
              <a:rPr sz="2109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sz="2109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SN</a:t>
            </a:r>
            <a:r>
              <a:rPr lang="en-US" sz="2109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e</a:t>
            </a:r>
            <a:r>
              <a:rPr sz="2109">
                <a:latin typeface="Helvetica Neue Light" panose="02000403000000020004" pitchFamily="2" charset="0"/>
                <a:ea typeface="Helvetica Neue Light" panose="02000403000000020004" pitchFamily="2" charset="0"/>
              </a:rPr>
              <a:t> not Type II</a:t>
            </a:r>
          </a:p>
        </p:txBody>
      </p:sp>
      <p:sp>
        <p:nvSpPr>
          <p:cNvPr id="22" name="Shape 165">
            <a:extLst>
              <a:ext uri="{FF2B5EF4-FFF2-40B4-BE49-F238E27FC236}">
                <a16:creationId xmlns:a16="http://schemas.microsoft.com/office/drawing/2014/main" id="{AE40EDA2-984B-1045-B646-96399EA1ECE7}"/>
              </a:ext>
            </a:extLst>
          </p:cNvPr>
          <p:cNvSpPr/>
          <p:nvPr/>
        </p:nvSpPr>
        <p:spPr>
          <a:xfrm>
            <a:off x="6472900" y="3151709"/>
            <a:ext cx="2412290" cy="892969"/>
          </a:xfrm>
          <a:prstGeom prst="roundRect">
            <a:avLst>
              <a:gd name="adj" fmla="val 15000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sz="1828"/>
              <a:t>high optical depths </a:t>
            </a:r>
            <a:endParaRPr lang="en-US" sz="1828"/>
          </a:p>
          <a:p>
            <a:r>
              <a:rPr sz="1828"/>
              <a:t>(</a:t>
            </a:r>
            <a:r>
              <a:rPr sz="1828" err="1"/>
              <a:t>τ</a:t>
            </a:r>
            <a:r>
              <a:rPr sz="1828"/>
              <a:t> = 20-30</a:t>
            </a:r>
            <a:r>
              <a:rPr lang="de-DE" sz="1828"/>
              <a:t>)</a:t>
            </a:r>
            <a:endParaRPr sz="1828"/>
          </a:p>
        </p:txBody>
      </p:sp>
      <p:sp>
        <p:nvSpPr>
          <p:cNvPr id="29" name="Shape 174">
            <a:extLst>
              <a:ext uri="{FF2B5EF4-FFF2-40B4-BE49-F238E27FC236}">
                <a16:creationId xmlns:a16="http://schemas.microsoft.com/office/drawing/2014/main" id="{D47A1A23-CFAD-9C4E-A7C8-ACBDE8DA27A4}"/>
              </a:ext>
            </a:extLst>
          </p:cNvPr>
          <p:cNvSpPr/>
          <p:nvPr/>
        </p:nvSpPr>
        <p:spPr>
          <a:xfrm>
            <a:off x="6472900" y="1949049"/>
            <a:ext cx="2412290" cy="1017985"/>
          </a:xfrm>
          <a:prstGeom prst="roundRect">
            <a:avLst>
              <a:gd name="adj" fmla="val 13158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sz="1828"/>
              <a:t>bound-free, free</a:t>
            </a:r>
            <a:r>
              <a:rPr lang="en-US" sz="1828"/>
              <a:t>-</a:t>
            </a:r>
            <a:r>
              <a:rPr sz="1828"/>
              <a:t>free</a:t>
            </a:r>
            <a:r>
              <a:rPr lang="en-US" sz="1828"/>
              <a:t>,</a:t>
            </a:r>
            <a:r>
              <a:rPr sz="1828"/>
              <a:t> collisional processes</a:t>
            </a:r>
          </a:p>
        </p:txBody>
      </p:sp>
      <p:sp>
        <p:nvSpPr>
          <p:cNvPr id="33" name="Shape 178">
            <a:extLst>
              <a:ext uri="{FF2B5EF4-FFF2-40B4-BE49-F238E27FC236}">
                <a16:creationId xmlns:a16="http://schemas.microsoft.com/office/drawing/2014/main" id="{D68A41F3-FC4B-FE48-A505-276E63AD9E37}"/>
              </a:ext>
            </a:extLst>
          </p:cNvPr>
          <p:cNvSpPr/>
          <p:nvPr/>
        </p:nvSpPr>
        <p:spPr>
          <a:xfrm>
            <a:off x="6472900" y="4255525"/>
            <a:ext cx="2412290" cy="950013"/>
          </a:xfrm>
          <a:prstGeom prst="roundRect">
            <a:avLst>
              <a:gd name="adj" fmla="val 13158"/>
            </a:avLst>
          </a:prstGeom>
          <a:solidFill>
            <a:schemeClr val="accent4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sz="1828"/>
              <a:t>NLTE and thermal structure</a:t>
            </a:r>
          </a:p>
        </p:txBody>
      </p:sp>
      <p:sp>
        <p:nvSpPr>
          <p:cNvPr id="26" name="Shape 170">
            <a:extLst>
              <a:ext uri="{FF2B5EF4-FFF2-40B4-BE49-F238E27FC236}">
                <a16:creationId xmlns:a16="http://schemas.microsoft.com/office/drawing/2014/main" id="{B1F72E02-0DC9-0140-AEBB-31AD802862B9}"/>
              </a:ext>
            </a:extLst>
          </p:cNvPr>
          <p:cNvSpPr/>
          <p:nvPr/>
        </p:nvSpPr>
        <p:spPr>
          <a:xfrm>
            <a:off x="6485870" y="5348412"/>
            <a:ext cx="2387046" cy="892969"/>
          </a:xfrm>
          <a:prstGeom prst="roundRect">
            <a:avLst>
              <a:gd name="adj" fmla="val 15000"/>
            </a:avLst>
          </a:prstGeom>
          <a:solidFill>
            <a:schemeClr val="accent4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no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sz="1828"/>
              <a:t>relativistic transport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93F54-ECF6-B449-BCC7-BE74A07A3159}"/>
              </a:ext>
            </a:extLst>
          </p:cNvPr>
          <p:cNvSpPr txBox="1"/>
          <p:nvPr/>
        </p:nvSpPr>
        <p:spPr>
          <a:xfrm>
            <a:off x="6485870" y="6313653"/>
            <a:ext cx="1381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Vogl</a:t>
            </a:r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</a:rPr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25602605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33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B8BDBE9-1668-0049-8EC2-506A77A73F6D}"/>
              </a:ext>
            </a:extLst>
          </p:cNvPr>
          <p:cNvGrpSpPr/>
          <p:nvPr/>
        </p:nvGrpSpPr>
        <p:grpSpPr>
          <a:xfrm>
            <a:off x="5893003" y="3378156"/>
            <a:ext cx="642938" cy="1035147"/>
            <a:chOff x="857515" y="4212502"/>
            <a:chExt cx="914400" cy="1472209"/>
          </a:xfrm>
        </p:grpSpPr>
        <p:pic>
          <p:nvPicPr>
            <p:cNvPr id="8" name="Graphic 7" descr="Thermometer">
              <a:extLst>
                <a:ext uri="{FF2B5EF4-FFF2-40B4-BE49-F238E27FC236}">
                  <a16:creationId xmlns:a16="http://schemas.microsoft.com/office/drawing/2014/main" id="{BF48B7F1-A2A3-6541-9949-12311398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7515" y="4212502"/>
              <a:ext cx="914400" cy="9144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2F5016-6E00-AC4C-9F94-1E23FAFFD23E}"/>
                </a:ext>
              </a:extLst>
            </p:cNvPr>
            <p:cNvSpPr/>
            <p:nvPr/>
          </p:nvSpPr>
          <p:spPr>
            <a:xfrm>
              <a:off x="914606" y="5184151"/>
              <a:ext cx="654765" cy="5005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87" dirty="0">
                  <a:solidFill>
                    <a:schemeClr val="accent5"/>
                  </a:solidFill>
                </a:rPr>
                <a:t>T</a:t>
              </a:r>
              <a:r>
                <a:rPr lang="en-US" sz="1687" baseline="-25000" dirty="0">
                  <a:solidFill>
                    <a:schemeClr val="accent5"/>
                  </a:solidFill>
                </a:rPr>
                <a:t>ph</a:t>
              </a:r>
              <a:endParaRPr lang="en-US" sz="1687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7BF48A-32E6-294D-B83A-3B38DD6076BD}"/>
              </a:ext>
            </a:extLst>
          </p:cNvPr>
          <p:cNvGrpSpPr/>
          <p:nvPr/>
        </p:nvGrpSpPr>
        <p:grpSpPr>
          <a:xfrm>
            <a:off x="3970807" y="3433725"/>
            <a:ext cx="642938" cy="875552"/>
            <a:chOff x="5670230" y="5295001"/>
            <a:chExt cx="914400" cy="1245230"/>
          </a:xfrm>
        </p:grpSpPr>
        <p:pic>
          <p:nvPicPr>
            <p:cNvPr id="12" name="Graphic 11" descr="Gauge">
              <a:extLst>
                <a:ext uri="{FF2B5EF4-FFF2-40B4-BE49-F238E27FC236}">
                  <a16:creationId xmlns:a16="http://schemas.microsoft.com/office/drawing/2014/main" id="{52DBBBC5-9085-4A40-8D45-A390CE28B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70230" y="5295001"/>
              <a:ext cx="914400" cy="9144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89DA0B-F5B4-0541-8E1C-8EBEA7342D85}"/>
                </a:ext>
              </a:extLst>
            </p:cNvPr>
            <p:cNvSpPr/>
            <p:nvPr/>
          </p:nvSpPr>
          <p:spPr>
            <a:xfrm>
              <a:off x="5740145" y="6039671"/>
              <a:ext cx="620569" cy="5005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87" dirty="0" err="1">
                  <a:solidFill>
                    <a:schemeClr val="accent1"/>
                  </a:solidFill>
                </a:rPr>
                <a:t>v</a:t>
              </a:r>
              <a:r>
                <a:rPr lang="en-US" sz="1687" baseline="-25000" dirty="0" err="1">
                  <a:solidFill>
                    <a:schemeClr val="accent1"/>
                  </a:solidFill>
                </a:rPr>
                <a:t>ph</a:t>
              </a:r>
              <a:endParaRPr lang="en-US" sz="1687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4A11BC-A08D-454C-8847-B01AD18BE374}"/>
              </a:ext>
            </a:extLst>
          </p:cNvPr>
          <p:cNvGrpSpPr/>
          <p:nvPr/>
        </p:nvGrpSpPr>
        <p:grpSpPr>
          <a:xfrm>
            <a:off x="2712974" y="2889054"/>
            <a:ext cx="741431" cy="1003000"/>
            <a:chOff x="3305360" y="4302320"/>
            <a:chExt cx="1054479" cy="1426489"/>
          </a:xfrm>
        </p:grpSpPr>
        <p:pic>
          <p:nvPicPr>
            <p:cNvPr id="10" name="Graphic 9" descr="Atom">
              <a:extLst>
                <a:ext uri="{FF2B5EF4-FFF2-40B4-BE49-F238E27FC236}">
                  <a16:creationId xmlns:a16="http://schemas.microsoft.com/office/drawing/2014/main" id="{436FA95C-2C3B-EF43-B03B-87828934E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45439" y="4302320"/>
              <a:ext cx="914400" cy="9144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3505B0F-089F-F142-A59A-F774C440B6C9}"/>
                </a:ext>
              </a:extLst>
            </p:cNvPr>
            <p:cNvSpPr/>
            <p:nvPr/>
          </p:nvSpPr>
          <p:spPr>
            <a:xfrm>
              <a:off x="3305360" y="5228249"/>
              <a:ext cx="1021818" cy="5005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87" dirty="0" err="1">
                  <a:solidFill>
                    <a:schemeClr val="accent2"/>
                  </a:solidFill>
                </a:rPr>
                <a:t>X</a:t>
              </a:r>
              <a:r>
                <a:rPr lang="en-US" sz="1687" baseline="-25000" dirty="0" err="1">
                  <a:solidFill>
                    <a:schemeClr val="accent2"/>
                  </a:solidFill>
                </a:rPr>
                <a:t>Fe</a:t>
              </a:r>
              <a:r>
                <a:rPr lang="en-US" sz="1687" dirty="0">
                  <a:solidFill>
                    <a:schemeClr val="accent2"/>
                  </a:solidFill>
                </a:rPr>
                <a:t>,</a:t>
              </a:r>
              <a:r>
                <a:rPr lang="en-US" sz="1406" dirty="0">
                  <a:solidFill>
                    <a:schemeClr val="accent2"/>
                  </a:solidFill>
                </a:rPr>
                <a:t>…</a:t>
              </a:r>
            </a:p>
          </p:txBody>
        </p:sp>
      </p:grp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3F8ADE15-64B1-B04C-A7FF-7C3D9EE005E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32368" y="3177551"/>
            <a:ext cx="512525" cy="192708"/>
          </a:xfrm>
          <a:prstGeom prst="bentConnector3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C600C7F4-25C3-E44D-B14A-487A1B5DE60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23062" y="2461642"/>
            <a:ext cx="410726" cy="397586"/>
          </a:xfrm>
          <a:prstGeom prst="bentConnector3">
            <a:avLst>
              <a:gd name="adj1" fmla="val 42173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4E7748CD-F2F2-C243-BB0A-D24D125535BA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58384" y="3188498"/>
            <a:ext cx="385078" cy="316754"/>
          </a:xfrm>
          <a:prstGeom prst="bentConnector3">
            <a:avLst>
              <a:gd name="adj1" fmla="val 50000"/>
            </a:avLst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22A630B1-B1E0-EB4F-82C3-8FEA7354A4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64" y="732496"/>
            <a:ext cx="5793868" cy="402281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E308DB9-B7AB-EC44-B9DF-AD17CF2842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64" y="732496"/>
            <a:ext cx="5793868" cy="4022816"/>
          </a:xfrm>
          <a:prstGeom prst="rect">
            <a:avLst/>
          </a:prstGeom>
        </p:spPr>
      </p:pic>
      <p:pic>
        <p:nvPicPr>
          <p:cNvPr id="52" name="Graphic 51" descr="Question mark">
            <a:extLst>
              <a:ext uri="{FF2B5EF4-FFF2-40B4-BE49-F238E27FC236}">
                <a16:creationId xmlns:a16="http://schemas.microsoft.com/office/drawing/2014/main" id="{A1F7D888-6C5A-C84D-A19C-ECD5C604C0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2145" y="2352856"/>
            <a:ext cx="561088" cy="561088"/>
          </a:xfrm>
          <a:prstGeom prst="rect">
            <a:avLst/>
          </a:prstGeom>
        </p:spPr>
      </p:pic>
      <p:pic>
        <p:nvPicPr>
          <p:cNvPr id="55" name="Graphic 54" descr="Head with gears">
            <a:extLst>
              <a:ext uri="{FF2B5EF4-FFF2-40B4-BE49-F238E27FC236}">
                <a16:creationId xmlns:a16="http://schemas.microsoft.com/office/drawing/2014/main" id="{B9037217-E281-CB4E-BCCB-06908823BE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13841" y="2952312"/>
            <a:ext cx="561088" cy="561088"/>
          </a:xfrm>
          <a:prstGeom prst="rect">
            <a:avLst/>
          </a:prstGeom>
        </p:spPr>
      </p:pic>
      <p:pic>
        <p:nvPicPr>
          <p:cNvPr id="58" name="Graphic 57" descr="Brain in head">
            <a:extLst>
              <a:ext uri="{FF2B5EF4-FFF2-40B4-BE49-F238E27FC236}">
                <a16:creationId xmlns:a16="http://schemas.microsoft.com/office/drawing/2014/main" id="{910F1FDB-3873-0C43-BD0C-E1648922C5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14114" y="2952576"/>
            <a:ext cx="561938" cy="561938"/>
          </a:xfrm>
          <a:prstGeom prst="rect">
            <a:avLst/>
          </a:prstGeom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/>
          </a:lstStyle>
          <a:p>
            <a:pPr algn="ctr"/>
            <a:r>
              <a:rPr lang="de-DE" dirty="0"/>
              <a:t>Parameter </a:t>
            </a:r>
            <a:r>
              <a:rPr lang="de-DE" dirty="0" err="1"/>
              <a:t>determination</a:t>
            </a:r>
            <a:endParaRPr lang="de-DE" dirty="0"/>
          </a:p>
        </p:txBody>
      </p:sp>
      <p:sp>
        <p:nvSpPr>
          <p:cNvPr id="6" name="Shape 208"/>
          <p:cNvSpPr>
            <a:spLocks noGrp="1"/>
          </p:cNvSpPr>
          <p:nvPr>
            <p:ph idx="1"/>
          </p:nvPr>
        </p:nvSpPr>
        <p:spPr>
          <a:xfrm>
            <a:off x="657148" y="4210228"/>
            <a:ext cx="7772400" cy="2171100"/>
          </a:xfrm>
        </p:spPr>
        <p:txBody>
          <a:bodyPr/>
          <a:lstStyle/>
          <a:p>
            <a:pPr marL="0" indent="0">
              <a:spcBef>
                <a:spcPts val="492"/>
              </a:spcBef>
              <a:buSzTx/>
              <a:buNone/>
              <a:defRPr sz="2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lang="en-US" sz="225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 charset="0"/>
              </a:rPr>
              <a:t>Current method: </a:t>
            </a:r>
          </a:p>
          <a:p>
            <a:pPr marL="0" indent="0">
              <a:spcBef>
                <a:spcPts val="492"/>
              </a:spcBef>
              <a:buSzTx/>
              <a:buNone/>
              <a:defRPr sz="2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lang="en-US" sz="1969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 charset="0"/>
              </a:rPr>
              <a:t>Optimization by hand and eye</a:t>
            </a:r>
            <a:r>
              <a:rPr lang="en-US" sz="2250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 charset="0"/>
              </a:rPr>
              <a:t> </a:t>
            </a:r>
            <a:r>
              <a:rPr lang="en-US" sz="1266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 charset="0"/>
              </a:rPr>
              <a:t>(e.g., </a:t>
            </a:r>
            <a:r>
              <a:rPr lang="en-US" sz="1266" dirty="0" err="1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 charset="0"/>
              </a:rPr>
              <a:t>Dessart</a:t>
            </a:r>
            <a:r>
              <a:rPr lang="en-US" sz="1266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 charset="0"/>
              </a:rPr>
              <a:t> &amp; Hillier 2006, 2008)</a:t>
            </a:r>
          </a:p>
          <a:p>
            <a:pPr marL="312528" lvl="1" indent="0">
              <a:spcBef>
                <a:spcPts val="492"/>
              </a:spcBef>
              <a:buSzTx/>
              <a:buNone/>
              <a:defRPr sz="2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lang="en-US" sz="1969" dirty="0">
                <a:solidFill>
                  <a:srgbClr val="00B05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 charset="0"/>
              </a:rPr>
              <a:t>Advantages:</a:t>
            </a:r>
          </a:p>
          <a:p>
            <a:pPr>
              <a:spcBef>
                <a:spcPts val="0"/>
              </a:spcBef>
              <a:buSzTx/>
              <a:buFont typeface="Courier New" charset="0"/>
              <a:buChar char="o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969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/>
                <a:sym typeface="Helvetica"/>
              </a:rPr>
              <a:t>efficiency</a:t>
            </a:r>
          </a:p>
          <a:p>
            <a:pPr>
              <a:spcBef>
                <a:spcPts val="0"/>
              </a:spcBef>
              <a:buSzTx/>
              <a:buFont typeface="Courier New" charset="0"/>
              <a:buChar char="o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969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/>
                <a:sym typeface="Helvetica"/>
              </a:rPr>
              <a:t>uses spectroscopist’s </a:t>
            </a:r>
            <a:br>
              <a:rPr lang="en-US" sz="1969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/>
                <a:sym typeface="Helvetica"/>
              </a:rPr>
            </a:br>
            <a:r>
              <a:rPr lang="en-US" sz="1969" dirty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/>
                <a:sym typeface="Helvetica"/>
              </a:rPr>
              <a:t>knowledge</a:t>
            </a:r>
            <a:endParaRPr lang="en-US" sz="1969" dirty="0">
              <a:solidFill>
                <a:schemeClr val="accent3">
                  <a:satOff val="18648"/>
                  <a:lumOff val="5971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"/>
              <a:sym typeface="Helvetica"/>
            </a:endParaRPr>
          </a:p>
          <a:p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4780246-FF96-D344-A237-ACD563116E4E}"/>
              </a:ext>
            </a:extLst>
          </p:cNvPr>
          <p:cNvGrpSpPr/>
          <p:nvPr/>
        </p:nvGrpSpPr>
        <p:grpSpPr>
          <a:xfrm>
            <a:off x="7579319" y="3362605"/>
            <a:ext cx="642938" cy="1050742"/>
            <a:chOff x="11729100" y="4604560"/>
            <a:chExt cx="914400" cy="1494389"/>
          </a:xfrm>
        </p:grpSpPr>
        <p:pic>
          <p:nvPicPr>
            <p:cNvPr id="62" name="Graphic 61" descr="Lightbulb and pencil">
              <a:extLst>
                <a:ext uri="{FF2B5EF4-FFF2-40B4-BE49-F238E27FC236}">
                  <a16:creationId xmlns:a16="http://schemas.microsoft.com/office/drawing/2014/main" id="{8B831188-E1DE-BA46-ABC4-11CBF465E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729100" y="4604560"/>
              <a:ext cx="914400" cy="914400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E5FE600-8223-6C4F-AE33-21129E9B4DAA}"/>
                </a:ext>
              </a:extLst>
            </p:cNvPr>
            <p:cNvSpPr/>
            <p:nvPr/>
          </p:nvSpPr>
          <p:spPr>
            <a:xfrm>
              <a:off x="11757988" y="5598389"/>
              <a:ext cx="549893" cy="5005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87" dirty="0">
                  <a:solidFill>
                    <a:schemeClr val="accent4"/>
                  </a:solidFill>
                </a:rPr>
                <a:t>L</a:t>
              </a:r>
              <a:r>
                <a:rPr lang="el-GR" sz="1687" baseline="-25000" dirty="0">
                  <a:solidFill>
                    <a:schemeClr val="accent4"/>
                  </a:solidFill>
                </a:rPr>
                <a:t>λ</a:t>
              </a:r>
              <a:endParaRPr lang="en-US" sz="1406" baseline="-250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69" name="Striped Right Arrow 68">
            <a:extLst>
              <a:ext uri="{FF2B5EF4-FFF2-40B4-BE49-F238E27FC236}">
                <a16:creationId xmlns:a16="http://schemas.microsoft.com/office/drawing/2014/main" id="{00B02EEE-52F8-F542-8532-8A1D93CCFA53}"/>
              </a:ext>
            </a:extLst>
          </p:cNvPr>
          <p:cNvSpPr/>
          <p:nvPr/>
        </p:nvSpPr>
        <p:spPr>
          <a:xfrm>
            <a:off x="6800692" y="3396796"/>
            <a:ext cx="505844" cy="659025"/>
          </a:xfrm>
          <a:prstGeom prst="stripedRight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en-US" sz="1687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pic>
        <p:nvPicPr>
          <p:cNvPr id="71" name="Graphic 70" descr="Telescope">
            <a:extLst>
              <a:ext uri="{FF2B5EF4-FFF2-40B4-BE49-F238E27FC236}">
                <a16:creationId xmlns:a16="http://schemas.microsoft.com/office/drawing/2014/main" id="{9F326BB1-4D61-394D-B4D2-DE6B7501E2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727001" y="2898576"/>
            <a:ext cx="642938" cy="642938"/>
          </a:xfrm>
          <a:prstGeom prst="rect">
            <a:avLst/>
          </a:prstGeom>
        </p:spPr>
      </p:pic>
      <p:sp>
        <p:nvSpPr>
          <p:cNvPr id="30" name="Shape 208">
            <a:extLst>
              <a:ext uri="{FF2B5EF4-FFF2-40B4-BE49-F238E27FC236}">
                <a16:creationId xmlns:a16="http://schemas.microsoft.com/office/drawing/2014/main" id="{83BE9ABE-AB4E-C54A-956D-D9CB72B8C1C2}"/>
              </a:ext>
            </a:extLst>
          </p:cNvPr>
          <p:cNvSpPr txBox="1">
            <a:spLocks/>
          </p:cNvSpPr>
          <p:nvPr/>
        </p:nvSpPr>
        <p:spPr bwMode="auto">
          <a:xfrm>
            <a:off x="4635896" y="5003485"/>
            <a:ext cx="3608512" cy="1412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b="0">
                <a:solidFill>
                  <a:srgbClr val="2E2F5E"/>
                </a:solidFill>
                <a:latin typeface="HelveticaNeueLT Com 45 Lt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b="0">
                <a:solidFill>
                  <a:srgbClr val="CC0000"/>
                </a:solidFill>
                <a:latin typeface="HelveticaNeueLT Com 45 Lt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b="0">
                <a:solidFill>
                  <a:schemeClr val="tx1"/>
                </a:solidFill>
                <a:latin typeface="HelveticaNeueLT Com 45 Lt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HelveticaNeueLT Com 45 Lt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NeueLT Com 45 Lt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12528" lvl="1" indent="0">
              <a:spcBef>
                <a:spcPts val="492"/>
              </a:spcBef>
              <a:buFontTx/>
              <a:buNone/>
              <a:defRPr sz="2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lang="en-US" sz="1969" kern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 charset="0"/>
              </a:rPr>
              <a:t>Drawbacks:</a:t>
            </a:r>
          </a:p>
          <a:p>
            <a:pPr>
              <a:spcBef>
                <a:spcPts val="0"/>
              </a:spcBef>
              <a:buFont typeface="Courier New" charset="0"/>
              <a:buChar char="o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969" kern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/>
                <a:sym typeface="Helvetica"/>
              </a:rPr>
              <a:t>not reproducible</a:t>
            </a:r>
          </a:p>
          <a:p>
            <a:pPr>
              <a:spcBef>
                <a:spcPts val="0"/>
              </a:spcBef>
              <a:buFont typeface="Courier New" charset="0"/>
              <a:buChar char="o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969" kern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/>
                <a:sym typeface="Helvetica"/>
              </a:rPr>
              <a:t>no uncertainties</a:t>
            </a:r>
          </a:p>
          <a:p>
            <a:pPr>
              <a:spcBef>
                <a:spcPts val="0"/>
              </a:spcBef>
              <a:buFont typeface="Courier New" charset="0"/>
              <a:buChar char="o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969" kern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"/>
                <a:sym typeface="Helvetica"/>
              </a:rPr>
              <a:t>infeasible for large datasets</a:t>
            </a:r>
            <a:endParaRPr lang="en-US" sz="1969" kern="0">
              <a:solidFill>
                <a:schemeClr val="accent3">
                  <a:satOff val="18648"/>
                  <a:lumOff val="5971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"/>
              <a:sym typeface="Helvetica"/>
            </a:endParaRPr>
          </a:p>
          <a:p>
            <a:endParaRPr lang="en-US" kern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4B231E-4702-A84F-AD8A-41D288DFFF7E}"/>
              </a:ext>
            </a:extLst>
          </p:cNvPr>
          <p:cNvSpPr txBox="1"/>
          <p:nvPr/>
        </p:nvSpPr>
        <p:spPr>
          <a:xfrm>
            <a:off x="7280783" y="1182301"/>
            <a:ext cx="960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Vogl</a:t>
            </a:r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869695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st_anim3.mp4">
            <a:hlinkClick r:id="" action="ppaction://media"/>
            <a:extLst>
              <a:ext uri="{FF2B5EF4-FFF2-40B4-BE49-F238E27FC236}">
                <a16:creationId xmlns:a16="http://schemas.microsoft.com/office/drawing/2014/main" id="{906F0FF5-D81A-6340-9DF0-5D9BF50F9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9145" y="171647"/>
            <a:ext cx="5626125" cy="4219594"/>
          </a:xfrm>
          <a:prstGeom prst="rect">
            <a:avLst/>
          </a:prstGeom>
          <a:effectLst/>
        </p:spPr>
      </p:pic>
      <p:sp>
        <p:nvSpPr>
          <p:cNvPr id="218" name="Shape 21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/>
          </a:lstStyle>
          <a:p>
            <a:pPr algn="ctr"/>
            <a:r>
              <a:rPr lang="en-US"/>
              <a:t>Spectral emulation</a:t>
            </a:r>
          </a:p>
        </p:txBody>
      </p:sp>
      <p:sp>
        <p:nvSpPr>
          <p:cNvPr id="220" name="Shape 220"/>
          <p:cNvSpPr/>
          <p:nvPr/>
        </p:nvSpPr>
        <p:spPr>
          <a:xfrm>
            <a:off x="325058" y="4376970"/>
            <a:ext cx="8493881" cy="755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spcBef>
                <a:spcPts val="562"/>
              </a:spcBef>
              <a:defRPr sz="2800"/>
            </a:pPr>
            <a:r>
              <a:rPr sz="1969">
                <a:latin typeface="Helvetica Neue Light" panose="02000403000000020004" pitchFamily="2" charset="0"/>
                <a:ea typeface="Helvetica Neue Light" panose="02000403000000020004" pitchFamily="2" charset="0"/>
              </a:rPr>
              <a:t>Emulate instead of </a:t>
            </a:r>
            <a:r>
              <a:rPr lang="en-US" sz="1969">
                <a:latin typeface="Helvetica Neue Light" panose="02000403000000020004" pitchFamily="2" charset="0"/>
                <a:ea typeface="Helvetica Neue Light" panose="02000403000000020004" pitchFamily="2" charset="0"/>
              </a:rPr>
              <a:t>s</a:t>
            </a:r>
            <a:r>
              <a:rPr sz="1969">
                <a:latin typeface="Helvetica Neue Light" panose="02000403000000020004" pitchFamily="2" charset="0"/>
                <a:ea typeface="Helvetica Neue Light" panose="02000403000000020004" pitchFamily="2" charset="0"/>
              </a:rPr>
              <a:t>imulate</a:t>
            </a:r>
            <a:r>
              <a:rPr lang="en-US" sz="1969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</a:p>
          <a:p>
            <a:pPr>
              <a:spcBef>
                <a:spcPts val="562"/>
              </a:spcBef>
              <a:defRPr sz="2800"/>
            </a:pPr>
            <a:r>
              <a:rPr sz="1969">
                <a:latin typeface="Helvetica Neue Light" panose="02000403000000020004" pitchFamily="2" charset="0"/>
                <a:ea typeface="Helvetica Neue Light" panose="02000403000000020004" pitchFamily="2" charset="0"/>
              </a:rPr>
              <a:t>e.g. </a:t>
            </a:r>
            <a:r>
              <a:rPr sz="1969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Heitmann</a:t>
            </a:r>
            <a:r>
              <a:rPr sz="1969">
                <a:latin typeface="Helvetica Neue Light" panose="02000403000000020004" pitchFamily="2" charset="0"/>
                <a:ea typeface="Helvetica Neue Light" panose="02000403000000020004" pitchFamily="2" charset="0"/>
              </a:rPr>
              <a:t> et al. 2009,</a:t>
            </a:r>
            <a:r>
              <a:rPr sz="1969">
                <a:solidFill>
                  <a:schemeClr val="accent5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sz="1969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Czekala</a:t>
            </a:r>
            <a:r>
              <a:rPr sz="1969">
                <a:latin typeface="Helvetica Neue Light" panose="02000403000000020004" pitchFamily="2" charset="0"/>
                <a:ea typeface="Helvetica Neue Light" panose="02000403000000020004" pitchFamily="2" charset="0"/>
              </a:rPr>
              <a:t> et al. 2015</a:t>
            </a:r>
            <a:r>
              <a:rPr lang="en-US" sz="1969">
                <a:latin typeface="Helvetica Neue Light" panose="02000403000000020004" pitchFamily="2" charset="0"/>
                <a:ea typeface="Helvetica Neue Light" panose="02000403000000020004" pitchFamily="2" charset="0"/>
              </a:rPr>
              <a:t>, </a:t>
            </a:r>
            <a:r>
              <a:rPr sz="1969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Lietzau</a:t>
            </a:r>
            <a:r>
              <a:rPr sz="1969">
                <a:latin typeface="Helvetica Neue Light" panose="02000403000000020004" pitchFamily="2" charset="0"/>
                <a:ea typeface="Helvetica Neue Light" panose="02000403000000020004" pitchFamily="2" charset="0"/>
              </a:rPr>
              <a:t> 2017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hape 208"/>
              <p:cNvSpPr txBox="1">
                <a:spLocks/>
              </p:cNvSpPr>
              <p:nvPr/>
            </p:nvSpPr>
            <p:spPr>
              <a:xfrm>
                <a:off x="820623" y="5302841"/>
                <a:ext cx="7803170" cy="122250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35719" tIns="35719" rIns="35719" bIns="35719" anchor="t">
                <a:normAutofit/>
              </a:bodyPr>
              <a:lstStyle>
                <a:lvl1pPr marL="4445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1pPr>
                <a:lvl2pPr marL="8890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2pPr>
                <a:lvl3pPr marL="13335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3pPr>
                <a:lvl4pPr marL="17780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4pPr>
                <a:lvl5pPr marL="22225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5pPr>
                <a:lvl6pPr marL="26670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6pPr>
                <a:lvl7pPr marL="31115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7pPr>
                <a:lvl8pPr marL="35560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8pPr>
                <a:lvl9pPr marL="4000500" marR="0" indent="-444500" algn="l" defTabSz="584200" rtl="0" latinLnBrk="0">
                  <a:lnSpc>
                    <a:spcPct val="100000"/>
                  </a:lnSpc>
                  <a:spcBef>
                    <a:spcPts val="4200"/>
                  </a:spcBef>
                  <a:spcAft>
                    <a:spcPts val="0"/>
                  </a:spcAft>
                  <a:buClrTx/>
                  <a:buSzPct val="75000"/>
                  <a:buFontTx/>
                  <a:buChar char="•"/>
                  <a:tabLst/>
                  <a:defRPr sz="3600" b="0" i="0" u="none" strike="noStrike" cap="none" spc="0" baseline="0">
                    <a:ln>
                      <a:noFill/>
                    </a:ln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Helvetica Light"/>
                  </a:defRPr>
                </a:lvl9pPr>
              </a:lstStyle>
              <a:p>
                <a:pPr marL="0" indent="0">
                  <a:spcBef>
                    <a:spcPts val="492"/>
                  </a:spcBef>
                  <a:buSzTx/>
                  <a:buNone/>
                  <a:defRPr sz="2800"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</a:defRPr>
                </a:pPr>
                <a:r>
                  <a:rPr lang="en-US" sz="1828">
                    <a:solidFill>
                      <a:schemeClr val="accent2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" charset="0"/>
                  </a:rPr>
                  <a:t>Reasoning:</a:t>
                </a:r>
              </a:p>
              <a:p>
                <a:pPr>
                  <a:spcBef>
                    <a:spcPts val="492"/>
                  </a:spcBef>
                  <a:buSzTx/>
                  <a:buFont typeface="Courier New" charset="0"/>
                  <a:buChar char="o"/>
                  <a:defRPr sz="2800"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</a:defRPr>
                </a:pPr>
                <a:r>
                  <a:rPr lang="en-US" sz="1969">
                    <a:solidFill>
                      <a:schemeClr val="tx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" charset="0"/>
                  </a:rPr>
                  <a:t>Spectra vary smoothly with the parameters  </a:t>
                </a:r>
                <a14:m>
                  <m:oMath xmlns:m="http://schemas.openxmlformats.org/officeDocument/2006/math">
                    <m:r>
                      <a:rPr lang="en-US" sz="1969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" charset="0"/>
                      </a:rPr>
                      <m:t>𝜃</m:t>
                    </m:r>
                    <m:r>
                      <a:rPr lang="en-US" sz="1969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969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" charset="0"/>
                      </a:rPr>
                      <m:t>f</m:t>
                    </m:r>
                    <m:r>
                      <a:rPr lang="en-US" sz="1969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" charset="0"/>
                      </a:rPr>
                      <m:t>(</m:t>
                    </m:r>
                    <m:sSub>
                      <m:sSubPr>
                        <m:ctrlPr>
                          <a:rPr lang="en-US" sz="1969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969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69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" charset="0"/>
                          </a:rPr>
                          <m:t>ph</m:t>
                        </m:r>
                      </m:sub>
                    </m:sSub>
                    <m:r>
                      <a:rPr lang="en-US" sz="1969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" charset="0"/>
                      </a:rPr>
                      <m:t>, </m:t>
                    </m:r>
                    <m:sSub>
                      <m:sSubPr>
                        <m:ctrlPr>
                          <a:rPr lang="en-US" sz="1969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969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69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" charset="0"/>
                          </a:rPr>
                          <m:t>ph</m:t>
                        </m:r>
                      </m:sub>
                    </m:sSub>
                    <m:r>
                      <a:rPr lang="en-US" sz="1969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Helvetica Neue Light" panose="02000403000000020004" pitchFamily="2" charset="0"/>
                        <a:cs typeface="Helvetica" charset="0"/>
                      </a:rPr>
                      <m:t>, …)</m:t>
                    </m:r>
                  </m:oMath>
                </a14:m>
                <a:endParaRPr lang="en-US" sz="1969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" charset="0"/>
                </a:endParaRPr>
              </a:p>
              <a:p>
                <a:pPr>
                  <a:spcBef>
                    <a:spcPts val="492"/>
                  </a:spcBef>
                  <a:buSzTx/>
                  <a:buFont typeface="Courier New" charset="0"/>
                  <a:buChar char="o"/>
                  <a:defRPr sz="2800"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</a:defRPr>
                </a:pPr>
                <a:r>
                  <a:rPr lang="en-US" sz="1969">
                    <a:solidFill>
                      <a:schemeClr val="tx1"/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" charset="0"/>
                  </a:rPr>
                  <a:t>Interpolation uncertainties are likely subdominant</a:t>
                </a:r>
                <a:endParaRPr lang="en-US" sz="2250">
                  <a:solidFill>
                    <a:schemeClr val="tx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7" name="Shape 2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623" y="5302841"/>
                <a:ext cx="7803170" cy="1222503"/>
              </a:xfrm>
              <a:prstGeom prst="rect">
                <a:avLst/>
              </a:prstGeom>
              <a:blipFill>
                <a:blip r:embed="rId6"/>
                <a:stretch>
                  <a:fillRect l="-1301" t="-309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1182675-3206-9940-80DC-90A455FCEFD6}"/>
              </a:ext>
            </a:extLst>
          </p:cNvPr>
          <p:cNvGrpSpPr/>
          <p:nvPr/>
        </p:nvGrpSpPr>
        <p:grpSpPr>
          <a:xfrm>
            <a:off x="2459518" y="2354900"/>
            <a:ext cx="3794334" cy="933544"/>
            <a:chOff x="7473661" y="9726824"/>
            <a:chExt cx="4739720" cy="1327707"/>
          </a:xfrm>
        </p:grpSpPr>
        <p:pic>
          <p:nvPicPr>
            <p:cNvPr id="9" name="Graphic 8" descr="Warning">
              <a:extLst>
                <a:ext uri="{FF2B5EF4-FFF2-40B4-BE49-F238E27FC236}">
                  <a16:creationId xmlns:a16="http://schemas.microsoft.com/office/drawing/2014/main" id="{6B0BA0A6-0EDE-544F-A39E-2E79EADD0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73661" y="9726824"/>
              <a:ext cx="1327707" cy="1327707"/>
            </a:xfrm>
            <a:prstGeom prst="rect">
              <a:avLst/>
            </a:prstGeom>
          </p:spPr>
        </p:pic>
        <p:sp>
          <p:nvSpPr>
            <p:cNvPr id="10" name="Shape 170">
              <a:extLst>
                <a:ext uri="{FF2B5EF4-FFF2-40B4-BE49-F238E27FC236}">
                  <a16:creationId xmlns:a16="http://schemas.microsoft.com/office/drawing/2014/main" id="{3EB1B89B-FEE1-4F48-A830-E537E162CE60}"/>
                </a:ext>
              </a:extLst>
            </p:cNvPr>
            <p:cNvSpPr/>
            <p:nvPr/>
          </p:nvSpPr>
          <p:spPr>
            <a:xfrm>
              <a:off x="8911970" y="9745002"/>
              <a:ext cx="3301411" cy="1270000"/>
            </a:xfrm>
            <a:prstGeom prst="roundRect">
              <a:avLst>
                <a:gd name="adj" fmla="val 15000"/>
              </a:avLst>
            </a:prstGeom>
            <a:solidFill>
              <a:srgbClr val="FF00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solidFill>
                    <a:srgbClr val="FFFFFF"/>
                  </a:solidFill>
                </a:defRPr>
              </a:lvl1pPr>
            </a:lstStyle>
            <a:p>
              <a:r>
                <a:rPr lang="en-US" sz="1828"/>
                <a:t>~ 1 day per simulation</a:t>
              </a:r>
            </a:p>
          </p:txBody>
        </p:sp>
      </p:grpSp>
      <p:pic>
        <p:nvPicPr>
          <p:cNvPr id="11" name="Graphic 10" descr="Robot">
            <a:extLst>
              <a:ext uri="{FF2B5EF4-FFF2-40B4-BE49-F238E27FC236}">
                <a16:creationId xmlns:a16="http://schemas.microsoft.com/office/drawing/2014/main" id="{A05575A1-0FED-DB44-A08C-947BBF5E84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9408" y="3196865"/>
            <a:ext cx="944744" cy="944744"/>
          </a:xfrm>
          <a:prstGeom prst="rect">
            <a:avLst/>
          </a:prstGeom>
        </p:spPr>
      </p:pic>
      <p:pic>
        <p:nvPicPr>
          <p:cNvPr id="12" name="Graphic 11" descr="Programmer">
            <a:extLst>
              <a:ext uri="{FF2B5EF4-FFF2-40B4-BE49-F238E27FC236}">
                <a16:creationId xmlns:a16="http://schemas.microsoft.com/office/drawing/2014/main" id="{7FF7FC06-050B-7944-AE85-E7774694ED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9752" y="1639871"/>
            <a:ext cx="824056" cy="824056"/>
          </a:xfrm>
          <a:prstGeom prst="rect">
            <a:avLst/>
          </a:prstGeom>
        </p:spPr>
      </p:pic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50B606D6-46E6-304A-B567-A1DFBC5354E2}"/>
              </a:ext>
            </a:extLst>
          </p:cNvPr>
          <p:cNvSpPr/>
          <p:nvPr/>
        </p:nvSpPr>
        <p:spPr>
          <a:xfrm rot="5400000">
            <a:off x="1058858" y="2570254"/>
            <a:ext cx="505844" cy="659025"/>
          </a:xfrm>
          <a:prstGeom prst="stripedRight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endParaRPr lang="en-US" sz="1687">
              <a:solidFill>
                <a:srgbClr val="FFFFFF"/>
              </a:solidFill>
              <a:latin typeface="+mn-lt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DE7EF-3DD8-A84F-968B-F575E7D00F9B}"/>
              </a:ext>
            </a:extLst>
          </p:cNvPr>
          <p:cNvSpPr txBox="1"/>
          <p:nvPr/>
        </p:nvSpPr>
        <p:spPr>
          <a:xfrm>
            <a:off x="7044509" y="3841303"/>
            <a:ext cx="960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Vogl</a:t>
            </a:r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6330766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6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E63B-39DE-A14C-B9DC-22E96E3A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01" y="332656"/>
            <a:ext cx="3771392" cy="1143000"/>
          </a:xfrm>
        </p:spPr>
        <p:txBody>
          <a:bodyPr/>
          <a:lstStyle/>
          <a:p>
            <a:pPr algn="l"/>
            <a:r>
              <a:rPr lang="en-US"/>
              <a:t>Atmosphere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93B8A-3A32-FF48-9DFB-2BF1BB424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32856"/>
            <a:ext cx="3364880" cy="353928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TARDIS fits for different epochs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E4EBB0-B5B0-D240-B5E7-BD27BC7CC2C5}"/>
              </a:ext>
            </a:extLst>
          </p:cNvPr>
          <p:cNvGrpSpPr/>
          <p:nvPr/>
        </p:nvGrpSpPr>
        <p:grpSpPr>
          <a:xfrm>
            <a:off x="4049093" y="310075"/>
            <a:ext cx="4817206" cy="6273841"/>
            <a:chOff x="4049093" y="310075"/>
            <a:chExt cx="4817206" cy="6273841"/>
          </a:xfrm>
        </p:grpSpPr>
        <p:pic>
          <p:nvPicPr>
            <p:cNvPr id="1026" name="Picture 2" descr="image">
              <a:extLst>
                <a:ext uri="{FF2B5EF4-FFF2-40B4-BE49-F238E27FC236}">
                  <a16:creationId xmlns:a16="http://schemas.microsoft.com/office/drawing/2014/main" id="{125B35EE-9B0C-B94B-8918-907FA70C6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093" y="310075"/>
              <a:ext cx="4817206" cy="6273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AB94D2-9C68-A74F-876A-D93327FAEF04}"/>
                </a:ext>
              </a:extLst>
            </p:cNvPr>
            <p:cNvSpPr txBox="1"/>
            <p:nvPr/>
          </p:nvSpPr>
          <p:spPr>
            <a:xfrm>
              <a:off x="7307924" y="6209370"/>
              <a:ext cx="155837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6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694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FB2F-D3C2-6346-A1DB-9C79C419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Distance Determination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F8522-2AE8-AA44-B8F5-A362E4D855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Slope is inverse distance: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Θ</m:t>
                        </m:r>
                      </m:num>
                      <m:den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en-US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F8522-2AE8-AA44-B8F5-A362E4D855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239FFA8-C192-AE4A-94D4-D523AA6405CE}"/>
              </a:ext>
            </a:extLst>
          </p:cNvPr>
          <p:cNvGrpSpPr/>
          <p:nvPr/>
        </p:nvGrpSpPr>
        <p:grpSpPr>
          <a:xfrm>
            <a:off x="323528" y="2492896"/>
            <a:ext cx="8244408" cy="3960440"/>
            <a:chOff x="323528" y="2492896"/>
            <a:chExt cx="8244408" cy="3960440"/>
          </a:xfrm>
        </p:grpSpPr>
        <p:pic>
          <p:nvPicPr>
            <p:cNvPr id="2050" name="Picture 2" descr="image">
              <a:extLst>
                <a:ext uri="{FF2B5EF4-FFF2-40B4-BE49-F238E27FC236}">
                  <a16:creationId xmlns:a16="http://schemas.microsoft.com/office/drawing/2014/main" id="{E153E43F-D658-9F4A-BFBB-0D8FB5D12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492896"/>
              <a:ext cx="8244408" cy="3930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D16816-945D-214D-9FDE-9FC94DE881A3}"/>
                </a:ext>
              </a:extLst>
            </p:cNvPr>
            <p:cNvSpPr txBox="1"/>
            <p:nvPr/>
          </p:nvSpPr>
          <p:spPr>
            <a:xfrm>
              <a:off x="682275" y="6114782"/>
              <a:ext cx="15583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600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3726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B8A0D0-70BA-D247-913C-F6DBB3DC3E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31" t="61276"/>
          <a:stretch/>
        </p:blipFill>
        <p:spPr>
          <a:xfrm>
            <a:off x="6082718" y="2747421"/>
            <a:ext cx="2995097" cy="26418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2B1AC17-FDE2-CA43-B000-49D31180FF0A}"/>
              </a:ext>
            </a:extLst>
          </p:cNvPr>
          <p:cNvGrpSpPr/>
          <p:nvPr/>
        </p:nvGrpSpPr>
        <p:grpSpPr>
          <a:xfrm>
            <a:off x="2767304" y="1262582"/>
            <a:ext cx="2749671" cy="5410853"/>
            <a:chOff x="426036" y="1795674"/>
            <a:chExt cx="3611742" cy="71072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93980A-220A-4842-901D-70546864A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9094" b="43352"/>
            <a:stretch/>
          </p:blipFill>
          <p:spPr>
            <a:xfrm>
              <a:off x="426036" y="1795674"/>
              <a:ext cx="3512140" cy="44841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2A0478-6F17-3745-A0AA-91DE9F147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759" t="28278" b="38627"/>
            <a:stretch/>
          </p:blipFill>
          <p:spPr>
            <a:xfrm>
              <a:off x="916470" y="6283255"/>
              <a:ext cx="3121308" cy="26196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6B7DF6-698F-D348-9F22-B49902B4B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76" t="42720" r="92581" b="52710"/>
            <a:stretch/>
          </p:blipFill>
          <p:spPr>
            <a:xfrm>
              <a:off x="570163" y="7397231"/>
              <a:ext cx="389280" cy="36175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8076E5-51E1-EA42-9735-6F25A94DA6A9}"/>
              </a:ext>
            </a:extLst>
          </p:cNvPr>
          <p:cNvGrpSpPr/>
          <p:nvPr/>
        </p:nvGrpSpPr>
        <p:grpSpPr>
          <a:xfrm>
            <a:off x="526995" y="3029373"/>
            <a:ext cx="1419820" cy="1419837"/>
            <a:chOff x="7490012" y="3089944"/>
            <a:chExt cx="2019299" cy="2019323"/>
          </a:xfrm>
        </p:grpSpPr>
        <p:pic>
          <p:nvPicPr>
            <p:cNvPr id="11" name="Picture 10" descr="A star in the middle of the night&#10;&#10;Description automatically generated">
              <a:extLst>
                <a:ext uri="{FF2B5EF4-FFF2-40B4-BE49-F238E27FC236}">
                  <a16:creationId xmlns:a16="http://schemas.microsoft.com/office/drawing/2014/main" id="{5C4ED751-A6E6-8D45-93C1-3CBEB344A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0012" y="3089968"/>
              <a:ext cx="2019299" cy="2019299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148522-9987-0847-A254-A2884F799381}"/>
                </a:ext>
              </a:extLst>
            </p:cNvPr>
            <p:cNvSpPr txBox="1"/>
            <p:nvPr/>
          </p:nvSpPr>
          <p:spPr>
            <a:xfrm>
              <a:off x="7528138" y="3089944"/>
              <a:ext cx="1310902" cy="441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47" dirty="0">
                  <a:solidFill>
                    <a:schemeClr val="bg1"/>
                  </a:solidFill>
                  <a:latin typeface="+mn-lt"/>
                  <a:sym typeface="Helvetica Light"/>
                </a:rPr>
                <a:t>iPTF13bjx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7DD2CF-3AA7-264D-96FB-98A45A5C7897}"/>
                </a:ext>
              </a:extLst>
            </p:cNvPr>
            <p:cNvSpPr txBox="1"/>
            <p:nvPr/>
          </p:nvSpPr>
          <p:spPr>
            <a:xfrm>
              <a:off x="8217533" y="3932871"/>
              <a:ext cx="564257" cy="3334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055" dirty="0">
                  <a:solidFill>
                    <a:srgbClr val="000000"/>
                  </a:solidFill>
                  <a:latin typeface="+mn-lt"/>
                  <a:sym typeface="Helvetica Light"/>
                </a:rPr>
                <a:t>💥</a:t>
              </a:r>
            </a:p>
          </p:txBody>
        </p:sp>
      </p:grpSp>
      <p:sp>
        <p:nvSpPr>
          <p:cNvPr id="15" name="Shape 138">
            <a:extLst>
              <a:ext uri="{FF2B5EF4-FFF2-40B4-BE49-F238E27FC236}">
                <a16:creationId xmlns:a16="http://schemas.microsoft.com/office/drawing/2014/main" id="{46D6042B-5995-5A48-9960-9B46B34CD746}"/>
              </a:ext>
            </a:extLst>
          </p:cNvPr>
          <p:cNvSpPr/>
          <p:nvPr/>
        </p:nvSpPr>
        <p:spPr>
          <a:xfrm>
            <a:off x="2214676" y="3389001"/>
            <a:ext cx="677366" cy="700597"/>
          </a:xfrm>
          <a:prstGeom prst="rightArrow">
            <a:avLst>
              <a:gd name="adj1" fmla="val 32000"/>
              <a:gd name="adj2" fmla="val 66390"/>
            </a:avLst>
          </a:prstGeom>
          <a:ln w="25400">
            <a:solidFill>
              <a:schemeClr val="accent1">
                <a:satOff val="-3355"/>
                <a:lumOff val="26614"/>
                <a:alpha val="77898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16" name="Shape 138">
            <a:extLst>
              <a:ext uri="{FF2B5EF4-FFF2-40B4-BE49-F238E27FC236}">
                <a16:creationId xmlns:a16="http://schemas.microsoft.com/office/drawing/2014/main" id="{10A4EC7F-9B7A-6A4F-A754-616D62360118}"/>
              </a:ext>
            </a:extLst>
          </p:cNvPr>
          <p:cNvSpPr/>
          <p:nvPr/>
        </p:nvSpPr>
        <p:spPr>
          <a:xfrm>
            <a:off x="5567981" y="3389001"/>
            <a:ext cx="677366" cy="700597"/>
          </a:xfrm>
          <a:prstGeom prst="rightArrow">
            <a:avLst>
              <a:gd name="adj1" fmla="val 32000"/>
              <a:gd name="adj2" fmla="val 66390"/>
            </a:avLst>
          </a:prstGeom>
          <a:ln w="25400">
            <a:solidFill>
              <a:schemeClr val="accent1">
                <a:satOff val="-3355"/>
                <a:lumOff val="26614"/>
                <a:alpha val="77898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6025A0-555E-734F-852C-6AA05F0A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distances</a:t>
            </a:r>
          </a:p>
        </p:txBody>
      </p:sp>
    </p:spTree>
    <p:extLst>
      <p:ext uri="{BB962C8B-B14F-4D97-AF65-F5344CB8AC3E}">
        <p14:creationId xmlns:p14="http://schemas.microsoft.com/office/powerpoint/2010/main" val="22741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2A25C-E1BE-1440-81C1-D0F71791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adH0cc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5C873C-0B39-3344-83D0-E4F06FB684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0466" y="1568489"/>
                <a:ext cx="8619893" cy="478309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sz="2400" i="1" dirty="0"/>
                  <a:t>“a</a:t>
                </a:r>
                <a:r>
                  <a:rPr lang="en-GB" sz="2400" dirty="0"/>
                  <a:t>ccurate </a:t>
                </a:r>
                <a:r>
                  <a:rPr lang="en-GB" sz="2400" i="1" dirty="0"/>
                  <a:t>d</a:t>
                </a:r>
                <a:r>
                  <a:rPr lang="en-GB" sz="2400" dirty="0"/>
                  <a:t>etermination of </a:t>
                </a:r>
                <a:r>
                  <a:rPr lang="en-GB" sz="2400" i="1" dirty="0"/>
                  <a:t>H0</a:t>
                </a:r>
                <a:r>
                  <a:rPr lang="en-GB" sz="2400" dirty="0"/>
                  <a:t> with </a:t>
                </a:r>
                <a:r>
                  <a:rPr lang="en-GB" sz="2400" i="1" dirty="0"/>
                  <a:t>c</a:t>
                </a:r>
                <a:r>
                  <a:rPr lang="en-GB" sz="2400" dirty="0"/>
                  <a:t>ore-</a:t>
                </a:r>
                <a:r>
                  <a:rPr lang="en-GB" sz="2400" i="1" dirty="0"/>
                  <a:t>c</a:t>
                </a:r>
                <a:r>
                  <a:rPr lang="en-GB" sz="2400" dirty="0"/>
                  <a:t>ollapse supernovae”</a:t>
                </a:r>
              </a:p>
              <a:p>
                <a:pPr marL="0" indent="0">
                  <a:buNone/>
                </a:pPr>
                <a:r>
                  <a:rPr lang="en-GB" sz="1900" dirty="0"/>
                  <a:t>(</a:t>
                </a:r>
                <a:r>
                  <a:rPr lang="en-GB" sz="1900" dirty="0" err="1"/>
                  <a:t>Flörs</a:t>
                </a:r>
                <a:r>
                  <a:rPr lang="en-GB" sz="1900" dirty="0"/>
                  <a:t>, </a:t>
                </a:r>
                <a:r>
                  <a:rPr lang="en-GB" sz="1900" dirty="0" err="1"/>
                  <a:t>Hillebrandt</a:t>
                </a:r>
                <a:r>
                  <a:rPr lang="en-GB" sz="1900" dirty="0"/>
                  <a:t>, Kotak, Smartt, </a:t>
                </a:r>
                <a:r>
                  <a:rPr lang="en-GB" sz="1900" dirty="0" err="1"/>
                  <a:t>Spyromilio</a:t>
                </a:r>
                <a:r>
                  <a:rPr lang="en-GB" sz="1900" dirty="0"/>
                  <a:t>, </a:t>
                </a:r>
                <a:r>
                  <a:rPr lang="en-GB" sz="1900" dirty="0" err="1"/>
                  <a:t>Suyu</a:t>
                </a:r>
                <a:r>
                  <a:rPr lang="en-GB" sz="1900" dirty="0"/>
                  <a:t>, Taubenberger, </a:t>
                </a:r>
                <a:r>
                  <a:rPr lang="en-GB" sz="1900" dirty="0" err="1"/>
                  <a:t>Vogl</a:t>
                </a:r>
                <a:r>
                  <a:rPr lang="en-GB" sz="1900" dirty="0"/>
                  <a:t>)</a:t>
                </a:r>
              </a:p>
              <a:p>
                <a:r>
                  <a:rPr lang="en-GB" sz="2400" dirty="0"/>
                  <a:t>Use the Expanding Photosphere Method to ~30 Type II supernovae in the Hubble flow (0.03&lt;z&lt;0.1)</a:t>
                </a:r>
              </a:p>
              <a:p>
                <a:pPr lvl="1"/>
                <a:r>
                  <a:rPr lang="en-GB" sz="2000" dirty="0"/>
                  <a:t>Goal: uncertainty on H</a:t>
                </a:r>
                <a:r>
                  <a:rPr lang="en-GB" sz="2000" baseline="-25000" dirty="0"/>
                  <a:t>0</a:t>
                </a:r>
                <a:r>
                  <a:rPr lang="en-GB" sz="2000" dirty="0"/>
                  <a:t> ~3%</a:t>
                </a:r>
              </a:p>
              <a:p>
                <a:r>
                  <a:rPr lang="en-GB" sz="2400" dirty="0"/>
                  <a:t>Independent of distance ladder</a:t>
                </a:r>
              </a:p>
              <a:p>
                <a:pPr lvl="1"/>
                <a:r>
                  <a:rPr lang="en-GB" sz="2000" dirty="0"/>
                  <a:t>no parallaxes, no Cepheids, no Type </a:t>
                </a:r>
                <a:r>
                  <a:rPr lang="en-GB" sz="2000" dirty="0" err="1"/>
                  <a:t>Ia</a:t>
                </a:r>
                <a:r>
                  <a:rPr lang="en-GB" sz="2000" dirty="0"/>
                  <a:t> supernovae</a:t>
                </a:r>
              </a:p>
              <a:p>
                <a:r>
                  <a:rPr lang="en-GB" sz="2400" dirty="0"/>
                  <a:t>FORS2 Large Programme over 3 semesters </a:t>
                </a:r>
              </a:p>
              <a:p>
                <a:pPr lvl="1"/>
                <a:r>
                  <a:rPr lang="en-GB" sz="2000" dirty="0"/>
                  <a:t>6 epochs spectroscopy and photometry per supernova</a:t>
                </a:r>
              </a:p>
              <a:p>
                <a:pPr lvl="1"/>
                <a:r>
                  <a:rPr lang="en-GB" sz="2000" dirty="0"/>
                  <a:t>8 </a:t>
                </a:r>
                <a:r>
                  <a:rPr lang="en-GB" sz="2000" dirty="0" err="1"/>
                  <a:t>SNe</a:t>
                </a:r>
                <a:r>
                  <a:rPr lang="en-GB" sz="2000" dirty="0"/>
                  <a:t> followed in first semester (P104)</a:t>
                </a:r>
              </a:p>
              <a:p>
                <a:pPr lvl="1"/>
                <a:r>
                  <a:rPr lang="en-GB" sz="2000" dirty="0"/>
                  <a:t>currently on hold</a:t>
                </a:r>
              </a:p>
              <a:p>
                <a:r>
                  <a:rPr lang="en-GB" sz="2400" dirty="0" err="1"/>
                  <a:t>SNFactory</a:t>
                </a:r>
                <a:r>
                  <a:rPr lang="en-GB" sz="2400" dirty="0"/>
                  <a:t> data</a:t>
                </a:r>
              </a:p>
              <a:p>
                <a:pPr lvl="1"/>
                <a:r>
                  <a:rPr lang="en-GB" sz="2000" dirty="0"/>
                  <a:t>about 20 </a:t>
                </a:r>
                <a:r>
                  <a:rPr lang="en-GB" sz="2000" dirty="0" err="1"/>
                  <a:t>SNe</a:t>
                </a:r>
                <a:r>
                  <a:rPr lang="en-GB" sz="2000" dirty="0"/>
                  <a:t> with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0.01&lt;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&lt;0.05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5C873C-0B39-3344-83D0-E4F06FB684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0466" y="1568489"/>
                <a:ext cx="8619893" cy="4783098"/>
              </a:xfrm>
              <a:blipFill>
                <a:blip r:embed="rId2"/>
                <a:stretch>
                  <a:fillRect l="-1178" t="-1857" b="-2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AC4E1D3-140B-504D-BF90-52342A107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7" y="2642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564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3BDA5-0F9E-204B-97A9-1F87485F7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adH0cc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50D21-ADB3-3344-A45C-6AC0F5120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Combination of existing data sample from the SN Factory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8C8D3-2F77-824D-AB91-6B2911825A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737"/>
          <a:stretch/>
        </p:blipFill>
        <p:spPr>
          <a:xfrm>
            <a:off x="1116261" y="2636912"/>
            <a:ext cx="3311723" cy="3925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72D2F-5C16-4542-B5AE-66AE5F0653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868"/>
          <a:stretch/>
        </p:blipFill>
        <p:spPr>
          <a:xfrm>
            <a:off x="5004048" y="2650844"/>
            <a:ext cx="3007605" cy="39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2DE081-7733-6745-B5B0-95CD9B31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7" y="2642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2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Extragalactic Distances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64758"/>
            <a:ext cx="7483359" cy="545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33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3CEA7B3-3DC6-4F48-9A17-F83AE095A20B}"/>
              </a:ext>
            </a:extLst>
          </p:cNvPr>
          <p:cNvGrpSpPr/>
          <p:nvPr/>
        </p:nvGrpSpPr>
        <p:grpSpPr>
          <a:xfrm>
            <a:off x="4491773" y="264299"/>
            <a:ext cx="4816315" cy="6322896"/>
            <a:chOff x="4458320" y="264299"/>
            <a:chExt cx="4816315" cy="63228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E83C51-F09C-1E41-891E-6D45D56DE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8320" y="264299"/>
              <a:ext cx="4816315" cy="63228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9DEAE9-86D3-A54E-9EBB-C5BF0B6B5B79}"/>
                </a:ext>
              </a:extLst>
            </p:cNvPr>
            <p:cNvSpPr txBox="1"/>
            <p:nvPr/>
          </p:nvSpPr>
          <p:spPr>
            <a:xfrm>
              <a:off x="7532462" y="5672138"/>
              <a:ext cx="13339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C. </a:t>
              </a:r>
              <a:r>
                <a:rPr lang="en-US" sz="160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Vogl</a:t>
              </a:r>
              <a:r>
                <a:rPr lang="en-US" sz="16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2020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4721B8-EA4A-EE46-869D-95409A5C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69875"/>
            <a:ext cx="5136724" cy="1143000"/>
          </a:xfrm>
        </p:spPr>
        <p:txBody>
          <a:bodyPr/>
          <a:lstStyle/>
          <a:p>
            <a:r>
              <a:rPr lang="en-US"/>
              <a:t>adH0cc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67889-D410-114E-A2D1-18AD055D1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7338"/>
            <a:ext cx="4220737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Critical observables</a:t>
            </a:r>
          </a:p>
          <a:p>
            <a:pPr lvl="1"/>
            <a:r>
              <a:rPr lang="en-US" dirty="0"/>
              <a:t>time of explosion</a:t>
            </a:r>
          </a:p>
          <a:p>
            <a:pPr lvl="1"/>
            <a:r>
              <a:rPr lang="en-US" dirty="0"/>
              <a:t>spectral coverage</a:t>
            </a:r>
          </a:p>
          <a:p>
            <a:pPr lvl="2"/>
            <a:r>
              <a:rPr lang="en-US" dirty="0"/>
              <a:t>before max until </a:t>
            </a:r>
            <a:br>
              <a:rPr lang="en-US" dirty="0"/>
            </a:br>
            <a:r>
              <a:rPr lang="en-US" dirty="0"/>
              <a:t>well into the plateau</a:t>
            </a:r>
          </a:p>
          <a:p>
            <a:pPr lvl="1"/>
            <a:r>
              <a:rPr lang="en-US" dirty="0"/>
              <a:t>photometry</a:t>
            </a:r>
          </a:p>
          <a:p>
            <a:pPr lvl="2"/>
            <a:r>
              <a:rPr lang="en-US" dirty="0"/>
              <a:t>simultaneously with spectroscopy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32887-50F8-8D4C-8DD1-D3537EDC7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7" y="264299"/>
            <a:ext cx="1148576" cy="11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98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A8BF-3A7A-1D44-A8B6-AD831528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F4F6-8A1E-664F-8992-EAFA9ADD5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196752"/>
            <a:ext cx="7772400" cy="4114800"/>
          </a:xfrm>
        </p:spPr>
        <p:txBody>
          <a:bodyPr/>
          <a:lstStyle/>
          <a:p>
            <a:pPr>
              <a:spcBef>
                <a:spcPts val="168"/>
              </a:spcBef>
            </a:pPr>
            <a:r>
              <a:rPr lang="en-GB" dirty="0"/>
              <a:t>Significant progress in spectral fitting</a:t>
            </a:r>
          </a:p>
          <a:p>
            <a:pPr lvl="1">
              <a:spcBef>
                <a:spcPts val="0"/>
              </a:spcBef>
            </a:pPr>
            <a:r>
              <a:rPr lang="en-GB" dirty="0"/>
              <a:t>Christian </a:t>
            </a:r>
            <a:r>
              <a:rPr lang="en-GB" dirty="0" err="1"/>
              <a:t>Vogl’s</a:t>
            </a:r>
            <a:r>
              <a:rPr lang="en-GB" dirty="0"/>
              <a:t> PhD thesis</a:t>
            </a:r>
          </a:p>
          <a:p>
            <a:pPr lvl="2">
              <a:spcBef>
                <a:spcPts val="0"/>
              </a:spcBef>
            </a:pPr>
            <a:r>
              <a:rPr lang="en-GB" dirty="0" err="1"/>
              <a:t>Vogl</a:t>
            </a:r>
            <a:r>
              <a:rPr lang="en-GB" dirty="0"/>
              <a:t> et al. 2019, 2020</a:t>
            </a:r>
          </a:p>
          <a:p>
            <a:pPr>
              <a:spcBef>
                <a:spcPts val="168"/>
              </a:spcBef>
            </a:pPr>
            <a:r>
              <a:rPr lang="en-GB" dirty="0"/>
              <a:t>Importance of the data sampling</a:t>
            </a:r>
          </a:p>
          <a:p>
            <a:pPr lvl="1">
              <a:spcBef>
                <a:spcPts val="0"/>
              </a:spcBef>
            </a:pPr>
            <a:r>
              <a:rPr lang="en-GB" dirty="0"/>
              <a:t>explosion dates!</a:t>
            </a:r>
          </a:p>
          <a:p>
            <a:pPr lvl="1">
              <a:spcBef>
                <a:spcPts val="0"/>
              </a:spcBef>
            </a:pPr>
            <a:r>
              <a:rPr lang="en-GB" dirty="0"/>
              <a:t>sufficient coverage of the spectral evolution</a:t>
            </a:r>
          </a:p>
          <a:p>
            <a:pPr>
              <a:spcBef>
                <a:spcPts val="168"/>
              </a:spcBef>
            </a:pPr>
            <a:r>
              <a:rPr lang="en-GB" dirty="0"/>
              <a:t>Redshift range</a:t>
            </a:r>
          </a:p>
          <a:p>
            <a:pPr lvl="1">
              <a:spcBef>
                <a:spcPts val="0"/>
              </a:spcBef>
            </a:pPr>
            <a:r>
              <a:rPr lang="en-GB" dirty="0"/>
              <a:t>reach the Hubble flow (z&gt;0.03)</a:t>
            </a:r>
          </a:p>
          <a:p>
            <a:pPr>
              <a:spcBef>
                <a:spcPts val="168"/>
              </a:spcBef>
            </a:pPr>
            <a:r>
              <a:rPr lang="en-GB" dirty="0"/>
              <a:t>1-stop method to measure H</a:t>
            </a:r>
            <a:r>
              <a:rPr lang="en-GB" baseline="-25000" dirty="0"/>
              <a:t>0</a:t>
            </a:r>
          </a:p>
          <a:p>
            <a:pPr lvl="1">
              <a:spcBef>
                <a:spcPts val="0"/>
              </a:spcBef>
            </a:pPr>
            <a:r>
              <a:rPr lang="en-GB" dirty="0"/>
              <a:t>independent of distance ladder </a:t>
            </a:r>
          </a:p>
          <a:p>
            <a:pPr lvl="1">
              <a:spcBef>
                <a:spcPts val="0"/>
              </a:spcBef>
            </a:pPr>
            <a:r>
              <a:rPr lang="en-GB" dirty="0"/>
              <a:t>other cosmological parameters (densities)</a:t>
            </a:r>
          </a:p>
        </p:txBody>
      </p:sp>
    </p:spTree>
    <p:extLst>
      <p:ext uri="{BB962C8B-B14F-4D97-AF65-F5344CB8AC3E}">
        <p14:creationId xmlns:p14="http://schemas.microsoft.com/office/powerpoint/2010/main" val="3708316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74D6A8-6D6E-3445-8181-08E0EB26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Flows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B24AA-20E9-4047-9EB5-DAE044286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Inhomogeneous mass distribution in the local Universe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368323-CB2F-A84C-86B5-8E6DBCEFF483}"/>
              </a:ext>
            </a:extLst>
          </p:cNvPr>
          <p:cNvGrpSpPr/>
          <p:nvPr/>
        </p:nvGrpSpPr>
        <p:grpSpPr>
          <a:xfrm>
            <a:off x="1187624" y="2492896"/>
            <a:ext cx="6893679" cy="3975100"/>
            <a:chOff x="1331913" y="2780928"/>
            <a:chExt cx="6893679" cy="3975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443894-D73F-1C4B-9B91-C33D179FD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913" y="2780928"/>
              <a:ext cx="6477000" cy="3975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6B9461-4197-274F-A6F9-DEE8F5D4886F}"/>
                </a:ext>
              </a:extLst>
            </p:cNvPr>
            <p:cNvSpPr txBox="1"/>
            <p:nvPr/>
          </p:nvSpPr>
          <p:spPr>
            <a:xfrm>
              <a:off x="6372200" y="6165304"/>
              <a:ext cx="18533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err="1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Pomarède</a:t>
              </a:r>
              <a:r>
                <a:rPr lang="en-US" sz="140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 et al.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2862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Hubble Constant(s)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D22C9C-7B92-1A47-9E53-FD7498A9A1C0}"/>
              </a:ext>
            </a:extLst>
          </p:cNvPr>
          <p:cNvGrpSpPr/>
          <p:nvPr/>
        </p:nvGrpSpPr>
        <p:grpSpPr>
          <a:xfrm>
            <a:off x="60578" y="1032990"/>
            <a:ext cx="5010549" cy="5615182"/>
            <a:chOff x="60578" y="1032990"/>
            <a:chExt cx="5010549" cy="5615182"/>
          </a:xfrm>
        </p:grpSpPr>
        <p:sp>
          <p:nvSpPr>
            <p:cNvPr id="6" name="TextBox 5"/>
            <p:cNvSpPr txBox="1"/>
            <p:nvPr/>
          </p:nvSpPr>
          <p:spPr>
            <a:xfrm>
              <a:off x="232011" y="1032990"/>
              <a:ext cx="1902820" cy="30777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err="1">
                  <a:solidFill>
                    <a:srgbClr val="111111"/>
                  </a:solidFill>
                  <a:latin typeface="Helvetica Neue LT Com 45 Light" panose="020B0403020202020204" pitchFamily="34" charset="77"/>
                  <a:ea typeface="Helvetica Neue LT Com 55 Roman" charset="0"/>
                  <a:cs typeface="Helvetica Neue LT Com 55 Roman" charset="0"/>
                </a:rPr>
                <a:t>Riess</a:t>
              </a:r>
              <a:r>
                <a:rPr lang="en-GB" sz="1400">
                  <a:solidFill>
                    <a:srgbClr val="111111"/>
                  </a:solidFill>
                  <a:latin typeface="Helvetica Neue LT Com 45 Light" panose="020B0403020202020204" pitchFamily="34" charset="77"/>
                  <a:ea typeface="Helvetica Neue LT Com 55 Roman" charset="0"/>
                  <a:cs typeface="Helvetica Neue LT Com 55 Roman" charset="0"/>
                </a:rPr>
                <a:t> et al. 2019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F2C8B3-2496-334B-B632-EA5731309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78" y="1252196"/>
              <a:ext cx="5010549" cy="539597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E62925-F7D7-5F49-AD24-DED5EA905EE0}"/>
              </a:ext>
            </a:extLst>
          </p:cNvPr>
          <p:cNvGrpSpPr/>
          <p:nvPr/>
        </p:nvGrpSpPr>
        <p:grpSpPr>
          <a:xfrm>
            <a:off x="5048458" y="2060848"/>
            <a:ext cx="4060046" cy="3292623"/>
            <a:chOff x="5009678" y="2060848"/>
            <a:chExt cx="4060046" cy="329262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49A945-CE16-0C4E-A7F1-D4C384D21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9678" y="2204864"/>
              <a:ext cx="4060046" cy="31486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24B065-2267-7948-A4A7-E0864BB833FB}"/>
                </a:ext>
              </a:extLst>
            </p:cNvPr>
            <p:cNvSpPr txBox="1"/>
            <p:nvPr/>
          </p:nvSpPr>
          <p:spPr>
            <a:xfrm>
              <a:off x="7709362" y="2060848"/>
              <a:ext cx="11512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>
                  <a:latin typeface="Helvetica Neue LT Com 45 Light" panose="020B0403020202020204" pitchFamily="34" charset="77"/>
                </a:rPr>
                <a:t>Planck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32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670" y="1412875"/>
            <a:ext cx="6268193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Classical approach </a:t>
            </a:r>
          </a:p>
          <a:p>
            <a:pPr marL="846138" lvl="1" indent="-446088">
              <a:buNone/>
            </a:pPr>
            <a:r>
              <a:rPr lang="en-US" dirty="0">
                <a:sym typeface="Wingdings" pitchFamily="2" charset="2"/>
              </a:rPr>
              <a:t> distance ladder to reach (smooth) Hubble flow</a:t>
            </a:r>
            <a:endParaRPr lang="en-GB" dirty="0"/>
          </a:p>
          <a:p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787445" y="2950037"/>
            <a:ext cx="5669168" cy="3359283"/>
            <a:chOff x="1596940" y="3299406"/>
            <a:chExt cx="5669168" cy="33592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8566" y="3299406"/>
              <a:ext cx="5417542" cy="31949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96940" y="6350912"/>
              <a:ext cx="22871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err="1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/>
                </a:rPr>
                <a:t>Sandage</a:t>
              </a:r>
              <a:r>
                <a:rPr lang="en-GB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/>
                </a:rPr>
                <a:t> &amp; </a:t>
              </a:r>
              <a:r>
                <a:rPr lang="en-GB" sz="1400" err="1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/>
                </a:rPr>
                <a:t>Tammann</a:t>
              </a:r>
              <a:r>
                <a:rPr lang="en-GB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/>
                </a:rPr>
                <a:t> 1974</a:t>
              </a:r>
            </a:p>
          </p:txBody>
        </p:sp>
      </p:grp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9DF4691-C54D-F348-B0FD-A45A471AD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137" y="1698908"/>
            <a:ext cx="1871663" cy="2341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8F7E63-E384-5B4C-B99C-B66E20DED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36" y="4078263"/>
            <a:ext cx="1871663" cy="187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2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Extragalactic Distances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Many different methods</a:t>
            </a:r>
          </a:p>
          <a:p>
            <a:pPr lvl="1"/>
            <a:r>
              <a:rPr lang="en-US" dirty="0"/>
              <a:t>Galaxies</a:t>
            </a:r>
          </a:p>
          <a:p>
            <a:pPr lvl="2"/>
            <a:r>
              <a:rPr lang="en-US" dirty="0"/>
              <a:t>Mostly statistical</a:t>
            </a:r>
          </a:p>
          <a:p>
            <a:pPr lvl="2"/>
            <a:r>
              <a:rPr lang="en-US" dirty="0"/>
              <a:t>Secular evolution, e.g. mergers</a:t>
            </a:r>
          </a:p>
          <a:p>
            <a:pPr lvl="2"/>
            <a:r>
              <a:rPr lang="en-US" dirty="0"/>
              <a:t>Baryonic acoustic oscillations</a:t>
            </a:r>
          </a:p>
          <a:p>
            <a:pPr lvl="1"/>
            <a:r>
              <a:rPr lang="en-US" dirty="0"/>
              <a:t>Supernovae</a:t>
            </a:r>
          </a:p>
          <a:p>
            <a:pPr lvl="2"/>
            <a:r>
              <a:rPr lang="en-US" dirty="0"/>
              <a:t>Excellent (individual) distance indicators</a:t>
            </a:r>
          </a:p>
          <a:p>
            <a:pPr lvl="2"/>
            <a:r>
              <a:rPr lang="en-US" dirty="0"/>
              <a:t>Three main methods</a:t>
            </a:r>
          </a:p>
          <a:p>
            <a:pPr lvl="3"/>
            <a:r>
              <a:rPr lang="en-US" dirty="0"/>
              <a:t>(Standard) luminosity, aka ’standard candle’</a:t>
            </a:r>
          </a:p>
          <a:p>
            <a:pPr lvl="3"/>
            <a:r>
              <a:rPr lang="en-US" dirty="0"/>
              <a:t>Expanding photosphere method</a:t>
            </a:r>
          </a:p>
          <a:p>
            <a:pPr lvl="3"/>
            <a:r>
              <a:rPr lang="en-US" dirty="0"/>
              <a:t>Angular size of a known feature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694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09125"/>
            <a:ext cx="7772400" cy="1143000"/>
          </a:xfrm>
        </p:spPr>
        <p:txBody>
          <a:bodyPr/>
          <a:lstStyle/>
          <a:p>
            <a:r>
              <a:rPr lang="en-GB"/>
              <a:t>Hubble Constant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042938"/>
            <a:ext cx="7889789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Three different methods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Distance ladder</a:t>
            </a:r>
          </a:p>
          <a:p>
            <a:pPr lvl="2">
              <a:lnSpc>
                <a:spcPct val="80000"/>
              </a:lnSpc>
            </a:pPr>
            <a:r>
              <a:rPr lang="en-GB" dirty="0"/>
              <a:t>Calibrate next distance indicator with the previous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Physical methods</a:t>
            </a:r>
          </a:p>
          <a:p>
            <a:pPr marL="1158875" lvl="2" indent="-301625">
              <a:lnSpc>
                <a:spcPct val="80000"/>
              </a:lnSpc>
            </a:pPr>
            <a:r>
              <a:rPr lang="en-GB" dirty="0"/>
              <a:t>Determine either luminosity or length through physical quantities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 dirty="0"/>
              <a:t>Lens delays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 dirty="0" err="1"/>
              <a:t>Sunyaev-Zeldovich</a:t>
            </a:r>
            <a:r>
              <a:rPr lang="en-GB" dirty="0"/>
              <a:t> effect (galaxy clusters)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 dirty="0"/>
              <a:t>Expanding photosphere method in supernovae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 dirty="0"/>
              <a:t>Physical calibration of thermonuclear supernovae </a:t>
            </a:r>
          </a:p>
          <a:p>
            <a:pPr marL="1604963" lvl="3" indent="-290513">
              <a:lnSpc>
                <a:spcPct val="80000"/>
              </a:lnSpc>
            </a:pPr>
            <a:r>
              <a:rPr lang="en-GB" dirty="0"/>
              <a:t>Geometric methods, e.g. masers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Global solutions</a:t>
            </a:r>
          </a:p>
          <a:p>
            <a:pPr lvl="2"/>
            <a:r>
              <a:rPr lang="en-GB" dirty="0"/>
              <a:t>Use knowledge of all cosmological parameters </a:t>
            </a:r>
          </a:p>
          <a:p>
            <a:pPr lvl="3"/>
            <a:r>
              <a:rPr lang="en-GB" dirty="0"/>
              <a:t>Cosmic Microwave Background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530736"/>
      </p:ext>
    </p:extLst>
  </p:cSld>
  <p:clrMapOvr>
    <a:masterClrMapping/>
  </p:clrMapOvr>
</p:sld>
</file>

<file path=ppt/theme/theme1.xml><?xml version="1.0" encoding="utf-8"?>
<a:theme xmlns:a="http://schemas.openxmlformats.org/drawingml/2006/main" name="Bruno scientific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uno scientific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30109</TotalTime>
  <Words>1350</Words>
  <Application>Microsoft Macintosh PowerPoint</Application>
  <PresentationFormat>On-screen Show (4:3)</PresentationFormat>
  <Paragraphs>282</Paragraphs>
  <Slides>41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Cambria Math</vt:lpstr>
      <vt:lpstr>Courier New</vt:lpstr>
      <vt:lpstr>Helvetica Neue Light</vt:lpstr>
      <vt:lpstr>Helvetica Neue LT Com 45 Light</vt:lpstr>
      <vt:lpstr>Helvetica Neue LT Com 55 Roman</vt:lpstr>
      <vt:lpstr>HelveticaNeueLT Com 45 Lt</vt:lpstr>
      <vt:lpstr>HelveticaNeueLT Com 55 Roman</vt:lpstr>
      <vt:lpstr>System Font Regular</vt:lpstr>
      <vt:lpstr>Times New Roman</vt:lpstr>
      <vt:lpstr>Trebuchet MS</vt:lpstr>
      <vt:lpstr>Bruno scientific</vt:lpstr>
      <vt:lpstr>1_Bruno scientific</vt:lpstr>
      <vt:lpstr>An independent way to measure extragalactic distances</vt:lpstr>
      <vt:lpstr>Extragalactic Distances</vt:lpstr>
      <vt:lpstr>Extragalactic Distances</vt:lpstr>
      <vt:lpstr>Extragalactic Distances</vt:lpstr>
      <vt:lpstr>Local Flows</vt:lpstr>
      <vt:lpstr>Hubble Constant(s)</vt:lpstr>
      <vt:lpstr>Measuring H_0</vt:lpstr>
      <vt:lpstr>Extragalactic Distances</vt:lpstr>
      <vt:lpstr>Hubble Constant</vt:lpstr>
      <vt:lpstr>Classic Distance Ladder</vt:lpstr>
      <vt:lpstr>Classic Distance Ladder</vt:lpstr>
      <vt:lpstr>Hubble Constant</vt:lpstr>
      <vt:lpstr>Hubble Constant</vt:lpstr>
      <vt:lpstr>Problem solved?</vt:lpstr>
      <vt:lpstr>Gravitational Lenses</vt:lpstr>
      <vt:lpstr>Type II Supernovae</vt:lpstr>
      <vt:lpstr>Physical parameters of  core collapse SNe</vt:lpstr>
      <vt:lpstr>Expanding Photosphere Method</vt:lpstr>
      <vt:lpstr>Expanding Photosphere Method</vt:lpstr>
      <vt:lpstr>Spectral Evolution</vt:lpstr>
      <vt:lpstr>Photospheric Velocity</vt:lpstr>
      <vt:lpstr>Photosphere Expansion</vt:lpstr>
      <vt:lpstr>Expanding Photosphere Method</vt:lpstr>
      <vt:lpstr>Dilution Factors</vt:lpstr>
      <vt:lpstr>SN 2013eq</vt:lpstr>
      <vt:lpstr>SN 2013eq</vt:lpstr>
      <vt:lpstr>Expanding Photosphere Method</vt:lpstr>
      <vt:lpstr>…not good enough</vt:lpstr>
      <vt:lpstr>Expanding Photosphere Method</vt:lpstr>
      <vt:lpstr>Expanded Photosphere Method Reloaded</vt:lpstr>
      <vt:lpstr>Distances from spectral fits</vt:lpstr>
      <vt:lpstr>TARDIS</vt:lpstr>
      <vt:lpstr>Parameter determination</vt:lpstr>
      <vt:lpstr>Spectral emulation</vt:lpstr>
      <vt:lpstr>Atmosphere Models</vt:lpstr>
      <vt:lpstr>Distance Determination</vt:lpstr>
      <vt:lpstr>Measuring distances</vt:lpstr>
      <vt:lpstr>adH0cc</vt:lpstr>
      <vt:lpstr>adH0cc</vt:lpstr>
      <vt:lpstr>adH0cc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Bruno Leibundgut</dc:creator>
  <cp:lastModifiedBy>Bruno Leibundgut</cp:lastModifiedBy>
  <cp:revision>301</cp:revision>
  <cp:lastPrinted>2020-10-15T08:56:17Z</cp:lastPrinted>
  <dcterms:created xsi:type="dcterms:W3CDTF">1601-01-01T00:00:00Z</dcterms:created>
  <dcterms:modified xsi:type="dcterms:W3CDTF">2020-10-15T08:56:42Z</dcterms:modified>
</cp:coreProperties>
</file>