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54" r:id="rId3"/>
    <p:sldId id="348" r:id="rId4"/>
    <p:sldId id="318" r:id="rId5"/>
    <p:sldId id="349" r:id="rId6"/>
    <p:sldId id="288" r:id="rId7"/>
    <p:sldId id="353" r:id="rId8"/>
    <p:sldId id="403" r:id="rId9"/>
    <p:sldId id="373" r:id="rId10"/>
    <p:sldId id="377" r:id="rId11"/>
    <p:sldId id="375" r:id="rId12"/>
    <p:sldId id="400" r:id="rId13"/>
    <p:sldId id="374" r:id="rId14"/>
    <p:sldId id="388" r:id="rId15"/>
    <p:sldId id="389" r:id="rId16"/>
    <p:sldId id="396" r:id="rId17"/>
    <p:sldId id="370" r:id="rId18"/>
    <p:sldId id="319" r:id="rId19"/>
    <p:sldId id="327" r:id="rId20"/>
    <p:sldId id="391" r:id="rId21"/>
    <p:sldId id="320" r:id="rId22"/>
    <p:sldId id="358" r:id="rId23"/>
    <p:sldId id="397" r:id="rId24"/>
    <p:sldId id="398" r:id="rId25"/>
    <p:sldId id="399" r:id="rId26"/>
    <p:sldId id="286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FD"/>
    <a:srgbClr val="EFEF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CEAC-DFDF-4E4E-BDF0-98B83640C3D3}" type="datetimeFigureOut">
              <a:rPr lang="en-GB" smtClean="0"/>
              <a:pPr/>
              <a:t>25/06/2013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DC28-B1EB-46E0-9650-7D2B52A4F6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LT Com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Recent results on </a:t>
            </a:r>
            <a:br>
              <a:rPr lang="en-US" dirty="0" smtClean="0"/>
            </a:br>
            <a:r>
              <a:rPr lang="en-US" dirty="0" smtClean="0"/>
              <a:t>supernova cosmology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GB" dirty="0" smtClean="0"/>
              <a:t>Bruno Leibundgut</a:t>
            </a:r>
          </a:p>
        </p:txBody>
      </p:sp>
      <p:pic>
        <p:nvPicPr>
          <p:cNvPr id="4" name="Picture 5" descr="Logo_ohne Untersch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313" y="4876800"/>
            <a:ext cx="106248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o50th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876800"/>
            <a:ext cx="1621217" cy="936000"/>
          </a:xfrm>
          <a:prstGeom prst="rect">
            <a:avLst/>
          </a:prstGeom>
        </p:spPr>
      </p:pic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1059" y="4878000"/>
            <a:ext cx="89034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 standard candle?</a:t>
            </a:r>
            <a:endParaRPr lang="en-GB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Large variations in</a:t>
            </a:r>
          </a:p>
          <a:p>
            <a:pPr lvl="1"/>
            <a:r>
              <a:rPr lang="en-GB" dirty="0" smtClean="0"/>
              <a:t>luminosity</a:t>
            </a:r>
          </a:p>
          <a:p>
            <a:pPr lvl="1"/>
            <a:r>
              <a:rPr lang="en-GB" dirty="0" smtClean="0"/>
              <a:t>light curve shapes</a:t>
            </a:r>
          </a:p>
          <a:p>
            <a:pPr lvl="1"/>
            <a:r>
              <a:rPr lang="en-GB" dirty="0" smtClean="0"/>
              <a:t>colours</a:t>
            </a:r>
          </a:p>
          <a:p>
            <a:pPr lvl="1"/>
            <a:r>
              <a:rPr lang="en-GB" dirty="0" smtClean="0"/>
              <a:t>spectral evolution</a:t>
            </a:r>
          </a:p>
          <a:p>
            <a:pPr lvl="1"/>
            <a:r>
              <a:rPr lang="en-GB" dirty="0" err="1" smtClean="0"/>
              <a:t>polarimetry</a:t>
            </a:r>
            <a:endParaRPr lang="en-GB" dirty="0" smtClean="0"/>
          </a:p>
          <a:p>
            <a:r>
              <a:rPr lang="en-GB" dirty="0" smtClean="0"/>
              <a:t>Some clear outliers</a:t>
            </a:r>
          </a:p>
          <a:p>
            <a:pPr lvl="1"/>
            <a:r>
              <a:rPr lang="en-GB" dirty="0" smtClean="0"/>
              <a:t>what is a type </a:t>
            </a:r>
            <a:r>
              <a:rPr lang="en-GB" dirty="0" err="1" smtClean="0"/>
              <a:t>Ia</a:t>
            </a:r>
            <a:r>
              <a:rPr lang="en-GB" dirty="0" smtClean="0"/>
              <a:t> supernova?</a:t>
            </a:r>
          </a:p>
          <a:p>
            <a:r>
              <a:rPr lang="en-GB" dirty="0" smtClean="0"/>
              <a:t>Differences in physical parameters</a:t>
            </a:r>
          </a:p>
          <a:p>
            <a:pPr lvl="1"/>
            <a:r>
              <a:rPr lang="en-GB" dirty="0" smtClean="0"/>
              <a:t>Ni mass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distribution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04800" y="1371600"/>
            <a:ext cx="6560832" cy="5176838"/>
            <a:chOff x="304800" y="1371600"/>
            <a:chExt cx="6560832" cy="517683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371600"/>
              <a:ext cx="6560832" cy="517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925062" y="1524000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Li et al. 2010</a:t>
              </a:r>
            </a:p>
          </p:txBody>
        </p:sp>
      </p:grp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2209800"/>
            <a:ext cx="25812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Super-luminous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191000" y="1524000"/>
            <a:ext cx="4953000" cy="4955977"/>
            <a:chOff x="4038600" y="1600200"/>
            <a:chExt cx="4953000" cy="4955977"/>
          </a:xfrm>
        </p:grpSpPr>
        <p:pic>
          <p:nvPicPr>
            <p:cNvPr id="96259" name="Picture 3"/>
            <p:cNvPicPr>
              <a:picLocks noChangeAspect="1" noChangeArrowheads="1"/>
            </p:cNvPicPr>
            <p:nvPr/>
          </p:nvPicPr>
          <p:blipFill>
            <a:blip r:embed="rId2"/>
            <a:srcRect b="-2767"/>
            <a:stretch>
              <a:fillRect/>
            </a:stretch>
          </p:blipFill>
          <p:spPr bwMode="auto">
            <a:xfrm>
              <a:off x="4038600" y="1600200"/>
              <a:ext cx="4953000" cy="4953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705600" y="6248400"/>
              <a:ext cx="2163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HelveticaNeueLT Com 55 Roman" pitchFamily="34" charset="0"/>
                </a:rPr>
                <a:t>Taubenberger</a:t>
              </a:r>
              <a:r>
                <a:rPr lang="en-US" sz="1400" dirty="0" smtClean="0">
                  <a:latin typeface="HelveticaNeueLT Com 55 Roman" pitchFamily="34" charset="0"/>
                </a:rPr>
                <a:t> et al. 2013</a:t>
              </a:r>
              <a:endParaRPr lang="en-GB" sz="1400" dirty="0" smtClean="0">
                <a:latin typeface="HelveticaNeueLT Com 55 Roman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267200" y="-40888"/>
            <a:ext cx="4648200" cy="6898888"/>
            <a:chOff x="4267200" y="-40888"/>
            <a:chExt cx="4648200" cy="6898888"/>
          </a:xfrm>
        </p:grpSpPr>
        <p:grpSp>
          <p:nvGrpSpPr>
            <p:cNvPr id="12" name="Group 11"/>
            <p:cNvGrpSpPr/>
            <p:nvPr/>
          </p:nvGrpSpPr>
          <p:grpSpPr>
            <a:xfrm>
              <a:off x="4267200" y="-40888"/>
              <a:ext cx="4648200" cy="6898888"/>
              <a:chOff x="4191000" y="-40888"/>
              <a:chExt cx="4648200" cy="6898888"/>
            </a:xfrm>
          </p:grpSpPr>
          <p:pic>
            <p:nvPicPr>
              <p:cNvPr id="9626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 l="-5172"/>
              <a:stretch>
                <a:fillRect/>
              </a:stretch>
            </p:blipFill>
            <p:spPr bwMode="auto">
              <a:xfrm>
                <a:off x="4191000" y="-40888"/>
                <a:ext cx="4648200" cy="68988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400800" y="4953000"/>
                <a:ext cx="2163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HelveticaNeueLT Com 55 Roman" pitchFamily="34" charset="0"/>
                  </a:rPr>
                  <a:t>Taubenberger</a:t>
                </a:r>
                <a:r>
                  <a:rPr lang="en-US" sz="1400" dirty="0" smtClean="0">
                    <a:latin typeface="HelveticaNeueLT Com 55 Roman" pitchFamily="34" charset="0"/>
                  </a:rPr>
                  <a:t> et al. 2013</a:t>
                </a:r>
                <a:endParaRPr lang="en-GB" sz="1400" dirty="0" smtClean="0">
                  <a:latin typeface="HelveticaNeueLT Com 55 Roman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181601" y="1447800"/>
              <a:ext cx="1828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HelveticaNeueLT Com 55 Roman" pitchFamily="34" charset="0"/>
                </a:rPr>
                <a:t>core collapse with 1.6M</a:t>
              </a:r>
              <a:r>
                <a:rPr lang="en-US" sz="1400" baseline="-25000" dirty="0" smtClean="0">
                  <a:latin typeface="HelveticaNeueLT Com 55 Roman" pitchFamily="34" charset="0"/>
                  <a:sym typeface="Wingdings"/>
                </a:rPr>
                <a:t></a:t>
              </a:r>
              <a:r>
                <a:rPr lang="en-US" sz="1400" dirty="0" smtClean="0">
                  <a:latin typeface="HelveticaNeueLT Com 55 Roman" pitchFamily="34" charset="0"/>
                  <a:sym typeface="Wingdings"/>
                </a:rPr>
                <a:t> </a:t>
              </a:r>
              <a:r>
                <a:rPr lang="en-US" sz="1400" baseline="30000" dirty="0" smtClean="0">
                  <a:latin typeface="HelveticaNeueLT Com 55 Roman" pitchFamily="34" charset="0"/>
                  <a:sym typeface="Wingdings"/>
                </a:rPr>
                <a:t>56</a:t>
              </a:r>
              <a:r>
                <a:rPr lang="en-US" sz="1400" dirty="0" smtClean="0">
                  <a:latin typeface="HelveticaNeueLT Com 55 Roman" pitchFamily="34" charset="0"/>
                  <a:sym typeface="Wingdings"/>
                </a:rPr>
                <a:t>Ni </a:t>
              </a:r>
              <a:r>
                <a:rPr lang="en-US" sz="1400" dirty="0" smtClean="0">
                  <a:latin typeface="HelveticaNeueLT Com 55 Roman" pitchFamily="34" charset="0"/>
                </a:rPr>
                <a:t>within 3M</a:t>
              </a:r>
              <a:r>
                <a:rPr lang="en-US" sz="1400" baseline="-25000" dirty="0" smtClean="0">
                  <a:latin typeface="HelveticaNeueLT Com 55 Roman" pitchFamily="34" charset="0"/>
                  <a:sym typeface="Wingdings"/>
                </a:rPr>
                <a:t></a:t>
              </a:r>
              <a:r>
                <a:rPr lang="en-US" sz="1400" dirty="0" smtClean="0">
                  <a:latin typeface="HelveticaNeueLT Com 55 Roman" pitchFamily="34" charset="0"/>
                  <a:sym typeface="Wingdings"/>
                </a:rPr>
                <a:t> envelope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1600" y="3743980"/>
              <a:ext cx="2095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HelveticaNeueLT Com 55 Roman" pitchFamily="34" charset="0"/>
                </a:rPr>
                <a:t>rescaled W7 with</a:t>
              </a:r>
            </a:p>
            <a:p>
              <a:r>
                <a:rPr lang="en-US" sz="1400" dirty="0" err="1" smtClean="0">
                  <a:latin typeface="HelveticaNeueLT Com 55 Roman" pitchFamily="34" charset="0"/>
                </a:rPr>
                <a:t>circumstellar</a:t>
              </a:r>
              <a:r>
                <a:rPr lang="en-US" sz="1400" dirty="0" smtClean="0">
                  <a:latin typeface="HelveticaNeueLT Com 55 Roman" pitchFamily="34" charset="0"/>
                </a:rPr>
                <a:t> interaction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81600" y="5801380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HelveticaNeueLT Com 55 Roman" pitchFamily="34" charset="0"/>
                </a:rPr>
                <a:t>1M</a:t>
              </a:r>
              <a:r>
                <a:rPr lang="en-US" sz="1400" baseline="-25000" dirty="0" smtClean="0">
                  <a:latin typeface="HelveticaNeueLT Com 55 Roman" pitchFamily="34" charset="0"/>
                  <a:sym typeface="Wingdings"/>
                </a:rPr>
                <a:t></a:t>
              </a:r>
              <a:r>
                <a:rPr lang="en-US" sz="1400" dirty="0" smtClean="0">
                  <a:latin typeface="HelveticaNeueLT Com 55 Roman" pitchFamily="34" charset="0"/>
                  <a:sym typeface="Wingdings"/>
                </a:rPr>
                <a:t> </a:t>
              </a:r>
              <a:r>
                <a:rPr lang="en-US" sz="1400" baseline="30000" dirty="0" smtClean="0">
                  <a:latin typeface="HelveticaNeueLT Com 55 Roman" pitchFamily="34" charset="0"/>
                  <a:sym typeface="Wingdings"/>
                </a:rPr>
                <a:t>56</a:t>
              </a:r>
              <a:r>
                <a:rPr lang="en-US" sz="1400" dirty="0" smtClean="0">
                  <a:latin typeface="HelveticaNeueLT Com 55 Roman" pitchFamily="34" charset="0"/>
                  <a:sym typeface="Wingdings"/>
                </a:rPr>
                <a:t>Ni with</a:t>
              </a:r>
            </a:p>
            <a:p>
              <a:r>
                <a:rPr lang="en-US" sz="1400" dirty="0" smtClean="0">
                  <a:latin typeface="HelveticaNeueLT Com 55 Roman" pitchFamily="34" charset="0"/>
                  <a:sym typeface="Wingdings"/>
                </a:rPr>
                <a:t>flat density profile</a:t>
              </a:r>
              <a:endParaRPr lang="en-GB" sz="1400" dirty="0" smtClean="0">
                <a:latin typeface="HelveticaNeueLT Com 55 Roman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572000" cy="4525963"/>
          </a:xfrm>
        </p:spPr>
        <p:txBody>
          <a:bodyPr/>
          <a:lstStyle/>
          <a:p>
            <a:r>
              <a:rPr lang="en-US" dirty="0" smtClean="0"/>
              <a:t>Unclear nature</a:t>
            </a:r>
          </a:p>
          <a:p>
            <a:r>
              <a:rPr lang="en-US" dirty="0" smtClean="0"/>
              <a:t>Luminosity drops at late phases</a:t>
            </a:r>
          </a:p>
          <a:p>
            <a:r>
              <a:rPr lang="en-US" dirty="0" smtClean="0"/>
              <a:t>Model with a </a:t>
            </a:r>
            <a:r>
              <a:rPr lang="en-US" dirty="0" err="1" smtClean="0"/>
              <a:t>circumstellar</a:t>
            </a:r>
            <a:r>
              <a:rPr lang="en-US" dirty="0" smtClean="0"/>
              <a:t> shell from a double-degenerate merger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0" dirty="0" smtClean="0"/>
              <a:t>Type </a:t>
            </a:r>
            <a:r>
              <a:rPr lang="en-GB" sz="4000" b="0" dirty="0" err="1" smtClean="0"/>
              <a:t>Ia</a:t>
            </a:r>
            <a:r>
              <a:rPr lang="en-GB" sz="4000" b="0" dirty="0" smtClean="0"/>
              <a:t> </a:t>
            </a:r>
            <a:r>
              <a:rPr lang="en-GB" sz="4000" b="0" dirty="0" err="1" smtClean="0"/>
              <a:t>SNe</a:t>
            </a:r>
            <a:r>
              <a:rPr lang="en-GB" sz="4000" b="0" dirty="0" smtClean="0"/>
              <a:t> do not all come from Chandrasekhar-mass white dwarfs</a:t>
            </a:r>
            <a:endParaRPr lang="en-GB" sz="4000" b="0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/>
          <a:srcRect t="2708"/>
          <a:stretch>
            <a:fillRect/>
          </a:stretch>
        </p:blipFill>
        <p:spPr bwMode="auto">
          <a:xfrm>
            <a:off x="1625012" y="1371600"/>
            <a:ext cx="6147388" cy="54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23825" y="3509962"/>
            <a:ext cx="8896350" cy="1214438"/>
            <a:chOff x="123825" y="2819400"/>
            <a:chExt cx="8896350" cy="1214438"/>
          </a:xfrm>
        </p:grpSpPr>
        <p:pic>
          <p:nvPicPr>
            <p:cNvPr id="1720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825" y="2824163"/>
              <a:ext cx="889635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16000" y="2819400"/>
              <a:ext cx="2520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3733800"/>
              <a:ext cx="82296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6400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NeueLT Com 55 Roman" pitchFamily="34" charset="0"/>
              </a:rPr>
              <a:t>Paradigm 2</a:t>
            </a:r>
            <a:endParaRPr lang="en-GB" dirty="0" smtClean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533400" y="5257800"/>
            <a:ext cx="8229600" cy="838200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Com 55 Roman" pitchFamily="34" charset="0"/>
                <a:ea typeface="+mn-ea"/>
                <a:cs typeface="+mn-cs"/>
              </a:rPr>
              <a:t>“Type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Com 55 Roman" pitchFamily="34" charset="0"/>
                <a:ea typeface="+mn-ea"/>
                <a:cs typeface="+mn-cs"/>
              </a:rPr>
              <a:t>Ia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Com 55 Roman" pitchFamily="34" charset="0"/>
                <a:ea typeface="+mn-ea"/>
                <a:cs typeface="+mn-cs"/>
              </a:rPr>
              <a:t> Supernova progenitors are not Chandrasekhar-mass white dwarfs” 		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LT Com 55 Roman" pitchFamily="34" charset="0"/>
                <a:ea typeface="+mn-ea"/>
                <a:cs typeface="+mn-cs"/>
              </a:rPr>
              <a:t>(2012)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LT Com 55 Roman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Ejecta masses</a:t>
            </a:r>
            <a:endParaRPr lang="en-GB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Large range in nickel and </a:t>
            </a:r>
            <a:r>
              <a:rPr lang="en-GB" dirty="0" err="1" smtClean="0"/>
              <a:t>ejecta</a:t>
            </a:r>
            <a:r>
              <a:rPr lang="en-GB" dirty="0" smtClean="0"/>
              <a:t> masses</a:t>
            </a:r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ejecta</a:t>
            </a:r>
            <a:r>
              <a:rPr lang="en-GB" dirty="0" smtClean="0"/>
              <a:t> mass at 1.4M</a:t>
            </a:r>
            <a:r>
              <a:rPr lang="en-GB" baseline="-25000" dirty="0" smtClean="0">
                <a:sym typeface="Wingdings" pitchFamily="2" charset="2"/>
              </a:rPr>
              <a:t>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factor of 2 in </a:t>
            </a:r>
            <a:r>
              <a:rPr lang="en-GB" dirty="0" err="1" smtClean="0">
                <a:sym typeface="Wingdings" pitchFamily="2" charset="2"/>
              </a:rPr>
              <a:t>ejecta</a:t>
            </a:r>
            <a:r>
              <a:rPr lang="en-GB" dirty="0" smtClean="0">
                <a:sym typeface="Wingdings" pitchFamily="2" charset="2"/>
              </a:rPr>
              <a:t> masses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some rather small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differences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between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nickel and </a:t>
            </a:r>
            <a:r>
              <a:rPr lang="en-GB" dirty="0" err="1" smtClean="0">
                <a:sym typeface="Wingdings" pitchFamily="2" charset="2"/>
              </a:rPr>
              <a:t>ejecta</a:t>
            </a:r>
            <a:r>
              <a:rPr lang="en-GB" dirty="0" smtClean="0">
                <a:sym typeface="Wingdings" pitchFamily="2" charset="2"/>
              </a:rPr>
              <a:t/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mass</a:t>
            </a:r>
            <a:endParaRPr lang="en-GB" dirty="0">
              <a:sym typeface="Wingdings" pitchFamily="2" charset="2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352800"/>
            <a:ext cx="4555304" cy="320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Ejecta</a:t>
            </a:r>
            <a:r>
              <a:rPr lang="en-US" dirty="0" smtClean="0"/>
              <a:t> masses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918858" y="1371600"/>
            <a:ext cx="5225142" cy="5181600"/>
            <a:chOff x="1905000" y="1371600"/>
            <a:chExt cx="5225142" cy="5181600"/>
          </a:xfrm>
        </p:grpSpPr>
        <p:pic>
          <p:nvPicPr>
            <p:cNvPr id="183298" name="Picture 2" descr="http://www.nature.com/nature/journal/v443/n7109/images/nature05103-f2.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371600"/>
              <a:ext cx="5225142" cy="51816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800600" y="5638800"/>
              <a:ext cx="2024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NeueLT Com 55 Roman" pitchFamily="34" charset="0"/>
                </a:rPr>
                <a:t>Howell et al. 2006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191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Super-Chandrasekhar explosions?</a:t>
            </a:r>
          </a:p>
          <a:p>
            <a:pPr lvl="1"/>
            <a:r>
              <a:rPr lang="en-US" dirty="0" smtClean="0"/>
              <a:t>also </a:t>
            </a:r>
            <a:br>
              <a:rPr lang="en-US" dirty="0" smtClean="0"/>
            </a:br>
            <a:r>
              <a:rPr lang="en-US" dirty="0" smtClean="0"/>
              <a:t>SN 2006gz, 2007if, </a:t>
            </a:r>
            <a:br>
              <a:rPr lang="en-US" dirty="0" smtClean="0"/>
            </a:br>
            <a:r>
              <a:rPr lang="en-US" dirty="0" smtClean="0"/>
              <a:t>2009dc</a:t>
            </a:r>
          </a:p>
          <a:p>
            <a:pPr lvl="1"/>
            <a:r>
              <a:rPr lang="en-US" dirty="0" smtClean="0"/>
              <a:t>inferred </a:t>
            </a:r>
            <a:br>
              <a:rPr lang="en-US" dirty="0" smtClean="0"/>
            </a:br>
            <a:r>
              <a:rPr lang="en-US" dirty="0" smtClean="0"/>
              <a:t>Ni mass &gt; 1 M</a:t>
            </a:r>
            <a:r>
              <a:rPr lang="en-US" baseline="-25000" dirty="0" smtClean="0">
                <a:sym typeface="Wingdings"/>
              </a:rPr>
              <a:t></a:t>
            </a:r>
            <a:endParaRPr lang="en-GB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Ia</a:t>
            </a:r>
            <a:r>
              <a:rPr lang="en-US" dirty="0" smtClean="0"/>
              <a:t> supernova </a:t>
            </a:r>
            <a:br>
              <a:rPr lang="en-US" dirty="0" smtClean="0"/>
            </a:br>
            <a:r>
              <a:rPr lang="en-US" dirty="0" err="1" smtClean="0"/>
              <a:t>cosmoloy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Excellent distance indicators!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200708" name="AutoShape 4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710" name="AutoShape 6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Ia</a:t>
            </a:r>
            <a:r>
              <a:rPr lang="en-US" dirty="0" smtClean="0"/>
              <a:t>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distance indicators</a:t>
            </a:r>
          </a:p>
          <a:p>
            <a:r>
              <a:rPr lang="en-US" dirty="0" smtClean="0"/>
              <a:t>Experimentally verified</a:t>
            </a:r>
          </a:p>
          <a:p>
            <a:r>
              <a:rPr lang="en-US" dirty="0" smtClean="0"/>
              <a:t>Work of several decades</a:t>
            </a:r>
          </a:p>
        </p:txBody>
      </p:sp>
      <p:pic>
        <p:nvPicPr>
          <p:cNvPr id="157698" name="Picture 2" descr="http://iopscience.iop.org/0004-637X/624/2/532/fulltext/fg15.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69843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617220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NeueLT Com 55 Roman" pitchFamily="34" charset="0"/>
              </a:rPr>
              <a:t>Reindl</a:t>
            </a:r>
            <a:r>
              <a:rPr lang="en-US" dirty="0" smtClean="0">
                <a:latin typeface="HelveticaNeueLT Com 55 Roman" pitchFamily="34" charset="0"/>
              </a:rPr>
              <a:t> et al. 2005</a:t>
            </a:r>
            <a:endParaRPr lang="en-GB" dirty="0" smtClean="0">
              <a:latin typeface="HelveticaNeueLT Com 55 Roma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Already in hand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&gt;1000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for cosmology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constant </a:t>
            </a:r>
            <a:r>
              <a:rPr lang="el-GR" dirty="0" smtClean="0">
                <a:cs typeface="Times New Roman" pitchFamily="18" charset="0"/>
              </a:rPr>
              <a:t>ω</a:t>
            </a:r>
            <a:r>
              <a:rPr lang="en-US" dirty="0" smtClean="0">
                <a:cs typeface="Times New Roman" pitchFamily="18" charset="0"/>
              </a:rPr>
              <a:t> determined to 5%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accuracy dominated by systematic effects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Missing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data at z&gt;1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light curves and spectra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infrared data at z&gt;0.5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cover the </a:t>
            </a:r>
            <a:r>
              <a:rPr lang="en-US" dirty="0" err="1" smtClean="0">
                <a:cs typeface="Times New Roman" pitchFamily="18" charset="0"/>
              </a:rPr>
              <a:t>restframe</a:t>
            </a:r>
            <a:r>
              <a:rPr lang="en-US" dirty="0" smtClean="0">
                <a:cs typeface="Times New Roman" pitchFamily="18" charset="0"/>
              </a:rPr>
              <a:t> B and V filters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move towards longer wavelengths to reduce absorption effects</a:t>
            </a:r>
          </a:p>
          <a:p>
            <a:pPr lvl="1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restframe</a:t>
            </a:r>
            <a:r>
              <a:rPr lang="en-US" dirty="0" smtClean="0">
                <a:cs typeface="Times New Roman" pitchFamily="18" charset="0"/>
              </a:rPr>
              <a:t> near-infrared Hubble diagram</a:t>
            </a:r>
          </a:p>
          <a:p>
            <a:pPr lvl="2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Nobili</a:t>
            </a:r>
            <a:r>
              <a:rPr lang="en-US" dirty="0" smtClean="0">
                <a:cs typeface="Times New Roman" pitchFamily="18" charset="0"/>
              </a:rPr>
              <a:t> et al. 2005, Freedman et al. 2009</a:t>
            </a:r>
            <a:r>
              <a:rPr lang="en-US" smtClean="0">
                <a:cs typeface="Times New Roman" pitchFamily="18" charset="0"/>
              </a:rPr>
              <a:t>, 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Barone-Nugent </a:t>
            </a:r>
            <a:r>
              <a:rPr lang="en-US" dirty="0" smtClean="0">
                <a:cs typeface="Times New Roman" pitchFamily="18" charset="0"/>
              </a:rPr>
              <a:t>et al. 2012</a:t>
            </a:r>
            <a:r>
              <a:rPr lang="en-US" smtClean="0">
                <a:cs typeface="Times New Roman" pitchFamily="18" charset="0"/>
              </a:rPr>
              <a:t>, Kattner et al. 2012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I-band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smtClean="0"/>
              <a:t>Currently only 35 </a:t>
            </a:r>
            <a:r>
              <a:rPr lang="en-GB" dirty="0" err="1" smtClean="0"/>
              <a:t>SNe</a:t>
            </a:r>
            <a:r>
              <a:rPr lang="en-GB" dirty="0" smtClean="0"/>
              <a:t>  </a:t>
            </a:r>
            <a:r>
              <a:rPr lang="en-GB" dirty="0" err="1" smtClean="0"/>
              <a:t>Ia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495800" y="1238251"/>
            <a:ext cx="4495800" cy="5619749"/>
            <a:chOff x="4495800" y="1238251"/>
            <a:chExt cx="4495800" cy="5619749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848" b="-4054"/>
            <a:stretch>
              <a:fillRect/>
            </a:stretch>
          </p:blipFill>
          <p:spPr bwMode="auto">
            <a:xfrm>
              <a:off x="4495800" y="1238251"/>
              <a:ext cx="4495800" cy="56197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10215" y="1447800"/>
              <a:ext cx="2362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Freedman et al. 2009</a:t>
              </a: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304800" y="3733800"/>
            <a:ext cx="4038600" cy="2388841"/>
            <a:chOff x="1619672" y="1268759"/>
            <a:chExt cx="5904656" cy="3455641"/>
          </a:xfrm>
        </p:grpSpPr>
        <p:grpSp>
          <p:nvGrpSpPr>
            <p:cNvPr id="11" name="Group 11"/>
            <p:cNvGrpSpPr/>
            <p:nvPr/>
          </p:nvGrpSpPr>
          <p:grpSpPr>
            <a:xfrm>
              <a:off x="1619672" y="1268759"/>
              <a:ext cx="5904656" cy="3455641"/>
              <a:chOff x="1619672" y="1268759"/>
              <a:chExt cx="5904656" cy="3455641"/>
            </a:xfrm>
          </p:grpSpPr>
          <p:pic>
            <p:nvPicPr>
              <p:cNvPr id="13" name="Picture 13" descr="GoobarFig03revis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2739" r="-2198" b="43058"/>
              <a:stretch>
                <a:fillRect/>
              </a:stretch>
            </p:blipFill>
            <p:spPr bwMode="auto">
              <a:xfrm>
                <a:off x="1619672" y="1268759"/>
                <a:ext cx="5904656" cy="3455641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063143" y="3915542"/>
                <a:ext cx="1424151" cy="40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latin typeface="HelveticaNeueLT Com 65 Md" pitchFamily="34" charset="0"/>
                  </a:rPr>
                  <a:t>560 </a:t>
                </a:r>
                <a:r>
                  <a:rPr lang="en-GB" sz="1200" dirty="0" err="1" smtClean="0">
                    <a:latin typeface="HelveticaNeueLT Com 65 Md" pitchFamily="34" charset="0"/>
                  </a:rPr>
                  <a:t>SNe</a:t>
                </a:r>
                <a:r>
                  <a:rPr lang="en-GB" sz="1200" dirty="0" smtClean="0">
                    <a:latin typeface="HelveticaNeueLT Com 65 Md" pitchFamily="34" charset="0"/>
                  </a:rPr>
                  <a:t> </a:t>
                </a:r>
                <a:r>
                  <a:rPr lang="en-GB" sz="1200" dirty="0" err="1" smtClean="0">
                    <a:latin typeface="HelveticaNeueLT Com 65 Md" pitchFamily="34" charset="0"/>
                  </a:rPr>
                  <a:t>Ia</a:t>
                </a:r>
                <a:endParaRPr lang="en-GB" sz="1200" dirty="0" smtClean="0">
                  <a:latin typeface="HelveticaNeueLT Com 65 Md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67744" y="1340768"/>
              <a:ext cx="3061314" cy="40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 err="1" smtClean="0">
                  <a:latin typeface="HelveticaNeueLT Com 65 Md" pitchFamily="34" charset="0"/>
                </a:rPr>
                <a:t>Goobar</a:t>
              </a:r>
              <a:r>
                <a:rPr lang="de-DE" sz="1200" b="0" dirty="0" smtClean="0">
                  <a:latin typeface="HelveticaNeueLT Com 65 Md" pitchFamily="34" charset="0"/>
                </a:rPr>
                <a:t> &amp; Leibundgut 2011</a:t>
              </a:r>
              <a:endParaRPr lang="de-DE" sz="1200" b="0" dirty="0">
                <a:latin typeface="HelveticaNeueLT Com 65 M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0847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5181600" y="76200"/>
            <a:ext cx="3733800" cy="747713"/>
          </a:xfrm>
        </p:spPr>
        <p:txBody>
          <a:bodyPr/>
          <a:lstStyle/>
          <a:p>
            <a:r>
              <a:rPr lang="en-US" sz="3600" dirty="0" smtClean="0"/>
              <a:t>SN Projects</a:t>
            </a:r>
            <a:endParaRPr lang="en-GB" sz="3600" dirty="0" smtClean="0"/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 flipV="1">
            <a:off x="2916239" y="3352800"/>
            <a:ext cx="2798761" cy="34677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5724128" y="2743200"/>
            <a:ext cx="3175869" cy="1200329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ESSENCE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CFHT Legacy </a:t>
            </a:r>
            <a:r>
              <a:rPr lang="en-GB" sz="2400" dirty="0" smtClean="0">
                <a:latin typeface="HelveticaNeueLT Com 65 Md" pitchFamily="34" charset="0"/>
              </a:rPr>
              <a:t>Survey</a:t>
            </a:r>
          </a:p>
          <a:p>
            <a:pPr eaLnBrk="0" hangingPunct="0"/>
            <a:r>
              <a:rPr lang="en-US" sz="2400" dirty="0" smtClean="0">
                <a:latin typeface="HelveticaNeueLT Com 65 Md" pitchFamily="34" charset="0"/>
              </a:rPr>
              <a:t>Carnegie SN Project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 flipV="1">
            <a:off x="4038600" y="4297680"/>
            <a:ext cx="1676400" cy="45719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 flipV="1">
            <a:off x="1547813" y="1752600"/>
            <a:ext cx="4167187" cy="20367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5724000" y="3969603"/>
            <a:ext cx="2969083" cy="830997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Higher-z SN Search</a:t>
            </a:r>
          </a:p>
          <a:p>
            <a:pPr eaLnBrk="0" hangingPunct="0"/>
            <a:r>
              <a:rPr lang="en-US" sz="2400" dirty="0" smtClean="0">
                <a:latin typeface="HelveticaNeueLT Com 65 Md" pitchFamily="34" charset="0"/>
              </a:rPr>
              <a:t>HST SN Treasury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455689" name="Oval 9"/>
          <p:cNvSpPr>
            <a:spLocks noChangeArrowheads="1"/>
          </p:cNvSpPr>
          <p:nvPr/>
        </p:nvSpPr>
        <p:spPr bwMode="auto">
          <a:xfrm>
            <a:off x="179388" y="3716338"/>
            <a:ext cx="1730375" cy="57626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5724128" y="762000"/>
            <a:ext cx="3191272" cy="193899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SN Factory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Carnegie SN Project</a:t>
            </a:r>
          </a:p>
          <a:p>
            <a:pPr eaLnBrk="0" hangingPunct="0"/>
            <a:r>
              <a:rPr lang="en-GB" sz="2400" dirty="0" smtClean="0">
                <a:latin typeface="HelveticaNeueLT Com 65 Md" pitchFamily="34" charset="0"/>
              </a:rPr>
              <a:t>SDSSII</a:t>
            </a:r>
          </a:p>
          <a:p>
            <a:pPr eaLnBrk="0" hangingPunct="0"/>
            <a:r>
              <a:rPr lang="en-US" sz="2400" dirty="0" err="1" smtClean="0">
                <a:latin typeface="HelveticaNeueLT Com 65 Md" pitchFamily="34" charset="0"/>
              </a:rPr>
              <a:t>PanSTARRS</a:t>
            </a:r>
            <a:endParaRPr lang="en-US" sz="2400" dirty="0" smtClean="0">
              <a:latin typeface="HelveticaNeueLT Com 65 Md" pitchFamily="34" charset="0"/>
            </a:endParaRPr>
          </a:p>
          <a:p>
            <a:pPr eaLnBrk="0" hangingPunct="0"/>
            <a:r>
              <a:rPr lang="en-US" sz="2400" dirty="0" smtClean="0">
                <a:latin typeface="HelveticaNeueLT Com 65 Md" pitchFamily="34" charset="0"/>
              </a:rPr>
              <a:t>PTF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455691" name="Oval 11"/>
          <p:cNvSpPr>
            <a:spLocks noChangeArrowheads="1"/>
          </p:cNvSpPr>
          <p:nvPr/>
        </p:nvSpPr>
        <p:spPr bwMode="auto">
          <a:xfrm>
            <a:off x="1477963" y="3429000"/>
            <a:ext cx="1511300" cy="10080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2" name="Oval 12"/>
          <p:cNvSpPr>
            <a:spLocks noChangeArrowheads="1"/>
          </p:cNvSpPr>
          <p:nvPr/>
        </p:nvSpPr>
        <p:spPr bwMode="auto">
          <a:xfrm>
            <a:off x="2525713" y="3500438"/>
            <a:ext cx="1512887" cy="1800225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13" y="3716338"/>
            <a:ext cx="520700" cy="577850"/>
            <a:chOff x="22" y="2341"/>
            <a:chExt cx="329" cy="364"/>
          </a:xfrm>
        </p:grpSpPr>
        <p:sp>
          <p:nvSpPr>
            <p:cNvPr id="43026" name="Rectangle 14"/>
            <p:cNvSpPr>
              <a:spLocks noChangeArrowheads="1"/>
            </p:cNvSpPr>
            <p:nvPr/>
          </p:nvSpPr>
          <p:spPr bwMode="auto">
            <a:xfrm>
              <a:off x="68" y="2341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27" name="Rectangle 15"/>
            <p:cNvSpPr>
              <a:spLocks noChangeArrowheads="1"/>
            </p:cNvSpPr>
            <p:nvPr/>
          </p:nvSpPr>
          <p:spPr bwMode="auto">
            <a:xfrm>
              <a:off x="68" y="2568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28" name="Rectangle 16"/>
            <p:cNvSpPr>
              <a:spLocks noChangeArrowheads="1"/>
            </p:cNvSpPr>
            <p:nvPr/>
          </p:nvSpPr>
          <p:spPr bwMode="auto">
            <a:xfrm>
              <a:off x="22" y="2432"/>
              <a:ext cx="182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571500" y="5013325"/>
            <a:ext cx="2428875" cy="473075"/>
          </a:xfrm>
          <a:prstGeom prst="rect">
            <a:avLst/>
          </a:prstGeom>
          <a:solidFill>
            <a:schemeClr val="accent2">
              <a:alpha val="30196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8" name="Line 18"/>
          <p:cNvSpPr>
            <a:spLocks noChangeShapeType="1"/>
          </p:cNvSpPr>
          <p:nvPr/>
        </p:nvSpPr>
        <p:spPr bwMode="auto">
          <a:xfrm flipV="1">
            <a:off x="2971800" y="5029200"/>
            <a:ext cx="2743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99" name="Text Box 19"/>
          <p:cNvSpPr txBox="1">
            <a:spLocks noChangeArrowheads="1"/>
          </p:cNvSpPr>
          <p:nvPr/>
        </p:nvSpPr>
        <p:spPr bwMode="auto">
          <a:xfrm>
            <a:off x="5724001" y="4800600"/>
            <a:ext cx="1972199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smtClean="0">
                <a:latin typeface="HelveticaNeueLT Com 65 Md" pitchFamily="34" charset="0"/>
              </a:rPr>
              <a:t>Euclid/LSST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455700" name="Text Box 20"/>
          <p:cNvSpPr txBox="1">
            <a:spLocks noChangeArrowheads="1"/>
          </p:cNvSpPr>
          <p:nvPr/>
        </p:nvSpPr>
        <p:spPr bwMode="auto">
          <a:xfrm>
            <a:off x="5334000" y="5874603"/>
            <a:ext cx="3629520" cy="830997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Plus the local searches: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LOTOSS, </a:t>
            </a:r>
            <a:r>
              <a:rPr lang="en-GB" sz="2400" dirty="0" err="1">
                <a:latin typeface="HelveticaNeueLT Com 65 Md" pitchFamily="34" charset="0"/>
              </a:rPr>
              <a:t>CfA</a:t>
            </a:r>
            <a:r>
              <a:rPr lang="en-GB" sz="2400" dirty="0">
                <a:latin typeface="HelveticaNeueLT Com 65 Md" pitchFamily="34" charset="0"/>
              </a:rPr>
              <a:t>, </a:t>
            </a:r>
            <a:r>
              <a:rPr lang="en-GB" sz="2400" dirty="0" smtClean="0">
                <a:latin typeface="HelveticaNeueLT Com 65 Md" pitchFamily="34" charset="0"/>
              </a:rPr>
              <a:t>ESC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72400" y="5486400"/>
            <a:ext cx="3161400" cy="473075"/>
          </a:xfrm>
          <a:prstGeom prst="rect">
            <a:avLst/>
          </a:prstGeom>
          <a:solidFill>
            <a:schemeClr val="accent2">
              <a:alpha val="30196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15000" y="5253335"/>
            <a:ext cx="1972199" cy="46166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smtClean="0">
                <a:latin typeface="HelveticaNeueLT Com 65 Md" pitchFamily="34" charset="0"/>
              </a:rPr>
              <a:t>WFIRST 2.4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V="1">
            <a:off x="3733800" y="5486400"/>
            <a:ext cx="19812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5" grpId="0" animBg="1"/>
      <p:bldP spid="455686" grpId="0" animBg="1"/>
      <p:bldP spid="455687" grpId="0" animBg="1"/>
      <p:bldP spid="455688" grpId="0" animBg="1"/>
      <p:bldP spid="455689" grpId="0" animBg="1"/>
      <p:bldP spid="455690" grpId="0" animBg="1"/>
      <p:bldP spid="455691" grpId="0" animBg="1"/>
      <p:bldP spid="455692" grpId="0" animBg="1"/>
      <p:bldP spid="455697" grpId="0" animBg="1"/>
      <p:bldP spid="455698" grpId="0" animBg="1"/>
      <p:bldP spid="455699" grpId="0" animBg="1"/>
      <p:bldP spid="45570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 and H-band Hubble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04800" y="1447800"/>
            <a:ext cx="8610600" cy="3797300"/>
            <a:chOff x="304800" y="1447800"/>
            <a:chExt cx="8610600" cy="3797300"/>
          </a:xfrm>
        </p:grpSpPr>
        <p:pic>
          <p:nvPicPr>
            <p:cNvPr id="1976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447800"/>
              <a:ext cx="8610600" cy="379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552596" y="4495800"/>
              <a:ext cx="2905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Barone</a:t>
              </a:r>
              <a:r>
                <a:rPr lang="en-US" dirty="0" smtClean="0">
                  <a:latin typeface="HelveticaNeueLT Com 55 Roman" pitchFamily="34" charset="0"/>
                </a:rPr>
                <a:t>-Nugent et al. 2012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1143000"/>
            <a:ext cx="8382000" cy="5638800"/>
            <a:chOff x="304800" y="1374689"/>
            <a:chExt cx="7620000" cy="5410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1374689"/>
              <a:ext cx="7620000" cy="5410200"/>
              <a:chOff x="304800" y="1374689"/>
              <a:chExt cx="7620000" cy="5410200"/>
            </a:xfrm>
          </p:grpSpPr>
          <p:pic>
            <p:nvPicPr>
              <p:cNvPr id="197636" name="Picture 4" descr="http://www.jstor.org/literatum/publisher/jstor/journals/content/publastrsocipaci/2012/665049/664734/20120215/images/large/fg10.jpeg"/>
              <p:cNvPicPr>
                <a:picLocks noChangeAspect="1" noChangeArrowheads="1"/>
              </p:cNvPicPr>
              <p:nvPr/>
            </p:nvPicPr>
            <p:blipFill>
              <a:blip r:embed="rId3"/>
              <a:srcRect l="-2128" t="-3285" r="-4255"/>
              <a:stretch>
                <a:fillRect/>
              </a:stretch>
            </p:blipFill>
            <p:spPr bwMode="auto">
              <a:xfrm>
                <a:off x="304800" y="1374689"/>
                <a:ext cx="7620000" cy="54102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362200" y="1667132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(YJH)</a:t>
                </a:r>
                <a:endParaRPr lang="en-GB" sz="12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316793" y="3505200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Kattner</a:t>
              </a:r>
              <a:r>
                <a:rPr lang="en-US" dirty="0" smtClean="0">
                  <a:latin typeface="HelveticaNeueLT Com 55 Roman" pitchFamily="34" charset="0"/>
                </a:rPr>
                <a:t> et al. 2012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Distant </a:t>
            </a:r>
            <a:r>
              <a:rPr lang="en-GB" dirty="0" err="1" smtClean="0"/>
              <a:t>SNe</a:t>
            </a:r>
            <a:r>
              <a:rPr lang="en-GB" dirty="0" smtClean="0"/>
              <a:t> with </a:t>
            </a:r>
            <a:br>
              <a:rPr lang="en-GB" dirty="0" smtClean="0"/>
            </a:br>
            <a:r>
              <a:rPr lang="en-GB" dirty="0" smtClean="0"/>
              <a:t>CANDELS and CLASH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Multi-cycle HST Treasury Programs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38225" y="2209800"/>
            <a:ext cx="6663917" cy="1512332"/>
            <a:chOff x="1038225" y="2209800"/>
            <a:chExt cx="6663917" cy="1512332"/>
          </a:xfrm>
        </p:grpSpPr>
        <p:grpSp>
          <p:nvGrpSpPr>
            <p:cNvPr id="6" name="Group 5"/>
            <p:cNvGrpSpPr/>
            <p:nvPr/>
          </p:nvGrpSpPr>
          <p:grpSpPr>
            <a:xfrm>
              <a:off x="1038225" y="2209800"/>
              <a:ext cx="6663917" cy="1038225"/>
              <a:chOff x="1038225" y="2209800"/>
              <a:chExt cx="6663917" cy="1038225"/>
            </a:xfrm>
          </p:grpSpPr>
          <p:pic>
            <p:nvPicPr>
              <p:cNvPr id="317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38225" y="2209800"/>
                <a:ext cx="3914775" cy="1038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4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2210400"/>
                <a:ext cx="2215742" cy="103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47800" y="3352800"/>
              <a:ext cx="295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PIs: S. Faber/H. Fergusson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3351600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PI: M. Postman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706" y="3810000"/>
            <a:ext cx="719241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HelveticaNeueLT Com 55 Roman" pitchFamily="34" charset="0"/>
              </a:rPr>
              <a:t>HST MCT SN Survey</a:t>
            </a:r>
          </a:p>
          <a:p>
            <a:pPr algn="ctr"/>
            <a:r>
              <a:rPr lang="en-GB" dirty="0" smtClean="0">
                <a:latin typeface="HelveticaNeueLT Com 55 Roman" pitchFamily="34" charset="0"/>
              </a:rPr>
              <a:t>PI: A. </a:t>
            </a:r>
            <a:r>
              <a:rPr lang="en-GB" dirty="0" err="1" smtClean="0">
                <a:latin typeface="HelveticaNeueLT Com 55 Roman" pitchFamily="34" charset="0"/>
              </a:rPr>
              <a:t>Riess</a:t>
            </a:r>
            <a:endParaRPr lang="en-GB" dirty="0" smtClean="0">
              <a:latin typeface="HelveticaNeueLT Com 55 Roman" pitchFamily="34" charset="0"/>
            </a:endParaRPr>
          </a:p>
          <a:p>
            <a:pPr algn="ctr"/>
            <a:endParaRPr lang="en-GB" dirty="0" smtClean="0">
              <a:latin typeface="HelveticaNeueLT Com 55 Roman" pitchFamily="34" charset="0"/>
            </a:endParaRP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SN discoveries and target-of-opportunity follow-up</a:t>
            </a:r>
          </a:p>
          <a:p>
            <a:pPr algn="ctr"/>
            <a:r>
              <a:rPr lang="en-GB" sz="2400" dirty="0" err="1" smtClean="0">
                <a:latin typeface="HelveticaNeueLT Com 55 Roman" pitchFamily="34" charset="0"/>
              </a:rPr>
              <a:t>SNe</a:t>
            </a:r>
            <a:r>
              <a:rPr lang="en-GB" sz="2400" dirty="0" smtClean="0">
                <a:latin typeface="HelveticaNeueLT Com 55 Roman" pitchFamily="34" charset="0"/>
              </a:rPr>
              <a:t> </a:t>
            </a:r>
            <a:r>
              <a:rPr lang="en-GB" sz="2400" dirty="0" err="1" smtClean="0">
                <a:latin typeface="HelveticaNeueLT Com 55 Roman" pitchFamily="34" charset="0"/>
              </a:rPr>
              <a:t>Ia</a:t>
            </a:r>
            <a:r>
              <a:rPr lang="en-GB" sz="2400" dirty="0" smtClean="0">
                <a:latin typeface="HelveticaNeueLT Com 55 Roman" pitchFamily="34" charset="0"/>
              </a:rPr>
              <a:t> out to z≈2</a:t>
            </a: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Determine the SN rate at z&gt;1 and </a:t>
            </a:r>
            <a:br>
              <a:rPr lang="en-GB" sz="2400" dirty="0" smtClean="0">
                <a:latin typeface="HelveticaNeueLT Com 55 Roman" pitchFamily="34" charset="0"/>
              </a:rPr>
            </a:br>
            <a:r>
              <a:rPr lang="en-GB" sz="2400" dirty="0" smtClean="0">
                <a:latin typeface="HelveticaNeueLT Com 55 Roman" pitchFamily="34" charset="0"/>
              </a:rPr>
              <a:t>constrain the progenitor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arguments for a SN </a:t>
            </a:r>
            <a:r>
              <a:rPr lang="en-US" dirty="0" err="1" smtClean="0"/>
              <a:t>Ia</a:t>
            </a:r>
            <a:r>
              <a:rPr lang="en-US" dirty="0" smtClean="0"/>
              <a:t> @ z=1.55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color and host galaxy photo-z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host galaxy spectroscopy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light curve consistent with </a:t>
            </a:r>
            <a:br>
              <a:rPr lang="en-US" dirty="0" smtClean="0"/>
            </a:br>
            <a:r>
              <a:rPr lang="en-US" dirty="0" smtClean="0"/>
              <a:t>normal SN </a:t>
            </a:r>
            <a:r>
              <a:rPr lang="en-US" dirty="0" err="1" smtClean="0"/>
              <a:t>Ia</a:t>
            </a:r>
            <a:r>
              <a:rPr lang="en-US" dirty="0" smtClean="0"/>
              <a:t> at z=1.55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SN spectrum consistent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046" y="1676400"/>
            <a:ext cx="2639553" cy="25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350" r="1909" b="1350"/>
          <a:stretch>
            <a:fillRect/>
          </a:stretch>
        </p:blipFill>
        <p:spPr bwMode="auto">
          <a:xfrm>
            <a:off x="6057126" y="4267201"/>
            <a:ext cx="2906142" cy="20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263" r="3509" b="2519"/>
          <a:stretch>
            <a:fillRect/>
          </a:stretch>
        </p:blipFill>
        <p:spPr bwMode="auto">
          <a:xfrm>
            <a:off x="4191000" y="4267200"/>
            <a:ext cx="1943818" cy="1981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14800"/>
            <a:ext cx="3227707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at z&gt;1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SN </a:t>
            </a:r>
            <a:r>
              <a:rPr lang="en-GB" dirty="0" err="1" smtClean="0"/>
              <a:t>Ia</a:t>
            </a:r>
            <a:r>
              <a:rPr lang="en-GB" dirty="0" smtClean="0"/>
              <a:t> at z=1.91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2209800"/>
            <a:ext cx="6962775" cy="4438650"/>
            <a:chOff x="1066800" y="2209800"/>
            <a:chExt cx="6962775" cy="443865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2209800"/>
              <a:ext cx="6962775" cy="4438650"/>
              <a:chOff x="1066800" y="2209800"/>
              <a:chExt cx="6962775" cy="4438650"/>
            </a:xfrm>
          </p:grpSpPr>
          <p:pic>
            <p:nvPicPr>
              <p:cNvPr id="20480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66800" y="2209800"/>
                <a:ext cx="6962775" cy="443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676400" y="5105400"/>
                <a:ext cx="1944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HelveticaNeueLT Com 55 Roman" pitchFamily="34" charset="0"/>
                  </a:rPr>
                  <a:t>Jones et al. 2013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081655" y="2514600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SN UDS10Wil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 UDS10Wil at z=1.91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728" y="1447800"/>
            <a:ext cx="6353872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SNe</a:t>
            </a:r>
            <a:r>
              <a:rPr lang="en-GB" dirty="0" smtClean="0"/>
              <a:t> at z&gt;1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600200" y="1295400"/>
            <a:ext cx="5895975" cy="5322332"/>
            <a:chOff x="1600200" y="1295400"/>
            <a:chExt cx="5895975" cy="5322332"/>
          </a:xfrm>
        </p:grpSpPr>
        <p:pic>
          <p:nvPicPr>
            <p:cNvPr id="2068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1295400"/>
              <a:ext cx="5895975" cy="5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70437" y="6248400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Jones et al. 2013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Supernova Cosmology – </a:t>
            </a:r>
            <a:br>
              <a:rPr lang="en-GB" dirty="0" smtClean="0"/>
            </a:br>
            <a:r>
              <a:rPr lang="en-GB" dirty="0" smtClean="0"/>
              <a:t>do we need more?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62913" cy="511175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Test </a:t>
            </a:r>
            <a:r>
              <a:rPr lang="en-US" dirty="0">
                <a:cs typeface="Times New Roman" pitchFamily="18" charset="0"/>
              </a:rPr>
              <a:t>for variable </a:t>
            </a:r>
            <a:r>
              <a:rPr lang="el-GR" dirty="0">
                <a:cs typeface="Times New Roman" pitchFamily="18" charset="0"/>
              </a:rPr>
              <a:t>ω</a:t>
            </a:r>
            <a:endParaRPr lang="en-US" dirty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required accuracy ~2% in </a:t>
            </a:r>
            <a:r>
              <a:rPr lang="en-US" i="1" dirty="0">
                <a:cs typeface="Times New Roman" pitchFamily="18" charset="0"/>
              </a:rPr>
              <a:t>individual</a:t>
            </a:r>
            <a:r>
              <a:rPr lang="en-US" dirty="0">
                <a:cs typeface="Times New Roman" pitchFamily="18" charset="0"/>
              </a:rPr>
              <a:t> distances</a:t>
            </a: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provide this?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the </a:t>
            </a:r>
            <a:r>
              <a:rPr lang="en-US" dirty="0" err="1">
                <a:cs typeface="Times New Roman" pitchFamily="18" charset="0"/>
              </a:rPr>
              <a:t>systematics</a:t>
            </a:r>
            <a:r>
              <a:rPr lang="en-US" dirty="0">
                <a:cs typeface="Times New Roman" pitchFamily="18" charset="0"/>
              </a:rPr>
              <a:t> be reduced to this level?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homogeneous photometry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further parameters (e.g. host galaxy </a:t>
            </a:r>
            <a:r>
              <a:rPr lang="en-US" dirty="0" err="1" smtClean="0">
                <a:cs typeface="Times New Roman" pitchFamily="18" charset="0"/>
              </a:rPr>
              <a:t>metalicity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handle </a:t>
            </a:r>
            <a:r>
              <a:rPr lang="en-US" dirty="0" smtClean="0">
                <a:cs typeface="Times New Roman" pitchFamily="18" charset="0"/>
              </a:rPr>
              <a:t>&gt;100000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per year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Euclid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3000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Ia</a:t>
            </a:r>
            <a:r>
              <a:rPr lang="en-US" dirty="0" smtClean="0">
                <a:cs typeface="Times New Roman" pitchFamily="18" charset="0"/>
              </a:rPr>
              <a:t> to z&lt;1.2 with IR light curves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(deep fields)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cs typeface="Times New Roman" pitchFamily="18" charset="0"/>
                <a:sym typeface="Wingdings" pitchFamily="2" charset="2"/>
              </a:rPr>
              <a:t>restframe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 I-band Hubble diagram</a:t>
            </a:r>
            <a:endParaRPr lang="en-US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16000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discovered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Concentrate on</a:t>
            </a:r>
            <a:r>
              <a:rPr lang="en-GB" dirty="0" smtClean="0">
                <a:sym typeface="Symbol"/>
              </a:rPr>
              <a:t> not covered so far</a:t>
            </a:r>
          </a:p>
          <a:p>
            <a:pPr lvl="1"/>
            <a:r>
              <a:rPr lang="en-GB" dirty="0" smtClean="0">
                <a:sym typeface="Symbol"/>
              </a:rPr>
              <a:t>particular IR is interesting</a:t>
            </a:r>
          </a:p>
          <a:p>
            <a:pPr lvl="2"/>
            <a:r>
              <a:rPr lang="en-GB" dirty="0" smtClean="0">
                <a:sym typeface="Symbol"/>
              </a:rPr>
              <a:t>reduced effect of reddening</a:t>
            </a:r>
          </a:p>
          <a:p>
            <a:pPr lvl="2"/>
            <a:r>
              <a:rPr lang="en-GB" dirty="0" smtClean="0">
                <a:sym typeface="Symbol"/>
              </a:rPr>
              <a:t>better behaviour of </a:t>
            </a:r>
            <a:r>
              <a:rPr lang="en-GB" dirty="0" err="1" smtClean="0">
                <a:sym typeface="Symbol"/>
              </a:rPr>
              <a:t>SNe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Ia</a:t>
            </a:r>
            <a:endParaRPr lang="en-GB" dirty="0" smtClean="0">
              <a:sym typeface="Symbol"/>
            </a:endParaRPr>
          </a:p>
          <a:p>
            <a:r>
              <a:rPr lang="en-GB" dirty="0" smtClean="0">
                <a:sym typeface="Symbol"/>
              </a:rPr>
              <a:t>Understand the SN zoo</a:t>
            </a:r>
          </a:p>
          <a:p>
            <a:pPr lvl="1"/>
            <a:r>
              <a:rPr lang="en-GB" dirty="0" smtClean="0">
                <a:sym typeface="Symbol"/>
              </a:rPr>
              <a:t>many (subtle?) differences observed in recent samples (</a:t>
            </a:r>
            <a:r>
              <a:rPr lang="en-GB" dirty="0" err="1" smtClean="0">
                <a:sym typeface="Symbol"/>
              </a:rPr>
              <a:t>PanSTARRS</a:t>
            </a:r>
            <a:r>
              <a:rPr lang="en-GB" dirty="0" smtClean="0">
                <a:sym typeface="Symbol"/>
              </a:rPr>
              <a:t> and PTF)</a:t>
            </a:r>
          </a:p>
          <a:p>
            <a:pPr lvl="2"/>
            <a:r>
              <a:rPr lang="en-GB" dirty="0" err="1" smtClean="0">
                <a:sym typeface="Symbol"/>
              </a:rPr>
              <a:t>subluminous</a:t>
            </a:r>
            <a:r>
              <a:rPr lang="en-GB" dirty="0" smtClean="0">
                <a:sym typeface="Symbol"/>
              </a:rPr>
              <a:t> and </a:t>
            </a:r>
            <a:r>
              <a:rPr lang="en-GB" dirty="0" err="1" smtClean="0">
                <a:sym typeface="Symbol"/>
              </a:rPr>
              <a:t>superluminous</a:t>
            </a:r>
            <a:endParaRPr lang="en-GB" dirty="0" smtClean="0">
              <a:sym typeface="Symbol"/>
            </a:endParaRPr>
          </a:p>
          <a:p>
            <a:pPr lvl="1"/>
            <a:r>
              <a:rPr lang="en-GB" dirty="0" smtClean="0">
                <a:sym typeface="Symbol"/>
              </a:rPr>
              <a:t>understand potential evolutionary effects </a:t>
            </a:r>
          </a:p>
          <a:p>
            <a:pPr lvl="2"/>
            <a:r>
              <a:rPr lang="en-GB" dirty="0" smtClean="0">
                <a:sym typeface="Symbol"/>
              </a:rPr>
              <a:t>spectroscopy important </a:t>
            </a:r>
            <a:r>
              <a:rPr lang="en-GB" dirty="0" smtClean="0">
                <a:sym typeface="Wingdings" pitchFamily="2" charset="2"/>
              </a:rPr>
              <a:t> PESSTO</a:t>
            </a:r>
          </a:p>
          <a:p>
            <a:pPr lvl="2"/>
            <a:r>
              <a:rPr lang="en-GB" dirty="0" smtClean="0">
                <a:sym typeface="Symbol"/>
              </a:rPr>
              <a:t>DES, LSST, Euclid follow-up?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 smtClean="0"/>
              <a:t>Supernova Cosmology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12"/>
          <p:cNvGrpSpPr/>
          <p:nvPr/>
        </p:nvGrpSpPr>
        <p:grpSpPr>
          <a:xfrm>
            <a:off x="1619672" y="1268759"/>
            <a:ext cx="5904656" cy="5472608"/>
            <a:chOff x="1619672" y="1268759"/>
            <a:chExt cx="5904656" cy="5472608"/>
          </a:xfrm>
        </p:grpSpPr>
        <p:grpSp>
          <p:nvGrpSpPr>
            <p:cNvPr id="5" name="Group 11"/>
            <p:cNvGrpSpPr/>
            <p:nvPr/>
          </p:nvGrpSpPr>
          <p:grpSpPr>
            <a:xfrm>
              <a:off x="1619672" y="1268759"/>
              <a:ext cx="5904656" cy="5472608"/>
              <a:chOff x="1619672" y="1268759"/>
              <a:chExt cx="5904656" cy="5472608"/>
            </a:xfrm>
          </p:grpSpPr>
          <p:pic>
            <p:nvPicPr>
              <p:cNvPr id="10" name="Picture 13" descr="GoobarFig03revi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2739" r="-2198" b="9823"/>
              <a:stretch>
                <a:fillRect/>
              </a:stretch>
            </p:blipFill>
            <p:spPr bwMode="auto">
              <a:xfrm>
                <a:off x="1619672" y="1268759"/>
                <a:ext cx="5904656" cy="5472608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63143" y="3915542"/>
                <a:ext cx="1424151" cy="408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HelveticaNeueLT Com 65 Md" pitchFamily="34" charset="0"/>
                  </a:rPr>
                  <a:t>560 </a:t>
                </a:r>
                <a:r>
                  <a:rPr lang="en-GB" sz="1600" dirty="0" err="1" smtClean="0">
                    <a:latin typeface="HelveticaNeueLT Com 65 Md" pitchFamily="34" charset="0"/>
                  </a:rPr>
                  <a:t>SNe</a:t>
                </a:r>
                <a:r>
                  <a:rPr lang="en-GB" sz="1600" dirty="0" smtClean="0">
                    <a:latin typeface="HelveticaNeueLT Com 65 Md" pitchFamily="34" charset="0"/>
                  </a:rPr>
                  <a:t> </a:t>
                </a:r>
                <a:r>
                  <a:rPr lang="en-GB" sz="1600" dirty="0" err="1" smtClean="0">
                    <a:latin typeface="HelveticaNeueLT Com 65 Md" pitchFamily="34" charset="0"/>
                  </a:rPr>
                  <a:t>Ia</a:t>
                </a:r>
                <a:endParaRPr lang="en-GB" sz="1600" dirty="0" smtClean="0">
                  <a:latin typeface="HelveticaNeueLT Com 65 M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67744" y="1340768"/>
              <a:ext cx="3054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0" dirty="0" err="1" smtClean="0">
                  <a:latin typeface="HelveticaNeueLT Com 65 Md" pitchFamily="34" charset="0"/>
                </a:rPr>
                <a:t>Goobar</a:t>
              </a:r>
              <a:r>
                <a:rPr lang="de-DE" sz="1800" b="0" dirty="0" smtClean="0">
                  <a:latin typeface="HelveticaNeueLT Com 65 Md" pitchFamily="34" charset="0"/>
                </a:rPr>
                <a:t> &amp; Leibundgut 2011</a:t>
              </a:r>
              <a:endParaRPr lang="de-DE" sz="1800" b="0" dirty="0">
                <a:latin typeface="HelveticaNeueLT Com 65 M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8006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 firmly established</a:t>
            </a:r>
          </a:p>
          <a:p>
            <a:pPr lvl="1"/>
            <a:r>
              <a:rPr lang="en-GB" dirty="0" smtClean="0">
                <a:sym typeface="Symbol"/>
              </a:rPr>
              <a:t>general agreement between different experiments</a:t>
            </a:r>
            <a:endParaRPr lang="en-GB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00" y="2895600"/>
            <a:ext cx="951273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2133600"/>
            <a:ext cx="5019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/>
          <p:nvPr/>
        </p:nvGrpSpPr>
        <p:grpSpPr>
          <a:xfrm>
            <a:off x="0" y="1219200"/>
            <a:ext cx="4343400" cy="5638800"/>
            <a:chOff x="4114800" y="1098516"/>
            <a:chExt cx="4495800" cy="5759484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098516"/>
              <a:ext cx="4495800" cy="575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48200" y="6016823"/>
              <a:ext cx="2351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HelveticaNeueLT Com 55 Roman" pitchFamily="34" charset="0"/>
                </a:rPr>
                <a:t>Goobar</a:t>
              </a:r>
              <a:r>
                <a:rPr lang="en-GB" sz="1400" dirty="0" smtClean="0">
                  <a:latin typeface="HelveticaNeueLT Com 55 Roman" pitchFamily="34" charset="0"/>
                </a:rPr>
                <a:t> &amp; Leibundgut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US" dirty="0" smtClean="0"/>
              <a:t>15 years of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84784"/>
            <a:ext cx="4267200" cy="4525963"/>
          </a:xfrm>
        </p:spPr>
        <p:txBody>
          <a:bodyPr/>
          <a:lstStyle/>
          <a:p>
            <a:pPr indent="1270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1143000"/>
            <a:ext cx="6289707" cy="5562600"/>
            <a:chOff x="1600200" y="1219200"/>
            <a:chExt cx="6289707" cy="5562600"/>
          </a:xfrm>
          <a:solidFill>
            <a:srgbClr val="FAF9FD"/>
          </a:solidFill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219200"/>
              <a:ext cx="5562600" cy="53486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800600" y="6258580"/>
              <a:ext cx="308930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HelveticaNeueLT Com 45 Lt" pitchFamily="34" charset="0"/>
                </a:rPr>
                <a:t>Goobar</a:t>
              </a:r>
              <a:r>
                <a:rPr lang="en-US" sz="1400" b="1" dirty="0" smtClean="0">
                  <a:latin typeface="HelveticaNeueLT Com 45 Lt" pitchFamily="34" charset="0"/>
                </a:rPr>
                <a:t> &amp; Leibundgut 2011</a:t>
              </a:r>
            </a:p>
            <a:p>
              <a:r>
                <a:rPr lang="en-US" sz="1400" b="1" dirty="0" smtClean="0">
                  <a:latin typeface="HelveticaNeueLT Com 45 Lt" pitchFamily="34" charset="0"/>
                </a:rPr>
                <a:t>(courtesy E. Linder and J. Johansson)</a:t>
              </a:r>
              <a:endParaRPr lang="en-GB" sz="1400" b="1" dirty="0">
                <a:latin typeface="HelveticaNeueLT Com 45 L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–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Systematics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62913" cy="41148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Contamination   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Photometry 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K-corrections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err="1" smtClean="0"/>
              <a:t>Malmquist</a:t>
            </a:r>
            <a:r>
              <a:rPr lang="en-GB" dirty="0" smtClean="0"/>
              <a:t> bias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Normalisation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Evolution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Absorption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Local expansion field	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648200" y="1268760"/>
            <a:ext cx="4027488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800" kern="0" dirty="0">
                <a:latin typeface="HelveticaNeueLT Com 65 Md" pitchFamily="34" charset="0"/>
              </a:rPr>
              <a:t>“[T]he length of the list indicates the maturity of the field, and is the result of more than a decade of careful study.”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05263"/>
            <a:ext cx="1795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117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Already in hand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&gt;1000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for cosmology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constant </a:t>
            </a:r>
            <a:r>
              <a:rPr lang="el-GR" dirty="0" smtClean="0">
                <a:cs typeface="Times New Roman" pitchFamily="18" charset="0"/>
              </a:rPr>
              <a:t>ω</a:t>
            </a:r>
            <a:r>
              <a:rPr lang="en-US" dirty="0" smtClean="0">
                <a:cs typeface="Times New Roman" pitchFamily="18" charset="0"/>
              </a:rPr>
              <a:t> determined to 5%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accuracy dominated by systematic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46350"/>
          </a:xfrm>
        </p:spPr>
        <p:txBody>
          <a:bodyPr>
            <a:noAutofit/>
          </a:bodyPr>
          <a:lstStyle/>
          <a:p>
            <a:r>
              <a:rPr lang="en-GB" sz="4000" b="0" dirty="0" smtClean="0"/>
              <a:t>Type </a:t>
            </a:r>
            <a:r>
              <a:rPr lang="en-GB" sz="4000" b="0" dirty="0" err="1" smtClean="0"/>
              <a:t>Ia</a:t>
            </a:r>
            <a:r>
              <a:rPr lang="en-GB" sz="4000" b="0" dirty="0" smtClean="0"/>
              <a:t> </a:t>
            </a:r>
            <a:r>
              <a:rPr lang="en-GB" sz="4000" b="0" dirty="0" err="1" smtClean="0"/>
              <a:t>SNe</a:t>
            </a:r>
            <a:r>
              <a:rPr lang="en-GB" sz="4000" b="0" dirty="0" smtClean="0"/>
              <a:t> are not standard candles</a:t>
            </a:r>
            <a:endParaRPr lang="en-GB" sz="4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are not even </a:t>
            </a:r>
            <a:r>
              <a:rPr lang="en-US" sz="2400" dirty="0" err="1" smtClean="0"/>
              <a:t>standardizable</a:t>
            </a:r>
            <a:endParaRPr lang="en-US" sz="2400" dirty="0" smtClean="0"/>
          </a:p>
          <a:p>
            <a:r>
              <a:rPr lang="en-US" sz="2400" dirty="0" smtClean="0"/>
              <a:t>Maybe some of them can be </a:t>
            </a:r>
            <a:r>
              <a:rPr lang="en-US" sz="2400" dirty="0" err="1" smtClean="0"/>
              <a:t>normalised</a:t>
            </a:r>
            <a:r>
              <a:rPr lang="en-US" sz="2400" dirty="0" smtClean="0"/>
              <a:t> to a common peak luminosity</a:t>
            </a:r>
            <a:endParaRPr lang="en-GB" sz="2400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-446219"/>
            <a:ext cx="5410200" cy="764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700000">
            <a:off x="3802690" y="715680"/>
            <a:ext cx="5243001" cy="5168412"/>
          </a:xfrm>
          <a:prstGeom prst="plus">
            <a:avLst>
              <a:gd name="adj" fmla="val 43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NeueLT Com 55 Roman" pitchFamily="34" charset="0"/>
              </a:rPr>
              <a:t>Paradigm 1</a:t>
            </a:r>
            <a:endParaRPr lang="en-GB" dirty="0" smtClean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HelveticaNeueLT Com 55 Roman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24395</TotalTime>
  <Words>668</Words>
  <Application>Microsoft Office PowerPoint</Application>
  <PresentationFormat>On-screen Show (4:3)</PresentationFormat>
  <Paragraphs>157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Recent results on  supernova cosmology</vt:lpstr>
      <vt:lpstr>SN Projects</vt:lpstr>
      <vt:lpstr>Supernova Cosmology 2011</vt:lpstr>
      <vt:lpstr>Supernova cosmology</vt:lpstr>
      <vt:lpstr>15 years of progress</vt:lpstr>
      <vt:lpstr>Cosmology – more?</vt:lpstr>
      <vt:lpstr>Systematics</vt:lpstr>
      <vt:lpstr>What next?</vt:lpstr>
      <vt:lpstr>Type Ia SNe are not standard candles</vt:lpstr>
      <vt:lpstr>Why no standard candle?</vt:lpstr>
      <vt:lpstr>Luminosity distribution</vt:lpstr>
      <vt:lpstr>Super-luminous SNe Ia</vt:lpstr>
      <vt:lpstr>Type Ia SNe do not all come from Chandrasekhar-mass white dwarfs</vt:lpstr>
      <vt:lpstr>Ejecta masses</vt:lpstr>
      <vt:lpstr>Ejecta masses</vt:lpstr>
      <vt:lpstr>Type Ia supernova  cosmoloy</vt:lpstr>
      <vt:lpstr>SN Ia Hubble diagram</vt:lpstr>
      <vt:lpstr>What next?</vt:lpstr>
      <vt:lpstr>I-band Hubble diagram</vt:lpstr>
      <vt:lpstr>J- and H-band Hubble diagrams</vt:lpstr>
      <vt:lpstr>Distant SNe with  CANDELS and CLASH</vt:lpstr>
      <vt:lpstr>4 arguments for a SN Ia @ z=1.55</vt:lpstr>
      <vt:lpstr>SNe Ia at z&gt;1</vt:lpstr>
      <vt:lpstr>SN UDS10Wil at z=1.91</vt:lpstr>
      <vt:lpstr>SNe at z&gt;1</vt:lpstr>
      <vt:lpstr>Supernova Cosmology –  do we need more?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 Cosmology - Heidelberg 2011</dc:title>
  <dc:subject>Supernova cosmology: legacy and future</dc:subject>
  <dc:creator>Bruno Leibundgut</dc:creator>
  <cp:keywords>supernovae, cosmology</cp:keywords>
  <cp:lastModifiedBy>Bruno Leibundgut</cp:lastModifiedBy>
  <cp:revision>118</cp:revision>
  <dcterms:created xsi:type="dcterms:W3CDTF">2006-08-16T00:00:00Z</dcterms:created>
  <dcterms:modified xsi:type="dcterms:W3CDTF">2013-06-25T20:48:25Z</dcterms:modified>
  <cp:category>leibundgut SN cosmology talks</cp:category>
</cp:coreProperties>
</file>