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59" r:id="rId5"/>
    <p:sldId id="257" r:id="rId6"/>
    <p:sldId id="274" r:id="rId7"/>
    <p:sldId id="258" r:id="rId8"/>
    <p:sldId id="264" r:id="rId9"/>
    <p:sldId id="275" r:id="rId10"/>
    <p:sldId id="265" r:id="rId11"/>
    <p:sldId id="266" r:id="rId12"/>
    <p:sldId id="267" r:id="rId13"/>
    <p:sldId id="268" r:id="rId14"/>
    <p:sldId id="261" r:id="rId15"/>
    <p:sldId id="270" r:id="rId16"/>
    <p:sldId id="271" r:id="rId17"/>
    <p:sldId id="276" r:id="rId18"/>
    <p:sldId id="269" r:id="rId19"/>
    <p:sldId id="273" r:id="rId20"/>
    <p:sldId id="272" r:id="rId21"/>
    <p:sldId id="277" r:id="rId22"/>
    <p:sldId id="278" r:id="rId23"/>
    <p:sldId id="26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FF0000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HelveticaNeueLT Com 55 Roman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HelveticaNeueLT Com 55 Roman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HelveticaNeueLT Com 55 Roman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HelveticaNeueLT Com 55 Roman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HelveticaNeueLT Com 55 Roman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HelveticaNeueLT Com 55 Roman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Supernova Surveys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Bruno Leibundgut</a:t>
            </a:r>
          </a:p>
          <a:p>
            <a:r>
              <a:rPr lang="en-GB" dirty="0" smtClean="0"/>
              <a:t>ESO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GB" dirty="0" smtClean="0"/>
              <a:t>Distant SN surveys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Intermediate 0.03&lt;z&lt;0.3</a:t>
            </a:r>
          </a:p>
          <a:p>
            <a:pPr lvl="1"/>
            <a:r>
              <a:rPr lang="en-GB" dirty="0" smtClean="0"/>
              <a:t>SDSS</a:t>
            </a:r>
          </a:p>
          <a:p>
            <a:pPr lvl="2"/>
            <a:r>
              <a:rPr lang="en-US" dirty="0" smtClean="0"/>
              <a:t>see Bob Nichol’s talk</a:t>
            </a:r>
            <a:endParaRPr lang="en-GB" dirty="0" smtClean="0"/>
          </a:p>
          <a:p>
            <a:pPr lvl="3"/>
            <a:r>
              <a:rPr lang="en-GB" dirty="0" smtClean="0"/>
              <a:t>Kessler et al. </a:t>
            </a:r>
            <a:r>
              <a:rPr lang="en-GB" dirty="0" smtClean="0"/>
              <a:t>2009</a:t>
            </a:r>
            <a:endParaRPr lang="en-GB" dirty="0" smtClean="0"/>
          </a:p>
          <a:p>
            <a:pPr lvl="1"/>
            <a:r>
              <a:rPr lang="en-GB" dirty="0" smtClean="0"/>
              <a:t>CSP</a:t>
            </a:r>
          </a:p>
          <a:p>
            <a:pPr lvl="3"/>
            <a:r>
              <a:rPr lang="en-GB" dirty="0" smtClean="0"/>
              <a:t>Freedman et al. </a:t>
            </a:r>
            <a:r>
              <a:rPr lang="en-GB" dirty="0" smtClean="0"/>
              <a:t>2009</a:t>
            </a:r>
            <a:endParaRPr lang="en-GB" dirty="0" smtClean="0"/>
          </a:p>
          <a:p>
            <a:r>
              <a:rPr lang="en-GB" dirty="0" smtClean="0"/>
              <a:t>Distant z&gt;0.3</a:t>
            </a:r>
          </a:p>
          <a:p>
            <a:pPr lvl="1"/>
            <a:r>
              <a:rPr lang="en-GB" dirty="0" smtClean="0"/>
              <a:t>Danish distant SN Search</a:t>
            </a:r>
          </a:p>
          <a:p>
            <a:pPr lvl="2"/>
            <a:r>
              <a:rPr lang="en-GB" dirty="0" smtClean="0"/>
              <a:t>Danish 1.54m telescope on La </a:t>
            </a:r>
            <a:r>
              <a:rPr lang="en-GB" dirty="0" err="1" smtClean="0"/>
              <a:t>Silla</a:t>
            </a:r>
            <a:endParaRPr lang="en-GB" dirty="0" smtClean="0"/>
          </a:p>
          <a:p>
            <a:pPr lvl="2"/>
            <a:r>
              <a:rPr lang="en-GB" dirty="0" smtClean="0"/>
              <a:t>two year search</a:t>
            </a:r>
          </a:p>
          <a:p>
            <a:pPr lvl="3"/>
            <a:r>
              <a:rPr lang="en-GB" dirty="0" smtClean="0"/>
              <a:t>1 Type </a:t>
            </a:r>
            <a:r>
              <a:rPr lang="en-GB" dirty="0" err="1" smtClean="0"/>
              <a:t>Ia</a:t>
            </a:r>
            <a:r>
              <a:rPr lang="en-GB" dirty="0" smtClean="0"/>
              <a:t> (</a:t>
            </a:r>
            <a:r>
              <a:rPr lang="en-GB" dirty="0" err="1" smtClean="0"/>
              <a:t>Norgaard</a:t>
            </a:r>
            <a:r>
              <a:rPr lang="en-GB" dirty="0" smtClean="0"/>
              <a:t>-Nielsen et al. 1989), 1 Type II (Hansen et al. 1989)</a:t>
            </a:r>
          </a:p>
          <a:p>
            <a:pPr lvl="1"/>
            <a:r>
              <a:rPr lang="en-GB" dirty="0" smtClean="0"/>
              <a:t>Supernova Cosmology Project</a:t>
            </a:r>
          </a:p>
          <a:p>
            <a:pPr lvl="2"/>
            <a:r>
              <a:rPr lang="en-GB" dirty="0" smtClean="0"/>
              <a:t>several projects (NOAO, AAT, CTIO 4m)</a:t>
            </a:r>
          </a:p>
          <a:p>
            <a:pPr lvl="2"/>
            <a:r>
              <a:rPr lang="en-GB" dirty="0" smtClean="0"/>
              <a:t>started 1991</a:t>
            </a:r>
          </a:p>
          <a:p>
            <a:pPr lvl="3"/>
            <a:r>
              <a:rPr lang="en-GB" dirty="0" err="1" smtClean="0"/>
              <a:t>Perlmutter</a:t>
            </a:r>
            <a:r>
              <a:rPr lang="en-GB" dirty="0" smtClean="0"/>
              <a:t> et al. </a:t>
            </a:r>
            <a:r>
              <a:rPr lang="en-GB" dirty="0" smtClean="0"/>
              <a:t>1995</a:t>
            </a:r>
            <a:r>
              <a:rPr lang="en-GB" dirty="0" smtClean="0"/>
              <a:t>, 1997, 1999, </a:t>
            </a:r>
            <a:r>
              <a:rPr lang="en-GB" dirty="0" err="1" smtClean="0"/>
              <a:t>Knop</a:t>
            </a:r>
            <a:r>
              <a:rPr lang="en-GB" dirty="0" smtClean="0"/>
              <a:t> et al. </a:t>
            </a:r>
            <a:r>
              <a:rPr lang="en-GB" dirty="0" smtClean="0"/>
              <a:t>2003</a:t>
            </a:r>
            <a:endParaRPr lang="en-GB" dirty="0" smtClean="0"/>
          </a:p>
          <a:p>
            <a:pPr lvl="1"/>
            <a:r>
              <a:rPr lang="en-GB" dirty="0" smtClean="0"/>
              <a:t>High-z SN Search Team</a:t>
            </a:r>
          </a:p>
          <a:p>
            <a:pPr lvl="2"/>
            <a:r>
              <a:rPr lang="en-GB" dirty="0" smtClean="0"/>
              <a:t>CTIO 4m </a:t>
            </a:r>
          </a:p>
          <a:p>
            <a:pPr lvl="2"/>
            <a:r>
              <a:rPr lang="en-GB" dirty="0" smtClean="0"/>
              <a:t>started 1995</a:t>
            </a:r>
          </a:p>
          <a:p>
            <a:pPr lvl="3"/>
            <a:r>
              <a:rPr lang="en-GB" dirty="0" smtClean="0"/>
              <a:t>Schmidt et al. 1998, </a:t>
            </a:r>
            <a:r>
              <a:rPr lang="en-GB" dirty="0" err="1" smtClean="0"/>
              <a:t>Riess</a:t>
            </a:r>
            <a:r>
              <a:rPr lang="en-GB" dirty="0" smtClean="0"/>
              <a:t> et al. 1998, </a:t>
            </a:r>
            <a:r>
              <a:rPr lang="en-GB" dirty="0" err="1" smtClean="0"/>
              <a:t>Tonry</a:t>
            </a:r>
            <a:r>
              <a:rPr lang="en-GB" dirty="0" smtClean="0"/>
              <a:t> et al. 2003</a:t>
            </a:r>
          </a:p>
          <a:p>
            <a:pPr lvl="2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Distant SN surveys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CFHT SN Legacy Survey</a:t>
            </a:r>
          </a:p>
          <a:p>
            <a:pPr lvl="1"/>
            <a:r>
              <a:rPr lang="en-GB" dirty="0" err="1" smtClean="0"/>
              <a:t>CFHT+MegaCam</a:t>
            </a:r>
            <a:endParaRPr lang="en-GB" dirty="0" smtClean="0"/>
          </a:p>
          <a:p>
            <a:pPr lvl="2"/>
            <a:r>
              <a:rPr lang="en-GB" dirty="0" smtClean="0"/>
              <a:t>4 filters, six years, rolling search all year</a:t>
            </a:r>
          </a:p>
          <a:p>
            <a:pPr lvl="3"/>
            <a:r>
              <a:rPr lang="en-GB" dirty="0" err="1" smtClean="0"/>
              <a:t>Astier</a:t>
            </a:r>
            <a:r>
              <a:rPr lang="en-GB" dirty="0" smtClean="0"/>
              <a:t> et al. 2006, Howell et al. 2006, Sullivan et al. 2006ab and many more</a:t>
            </a:r>
          </a:p>
          <a:p>
            <a:pPr lvl="1"/>
            <a:r>
              <a:rPr lang="en-GB" dirty="0" smtClean="0"/>
              <a:t>ESSENCE</a:t>
            </a:r>
          </a:p>
          <a:p>
            <a:pPr lvl="2"/>
            <a:r>
              <a:rPr lang="en-GB" dirty="0" smtClean="0"/>
              <a:t>2 filters, six years, search during 3 months per year</a:t>
            </a:r>
          </a:p>
          <a:p>
            <a:pPr lvl="3"/>
            <a:r>
              <a:rPr lang="en-GB" dirty="0" err="1" smtClean="0"/>
              <a:t>Miknaitis</a:t>
            </a:r>
            <a:r>
              <a:rPr lang="en-GB" dirty="0" smtClean="0"/>
              <a:t> et al. 2007, Wood-</a:t>
            </a:r>
            <a:r>
              <a:rPr lang="en-GB" dirty="0" err="1" smtClean="0"/>
              <a:t>Vasey</a:t>
            </a:r>
            <a:r>
              <a:rPr lang="en-GB" dirty="0" smtClean="0"/>
              <a:t> et al. 2007, Foley et al. 2008, 2009</a:t>
            </a:r>
          </a:p>
          <a:p>
            <a:pPr lvl="1"/>
            <a:r>
              <a:rPr lang="en-GB" dirty="0" smtClean="0"/>
              <a:t>GOODS HST SN Search/SHOES/PANTS</a:t>
            </a:r>
          </a:p>
          <a:p>
            <a:pPr lvl="2"/>
            <a:r>
              <a:rPr lang="en-GB" dirty="0" smtClean="0"/>
              <a:t>highest-z </a:t>
            </a:r>
            <a:r>
              <a:rPr lang="en-GB" dirty="0" err="1" smtClean="0"/>
              <a:t>SNe</a:t>
            </a:r>
            <a:r>
              <a:rPr lang="en-GB" dirty="0" smtClean="0"/>
              <a:t> </a:t>
            </a:r>
            <a:r>
              <a:rPr lang="en-GB" dirty="0" err="1" smtClean="0"/>
              <a:t>Ia</a:t>
            </a:r>
            <a:r>
              <a:rPr lang="en-GB" dirty="0" smtClean="0"/>
              <a:t> so far (z&gt;1.2)</a:t>
            </a:r>
          </a:p>
          <a:p>
            <a:pPr lvl="3"/>
            <a:r>
              <a:rPr lang="en-GB" dirty="0" err="1" smtClean="0"/>
              <a:t>Riess</a:t>
            </a:r>
            <a:r>
              <a:rPr lang="en-GB" dirty="0" smtClean="0"/>
              <a:t> et al. 2004, 2007, 2009, </a:t>
            </a:r>
            <a:r>
              <a:rPr lang="en-GB" dirty="0" err="1" smtClean="0"/>
              <a:t>Strolger</a:t>
            </a:r>
            <a:r>
              <a:rPr lang="en-GB" dirty="0" smtClean="0"/>
              <a:t> et al. 2004</a:t>
            </a:r>
          </a:p>
          <a:p>
            <a:pPr lvl="2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26000"/>
            <a:lum/>
          </a:blip>
          <a:srcRect/>
          <a:stretch>
            <a:fillRect t="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Some thoughts on current status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Current SN discovery rate substantial</a:t>
            </a:r>
          </a:p>
          <a:p>
            <a:pPr lvl="1"/>
            <a:r>
              <a:rPr lang="en-GB" dirty="0" smtClean="0"/>
              <a:t>During the past decade more </a:t>
            </a:r>
            <a:r>
              <a:rPr lang="en-GB" dirty="0" err="1" smtClean="0"/>
              <a:t>SNe</a:t>
            </a:r>
            <a:r>
              <a:rPr lang="en-GB" dirty="0" smtClean="0"/>
              <a:t> were observed than during the millennium before</a:t>
            </a:r>
            <a:br>
              <a:rPr lang="en-GB" dirty="0" smtClean="0"/>
            </a:br>
            <a:r>
              <a:rPr lang="en-GB" dirty="0" smtClean="0"/>
              <a:t>(half-point is late 2003)</a:t>
            </a:r>
          </a:p>
          <a:p>
            <a:pPr lvl="1"/>
            <a:r>
              <a:rPr lang="en-GB" dirty="0" smtClean="0"/>
              <a:t>Current searches are extremely effective</a:t>
            </a:r>
          </a:p>
          <a:p>
            <a:pPr lvl="2"/>
            <a:r>
              <a:rPr lang="en-GB" dirty="0" smtClean="0"/>
              <a:t>not all supernovae are reported to the IAU any longer</a:t>
            </a:r>
          </a:p>
          <a:p>
            <a:pPr lvl="2"/>
            <a:r>
              <a:rPr lang="en-GB" dirty="0" smtClean="0"/>
              <a:t>effectively much higher statistics in the last few years</a:t>
            </a:r>
          </a:p>
          <a:p>
            <a:pPr lvl="1"/>
            <a:r>
              <a:rPr lang="en-GB" dirty="0" smtClean="0"/>
              <a:t>Most reported supernovae are classified</a:t>
            </a:r>
          </a:p>
          <a:p>
            <a:pPr lvl="2"/>
            <a:endParaRPr lang="en-GB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219200"/>
            <a:ext cx="6811841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Nearby supernovae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More bright supernovae discovered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209800"/>
            <a:ext cx="6796942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 preferRelativeResize="0"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209800"/>
            <a:ext cx="6796800" cy="419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Surveys targeting SN progenitors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SPY</a:t>
            </a:r>
          </a:p>
          <a:p>
            <a:pPr lvl="1"/>
            <a:r>
              <a:rPr lang="en-US" dirty="0" smtClean="0"/>
              <a:t>search for white dwarf binaries that will merge within a Hubble time</a:t>
            </a:r>
          </a:p>
          <a:p>
            <a:r>
              <a:rPr lang="en-US" dirty="0" smtClean="0"/>
              <a:t>VLT-FLAMES Survey of Massive Stars</a:t>
            </a:r>
          </a:p>
          <a:p>
            <a:r>
              <a:rPr lang="en-US" dirty="0" err="1" smtClean="0"/>
              <a:t>Smartt</a:t>
            </a:r>
            <a:r>
              <a:rPr lang="en-US" dirty="0" smtClean="0"/>
              <a:t>/</a:t>
            </a:r>
            <a:r>
              <a:rPr lang="en-US" dirty="0" err="1" smtClean="0"/>
              <a:t>VanDyk</a:t>
            </a:r>
            <a:r>
              <a:rPr lang="en-US" dirty="0" smtClean="0"/>
              <a:t> HST/Keck/VLT programs to detect massive stellar progenitors </a:t>
            </a:r>
          </a:p>
          <a:p>
            <a:r>
              <a:rPr lang="en-US" dirty="0" smtClean="0"/>
              <a:t>X-ray surveys</a:t>
            </a:r>
          </a:p>
          <a:p>
            <a:pPr lvl="1"/>
            <a:r>
              <a:rPr lang="en-US" dirty="0" err="1" smtClean="0"/>
              <a:t>Roelofs</a:t>
            </a:r>
            <a:r>
              <a:rPr lang="en-US" dirty="0" smtClean="0"/>
              <a:t> et al. 2008 – failed in this case, but still promising</a:t>
            </a:r>
          </a:p>
          <a:p>
            <a:pPr lvl="1"/>
            <a:r>
              <a:rPr lang="en-US" dirty="0" smtClean="0"/>
              <a:t>X-ray all sky surveys – </a:t>
            </a:r>
            <a:r>
              <a:rPr lang="en-US" dirty="0" err="1" smtClean="0"/>
              <a:t>eROSITA</a:t>
            </a:r>
            <a:r>
              <a:rPr lang="en-US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Direct observations of SN progenitors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Naively:</a:t>
            </a:r>
          </a:p>
          <a:p>
            <a:pPr lvl="1"/>
            <a:r>
              <a:rPr lang="en-US" dirty="0" smtClean="0"/>
              <a:t>white dwarf: M≈10mag</a:t>
            </a:r>
          </a:p>
          <a:p>
            <a:pPr lvl="1"/>
            <a:r>
              <a:rPr lang="en-US" dirty="0" smtClean="0"/>
              <a:t>giant: M≈-4mag</a:t>
            </a:r>
          </a:p>
          <a:p>
            <a:r>
              <a:rPr lang="en-US" dirty="0" smtClean="0"/>
              <a:t>Observable distances (assume m=26)</a:t>
            </a:r>
          </a:p>
          <a:p>
            <a:pPr lvl="2"/>
            <a:r>
              <a:rPr lang="en-US" dirty="0" smtClean="0"/>
              <a:t>white dwarf: D≈16kpc (100kpc for m=30)</a:t>
            </a:r>
          </a:p>
          <a:p>
            <a:pPr lvl="2"/>
            <a:r>
              <a:rPr lang="en-US" dirty="0" smtClean="0"/>
              <a:t>giant: D≈10Mpc (60Mpc for m=30)</a:t>
            </a:r>
            <a:endParaRPr lang="en-GB" dirty="0"/>
          </a:p>
        </p:txBody>
      </p:sp>
      <p:grpSp>
        <p:nvGrpSpPr>
          <p:cNvPr id="18" name="Group 17"/>
          <p:cNvGrpSpPr/>
          <p:nvPr/>
        </p:nvGrpSpPr>
        <p:grpSpPr>
          <a:xfrm>
            <a:off x="76200" y="1371600"/>
            <a:ext cx="8534399" cy="5105400"/>
            <a:chOff x="76200" y="1371600"/>
            <a:chExt cx="8534399" cy="5105400"/>
          </a:xfrm>
        </p:grpSpPr>
        <p:grpSp>
          <p:nvGrpSpPr>
            <p:cNvPr id="6" name="Group 5"/>
            <p:cNvGrpSpPr/>
            <p:nvPr/>
          </p:nvGrpSpPr>
          <p:grpSpPr>
            <a:xfrm>
              <a:off x="533400" y="1524000"/>
              <a:ext cx="8077199" cy="4953000"/>
              <a:chOff x="1158109" y="1600200"/>
              <a:chExt cx="6690491" cy="4953000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t="1610"/>
              <a:stretch>
                <a:fillRect/>
              </a:stretch>
            </p:blipFill>
            <p:spPr bwMode="auto">
              <a:xfrm>
                <a:off x="1158109" y="1600200"/>
                <a:ext cx="6690491" cy="4953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5" name="TextBox 4"/>
              <p:cNvSpPr txBox="1"/>
              <p:nvPr/>
            </p:nvSpPr>
            <p:spPr>
              <a:xfrm>
                <a:off x="4876800" y="5410200"/>
                <a:ext cx="22645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Poelarends</a:t>
                </a:r>
                <a:r>
                  <a:rPr lang="en-US" dirty="0" smtClean="0"/>
                  <a:t> et al. 2008</a:t>
                </a:r>
                <a:endParaRPr lang="en-GB" dirty="0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78915" y="5562600"/>
              <a:ext cx="83548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28Mpc</a:t>
              </a:r>
              <a:endParaRPr lang="en-GB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8915" y="4419600"/>
              <a:ext cx="83548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35Mpc</a:t>
              </a:r>
              <a:endParaRPr lang="en-GB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6200" y="3276600"/>
              <a:ext cx="83548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45Mpc</a:t>
              </a:r>
              <a:endParaRPr lang="en-GB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6200" y="2133600"/>
              <a:ext cx="83548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56Mpc</a:t>
              </a:r>
              <a:endParaRPr lang="en-GB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52400" y="1371600"/>
              <a:ext cx="718466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m=26</a:t>
              </a:r>
              <a:endParaRPr lang="en-GB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6200" y="1371600"/>
            <a:ext cx="955220" cy="4560332"/>
            <a:chOff x="1219200" y="1371600"/>
            <a:chExt cx="955220" cy="4560332"/>
          </a:xfrm>
        </p:grpSpPr>
        <p:sp>
          <p:nvSpPr>
            <p:cNvPr id="13" name="TextBox 12"/>
            <p:cNvSpPr txBox="1"/>
            <p:nvPr/>
          </p:nvSpPr>
          <p:spPr>
            <a:xfrm>
              <a:off x="1221915" y="5562600"/>
              <a:ext cx="95250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180Mpc</a:t>
              </a:r>
              <a:endParaRPr lang="en-GB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221915" y="4419600"/>
              <a:ext cx="95250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220Mpc</a:t>
              </a:r>
              <a:endParaRPr lang="en-GB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219200" y="3276600"/>
              <a:ext cx="95250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280Mpc</a:t>
              </a:r>
              <a:endParaRPr lang="en-GB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19200" y="2133600"/>
              <a:ext cx="95250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350Mpc</a:t>
              </a:r>
              <a:endParaRPr lang="en-GB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295400" y="1371600"/>
              <a:ext cx="718466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m=30</a:t>
              </a:r>
              <a:endParaRPr lang="en-GB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Supernova Progenitor </a:t>
            </a:r>
            <a:r>
              <a:rPr lang="en-GB" dirty="0" err="1" smtClean="0"/>
              <a:t>surveY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~1000 white dwarfs checked for radial velocity changes </a:t>
            </a:r>
            <a:r>
              <a:rPr lang="en-GB" dirty="0" smtClean="0">
                <a:sym typeface="Wingdings" pitchFamily="2" charset="2"/>
              </a:rPr>
              <a:t> search close binaries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are there double </a:t>
            </a:r>
            <a:br>
              <a:rPr lang="en-GB" dirty="0" smtClean="0">
                <a:sym typeface="Wingdings" pitchFamily="2" charset="2"/>
              </a:rPr>
            </a:br>
            <a:r>
              <a:rPr lang="en-GB" dirty="0" smtClean="0">
                <a:sym typeface="Wingdings" pitchFamily="2" charset="2"/>
              </a:rPr>
              <a:t>degenerate white </a:t>
            </a:r>
            <a:br>
              <a:rPr lang="en-GB" dirty="0" smtClean="0">
                <a:sym typeface="Wingdings" pitchFamily="2" charset="2"/>
              </a:rPr>
            </a:br>
            <a:r>
              <a:rPr lang="en-GB" dirty="0" smtClean="0">
                <a:sym typeface="Wingdings" pitchFamily="2" charset="2"/>
              </a:rPr>
              <a:t>dwarfs in the solar </a:t>
            </a:r>
            <a:br>
              <a:rPr lang="en-GB" dirty="0" smtClean="0">
                <a:sym typeface="Wingdings" pitchFamily="2" charset="2"/>
              </a:rPr>
            </a:br>
            <a:r>
              <a:rPr lang="en-GB" dirty="0" smtClean="0">
                <a:sym typeface="Wingdings" pitchFamily="2" charset="2"/>
              </a:rPr>
              <a:t>neighbourhood?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discovered ~100 </a:t>
            </a:r>
            <a:br>
              <a:rPr lang="en-GB" dirty="0" smtClean="0">
                <a:sym typeface="Wingdings" pitchFamily="2" charset="2"/>
              </a:rPr>
            </a:br>
            <a:r>
              <a:rPr lang="en-GB" dirty="0" smtClean="0">
                <a:sym typeface="Wingdings" pitchFamily="2" charset="2"/>
              </a:rPr>
              <a:t>double degenerate </a:t>
            </a:r>
            <a:br>
              <a:rPr lang="en-GB" dirty="0" smtClean="0">
                <a:sym typeface="Wingdings" pitchFamily="2" charset="2"/>
              </a:rPr>
            </a:br>
            <a:r>
              <a:rPr lang="en-GB" dirty="0" smtClean="0">
                <a:sym typeface="Wingdings" pitchFamily="2" charset="2"/>
              </a:rPr>
              <a:t>systems</a:t>
            </a:r>
          </a:p>
          <a:p>
            <a:pPr lvl="1"/>
            <a:endParaRPr lang="en-GB" dirty="0" smtClean="0">
              <a:sym typeface="Wingdings" pitchFamily="2" charset="2"/>
            </a:endParaRPr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590800"/>
            <a:ext cx="4343400" cy="42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684558" y="5906869"/>
            <a:ext cx="22684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Napiwotzki</a:t>
            </a:r>
            <a:r>
              <a:rPr lang="en-GB" dirty="0" smtClean="0"/>
              <a:t> et al. 2007</a:t>
            </a:r>
            <a:br>
              <a:rPr lang="en-GB" dirty="0" smtClean="0"/>
            </a:br>
            <a:r>
              <a:rPr lang="en-GB" dirty="0" err="1" smtClean="0"/>
              <a:t>Geier</a:t>
            </a:r>
            <a:r>
              <a:rPr lang="en-GB" dirty="0" smtClean="0"/>
              <a:t> et al. 2010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searches for SN signatures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Symbol"/>
              </a:rPr>
              <a:t></a:t>
            </a:r>
            <a:r>
              <a:rPr lang="en-US" dirty="0" smtClean="0"/>
              <a:t>-surveys</a:t>
            </a:r>
          </a:p>
          <a:p>
            <a:pPr lvl="1"/>
            <a:r>
              <a:rPr lang="en-US" dirty="0" smtClean="0"/>
              <a:t>heavily discussed in the </a:t>
            </a:r>
            <a:r>
              <a:rPr lang="en-US" dirty="0" smtClean="0">
                <a:sym typeface="Symbol"/>
              </a:rPr>
              <a:t> community </a:t>
            </a:r>
          </a:p>
          <a:p>
            <a:pPr lvl="1"/>
            <a:r>
              <a:rPr lang="en-US" dirty="0" smtClean="0">
                <a:sym typeface="Symbol"/>
              </a:rPr>
              <a:t>science case for various current and future  detectors (e.g. AMANDA or </a:t>
            </a:r>
            <a:r>
              <a:rPr lang="en-US" dirty="0" err="1" smtClean="0">
                <a:sym typeface="Symbol"/>
              </a:rPr>
              <a:t>ICECube</a:t>
            </a:r>
            <a:r>
              <a:rPr lang="en-US" dirty="0" smtClean="0">
                <a:sym typeface="Symbol"/>
              </a:rPr>
              <a:t>)</a:t>
            </a:r>
            <a:endParaRPr lang="en-US" dirty="0" smtClean="0"/>
          </a:p>
          <a:p>
            <a:r>
              <a:rPr lang="en-US" dirty="0" smtClean="0"/>
              <a:t>IR surveys (VVV, VIDEO, </a:t>
            </a:r>
            <a:r>
              <a:rPr lang="en-US" dirty="0" err="1" smtClean="0"/>
              <a:t>UltraVista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just started – too early to tell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surveys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Several searches/surveys continue:</a:t>
            </a:r>
          </a:p>
          <a:p>
            <a:pPr lvl="1"/>
            <a:r>
              <a:rPr lang="en-GB" dirty="0" smtClean="0"/>
              <a:t>Amateurs, LOSS, </a:t>
            </a:r>
            <a:r>
              <a:rPr lang="en-GB" dirty="0" err="1" smtClean="0"/>
              <a:t>CfA</a:t>
            </a:r>
            <a:r>
              <a:rPr lang="en-GB" dirty="0" smtClean="0"/>
              <a:t>, CHASE, PTF, </a:t>
            </a:r>
            <a:r>
              <a:rPr lang="en-GB" dirty="0" smtClean="0"/>
              <a:t>PanSTARRS-1</a:t>
            </a:r>
            <a:endParaRPr lang="en-GB" dirty="0" smtClean="0"/>
          </a:p>
          <a:p>
            <a:r>
              <a:rPr lang="en-GB" dirty="0" smtClean="0"/>
              <a:t>New surveys</a:t>
            </a:r>
          </a:p>
          <a:p>
            <a:pPr lvl="1"/>
            <a:r>
              <a:rPr lang="en-GB" dirty="0" err="1" smtClean="0"/>
              <a:t>SkyMapper</a:t>
            </a:r>
            <a:endParaRPr lang="en-GB" dirty="0" smtClean="0"/>
          </a:p>
          <a:p>
            <a:pPr lvl="2"/>
            <a:r>
              <a:rPr lang="en-GB" dirty="0" smtClean="0"/>
              <a:t>1.35m telescope, 4 filters, 1250 </a:t>
            </a:r>
            <a:r>
              <a:rPr lang="en-GB" dirty="0" smtClean="0">
                <a:sym typeface="Wingdings"/>
              </a:rPr>
              <a:t></a:t>
            </a:r>
            <a:r>
              <a:rPr lang="en-GB" dirty="0" smtClean="0"/>
              <a:t>° ‘rolling’</a:t>
            </a:r>
          </a:p>
          <a:p>
            <a:pPr lvl="2"/>
            <a:r>
              <a:rPr lang="en-GB" dirty="0" smtClean="0"/>
              <a:t>expect ~400 </a:t>
            </a:r>
            <a:r>
              <a:rPr lang="en-GB" dirty="0" err="1" smtClean="0"/>
              <a:t>SNe</a:t>
            </a:r>
            <a:r>
              <a:rPr lang="en-GB" dirty="0" smtClean="0"/>
              <a:t> per year</a:t>
            </a:r>
          </a:p>
          <a:p>
            <a:pPr lvl="2"/>
            <a:r>
              <a:rPr lang="en-GB" dirty="0" smtClean="0"/>
              <a:t>IR follow-up organised</a:t>
            </a:r>
          </a:p>
          <a:p>
            <a:pPr lvl="2"/>
            <a:r>
              <a:rPr lang="en-US" dirty="0" smtClean="0"/>
              <a:t>to start seriously next year</a:t>
            </a:r>
          </a:p>
          <a:p>
            <a:pPr lvl="1"/>
            <a:r>
              <a:rPr lang="en-US" dirty="0" smtClean="0"/>
              <a:t>GAIA transient </a:t>
            </a:r>
            <a:r>
              <a:rPr lang="en-US" dirty="0" smtClean="0"/>
              <a:t>sources</a:t>
            </a:r>
          </a:p>
          <a:p>
            <a:pPr lvl="2"/>
            <a:r>
              <a:rPr lang="en-US" dirty="0" smtClean="0"/>
              <a:t>expect ~6000 transients during mission</a:t>
            </a:r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distant surveys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CANDELS/CLASH</a:t>
            </a:r>
          </a:p>
          <a:p>
            <a:pPr lvl="1"/>
            <a:r>
              <a:rPr lang="en-US" dirty="0" smtClean="0"/>
              <a:t>part of two HST multi-cycle treasury programs</a:t>
            </a:r>
          </a:p>
          <a:p>
            <a:pPr lvl="1"/>
            <a:r>
              <a:rPr lang="en-US" dirty="0" smtClean="0"/>
              <a:t>z&gt;1.5 </a:t>
            </a:r>
            <a:r>
              <a:rPr lang="en-US" dirty="0" err="1" smtClean="0"/>
              <a:t>SNe</a:t>
            </a:r>
            <a:r>
              <a:rPr lang="en-US" dirty="0" smtClean="0"/>
              <a:t> for rates</a:t>
            </a:r>
          </a:p>
          <a:p>
            <a:pPr lvl="2"/>
            <a:r>
              <a:rPr lang="en-US" dirty="0" smtClean="0"/>
              <a:t>see </a:t>
            </a:r>
            <a:r>
              <a:rPr lang="en-US" dirty="0" err="1" smtClean="0"/>
              <a:t>Enikö</a:t>
            </a:r>
            <a:r>
              <a:rPr lang="en-US" dirty="0" smtClean="0"/>
              <a:t> </a:t>
            </a:r>
            <a:r>
              <a:rPr lang="en-US" dirty="0" err="1" smtClean="0"/>
              <a:t>Regös</a:t>
            </a:r>
            <a:r>
              <a:rPr lang="en-US" dirty="0" smtClean="0"/>
              <a:t>’ talk</a:t>
            </a:r>
          </a:p>
          <a:p>
            <a:pPr lvl="3"/>
            <a:r>
              <a:rPr lang="en-US" dirty="0" err="1" smtClean="0"/>
              <a:t>Riess</a:t>
            </a:r>
            <a:r>
              <a:rPr lang="en-US" dirty="0" smtClean="0"/>
              <a:t> et al.</a:t>
            </a:r>
            <a:endParaRPr lang="en-GB" dirty="0" smtClean="0"/>
          </a:p>
          <a:p>
            <a:r>
              <a:rPr lang="en-GB" dirty="0" smtClean="0"/>
              <a:t>DES</a:t>
            </a:r>
          </a:p>
          <a:p>
            <a:pPr lvl="1"/>
            <a:r>
              <a:rPr lang="en-GB" dirty="0" smtClean="0"/>
              <a:t>several hundred </a:t>
            </a:r>
            <a:r>
              <a:rPr lang="en-GB" dirty="0" err="1" smtClean="0"/>
              <a:t>SNe</a:t>
            </a:r>
            <a:r>
              <a:rPr lang="en-GB" dirty="0" smtClean="0"/>
              <a:t> </a:t>
            </a:r>
            <a:r>
              <a:rPr lang="en-GB" dirty="0" err="1" smtClean="0"/>
              <a:t>Ia</a:t>
            </a:r>
            <a:r>
              <a:rPr lang="en-GB" dirty="0" smtClean="0"/>
              <a:t> </a:t>
            </a:r>
          </a:p>
          <a:p>
            <a:pPr lvl="2"/>
            <a:r>
              <a:rPr lang="en-US" dirty="0" smtClean="0"/>
              <a:t>see Bob Nichol’s talk</a:t>
            </a:r>
            <a:endParaRPr lang="en-GB" dirty="0" smtClean="0"/>
          </a:p>
          <a:p>
            <a:pPr lvl="3"/>
            <a:r>
              <a:rPr lang="en-US" dirty="0" smtClean="0"/>
              <a:t>Bernstein et al. 2008</a:t>
            </a:r>
          </a:p>
          <a:p>
            <a:r>
              <a:rPr lang="en-US" dirty="0" smtClean="0"/>
              <a:t>PanSTARRS-4/LSST</a:t>
            </a:r>
          </a:p>
          <a:p>
            <a:pPr lvl="1"/>
            <a:r>
              <a:rPr lang="en-US" dirty="0" smtClean="0"/>
              <a:t>&gt;100000 supernovae per year</a:t>
            </a:r>
          </a:p>
          <a:p>
            <a:r>
              <a:rPr lang="en-US" dirty="0" smtClean="0"/>
              <a:t>EUCLID/JDEM</a:t>
            </a:r>
          </a:p>
          <a:p>
            <a:pPr lvl="1"/>
            <a:r>
              <a:rPr lang="en-US" dirty="0" smtClean="0"/>
              <a:t>EUCLID: </a:t>
            </a:r>
            <a:r>
              <a:rPr lang="en-US" dirty="0" err="1" smtClean="0"/>
              <a:t>SNe</a:t>
            </a:r>
            <a:r>
              <a:rPr lang="en-US" dirty="0" smtClean="0"/>
              <a:t> not main driver (weak </a:t>
            </a:r>
            <a:r>
              <a:rPr lang="en-US" dirty="0" err="1" smtClean="0"/>
              <a:t>lensing</a:t>
            </a:r>
            <a:r>
              <a:rPr lang="en-US" dirty="0" smtClean="0"/>
              <a:t> and BAO)</a:t>
            </a:r>
          </a:p>
          <a:p>
            <a:pPr lvl="2"/>
            <a:r>
              <a:rPr lang="en-US" dirty="0" smtClean="0"/>
              <a:t>details by Bob Nichol</a:t>
            </a:r>
          </a:p>
          <a:p>
            <a:pPr lvl="1"/>
            <a:r>
              <a:rPr lang="en-US" dirty="0" smtClean="0"/>
              <a:t>JDEM: BAO and supernovae </a:t>
            </a:r>
          </a:p>
          <a:p>
            <a:pPr lvl="1"/>
            <a:r>
              <a:rPr lang="en-US" dirty="0" smtClean="0"/>
              <a:t>expect several thousand </a:t>
            </a:r>
            <a:r>
              <a:rPr lang="en-US" dirty="0" err="1" smtClean="0"/>
              <a:t>SNe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One-slide SN 1987A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Kjær</a:t>
            </a:r>
            <a:r>
              <a:rPr lang="en-GB" dirty="0" smtClean="0"/>
              <a:t> et al. (</a:t>
            </a:r>
            <a:r>
              <a:rPr lang="en-GB" dirty="0" smtClean="0">
                <a:solidFill>
                  <a:srgbClr val="FF0000"/>
                </a:solidFill>
              </a:rPr>
              <a:t>arXiv:1003.5684)</a:t>
            </a:r>
          </a:p>
          <a:p>
            <a:pPr lvl="1"/>
            <a:r>
              <a:rPr lang="en-GB" dirty="0" smtClean="0"/>
              <a:t>inner </a:t>
            </a:r>
            <a:r>
              <a:rPr lang="en-GB" dirty="0" err="1" smtClean="0"/>
              <a:t>ejecta</a:t>
            </a:r>
            <a:r>
              <a:rPr lang="en-GB" dirty="0" smtClean="0"/>
              <a:t> resolved and mapped in [Si I] and [Fe II] as well as He I lines</a:t>
            </a:r>
          </a:p>
          <a:p>
            <a:pPr lvl="1"/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276600"/>
            <a:ext cx="5286375" cy="3075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3276600"/>
            <a:ext cx="676275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3962400" y="3215236"/>
            <a:ext cx="4829175" cy="3404640"/>
            <a:chOff x="3962400" y="3215236"/>
            <a:chExt cx="4829175" cy="3404640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962400" y="3215236"/>
              <a:ext cx="4829175" cy="3404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Arrow Connector 7"/>
            <p:cNvCxnSpPr/>
            <p:nvPr/>
          </p:nvCxnSpPr>
          <p:spPr>
            <a:xfrm rot="10800000">
              <a:off x="4495800" y="4648200"/>
              <a:ext cx="533400" cy="1588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dirty="0" smtClean="0"/>
              <a:t>Cosmology - do we need more?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41438"/>
            <a:ext cx="8062913" cy="5111750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en-GB" dirty="0"/>
              <a:t>Already in hand</a:t>
            </a:r>
          </a:p>
          <a:p>
            <a:pPr lvl="1">
              <a:spcBef>
                <a:spcPct val="0"/>
              </a:spcBef>
            </a:pPr>
            <a:r>
              <a:rPr lang="en-GB" dirty="0" smtClean="0"/>
              <a:t>&gt;1000 </a:t>
            </a:r>
            <a:r>
              <a:rPr lang="en-GB" dirty="0" err="1"/>
              <a:t>SNe</a:t>
            </a:r>
            <a:r>
              <a:rPr lang="en-GB" dirty="0"/>
              <a:t> </a:t>
            </a:r>
            <a:r>
              <a:rPr lang="en-GB" dirty="0" err="1"/>
              <a:t>Ia</a:t>
            </a:r>
            <a:r>
              <a:rPr lang="en-GB" dirty="0"/>
              <a:t> for cosmology</a:t>
            </a:r>
          </a:p>
          <a:p>
            <a:pPr lvl="1">
              <a:spcBef>
                <a:spcPct val="0"/>
              </a:spcBef>
            </a:pPr>
            <a:r>
              <a:rPr lang="en-GB" dirty="0"/>
              <a:t>constant </a:t>
            </a:r>
            <a:r>
              <a:rPr lang="el-GR" dirty="0">
                <a:cs typeface="Times New Roman" pitchFamily="18" charset="0"/>
              </a:rPr>
              <a:t>ω</a:t>
            </a:r>
            <a:r>
              <a:rPr lang="en-US" dirty="0">
                <a:cs typeface="Times New Roman" pitchFamily="18" charset="0"/>
              </a:rPr>
              <a:t> determined to 5%</a:t>
            </a:r>
          </a:p>
          <a:p>
            <a:pPr lvl="1">
              <a:spcBef>
                <a:spcPct val="0"/>
              </a:spcBef>
            </a:pPr>
            <a:r>
              <a:rPr lang="en-US" dirty="0">
                <a:cs typeface="Times New Roman" pitchFamily="18" charset="0"/>
              </a:rPr>
              <a:t>accuracy dominated by systematic effects</a:t>
            </a:r>
          </a:p>
          <a:p>
            <a:pPr lvl="2">
              <a:spcBef>
                <a:spcPct val="0"/>
              </a:spcBef>
            </a:pPr>
            <a:r>
              <a:rPr lang="en-US" dirty="0">
                <a:cs typeface="Times New Roman" pitchFamily="18" charset="0"/>
              </a:rPr>
              <a:t>reddening, correlations, local field, evolution</a:t>
            </a:r>
          </a:p>
          <a:p>
            <a:pPr>
              <a:spcBef>
                <a:spcPct val="0"/>
              </a:spcBef>
            </a:pPr>
            <a:r>
              <a:rPr lang="en-US" dirty="0">
                <a:cs typeface="Times New Roman" pitchFamily="18" charset="0"/>
              </a:rPr>
              <a:t>Test for variable </a:t>
            </a:r>
            <a:r>
              <a:rPr lang="el-GR" dirty="0">
                <a:cs typeface="Times New Roman" pitchFamily="18" charset="0"/>
              </a:rPr>
              <a:t>ω</a:t>
            </a:r>
            <a:endParaRPr lang="en-US" dirty="0">
              <a:cs typeface="Times New Roman" pitchFamily="18" charset="0"/>
            </a:endParaRPr>
          </a:p>
          <a:p>
            <a:pPr lvl="1">
              <a:spcBef>
                <a:spcPct val="0"/>
              </a:spcBef>
            </a:pPr>
            <a:r>
              <a:rPr lang="en-US" dirty="0">
                <a:cs typeface="Times New Roman" pitchFamily="18" charset="0"/>
              </a:rPr>
              <a:t>required accuracy ~2% in </a:t>
            </a:r>
            <a:r>
              <a:rPr lang="en-US" i="1" dirty="0">
                <a:cs typeface="Times New Roman" pitchFamily="18" charset="0"/>
              </a:rPr>
              <a:t>individual</a:t>
            </a:r>
            <a:r>
              <a:rPr lang="en-US" dirty="0">
                <a:cs typeface="Times New Roman" pitchFamily="18" charset="0"/>
              </a:rPr>
              <a:t> distances</a:t>
            </a:r>
          </a:p>
          <a:p>
            <a:pPr lvl="1">
              <a:spcBef>
                <a:spcPct val="0"/>
              </a:spcBef>
            </a:pPr>
            <a:r>
              <a:rPr lang="en-US" dirty="0">
                <a:cs typeface="Times New Roman" pitchFamily="18" charset="0"/>
              </a:rPr>
              <a:t>can </a:t>
            </a:r>
            <a:r>
              <a:rPr lang="en-US" dirty="0" err="1">
                <a:cs typeface="Times New Roman" pitchFamily="18" charset="0"/>
              </a:rPr>
              <a:t>SNe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Ia</a:t>
            </a:r>
            <a:r>
              <a:rPr lang="en-US" dirty="0">
                <a:cs typeface="Times New Roman" pitchFamily="18" charset="0"/>
              </a:rPr>
              <a:t> provide this?</a:t>
            </a:r>
          </a:p>
          <a:p>
            <a:pPr lvl="2">
              <a:spcBef>
                <a:spcPct val="0"/>
              </a:spcBef>
            </a:pPr>
            <a:r>
              <a:rPr lang="en-US" dirty="0">
                <a:cs typeface="Times New Roman" pitchFamily="18" charset="0"/>
              </a:rPr>
              <a:t>can the </a:t>
            </a:r>
            <a:r>
              <a:rPr lang="en-US" dirty="0" err="1">
                <a:cs typeface="Times New Roman" pitchFamily="18" charset="0"/>
              </a:rPr>
              <a:t>systematics</a:t>
            </a:r>
            <a:r>
              <a:rPr lang="en-US" dirty="0">
                <a:cs typeface="Times New Roman" pitchFamily="18" charset="0"/>
              </a:rPr>
              <a:t> be reduced to this level?</a:t>
            </a:r>
          </a:p>
          <a:p>
            <a:pPr lvl="2">
              <a:spcBef>
                <a:spcPct val="0"/>
              </a:spcBef>
            </a:pPr>
            <a:r>
              <a:rPr lang="en-US" dirty="0">
                <a:cs typeface="Times New Roman" pitchFamily="18" charset="0"/>
              </a:rPr>
              <a:t>homogeneous photometry</a:t>
            </a:r>
            <a:r>
              <a:rPr lang="en-US" dirty="0" smtClean="0">
                <a:cs typeface="Times New Roman" pitchFamily="18" charset="0"/>
              </a:rPr>
              <a:t>?</a:t>
            </a:r>
          </a:p>
          <a:p>
            <a:pPr lvl="2">
              <a:spcBef>
                <a:spcPct val="0"/>
              </a:spcBef>
            </a:pPr>
            <a:r>
              <a:rPr lang="en-US" dirty="0" smtClean="0">
                <a:cs typeface="Times New Roman" pitchFamily="18" charset="0"/>
              </a:rPr>
              <a:t>further parameters (e.g. host galaxy </a:t>
            </a:r>
            <a:r>
              <a:rPr lang="en-US" dirty="0" err="1" smtClean="0">
                <a:cs typeface="Times New Roman" pitchFamily="18" charset="0"/>
              </a:rPr>
              <a:t>metalicity</a:t>
            </a:r>
            <a:r>
              <a:rPr lang="en-US" dirty="0" smtClean="0">
                <a:cs typeface="Times New Roman" pitchFamily="18" charset="0"/>
              </a:rPr>
              <a:t>)</a:t>
            </a:r>
            <a:endParaRPr lang="en-US" dirty="0">
              <a:cs typeface="Times New Roman" pitchFamily="18" charset="0"/>
            </a:endParaRPr>
          </a:p>
          <a:p>
            <a:pPr lvl="2">
              <a:spcBef>
                <a:spcPct val="0"/>
              </a:spcBef>
            </a:pPr>
            <a:r>
              <a:rPr lang="en-US" dirty="0">
                <a:cs typeface="Times New Roman" pitchFamily="18" charset="0"/>
              </a:rPr>
              <a:t>handle </a:t>
            </a:r>
            <a:r>
              <a:rPr lang="en-US" dirty="0" smtClean="0">
                <a:cs typeface="Times New Roman" pitchFamily="18" charset="0"/>
              </a:rPr>
              <a:t>&gt;100000 </a:t>
            </a:r>
            <a:r>
              <a:rPr lang="en-US" dirty="0" err="1">
                <a:cs typeface="Times New Roman" pitchFamily="18" charset="0"/>
              </a:rPr>
              <a:t>SNe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Ia</a:t>
            </a:r>
            <a:r>
              <a:rPr lang="en-US" dirty="0">
                <a:cs typeface="Times New Roman" pitchFamily="18" charset="0"/>
              </a:rPr>
              <a:t> per year?</a:t>
            </a:r>
            <a:endParaRPr lang="el-GR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supernovae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Increase in interesting supernovae</a:t>
            </a:r>
          </a:p>
          <a:p>
            <a:pPr lvl="1"/>
            <a:r>
              <a:rPr lang="en-US" dirty="0" smtClean="0"/>
              <a:t>many more general searches</a:t>
            </a:r>
          </a:p>
          <a:p>
            <a:pPr lvl="2"/>
            <a:r>
              <a:rPr lang="en-US" dirty="0" smtClean="0"/>
              <a:t>remove paradigms</a:t>
            </a:r>
          </a:p>
          <a:p>
            <a:pPr lvl="1"/>
            <a:r>
              <a:rPr lang="en-US" dirty="0" smtClean="0"/>
              <a:t>possible through the technological progress </a:t>
            </a:r>
          </a:p>
          <a:p>
            <a:pPr lvl="2"/>
            <a:r>
              <a:rPr lang="en-US" dirty="0" smtClean="0"/>
              <a:t>detectors, data storage, data handling and processing</a:t>
            </a:r>
          </a:p>
          <a:p>
            <a:pPr lvl="1"/>
            <a:r>
              <a:rPr lang="en-US" dirty="0" smtClean="0"/>
              <a:t>Need to keep the overview</a:t>
            </a:r>
          </a:p>
          <a:p>
            <a:r>
              <a:rPr lang="en-US" dirty="0" smtClean="0"/>
              <a:t>Improved understanding </a:t>
            </a:r>
          </a:p>
          <a:p>
            <a:pPr lvl="1"/>
            <a:r>
              <a:rPr lang="en-US" dirty="0" smtClean="0"/>
              <a:t>hints on explosion physics</a:t>
            </a:r>
          </a:p>
          <a:p>
            <a:pPr lvl="1"/>
            <a:r>
              <a:rPr lang="en-US" dirty="0" smtClean="0"/>
              <a:t>statistical samples</a:t>
            </a:r>
          </a:p>
          <a:p>
            <a:pPr lvl="2"/>
            <a:r>
              <a:rPr lang="en-US" dirty="0" smtClean="0"/>
              <a:t>progenitor environments – ‘short fuse’ required</a:t>
            </a:r>
          </a:p>
          <a:p>
            <a:pPr lvl="2"/>
            <a:r>
              <a:rPr lang="en-US" dirty="0" smtClean="0"/>
              <a:t>rates </a:t>
            </a:r>
            <a:r>
              <a:rPr lang="en-US" dirty="0" smtClean="0">
                <a:sym typeface="Wingdings" pitchFamily="2" charset="2"/>
              </a:rPr>
              <a:t> clues on progenitor systems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supernovae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(Do we need a definition of what is a supernova?)</a:t>
            </a:r>
          </a:p>
          <a:p>
            <a:r>
              <a:rPr lang="en-US" dirty="0" smtClean="0"/>
              <a:t>Do </a:t>
            </a:r>
            <a:r>
              <a:rPr lang="en-US" dirty="0" smtClean="0"/>
              <a:t>we need a central SN database</a:t>
            </a:r>
            <a:r>
              <a:rPr lang="en-GB" dirty="0" smtClean="0"/>
              <a:t>?</a:t>
            </a:r>
          </a:p>
          <a:p>
            <a:pPr lvl="1"/>
            <a:r>
              <a:rPr lang="en-US" dirty="0" smtClean="0"/>
              <a:t>collect all SN discoveries?</a:t>
            </a:r>
          </a:p>
          <a:p>
            <a:pPr lvl="1"/>
            <a:r>
              <a:rPr lang="en-US" dirty="0" smtClean="0"/>
              <a:t>IAU database outdated and not capable to supported most new searches</a:t>
            </a:r>
          </a:p>
          <a:p>
            <a:r>
              <a:rPr lang="en-US" dirty="0" smtClean="0"/>
              <a:t>Follow-up observations</a:t>
            </a:r>
          </a:p>
          <a:p>
            <a:pPr lvl="1"/>
            <a:r>
              <a:rPr lang="en-US" dirty="0" smtClean="0"/>
              <a:t>classification</a:t>
            </a:r>
          </a:p>
          <a:p>
            <a:pPr lvl="1"/>
            <a:r>
              <a:rPr lang="en-US" dirty="0" smtClean="0"/>
              <a:t>critical to explore the </a:t>
            </a:r>
            <a:r>
              <a:rPr lang="en-US" dirty="0" smtClean="0"/>
              <a:t>physics</a:t>
            </a:r>
          </a:p>
          <a:p>
            <a:pPr lvl="2"/>
            <a:r>
              <a:rPr lang="en-US" dirty="0" smtClean="0"/>
              <a:t>explosions</a:t>
            </a:r>
          </a:p>
          <a:p>
            <a:pPr lvl="2"/>
            <a:r>
              <a:rPr lang="en-US" dirty="0" err="1" smtClean="0"/>
              <a:t>nucleosynthesis</a:t>
            </a:r>
            <a:endParaRPr lang="en-US" dirty="0" smtClean="0"/>
          </a:p>
          <a:p>
            <a:pPr lvl="2"/>
            <a:r>
              <a:rPr lang="en-US" dirty="0" smtClean="0"/>
              <a:t>asymmetries</a:t>
            </a:r>
          </a:p>
          <a:p>
            <a:pPr lvl="2"/>
            <a:r>
              <a:rPr lang="en-US" dirty="0" smtClean="0"/>
              <a:t>peculiarities</a:t>
            </a:r>
          </a:p>
          <a:p>
            <a:pPr lvl="2"/>
            <a:r>
              <a:rPr lang="en-US" dirty="0" smtClean="0"/>
              <a:t>masses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See you next year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Supernovae and their host galaxies</a:t>
            </a:r>
          </a:p>
          <a:p>
            <a:pPr lvl="1"/>
            <a:r>
              <a:rPr lang="en-GB" dirty="0" smtClean="0"/>
              <a:t>Sydney, 20-24 June 2011</a:t>
            </a:r>
          </a:p>
          <a:p>
            <a:pPr lvl="2"/>
            <a:r>
              <a:rPr lang="en-US" dirty="0" smtClean="0"/>
              <a:t>Some topics to be covered include</a:t>
            </a:r>
          </a:p>
          <a:p>
            <a:pPr lvl="2"/>
            <a:r>
              <a:rPr lang="en-US" dirty="0" smtClean="0"/>
              <a:t>• the many different paths to a supernova explosion</a:t>
            </a:r>
          </a:p>
          <a:p>
            <a:pPr lvl="2"/>
            <a:r>
              <a:rPr lang="en-US" dirty="0" smtClean="0"/>
              <a:t>• the progenitors of supernovae</a:t>
            </a:r>
          </a:p>
          <a:p>
            <a:pPr lvl="2"/>
            <a:r>
              <a:rPr lang="en-US" dirty="0" smtClean="0"/>
              <a:t>• supernova remnants</a:t>
            </a:r>
          </a:p>
          <a:p>
            <a:pPr lvl="2"/>
            <a:r>
              <a:rPr lang="en-US" dirty="0" smtClean="0"/>
              <a:t>  • supernova rates</a:t>
            </a:r>
          </a:p>
          <a:p>
            <a:pPr lvl="2"/>
            <a:r>
              <a:rPr lang="en-US" dirty="0" smtClean="0"/>
              <a:t>• the relationships between the properties of supernovae and the properties of their host galaxies</a:t>
            </a:r>
          </a:p>
          <a:p>
            <a:pPr lvl="2"/>
            <a:r>
              <a:rPr lang="en-US" dirty="0" smtClean="0"/>
              <a:t>• supernovae as tracers of star formation</a:t>
            </a:r>
          </a:p>
          <a:p>
            <a:pPr lvl="2"/>
            <a:r>
              <a:rPr lang="en-US" dirty="0" smtClean="0"/>
              <a:t>• unusual supernovae</a:t>
            </a:r>
          </a:p>
          <a:p>
            <a:pPr lvl="2"/>
            <a:r>
              <a:rPr lang="en-US" dirty="0" smtClean="0"/>
              <a:t>• unexplained transients</a:t>
            </a:r>
          </a:p>
          <a:p>
            <a:pPr lvl="2"/>
            <a:r>
              <a:rPr lang="en-US" dirty="0" smtClean="0"/>
              <a:t>• current and future transient surveys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6000"/>
            <a:lum/>
          </a:blip>
          <a:srcRect/>
          <a:stretch>
            <a:fillRect t="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GB" dirty="0" smtClean="0"/>
              <a:t>Some past supernova surveys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Historical surveys</a:t>
            </a:r>
          </a:p>
          <a:p>
            <a:pPr lvl="1"/>
            <a:r>
              <a:rPr lang="en-GB" dirty="0" err="1" smtClean="0"/>
              <a:t>Zwicky</a:t>
            </a:r>
            <a:r>
              <a:rPr lang="en-GB" dirty="0" smtClean="0"/>
              <a:t>/Caltech/Palomar/POSS</a:t>
            </a:r>
          </a:p>
          <a:p>
            <a:pPr lvl="2"/>
            <a:r>
              <a:rPr lang="en-GB" dirty="0" smtClean="0"/>
              <a:t>first systematic searches with the 18” Schmidt</a:t>
            </a:r>
          </a:p>
          <a:p>
            <a:pPr lvl="2"/>
            <a:r>
              <a:rPr lang="en-GB" dirty="0" smtClean="0"/>
              <a:t>only provider of </a:t>
            </a:r>
            <a:r>
              <a:rPr lang="en-GB" dirty="0" err="1" smtClean="0"/>
              <a:t>SNe</a:t>
            </a:r>
            <a:r>
              <a:rPr lang="en-GB" dirty="0" smtClean="0"/>
              <a:t> for a long time</a:t>
            </a:r>
          </a:p>
          <a:p>
            <a:pPr lvl="1"/>
            <a:r>
              <a:rPr lang="en-GB" dirty="0" err="1" smtClean="0"/>
              <a:t>Asiago</a:t>
            </a:r>
            <a:r>
              <a:rPr lang="en-GB" dirty="0" smtClean="0"/>
              <a:t> (</a:t>
            </a:r>
            <a:r>
              <a:rPr lang="en-GB" dirty="0" err="1" smtClean="0"/>
              <a:t>Rosino</a:t>
            </a:r>
            <a:r>
              <a:rPr lang="en-GB" dirty="0" smtClean="0"/>
              <a:t>)/</a:t>
            </a:r>
            <a:r>
              <a:rPr lang="en-GB" dirty="0" err="1" smtClean="0"/>
              <a:t>Zimmerwald</a:t>
            </a:r>
            <a:r>
              <a:rPr lang="en-GB" dirty="0" smtClean="0"/>
              <a:t> (Wild)</a:t>
            </a:r>
          </a:p>
          <a:p>
            <a:pPr lvl="2"/>
            <a:r>
              <a:rPr lang="en-GB" dirty="0" smtClean="0"/>
              <a:t>spawned from the Caltech search</a:t>
            </a:r>
          </a:p>
          <a:p>
            <a:pPr lvl="1"/>
            <a:r>
              <a:rPr lang="en-US" dirty="0" smtClean="0"/>
              <a:t>Rev. Evans, </a:t>
            </a:r>
            <a:r>
              <a:rPr lang="en-US" dirty="0" err="1" smtClean="0"/>
              <a:t>McNaught</a:t>
            </a:r>
            <a:endParaRPr lang="en-US" dirty="0" smtClean="0"/>
          </a:p>
          <a:p>
            <a:pPr lvl="2"/>
            <a:r>
              <a:rPr lang="en-US" dirty="0" smtClean="0"/>
              <a:t>extremely successful amateur searches</a:t>
            </a:r>
            <a:endParaRPr lang="en-GB" dirty="0" smtClean="0"/>
          </a:p>
          <a:p>
            <a:pPr lvl="1"/>
            <a:r>
              <a:rPr lang="en-GB" dirty="0" smtClean="0"/>
              <a:t>Las </a:t>
            </a:r>
            <a:r>
              <a:rPr lang="en-GB" dirty="0" err="1" smtClean="0"/>
              <a:t>Campanas</a:t>
            </a:r>
            <a:r>
              <a:rPr lang="en-GB" dirty="0" smtClean="0"/>
              <a:t> search (</a:t>
            </a:r>
            <a:r>
              <a:rPr lang="en-GB" dirty="0" err="1" smtClean="0"/>
              <a:t>Tammann</a:t>
            </a:r>
            <a:r>
              <a:rPr lang="en-GB" dirty="0" smtClean="0"/>
              <a:t>/</a:t>
            </a:r>
            <a:r>
              <a:rPr lang="en-GB" dirty="0" err="1" smtClean="0"/>
              <a:t>Sandage</a:t>
            </a:r>
            <a:r>
              <a:rPr lang="en-GB" dirty="0" smtClean="0"/>
              <a:t> – 1984-1986)</a:t>
            </a:r>
          </a:p>
          <a:p>
            <a:pPr lvl="2"/>
            <a:r>
              <a:rPr lang="en-GB" dirty="0" smtClean="0"/>
              <a:t>very limited success (20 </a:t>
            </a:r>
            <a:r>
              <a:rPr lang="en-GB" dirty="0" err="1" smtClean="0"/>
              <a:t>SNe</a:t>
            </a:r>
            <a:r>
              <a:rPr lang="en-GB" dirty="0" smtClean="0"/>
              <a:t> in 2 years)</a:t>
            </a:r>
          </a:p>
          <a:p>
            <a:pPr lvl="2"/>
            <a:r>
              <a:rPr lang="en-US" dirty="0" smtClean="0"/>
              <a:t>no rate paper every published</a:t>
            </a:r>
          </a:p>
          <a:p>
            <a:pPr lvl="1"/>
            <a:r>
              <a:rPr lang="en-US" dirty="0" smtClean="0"/>
              <a:t>Berkeley automated search</a:t>
            </a:r>
          </a:p>
          <a:p>
            <a:pPr lvl="2"/>
            <a:r>
              <a:rPr lang="en-US" dirty="0" smtClean="0"/>
              <a:t>first automated search (from </a:t>
            </a:r>
            <a:r>
              <a:rPr lang="en-US" dirty="0" err="1" smtClean="0"/>
              <a:t>Leuschner</a:t>
            </a:r>
            <a:r>
              <a:rPr lang="en-US" dirty="0" smtClean="0"/>
              <a:t> Observatory)</a:t>
            </a:r>
          </a:p>
          <a:p>
            <a:pPr lvl="1"/>
            <a:r>
              <a:rPr lang="en-US" dirty="0" err="1" smtClean="0"/>
              <a:t>Calan</a:t>
            </a:r>
            <a:r>
              <a:rPr lang="en-US" dirty="0" smtClean="0"/>
              <a:t>/</a:t>
            </a:r>
            <a:r>
              <a:rPr lang="en-US" dirty="0" err="1" smtClean="0"/>
              <a:t>Tololo</a:t>
            </a:r>
            <a:r>
              <a:rPr lang="en-US" dirty="0" smtClean="0"/>
              <a:t> SN search (</a:t>
            </a:r>
            <a:r>
              <a:rPr lang="en-US" dirty="0" err="1" smtClean="0"/>
              <a:t>Maza</a:t>
            </a:r>
            <a:r>
              <a:rPr lang="en-US" dirty="0" smtClean="0"/>
              <a:t>/</a:t>
            </a:r>
            <a:r>
              <a:rPr lang="en-US" dirty="0" err="1" smtClean="0"/>
              <a:t>Hamuy</a:t>
            </a:r>
            <a:r>
              <a:rPr lang="en-US" dirty="0" smtClean="0"/>
              <a:t>/Phillips/</a:t>
            </a:r>
            <a:r>
              <a:rPr lang="en-US" dirty="0" err="1" smtClean="0"/>
              <a:t>Suntzeff</a:t>
            </a:r>
            <a:r>
              <a:rPr lang="en-US" dirty="0" smtClean="0"/>
              <a:t> - 1990s)</a:t>
            </a:r>
          </a:p>
          <a:p>
            <a:pPr lvl="2"/>
            <a:r>
              <a:rPr lang="en-US" dirty="0" smtClean="0"/>
              <a:t>successful search with photographic plates and CCD follow-up observations</a:t>
            </a:r>
          </a:p>
          <a:p>
            <a:pPr lvl="2"/>
            <a:r>
              <a:rPr lang="en-US" dirty="0" smtClean="0"/>
              <a:t>coordinated spectroscopy</a:t>
            </a:r>
          </a:p>
          <a:p>
            <a:pPr lvl="2"/>
            <a:r>
              <a:rPr lang="en-US" dirty="0" smtClean="0"/>
              <a:t>basis for SN cosmology by providing the nearby sample (</a:t>
            </a:r>
            <a:r>
              <a:rPr lang="en-US" dirty="0" err="1" smtClean="0"/>
              <a:t>Hamuy</a:t>
            </a:r>
            <a:r>
              <a:rPr lang="en-US" dirty="0" smtClean="0"/>
              <a:t> et al. 2006)</a:t>
            </a:r>
            <a:endParaRPr lang="en-GB" dirty="0" smtClean="0"/>
          </a:p>
          <a:p>
            <a:pPr lvl="2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5682" name="Picture 2" descr="cosm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5084763" cy="6629400"/>
          </a:xfrm>
          <a:prstGeom prst="rect">
            <a:avLst/>
          </a:prstGeom>
          <a:noFill/>
        </p:spPr>
      </p:pic>
      <p:sp>
        <p:nvSpPr>
          <p:cNvPr id="455683" name="Rectangle 3"/>
          <p:cNvSpPr>
            <a:spLocks noGrp="1" noChangeArrowheads="1"/>
          </p:cNvSpPr>
          <p:nvPr>
            <p:ph type="title"/>
          </p:nvPr>
        </p:nvSpPr>
        <p:spPr>
          <a:xfrm>
            <a:off x="5105400" y="304800"/>
            <a:ext cx="4038600" cy="747713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>Current SN Surveys</a:t>
            </a:r>
            <a:endParaRPr lang="en-GB" sz="3600" b="1" dirty="0"/>
          </a:p>
        </p:txBody>
      </p:sp>
      <p:sp>
        <p:nvSpPr>
          <p:cNvPr id="455684" name="Line 4"/>
          <p:cNvSpPr>
            <a:spLocks noChangeShapeType="1"/>
          </p:cNvSpPr>
          <p:nvPr/>
        </p:nvSpPr>
        <p:spPr bwMode="auto">
          <a:xfrm flipV="1">
            <a:off x="2916238" y="3141663"/>
            <a:ext cx="3025775" cy="5746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55685" name="Text Box 5"/>
          <p:cNvSpPr txBox="1">
            <a:spLocks noChangeArrowheads="1"/>
          </p:cNvSpPr>
          <p:nvPr/>
        </p:nvSpPr>
        <p:spPr bwMode="auto">
          <a:xfrm>
            <a:off x="5942013" y="2708275"/>
            <a:ext cx="3063875" cy="860425"/>
          </a:xfrm>
          <a:prstGeom prst="rect">
            <a:avLst/>
          </a:prstGeom>
          <a:noFill/>
          <a:ln w="381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/>
              <a:t>ESSENCE</a:t>
            </a:r>
          </a:p>
          <a:p>
            <a:r>
              <a:rPr lang="en-GB" sz="2400"/>
              <a:t>CFHT Legacy Survey</a:t>
            </a:r>
          </a:p>
        </p:txBody>
      </p:sp>
      <p:sp>
        <p:nvSpPr>
          <p:cNvPr id="455686" name="Line 6"/>
          <p:cNvSpPr>
            <a:spLocks noChangeShapeType="1"/>
          </p:cNvSpPr>
          <p:nvPr/>
        </p:nvSpPr>
        <p:spPr bwMode="auto">
          <a:xfrm flipV="1">
            <a:off x="3924300" y="4292600"/>
            <a:ext cx="2017713" cy="144463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55687" name="Line 7"/>
          <p:cNvSpPr>
            <a:spLocks noChangeShapeType="1"/>
          </p:cNvSpPr>
          <p:nvPr/>
        </p:nvSpPr>
        <p:spPr bwMode="auto">
          <a:xfrm flipV="1">
            <a:off x="1547813" y="1989138"/>
            <a:ext cx="4391025" cy="180022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55688" name="Text Box 8"/>
          <p:cNvSpPr txBox="1">
            <a:spLocks noChangeArrowheads="1"/>
          </p:cNvSpPr>
          <p:nvPr/>
        </p:nvSpPr>
        <p:spPr bwMode="auto">
          <a:xfrm>
            <a:off x="5942013" y="3860800"/>
            <a:ext cx="2809875" cy="860425"/>
          </a:xfrm>
          <a:prstGeom prst="rect">
            <a:avLst/>
          </a:prstGeom>
          <a:noFill/>
          <a:ln w="38100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/>
              <a:t>Higher-z SN Search</a:t>
            </a:r>
          </a:p>
          <a:p>
            <a:r>
              <a:rPr lang="en-GB" sz="2400"/>
              <a:t>(GOODS)</a:t>
            </a:r>
          </a:p>
        </p:txBody>
      </p:sp>
      <p:sp>
        <p:nvSpPr>
          <p:cNvPr id="455689" name="Oval 9"/>
          <p:cNvSpPr>
            <a:spLocks noChangeArrowheads="1"/>
          </p:cNvSpPr>
          <p:nvPr/>
        </p:nvSpPr>
        <p:spPr bwMode="auto">
          <a:xfrm>
            <a:off x="179388" y="3716338"/>
            <a:ext cx="1730375" cy="576262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55690" name="Text Box 10"/>
          <p:cNvSpPr txBox="1">
            <a:spLocks noChangeArrowheads="1"/>
          </p:cNvSpPr>
          <p:nvPr/>
        </p:nvSpPr>
        <p:spPr bwMode="auto">
          <a:xfrm>
            <a:off x="5942013" y="1411288"/>
            <a:ext cx="3022600" cy="122555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/>
              <a:t>SN Factory</a:t>
            </a:r>
          </a:p>
          <a:p>
            <a:r>
              <a:rPr lang="en-GB" sz="2400"/>
              <a:t>Carnegie SN Project</a:t>
            </a:r>
          </a:p>
          <a:p>
            <a:r>
              <a:rPr lang="en-GB" sz="2400"/>
              <a:t>SDSSII</a:t>
            </a:r>
          </a:p>
        </p:txBody>
      </p:sp>
      <p:sp>
        <p:nvSpPr>
          <p:cNvPr id="455691" name="Oval 11"/>
          <p:cNvSpPr>
            <a:spLocks noChangeArrowheads="1"/>
          </p:cNvSpPr>
          <p:nvPr/>
        </p:nvSpPr>
        <p:spPr bwMode="auto">
          <a:xfrm>
            <a:off x="1477963" y="3429000"/>
            <a:ext cx="1511300" cy="1008063"/>
          </a:xfrm>
          <a:prstGeom prst="ellips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55692" name="Oval 12"/>
          <p:cNvSpPr>
            <a:spLocks noChangeArrowheads="1"/>
          </p:cNvSpPr>
          <p:nvPr/>
        </p:nvSpPr>
        <p:spPr bwMode="auto">
          <a:xfrm>
            <a:off x="2411413" y="3500438"/>
            <a:ext cx="1512887" cy="1800225"/>
          </a:xfrm>
          <a:prstGeom prst="ellipse">
            <a:avLst/>
          </a:prstGeom>
          <a:noFill/>
          <a:ln w="38100">
            <a:solidFill>
              <a:srgbClr val="33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36513" y="3716338"/>
            <a:ext cx="520700" cy="577850"/>
            <a:chOff x="22" y="2341"/>
            <a:chExt cx="329" cy="364"/>
          </a:xfrm>
        </p:grpSpPr>
        <p:sp>
          <p:nvSpPr>
            <p:cNvPr id="455694" name="Rectangle 14"/>
            <p:cNvSpPr>
              <a:spLocks noChangeArrowheads="1"/>
            </p:cNvSpPr>
            <p:nvPr/>
          </p:nvSpPr>
          <p:spPr bwMode="auto">
            <a:xfrm>
              <a:off x="68" y="2341"/>
              <a:ext cx="283" cy="13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55695" name="Rectangle 15"/>
            <p:cNvSpPr>
              <a:spLocks noChangeArrowheads="1"/>
            </p:cNvSpPr>
            <p:nvPr/>
          </p:nvSpPr>
          <p:spPr bwMode="auto">
            <a:xfrm>
              <a:off x="68" y="2568"/>
              <a:ext cx="283" cy="13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55696" name="Rectangle 16"/>
            <p:cNvSpPr>
              <a:spLocks noChangeArrowheads="1"/>
            </p:cNvSpPr>
            <p:nvPr/>
          </p:nvSpPr>
          <p:spPr bwMode="auto">
            <a:xfrm>
              <a:off x="22" y="2432"/>
              <a:ext cx="182" cy="13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455697" name="Rectangle 17"/>
          <p:cNvSpPr>
            <a:spLocks noChangeArrowheads="1"/>
          </p:cNvSpPr>
          <p:nvPr/>
        </p:nvSpPr>
        <p:spPr bwMode="auto">
          <a:xfrm>
            <a:off x="571500" y="5013325"/>
            <a:ext cx="2428864" cy="1079500"/>
          </a:xfrm>
          <a:prstGeom prst="rect">
            <a:avLst/>
          </a:prstGeom>
          <a:solidFill>
            <a:schemeClr val="accent2">
              <a:alpha val="30000"/>
            </a:schemeClr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55700" name="Text Box 20"/>
          <p:cNvSpPr txBox="1">
            <a:spLocks noChangeArrowheads="1"/>
          </p:cNvSpPr>
          <p:nvPr/>
        </p:nvSpPr>
        <p:spPr bwMode="auto">
          <a:xfrm>
            <a:off x="5918200" y="5715016"/>
            <a:ext cx="3225800" cy="860425"/>
          </a:xfrm>
          <a:prstGeom prst="rect">
            <a:avLst/>
          </a:prstGeom>
          <a:noFill/>
          <a:ln w="38100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/>
              <a:t>Plus the local searches:</a:t>
            </a:r>
          </a:p>
          <a:p>
            <a:r>
              <a:rPr lang="en-GB" sz="2400"/>
              <a:t>LOTOSS, CfA, ESC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5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5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5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55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55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5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5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55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55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55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55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55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55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55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55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55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55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55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55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684" grpId="0" animBg="1"/>
      <p:bldP spid="455685" grpId="0" animBg="1"/>
      <p:bldP spid="455686" grpId="0" animBg="1"/>
      <p:bldP spid="455687" grpId="0" animBg="1"/>
      <p:bldP spid="455688" grpId="0" animBg="1"/>
      <p:bldP spid="455689" grpId="0" animBg="1"/>
      <p:bldP spid="455690" grpId="0" animBg="1"/>
      <p:bldP spid="455691" grpId="0" animBg="1"/>
      <p:bldP spid="455692" grpId="0" animBg="1"/>
      <p:bldP spid="455697" grpId="0" animBg="1"/>
      <p:bldP spid="45570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Nearby supernova surveys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Nearby – z&lt;0.03</a:t>
            </a:r>
            <a:endParaRPr lang="en-GB" dirty="0" smtClean="0">
              <a:sym typeface="Wingdings" pitchFamily="2" charset="2"/>
            </a:endParaRPr>
          </a:p>
          <a:p>
            <a:pPr lvl="1">
              <a:buSzPct val="90000"/>
              <a:buFont typeface="Calibri" pitchFamily="34" charset="0"/>
              <a:buChar char="→"/>
            </a:pPr>
            <a:r>
              <a:rPr lang="en-GB" dirty="0" smtClean="0">
                <a:solidFill>
                  <a:schemeClr val="tx1"/>
                </a:solidFill>
                <a:sym typeface="Wingdings" pitchFamily="2" charset="2"/>
              </a:rPr>
              <a:t>mostly focused on prominent, large galaxies</a:t>
            </a:r>
          </a:p>
          <a:p>
            <a:pPr lvl="1">
              <a:buSzPct val="90000"/>
              <a:buFont typeface="Calibri" pitchFamily="34" charset="0"/>
              <a:buChar char="→"/>
            </a:pP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“stellar explosions  look where the stars are”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en-GB" dirty="0" smtClean="0"/>
              <a:t>amateurs</a:t>
            </a:r>
          </a:p>
          <a:p>
            <a:pPr lvl="2"/>
            <a:r>
              <a:rPr lang="en-GB" dirty="0" smtClean="0"/>
              <a:t>many, over long periods</a:t>
            </a:r>
          </a:p>
          <a:p>
            <a:pPr lvl="2"/>
            <a:r>
              <a:rPr lang="en-GB" dirty="0" smtClean="0"/>
              <a:t>well organised (e.g. finding charts, networks, Web pages)</a:t>
            </a:r>
          </a:p>
          <a:p>
            <a:pPr lvl="2"/>
            <a:r>
              <a:rPr lang="en-GB" dirty="0" smtClean="0"/>
              <a:t>still find interesting objects, often find them early</a:t>
            </a:r>
          </a:p>
          <a:p>
            <a:pPr lvl="1"/>
            <a:r>
              <a:rPr lang="en-GB" dirty="0" smtClean="0"/>
              <a:t>LOSS/LOTOS</a:t>
            </a:r>
          </a:p>
          <a:p>
            <a:pPr lvl="2"/>
            <a:r>
              <a:rPr lang="en-GB" dirty="0" smtClean="0"/>
              <a:t>KAIT (first </a:t>
            </a:r>
            <a:r>
              <a:rPr lang="en-GB" dirty="0" err="1" smtClean="0"/>
              <a:t>Leuschner</a:t>
            </a:r>
            <a:r>
              <a:rPr lang="en-GB" dirty="0" smtClean="0"/>
              <a:t> then Lick)</a:t>
            </a:r>
          </a:p>
          <a:p>
            <a:pPr lvl="2"/>
            <a:r>
              <a:rPr lang="en-GB" dirty="0" smtClean="0"/>
              <a:t>running for over 15 years </a:t>
            </a:r>
            <a:r>
              <a:rPr lang="en-GB" dirty="0" smtClean="0"/>
              <a:t>(11 years with KAIT – </a:t>
            </a:r>
            <a:r>
              <a:rPr lang="en-GB" dirty="0" err="1" smtClean="0"/>
              <a:t>Weidong</a:t>
            </a:r>
            <a:r>
              <a:rPr lang="en-GB" dirty="0" smtClean="0"/>
              <a:t> </a:t>
            </a:r>
            <a:r>
              <a:rPr lang="en-GB" dirty="0" smtClean="0"/>
              <a:t>Li)</a:t>
            </a:r>
          </a:p>
          <a:p>
            <a:pPr lvl="2"/>
            <a:r>
              <a:rPr lang="en-GB" dirty="0" smtClean="0"/>
              <a:t>&gt;1000 </a:t>
            </a:r>
            <a:r>
              <a:rPr lang="en-GB" dirty="0" err="1" smtClean="0"/>
              <a:t>SNe</a:t>
            </a:r>
            <a:r>
              <a:rPr lang="en-GB" dirty="0" smtClean="0"/>
              <a:t> </a:t>
            </a:r>
            <a:r>
              <a:rPr lang="en-GB" dirty="0" smtClean="0"/>
              <a:t>discovered – all types</a:t>
            </a:r>
            <a:endParaRPr lang="en-GB" dirty="0" smtClean="0"/>
          </a:p>
          <a:p>
            <a:pPr lvl="2"/>
            <a:r>
              <a:rPr lang="en-US" dirty="0" smtClean="0"/>
              <a:t>best nearby sample for SN rates</a:t>
            </a:r>
            <a:endParaRPr lang="en-GB" dirty="0" smtClean="0"/>
          </a:p>
          <a:p>
            <a:pPr lvl="2"/>
            <a:r>
              <a:rPr lang="en-GB" dirty="0" smtClean="0"/>
              <a:t>results are being </a:t>
            </a:r>
            <a:r>
              <a:rPr lang="en-GB" dirty="0" smtClean="0"/>
              <a:t>published </a:t>
            </a:r>
          </a:p>
          <a:p>
            <a:pPr lvl="3"/>
            <a:r>
              <a:rPr lang="en-GB" dirty="0" smtClean="0"/>
              <a:t>Smith et al. 2010, </a:t>
            </a:r>
            <a:r>
              <a:rPr lang="en-GB" dirty="0" err="1" smtClean="0"/>
              <a:t>Leaman</a:t>
            </a:r>
            <a:r>
              <a:rPr lang="en-GB" dirty="0" smtClean="0"/>
              <a:t> et al. 2010, Li et al. 2010ab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Lick Observatory Supernova Search</a:t>
            </a:r>
            <a:endParaRPr lang="en-GB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295401"/>
          <a:ext cx="8686800" cy="292608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737360"/>
                <a:gridCol w="1737360"/>
                <a:gridCol w="1737360"/>
                <a:gridCol w="1737360"/>
                <a:gridCol w="1737360"/>
              </a:tblGrid>
              <a:tr h="35951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Ibc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classification</a:t>
                      </a:r>
                      <a:endParaRPr lang="en-GB" dirty="0"/>
                    </a:p>
                  </a:txBody>
                  <a:tcPr/>
                </a:tc>
              </a:tr>
              <a:tr h="359510">
                <a:tc>
                  <a:txBody>
                    <a:bodyPr/>
                    <a:lstStyle/>
                    <a:p>
                      <a:r>
                        <a:rPr lang="en-US" dirty="0" smtClean="0"/>
                        <a:t>929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GB" dirty="0"/>
                    </a:p>
                  </a:txBody>
                  <a:tcPr/>
                </a:tc>
              </a:tr>
              <a:tr h="35951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40.0%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15.5%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42.9%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1.6%</a:t>
                      </a:r>
                    </a:p>
                  </a:txBody>
                  <a:tcPr/>
                </a:tc>
              </a:tr>
              <a:tr h="359510">
                <a:tc gridSpan="5"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Optimal sample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  <a:tr h="359510">
                <a:tc>
                  <a:txBody>
                    <a:bodyPr/>
                    <a:lstStyle/>
                    <a:p>
                      <a:r>
                        <a:rPr lang="en-US" dirty="0" smtClean="0"/>
                        <a:t>726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</a:p>
                  </a:txBody>
                  <a:tcPr/>
                </a:tc>
              </a:tr>
              <a:tr h="33604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37.7%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44.6%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1.6%</a:t>
                      </a:r>
                    </a:p>
                  </a:txBody>
                  <a:tcPr/>
                </a:tc>
              </a:tr>
              <a:tr h="336048">
                <a:tc gridSpan="5"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Volume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 limited sample (80Mpc –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</a:rPr>
                        <a:t>Ia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; 60Mpc –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</a:rPr>
                        <a:t>Ibc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 and II)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  <a:tr h="336048">
                <a:tc>
                  <a:txBody>
                    <a:bodyPr/>
                    <a:lstStyle/>
                    <a:p>
                      <a:r>
                        <a:rPr lang="en-US" dirty="0" smtClean="0"/>
                        <a:t>180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934200" y="4191000"/>
            <a:ext cx="19643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Leaman</a:t>
            </a:r>
            <a:r>
              <a:rPr lang="en-US" dirty="0" smtClean="0"/>
              <a:t> et al. 2010</a:t>
            </a:r>
          </a:p>
          <a:p>
            <a:r>
              <a:rPr lang="en-US" dirty="0" smtClean="0"/>
              <a:t>Li et al. 2010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371600"/>
            <a:ext cx="6560832" cy="517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4219741"/>
            <a:ext cx="8939479" cy="256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Nearby SN surveys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Nearby (cont.)</a:t>
            </a:r>
          </a:p>
          <a:p>
            <a:pPr lvl="1"/>
            <a:r>
              <a:rPr lang="en-GB" dirty="0" err="1" smtClean="0"/>
              <a:t>Center</a:t>
            </a:r>
            <a:r>
              <a:rPr lang="en-GB" dirty="0" smtClean="0"/>
              <a:t> for Astrophysics</a:t>
            </a:r>
          </a:p>
          <a:p>
            <a:pPr lvl="2"/>
            <a:r>
              <a:rPr lang="en-GB" dirty="0" smtClean="0"/>
              <a:t>follow-up of interesting </a:t>
            </a:r>
            <a:r>
              <a:rPr lang="en-GB" dirty="0" smtClean="0"/>
              <a:t>objects – all types</a:t>
            </a:r>
            <a:endParaRPr lang="en-GB" dirty="0" smtClean="0"/>
          </a:p>
          <a:p>
            <a:pPr lvl="2"/>
            <a:r>
              <a:rPr lang="en-GB" dirty="0" smtClean="0"/>
              <a:t>active for the past 2 decades</a:t>
            </a:r>
          </a:p>
          <a:p>
            <a:pPr lvl="2"/>
            <a:r>
              <a:rPr lang="en-GB" dirty="0" smtClean="0"/>
              <a:t>many individual and peculiar objects</a:t>
            </a:r>
          </a:p>
          <a:p>
            <a:pPr lvl="2"/>
            <a:r>
              <a:rPr lang="en-GB" dirty="0" smtClean="0"/>
              <a:t>most extensive nearby SN </a:t>
            </a:r>
            <a:r>
              <a:rPr lang="en-GB" dirty="0" err="1" smtClean="0"/>
              <a:t>Ia</a:t>
            </a:r>
            <a:r>
              <a:rPr lang="en-GB" dirty="0" smtClean="0"/>
              <a:t> sample </a:t>
            </a:r>
          </a:p>
          <a:p>
            <a:pPr lvl="3"/>
            <a:r>
              <a:rPr lang="en-GB" dirty="0" smtClean="0"/>
              <a:t>critical for the cosmology (e.g. </a:t>
            </a:r>
            <a:r>
              <a:rPr lang="en-GB" dirty="0" err="1" smtClean="0"/>
              <a:t>Riess</a:t>
            </a:r>
            <a:r>
              <a:rPr lang="en-GB" dirty="0" smtClean="0"/>
              <a:t> et al. 1999, </a:t>
            </a:r>
            <a:r>
              <a:rPr lang="en-GB" dirty="0" err="1" smtClean="0"/>
              <a:t>Jha</a:t>
            </a:r>
            <a:r>
              <a:rPr lang="en-GB" dirty="0" smtClean="0"/>
              <a:t> et al. 2003, </a:t>
            </a:r>
            <a:r>
              <a:rPr lang="en-GB" dirty="0" err="1" smtClean="0"/>
              <a:t>Hicken</a:t>
            </a:r>
            <a:r>
              <a:rPr lang="en-GB" dirty="0" smtClean="0"/>
              <a:t> et al. 2009)</a:t>
            </a:r>
          </a:p>
          <a:p>
            <a:pPr lvl="1"/>
            <a:r>
              <a:rPr lang="en-GB" dirty="0" smtClean="0"/>
              <a:t>Carnegie Supernova Project – CSP</a:t>
            </a:r>
          </a:p>
          <a:p>
            <a:pPr lvl="2"/>
            <a:r>
              <a:rPr lang="en-GB" dirty="0" smtClean="0"/>
              <a:t>nearby and distant SN follow-up</a:t>
            </a:r>
          </a:p>
          <a:p>
            <a:pPr lvl="2"/>
            <a:r>
              <a:rPr lang="en-GB" dirty="0" smtClean="0"/>
              <a:t>all types</a:t>
            </a:r>
          </a:p>
          <a:p>
            <a:pPr lvl="2"/>
            <a:r>
              <a:rPr lang="en-GB" dirty="0" smtClean="0"/>
              <a:t>including on IR light curves</a:t>
            </a:r>
          </a:p>
          <a:p>
            <a:pPr lvl="3"/>
            <a:r>
              <a:rPr lang="en-GB" dirty="0" err="1" smtClean="0"/>
              <a:t>Hamuy</a:t>
            </a:r>
            <a:r>
              <a:rPr lang="en-GB" dirty="0" smtClean="0"/>
              <a:t> et al. </a:t>
            </a:r>
            <a:r>
              <a:rPr lang="en-GB" dirty="0" smtClean="0"/>
              <a:t>2006, </a:t>
            </a:r>
            <a:r>
              <a:rPr lang="en-GB" dirty="0" smtClean="0"/>
              <a:t>Phillips et al. </a:t>
            </a:r>
            <a:r>
              <a:rPr lang="en-GB" dirty="0" smtClean="0"/>
              <a:t>2007, </a:t>
            </a:r>
            <a:r>
              <a:rPr lang="en-GB" dirty="0" err="1" smtClean="0"/>
              <a:t>Folatelli</a:t>
            </a:r>
            <a:r>
              <a:rPr lang="en-GB" dirty="0" smtClean="0"/>
              <a:t> et al. </a:t>
            </a:r>
            <a:r>
              <a:rPr lang="en-GB" dirty="0" smtClean="0"/>
              <a:t>2010</a:t>
            </a:r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Nearby SN surveys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GB" dirty="0" smtClean="0"/>
              <a:t>ROTSE-III</a:t>
            </a:r>
          </a:p>
          <a:p>
            <a:pPr lvl="3"/>
            <a:r>
              <a:rPr lang="en-US" dirty="0" err="1" smtClean="0"/>
              <a:t>Akerlof</a:t>
            </a:r>
            <a:r>
              <a:rPr lang="en-US" dirty="0" smtClean="0"/>
              <a:t> et al. 2003</a:t>
            </a:r>
            <a:endParaRPr lang="en-GB" dirty="0" smtClean="0"/>
          </a:p>
          <a:p>
            <a:pPr lvl="1"/>
            <a:r>
              <a:rPr lang="en-GB" dirty="0" smtClean="0"/>
              <a:t>SN Factory</a:t>
            </a:r>
          </a:p>
          <a:p>
            <a:pPr lvl="2"/>
            <a:r>
              <a:rPr lang="en-US" dirty="0" smtClean="0"/>
              <a:t>see talk by Childress</a:t>
            </a:r>
          </a:p>
          <a:p>
            <a:pPr lvl="2"/>
            <a:r>
              <a:rPr lang="en-US" dirty="0" smtClean="0"/>
              <a:t>600 </a:t>
            </a:r>
            <a:r>
              <a:rPr lang="en-US" dirty="0" err="1" smtClean="0"/>
              <a:t>SNe</a:t>
            </a:r>
            <a:r>
              <a:rPr lang="en-US" dirty="0" smtClean="0"/>
              <a:t> in two years</a:t>
            </a:r>
          </a:p>
          <a:p>
            <a:pPr lvl="2"/>
            <a:r>
              <a:rPr lang="en-US" dirty="0" smtClean="0"/>
              <a:t>mostly unpublished</a:t>
            </a:r>
            <a:endParaRPr lang="en-GB" dirty="0" smtClean="0"/>
          </a:p>
          <a:p>
            <a:pPr lvl="1"/>
            <a:r>
              <a:rPr lang="en-GB" dirty="0" smtClean="0"/>
              <a:t>Quest (Palomar/La </a:t>
            </a:r>
            <a:r>
              <a:rPr lang="en-GB" dirty="0" err="1" smtClean="0"/>
              <a:t>Silla</a:t>
            </a:r>
            <a:r>
              <a:rPr lang="en-GB" dirty="0" smtClean="0"/>
              <a:t>)</a:t>
            </a:r>
          </a:p>
          <a:p>
            <a:pPr lvl="2"/>
            <a:r>
              <a:rPr lang="en-US" dirty="0" smtClean="0"/>
              <a:t>continuation of SN Factory search in southern sky</a:t>
            </a:r>
            <a:endParaRPr lang="en-GB" dirty="0" smtClean="0"/>
          </a:p>
          <a:p>
            <a:pPr lvl="1"/>
            <a:r>
              <a:rPr lang="en-GB" dirty="0" smtClean="0"/>
              <a:t>CHASE</a:t>
            </a:r>
          </a:p>
          <a:p>
            <a:pPr lvl="2"/>
            <a:r>
              <a:rPr lang="en-US" dirty="0" smtClean="0"/>
              <a:t>new search providing mostly bright supernovae (e.g. 2010ev)</a:t>
            </a:r>
            <a:endParaRPr lang="en-GB" dirty="0" smtClean="0"/>
          </a:p>
          <a:p>
            <a:pPr lvl="1"/>
            <a:r>
              <a:rPr lang="en-GB" dirty="0" smtClean="0"/>
              <a:t>Catalina Real-Time Transient Survey</a:t>
            </a:r>
          </a:p>
          <a:p>
            <a:pPr lvl="2"/>
            <a:r>
              <a:rPr lang="en-US" dirty="0" smtClean="0"/>
              <a:t>covers 26000 </a:t>
            </a:r>
            <a:r>
              <a:rPr lang="en-US" dirty="0" smtClean="0">
                <a:sym typeface="Wingdings"/>
              </a:rPr>
              <a:t>°</a:t>
            </a:r>
          </a:p>
          <a:p>
            <a:pPr lvl="2"/>
            <a:r>
              <a:rPr lang="en-US" dirty="0" smtClean="0">
                <a:sym typeface="Wingdings"/>
              </a:rPr>
              <a:t>62 </a:t>
            </a:r>
            <a:r>
              <a:rPr lang="en-US" dirty="0" err="1" smtClean="0">
                <a:sym typeface="Wingdings"/>
              </a:rPr>
              <a:t>SNe</a:t>
            </a:r>
            <a:r>
              <a:rPr lang="en-US" dirty="0" smtClean="0">
                <a:sym typeface="Wingdings"/>
              </a:rPr>
              <a:t> in six months</a:t>
            </a:r>
          </a:p>
          <a:p>
            <a:pPr lvl="2"/>
            <a:r>
              <a:rPr lang="en-US" dirty="0" smtClean="0">
                <a:sym typeface="Wingdings"/>
              </a:rPr>
              <a:t>publish events through </a:t>
            </a:r>
            <a:r>
              <a:rPr lang="en-US" dirty="0" err="1" smtClean="0">
                <a:sym typeface="Wingdings"/>
              </a:rPr>
              <a:t>VOEvents</a:t>
            </a:r>
            <a:endParaRPr lang="en-US" dirty="0" smtClean="0">
              <a:sym typeface="Wingdings"/>
            </a:endParaRPr>
          </a:p>
          <a:p>
            <a:pPr lvl="3"/>
            <a:r>
              <a:rPr lang="en-US" dirty="0" smtClean="0">
                <a:sym typeface="Wingdings"/>
              </a:rPr>
              <a:t>Drake et al. 2009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Nearby SN surveys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Palomar Transient Factory</a:t>
            </a:r>
          </a:p>
          <a:p>
            <a:pPr lvl="1"/>
            <a:r>
              <a:rPr lang="en-US" dirty="0" smtClean="0"/>
              <a:t>see Mark Sullivan’s talk</a:t>
            </a:r>
          </a:p>
          <a:p>
            <a:pPr lvl="1"/>
            <a:r>
              <a:rPr lang="en-US" dirty="0" smtClean="0"/>
              <a:t>&gt;500 </a:t>
            </a:r>
            <a:r>
              <a:rPr lang="en-US" dirty="0" err="1" smtClean="0"/>
              <a:t>SNe</a:t>
            </a:r>
            <a:r>
              <a:rPr lang="en-US" dirty="0" smtClean="0"/>
              <a:t> in one year</a:t>
            </a:r>
            <a:endParaRPr lang="en-GB" dirty="0" smtClean="0"/>
          </a:p>
          <a:p>
            <a:pPr lvl="2"/>
            <a:r>
              <a:rPr lang="en-US" dirty="0" smtClean="0"/>
              <a:t>most not reported to IAU</a:t>
            </a:r>
          </a:p>
          <a:p>
            <a:pPr lvl="2"/>
            <a:r>
              <a:rPr lang="en-US" dirty="0" smtClean="0"/>
              <a:t>several peculiar objects detected</a:t>
            </a:r>
          </a:p>
          <a:p>
            <a:pPr lvl="3"/>
            <a:r>
              <a:rPr lang="en-US" dirty="0" err="1" smtClean="0"/>
              <a:t>Avishai</a:t>
            </a:r>
            <a:r>
              <a:rPr lang="en-US" dirty="0" smtClean="0"/>
              <a:t> Gal-Yam’s talk</a:t>
            </a:r>
          </a:p>
          <a:p>
            <a:pPr lvl="2"/>
            <a:r>
              <a:rPr lang="en-US" dirty="0" smtClean="0"/>
              <a:t>‘unbiased’ statistics</a:t>
            </a:r>
          </a:p>
          <a:p>
            <a:r>
              <a:rPr lang="en-US" dirty="0" smtClean="0"/>
              <a:t>PanSTARRS-1</a:t>
            </a:r>
          </a:p>
          <a:p>
            <a:pPr lvl="1"/>
            <a:r>
              <a:rPr lang="en-US" dirty="0" smtClean="0"/>
              <a:t>started this year</a:t>
            </a:r>
          </a:p>
          <a:p>
            <a:pPr lvl="1"/>
            <a:r>
              <a:rPr lang="en-US" dirty="0" smtClean="0"/>
              <a:t>expect 26000 core-collapse </a:t>
            </a:r>
            <a:r>
              <a:rPr lang="en-US" dirty="0" err="1" smtClean="0"/>
              <a:t>SNe</a:t>
            </a:r>
            <a:r>
              <a:rPr lang="en-US" dirty="0" smtClean="0"/>
              <a:t> year</a:t>
            </a:r>
            <a:r>
              <a:rPr lang="en-US" baseline="30000" dirty="0" smtClean="0"/>
              <a:t>-1</a:t>
            </a:r>
            <a:endParaRPr lang="en-US" baseline="30000" dirty="0" smtClean="0"/>
          </a:p>
          <a:p>
            <a:pPr lvl="2"/>
            <a:r>
              <a:rPr lang="en-US" dirty="0" smtClean="0"/>
              <a:t>most not </a:t>
            </a:r>
            <a:r>
              <a:rPr lang="en-US" dirty="0" smtClean="0"/>
              <a:t>reported</a:t>
            </a:r>
          </a:p>
          <a:p>
            <a:pPr lvl="3"/>
            <a:r>
              <a:rPr lang="en-US" dirty="0" smtClean="0"/>
              <a:t>Young et al. 2008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</TotalTime>
  <Words>1332</Words>
  <Application>Microsoft Office PowerPoint</Application>
  <PresentationFormat>On-screen Show (4:3)</PresentationFormat>
  <Paragraphs>280</Paragraphs>
  <Slides>23</Slides>
  <Notes>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Supernova Surveys</vt:lpstr>
      <vt:lpstr>One-slide SN 1987A</vt:lpstr>
      <vt:lpstr>Some past supernova surveys</vt:lpstr>
      <vt:lpstr>Current SN Surveys</vt:lpstr>
      <vt:lpstr>Nearby supernova surveys</vt:lpstr>
      <vt:lpstr>Lick Observatory Supernova Search</vt:lpstr>
      <vt:lpstr>Nearby SN surveys</vt:lpstr>
      <vt:lpstr>Nearby SN surveys </vt:lpstr>
      <vt:lpstr>Nearby SN surveys</vt:lpstr>
      <vt:lpstr>Distant SN surveys</vt:lpstr>
      <vt:lpstr>Distant SN surveys</vt:lpstr>
      <vt:lpstr>Some thoughts on current status</vt:lpstr>
      <vt:lpstr>Nearby supernovae</vt:lpstr>
      <vt:lpstr>Surveys targeting SN progenitors</vt:lpstr>
      <vt:lpstr>Direct observations of SN progenitors</vt:lpstr>
      <vt:lpstr>Supernova Progenitor surveY</vt:lpstr>
      <vt:lpstr>Other searches for SN signatures</vt:lpstr>
      <vt:lpstr>Future surveys</vt:lpstr>
      <vt:lpstr>Future distant surveys</vt:lpstr>
      <vt:lpstr>Cosmology - do we need more?</vt:lpstr>
      <vt:lpstr>More supernovae</vt:lpstr>
      <vt:lpstr>More supernovae</vt:lpstr>
      <vt:lpstr>See you next year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Supernova Surveys</dc:title>
  <dc:creator/>
  <cp:lastModifiedBy>Leibundgut</cp:lastModifiedBy>
  <cp:revision>25</cp:revision>
  <dcterms:created xsi:type="dcterms:W3CDTF">2006-08-16T00:00:00Z</dcterms:created>
  <dcterms:modified xsi:type="dcterms:W3CDTF">2010-07-02T08:04:09Z</dcterms:modified>
</cp:coreProperties>
</file>