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52"/>
  </p:notesMasterIdLst>
  <p:sldIdLst>
    <p:sldId id="256" r:id="rId2"/>
    <p:sldId id="565" r:id="rId3"/>
    <p:sldId id="632" r:id="rId4"/>
    <p:sldId id="633" r:id="rId5"/>
    <p:sldId id="697" r:id="rId6"/>
    <p:sldId id="624" r:id="rId7"/>
    <p:sldId id="626" r:id="rId8"/>
    <p:sldId id="699" r:id="rId9"/>
    <p:sldId id="714" r:id="rId10"/>
    <p:sldId id="700" r:id="rId11"/>
    <p:sldId id="701" r:id="rId12"/>
    <p:sldId id="703" r:id="rId13"/>
    <p:sldId id="657" r:id="rId14"/>
    <p:sldId id="568" r:id="rId15"/>
    <p:sldId id="585" r:id="rId16"/>
    <p:sldId id="579" r:id="rId17"/>
    <p:sldId id="659" r:id="rId18"/>
    <p:sldId id="660" r:id="rId19"/>
    <p:sldId id="662" r:id="rId20"/>
    <p:sldId id="583" r:id="rId21"/>
    <p:sldId id="584" r:id="rId22"/>
    <p:sldId id="640" r:id="rId23"/>
    <p:sldId id="709" r:id="rId24"/>
    <p:sldId id="670" r:id="rId25"/>
    <p:sldId id="570" r:id="rId26"/>
    <p:sldId id="628" r:id="rId27"/>
    <p:sldId id="686" r:id="rId28"/>
    <p:sldId id="687" r:id="rId29"/>
    <p:sldId id="688" r:id="rId30"/>
    <p:sldId id="610" r:id="rId31"/>
    <p:sldId id="672" r:id="rId32"/>
    <p:sldId id="715" r:id="rId33"/>
    <p:sldId id="716" r:id="rId34"/>
    <p:sldId id="607" r:id="rId35"/>
    <p:sldId id="712" r:id="rId36"/>
    <p:sldId id="645" r:id="rId37"/>
    <p:sldId id="606" r:id="rId38"/>
    <p:sldId id="691" r:id="rId39"/>
    <p:sldId id="693" r:id="rId40"/>
    <p:sldId id="696" r:id="rId41"/>
    <p:sldId id="674" r:id="rId42"/>
    <p:sldId id="678" r:id="rId43"/>
    <p:sldId id="614" r:id="rId44"/>
    <p:sldId id="675" r:id="rId45"/>
    <p:sldId id="677" r:id="rId46"/>
    <p:sldId id="679" r:id="rId47"/>
    <p:sldId id="680" r:id="rId48"/>
    <p:sldId id="681" r:id="rId49"/>
    <p:sldId id="711" r:id="rId50"/>
    <p:sldId id="685" r:id="rId51"/>
  </p:sldIdLst>
  <p:sldSz cx="9144000" cy="6858000" type="screen4x3"/>
  <p:notesSz cx="6946900" cy="9232900"/>
  <p:embeddedFontLst>
    <p:embeddedFont>
      <p:font typeface="SimSun" charset="-122"/>
      <p:regular r:id="rId53"/>
    </p:embeddedFont>
    <p:embeddedFont>
      <p:font typeface="Comic Sans MS" pitchFamily="66" charset="0"/>
      <p:regular r:id="rId54"/>
      <p:bold r:id="rId55"/>
    </p:embeddedFont>
    <p:embeddedFont>
      <p:font typeface="Arial Unicode MS" pitchFamily="34" charset="-128"/>
      <p:regular r:id="rId56"/>
    </p:embeddedFont>
  </p:embeddedFontLst>
  <p:custShowLst>
    <p:custShow name="SN physics" id="0">
      <p:sldLst/>
    </p:custShow>
    <p:custShow name="White dwarfs" id="1">
      <p:sldLst/>
    </p:custShow>
    <p:custShow name="Cosmology" id="2">
      <p:sldLst/>
    </p:custShow>
  </p:custShow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CC33"/>
    <a:srgbClr val="66FF33"/>
    <a:srgbClr val="FFFF00"/>
    <a:srgbClr val="00FFFF"/>
    <a:srgbClr val="FF9900"/>
    <a:srgbClr val="FF3399"/>
    <a:srgbClr val="DDDDDD"/>
    <a:srgbClr val="C0C0C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652" autoAdjust="0"/>
  </p:normalViewPr>
  <p:slideViewPr>
    <p:cSldViewPr>
      <p:cViewPr varScale="1">
        <p:scale>
          <a:sx n="71" d="100"/>
          <a:sy n="71" d="100"/>
        </p:scale>
        <p:origin x="-11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64" y="-84"/>
      </p:cViewPr>
      <p:guideLst>
        <p:guide orient="horz" pos="2908"/>
        <p:guide pos="218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/>
            </a:lvl1pPr>
          </a:lstStyle>
          <a:p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958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/>
            </a:lvl1pPr>
          </a:lstStyle>
          <a:p>
            <a:endParaRPr lang="en-GB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fld id="{CF663A4A-8E82-4F47-A61E-602BC1E5BD3E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A9684-06E0-4ED4-8CB8-ADB7423D3B1C}" type="slidenum">
              <a:rPr lang="en-GB"/>
              <a:pPr/>
              <a:t>16</a:t>
            </a:fld>
            <a:endParaRPr lang="en-GB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2DE98-D81F-425C-887F-AFABB04D99F4}" type="slidenum">
              <a:rPr lang="en-GB"/>
              <a:pPr/>
              <a:t>27</a:t>
            </a:fld>
            <a:endParaRPr lang="en-GB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B8694B-99FD-4583-8DDC-D78D516050D6}" type="slidenum">
              <a:rPr lang="en-GB"/>
              <a:pPr/>
              <a:t>29</a:t>
            </a:fld>
            <a:endParaRPr lang="en-GB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6450" cy="3462338"/>
          </a:xfrm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6263"/>
            <a:ext cx="5556250" cy="415448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C37FB-A09E-41B9-9FCD-B219C07B1E63}" type="slidenum">
              <a:rPr lang="en-GB"/>
              <a:pPr/>
              <a:t>32</a:t>
            </a:fld>
            <a:endParaRPr lang="en-GB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BBC5C-05E2-4128-A41C-573CF6F0866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C5F57-98F3-4CA5-83F8-140C23BD59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66C43-ED43-40B9-9944-878AD01A1DA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03EA767-8EFE-4915-91AB-6BF3CABDC3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B0C0F-2EFD-4E14-8EF7-7357D43BA35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48B2C-4D59-47BD-9A3C-96CB110741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FC291-0D7F-4B9A-99CF-1CCE6241D65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CB1FE-1496-4C5D-85D3-AF370C95537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8DD81-331D-4160-AC1C-261B97ADE22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DE6B1-F0AF-44BD-91EB-963412F9FC9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5529D-6BD7-466C-90E8-14BFBBD700F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F386C-261C-4924-BEDF-AF45AA68DFC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CFC4B97B-DE94-4B54-8EC7-73EBFEE6889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CC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43.jpeg"/><Relationship Id="rId4" Type="http://schemas.openxmlformats.org/officeDocument/2006/relationships/image" Target="../media/image50.jpeg"/><Relationship Id="rId9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Bruno Leibundgut</a:t>
            </a:r>
          </a:p>
          <a:p>
            <a:r>
              <a:rPr lang="en-GB"/>
              <a:t>European Southern Observatory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Supernova Cosmology 2010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CC0000"/>
                </a:solidFill>
              </a:rPr>
              <a:t>Know your source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Type Ia Supernovae</a:t>
            </a:r>
          </a:p>
          <a:p>
            <a:pPr lvl="1"/>
            <a:r>
              <a:rPr lang="en-GB"/>
              <a:t>complicated source</a:t>
            </a:r>
          </a:p>
          <a:p>
            <a:pPr lvl="1"/>
            <a:r>
              <a:rPr lang="en-GB"/>
              <a:t>interesting physics</a:t>
            </a:r>
          </a:p>
          <a:p>
            <a:pPr lvl="1"/>
            <a:r>
              <a:rPr lang="en-GB"/>
              <a:t>progenitor 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a SN Ia?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Peculiar cases abound …</a:t>
            </a:r>
          </a:p>
          <a:p>
            <a:pPr lvl="1"/>
            <a:r>
              <a:rPr lang="en-GB"/>
              <a:t>SN 1991T, SN 1991bg</a:t>
            </a:r>
          </a:p>
          <a:p>
            <a:pPr lvl="1"/>
            <a:r>
              <a:rPr lang="en-GB"/>
              <a:t>SN 1999aa, SN 1999ac</a:t>
            </a:r>
          </a:p>
          <a:p>
            <a:pPr lvl="1"/>
            <a:r>
              <a:rPr lang="en-GB"/>
              <a:t>SN 2000cx, SN 2002cx</a:t>
            </a:r>
          </a:p>
          <a:p>
            <a:pPr lvl="1"/>
            <a:r>
              <a:rPr lang="en-GB"/>
              <a:t>SN 2002ic</a:t>
            </a:r>
          </a:p>
          <a:p>
            <a:pPr lvl="1"/>
            <a:r>
              <a:rPr lang="en-GB"/>
              <a:t>SN 03D3bb</a:t>
            </a:r>
          </a:p>
          <a:p>
            <a:pPr lvl="1"/>
            <a:r>
              <a:rPr lang="en-GB"/>
              <a:t>SN 2005hk</a:t>
            </a:r>
          </a:p>
          <a:p>
            <a:pPr lvl="1"/>
            <a:r>
              <a:rPr lang="en-GB"/>
              <a:t>and more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254625" y="1301750"/>
            <a:ext cx="3889375" cy="5556250"/>
            <a:chOff x="3310" y="820"/>
            <a:chExt cx="2450" cy="3500"/>
          </a:xfrm>
        </p:grpSpPr>
        <p:sp>
          <p:nvSpPr>
            <p:cNvPr id="487434" name="Text Box 10"/>
            <p:cNvSpPr txBox="1">
              <a:spLocks noChangeArrowheads="1"/>
            </p:cNvSpPr>
            <p:nvPr/>
          </p:nvSpPr>
          <p:spPr bwMode="auto">
            <a:xfrm>
              <a:off x="3321" y="4069"/>
              <a:ext cx="1350" cy="2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Hamuy et al. 2003</a:t>
              </a:r>
            </a:p>
          </p:txBody>
        </p:sp>
        <p:pic>
          <p:nvPicPr>
            <p:cNvPr id="487428" name="Picture 4" descr="Hamuy03_fig1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310" y="820"/>
              <a:ext cx="2450" cy="3275"/>
            </a:xfrm>
            <a:prstGeom prst="rect">
              <a:avLst/>
            </a:prstGeom>
            <a:noFill/>
          </p:spPr>
        </p:pic>
      </p:grpSp>
      <p:pic>
        <p:nvPicPr>
          <p:cNvPr id="487430" name="Picture 6" descr="Hamuy03_fig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725" y="1268413"/>
            <a:ext cx="3762375" cy="5229225"/>
          </a:xfrm>
          <a:prstGeom prst="rect">
            <a:avLst/>
          </a:prstGeom>
          <a:noFill/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1268413"/>
            <a:ext cx="7524750" cy="5557837"/>
            <a:chOff x="0" y="799"/>
            <a:chExt cx="4740" cy="3501"/>
          </a:xfrm>
        </p:grpSpPr>
        <p:pic>
          <p:nvPicPr>
            <p:cNvPr id="487429" name="Picture 5" descr="Howell06_fig3"/>
            <p:cNvPicPr>
              <a:picLocks noChangeAspect="1" noChangeArrowheads="1"/>
            </p:cNvPicPr>
            <p:nvPr/>
          </p:nvPicPr>
          <p:blipFill>
            <a:blip r:embed="rId4" cstate="screen"/>
            <a:srcRect r="-2887"/>
            <a:stretch>
              <a:fillRect/>
            </a:stretch>
          </p:blipFill>
          <p:spPr bwMode="auto">
            <a:xfrm>
              <a:off x="0" y="799"/>
              <a:ext cx="4740" cy="35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87437" name="Text Box 13"/>
            <p:cNvSpPr txBox="1">
              <a:spLocks noChangeArrowheads="1"/>
            </p:cNvSpPr>
            <p:nvPr/>
          </p:nvSpPr>
          <p:spPr bwMode="auto">
            <a:xfrm>
              <a:off x="1688" y="3519"/>
              <a:ext cx="13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Howell et al. 2006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1222375"/>
            <a:ext cx="7632700" cy="5635625"/>
            <a:chOff x="0" y="770"/>
            <a:chExt cx="4808" cy="3550"/>
          </a:xfrm>
        </p:grpSpPr>
        <p:pic>
          <p:nvPicPr>
            <p:cNvPr id="487431" name="Picture 7" descr="Howell06_fig1"/>
            <p:cNvPicPr>
              <a:picLocks noChangeAspect="1" noChangeArrowheads="1"/>
            </p:cNvPicPr>
            <p:nvPr/>
          </p:nvPicPr>
          <p:blipFill>
            <a:blip r:embed="rId5" cstate="screen"/>
            <a:srcRect l="-2525" r="-4010" b="-3738"/>
            <a:stretch>
              <a:fillRect/>
            </a:stretch>
          </p:blipFill>
          <p:spPr bwMode="auto">
            <a:xfrm>
              <a:off x="0" y="770"/>
              <a:ext cx="4808" cy="355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87439" name="Text Box 15"/>
            <p:cNvSpPr txBox="1">
              <a:spLocks noChangeArrowheads="1"/>
            </p:cNvSpPr>
            <p:nvPr/>
          </p:nvSpPr>
          <p:spPr bwMode="auto">
            <a:xfrm>
              <a:off x="1688" y="3520"/>
              <a:ext cx="13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Howell et al. 2006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0" y="233363"/>
            <a:ext cx="5040313" cy="6624637"/>
            <a:chOff x="23" y="119"/>
            <a:chExt cx="3175" cy="4173"/>
          </a:xfrm>
        </p:grpSpPr>
        <p:sp>
          <p:nvSpPr>
            <p:cNvPr id="487441" name="Text Box 17"/>
            <p:cNvSpPr txBox="1">
              <a:spLocks noChangeArrowheads="1"/>
            </p:cNvSpPr>
            <p:nvPr/>
          </p:nvSpPr>
          <p:spPr bwMode="auto">
            <a:xfrm>
              <a:off x="2006" y="4042"/>
              <a:ext cx="109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Jha et al. 2006</a:t>
              </a:r>
            </a:p>
          </p:txBody>
        </p:sp>
        <p:pic>
          <p:nvPicPr>
            <p:cNvPr id="487433" name="Picture 9" descr="Jha06_fig1"/>
            <p:cNvPicPr>
              <a:picLocks noChangeAspect="1" noChangeArrowheads="1"/>
            </p:cNvPicPr>
            <p:nvPr/>
          </p:nvPicPr>
          <p:blipFill>
            <a:blip r:embed="rId6" cstate="screen"/>
            <a:srcRect l="-3683" t="-2625" r="-4950"/>
            <a:stretch>
              <a:fillRect/>
            </a:stretch>
          </p:blipFill>
          <p:spPr bwMode="auto">
            <a:xfrm>
              <a:off x="23" y="119"/>
              <a:ext cx="3175" cy="39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0" y="2105025"/>
            <a:ext cx="6764338" cy="4752975"/>
            <a:chOff x="0" y="1326"/>
            <a:chExt cx="4261" cy="2994"/>
          </a:xfrm>
        </p:grpSpPr>
        <p:pic>
          <p:nvPicPr>
            <p:cNvPr id="487432" name="Picture 8" descr="Phillips07_fig15"/>
            <p:cNvPicPr>
              <a:picLocks noChangeAspect="1" noChangeArrowheads="1"/>
            </p:cNvPicPr>
            <p:nvPr/>
          </p:nvPicPr>
          <p:blipFill>
            <a:blip r:embed="rId7" cstate="screen"/>
            <a:srcRect l="-2176" b="-3043"/>
            <a:stretch>
              <a:fillRect/>
            </a:stretch>
          </p:blipFill>
          <p:spPr bwMode="auto">
            <a:xfrm>
              <a:off x="0" y="1326"/>
              <a:ext cx="4261" cy="299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87445" name="Text Box 21"/>
            <p:cNvSpPr txBox="1">
              <a:spLocks noChangeArrowheads="1"/>
            </p:cNvSpPr>
            <p:nvPr/>
          </p:nvSpPr>
          <p:spPr bwMode="auto">
            <a:xfrm>
              <a:off x="2595" y="1523"/>
              <a:ext cx="13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Phillips et al. 2007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738" y="304800"/>
            <a:ext cx="5003800" cy="963613"/>
          </a:xfrm>
        </p:spPr>
        <p:txBody>
          <a:bodyPr/>
          <a:lstStyle/>
          <a:p>
            <a:r>
              <a:rPr lang="en-GB" sz="3200"/>
              <a:t>also at higher redshifts …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0933" name="Picture 5" descr="vexpca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pic>
        <p:nvPicPr>
          <p:cNvPr id="380934" name="Picture 6" descr="Blondin_fig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0200" y="1628775"/>
            <a:ext cx="4932363" cy="3668713"/>
          </a:xfrm>
          <a:prstGeom prst="rect">
            <a:avLst/>
          </a:prstGeom>
          <a:noFill/>
        </p:spPr>
      </p:pic>
      <p:sp>
        <p:nvSpPr>
          <p:cNvPr id="380935" name="Text Box 7"/>
          <p:cNvSpPr txBox="1">
            <a:spLocks noChangeArrowheads="1"/>
          </p:cNvSpPr>
          <p:nvPr/>
        </p:nvSpPr>
        <p:spPr bwMode="auto">
          <a:xfrm>
            <a:off x="6227763" y="5589588"/>
            <a:ext cx="2797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Blondin et al. 2006</a:t>
            </a:r>
          </a:p>
          <a:p>
            <a:r>
              <a:rPr lang="en-GB"/>
              <a:t>also Garavini et al. 2007</a:t>
            </a:r>
          </a:p>
          <a:p>
            <a:r>
              <a:rPr lang="en-GB"/>
              <a:t>Bronder et al. 2008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CC0000"/>
                </a:solidFill>
              </a:rPr>
              <a:t>Know your source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Type Ia Supernovae</a:t>
            </a:r>
          </a:p>
          <a:p>
            <a:pPr lvl="1"/>
            <a:r>
              <a:rPr lang="en-GB"/>
              <a:t>complicated source</a:t>
            </a:r>
          </a:p>
          <a:p>
            <a:pPr lvl="1"/>
            <a:r>
              <a:rPr lang="en-GB"/>
              <a:t>interesting physics</a:t>
            </a:r>
          </a:p>
          <a:p>
            <a:pPr lvl="1"/>
            <a:r>
              <a:rPr lang="en-GB"/>
              <a:t>progenitor systems</a:t>
            </a:r>
          </a:p>
          <a:p>
            <a:pPr lvl="1">
              <a:buFont typeface="SimSun" pitchFamily="2" charset="-122"/>
              <a:buChar char="→"/>
            </a:pPr>
            <a:r>
              <a:rPr lang="en-GB">
                <a:solidFill>
                  <a:schemeClr val="accent2"/>
                </a:solidFill>
              </a:rPr>
              <a:t>determine the global parameters of the explosions</a:t>
            </a:r>
          </a:p>
          <a:p>
            <a:pPr lvl="2"/>
            <a:r>
              <a:rPr lang="en-GB"/>
              <a:t>fuel </a:t>
            </a:r>
            <a:r>
              <a:rPr lang="en-GB" sz="1800">
                <a:sym typeface="Wingdings" pitchFamily="2" charset="2"/>
              </a:rPr>
              <a:t></a:t>
            </a:r>
            <a:r>
              <a:rPr lang="en-GB">
                <a:sym typeface="Wingdings" pitchFamily="2" charset="2"/>
              </a:rPr>
              <a:t> nickel mass </a:t>
            </a:r>
            <a:r>
              <a:rPr lang="en-GB" sz="1800">
                <a:sym typeface="Wingdings" pitchFamily="2" charset="2"/>
              </a:rPr>
              <a:t></a:t>
            </a:r>
            <a:r>
              <a:rPr lang="en-GB">
                <a:sym typeface="Wingdings" pitchFamily="2" charset="2"/>
              </a:rPr>
              <a:t> distribution in the ejecta</a:t>
            </a:r>
          </a:p>
          <a:p>
            <a:pPr lvl="2"/>
            <a:r>
              <a:rPr lang="en-GB">
                <a:sym typeface="Wingdings" pitchFamily="2" charset="2"/>
              </a:rPr>
              <a:t>total mass</a:t>
            </a:r>
          </a:p>
          <a:p>
            <a:pPr lvl="2"/>
            <a:r>
              <a:rPr lang="en-GB">
                <a:sym typeface="Wingdings" pitchFamily="2" charset="2"/>
              </a:rPr>
              <a:t>explosion energy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Global explosion parameters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Determine the nickel mass in the explosion from the peak luminosity</a:t>
            </a:r>
          </a:p>
          <a:p>
            <a:pPr lvl="1"/>
            <a:r>
              <a:rPr lang="en-GB"/>
              <a:t>large variations (up to a factor of 10)</a:t>
            </a:r>
          </a:p>
          <a:p>
            <a:r>
              <a:rPr lang="en-GB"/>
              <a:t>Possibly determine </a:t>
            </a:r>
          </a:p>
          <a:p>
            <a:pPr lvl="1"/>
            <a:r>
              <a:rPr lang="en-GB">
                <a:sym typeface="Symbol" pitchFamily="18" charset="2"/>
              </a:rPr>
              <a:t>total mass of the explosion </a:t>
            </a:r>
            <a:r>
              <a:rPr lang="en-GB">
                <a:solidFill>
                  <a:schemeClr val="tx1"/>
                </a:solidFill>
                <a:sym typeface="Symbol" pitchFamily="18" charset="2"/>
              </a:rPr>
              <a:t>or</a:t>
            </a:r>
            <a:endParaRPr lang="en-GB">
              <a:sym typeface="Symbol" pitchFamily="18" charset="2"/>
            </a:endParaRPr>
          </a:p>
          <a:p>
            <a:pPr lvl="1"/>
            <a:r>
              <a:rPr lang="en-GB">
                <a:sym typeface="Symbol" pitchFamily="18" charset="2"/>
              </a:rPr>
              <a:t>differences distribution of the nickel, i.e. the ashes of the explosion </a:t>
            </a:r>
            <a:r>
              <a:rPr lang="en-GB">
                <a:solidFill>
                  <a:schemeClr val="tx1"/>
                </a:solidFill>
                <a:sym typeface="Symbol" pitchFamily="18" charset="2"/>
              </a:rPr>
              <a:t>or</a:t>
            </a:r>
            <a:endParaRPr lang="en-GB">
              <a:sym typeface="Symbol" pitchFamily="18" charset="2"/>
            </a:endParaRPr>
          </a:p>
          <a:p>
            <a:pPr lvl="1"/>
            <a:r>
              <a:rPr lang="en-GB">
                <a:sym typeface="Symbol" pitchFamily="18" charset="2"/>
              </a:rPr>
              <a:t>differences in the explosion energies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Bolometric light curves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21895" name="Group 7"/>
          <p:cNvGrpSpPr>
            <a:grpSpLocks/>
          </p:cNvGrpSpPr>
          <p:nvPr/>
        </p:nvGrpSpPr>
        <p:grpSpPr bwMode="auto">
          <a:xfrm>
            <a:off x="1857356" y="1268413"/>
            <a:ext cx="5487988" cy="5487987"/>
            <a:chOff x="1328" y="799"/>
            <a:chExt cx="3457" cy="3457"/>
          </a:xfrm>
        </p:grpSpPr>
        <p:pic>
          <p:nvPicPr>
            <p:cNvPr id="421893" name="Picture 5" descr="bolcurves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328" y="799"/>
              <a:ext cx="3457" cy="3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1894" name="Text Box 6"/>
            <p:cNvSpPr txBox="1">
              <a:spLocks noChangeArrowheads="1"/>
            </p:cNvSpPr>
            <p:nvPr/>
          </p:nvSpPr>
          <p:spPr bwMode="auto">
            <a:xfrm>
              <a:off x="3491" y="1215"/>
              <a:ext cx="852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dirty="0" err="1"/>
                <a:t>Stritzinger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38800" y="1600200"/>
            <a:ext cx="3505200" cy="4419600"/>
          </a:xfrm>
        </p:spPr>
        <p:txBody>
          <a:bodyPr/>
          <a:lstStyle/>
          <a:p>
            <a:r>
              <a:rPr lang="en-GB" dirty="0"/>
              <a:t>Isotopes of Ni and other elements</a:t>
            </a:r>
          </a:p>
          <a:p>
            <a:pPr lvl="1"/>
            <a:r>
              <a:rPr lang="en-GB" dirty="0"/>
              <a:t>conversion of </a:t>
            </a:r>
            <a:r>
              <a:rPr lang="en-GB" dirty="0">
                <a:sym typeface="Symbol" pitchFamily="18" charset="2"/>
              </a:rPr>
              <a:t>-rays and positrons into heat and optical photons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13699" name="Picture 3" descr="Diehl_fig11_Ni5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5618163" cy="6858000"/>
          </a:xfrm>
          <a:prstGeom prst="rect">
            <a:avLst/>
          </a:prstGeom>
          <a:noFill/>
        </p:spPr>
      </p:pic>
      <p:sp>
        <p:nvSpPr>
          <p:cNvPr id="413700" name="Text Box 4"/>
          <p:cNvSpPr txBox="1">
            <a:spLocks noChangeArrowheads="1"/>
          </p:cNvSpPr>
          <p:nvPr/>
        </p:nvSpPr>
        <p:spPr bwMode="auto">
          <a:xfrm>
            <a:off x="0" y="6096000"/>
            <a:ext cx="2911475" cy="3968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Diehl and Timmes (1998)</a:t>
            </a:r>
            <a:endParaRPr lang="en-GB" sz="2400"/>
          </a:p>
        </p:txBody>
      </p:sp>
      <p:sp>
        <p:nvSpPr>
          <p:cNvPr id="413701" name="Rectangle 5"/>
          <p:cNvSpPr>
            <a:spLocks noGrp="1" noChangeArrowheads="1"/>
          </p:cNvSpPr>
          <p:nvPr>
            <p:ph type="title"/>
          </p:nvPr>
        </p:nvSpPr>
        <p:spPr>
          <a:xfrm>
            <a:off x="1228756" y="214290"/>
            <a:ext cx="7772400" cy="1143000"/>
          </a:xfrm>
        </p:spPr>
        <p:txBody>
          <a:bodyPr/>
          <a:lstStyle/>
          <a:p>
            <a:r>
              <a:rPr lang="en-GB" dirty="0"/>
              <a:t>Radioactivity</a:t>
            </a:r>
          </a:p>
        </p:txBody>
      </p:sp>
      <p:grpSp>
        <p:nvGrpSpPr>
          <p:cNvPr id="413702" name="Group 6"/>
          <p:cNvGrpSpPr>
            <a:grpSpLocks/>
          </p:cNvGrpSpPr>
          <p:nvPr/>
        </p:nvGrpSpPr>
        <p:grpSpPr bwMode="auto">
          <a:xfrm>
            <a:off x="0" y="1371600"/>
            <a:ext cx="5562600" cy="5486400"/>
            <a:chOff x="2097" y="624"/>
            <a:chExt cx="3655" cy="3696"/>
          </a:xfrm>
        </p:grpSpPr>
        <p:pic>
          <p:nvPicPr>
            <p:cNvPr id="413703" name="Picture 7" descr="contardo_radio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097" y="624"/>
              <a:ext cx="3655" cy="3696"/>
            </a:xfrm>
            <a:prstGeom prst="rect">
              <a:avLst/>
            </a:prstGeom>
            <a:noFill/>
          </p:spPr>
        </p:pic>
        <p:sp>
          <p:nvSpPr>
            <p:cNvPr id="413704" name="Text Box 8"/>
            <p:cNvSpPr txBox="1">
              <a:spLocks noChangeArrowheads="1"/>
            </p:cNvSpPr>
            <p:nvPr/>
          </p:nvSpPr>
          <p:spPr bwMode="auto">
            <a:xfrm>
              <a:off x="2630" y="3466"/>
              <a:ext cx="1293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Contardo (2001)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1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r>
              <a:rPr lang="en-GB">
                <a:solidFill>
                  <a:srgbClr val="CC0000"/>
                </a:solidFill>
              </a:rPr>
              <a:t>Determining H</a:t>
            </a:r>
            <a:r>
              <a:rPr lang="en-GB" baseline="-25000">
                <a:solidFill>
                  <a:srgbClr val="CC0000"/>
                </a:solidFill>
              </a:rPr>
              <a:t>0</a:t>
            </a:r>
            <a:r>
              <a:rPr lang="en-GB">
                <a:solidFill>
                  <a:srgbClr val="CC0000"/>
                </a:solidFill>
              </a:rPr>
              <a:t> from models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Hubble’s law</a:t>
            </a:r>
          </a:p>
          <a:p>
            <a:endParaRPr lang="en-GB"/>
          </a:p>
          <a:p>
            <a:r>
              <a:rPr lang="en-GB"/>
              <a:t>Luminosity distance</a:t>
            </a:r>
          </a:p>
          <a:p>
            <a:endParaRPr lang="en-GB"/>
          </a:p>
          <a:p>
            <a:r>
              <a:rPr lang="en-GB"/>
              <a:t>Ni-Co decay</a:t>
            </a:r>
          </a:p>
          <a:p>
            <a:endParaRPr lang="en-GB"/>
          </a:p>
        </p:txBody>
      </p:sp>
      <p:graphicFrame>
        <p:nvGraphicFramePr>
          <p:cNvPr id="512004" name="Object 4"/>
          <p:cNvGraphicFramePr>
            <a:graphicFrameLocks noChangeAspect="1"/>
          </p:cNvGraphicFramePr>
          <p:nvPr/>
        </p:nvGraphicFramePr>
        <p:xfrm>
          <a:off x="3132138" y="1989138"/>
          <a:ext cx="2035175" cy="974725"/>
        </p:xfrm>
        <a:graphic>
          <a:graphicData uri="http://schemas.openxmlformats.org/presentationml/2006/ole">
            <p:oleObj spid="_x0000_s512004" name="Equation" r:id="rId3" imgW="901440" imgH="431640" progId="Equation.3">
              <p:embed/>
            </p:oleObj>
          </a:graphicData>
        </a:graphic>
      </p:graphicFrame>
      <p:graphicFrame>
        <p:nvGraphicFramePr>
          <p:cNvPr id="512005" name="Object 5"/>
          <p:cNvGraphicFramePr>
            <a:graphicFrameLocks noChangeAspect="1"/>
          </p:cNvGraphicFramePr>
          <p:nvPr/>
        </p:nvGraphicFramePr>
        <p:xfrm>
          <a:off x="3203575" y="3284538"/>
          <a:ext cx="2016125" cy="1138237"/>
        </p:xfrm>
        <a:graphic>
          <a:graphicData uri="http://schemas.openxmlformats.org/presentationml/2006/ole">
            <p:oleObj spid="_x0000_s512005" name="Equation" r:id="rId4" imgW="787320" imgH="444240" progId="Equation.3">
              <p:embed/>
            </p:oleObj>
          </a:graphicData>
        </a:graphic>
      </p:graphicFrame>
      <p:graphicFrame>
        <p:nvGraphicFramePr>
          <p:cNvPr id="512006" name="Object 6"/>
          <p:cNvGraphicFramePr>
            <a:graphicFrameLocks noChangeAspect="1"/>
          </p:cNvGraphicFramePr>
          <p:nvPr/>
        </p:nvGraphicFramePr>
        <p:xfrm>
          <a:off x="611188" y="4724400"/>
          <a:ext cx="7848600" cy="1160463"/>
        </p:xfrm>
        <a:graphic>
          <a:graphicData uri="http://schemas.openxmlformats.org/presentationml/2006/ole">
            <p:oleObj spid="_x0000_s512006" name="Equation" r:id="rId5" imgW="3606480" imgH="5331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</a:t>
            </a:r>
            <a:r>
              <a:rPr lang="en-GB" baseline="-25000"/>
              <a:t>0</a:t>
            </a:r>
            <a:r>
              <a:rPr lang="en-GB"/>
              <a:t> from the nickel mass</a:t>
            </a:r>
          </a:p>
        </p:txBody>
      </p:sp>
      <p:graphicFrame>
        <p:nvGraphicFramePr>
          <p:cNvPr id="513027" name="Object 3"/>
          <p:cNvGraphicFramePr>
            <a:graphicFrameLocks noChangeAspect="1"/>
          </p:cNvGraphicFramePr>
          <p:nvPr/>
        </p:nvGraphicFramePr>
        <p:xfrm>
          <a:off x="200025" y="1484313"/>
          <a:ext cx="8672513" cy="1416050"/>
        </p:xfrm>
        <a:graphic>
          <a:graphicData uri="http://schemas.openxmlformats.org/presentationml/2006/ole">
            <p:oleObj spid="_x0000_s513027" name="Equation" r:id="rId3" imgW="2958840" imgH="482400" progId="Equation.3">
              <p:embed/>
            </p:oleObj>
          </a:graphicData>
        </a:graphic>
      </p:graphicFrame>
      <p:grpSp>
        <p:nvGrpSpPr>
          <p:cNvPr id="513028" name="Group 4"/>
          <p:cNvGrpSpPr>
            <a:grpSpLocks/>
          </p:cNvGrpSpPr>
          <p:nvPr/>
        </p:nvGrpSpPr>
        <p:grpSpPr bwMode="auto">
          <a:xfrm>
            <a:off x="1042988" y="2420938"/>
            <a:ext cx="1827212" cy="1177925"/>
            <a:chOff x="975" y="1842"/>
            <a:chExt cx="1151" cy="742"/>
          </a:xfrm>
        </p:grpSpPr>
        <p:sp>
          <p:nvSpPr>
            <p:cNvPr id="513029" name="Line 5"/>
            <p:cNvSpPr>
              <a:spLocks noChangeShapeType="1"/>
            </p:cNvSpPr>
            <p:nvPr/>
          </p:nvSpPr>
          <p:spPr bwMode="auto">
            <a:xfrm flipH="1" flipV="1">
              <a:off x="975" y="1842"/>
              <a:ext cx="181" cy="45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3030" name="Text Box 6"/>
            <p:cNvSpPr txBox="1">
              <a:spLocks noChangeArrowheads="1"/>
            </p:cNvSpPr>
            <p:nvPr/>
          </p:nvSpPr>
          <p:spPr bwMode="auto">
            <a:xfrm>
              <a:off x="1066" y="2296"/>
              <a:ext cx="10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2400">
                  <a:solidFill>
                    <a:srgbClr val="CC0000"/>
                  </a:solidFill>
                </a:rPr>
                <a:t>Hubble law</a:t>
              </a:r>
            </a:p>
          </p:txBody>
        </p:sp>
      </p:grpSp>
      <p:grpSp>
        <p:nvGrpSpPr>
          <p:cNvPr id="513031" name="Group 7"/>
          <p:cNvGrpSpPr>
            <a:grpSpLocks/>
          </p:cNvGrpSpPr>
          <p:nvPr/>
        </p:nvGrpSpPr>
        <p:grpSpPr bwMode="auto">
          <a:xfrm>
            <a:off x="1979613" y="2420938"/>
            <a:ext cx="2962275" cy="1177925"/>
            <a:chOff x="975" y="1842"/>
            <a:chExt cx="1866" cy="742"/>
          </a:xfrm>
        </p:grpSpPr>
        <p:sp>
          <p:nvSpPr>
            <p:cNvPr id="513032" name="Line 8"/>
            <p:cNvSpPr>
              <a:spLocks noChangeShapeType="1"/>
            </p:cNvSpPr>
            <p:nvPr/>
          </p:nvSpPr>
          <p:spPr bwMode="auto">
            <a:xfrm flipH="1" flipV="1">
              <a:off x="975" y="1842"/>
              <a:ext cx="181" cy="45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3033" name="Text Box 9"/>
            <p:cNvSpPr txBox="1">
              <a:spLocks noChangeArrowheads="1"/>
            </p:cNvSpPr>
            <p:nvPr/>
          </p:nvSpPr>
          <p:spPr bwMode="auto">
            <a:xfrm>
              <a:off x="1066" y="2296"/>
              <a:ext cx="17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2400">
                  <a:solidFill>
                    <a:srgbClr val="CC0000"/>
                  </a:solidFill>
                </a:rPr>
                <a:t>Luminosity distance</a:t>
              </a:r>
            </a:p>
          </p:txBody>
        </p:sp>
      </p:grpSp>
      <p:grpSp>
        <p:nvGrpSpPr>
          <p:cNvPr id="513034" name="Group 10"/>
          <p:cNvGrpSpPr>
            <a:grpSpLocks/>
          </p:cNvGrpSpPr>
          <p:nvPr/>
        </p:nvGrpSpPr>
        <p:grpSpPr bwMode="auto">
          <a:xfrm>
            <a:off x="3995738" y="2420938"/>
            <a:ext cx="2012950" cy="1177925"/>
            <a:chOff x="975" y="1842"/>
            <a:chExt cx="1268" cy="742"/>
          </a:xfrm>
        </p:grpSpPr>
        <p:sp>
          <p:nvSpPr>
            <p:cNvPr id="513035" name="Line 11"/>
            <p:cNvSpPr>
              <a:spLocks noChangeShapeType="1"/>
            </p:cNvSpPr>
            <p:nvPr/>
          </p:nvSpPr>
          <p:spPr bwMode="auto">
            <a:xfrm flipH="1" flipV="1">
              <a:off x="975" y="1842"/>
              <a:ext cx="181" cy="45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3036" name="Text Box 12"/>
            <p:cNvSpPr txBox="1">
              <a:spLocks noChangeArrowheads="1"/>
            </p:cNvSpPr>
            <p:nvPr/>
          </p:nvSpPr>
          <p:spPr bwMode="auto">
            <a:xfrm>
              <a:off x="1066" y="2296"/>
              <a:ext cx="11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2400">
                  <a:solidFill>
                    <a:srgbClr val="CC0000"/>
                  </a:solidFill>
                </a:rPr>
                <a:t>Arnett’s rule</a:t>
              </a:r>
            </a:p>
          </p:txBody>
        </p:sp>
      </p:grpSp>
      <p:grpSp>
        <p:nvGrpSpPr>
          <p:cNvPr id="513037" name="Group 13"/>
          <p:cNvGrpSpPr>
            <a:grpSpLocks/>
          </p:cNvGrpSpPr>
          <p:nvPr/>
        </p:nvGrpSpPr>
        <p:grpSpPr bwMode="auto">
          <a:xfrm>
            <a:off x="6084888" y="2349500"/>
            <a:ext cx="2020887" cy="1543050"/>
            <a:chOff x="975" y="1842"/>
            <a:chExt cx="1273" cy="972"/>
          </a:xfrm>
        </p:grpSpPr>
        <p:sp>
          <p:nvSpPr>
            <p:cNvPr id="513038" name="Line 14"/>
            <p:cNvSpPr>
              <a:spLocks noChangeShapeType="1"/>
            </p:cNvSpPr>
            <p:nvPr/>
          </p:nvSpPr>
          <p:spPr bwMode="auto">
            <a:xfrm flipH="1" flipV="1">
              <a:off x="975" y="1842"/>
              <a:ext cx="181" cy="45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3039" name="Text Box 15"/>
            <p:cNvSpPr txBox="1">
              <a:spLocks noChangeArrowheads="1"/>
            </p:cNvSpPr>
            <p:nvPr/>
          </p:nvSpPr>
          <p:spPr bwMode="auto">
            <a:xfrm>
              <a:off x="1066" y="2296"/>
              <a:ext cx="118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2400">
                  <a:solidFill>
                    <a:srgbClr val="CC0000"/>
                  </a:solidFill>
                </a:rPr>
                <a:t>Ni-Co decay</a:t>
              </a:r>
            </a:p>
            <a:p>
              <a:pPr eaLnBrk="1" hangingPunct="1"/>
              <a:r>
                <a:rPr lang="en-GB" sz="2400">
                  <a:solidFill>
                    <a:srgbClr val="CC0000"/>
                  </a:solidFill>
                </a:rPr>
                <a:t>and rise time</a:t>
              </a:r>
            </a:p>
          </p:txBody>
        </p:sp>
      </p:grpSp>
      <p:grpSp>
        <p:nvGrpSpPr>
          <p:cNvPr id="513040" name="Group 16"/>
          <p:cNvGrpSpPr>
            <a:grpSpLocks/>
          </p:cNvGrpSpPr>
          <p:nvPr/>
        </p:nvGrpSpPr>
        <p:grpSpPr bwMode="auto">
          <a:xfrm>
            <a:off x="827088" y="1700213"/>
            <a:ext cx="7437437" cy="4105275"/>
            <a:chOff x="521" y="1071"/>
            <a:chExt cx="4685" cy="2586"/>
          </a:xfrm>
        </p:grpSpPr>
        <p:sp>
          <p:nvSpPr>
            <p:cNvPr id="513041" name="Text Box 17"/>
            <p:cNvSpPr txBox="1">
              <a:spLocks noChangeArrowheads="1"/>
            </p:cNvSpPr>
            <p:nvPr/>
          </p:nvSpPr>
          <p:spPr bwMode="auto">
            <a:xfrm>
              <a:off x="521" y="2985"/>
              <a:ext cx="4685" cy="67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GB" sz="3200">
                  <a:solidFill>
                    <a:srgbClr val="CC0000"/>
                  </a:solidFill>
                </a:rPr>
                <a:t>Need bolometric flux at maximum F and the redshift </a:t>
              </a:r>
              <a:r>
                <a:rPr lang="en-GB" sz="3200" i="1">
                  <a:solidFill>
                    <a:srgbClr val="CC0000"/>
                  </a:solidFill>
                </a:rPr>
                <a:t>z</a:t>
              </a:r>
              <a:r>
                <a:rPr lang="en-GB" sz="3200">
                  <a:solidFill>
                    <a:srgbClr val="CC0000"/>
                  </a:solidFill>
                </a:rPr>
                <a:t> as observables</a:t>
              </a:r>
            </a:p>
          </p:txBody>
        </p:sp>
        <p:sp>
          <p:nvSpPr>
            <p:cNvPr id="513042" name="Rectangle 18"/>
            <p:cNvSpPr>
              <a:spLocks noChangeArrowheads="1"/>
            </p:cNvSpPr>
            <p:nvPr/>
          </p:nvSpPr>
          <p:spPr bwMode="auto">
            <a:xfrm>
              <a:off x="4059" y="1298"/>
              <a:ext cx="136" cy="181"/>
            </a:xfrm>
            <a:prstGeom prst="rect">
              <a:avLst/>
            </a:prstGeom>
            <a:solidFill>
              <a:srgbClr val="CC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3043" name="Rectangle 19"/>
            <p:cNvSpPr>
              <a:spLocks noChangeArrowheads="1"/>
            </p:cNvSpPr>
            <p:nvPr/>
          </p:nvSpPr>
          <p:spPr bwMode="auto">
            <a:xfrm>
              <a:off x="4989" y="1071"/>
              <a:ext cx="215" cy="227"/>
            </a:xfrm>
            <a:prstGeom prst="rect">
              <a:avLst/>
            </a:prstGeom>
            <a:solidFill>
              <a:srgbClr val="CC00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13044" name="Text Box 20"/>
          <p:cNvSpPr txBox="1">
            <a:spLocks noChangeArrowheads="1"/>
          </p:cNvSpPr>
          <p:nvPr/>
        </p:nvSpPr>
        <p:spPr bwMode="auto">
          <a:xfrm>
            <a:off x="4211638" y="5851525"/>
            <a:ext cx="4408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Stritzinger &amp; Leibundgut (2005)</a:t>
            </a:r>
          </a:p>
        </p:txBody>
      </p:sp>
      <p:sp>
        <p:nvSpPr>
          <p:cNvPr id="513045" name="Text Box 21"/>
          <p:cNvSpPr txBox="1">
            <a:spLocks noChangeArrowheads="1"/>
          </p:cNvSpPr>
          <p:nvPr/>
        </p:nvSpPr>
        <p:spPr bwMode="auto">
          <a:xfrm>
            <a:off x="930275" y="3902075"/>
            <a:ext cx="7170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i="1">
                <a:solidFill>
                  <a:schemeClr val="accent2"/>
                </a:solidFill>
                <a:cs typeface="Times New Roman" pitchFamily="18" charset="0"/>
              </a:rPr>
              <a:t>α</a:t>
            </a:r>
            <a:r>
              <a:rPr lang="en-US" sz="2400">
                <a:solidFill>
                  <a:schemeClr val="accent2"/>
                </a:solidFill>
                <a:cs typeface="Times New Roman" pitchFamily="18" charset="0"/>
              </a:rPr>
              <a:t>: conversion of nickel energy into radiation (L=</a:t>
            </a:r>
            <a:r>
              <a:rPr lang="el-GR" sz="2400">
                <a:solidFill>
                  <a:schemeClr val="accent2"/>
                </a:solidFill>
                <a:cs typeface="Times New Roman" pitchFamily="18" charset="0"/>
              </a:rPr>
              <a:t>α</a:t>
            </a:r>
            <a:r>
              <a:rPr lang="en-US" sz="2400">
                <a:solidFill>
                  <a:schemeClr val="accent2"/>
                </a:solidFill>
                <a:cs typeface="Times New Roman" pitchFamily="18" charset="0"/>
              </a:rPr>
              <a:t>E</a:t>
            </a:r>
            <a:r>
              <a:rPr lang="en-US" sz="2400" baseline="-25000">
                <a:solidFill>
                  <a:schemeClr val="accent2"/>
                </a:solidFill>
                <a:cs typeface="Times New Roman" pitchFamily="18" charset="0"/>
              </a:rPr>
              <a:t>Ni</a:t>
            </a:r>
            <a:r>
              <a:rPr lang="en-US" sz="2400">
                <a:solidFill>
                  <a:schemeClr val="accent2"/>
                </a:solidFill>
                <a:cs typeface="Times New Roman" pitchFamily="18" charset="0"/>
              </a:rPr>
              <a:t>)</a:t>
            </a:r>
          </a:p>
          <a:p>
            <a:r>
              <a:rPr lang="el-GR" sz="2400" i="1">
                <a:solidFill>
                  <a:schemeClr val="accent2"/>
                </a:solidFill>
                <a:cs typeface="Times New Roman" pitchFamily="18" charset="0"/>
              </a:rPr>
              <a:t>ε</a:t>
            </a:r>
            <a:r>
              <a:rPr lang="en-US" sz="2400" i="1">
                <a:solidFill>
                  <a:schemeClr val="accent2"/>
                </a:solidFill>
                <a:cs typeface="Times New Roman" pitchFamily="18" charset="0"/>
              </a:rPr>
              <a:t>(t)</a:t>
            </a:r>
            <a:r>
              <a:rPr lang="en-US" sz="2400">
                <a:solidFill>
                  <a:schemeClr val="accent2"/>
                </a:solidFill>
                <a:cs typeface="Times New Roman" pitchFamily="18" charset="0"/>
              </a:rPr>
              <a:t>: energy deposited in the supernova ejecta </a:t>
            </a:r>
            <a:endParaRPr lang="el-GR" sz="2400">
              <a:solidFill>
                <a:schemeClr val="accent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</a:t>
            </a:r>
            <a:r>
              <a:rPr lang="en-GB" baseline="-25000"/>
              <a:t>0</a:t>
            </a:r>
            <a:r>
              <a:rPr lang="en-GB"/>
              <a:t> and the Ni mass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2662238" cy="4751387"/>
          </a:xfrm>
        </p:spPr>
        <p:txBody>
          <a:bodyPr/>
          <a:lstStyle/>
          <a:p>
            <a:pPr marL="0" indent="0"/>
            <a:r>
              <a:rPr lang="en-GB" sz="2400"/>
              <a:t>Individual SNe follow the M</a:t>
            </a:r>
            <a:r>
              <a:rPr lang="en-GB" sz="2400" baseline="30000"/>
              <a:t>-</a:t>
            </a:r>
            <a:r>
              <a:rPr lang="en-US" sz="2400" baseline="30000">
                <a:cs typeface="Times New Roman" pitchFamily="18" charset="0"/>
              </a:rPr>
              <a:t>½</a:t>
            </a:r>
            <a:endParaRPr lang="en-US" sz="2400">
              <a:cs typeface="Times New Roman" pitchFamily="18" charset="0"/>
            </a:endParaRPr>
          </a:p>
          <a:p>
            <a:pPr marL="0" indent="0"/>
            <a:r>
              <a:rPr lang="en-GB" sz="2400"/>
              <a:t>dependency.</a:t>
            </a:r>
          </a:p>
          <a:p>
            <a:pPr marL="0" indent="0"/>
            <a:r>
              <a:rPr lang="en-GB" sz="2400">
                <a:solidFill>
                  <a:srgbClr val="CC0000"/>
                </a:solidFill>
              </a:rPr>
              <a:t>Problem: </a:t>
            </a:r>
          </a:p>
          <a:p>
            <a:pPr marL="0" indent="0"/>
            <a:r>
              <a:rPr lang="en-GB" sz="2400"/>
              <a:t>Since they have individual Ni masses it is not clear which one to apply!</a:t>
            </a:r>
          </a:p>
        </p:txBody>
      </p:sp>
      <p:pic>
        <p:nvPicPr>
          <p:cNvPr id="515076" name="Picture 4" descr="stritzinger_fig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90925" y="1223963"/>
            <a:ext cx="5445125" cy="544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6" name="Picture 4" descr="87A_aa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8913"/>
            <a:ext cx="9144000" cy="6453187"/>
          </a:xfrm>
          <a:prstGeom prst="rect">
            <a:avLst/>
          </a:prstGeom>
          <a:noFill/>
        </p:spPr>
      </p:pic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8800">
                <a:solidFill>
                  <a:srgbClr val="FFFF00"/>
                </a:solidFill>
              </a:rPr>
              <a:t>Supernova!</a:t>
            </a:r>
          </a:p>
        </p:txBody>
      </p:sp>
      <p:sp>
        <p:nvSpPr>
          <p:cNvPr id="397317" name="Text Box 5"/>
          <p:cNvSpPr txBox="1">
            <a:spLocks noChangeArrowheads="1"/>
          </p:cNvSpPr>
          <p:nvPr/>
        </p:nvSpPr>
        <p:spPr bwMode="auto">
          <a:xfrm>
            <a:off x="-34925" y="6211888"/>
            <a:ext cx="410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© Anglo-Australian Telescope</a:t>
            </a:r>
          </a:p>
        </p:txBody>
      </p:sp>
      <p:sp>
        <p:nvSpPr>
          <p:cNvPr id="397319" name="WordArt 7"/>
          <p:cNvSpPr>
            <a:spLocks noChangeArrowheads="1" noChangeShapeType="1" noTextEdit="1"/>
          </p:cNvSpPr>
          <p:nvPr/>
        </p:nvSpPr>
        <p:spPr bwMode="auto">
          <a:xfrm>
            <a:off x="5394348" y="3443098"/>
            <a:ext cx="3147072" cy="185756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SN 1987A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9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Ejecta masses from light curves</a:t>
            </a:r>
          </a:p>
        </p:txBody>
      </p:sp>
      <p:pic>
        <p:nvPicPr>
          <p:cNvPr id="419844" name="Picture 4" descr="ni_dif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938" y="2565400"/>
            <a:ext cx="5111750" cy="3652838"/>
          </a:xfrm>
          <a:prstGeom prst="rect">
            <a:avLst/>
          </a:prstGeom>
          <a:noFill/>
        </p:spPr>
      </p:pic>
      <p:sp>
        <p:nvSpPr>
          <p:cNvPr id="41984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5600" indent="-355600"/>
            <a:r>
              <a:rPr lang="el-GR">
                <a:cs typeface="Times New Roman" pitchFamily="18" charset="0"/>
              </a:rPr>
              <a:t>γ</a:t>
            </a:r>
            <a:r>
              <a:rPr lang="en-US">
                <a:cs typeface="Times New Roman" pitchFamily="18" charset="0"/>
              </a:rPr>
              <a:t>-ray escape depends on the total mass of the ejecta</a:t>
            </a:r>
          </a:p>
          <a:p>
            <a:pPr marL="355600" indent="-355600"/>
            <a:endParaRPr lang="en-US">
              <a:cs typeface="Times New Roman" pitchFamily="18" charset="0"/>
            </a:endParaRPr>
          </a:p>
          <a:p>
            <a:pPr marL="355600" indent="-355600"/>
            <a:endParaRPr lang="en-US">
              <a:cs typeface="Times New Roman" pitchFamily="18" charset="0"/>
            </a:endParaRPr>
          </a:p>
          <a:p>
            <a:pPr marL="355600" indent="-355600"/>
            <a:r>
              <a:rPr lang="en-US" sz="2400" i="1">
                <a:cs typeface="Times New Roman" pitchFamily="18" charset="0"/>
              </a:rPr>
              <a:t>v</a:t>
            </a:r>
            <a:r>
              <a:rPr lang="en-US" sz="2400">
                <a:cs typeface="Times New Roman" pitchFamily="18" charset="0"/>
              </a:rPr>
              <a:t>: expansion</a:t>
            </a:r>
            <a:br>
              <a:rPr lang="en-US" sz="2400">
                <a:cs typeface="Times New Roman" pitchFamily="18" charset="0"/>
              </a:rPr>
            </a:br>
            <a:r>
              <a:rPr lang="en-US" sz="2400">
                <a:cs typeface="Times New Roman" pitchFamily="18" charset="0"/>
              </a:rPr>
              <a:t>velocity</a:t>
            </a:r>
          </a:p>
          <a:p>
            <a:pPr marL="355600" indent="-355600"/>
            <a:r>
              <a:rPr lang="el-GR" sz="2400" i="1">
                <a:cs typeface="Times New Roman" pitchFamily="18" charset="0"/>
              </a:rPr>
              <a:t>κ</a:t>
            </a:r>
            <a:r>
              <a:rPr lang="en-US" sz="2400">
                <a:cs typeface="Times New Roman" pitchFamily="18" charset="0"/>
              </a:rPr>
              <a:t>: </a:t>
            </a:r>
            <a:r>
              <a:rPr lang="el-GR" sz="2400">
                <a:cs typeface="Times New Roman" pitchFamily="18" charset="0"/>
              </a:rPr>
              <a:t>γ</a:t>
            </a:r>
            <a:r>
              <a:rPr lang="en-US" sz="2400">
                <a:cs typeface="Times New Roman" pitchFamily="18" charset="0"/>
              </a:rPr>
              <a:t>-ray </a:t>
            </a:r>
            <a:br>
              <a:rPr lang="en-US" sz="2400">
                <a:cs typeface="Times New Roman" pitchFamily="18" charset="0"/>
              </a:rPr>
            </a:br>
            <a:r>
              <a:rPr lang="en-US" sz="2400">
                <a:cs typeface="Times New Roman" pitchFamily="18" charset="0"/>
              </a:rPr>
              <a:t>opacity</a:t>
            </a:r>
          </a:p>
          <a:p>
            <a:pPr marL="355600" indent="-355600"/>
            <a:r>
              <a:rPr lang="en-US" sz="2400" i="1">
                <a:cs typeface="Times New Roman" pitchFamily="18" charset="0"/>
              </a:rPr>
              <a:t>q</a:t>
            </a:r>
            <a:r>
              <a:rPr lang="en-US" sz="2400">
                <a:cs typeface="Times New Roman" pitchFamily="18" charset="0"/>
              </a:rPr>
              <a:t>: distribution</a:t>
            </a:r>
            <a:br>
              <a:rPr lang="en-US" sz="2400">
                <a:cs typeface="Times New Roman" pitchFamily="18" charset="0"/>
              </a:rPr>
            </a:br>
            <a:r>
              <a:rPr lang="en-US" sz="2400">
                <a:cs typeface="Times New Roman" pitchFamily="18" charset="0"/>
              </a:rPr>
              <a:t>of nickel</a:t>
            </a:r>
            <a:endParaRPr lang="el-GR" sz="2400">
              <a:cs typeface="Times New Roman" pitchFamily="18" charset="0"/>
            </a:endParaRPr>
          </a:p>
          <a:p>
            <a:pPr marL="355600" indent="-355600"/>
            <a:endParaRPr lang="el-GR">
              <a:cs typeface="Times New Roman" pitchFamily="18" charset="0"/>
            </a:endParaRPr>
          </a:p>
        </p:txBody>
      </p:sp>
      <p:graphicFrame>
        <p:nvGraphicFramePr>
          <p:cNvPr id="419847" name="Object 7"/>
          <p:cNvGraphicFramePr>
            <a:graphicFrameLocks noChangeAspect="1"/>
          </p:cNvGraphicFramePr>
          <p:nvPr/>
        </p:nvGraphicFramePr>
        <p:xfrm>
          <a:off x="669925" y="2852738"/>
          <a:ext cx="2801938" cy="1011237"/>
        </p:xfrm>
        <a:graphic>
          <a:graphicData uri="http://schemas.openxmlformats.org/presentationml/2006/ole">
            <p:oleObj spid="_x0000_s419847" name="Equation" r:id="rId4" imgW="1231560" imgH="444240" progId="Equation.3">
              <p:embed/>
            </p:oleObj>
          </a:graphicData>
        </a:graphic>
      </p:graphicFrame>
      <p:sp>
        <p:nvSpPr>
          <p:cNvPr id="419850" name="Text Box 10"/>
          <p:cNvSpPr txBox="1">
            <a:spLocks noChangeArrowheads="1"/>
          </p:cNvSpPr>
          <p:nvPr/>
        </p:nvSpPr>
        <p:spPr bwMode="auto">
          <a:xfrm>
            <a:off x="6496050" y="6234113"/>
            <a:ext cx="2508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Stritzinger et al. 2006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Ejecta masses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7772400" cy="4114800"/>
          </a:xfrm>
        </p:spPr>
        <p:txBody>
          <a:bodyPr/>
          <a:lstStyle/>
          <a:p>
            <a:pPr marL="177800" indent="-177800"/>
            <a:r>
              <a:rPr lang="en-GB"/>
              <a:t>Large range in nickel and ejecta masses</a:t>
            </a:r>
          </a:p>
          <a:p>
            <a:pPr marL="533400" lvl="1" indent="-176213"/>
            <a:r>
              <a:rPr lang="en-GB"/>
              <a:t>no ejecta mass at 1.4M</a:t>
            </a:r>
            <a:r>
              <a:rPr lang="en-GB" baseline="-25000">
                <a:sym typeface="Wingdings" pitchFamily="2" charset="2"/>
              </a:rPr>
              <a:t></a:t>
            </a:r>
          </a:p>
          <a:p>
            <a:pPr marL="533400" lvl="1" indent="-176213"/>
            <a:r>
              <a:rPr lang="en-GB">
                <a:sym typeface="Wingdings" pitchFamily="2" charset="2"/>
              </a:rPr>
              <a:t>factor of 2 in ejecta masses</a:t>
            </a:r>
          </a:p>
          <a:p>
            <a:pPr marL="533400" lvl="1" indent="-176213"/>
            <a:r>
              <a:rPr lang="en-GB">
                <a:sym typeface="Wingdings" pitchFamily="2" charset="2"/>
              </a:rPr>
              <a:t>some rather small</a:t>
            </a:r>
            <a:br>
              <a:rPr lang="en-GB">
                <a:sym typeface="Wingdings" pitchFamily="2" charset="2"/>
              </a:rPr>
            </a:br>
            <a:r>
              <a:rPr lang="en-GB">
                <a:sym typeface="Wingdings" pitchFamily="2" charset="2"/>
              </a:rPr>
              <a:t>differences between</a:t>
            </a:r>
            <a:br>
              <a:rPr lang="en-GB">
                <a:sym typeface="Wingdings" pitchFamily="2" charset="2"/>
              </a:rPr>
            </a:br>
            <a:r>
              <a:rPr lang="en-GB">
                <a:sym typeface="Wingdings" pitchFamily="2" charset="2"/>
              </a:rPr>
              <a:t>nickel and ejecta</a:t>
            </a:r>
            <a:br>
              <a:rPr lang="en-GB">
                <a:sym typeface="Wingdings" pitchFamily="2" charset="2"/>
              </a:rPr>
            </a:br>
            <a:r>
              <a:rPr lang="en-GB">
                <a:sym typeface="Wingdings" pitchFamily="2" charset="2"/>
              </a:rPr>
              <a:t>mass</a:t>
            </a:r>
          </a:p>
        </p:txBody>
      </p:sp>
      <p:pic>
        <p:nvPicPr>
          <p:cNvPr id="420868" name="Picture 4" descr="ejecta_mas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64013" y="3213100"/>
            <a:ext cx="4800600" cy="3429000"/>
          </a:xfrm>
          <a:prstGeom prst="rect">
            <a:avLst/>
          </a:prstGeom>
          <a:noFill/>
        </p:spPr>
      </p:pic>
      <p:sp>
        <p:nvSpPr>
          <p:cNvPr id="420869" name="Text Box 5"/>
          <p:cNvSpPr txBox="1">
            <a:spLocks noChangeArrowheads="1"/>
          </p:cNvSpPr>
          <p:nvPr/>
        </p:nvSpPr>
        <p:spPr bwMode="auto">
          <a:xfrm>
            <a:off x="1979613" y="6308725"/>
            <a:ext cx="2508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Stritzinger et al. 2006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 Ia Supernovae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772400" cy="4114800"/>
          </a:xfrm>
        </p:spPr>
        <p:txBody>
          <a:bodyPr/>
          <a:lstStyle/>
          <a:p>
            <a:r>
              <a:rPr lang="en-GB"/>
              <a:t>Individual explosions</a:t>
            </a:r>
          </a:p>
          <a:p>
            <a:pPr lvl="1">
              <a:spcBef>
                <a:spcPct val="0"/>
              </a:spcBef>
            </a:pPr>
            <a:r>
              <a:rPr lang="en-GB"/>
              <a:t>differences in explosion mechanism</a:t>
            </a:r>
          </a:p>
          <a:p>
            <a:pPr lvl="2">
              <a:spcBef>
                <a:spcPct val="0"/>
              </a:spcBef>
            </a:pPr>
            <a:r>
              <a:rPr lang="en-GB"/>
              <a:t>deflagration </a:t>
            </a:r>
            <a:r>
              <a:rPr lang="en-GB" i="1"/>
              <a:t>vs.</a:t>
            </a:r>
            <a:r>
              <a:rPr lang="en-GB"/>
              <a:t> delayed detonations</a:t>
            </a:r>
          </a:p>
          <a:p>
            <a:pPr lvl="1">
              <a:spcBef>
                <a:spcPct val="0"/>
              </a:spcBef>
            </a:pPr>
            <a:r>
              <a:rPr lang="en-GB"/>
              <a:t>3-dimensional structures</a:t>
            </a:r>
          </a:p>
          <a:p>
            <a:pPr lvl="2">
              <a:spcBef>
                <a:spcPct val="0"/>
              </a:spcBef>
            </a:pPr>
            <a:r>
              <a:rPr lang="en-GB"/>
              <a:t>distribution of elements in the ejecta</a:t>
            </a:r>
          </a:p>
          <a:p>
            <a:pPr lvl="2">
              <a:spcBef>
                <a:spcPct val="0"/>
              </a:spcBef>
            </a:pPr>
            <a:r>
              <a:rPr lang="en-GB"/>
              <a:t>high velocity material in the ejecta</a:t>
            </a:r>
          </a:p>
          <a:p>
            <a:pPr lvl="1">
              <a:spcBef>
                <a:spcPct val="0"/>
              </a:spcBef>
            </a:pPr>
            <a:r>
              <a:rPr lang="en-GB"/>
              <a:t>explosion energies</a:t>
            </a:r>
          </a:p>
          <a:p>
            <a:pPr lvl="2">
              <a:spcBef>
                <a:spcPct val="0"/>
              </a:spcBef>
            </a:pPr>
            <a:r>
              <a:rPr lang="en-GB"/>
              <a:t>different expansion velocities</a:t>
            </a:r>
          </a:p>
          <a:p>
            <a:pPr lvl="1">
              <a:spcBef>
                <a:spcPct val="0"/>
              </a:spcBef>
            </a:pPr>
            <a:r>
              <a:rPr lang="en-GB"/>
              <a:t>fuel</a:t>
            </a:r>
          </a:p>
          <a:p>
            <a:pPr lvl="2">
              <a:spcBef>
                <a:spcPct val="0"/>
              </a:spcBef>
            </a:pPr>
            <a:r>
              <a:rPr lang="en-GB"/>
              <a:t>amounts of nickel mass synthesised</a:t>
            </a:r>
          </a:p>
          <a:p>
            <a:pPr lvl="1">
              <a:spcBef>
                <a:spcPct val="0"/>
              </a:spcBef>
            </a:pPr>
            <a:r>
              <a:rPr lang="en-GB"/>
              <a:t>progenitors</a:t>
            </a:r>
          </a:p>
          <a:p>
            <a:pPr lvl="2">
              <a:spcBef>
                <a:spcPct val="0"/>
              </a:spcBef>
            </a:pPr>
            <a:r>
              <a:rPr lang="en-GB"/>
              <a:t>ejecta masses?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04800"/>
            <a:ext cx="7989887" cy="1143000"/>
          </a:xfrm>
        </p:spPr>
        <p:txBody>
          <a:bodyPr/>
          <a:lstStyle/>
          <a:p>
            <a:r>
              <a:rPr lang="en-GB">
                <a:solidFill>
                  <a:srgbClr val="CC0000"/>
                </a:solidFill>
              </a:rPr>
              <a:t>Know what happens on the way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Do we know the reddening law?</a:t>
            </a:r>
          </a:p>
          <a:p>
            <a:pPr lvl="1"/>
            <a:r>
              <a:rPr lang="en-GB"/>
              <a:t>indications from many SNe Ia that R</a:t>
            </a:r>
            <a:r>
              <a:rPr lang="en-GB" baseline="-25000"/>
              <a:t>V</a:t>
            </a:r>
            <a:r>
              <a:rPr lang="en-GB">
                <a:cs typeface="Times New Roman" pitchFamily="18" charset="0"/>
              </a:rPr>
              <a:t>&lt;3.1</a:t>
            </a:r>
          </a:p>
          <a:p>
            <a:pPr lvl="2"/>
            <a:r>
              <a:rPr lang="en-GB">
                <a:cs typeface="Times New Roman" pitchFamily="18" charset="0"/>
              </a:rPr>
              <a:t>e.g. Krisciunas et al., Elias-Rosa et al.</a:t>
            </a:r>
          </a:p>
          <a:p>
            <a:pPr lvl="1"/>
            <a:r>
              <a:rPr lang="en-GB">
                <a:cs typeface="Times New Roman" pitchFamily="18" charset="0"/>
              </a:rPr>
              <a:t>free fit to distant SNe Ia gives </a:t>
            </a:r>
            <a:r>
              <a:rPr lang="en-GB"/>
              <a:t>R</a:t>
            </a:r>
            <a:r>
              <a:rPr lang="en-GB" baseline="-25000"/>
              <a:t>V</a:t>
            </a:r>
            <a:r>
              <a:rPr lang="en-GB">
                <a:cs typeface="Times New Roman" pitchFamily="18" charset="0"/>
              </a:rPr>
              <a:t>≈2</a:t>
            </a:r>
          </a:p>
          <a:p>
            <a:pPr lvl="2"/>
            <a:r>
              <a:rPr lang="en-GB">
                <a:cs typeface="Times New Roman" pitchFamily="18" charset="0"/>
              </a:rPr>
              <a:t>Guy et al., Astier et al.</a:t>
            </a:r>
          </a:p>
          <a:p>
            <a:pPr lvl="1"/>
            <a:r>
              <a:rPr lang="en-GB">
                <a:cs typeface="Times New Roman" pitchFamily="18" charset="0"/>
              </a:rPr>
              <a:t>Hubble bubble disappears with </a:t>
            </a:r>
            <a:r>
              <a:rPr lang="en-GB"/>
              <a:t>R</a:t>
            </a:r>
            <a:r>
              <a:rPr lang="en-GB" baseline="-25000"/>
              <a:t>V</a:t>
            </a:r>
            <a:r>
              <a:rPr lang="en-GB">
                <a:cs typeface="Times New Roman" pitchFamily="18" charset="0"/>
              </a:rPr>
              <a:t>≈2</a:t>
            </a:r>
          </a:p>
          <a:p>
            <a:pPr lvl="2"/>
            <a:r>
              <a:rPr lang="en-GB">
                <a:cs typeface="Times New Roman" pitchFamily="18" charset="0"/>
              </a:rPr>
              <a:t>Conley et al., Wang</a:t>
            </a:r>
          </a:p>
          <a:p>
            <a:r>
              <a:rPr lang="en-GB">
                <a:cs typeface="Times New Roman" pitchFamily="18" charset="0"/>
              </a:rPr>
              <a:t>Need good physical understanding for this!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68538" y="404813"/>
            <a:ext cx="4248150" cy="6191250"/>
            <a:chOff x="1429" y="255"/>
            <a:chExt cx="2676" cy="3900"/>
          </a:xfrm>
        </p:grpSpPr>
        <p:pic>
          <p:nvPicPr>
            <p:cNvPr id="491524" name="Picture 4" descr="Elias-Rosa_fig6"/>
            <p:cNvPicPr>
              <a:picLocks noChangeAspect="1" noChangeArrowheads="1"/>
            </p:cNvPicPr>
            <p:nvPr/>
          </p:nvPicPr>
          <p:blipFill>
            <a:blip r:embed="rId2" cstate="screen"/>
            <a:srcRect l="-4803" r="-6721"/>
            <a:stretch>
              <a:fillRect/>
            </a:stretch>
          </p:blipFill>
          <p:spPr bwMode="auto">
            <a:xfrm>
              <a:off x="1429" y="255"/>
              <a:ext cx="2676" cy="39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91525" name="Text Box 5"/>
            <p:cNvSpPr txBox="1">
              <a:spLocks noChangeArrowheads="1"/>
            </p:cNvSpPr>
            <p:nvPr/>
          </p:nvSpPr>
          <p:spPr bwMode="auto">
            <a:xfrm>
              <a:off x="2245" y="3702"/>
              <a:ext cx="167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Elias-Rosa et al. (2007)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333375"/>
            <a:ext cx="6965950" cy="693738"/>
          </a:xfrm>
        </p:spPr>
        <p:txBody>
          <a:bodyPr/>
          <a:lstStyle/>
          <a:p>
            <a:pPr defTabSz="966788"/>
            <a:r>
              <a:rPr lang="en-GB" sz="4000"/>
              <a:t>Varying dust properties in nearby SN hosts</a:t>
            </a:r>
            <a:r>
              <a:rPr lang="sv-SE" sz="4000"/>
              <a:t> </a:t>
            </a:r>
            <a:endParaRPr lang="en-US" sz="4000"/>
          </a:p>
        </p:txBody>
      </p:sp>
      <p:grpSp>
        <p:nvGrpSpPr>
          <p:cNvPr id="526360" name="Group 24"/>
          <p:cNvGrpSpPr>
            <a:grpSpLocks/>
          </p:cNvGrpSpPr>
          <p:nvPr/>
        </p:nvGrpSpPr>
        <p:grpSpPr bwMode="auto">
          <a:xfrm>
            <a:off x="395288" y="765175"/>
            <a:ext cx="4032250" cy="5905500"/>
            <a:chOff x="158" y="482"/>
            <a:chExt cx="2540" cy="3720"/>
          </a:xfrm>
        </p:grpSpPr>
        <p:grpSp>
          <p:nvGrpSpPr>
            <p:cNvPr id="526355" name="Group 19"/>
            <p:cNvGrpSpPr>
              <a:grpSpLocks/>
            </p:cNvGrpSpPr>
            <p:nvPr/>
          </p:nvGrpSpPr>
          <p:grpSpPr bwMode="auto">
            <a:xfrm>
              <a:off x="158" y="482"/>
              <a:ext cx="2540" cy="1920"/>
              <a:chOff x="-10" y="260"/>
              <a:chExt cx="2709" cy="2081"/>
            </a:xfrm>
          </p:grpSpPr>
          <p:pic>
            <p:nvPicPr>
              <p:cNvPr id="526339" name="Picture 3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 l="6851" r="9825" b="21188"/>
              <a:stretch>
                <a:fillRect/>
              </a:stretch>
            </p:blipFill>
            <p:spPr bwMode="auto">
              <a:xfrm>
                <a:off x="-10" y="260"/>
                <a:ext cx="2709" cy="20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26342" name="Text Box 6"/>
              <p:cNvSpPr txBox="1">
                <a:spLocks noChangeArrowheads="1"/>
              </p:cNvSpPr>
              <p:nvPr/>
            </p:nvSpPr>
            <p:spPr bwMode="auto">
              <a:xfrm>
                <a:off x="1338" y="1480"/>
                <a:ext cx="1105" cy="3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86493" tIns="43247" rIns="86493" bIns="43247">
                <a:spAutoFit/>
              </a:bodyPr>
              <a:lstStyle/>
              <a:p>
                <a:pPr algn="r" defTabSz="865188">
                  <a:spcBef>
                    <a:spcPct val="50000"/>
                  </a:spcBef>
                </a:pPr>
                <a:r>
                  <a:rPr lang="sv-SE" sz="2400"/>
                  <a:t>SN2006X</a:t>
                </a:r>
                <a:endParaRPr lang="en-US" sz="2400"/>
              </a:p>
            </p:txBody>
          </p:sp>
          <p:sp>
            <p:nvSpPr>
              <p:cNvPr id="526346" name="Text Box 10"/>
              <p:cNvSpPr txBox="1">
                <a:spLocks noChangeArrowheads="1"/>
              </p:cNvSpPr>
              <p:nvPr/>
            </p:nvSpPr>
            <p:spPr bwMode="auto">
              <a:xfrm>
                <a:off x="1644" y="1735"/>
                <a:ext cx="828" cy="2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86493" tIns="43247" rIns="86493" bIns="43247">
                <a:spAutoFit/>
              </a:bodyPr>
              <a:lstStyle/>
              <a:p>
                <a:pPr defTabSz="865188">
                  <a:spcBef>
                    <a:spcPct val="50000"/>
                  </a:spcBef>
                </a:pPr>
                <a:r>
                  <a:rPr lang="sv-SE" sz="1500" dirty="0"/>
                  <a:t>Wang et al.</a:t>
                </a:r>
                <a:endParaRPr lang="en-US" sz="2400" dirty="0">
                  <a:latin typeface="Symbol" pitchFamily="18" charset="2"/>
                </a:endParaRPr>
              </a:p>
            </p:txBody>
          </p:sp>
          <p:sp>
            <p:nvSpPr>
              <p:cNvPr id="526347" name="Oval 11"/>
              <p:cNvSpPr>
                <a:spLocks noChangeArrowheads="1"/>
              </p:cNvSpPr>
              <p:nvPr/>
            </p:nvSpPr>
            <p:spPr bwMode="auto">
              <a:xfrm>
                <a:off x="431" y="646"/>
                <a:ext cx="771" cy="136"/>
              </a:xfrm>
              <a:prstGeom prst="ellips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26359" name="Group 23"/>
            <p:cNvGrpSpPr>
              <a:grpSpLocks/>
            </p:cNvGrpSpPr>
            <p:nvPr/>
          </p:nvGrpSpPr>
          <p:grpSpPr bwMode="auto">
            <a:xfrm>
              <a:off x="159" y="2396"/>
              <a:ext cx="2539" cy="1806"/>
              <a:chOff x="159" y="2396"/>
              <a:chExt cx="2539" cy="1806"/>
            </a:xfrm>
          </p:grpSpPr>
          <p:grpSp>
            <p:nvGrpSpPr>
              <p:cNvPr id="526358" name="Group 22"/>
              <p:cNvGrpSpPr>
                <a:grpSpLocks/>
              </p:cNvGrpSpPr>
              <p:nvPr/>
            </p:nvGrpSpPr>
            <p:grpSpPr bwMode="auto">
              <a:xfrm>
                <a:off x="159" y="2396"/>
                <a:ext cx="2539" cy="1806"/>
                <a:chOff x="159" y="2396"/>
                <a:chExt cx="2539" cy="1806"/>
              </a:xfrm>
            </p:grpSpPr>
            <p:pic>
              <p:nvPicPr>
                <p:cNvPr id="526343" name="Picture 7"/>
                <p:cNvPicPr>
                  <a:picLocks noChangeAspect="1" noChangeArrowheads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159" y="2396"/>
                  <a:ext cx="2539" cy="18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52634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542" y="2887"/>
                  <a:ext cx="1023" cy="28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lIns="86493" tIns="43247" rIns="86493" bIns="43247">
                  <a:spAutoFit/>
                </a:bodyPr>
                <a:lstStyle/>
                <a:p>
                  <a:pPr defTabSz="865188">
                    <a:spcBef>
                      <a:spcPct val="50000"/>
                    </a:spcBef>
                  </a:pPr>
                  <a:r>
                    <a:rPr lang="sv-SE" sz="2400"/>
                    <a:t>SN2003cg</a:t>
                  </a:r>
                  <a:endParaRPr lang="en-US" sz="2400"/>
                </a:p>
              </p:txBody>
            </p:sp>
            <p:sp>
              <p:nvSpPr>
                <p:cNvPr id="52634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648" y="3777"/>
                  <a:ext cx="961" cy="20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86493" tIns="43247" rIns="86493" bIns="43247">
                  <a:spAutoFit/>
                </a:bodyPr>
                <a:lstStyle/>
                <a:p>
                  <a:pPr defTabSz="865188">
                    <a:spcBef>
                      <a:spcPct val="50000"/>
                    </a:spcBef>
                  </a:pPr>
                  <a:r>
                    <a:rPr lang="sv-SE" sz="1500" dirty="0"/>
                    <a:t>Elias-Rosa et al.</a:t>
                  </a:r>
                  <a:endParaRPr lang="en-US" sz="1500" dirty="0"/>
                </a:p>
              </p:txBody>
            </p:sp>
          </p:grpSp>
          <p:sp>
            <p:nvSpPr>
              <p:cNvPr id="526348" name="Oval 12"/>
              <p:cNvSpPr>
                <a:spLocks noChangeArrowheads="1"/>
              </p:cNvSpPr>
              <p:nvPr/>
            </p:nvSpPr>
            <p:spPr bwMode="auto">
              <a:xfrm>
                <a:off x="518" y="2743"/>
                <a:ext cx="886" cy="103"/>
              </a:xfrm>
              <a:prstGeom prst="ellips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526350" name="Text Box 14"/>
          <p:cNvSpPr txBox="1">
            <a:spLocks noChangeArrowheads="1"/>
          </p:cNvSpPr>
          <p:nvPr/>
        </p:nvSpPr>
        <p:spPr bwMode="auto">
          <a:xfrm>
            <a:off x="4878388" y="5373688"/>
            <a:ext cx="3797300" cy="1181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6493" tIns="43247" rIns="86493" bIns="43247">
            <a:spAutoFit/>
          </a:bodyPr>
          <a:lstStyle/>
          <a:p>
            <a:pPr defTabSz="865188">
              <a:spcBef>
                <a:spcPct val="50000"/>
              </a:spcBef>
            </a:pPr>
            <a:r>
              <a:rPr lang="en-GB" sz="2400"/>
              <a:t>But for high-z SNe it is  assumed all SNe hosts have same dust properties!</a:t>
            </a:r>
          </a:p>
        </p:txBody>
      </p:sp>
      <p:grpSp>
        <p:nvGrpSpPr>
          <p:cNvPr id="526361" name="Group 25"/>
          <p:cNvGrpSpPr>
            <a:grpSpLocks/>
          </p:cNvGrpSpPr>
          <p:nvPr/>
        </p:nvGrpSpPr>
        <p:grpSpPr bwMode="auto">
          <a:xfrm>
            <a:off x="4716463" y="1411288"/>
            <a:ext cx="4102100" cy="3889375"/>
            <a:chOff x="2971" y="799"/>
            <a:chExt cx="2584" cy="2450"/>
          </a:xfrm>
        </p:grpSpPr>
        <p:pic>
          <p:nvPicPr>
            <p:cNvPr id="526340" name="Picture 4"/>
            <p:cNvPicPr>
              <a:picLocks noChangeAspect="1" noChangeArrowheads="1"/>
            </p:cNvPicPr>
            <p:nvPr/>
          </p:nvPicPr>
          <p:blipFill>
            <a:blip r:embed="rId4" cstate="screen"/>
            <a:srcRect l="3221" b="14066"/>
            <a:stretch>
              <a:fillRect/>
            </a:stretch>
          </p:blipFill>
          <p:spPr bwMode="auto">
            <a:xfrm>
              <a:off x="2971" y="799"/>
              <a:ext cx="2584" cy="2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526341" name="Text Box 5"/>
            <p:cNvSpPr txBox="1">
              <a:spLocks noChangeArrowheads="1"/>
            </p:cNvSpPr>
            <p:nvPr/>
          </p:nvSpPr>
          <p:spPr bwMode="auto">
            <a:xfrm>
              <a:off x="4558" y="1389"/>
              <a:ext cx="882" cy="2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86493" tIns="43247" rIns="86493" bIns="43247">
              <a:spAutoFit/>
            </a:bodyPr>
            <a:lstStyle/>
            <a:p>
              <a:pPr defTabSz="865188">
                <a:spcBef>
                  <a:spcPct val="50000"/>
                </a:spcBef>
              </a:pPr>
              <a:r>
                <a:rPr lang="sv-SE" sz="2400"/>
                <a:t>SN2001el</a:t>
              </a:r>
              <a:endParaRPr lang="en-US" sz="2400"/>
            </a:p>
          </p:txBody>
        </p:sp>
        <p:sp>
          <p:nvSpPr>
            <p:cNvPr id="526349" name="Oval 13"/>
            <p:cNvSpPr>
              <a:spLocks noChangeArrowheads="1"/>
            </p:cNvSpPr>
            <p:nvPr/>
          </p:nvSpPr>
          <p:spPr bwMode="auto">
            <a:xfrm>
              <a:off x="4257" y="2348"/>
              <a:ext cx="891" cy="187"/>
            </a:xfrm>
            <a:prstGeom prst="ellips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6357" name="Text Box 21"/>
            <p:cNvSpPr txBox="1">
              <a:spLocks noChangeArrowheads="1"/>
            </p:cNvSpPr>
            <p:nvPr/>
          </p:nvSpPr>
          <p:spPr bwMode="auto">
            <a:xfrm>
              <a:off x="4468" y="2750"/>
              <a:ext cx="94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500"/>
                <a:t>Krisciunas et al.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Are SNe Ia standard candles?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01763"/>
            <a:ext cx="7772400" cy="4906962"/>
          </a:xfrm>
        </p:spPr>
        <p:txBody>
          <a:bodyPr/>
          <a:lstStyle/>
          <a:p>
            <a:r>
              <a:rPr lang="en-GB">
                <a:solidFill>
                  <a:srgbClr val="CC0000"/>
                </a:solidFill>
              </a:rPr>
              <a:t>No!</a:t>
            </a:r>
          </a:p>
          <a:p>
            <a:pPr lvl="1"/>
            <a:r>
              <a:rPr lang="en-GB"/>
              <a:t>large variations in</a:t>
            </a:r>
          </a:p>
          <a:p>
            <a:pPr lvl="2"/>
            <a:r>
              <a:rPr lang="en-GB"/>
              <a:t>light curve shapes</a:t>
            </a:r>
          </a:p>
          <a:p>
            <a:pPr lvl="2"/>
            <a:r>
              <a:rPr lang="en-GB"/>
              <a:t>colours</a:t>
            </a:r>
          </a:p>
          <a:p>
            <a:pPr lvl="2"/>
            <a:r>
              <a:rPr lang="en-GB"/>
              <a:t>spectral evolution</a:t>
            </a:r>
          </a:p>
          <a:p>
            <a:pPr lvl="2"/>
            <a:r>
              <a:rPr lang="en-GB"/>
              <a:t>polarimetry</a:t>
            </a:r>
            <a:endParaRPr lang="en-GB">
              <a:solidFill>
                <a:srgbClr val="CC0000"/>
              </a:solidFill>
            </a:endParaRPr>
          </a:p>
          <a:p>
            <a:pPr lvl="1"/>
            <a:r>
              <a:rPr lang="en-GB"/>
              <a:t>some clear outliers</a:t>
            </a:r>
          </a:p>
          <a:p>
            <a:pPr lvl="2"/>
            <a:r>
              <a:rPr lang="en-GB"/>
              <a:t>what is a type Ia supernova?</a:t>
            </a:r>
          </a:p>
          <a:p>
            <a:pPr lvl="1"/>
            <a:r>
              <a:rPr lang="en-GB"/>
              <a:t>differences in physical parameters</a:t>
            </a:r>
          </a:p>
          <a:p>
            <a:pPr lvl="2"/>
            <a:r>
              <a:rPr lang="en-GB"/>
              <a:t>Ni mass</a:t>
            </a:r>
          </a:p>
          <a:p>
            <a:pPr lvl="2"/>
            <a:r>
              <a:rPr lang="en-GB"/>
              <a:t>ejecta 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40" name="Picture 4" descr="hub_nea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088" y="1125538"/>
            <a:ext cx="7704137" cy="5616575"/>
          </a:xfrm>
          <a:prstGeom prst="rect">
            <a:avLst/>
          </a:prstGeom>
          <a:noFill/>
        </p:spPr>
      </p:pic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de-DE"/>
              <a:t>Distance indicator!</a:t>
            </a:r>
            <a:endParaRPr lang="en-GB"/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0" name="Picture 4" descr="DSCN093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 dirty="0" err="1"/>
              <a:t>Friedmann</a:t>
            </a:r>
            <a:r>
              <a:rPr lang="en-GB" dirty="0"/>
              <a:t> </a:t>
            </a:r>
            <a:r>
              <a:rPr lang="en-GB" dirty="0" smtClean="0"/>
              <a:t>cosmology</a:t>
            </a:r>
            <a:endParaRPr lang="en-GB" dirty="0"/>
          </a:p>
        </p:txBody>
      </p:sp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254000" y="1066800"/>
            <a:ext cx="797763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indent="103188"/>
            <a:r>
              <a:rPr lang="en-GB" sz="2800" dirty="0" smtClean="0">
                <a:solidFill>
                  <a:srgbClr val="CC0000"/>
                </a:solidFill>
              </a:rPr>
              <a:t>Assumption:</a:t>
            </a:r>
            <a:endParaRPr lang="en-GB" sz="2800" dirty="0">
              <a:solidFill>
                <a:srgbClr val="CC0000"/>
              </a:solidFill>
            </a:endParaRPr>
          </a:p>
          <a:p>
            <a:pPr indent="103188"/>
            <a:r>
              <a:rPr lang="en-GB" sz="2800" dirty="0" smtClean="0">
                <a:solidFill>
                  <a:srgbClr val="CC0000"/>
                </a:solidFill>
              </a:rPr>
              <a:t>homogeneous </a:t>
            </a:r>
            <a:r>
              <a:rPr lang="en-GB" sz="2800" dirty="0">
                <a:solidFill>
                  <a:srgbClr val="CC0000"/>
                </a:solidFill>
              </a:rPr>
              <a:t>und </a:t>
            </a:r>
            <a:r>
              <a:rPr lang="en-GB" sz="2800" dirty="0" smtClean="0">
                <a:solidFill>
                  <a:srgbClr val="CC0000"/>
                </a:solidFill>
              </a:rPr>
              <a:t>isotropic universe</a:t>
            </a:r>
            <a:endParaRPr lang="en-GB" sz="2800" dirty="0">
              <a:solidFill>
                <a:srgbClr val="CC0000"/>
              </a:solidFill>
            </a:endParaRPr>
          </a:p>
          <a:p>
            <a:pPr indent="103188"/>
            <a:endParaRPr lang="en-GB" sz="2800" dirty="0"/>
          </a:p>
          <a:p>
            <a:pPr indent="103188"/>
            <a:r>
              <a:rPr lang="en-GB" sz="2800" dirty="0" err="1" smtClean="0"/>
              <a:t>Friedmann</a:t>
            </a:r>
            <a:r>
              <a:rPr lang="en-GB" sz="2800" dirty="0" smtClean="0"/>
              <a:t>-Robertson-Walker-</a:t>
            </a:r>
            <a:r>
              <a:rPr lang="en-GB" sz="2800" dirty="0" err="1" smtClean="0"/>
              <a:t>Lemaître</a:t>
            </a:r>
            <a:r>
              <a:rPr lang="en-GB" sz="2800" dirty="0" smtClean="0"/>
              <a:t> </a:t>
            </a:r>
            <a:r>
              <a:rPr lang="en-GB" sz="2800" dirty="0"/>
              <a:t>metric:</a:t>
            </a:r>
            <a:endParaRPr lang="en-GB" sz="2800" b="0" dirty="0"/>
          </a:p>
        </p:txBody>
      </p:sp>
      <p:graphicFrame>
        <p:nvGraphicFramePr>
          <p:cNvPr id="373764" name="Object 4"/>
          <p:cNvGraphicFramePr>
            <a:graphicFrameLocks noChangeAspect="1"/>
          </p:cNvGraphicFramePr>
          <p:nvPr/>
        </p:nvGraphicFramePr>
        <p:xfrm>
          <a:off x="381000" y="2971800"/>
          <a:ext cx="8428038" cy="1304925"/>
        </p:xfrm>
        <a:graphic>
          <a:graphicData uri="http://schemas.openxmlformats.org/presentationml/2006/ole">
            <p:oleObj spid="_x0000_s530434" name="Equation" r:id="rId3" imgW="4114800" imgH="609480" progId="Equation.3">
              <p:embed/>
            </p:oleObj>
          </a:graphicData>
        </a:graphic>
      </p:graphicFrame>
      <p:graphicFrame>
        <p:nvGraphicFramePr>
          <p:cNvPr id="373765" name="Object 5"/>
          <p:cNvGraphicFramePr>
            <a:graphicFrameLocks noChangeAspect="1"/>
          </p:cNvGraphicFramePr>
          <p:nvPr/>
        </p:nvGraphicFramePr>
        <p:xfrm>
          <a:off x="700088" y="4648200"/>
          <a:ext cx="2716212" cy="1179513"/>
        </p:xfrm>
        <a:graphic>
          <a:graphicData uri="http://schemas.openxmlformats.org/presentationml/2006/ole">
            <p:oleObj spid="_x0000_s530435" name="Equation" r:id="rId4" imgW="990360" imgH="431640" progId="Equation.3">
              <p:embed/>
            </p:oleObj>
          </a:graphicData>
        </a:graphic>
      </p:graphicFrame>
      <p:graphicFrame>
        <p:nvGraphicFramePr>
          <p:cNvPr id="373766" name="Object 6"/>
          <p:cNvGraphicFramePr>
            <a:graphicFrameLocks noChangeAspect="1"/>
          </p:cNvGraphicFramePr>
          <p:nvPr/>
        </p:nvGraphicFramePr>
        <p:xfrm>
          <a:off x="3695700" y="4648200"/>
          <a:ext cx="2263775" cy="1179513"/>
        </p:xfrm>
        <a:graphic>
          <a:graphicData uri="http://schemas.openxmlformats.org/presentationml/2006/ole">
            <p:oleObj spid="_x0000_s530436" name="Equation" r:id="rId5" imgW="876240" imgH="457200" progId="Equation.3">
              <p:embed/>
            </p:oleObj>
          </a:graphicData>
        </a:graphic>
      </p:graphicFrame>
      <p:graphicFrame>
        <p:nvGraphicFramePr>
          <p:cNvPr id="373767" name="Object 7"/>
          <p:cNvGraphicFramePr>
            <a:graphicFrameLocks noChangeAspect="1"/>
          </p:cNvGraphicFramePr>
          <p:nvPr/>
        </p:nvGraphicFramePr>
        <p:xfrm>
          <a:off x="6248400" y="4648200"/>
          <a:ext cx="1803400" cy="1179513"/>
        </p:xfrm>
        <a:graphic>
          <a:graphicData uri="http://schemas.openxmlformats.org/presentationml/2006/ole">
            <p:oleObj spid="_x0000_s530437" name="Equation" r:id="rId6" imgW="698400" imgH="457200" progId="Equation.3">
              <p:embed/>
            </p:oleObj>
          </a:graphicData>
        </a:graphic>
      </p:graphicFrame>
      <p:sp>
        <p:nvSpPr>
          <p:cNvPr id="373768" name="Text Box 8"/>
          <p:cNvSpPr txBox="1">
            <a:spLocks noChangeArrowheads="1"/>
          </p:cNvSpPr>
          <p:nvPr/>
        </p:nvSpPr>
        <p:spPr bwMode="auto">
          <a:xfrm>
            <a:off x="1004529" y="5969000"/>
            <a:ext cx="2281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Ω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M</a:t>
            </a:r>
            <a:r>
              <a:rPr lang="en-US" dirty="0">
                <a:cs typeface="Times New Roman" pitchFamily="18" charset="0"/>
              </a:rPr>
              <a:t>: </a:t>
            </a:r>
            <a:r>
              <a:rPr lang="en-US" dirty="0" smtClean="0">
                <a:cs typeface="Times New Roman" pitchFamily="18" charset="0"/>
              </a:rPr>
              <a:t>matter density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373769" name="Text Box 9"/>
          <p:cNvSpPr txBox="1">
            <a:spLocks noChangeArrowheads="1"/>
          </p:cNvSpPr>
          <p:nvPr/>
        </p:nvSpPr>
        <p:spPr bwMode="auto">
          <a:xfrm>
            <a:off x="3932652" y="5969000"/>
            <a:ext cx="17109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33CC33"/>
                </a:solidFill>
                <a:cs typeface="Times New Roman" pitchFamily="18" charset="0"/>
              </a:rPr>
              <a:t>Ω</a:t>
            </a:r>
            <a:r>
              <a:rPr lang="en-US" baseline="-25000" dirty="0">
                <a:solidFill>
                  <a:srgbClr val="33CC33"/>
                </a:solidFill>
                <a:cs typeface="Times New Roman" pitchFamily="18" charset="0"/>
              </a:rPr>
              <a:t>k</a:t>
            </a:r>
            <a:r>
              <a:rPr lang="en-US" dirty="0">
                <a:cs typeface="Times New Roman" pitchFamily="18" charset="0"/>
              </a:rPr>
              <a:t>: </a:t>
            </a:r>
            <a:r>
              <a:rPr lang="en-US" dirty="0" smtClean="0">
                <a:cs typeface="Times New Roman" pitchFamily="18" charset="0"/>
              </a:rPr>
              <a:t>curvature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73770" name="Text Box 10"/>
          <p:cNvSpPr txBox="1">
            <a:spLocks noChangeArrowheads="1"/>
          </p:cNvSpPr>
          <p:nvPr/>
        </p:nvSpPr>
        <p:spPr bwMode="auto">
          <a:xfrm>
            <a:off x="5857884" y="5969000"/>
            <a:ext cx="30718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FF0000"/>
                </a:solidFill>
                <a:cs typeface="Times New Roman" pitchFamily="18" charset="0"/>
              </a:rPr>
              <a:t>Ω</a:t>
            </a:r>
            <a:r>
              <a:rPr lang="el-GR" baseline="-25000" dirty="0">
                <a:solidFill>
                  <a:srgbClr val="FF0000"/>
                </a:solidFill>
                <a:cs typeface="Times New Roman" pitchFamily="18" charset="0"/>
              </a:rPr>
              <a:t>Λ</a:t>
            </a:r>
            <a:r>
              <a:rPr lang="en-US" dirty="0">
                <a:cs typeface="Times New Roman" pitchFamily="18" charset="0"/>
              </a:rPr>
              <a:t>: </a:t>
            </a:r>
            <a:r>
              <a:rPr lang="en-US" dirty="0" smtClean="0">
                <a:cs typeface="Times New Roman" pitchFamily="18" charset="0"/>
              </a:rPr>
              <a:t>cosmological constant</a:t>
            </a:r>
            <a:endParaRPr lang="el-GR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82613" y="914400"/>
            <a:ext cx="8001000" cy="4724400"/>
            <a:chOff x="528" y="552"/>
            <a:chExt cx="5040" cy="2976"/>
          </a:xfrm>
        </p:grpSpPr>
        <p:sp>
          <p:nvSpPr>
            <p:cNvPr id="326659" name="Line 3"/>
            <p:cNvSpPr>
              <a:spLocks noChangeShapeType="1"/>
            </p:cNvSpPr>
            <p:nvPr/>
          </p:nvSpPr>
          <p:spPr bwMode="auto">
            <a:xfrm>
              <a:off x="528" y="552"/>
              <a:ext cx="0" cy="2976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 type="triangle" w="lg" len="lg"/>
              <a:tailEnd type="none" w="sm" len="sm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26660" name="Line 4"/>
            <p:cNvSpPr>
              <a:spLocks noChangeShapeType="1"/>
            </p:cNvSpPr>
            <p:nvPr/>
          </p:nvSpPr>
          <p:spPr bwMode="auto">
            <a:xfrm>
              <a:off x="528" y="3528"/>
              <a:ext cx="5040" cy="0"/>
            </a:xfrm>
            <a:prstGeom prst="line">
              <a:avLst/>
            </a:prstGeom>
            <a:noFill/>
            <a:ln w="38100">
              <a:solidFill>
                <a:srgbClr val="FFFF66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26661" name="Text Box 5"/>
          <p:cNvSpPr txBox="1">
            <a:spLocks noChangeArrowheads="1"/>
          </p:cNvSpPr>
          <p:nvPr/>
        </p:nvSpPr>
        <p:spPr bwMode="auto">
          <a:xfrm>
            <a:off x="838200" y="1066800"/>
            <a:ext cx="25082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solidFill>
                  <a:srgbClr val="FFFF66"/>
                </a:solidFill>
                <a:latin typeface="Comic Sans MS" pitchFamily="66" charset="0"/>
              </a:rPr>
              <a:t>Scale factor</a:t>
            </a:r>
            <a:br>
              <a:rPr lang="en-US" sz="2000" dirty="0" smtClean="0">
                <a:solidFill>
                  <a:srgbClr val="FFFF66"/>
                </a:solidFill>
                <a:latin typeface="Comic Sans MS" pitchFamily="66" charset="0"/>
              </a:rPr>
            </a:br>
            <a:r>
              <a:rPr lang="en-US" sz="2000" dirty="0" smtClean="0">
                <a:solidFill>
                  <a:srgbClr val="FFFF66"/>
                </a:solidFill>
                <a:latin typeface="Comic Sans MS" pitchFamily="66" charset="0"/>
              </a:rPr>
              <a:t>‘Mean distance between galaxies’</a:t>
            </a:r>
            <a:endParaRPr lang="en-US" sz="20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173419" y="3733800"/>
            <a:ext cx="736601" cy="2587534"/>
            <a:chOff x="2095" y="2280"/>
            <a:chExt cx="464" cy="1678"/>
          </a:xfrm>
        </p:grpSpPr>
        <p:sp>
          <p:nvSpPr>
            <p:cNvPr id="326663" name="Text Box 7"/>
            <p:cNvSpPr txBox="1">
              <a:spLocks noChangeArrowheads="1"/>
            </p:cNvSpPr>
            <p:nvPr/>
          </p:nvSpPr>
          <p:spPr bwMode="auto">
            <a:xfrm>
              <a:off x="2095" y="3738"/>
              <a:ext cx="464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FFFF66"/>
                  </a:solidFill>
                  <a:latin typeface="Comic Sans MS" pitchFamily="66" charset="0"/>
                </a:rPr>
                <a:t>today</a:t>
              </a:r>
              <a:endParaRPr lang="en-US" sz="1600" dirty="0">
                <a:solidFill>
                  <a:srgbClr val="FFFF66"/>
                </a:solidFill>
                <a:latin typeface="Comic Sans MS" pitchFamily="66" charset="0"/>
              </a:endParaRPr>
            </a:p>
          </p:txBody>
        </p:sp>
        <p:sp>
          <p:nvSpPr>
            <p:cNvPr id="326664" name="AutoShape 8"/>
            <p:cNvSpPr>
              <a:spLocks noChangeArrowheads="1"/>
            </p:cNvSpPr>
            <p:nvPr/>
          </p:nvSpPr>
          <p:spPr bwMode="auto">
            <a:xfrm>
              <a:off x="2239" y="3528"/>
              <a:ext cx="96" cy="96"/>
            </a:xfrm>
            <a:prstGeom prst="triangle">
              <a:avLst>
                <a:gd name="adj" fmla="val 50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6665" name="Line 9"/>
            <p:cNvSpPr>
              <a:spLocks noChangeShapeType="1"/>
            </p:cNvSpPr>
            <p:nvPr/>
          </p:nvSpPr>
          <p:spPr bwMode="auto">
            <a:xfrm flipV="1">
              <a:off x="2287" y="2280"/>
              <a:ext cx="0" cy="1248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563813" y="2344738"/>
            <a:ext cx="5453062" cy="4284662"/>
            <a:chOff x="1824" y="1428"/>
            <a:chExt cx="3435" cy="2699"/>
          </a:xfrm>
        </p:grpSpPr>
        <p:sp>
          <p:nvSpPr>
            <p:cNvPr id="326675" name="Freeform 19"/>
            <p:cNvSpPr>
              <a:spLocks/>
            </p:cNvSpPr>
            <p:nvPr/>
          </p:nvSpPr>
          <p:spPr bwMode="auto">
            <a:xfrm>
              <a:off x="3099" y="1428"/>
              <a:ext cx="2160" cy="396"/>
            </a:xfrm>
            <a:custGeom>
              <a:avLst/>
              <a:gdLst/>
              <a:ahLst/>
              <a:cxnLst>
                <a:cxn ang="0">
                  <a:pos x="0" y="492"/>
                </a:cxn>
                <a:cxn ang="0">
                  <a:pos x="930" y="84"/>
                </a:cxn>
                <a:cxn ang="0">
                  <a:pos x="1818" y="30"/>
                </a:cxn>
              </a:cxnLst>
              <a:rect l="0" t="0" r="r" b="b"/>
              <a:pathLst>
                <a:path w="1818" h="492">
                  <a:moveTo>
                    <a:pt x="0" y="492"/>
                  </a:moveTo>
                  <a:cubicBezTo>
                    <a:pt x="390" y="228"/>
                    <a:pt x="627" y="161"/>
                    <a:pt x="930" y="84"/>
                  </a:cubicBezTo>
                  <a:cubicBezTo>
                    <a:pt x="1236" y="0"/>
                    <a:pt x="1633" y="41"/>
                    <a:pt x="1818" y="30"/>
                  </a:cubicBezTo>
                </a:path>
              </a:pathLst>
            </a:custGeom>
            <a:noFill/>
            <a:ln w="38100">
              <a:solidFill>
                <a:srgbClr val="66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26676" name="Arc 20"/>
            <p:cNvSpPr>
              <a:spLocks/>
            </p:cNvSpPr>
            <p:nvPr/>
          </p:nvSpPr>
          <p:spPr bwMode="auto">
            <a:xfrm rot="12625532" flipV="1">
              <a:off x="1824" y="1692"/>
              <a:ext cx="1611" cy="2435"/>
            </a:xfrm>
            <a:custGeom>
              <a:avLst/>
              <a:gdLst>
                <a:gd name="G0" fmla="+- 0 0 0"/>
                <a:gd name="G1" fmla="+- 17723 0 0"/>
                <a:gd name="G2" fmla="+- 21600 0 0"/>
                <a:gd name="T0" fmla="*/ 12347 w 21598"/>
                <a:gd name="T1" fmla="*/ 0 h 17723"/>
                <a:gd name="T2" fmla="*/ 21598 w 21598"/>
                <a:gd name="T3" fmla="*/ 17423 h 17723"/>
                <a:gd name="T4" fmla="*/ 0 w 21598"/>
                <a:gd name="T5" fmla="*/ 17723 h 17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8" h="17723" fill="none" extrusionOk="0">
                  <a:moveTo>
                    <a:pt x="12347" y="-1"/>
                  </a:moveTo>
                  <a:cubicBezTo>
                    <a:pt x="18057" y="3978"/>
                    <a:pt x="21501" y="10464"/>
                    <a:pt x="21597" y="17423"/>
                  </a:cubicBezTo>
                </a:path>
                <a:path w="21598" h="17723" stroke="0" extrusionOk="0">
                  <a:moveTo>
                    <a:pt x="12347" y="-1"/>
                  </a:moveTo>
                  <a:cubicBezTo>
                    <a:pt x="18057" y="3978"/>
                    <a:pt x="21501" y="10464"/>
                    <a:pt x="21597" y="17423"/>
                  </a:cubicBezTo>
                  <a:lnTo>
                    <a:pt x="0" y="17723"/>
                  </a:lnTo>
                  <a:close/>
                </a:path>
              </a:pathLst>
            </a:custGeom>
            <a:noFill/>
            <a:ln w="38100">
              <a:solidFill>
                <a:srgbClr val="66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26677" name="Text Box 21"/>
          <p:cNvSpPr txBox="1">
            <a:spLocks noChangeArrowheads="1"/>
          </p:cNvSpPr>
          <p:nvPr/>
        </p:nvSpPr>
        <p:spPr bwMode="auto">
          <a:xfrm>
            <a:off x="6942988" y="5738813"/>
            <a:ext cx="776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FFFF66"/>
                </a:solidFill>
                <a:latin typeface="Comic Sans MS" pitchFamily="66" charset="0"/>
              </a:rPr>
              <a:t>Time</a:t>
            </a:r>
            <a:endParaRPr lang="en-US" sz="20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182813" y="3070225"/>
            <a:ext cx="5981700" cy="4054475"/>
            <a:chOff x="1623" y="1862"/>
            <a:chExt cx="3768" cy="2554"/>
          </a:xfrm>
        </p:grpSpPr>
        <p:sp>
          <p:nvSpPr>
            <p:cNvPr id="326683" name="Arc 27"/>
            <p:cNvSpPr>
              <a:spLocks/>
            </p:cNvSpPr>
            <p:nvPr/>
          </p:nvSpPr>
          <p:spPr bwMode="auto">
            <a:xfrm rot="10800000" flipV="1">
              <a:off x="1623" y="1862"/>
              <a:ext cx="1887" cy="2552"/>
            </a:xfrm>
            <a:custGeom>
              <a:avLst/>
              <a:gdLst>
                <a:gd name="G0" fmla="+- 607 0 0"/>
                <a:gd name="G1" fmla="+- 21600 0 0"/>
                <a:gd name="G2" fmla="+- 21600 0 0"/>
                <a:gd name="T0" fmla="*/ 0 w 20747"/>
                <a:gd name="T1" fmla="*/ 9 h 21600"/>
                <a:gd name="T2" fmla="*/ 20747 w 20747"/>
                <a:gd name="T3" fmla="*/ 13794 h 21600"/>
                <a:gd name="T4" fmla="*/ 607 w 2074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47" h="21600" fill="none" extrusionOk="0">
                  <a:moveTo>
                    <a:pt x="-1" y="8"/>
                  </a:moveTo>
                  <a:cubicBezTo>
                    <a:pt x="202" y="2"/>
                    <a:pt x="404" y="-1"/>
                    <a:pt x="607" y="0"/>
                  </a:cubicBezTo>
                  <a:cubicBezTo>
                    <a:pt x="9524" y="0"/>
                    <a:pt x="17524" y="5479"/>
                    <a:pt x="20747" y="13793"/>
                  </a:cubicBezTo>
                </a:path>
                <a:path w="20747" h="21600" stroke="0" extrusionOk="0">
                  <a:moveTo>
                    <a:pt x="-1" y="8"/>
                  </a:moveTo>
                  <a:cubicBezTo>
                    <a:pt x="202" y="2"/>
                    <a:pt x="404" y="-1"/>
                    <a:pt x="607" y="0"/>
                  </a:cubicBezTo>
                  <a:cubicBezTo>
                    <a:pt x="9524" y="0"/>
                    <a:pt x="17524" y="5479"/>
                    <a:pt x="20747" y="13793"/>
                  </a:cubicBezTo>
                  <a:lnTo>
                    <a:pt x="607" y="21600"/>
                  </a:lnTo>
                  <a:close/>
                </a:path>
              </a:pathLst>
            </a:custGeom>
            <a:noFill/>
            <a:ln w="381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6684" name="Arc 28"/>
            <p:cNvSpPr>
              <a:spLocks/>
            </p:cNvSpPr>
            <p:nvPr/>
          </p:nvSpPr>
          <p:spPr bwMode="auto">
            <a:xfrm rot="10800000" flipH="1" flipV="1">
              <a:off x="3504" y="1864"/>
              <a:ext cx="1887" cy="2552"/>
            </a:xfrm>
            <a:custGeom>
              <a:avLst/>
              <a:gdLst>
                <a:gd name="G0" fmla="+- 607 0 0"/>
                <a:gd name="G1" fmla="+- 21600 0 0"/>
                <a:gd name="G2" fmla="+- 21600 0 0"/>
                <a:gd name="T0" fmla="*/ 0 w 20747"/>
                <a:gd name="T1" fmla="*/ 9 h 21600"/>
                <a:gd name="T2" fmla="*/ 20747 w 20747"/>
                <a:gd name="T3" fmla="*/ 13794 h 21600"/>
                <a:gd name="T4" fmla="*/ 607 w 2074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47" h="21600" fill="none" extrusionOk="0">
                  <a:moveTo>
                    <a:pt x="-1" y="8"/>
                  </a:moveTo>
                  <a:cubicBezTo>
                    <a:pt x="202" y="2"/>
                    <a:pt x="404" y="-1"/>
                    <a:pt x="607" y="0"/>
                  </a:cubicBezTo>
                  <a:cubicBezTo>
                    <a:pt x="9524" y="0"/>
                    <a:pt x="17524" y="5479"/>
                    <a:pt x="20747" y="13793"/>
                  </a:cubicBezTo>
                </a:path>
                <a:path w="20747" h="21600" stroke="0" extrusionOk="0">
                  <a:moveTo>
                    <a:pt x="-1" y="8"/>
                  </a:moveTo>
                  <a:cubicBezTo>
                    <a:pt x="202" y="2"/>
                    <a:pt x="404" y="-1"/>
                    <a:pt x="607" y="0"/>
                  </a:cubicBezTo>
                  <a:cubicBezTo>
                    <a:pt x="9524" y="0"/>
                    <a:pt x="17524" y="5479"/>
                    <a:pt x="20747" y="13793"/>
                  </a:cubicBezTo>
                  <a:lnTo>
                    <a:pt x="607" y="21600"/>
                  </a:lnTo>
                  <a:close/>
                </a:path>
              </a:pathLst>
            </a:custGeom>
            <a:noFill/>
            <a:ln w="38100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26686" name="Text Box 30"/>
          <p:cNvSpPr txBox="1">
            <a:spLocks noChangeArrowheads="1"/>
          </p:cNvSpPr>
          <p:nvPr/>
        </p:nvSpPr>
        <p:spPr bwMode="auto">
          <a:xfrm>
            <a:off x="7215206" y="4857760"/>
            <a:ext cx="644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0" dirty="0" smtClean="0">
                <a:solidFill>
                  <a:srgbClr val="C0C0C0"/>
                </a:solidFill>
                <a:latin typeface="Comic Sans MS" pitchFamily="66" charset="0"/>
              </a:rPr>
              <a:t>Ω</a:t>
            </a:r>
            <a:r>
              <a:rPr lang="en-US" b="0" dirty="0" smtClean="0">
                <a:solidFill>
                  <a:srgbClr val="C0C0C0"/>
                </a:solidFill>
                <a:latin typeface="Comic Sans MS" pitchFamily="66" charset="0"/>
              </a:rPr>
              <a:t>&gt;1</a:t>
            </a:r>
            <a:endParaRPr lang="en-US" b="0" dirty="0">
              <a:solidFill>
                <a:srgbClr val="C0C0C0"/>
              </a:solidFill>
              <a:latin typeface="Comic Sans MS" pitchFamily="66" charset="0"/>
            </a:endParaRPr>
          </a:p>
        </p:txBody>
      </p:sp>
      <p:sp>
        <p:nvSpPr>
          <p:cNvPr id="326689" name="Text Box 33"/>
          <p:cNvSpPr txBox="1">
            <a:spLocks noChangeArrowheads="1"/>
          </p:cNvSpPr>
          <p:nvPr/>
        </p:nvSpPr>
        <p:spPr bwMode="auto">
          <a:xfrm>
            <a:off x="7965575" y="2171634"/>
            <a:ext cx="6783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0" dirty="0" smtClean="0">
                <a:solidFill>
                  <a:srgbClr val="66FF33"/>
                </a:solidFill>
                <a:latin typeface="Comic Sans MS" pitchFamily="66" charset="0"/>
              </a:rPr>
              <a:t>Ω</a:t>
            </a:r>
            <a:r>
              <a:rPr lang="en-US" b="0" dirty="0" smtClean="0">
                <a:solidFill>
                  <a:srgbClr val="66FF33"/>
                </a:solidFill>
                <a:latin typeface="Comic Sans MS" pitchFamily="66" charset="0"/>
              </a:rPr>
              <a:t>=1</a:t>
            </a:r>
            <a:endParaRPr lang="en-US" b="0" dirty="0">
              <a:solidFill>
                <a:srgbClr val="66FF33"/>
              </a:solidFill>
              <a:latin typeface="Comic Sans MS" pitchFamily="66" charset="0"/>
            </a:endParaRPr>
          </a:p>
        </p:txBody>
      </p:sp>
      <p:sp>
        <p:nvSpPr>
          <p:cNvPr id="326692" name="Line 36"/>
          <p:cNvSpPr>
            <a:spLocks noChangeShapeType="1"/>
          </p:cNvSpPr>
          <p:nvPr/>
        </p:nvSpPr>
        <p:spPr bwMode="auto">
          <a:xfrm flipV="1">
            <a:off x="963613" y="990600"/>
            <a:ext cx="5943600" cy="464820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6693" name="Text Box 37"/>
          <p:cNvSpPr txBox="1">
            <a:spLocks noChangeArrowheads="1"/>
          </p:cNvSpPr>
          <p:nvPr/>
        </p:nvSpPr>
        <p:spPr bwMode="auto">
          <a:xfrm>
            <a:off x="6804025" y="523875"/>
            <a:ext cx="7200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99CCFF"/>
                </a:solidFill>
                <a:latin typeface="Comic Sans MS" pitchFamily="66" charset="0"/>
              </a:rPr>
              <a:t>Ω=0</a:t>
            </a:r>
            <a:endParaRPr lang="en-US" b="0" dirty="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326694" name="Line 38"/>
          <p:cNvSpPr>
            <a:spLocks noChangeShapeType="1"/>
          </p:cNvSpPr>
          <p:nvPr/>
        </p:nvSpPr>
        <p:spPr bwMode="auto">
          <a:xfrm flipV="1">
            <a:off x="3173413" y="3390900"/>
            <a:ext cx="685800" cy="53340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685800" y="5638803"/>
            <a:ext cx="1676400" cy="871538"/>
            <a:chOff x="432" y="3552"/>
            <a:chExt cx="1056" cy="549"/>
          </a:xfrm>
        </p:grpSpPr>
        <p:grpSp>
          <p:nvGrpSpPr>
            <p:cNvPr id="7" name="Group 52"/>
            <p:cNvGrpSpPr>
              <a:grpSpLocks/>
            </p:cNvGrpSpPr>
            <p:nvPr/>
          </p:nvGrpSpPr>
          <p:grpSpPr bwMode="auto">
            <a:xfrm>
              <a:off x="432" y="3552"/>
              <a:ext cx="1056" cy="356"/>
              <a:chOff x="528" y="3528"/>
              <a:chExt cx="1056" cy="356"/>
            </a:xfrm>
          </p:grpSpPr>
          <p:sp>
            <p:nvSpPr>
              <p:cNvPr id="326709" name="AutoShape 53"/>
              <p:cNvSpPr>
                <a:spLocks noChangeArrowheads="1"/>
              </p:cNvSpPr>
              <p:nvPr/>
            </p:nvSpPr>
            <p:spPr bwMode="auto">
              <a:xfrm>
                <a:off x="655" y="3528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rgbClr val="99CCFF"/>
              </a:solidFill>
              <a:ln w="9525">
                <a:solidFill>
                  <a:srgbClr val="99CC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6710" name="Text Box 54"/>
              <p:cNvSpPr txBox="1">
                <a:spLocks noChangeArrowheads="1"/>
              </p:cNvSpPr>
              <p:nvPr/>
            </p:nvSpPr>
            <p:spPr bwMode="auto">
              <a:xfrm>
                <a:off x="528" y="3672"/>
                <a:ext cx="33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99CCFF"/>
                    </a:solidFill>
                    <a:latin typeface="Symbol" pitchFamily="18" charset="2"/>
                  </a:rPr>
                  <a:t>- 14</a:t>
                </a:r>
              </a:p>
            </p:txBody>
          </p:sp>
          <p:sp>
            <p:nvSpPr>
              <p:cNvPr id="326711" name="AutoShape 55"/>
              <p:cNvSpPr>
                <a:spLocks noChangeArrowheads="1"/>
              </p:cNvSpPr>
              <p:nvPr/>
            </p:nvSpPr>
            <p:spPr bwMode="auto">
              <a:xfrm>
                <a:off x="1183" y="3528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rgbClr val="66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6712" name="Text Box 56"/>
              <p:cNvSpPr txBox="1">
                <a:spLocks noChangeArrowheads="1"/>
              </p:cNvSpPr>
              <p:nvPr/>
            </p:nvSpPr>
            <p:spPr bwMode="auto">
              <a:xfrm>
                <a:off x="1091" y="3672"/>
                <a:ext cx="26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66FF99"/>
                    </a:solidFill>
                    <a:latin typeface="Symbol" pitchFamily="18" charset="2"/>
                  </a:rPr>
                  <a:t>- 9</a:t>
                </a:r>
              </a:p>
            </p:txBody>
          </p:sp>
          <p:sp>
            <p:nvSpPr>
              <p:cNvPr id="326713" name="Text Box 57"/>
              <p:cNvSpPr txBox="1">
                <a:spLocks noChangeArrowheads="1"/>
              </p:cNvSpPr>
              <p:nvPr/>
            </p:nvSpPr>
            <p:spPr bwMode="auto">
              <a:xfrm>
                <a:off x="1318" y="3672"/>
                <a:ext cx="26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C0C0C0"/>
                    </a:solidFill>
                    <a:latin typeface="Symbol" pitchFamily="18" charset="2"/>
                  </a:rPr>
                  <a:t>- 7</a:t>
                </a:r>
              </a:p>
            </p:txBody>
          </p:sp>
          <p:sp>
            <p:nvSpPr>
              <p:cNvPr id="326714" name="AutoShape 58"/>
              <p:cNvSpPr>
                <a:spLocks noChangeArrowheads="1"/>
              </p:cNvSpPr>
              <p:nvPr/>
            </p:nvSpPr>
            <p:spPr bwMode="auto">
              <a:xfrm>
                <a:off x="1428" y="3528"/>
                <a:ext cx="96" cy="96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326715" name="Text Box 59"/>
            <p:cNvSpPr txBox="1">
              <a:spLocks noChangeArrowheads="1"/>
            </p:cNvSpPr>
            <p:nvPr/>
          </p:nvSpPr>
          <p:spPr bwMode="auto">
            <a:xfrm>
              <a:off x="432" y="3888"/>
              <a:ext cx="87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600" dirty="0" err="1">
                  <a:solidFill>
                    <a:schemeClr val="folHlink"/>
                  </a:solidFill>
                  <a:latin typeface="Comic Sans MS" pitchFamily="66" charset="0"/>
                </a:rPr>
                <a:t>b</a:t>
              </a:r>
              <a:r>
                <a:rPr lang="de-DE" sz="1600" dirty="0" err="1" smtClean="0">
                  <a:solidFill>
                    <a:schemeClr val="folHlink"/>
                  </a:solidFill>
                  <a:latin typeface="Comic Sans MS" pitchFamily="66" charset="0"/>
                </a:rPr>
                <a:t>illion</a:t>
              </a:r>
              <a:r>
                <a:rPr lang="de-DE" sz="1600" dirty="0" smtClean="0">
                  <a:solidFill>
                    <a:schemeClr val="folHlink"/>
                  </a:solidFill>
                  <a:latin typeface="Comic Sans MS" pitchFamily="66" charset="0"/>
                </a:rPr>
                <a:t> </a:t>
              </a:r>
              <a:r>
                <a:rPr lang="de-DE" sz="1600" dirty="0" err="1" smtClean="0">
                  <a:solidFill>
                    <a:schemeClr val="folHlink"/>
                  </a:solidFill>
                  <a:latin typeface="Comic Sans MS" pitchFamily="66" charset="0"/>
                </a:rPr>
                <a:t>years</a:t>
              </a:r>
              <a:endParaRPr lang="de-DE" sz="1600" dirty="0">
                <a:solidFill>
                  <a:schemeClr val="folHlink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86" grpId="0"/>
      <p:bldP spid="326689" grpId="0"/>
      <p:bldP spid="326692" grpId="0" animBg="1"/>
      <p:bldP spid="3266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239" name="Group 7"/>
          <p:cNvGrpSpPr>
            <a:grpSpLocks/>
          </p:cNvGrpSpPr>
          <p:nvPr/>
        </p:nvGrpSpPr>
        <p:grpSpPr bwMode="auto">
          <a:xfrm>
            <a:off x="71438" y="-26988"/>
            <a:ext cx="8964612" cy="7173913"/>
            <a:chOff x="45" y="-17"/>
            <a:chExt cx="5647" cy="4519"/>
          </a:xfrm>
        </p:grpSpPr>
        <p:pic>
          <p:nvPicPr>
            <p:cNvPr id="479236" name="Picture 4" descr="SDSS2_SNgalery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5" y="-17"/>
              <a:ext cx="5647" cy="4519"/>
            </a:xfrm>
            <a:prstGeom prst="rect">
              <a:avLst/>
            </a:prstGeom>
            <a:noFill/>
          </p:spPr>
        </p:pic>
        <p:sp>
          <p:nvSpPr>
            <p:cNvPr id="479238" name="Text Box 6"/>
            <p:cNvSpPr txBox="1">
              <a:spLocks noChangeArrowheads="1"/>
            </p:cNvSpPr>
            <p:nvPr/>
          </p:nvSpPr>
          <p:spPr bwMode="auto">
            <a:xfrm>
              <a:off x="146" y="4018"/>
              <a:ext cx="7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</a:rPr>
                <a:t>© SDSSII</a:t>
              </a:r>
            </a:p>
          </p:txBody>
        </p:sp>
      </p:grp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9237" name="Rectangle 5"/>
          <p:cNvSpPr>
            <a:spLocks noChangeArrowheads="1"/>
          </p:cNvSpPr>
          <p:nvPr/>
        </p:nvSpPr>
        <p:spPr bwMode="auto">
          <a:xfrm>
            <a:off x="3219450" y="638175"/>
            <a:ext cx="264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FFFF00"/>
                </a:solidFill>
              </a:rPr>
              <a:t>Supernovae!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682" name="Picture 2" descr="cosm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28600"/>
            <a:ext cx="5084763" cy="6629400"/>
          </a:xfrm>
          <a:prstGeom prst="rect">
            <a:avLst/>
          </a:prstGeom>
          <a:noFill/>
        </p:spPr>
      </p:pic>
      <p:sp>
        <p:nvSpPr>
          <p:cNvPr id="455683" name="Rectangle 3"/>
          <p:cNvSpPr>
            <a:spLocks noGrp="1" noChangeArrowheads="1"/>
          </p:cNvSpPr>
          <p:nvPr>
            <p:ph type="title"/>
          </p:nvPr>
        </p:nvSpPr>
        <p:spPr>
          <a:xfrm>
            <a:off x="5181600" y="304800"/>
            <a:ext cx="3733800" cy="747713"/>
          </a:xfrm>
        </p:spPr>
        <p:txBody>
          <a:bodyPr/>
          <a:lstStyle/>
          <a:p>
            <a:r>
              <a:rPr lang="en-GB" sz="3600"/>
              <a:t>Where are we …</a:t>
            </a:r>
          </a:p>
        </p:txBody>
      </p:sp>
      <p:sp>
        <p:nvSpPr>
          <p:cNvPr id="455684" name="Line 4"/>
          <p:cNvSpPr>
            <a:spLocks noChangeShapeType="1"/>
          </p:cNvSpPr>
          <p:nvPr/>
        </p:nvSpPr>
        <p:spPr bwMode="auto">
          <a:xfrm flipV="1">
            <a:off x="2916238" y="3141663"/>
            <a:ext cx="3025775" cy="5746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5685" name="Text Box 5"/>
          <p:cNvSpPr txBox="1">
            <a:spLocks noChangeArrowheads="1"/>
          </p:cNvSpPr>
          <p:nvPr/>
        </p:nvSpPr>
        <p:spPr bwMode="auto">
          <a:xfrm>
            <a:off x="5942013" y="2708275"/>
            <a:ext cx="3063875" cy="8604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ESSENCE</a:t>
            </a:r>
          </a:p>
          <a:p>
            <a:r>
              <a:rPr lang="en-GB" sz="2400"/>
              <a:t>CFHT Legacy Survey</a:t>
            </a:r>
          </a:p>
        </p:txBody>
      </p:sp>
      <p:sp>
        <p:nvSpPr>
          <p:cNvPr id="455686" name="Line 6"/>
          <p:cNvSpPr>
            <a:spLocks noChangeShapeType="1"/>
          </p:cNvSpPr>
          <p:nvPr/>
        </p:nvSpPr>
        <p:spPr bwMode="auto">
          <a:xfrm flipV="1">
            <a:off x="3924300" y="4292600"/>
            <a:ext cx="2017713" cy="144463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5687" name="Line 7"/>
          <p:cNvSpPr>
            <a:spLocks noChangeShapeType="1"/>
          </p:cNvSpPr>
          <p:nvPr/>
        </p:nvSpPr>
        <p:spPr bwMode="auto">
          <a:xfrm flipV="1">
            <a:off x="1547813" y="1989138"/>
            <a:ext cx="4391025" cy="18002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5688" name="Text Box 8"/>
          <p:cNvSpPr txBox="1">
            <a:spLocks noChangeArrowheads="1"/>
          </p:cNvSpPr>
          <p:nvPr/>
        </p:nvSpPr>
        <p:spPr bwMode="auto">
          <a:xfrm>
            <a:off x="5942013" y="3860800"/>
            <a:ext cx="2809875" cy="860425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Higher-z SN Search</a:t>
            </a:r>
          </a:p>
          <a:p>
            <a:r>
              <a:rPr lang="en-GB" sz="2400"/>
              <a:t>(GOODS)</a:t>
            </a:r>
          </a:p>
        </p:txBody>
      </p:sp>
      <p:sp>
        <p:nvSpPr>
          <p:cNvPr id="455689" name="Oval 9"/>
          <p:cNvSpPr>
            <a:spLocks noChangeArrowheads="1"/>
          </p:cNvSpPr>
          <p:nvPr/>
        </p:nvSpPr>
        <p:spPr bwMode="auto">
          <a:xfrm>
            <a:off x="179388" y="3716338"/>
            <a:ext cx="1730375" cy="576262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5690" name="Text Box 10"/>
          <p:cNvSpPr txBox="1">
            <a:spLocks noChangeArrowheads="1"/>
          </p:cNvSpPr>
          <p:nvPr/>
        </p:nvSpPr>
        <p:spPr bwMode="auto">
          <a:xfrm>
            <a:off x="5942013" y="1411288"/>
            <a:ext cx="3022600" cy="12255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/>
              <a:t>SN Factory</a:t>
            </a:r>
          </a:p>
          <a:p>
            <a:r>
              <a:rPr lang="en-GB" sz="2400"/>
              <a:t>Carnegie SN Project</a:t>
            </a:r>
          </a:p>
          <a:p>
            <a:r>
              <a:rPr lang="en-GB" sz="2400"/>
              <a:t>SDSSII</a:t>
            </a:r>
          </a:p>
        </p:txBody>
      </p:sp>
      <p:sp>
        <p:nvSpPr>
          <p:cNvPr id="455691" name="Oval 11"/>
          <p:cNvSpPr>
            <a:spLocks noChangeArrowheads="1"/>
          </p:cNvSpPr>
          <p:nvPr/>
        </p:nvSpPr>
        <p:spPr bwMode="auto">
          <a:xfrm>
            <a:off x="1477963" y="3429000"/>
            <a:ext cx="1511300" cy="100806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5692" name="Oval 12"/>
          <p:cNvSpPr>
            <a:spLocks noChangeArrowheads="1"/>
          </p:cNvSpPr>
          <p:nvPr/>
        </p:nvSpPr>
        <p:spPr bwMode="auto">
          <a:xfrm>
            <a:off x="2411413" y="3500438"/>
            <a:ext cx="1512887" cy="1800225"/>
          </a:xfrm>
          <a:prstGeom prst="ellips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55693" name="Group 13"/>
          <p:cNvGrpSpPr>
            <a:grpSpLocks/>
          </p:cNvGrpSpPr>
          <p:nvPr/>
        </p:nvGrpSpPr>
        <p:grpSpPr bwMode="auto">
          <a:xfrm>
            <a:off x="36513" y="3716338"/>
            <a:ext cx="520700" cy="577850"/>
            <a:chOff x="22" y="2341"/>
            <a:chExt cx="329" cy="364"/>
          </a:xfrm>
        </p:grpSpPr>
        <p:sp>
          <p:nvSpPr>
            <p:cNvPr id="455694" name="Rectangle 14"/>
            <p:cNvSpPr>
              <a:spLocks noChangeArrowheads="1"/>
            </p:cNvSpPr>
            <p:nvPr/>
          </p:nvSpPr>
          <p:spPr bwMode="auto">
            <a:xfrm>
              <a:off x="68" y="2341"/>
              <a:ext cx="283" cy="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5695" name="Rectangle 15"/>
            <p:cNvSpPr>
              <a:spLocks noChangeArrowheads="1"/>
            </p:cNvSpPr>
            <p:nvPr/>
          </p:nvSpPr>
          <p:spPr bwMode="auto">
            <a:xfrm>
              <a:off x="68" y="2568"/>
              <a:ext cx="283" cy="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5696" name="Rectangle 16"/>
            <p:cNvSpPr>
              <a:spLocks noChangeArrowheads="1"/>
            </p:cNvSpPr>
            <p:nvPr/>
          </p:nvSpPr>
          <p:spPr bwMode="auto">
            <a:xfrm>
              <a:off x="22" y="2432"/>
              <a:ext cx="182" cy="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55697" name="Rectangle 17"/>
          <p:cNvSpPr>
            <a:spLocks noChangeArrowheads="1"/>
          </p:cNvSpPr>
          <p:nvPr/>
        </p:nvSpPr>
        <p:spPr bwMode="auto">
          <a:xfrm>
            <a:off x="571500" y="5013325"/>
            <a:ext cx="2428864" cy="1079500"/>
          </a:xfrm>
          <a:prstGeom prst="rect">
            <a:avLst/>
          </a:prstGeom>
          <a:solidFill>
            <a:schemeClr val="accent2">
              <a:alpha val="3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5698" name="Line 18"/>
          <p:cNvSpPr>
            <a:spLocks noChangeShapeType="1"/>
          </p:cNvSpPr>
          <p:nvPr/>
        </p:nvSpPr>
        <p:spPr bwMode="auto">
          <a:xfrm flipV="1">
            <a:off x="3000364" y="5253038"/>
            <a:ext cx="2941649" cy="319102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5699" name="Text Box 19"/>
          <p:cNvSpPr txBox="1">
            <a:spLocks noChangeArrowheads="1"/>
          </p:cNvSpPr>
          <p:nvPr/>
        </p:nvSpPr>
        <p:spPr bwMode="auto">
          <a:xfrm>
            <a:off x="5942013" y="5013325"/>
            <a:ext cx="2916267" cy="461665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dirty="0" smtClean="0"/>
              <a:t>SNAP/Euclid/LSST</a:t>
            </a:r>
            <a:endParaRPr lang="en-GB" sz="2400" dirty="0"/>
          </a:p>
        </p:txBody>
      </p:sp>
      <p:sp>
        <p:nvSpPr>
          <p:cNvPr id="455700" name="Text Box 20"/>
          <p:cNvSpPr txBox="1">
            <a:spLocks noChangeArrowheads="1"/>
          </p:cNvSpPr>
          <p:nvPr/>
        </p:nvSpPr>
        <p:spPr bwMode="auto">
          <a:xfrm>
            <a:off x="5918200" y="5715016"/>
            <a:ext cx="3225800" cy="860425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Plus the local searches:</a:t>
            </a:r>
          </a:p>
          <a:p>
            <a:r>
              <a:rPr lang="en-GB" sz="2400"/>
              <a:t>LOTOSS, CfA, ESC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5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5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4" grpId="0" animBg="1"/>
      <p:bldP spid="455685" grpId="0" animBg="1"/>
      <p:bldP spid="455686" grpId="0" animBg="1"/>
      <p:bldP spid="455687" grpId="0" animBg="1"/>
      <p:bldP spid="455688" grpId="0" animBg="1"/>
      <p:bldP spid="455689" grpId="0" animBg="1"/>
      <p:bldP spid="455690" grpId="0" animBg="1"/>
      <p:bldP spid="455691" grpId="0" animBg="1"/>
      <p:bldP spid="455692" grpId="0" animBg="1"/>
      <p:bldP spid="455697" grpId="0" animBg="1"/>
      <p:bldP spid="455698" grpId="0" animBg="1"/>
      <p:bldP spid="455699" grpId="0" animBg="1"/>
      <p:bldP spid="45570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304800"/>
            <a:ext cx="8532813" cy="963613"/>
          </a:xfrm>
        </p:spPr>
        <p:txBody>
          <a:bodyPr/>
          <a:lstStyle/>
          <a:p>
            <a:r>
              <a:rPr lang="en-US" sz="3600" dirty="0" smtClean="0"/>
              <a:t>SDSS-II Supernova Search</a:t>
            </a:r>
            <a:endParaRPr lang="en-US" sz="3600" dirty="0"/>
          </a:p>
        </p:txBody>
      </p:sp>
      <p:sp>
        <p:nvSpPr>
          <p:cNvPr id="427015" name="Rectangle 7"/>
          <p:cNvSpPr>
            <a:spLocks noChangeArrowheads="1"/>
          </p:cNvSpPr>
          <p:nvPr/>
        </p:nvSpPr>
        <p:spPr bwMode="auto">
          <a:xfrm>
            <a:off x="5580063" y="1773238"/>
            <a:ext cx="356393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/>
              <a:t>World-wide collaboration to find and characterise </a:t>
            </a:r>
            <a:r>
              <a:rPr lang="en-GB" sz="2400" dirty="0" err="1"/>
              <a:t>SNe</a:t>
            </a:r>
            <a:r>
              <a:rPr lang="en-GB" sz="2400" dirty="0"/>
              <a:t> </a:t>
            </a:r>
            <a:r>
              <a:rPr lang="en-GB" sz="2400" dirty="0" err="1"/>
              <a:t>Ia</a:t>
            </a:r>
            <a:r>
              <a:rPr lang="en-GB" sz="2400" dirty="0"/>
              <a:t> with </a:t>
            </a:r>
            <a:r>
              <a:rPr lang="en-GB" sz="2400" dirty="0" smtClean="0"/>
              <a:t>0.04 </a:t>
            </a:r>
            <a:r>
              <a:rPr lang="en-GB" sz="2400" dirty="0"/>
              <a:t>&lt; </a:t>
            </a:r>
            <a:r>
              <a:rPr lang="en-GB" sz="2400" i="1" dirty="0"/>
              <a:t>z </a:t>
            </a:r>
            <a:r>
              <a:rPr lang="en-GB" sz="2400" dirty="0"/>
              <a:t>&lt; </a:t>
            </a:r>
            <a:r>
              <a:rPr lang="en-GB" sz="2400" dirty="0" smtClean="0"/>
              <a:t>0.4</a:t>
            </a:r>
            <a:endParaRPr lang="en-GB" sz="24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>
                <a:solidFill>
                  <a:srgbClr val="CC0000"/>
                </a:solidFill>
              </a:rPr>
              <a:t>Search with </a:t>
            </a:r>
            <a:r>
              <a:rPr lang="en-GB" sz="2400" dirty="0" smtClean="0">
                <a:solidFill>
                  <a:srgbClr val="CC0000"/>
                </a:solidFill>
              </a:rPr>
              <a:t>Sloan 2.5m telescope</a:t>
            </a:r>
            <a:endParaRPr lang="en-GB" sz="2400" dirty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>
                <a:solidFill>
                  <a:schemeClr val="accent2"/>
                </a:solidFill>
              </a:rPr>
              <a:t>Spectroscopy with </a:t>
            </a:r>
            <a:r>
              <a:rPr lang="en-GB" sz="2400" dirty="0" smtClean="0">
                <a:solidFill>
                  <a:schemeClr val="accent2"/>
                </a:solidFill>
              </a:rPr>
              <a:t>HET, ARC, Subaru, MDM, WHT, Keck, NTT</a:t>
            </a:r>
            <a:endParaRPr lang="en-GB" sz="24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/>
              <a:t>Goal: Measure distances to </a:t>
            </a:r>
            <a:r>
              <a:rPr lang="en-GB" sz="2400" dirty="0" smtClean="0">
                <a:solidFill>
                  <a:srgbClr val="CC0000"/>
                </a:solidFill>
              </a:rPr>
              <a:t>500</a:t>
            </a:r>
            <a:r>
              <a:rPr lang="en-GB" sz="2400" dirty="0" smtClean="0"/>
              <a:t> </a:t>
            </a:r>
            <a:r>
              <a:rPr lang="en-GB" sz="2400" dirty="0" err="1"/>
              <a:t>SNe</a:t>
            </a:r>
            <a:r>
              <a:rPr lang="en-GB" sz="2400" dirty="0"/>
              <a:t> </a:t>
            </a:r>
            <a:r>
              <a:rPr lang="en-GB" sz="2400" dirty="0" err="1"/>
              <a:t>Ia</a:t>
            </a:r>
            <a:r>
              <a:rPr lang="en-GB" sz="2400" dirty="0"/>
              <a:t> </a:t>
            </a:r>
            <a:r>
              <a:rPr lang="en-US" sz="2400" dirty="0" smtClean="0"/>
              <a:t>to bridge the intermediate </a:t>
            </a:r>
            <a:r>
              <a:rPr lang="en-US" sz="2400" dirty="0" err="1" smtClean="0"/>
              <a:t>redshift</a:t>
            </a:r>
            <a:r>
              <a:rPr lang="en-US" sz="2400" dirty="0" smtClean="0"/>
              <a:t> gap</a:t>
            </a:r>
            <a:endParaRPr lang="el-GR" dirty="0">
              <a:sym typeface="Arial Unicode MS" pitchFamily="34" charset="-128"/>
            </a:endParaRPr>
          </a:p>
        </p:txBody>
      </p:sp>
      <p:pic>
        <p:nvPicPr>
          <p:cNvPr id="53760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0653" y="1928802"/>
            <a:ext cx="5128603" cy="409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ESSENCE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4100512" cy="4522787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GB" sz="2400"/>
              <a:t>World-wide collaboration to find and characterise SNe Ia with 0.2 &lt; </a:t>
            </a:r>
            <a:r>
              <a:rPr lang="en-GB" sz="2400" i="1"/>
              <a:t>z </a:t>
            </a:r>
            <a:r>
              <a:rPr lang="en-GB" sz="2400"/>
              <a:t>&lt; 0.8</a:t>
            </a:r>
          </a:p>
          <a:p>
            <a:pPr marL="0" indent="0">
              <a:lnSpc>
                <a:spcPct val="90000"/>
              </a:lnSpc>
            </a:pPr>
            <a:r>
              <a:rPr lang="en-GB" sz="2400">
                <a:solidFill>
                  <a:srgbClr val="CC0000"/>
                </a:solidFill>
              </a:rPr>
              <a:t>Search with CTIO 4m Blanco telescope</a:t>
            </a:r>
          </a:p>
          <a:p>
            <a:pPr marL="0" indent="0">
              <a:lnSpc>
                <a:spcPct val="90000"/>
              </a:lnSpc>
            </a:pPr>
            <a:r>
              <a:rPr lang="en-GB" sz="2400">
                <a:solidFill>
                  <a:schemeClr val="accent2"/>
                </a:solidFill>
              </a:rPr>
              <a:t>Spectroscopy with VLT, Gemini, Keck, Magellan</a:t>
            </a:r>
          </a:p>
          <a:p>
            <a:pPr marL="0" indent="0">
              <a:lnSpc>
                <a:spcPct val="90000"/>
              </a:lnSpc>
            </a:pPr>
            <a:r>
              <a:rPr lang="en-GB" sz="2400"/>
              <a:t>Goal: Measure distances to </a:t>
            </a:r>
            <a:r>
              <a:rPr lang="en-GB" sz="2400">
                <a:solidFill>
                  <a:srgbClr val="CC0000"/>
                </a:solidFill>
              </a:rPr>
              <a:t>200</a:t>
            </a:r>
            <a:r>
              <a:rPr lang="en-GB" sz="2400"/>
              <a:t> SNe Ia with an overall accuracy of 5% </a:t>
            </a:r>
            <a:br>
              <a:rPr lang="en-GB" sz="2400"/>
            </a:br>
            <a:r>
              <a:rPr lang="en-GB" sz="2000">
                <a:sym typeface="Wingdings" pitchFamily="2" charset="2"/>
              </a:rPr>
              <a:t> </a:t>
            </a:r>
            <a:r>
              <a:rPr lang="en-GB" sz="2400">
                <a:sym typeface="Wingdings" pitchFamily="2" charset="2"/>
              </a:rPr>
              <a:t>determine </a:t>
            </a:r>
            <a:r>
              <a:rPr lang="el-GR" sz="240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ω</a:t>
            </a:r>
            <a:r>
              <a:rPr lang="en-US" sz="240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to </a:t>
            </a:r>
            <a:r>
              <a:rPr lang="en-US" sz="2400">
                <a:solidFill>
                  <a:srgbClr val="CC0000"/>
                </a:solidFill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10%</a:t>
            </a:r>
            <a:r>
              <a:rPr lang="en-US" sz="240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overall</a:t>
            </a:r>
            <a:endParaRPr lang="el-GR" sz="2000"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pic>
        <p:nvPicPr>
          <p:cNvPr id="430084" name="Picture 4" descr="GSTrails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851275" y="5210175"/>
            <a:ext cx="2130425" cy="1647825"/>
          </a:xfrm>
          <a:noFill/>
          <a:ln/>
        </p:spPr>
      </p:pic>
      <p:pic>
        <p:nvPicPr>
          <p:cNvPr id="430085" name="Picture 5" descr="Magellan_Nov2000_2sm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19925" y="3284538"/>
            <a:ext cx="2124075" cy="1758950"/>
          </a:xfrm>
          <a:prstGeom prst="rect">
            <a:avLst/>
          </a:prstGeom>
          <a:noFill/>
        </p:spPr>
      </p:pic>
      <p:pic>
        <p:nvPicPr>
          <p:cNvPr id="430086" name="Picture 6" descr="PAO-Platform-200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86463" y="5035550"/>
            <a:ext cx="3157537" cy="1822450"/>
          </a:xfrm>
          <a:prstGeom prst="rect">
            <a:avLst/>
          </a:prstGeom>
          <a:noFill/>
        </p:spPr>
      </p:pic>
      <p:pic>
        <p:nvPicPr>
          <p:cNvPr id="430087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4500563" y="1341438"/>
            <a:ext cx="2533650" cy="3889375"/>
          </a:xfrm>
          <a:noFill/>
          <a:ln/>
        </p:spPr>
      </p:pic>
      <p:pic>
        <p:nvPicPr>
          <p:cNvPr id="430088" name="Picture 8" descr="keckssubarusunset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034213" y="2187575"/>
            <a:ext cx="21082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304800"/>
            <a:ext cx="8532813" cy="963613"/>
          </a:xfrm>
        </p:spPr>
        <p:txBody>
          <a:bodyPr/>
          <a:lstStyle/>
          <a:p>
            <a:r>
              <a:rPr lang="en-US" sz="3600"/>
              <a:t>SNLS – The SuperNova Legacy Survey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989138"/>
            <a:ext cx="5508625" cy="4292600"/>
            <a:chOff x="928" y="768"/>
            <a:chExt cx="3728" cy="2736"/>
          </a:xfrm>
        </p:grpSpPr>
        <p:pic>
          <p:nvPicPr>
            <p:cNvPr id="427012" name="Picture 4" descr="CFHT-DomeSlit-Sunset-Cuillandre-2001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928" y="768"/>
              <a:ext cx="1813" cy="2736"/>
            </a:xfrm>
            <a:prstGeom prst="rect">
              <a:avLst/>
            </a:prstGeom>
            <a:noFill/>
          </p:spPr>
        </p:pic>
        <p:pic>
          <p:nvPicPr>
            <p:cNvPr id="427013" name="Picture 5" descr="gemini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736" y="2208"/>
              <a:ext cx="1920" cy="1294"/>
            </a:xfrm>
            <a:prstGeom prst="rect">
              <a:avLst/>
            </a:prstGeom>
            <a:noFill/>
          </p:spPr>
        </p:pic>
        <p:pic>
          <p:nvPicPr>
            <p:cNvPr id="427014" name="Picture 6" descr="vlt-bis1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736" y="768"/>
              <a:ext cx="1920" cy="1440"/>
            </a:xfrm>
            <a:prstGeom prst="rect">
              <a:avLst/>
            </a:prstGeom>
            <a:noFill/>
          </p:spPr>
        </p:pic>
      </p:grpSp>
      <p:sp>
        <p:nvSpPr>
          <p:cNvPr id="427015" name="Rectangle 7"/>
          <p:cNvSpPr>
            <a:spLocks noChangeArrowheads="1"/>
          </p:cNvSpPr>
          <p:nvPr/>
        </p:nvSpPr>
        <p:spPr bwMode="auto">
          <a:xfrm>
            <a:off x="5580063" y="1773238"/>
            <a:ext cx="356393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/>
              <a:t>World-wide collaboration to find and characterise SNe Ia with 0.2 &lt; </a:t>
            </a:r>
            <a:r>
              <a:rPr lang="en-GB" sz="2400" i="1"/>
              <a:t>z </a:t>
            </a:r>
            <a:r>
              <a:rPr lang="en-GB" sz="2400"/>
              <a:t>&lt; 0.8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>
                <a:solidFill>
                  <a:srgbClr val="CC0000"/>
                </a:solidFill>
              </a:rPr>
              <a:t>Search with CFHT 4m telescope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>
                <a:solidFill>
                  <a:schemeClr val="accent2"/>
                </a:solidFill>
              </a:rPr>
              <a:t>Spectroscopy with VLT, Gemini, Keck, Magellan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/>
              <a:t>Goal: Measure distances to </a:t>
            </a:r>
            <a:r>
              <a:rPr lang="en-GB" sz="2400">
                <a:solidFill>
                  <a:srgbClr val="CC0000"/>
                </a:solidFill>
              </a:rPr>
              <a:t>700</a:t>
            </a:r>
            <a:r>
              <a:rPr lang="en-GB" sz="2400"/>
              <a:t> SNe Ia with an overall accuracy of 5% </a:t>
            </a:r>
            <a:br>
              <a:rPr lang="en-GB" sz="2400"/>
            </a:br>
            <a:r>
              <a:rPr lang="en-GB">
                <a:sym typeface="Wingdings" pitchFamily="2" charset="2"/>
              </a:rPr>
              <a:t></a:t>
            </a:r>
            <a:r>
              <a:rPr lang="en-GB">
                <a:sym typeface="Arial Unicode MS" pitchFamily="34" charset="-128"/>
              </a:rPr>
              <a:t> </a:t>
            </a:r>
            <a:r>
              <a:rPr lang="en-GB" sz="2400">
                <a:sym typeface="Arial Unicode MS" pitchFamily="34" charset="-128"/>
              </a:rPr>
              <a:t>determine </a:t>
            </a:r>
            <a:r>
              <a:rPr lang="el-GR" sz="2400">
                <a:sym typeface="Arial Unicode MS" pitchFamily="34" charset="-128"/>
              </a:rPr>
              <a:t>ω</a:t>
            </a:r>
            <a:r>
              <a:rPr lang="en-US" sz="2400">
                <a:sym typeface="Arial Unicode MS" pitchFamily="34" charset="-128"/>
              </a:rPr>
              <a:t> to </a:t>
            </a:r>
            <a:r>
              <a:rPr lang="en-US" sz="2400">
                <a:solidFill>
                  <a:srgbClr val="CC0000"/>
                </a:solidFill>
                <a:sym typeface="Arial Unicode MS" pitchFamily="34" charset="-128"/>
              </a:rPr>
              <a:t>7%</a:t>
            </a:r>
            <a:r>
              <a:rPr lang="en-US" sz="2400">
                <a:sym typeface="Arial Unicode MS" pitchFamily="34" charset="-128"/>
              </a:rPr>
              <a:t> overall</a:t>
            </a:r>
            <a:endParaRPr lang="el-GR">
              <a:sym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Current surveys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1844675"/>
            <a:ext cx="7777163" cy="4824413"/>
          </a:xfrm>
        </p:spPr>
        <p:txBody>
          <a:bodyPr/>
          <a:lstStyle/>
          <a:p>
            <a:r>
              <a:rPr lang="en-GB" sz="2400" dirty="0"/>
              <a:t>SNLS</a:t>
            </a:r>
          </a:p>
          <a:p>
            <a:pPr lvl="1">
              <a:spcBef>
                <a:spcPct val="0"/>
              </a:spcBef>
            </a:pPr>
            <a:r>
              <a:rPr lang="en-GB" sz="1800" dirty="0" err="1"/>
              <a:t>Astier</a:t>
            </a:r>
            <a:r>
              <a:rPr lang="en-GB" sz="1800" dirty="0"/>
              <a:t> et al. 2006 – </a:t>
            </a:r>
            <a:r>
              <a:rPr lang="en-GB" sz="1800" dirty="0">
                <a:solidFill>
                  <a:schemeClr val="tx1"/>
                </a:solidFill>
              </a:rPr>
              <a:t>71 distant </a:t>
            </a:r>
            <a:r>
              <a:rPr lang="en-GB" sz="1800" dirty="0" err="1">
                <a:solidFill>
                  <a:schemeClr val="tx1"/>
                </a:solidFill>
              </a:rPr>
              <a:t>SNe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Ia</a:t>
            </a:r>
            <a:endParaRPr lang="en-GB" sz="180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</a:pPr>
            <a:r>
              <a:rPr lang="en-GB" sz="1800" dirty="0">
                <a:solidFill>
                  <a:schemeClr val="tx1"/>
                </a:solidFill>
              </a:rPr>
              <a:t>various papers describing spectroscopy</a:t>
            </a:r>
            <a:r>
              <a:rPr lang="en-GB" sz="1800" dirty="0"/>
              <a:t> (</a:t>
            </a:r>
            <a:r>
              <a:rPr lang="en-GB" sz="1800" dirty="0" err="1"/>
              <a:t>Lidman</a:t>
            </a:r>
            <a:r>
              <a:rPr lang="en-GB" sz="1800" dirty="0"/>
              <a:t> et al. 2006, Hook et al. 2006, </a:t>
            </a:r>
            <a:r>
              <a:rPr lang="en-GB" sz="1800" dirty="0" err="1"/>
              <a:t>Garavini</a:t>
            </a:r>
            <a:r>
              <a:rPr lang="en-GB" sz="1800" dirty="0"/>
              <a:t> et al. 2007, </a:t>
            </a:r>
            <a:r>
              <a:rPr lang="en-GB" sz="1800" dirty="0" err="1"/>
              <a:t>Bronder</a:t>
            </a:r>
            <a:r>
              <a:rPr lang="en-GB" sz="1800" dirty="0"/>
              <a:t> et al. </a:t>
            </a:r>
            <a:r>
              <a:rPr lang="en-GB" sz="1800" dirty="0" smtClean="0"/>
              <a:t>2008, Ellis et al. 2008, </a:t>
            </a:r>
            <a:r>
              <a:rPr lang="en-GB" sz="1800" dirty="0" err="1" smtClean="0"/>
              <a:t>Ballande</a:t>
            </a:r>
            <a:r>
              <a:rPr lang="en-GB" sz="1800" dirty="0" smtClean="0"/>
              <a:t> et al. 2009), </a:t>
            </a:r>
            <a:r>
              <a:rPr lang="en-GB" sz="1800" dirty="0">
                <a:solidFill>
                  <a:schemeClr val="tx1"/>
                </a:solidFill>
              </a:rPr>
              <a:t>rise time</a:t>
            </a:r>
            <a:r>
              <a:rPr lang="en-GB" sz="1800" dirty="0"/>
              <a:t> (Conley et al. 2006), </a:t>
            </a:r>
            <a:r>
              <a:rPr lang="en-GB" sz="1800" dirty="0">
                <a:solidFill>
                  <a:schemeClr val="tx1"/>
                </a:solidFill>
              </a:rPr>
              <a:t>SN rates </a:t>
            </a:r>
            <a:r>
              <a:rPr lang="en-GB" sz="1800" dirty="0"/>
              <a:t>(Sullivan et al. </a:t>
            </a:r>
            <a:r>
              <a:rPr lang="en-GB" sz="1800" dirty="0" smtClean="0"/>
              <a:t>2007, Graham et al. 2008) </a:t>
            </a:r>
            <a:r>
              <a:rPr lang="en-GB" sz="1800" dirty="0">
                <a:solidFill>
                  <a:schemeClr val="tx1"/>
                </a:solidFill>
              </a:rPr>
              <a:t>and</a:t>
            </a:r>
            <a:r>
              <a:rPr lang="en-GB" sz="1800" dirty="0"/>
              <a:t> </a:t>
            </a:r>
            <a:r>
              <a:rPr lang="en-GB" sz="1800" dirty="0">
                <a:solidFill>
                  <a:schemeClr val="tx1"/>
                </a:solidFill>
              </a:rPr>
              <a:t>individual </a:t>
            </a:r>
            <a:r>
              <a:rPr lang="en-GB" sz="1800" dirty="0" err="1">
                <a:solidFill>
                  <a:schemeClr val="tx1"/>
                </a:solidFill>
              </a:rPr>
              <a:t>SNe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/>
              <a:t>(Howell et al. </a:t>
            </a:r>
            <a:r>
              <a:rPr lang="en-GB" sz="1800" dirty="0" smtClean="0"/>
              <a:t>2006, 2009)</a:t>
            </a:r>
            <a:endParaRPr lang="en-GB" sz="1800" dirty="0"/>
          </a:p>
          <a:p>
            <a:r>
              <a:rPr lang="en-GB" sz="2400" dirty="0"/>
              <a:t>ESSENCE</a:t>
            </a:r>
          </a:p>
          <a:p>
            <a:pPr lvl="1">
              <a:spcBef>
                <a:spcPct val="0"/>
              </a:spcBef>
            </a:pPr>
            <a:r>
              <a:rPr lang="en-GB" sz="1800" dirty="0"/>
              <a:t>Wood-</a:t>
            </a:r>
            <a:r>
              <a:rPr lang="en-GB" sz="1800" dirty="0" err="1"/>
              <a:t>Vasey</a:t>
            </a:r>
            <a:r>
              <a:rPr lang="en-GB" sz="1800" dirty="0"/>
              <a:t> et al. 2007 – </a:t>
            </a:r>
            <a:r>
              <a:rPr lang="en-GB" sz="1800" dirty="0">
                <a:solidFill>
                  <a:schemeClr val="tx1"/>
                </a:solidFill>
              </a:rPr>
              <a:t>60 distant </a:t>
            </a:r>
            <a:r>
              <a:rPr lang="en-GB" sz="1800" dirty="0" err="1">
                <a:solidFill>
                  <a:schemeClr val="tx1"/>
                </a:solidFill>
              </a:rPr>
              <a:t>SNe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Ia</a:t>
            </a:r>
            <a:endParaRPr lang="en-GB" sz="1800" dirty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</a:pPr>
            <a:r>
              <a:rPr lang="en-GB" sz="1800" dirty="0" err="1"/>
              <a:t>Miknaitis</a:t>
            </a:r>
            <a:r>
              <a:rPr lang="en-GB" sz="1800" dirty="0"/>
              <a:t> et al. 2007 – </a:t>
            </a:r>
            <a:r>
              <a:rPr lang="en-GB" sz="1800" dirty="0">
                <a:solidFill>
                  <a:schemeClr val="tx1"/>
                </a:solidFill>
              </a:rPr>
              <a:t>description of the survey</a:t>
            </a:r>
          </a:p>
          <a:p>
            <a:pPr lvl="1">
              <a:spcBef>
                <a:spcPct val="0"/>
              </a:spcBef>
            </a:pPr>
            <a:r>
              <a:rPr lang="en-GB" sz="1800" dirty="0"/>
              <a:t>Davis et al. 2007 – </a:t>
            </a:r>
            <a:r>
              <a:rPr lang="en-GB" sz="1800" dirty="0">
                <a:solidFill>
                  <a:schemeClr val="tx1"/>
                </a:solidFill>
              </a:rPr>
              <a:t>comparison to exotic dark 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energy proposals</a:t>
            </a:r>
          </a:p>
          <a:p>
            <a:pPr lvl="1">
              <a:spcBef>
                <a:spcPct val="0"/>
              </a:spcBef>
            </a:pPr>
            <a:r>
              <a:rPr lang="en-GB" sz="1800" dirty="0">
                <a:solidFill>
                  <a:schemeClr val="tx1"/>
                </a:solidFill>
              </a:rPr>
              <a:t>spectroscopy</a:t>
            </a:r>
            <a:r>
              <a:rPr lang="en-GB" sz="1800" dirty="0"/>
              <a:t> (Matheson et al. 2005, </a:t>
            </a:r>
            <a:br>
              <a:rPr lang="en-GB" sz="1800" dirty="0"/>
            </a:br>
            <a:r>
              <a:rPr lang="en-GB" sz="1800" dirty="0" err="1"/>
              <a:t>Blondin</a:t>
            </a:r>
            <a:r>
              <a:rPr lang="en-GB" sz="1800" dirty="0"/>
              <a:t> et al. </a:t>
            </a:r>
            <a:r>
              <a:rPr lang="en-GB" sz="1800" dirty="0" smtClean="0"/>
              <a:t>2006, Foley et al. 2008, 2009)</a:t>
            </a:r>
          </a:p>
          <a:p>
            <a:pPr lvl="1"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time dilation </a:t>
            </a:r>
            <a:r>
              <a:rPr lang="en-US" sz="1800" dirty="0" smtClean="0">
                <a:solidFill>
                  <a:srgbClr val="C00000"/>
                </a:solidFill>
              </a:rPr>
              <a:t>(</a:t>
            </a:r>
            <a:r>
              <a:rPr lang="en-US" sz="1800" dirty="0" err="1" smtClean="0">
                <a:solidFill>
                  <a:srgbClr val="C00000"/>
                </a:solidFill>
              </a:rPr>
              <a:t>Blondin</a:t>
            </a:r>
            <a:r>
              <a:rPr lang="en-US" sz="1800" dirty="0" smtClean="0">
                <a:solidFill>
                  <a:srgbClr val="C00000"/>
                </a:solidFill>
              </a:rPr>
              <a:t> et al. 2008)</a:t>
            </a:r>
          </a:p>
          <a:p>
            <a:pPr lvl="1"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“other”:  </a:t>
            </a:r>
            <a:r>
              <a:rPr lang="en-US" sz="1800" dirty="0" smtClean="0">
                <a:solidFill>
                  <a:srgbClr val="C00000"/>
                </a:solidFill>
              </a:rPr>
              <a:t>Becker et al. (2007 – TNOs)</a:t>
            </a:r>
            <a:br>
              <a:rPr lang="en-US" sz="1800" dirty="0" smtClean="0">
                <a:solidFill>
                  <a:srgbClr val="C00000"/>
                </a:solidFill>
              </a:rPr>
            </a:br>
            <a:r>
              <a:rPr lang="en-US" sz="1800" dirty="0" err="1" smtClean="0">
                <a:solidFill>
                  <a:srgbClr val="C00000"/>
                </a:solidFill>
              </a:rPr>
              <a:t>Boutsia</a:t>
            </a:r>
            <a:r>
              <a:rPr lang="en-US" sz="1800" dirty="0" smtClean="0">
                <a:solidFill>
                  <a:srgbClr val="C00000"/>
                </a:solidFill>
              </a:rPr>
              <a:t> et al. (2009 – AGNs)</a:t>
            </a:r>
            <a:endParaRPr lang="en-GB" sz="1800" dirty="0">
              <a:solidFill>
                <a:schemeClr val="tx1"/>
              </a:solidFill>
            </a:endParaRPr>
          </a:p>
        </p:txBody>
      </p:sp>
      <p:grpSp>
        <p:nvGrpSpPr>
          <p:cNvPr id="452612" name="Group 4"/>
          <p:cNvGrpSpPr>
            <a:grpSpLocks/>
          </p:cNvGrpSpPr>
          <p:nvPr/>
        </p:nvGrpSpPr>
        <p:grpSpPr bwMode="auto">
          <a:xfrm>
            <a:off x="6337300" y="3933825"/>
            <a:ext cx="2771775" cy="2879725"/>
            <a:chOff x="2426" y="845"/>
            <a:chExt cx="3334" cy="3475"/>
          </a:xfrm>
        </p:grpSpPr>
        <p:pic>
          <p:nvPicPr>
            <p:cNvPr id="452613" name="Picture 5" descr="GSTrails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426" y="3282"/>
              <a:ext cx="1342" cy="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2614" name="Picture 6" descr="Magellan_Nov2000_2sm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422" y="2069"/>
              <a:ext cx="1338" cy="1108"/>
            </a:xfrm>
            <a:prstGeom prst="rect">
              <a:avLst/>
            </a:prstGeom>
            <a:noFill/>
          </p:spPr>
        </p:pic>
        <p:pic>
          <p:nvPicPr>
            <p:cNvPr id="452615" name="Picture 7" descr="PAO-Platform-200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771" y="3172"/>
              <a:ext cx="1989" cy="1148"/>
            </a:xfrm>
            <a:prstGeom prst="rect">
              <a:avLst/>
            </a:prstGeom>
            <a:noFill/>
          </p:spPr>
        </p:pic>
        <p:pic>
          <p:nvPicPr>
            <p:cNvPr id="452616" name="Picture 8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835" y="845"/>
              <a:ext cx="1596" cy="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2617" name="Picture 9" descr="keckssubarusunset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431" y="1378"/>
              <a:ext cx="1328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2618" name="Group 10"/>
          <p:cNvGrpSpPr>
            <a:grpSpLocks/>
          </p:cNvGrpSpPr>
          <p:nvPr/>
        </p:nvGrpSpPr>
        <p:grpSpPr bwMode="auto">
          <a:xfrm>
            <a:off x="611188" y="115888"/>
            <a:ext cx="2268537" cy="1773237"/>
            <a:chOff x="928" y="768"/>
            <a:chExt cx="3728" cy="2736"/>
          </a:xfrm>
        </p:grpSpPr>
        <p:pic>
          <p:nvPicPr>
            <p:cNvPr id="452619" name="Picture 11" descr="CFHT-DomeSlit-Sunset-Cuillandre-2001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928" y="768"/>
              <a:ext cx="1813" cy="2736"/>
            </a:xfrm>
            <a:prstGeom prst="rect">
              <a:avLst/>
            </a:prstGeom>
            <a:noFill/>
          </p:spPr>
        </p:pic>
        <p:pic>
          <p:nvPicPr>
            <p:cNvPr id="452620" name="Picture 12" descr="gemini1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2736" y="2208"/>
              <a:ext cx="1920" cy="1294"/>
            </a:xfrm>
            <a:prstGeom prst="rect">
              <a:avLst/>
            </a:prstGeom>
            <a:noFill/>
          </p:spPr>
        </p:pic>
        <p:pic>
          <p:nvPicPr>
            <p:cNvPr id="452621" name="Picture 13" descr="vlt-bis1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2736" y="768"/>
              <a:ext cx="1920" cy="144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0" y="269875"/>
            <a:ext cx="7772400" cy="1143000"/>
          </a:xfrm>
        </p:spPr>
        <p:txBody>
          <a:bodyPr/>
          <a:lstStyle/>
          <a:p>
            <a:r>
              <a:rPr lang="en-GB"/>
              <a:t>Cosmological results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8400" y="1330325"/>
            <a:ext cx="4749800" cy="4114800"/>
          </a:xfrm>
        </p:spPr>
        <p:txBody>
          <a:bodyPr/>
          <a:lstStyle/>
          <a:p>
            <a:r>
              <a:rPr lang="en-GB"/>
              <a:t>No changes compared to previous data sets</a:t>
            </a:r>
          </a:p>
        </p:txBody>
      </p:sp>
      <p:pic>
        <p:nvPicPr>
          <p:cNvPr id="521220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908050"/>
            <a:ext cx="3338513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1222" name="Text Box 6"/>
          <p:cNvSpPr txBox="1">
            <a:spLocks noChangeArrowheads="1"/>
          </p:cNvSpPr>
          <p:nvPr/>
        </p:nvSpPr>
        <p:spPr bwMode="auto">
          <a:xfrm>
            <a:off x="3708400" y="6018213"/>
            <a:ext cx="2354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Kowalski et al. 2008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708400" y="2565400"/>
            <a:ext cx="5162550" cy="3394075"/>
            <a:chOff x="2336" y="1616"/>
            <a:chExt cx="3252" cy="2138"/>
          </a:xfrm>
        </p:grpSpPr>
        <p:pic>
          <p:nvPicPr>
            <p:cNvPr id="521221" name="Picture 5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336" y="1616"/>
              <a:ext cx="3252" cy="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21223" name="Text Box 7"/>
            <p:cNvSpPr txBox="1">
              <a:spLocks noChangeArrowheads="1"/>
            </p:cNvSpPr>
            <p:nvPr/>
          </p:nvSpPr>
          <p:spPr bwMode="auto">
            <a:xfrm>
              <a:off x="2686" y="1796"/>
              <a:ext cx="3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flat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Cosmology results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8062913" cy="51847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/>
              <a:t>SNLS 1</a:t>
            </a:r>
            <a:r>
              <a:rPr lang="en-GB" baseline="30000"/>
              <a:t>st</a:t>
            </a:r>
            <a:r>
              <a:rPr lang="en-GB"/>
              <a:t> year </a:t>
            </a:r>
            <a:r>
              <a:rPr lang="en-GB">
                <a:solidFill>
                  <a:schemeClr val="accent2"/>
                </a:solidFill>
              </a:rPr>
              <a:t>(Astier et al. 2006)</a:t>
            </a:r>
          </a:p>
          <a:p>
            <a:pPr lvl="1">
              <a:spcBef>
                <a:spcPct val="0"/>
              </a:spcBef>
            </a:pPr>
            <a:r>
              <a:rPr lang="en-GB"/>
              <a:t>71 distant SNe Ia </a:t>
            </a:r>
          </a:p>
          <a:p>
            <a:pPr lvl="2">
              <a:spcBef>
                <a:spcPct val="0"/>
              </a:spcBef>
            </a:pPr>
            <a:r>
              <a:rPr lang="en-GB"/>
              <a:t>flat geometry and combined with BAO results</a:t>
            </a:r>
            <a:endParaRPr lang="en-US"/>
          </a:p>
          <a:p>
            <a:pPr lvl="1">
              <a:spcBef>
                <a:spcPct val="0"/>
              </a:spcBef>
              <a:buFontTx/>
              <a:buNone/>
            </a:pPr>
            <a:r>
              <a:rPr lang="en-US"/>
              <a:t>		</a:t>
            </a:r>
            <a:r>
              <a:rPr lang="el-GR"/>
              <a:t>Ω</a:t>
            </a:r>
            <a:r>
              <a:rPr lang="en-US" baseline="-25000"/>
              <a:t>M</a:t>
            </a:r>
            <a:r>
              <a:rPr lang="en-US"/>
              <a:t> =  0.271 ± 0.021 </a:t>
            </a:r>
            <a:r>
              <a:rPr lang="en-US" i="1"/>
              <a:t>(stat)</a:t>
            </a:r>
            <a:r>
              <a:rPr lang="en-US"/>
              <a:t> ± 0.007 </a:t>
            </a:r>
            <a:r>
              <a:rPr lang="en-US" i="1"/>
              <a:t>(sys)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i="1"/>
              <a:t>  		w </a:t>
            </a:r>
            <a:r>
              <a:rPr lang="en-US"/>
              <a:t>= -1.02 ± 0.09 </a:t>
            </a:r>
            <a:r>
              <a:rPr lang="en-US" i="1"/>
              <a:t>(stat)</a:t>
            </a:r>
            <a:r>
              <a:rPr lang="en-US"/>
              <a:t> ± 0.054 </a:t>
            </a:r>
            <a:r>
              <a:rPr lang="en-US" i="1"/>
              <a:t>(sys)</a:t>
            </a:r>
          </a:p>
          <a:p>
            <a:pPr>
              <a:spcBef>
                <a:spcPct val="0"/>
              </a:spcBef>
            </a:pPr>
            <a:r>
              <a:rPr lang="en-US"/>
              <a:t>ESSENCE 3 years </a:t>
            </a:r>
            <a:r>
              <a:rPr lang="en-US">
                <a:solidFill>
                  <a:schemeClr val="accent2"/>
                </a:solidFill>
              </a:rPr>
              <a:t>(Wood-Vasey et al. 2007)</a:t>
            </a:r>
          </a:p>
          <a:p>
            <a:pPr lvl="1">
              <a:spcBef>
                <a:spcPct val="0"/>
              </a:spcBef>
            </a:pPr>
            <a:r>
              <a:rPr lang="en-GB"/>
              <a:t>60 distant SNe Ia</a:t>
            </a:r>
          </a:p>
          <a:p>
            <a:pPr lvl="2">
              <a:spcBef>
                <a:spcPct val="0"/>
              </a:spcBef>
            </a:pPr>
            <a:r>
              <a:rPr lang="en-GB"/>
              <a:t>plus 45 nearby SNe Ia, plus 57 SNe Ia from SNLS 1st year</a:t>
            </a:r>
          </a:p>
          <a:p>
            <a:pPr lvl="2">
              <a:spcBef>
                <a:spcPct val="0"/>
              </a:spcBef>
            </a:pPr>
            <a:r>
              <a:rPr lang="en-GB"/>
              <a:t>flat geometry and combined with BAO 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GB" sz="2800" b="1">
                <a:solidFill>
                  <a:srgbClr val="CC0000"/>
                </a:solidFill>
              </a:rPr>
              <a:t>w = -1.07 </a:t>
            </a:r>
            <a:r>
              <a:rPr lang="en-US" sz="2800" b="1">
                <a:solidFill>
                  <a:srgbClr val="CC0000"/>
                </a:solidFill>
                <a:cs typeface="Times New Roman" pitchFamily="18" charset="0"/>
              </a:rPr>
              <a:t>± 0.09 (</a:t>
            </a:r>
            <a:r>
              <a:rPr lang="en-US" sz="2800" b="1" i="1">
                <a:solidFill>
                  <a:srgbClr val="CC0000"/>
                </a:solidFill>
                <a:cs typeface="Times New Roman" pitchFamily="18" charset="0"/>
              </a:rPr>
              <a:t>stat</a:t>
            </a:r>
            <a:r>
              <a:rPr lang="en-US" sz="2800" b="1">
                <a:solidFill>
                  <a:srgbClr val="CC0000"/>
                </a:solidFill>
                <a:cs typeface="Times New Roman" pitchFamily="18" charset="0"/>
              </a:rPr>
              <a:t>) ± 0.13 (</a:t>
            </a:r>
            <a:r>
              <a:rPr lang="en-US" sz="2800" b="1" i="1">
                <a:solidFill>
                  <a:srgbClr val="CC0000"/>
                </a:solidFill>
                <a:cs typeface="Times New Roman" pitchFamily="18" charset="0"/>
              </a:rPr>
              <a:t>sys</a:t>
            </a:r>
            <a:r>
              <a:rPr lang="en-US" sz="2800" b="1">
                <a:solidFill>
                  <a:srgbClr val="CC0000"/>
                </a:solidFill>
                <a:cs typeface="Times New Roman" pitchFamily="18" charset="0"/>
              </a:rPr>
              <a:t>) 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CC0000"/>
                </a:solidFill>
                <a:cs typeface="Times New Roman" pitchFamily="18" charset="0"/>
                <a:sym typeface="Symbol" pitchFamily="18" charset="2"/>
              </a:rPr>
              <a:t></a:t>
            </a:r>
            <a:r>
              <a:rPr lang="en-US" sz="2800" b="1" baseline="-25000">
                <a:solidFill>
                  <a:srgbClr val="CC0000"/>
                </a:solidFill>
                <a:cs typeface="Times New Roman" pitchFamily="18" charset="0"/>
                <a:sym typeface="Symbol" pitchFamily="18" charset="2"/>
              </a:rPr>
              <a:t>M </a:t>
            </a:r>
            <a:r>
              <a:rPr lang="en-US" sz="2800" b="1">
                <a:solidFill>
                  <a:srgbClr val="CC0000"/>
                </a:solidFill>
                <a:cs typeface="Times New Roman" pitchFamily="18" charset="0"/>
                <a:sym typeface="Symbol" pitchFamily="18" charset="2"/>
              </a:rPr>
              <a:t>= 0.27 </a:t>
            </a:r>
            <a:r>
              <a:rPr lang="en-US" sz="2800" b="1">
                <a:solidFill>
                  <a:srgbClr val="CC0000"/>
                </a:solidFill>
                <a:cs typeface="Times New Roman" pitchFamily="18" charset="0"/>
              </a:rPr>
              <a:t>± 0.03</a:t>
            </a:r>
            <a:r>
              <a:rPr lang="en-US">
                <a:cs typeface="Times New Roman" pitchFamily="18" charset="0"/>
              </a:rPr>
              <a:t>   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591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60475" y="1809750"/>
            <a:ext cx="69119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51595" name="Group 11"/>
          <p:cNvGrpSpPr>
            <a:grpSpLocks/>
          </p:cNvGrpSpPr>
          <p:nvPr/>
        </p:nvGrpSpPr>
        <p:grpSpPr bwMode="auto">
          <a:xfrm>
            <a:off x="1763713" y="1663700"/>
            <a:ext cx="6048375" cy="5040313"/>
            <a:chOff x="1111" y="1048"/>
            <a:chExt cx="3810" cy="3175"/>
          </a:xfrm>
        </p:grpSpPr>
        <p:pic>
          <p:nvPicPr>
            <p:cNvPr id="451588" name="Picture 4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111" y="1048"/>
              <a:ext cx="3810" cy="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51594" name="Text Box 10"/>
            <p:cNvSpPr txBox="1">
              <a:spLocks noChangeArrowheads="1"/>
            </p:cNvSpPr>
            <p:nvPr/>
          </p:nvSpPr>
          <p:spPr bwMode="auto">
            <a:xfrm>
              <a:off x="1951" y="1389"/>
              <a:ext cx="8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flat </a:t>
              </a:r>
              <a:r>
                <a:rPr lang="el-GR">
                  <a:cs typeface="Times New Roman" pitchFamily="18" charset="0"/>
                </a:rPr>
                <a:t>Λ</a:t>
              </a:r>
              <a:r>
                <a:rPr lang="en-US">
                  <a:cs typeface="Times New Roman" pitchFamily="18" charset="0"/>
                </a:rPr>
                <a:t>CDM</a:t>
              </a:r>
              <a:endParaRPr lang="el-GR">
                <a:cs typeface="Times New Roman" pitchFamily="18" charset="0"/>
              </a:endParaRPr>
            </a:p>
          </p:txBody>
        </p:sp>
      </p:grpSp>
      <p:grpSp>
        <p:nvGrpSpPr>
          <p:cNvPr id="451597" name="Group 13"/>
          <p:cNvGrpSpPr>
            <a:grpSpLocks/>
          </p:cNvGrpSpPr>
          <p:nvPr/>
        </p:nvGrpSpPr>
        <p:grpSpPr bwMode="auto">
          <a:xfrm>
            <a:off x="1762125" y="1662113"/>
            <a:ext cx="6164263" cy="5040312"/>
            <a:chOff x="1110" y="1047"/>
            <a:chExt cx="3883" cy="3175"/>
          </a:xfrm>
        </p:grpSpPr>
        <p:pic>
          <p:nvPicPr>
            <p:cNvPr id="451590" name="Picture 6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110" y="1047"/>
              <a:ext cx="3883" cy="317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451596" name="Text Box 12"/>
            <p:cNvSpPr txBox="1">
              <a:spLocks noChangeArrowheads="1"/>
            </p:cNvSpPr>
            <p:nvPr/>
          </p:nvSpPr>
          <p:spPr bwMode="auto">
            <a:xfrm>
              <a:off x="1779" y="3927"/>
              <a:ext cx="8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variable </a:t>
              </a:r>
              <a:r>
                <a:rPr lang="el-GR">
                  <a:cs typeface="Times New Roman" pitchFamily="18" charset="0"/>
                </a:rPr>
                <a:t>ω</a:t>
              </a:r>
            </a:p>
          </p:txBody>
        </p:sp>
      </p:grp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Comparison to other models</a:t>
            </a:r>
          </a:p>
        </p:txBody>
      </p:sp>
      <p:grpSp>
        <p:nvGrpSpPr>
          <p:cNvPr id="451599" name="Group 15"/>
          <p:cNvGrpSpPr>
            <a:grpSpLocks/>
          </p:cNvGrpSpPr>
          <p:nvPr/>
        </p:nvGrpSpPr>
        <p:grpSpPr bwMode="auto">
          <a:xfrm>
            <a:off x="1762125" y="1662113"/>
            <a:ext cx="6143625" cy="5043487"/>
            <a:chOff x="974" y="1047"/>
            <a:chExt cx="3870" cy="3177"/>
          </a:xfrm>
        </p:grpSpPr>
        <p:pic>
          <p:nvPicPr>
            <p:cNvPr id="451589" name="Picture 5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974" y="1047"/>
              <a:ext cx="3870" cy="3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51598" name="Text Box 14"/>
            <p:cNvSpPr txBox="1">
              <a:spLocks noChangeArrowheads="1"/>
            </p:cNvSpPr>
            <p:nvPr/>
          </p:nvSpPr>
          <p:spPr bwMode="auto">
            <a:xfrm>
              <a:off x="1869" y="3429"/>
              <a:ext cx="9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DGP model</a:t>
              </a:r>
            </a:p>
          </p:txBody>
        </p:sp>
      </p:grpSp>
      <p:sp>
        <p:nvSpPr>
          <p:cNvPr id="451593" name="Text Box 9"/>
          <p:cNvSpPr txBox="1">
            <a:spLocks noChangeArrowheads="1"/>
          </p:cNvSpPr>
          <p:nvPr/>
        </p:nvSpPr>
        <p:spPr bwMode="auto">
          <a:xfrm>
            <a:off x="6640513" y="1338263"/>
            <a:ext cx="194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Davis et al. 2007</a:t>
            </a:r>
          </a:p>
        </p:txBody>
      </p:sp>
      <p:grpSp>
        <p:nvGrpSpPr>
          <p:cNvPr id="451601" name="Group 17"/>
          <p:cNvGrpSpPr>
            <a:grpSpLocks/>
          </p:cNvGrpSpPr>
          <p:nvPr/>
        </p:nvGrpSpPr>
        <p:grpSpPr bwMode="auto">
          <a:xfrm>
            <a:off x="1762125" y="1662113"/>
            <a:ext cx="6470650" cy="5043487"/>
            <a:chOff x="974" y="1047"/>
            <a:chExt cx="4076" cy="3177"/>
          </a:xfrm>
        </p:grpSpPr>
        <p:pic>
          <p:nvPicPr>
            <p:cNvPr id="451592" name="Picture 8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974" y="1047"/>
              <a:ext cx="4076" cy="3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51600" name="Text Box 16"/>
            <p:cNvSpPr txBox="1">
              <a:spLocks noChangeArrowheads="1"/>
            </p:cNvSpPr>
            <p:nvPr/>
          </p:nvSpPr>
          <p:spPr bwMode="auto">
            <a:xfrm>
              <a:off x="1837" y="3430"/>
              <a:ext cx="17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standard Chaplygin gas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5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5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5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5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dilation</a:t>
            </a:r>
            <a:endParaRPr lang="en-GB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87900" y="1773238"/>
            <a:ext cx="3716338" cy="4114800"/>
            <a:chOff x="2429" y="890"/>
            <a:chExt cx="2792" cy="3430"/>
          </a:xfrm>
        </p:grpSpPr>
        <p:pic>
          <p:nvPicPr>
            <p:cNvPr id="390148" name="Picture 4"/>
            <p:cNvPicPr>
              <a:picLocks noChangeAspect="1" noChangeArrowheads="1"/>
            </p:cNvPicPr>
            <p:nvPr/>
          </p:nvPicPr>
          <p:blipFill>
            <a:blip r:embed="rId2" cstate="screen"/>
            <a:srcRect b="-10965"/>
            <a:stretch>
              <a:fillRect/>
            </a:stretch>
          </p:blipFill>
          <p:spPr bwMode="auto">
            <a:xfrm>
              <a:off x="2429" y="890"/>
              <a:ext cx="2792" cy="3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390149" name="Text Box 5"/>
            <p:cNvSpPr txBox="1">
              <a:spLocks noChangeArrowheads="1"/>
            </p:cNvSpPr>
            <p:nvPr/>
          </p:nvSpPr>
          <p:spPr bwMode="auto">
            <a:xfrm>
              <a:off x="2925" y="3975"/>
              <a:ext cx="225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/>
                <a:t>Observed Wavelength [</a:t>
              </a:r>
              <a:r>
                <a:rPr lang="en-US" sz="2000">
                  <a:cs typeface="Times New Roman" pitchFamily="18" charset="0"/>
                </a:rPr>
                <a:t>Å]</a:t>
              </a:r>
            </a:p>
          </p:txBody>
        </p:sp>
      </p:grpSp>
      <p:sp>
        <p:nvSpPr>
          <p:cNvPr id="3901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1773238"/>
            <a:ext cx="4105275" cy="4114800"/>
          </a:xfrm>
        </p:spPr>
        <p:txBody>
          <a:bodyPr/>
          <a:lstStyle/>
          <a:p>
            <a:r>
              <a:rPr lang="en-GB" dirty="0" smtClean="0"/>
              <a:t>Spectroscopic clock in the distant universe</a:t>
            </a:r>
            <a:endParaRPr lang="en-GB" dirty="0"/>
          </a:p>
        </p:txBody>
      </p:sp>
      <p:sp>
        <p:nvSpPr>
          <p:cNvPr id="390151" name="Text Box 7"/>
          <p:cNvSpPr txBox="1">
            <a:spLocks noChangeArrowheads="1"/>
          </p:cNvSpPr>
          <p:nvPr/>
        </p:nvSpPr>
        <p:spPr bwMode="auto">
          <a:xfrm>
            <a:off x="5272088" y="6091238"/>
            <a:ext cx="236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Blondin et al. (2008)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11188" y="3213100"/>
            <a:ext cx="4032250" cy="3267075"/>
            <a:chOff x="385" y="1940"/>
            <a:chExt cx="2540" cy="2058"/>
          </a:xfrm>
        </p:grpSpPr>
        <p:pic>
          <p:nvPicPr>
            <p:cNvPr id="390153" name="Picture 9" descr="x038_dil"/>
            <p:cNvPicPr>
              <a:picLocks noChangeAspect="1" noChangeArrowheads="1"/>
            </p:cNvPicPr>
            <p:nvPr/>
          </p:nvPicPr>
          <p:blipFill>
            <a:blip r:embed="rId3" cstate="screen"/>
            <a:srcRect b="4974"/>
            <a:stretch>
              <a:fillRect/>
            </a:stretch>
          </p:blipFill>
          <p:spPr bwMode="auto">
            <a:xfrm>
              <a:off x="385" y="1940"/>
              <a:ext cx="2526" cy="1853"/>
            </a:xfrm>
            <a:prstGeom prst="rect">
              <a:avLst/>
            </a:prstGeom>
            <a:noFill/>
          </p:spPr>
        </p:pic>
        <p:sp>
          <p:nvSpPr>
            <p:cNvPr id="390154" name="Text Box 10"/>
            <p:cNvSpPr txBox="1">
              <a:spLocks noChangeArrowheads="1"/>
            </p:cNvSpPr>
            <p:nvPr/>
          </p:nvSpPr>
          <p:spPr bwMode="auto">
            <a:xfrm>
              <a:off x="1882" y="3113"/>
              <a:ext cx="8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i="1">
                  <a:latin typeface="Arial" pitchFamily="34" charset="0"/>
                  <a:ea typeface="ＭＳ Ｐゴシック" pitchFamily="8" charset="-128"/>
                </a:rPr>
                <a:t>(z ~ 0.5)</a:t>
              </a:r>
            </a:p>
          </p:txBody>
        </p:sp>
        <p:sp>
          <p:nvSpPr>
            <p:cNvPr id="390155" name="Rectangle 11"/>
            <p:cNvSpPr>
              <a:spLocks noChangeArrowheads="1"/>
            </p:cNvSpPr>
            <p:nvPr/>
          </p:nvSpPr>
          <p:spPr bwMode="auto">
            <a:xfrm>
              <a:off x="385" y="3748"/>
              <a:ext cx="2540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0">
                  <a:latin typeface="Arial" pitchFamily="34" charset="0"/>
                  <a:ea typeface="ＭＳ Ｐゴシック" pitchFamily="8" charset="-128"/>
                  <a:sym typeface="Symbol" pitchFamily="18" charset="2"/>
                </a:rPr>
                <a:t></a:t>
              </a:r>
              <a:r>
                <a:rPr lang="en-US" sz="2000" b="0">
                  <a:latin typeface="Arial" pitchFamily="34" charset="0"/>
                  <a:ea typeface="ＭＳ Ｐゴシック" pitchFamily="8" charset="-128"/>
                </a:rPr>
                <a:t>t</a:t>
              </a:r>
              <a:r>
                <a:rPr lang="en-US" sz="2000" b="0" baseline="-25000">
                  <a:latin typeface="Arial" pitchFamily="34" charset="0"/>
                  <a:ea typeface="ＭＳ Ｐゴシック" pitchFamily="8" charset="-128"/>
                </a:rPr>
                <a:t>obs </a:t>
              </a:r>
              <a:r>
                <a:rPr lang="en-US" sz="2000" b="0">
                  <a:latin typeface="Arial" pitchFamily="34" charset="0"/>
                  <a:ea typeface="ＭＳ Ｐゴシック" pitchFamily="8" charset="-128"/>
                </a:rPr>
                <a:t>[days]</a:t>
              </a:r>
              <a:endParaRPr lang="en-US" sz="2000" b="0" baseline="-25000">
                <a:latin typeface="Arial" pitchFamily="34" charset="0"/>
                <a:ea typeface="ＭＳ Ｐゴシック" pitchFamily="8" charset="-12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r>
              <a:rPr lang="en-GB"/>
              <a:t>Zeitdilatation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5538"/>
            <a:ext cx="7772400" cy="4114800"/>
          </a:xfrm>
        </p:spPr>
        <p:txBody>
          <a:bodyPr/>
          <a:lstStyle/>
          <a:p>
            <a:r>
              <a:rPr lang="en-GB" sz="2800" dirty="0"/>
              <a:t>‘Tired Light’ </a:t>
            </a:r>
            <a:r>
              <a:rPr lang="en-GB" sz="2800" dirty="0" smtClean="0"/>
              <a:t>can be excluded beyond doubt (</a:t>
            </a:r>
            <a:r>
              <a:rPr lang="el-GR" sz="2800" dirty="0">
                <a:cs typeface="Times New Roman" pitchFamily="18" charset="0"/>
              </a:rPr>
              <a:t>Δχ</a:t>
            </a:r>
            <a:r>
              <a:rPr lang="en-US" sz="2800" baseline="30000" dirty="0">
                <a:cs typeface="Times New Roman" pitchFamily="18" charset="0"/>
              </a:rPr>
              <a:t>2</a:t>
            </a:r>
            <a:r>
              <a:rPr lang="en-US" sz="2800" dirty="0">
                <a:cs typeface="Times New Roman" pitchFamily="18" charset="0"/>
              </a:rPr>
              <a:t>=120)</a:t>
            </a:r>
            <a:endParaRPr lang="el-GR" sz="2800" dirty="0">
              <a:cs typeface="Times New Roman" pitchFamily="18" charset="0"/>
            </a:endParaRPr>
          </a:p>
        </p:txBody>
      </p:sp>
      <p:pic>
        <p:nvPicPr>
          <p:cNvPr id="39219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2988" y="2060575"/>
            <a:ext cx="5545137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2197" name="Text Box 5"/>
          <p:cNvSpPr txBox="1">
            <a:spLocks noChangeArrowheads="1"/>
          </p:cNvSpPr>
          <p:nvPr/>
        </p:nvSpPr>
        <p:spPr bwMode="auto">
          <a:xfrm>
            <a:off x="6588125" y="6308725"/>
            <a:ext cx="236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Blondin et al. (2008)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118225" cy="1143000"/>
          </a:xfrm>
        </p:spPr>
        <p:txBody>
          <a:bodyPr/>
          <a:lstStyle/>
          <a:p>
            <a:r>
              <a:rPr lang="en-GB" sz="1600">
                <a:solidFill>
                  <a:srgbClr val="FFFF00"/>
                </a:solidFill>
              </a:rPr>
              <a:t>Supernovae!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0260" name="Picture 4" descr="Riess07_fig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550" y="0"/>
            <a:ext cx="4325938" cy="6858000"/>
          </a:xfrm>
          <a:prstGeom prst="rect">
            <a:avLst/>
          </a:prstGeom>
          <a:noFill/>
        </p:spPr>
      </p:pic>
      <p:sp>
        <p:nvSpPr>
          <p:cNvPr id="480261" name="Text Box 5"/>
          <p:cNvSpPr txBox="1">
            <a:spLocks noChangeArrowheads="1"/>
          </p:cNvSpPr>
          <p:nvPr/>
        </p:nvSpPr>
        <p:spPr bwMode="auto">
          <a:xfrm>
            <a:off x="5919788" y="6234113"/>
            <a:ext cx="1903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Riess et al.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dirty="0"/>
              <a:t>Where are we?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8062913" cy="51117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/>
              <a:t>Already in hand</a:t>
            </a:r>
          </a:p>
          <a:p>
            <a:pPr lvl="1">
              <a:spcBef>
                <a:spcPct val="0"/>
              </a:spcBef>
            </a:pPr>
            <a:r>
              <a:rPr lang="en-GB"/>
              <a:t>about 1000 SNe Ia for cosmology</a:t>
            </a:r>
          </a:p>
          <a:p>
            <a:pPr lvl="1">
              <a:spcBef>
                <a:spcPct val="0"/>
              </a:spcBef>
            </a:pPr>
            <a:r>
              <a:rPr lang="en-GB"/>
              <a:t>constant </a:t>
            </a:r>
            <a:r>
              <a:rPr lang="el-GR">
                <a:cs typeface="Times New Roman" pitchFamily="18" charset="0"/>
              </a:rPr>
              <a:t>ω</a:t>
            </a:r>
            <a:r>
              <a:rPr lang="en-US">
                <a:cs typeface="Times New Roman" pitchFamily="18" charset="0"/>
              </a:rPr>
              <a:t> determined to 5%</a:t>
            </a:r>
          </a:p>
          <a:p>
            <a:pPr lvl="1">
              <a:spcBef>
                <a:spcPct val="0"/>
              </a:spcBef>
            </a:pPr>
            <a:r>
              <a:rPr lang="en-US">
                <a:cs typeface="Times New Roman" pitchFamily="18" charset="0"/>
              </a:rPr>
              <a:t>accuracy dominated by systematic effects</a:t>
            </a:r>
          </a:p>
          <a:p>
            <a:pPr lvl="2">
              <a:spcBef>
                <a:spcPct val="0"/>
              </a:spcBef>
            </a:pPr>
            <a:r>
              <a:rPr lang="en-US">
                <a:cs typeface="Times New Roman" pitchFamily="18" charset="0"/>
              </a:rPr>
              <a:t>reddening, correlations, local field, evolution</a:t>
            </a:r>
          </a:p>
          <a:p>
            <a:pPr>
              <a:spcBef>
                <a:spcPct val="0"/>
              </a:spcBef>
            </a:pPr>
            <a:r>
              <a:rPr lang="en-US">
                <a:cs typeface="Times New Roman" pitchFamily="18" charset="0"/>
              </a:rPr>
              <a:t>Test for variable </a:t>
            </a:r>
            <a:r>
              <a:rPr lang="el-GR">
                <a:cs typeface="Times New Roman" pitchFamily="18" charset="0"/>
              </a:rPr>
              <a:t>ω</a:t>
            </a:r>
            <a:endParaRPr lang="en-US">
              <a:cs typeface="Times New Roman" pitchFamily="18" charset="0"/>
            </a:endParaRPr>
          </a:p>
          <a:p>
            <a:pPr lvl="1">
              <a:spcBef>
                <a:spcPct val="0"/>
              </a:spcBef>
            </a:pPr>
            <a:r>
              <a:rPr lang="en-US">
                <a:cs typeface="Times New Roman" pitchFamily="18" charset="0"/>
              </a:rPr>
              <a:t>required accuracy ~2% in </a:t>
            </a:r>
            <a:r>
              <a:rPr lang="en-US" i="1">
                <a:cs typeface="Times New Roman" pitchFamily="18" charset="0"/>
              </a:rPr>
              <a:t>individual</a:t>
            </a:r>
            <a:r>
              <a:rPr lang="en-US">
                <a:cs typeface="Times New Roman" pitchFamily="18" charset="0"/>
              </a:rPr>
              <a:t> distances</a:t>
            </a:r>
          </a:p>
          <a:p>
            <a:pPr lvl="1">
              <a:spcBef>
                <a:spcPct val="0"/>
              </a:spcBef>
            </a:pPr>
            <a:r>
              <a:rPr lang="en-US">
                <a:cs typeface="Times New Roman" pitchFamily="18" charset="0"/>
              </a:rPr>
              <a:t>can SNe Ia provide this?</a:t>
            </a:r>
          </a:p>
          <a:p>
            <a:pPr lvl="2">
              <a:spcBef>
                <a:spcPct val="0"/>
              </a:spcBef>
            </a:pPr>
            <a:r>
              <a:rPr lang="en-US">
                <a:cs typeface="Times New Roman" pitchFamily="18" charset="0"/>
              </a:rPr>
              <a:t>can the systematics be reduced to this level?</a:t>
            </a:r>
          </a:p>
          <a:p>
            <a:pPr lvl="2">
              <a:spcBef>
                <a:spcPct val="0"/>
              </a:spcBef>
            </a:pPr>
            <a:r>
              <a:rPr lang="en-US">
                <a:cs typeface="Times New Roman" pitchFamily="18" charset="0"/>
              </a:rPr>
              <a:t>homogeneous photometry?</a:t>
            </a:r>
          </a:p>
          <a:p>
            <a:pPr lvl="2">
              <a:spcBef>
                <a:spcPct val="0"/>
              </a:spcBef>
            </a:pPr>
            <a:r>
              <a:rPr lang="en-US">
                <a:cs typeface="Times New Roman" pitchFamily="18" charset="0"/>
              </a:rPr>
              <a:t>handle 250000 SNe Ia per year?</a:t>
            </a:r>
            <a:endParaRPr lang="el-GR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04800"/>
            <a:ext cx="8101042" cy="1143000"/>
          </a:xfrm>
        </p:spPr>
        <p:txBody>
          <a:bodyPr/>
          <a:lstStyle/>
          <a:p>
            <a:r>
              <a:rPr lang="en-US" dirty="0" smtClean="0"/>
              <a:t>Why are we not done yet?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 with the following items: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Intrinsic SN </a:t>
            </a:r>
            <a:r>
              <a:rPr lang="en-US" sz="2400" dirty="0" err="1" smtClean="0"/>
              <a:t>Ia</a:t>
            </a:r>
            <a:r>
              <a:rPr lang="en-US" sz="2400" dirty="0" smtClean="0"/>
              <a:t> </a:t>
            </a:r>
            <a:r>
              <a:rPr lang="en-US" sz="2400" dirty="0" err="1" smtClean="0"/>
              <a:t>colours</a:t>
            </a: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Reddening law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Sample contamination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“demographics” or “secondary evolution”</a:t>
            </a:r>
          </a:p>
          <a:p>
            <a:pPr lvl="1"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sz="2400" dirty="0"/>
              <a:t> </a:t>
            </a:r>
            <a:r>
              <a:rPr lang="en-US" dirty="0" err="1" smtClean="0"/>
              <a:t>systematics</a:t>
            </a:r>
            <a:endParaRPr lang="en-US" sz="2400" dirty="0" smtClean="0"/>
          </a:p>
          <a:p>
            <a:r>
              <a:rPr lang="en-US" dirty="0" smtClean="0"/>
              <a:t>Further work: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Evaluation of the supernova properties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Reconstruction of the expansion history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Combination with other cosmological measurements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Comparison with exotic cosmology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different fitters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10"/>
          <p:cNvGrpSpPr/>
          <p:nvPr/>
        </p:nvGrpSpPr>
        <p:grpSpPr>
          <a:xfrm>
            <a:off x="285720" y="1142984"/>
            <a:ext cx="8572560" cy="5643602"/>
            <a:chOff x="285720" y="1142984"/>
            <a:chExt cx="8572560" cy="5643602"/>
          </a:xfrm>
        </p:grpSpPr>
        <p:grpSp>
          <p:nvGrpSpPr>
            <p:cNvPr id="5" name="Group 8"/>
            <p:cNvGrpSpPr/>
            <p:nvPr/>
          </p:nvGrpSpPr>
          <p:grpSpPr>
            <a:xfrm>
              <a:off x="285720" y="1142984"/>
              <a:ext cx="8572560" cy="5429288"/>
              <a:chOff x="285720" y="1142984"/>
              <a:chExt cx="8572560" cy="5429288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85720" y="1500173"/>
                <a:ext cx="8572560" cy="5072099"/>
                <a:chOff x="571472" y="1500173"/>
                <a:chExt cx="7539064" cy="4400551"/>
              </a:xfrm>
            </p:grpSpPr>
            <p:pic>
              <p:nvPicPr>
                <p:cNvPr id="53862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screen"/>
                <a:srcRect/>
                <a:stretch>
                  <a:fillRect/>
                </a:stretch>
              </p:blipFill>
              <p:spPr bwMode="auto">
                <a:xfrm>
                  <a:off x="571472" y="1500173"/>
                  <a:ext cx="3723154" cy="4399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8627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4357686" y="1500174"/>
                  <a:ext cx="3752850" cy="44005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7" name="TextBox 6"/>
              <p:cNvSpPr txBox="1"/>
              <p:nvPr/>
            </p:nvSpPr>
            <p:spPr>
              <a:xfrm>
                <a:off x="285720" y="1171502"/>
                <a:ext cx="132600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MLCS2k2</a:t>
                </a:r>
                <a:endParaRPr lang="en-GB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586400" y="1142984"/>
                <a:ext cx="96103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SALT2</a:t>
                </a:r>
                <a:endParaRPr lang="en-GB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701728" y="6386476"/>
              <a:ext cx="215655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Kessler et al. 2009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793" name="Group 17"/>
          <p:cNvGrpSpPr>
            <a:grpSpLocks/>
          </p:cNvGrpSpPr>
          <p:nvPr/>
        </p:nvGrpSpPr>
        <p:grpSpPr bwMode="auto">
          <a:xfrm>
            <a:off x="-12700" y="836613"/>
            <a:ext cx="9170988" cy="5822950"/>
            <a:chOff x="-8" y="527"/>
            <a:chExt cx="5777" cy="3668"/>
          </a:xfrm>
        </p:grpSpPr>
        <p:grpSp>
          <p:nvGrpSpPr>
            <p:cNvPr id="459782" name="Group 6"/>
            <p:cNvGrpSpPr>
              <a:grpSpLocks/>
            </p:cNvGrpSpPr>
            <p:nvPr/>
          </p:nvGrpSpPr>
          <p:grpSpPr bwMode="auto">
            <a:xfrm>
              <a:off x="-8" y="754"/>
              <a:ext cx="5777" cy="3441"/>
              <a:chOff x="-8" y="663"/>
              <a:chExt cx="5777" cy="3441"/>
            </a:xfrm>
          </p:grpSpPr>
          <p:pic>
            <p:nvPicPr>
              <p:cNvPr id="459780" name="Picture 4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-8" y="663"/>
                <a:ext cx="5777" cy="3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59781" name="Rectangle 5"/>
              <p:cNvSpPr>
                <a:spLocks noChangeArrowheads="1"/>
              </p:cNvSpPr>
              <p:nvPr/>
            </p:nvSpPr>
            <p:spPr bwMode="auto">
              <a:xfrm>
                <a:off x="5556" y="2387"/>
                <a:ext cx="204" cy="31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59792" name="Text Box 16"/>
            <p:cNvSpPr txBox="1">
              <a:spLocks noChangeArrowheads="1"/>
            </p:cNvSpPr>
            <p:nvPr/>
          </p:nvSpPr>
          <p:spPr bwMode="auto">
            <a:xfrm>
              <a:off x="0" y="527"/>
              <a:ext cx="1715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Wood-Vasey et al. 2007</a:t>
              </a:r>
            </a:p>
          </p:txBody>
        </p:sp>
      </p:grp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r>
              <a:rPr lang="en-GB"/>
              <a:t>Systematics table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59791" name="Group 15"/>
          <p:cNvGrpSpPr>
            <a:grpSpLocks/>
          </p:cNvGrpSpPr>
          <p:nvPr/>
        </p:nvGrpSpPr>
        <p:grpSpPr bwMode="auto">
          <a:xfrm>
            <a:off x="179388" y="2949575"/>
            <a:ext cx="6478587" cy="2290763"/>
            <a:chOff x="113" y="1858"/>
            <a:chExt cx="4081" cy="1443"/>
          </a:xfrm>
        </p:grpSpPr>
        <p:sp>
          <p:nvSpPr>
            <p:cNvPr id="459783" name="Rectangle 7"/>
            <p:cNvSpPr>
              <a:spLocks noChangeArrowheads="1"/>
            </p:cNvSpPr>
            <p:nvPr/>
          </p:nvSpPr>
          <p:spPr bwMode="auto">
            <a:xfrm>
              <a:off x="113" y="1858"/>
              <a:ext cx="1814" cy="137"/>
            </a:xfrm>
            <a:prstGeom prst="rect">
              <a:avLst/>
            </a:prstGeom>
            <a:noFill/>
            <a:ln w="381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9784" name="Rectangle 8"/>
            <p:cNvSpPr>
              <a:spLocks noChangeArrowheads="1"/>
            </p:cNvSpPr>
            <p:nvPr/>
          </p:nvSpPr>
          <p:spPr bwMode="auto">
            <a:xfrm>
              <a:off x="113" y="2770"/>
              <a:ext cx="1088" cy="137"/>
            </a:xfrm>
            <a:prstGeom prst="rect">
              <a:avLst/>
            </a:prstGeom>
            <a:noFill/>
            <a:ln w="381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9785" name="Rectangle 9"/>
            <p:cNvSpPr>
              <a:spLocks noChangeArrowheads="1"/>
            </p:cNvSpPr>
            <p:nvPr/>
          </p:nvSpPr>
          <p:spPr bwMode="auto">
            <a:xfrm>
              <a:off x="113" y="2641"/>
              <a:ext cx="1474" cy="137"/>
            </a:xfrm>
            <a:prstGeom prst="rect">
              <a:avLst/>
            </a:prstGeom>
            <a:noFill/>
            <a:ln w="381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9786" name="Rectangle 10"/>
            <p:cNvSpPr>
              <a:spLocks noChangeArrowheads="1"/>
            </p:cNvSpPr>
            <p:nvPr/>
          </p:nvSpPr>
          <p:spPr bwMode="auto">
            <a:xfrm>
              <a:off x="113" y="3164"/>
              <a:ext cx="703" cy="137"/>
            </a:xfrm>
            <a:prstGeom prst="rect">
              <a:avLst/>
            </a:prstGeom>
            <a:noFill/>
            <a:ln w="381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9787" name="Rectangle 11"/>
            <p:cNvSpPr>
              <a:spLocks noChangeArrowheads="1"/>
            </p:cNvSpPr>
            <p:nvPr/>
          </p:nvSpPr>
          <p:spPr bwMode="auto">
            <a:xfrm>
              <a:off x="2652" y="1858"/>
              <a:ext cx="1542" cy="137"/>
            </a:xfrm>
            <a:prstGeom prst="rect">
              <a:avLst/>
            </a:prstGeom>
            <a:noFill/>
            <a:ln w="381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9788" name="Rectangle 12"/>
            <p:cNvSpPr>
              <a:spLocks noChangeArrowheads="1"/>
            </p:cNvSpPr>
            <p:nvPr/>
          </p:nvSpPr>
          <p:spPr bwMode="auto">
            <a:xfrm>
              <a:off x="2652" y="2641"/>
              <a:ext cx="1542" cy="137"/>
            </a:xfrm>
            <a:prstGeom prst="rect">
              <a:avLst/>
            </a:prstGeom>
            <a:noFill/>
            <a:ln w="381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9789" name="Rectangle 13"/>
            <p:cNvSpPr>
              <a:spLocks noChangeArrowheads="1"/>
            </p:cNvSpPr>
            <p:nvPr/>
          </p:nvSpPr>
          <p:spPr bwMode="auto">
            <a:xfrm>
              <a:off x="2652" y="2770"/>
              <a:ext cx="1542" cy="137"/>
            </a:xfrm>
            <a:prstGeom prst="rect">
              <a:avLst/>
            </a:prstGeom>
            <a:noFill/>
            <a:ln w="381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9790" name="Rectangle 14"/>
            <p:cNvSpPr>
              <a:spLocks noChangeArrowheads="1"/>
            </p:cNvSpPr>
            <p:nvPr/>
          </p:nvSpPr>
          <p:spPr bwMode="auto">
            <a:xfrm>
              <a:off x="2652" y="3164"/>
              <a:ext cx="1542" cy="137"/>
            </a:xfrm>
            <a:prstGeom prst="rect">
              <a:avLst/>
            </a:prstGeom>
            <a:noFill/>
            <a:ln w="381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9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r>
              <a:rPr lang="en-GB"/>
              <a:t>General luminosity distance</a:t>
            </a:r>
          </a:p>
          <a:p>
            <a:pPr lvl="1"/>
            <a:endParaRPr lang="en-GB"/>
          </a:p>
          <a:p>
            <a:pPr lvl="1"/>
            <a:endParaRPr lang="en-GB"/>
          </a:p>
          <a:p>
            <a:pPr lvl="1"/>
            <a:endParaRPr lang="en-GB"/>
          </a:p>
          <a:p>
            <a:pPr lvl="1"/>
            <a:r>
              <a:rPr lang="en-GB"/>
              <a:t>with                          and</a:t>
            </a:r>
          </a:p>
          <a:p>
            <a:pPr lvl="3">
              <a:buFontTx/>
              <a:buNone/>
            </a:pPr>
            <a:endParaRPr lang="en-GB">
              <a:solidFill>
                <a:schemeClr val="accent2"/>
              </a:solidFill>
              <a:sym typeface="Symbol" pitchFamily="18" charset="2"/>
            </a:endParaRPr>
          </a:p>
          <a:p>
            <a:pPr lvl="1">
              <a:buFontTx/>
              <a:buNone/>
            </a:pPr>
            <a:r>
              <a:rPr lang="en-GB">
                <a:solidFill>
                  <a:schemeClr val="accent2"/>
                </a:solidFill>
                <a:sym typeface="Symbol" pitchFamily="18" charset="2"/>
              </a:rPr>
              <a:t></a:t>
            </a:r>
            <a:r>
              <a:rPr lang="en-GB" baseline="-25000">
                <a:solidFill>
                  <a:schemeClr val="accent2"/>
                </a:solidFill>
                <a:sym typeface="Symbol" pitchFamily="18" charset="2"/>
              </a:rPr>
              <a:t>M</a:t>
            </a:r>
            <a:r>
              <a:rPr lang="en-GB">
                <a:solidFill>
                  <a:schemeClr val="accent2"/>
                </a:solidFill>
                <a:sym typeface="Symbol" pitchFamily="18" charset="2"/>
              </a:rPr>
              <a:t>=</a:t>
            </a:r>
            <a:r>
              <a:rPr lang="en-GB">
                <a:solidFill>
                  <a:schemeClr val="accent2"/>
                </a:solidFill>
              </a:rPr>
              <a:t> 0 (matter) </a:t>
            </a:r>
          </a:p>
          <a:p>
            <a:pPr lvl="1">
              <a:buFontTx/>
              <a:buNone/>
            </a:pPr>
            <a:r>
              <a:rPr lang="en-GB">
                <a:solidFill>
                  <a:schemeClr val="accent2"/>
                </a:solidFill>
                <a:sym typeface="Symbol" pitchFamily="18" charset="2"/>
              </a:rPr>
              <a:t></a:t>
            </a:r>
            <a:r>
              <a:rPr lang="en-GB" baseline="-25000">
                <a:solidFill>
                  <a:schemeClr val="accent2"/>
                </a:solidFill>
                <a:sym typeface="Symbol" pitchFamily="18" charset="2"/>
              </a:rPr>
              <a:t>R</a:t>
            </a:r>
            <a:r>
              <a:rPr lang="en-GB">
                <a:solidFill>
                  <a:schemeClr val="accent2"/>
                </a:solidFill>
                <a:sym typeface="Symbol" pitchFamily="18" charset="2"/>
              </a:rPr>
              <a:t>=</a:t>
            </a:r>
            <a:r>
              <a:rPr lang="en-GB">
                <a:solidFill>
                  <a:schemeClr val="accent2"/>
                </a:solidFill>
              </a:rPr>
              <a:t> </a:t>
            </a:r>
            <a:r>
              <a:rPr lang="en-GB">
                <a:solidFill>
                  <a:schemeClr val="accent2"/>
                </a:solidFill>
                <a:cs typeface="Times New Roman" pitchFamily="18" charset="0"/>
                <a:sym typeface="Bookshelf Symbol 2" pitchFamily="2" charset="2"/>
              </a:rPr>
              <a:t>⅓</a:t>
            </a:r>
            <a:r>
              <a:rPr lang="en-GB">
                <a:solidFill>
                  <a:schemeClr val="accent2"/>
                </a:solidFill>
              </a:rPr>
              <a:t> (radiation) </a:t>
            </a:r>
          </a:p>
          <a:p>
            <a:pPr lvl="1">
              <a:buFontTx/>
              <a:buNone/>
            </a:pPr>
            <a:r>
              <a:rPr lang="en-GB">
                <a:solidFill>
                  <a:schemeClr val="accent2"/>
                </a:solidFill>
                <a:sym typeface="Symbol" pitchFamily="18" charset="2"/>
              </a:rPr>
              <a:t></a:t>
            </a:r>
            <a:r>
              <a:rPr lang="en-GB" baseline="-25000">
                <a:solidFill>
                  <a:schemeClr val="accent2"/>
                </a:solidFill>
                <a:sym typeface="Symbol" pitchFamily="18" charset="2"/>
              </a:rPr>
              <a:t></a:t>
            </a:r>
            <a:r>
              <a:rPr lang="en-GB">
                <a:solidFill>
                  <a:schemeClr val="accent2"/>
                </a:solidFill>
                <a:sym typeface="Symbol" pitchFamily="18" charset="2"/>
              </a:rPr>
              <a:t>=</a:t>
            </a:r>
            <a:r>
              <a:rPr lang="en-GB">
                <a:solidFill>
                  <a:schemeClr val="accent2"/>
                </a:solidFill>
              </a:rPr>
              <a:t> -1 (cosmological constant)</a:t>
            </a:r>
            <a:endParaRPr lang="en-GB"/>
          </a:p>
        </p:txBody>
      </p:sp>
      <p:graphicFrame>
        <p:nvGraphicFramePr>
          <p:cNvPr id="307203" name="Object 3"/>
          <p:cNvGraphicFramePr>
            <a:graphicFrameLocks noChangeAspect="1"/>
          </p:cNvGraphicFramePr>
          <p:nvPr/>
        </p:nvGraphicFramePr>
        <p:xfrm>
          <a:off x="381000" y="2133600"/>
          <a:ext cx="8458200" cy="1390650"/>
        </p:xfrm>
        <a:graphic>
          <a:graphicData uri="http://schemas.openxmlformats.org/presentationml/2006/ole">
            <p:oleObj spid="_x0000_s528386" name="Equation" r:id="rId3" imgW="4190760" imgH="609480" progId="Equation.3">
              <p:embed/>
            </p:oleObj>
          </a:graphicData>
        </a:graphic>
      </p:graphicFrame>
      <p:graphicFrame>
        <p:nvGraphicFramePr>
          <p:cNvPr id="307204" name="Object 4"/>
          <p:cNvGraphicFramePr>
            <a:graphicFrameLocks noChangeAspect="1"/>
          </p:cNvGraphicFramePr>
          <p:nvPr/>
        </p:nvGraphicFramePr>
        <p:xfrm>
          <a:off x="2347913" y="3641725"/>
          <a:ext cx="2144712" cy="790575"/>
        </p:xfrm>
        <a:graphic>
          <a:graphicData uri="http://schemas.openxmlformats.org/presentationml/2006/ole">
            <p:oleObj spid="_x0000_s528387" name="Equation" r:id="rId4" imgW="927000" imgH="342720" progId="Equation.3">
              <p:embed/>
            </p:oleObj>
          </a:graphicData>
        </a:graphic>
      </p:graphicFrame>
      <p:graphicFrame>
        <p:nvGraphicFramePr>
          <p:cNvPr id="307205" name="Object 5"/>
          <p:cNvGraphicFramePr>
            <a:graphicFrameLocks noChangeAspect="1"/>
          </p:cNvGraphicFramePr>
          <p:nvPr/>
        </p:nvGraphicFramePr>
        <p:xfrm>
          <a:off x="5334000" y="3436938"/>
          <a:ext cx="1652588" cy="1058862"/>
        </p:xfrm>
        <a:graphic>
          <a:graphicData uri="http://schemas.openxmlformats.org/presentationml/2006/ole">
            <p:oleObj spid="_x0000_s528388" name="Equation" r:id="rId5" imgW="672840" imgH="431640" progId="Equation.3">
              <p:embed/>
            </p:oleObj>
          </a:graphicData>
        </a:graphic>
      </p:graphicFrame>
      <p:sp>
        <p:nvSpPr>
          <p:cNvPr id="307206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GB">
                <a:solidFill>
                  <a:srgbClr val="CC0000"/>
                </a:solidFill>
              </a:rPr>
              <a:t>The equation of state parameter </a:t>
            </a:r>
            <a:r>
              <a:rPr lang="en-GB">
                <a:solidFill>
                  <a:srgbClr val="CC0000"/>
                </a:solidFill>
                <a:sym typeface="Symbol" pitchFamily="18" charset="2"/>
              </a:rPr>
              <a:t></a:t>
            </a:r>
            <a:endParaRPr lang="en-GB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Time variable </a:t>
            </a:r>
            <a:r>
              <a:rPr lang="el-GR">
                <a:cs typeface="Times New Roman" pitchFamily="18" charset="0"/>
              </a:rPr>
              <a:t>ω</a:t>
            </a:r>
            <a:r>
              <a:rPr lang="en-US">
                <a:cs typeface="Times New Roman" pitchFamily="18" charset="0"/>
              </a:rPr>
              <a:t>?</a:t>
            </a:r>
            <a:endParaRPr lang="el-GR">
              <a:cs typeface="Times New Roman" pitchFamily="18" charset="0"/>
            </a:endParaRPr>
          </a:p>
        </p:txBody>
      </p:sp>
      <p:sp>
        <p:nvSpPr>
          <p:cNvPr id="44954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-36513" y="1196975"/>
            <a:ext cx="9180513" cy="5354638"/>
            <a:chOff x="-23" y="754"/>
            <a:chExt cx="5783" cy="3373"/>
          </a:xfrm>
        </p:grpSpPr>
        <p:pic>
          <p:nvPicPr>
            <p:cNvPr id="449544" name="Picture 8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699" y="1207"/>
              <a:ext cx="3061" cy="2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9545" name="Picture 9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-23" y="754"/>
              <a:ext cx="2891" cy="3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9547" name="Text Box 11"/>
            <p:cNvSpPr txBox="1">
              <a:spLocks noChangeArrowheads="1"/>
            </p:cNvSpPr>
            <p:nvPr/>
          </p:nvSpPr>
          <p:spPr bwMode="auto">
            <a:xfrm>
              <a:off x="3937" y="3815"/>
              <a:ext cx="1755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Wood-Vasey et al.  2007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Model-independent reconstruction of the expansion history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Following </a:t>
            </a:r>
            <a:r>
              <a:rPr lang="en-US" dirty="0" err="1" smtClean="0"/>
              <a:t>Mignone</a:t>
            </a:r>
            <a:r>
              <a:rPr lang="en-US" dirty="0" smtClean="0"/>
              <a:t> &amp; </a:t>
            </a:r>
            <a:r>
              <a:rPr lang="en-US" dirty="0" err="1" smtClean="0"/>
              <a:t>Bartelmann</a:t>
            </a:r>
            <a:r>
              <a:rPr lang="en-US" dirty="0" smtClean="0"/>
              <a:t> (2008)</a:t>
            </a:r>
          </a:p>
          <a:p>
            <a:pPr lvl="1"/>
            <a:r>
              <a:rPr lang="en-US" dirty="0" smtClean="0"/>
              <a:t>Interpolate the expansion history with suitable functions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Assume a simply connected topology of the universe, homogeneous and isotropic, Robertson-Walker-</a:t>
            </a:r>
            <a:r>
              <a:rPr lang="en-US" sz="2000" dirty="0" err="1" smtClean="0"/>
              <a:t>Lemaître</a:t>
            </a:r>
            <a:r>
              <a:rPr lang="en-US" sz="2000" dirty="0" smtClean="0"/>
              <a:t> metric, and a smooth expansion rate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Makes use of </a:t>
            </a:r>
            <a:r>
              <a:rPr lang="en-US" sz="2000" dirty="0" err="1" smtClean="0"/>
              <a:t>Volterra</a:t>
            </a:r>
            <a:r>
              <a:rPr lang="en-US" sz="2000" dirty="0" smtClean="0"/>
              <a:t> integral equations of second kind solved by Neumann series</a:t>
            </a:r>
          </a:p>
          <a:p>
            <a:pPr lvl="1"/>
            <a:r>
              <a:rPr lang="en-US" dirty="0" smtClean="0"/>
              <a:t>Smooth the SN distances to average out errors</a:t>
            </a:r>
          </a:p>
          <a:p>
            <a:pPr lvl="1"/>
            <a:r>
              <a:rPr lang="en-US" dirty="0" smtClean="0"/>
              <a:t>Compare the resulting expansion history with known models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SN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 thesis by Sandra Benitez (MPA</a:t>
            </a:r>
            <a:r>
              <a:rPr lang="en-US" dirty="0"/>
              <a:t>)</a:t>
            </a:r>
            <a:r>
              <a:rPr lang="en-US" sz="2000" dirty="0" smtClean="0"/>
              <a:t> </a:t>
            </a:r>
            <a:r>
              <a:rPr lang="en-US" sz="1800" dirty="0" smtClean="0"/>
              <a:t>(supervision Fritz </a:t>
            </a:r>
            <a:r>
              <a:rPr lang="en-US" sz="1800" dirty="0" err="1" smtClean="0"/>
              <a:t>Röpke</a:t>
            </a:r>
            <a:r>
              <a:rPr lang="en-US" sz="1800" dirty="0" smtClean="0"/>
              <a:t> and Wolfgang </a:t>
            </a:r>
            <a:r>
              <a:rPr lang="en-US" sz="1800" dirty="0" err="1" smtClean="0"/>
              <a:t>Hillebrandt</a:t>
            </a:r>
            <a:r>
              <a:rPr lang="en-US" sz="1800" dirty="0" smtClean="0"/>
              <a:t>)</a:t>
            </a:r>
            <a:endParaRPr lang="en-US" dirty="0" smtClean="0"/>
          </a:p>
        </p:txBody>
      </p:sp>
      <p:pic>
        <p:nvPicPr>
          <p:cNvPr id="53965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2652928"/>
            <a:ext cx="6500858" cy="399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is well with these data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406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1475985"/>
            <a:ext cx="7643866" cy="503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06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4800" y="1476000"/>
            <a:ext cx="7692632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3108" y="5286388"/>
            <a:ext cx="1572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Benitez 2009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Work to do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142984"/>
            <a:ext cx="8497887" cy="4114800"/>
          </a:xfrm>
        </p:spPr>
        <p:txBody>
          <a:bodyPr/>
          <a:lstStyle/>
          <a:p>
            <a:r>
              <a:rPr lang="en-GB" dirty="0"/>
              <a:t>Collecting thousands of supernovae may be fun, but for future cosmology applications we</a:t>
            </a:r>
          </a:p>
          <a:p>
            <a:pPr lvl="1"/>
            <a:r>
              <a:rPr lang="en-GB" dirty="0"/>
              <a:t>need to understand photometry</a:t>
            </a:r>
          </a:p>
          <a:p>
            <a:pPr lvl="2"/>
            <a:r>
              <a:rPr lang="en-GB" dirty="0"/>
              <a:t>accuracy requirements strongly increased</a:t>
            </a:r>
          </a:p>
          <a:p>
            <a:pPr lvl="1"/>
            <a:r>
              <a:rPr lang="en-GB" dirty="0"/>
              <a:t>need to understand their variations</a:t>
            </a:r>
          </a:p>
          <a:p>
            <a:pPr lvl="2"/>
            <a:r>
              <a:rPr lang="en-GB" dirty="0"/>
              <a:t>simple correlations may work, but are ad hoc</a:t>
            </a:r>
          </a:p>
          <a:p>
            <a:pPr lvl="1"/>
            <a:r>
              <a:rPr lang="en-GB" dirty="0"/>
              <a:t>need to solve the reddening problem</a:t>
            </a:r>
          </a:p>
          <a:p>
            <a:pPr lvl="2"/>
            <a:r>
              <a:rPr lang="en-GB" dirty="0"/>
              <a:t>go to rest-frame IR? </a:t>
            </a:r>
            <a:endParaRPr lang="en-GB" dirty="0" smtClean="0"/>
          </a:p>
          <a:p>
            <a:pPr lvl="3">
              <a:buFont typeface="Times New Roman" pitchFamily="18" charset="0"/>
              <a:buChar char="→"/>
            </a:pP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>
                <a:sym typeface="Wingdings" pitchFamily="2" charset="2"/>
              </a:rPr>
              <a:t>JWST will show whether this </a:t>
            </a:r>
            <a:r>
              <a:rPr lang="en-GB" dirty="0" smtClean="0">
                <a:sym typeface="Wingdings" pitchFamily="2" charset="2"/>
              </a:rPr>
              <a:t>works</a:t>
            </a:r>
          </a:p>
          <a:p>
            <a:pPr lvl="3">
              <a:buFont typeface="Times New Roman" pitchFamily="18" charset="0"/>
              <a:buChar char="→"/>
            </a:pPr>
            <a:r>
              <a:rPr lang="en-US" dirty="0" smtClean="0">
                <a:sym typeface="Wingdings" pitchFamily="2" charset="2"/>
              </a:rPr>
              <a:t> Euclid offers a fantastic possibility here</a:t>
            </a:r>
            <a:endParaRPr lang="en-GB" dirty="0">
              <a:sym typeface="Wingdings" pitchFamily="2" charset="2"/>
            </a:endParaRPr>
          </a:p>
          <a:p>
            <a:pPr lvl="2"/>
            <a:r>
              <a:rPr lang="en-GB" dirty="0">
                <a:sym typeface="Wingdings" pitchFamily="2" charset="2"/>
              </a:rPr>
              <a:t>understand another ‘dark’ component of the universe (dust)</a:t>
            </a:r>
            <a:endParaRPr lang="en-GB" dirty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Astrophysics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measure cosmological parameters (distances) you need to</a:t>
            </a:r>
          </a:p>
          <a:p>
            <a:pPr lvl="1"/>
            <a:r>
              <a:rPr lang="en-GB">
                <a:solidFill>
                  <a:schemeClr val="accent2"/>
                </a:solidFill>
              </a:rPr>
              <a:t>understand your source</a:t>
            </a:r>
          </a:p>
          <a:p>
            <a:pPr lvl="1"/>
            <a:r>
              <a:rPr lang="en-GB"/>
              <a:t>understand what can affect the light on its path to the observer (‘foregrounds’)</a:t>
            </a:r>
          </a:p>
          <a:p>
            <a:pPr lvl="1"/>
            <a:r>
              <a:rPr lang="en-GB">
                <a:solidFill>
                  <a:schemeClr val="tx1"/>
                </a:solidFill>
              </a:rPr>
              <a:t>know your local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Cosmology summary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85786" y="1285860"/>
            <a:ext cx="7772400" cy="5143536"/>
          </a:xfrm>
        </p:spPr>
        <p:txBody>
          <a:bodyPr/>
          <a:lstStyle/>
          <a:p>
            <a:r>
              <a:rPr lang="en-US" dirty="0" smtClean="0"/>
              <a:t>Many </a:t>
            </a:r>
            <a:r>
              <a:rPr lang="en-US" dirty="0" err="1" smtClean="0"/>
              <a:t>SNe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measured</a:t>
            </a:r>
          </a:p>
          <a:p>
            <a:pPr lvl="1"/>
            <a:r>
              <a:rPr lang="en-US" dirty="0" smtClean="0"/>
              <a:t>We are waiting for the next results</a:t>
            </a:r>
          </a:p>
          <a:p>
            <a:pPr lvl="2"/>
            <a:r>
              <a:rPr lang="en-US" sz="2000" dirty="0" smtClean="0"/>
              <a:t>Full sample of ESSENCE project (~200 </a:t>
            </a:r>
            <a:r>
              <a:rPr lang="en-US" sz="2000" dirty="0" err="1" smtClean="0"/>
              <a:t>SNe</a:t>
            </a:r>
            <a:r>
              <a:rPr lang="en-US" sz="2000" dirty="0" smtClean="0"/>
              <a:t> </a:t>
            </a:r>
            <a:r>
              <a:rPr lang="en-US" sz="2000" dirty="0" err="1" smtClean="0"/>
              <a:t>Ia</a:t>
            </a:r>
            <a:r>
              <a:rPr lang="en-US" sz="2000" dirty="0" smtClean="0"/>
              <a:t>)</a:t>
            </a:r>
          </a:p>
          <a:p>
            <a:pPr lvl="2"/>
            <a:r>
              <a:rPr lang="en-US" sz="2000" dirty="0" smtClean="0"/>
              <a:t>Three-year sample of SNLS (~300 </a:t>
            </a:r>
            <a:r>
              <a:rPr lang="en-US" sz="2000" dirty="0" err="1" smtClean="0"/>
              <a:t>SNe</a:t>
            </a:r>
            <a:r>
              <a:rPr lang="en-US" sz="2000" dirty="0" smtClean="0"/>
              <a:t> </a:t>
            </a:r>
            <a:r>
              <a:rPr lang="en-US" sz="2000" dirty="0" err="1" smtClean="0"/>
              <a:t>Ia</a:t>
            </a:r>
            <a:r>
              <a:rPr lang="en-US" sz="2000" dirty="0" smtClean="0"/>
              <a:t>)</a:t>
            </a:r>
          </a:p>
          <a:p>
            <a:pPr lvl="2"/>
            <a:r>
              <a:rPr lang="en-US" sz="2000" dirty="0" smtClean="0"/>
              <a:t>Full six-year sample of SNLS (~500 </a:t>
            </a:r>
            <a:r>
              <a:rPr lang="en-US" sz="2000" dirty="0" err="1" smtClean="0"/>
              <a:t>SNe</a:t>
            </a:r>
            <a:r>
              <a:rPr lang="en-US" sz="2000" dirty="0" smtClean="0"/>
              <a:t> </a:t>
            </a:r>
            <a:r>
              <a:rPr lang="en-US" sz="2000" dirty="0" err="1" smtClean="0"/>
              <a:t>Ia</a:t>
            </a:r>
            <a:r>
              <a:rPr lang="en-US" sz="2000" dirty="0" smtClean="0"/>
              <a:t>)</a:t>
            </a:r>
          </a:p>
          <a:p>
            <a:pPr lvl="2"/>
            <a:r>
              <a:rPr lang="en-US" sz="2000" dirty="0" smtClean="0"/>
              <a:t>Full three-year sample from SDSS (~500 </a:t>
            </a:r>
            <a:r>
              <a:rPr lang="en-US" sz="2000" dirty="0" err="1" smtClean="0"/>
              <a:t>SNe</a:t>
            </a:r>
            <a:r>
              <a:rPr lang="en-US" sz="2000" dirty="0" smtClean="0"/>
              <a:t> </a:t>
            </a:r>
            <a:r>
              <a:rPr lang="en-US" sz="2000" dirty="0" err="1" smtClean="0"/>
              <a:t>Ia</a:t>
            </a:r>
            <a:r>
              <a:rPr lang="en-US" sz="2000" dirty="0" smtClean="0"/>
              <a:t>)</a:t>
            </a:r>
          </a:p>
          <a:p>
            <a:r>
              <a:rPr lang="en-US" dirty="0" smtClean="0"/>
              <a:t>No changes in the cosmological results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Improved error bars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Further improved treatment of </a:t>
            </a:r>
            <a:r>
              <a:rPr lang="en-US" dirty="0" err="1" smtClean="0"/>
              <a:t>systematics</a:t>
            </a:r>
            <a:endParaRPr lang="en-US" dirty="0" smtClean="0"/>
          </a:p>
          <a:p>
            <a:r>
              <a:rPr lang="en-US" dirty="0" err="1" smtClean="0"/>
              <a:t>SNe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further tested</a:t>
            </a:r>
          </a:p>
          <a:p>
            <a:pPr lvl="1"/>
            <a:r>
              <a:rPr lang="en-US" dirty="0" smtClean="0"/>
              <a:t>No differences found so far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3500"/>
            <a:ext cx="4032250" cy="827088"/>
          </a:xfrm>
          <a:noFill/>
          <a:ln/>
        </p:spPr>
        <p:txBody>
          <a:bodyPr/>
          <a:lstStyle/>
          <a:p>
            <a:r>
              <a:rPr lang="en-GB" sz="2800"/>
              <a:t>Supernova classification</a:t>
            </a:r>
            <a:br>
              <a:rPr lang="en-GB" sz="2800"/>
            </a:br>
            <a:r>
              <a:rPr lang="en-GB" sz="1800"/>
              <a:t>based on maximum light spectroscopy</a:t>
            </a:r>
          </a:p>
        </p:txBody>
      </p:sp>
      <p:grpSp>
        <p:nvGrpSpPr>
          <p:cNvPr id="470114" name="Group 98"/>
          <p:cNvGrpSpPr>
            <a:grpSpLocks/>
          </p:cNvGrpSpPr>
          <p:nvPr/>
        </p:nvGrpSpPr>
        <p:grpSpPr bwMode="auto">
          <a:xfrm>
            <a:off x="3768725" y="117475"/>
            <a:ext cx="5411788" cy="6740526"/>
            <a:chOff x="295" y="-9"/>
            <a:chExt cx="3409" cy="4246"/>
          </a:xfrm>
        </p:grpSpPr>
        <p:grpSp>
          <p:nvGrpSpPr>
            <p:cNvPr id="470067" name="Group 51"/>
            <p:cNvGrpSpPr>
              <a:grpSpLocks/>
            </p:cNvGrpSpPr>
            <p:nvPr/>
          </p:nvGrpSpPr>
          <p:grpSpPr bwMode="auto">
            <a:xfrm>
              <a:off x="295" y="32"/>
              <a:ext cx="2868" cy="442"/>
              <a:chOff x="346" y="489"/>
              <a:chExt cx="3141" cy="491"/>
            </a:xfrm>
          </p:grpSpPr>
          <p:sp>
            <p:nvSpPr>
              <p:cNvPr id="470068" name="Text Box 52"/>
              <p:cNvSpPr txBox="1">
                <a:spLocks noChangeArrowheads="1"/>
              </p:cNvSpPr>
              <p:nvPr/>
            </p:nvSpPr>
            <p:spPr bwMode="auto">
              <a:xfrm>
                <a:off x="346" y="489"/>
                <a:ext cx="1542" cy="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GB"/>
                  <a:t>Thermonuclear supernovae</a:t>
                </a:r>
              </a:p>
            </p:txBody>
          </p:sp>
          <p:sp>
            <p:nvSpPr>
              <p:cNvPr id="470069" name="Text Box 53"/>
              <p:cNvSpPr txBox="1">
                <a:spLocks noChangeArrowheads="1"/>
              </p:cNvSpPr>
              <p:nvPr/>
            </p:nvSpPr>
            <p:spPr bwMode="auto">
              <a:xfrm>
                <a:off x="2024" y="489"/>
                <a:ext cx="1463" cy="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GB"/>
                  <a:t>Core-collapse supernovae</a:t>
                </a:r>
              </a:p>
            </p:txBody>
          </p:sp>
        </p:grpSp>
        <p:grpSp>
          <p:nvGrpSpPr>
            <p:cNvPr id="470070" name="Group 54"/>
            <p:cNvGrpSpPr>
              <a:grpSpLocks/>
            </p:cNvGrpSpPr>
            <p:nvPr/>
          </p:nvGrpSpPr>
          <p:grpSpPr bwMode="auto">
            <a:xfrm>
              <a:off x="2903" y="1750"/>
              <a:ext cx="801" cy="1084"/>
              <a:chOff x="3339" y="2397"/>
              <a:chExt cx="877" cy="1203"/>
            </a:xfrm>
          </p:grpSpPr>
          <p:sp>
            <p:nvSpPr>
              <p:cNvPr id="470071" name="Text Box 55"/>
              <p:cNvSpPr txBox="1">
                <a:spLocks noChangeArrowheads="1"/>
              </p:cNvSpPr>
              <p:nvPr/>
            </p:nvSpPr>
            <p:spPr bwMode="auto">
              <a:xfrm>
                <a:off x="3581" y="2397"/>
                <a:ext cx="250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800"/>
                  <a:t>II</a:t>
                </a:r>
              </a:p>
            </p:txBody>
          </p:sp>
          <p:sp>
            <p:nvSpPr>
              <p:cNvPr id="470072" name="Text Box 56"/>
              <p:cNvSpPr txBox="1">
                <a:spLocks noChangeArrowheads="1"/>
              </p:cNvSpPr>
              <p:nvPr/>
            </p:nvSpPr>
            <p:spPr bwMode="auto">
              <a:xfrm>
                <a:off x="3339" y="2576"/>
                <a:ext cx="877" cy="1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800" b="0"/>
                  <a:t>SN 1979C</a:t>
                </a:r>
              </a:p>
              <a:p>
                <a:pPr eaLnBrk="1" hangingPunct="1"/>
                <a:r>
                  <a:rPr lang="en-GB" sz="1800" b="0"/>
                  <a:t>SN 1980K</a:t>
                </a:r>
              </a:p>
              <a:p>
                <a:pPr eaLnBrk="1" hangingPunct="1"/>
                <a:r>
                  <a:rPr lang="en-GB" sz="1800" b="0"/>
                  <a:t>SN 1987A</a:t>
                </a:r>
              </a:p>
              <a:p>
                <a:pPr eaLnBrk="1" hangingPunct="1"/>
                <a:r>
                  <a:rPr lang="en-GB" sz="1800" b="0"/>
                  <a:t>SN 1999em</a:t>
                </a:r>
              </a:p>
              <a:p>
                <a:pPr eaLnBrk="1" hangingPunct="1"/>
                <a:r>
                  <a:rPr lang="en-GB" sz="1800" b="0"/>
                  <a:t>SN 2004dt</a:t>
                </a:r>
              </a:p>
            </p:txBody>
          </p:sp>
        </p:grpSp>
        <p:grpSp>
          <p:nvGrpSpPr>
            <p:cNvPr id="470073" name="Group 57"/>
            <p:cNvGrpSpPr>
              <a:grpSpLocks/>
            </p:cNvGrpSpPr>
            <p:nvPr/>
          </p:nvGrpSpPr>
          <p:grpSpPr bwMode="auto">
            <a:xfrm>
              <a:off x="2283" y="1996"/>
              <a:ext cx="680" cy="391"/>
              <a:chOff x="2523" y="2170"/>
              <a:chExt cx="745" cy="439"/>
            </a:xfrm>
          </p:grpSpPr>
          <p:sp>
            <p:nvSpPr>
              <p:cNvPr id="470074" name="Text Box 58"/>
              <p:cNvSpPr txBox="1">
                <a:spLocks noChangeArrowheads="1"/>
              </p:cNvSpPr>
              <p:nvPr/>
            </p:nvSpPr>
            <p:spPr bwMode="auto">
              <a:xfrm>
                <a:off x="2738" y="2170"/>
                <a:ext cx="337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800"/>
                  <a:t>IIb</a:t>
                </a:r>
              </a:p>
            </p:txBody>
          </p:sp>
          <p:sp>
            <p:nvSpPr>
              <p:cNvPr id="470075" name="Text Box 59"/>
              <p:cNvSpPr txBox="1">
                <a:spLocks noChangeArrowheads="1"/>
              </p:cNvSpPr>
              <p:nvPr/>
            </p:nvSpPr>
            <p:spPr bwMode="auto">
              <a:xfrm>
                <a:off x="2523" y="2350"/>
                <a:ext cx="745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800" b="0"/>
                  <a:t>SN 1993J</a:t>
                </a:r>
              </a:p>
            </p:txBody>
          </p:sp>
        </p:grpSp>
        <p:grpSp>
          <p:nvGrpSpPr>
            <p:cNvPr id="470111" name="Group 95"/>
            <p:cNvGrpSpPr>
              <a:grpSpLocks/>
            </p:cNvGrpSpPr>
            <p:nvPr/>
          </p:nvGrpSpPr>
          <p:grpSpPr bwMode="auto">
            <a:xfrm>
              <a:off x="419" y="1747"/>
              <a:ext cx="817" cy="1780"/>
              <a:chOff x="419" y="1747"/>
              <a:chExt cx="817" cy="1780"/>
            </a:xfrm>
          </p:grpSpPr>
          <p:sp>
            <p:nvSpPr>
              <p:cNvPr id="470077" name="Text Box 61"/>
              <p:cNvSpPr txBox="1">
                <a:spLocks noChangeArrowheads="1"/>
              </p:cNvSpPr>
              <p:nvPr/>
            </p:nvSpPr>
            <p:spPr bwMode="auto">
              <a:xfrm>
                <a:off x="681" y="1747"/>
                <a:ext cx="33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GB" sz="1800"/>
                  <a:t>Ia</a:t>
                </a:r>
              </a:p>
            </p:txBody>
          </p:sp>
          <p:sp>
            <p:nvSpPr>
              <p:cNvPr id="470078" name="Text Box 62"/>
              <p:cNvSpPr txBox="1">
                <a:spLocks noChangeArrowheads="1"/>
              </p:cNvSpPr>
              <p:nvPr/>
            </p:nvSpPr>
            <p:spPr bwMode="auto">
              <a:xfrm>
                <a:off x="419" y="1912"/>
                <a:ext cx="817" cy="1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GB" sz="1800" b="0"/>
                  <a:t>Tycho’s SN SN 1991T</a:t>
                </a:r>
              </a:p>
              <a:p>
                <a:pPr eaLnBrk="1" hangingPunct="1"/>
                <a:r>
                  <a:rPr lang="en-GB" sz="1800" b="0"/>
                  <a:t>SN 1991bg</a:t>
                </a:r>
              </a:p>
              <a:p>
                <a:pPr eaLnBrk="1" hangingPunct="1"/>
                <a:r>
                  <a:rPr lang="en-GB" sz="1800" b="0"/>
                  <a:t>SN 1992A</a:t>
                </a:r>
              </a:p>
              <a:p>
                <a:pPr eaLnBrk="1" hangingPunct="1"/>
                <a:r>
                  <a:rPr lang="en-GB" sz="1800" b="0"/>
                  <a:t>SN 1998bu</a:t>
                </a:r>
              </a:p>
              <a:p>
                <a:pPr eaLnBrk="1" hangingPunct="1"/>
                <a:r>
                  <a:rPr lang="en-GB" sz="1800" b="0"/>
                  <a:t>SN 2001el</a:t>
                </a:r>
              </a:p>
              <a:p>
                <a:pPr eaLnBrk="1" hangingPunct="1"/>
                <a:r>
                  <a:rPr lang="en-GB" sz="1800" b="0"/>
                  <a:t>SN 2002bo</a:t>
                </a:r>
              </a:p>
              <a:p>
                <a:pPr eaLnBrk="1" hangingPunct="1"/>
                <a:r>
                  <a:rPr lang="en-GB" sz="1800" b="0"/>
                  <a:t>SN 2002cx</a:t>
                </a:r>
              </a:p>
              <a:p>
                <a:pPr eaLnBrk="1" hangingPunct="1"/>
                <a:r>
                  <a:rPr lang="en-GB" sz="1800" b="0"/>
                  <a:t>SN 2005hk</a:t>
                </a:r>
              </a:p>
            </p:txBody>
          </p:sp>
        </p:grpSp>
        <p:sp>
          <p:nvSpPr>
            <p:cNvPr id="470079" name="Text Box 63"/>
            <p:cNvSpPr txBox="1">
              <a:spLocks noChangeArrowheads="1"/>
            </p:cNvSpPr>
            <p:nvPr/>
          </p:nvSpPr>
          <p:spPr bwMode="auto">
            <a:xfrm>
              <a:off x="1962" y="1750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800"/>
                <a:t>Ib/c</a:t>
              </a:r>
            </a:p>
          </p:txBody>
        </p:sp>
        <p:grpSp>
          <p:nvGrpSpPr>
            <p:cNvPr id="470113" name="Group 97"/>
            <p:cNvGrpSpPr>
              <a:grpSpLocks/>
            </p:cNvGrpSpPr>
            <p:nvPr/>
          </p:nvGrpSpPr>
          <p:grpSpPr bwMode="auto">
            <a:xfrm>
              <a:off x="1454" y="2235"/>
              <a:ext cx="1416" cy="2002"/>
              <a:chOff x="1454" y="2235"/>
              <a:chExt cx="1416" cy="2002"/>
            </a:xfrm>
          </p:grpSpPr>
          <p:grpSp>
            <p:nvGrpSpPr>
              <p:cNvPr id="470112" name="Group 96"/>
              <p:cNvGrpSpPr>
                <a:grpSpLocks/>
              </p:cNvGrpSpPr>
              <p:nvPr/>
            </p:nvGrpSpPr>
            <p:grpSpPr bwMode="auto">
              <a:xfrm>
                <a:off x="1734" y="3420"/>
                <a:ext cx="912" cy="817"/>
                <a:chOff x="1734" y="3420"/>
                <a:chExt cx="912" cy="817"/>
              </a:xfrm>
            </p:grpSpPr>
            <p:sp>
              <p:nvSpPr>
                <p:cNvPr id="470082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1745" y="3420"/>
                  <a:ext cx="836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1" hangingPunct="1"/>
                  <a:r>
                    <a:rPr lang="en-GB" sz="1800"/>
                    <a:t>GRBs</a:t>
                  </a:r>
                </a:p>
              </p:txBody>
            </p:sp>
            <p:sp>
              <p:nvSpPr>
                <p:cNvPr id="470083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1734" y="3660"/>
                  <a:ext cx="912" cy="5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GB" sz="1800" b="0" dirty="0"/>
                    <a:t>SN 1998bw</a:t>
                  </a:r>
                </a:p>
                <a:p>
                  <a:pPr eaLnBrk="1" hangingPunct="1"/>
                  <a:r>
                    <a:rPr lang="en-GB" sz="1800" b="0" dirty="0"/>
                    <a:t>SN 2003dh</a:t>
                  </a:r>
                </a:p>
                <a:p>
                  <a:pPr eaLnBrk="1" hangingPunct="1"/>
                  <a:r>
                    <a:rPr lang="en-GB" sz="1800" b="0" dirty="0"/>
                    <a:t>SN 2006aj</a:t>
                  </a:r>
                </a:p>
              </p:txBody>
            </p:sp>
          </p:grpSp>
          <p:grpSp>
            <p:nvGrpSpPr>
              <p:cNvPr id="470084" name="Group 68"/>
              <p:cNvGrpSpPr>
                <a:grpSpLocks/>
              </p:cNvGrpSpPr>
              <p:nvPr/>
            </p:nvGrpSpPr>
            <p:grpSpPr bwMode="auto">
              <a:xfrm>
                <a:off x="1454" y="2235"/>
                <a:ext cx="1416" cy="1219"/>
                <a:chOff x="1842" y="2980"/>
                <a:chExt cx="1550" cy="1353"/>
              </a:xfrm>
            </p:grpSpPr>
            <p:sp>
              <p:nvSpPr>
                <p:cNvPr id="470085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267" y="2980"/>
                  <a:ext cx="592" cy="2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GB" sz="1800"/>
                    <a:t>helium</a:t>
                  </a:r>
                </a:p>
              </p:txBody>
            </p:sp>
            <p:sp>
              <p:nvSpPr>
                <p:cNvPr id="470086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2160" y="3165"/>
                  <a:ext cx="363" cy="3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70087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071" y="3191"/>
                  <a:ext cx="285" cy="2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GB" sz="1800" b="0"/>
                    <a:t>no</a:t>
                  </a:r>
                </a:p>
              </p:txBody>
            </p:sp>
            <p:sp>
              <p:nvSpPr>
                <p:cNvPr id="470088" name="Line 72"/>
                <p:cNvSpPr>
                  <a:spLocks noChangeShapeType="1"/>
                </p:cNvSpPr>
                <p:nvPr/>
              </p:nvSpPr>
              <p:spPr bwMode="auto">
                <a:xfrm>
                  <a:off x="2568" y="3165"/>
                  <a:ext cx="363" cy="3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70089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2750" y="3190"/>
                  <a:ext cx="337" cy="2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GB" sz="1800" b="0"/>
                    <a:t>yes</a:t>
                  </a:r>
                </a:p>
              </p:txBody>
            </p:sp>
            <p:grpSp>
              <p:nvGrpSpPr>
                <p:cNvPr id="470090" name="Group 74"/>
                <p:cNvGrpSpPr>
                  <a:grpSpLocks/>
                </p:cNvGrpSpPr>
                <p:nvPr/>
              </p:nvGrpSpPr>
              <p:grpSpPr bwMode="auto">
                <a:xfrm>
                  <a:off x="2024" y="3483"/>
                  <a:ext cx="1093" cy="260"/>
                  <a:chOff x="1706" y="2893"/>
                  <a:chExt cx="1093" cy="260"/>
                </a:xfrm>
              </p:grpSpPr>
              <p:sp>
                <p:nvSpPr>
                  <p:cNvPr id="470091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06" y="2893"/>
                    <a:ext cx="354" cy="25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eaLnBrk="1" hangingPunct="1"/>
                    <a:r>
                      <a:rPr lang="en-GB" sz="1800"/>
                      <a:t>Ic</a:t>
                    </a:r>
                  </a:p>
                </p:txBody>
              </p:sp>
              <p:sp>
                <p:nvSpPr>
                  <p:cNvPr id="470092" name="Text Box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23" y="2896"/>
                    <a:ext cx="276" cy="25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1" hangingPunct="1"/>
                    <a:r>
                      <a:rPr lang="en-GB" sz="1800"/>
                      <a:t>Ib</a:t>
                    </a:r>
                  </a:p>
                </p:txBody>
              </p:sp>
            </p:grpSp>
            <p:sp>
              <p:nvSpPr>
                <p:cNvPr id="470093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1842" y="3693"/>
                  <a:ext cx="868" cy="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GB" sz="1800" b="0"/>
                    <a:t>SN 1994I</a:t>
                  </a:r>
                </a:p>
                <a:p>
                  <a:pPr eaLnBrk="1" hangingPunct="1"/>
                  <a:r>
                    <a:rPr lang="en-GB" sz="1800" b="0"/>
                    <a:t>SN 1996N</a:t>
                  </a:r>
                </a:p>
                <a:p>
                  <a:pPr eaLnBrk="1" hangingPunct="1"/>
                  <a:r>
                    <a:rPr lang="en-GB" sz="1800" b="0"/>
                    <a:t>SN 2004aw</a:t>
                  </a:r>
                </a:p>
              </p:txBody>
            </p:sp>
            <p:sp>
              <p:nvSpPr>
                <p:cNvPr id="470094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2595" y="3693"/>
                  <a:ext cx="797" cy="2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GB" sz="1800" b="0"/>
                    <a:t>SN 1983N</a:t>
                  </a:r>
                </a:p>
              </p:txBody>
            </p:sp>
          </p:grpSp>
        </p:grpSp>
        <p:sp>
          <p:nvSpPr>
            <p:cNvPr id="470095" name="Line 79"/>
            <p:cNvSpPr>
              <a:spLocks noChangeShapeType="1"/>
            </p:cNvSpPr>
            <p:nvPr/>
          </p:nvSpPr>
          <p:spPr bwMode="auto">
            <a:xfrm>
              <a:off x="2101" y="1973"/>
              <a:ext cx="0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470096" name="Group 80"/>
            <p:cNvGrpSpPr>
              <a:grpSpLocks/>
            </p:cNvGrpSpPr>
            <p:nvPr/>
          </p:nvGrpSpPr>
          <p:grpSpPr bwMode="auto">
            <a:xfrm>
              <a:off x="1496" y="-9"/>
              <a:ext cx="310" cy="4127"/>
              <a:chOff x="1797" y="444"/>
              <a:chExt cx="340" cy="4581"/>
            </a:xfrm>
          </p:grpSpPr>
          <p:sp>
            <p:nvSpPr>
              <p:cNvPr id="470097" name="Line 81"/>
              <p:cNvSpPr>
                <a:spLocks noChangeShapeType="1"/>
              </p:cNvSpPr>
              <p:nvPr/>
            </p:nvSpPr>
            <p:spPr bwMode="auto">
              <a:xfrm>
                <a:off x="2137" y="444"/>
                <a:ext cx="0" cy="14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0098" name="Line 82"/>
              <p:cNvSpPr>
                <a:spLocks noChangeShapeType="1"/>
              </p:cNvSpPr>
              <p:nvPr/>
            </p:nvSpPr>
            <p:spPr bwMode="auto">
              <a:xfrm>
                <a:off x="1797" y="1895"/>
                <a:ext cx="3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0099" name="Line 83"/>
              <p:cNvSpPr>
                <a:spLocks noChangeShapeType="1"/>
              </p:cNvSpPr>
              <p:nvPr/>
            </p:nvSpPr>
            <p:spPr bwMode="auto">
              <a:xfrm>
                <a:off x="1797" y="1895"/>
                <a:ext cx="0" cy="31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70100" name="Text Box 84"/>
            <p:cNvSpPr txBox="1">
              <a:spLocks noChangeArrowheads="1"/>
            </p:cNvSpPr>
            <p:nvPr/>
          </p:nvSpPr>
          <p:spPr bwMode="auto">
            <a:xfrm>
              <a:off x="1272" y="1320"/>
              <a:ext cx="507" cy="23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800"/>
                <a:t>silicon</a:t>
              </a:r>
            </a:p>
          </p:txBody>
        </p:sp>
        <p:sp>
          <p:nvSpPr>
            <p:cNvPr id="470101" name="Line 85"/>
            <p:cNvSpPr>
              <a:spLocks noChangeShapeType="1"/>
            </p:cNvSpPr>
            <p:nvPr/>
          </p:nvSpPr>
          <p:spPr bwMode="auto">
            <a:xfrm flipH="1">
              <a:off x="875" y="1503"/>
              <a:ext cx="583" cy="3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70102" name="Text Box 86"/>
            <p:cNvSpPr txBox="1">
              <a:spLocks noChangeArrowheads="1"/>
            </p:cNvSpPr>
            <p:nvPr/>
          </p:nvSpPr>
          <p:spPr bwMode="auto">
            <a:xfrm>
              <a:off x="892" y="1524"/>
              <a:ext cx="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800" b="0"/>
                <a:t>yes</a:t>
              </a:r>
            </a:p>
          </p:txBody>
        </p:sp>
        <p:sp>
          <p:nvSpPr>
            <p:cNvPr id="470103" name="Line 87"/>
            <p:cNvSpPr>
              <a:spLocks noChangeShapeType="1"/>
            </p:cNvSpPr>
            <p:nvPr/>
          </p:nvSpPr>
          <p:spPr bwMode="auto">
            <a:xfrm>
              <a:off x="1537" y="1503"/>
              <a:ext cx="455" cy="2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70104" name="Text Box 88"/>
            <p:cNvSpPr txBox="1">
              <a:spLocks noChangeArrowheads="1"/>
            </p:cNvSpPr>
            <p:nvPr/>
          </p:nvSpPr>
          <p:spPr bwMode="auto">
            <a:xfrm>
              <a:off x="1823" y="1524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800" b="0"/>
                <a:t>no</a:t>
              </a:r>
            </a:p>
          </p:txBody>
        </p:sp>
        <p:grpSp>
          <p:nvGrpSpPr>
            <p:cNvPr id="470105" name="Group 89"/>
            <p:cNvGrpSpPr>
              <a:grpSpLocks/>
            </p:cNvGrpSpPr>
            <p:nvPr/>
          </p:nvGrpSpPr>
          <p:grpSpPr bwMode="auto">
            <a:xfrm>
              <a:off x="1371" y="523"/>
              <a:ext cx="1843" cy="1255"/>
              <a:chOff x="1661" y="1034"/>
              <a:chExt cx="2018" cy="1394"/>
            </a:xfrm>
          </p:grpSpPr>
          <p:sp>
            <p:nvSpPr>
              <p:cNvPr id="470106" name="Text Box 90"/>
              <p:cNvSpPr txBox="1">
                <a:spLocks noChangeArrowheads="1"/>
              </p:cNvSpPr>
              <p:nvPr/>
            </p:nvSpPr>
            <p:spPr bwMode="auto">
              <a:xfrm>
                <a:off x="1797" y="1034"/>
                <a:ext cx="766" cy="257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800"/>
                  <a:t>hydrogen</a:t>
                </a:r>
              </a:p>
            </p:txBody>
          </p:sp>
          <p:sp>
            <p:nvSpPr>
              <p:cNvPr id="470107" name="Line 91"/>
              <p:cNvSpPr>
                <a:spLocks noChangeShapeType="1"/>
              </p:cNvSpPr>
              <p:nvPr/>
            </p:nvSpPr>
            <p:spPr bwMode="auto">
              <a:xfrm flipH="1">
                <a:off x="1842" y="1260"/>
                <a:ext cx="273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0108" name="Text Box 92"/>
              <p:cNvSpPr txBox="1">
                <a:spLocks noChangeArrowheads="1"/>
              </p:cNvSpPr>
              <p:nvPr/>
            </p:nvSpPr>
            <p:spPr bwMode="auto">
              <a:xfrm>
                <a:off x="1661" y="1443"/>
                <a:ext cx="285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800" b="0"/>
                  <a:t>no</a:t>
                </a:r>
              </a:p>
            </p:txBody>
          </p:sp>
          <p:sp>
            <p:nvSpPr>
              <p:cNvPr id="470109" name="Line 93"/>
              <p:cNvSpPr>
                <a:spLocks noChangeShapeType="1"/>
              </p:cNvSpPr>
              <p:nvPr/>
            </p:nvSpPr>
            <p:spPr bwMode="auto">
              <a:xfrm>
                <a:off x="2160" y="1260"/>
                <a:ext cx="1519" cy="11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0110" name="Text Box 94"/>
              <p:cNvSpPr txBox="1">
                <a:spLocks noChangeArrowheads="1"/>
              </p:cNvSpPr>
              <p:nvPr/>
            </p:nvSpPr>
            <p:spPr bwMode="auto">
              <a:xfrm>
                <a:off x="2614" y="1443"/>
                <a:ext cx="337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GB" sz="1800" b="0"/>
                  <a:t>yes</a:t>
                </a:r>
              </a:p>
            </p:txBody>
          </p:sp>
        </p:grpSp>
      </p:grpSp>
      <p:pic>
        <p:nvPicPr>
          <p:cNvPr id="470115" name="Picture 99" descr="Physics_Today_july07_SNclas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3879850"/>
            <a:ext cx="3671887" cy="2978150"/>
          </a:xfrm>
          <a:prstGeom prst="rect">
            <a:avLst/>
          </a:prstGeom>
          <a:noFill/>
        </p:spPr>
      </p:pic>
      <p:grpSp>
        <p:nvGrpSpPr>
          <p:cNvPr id="470118" name="Group 102"/>
          <p:cNvGrpSpPr>
            <a:grpSpLocks/>
          </p:cNvGrpSpPr>
          <p:nvPr/>
        </p:nvGrpSpPr>
        <p:grpSpPr bwMode="auto">
          <a:xfrm>
            <a:off x="179388" y="981075"/>
            <a:ext cx="3563937" cy="3113088"/>
            <a:chOff x="113" y="618"/>
            <a:chExt cx="2245" cy="1961"/>
          </a:xfrm>
        </p:grpSpPr>
        <p:pic>
          <p:nvPicPr>
            <p:cNvPr id="470116" name="Picture 100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13" y="618"/>
              <a:ext cx="2245" cy="1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70117" name="Text Box 101"/>
            <p:cNvSpPr txBox="1">
              <a:spLocks noChangeArrowheads="1"/>
            </p:cNvSpPr>
            <p:nvPr/>
          </p:nvSpPr>
          <p:spPr bwMode="auto">
            <a:xfrm>
              <a:off x="113" y="2387"/>
              <a:ext cx="911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400"/>
                <a:t>Smith et al. 2007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7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7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04800"/>
            <a:ext cx="8353425" cy="1143000"/>
          </a:xfrm>
        </p:spPr>
        <p:txBody>
          <a:bodyPr/>
          <a:lstStyle/>
          <a:p>
            <a:r>
              <a:rPr lang="en-US"/>
              <a:t>Supernovae as ‘standard candles’</a:t>
            </a:r>
            <a:endParaRPr lang="en-GB"/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Uniform appearance</a:t>
            </a:r>
          </a:p>
          <a:p>
            <a:pPr lvl="1"/>
            <a:r>
              <a:rPr lang="en-US"/>
              <a:t>light curves</a:t>
            </a:r>
          </a:p>
          <a:p>
            <a:pPr lvl="2"/>
            <a:r>
              <a:rPr lang="en-US"/>
              <a:t>individual filters</a:t>
            </a:r>
          </a:p>
          <a:p>
            <a:pPr lvl="2"/>
            <a:r>
              <a:rPr lang="en-US"/>
              <a:t>bolometric</a:t>
            </a:r>
          </a:p>
          <a:p>
            <a:pPr lvl="1"/>
            <a:r>
              <a:rPr lang="en-US"/>
              <a:t>colour curves </a:t>
            </a:r>
          </a:p>
          <a:p>
            <a:pPr lvl="2"/>
            <a:r>
              <a:rPr lang="en-US"/>
              <a:t>reddening?</a:t>
            </a:r>
          </a:p>
          <a:p>
            <a:pPr lvl="1"/>
            <a:r>
              <a:rPr lang="en-US"/>
              <a:t>spectral evolution</a:t>
            </a:r>
          </a:p>
          <a:p>
            <a:pPr lvl="1"/>
            <a:r>
              <a:rPr lang="en-US"/>
              <a:t>peak luminosity</a:t>
            </a:r>
          </a:p>
          <a:p>
            <a:pPr lvl="2"/>
            <a:r>
              <a:rPr lang="en-US"/>
              <a:t>correlations</a:t>
            </a:r>
          </a:p>
          <a:p>
            <a:pPr lvl="1"/>
            <a:endParaRPr lang="en-GB"/>
          </a:p>
        </p:txBody>
      </p:sp>
      <p:grpSp>
        <p:nvGrpSpPr>
          <p:cNvPr id="472075" name="Group 11"/>
          <p:cNvGrpSpPr>
            <a:grpSpLocks/>
          </p:cNvGrpSpPr>
          <p:nvPr/>
        </p:nvGrpSpPr>
        <p:grpSpPr bwMode="auto">
          <a:xfrm>
            <a:off x="4900613" y="4360863"/>
            <a:ext cx="3776662" cy="2497137"/>
            <a:chOff x="3136" y="2747"/>
            <a:chExt cx="2304" cy="1573"/>
          </a:xfrm>
        </p:grpSpPr>
        <p:pic>
          <p:nvPicPr>
            <p:cNvPr id="472070" name="Picture 6" descr="dm15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136" y="2747"/>
              <a:ext cx="2304" cy="1450"/>
            </a:xfrm>
            <a:prstGeom prst="rect">
              <a:avLst/>
            </a:prstGeom>
            <a:noFill/>
          </p:spPr>
        </p:pic>
        <p:sp>
          <p:nvSpPr>
            <p:cNvPr id="472071" name="Text Box 7"/>
            <p:cNvSpPr txBox="1">
              <a:spLocks noChangeArrowheads="1"/>
            </p:cNvSpPr>
            <p:nvPr/>
          </p:nvSpPr>
          <p:spPr bwMode="auto">
            <a:xfrm>
              <a:off x="4577" y="4147"/>
              <a:ext cx="837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/>
                <a:t>Phillips et al. 1999</a:t>
              </a:r>
            </a:p>
          </p:txBody>
        </p:sp>
      </p:grpSp>
      <p:grpSp>
        <p:nvGrpSpPr>
          <p:cNvPr id="472076" name="Group 12"/>
          <p:cNvGrpSpPr>
            <a:grpSpLocks/>
          </p:cNvGrpSpPr>
          <p:nvPr/>
        </p:nvGrpSpPr>
        <p:grpSpPr bwMode="auto">
          <a:xfrm>
            <a:off x="4900613" y="1539875"/>
            <a:ext cx="3778250" cy="2676525"/>
            <a:chOff x="3087" y="970"/>
            <a:chExt cx="2380" cy="1686"/>
          </a:xfrm>
        </p:grpSpPr>
        <p:pic>
          <p:nvPicPr>
            <p:cNvPr id="472072" name="Picture 8" descr="Jha_thesis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087" y="970"/>
              <a:ext cx="2380" cy="1603"/>
            </a:xfrm>
            <a:prstGeom prst="rect">
              <a:avLst/>
            </a:prstGeom>
            <a:noFill/>
          </p:spPr>
        </p:pic>
        <p:sp>
          <p:nvSpPr>
            <p:cNvPr id="472073" name="Text Box 9"/>
            <p:cNvSpPr txBox="1">
              <a:spLocks noChangeArrowheads="1"/>
            </p:cNvSpPr>
            <p:nvPr/>
          </p:nvSpPr>
          <p:spPr bwMode="auto">
            <a:xfrm>
              <a:off x="4984" y="2483"/>
              <a:ext cx="481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/>
                <a:t>Jha 2005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Systematics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62913" cy="4114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dirty="0"/>
              <a:t>Contamination    </a:t>
            </a:r>
          </a:p>
          <a:p>
            <a:pPr>
              <a:spcBef>
                <a:spcPct val="0"/>
              </a:spcBef>
            </a:pPr>
            <a:r>
              <a:rPr lang="en-GB" dirty="0"/>
              <a:t>Photometry 			</a:t>
            </a:r>
          </a:p>
          <a:p>
            <a:pPr>
              <a:spcBef>
                <a:spcPct val="0"/>
              </a:spcBef>
            </a:pPr>
            <a:r>
              <a:rPr lang="en-GB" dirty="0"/>
              <a:t>K-corrections</a:t>
            </a:r>
          </a:p>
          <a:p>
            <a:pPr>
              <a:spcBef>
                <a:spcPct val="0"/>
              </a:spcBef>
            </a:pPr>
            <a:r>
              <a:rPr lang="en-GB" dirty="0" err="1"/>
              <a:t>Malmquist</a:t>
            </a:r>
            <a:r>
              <a:rPr lang="en-GB" dirty="0"/>
              <a:t> bias</a:t>
            </a:r>
          </a:p>
          <a:p>
            <a:pPr>
              <a:spcBef>
                <a:spcPct val="0"/>
              </a:spcBef>
            </a:pPr>
            <a:r>
              <a:rPr lang="en-GB" dirty="0"/>
              <a:t>Normalisation			</a:t>
            </a:r>
          </a:p>
          <a:p>
            <a:pPr>
              <a:spcBef>
                <a:spcPct val="0"/>
              </a:spcBef>
            </a:pPr>
            <a:r>
              <a:rPr lang="en-GB" dirty="0"/>
              <a:t>Evolution</a:t>
            </a:r>
            <a:endParaRPr lang="en-US" dirty="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GB" dirty="0"/>
              <a:t>Absorption			</a:t>
            </a:r>
          </a:p>
          <a:p>
            <a:pPr>
              <a:spcBef>
                <a:spcPct val="0"/>
              </a:spcBef>
            </a:pPr>
            <a:r>
              <a:rPr lang="en-GB" dirty="0"/>
              <a:t>Local expansion field	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648200" y="1676400"/>
            <a:ext cx="4027488" cy="411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“[T]he length of the list indicates the maturity of the field, and is the result of more than a decade of careful study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24525" y="4005263"/>
            <a:ext cx="17954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Systematics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62913" cy="4114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>
                <a:solidFill>
                  <a:schemeClr val="bg2"/>
                </a:solidFill>
              </a:rPr>
              <a:t>Contamination    </a:t>
            </a:r>
          </a:p>
          <a:p>
            <a:pPr>
              <a:spcBef>
                <a:spcPct val="0"/>
              </a:spcBef>
            </a:pPr>
            <a:r>
              <a:rPr lang="en-GB">
                <a:solidFill>
                  <a:schemeClr val="bg2"/>
                </a:solidFill>
              </a:rPr>
              <a:t>Photometry 			measurement</a:t>
            </a:r>
          </a:p>
          <a:p>
            <a:pPr>
              <a:spcBef>
                <a:spcPct val="0"/>
              </a:spcBef>
            </a:pPr>
            <a:r>
              <a:rPr lang="en-GB">
                <a:solidFill>
                  <a:schemeClr val="bg2"/>
                </a:solidFill>
              </a:rPr>
              <a:t>K-corrections</a:t>
            </a:r>
          </a:p>
          <a:p>
            <a:pPr>
              <a:spcBef>
                <a:spcPct val="0"/>
              </a:spcBef>
            </a:pPr>
            <a:r>
              <a:rPr lang="en-GB">
                <a:solidFill>
                  <a:schemeClr val="accent2"/>
                </a:solidFill>
              </a:rPr>
              <a:t>Malmquist bias</a:t>
            </a:r>
          </a:p>
          <a:p>
            <a:pPr>
              <a:spcBef>
                <a:spcPct val="0"/>
              </a:spcBef>
            </a:pPr>
            <a:r>
              <a:rPr lang="en-GB">
                <a:solidFill>
                  <a:schemeClr val="accent2"/>
                </a:solidFill>
              </a:rPr>
              <a:t>Normalisation			source</a:t>
            </a:r>
          </a:p>
          <a:p>
            <a:pPr>
              <a:spcBef>
                <a:spcPct val="0"/>
              </a:spcBef>
            </a:pPr>
            <a:r>
              <a:rPr lang="en-GB">
                <a:solidFill>
                  <a:schemeClr val="accent2"/>
                </a:solidFill>
              </a:rPr>
              <a:t>Evolution</a:t>
            </a:r>
            <a:endParaRPr lang="en-US">
              <a:solidFill>
                <a:schemeClr val="accent2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GB">
                <a:solidFill>
                  <a:srgbClr val="CC0000"/>
                </a:solidFill>
              </a:rPr>
              <a:t>Absorption			path</a:t>
            </a:r>
          </a:p>
          <a:p>
            <a:pPr>
              <a:spcBef>
                <a:spcPct val="0"/>
              </a:spcBef>
            </a:pPr>
            <a:r>
              <a:rPr lang="en-GB"/>
              <a:t>Local expansion field	local environment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15430</TotalTime>
  <Words>1624</Words>
  <Application>Microsoft Office PowerPoint</Application>
  <PresentationFormat>On-screen Show (4:3)</PresentationFormat>
  <Paragraphs>378</Paragraphs>
  <Slides>50</Slides>
  <Notes>4</Notes>
  <HiddenSlides>0</HiddenSlides>
  <MMClips>0</MMClips>
  <ScaleCrop>false</ScaleCrop>
  <HeadingPairs>
    <vt:vector size="10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  <vt:variant>
        <vt:lpstr>Custom Shows</vt:lpstr>
      </vt:variant>
      <vt:variant>
        <vt:i4>3</vt:i4>
      </vt:variant>
    </vt:vector>
  </HeadingPairs>
  <TitlesOfParts>
    <vt:vector size="64" baseType="lpstr">
      <vt:lpstr>Arial</vt:lpstr>
      <vt:lpstr>Times New Roman</vt:lpstr>
      <vt:lpstr>Wingdings</vt:lpstr>
      <vt:lpstr>SimSun</vt:lpstr>
      <vt:lpstr>Symbol</vt:lpstr>
      <vt:lpstr>Comic Sans MS</vt:lpstr>
      <vt:lpstr>Arial Unicode MS</vt:lpstr>
      <vt:lpstr>ＭＳ Ｐゴシック</vt:lpstr>
      <vt:lpstr>Bookshelf Symbol 2</vt:lpstr>
      <vt:lpstr>Default Design</vt:lpstr>
      <vt:lpstr>Equation</vt:lpstr>
      <vt:lpstr>Supernova Cosmology 2010</vt:lpstr>
      <vt:lpstr>Supernova!</vt:lpstr>
      <vt:lpstr>Slide 3</vt:lpstr>
      <vt:lpstr>Supernovae!</vt:lpstr>
      <vt:lpstr>Astrophysics</vt:lpstr>
      <vt:lpstr>Supernova classification based on maximum light spectroscopy</vt:lpstr>
      <vt:lpstr>Supernovae as ‘standard candles’</vt:lpstr>
      <vt:lpstr>Systematics</vt:lpstr>
      <vt:lpstr>Systematics</vt:lpstr>
      <vt:lpstr>Know your source</vt:lpstr>
      <vt:lpstr>What is a SN Ia?</vt:lpstr>
      <vt:lpstr>also at higher redshifts …</vt:lpstr>
      <vt:lpstr>Know your source</vt:lpstr>
      <vt:lpstr>Global explosion parameters</vt:lpstr>
      <vt:lpstr>Bolometric light curves</vt:lpstr>
      <vt:lpstr>Radioactivity</vt:lpstr>
      <vt:lpstr>Determining H0 from models</vt:lpstr>
      <vt:lpstr>H0 from the nickel mass</vt:lpstr>
      <vt:lpstr>H0 and the Ni mass</vt:lpstr>
      <vt:lpstr>Ejecta masses from light curves</vt:lpstr>
      <vt:lpstr>Ejecta masses</vt:lpstr>
      <vt:lpstr>Type Ia Supernovae</vt:lpstr>
      <vt:lpstr>Know what happens on the way</vt:lpstr>
      <vt:lpstr>Varying dust properties in nearby SN hosts </vt:lpstr>
      <vt:lpstr>Are SNe Ia standard candles?</vt:lpstr>
      <vt:lpstr>Distance indicator!</vt:lpstr>
      <vt:lpstr>Slide 27</vt:lpstr>
      <vt:lpstr>Friedmann cosmology</vt:lpstr>
      <vt:lpstr>Slide 29</vt:lpstr>
      <vt:lpstr>Where are we …</vt:lpstr>
      <vt:lpstr>SDSS-II Supernova Search</vt:lpstr>
      <vt:lpstr>ESSENCE</vt:lpstr>
      <vt:lpstr>SNLS – The SuperNova Legacy Survey</vt:lpstr>
      <vt:lpstr>Current surveys</vt:lpstr>
      <vt:lpstr>Cosmological results</vt:lpstr>
      <vt:lpstr>Cosmology results</vt:lpstr>
      <vt:lpstr>Comparison to other models</vt:lpstr>
      <vt:lpstr>Time dilation</vt:lpstr>
      <vt:lpstr>Zeitdilatation</vt:lpstr>
      <vt:lpstr>Where are we?</vt:lpstr>
      <vt:lpstr>Why are we not done yet?</vt:lpstr>
      <vt:lpstr>Comparison of different fitters</vt:lpstr>
      <vt:lpstr>Systematics table</vt:lpstr>
      <vt:lpstr>The equation of state parameter </vt:lpstr>
      <vt:lpstr>Time variable ω?</vt:lpstr>
      <vt:lpstr>Model-independent reconstruction of the expansion history</vt:lpstr>
      <vt:lpstr>Application to SN data</vt:lpstr>
      <vt:lpstr>Not all is well with these data ...</vt:lpstr>
      <vt:lpstr>Work to do</vt:lpstr>
      <vt:lpstr>Cosmology summary</vt:lpstr>
      <vt:lpstr>SN physics</vt:lpstr>
      <vt:lpstr>White dwarfs</vt:lpstr>
      <vt:lpstr>Cosmology</vt:lpstr>
    </vt:vector>
  </TitlesOfParts>
  <Company>ESO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Supernovae  and the accelerated universe</dc:title>
  <dc:creator>Licensed User</dc:creator>
  <cp:lastModifiedBy>Leibundgut</cp:lastModifiedBy>
  <cp:revision>192</cp:revision>
  <cp:lastPrinted>2002-02-04T15:14:59Z</cp:lastPrinted>
  <dcterms:created xsi:type="dcterms:W3CDTF">2001-11-24T17:24:28Z</dcterms:created>
  <dcterms:modified xsi:type="dcterms:W3CDTF">2009-12-05T17:15:41Z</dcterms:modified>
</cp:coreProperties>
</file>