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Default Extension="wmf" ContentType="image/x-wmf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80"/>
  </p:notesMasterIdLst>
  <p:handoutMasterIdLst>
    <p:handoutMasterId r:id="rId81"/>
  </p:handoutMasterIdLst>
  <p:sldIdLst>
    <p:sldId id="720" r:id="rId2"/>
    <p:sldId id="701" r:id="rId3"/>
    <p:sldId id="719" r:id="rId4"/>
    <p:sldId id="721" r:id="rId5"/>
    <p:sldId id="738" r:id="rId6"/>
    <p:sldId id="798" r:id="rId7"/>
    <p:sldId id="739" r:id="rId8"/>
    <p:sldId id="740" r:id="rId9"/>
    <p:sldId id="703" r:id="rId10"/>
    <p:sldId id="750" r:id="rId11"/>
    <p:sldId id="632" r:id="rId12"/>
    <p:sldId id="728" r:id="rId13"/>
    <p:sldId id="704" r:id="rId14"/>
    <p:sldId id="751" r:id="rId15"/>
    <p:sldId id="775" r:id="rId16"/>
    <p:sldId id="793" r:id="rId17"/>
    <p:sldId id="791" r:id="rId18"/>
    <p:sldId id="753" r:id="rId19"/>
    <p:sldId id="774" r:id="rId20"/>
    <p:sldId id="781" r:id="rId21"/>
    <p:sldId id="754" r:id="rId22"/>
    <p:sldId id="755" r:id="rId23"/>
    <p:sldId id="756" r:id="rId24"/>
    <p:sldId id="757" r:id="rId25"/>
    <p:sldId id="758" r:id="rId26"/>
    <p:sldId id="759" r:id="rId27"/>
    <p:sldId id="760" r:id="rId28"/>
    <p:sldId id="761" r:id="rId29"/>
    <p:sldId id="762" r:id="rId30"/>
    <p:sldId id="763" r:id="rId31"/>
    <p:sldId id="764" r:id="rId32"/>
    <p:sldId id="765" r:id="rId33"/>
    <p:sldId id="783" r:id="rId34"/>
    <p:sldId id="766" r:id="rId35"/>
    <p:sldId id="767" r:id="rId36"/>
    <p:sldId id="768" r:id="rId37"/>
    <p:sldId id="769" r:id="rId38"/>
    <p:sldId id="770" r:id="rId39"/>
    <p:sldId id="771" r:id="rId40"/>
    <p:sldId id="731" r:id="rId41"/>
    <p:sldId id="772" r:id="rId42"/>
    <p:sldId id="773" r:id="rId43"/>
    <p:sldId id="726" r:id="rId44"/>
    <p:sldId id="730" r:id="rId45"/>
    <p:sldId id="732" r:id="rId46"/>
    <p:sldId id="796" r:id="rId47"/>
    <p:sldId id="785" r:id="rId48"/>
    <p:sldId id="733" r:id="rId49"/>
    <p:sldId id="752" r:id="rId50"/>
    <p:sldId id="713" r:id="rId51"/>
    <p:sldId id="714" r:id="rId52"/>
    <p:sldId id="648" r:id="rId53"/>
    <p:sldId id="735" r:id="rId54"/>
    <p:sldId id="711" r:id="rId55"/>
    <p:sldId id="734" r:id="rId56"/>
    <p:sldId id="787" r:id="rId57"/>
    <p:sldId id="794" r:id="rId58"/>
    <p:sldId id="782" r:id="rId59"/>
    <p:sldId id="795" r:id="rId60"/>
    <p:sldId id="737" r:id="rId61"/>
    <p:sldId id="710" r:id="rId62"/>
    <p:sldId id="788" r:id="rId63"/>
    <p:sldId id="741" r:id="rId64"/>
    <p:sldId id="742" r:id="rId65"/>
    <p:sldId id="743" r:id="rId66"/>
    <p:sldId id="745" r:id="rId67"/>
    <p:sldId id="797" r:id="rId68"/>
    <p:sldId id="746" r:id="rId69"/>
    <p:sldId id="747" r:id="rId70"/>
    <p:sldId id="748" r:id="rId71"/>
    <p:sldId id="749" r:id="rId72"/>
    <p:sldId id="776" r:id="rId73"/>
    <p:sldId id="777" r:id="rId74"/>
    <p:sldId id="778" r:id="rId75"/>
    <p:sldId id="779" r:id="rId76"/>
    <p:sldId id="780" r:id="rId77"/>
    <p:sldId id="610" r:id="rId78"/>
    <p:sldId id="799" r:id="rId79"/>
  </p:sldIdLst>
  <p:sldSz cx="9144000" cy="6858000" type="screen4x3"/>
  <p:notesSz cx="7315200" cy="96012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FF0000"/>
    <a:srgbClr val="EAEAEA"/>
    <a:srgbClr val="FFFF00"/>
    <a:srgbClr val="00FF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preferSingleView="1">
    <p:restoredLeft sz="16248" autoAdjust="0"/>
    <p:restoredTop sz="94630" autoAdjust="0"/>
  </p:normalViewPr>
  <p:slideViewPr>
    <p:cSldViewPr>
      <p:cViewPr varScale="1">
        <p:scale>
          <a:sx n="76" d="100"/>
          <a:sy n="76" d="100"/>
        </p:scale>
        <p:origin x="-151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1920"/>
    </p:cViewPr>
  </p:sorterViewPr>
  <p:notesViewPr>
    <p:cSldViewPr>
      <p:cViewPr varScale="1">
        <p:scale>
          <a:sx n="77" d="100"/>
          <a:sy n="77" d="100"/>
        </p:scale>
        <p:origin x="-2142" y="-108"/>
      </p:cViewPr>
      <p:guideLst>
        <p:guide orient="horz" pos="3024"/>
        <p:guide pos="2304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i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i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 smtClean="0"/>
            </a:lvl1pPr>
          </a:lstStyle>
          <a:p>
            <a:pPr>
              <a:defRPr/>
            </a:pPr>
            <a:fld id="{C60836C5-01F6-475D-A953-6BEFCCC9FD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i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i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 smtClean="0"/>
            </a:lvl1pPr>
          </a:lstStyle>
          <a:p>
            <a:pPr>
              <a:defRPr/>
            </a:pPr>
            <a:fld id="{92E5B197-4F1D-4656-BE35-93634D2D22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E5B197-4F1D-4656-BE35-93634D2D2229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A3A570-E46A-43EC-8AC3-C47DC92A3D84}" type="slidenum">
              <a:rPr lang="en-GB"/>
              <a:pPr/>
              <a:t>10</a:t>
            </a:fld>
            <a:endParaRPr lang="en-GB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E5B197-4F1D-4656-BE35-93634D2D222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479E0F-303B-41ED-B53E-C2A1F95A0C8A}" type="slidenum">
              <a:rPr lang="en-GB"/>
              <a:pPr/>
              <a:t>14</a:t>
            </a:fld>
            <a:endParaRPr lang="en-GB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479E0F-303B-41ED-B53E-C2A1F95A0C8A}" type="slidenum">
              <a:rPr lang="en-GB"/>
              <a:pPr/>
              <a:t>15</a:t>
            </a:fld>
            <a:endParaRPr lang="en-GB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E5B197-4F1D-4656-BE35-93634D2D222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E5B197-4F1D-4656-BE35-93634D2D222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E5B197-4F1D-4656-BE35-93634D2D222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E5B197-4F1D-4656-BE35-93634D2D222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6DD6D54-88E5-49B4-9D53-D2AA281EDF85}" type="slidenum">
              <a:rPr lang="en-US">
                <a:latin typeface="Times New Roman" pitchFamily="18" charset="0"/>
              </a:rPr>
              <a:pPr/>
              <a:t>21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B482857-BCF3-4A86-B367-D331AC8C3E9E}" type="slidenum">
              <a:rPr lang="en-US">
                <a:latin typeface="Times New Roman" pitchFamily="18" charset="0"/>
              </a:rPr>
              <a:pPr/>
              <a:t>22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BDE9097-FFCA-4F8E-A6E2-6E718F1101BD}" type="slidenum">
              <a:rPr lang="en-US">
                <a:latin typeface="Times New Roman" pitchFamily="18" charset="0"/>
              </a:rPr>
              <a:pPr/>
              <a:t>23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E39E751-193B-42EB-A161-96D105820D9D}" type="slidenum">
              <a:rPr lang="en-GB">
                <a:latin typeface="Times New Roman" pitchFamily="18" charset="0"/>
              </a:rPr>
              <a:pPr/>
              <a:t>24</a:t>
            </a:fld>
            <a:endParaRPr lang="en-GB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2ABC7C7-73E7-4E3F-A31A-A610A5D8AA8D}" type="slidenum">
              <a:rPr lang="en-GB">
                <a:latin typeface="Times New Roman" pitchFamily="18" charset="0"/>
              </a:rPr>
              <a:pPr/>
              <a:t>27</a:t>
            </a:fld>
            <a:endParaRPr lang="en-GB">
              <a:latin typeface="Times New Roman" pitchFamily="18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E5B197-4F1D-4656-BE35-93634D2D222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E5B197-4F1D-4656-BE35-93634D2D2229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2AED40F-E12C-4B5E-B2AC-5655ED956F69}" type="slidenum">
              <a:rPr lang="en-GB">
                <a:latin typeface="Times New Roman" pitchFamily="18" charset="0"/>
              </a:rPr>
              <a:pPr/>
              <a:t>30</a:t>
            </a:fld>
            <a:endParaRPr lang="en-GB">
              <a:latin typeface="Times New Roman" pitchFamily="18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E5B197-4F1D-4656-BE35-93634D2D2229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E5B197-4F1D-4656-BE35-93634D2D2229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169DD5B-E972-4846-B4D3-74A9E469EC35}" type="slidenum">
              <a:rPr lang="en-GB">
                <a:latin typeface="Times New Roman" pitchFamily="18" charset="0"/>
              </a:rPr>
              <a:pPr/>
              <a:t>36</a:t>
            </a:fld>
            <a:endParaRPr lang="en-GB">
              <a:latin typeface="Times New Roman" pitchFamily="18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E5B197-4F1D-4656-BE35-93634D2D222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DA2C70E-EFC0-43FC-A0C9-E38355EC0F04}" type="slidenum">
              <a:rPr lang="en-US">
                <a:latin typeface="Times New Roman" pitchFamily="18" charset="0"/>
              </a:rPr>
              <a:pPr/>
              <a:t>39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E5B197-4F1D-4656-BE35-93634D2D2229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E5B197-4F1D-4656-BE35-93634D2D2229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E5B197-4F1D-4656-BE35-93634D2D2229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E5B197-4F1D-4656-BE35-93634D2D2229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E5B197-4F1D-4656-BE35-93634D2D2229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E5B197-4F1D-4656-BE35-93634D2D2229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799013" cy="3598863"/>
          </a:xfrm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59300"/>
            <a:ext cx="5851525" cy="4321175"/>
          </a:xfrm>
          <a:noFill/>
          <a:ln/>
        </p:spPr>
        <p:txBody>
          <a:bodyPr lIns="94895" tIns="47447" rIns="94895" bIns="47447"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2187" cy="3602038"/>
          </a:xfrm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 lIns="94073" tIns="47035" rIns="94073" bIns="47035"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E5B197-4F1D-4656-BE35-93634D2D222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E5B197-4F1D-4656-BE35-93634D2D2229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E5B197-4F1D-4656-BE35-93634D2D2229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E5B197-4F1D-4656-BE35-93634D2D2229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E5B197-4F1D-4656-BE35-93634D2D2229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E5B197-4F1D-4656-BE35-93634D2D2229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E5B197-4F1D-4656-BE35-93634D2D2229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E5B197-4F1D-4656-BE35-93634D2D2229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E5B197-4F1D-4656-BE35-93634D2D2229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E5B197-4F1D-4656-BE35-93634D2D2229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E5B197-4F1D-4656-BE35-93634D2D222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E5B197-4F1D-4656-BE35-93634D2D2229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E5B197-4F1D-4656-BE35-93634D2D2229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E5B197-4F1D-4656-BE35-93634D2D2229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E5B197-4F1D-4656-BE35-93634D2D2229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E5B197-4F1D-4656-BE35-93634D2D2229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E5B197-4F1D-4656-BE35-93634D2D2229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E5B197-4F1D-4656-BE35-93634D2D222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3775" cy="3603625"/>
          </a:xfrm>
          <a:ln/>
        </p:spPr>
      </p:sp>
      <p:sp>
        <p:nvSpPr>
          <p:cNvPr id="1803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873" y="4560686"/>
            <a:ext cx="5367456" cy="4320003"/>
          </a:xfrm>
        </p:spPr>
        <p:txBody>
          <a:bodyPr lIns="99445" tIns="49721" rIns="99445" bIns="4972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E5B197-4F1D-4656-BE35-93634D2D222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E5B197-4F1D-4656-BE35-93634D2D222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58025" y="0"/>
            <a:ext cx="2085975" cy="5865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5338" y="0"/>
            <a:ext cx="6110287" cy="5865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0"/>
            <a:ext cx="8345487" cy="10366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27088" y="1052513"/>
            <a:ext cx="4081462" cy="481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0950" y="1052513"/>
            <a:ext cx="4083050" cy="481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0"/>
            <a:ext cx="8345487" cy="10366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088" y="1052513"/>
            <a:ext cx="4081462" cy="481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60950" y="1052513"/>
            <a:ext cx="4083050" cy="233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60950" y="3535363"/>
            <a:ext cx="4083050" cy="233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NeueLT Com 65 Md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NeueLT Com 55 Roman" pitchFamily="34" charset="0"/>
              </a:defRPr>
            </a:lvl1pPr>
            <a:lvl2pPr>
              <a:defRPr>
                <a:latin typeface="HelveticaNeueLT Com 55 Roman" pitchFamily="34" charset="0"/>
              </a:defRPr>
            </a:lvl2pPr>
            <a:lvl3pPr>
              <a:defRPr>
                <a:latin typeface="HelveticaNeueLT Com 55 Roman" pitchFamily="34" charset="0"/>
              </a:defRPr>
            </a:lvl3pPr>
            <a:lvl4pPr>
              <a:defRPr>
                <a:latin typeface="HelveticaNeueLT Com 55 Roman" pitchFamily="34" charset="0"/>
              </a:defRPr>
            </a:lvl4pPr>
            <a:lvl5pPr>
              <a:defRPr>
                <a:latin typeface="HelveticaNeueLT Com 55 Roman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088" y="1052513"/>
            <a:ext cx="4081462" cy="481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0950" y="1052513"/>
            <a:ext cx="4083050" cy="481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vmlDrawing" Target="../drawings/vmlDrawing1.v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5338" y="0"/>
            <a:ext cx="8345487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103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7088" y="1052513"/>
            <a:ext cx="8316912" cy="481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699845" name="Text Box 5"/>
          <p:cNvSpPr txBox="1">
            <a:spLocks noChangeArrowheads="1"/>
          </p:cNvSpPr>
          <p:nvPr/>
        </p:nvSpPr>
        <p:spPr bwMode="auto">
          <a:xfrm>
            <a:off x="6661150" y="6513513"/>
            <a:ext cx="24479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de-DE" sz="1000" b="1" i="0">
                <a:solidFill>
                  <a:srgbClr val="66CCFF"/>
                </a:solidFill>
              </a:rPr>
              <a:t>European Southern Observatory</a:t>
            </a:r>
            <a:endParaRPr lang="en-GB" sz="1000" b="1" i="0">
              <a:solidFill>
                <a:srgbClr val="66CCFF"/>
              </a:solidFill>
            </a:endParaRPr>
          </a:p>
        </p:txBody>
      </p:sp>
      <p:graphicFrame>
        <p:nvGraphicFramePr>
          <p:cNvPr id="1026" name="Object 7"/>
          <p:cNvGraphicFramePr>
            <a:graphicFrameLocks noChangeAspect="1"/>
          </p:cNvGraphicFramePr>
          <p:nvPr/>
        </p:nvGraphicFramePr>
        <p:xfrm>
          <a:off x="0" y="0"/>
          <a:ext cx="795338" cy="1036638"/>
        </p:xfrm>
        <a:graphic>
          <a:graphicData uri="http://schemas.openxmlformats.org/presentationml/2006/ole">
            <p:oleObj spid="_x0000_s1026" name="Photo Editor Photo" r:id="rId16" imgW="4495238" imgH="5858693" progId="">
              <p:embed/>
            </p:oleObj>
          </a:graphicData>
        </a:graphic>
      </p:graphicFrame>
      <p:sp>
        <p:nvSpPr>
          <p:cNvPr id="1699848" name="Line 8"/>
          <p:cNvSpPr>
            <a:spLocks noChangeShapeType="1"/>
          </p:cNvSpPr>
          <p:nvPr/>
        </p:nvSpPr>
        <p:spPr bwMode="auto">
          <a:xfrm>
            <a:off x="795338" y="0"/>
            <a:ext cx="0" cy="6856413"/>
          </a:xfrm>
          <a:prstGeom prst="line">
            <a:avLst/>
          </a:prstGeom>
          <a:noFill/>
          <a:ln w="9525">
            <a:solidFill>
              <a:srgbClr val="2764D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1699849" name="Line 9"/>
          <p:cNvSpPr>
            <a:spLocks noChangeShapeType="1"/>
          </p:cNvSpPr>
          <p:nvPr/>
        </p:nvSpPr>
        <p:spPr bwMode="auto">
          <a:xfrm>
            <a:off x="0" y="1035050"/>
            <a:ext cx="9144000" cy="0"/>
          </a:xfrm>
          <a:prstGeom prst="line">
            <a:avLst/>
          </a:prstGeom>
          <a:noFill/>
          <a:ln w="9525">
            <a:solidFill>
              <a:srgbClr val="2764D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1699850" name="Text Box 10"/>
          <p:cNvSpPr txBox="1">
            <a:spLocks noChangeArrowheads="1"/>
          </p:cNvSpPr>
          <p:nvPr/>
        </p:nvSpPr>
        <p:spPr bwMode="auto">
          <a:xfrm>
            <a:off x="947738" y="6497638"/>
            <a:ext cx="14638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GB" sz="1000" i="0" dirty="0" smtClean="0">
                <a:latin typeface="HelveticaNeueLT Com 55 Roman" pitchFamily="34" charset="0"/>
              </a:rPr>
              <a:t>Tampere, 3</a:t>
            </a:r>
            <a:r>
              <a:rPr lang="en-GB" sz="1000" i="0" baseline="0" dirty="0" smtClean="0">
                <a:latin typeface="HelveticaNeueLT Com 55 Roman" pitchFamily="34" charset="0"/>
              </a:rPr>
              <a:t> June </a:t>
            </a:r>
            <a:r>
              <a:rPr lang="en-GB" sz="1000" i="0" dirty="0" smtClean="0">
                <a:latin typeface="HelveticaNeueLT Com 55 Roman" pitchFamily="34" charset="0"/>
              </a:rPr>
              <a:t>2010</a:t>
            </a:r>
            <a:endParaRPr lang="en-GB" sz="1000" i="0" dirty="0">
              <a:latin typeface="HelveticaNeueLT Com 55 Roman" pitchFamily="34" charset="0"/>
            </a:endParaRPr>
          </a:p>
        </p:txBody>
      </p:sp>
      <p:pic>
        <p:nvPicPr>
          <p:cNvPr id="1034" name="Picture 11" descr="esoflags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443663" y="6727825"/>
            <a:ext cx="2581275" cy="8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NeueLT Com 65 Md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90000"/>
        <a:buFont typeface="Monotype Sorts" pitchFamily="112" charset="2"/>
        <a:buChar char="n"/>
        <a:defRPr sz="2800">
          <a:solidFill>
            <a:schemeClr val="tx1"/>
          </a:solidFill>
          <a:latin typeface="HelveticaNeueLT Com 55 Roman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Ø"/>
        <a:defRPr sz="2400">
          <a:solidFill>
            <a:schemeClr val="tx1"/>
          </a:solidFill>
          <a:latin typeface="HelveticaNeueLT Com 55 Roman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6FF"/>
        </a:buClr>
        <a:buChar char="•"/>
        <a:defRPr sz="2000">
          <a:solidFill>
            <a:schemeClr val="tx1"/>
          </a:solidFill>
          <a:latin typeface="HelveticaNeueLT Com 55 Roman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HelveticaNeueLT Com 55 Roman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HelveticaNeueLT Com 55 Roman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jpe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jpe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12" Type="http://schemas.openxmlformats.org/officeDocument/2006/relationships/image" Target="../media/image44.jpeg"/><Relationship Id="rId17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11" Type="http://schemas.openxmlformats.org/officeDocument/2006/relationships/image" Target="../media/image43.jpe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Relationship Id="rId1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0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53.png"/><Relationship Id="rId4" Type="http://schemas.openxmlformats.org/officeDocument/2006/relationships/image" Target="../media/image51.jpeg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so.org/sci/libraries/edocs/ESO/ESOstats.pdf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Bruno\Talks\Movies\Galactic_Centre_S2_orbit.mpg" TargetMode="External"/><Relationship Id="rId1" Type="http://schemas.openxmlformats.org/officeDocument/2006/relationships/video" Target="file:///D:\Bruno\Talks\Movies\Galactic_Centre_flashes.mpg" TargetMode="Externa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Bruno\SCO\STC\Oct03\vid-01-03.mpg.mpeg" TargetMode="External"/><Relationship Id="rId1" Type="http://schemas.openxmlformats.org/officeDocument/2006/relationships/video" Target="file:///D:\Bruno\SCO\STC\Oct02\pri0287s2.mpg" TargetMode="Externa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8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Relationship Id="rId9" Type="http://schemas.openxmlformats.org/officeDocument/2006/relationships/image" Target="../media/image100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w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4.jpeg"/><Relationship Id="rId5" Type="http://schemas.openxmlformats.org/officeDocument/2006/relationships/image" Target="../media/image123.png"/><Relationship Id="rId4" Type="http://schemas.openxmlformats.org/officeDocument/2006/relationships/image" Target="../media/image122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4" descr="sunset on Paran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975" y="-26988"/>
            <a:ext cx="9540875" cy="6359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1700213"/>
            <a:ext cx="7734300" cy="2016125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chemeClr val="bg1"/>
                </a:solidFill>
              </a:rPr>
              <a:t>ESO </a:t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Today and Tomorrow</a:t>
            </a: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684213" y="6165850"/>
            <a:ext cx="215900" cy="6921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gro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25" y="5300663"/>
            <a:ext cx="1241425" cy="1217612"/>
          </a:xfrm>
          <a:prstGeom prst="rect">
            <a:avLst/>
          </a:prstGeom>
          <a:noFill/>
        </p:spPr>
      </p:pic>
      <p:sp>
        <p:nvSpPr>
          <p:cNvPr id="36868" name="Rectangle 4"/>
          <p:cNvSpPr>
            <a:spLocks noGrp="1" noChangeArrowheads="1"/>
          </p:cNvSpPr>
          <p:nvPr>
            <p:ph type="title"/>
          </p:nvPr>
        </p:nvSpPr>
        <p:spPr>
          <a:xfrm>
            <a:off x="900113" y="0"/>
            <a:ext cx="8229600" cy="990600"/>
          </a:xfrm>
        </p:spPr>
        <p:txBody>
          <a:bodyPr/>
          <a:lstStyle/>
          <a:p>
            <a:r>
              <a:rPr lang="en-US" sz="3600">
                <a:solidFill>
                  <a:schemeClr val="tx1"/>
                </a:solidFill>
              </a:rPr>
              <a:t>La Silla: 5 Operational Instruments</a:t>
            </a:r>
            <a:endParaRPr lang="en-US" sz="4800">
              <a:solidFill>
                <a:schemeClr val="tx1"/>
              </a:solidFill>
            </a:endParaRP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2290763" y="12001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endParaRPr lang="en-GB">
              <a:ea typeface="ＭＳ Ｐゴシック" pitchFamily="1" charset="-128"/>
            </a:endParaRP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2443163" y="13525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endParaRPr lang="en-GB">
              <a:ea typeface="ＭＳ Ｐゴシック" pitchFamily="1" charset="-128"/>
            </a:endParaRPr>
          </a:p>
        </p:txBody>
      </p:sp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6461125" y="4956175"/>
            <a:ext cx="11334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FF0000"/>
                </a:solidFill>
                <a:latin typeface="Arial" charset="0"/>
                <a:ea typeface="ＭＳ Ｐゴシック" pitchFamily="1" charset="-128"/>
              </a:rPr>
              <a:t>GROND</a:t>
            </a:r>
            <a:r>
              <a:rPr lang="en-US" sz="1800" b="1" dirty="0">
                <a:solidFill>
                  <a:srgbClr val="FF0000"/>
                </a:solidFill>
                <a:latin typeface="Comic Sans MS" pitchFamily="66" charset="0"/>
                <a:ea typeface="ＭＳ Ｐゴシック" pitchFamily="1" charset="-128"/>
              </a:rPr>
              <a:t> </a:t>
            </a:r>
            <a:endParaRPr lang="en-US" sz="1800" dirty="0">
              <a:solidFill>
                <a:srgbClr val="FF0000"/>
              </a:solidFill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1476375" y="1824038"/>
            <a:ext cx="984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1800" b="1" dirty="0">
                <a:solidFill>
                  <a:srgbClr val="FF0000"/>
                </a:solidFill>
                <a:latin typeface="Arial" charset="0"/>
                <a:ea typeface="ＭＳ Ｐゴシック" pitchFamily="1" charset="-128"/>
              </a:rPr>
              <a:t>HARPS</a:t>
            </a:r>
            <a:endParaRPr lang="en-US" dirty="0">
              <a:solidFill>
                <a:srgbClr val="FF0000"/>
              </a:solidFill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3946525" y="1824038"/>
            <a:ext cx="717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FF0000"/>
                </a:solidFill>
                <a:latin typeface="Arial" charset="0"/>
                <a:ea typeface="ＭＳ Ｐゴシック" pitchFamily="1" charset="-128"/>
              </a:rPr>
              <a:t>SOFI</a:t>
            </a:r>
            <a:endParaRPr lang="en-US" sz="1800" dirty="0">
              <a:solidFill>
                <a:srgbClr val="FF0000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6461125" y="3355975"/>
            <a:ext cx="1069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FF0000"/>
                </a:solidFill>
                <a:latin typeface="Arial" charset="0"/>
                <a:ea typeface="ＭＳ Ｐゴシック" pitchFamily="1" charset="-128"/>
              </a:rPr>
              <a:t>FEROS</a:t>
            </a:r>
            <a:r>
              <a:rPr lang="en-US" sz="1800" b="1" dirty="0">
                <a:solidFill>
                  <a:srgbClr val="FF0000"/>
                </a:solidFill>
                <a:latin typeface="Comic Sans MS" pitchFamily="66" charset="0"/>
                <a:ea typeface="ＭＳ Ｐゴシック" pitchFamily="1" charset="-128"/>
              </a:rPr>
              <a:t> </a:t>
            </a:r>
          </a:p>
        </p:txBody>
      </p:sp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1719263" y="1198563"/>
            <a:ext cx="76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>
                <a:solidFill>
                  <a:srgbClr val="0000FF"/>
                </a:solidFill>
                <a:latin typeface="Arial" charset="0"/>
                <a:ea typeface="ＭＳ Ｐゴシック" pitchFamily="1" charset="-128"/>
              </a:rPr>
              <a:t>3.6m</a:t>
            </a:r>
            <a:endParaRPr lang="en-US" sz="2000" b="1">
              <a:solidFill>
                <a:schemeClr val="bg1"/>
              </a:solidFill>
              <a:latin typeface="Comic Sans MS" pitchFamily="66" charset="0"/>
              <a:ea typeface="ＭＳ Ｐゴシック" pitchFamily="1" charset="-128"/>
            </a:endParaRPr>
          </a:p>
        </p:txBody>
      </p:sp>
      <p:sp>
        <p:nvSpPr>
          <p:cNvPr id="36876" name="Text Box 12"/>
          <p:cNvSpPr txBox="1">
            <a:spLocks noChangeArrowheads="1"/>
          </p:cNvSpPr>
          <p:nvPr/>
        </p:nvSpPr>
        <p:spPr bwMode="auto">
          <a:xfrm>
            <a:off x="3875088" y="1198563"/>
            <a:ext cx="628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rgbClr val="0000FF"/>
                </a:solidFill>
                <a:latin typeface="Arial" charset="0"/>
                <a:ea typeface="ＭＳ Ｐゴシック" pitchFamily="1" charset="-128"/>
              </a:rPr>
              <a:t>NTT</a:t>
            </a:r>
            <a:endParaRPr lang="en-US" sz="1800" b="1">
              <a:solidFill>
                <a:schemeClr val="bg1"/>
              </a:solidFill>
              <a:latin typeface="Comic Sans MS" pitchFamily="66" charset="0"/>
              <a:ea typeface="ＭＳ Ｐゴシック" pitchFamily="1" charset="-128"/>
            </a:endParaRPr>
          </a:p>
        </p:txBody>
      </p:sp>
      <p:sp>
        <p:nvSpPr>
          <p:cNvPr id="36877" name="Text Box 13"/>
          <p:cNvSpPr txBox="1">
            <a:spLocks noChangeArrowheads="1"/>
          </p:cNvSpPr>
          <p:nvPr/>
        </p:nvSpPr>
        <p:spPr bwMode="auto">
          <a:xfrm>
            <a:off x="6316663" y="1198563"/>
            <a:ext cx="704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rgbClr val="0000FF"/>
                </a:solidFill>
                <a:latin typeface="Arial" charset="0"/>
                <a:ea typeface="ＭＳ Ｐゴシック" pitchFamily="1" charset="-128"/>
              </a:rPr>
              <a:t>2.2m</a:t>
            </a:r>
            <a:endParaRPr lang="en-US" sz="1800" b="1">
              <a:solidFill>
                <a:schemeClr val="bg1"/>
              </a:solidFill>
              <a:latin typeface="Comic Sans MS" pitchFamily="66" charset="0"/>
              <a:ea typeface="ＭＳ Ｐゴシック" pitchFamily="1" charset="-128"/>
            </a:endParaRPr>
          </a:p>
        </p:txBody>
      </p:sp>
      <p:sp>
        <p:nvSpPr>
          <p:cNvPr id="36878" name="Text Box 14"/>
          <p:cNvSpPr txBox="1">
            <a:spLocks noChangeArrowheads="1"/>
          </p:cNvSpPr>
          <p:nvPr/>
        </p:nvSpPr>
        <p:spPr bwMode="auto">
          <a:xfrm>
            <a:off x="3819525" y="3355975"/>
            <a:ext cx="1149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FF0000"/>
                </a:solidFill>
                <a:latin typeface="Arial" charset="0"/>
                <a:ea typeface="ＭＳ Ｐゴシック" pitchFamily="1" charset="-128"/>
              </a:rPr>
              <a:t>EFOSC2 </a:t>
            </a:r>
            <a:endParaRPr lang="en-US" sz="1800" dirty="0">
              <a:solidFill>
                <a:srgbClr val="FF0000"/>
              </a:solidFill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6881" name="Text Box 17"/>
          <p:cNvSpPr txBox="1">
            <a:spLocks noChangeArrowheads="1"/>
          </p:cNvSpPr>
          <p:nvPr/>
        </p:nvSpPr>
        <p:spPr bwMode="auto">
          <a:xfrm>
            <a:off x="6461125" y="1824038"/>
            <a:ext cx="60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FF0000"/>
                </a:solidFill>
                <a:latin typeface="Arial" charset="0"/>
                <a:ea typeface="ＭＳ Ｐゴシック" pitchFamily="1" charset="-128"/>
              </a:rPr>
              <a:t>WFI</a:t>
            </a:r>
            <a:endParaRPr lang="en-US" sz="1800" dirty="0">
              <a:solidFill>
                <a:srgbClr val="FF0000"/>
              </a:solidFill>
              <a:latin typeface="Times" pitchFamily="1" charset="0"/>
              <a:ea typeface="ＭＳ Ｐゴシック" pitchFamily="1" charset="-128"/>
            </a:endParaRPr>
          </a:p>
        </p:txBody>
      </p:sp>
      <p:pic>
        <p:nvPicPr>
          <p:cNvPr id="36882" name="Picture 18" descr="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81275" y="1196975"/>
            <a:ext cx="665163" cy="798513"/>
          </a:xfrm>
          <a:prstGeom prst="rect">
            <a:avLst/>
          </a:prstGeom>
          <a:noFill/>
        </p:spPr>
      </p:pic>
      <p:pic>
        <p:nvPicPr>
          <p:cNvPr id="36883" name="Picture 19" descr="ntt-dome-previe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9975" y="1196975"/>
            <a:ext cx="688975" cy="835025"/>
          </a:xfrm>
          <a:prstGeom prst="rect">
            <a:avLst/>
          </a:prstGeom>
          <a:noFill/>
        </p:spPr>
      </p:pic>
      <p:pic>
        <p:nvPicPr>
          <p:cNvPr id="36884" name="Picture 20" descr="dsc0003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78675" y="1196975"/>
            <a:ext cx="811213" cy="904875"/>
          </a:xfrm>
          <a:prstGeom prst="rect">
            <a:avLst/>
          </a:prstGeom>
          <a:noFill/>
        </p:spPr>
      </p:pic>
      <p:pic>
        <p:nvPicPr>
          <p:cNvPr id="36885" name="Picture 21" descr="bigblu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32563" y="3703638"/>
            <a:ext cx="1652587" cy="1200150"/>
          </a:xfrm>
          <a:prstGeom prst="rect">
            <a:avLst/>
          </a:prstGeom>
          <a:noFill/>
        </p:spPr>
      </p:pic>
      <p:pic>
        <p:nvPicPr>
          <p:cNvPr id="36886" name="Picture 22" descr="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32563" y="2171700"/>
            <a:ext cx="1212850" cy="1184275"/>
          </a:xfrm>
          <a:prstGeom prst="rect">
            <a:avLst/>
          </a:prstGeom>
          <a:noFill/>
        </p:spPr>
      </p:pic>
      <p:pic>
        <p:nvPicPr>
          <p:cNvPr id="36887" name="Picture 23" descr="harps_og_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74800" y="2171700"/>
            <a:ext cx="1652588" cy="1195388"/>
          </a:xfrm>
          <a:prstGeom prst="rect">
            <a:avLst/>
          </a:prstGeom>
          <a:noFill/>
        </p:spPr>
      </p:pic>
      <p:pic>
        <p:nvPicPr>
          <p:cNvPr id="36888" name="Picture 24" descr="efiOnTel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62400" y="3703638"/>
            <a:ext cx="1724025" cy="1252537"/>
          </a:xfrm>
          <a:prstGeom prst="rect">
            <a:avLst/>
          </a:prstGeom>
          <a:noFill/>
        </p:spPr>
      </p:pic>
      <p:pic>
        <p:nvPicPr>
          <p:cNvPr id="36890" name="Picture 26" descr="6869811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017963" y="2171700"/>
            <a:ext cx="1628775" cy="1184275"/>
          </a:xfrm>
          <a:prstGeom prst="rect">
            <a:avLst/>
          </a:prstGeom>
          <a:noFill/>
        </p:spPr>
      </p:pic>
      <p:sp>
        <p:nvSpPr>
          <p:cNvPr id="36892" name="Rectangle 28"/>
          <p:cNvSpPr>
            <a:spLocks noChangeArrowheads="1"/>
          </p:cNvSpPr>
          <p:nvPr/>
        </p:nvSpPr>
        <p:spPr bwMode="auto">
          <a:xfrm>
            <a:off x="6732588" y="5305425"/>
            <a:ext cx="1223962" cy="1219200"/>
          </a:xfrm>
          <a:prstGeom prst="rect">
            <a:avLst/>
          </a:prstGeom>
          <a:solidFill>
            <a:schemeClr val="accent1">
              <a:alpha val="490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6894" name="Text Box 30"/>
          <p:cNvSpPr txBox="1">
            <a:spLocks noChangeArrowheads="1"/>
          </p:cNvSpPr>
          <p:nvPr/>
        </p:nvSpPr>
        <p:spPr bwMode="auto">
          <a:xfrm>
            <a:off x="7162800" y="6773863"/>
            <a:ext cx="5334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GB" sz="180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3" cstate="print"/>
          <a:srcRect t="13161" r="1418"/>
          <a:stretch>
            <a:fillRect/>
          </a:stretch>
        </p:blipFill>
        <p:spPr bwMode="auto">
          <a:xfrm>
            <a:off x="827088" y="1068388"/>
            <a:ext cx="8269287" cy="509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3560763" y="188913"/>
            <a:ext cx="20193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i="0"/>
              <a:t>Paranal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13317" name="Picture 4" descr="ESO-Paranal-51"/>
          <p:cNvPicPr>
            <a:picLocks noChangeAspect="1" noChangeArrowheads="1"/>
          </p:cNvPicPr>
          <p:nvPr/>
        </p:nvPicPr>
        <p:blipFill>
          <a:blip r:embed="rId3" cstate="print"/>
          <a:srcRect l="5905" t="4890" r="5905"/>
          <a:stretch>
            <a:fillRect/>
          </a:stretch>
        </p:blipFill>
        <p:spPr bwMode="auto">
          <a:xfrm>
            <a:off x="-254000" y="-26988"/>
            <a:ext cx="9652000" cy="691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14341" name="Picture 4" descr="paranal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7238" y="-26988"/>
            <a:ext cx="10298113" cy="6911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8229600" cy="981075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>VLT </a:t>
            </a:r>
            <a:r>
              <a:rPr lang="en-US" sz="2800" dirty="0">
                <a:solidFill>
                  <a:schemeClr val="tx1"/>
                </a:solidFill>
              </a:rPr>
              <a:t>Instruments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2443115" y="1626978"/>
            <a:ext cx="184033" cy="45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endParaRPr lang="en-GB">
              <a:ea typeface="ＭＳ Ｐゴシック" pitchFamily="1" charset="-128"/>
            </a:endParaRPr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2585593" y="1761515"/>
            <a:ext cx="184033" cy="45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endParaRPr lang="en-GB">
              <a:ea typeface="ＭＳ Ｐゴシック" pitchFamily="1" charset="-128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5007695" y="1634400"/>
            <a:ext cx="1987814" cy="1609444"/>
            <a:chOff x="5007695" y="3362400"/>
            <a:chExt cx="1987814" cy="1609444"/>
          </a:xfrm>
        </p:grpSpPr>
        <p:pic>
          <p:nvPicPr>
            <p:cNvPr id="39946" name="Picture 10" descr="vimosatna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2066" y="3643200"/>
              <a:ext cx="1923443" cy="1328644"/>
            </a:xfrm>
            <a:prstGeom prst="rect">
              <a:avLst/>
            </a:prstGeom>
            <a:noFill/>
          </p:spPr>
        </p:pic>
        <p:sp>
          <p:nvSpPr>
            <p:cNvPr id="39965" name="Rectangle 29"/>
            <p:cNvSpPr>
              <a:spLocks noChangeArrowheads="1"/>
            </p:cNvSpPr>
            <p:nvPr/>
          </p:nvSpPr>
          <p:spPr bwMode="auto">
            <a:xfrm>
              <a:off x="5007695" y="3362400"/>
              <a:ext cx="920166" cy="373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 dirty="0">
                  <a:solidFill>
                    <a:srgbClr val="FF0000"/>
                  </a:solidFill>
                  <a:latin typeface="Arial" charset="0"/>
                  <a:ea typeface="ＭＳ Ｐゴシック" pitchFamily="1" charset="-128"/>
                </a:rPr>
                <a:t>VIMOS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074000" y="1634400"/>
            <a:ext cx="1800382" cy="1609200"/>
            <a:chOff x="7071754" y="3362400"/>
            <a:chExt cx="1800382" cy="1609200"/>
          </a:xfrm>
        </p:grpSpPr>
        <p:pic>
          <p:nvPicPr>
            <p:cNvPr id="39942" name="Picture 6" descr="D_NorbertphotosNAOS-CONICA_007"/>
            <p:cNvPicPr>
              <a:picLocks noChangeAspect="1" noChangeArrowheads="1"/>
            </p:cNvPicPr>
            <p:nvPr/>
          </p:nvPicPr>
          <p:blipFill>
            <a:blip r:embed="rId4" cstate="print"/>
            <a:srcRect r="18504"/>
            <a:stretch>
              <a:fillRect/>
            </a:stretch>
          </p:blipFill>
          <p:spPr bwMode="auto">
            <a:xfrm>
              <a:off x="7167828" y="3643200"/>
              <a:ext cx="1704308" cy="1328400"/>
            </a:xfrm>
            <a:prstGeom prst="rect">
              <a:avLst/>
            </a:prstGeom>
            <a:noFill/>
          </p:spPr>
        </p:pic>
        <p:sp>
          <p:nvSpPr>
            <p:cNvPr id="39968" name="Rectangle 32"/>
            <p:cNvSpPr>
              <a:spLocks noChangeArrowheads="1"/>
            </p:cNvSpPr>
            <p:nvPr/>
          </p:nvSpPr>
          <p:spPr bwMode="auto">
            <a:xfrm>
              <a:off x="7071754" y="3362400"/>
              <a:ext cx="857832" cy="366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 dirty="0">
                  <a:solidFill>
                    <a:srgbClr val="FF0000"/>
                  </a:solidFill>
                  <a:latin typeface="Arial" charset="0"/>
                  <a:ea typeface="ＭＳ Ｐゴシック" pitchFamily="1" charset="-128"/>
                </a:rPr>
                <a:t>NACO</a:t>
              </a:r>
            </a:p>
          </p:txBody>
        </p:sp>
      </p:grpSp>
      <p:pic>
        <p:nvPicPr>
          <p:cNvPr id="39955" name="Picture 19" descr="AKA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2081" y="1110073"/>
            <a:ext cx="675283" cy="719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6" name="Picture 20" descr="AKA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15177" y="1110073"/>
            <a:ext cx="627791" cy="719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7" name="Picture 21" descr="AKA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04485" y="1110073"/>
            <a:ext cx="753942" cy="719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8" name="Picture 22" descr="AKA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5564" y="1110073"/>
            <a:ext cx="701997" cy="719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5" name="Group 64"/>
          <p:cNvGrpSpPr/>
          <p:nvPr/>
        </p:nvGrpSpPr>
        <p:grpSpPr>
          <a:xfrm>
            <a:off x="4994237" y="5022000"/>
            <a:ext cx="2028673" cy="1609200"/>
            <a:chOff x="4994237" y="5022000"/>
            <a:chExt cx="2028673" cy="1609200"/>
          </a:xfrm>
        </p:grpSpPr>
        <p:pic>
          <p:nvPicPr>
            <p:cNvPr id="39941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071867" y="5302800"/>
              <a:ext cx="1951043" cy="132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9960" name="Rectangle 24"/>
            <p:cNvSpPr>
              <a:spLocks noChangeArrowheads="1"/>
            </p:cNvSpPr>
            <p:nvPr/>
          </p:nvSpPr>
          <p:spPr bwMode="auto">
            <a:xfrm>
              <a:off x="4994237" y="5022000"/>
              <a:ext cx="90281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 dirty="0">
                  <a:solidFill>
                    <a:srgbClr val="FF0000"/>
                  </a:solidFill>
                  <a:latin typeface="Arial" charset="0"/>
                  <a:ea typeface="ＭＳ Ｐゴシック" pitchFamily="1" charset="-128"/>
                </a:rPr>
                <a:t>ISAAC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09079" y="3362400"/>
            <a:ext cx="1937404" cy="1609200"/>
            <a:chOff x="809079" y="1634400"/>
            <a:chExt cx="1937404" cy="1609200"/>
          </a:xfrm>
        </p:grpSpPr>
        <p:pic>
          <p:nvPicPr>
            <p:cNvPr id="39948" name="Picture 12"/>
            <p:cNvPicPr>
              <a:picLocks noChangeAspect="1" noChangeArrowheads="1"/>
            </p:cNvPicPr>
            <p:nvPr/>
          </p:nvPicPr>
          <p:blipFill>
            <a:blip r:embed="rId10" cstate="print"/>
            <a:srcRect b="13419"/>
            <a:stretch>
              <a:fillRect/>
            </a:stretch>
          </p:blipFill>
          <p:spPr bwMode="auto">
            <a:xfrm>
              <a:off x="880317" y="1915200"/>
              <a:ext cx="1866166" cy="1328400"/>
            </a:xfrm>
            <a:prstGeom prst="rect">
              <a:avLst/>
            </a:prstGeom>
            <a:noFill/>
          </p:spPr>
        </p:pic>
        <p:sp>
          <p:nvSpPr>
            <p:cNvPr id="39961" name="Rectangle 25"/>
            <p:cNvSpPr>
              <a:spLocks noChangeArrowheads="1"/>
            </p:cNvSpPr>
            <p:nvPr/>
          </p:nvSpPr>
          <p:spPr bwMode="auto">
            <a:xfrm>
              <a:off x="809079" y="1634400"/>
              <a:ext cx="946880" cy="366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 dirty="0">
                  <a:solidFill>
                    <a:srgbClr val="FF0000"/>
                  </a:solidFill>
                  <a:latin typeface="Arial" charset="0"/>
                  <a:ea typeface="ＭＳ Ｐゴシック" pitchFamily="1" charset="-128"/>
                </a:rPr>
                <a:t>FORS2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810000" y="1634400"/>
            <a:ext cx="1706461" cy="1609313"/>
            <a:chOff x="799482" y="3362400"/>
            <a:chExt cx="1706461" cy="1609313"/>
          </a:xfrm>
        </p:grpSpPr>
        <p:pic>
          <p:nvPicPr>
            <p:cNvPr id="39959" name="Picture 23" descr="CRIRES_NasmythA_med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882000" y="3643313"/>
              <a:ext cx="1623943" cy="1328400"/>
            </a:xfrm>
            <a:prstGeom prst="rect">
              <a:avLst/>
            </a:prstGeom>
            <a:noFill/>
          </p:spPr>
        </p:pic>
        <p:sp>
          <p:nvSpPr>
            <p:cNvPr id="39962" name="Rectangle 26"/>
            <p:cNvSpPr>
              <a:spLocks noChangeArrowheads="1"/>
            </p:cNvSpPr>
            <p:nvPr/>
          </p:nvSpPr>
          <p:spPr bwMode="auto">
            <a:xfrm>
              <a:off x="799482" y="3362400"/>
              <a:ext cx="10567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 dirty="0">
                  <a:solidFill>
                    <a:srgbClr val="FF0000"/>
                  </a:solidFill>
                  <a:latin typeface="Arial" charset="0"/>
                  <a:ea typeface="ＭＳ Ｐゴシック" pitchFamily="1" charset="-128"/>
                </a:rPr>
                <a:t>CRIRES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2921770" y="1634400"/>
            <a:ext cx="1924072" cy="1609200"/>
            <a:chOff x="2921770" y="3362400"/>
            <a:chExt cx="1924072" cy="1609200"/>
          </a:xfrm>
        </p:grpSpPr>
        <p:pic>
          <p:nvPicPr>
            <p:cNvPr id="39947" name="Picture 11" descr="uvespic2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982354" y="3643200"/>
              <a:ext cx="1863488" cy="1328400"/>
            </a:xfrm>
            <a:prstGeom prst="rect">
              <a:avLst/>
            </a:prstGeom>
            <a:noFill/>
          </p:spPr>
        </p:pic>
        <p:sp>
          <p:nvSpPr>
            <p:cNvPr id="39963" name="Rectangle 27"/>
            <p:cNvSpPr>
              <a:spLocks noChangeArrowheads="1"/>
            </p:cNvSpPr>
            <p:nvPr/>
          </p:nvSpPr>
          <p:spPr bwMode="auto">
            <a:xfrm>
              <a:off x="2921770" y="3362400"/>
              <a:ext cx="81304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 dirty="0">
                  <a:solidFill>
                    <a:srgbClr val="FF0000"/>
                  </a:solidFill>
                  <a:latin typeface="Arial" charset="0"/>
                  <a:ea typeface="ＭＳ Ｐゴシック" pitchFamily="1" charset="-128"/>
                </a:rPr>
                <a:t>UVES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2923200" y="5022000"/>
            <a:ext cx="2022344" cy="1609534"/>
            <a:chOff x="2847337" y="1634400"/>
            <a:chExt cx="2022344" cy="1609534"/>
          </a:xfrm>
        </p:grpSpPr>
        <p:pic>
          <p:nvPicPr>
            <p:cNvPr id="39945" name="Picture 9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946238" y="1915200"/>
              <a:ext cx="1923443" cy="1328734"/>
            </a:xfrm>
            <a:prstGeom prst="rect">
              <a:avLst/>
            </a:prstGeom>
            <a:noFill/>
          </p:spPr>
        </p:pic>
        <p:sp>
          <p:nvSpPr>
            <p:cNvPr id="39964" name="Rectangle 28"/>
            <p:cNvSpPr>
              <a:spLocks noChangeArrowheads="1"/>
            </p:cNvSpPr>
            <p:nvPr/>
          </p:nvSpPr>
          <p:spPr bwMode="auto">
            <a:xfrm>
              <a:off x="2847337" y="1634400"/>
              <a:ext cx="113364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 dirty="0">
                  <a:solidFill>
                    <a:srgbClr val="FF0000"/>
                  </a:solidFill>
                  <a:latin typeface="Arial" charset="0"/>
                  <a:ea typeface="ＭＳ Ｐゴシック" pitchFamily="1" charset="-128"/>
                </a:rPr>
                <a:t>FLAMES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999051" y="3362400"/>
            <a:ext cx="1945627" cy="1609200"/>
            <a:chOff x="4999051" y="1634400"/>
            <a:chExt cx="1945627" cy="1609200"/>
          </a:xfrm>
        </p:grpSpPr>
        <p:pic>
          <p:nvPicPr>
            <p:cNvPr id="39939" name="Picture 3" descr="VISIR"/>
            <p:cNvPicPr>
              <a:picLocks noChangeAspect="1" noChangeArrowheads="1"/>
            </p:cNvPicPr>
            <p:nvPr/>
          </p:nvPicPr>
          <p:blipFill>
            <a:blip r:embed="rId14" cstate="print"/>
            <a:srcRect l="2945" r="5758"/>
            <a:stretch>
              <a:fillRect/>
            </a:stretch>
          </p:blipFill>
          <p:spPr bwMode="auto">
            <a:xfrm>
              <a:off x="5072066" y="1915200"/>
              <a:ext cx="1872612" cy="1328400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39966" name="Rectangle 30"/>
            <p:cNvSpPr>
              <a:spLocks noChangeArrowheads="1"/>
            </p:cNvSpPr>
            <p:nvPr/>
          </p:nvSpPr>
          <p:spPr bwMode="auto">
            <a:xfrm>
              <a:off x="4999051" y="1634400"/>
              <a:ext cx="78739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 dirty="0">
                  <a:solidFill>
                    <a:srgbClr val="FF0000"/>
                  </a:solidFill>
                  <a:latin typeface="Arial" charset="0"/>
                  <a:ea typeface="ＭＳ Ｐゴシック" pitchFamily="1" charset="-128"/>
                </a:rPr>
                <a:t>VISIR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7072330" y="3362400"/>
            <a:ext cx="1752026" cy="1610828"/>
            <a:chOff x="7072330" y="1633450"/>
            <a:chExt cx="1752026" cy="1610828"/>
          </a:xfrm>
        </p:grpSpPr>
        <p:pic>
          <p:nvPicPr>
            <p:cNvPr id="39940" name="Picture 4" descr="SINFONI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7148752" y="1915878"/>
              <a:ext cx="1675604" cy="1328400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39967" name="Rectangle 31"/>
            <p:cNvSpPr>
              <a:spLocks noChangeArrowheads="1"/>
            </p:cNvSpPr>
            <p:nvPr/>
          </p:nvSpPr>
          <p:spPr bwMode="auto">
            <a:xfrm>
              <a:off x="7072330" y="1633450"/>
              <a:ext cx="1111620" cy="366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 dirty="0">
                  <a:solidFill>
                    <a:srgbClr val="FF0000"/>
                  </a:solidFill>
                  <a:latin typeface="Arial" charset="0"/>
                  <a:ea typeface="ＭＳ Ｐゴシック" pitchFamily="1" charset="-128"/>
                </a:rPr>
                <a:t>SINFONI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2923200" y="3362400"/>
            <a:ext cx="2016074" cy="1609317"/>
            <a:chOff x="2857488" y="5022000"/>
            <a:chExt cx="2016074" cy="1609317"/>
          </a:xfrm>
        </p:grpSpPr>
        <p:sp>
          <p:nvSpPr>
            <p:cNvPr id="39972" name="Rectangle 36"/>
            <p:cNvSpPr>
              <a:spLocks noChangeArrowheads="1"/>
            </p:cNvSpPr>
            <p:nvPr/>
          </p:nvSpPr>
          <p:spPr bwMode="auto">
            <a:xfrm>
              <a:off x="2857488" y="5022000"/>
              <a:ext cx="126188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0000"/>
                  </a:solidFill>
                  <a:ea typeface="ＭＳ Ｐゴシック" pitchFamily="1" charset="-128"/>
                </a:rPr>
                <a:t>X-shooter</a:t>
              </a:r>
              <a:endParaRPr lang="en-US" sz="1800" b="1" dirty="0" smtClean="0">
                <a:solidFill>
                  <a:srgbClr val="FF0000"/>
                </a:solidFill>
                <a:latin typeface="Arial" charset="0"/>
                <a:ea typeface="ＭＳ Ｐゴシック" pitchFamily="1" charset="-128"/>
              </a:endParaRPr>
            </a:p>
          </p:txBody>
        </p:sp>
        <p:pic>
          <p:nvPicPr>
            <p:cNvPr id="79873" name="Picture 1"/>
            <p:cNvPicPr>
              <a:picLocks noChangeAspect="1" noChangeArrowheads="1"/>
            </p:cNvPicPr>
            <p:nvPr/>
          </p:nvPicPr>
          <p:blipFill>
            <a:blip r:embed="rId16" cstate="print"/>
            <a:srcRect r="2468"/>
            <a:stretch>
              <a:fillRect/>
            </a:stretch>
          </p:blipFill>
          <p:spPr bwMode="auto">
            <a:xfrm>
              <a:off x="2928926" y="5302917"/>
              <a:ext cx="1944636" cy="132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6" name="Group 65"/>
          <p:cNvGrpSpPr/>
          <p:nvPr/>
        </p:nvGrpSpPr>
        <p:grpSpPr>
          <a:xfrm>
            <a:off x="7072330" y="5022000"/>
            <a:ext cx="1871873" cy="1609200"/>
            <a:chOff x="7072330" y="5022000"/>
            <a:chExt cx="1871873" cy="1609200"/>
          </a:xfrm>
        </p:grpSpPr>
        <p:pic>
          <p:nvPicPr>
            <p:cNvPr id="39973" name="Picture 37" descr="HawkI_2"/>
            <p:cNvPicPr>
              <a:picLocks noChangeAspect="1" noChangeArrowheads="1"/>
            </p:cNvPicPr>
            <p:nvPr/>
          </p:nvPicPr>
          <p:blipFill>
            <a:blip r:embed="rId17" cstate="print"/>
            <a:srcRect r="10814" b="15631"/>
            <a:stretch>
              <a:fillRect/>
            </a:stretch>
          </p:blipFill>
          <p:spPr bwMode="auto">
            <a:xfrm>
              <a:off x="7162526" y="5302800"/>
              <a:ext cx="1781677" cy="1328400"/>
            </a:xfrm>
            <a:prstGeom prst="rect">
              <a:avLst/>
            </a:prstGeom>
            <a:noFill/>
          </p:spPr>
        </p:pic>
        <p:sp>
          <p:nvSpPr>
            <p:cNvPr id="54" name="Rectangle 24"/>
            <p:cNvSpPr>
              <a:spLocks noChangeArrowheads="1"/>
            </p:cNvSpPr>
            <p:nvPr/>
          </p:nvSpPr>
          <p:spPr bwMode="auto">
            <a:xfrm>
              <a:off x="7072330" y="5022000"/>
              <a:ext cx="103111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0000"/>
                  </a:solidFill>
                  <a:ea typeface="ＭＳ Ｐゴシック" pitchFamily="1" charset="-128"/>
                </a:rPr>
                <a:t>HAWK-I</a:t>
              </a:r>
              <a:endParaRPr lang="en-US" sz="1800" b="1" dirty="0">
                <a:solidFill>
                  <a:srgbClr val="FF0000"/>
                </a:solidFill>
                <a:latin typeface="Arial" charset="0"/>
                <a:ea typeface="ＭＳ Ｐゴシック" pitchFamily="1" charset="-128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8229600" cy="981075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>VLTI </a:t>
            </a:r>
            <a:r>
              <a:rPr lang="en-US" sz="2800" dirty="0">
                <a:solidFill>
                  <a:schemeClr val="tx1"/>
                </a:solidFill>
              </a:rPr>
              <a:t>Instruments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1218045" y="3929066"/>
            <a:ext cx="5997161" cy="2488704"/>
            <a:chOff x="357158" y="4133780"/>
            <a:chExt cx="5997161" cy="2488704"/>
          </a:xfrm>
        </p:grpSpPr>
        <p:pic>
          <p:nvPicPr>
            <p:cNvPr id="39954" name="Picture 18" descr="AMB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597" y="4462484"/>
              <a:ext cx="5925722" cy="2160000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39969" name="Rectangle 33"/>
            <p:cNvSpPr>
              <a:spLocks noChangeArrowheads="1"/>
            </p:cNvSpPr>
            <p:nvPr/>
          </p:nvSpPr>
          <p:spPr bwMode="auto">
            <a:xfrm>
              <a:off x="357158" y="4133780"/>
              <a:ext cx="1022571" cy="366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 dirty="0">
                  <a:solidFill>
                    <a:srgbClr val="0070C0"/>
                  </a:solidFill>
                  <a:latin typeface="Arial" charset="0"/>
                  <a:ea typeface="ＭＳ Ｐゴシック" pitchFamily="1" charset="-128"/>
                </a:rPr>
                <a:t>AMBER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414605" y="1630908"/>
            <a:ext cx="4800733" cy="2470036"/>
            <a:chOff x="3286116" y="1630908"/>
            <a:chExt cx="4800733" cy="2470036"/>
          </a:xfrm>
        </p:grpSpPr>
        <p:sp>
          <p:nvSpPr>
            <p:cNvPr id="39970" name="Rectangle 34"/>
            <p:cNvSpPr>
              <a:spLocks noChangeArrowheads="1"/>
            </p:cNvSpPr>
            <p:nvPr/>
          </p:nvSpPr>
          <p:spPr bwMode="auto">
            <a:xfrm>
              <a:off x="3286116" y="1630908"/>
              <a:ext cx="72251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1800" b="1" dirty="0">
                  <a:solidFill>
                    <a:srgbClr val="0070C0"/>
                  </a:solidFill>
                  <a:latin typeface="Arial" charset="0"/>
                  <a:ea typeface="ＭＳ Ｐゴシック" pitchFamily="1" charset="-128"/>
                </a:rPr>
                <a:t>MIDI</a:t>
              </a:r>
            </a:p>
          </p:txBody>
        </p:sp>
        <p:pic>
          <p:nvPicPr>
            <p:cNvPr id="39953" name="Picture 17" descr="MIDIInst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87094" y="1940944"/>
              <a:ext cx="4699755" cy="2160000"/>
            </a:xfrm>
            <a:prstGeom prst="rect">
              <a:avLst/>
            </a:prstGeom>
            <a:solidFill>
              <a:schemeClr val="accent3"/>
            </a:solidFill>
          </p:spPr>
        </p:pic>
      </p:grpSp>
      <p:pic>
        <p:nvPicPr>
          <p:cNvPr id="39955" name="Picture 19" descr="AKA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2081" y="1110073"/>
            <a:ext cx="675283" cy="719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6" name="Picture 20" descr="AKA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15177" y="1110073"/>
            <a:ext cx="627791" cy="719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7" name="Picture 21" descr="AKA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04485" y="1110073"/>
            <a:ext cx="753942" cy="719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8" name="Picture 22" descr="AKA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5564" y="1110073"/>
            <a:ext cx="701997" cy="719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4348" y="2000240"/>
            <a:ext cx="2523313" cy="1681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72264" y="4429132"/>
            <a:ext cx="2309802" cy="153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Multipurpose Facilities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Telescopes can be used for many scientific applications</a:t>
            </a:r>
          </a:p>
          <a:p>
            <a:pPr lvl="1"/>
            <a:r>
              <a:rPr lang="en-GB"/>
              <a:t>same instruments observe the solar system and the most distant objects</a:t>
            </a:r>
          </a:p>
          <a:p>
            <a:pPr lvl="1"/>
            <a:r>
              <a:rPr lang="en-GB"/>
              <a:t>applications range from the hottest to the coldest, the densest to the least bound material</a:t>
            </a:r>
          </a:p>
          <a:p>
            <a:pPr lvl="1"/>
            <a:r>
              <a:rPr lang="en-GB"/>
              <a:t>detection and characterisation of particles</a:t>
            </a:r>
          </a:p>
          <a:p>
            <a:r>
              <a:rPr lang="en-US">
                <a:solidFill>
                  <a:schemeClr val="hlink"/>
                </a:solidFill>
              </a:rPr>
              <a:t>The universe is our laboratory</a:t>
            </a:r>
            <a:endParaRPr lang="en-GB">
              <a:solidFill>
                <a:schemeClr val="hlink"/>
              </a:solidFill>
            </a:endParaRPr>
          </a:p>
          <a:p>
            <a:pPr lvl="1"/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Monikäyttöiset instrumentit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7224" y="1071546"/>
            <a:ext cx="7753376" cy="5024454"/>
          </a:xfrm>
        </p:spPr>
        <p:txBody>
          <a:bodyPr/>
          <a:lstStyle/>
          <a:p>
            <a:r>
              <a:rPr lang="en-US" dirty="0" err="1"/>
              <a:t>Teleskoopeilla</a:t>
            </a:r>
            <a:r>
              <a:rPr lang="en-US" dirty="0"/>
              <a:t> </a:t>
            </a:r>
            <a:r>
              <a:rPr lang="en-US" dirty="0" err="1"/>
              <a:t>laaja</a:t>
            </a:r>
            <a:r>
              <a:rPr lang="en-US" dirty="0"/>
              <a:t> </a:t>
            </a:r>
            <a:r>
              <a:rPr lang="en-US" dirty="0" err="1"/>
              <a:t>tieteellinen</a:t>
            </a:r>
            <a:r>
              <a:rPr lang="en-US" dirty="0"/>
              <a:t> </a:t>
            </a:r>
            <a:r>
              <a:rPr lang="en-US" dirty="0" err="1"/>
              <a:t>käyttöalue</a:t>
            </a:r>
            <a:endParaRPr lang="en-US" dirty="0"/>
          </a:p>
          <a:p>
            <a:pPr lvl="1"/>
            <a:r>
              <a:rPr lang="en-GB" dirty="0" err="1"/>
              <a:t>Samoilla</a:t>
            </a:r>
            <a:r>
              <a:rPr lang="en-GB" dirty="0"/>
              <a:t> </a:t>
            </a:r>
            <a:r>
              <a:rPr lang="en-GB" dirty="0" err="1"/>
              <a:t>instrumenteilla</a:t>
            </a:r>
            <a:r>
              <a:rPr lang="en-GB" dirty="0"/>
              <a:t> </a:t>
            </a:r>
            <a:r>
              <a:rPr lang="en-GB" dirty="0" err="1"/>
              <a:t>havaitaan</a:t>
            </a:r>
            <a:r>
              <a:rPr lang="en-GB" dirty="0"/>
              <a:t> </a:t>
            </a:r>
            <a:r>
              <a:rPr lang="en-GB" dirty="0" err="1"/>
              <a:t>oman</a:t>
            </a:r>
            <a:r>
              <a:rPr lang="en-GB" dirty="0"/>
              <a:t> </a:t>
            </a:r>
            <a:r>
              <a:rPr lang="en-GB" dirty="0" err="1"/>
              <a:t>aurinkokuntamme</a:t>
            </a:r>
            <a:r>
              <a:rPr lang="en-GB" dirty="0"/>
              <a:t> </a:t>
            </a:r>
            <a:r>
              <a:rPr lang="en-GB" dirty="0" err="1"/>
              <a:t>kohteita</a:t>
            </a:r>
            <a:r>
              <a:rPr lang="en-GB" dirty="0"/>
              <a:t>, </a:t>
            </a:r>
            <a:r>
              <a:rPr lang="en-GB" dirty="0" err="1"/>
              <a:t>mutta</a:t>
            </a:r>
            <a:r>
              <a:rPr lang="en-GB" dirty="0"/>
              <a:t> </a:t>
            </a:r>
            <a:r>
              <a:rPr lang="en-GB" dirty="0" err="1"/>
              <a:t>myös</a:t>
            </a:r>
            <a:r>
              <a:rPr lang="en-GB" dirty="0"/>
              <a:t> </a:t>
            </a:r>
            <a:r>
              <a:rPr lang="en-GB" dirty="0" err="1"/>
              <a:t>maailmankaikkeuden</a:t>
            </a:r>
            <a:r>
              <a:rPr lang="en-GB" dirty="0"/>
              <a:t> </a:t>
            </a:r>
            <a:r>
              <a:rPr lang="en-GB" dirty="0" err="1"/>
              <a:t>kaukaisimpia</a:t>
            </a:r>
            <a:r>
              <a:rPr lang="en-GB" dirty="0"/>
              <a:t> </a:t>
            </a:r>
            <a:r>
              <a:rPr lang="en-GB" dirty="0" err="1"/>
              <a:t>kohteita</a:t>
            </a:r>
            <a:endParaRPr lang="en-GB" dirty="0"/>
          </a:p>
          <a:p>
            <a:pPr lvl="1"/>
            <a:r>
              <a:rPr lang="en-GB" dirty="0" err="1"/>
              <a:t>Kohteet</a:t>
            </a:r>
            <a:r>
              <a:rPr lang="en-GB" dirty="0"/>
              <a:t> </a:t>
            </a:r>
            <a:r>
              <a:rPr lang="en-GB" dirty="0" err="1"/>
              <a:t>kuumista</a:t>
            </a:r>
            <a:r>
              <a:rPr lang="en-GB" dirty="0"/>
              <a:t> </a:t>
            </a:r>
            <a:r>
              <a:rPr lang="en-GB" dirty="0" err="1"/>
              <a:t>kylmiin</a:t>
            </a:r>
            <a:r>
              <a:rPr lang="en-GB" dirty="0"/>
              <a:t>, </a:t>
            </a:r>
            <a:r>
              <a:rPr lang="en-GB" dirty="0" err="1"/>
              <a:t>tiheistä</a:t>
            </a:r>
            <a:r>
              <a:rPr lang="en-GB" dirty="0"/>
              <a:t> </a:t>
            </a:r>
            <a:r>
              <a:rPr lang="en-GB" dirty="0" err="1"/>
              <a:t>harvarakenteisisiin</a:t>
            </a:r>
            <a:endParaRPr lang="en-GB" dirty="0"/>
          </a:p>
          <a:p>
            <a:pPr lvl="1"/>
            <a:r>
              <a:rPr lang="en-GB" dirty="0" err="1"/>
              <a:t>Hiukkasten</a:t>
            </a:r>
            <a:r>
              <a:rPr lang="en-GB" dirty="0"/>
              <a:t> </a:t>
            </a:r>
            <a:r>
              <a:rPr lang="en-GB" dirty="0" err="1"/>
              <a:t>havainnointi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karakterisointi</a:t>
            </a:r>
            <a:endParaRPr lang="en-GB" dirty="0"/>
          </a:p>
          <a:p>
            <a:r>
              <a:rPr lang="en-US" dirty="0" err="1">
                <a:solidFill>
                  <a:schemeClr val="hlink"/>
                </a:solidFill>
              </a:rPr>
              <a:t>Tähtitieteen</a:t>
            </a:r>
            <a:r>
              <a:rPr lang="en-US" dirty="0">
                <a:solidFill>
                  <a:schemeClr val="hlink"/>
                </a:solidFill>
              </a:rPr>
              <a:t> </a:t>
            </a:r>
            <a:r>
              <a:rPr lang="en-US" dirty="0" err="1">
                <a:solidFill>
                  <a:schemeClr val="hlink"/>
                </a:solidFill>
              </a:rPr>
              <a:t>laboratorio</a:t>
            </a:r>
            <a:r>
              <a:rPr lang="en-US" dirty="0">
                <a:solidFill>
                  <a:schemeClr val="hlink"/>
                </a:solidFill>
              </a:rPr>
              <a:t> on </a:t>
            </a:r>
            <a:r>
              <a:rPr lang="en-US" dirty="0" err="1">
                <a:solidFill>
                  <a:schemeClr val="hlink"/>
                </a:solidFill>
              </a:rPr>
              <a:t>maailmankaikkeus</a:t>
            </a:r>
            <a:endParaRPr lang="en-GB" dirty="0">
              <a:solidFill>
                <a:schemeClr val="hlink"/>
              </a:solidFill>
            </a:endParaRPr>
          </a:p>
          <a:p>
            <a:pPr lvl="1"/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Top list of ESO science</a:t>
            </a:r>
            <a:endParaRPr lang="en-GB" smtClean="0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Galactic Centre</a:t>
            </a:r>
          </a:p>
          <a:p>
            <a:pPr lvl="1" eaLnBrk="1" hangingPunct="1"/>
            <a:r>
              <a:rPr lang="en-US" dirty="0" err="1" smtClean="0"/>
              <a:t>Supermassive</a:t>
            </a:r>
            <a:r>
              <a:rPr lang="en-US" dirty="0" smtClean="0"/>
              <a:t> black hole</a:t>
            </a:r>
          </a:p>
          <a:p>
            <a:pPr eaLnBrk="1" hangingPunct="1"/>
            <a:r>
              <a:rPr lang="en-US" dirty="0" err="1" smtClean="0"/>
              <a:t>Extrasolar</a:t>
            </a:r>
            <a:r>
              <a:rPr lang="en-US" dirty="0" smtClean="0"/>
              <a:t> planets</a:t>
            </a:r>
          </a:p>
          <a:p>
            <a:pPr lvl="1" eaLnBrk="1" hangingPunct="1"/>
            <a:r>
              <a:rPr lang="en-US" dirty="0" smtClean="0"/>
              <a:t>First images of </a:t>
            </a:r>
            <a:r>
              <a:rPr lang="en-US" dirty="0" err="1" smtClean="0"/>
              <a:t>exo</a:t>
            </a:r>
            <a:r>
              <a:rPr lang="en-US" dirty="0" smtClean="0"/>
              <a:t>-planets</a:t>
            </a:r>
          </a:p>
          <a:p>
            <a:pPr lvl="1" eaLnBrk="1" hangingPunct="1"/>
            <a:r>
              <a:rPr lang="en-US" dirty="0" smtClean="0"/>
              <a:t>Lightest known planets</a:t>
            </a:r>
          </a:p>
          <a:p>
            <a:pPr lvl="1" eaLnBrk="1" hangingPunct="1"/>
            <a:r>
              <a:rPr lang="en-US" dirty="0" smtClean="0"/>
              <a:t>First direct spectrum of an </a:t>
            </a:r>
            <a:r>
              <a:rPr lang="en-US" dirty="0" err="1" smtClean="0"/>
              <a:t>exo</a:t>
            </a:r>
            <a:r>
              <a:rPr lang="en-US" dirty="0" smtClean="0"/>
              <a:t>-planet</a:t>
            </a:r>
          </a:p>
          <a:p>
            <a:pPr eaLnBrk="1" hangingPunct="1"/>
            <a:r>
              <a:rPr lang="en-US" dirty="0" smtClean="0"/>
              <a:t>Accelerating Universe</a:t>
            </a:r>
          </a:p>
          <a:p>
            <a:pPr lvl="1" eaLnBrk="1" hangingPunct="1"/>
            <a:r>
              <a:rPr lang="en-US" dirty="0" smtClean="0"/>
              <a:t>Spectroscopy of distant supernovae</a:t>
            </a:r>
          </a:p>
          <a:p>
            <a:pPr eaLnBrk="1" hangingPunct="1"/>
            <a:r>
              <a:rPr lang="en-US" dirty="0" smtClean="0"/>
              <a:t>Gamma-Ray Bursts/Supernovae</a:t>
            </a:r>
          </a:p>
          <a:p>
            <a:pPr lvl="1" eaLnBrk="1" hangingPunct="1"/>
            <a:r>
              <a:rPr lang="en-US" dirty="0" smtClean="0"/>
              <a:t>Explosion physics</a:t>
            </a:r>
          </a:p>
          <a:p>
            <a:pPr lvl="1" eaLnBrk="1" hangingPunct="1"/>
            <a:r>
              <a:rPr lang="en-US" dirty="0" smtClean="0"/>
              <a:t>Tracers of the distant universe</a:t>
            </a:r>
          </a:p>
          <a:p>
            <a:pPr eaLnBrk="1" hangingPunct="1">
              <a:buFont typeface="Monotype Sorts" pitchFamily="112" charset="2"/>
              <a:buNone/>
            </a:pP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Other top science from ESO</a:t>
            </a:r>
            <a:endParaRPr lang="en-GB" smtClean="0"/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Metal-poor stars</a:t>
            </a:r>
          </a:p>
          <a:p>
            <a:pPr lvl="1" eaLnBrk="1" hangingPunct="1"/>
            <a:r>
              <a:rPr lang="en-US" smtClean="0"/>
              <a:t>Tracing the chemical enrichment</a:t>
            </a:r>
          </a:p>
          <a:p>
            <a:pPr lvl="1" eaLnBrk="1" hangingPunct="1"/>
            <a:r>
              <a:rPr lang="en-US" smtClean="0"/>
              <a:t>Finding the oldest known stars</a:t>
            </a:r>
          </a:p>
          <a:p>
            <a:pPr eaLnBrk="1" hangingPunct="1"/>
            <a:r>
              <a:rPr lang="en-US" smtClean="0"/>
              <a:t>Stellar populations in nearby galaxies</a:t>
            </a:r>
          </a:p>
          <a:p>
            <a:pPr lvl="1" eaLnBrk="1" hangingPunct="1"/>
            <a:r>
              <a:rPr lang="en-US" smtClean="0"/>
              <a:t>Measuring stars beyond the Local Group</a:t>
            </a:r>
          </a:p>
          <a:p>
            <a:pPr eaLnBrk="1" hangingPunct="1"/>
            <a:r>
              <a:rPr lang="en-US" smtClean="0"/>
              <a:t>Massive galaxies in the distant Universe</a:t>
            </a:r>
            <a:endParaRPr lang="en-GB" smtClean="0"/>
          </a:p>
          <a:p>
            <a:pPr lvl="1" eaLnBrk="1" hangingPunct="1"/>
            <a:r>
              <a:rPr lang="en-US" smtClean="0"/>
              <a:t>Puzzles in galaxy formation</a:t>
            </a:r>
          </a:p>
          <a:p>
            <a:pPr eaLnBrk="1" hangingPunct="1"/>
            <a:r>
              <a:rPr lang="en-US" smtClean="0"/>
              <a:t>Varying physical constants?</a:t>
            </a:r>
          </a:p>
          <a:p>
            <a:pPr lvl="1" eaLnBrk="1" hangingPunct="1"/>
            <a:r>
              <a:rPr lang="en-US" smtClean="0"/>
              <a:t>Measure the fine-structure constant over time</a:t>
            </a:r>
          </a:p>
          <a:p>
            <a:pPr eaLnBrk="1" hangingPunct="1"/>
            <a:r>
              <a:rPr lang="en-US" smtClean="0"/>
              <a:t>Testing the cosmological model</a:t>
            </a:r>
          </a:p>
          <a:p>
            <a:pPr lvl="1" eaLnBrk="1" hangingPunct="1"/>
            <a:r>
              <a:rPr lang="en-US" smtClean="0"/>
              <a:t>Cosmic background temperature</a:t>
            </a:r>
            <a:endParaRPr lang="en-GB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795338" y="44450"/>
            <a:ext cx="8258175" cy="941388"/>
          </a:xfrm>
        </p:spPr>
        <p:txBody>
          <a:bodyPr/>
          <a:lstStyle/>
          <a:p>
            <a:pPr eaLnBrk="1" hangingPunct="1"/>
            <a:r>
              <a:rPr lang="en-GB" smtClean="0"/>
              <a:t>European Southern Observatory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2163" y="1052513"/>
            <a:ext cx="8351837" cy="5400675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GB" dirty="0" smtClean="0"/>
              <a:t>Mission</a:t>
            </a:r>
          </a:p>
          <a:p>
            <a:pPr lvl="1" eaLnBrk="1" hangingPunct="1"/>
            <a:r>
              <a:rPr lang="en-GB" dirty="0" smtClean="0"/>
              <a:t>Develop and operate world-class observing facilities  for astronomical research</a:t>
            </a:r>
          </a:p>
          <a:p>
            <a:pPr lvl="1" eaLnBrk="1" hangingPunct="1"/>
            <a:r>
              <a:rPr lang="en-GB" dirty="0" smtClean="0"/>
              <a:t>Organize collaborations in astronomy</a:t>
            </a:r>
          </a:p>
          <a:p>
            <a:pPr eaLnBrk="1" hangingPunct="1"/>
            <a:r>
              <a:rPr lang="en-GB" dirty="0" smtClean="0"/>
              <a:t>Intergovernmental treaty-level organization</a:t>
            </a:r>
          </a:p>
          <a:p>
            <a:pPr lvl="1" eaLnBrk="1" hangingPunct="1"/>
            <a:r>
              <a:rPr lang="en-GB" dirty="0" smtClean="0"/>
              <a:t>Founded in 1962, by 5 countries</a:t>
            </a:r>
          </a:p>
          <a:p>
            <a:pPr lvl="1" eaLnBrk="1" hangingPunct="1"/>
            <a:r>
              <a:rPr lang="en-GB" dirty="0" smtClean="0"/>
              <a:t>Finland joined in 2004</a:t>
            </a:r>
          </a:p>
          <a:p>
            <a:pPr lvl="1" eaLnBrk="1" hangingPunct="1"/>
            <a:r>
              <a:rPr lang="en-GB" dirty="0" smtClean="0"/>
              <a:t>Currently 14 member states </a:t>
            </a:r>
          </a:p>
          <a:p>
            <a:pPr eaLnBrk="1" hangingPunct="1"/>
            <a:r>
              <a:rPr lang="en-GB" dirty="0" smtClean="0"/>
              <a:t>Observatories in Chile</a:t>
            </a:r>
          </a:p>
          <a:p>
            <a:pPr lvl="1" eaLnBrk="1" hangingPunct="1"/>
            <a:r>
              <a:rPr lang="en-GB" dirty="0" smtClean="0"/>
              <a:t>Optical/infrared: La </a:t>
            </a:r>
            <a:r>
              <a:rPr lang="en-GB" dirty="0" err="1" smtClean="0"/>
              <a:t>Silla</a:t>
            </a:r>
            <a:r>
              <a:rPr lang="en-GB" dirty="0" smtClean="0"/>
              <a:t> and </a:t>
            </a:r>
            <a:r>
              <a:rPr lang="en-GB" dirty="0" err="1" smtClean="0"/>
              <a:t>Paranal</a:t>
            </a:r>
            <a:r>
              <a:rPr lang="en-GB" dirty="0" smtClean="0"/>
              <a:t>  </a:t>
            </a:r>
          </a:p>
          <a:p>
            <a:pPr lvl="1" eaLnBrk="1" hangingPunct="1"/>
            <a:r>
              <a:rPr lang="en-GB" dirty="0" smtClean="0"/>
              <a:t>Sub-mm: APEX and ALMA partnerships: </a:t>
            </a:r>
            <a:r>
              <a:rPr lang="en-GB" dirty="0" err="1" smtClean="0"/>
              <a:t>Chajnantor</a:t>
            </a:r>
            <a:endParaRPr lang="en-GB" dirty="0" smtClean="0"/>
          </a:p>
          <a:p>
            <a:pPr eaLnBrk="1" hangingPunct="1"/>
            <a:r>
              <a:rPr lang="en-GB" dirty="0" smtClean="0"/>
              <a:t>HQ in </a:t>
            </a:r>
            <a:r>
              <a:rPr lang="en-GB" dirty="0" err="1" smtClean="0"/>
              <a:t>Garching</a:t>
            </a:r>
            <a:r>
              <a:rPr lang="en-GB" dirty="0" smtClean="0"/>
              <a:t> and Office in Santiago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top science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500"/>
              </a:spcBef>
            </a:pPr>
            <a:r>
              <a:rPr lang="en-US" dirty="0" smtClean="0"/>
              <a:t>Detecting and imaging the </a:t>
            </a:r>
            <a:r>
              <a:rPr lang="en-US" dirty="0" err="1" smtClean="0"/>
              <a:t>tori</a:t>
            </a:r>
            <a:r>
              <a:rPr lang="en-US" dirty="0" smtClean="0"/>
              <a:t> around AGN</a:t>
            </a:r>
          </a:p>
          <a:p>
            <a:pPr>
              <a:spcBef>
                <a:spcPts val="500"/>
              </a:spcBef>
            </a:pPr>
            <a:r>
              <a:rPr lang="en-US" dirty="0" smtClean="0"/>
              <a:t>Measure the geometric shape of stars</a:t>
            </a:r>
          </a:p>
          <a:p>
            <a:pPr>
              <a:spcBef>
                <a:spcPts val="500"/>
              </a:spcBef>
            </a:pPr>
            <a:r>
              <a:rPr lang="en-US" dirty="0" smtClean="0"/>
              <a:t>Determine the size of stars</a:t>
            </a:r>
          </a:p>
          <a:p>
            <a:pPr lvl="1">
              <a:spcBef>
                <a:spcPts val="500"/>
              </a:spcBef>
            </a:pPr>
            <a:r>
              <a:rPr lang="en-US" dirty="0" smtClean="0"/>
              <a:t>E.g. </a:t>
            </a:r>
            <a:r>
              <a:rPr lang="en-US" dirty="0" err="1" smtClean="0"/>
              <a:t>Cepheids</a:t>
            </a:r>
            <a:r>
              <a:rPr lang="en-US" dirty="0" smtClean="0"/>
              <a:t> to calibrate the period-luminosity relation</a:t>
            </a:r>
          </a:p>
          <a:p>
            <a:pPr>
              <a:spcBef>
                <a:spcPts val="500"/>
              </a:spcBef>
            </a:pPr>
            <a:r>
              <a:rPr lang="en-US" dirty="0" smtClean="0"/>
              <a:t>Star formation</a:t>
            </a:r>
          </a:p>
          <a:p>
            <a:pPr lvl="1">
              <a:spcBef>
                <a:spcPts val="500"/>
              </a:spcBef>
            </a:pPr>
            <a:r>
              <a:rPr lang="en-US" dirty="0" smtClean="0"/>
              <a:t>Debris disks, chemistry in </a:t>
            </a:r>
            <a:r>
              <a:rPr lang="en-US" dirty="0" err="1" smtClean="0"/>
              <a:t>circumstellar</a:t>
            </a:r>
            <a:r>
              <a:rPr lang="en-US" dirty="0" smtClean="0"/>
              <a:t> disks</a:t>
            </a:r>
          </a:p>
          <a:p>
            <a:pPr>
              <a:spcBef>
                <a:spcPts val="500"/>
              </a:spcBef>
            </a:pPr>
            <a:r>
              <a:rPr lang="en-US" dirty="0" smtClean="0"/>
              <a:t>Measure the structure of the Milky Way</a:t>
            </a:r>
          </a:p>
          <a:p>
            <a:pPr lvl="1">
              <a:spcBef>
                <a:spcPts val="500"/>
              </a:spcBef>
            </a:pPr>
            <a:r>
              <a:rPr lang="en-US" dirty="0" smtClean="0"/>
              <a:t>Local spiral arm</a:t>
            </a:r>
          </a:p>
          <a:p>
            <a:pPr lvl="1">
              <a:spcBef>
                <a:spcPts val="500"/>
              </a:spcBef>
            </a:pPr>
            <a:r>
              <a:rPr lang="en-US" dirty="0" smtClean="0"/>
              <a:t>Bulge, disk and halo, run-away stars</a:t>
            </a:r>
          </a:p>
          <a:p>
            <a:pPr>
              <a:spcBef>
                <a:spcPts val="500"/>
              </a:spcBef>
            </a:pPr>
            <a:r>
              <a:rPr lang="en-US" dirty="0" smtClean="0"/>
              <a:t>Solar System objects</a:t>
            </a:r>
          </a:p>
          <a:p>
            <a:pPr lvl="1">
              <a:spcBef>
                <a:spcPts val="500"/>
              </a:spcBef>
            </a:pPr>
            <a:r>
              <a:rPr lang="de-DE" dirty="0" err="1" smtClean="0"/>
              <a:t>Comets</a:t>
            </a:r>
            <a:r>
              <a:rPr lang="de-DE" dirty="0" smtClean="0"/>
              <a:t>, </a:t>
            </a:r>
            <a:r>
              <a:rPr lang="de-DE" dirty="0" err="1" smtClean="0"/>
              <a:t>asteroids</a:t>
            </a:r>
            <a:r>
              <a:rPr lang="de-DE" dirty="0" smtClean="0"/>
              <a:t>, </a:t>
            </a:r>
            <a:r>
              <a:rPr lang="de-DE" dirty="0" err="1" smtClean="0"/>
              <a:t>weather</a:t>
            </a:r>
            <a:r>
              <a:rPr lang="de-DE" dirty="0" smtClean="0"/>
              <a:t> on Titan </a:t>
            </a:r>
            <a:endParaRPr lang="en-US" dirty="0" smtClean="0"/>
          </a:p>
          <a:p>
            <a:endParaRPr lang="en-US" dirty="0" smtClean="0"/>
          </a:p>
          <a:p>
            <a:pPr lvl="1"/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Proposal submission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57224" y="1214422"/>
            <a:ext cx="8286808" cy="5103038"/>
            <a:chOff x="857224" y="1214422"/>
            <a:chExt cx="8286808" cy="5103038"/>
          </a:xfrm>
        </p:grpSpPr>
        <p:pic>
          <p:nvPicPr>
            <p:cNvPr id="11161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57224" y="1214422"/>
              <a:ext cx="8286808" cy="5088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076" name="Text Box 7"/>
            <p:cNvSpPr txBox="1">
              <a:spLocks noChangeArrowheads="1"/>
            </p:cNvSpPr>
            <p:nvPr/>
          </p:nvSpPr>
          <p:spPr bwMode="auto">
            <a:xfrm>
              <a:off x="1385470" y="5907600"/>
              <a:ext cx="762446" cy="4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1977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077" name="Text Box 8"/>
            <p:cNvSpPr txBox="1">
              <a:spLocks noChangeArrowheads="1"/>
            </p:cNvSpPr>
            <p:nvPr/>
          </p:nvSpPr>
          <p:spPr bwMode="auto">
            <a:xfrm>
              <a:off x="8302754" y="5909159"/>
              <a:ext cx="768586" cy="408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</a:rPr>
                <a:t>2010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1060684"/>
            <a:ext cx="6858048" cy="5404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>
          <a:xfrm>
            <a:off x="827088" y="0"/>
            <a:ext cx="8316912" cy="981075"/>
          </a:xfrm>
        </p:spPr>
        <p:txBody>
          <a:bodyPr rIns="132080"/>
          <a:lstStyle/>
          <a:p>
            <a:pPr eaLnBrk="1" hangingPunct="1"/>
            <a:r>
              <a:rPr lang="en-US" sz="3400" smtClean="0"/>
              <a:t>ESO Publication Statistics</a:t>
            </a:r>
          </a:p>
        </p:txBody>
      </p:sp>
      <p:sp>
        <p:nvSpPr>
          <p:cNvPr id="13315" name="Text Box 9"/>
          <p:cNvSpPr txBox="1">
            <a:spLocks/>
          </p:cNvSpPr>
          <p:nvPr/>
        </p:nvSpPr>
        <p:spPr bwMode="auto">
          <a:xfrm>
            <a:off x="827088" y="6092825"/>
            <a:ext cx="63627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>
                <a:latin typeface="Arial" pitchFamily="34" charset="0"/>
              </a:rPr>
              <a:t>available at </a:t>
            </a:r>
            <a:r>
              <a:rPr lang="en-GB" sz="1600">
                <a:latin typeface="Arial" pitchFamily="34" charset="0"/>
                <a:hlinkClick r:id="rId4"/>
              </a:rPr>
              <a:t>http://www.eso.org/sci/libraries/edocs/ESO/ESOstats.pdf</a:t>
            </a:r>
            <a:endParaRPr lang="en-GB" sz="160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692275"/>
          </a:xfrm>
        </p:spPr>
        <p:txBody>
          <a:bodyPr rIns="132080"/>
          <a:lstStyle/>
          <a:p>
            <a:pPr eaLnBrk="1" hangingPunct="1"/>
            <a:r>
              <a:rPr lang="en-US" sz="3000" smtClean="0"/>
              <a:t>ESO and other Observatories</a:t>
            </a:r>
          </a:p>
        </p:txBody>
      </p:sp>
      <p:pic>
        <p:nvPicPr>
          <p:cNvPr id="1966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088" y="1714487"/>
            <a:ext cx="8328943" cy="433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Black hole at the Galactic Centre</a:t>
            </a:r>
            <a:endParaRPr lang="en-GB" smtClean="0">
              <a:solidFill>
                <a:schemeClr val="bg1"/>
              </a:solidFill>
            </a:endParaRPr>
          </a:p>
        </p:txBody>
      </p:sp>
      <p:sp>
        <p:nvSpPr>
          <p:cNvPr id="16388" name="Content Placeholder 2"/>
          <p:cNvSpPr>
            <a:spLocks noGrp="1"/>
          </p:cNvSpPr>
          <p:nvPr>
            <p:ph idx="1"/>
          </p:nvPr>
        </p:nvSpPr>
        <p:spPr>
          <a:xfrm>
            <a:off x="827088" y="1052513"/>
            <a:ext cx="4321175" cy="48133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Mass determination </a:t>
            </a:r>
            <a:br>
              <a:rPr lang="en-US" smtClean="0">
                <a:solidFill>
                  <a:schemeClr val="bg1"/>
                </a:solidFill>
              </a:rPr>
            </a:br>
            <a:r>
              <a:rPr lang="en-US" smtClean="0">
                <a:solidFill>
                  <a:schemeClr val="bg1"/>
                </a:solidFill>
              </a:rPr>
              <a:t>through stellar orbits</a:t>
            </a:r>
          </a:p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Structure around the </a:t>
            </a:r>
            <a:br>
              <a:rPr lang="en-US" smtClean="0">
                <a:solidFill>
                  <a:schemeClr val="bg1"/>
                </a:solidFill>
              </a:rPr>
            </a:br>
            <a:r>
              <a:rPr lang="en-US" smtClean="0">
                <a:solidFill>
                  <a:schemeClr val="bg1"/>
                </a:solidFill>
              </a:rPr>
              <a:t>black hole revealed </a:t>
            </a:r>
            <a:br>
              <a:rPr lang="en-US" smtClean="0">
                <a:solidFill>
                  <a:schemeClr val="bg1"/>
                </a:solidFill>
              </a:rPr>
            </a:br>
            <a:r>
              <a:rPr lang="en-US" smtClean="0">
                <a:solidFill>
                  <a:schemeClr val="bg1"/>
                </a:solidFill>
              </a:rPr>
              <a:t>through flashes</a:t>
            </a:r>
          </a:p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Coordinated studies</a:t>
            </a:r>
            <a:br>
              <a:rPr lang="en-US" smtClean="0">
                <a:solidFill>
                  <a:schemeClr val="bg1"/>
                </a:solidFill>
              </a:rPr>
            </a:br>
            <a:r>
              <a:rPr lang="en-US" smtClean="0">
                <a:solidFill>
                  <a:schemeClr val="bg1"/>
                </a:solidFill>
              </a:rPr>
              <a:t>with other </a:t>
            </a:r>
            <a:br>
              <a:rPr lang="en-US" smtClean="0">
                <a:solidFill>
                  <a:schemeClr val="bg1"/>
                </a:solidFill>
              </a:rPr>
            </a:br>
            <a:r>
              <a:rPr lang="en-US" smtClean="0">
                <a:solidFill>
                  <a:schemeClr val="bg1"/>
                </a:solidFill>
              </a:rPr>
              <a:t>wavelengths</a:t>
            </a:r>
          </a:p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Multi-year study </a:t>
            </a:r>
          </a:p>
          <a:p>
            <a:pPr lvl="1" eaLnBrk="1" hangingPunct="1"/>
            <a:r>
              <a:rPr lang="en-GB" smtClean="0">
                <a:solidFill>
                  <a:schemeClr val="bg1"/>
                </a:solidFill>
              </a:rPr>
              <a:t>use of AO instruments </a:t>
            </a:r>
            <a:r>
              <a:rPr lang="en-GB" sz="2000" smtClean="0">
                <a:solidFill>
                  <a:schemeClr val="bg1"/>
                </a:solidFill>
              </a:rPr>
              <a:t>(SHARP on NTT, ISAAC NACO, SINFONI on VLT)</a:t>
            </a:r>
            <a:endParaRPr lang="en-US" sz="2000" smtClean="0">
              <a:solidFill>
                <a:schemeClr val="bg1"/>
              </a:solidFill>
            </a:endParaRPr>
          </a:p>
        </p:txBody>
      </p:sp>
      <p:pic>
        <p:nvPicPr>
          <p:cNvPr id="7" name="Galactic_Centre_flashes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5619784" y="3833842"/>
            <a:ext cx="2595554" cy="2595554"/>
          </a:xfrm>
          <a:prstGeom prst="rect">
            <a:avLst/>
          </a:prstGeom>
        </p:spPr>
      </p:pic>
      <p:pic>
        <p:nvPicPr>
          <p:cNvPr id="9" name="Galactic_Centre_S2_orbit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5619600" y="1285860"/>
            <a:ext cx="2592000" cy="259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8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6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Flashes from the black hole</a:t>
            </a:r>
            <a:endParaRPr lang="en-GB" smtClean="0"/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Variable IR emission from Sgr A</a:t>
            </a:r>
            <a:r>
              <a:rPr lang="ar-SA" smtClean="0">
                <a:cs typeface="Times New Roman" pitchFamily="18" charset="0"/>
              </a:rPr>
              <a:t>٭</a:t>
            </a:r>
            <a:endParaRPr lang="en-US" smtClean="0">
              <a:cs typeface="Times New Roman" pitchFamily="18" charset="0"/>
            </a:endParaRPr>
          </a:p>
          <a:p>
            <a:pPr lvl="1" eaLnBrk="1" hangingPunct="1"/>
            <a:r>
              <a:rPr lang="en-US" smtClean="0">
                <a:cs typeface="Times New Roman" pitchFamily="18" charset="0"/>
              </a:rPr>
              <a:t>Detection of H, K</a:t>
            </a:r>
            <a:r>
              <a:rPr lang="en-US" baseline="-25000" smtClean="0">
                <a:cs typeface="Times New Roman" pitchFamily="18" charset="0"/>
              </a:rPr>
              <a:t>S</a:t>
            </a:r>
            <a:r>
              <a:rPr lang="en-US" smtClean="0">
                <a:cs typeface="Times New Roman" pitchFamily="18" charset="0"/>
              </a:rPr>
              <a:t> and L’ emission in quiescence and also flares</a:t>
            </a:r>
          </a:p>
          <a:p>
            <a:pPr lvl="1" eaLnBrk="1" hangingPunct="1"/>
            <a:r>
              <a:rPr lang="en-US" smtClean="0">
                <a:cs typeface="Times New Roman" pitchFamily="18" charset="0"/>
              </a:rPr>
              <a:t>Consistent within (&lt;10) milli-arcseconds of Sgr A</a:t>
            </a:r>
            <a:r>
              <a:rPr lang="ar-SA" smtClean="0">
                <a:cs typeface="Times New Roman" pitchFamily="18" charset="0"/>
              </a:rPr>
              <a:t>٭</a:t>
            </a:r>
          </a:p>
          <a:p>
            <a:pPr lvl="1" eaLnBrk="1" hangingPunct="1"/>
            <a:r>
              <a:rPr lang="en-US" smtClean="0">
                <a:cs typeface="Times New Roman" pitchFamily="18" charset="0"/>
              </a:rPr>
              <a:t>Discovery in 2002 not possible due to proximity of S2</a:t>
            </a:r>
          </a:p>
          <a:p>
            <a:pPr lvl="1" eaLnBrk="1" hangingPunct="1"/>
            <a:endParaRPr lang="en-US" smtClean="0">
              <a:cs typeface="Times New Roman" pitchFamily="18" charset="0"/>
            </a:endParaRPr>
          </a:p>
          <a:p>
            <a:pPr lvl="1" eaLnBrk="1" hangingPunct="1"/>
            <a:endParaRPr lang="en-US" smtClean="0">
              <a:cs typeface="Times New Roman" pitchFamily="18" charset="0"/>
            </a:endParaRPr>
          </a:p>
          <a:p>
            <a:pPr lvl="1" eaLnBrk="1" hangingPunct="1"/>
            <a:endParaRPr lang="ar-SA" smtClean="0">
              <a:cs typeface="Times New Roman" pitchFamily="18" charset="0"/>
            </a:endParaRPr>
          </a:p>
        </p:txBody>
      </p:sp>
      <p:pic>
        <p:nvPicPr>
          <p:cNvPr id="21509" name="Picture 4" descr="Genzel_fig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3328988"/>
            <a:ext cx="6097588" cy="305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Flashes from the black hole</a:t>
            </a:r>
            <a:endParaRPr lang="en-GB" smtClean="0"/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Variable IR emission from Sgr A</a:t>
            </a:r>
            <a:r>
              <a:rPr lang="ar-SA" smtClean="0">
                <a:cs typeface="Times New Roman" pitchFamily="18" charset="0"/>
              </a:rPr>
              <a:t>٭</a:t>
            </a:r>
            <a:endParaRPr lang="en-US" smtClean="0">
              <a:cs typeface="Times New Roman" pitchFamily="18" charset="0"/>
            </a:endParaRPr>
          </a:p>
          <a:p>
            <a:pPr lvl="1" eaLnBrk="1" hangingPunct="1"/>
            <a:r>
              <a:rPr lang="en-US" smtClean="0">
                <a:cs typeface="Times New Roman" pitchFamily="18" charset="0"/>
              </a:rPr>
              <a:t>Detection of H, K</a:t>
            </a:r>
            <a:r>
              <a:rPr lang="en-US" baseline="-25000" smtClean="0">
                <a:cs typeface="Times New Roman" pitchFamily="18" charset="0"/>
              </a:rPr>
              <a:t>S</a:t>
            </a:r>
            <a:r>
              <a:rPr lang="en-US" smtClean="0">
                <a:cs typeface="Times New Roman" pitchFamily="18" charset="0"/>
              </a:rPr>
              <a:t> and L’ emission in quiescence and also flares</a:t>
            </a:r>
          </a:p>
          <a:p>
            <a:pPr lvl="1" eaLnBrk="1" hangingPunct="1"/>
            <a:r>
              <a:rPr lang="en-US" smtClean="0">
                <a:cs typeface="Times New Roman" pitchFamily="18" charset="0"/>
              </a:rPr>
              <a:t>consistent within (&lt;10) milli-arcseconds of the location of Sgr A</a:t>
            </a:r>
            <a:r>
              <a:rPr lang="ar-SA" smtClean="0">
                <a:cs typeface="Times New Roman" pitchFamily="18" charset="0"/>
              </a:rPr>
              <a:t>٭</a:t>
            </a:r>
          </a:p>
          <a:p>
            <a:pPr lvl="1" eaLnBrk="1" hangingPunct="1"/>
            <a:r>
              <a:rPr lang="en-US" smtClean="0">
                <a:cs typeface="Times New Roman" pitchFamily="18" charset="0"/>
              </a:rPr>
              <a:t>Discovery in 2002 not possible due to proximity of S2</a:t>
            </a:r>
          </a:p>
          <a:p>
            <a:pPr lvl="1" eaLnBrk="1" hangingPunct="1"/>
            <a:r>
              <a:rPr lang="en-US" smtClean="0">
                <a:cs typeface="Times New Roman" pitchFamily="18" charset="0"/>
              </a:rPr>
              <a:t>Flare duration between 30 and 90 minutes</a:t>
            </a:r>
          </a:p>
          <a:p>
            <a:pPr lvl="1" eaLnBrk="1" hangingPunct="1"/>
            <a:r>
              <a:rPr lang="en-US" smtClean="0">
                <a:cs typeface="Times New Roman" pitchFamily="18" charset="0"/>
              </a:rPr>
              <a:t>substructure detected in the flares → periodicity </a:t>
            </a:r>
          </a:p>
          <a:p>
            <a:pPr lvl="1" eaLnBrk="1" hangingPunct="1"/>
            <a:endParaRPr lang="en-US" smtClean="0">
              <a:cs typeface="Times New Roman" pitchFamily="18" charset="0"/>
            </a:endParaRPr>
          </a:p>
          <a:p>
            <a:pPr lvl="1" eaLnBrk="1" hangingPunct="1"/>
            <a:endParaRPr lang="en-US" smtClean="0">
              <a:cs typeface="Times New Roman" pitchFamily="18" charset="0"/>
            </a:endParaRPr>
          </a:p>
          <a:p>
            <a:pPr lvl="1" eaLnBrk="1" hangingPunct="1"/>
            <a:endParaRPr lang="ar-SA" smtClean="0">
              <a:cs typeface="Times New Roman" pitchFamily="18" charset="0"/>
            </a:endParaRPr>
          </a:p>
        </p:txBody>
      </p:sp>
      <p:pic>
        <p:nvPicPr>
          <p:cNvPr id="183301" name="Picture 5" descr="Genzel_fig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6163" y="260350"/>
            <a:ext cx="5594350" cy="623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3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3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The ESO </a:t>
            </a:r>
            <a:r>
              <a:rPr lang="en-GB" dirty="0" err="1" smtClean="0"/>
              <a:t>exo</a:t>
            </a:r>
            <a:r>
              <a:rPr lang="en-GB" dirty="0" smtClean="0"/>
              <a:t>-planet machinery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HARPS at 3.6m telescope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best radial velocity machine at a 4m telescope (supported by UVES on VLT)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extremely stable spectrograph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ym typeface="Wingdings" pitchFamily="2" charset="2"/>
              </a:rPr>
              <a:t>NACO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ym typeface="Wingdings" pitchFamily="2" charset="2"/>
              </a:rPr>
              <a:t>adaptive optics supported </a:t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>imaging and spectroscopy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ym typeface="Wingdings" pitchFamily="2" charset="2"/>
              </a:rPr>
              <a:t>VLTI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ym typeface="Wingdings" pitchFamily="2" charset="2"/>
              </a:rPr>
              <a:t>highest spatial resolution for follow-</a:t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>up observations of known systems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NACO/SINFONI/FORS2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transit measurements, atmospheres of </a:t>
            </a:r>
            <a:r>
              <a:rPr lang="en-US" dirty="0" err="1" smtClean="0"/>
              <a:t>exo</a:t>
            </a:r>
            <a:r>
              <a:rPr lang="en-US" dirty="0" smtClean="0"/>
              <a:t>-planets</a:t>
            </a:r>
            <a:endParaRPr lang="en-GB" dirty="0" smtClean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7" y="2071678"/>
            <a:ext cx="2915999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0092" y="3571876"/>
            <a:ext cx="2311032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ESO results on exo-planets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Most radial velocity detections through HARPS</a:t>
            </a:r>
          </a:p>
          <a:p>
            <a:pPr lvl="1"/>
            <a:r>
              <a:rPr lang="en-GB" dirty="0" smtClean="0"/>
              <a:t>lowest-mass planets known so far</a:t>
            </a:r>
          </a:p>
          <a:p>
            <a:pPr lvl="2"/>
            <a:r>
              <a:rPr lang="en-GB" dirty="0" smtClean="0"/>
              <a:t>rocky planets, earth-mass planets</a:t>
            </a:r>
          </a:p>
          <a:p>
            <a:pPr lvl="1"/>
            <a:r>
              <a:rPr lang="en-GB" dirty="0" smtClean="0"/>
              <a:t>planetary systems</a:t>
            </a:r>
          </a:p>
          <a:p>
            <a:r>
              <a:rPr lang="en-GB" dirty="0" smtClean="0"/>
              <a:t>First direct image of a planet </a:t>
            </a:r>
          </a:p>
          <a:p>
            <a:pPr lvl="1"/>
            <a:r>
              <a:rPr lang="en-GB" dirty="0" smtClean="0"/>
              <a:t>around a brown dwarf</a:t>
            </a:r>
          </a:p>
          <a:p>
            <a:pPr lvl="1"/>
            <a:r>
              <a:rPr lang="en-GB" dirty="0" smtClean="0"/>
              <a:t>now innermost planet directly imaged (</a:t>
            </a:r>
            <a:r>
              <a:rPr lang="el-GR" dirty="0" smtClean="0">
                <a:cs typeface="Arial" pitchFamily="34" charset="0"/>
              </a:rPr>
              <a:t>β</a:t>
            </a:r>
            <a:r>
              <a:rPr lang="en-US" dirty="0" smtClean="0">
                <a:cs typeface="Arial" pitchFamily="34" charset="0"/>
              </a:rPr>
              <a:t> </a:t>
            </a:r>
            <a:r>
              <a:rPr lang="en-US" dirty="0" err="1" smtClean="0">
                <a:cs typeface="Arial" pitchFamily="34" charset="0"/>
              </a:rPr>
              <a:t>Pic</a:t>
            </a:r>
            <a:r>
              <a:rPr lang="en-US" dirty="0" smtClean="0">
                <a:cs typeface="Arial" pitchFamily="34" charset="0"/>
              </a:rPr>
              <a:t>)</a:t>
            </a:r>
          </a:p>
          <a:p>
            <a:r>
              <a:rPr lang="en-US" dirty="0" smtClean="0">
                <a:cs typeface="Arial" pitchFamily="34" charset="0"/>
              </a:rPr>
              <a:t>Combination with transits</a:t>
            </a:r>
          </a:p>
          <a:p>
            <a:pPr lvl="1"/>
            <a:r>
              <a:rPr lang="en-US" dirty="0" smtClean="0">
                <a:cs typeface="Arial" pitchFamily="34" charset="0"/>
              </a:rPr>
              <a:t>characterization of planets</a:t>
            </a:r>
          </a:p>
          <a:p>
            <a:pPr lvl="2"/>
            <a:r>
              <a:rPr lang="en-US" dirty="0" smtClean="0">
                <a:cs typeface="Arial" pitchFamily="34" charset="0"/>
              </a:rPr>
              <a:t>mass, density, temperatures</a:t>
            </a:r>
          </a:p>
          <a:p>
            <a:pPr lvl="1"/>
            <a:endParaRPr lang="el-GR" dirty="0" smtClean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0325" y="1595438"/>
            <a:ext cx="7129463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3600" smtClean="0">
                <a:solidFill>
                  <a:schemeClr val="bg1"/>
                </a:solidFill>
              </a:rPr>
              <a:t>A planet with 1.9M</a:t>
            </a:r>
            <a:r>
              <a:rPr lang="en-GB" sz="3600" baseline="-25000" smtClean="0">
                <a:solidFill>
                  <a:schemeClr val="bg1"/>
                </a:solidFill>
                <a:sym typeface="Symbol" pitchFamily="18" charset="2"/>
              </a:rPr>
              <a:t> </a:t>
            </a:r>
            <a:r>
              <a:rPr lang="en-GB" sz="3600" smtClean="0">
                <a:solidFill>
                  <a:schemeClr val="bg1"/>
                </a:solidFill>
                <a:sym typeface="Symbol" pitchFamily="18" charset="2"/>
              </a:rPr>
              <a:t>and one in the habitable zone</a:t>
            </a:r>
            <a:endParaRPr lang="en-GB" sz="3600" baseline="-25000" smtClean="0">
              <a:solidFill>
                <a:schemeClr val="bg1"/>
              </a:solidFill>
              <a:sym typeface="Symbol" pitchFamily="18" charset="2"/>
            </a:endParaRP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smtClean="0">
                <a:solidFill>
                  <a:schemeClr val="bg1"/>
                </a:solidFill>
              </a:rPr>
              <a:t>Gliese 581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088" y="0"/>
            <a:ext cx="8316912" cy="1052513"/>
          </a:xfrm>
        </p:spPr>
        <p:txBody>
          <a:bodyPr/>
          <a:lstStyle/>
          <a:p>
            <a:pPr eaLnBrk="1" hangingPunct="1"/>
            <a:r>
              <a:rPr lang="en-GB" smtClean="0">
                <a:solidFill>
                  <a:srgbClr val="EAEAEA"/>
                </a:solidFill>
              </a:rPr>
              <a:t>ESO’s world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7173" name="Picture 4" descr="earthligh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1052513"/>
            <a:ext cx="8893175" cy="544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827088" y="1263650"/>
            <a:ext cx="7610475" cy="3965575"/>
            <a:chOff x="463" y="971"/>
            <a:chExt cx="4794" cy="2498"/>
          </a:xfrm>
        </p:grpSpPr>
        <p:grpSp>
          <p:nvGrpSpPr>
            <p:cNvPr id="7175" name="Group 6"/>
            <p:cNvGrpSpPr>
              <a:grpSpLocks/>
            </p:cNvGrpSpPr>
            <p:nvPr/>
          </p:nvGrpSpPr>
          <p:grpSpPr bwMode="auto">
            <a:xfrm>
              <a:off x="657" y="1616"/>
              <a:ext cx="4600" cy="1853"/>
              <a:chOff x="657" y="1616"/>
              <a:chExt cx="4600" cy="1853"/>
            </a:xfrm>
          </p:grpSpPr>
          <p:grpSp>
            <p:nvGrpSpPr>
              <p:cNvPr id="7177" name="Group 7"/>
              <p:cNvGrpSpPr>
                <a:grpSpLocks/>
              </p:cNvGrpSpPr>
              <p:nvPr/>
            </p:nvGrpSpPr>
            <p:grpSpPr bwMode="auto">
              <a:xfrm>
                <a:off x="3028" y="1616"/>
                <a:ext cx="2229" cy="288"/>
                <a:chOff x="3028" y="1616"/>
                <a:chExt cx="2229" cy="288"/>
              </a:xfrm>
            </p:grpSpPr>
            <p:sp>
              <p:nvSpPr>
                <p:cNvPr id="7190" name="Line 8"/>
                <p:cNvSpPr>
                  <a:spLocks noChangeShapeType="1"/>
                </p:cNvSpPr>
                <p:nvPr/>
              </p:nvSpPr>
              <p:spPr bwMode="auto">
                <a:xfrm>
                  <a:off x="3028" y="1639"/>
                  <a:ext cx="227" cy="137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 type="triangle" w="med" len="med"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191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3243" y="1616"/>
                  <a:ext cx="2014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 eaLnBrk="0" hangingPunct="0"/>
                  <a:r>
                    <a:rPr lang="en-GB" sz="2400" b="1" i="0">
                      <a:solidFill>
                        <a:srgbClr val="FF0000"/>
                      </a:solidFill>
                      <a:latin typeface="Times New Roman" pitchFamily="1" charset="0"/>
                    </a:rPr>
                    <a:t>Garching bei M</a:t>
                  </a:r>
                  <a:r>
                    <a:rPr lang="en-US" sz="2400" b="1" i="0">
                      <a:solidFill>
                        <a:srgbClr val="FF0000"/>
                      </a:solidFill>
                      <a:latin typeface="Times New Roman" pitchFamily="1" charset="0"/>
                      <a:cs typeface="Times New Roman" pitchFamily="1" charset="0"/>
                    </a:rPr>
                    <a:t>ünchen</a:t>
                  </a:r>
                </a:p>
              </p:txBody>
            </p:sp>
          </p:grpSp>
          <p:grpSp>
            <p:nvGrpSpPr>
              <p:cNvPr id="7178" name="Group 10"/>
              <p:cNvGrpSpPr>
                <a:grpSpLocks/>
              </p:cNvGrpSpPr>
              <p:nvPr/>
            </p:nvGrpSpPr>
            <p:grpSpPr bwMode="auto">
              <a:xfrm>
                <a:off x="657" y="3181"/>
                <a:ext cx="1073" cy="288"/>
                <a:chOff x="657" y="3181"/>
                <a:chExt cx="1073" cy="288"/>
              </a:xfrm>
            </p:grpSpPr>
            <p:sp>
              <p:nvSpPr>
                <p:cNvPr id="7188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1457" y="3203"/>
                  <a:ext cx="273" cy="138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189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657" y="3181"/>
                  <a:ext cx="831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 eaLnBrk="0" hangingPunct="0"/>
                  <a:r>
                    <a:rPr lang="en-GB" sz="2400" b="1" i="0">
                      <a:solidFill>
                        <a:srgbClr val="FF0000"/>
                      </a:solidFill>
                      <a:latin typeface="Times New Roman" pitchFamily="1" charset="0"/>
                    </a:rPr>
                    <a:t>Santiago</a:t>
                  </a:r>
                </a:p>
              </p:txBody>
            </p:sp>
          </p:grpSp>
          <p:grpSp>
            <p:nvGrpSpPr>
              <p:cNvPr id="7179" name="Group 13"/>
              <p:cNvGrpSpPr>
                <a:grpSpLocks/>
              </p:cNvGrpSpPr>
              <p:nvPr/>
            </p:nvGrpSpPr>
            <p:grpSpPr bwMode="auto">
              <a:xfrm>
                <a:off x="748" y="2915"/>
                <a:ext cx="988" cy="288"/>
                <a:chOff x="748" y="2915"/>
                <a:chExt cx="988" cy="288"/>
              </a:xfrm>
            </p:grpSpPr>
            <p:sp>
              <p:nvSpPr>
                <p:cNvPr id="7186" name="Line 14"/>
                <p:cNvSpPr>
                  <a:spLocks noChangeShapeType="1"/>
                </p:cNvSpPr>
                <p:nvPr/>
              </p:nvSpPr>
              <p:spPr bwMode="auto">
                <a:xfrm>
                  <a:off x="1462" y="3078"/>
                  <a:ext cx="274" cy="47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187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748" y="2915"/>
                  <a:ext cx="750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 eaLnBrk="0" hangingPunct="0"/>
                  <a:r>
                    <a:rPr lang="en-GB" sz="2400" b="1" i="0">
                      <a:solidFill>
                        <a:srgbClr val="FF0000"/>
                      </a:solidFill>
                      <a:latin typeface="Times New Roman" pitchFamily="1" charset="0"/>
                    </a:rPr>
                    <a:t>La Silla</a:t>
                  </a:r>
                </a:p>
              </p:txBody>
            </p:sp>
          </p:grpSp>
          <p:grpSp>
            <p:nvGrpSpPr>
              <p:cNvPr id="7180" name="Group 16"/>
              <p:cNvGrpSpPr>
                <a:grpSpLocks/>
              </p:cNvGrpSpPr>
              <p:nvPr/>
            </p:nvGrpSpPr>
            <p:grpSpPr bwMode="auto">
              <a:xfrm>
                <a:off x="793" y="2614"/>
                <a:ext cx="946" cy="416"/>
                <a:chOff x="793" y="2614"/>
                <a:chExt cx="946" cy="416"/>
              </a:xfrm>
            </p:grpSpPr>
            <p:sp>
              <p:nvSpPr>
                <p:cNvPr id="7184" name="Line 17"/>
                <p:cNvSpPr>
                  <a:spLocks noChangeShapeType="1"/>
                </p:cNvSpPr>
                <p:nvPr/>
              </p:nvSpPr>
              <p:spPr bwMode="auto">
                <a:xfrm>
                  <a:off x="1518" y="2777"/>
                  <a:ext cx="221" cy="25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185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793" y="2614"/>
                  <a:ext cx="766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 eaLnBrk="0" hangingPunct="0"/>
                  <a:r>
                    <a:rPr lang="en-GB" sz="2400" b="1" i="0">
                      <a:solidFill>
                        <a:srgbClr val="FF0000"/>
                      </a:solidFill>
                      <a:latin typeface="Times New Roman" pitchFamily="1" charset="0"/>
                    </a:rPr>
                    <a:t>Paranal</a:t>
                  </a:r>
                </a:p>
              </p:txBody>
            </p:sp>
          </p:grpSp>
          <p:grpSp>
            <p:nvGrpSpPr>
              <p:cNvPr id="7181" name="Group 19"/>
              <p:cNvGrpSpPr>
                <a:grpSpLocks/>
              </p:cNvGrpSpPr>
              <p:nvPr/>
            </p:nvGrpSpPr>
            <p:grpSpPr bwMode="auto">
              <a:xfrm>
                <a:off x="1791" y="2507"/>
                <a:ext cx="1180" cy="515"/>
                <a:chOff x="1791" y="2507"/>
                <a:chExt cx="1180" cy="515"/>
              </a:xfrm>
            </p:grpSpPr>
            <p:sp>
              <p:nvSpPr>
                <p:cNvPr id="7182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1791" y="2677"/>
                  <a:ext cx="144" cy="345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 type="triangle" w="med" len="med"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183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1894" y="2507"/>
                  <a:ext cx="1077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 eaLnBrk="0" hangingPunct="0"/>
                  <a:r>
                    <a:rPr lang="en-GB" sz="2400" b="1" i="0">
                      <a:solidFill>
                        <a:srgbClr val="FF0000"/>
                      </a:solidFill>
                      <a:latin typeface="Times New Roman" pitchFamily="1" charset="0"/>
                    </a:rPr>
                    <a:t>Chajnantor</a:t>
                  </a:r>
                </a:p>
              </p:txBody>
            </p:sp>
          </p:grpSp>
        </p:grpSp>
        <p:sp>
          <p:nvSpPr>
            <p:cNvPr id="7176" name="Text Box 22"/>
            <p:cNvSpPr txBox="1">
              <a:spLocks noChangeArrowheads="1"/>
            </p:cNvSpPr>
            <p:nvPr/>
          </p:nvSpPr>
          <p:spPr bwMode="auto">
            <a:xfrm>
              <a:off x="463" y="971"/>
              <a:ext cx="119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GB" sz="2800" b="1" i="0">
                  <a:solidFill>
                    <a:srgbClr val="FF0000"/>
                  </a:solidFill>
                  <a:latin typeface="Times New Roman" pitchFamily="1" charset="0"/>
                </a:rPr>
                <a:t>ESO’s sites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First image of an exo-planet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981075"/>
            <a:ext cx="7772400" cy="4027488"/>
          </a:xfrm>
        </p:spPr>
        <p:txBody>
          <a:bodyPr/>
          <a:lstStyle/>
          <a:p>
            <a:pPr eaLnBrk="1" hangingPunct="1"/>
            <a:r>
              <a:rPr lang="en-GB" smtClean="0"/>
              <a:t>Red object near a brown dwarf</a:t>
            </a:r>
          </a:p>
          <a:p>
            <a:pPr lvl="1" eaLnBrk="1" hangingPunct="1"/>
            <a:r>
              <a:rPr lang="en-GB" smtClean="0"/>
              <a:t>NACO observations (with the IR wavefront sensor) of a brown dwarf (2MASSWJ1207334-393254)</a:t>
            </a:r>
          </a:p>
          <a:p>
            <a:pPr lvl="1" eaLnBrk="1" hangingPunct="1"/>
            <a:r>
              <a:rPr lang="en-GB" smtClean="0"/>
              <a:t>Brown dwarf with </a:t>
            </a:r>
            <a:r>
              <a:rPr lang="en-US" smtClean="0">
                <a:cs typeface="Times New Roman" pitchFamily="18" charset="0"/>
              </a:rPr>
              <a:t>~25 M</a:t>
            </a:r>
            <a:r>
              <a:rPr lang="en-US" baseline="-25000" smtClean="0">
                <a:cs typeface="Times New Roman" pitchFamily="18" charset="0"/>
              </a:rPr>
              <a:t>Jup</a:t>
            </a:r>
            <a:r>
              <a:rPr lang="en-US" smtClean="0">
                <a:cs typeface="Times New Roman" pitchFamily="18" charset="0"/>
              </a:rPr>
              <a:t> at 70 pc in the </a:t>
            </a:r>
            <a:br>
              <a:rPr lang="en-US" smtClean="0">
                <a:cs typeface="Times New Roman" pitchFamily="18" charset="0"/>
              </a:rPr>
            </a:br>
            <a:r>
              <a:rPr lang="en-US" smtClean="0">
                <a:cs typeface="Times New Roman" pitchFamily="18" charset="0"/>
              </a:rPr>
              <a:t>TW Hydrae association (age ~8 Myr)</a:t>
            </a:r>
          </a:p>
          <a:p>
            <a:pPr lvl="1" eaLnBrk="1" hangingPunct="1"/>
            <a:r>
              <a:rPr lang="en-US" smtClean="0">
                <a:cs typeface="Times New Roman" pitchFamily="18" charset="0"/>
              </a:rPr>
              <a:t>JHK</a:t>
            </a:r>
            <a:r>
              <a:rPr lang="en-US" baseline="-25000" smtClean="0">
                <a:cs typeface="Times New Roman" pitchFamily="18" charset="0"/>
              </a:rPr>
              <a:t>S</a:t>
            </a:r>
            <a:r>
              <a:rPr lang="en-US" smtClean="0">
                <a:cs typeface="Times New Roman" pitchFamily="18" charset="0"/>
              </a:rPr>
              <a:t>L’ imaging and H-band spectroscopy with NACO</a:t>
            </a:r>
          </a:p>
        </p:txBody>
      </p:sp>
      <p:sp>
        <p:nvSpPr>
          <p:cNvPr id="38917" name="Text Box 4"/>
          <p:cNvSpPr txBox="1">
            <a:spLocks noChangeArrowheads="1"/>
          </p:cNvSpPr>
          <p:nvPr/>
        </p:nvSpPr>
        <p:spPr bwMode="auto">
          <a:xfrm>
            <a:off x="1258888" y="6092825"/>
            <a:ext cx="40528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GB" sz="2000"/>
              <a:t>Chauvin et al., A&amp;A, 425, L29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787650" y="3525838"/>
            <a:ext cx="5313363" cy="2566987"/>
            <a:chOff x="1725" y="2251"/>
            <a:chExt cx="3595" cy="1707"/>
          </a:xfrm>
        </p:grpSpPr>
        <p:pic>
          <p:nvPicPr>
            <p:cNvPr id="283653" name="Picture 5" descr="Chauvin_fig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25" y="2251"/>
              <a:ext cx="1699" cy="1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0" name="Picture 6" descr="Chauvin_fig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06" y="2251"/>
              <a:ext cx="1714" cy="17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85701" name="Picture 5" descr="planet_cand"/>
          <p:cNvPicPr>
            <a:picLocks noChangeAspect="1" noChangeArrowheads="1"/>
          </p:cNvPicPr>
          <p:nvPr/>
        </p:nvPicPr>
        <p:blipFill>
          <a:blip r:embed="rId5" cstate="print"/>
          <a:srcRect b="25092"/>
          <a:stretch>
            <a:fillRect/>
          </a:stretch>
        </p:blipFill>
        <p:spPr bwMode="auto">
          <a:xfrm>
            <a:off x="0" y="2708275"/>
            <a:ext cx="9144000" cy="324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85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>
                <a:cs typeface="Arial" pitchFamily="34" charset="0"/>
              </a:rPr>
              <a:t>β</a:t>
            </a:r>
            <a:r>
              <a:rPr lang="en-US" smtClean="0"/>
              <a:t> Pic planet</a:t>
            </a:r>
            <a:endParaRPr lang="en-GB" smtClean="0"/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smtClean="0"/>
              <a:t>Planet within the massive dust disk </a:t>
            </a:r>
          </a:p>
          <a:p>
            <a:pPr eaLnBrk="1" hangingPunct="1"/>
            <a:r>
              <a:rPr lang="en-GB" smtClean="0"/>
              <a:t>Orbit only a few AU</a:t>
            </a:r>
          </a:p>
          <a:p>
            <a:pPr eaLnBrk="1" hangingPunct="1"/>
            <a:r>
              <a:rPr lang="en-GB" smtClean="0"/>
              <a:t>NACO imaging</a:t>
            </a: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4050" y="1557338"/>
            <a:ext cx="4572000" cy="454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1042988" y="6094413"/>
            <a:ext cx="3625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/>
              <a:t>Lagrange et al. 2009, A&amp;A, 493, L21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Imaged planets</a:t>
            </a:r>
            <a:endParaRPr lang="en-GB" smtClean="0"/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0" y="1412875"/>
            <a:ext cx="9077325" cy="459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2"/>
          <p:cNvSpPr>
            <a:spLocks noGrp="1"/>
          </p:cNvSpPr>
          <p:nvPr>
            <p:ph idx="4294967295"/>
          </p:nvPr>
        </p:nvSpPr>
        <p:spPr>
          <a:xfrm>
            <a:off x="827088" y="1123950"/>
            <a:ext cx="8316912" cy="5473700"/>
          </a:xfrm>
        </p:spPr>
        <p:txBody>
          <a:bodyPr/>
          <a:lstStyle/>
          <a:p>
            <a:pPr eaLnBrk="1" hangingPunct="1"/>
            <a:r>
              <a:rPr lang="en-US" smtClean="0"/>
              <a:t>Science highlights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smtClean="0">
                <a:sym typeface="Wingdings" pitchFamily="2" charset="2"/>
              </a:rPr>
              <a:t>First direct spectrum of an exo-planet with NACO</a:t>
            </a:r>
          </a:p>
          <a:p>
            <a:pPr lvl="1" eaLnBrk="1" hangingPunct="1"/>
            <a:endParaRPr lang="en-US" smtClean="0">
              <a:sym typeface="Wingdings" pitchFamily="2" charset="2"/>
            </a:endParaRPr>
          </a:p>
          <a:p>
            <a:pPr lvl="1" eaLnBrk="1" hangingPunct="1"/>
            <a:endParaRPr lang="en-US" smtClean="0">
              <a:sym typeface="Wingdings" pitchFamily="2" charset="2"/>
            </a:endParaRPr>
          </a:p>
          <a:p>
            <a:pPr lvl="1" eaLnBrk="1" hangingPunct="1"/>
            <a:endParaRPr lang="en-US" smtClean="0">
              <a:sym typeface="Wingdings" pitchFamily="2" charset="2"/>
            </a:endParaRPr>
          </a:p>
          <a:p>
            <a:pPr lvl="1" eaLnBrk="1" hangingPunct="1">
              <a:spcBef>
                <a:spcPct val="10000"/>
              </a:spcBef>
            </a:pPr>
            <a:endParaRPr lang="en-US" smtClean="0"/>
          </a:p>
          <a:p>
            <a:pPr lvl="1" eaLnBrk="1" hangingPunct="1">
              <a:spcBef>
                <a:spcPct val="70000"/>
              </a:spcBef>
            </a:pPr>
            <a:r>
              <a:rPr lang="en-US" smtClean="0"/>
              <a:t>Metal-poor stars confirmed in dwarf galaxies (Fornax, Sculptor, Carina and Sextans)</a:t>
            </a:r>
            <a:r>
              <a:rPr lang="en-GB" smtClean="0"/>
              <a:t> </a:t>
            </a:r>
            <a:r>
              <a:rPr lang="en-GB" smtClean="0">
                <a:sym typeface="Wingdings" pitchFamily="2" charset="2"/>
              </a:rPr>
              <a:t> Milky Way halo could have been built from dwarfs (FLAMES/UVES)</a:t>
            </a:r>
            <a:endParaRPr lang="en-US" smtClean="0">
              <a:sym typeface="Wingdings" pitchFamily="2" charset="2"/>
            </a:endParaRPr>
          </a:p>
          <a:p>
            <a:pPr eaLnBrk="1" hangingPunct="1">
              <a:spcBef>
                <a:spcPct val="40000"/>
              </a:spcBef>
            </a:pPr>
            <a:r>
              <a:rPr lang="en-US" smtClean="0"/>
              <a:t>Observing proposals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smtClean="0"/>
              <a:t>P85: Schedule prepared, applicants notified Dec 2009</a:t>
            </a:r>
          </a:p>
          <a:p>
            <a:pPr lvl="1" eaLnBrk="1" hangingPunct="1"/>
            <a:r>
              <a:rPr lang="en-US" smtClean="0"/>
              <a:t>P86: Call for Proposals released 26 Feb</a:t>
            </a:r>
          </a:p>
        </p:txBody>
      </p:sp>
      <p:sp>
        <p:nvSpPr>
          <p:cNvPr id="410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Science (1)</a:t>
            </a:r>
            <a:endParaRPr lang="en-GB" smtClean="0"/>
          </a:p>
        </p:txBody>
      </p:sp>
      <p:sp>
        <p:nvSpPr>
          <p:cNvPr id="4101" name="Slide Number Placeholder 3"/>
          <p:cNvSpPr txBox="1">
            <a:spLocks noGrp="1"/>
          </p:cNvSpPr>
          <p:nvPr/>
        </p:nvSpPr>
        <p:spPr bwMode="auto">
          <a:xfrm>
            <a:off x="3924300" y="6453188"/>
            <a:ext cx="2057400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ct val="90000"/>
              </a:lnSpc>
            </a:pPr>
            <a:fld id="{8E9DEE93-4B8D-401C-AEE6-926C6C151CA0}" type="slidenum">
              <a:rPr lang="en-GB" sz="1000" i="0"/>
              <a:pPr algn="ctr" eaLnBrk="0" hangingPunct="0">
                <a:lnSpc>
                  <a:spcPct val="90000"/>
                </a:lnSpc>
              </a:pPr>
              <a:t>33</a:t>
            </a:fld>
            <a:endParaRPr lang="en-GB" sz="1000" i="0"/>
          </a:p>
        </p:txBody>
      </p:sp>
      <p:pic>
        <p:nvPicPr>
          <p:cNvPr id="410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2060575"/>
            <a:ext cx="3816350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888" y="2079625"/>
            <a:ext cx="2735262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Accelerating Universe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Contribution of most of the early photometry and spectroscopy of High-z SN Search Team</a:t>
            </a:r>
          </a:p>
          <a:p>
            <a:pPr lvl="1"/>
            <a:r>
              <a:rPr lang="en-GB" smtClean="0"/>
              <a:t>difference between a 4m and a 8m telescope</a:t>
            </a:r>
          </a:p>
          <a:p>
            <a:pPr lvl="1"/>
            <a:endParaRPr lang="en-GB" smtClean="0"/>
          </a:p>
          <a:p>
            <a:endParaRPr lang="en-GB" smtClean="0"/>
          </a:p>
        </p:txBody>
      </p:sp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7588" y="2692400"/>
            <a:ext cx="4346575" cy="347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7525" name="Picture 5"/>
          <p:cNvPicPr>
            <a:picLocks noChangeAspect="1" noChangeArrowheads="1"/>
          </p:cNvPicPr>
          <p:nvPr/>
        </p:nvPicPr>
        <p:blipFill>
          <a:blip r:embed="rId3" cstate="print"/>
          <a:srcRect t="9718" b="9541"/>
          <a:stretch>
            <a:fillRect/>
          </a:stretch>
        </p:blipFill>
        <p:spPr bwMode="auto">
          <a:xfrm>
            <a:off x="5508625" y="2708275"/>
            <a:ext cx="31496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7526" name="Text Box 6"/>
          <p:cNvSpPr txBox="1">
            <a:spLocks noChangeArrowheads="1"/>
          </p:cNvSpPr>
          <p:nvPr/>
        </p:nvSpPr>
        <p:spPr bwMode="auto">
          <a:xfrm>
            <a:off x="1239838" y="5969000"/>
            <a:ext cx="3168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/>
              <a:t>Riess et al. 1998, AJ, 116, 1009</a:t>
            </a:r>
            <a:r>
              <a:rPr lang="en-GB"/>
              <a:t> </a:t>
            </a:r>
          </a:p>
        </p:txBody>
      </p:sp>
      <p:sp>
        <p:nvSpPr>
          <p:cNvPr id="107527" name="Text Box 7"/>
          <p:cNvSpPr txBox="1">
            <a:spLocks noChangeArrowheads="1"/>
          </p:cNvSpPr>
          <p:nvPr/>
        </p:nvSpPr>
        <p:spPr bwMode="auto">
          <a:xfrm>
            <a:off x="5632450" y="6115050"/>
            <a:ext cx="2984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/>
              <a:t>Leibundgut &amp; Sollerman 2001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Gamma-Ray Bursts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Identification relies on optical data</a:t>
            </a:r>
          </a:p>
          <a:p>
            <a:pPr lvl="1"/>
            <a:r>
              <a:rPr lang="en-GB" dirty="0" err="1" smtClean="0"/>
              <a:t>redshifts</a:t>
            </a:r>
            <a:r>
              <a:rPr lang="en-GB" dirty="0" smtClean="0"/>
              <a:t>, explosion energies, explosion physics</a:t>
            </a:r>
          </a:p>
          <a:p>
            <a:r>
              <a:rPr lang="en-GB" dirty="0" smtClean="0"/>
              <a:t>Cosmological probes</a:t>
            </a:r>
          </a:p>
          <a:p>
            <a:pPr lvl="1"/>
            <a:r>
              <a:rPr lang="en-GB" dirty="0" smtClean="0"/>
              <a:t>the most distant observable stars</a:t>
            </a:r>
          </a:p>
          <a:p>
            <a:pPr lvl="1"/>
            <a:r>
              <a:rPr lang="en-GB" dirty="0" smtClean="0"/>
              <a:t>light houses to measure the intergalactic medium</a:t>
            </a:r>
          </a:p>
          <a:p>
            <a:pPr lvl="1"/>
            <a:r>
              <a:rPr lang="en-GB" dirty="0" smtClean="0"/>
              <a:t>tracers of chemical enrichment?</a:t>
            </a:r>
          </a:p>
          <a:p>
            <a:r>
              <a:rPr lang="en-GB" dirty="0" smtClean="0"/>
              <a:t>Very short duration</a:t>
            </a:r>
          </a:p>
          <a:p>
            <a:pPr lvl="1"/>
            <a:r>
              <a:rPr lang="en-GB" dirty="0" smtClean="0"/>
              <a:t>required special instrumentation and software to observe adequately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SN/GRB connection</a:t>
            </a:r>
            <a:endParaRPr lang="en-GB" smtClean="0"/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052513"/>
            <a:ext cx="8062913" cy="3954462"/>
          </a:xfrm>
        </p:spPr>
        <p:txBody>
          <a:bodyPr/>
          <a:lstStyle/>
          <a:p>
            <a:pPr eaLnBrk="1" hangingPunct="1"/>
            <a:r>
              <a:rPr lang="en-US" smtClean="0"/>
              <a:t>Spectral signatures of supernovae appear in Gamma-Ray Bursts</a:t>
            </a:r>
          </a:p>
          <a:p>
            <a:pPr eaLnBrk="1" hangingPunct="1">
              <a:lnSpc>
                <a:spcPct val="80000"/>
              </a:lnSpc>
            </a:pPr>
            <a:r>
              <a:rPr lang="en-GB" smtClean="0"/>
              <a:t>GRB 030329/SN2003dh (earlier </a:t>
            </a:r>
            <a:br>
              <a:rPr lang="en-GB" smtClean="0"/>
            </a:br>
            <a:r>
              <a:rPr lang="en-GB" smtClean="0"/>
              <a:t>GRB 980425/SN 1998bw)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GB" smtClean="0"/>
              <a:t>UVES spectrum found </a:t>
            </a:r>
            <a:r>
              <a:rPr lang="en-GB" i="1" smtClean="0"/>
              <a:t>z</a:t>
            </a:r>
            <a:r>
              <a:rPr lang="en-GB" smtClean="0"/>
              <a:t>=0.1685, i.e. second closest known GRB – “cosmological” GRB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GB" smtClean="0"/>
              <a:t>FORS1 and 2 observations of afterglow (starting April 3 until May 1)</a:t>
            </a:r>
          </a:p>
        </p:txBody>
      </p:sp>
      <p:sp>
        <p:nvSpPr>
          <p:cNvPr id="24581" name="Text Box 4"/>
          <p:cNvSpPr txBox="1">
            <a:spLocks noChangeArrowheads="1"/>
          </p:cNvSpPr>
          <p:nvPr/>
        </p:nvSpPr>
        <p:spPr bwMode="auto">
          <a:xfrm>
            <a:off x="4933950" y="5734050"/>
            <a:ext cx="42100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GB" sz="2000"/>
              <a:t>Hjorth et al. 2003, Nature, 423, 847</a:t>
            </a:r>
          </a:p>
          <a:p>
            <a:r>
              <a:rPr lang="en-US" sz="2000"/>
              <a:t>Della Valle et al. 2003, A&amp;A, 406, L33</a:t>
            </a:r>
            <a:endParaRPr lang="en-GB" sz="2000"/>
          </a:p>
        </p:txBody>
      </p:sp>
      <p:pic>
        <p:nvPicPr>
          <p:cNvPr id="155654" name="Picture 6" descr="Hjorth_nature_fig1"/>
          <p:cNvPicPr>
            <a:picLocks noChangeAspect="1" noChangeArrowheads="1"/>
          </p:cNvPicPr>
          <p:nvPr/>
        </p:nvPicPr>
        <p:blipFill>
          <a:blip r:embed="rId3" cstate="print"/>
          <a:srcRect l="3450" r="5676"/>
          <a:stretch>
            <a:fillRect/>
          </a:stretch>
        </p:blipFill>
        <p:spPr bwMode="auto">
          <a:xfrm>
            <a:off x="3886200" y="0"/>
            <a:ext cx="5257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5" descr="Hjorth_fig1"/>
          <p:cNvPicPr>
            <a:picLocks noChangeAspect="1" noChangeArrowheads="1"/>
          </p:cNvPicPr>
          <p:nvPr/>
        </p:nvPicPr>
        <p:blipFill>
          <a:blip r:embed="rId4" cstate="print"/>
          <a:srcRect b="16000"/>
          <a:stretch>
            <a:fillRect/>
          </a:stretch>
        </p:blipFill>
        <p:spPr bwMode="auto">
          <a:xfrm>
            <a:off x="0" y="4076700"/>
            <a:ext cx="4067175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GRBs as background light bulbs</a:t>
            </a: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052513"/>
            <a:ext cx="7772400" cy="3954462"/>
          </a:xfrm>
        </p:spPr>
        <p:txBody>
          <a:bodyPr/>
          <a:lstStyle/>
          <a:p>
            <a:pPr eaLnBrk="1" hangingPunct="1"/>
            <a:r>
              <a:rPr lang="en-GB" smtClean="0"/>
              <a:t>Identification of absorber systems towards GRBs</a:t>
            </a:r>
          </a:p>
          <a:p>
            <a:pPr lvl="1" eaLnBrk="1" hangingPunct="1"/>
            <a:r>
              <a:rPr lang="en-GB" smtClean="0"/>
              <a:t>use high-resolution spectroscopy during the GRB afterglow</a:t>
            </a:r>
          </a:p>
          <a:p>
            <a:pPr lvl="1" eaLnBrk="1" hangingPunct="1"/>
            <a:r>
              <a:rPr lang="en-GB" smtClean="0"/>
              <a:t>use narrow-band or IFU imaging after the GRB has faded </a:t>
            </a:r>
          </a:p>
          <a:p>
            <a:pPr lvl="2" eaLnBrk="1" hangingPunct="1">
              <a:buSzPct val="80000"/>
              <a:buFont typeface="Wingdings" pitchFamily="2" charset="2"/>
              <a:buChar char="è"/>
            </a:pPr>
            <a:r>
              <a:rPr lang="en-GB" smtClean="0">
                <a:solidFill>
                  <a:schemeClr val="accent2"/>
                </a:solidFill>
              </a:rPr>
              <a:t>detect the absorber system in its own light</a:t>
            </a:r>
          </a:p>
          <a:p>
            <a:pPr eaLnBrk="1" hangingPunct="1">
              <a:buSzPct val="80000"/>
              <a:buFont typeface="Wingdings" pitchFamily="2" charset="2"/>
              <a:buNone/>
            </a:pPr>
            <a:r>
              <a:rPr lang="en-GB" smtClean="0"/>
              <a:t>First attempt for GRB 021004</a:t>
            </a:r>
          </a:p>
          <a:p>
            <a:pPr lvl="1" eaLnBrk="1" hangingPunct="1"/>
            <a:r>
              <a:rPr lang="en-GB" smtClean="0"/>
              <a:t>two absorption systems identified in UVES spectra z=1.38 and z-1.60</a:t>
            </a:r>
          </a:p>
        </p:txBody>
      </p:sp>
      <p:sp>
        <p:nvSpPr>
          <p:cNvPr id="27653" name="Text Box 4"/>
          <p:cNvSpPr txBox="1">
            <a:spLocks noChangeArrowheads="1"/>
          </p:cNvSpPr>
          <p:nvPr/>
        </p:nvSpPr>
        <p:spPr bwMode="auto">
          <a:xfrm>
            <a:off x="5003800" y="6021388"/>
            <a:ext cx="39639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GB" sz="2000"/>
              <a:t>Vreeswijk et al. 2003, A&amp;A, 409, L5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827088" y="4076700"/>
            <a:ext cx="8208962" cy="2447925"/>
            <a:chOff x="204" y="2571"/>
            <a:chExt cx="5493" cy="1749"/>
          </a:xfrm>
        </p:grpSpPr>
        <p:pic>
          <p:nvPicPr>
            <p:cNvPr id="27655" name="Picture 5" descr="Vreeswijk_fig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4" y="2571"/>
              <a:ext cx="5376" cy="1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56" name="Text Box 6"/>
            <p:cNvSpPr txBox="1">
              <a:spLocks noChangeArrowheads="1"/>
            </p:cNvSpPr>
            <p:nvPr/>
          </p:nvSpPr>
          <p:spPr bwMode="auto">
            <a:xfrm>
              <a:off x="3197" y="2704"/>
              <a:ext cx="686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>
                  <a:solidFill>
                    <a:srgbClr val="CC0000"/>
                  </a:solidFill>
                </a:rPr>
                <a:t>z=1.38</a:t>
              </a:r>
            </a:p>
          </p:txBody>
        </p:sp>
        <p:sp>
          <p:nvSpPr>
            <p:cNvPr id="27657" name="Text Box 7"/>
            <p:cNvSpPr txBox="1">
              <a:spLocks noChangeArrowheads="1"/>
            </p:cNvSpPr>
            <p:nvPr/>
          </p:nvSpPr>
          <p:spPr bwMode="auto">
            <a:xfrm>
              <a:off x="5012" y="2704"/>
              <a:ext cx="685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>
                  <a:solidFill>
                    <a:srgbClr val="CC0000"/>
                  </a:solidFill>
                </a:rPr>
                <a:t>z=1.60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GRBs as background light bulbs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smtClean="0"/>
              <a:t>GRB 021004</a:t>
            </a:r>
          </a:p>
          <a:p>
            <a:pPr lvl="1" eaLnBrk="1" hangingPunct="1"/>
            <a:r>
              <a:rPr lang="en-GB" smtClean="0"/>
              <a:t>one potential emitter identified at an impact parameter of 16” (corresponds to 135kpc at z=1.38)</a:t>
            </a:r>
          </a:p>
          <a:p>
            <a:pPr lvl="1" eaLnBrk="1" hangingPunct="1"/>
            <a:r>
              <a:rPr lang="en-GB" smtClean="0"/>
              <a:t>line would be [O III] (choice of narrow-band filter)</a:t>
            </a:r>
          </a:p>
          <a:p>
            <a:pPr lvl="1" eaLnBrk="1" hangingPunct="1"/>
            <a:r>
              <a:rPr lang="en-GB" smtClean="0"/>
              <a:t>star formation rate of 13</a:t>
            </a:r>
            <a:r>
              <a:rPr lang="en-US" smtClean="0">
                <a:cs typeface="Times New Roman" pitchFamily="18" charset="0"/>
              </a:rPr>
              <a:t>±2 M</a:t>
            </a:r>
            <a:r>
              <a:rPr lang="en-US" baseline="-25000" smtClean="0">
                <a:cs typeface="Times New Roman" pitchFamily="18" charset="0"/>
                <a:sym typeface="Wingdings" pitchFamily="2" charset="2"/>
              </a:rPr>
              <a:t></a:t>
            </a:r>
            <a:r>
              <a:rPr lang="en-US" smtClean="0">
                <a:cs typeface="Times New Roman" pitchFamily="18" charset="0"/>
                <a:sym typeface="Wingdings" pitchFamily="2" charset="2"/>
              </a:rPr>
              <a:t> yr</a:t>
            </a:r>
            <a:r>
              <a:rPr lang="en-US" baseline="30000" smtClean="0">
                <a:cs typeface="Times New Roman" pitchFamily="18" charset="0"/>
                <a:sym typeface="Wingdings" pitchFamily="2" charset="2"/>
              </a:rPr>
              <a:t>-1</a:t>
            </a:r>
            <a:r>
              <a:rPr lang="en-US" smtClean="0">
                <a:cs typeface="Times New Roman" pitchFamily="18" charset="0"/>
                <a:sym typeface="Wingdings" pitchFamily="2" charset="2"/>
              </a:rPr>
              <a:t> (conversion of </a:t>
            </a:r>
            <a:br>
              <a:rPr lang="en-US" smtClean="0">
                <a:cs typeface="Times New Roman" pitchFamily="18" charset="0"/>
                <a:sym typeface="Wingdings" pitchFamily="2" charset="2"/>
              </a:rPr>
            </a:br>
            <a:r>
              <a:rPr lang="en-US" smtClean="0">
                <a:cs typeface="Times New Roman" pitchFamily="18" charset="0"/>
                <a:sym typeface="Wingdings" pitchFamily="2" charset="2"/>
              </a:rPr>
              <a:t>[O III] flux to H</a:t>
            </a:r>
            <a:r>
              <a:rPr lang="el-GR" smtClean="0">
                <a:cs typeface="Times New Roman" pitchFamily="18" charset="0"/>
                <a:sym typeface="Wingdings" pitchFamily="2" charset="2"/>
              </a:rPr>
              <a:t>α</a:t>
            </a:r>
            <a:r>
              <a:rPr lang="en-US" smtClean="0">
                <a:cs typeface="Times New Roman" pitchFamily="18" charset="0"/>
                <a:sym typeface="Wingdings" pitchFamily="2" charset="2"/>
              </a:rPr>
              <a:t> and then to star formation rate)</a:t>
            </a:r>
            <a:endParaRPr lang="el-GR" smtClean="0">
              <a:cs typeface="Times New Roman" pitchFamily="18" charset="0"/>
              <a:sym typeface="Wingdings" pitchFamily="2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188913"/>
            <a:ext cx="7772400" cy="701675"/>
          </a:xfrm>
        </p:spPr>
        <p:txBody>
          <a:bodyPr>
            <a:spAutoFit/>
          </a:bodyPr>
          <a:lstStyle/>
          <a:p>
            <a:pPr eaLnBrk="1" hangingPunct="1"/>
            <a:r>
              <a:rPr lang="en-GB" smtClean="0">
                <a:solidFill>
                  <a:schemeClr val="tx1"/>
                </a:solidFill>
              </a:rPr>
              <a:t>Rapid Response Mode (RRM)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2079625" y="2201863"/>
            <a:ext cx="18415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ES_tradnl">
              <a:solidFill>
                <a:srgbClr val="4A4A4A"/>
              </a:solidFill>
            </a:endParaRPr>
          </a:p>
        </p:txBody>
      </p:sp>
      <p:pic>
        <p:nvPicPr>
          <p:cNvPr id="29700" name="Picture 4" descr="p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738" y="1268413"/>
            <a:ext cx="5148262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827088" y="1268413"/>
            <a:ext cx="3168650" cy="19177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/>
              <a:t>UVES observations of </a:t>
            </a:r>
          </a:p>
          <a:p>
            <a:r>
              <a:rPr lang="es-ES_tradnl"/>
              <a:t>GRB 060418 </a:t>
            </a:r>
          </a:p>
          <a:p>
            <a:r>
              <a:rPr lang="es-ES_tradnl">
                <a:solidFill>
                  <a:srgbClr val="FF0000"/>
                </a:solidFill>
              </a:rPr>
              <a:t>10 minutes</a:t>
            </a:r>
          </a:p>
          <a:p>
            <a:r>
              <a:rPr lang="es-ES_tradnl"/>
              <a:t>after the initial </a:t>
            </a:r>
          </a:p>
          <a:p>
            <a:r>
              <a:rPr lang="es-ES_tradnl"/>
              <a:t>Swift trigger</a:t>
            </a:r>
          </a:p>
        </p:txBody>
      </p:sp>
      <p:pic>
        <p:nvPicPr>
          <p:cNvPr id="29702" name="Picture 6" descr="phot-17a-07-previe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350" y="3284538"/>
            <a:ext cx="2362200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1116013" y="5661025"/>
            <a:ext cx="2720975" cy="8255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1600"/>
              <a:t>Many metal line systems</a:t>
            </a:r>
          </a:p>
          <a:p>
            <a:r>
              <a:rPr lang="es-ES_tradnl" sz="1600"/>
              <a:t>at 3 redshifts. </a:t>
            </a:r>
          </a:p>
          <a:p>
            <a:r>
              <a:rPr lang="es-ES_tradnl" sz="1600"/>
              <a:t>[Zn/Fe] &gt;&gt; QSO abs.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3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1196975"/>
            <a:ext cx="7772400" cy="4114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Monotype Sorts" pitchFamily="112" charset="2"/>
              <a:buNone/>
            </a:pPr>
            <a:r>
              <a:rPr lang="en-GB" sz="2400" dirty="0" smtClean="0"/>
              <a:t>La </a:t>
            </a:r>
            <a:r>
              <a:rPr lang="en-GB" sz="2400" dirty="0" err="1" smtClean="0"/>
              <a:t>Silla</a:t>
            </a:r>
            <a:r>
              <a:rPr lang="en-GB" sz="2400" dirty="0" smtClean="0"/>
              <a:t> and </a:t>
            </a:r>
            <a:r>
              <a:rPr lang="en-GB" sz="2400" dirty="0" err="1" smtClean="0"/>
              <a:t>Paranal</a:t>
            </a:r>
            <a:r>
              <a:rPr lang="en-GB" sz="2400" dirty="0" smtClean="0"/>
              <a:t> Observatory in full operations </a:t>
            </a:r>
            <a:br>
              <a:rPr lang="en-GB" sz="2400" dirty="0" smtClean="0"/>
            </a:br>
            <a:r>
              <a:rPr lang="en-GB" sz="2400" dirty="0" smtClean="0"/>
              <a:t>(8 telescopes in 2010, plus four telescopes for </a:t>
            </a:r>
            <a:r>
              <a:rPr lang="en-GB" sz="2400" dirty="0" err="1" smtClean="0"/>
              <a:t>interferometry</a:t>
            </a:r>
            <a:r>
              <a:rPr lang="en-GB" sz="2400" dirty="0" smtClean="0"/>
              <a:t>)</a:t>
            </a:r>
          </a:p>
          <a:p>
            <a:pPr eaLnBrk="1" hangingPunct="1">
              <a:lnSpc>
                <a:spcPct val="120000"/>
              </a:lnSpc>
              <a:buFont typeface="Monotype Sorts" pitchFamily="112" charset="2"/>
              <a:buNone/>
            </a:pPr>
            <a:r>
              <a:rPr lang="en-GB" sz="2400" dirty="0" smtClean="0"/>
              <a:t>APEX operating on </a:t>
            </a:r>
            <a:r>
              <a:rPr lang="en-GB" sz="2400" dirty="0" err="1" smtClean="0"/>
              <a:t>Chajnantor</a:t>
            </a:r>
            <a:endParaRPr lang="en-GB" sz="2400" dirty="0" smtClean="0"/>
          </a:p>
          <a:p>
            <a:pPr eaLnBrk="1" hangingPunct="1">
              <a:lnSpc>
                <a:spcPct val="120000"/>
              </a:lnSpc>
              <a:buFont typeface="Monotype Sorts" pitchFamily="112" charset="2"/>
              <a:buNone/>
            </a:pPr>
            <a:r>
              <a:rPr lang="en-GB" sz="2400" dirty="0" smtClean="0"/>
              <a:t>ALMA under construction (early science in 2011, full operations in 2013)</a:t>
            </a:r>
          </a:p>
          <a:p>
            <a:pPr eaLnBrk="1" hangingPunct="1">
              <a:lnSpc>
                <a:spcPct val="120000"/>
              </a:lnSpc>
              <a:buFont typeface="Monotype Sorts" pitchFamily="112" charset="2"/>
              <a:buNone/>
            </a:pPr>
            <a:r>
              <a:rPr lang="en-US" sz="2400" dirty="0" smtClean="0"/>
              <a:t>Operational data archive</a:t>
            </a:r>
            <a:endParaRPr lang="en-GB" sz="2400" dirty="0" smtClean="0"/>
          </a:p>
          <a:p>
            <a:pPr eaLnBrk="1" hangingPunct="1">
              <a:lnSpc>
                <a:spcPct val="120000"/>
              </a:lnSpc>
              <a:buFont typeface="Monotype Sorts" pitchFamily="112" charset="2"/>
              <a:buNone/>
            </a:pPr>
            <a:r>
              <a:rPr lang="en-GB" sz="2400" dirty="0" smtClean="0"/>
              <a:t>European Extremely Large Telescope in design phase</a:t>
            </a:r>
          </a:p>
          <a:p>
            <a:pPr eaLnBrk="1" hangingPunct="1">
              <a:lnSpc>
                <a:spcPct val="120000"/>
              </a:lnSpc>
              <a:buFont typeface="Monotype Sorts" pitchFamily="112" charset="2"/>
              <a:buNone/>
            </a:pPr>
            <a:r>
              <a:rPr lang="en-GB" sz="2400" dirty="0" smtClean="0"/>
              <a:t>Headquarters in </a:t>
            </a:r>
            <a:r>
              <a:rPr lang="en-GB" sz="2400" dirty="0" err="1" smtClean="0"/>
              <a:t>Garching</a:t>
            </a:r>
            <a:r>
              <a:rPr lang="en-GB" sz="2400" dirty="0" smtClean="0"/>
              <a:t>, Germany</a:t>
            </a:r>
          </a:p>
          <a:p>
            <a:pPr eaLnBrk="1" hangingPunct="1">
              <a:lnSpc>
                <a:spcPct val="120000"/>
              </a:lnSpc>
              <a:buFont typeface="Monotype Sorts" pitchFamily="112" charset="2"/>
              <a:buNone/>
            </a:pPr>
            <a:r>
              <a:rPr lang="en-GB" sz="2400" dirty="0" smtClean="0"/>
              <a:t>Representation in Santiago, Chile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ESO Today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187450" y="2349500"/>
            <a:ext cx="7488238" cy="4076700"/>
            <a:chOff x="476" y="1633"/>
            <a:chExt cx="4717" cy="2568"/>
          </a:xfrm>
        </p:grpSpPr>
        <p:pic>
          <p:nvPicPr>
            <p:cNvPr id="8204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6" y="1866"/>
              <a:ext cx="2404" cy="2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5" name="Picture 6" descr="0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91" y="1633"/>
              <a:ext cx="2002" cy="2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03943" name="Picture 7" descr="ALMA GENERAL VIEW"/>
          <p:cNvPicPr>
            <a:picLocks noChangeAspect="1" noChangeArrowheads="1"/>
          </p:cNvPicPr>
          <p:nvPr/>
        </p:nvPicPr>
        <p:blipFill>
          <a:blip r:embed="rId5" cstate="print">
            <a:lum bright="6000" contrast="18000"/>
          </a:blip>
          <a:srcRect/>
          <a:stretch>
            <a:fillRect/>
          </a:stretch>
        </p:blipFill>
        <p:spPr bwMode="auto">
          <a:xfrm>
            <a:off x="4427538" y="3622675"/>
            <a:ext cx="4716462" cy="326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3945" name="Picture 9" descr="Science Archiv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5329238" cy="40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3947" name="Picture 11" descr="ESO-Garchi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04968" y="857232"/>
            <a:ext cx="752475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3948" name="Picture 12" descr="Vitacura-offic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79613" y="923925"/>
            <a:ext cx="5905500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3949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043237"/>
            <a:ext cx="5724525" cy="381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3950" name="Picture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24075" y="-26988"/>
            <a:ext cx="7019925" cy="4676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70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3939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7" name="Group 12"/>
          <p:cNvGrpSpPr>
            <a:grpSpLocks/>
          </p:cNvGrpSpPr>
          <p:nvPr/>
        </p:nvGrpSpPr>
        <p:grpSpPr bwMode="auto">
          <a:xfrm>
            <a:off x="0" y="4194175"/>
            <a:ext cx="5435600" cy="2663825"/>
            <a:chOff x="0" y="2115"/>
            <a:chExt cx="3424" cy="1678"/>
          </a:xfrm>
        </p:grpSpPr>
        <p:grpSp>
          <p:nvGrpSpPr>
            <p:cNvPr id="16392" name="Group 10"/>
            <p:cNvGrpSpPr>
              <a:grpSpLocks/>
            </p:cNvGrpSpPr>
            <p:nvPr/>
          </p:nvGrpSpPr>
          <p:grpSpPr bwMode="auto">
            <a:xfrm>
              <a:off x="0" y="2115"/>
              <a:ext cx="3424" cy="1678"/>
              <a:chOff x="340" y="1253"/>
              <a:chExt cx="4513" cy="2106"/>
            </a:xfrm>
          </p:grpSpPr>
          <p:pic>
            <p:nvPicPr>
              <p:cNvPr id="16394" name="Picture 6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40" y="1253"/>
                <a:ext cx="4513" cy="2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395" name="Text Box 7"/>
              <p:cNvSpPr txBox="1">
                <a:spLocks noChangeArrowheads="1"/>
              </p:cNvSpPr>
              <p:nvPr/>
            </p:nvSpPr>
            <p:spPr bwMode="auto">
              <a:xfrm>
                <a:off x="373" y="1298"/>
                <a:ext cx="206" cy="2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b="1">
                    <a:solidFill>
                      <a:srgbClr val="FF0000"/>
                    </a:solidFill>
                  </a:rPr>
                  <a:t>i</a:t>
                </a:r>
              </a:p>
            </p:txBody>
          </p:sp>
          <p:sp>
            <p:nvSpPr>
              <p:cNvPr id="16396" name="Text Box 8"/>
              <p:cNvSpPr txBox="1">
                <a:spLocks noChangeArrowheads="1"/>
              </p:cNvSpPr>
              <p:nvPr/>
            </p:nvSpPr>
            <p:spPr bwMode="auto">
              <a:xfrm>
                <a:off x="1783" y="1298"/>
                <a:ext cx="248" cy="2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b="1">
                    <a:solidFill>
                      <a:srgbClr val="FF0000"/>
                    </a:solidFill>
                  </a:rPr>
                  <a:t>z</a:t>
                </a:r>
              </a:p>
            </p:txBody>
          </p:sp>
          <p:sp>
            <p:nvSpPr>
              <p:cNvPr id="16397" name="Text Box 9"/>
              <p:cNvSpPr txBox="1">
                <a:spLocks noChangeArrowheads="1"/>
              </p:cNvSpPr>
              <p:nvPr/>
            </p:nvSpPr>
            <p:spPr bwMode="auto">
              <a:xfrm>
                <a:off x="3406" y="1294"/>
                <a:ext cx="258" cy="2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b="1">
                    <a:solidFill>
                      <a:srgbClr val="FF0000"/>
                    </a:solidFill>
                  </a:rPr>
                  <a:t>J</a:t>
                </a:r>
              </a:p>
            </p:txBody>
          </p:sp>
        </p:grpSp>
        <p:sp>
          <p:nvSpPr>
            <p:cNvPr id="16393" name="Text Box 11"/>
            <p:cNvSpPr txBox="1">
              <a:spLocks noChangeArrowheads="1"/>
            </p:cNvSpPr>
            <p:nvPr/>
          </p:nvSpPr>
          <p:spPr bwMode="auto">
            <a:xfrm>
              <a:off x="68" y="3471"/>
              <a:ext cx="9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b="1">
                  <a:solidFill>
                    <a:srgbClr val="FF0000"/>
                  </a:solidFill>
                </a:rPr>
                <a:t>GRB080913</a:t>
              </a:r>
            </a:p>
          </p:txBody>
        </p:sp>
      </p:grpSp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Gamma-Ray Bursts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smtClean="0"/>
              <a:t>Most distant stellar objects ever observed</a:t>
            </a:r>
          </a:p>
          <a:p>
            <a:pPr lvl="1" eaLnBrk="1" hangingPunct="1"/>
            <a:r>
              <a:rPr lang="en-GB" smtClean="0"/>
              <a:t>redshifts 6.7 and 8.2 (tentative)</a:t>
            </a:r>
          </a:p>
          <a:p>
            <a:pPr lvl="1" eaLnBrk="1" hangingPunct="1"/>
            <a:r>
              <a:rPr lang="en-GB" smtClean="0"/>
              <a:t>lookback time of nearly 12.5 billion years (or 95% of the age of the universe)</a:t>
            </a:r>
          </a:p>
          <a:p>
            <a:pPr eaLnBrk="1" hangingPunct="1"/>
            <a:r>
              <a:rPr lang="en-GB" smtClean="0"/>
              <a:t>VLT equipped with rapid response mode</a:t>
            </a:r>
          </a:p>
          <a:p>
            <a:pPr lvl="1" eaLnBrk="1" hangingPunct="1"/>
            <a:r>
              <a:rPr lang="en-GB" smtClean="0"/>
              <a:t>allows to observe a gamma-ray burst 10 minutes after detection</a:t>
            </a:r>
          </a:p>
          <a:p>
            <a:pPr eaLnBrk="1" hangingPunct="1"/>
            <a:endParaRPr lang="en-GB" smtClean="0"/>
          </a:p>
        </p:txBody>
      </p:sp>
      <p:pic>
        <p:nvPicPr>
          <p:cNvPr id="171520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3343275"/>
            <a:ext cx="6553200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5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Most distant stellar object yet observed – GRB 090423</a:t>
            </a:r>
            <a:endParaRPr lang="en-GB" sz="3600" smtClean="0"/>
          </a:p>
        </p:txBody>
      </p:sp>
      <p:sp>
        <p:nvSpPr>
          <p:cNvPr id="35848" name="Rectangle 8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GB" smtClean="0"/>
              <a:t>Optical drop-out, bright in the near-infrared</a:t>
            </a:r>
          </a:p>
          <a:p>
            <a:r>
              <a:rPr lang="en-GB" smtClean="0"/>
              <a:t>Rapid decline</a:t>
            </a:r>
          </a:p>
        </p:txBody>
      </p:sp>
      <p:pic>
        <p:nvPicPr>
          <p:cNvPr id="358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2022475"/>
            <a:ext cx="8137525" cy="416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5003800" y="6067425"/>
            <a:ext cx="3919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Tanvir et al., Nature submitted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GRB 090423</a:t>
            </a:r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GB" smtClean="0"/>
              <a:t>Spectroscopy 17 hours after outburst</a:t>
            </a:r>
          </a:p>
          <a:p>
            <a:r>
              <a:rPr lang="en-GB" smtClean="0"/>
              <a:t>Lyman break indicates a redshift of z</a:t>
            </a:r>
            <a:r>
              <a:rPr lang="en-GB" smtClean="0">
                <a:cs typeface="Arial" pitchFamily="34" charset="0"/>
              </a:rPr>
              <a:t>≈</a:t>
            </a:r>
            <a:r>
              <a:rPr lang="en-GB" smtClean="0"/>
              <a:t>8.2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195513" y="2276475"/>
            <a:ext cx="5184775" cy="3903663"/>
            <a:chOff x="1383" y="1434"/>
            <a:chExt cx="3266" cy="2459"/>
          </a:xfrm>
        </p:grpSpPr>
        <p:pic>
          <p:nvPicPr>
            <p:cNvPr id="36870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83" y="1434"/>
              <a:ext cx="3266" cy="2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72" name="Text Box 8"/>
            <p:cNvSpPr txBox="1">
              <a:spLocks noChangeArrowheads="1"/>
            </p:cNvSpPr>
            <p:nvPr/>
          </p:nvSpPr>
          <p:spPr bwMode="auto">
            <a:xfrm>
              <a:off x="1954" y="1774"/>
              <a:ext cx="71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b="1">
                  <a:solidFill>
                    <a:srgbClr val="FF0000"/>
                  </a:solidFill>
                </a:rPr>
                <a:t>ISAAC</a:t>
              </a: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2193925" y="2278063"/>
            <a:ext cx="5734050" cy="4265612"/>
            <a:chOff x="929" y="1026"/>
            <a:chExt cx="4065" cy="3050"/>
          </a:xfrm>
        </p:grpSpPr>
        <p:pic>
          <p:nvPicPr>
            <p:cNvPr id="3686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29" y="1026"/>
              <a:ext cx="4065" cy="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77" name="Text Box 13"/>
            <p:cNvSpPr txBox="1">
              <a:spLocks noChangeArrowheads="1"/>
            </p:cNvSpPr>
            <p:nvPr/>
          </p:nvSpPr>
          <p:spPr bwMode="auto">
            <a:xfrm>
              <a:off x="1565" y="1480"/>
              <a:ext cx="103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b="1">
                  <a:solidFill>
                    <a:srgbClr val="FF0000"/>
                  </a:solidFill>
                </a:rPr>
                <a:t>SINFONI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6"/>
          <p:cNvSpPr>
            <a:spLocks noChangeArrowheads="1"/>
          </p:cNvSpPr>
          <p:nvPr/>
        </p:nvSpPr>
        <p:spPr bwMode="auto">
          <a:xfrm>
            <a:off x="790575" y="2060575"/>
            <a:ext cx="8348663" cy="439261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Do we understand the physical laws that govern the universe?</a:t>
            </a:r>
            <a:endParaRPr lang="en-GB" sz="3600" smtClean="0"/>
          </a:p>
        </p:txBody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Do we have the correct theory of gravity?</a:t>
            </a:r>
          </a:p>
          <a:p>
            <a:pPr eaLnBrk="1" hangingPunct="1"/>
            <a:r>
              <a:rPr lang="en-US" smtClean="0"/>
              <a:t>Are there other forces out there?</a:t>
            </a:r>
            <a:endParaRPr lang="en-GB" smtClean="0"/>
          </a:p>
        </p:txBody>
      </p:sp>
      <p:pic>
        <p:nvPicPr>
          <p:cNvPr id="1710084" name="pri0287s2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2205038"/>
            <a:ext cx="4140200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0085" name="vid-01-03.mpg.mpe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088" y="2239963"/>
            <a:ext cx="4105275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52" fill="hold"/>
                                        <p:tgtEl>
                                          <p:spTgt spid="17100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25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35" fill="hold"/>
                                        <p:tgtEl>
                                          <p:spTgt spid="17100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1008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10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7100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0084"/>
                  </p:tgtEl>
                </p:cond>
              </p:nextCondLst>
            </p:seq>
            <p:video>
              <p:cMediaNode>
                <p:cTn id="16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1008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100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7100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0085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Searching for other earths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smtClean="0"/>
              <a:t>HARPS is the most successful planet finder right now</a:t>
            </a:r>
          </a:p>
          <a:p>
            <a:pPr eaLnBrk="1" hangingPunct="1"/>
            <a:r>
              <a:rPr lang="en-GB" smtClean="0"/>
              <a:t>Almost all low-mass planets found with HARPS</a:t>
            </a:r>
          </a:p>
          <a:p>
            <a:pPr lvl="1" eaLnBrk="1" hangingPunct="1"/>
            <a:r>
              <a:rPr lang="en-GB" smtClean="0"/>
              <a:t>lowest mass planet found (1.9 M</a:t>
            </a:r>
            <a:r>
              <a:rPr lang="en-GB" baseline="-25000" smtClean="0">
                <a:sym typeface="Symbol" pitchFamily="18" charset="2"/>
              </a:rPr>
              <a:t></a:t>
            </a:r>
            <a:r>
              <a:rPr lang="en-GB" smtClean="0">
                <a:sym typeface="Symbol" pitchFamily="18" charset="2"/>
              </a:rPr>
              <a:t>)</a:t>
            </a:r>
            <a:endParaRPr lang="en-GB" baseline="-25000" smtClean="0">
              <a:sym typeface="Symbol" pitchFamily="18" charset="2"/>
            </a:endParaRPr>
          </a:p>
          <a:p>
            <a:pPr eaLnBrk="1" hangingPunct="1"/>
            <a:endParaRPr lang="en-GB" smtClean="0"/>
          </a:p>
        </p:txBody>
      </p:sp>
      <p:pic>
        <p:nvPicPr>
          <p:cNvPr id="11269" name="Picture 5" descr="phot-15b-09-fullr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6438" y="3141663"/>
            <a:ext cx="4649787" cy="31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4" descr="phot-15a-09-fullr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41663"/>
            <a:ext cx="4533900" cy="31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The Survey Telescopes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111250"/>
            <a:ext cx="4537075" cy="4754563"/>
          </a:xfrm>
        </p:spPr>
        <p:txBody>
          <a:bodyPr/>
          <a:lstStyle/>
          <a:p>
            <a:pPr eaLnBrk="1" hangingPunct="1"/>
            <a:r>
              <a:rPr lang="en-GB" dirty="0" smtClean="0"/>
              <a:t>VISTA in operations since April 2010</a:t>
            </a:r>
          </a:p>
          <a:p>
            <a:pPr eaLnBrk="1" hangingPunct="1"/>
            <a:r>
              <a:rPr lang="en-GB" dirty="0" smtClean="0"/>
              <a:t>VST still in construction</a:t>
            </a:r>
          </a:p>
          <a:p>
            <a:pPr lvl="1" eaLnBrk="1" hangingPunct="1"/>
            <a:r>
              <a:rPr lang="en-GB" dirty="0" smtClean="0"/>
              <a:t>Expected completion end 2010</a:t>
            </a:r>
          </a:p>
          <a:p>
            <a:pPr eaLnBrk="1" hangingPunct="1">
              <a:spcBef>
                <a:spcPct val="40000"/>
              </a:spcBef>
            </a:pPr>
            <a:r>
              <a:rPr lang="en-GB" dirty="0" smtClean="0"/>
              <a:t>Science</a:t>
            </a:r>
          </a:p>
          <a:p>
            <a:pPr lvl="1" eaLnBrk="1" hangingPunct="1">
              <a:spcBef>
                <a:spcPct val="10000"/>
              </a:spcBef>
            </a:pPr>
            <a:r>
              <a:rPr lang="en-GB" dirty="0" smtClean="0"/>
              <a:t>Multi-year program of  large public surveys</a:t>
            </a:r>
          </a:p>
          <a:p>
            <a:pPr lvl="1" eaLnBrk="1" hangingPunct="1"/>
            <a:r>
              <a:rPr lang="en-GB" dirty="0" smtClean="0"/>
              <a:t>Coordinated by ESO</a:t>
            </a:r>
          </a:p>
          <a:p>
            <a:pPr lvl="1" eaLnBrk="1" hangingPunct="1"/>
            <a:r>
              <a:rPr lang="en-GB" dirty="0" smtClean="0"/>
              <a:t>Develops European survey capability</a:t>
            </a:r>
          </a:p>
        </p:txBody>
      </p:sp>
      <p:pic>
        <p:nvPicPr>
          <p:cNvPr id="17413" name="Picture 4" descr="VISTA Aug08"/>
          <p:cNvPicPr>
            <a:picLocks noChangeAspect="1" noChangeArrowheads="1"/>
          </p:cNvPicPr>
          <p:nvPr/>
        </p:nvPicPr>
        <p:blipFill>
          <a:blip r:embed="rId3" cstate="print"/>
          <a:srcRect b="2153"/>
          <a:stretch>
            <a:fillRect/>
          </a:stretch>
        </p:blipFill>
        <p:spPr bwMode="auto">
          <a:xfrm>
            <a:off x="5364163" y="3500438"/>
            <a:ext cx="3816350" cy="248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5" descr="DSC_3441"/>
          <p:cNvPicPr>
            <a:picLocks noChangeAspect="1" noChangeArrowheads="1"/>
          </p:cNvPicPr>
          <p:nvPr/>
        </p:nvPicPr>
        <p:blipFill>
          <a:blip r:embed="rId4" cstate="print"/>
          <a:srcRect t="7245" b="10143"/>
          <a:stretch>
            <a:fillRect/>
          </a:stretch>
        </p:blipFill>
        <p:spPr bwMode="auto">
          <a:xfrm>
            <a:off x="5364163" y="1052513"/>
            <a:ext cx="3779837" cy="247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Text Box 6"/>
          <p:cNvSpPr txBox="1">
            <a:spLocks noChangeArrowheads="1"/>
          </p:cNvSpPr>
          <p:nvPr/>
        </p:nvSpPr>
        <p:spPr bwMode="auto">
          <a:xfrm>
            <a:off x="8485188" y="1171575"/>
            <a:ext cx="679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0">
                <a:solidFill>
                  <a:schemeClr val="bg1"/>
                </a:solidFill>
              </a:rPr>
              <a:t>VST</a:t>
            </a:r>
          </a:p>
        </p:txBody>
      </p:sp>
      <p:sp>
        <p:nvSpPr>
          <p:cNvPr id="17416" name="Text Box 7"/>
          <p:cNvSpPr txBox="1">
            <a:spLocks noChangeArrowheads="1"/>
          </p:cNvSpPr>
          <p:nvPr/>
        </p:nvSpPr>
        <p:spPr bwMode="auto">
          <a:xfrm>
            <a:off x="8245475" y="5540375"/>
            <a:ext cx="919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0">
                <a:solidFill>
                  <a:schemeClr val="bg1"/>
                </a:solidFill>
              </a:rPr>
              <a:t>VISTA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8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VISTA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>
                    <a:lumMod val="95000"/>
                  </a:schemeClr>
                </a:solidFill>
              </a:rPr>
              <a:t>Science Verification finished</a:t>
            </a:r>
          </a:p>
          <a:p>
            <a:pPr lvl="1"/>
            <a:r>
              <a:rPr lang="en-GB" dirty="0" smtClean="0">
                <a:solidFill>
                  <a:schemeClr val="bg1">
                    <a:lumMod val="95000"/>
                  </a:schemeClr>
                </a:solidFill>
              </a:rPr>
              <a:t>NGC 253 and Orion</a:t>
            </a:r>
          </a:p>
          <a:p>
            <a:r>
              <a:rPr lang="en-GB" dirty="0" smtClean="0">
                <a:solidFill>
                  <a:schemeClr val="bg1">
                    <a:lumMod val="95000"/>
                  </a:schemeClr>
                </a:solidFill>
              </a:rPr>
              <a:t>Public Surveys started</a:t>
            </a:r>
          </a:p>
          <a:p>
            <a:pPr lvl="1"/>
            <a:r>
              <a:rPr lang="en-GB" dirty="0" smtClean="0">
                <a:solidFill>
                  <a:schemeClr val="bg1">
                    <a:lumMod val="95000"/>
                  </a:schemeClr>
                </a:solidFill>
              </a:rPr>
              <a:t>VHS, VVV, VIDEO, VIKING, VMC, </a:t>
            </a:r>
            <a:r>
              <a:rPr lang="en-GB" dirty="0" err="1" smtClean="0">
                <a:solidFill>
                  <a:schemeClr val="bg1">
                    <a:lumMod val="95000"/>
                  </a:schemeClr>
                </a:solidFill>
              </a:rPr>
              <a:t>UltraVISTA</a:t>
            </a:r>
            <a:endParaRPr lang="en-GB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FORS and HAWK-I</a:t>
            </a:r>
          </a:p>
        </p:txBody>
      </p:sp>
      <p:pic>
        <p:nvPicPr>
          <p:cNvPr id="6147" name="Content Placeholder 4" descr="eso1013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907" r="2362" b="42224"/>
          <a:stretch>
            <a:fillRect/>
          </a:stretch>
        </p:blipFill>
        <p:spPr>
          <a:xfrm>
            <a:off x="-87313" y="1071563"/>
            <a:ext cx="9278938" cy="5843587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Chajnantor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052513"/>
            <a:ext cx="5113337" cy="5734050"/>
          </a:xfrm>
        </p:spPr>
        <p:txBody>
          <a:bodyPr/>
          <a:lstStyle/>
          <a:p>
            <a:pPr eaLnBrk="1" hangingPunct="1"/>
            <a:r>
              <a:rPr lang="en-US" smtClean="0"/>
              <a:t>APEX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smtClean="0"/>
              <a:t>12m sub-millimeter antenna, operated by ESO @ Sequitor</a:t>
            </a:r>
          </a:p>
          <a:p>
            <a:pPr lvl="1" eaLnBrk="1" hangingPunct="1"/>
            <a:r>
              <a:rPr lang="en-US" smtClean="0"/>
              <a:t>MPG (50%), Sweden (23%) and ESO (27%)</a:t>
            </a:r>
          </a:p>
          <a:p>
            <a:pPr eaLnBrk="1" hangingPunct="1">
              <a:spcBef>
                <a:spcPct val="30000"/>
              </a:spcBef>
            </a:pPr>
            <a:r>
              <a:rPr lang="en-US" smtClean="0"/>
              <a:t>ALMA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smtClean="0"/>
              <a:t>Transformational science</a:t>
            </a:r>
          </a:p>
          <a:p>
            <a:pPr lvl="1" eaLnBrk="1" hangingPunct="1"/>
            <a:r>
              <a:rPr lang="en-US" smtClean="0"/>
              <a:t>66 antennas at 5050m</a:t>
            </a:r>
          </a:p>
          <a:p>
            <a:pPr lvl="1" eaLnBrk="1" hangingPunct="1"/>
            <a:r>
              <a:rPr lang="en-US" smtClean="0"/>
              <a:t>Operations support                 at 2950m</a:t>
            </a:r>
          </a:p>
          <a:p>
            <a:pPr lvl="1" eaLnBrk="1" hangingPunct="1"/>
            <a:r>
              <a:rPr lang="en-US" smtClean="0"/>
              <a:t>Global partnership                with North America                 East Asia &amp; Chile  </a:t>
            </a:r>
          </a:p>
        </p:txBody>
      </p:sp>
      <p:pic>
        <p:nvPicPr>
          <p:cNvPr id="19461" name="Picture 4" descr="apex"/>
          <p:cNvPicPr>
            <a:picLocks noChangeAspect="1" noChangeArrowheads="1"/>
          </p:cNvPicPr>
          <p:nvPr/>
        </p:nvPicPr>
        <p:blipFill>
          <a:blip r:embed="rId3" cstate="print"/>
          <a:srcRect b="17001"/>
          <a:stretch>
            <a:fillRect/>
          </a:stretch>
        </p:blipFill>
        <p:spPr bwMode="auto">
          <a:xfrm>
            <a:off x="6662738" y="1144588"/>
            <a:ext cx="2373312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19301" name="Text Box 5"/>
          <p:cNvSpPr txBox="1">
            <a:spLocks noChangeArrowheads="1"/>
          </p:cNvSpPr>
          <p:nvPr/>
        </p:nvSpPr>
        <p:spPr bwMode="auto">
          <a:xfrm>
            <a:off x="8186738" y="5624513"/>
            <a:ext cx="706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i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OSF</a:t>
            </a:r>
          </a:p>
        </p:txBody>
      </p:sp>
      <p:sp>
        <p:nvSpPr>
          <p:cNvPr id="19463" name="Text Box 6"/>
          <p:cNvSpPr txBox="1">
            <a:spLocks noChangeArrowheads="1"/>
          </p:cNvSpPr>
          <p:nvPr/>
        </p:nvSpPr>
        <p:spPr bwMode="auto">
          <a:xfrm>
            <a:off x="8172450" y="1160463"/>
            <a:ext cx="86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0">
                <a:solidFill>
                  <a:schemeClr val="bg1"/>
                </a:solidFill>
              </a:rPr>
              <a:t>APEX</a:t>
            </a:r>
          </a:p>
        </p:txBody>
      </p:sp>
      <p:pic>
        <p:nvPicPr>
          <p:cNvPr id="19464" name="Picture 7" descr="Abendlicht_OS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6100" y="4467225"/>
            <a:ext cx="46799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5" name="Text Box 8"/>
          <p:cNvSpPr txBox="1">
            <a:spLocks noChangeArrowheads="1"/>
          </p:cNvSpPr>
          <p:nvPr/>
        </p:nvSpPr>
        <p:spPr bwMode="auto">
          <a:xfrm>
            <a:off x="8258175" y="6127750"/>
            <a:ext cx="706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0">
                <a:solidFill>
                  <a:schemeClr val="bg1"/>
                </a:solidFill>
              </a:rPr>
              <a:t>OSF</a:t>
            </a:r>
          </a:p>
        </p:txBody>
      </p:sp>
      <p:pic>
        <p:nvPicPr>
          <p:cNvPr id="19466" name="Picture 9" descr="phot-35b-07-preview"/>
          <p:cNvPicPr>
            <a:picLocks noChangeAspect="1" noChangeArrowheads="1"/>
          </p:cNvPicPr>
          <p:nvPr/>
        </p:nvPicPr>
        <p:blipFill>
          <a:blip r:embed="rId5" cstate="print"/>
          <a:srcRect l="51768" t="5905" b="23622"/>
          <a:stretch>
            <a:fillRect/>
          </a:stretch>
        </p:blipFill>
        <p:spPr bwMode="auto">
          <a:xfrm>
            <a:off x="7807325" y="2997200"/>
            <a:ext cx="12287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7" name="Picture 10" descr="Sequitor 008"/>
          <p:cNvPicPr>
            <a:picLocks noChangeAspect="1" noChangeArrowheads="1"/>
          </p:cNvPicPr>
          <p:nvPr/>
        </p:nvPicPr>
        <p:blipFill>
          <a:blip r:embed="rId6" cstate="print"/>
          <a:srcRect l="9227" t="1677" r="11073"/>
          <a:stretch>
            <a:fillRect/>
          </a:stretch>
        </p:blipFill>
        <p:spPr bwMode="auto">
          <a:xfrm>
            <a:off x="6084888" y="3016250"/>
            <a:ext cx="1655762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Chajnantor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Three </a:t>
            </a:r>
            <a:r>
              <a:rPr lang="en-GB" dirty="0" smtClean="0"/>
              <a:t>facility and three `PI` instruments </a:t>
            </a:r>
            <a:r>
              <a:rPr lang="en-GB" dirty="0"/>
              <a:t>on APEX</a:t>
            </a:r>
          </a:p>
          <a:p>
            <a:r>
              <a:rPr lang="en-GB" dirty="0"/>
              <a:t>Watch out for ALMA </a:t>
            </a:r>
          </a:p>
          <a:p>
            <a:pPr lvl="1"/>
            <a:r>
              <a:rPr lang="en-GB" dirty="0"/>
              <a:t>early </a:t>
            </a:r>
            <a:r>
              <a:rPr lang="en-GB" dirty="0" smtClean="0"/>
              <a:t>science </a:t>
            </a:r>
            <a:r>
              <a:rPr lang="en-GB" dirty="0"/>
              <a:t>in 2011</a:t>
            </a:r>
          </a:p>
          <a:p>
            <a:pPr lvl="1"/>
            <a:r>
              <a:rPr lang="en-GB" dirty="0"/>
              <a:t>be prepared</a:t>
            </a:r>
          </a:p>
        </p:txBody>
      </p:sp>
      <p:pic>
        <p:nvPicPr>
          <p:cNvPr id="5427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833" y="2571744"/>
            <a:ext cx="5176317" cy="38830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VLT/I (</a:t>
            </a:r>
            <a:r>
              <a:rPr lang="en-US" dirty="0" err="1" smtClean="0"/>
              <a:t>Paranal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Instrumentation operating, in assembly and planned</a:t>
            </a:r>
          </a:p>
          <a:p>
            <a:pPr lvl="2"/>
            <a:r>
              <a:rPr lang="en-US" dirty="0" smtClean="0"/>
              <a:t>Covers the available optical infrared wavelengths </a:t>
            </a:r>
            <a:br>
              <a:rPr lang="en-US" dirty="0" smtClean="0"/>
            </a:br>
            <a:r>
              <a:rPr lang="en-US" dirty="0" smtClean="0"/>
              <a:t>300nm to 20</a:t>
            </a:r>
            <a:r>
              <a:rPr lang="el-GR" dirty="0" smtClean="0">
                <a:latin typeface="Calibri"/>
              </a:rPr>
              <a:t>μ</a:t>
            </a:r>
            <a:r>
              <a:rPr lang="en-US" dirty="0" smtClean="0">
                <a:latin typeface="Calibri"/>
              </a:rPr>
              <a:t>m</a:t>
            </a:r>
          </a:p>
          <a:p>
            <a:pPr lvl="2"/>
            <a:r>
              <a:rPr lang="en-US" dirty="0" smtClean="0"/>
              <a:t>Angular resolution from seeing limit to 50 </a:t>
            </a:r>
            <a:r>
              <a:rPr lang="el-GR" dirty="0" smtClean="0"/>
              <a:t>μ</a:t>
            </a:r>
            <a:r>
              <a:rPr lang="en-US" dirty="0" smtClean="0"/>
              <a:t>-</a:t>
            </a:r>
            <a:r>
              <a:rPr lang="en-US" dirty="0" err="1" smtClean="0"/>
              <a:t>arcseconds</a:t>
            </a:r>
            <a:endParaRPr lang="en-US" dirty="0" smtClean="0"/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FORS2, ISAAC, UVES, FLAMES, NACO, SINFONI, CRIRES, VISIR, HAWK-I, VIMOS, X-Shooter, laser guide star facility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KMOS, MUSE, SPHERE, Adaptive Optics Facility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MIDI, AMBER, </a:t>
            </a:r>
            <a:r>
              <a:rPr lang="en-US" dirty="0" smtClean="0">
                <a:solidFill>
                  <a:srgbClr val="0000FF"/>
                </a:solidFill>
              </a:rPr>
              <a:t>PRIMA, GRAVITY, MATISSE</a:t>
            </a:r>
            <a:endParaRPr lang="en-US" dirty="0" smtClean="0">
              <a:solidFill>
                <a:srgbClr val="FF0000"/>
              </a:solidFill>
            </a:endParaRP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VISTA/VIRCAM</a:t>
            </a:r>
          </a:p>
          <a:p>
            <a:pPr lvl="2"/>
            <a:r>
              <a:rPr lang="en-US" dirty="0" smtClean="0">
                <a:solidFill>
                  <a:schemeClr val="accent2"/>
                </a:solidFill>
              </a:rPr>
              <a:t>VST/</a:t>
            </a:r>
            <a:r>
              <a:rPr lang="el-GR" dirty="0" smtClean="0">
                <a:solidFill>
                  <a:schemeClr val="accent2"/>
                </a:solidFill>
              </a:rPr>
              <a:t>Ω</a:t>
            </a:r>
            <a:r>
              <a:rPr lang="de-DE" dirty="0" smtClean="0">
                <a:solidFill>
                  <a:schemeClr val="accent2"/>
                </a:solidFill>
              </a:rPr>
              <a:t>Cam</a:t>
            </a:r>
            <a:endParaRPr lang="en-US" dirty="0" smtClean="0">
              <a:solidFill>
                <a:schemeClr val="accent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Silla</a:t>
            </a:r>
            <a:r>
              <a:rPr lang="en-US" dirty="0" smtClean="0"/>
              <a:t> </a:t>
            </a:r>
            <a:r>
              <a:rPr lang="en-US" dirty="0" err="1" smtClean="0"/>
              <a:t>Paranal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Date Placeholder 4"/>
          <p:cNvSpPr txBox="1">
            <a:spLocks noGrp="1"/>
          </p:cNvSpPr>
          <p:nvPr/>
        </p:nvSpPr>
        <p:spPr bwMode="auto">
          <a:xfrm>
            <a:off x="0" y="6381750"/>
            <a:ext cx="259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l"/>
            <a:endParaRPr lang="en-GB" sz="1200" i="0">
              <a:solidFill>
                <a:srgbClr val="FFFF66"/>
              </a:solidFill>
              <a:latin typeface="Times New Roman" pitchFamily="1" charset="0"/>
            </a:endParaRPr>
          </a:p>
        </p:txBody>
      </p:sp>
      <p:sp>
        <p:nvSpPr>
          <p:cNvPr id="22532" name="Footer Placeholder 6"/>
          <p:cNvSpPr txBox="1">
            <a:spLocks noGrp="1"/>
          </p:cNvSpPr>
          <p:nvPr/>
        </p:nvSpPr>
        <p:spPr bwMode="auto">
          <a:xfrm>
            <a:off x="3203575" y="6381750"/>
            <a:ext cx="27368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endParaRPr lang="en-GB" sz="1200" i="0">
              <a:solidFill>
                <a:srgbClr val="FFFF66"/>
              </a:solidFill>
              <a:latin typeface="Times New Roman" pitchFamily="1" charset="0"/>
            </a:endParaRPr>
          </a:p>
        </p:txBody>
      </p:sp>
      <p:pic>
        <p:nvPicPr>
          <p:cNvPr id="22533" name="Picture 7"/>
          <p:cNvPicPr>
            <a:picLocks noChangeAspect="1" noChangeArrowheads="1"/>
          </p:cNvPicPr>
          <p:nvPr/>
        </p:nvPicPr>
        <p:blipFill>
          <a:blip r:embed="rId3" cstate="print"/>
          <a:srcRect l="3749" t="18753" r="17247" b="28128"/>
          <a:stretch>
            <a:fillRect/>
          </a:stretch>
        </p:blipFill>
        <p:spPr bwMode="auto">
          <a:xfrm>
            <a:off x="827088" y="1125538"/>
            <a:ext cx="8243887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Text Box 9"/>
          <p:cNvSpPr txBox="1">
            <a:spLocks noChangeArrowheads="1"/>
          </p:cNvSpPr>
          <p:nvPr/>
        </p:nvSpPr>
        <p:spPr bwMode="auto">
          <a:xfrm>
            <a:off x="2124075" y="3933825"/>
            <a:ext cx="2160588" cy="466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i="0">
                <a:solidFill>
                  <a:schemeClr val="bg1"/>
                </a:solidFill>
              </a:rPr>
              <a:t>Operations Support Facility 2950m</a:t>
            </a:r>
          </a:p>
        </p:txBody>
      </p:sp>
      <p:sp>
        <p:nvSpPr>
          <p:cNvPr id="22535" name="AutoShape 10"/>
          <p:cNvSpPr>
            <a:spLocks noChangeArrowheads="1"/>
          </p:cNvSpPr>
          <p:nvPr/>
        </p:nvSpPr>
        <p:spPr bwMode="auto">
          <a:xfrm>
            <a:off x="3119438" y="3573463"/>
            <a:ext cx="228600" cy="228600"/>
          </a:xfrm>
          <a:prstGeom prst="flowChartSummingJunction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2400" i="0"/>
          </a:p>
        </p:txBody>
      </p:sp>
      <p:sp>
        <p:nvSpPr>
          <p:cNvPr id="22536" name="Text Box 11"/>
          <p:cNvSpPr txBox="1">
            <a:spLocks noChangeArrowheads="1"/>
          </p:cNvSpPr>
          <p:nvPr/>
        </p:nvSpPr>
        <p:spPr bwMode="auto">
          <a:xfrm>
            <a:off x="5124450" y="3716338"/>
            <a:ext cx="2039938" cy="466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i="0">
                <a:solidFill>
                  <a:schemeClr val="bg1"/>
                </a:solidFill>
              </a:rPr>
              <a:t>APEX &amp; ALMA Antennas 5050 m</a:t>
            </a:r>
          </a:p>
        </p:txBody>
      </p:sp>
      <p:sp>
        <p:nvSpPr>
          <p:cNvPr id="22537" name="Text Box 12"/>
          <p:cNvSpPr txBox="1">
            <a:spLocks noChangeArrowheads="1"/>
          </p:cNvSpPr>
          <p:nvPr/>
        </p:nvSpPr>
        <p:spPr bwMode="auto">
          <a:xfrm>
            <a:off x="1717675" y="4954588"/>
            <a:ext cx="838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i="0">
                <a:solidFill>
                  <a:schemeClr val="bg1"/>
                </a:solidFill>
              </a:rPr>
              <a:t>Toconao</a:t>
            </a:r>
          </a:p>
        </p:txBody>
      </p:sp>
      <p:sp>
        <p:nvSpPr>
          <p:cNvPr id="22538" name="Line 13"/>
          <p:cNvSpPr>
            <a:spLocks noChangeShapeType="1"/>
          </p:cNvSpPr>
          <p:nvPr/>
        </p:nvSpPr>
        <p:spPr bwMode="auto">
          <a:xfrm>
            <a:off x="996950" y="3292475"/>
            <a:ext cx="838200" cy="2362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39" name="Rectangle 14"/>
          <p:cNvSpPr>
            <a:spLocks noGrp="1" noChangeArrowheads="1"/>
          </p:cNvSpPr>
          <p:nvPr>
            <p:ph type="title" idx="4294967295"/>
          </p:nvPr>
        </p:nvSpPr>
        <p:spPr>
          <a:xfrm>
            <a:off x="831850" y="44450"/>
            <a:ext cx="8308975" cy="892175"/>
          </a:xfrm>
        </p:spPr>
        <p:txBody>
          <a:bodyPr/>
          <a:lstStyle/>
          <a:p>
            <a:pPr eaLnBrk="1" hangingPunct="1"/>
            <a:r>
              <a:rPr lang="en-US" smtClean="0"/>
              <a:t>Chajnantor</a:t>
            </a:r>
            <a:endParaRPr lang="en-US" sz="3200" smtClean="0"/>
          </a:p>
        </p:txBody>
      </p:sp>
      <p:sp>
        <p:nvSpPr>
          <p:cNvPr id="22540" name="Text Box 16"/>
          <p:cNvSpPr txBox="1">
            <a:spLocks noChangeArrowheads="1"/>
          </p:cNvSpPr>
          <p:nvPr/>
        </p:nvSpPr>
        <p:spPr bwMode="auto">
          <a:xfrm>
            <a:off x="1620838" y="3357563"/>
            <a:ext cx="863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i="0">
                <a:solidFill>
                  <a:schemeClr val="bg1"/>
                </a:solidFill>
              </a:rPr>
              <a:t>15 km</a:t>
            </a:r>
          </a:p>
        </p:txBody>
      </p:sp>
      <p:sp>
        <p:nvSpPr>
          <p:cNvPr id="22541" name="Text Box 17"/>
          <p:cNvSpPr txBox="1">
            <a:spLocks noChangeArrowheads="1"/>
          </p:cNvSpPr>
          <p:nvPr/>
        </p:nvSpPr>
        <p:spPr bwMode="auto">
          <a:xfrm>
            <a:off x="4067175" y="3370263"/>
            <a:ext cx="863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i="0">
                <a:solidFill>
                  <a:schemeClr val="bg1"/>
                </a:solidFill>
              </a:rPr>
              <a:t>28 km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 cstate="print"/>
          <a:srcRect t="598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24580" name="Picture 3" descr="chaj-01-normal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80975" y="-1539875"/>
            <a:ext cx="9634538" cy="9793288"/>
          </a:xfrm>
          <a:noFill/>
        </p:spPr>
      </p:pic>
      <p:sp>
        <p:nvSpPr>
          <p:cNvPr id="1564676" name="Rectangle 4"/>
          <p:cNvSpPr>
            <a:spLocks noChangeArrowheads="1"/>
          </p:cNvSpPr>
          <p:nvPr/>
        </p:nvSpPr>
        <p:spPr bwMode="auto">
          <a:xfrm>
            <a:off x="5219700" y="6237288"/>
            <a:ext cx="381476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algn="l">
              <a:defRPr/>
            </a:pPr>
            <a:r>
              <a:rPr lang="en-GB" sz="2400" i="0">
                <a:effectLst>
                  <a:outerShdw blurRad="38100" dist="38100" dir="2700000" algn="tl">
                    <a:srgbClr val="C0C0C0"/>
                  </a:outerShdw>
                </a:effectLst>
              </a:rPr>
              <a:t>Llano Chajnantor (5000 m)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25605" name="Picture 4" descr="Chajnantor"/>
          <p:cNvPicPr>
            <a:picLocks noChangeAspect="1" noChangeArrowheads="1"/>
          </p:cNvPicPr>
          <p:nvPr/>
        </p:nvPicPr>
        <p:blipFill>
          <a:blip r:embed="rId2" cstate="print"/>
          <a:srcRect l="2214" r="7751"/>
          <a:stretch>
            <a:fillRect/>
          </a:stretch>
        </p:blipFill>
        <p:spPr bwMode="auto">
          <a:xfrm>
            <a:off x="-92075" y="-53975"/>
            <a:ext cx="9399588" cy="701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Text Box 5"/>
          <p:cNvSpPr txBox="1">
            <a:spLocks noChangeArrowheads="1"/>
          </p:cNvSpPr>
          <p:nvPr/>
        </p:nvSpPr>
        <p:spPr bwMode="auto">
          <a:xfrm>
            <a:off x="395288" y="6234113"/>
            <a:ext cx="40862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i="0">
                <a:solidFill>
                  <a:schemeClr val="bg1"/>
                </a:solidFill>
              </a:rPr>
              <a:t>View from Licancabur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ALMA</a:t>
            </a:r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Partnership with North America and East Asia</a:t>
            </a:r>
          </a:p>
          <a:p>
            <a:pPr lvl="1" eaLnBrk="1" hangingPunct="1"/>
            <a:r>
              <a:rPr lang="en-US" smtClean="0"/>
              <a:t>NRAO/AUI, NAOJ/NINS, ESO</a:t>
            </a:r>
          </a:p>
          <a:p>
            <a:pPr eaLnBrk="1" hangingPunct="1">
              <a:spcBef>
                <a:spcPct val="40000"/>
              </a:spcBef>
            </a:pPr>
            <a:r>
              <a:rPr lang="en-US" smtClean="0"/>
              <a:t>European deliverables include</a:t>
            </a:r>
          </a:p>
          <a:p>
            <a:pPr lvl="1" eaLnBrk="1" hangingPunct="1"/>
            <a:r>
              <a:rPr lang="en-US" smtClean="0"/>
              <a:t>25 12m antennas and 2 transporters</a:t>
            </a:r>
          </a:p>
          <a:p>
            <a:pPr lvl="1" eaLnBrk="1" hangingPunct="1"/>
            <a:r>
              <a:rPr lang="en-US" smtClean="0"/>
              <a:t>High frequency receivers (Band 7 and 9)</a:t>
            </a:r>
          </a:p>
          <a:p>
            <a:pPr lvl="1" eaLnBrk="1" hangingPunct="1"/>
            <a:r>
              <a:rPr lang="en-US" smtClean="0"/>
              <a:t>Buildings at OSF (incl. Residencia) and in Vitacura</a:t>
            </a:r>
          </a:p>
          <a:p>
            <a:pPr lvl="1" eaLnBrk="1" hangingPunct="1"/>
            <a:r>
              <a:rPr lang="en-US" smtClean="0"/>
              <a:t>Antenna foundations, long-term power supply</a:t>
            </a:r>
          </a:p>
        </p:txBody>
      </p:sp>
      <p:pic>
        <p:nvPicPr>
          <p:cNvPr id="20485" name="Picture 4" descr="DSC0686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4581525"/>
            <a:ext cx="2303462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5" descr="OSF TB 2008-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025" y="4586288"/>
            <a:ext cx="2305050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6" descr="CartridgeBand9-01-low"/>
          <p:cNvPicPr>
            <a:picLocks noChangeAspect="1" noChangeArrowheads="1"/>
          </p:cNvPicPr>
          <p:nvPr/>
        </p:nvPicPr>
        <p:blipFill>
          <a:blip r:embed="rId4" cstate="print"/>
          <a:srcRect l="11543" r="14110"/>
          <a:stretch>
            <a:fillRect/>
          </a:stretch>
        </p:blipFill>
        <p:spPr bwMode="auto">
          <a:xfrm>
            <a:off x="5622925" y="4581525"/>
            <a:ext cx="1109663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7" descr="DSC08706 (Large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575" y="4581525"/>
            <a:ext cx="230505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825500" y="44450"/>
            <a:ext cx="8315325" cy="917575"/>
          </a:xfrm>
        </p:spPr>
        <p:txBody>
          <a:bodyPr/>
          <a:lstStyle/>
          <a:p>
            <a:pPr eaLnBrk="1" hangingPunct="1"/>
            <a:r>
              <a:rPr lang="it-IT" smtClean="0"/>
              <a:t>ALMA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125538"/>
            <a:ext cx="5400675" cy="5543550"/>
          </a:xfrm>
        </p:spPr>
        <p:txBody>
          <a:bodyPr/>
          <a:lstStyle/>
          <a:p>
            <a:pPr eaLnBrk="1" hangingPunct="1"/>
            <a:r>
              <a:rPr lang="en-US" smtClean="0"/>
              <a:t>Science requirements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smtClean="0"/>
              <a:t>Detect CO and [CII] in Milky  Way galaxy at z=3 in &lt; 24 hr 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smtClean="0"/>
              <a:t>Dust emission, gas kinematics  in proto-planetary disks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smtClean="0"/>
              <a:t>Resolution to match Hubble,   JWST and 8-10m with AO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smtClean="0"/>
              <a:t> Complement to Herschel</a:t>
            </a:r>
          </a:p>
          <a:p>
            <a:pPr eaLnBrk="1" hangingPunct="1">
              <a:spcBef>
                <a:spcPct val="40000"/>
              </a:spcBef>
            </a:pPr>
            <a:r>
              <a:rPr lang="en-US" smtClean="0"/>
              <a:t>Specifications</a:t>
            </a:r>
          </a:p>
          <a:p>
            <a:pPr lvl="1" eaLnBrk="1" hangingPunct="1">
              <a:spcBef>
                <a:spcPct val="10000"/>
              </a:spcBef>
            </a:pPr>
            <a:r>
              <a:rPr lang="it-IT" smtClean="0"/>
              <a:t>66 antennas (54x12m, 12x7m)</a:t>
            </a:r>
          </a:p>
          <a:p>
            <a:pPr lvl="1" eaLnBrk="1" hangingPunct="1"/>
            <a:r>
              <a:rPr lang="it-IT" smtClean="0"/>
              <a:t>14 km max baseline (&lt; 10mas)</a:t>
            </a:r>
          </a:p>
          <a:p>
            <a:pPr lvl="1" eaLnBrk="1" hangingPunct="1"/>
            <a:r>
              <a:rPr lang="it-IT" smtClean="0"/>
              <a:t>30-1000 GHz (10–0.3mm),       up to 10 receiver bands</a:t>
            </a:r>
          </a:p>
        </p:txBody>
      </p:sp>
      <p:pic>
        <p:nvPicPr>
          <p:cNvPr id="21509" name="Picture 4" descr="HDF_op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888" y="1125538"/>
            <a:ext cx="2987675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5" descr="HDF_ALM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888" y="2924175"/>
            <a:ext cx="2986087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16800" y="4833938"/>
            <a:ext cx="1619250" cy="1619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1512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888" y="5499100"/>
            <a:ext cx="1223962" cy="954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1513" name="Line 8"/>
          <p:cNvSpPr>
            <a:spLocks noChangeShapeType="1"/>
          </p:cNvSpPr>
          <p:nvPr/>
        </p:nvSpPr>
        <p:spPr bwMode="auto">
          <a:xfrm>
            <a:off x="6659563" y="6165850"/>
            <a:ext cx="792162" cy="287338"/>
          </a:xfrm>
          <a:prstGeom prst="line">
            <a:avLst/>
          </a:prstGeom>
          <a:noFill/>
          <a:ln w="28440">
            <a:solidFill>
              <a:srgbClr val="E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1514" name="Line 9"/>
          <p:cNvSpPr>
            <a:spLocks noChangeShapeType="1"/>
          </p:cNvSpPr>
          <p:nvPr/>
        </p:nvSpPr>
        <p:spPr bwMode="auto">
          <a:xfrm flipV="1">
            <a:off x="6732588" y="4868863"/>
            <a:ext cx="673100" cy="865187"/>
          </a:xfrm>
          <a:prstGeom prst="line">
            <a:avLst/>
          </a:prstGeom>
          <a:noFill/>
          <a:ln w="28440">
            <a:solidFill>
              <a:srgbClr val="E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1515" name="Text Box 10"/>
          <p:cNvSpPr txBox="1">
            <a:spLocks noChangeArrowheads="1"/>
          </p:cNvSpPr>
          <p:nvPr/>
        </p:nvSpPr>
        <p:spPr bwMode="auto">
          <a:xfrm>
            <a:off x="8123238" y="6116638"/>
            <a:ext cx="9858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0">
                <a:solidFill>
                  <a:schemeClr val="bg1"/>
                </a:solidFill>
              </a:rPr>
              <a:t>850 GHz</a:t>
            </a:r>
          </a:p>
        </p:txBody>
      </p:sp>
      <p:sp>
        <p:nvSpPr>
          <p:cNvPr id="21516" name="Rectangle 11"/>
          <p:cNvSpPr>
            <a:spLocks noChangeArrowheads="1"/>
          </p:cNvSpPr>
          <p:nvPr/>
        </p:nvSpPr>
        <p:spPr bwMode="auto">
          <a:xfrm>
            <a:off x="8474075" y="4886325"/>
            <a:ext cx="635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ts val="1125"/>
              </a:spcBef>
              <a:buClr>
                <a:srgbClr val="FFFF99"/>
              </a:buClr>
              <a:buSzPct val="100000"/>
              <a:buFont typeface="Arial" charset="0"/>
              <a:buNone/>
            </a:pPr>
            <a:r>
              <a:rPr lang="en-GB" sz="1600" i="0">
                <a:solidFill>
                  <a:schemeClr val="bg1"/>
                </a:solidFill>
              </a:rPr>
              <a:t>5AU</a:t>
            </a:r>
            <a:r>
              <a:rPr lang="en-GB" sz="1600" b="1" i="0"/>
              <a:t> </a:t>
            </a:r>
          </a:p>
        </p:txBody>
      </p:sp>
      <p:sp>
        <p:nvSpPr>
          <p:cNvPr id="21517" name="Line 12"/>
          <p:cNvSpPr>
            <a:spLocks noChangeShapeType="1"/>
          </p:cNvSpPr>
          <p:nvPr/>
        </p:nvSpPr>
        <p:spPr bwMode="auto">
          <a:xfrm>
            <a:off x="8604250" y="5229225"/>
            <a:ext cx="360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1518" name="Text Box 13"/>
          <p:cNvSpPr txBox="1">
            <a:spLocks noChangeArrowheads="1"/>
          </p:cNvSpPr>
          <p:nvPr/>
        </p:nvSpPr>
        <p:spPr bwMode="auto">
          <a:xfrm>
            <a:off x="6091238" y="2341563"/>
            <a:ext cx="641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0">
                <a:solidFill>
                  <a:schemeClr val="bg1"/>
                </a:solidFill>
              </a:rPr>
              <a:t>HST</a:t>
            </a:r>
          </a:p>
        </p:txBody>
      </p:sp>
      <p:sp>
        <p:nvSpPr>
          <p:cNvPr id="21519" name="Text Box 14"/>
          <p:cNvSpPr txBox="1">
            <a:spLocks noChangeArrowheads="1"/>
          </p:cNvSpPr>
          <p:nvPr/>
        </p:nvSpPr>
        <p:spPr bwMode="auto">
          <a:xfrm>
            <a:off x="6103938" y="4076700"/>
            <a:ext cx="844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0">
                <a:solidFill>
                  <a:schemeClr val="bg1"/>
                </a:solidFill>
              </a:rPr>
              <a:t>ALMA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ALMA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123950"/>
            <a:ext cx="8316912" cy="5734050"/>
          </a:xfrm>
        </p:spPr>
        <p:txBody>
          <a:bodyPr/>
          <a:lstStyle/>
          <a:p>
            <a:pPr eaLnBrk="1" hangingPunct="1">
              <a:spcBef>
                <a:spcPct val="40000"/>
              </a:spcBef>
            </a:pPr>
            <a:r>
              <a:rPr lang="en-US" dirty="0" smtClean="0"/>
              <a:t>Progress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dirty="0" smtClean="0"/>
              <a:t>Nearly all European deliverables on track</a:t>
            </a:r>
          </a:p>
          <a:p>
            <a:pPr lvl="1" eaLnBrk="1" hangingPunct="1">
              <a:spcBef>
                <a:spcPts val="600"/>
              </a:spcBef>
            </a:pPr>
            <a:r>
              <a:rPr lang="en-US" dirty="0" smtClean="0"/>
              <a:t>Closure phase with three antennas at the AOS</a:t>
            </a:r>
          </a:p>
          <a:p>
            <a:pPr lvl="1" eaLnBrk="1" hangingPunct="1"/>
            <a:r>
              <a:rPr lang="en-US" dirty="0" smtClean="0"/>
              <a:t>Santiago Central Office building nearing completion</a:t>
            </a:r>
          </a:p>
          <a:p>
            <a:pPr lvl="1" eaLnBrk="1" hangingPunct="1"/>
            <a:r>
              <a:rPr lang="en-US" dirty="0" smtClean="0"/>
              <a:t>Multi-fuel turbine being procured</a:t>
            </a:r>
          </a:p>
          <a:p>
            <a:pPr lvl="1" eaLnBrk="1" hangingPunct="1"/>
            <a:r>
              <a:rPr lang="en-US" dirty="0" smtClean="0"/>
              <a:t>First two European antennas mechanically integrated</a:t>
            </a:r>
            <a:endParaRPr lang="el-GR" dirty="0" smtClean="0">
              <a:cs typeface="Arial" charset="0"/>
            </a:endParaRPr>
          </a:p>
          <a:p>
            <a:pPr eaLnBrk="1" hangingPunct="1">
              <a:spcBef>
                <a:spcPts val="1200"/>
              </a:spcBef>
            </a:pPr>
            <a:r>
              <a:rPr lang="en-US" dirty="0" smtClean="0"/>
              <a:t>Concern</a:t>
            </a:r>
          </a:p>
          <a:p>
            <a:pPr lvl="1" eaLnBrk="1" hangingPunct="1">
              <a:spcBef>
                <a:spcPct val="0"/>
              </a:spcBef>
            </a:pPr>
            <a:r>
              <a:rPr lang="en-US" dirty="0" smtClean="0"/>
              <a:t>Antenna delivery schedule: under close scrutiny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6257925"/>
            <a:ext cx="419100" cy="52387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10600" y="6096000"/>
            <a:ext cx="476250" cy="69215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2051" name="Rectangle 3"/>
          <p:cNvSpPr>
            <a:spLocks/>
          </p:cNvSpPr>
          <p:nvPr/>
        </p:nvSpPr>
        <p:spPr bwMode="auto">
          <a:xfrm>
            <a:off x="914400" y="6400800"/>
            <a:ext cx="7035800" cy="2794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/>
          <a:lstStyle/>
          <a:p>
            <a:pPr marL="39688"/>
            <a:r>
              <a:rPr lang="en-US" sz="1200" b="1">
                <a:solidFill>
                  <a:srgbClr val="666666"/>
                </a:solidFill>
                <a:latin typeface="Helvetica" charset="0"/>
                <a:cs typeface="Helvetica" charset="0"/>
                <a:sym typeface="Helvetica" charset="0"/>
              </a:rPr>
              <a:t>Leonardo Testi</a:t>
            </a:r>
            <a:r>
              <a:rPr lang="en-US" sz="1200">
                <a:solidFill>
                  <a:srgbClr val="666666"/>
                </a:solidFill>
                <a:latin typeface="Helvetica" charset="0"/>
                <a:cs typeface="Helvetica" charset="0"/>
                <a:sym typeface="Helvetica" charset="0"/>
              </a:rPr>
              <a:t>: Kiel, May 2010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39800"/>
          </a:xfrm>
          <a:ln/>
        </p:spPr>
        <p:txBody>
          <a:bodyPr rIns="132080"/>
          <a:lstStyle/>
          <a:p>
            <a:r>
              <a:rPr lang="en-US"/>
              <a:t>Closure phase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5537200"/>
            <a:ext cx="7772400" cy="1320800"/>
          </a:xfrm>
          <a:ln/>
        </p:spPr>
        <p:txBody>
          <a:bodyPr rIns="132080"/>
          <a:lstStyle/>
          <a:p>
            <a:r>
              <a:rPr lang="en-US" dirty="0" smtClean="0"/>
              <a:t>Commissioning and Science Verification </a:t>
            </a:r>
            <a:r>
              <a:rPr lang="en-US" dirty="0"/>
              <a:t>started on Jan 22, 2010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7886700" y="6400800"/>
            <a:ext cx="303213" cy="34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/>
          <a:lstStyle/>
          <a:p>
            <a:pPr algn="ctr"/>
            <a:fld id="{875D31F3-237D-4E91-B48B-1AFA1A3863F5}" type="slidenum">
              <a:rPr lang="en-US" sz="1400">
                <a:solidFill>
                  <a:srgbClr val="6600FF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pPr algn="ctr"/>
              <a:t>57</a:t>
            </a:fld>
            <a:endParaRPr lang="en-US" sz="1400">
              <a:solidFill>
                <a:srgbClr val="6600FF"/>
              </a:solidFill>
              <a:latin typeface="Comic Sans MS" charset="0"/>
              <a:ea typeface="Comic Sans MS" charset="0"/>
              <a:cs typeface="Comic Sans MS" charset="0"/>
              <a:sym typeface="Comic Sans MS" charset="0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14850" y="1043002"/>
            <a:ext cx="4572000" cy="44577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25" y="1490677"/>
            <a:ext cx="4486275" cy="33782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ALMA 2009</a:t>
            </a:r>
            <a:endParaRPr lang="en-US" smtClean="0">
              <a:cs typeface="Arial" charset="0"/>
            </a:endParaRPr>
          </a:p>
        </p:txBody>
      </p:sp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3" cstate="print"/>
          <a:srcRect t="7375"/>
          <a:stretch>
            <a:fillRect/>
          </a:stretch>
        </p:blipFill>
        <p:spPr bwMode="auto">
          <a:xfrm>
            <a:off x="6372225" y="4581525"/>
            <a:ext cx="27368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3" descr="AOS TB -1"/>
          <p:cNvPicPr>
            <a:picLocks noChangeAspect="1" noChangeArrowheads="1"/>
          </p:cNvPicPr>
          <p:nvPr/>
        </p:nvPicPr>
        <p:blipFill>
          <a:blip r:embed="rId4" cstate="print"/>
          <a:srcRect t="12520" b="22679"/>
          <a:stretch>
            <a:fillRect/>
          </a:stretch>
        </p:blipFill>
        <p:spPr bwMode="auto">
          <a:xfrm>
            <a:off x="5003800" y="1104900"/>
            <a:ext cx="4105275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" descr="OSF TB 2008-08"/>
          <p:cNvPicPr>
            <a:picLocks noChangeAspect="1" noChangeArrowheads="1"/>
          </p:cNvPicPr>
          <p:nvPr/>
        </p:nvPicPr>
        <p:blipFill>
          <a:blip r:embed="rId5" cstate="print"/>
          <a:srcRect t="5907" r="5537" b="14029"/>
          <a:stretch>
            <a:fillRect/>
          </a:stretch>
        </p:blipFill>
        <p:spPr bwMode="auto">
          <a:xfrm>
            <a:off x="827088" y="4581525"/>
            <a:ext cx="2989262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6" descr="IMG_0946"/>
          <p:cNvPicPr>
            <a:picLocks noChangeAspect="1" noChangeArrowheads="1"/>
          </p:cNvPicPr>
          <p:nvPr/>
        </p:nvPicPr>
        <p:blipFill>
          <a:blip r:embed="rId6" cstate="print"/>
          <a:srcRect r="10629" b="1181"/>
          <a:stretch>
            <a:fillRect/>
          </a:stretch>
        </p:blipFill>
        <p:spPr bwMode="auto">
          <a:xfrm>
            <a:off x="827088" y="1116013"/>
            <a:ext cx="4117975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4"/>
          <p:cNvPicPr>
            <a:picLocks noChangeAspect="1" noChangeArrowheads="1"/>
          </p:cNvPicPr>
          <p:nvPr/>
        </p:nvPicPr>
        <p:blipFill>
          <a:blip r:embed="rId7" cstate="print"/>
          <a:srcRect t="13716" r="20598" b="4800"/>
          <a:stretch>
            <a:fillRect/>
          </a:stretch>
        </p:blipFill>
        <p:spPr bwMode="auto">
          <a:xfrm>
            <a:off x="3851275" y="4579938"/>
            <a:ext cx="2474913" cy="190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8"/>
          <p:cNvPicPr>
            <a:picLocks noChangeAspect="1" noChangeArrowheads="1"/>
          </p:cNvPicPr>
          <p:nvPr/>
        </p:nvPicPr>
        <p:blipFill>
          <a:blip r:embed="rId8" cstate="print"/>
          <a:srcRect t="13246" b="8279"/>
          <a:stretch>
            <a:fillRect/>
          </a:stretch>
        </p:blipFill>
        <p:spPr bwMode="auto">
          <a:xfrm>
            <a:off x="5003800" y="2781300"/>
            <a:ext cx="2952750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9" descr="CartridgeBand9-01-low"/>
          <p:cNvPicPr>
            <a:picLocks noChangeAspect="1" noChangeArrowheads="1"/>
          </p:cNvPicPr>
          <p:nvPr/>
        </p:nvPicPr>
        <p:blipFill>
          <a:blip r:embed="rId9" cstate="print"/>
          <a:srcRect l="11543" r="14110"/>
          <a:stretch>
            <a:fillRect/>
          </a:stretch>
        </p:blipFill>
        <p:spPr bwMode="auto">
          <a:xfrm>
            <a:off x="7997825" y="2781300"/>
            <a:ext cx="1111250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ALMA Early Science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16 antennas with four frequency bands </a:t>
            </a:r>
          </a:p>
          <a:p>
            <a:r>
              <a:rPr lang="en-GB" dirty="0" smtClean="0"/>
              <a:t>Baselines up to 1 km </a:t>
            </a:r>
          </a:p>
          <a:p>
            <a:r>
              <a:rPr lang="en-GB" dirty="0" smtClean="0"/>
              <a:t>Up to 1/3 of the time used for this</a:t>
            </a:r>
          </a:p>
          <a:p>
            <a:r>
              <a:rPr lang="en-GB" dirty="0" smtClean="0"/>
              <a:t>Call for proposals towards the end of 2010</a:t>
            </a:r>
          </a:p>
          <a:p>
            <a:r>
              <a:rPr lang="en-GB" dirty="0" smtClean="0"/>
              <a:t>Deadline probably around February 2011</a:t>
            </a:r>
          </a:p>
          <a:p>
            <a:r>
              <a:rPr lang="en-GB" dirty="0" smtClean="0"/>
              <a:t>Observations start September 2011</a:t>
            </a:r>
          </a:p>
          <a:p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142974" y="4185920"/>
          <a:ext cx="7286679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8893"/>
                <a:gridCol w="2428893"/>
                <a:gridCol w="242889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ALMA Band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/>
                        <a:t>Frequency Range (GHz)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Wavelength</a:t>
                      </a:r>
                      <a:r>
                        <a:rPr lang="en-US" baseline="0" dirty="0" smtClean="0"/>
                        <a:t> range (mm)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84-116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3.6-2.6</a:t>
                      </a:r>
                      <a:endParaRPr lang="en-GB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211-275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1.4-1.1</a:t>
                      </a:r>
                      <a:endParaRPr lang="en-GB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275-373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1.1-0.8</a:t>
                      </a:r>
                      <a:endParaRPr lang="en-GB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602-720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0.5-0.4</a:t>
                      </a:r>
                      <a:endParaRPr lang="en-GB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Silla</a:t>
            </a:r>
            <a:endParaRPr lang="en-US" dirty="0" smtClean="0"/>
          </a:p>
          <a:p>
            <a:pPr lvl="1"/>
            <a:r>
              <a:rPr lang="en-US" dirty="0" smtClean="0"/>
              <a:t>Continue operations with long-term </a:t>
            </a:r>
            <a:r>
              <a:rPr lang="en-US" dirty="0" err="1" smtClean="0"/>
              <a:t>programmes</a:t>
            </a:r>
            <a:endParaRPr lang="en-US" dirty="0" smtClean="0"/>
          </a:p>
          <a:p>
            <a:pPr lvl="2"/>
            <a:r>
              <a:rPr lang="en-US" dirty="0" smtClean="0">
                <a:solidFill>
                  <a:srgbClr val="006600"/>
                </a:solidFill>
              </a:rPr>
              <a:t>HARPS, EFOSC2, SOFI, FEROS, WFI, </a:t>
            </a:r>
            <a:r>
              <a:rPr lang="en-US" dirty="0" smtClean="0"/>
              <a:t>visitor instruments</a:t>
            </a:r>
          </a:p>
          <a:p>
            <a:r>
              <a:rPr lang="en-US" dirty="0" smtClean="0"/>
              <a:t>APEX</a:t>
            </a:r>
          </a:p>
          <a:p>
            <a:pPr lvl="2"/>
            <a:r>
              <a:rPr lang="en-US" dirty="0" smtClean="0"/>
              <a:t>Covers sub-mm and mm wavelengths 0.3 to 3 mm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SHFI (Swedish Heterodyne Facility Instrument), LABOCA, SABOCA,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APEX-SZ, CHAMP+</a:t>
            </a:r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Silla</a:t>
            </a:r>
            <a:r>
              <a:rPr lang="en-US" dirty="0" smtClean="0"/>
              <a:t> </a:t>
            </a:r>
            <a:r>
              <a:rPr lang="en-US" dirty="0" err="1" smtClean="0"/>
              <a:t>Paranal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2" descr="ALMA_composing_s"/>
          <p:cNvPicPr>
            <a:picLocks noChangeAspect="1" noChangeArrowheads="1"/>
          </p:cNvPicPr>
          <p:nvPr/>
        </p:nvPicPr>
        <p:blipFill>
          <a:blip r:embed="rId3" cstate="print"/>
          <a:srcRect t="1477"/>
          <a:stretch>
            <a:fillRect/>
          </a:stretch>
        </p:blipFill>
        <p:spPr bwMode="auto">
          <a:xfrm>
            <a:off x="-684213" y="-79375"/>
            <a:ext cx="9936163" cy="696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31875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ALMA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  Some Recent Images</a:t>
            </a:r>
          </a:p>
        </p:txBody>
      </p:sp>
      <p:pic>
        <p:nvPicPr>
          <p:cNvPr id="28676" name="Picture 3" descr="DSC_0177"/>
          <p:cNvPicPr>
            <a:picLocks noChangeAspect="1" noChangeArrowheads="1"/>
          </p:cNvPicPr>
          <p:nvPr/>
        </p:nvPicPr>
        <p:blipFill>
          <a:blip r:embed="rId2" cstate="print"/>
          <a:srcRect l="8157" r="2448" b="3038"/>
          <a:stretch>
            <a:fillRect/>
          </a:stretch>
        </p:blipFill>
        <p:spPr bwMode="auto">
          <a:xfrm>
            <a:off x="4932363" y="1125538"/>
            <a:ext cx="4176712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4" descr="Abendlicht_OS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0200" y="4221163"/>
            <a:ext cx="4967288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6" descr="OSF TB 2008-08"/>
          <p:cNvPicPr>
            <a:picLocks noChangeAspect="1" noChangeArrowheads="1"/>
          </p:cNvPicPr>
          <p:nvPr/>
        </p:nvPicPr>
        <p:blipFill>
          <a:blip r:embed="rId4" cstate="print"/>
          <a:srcRect r="4431" b="14767"/>
          <a:stretch>
            <a:fillRect/>
          </a:stretch>
        </p:blipFill>
        <p:spPr bwMode="auto">
          <a:xfrm>
            <a:off x="827088" y="4221163"/>
            <a:ext cx="3240087" cy="216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6" descr="IMG_094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088" y="1116013"/>
            <a:ext cx="4068762" cy="305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E-ELT</a:t>
            </a:r>
          </a:p>
        </p:txBody>
      </p:sp>
      <p:sp>
        <p:nvSpPr>
          <p:cNvPr id="13317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</a:pPr>
            <a:r>
              <a:rPr lang="en-US" dirty="0" smtClean="0"/>
              <a:t>Design study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dirty="0" smtClean="0"/>
              <a:t>First prototype mirror segments produced</a:t>
            </a:r>
          </a:p>
          <a:p>
            <a:pPr lvl="1" eaLnBrk="1" hangingPunct="1"/>
            <a:r>
              <a:rPr lang="en-US" dirty="0" smtClean="0"/>
              <a:t>ESO M1 phasing method tested successfully on GTC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Instrument studies </a:t>
            </a:r>
          </a:p>
          <a:p>
            <a:pPr lvl="1" eaLnBrk="1" hangingPunct="1">
              <a:spcBef>
                <a:spcPct val="0"/>
              </a:spcBef>
            </a:pPr>
            <a:r>
              <a:rPr lang="en-US" dirty="0" smtClean="0"/>
              <a:t>Final reviews of 8 instrument studies and two adaptive optics modules complete</a:t>
            </a:r>
          </a:p>
          <a:p>
            <a:pPr lvl="1" eaLnBrk="1" hangingPunct="1"/>
            <a:r>
              <a:rPr lang="en-US" dirty="0" smtClean="0"/>
              <a:t>Results and SWG input presented to STC in April</a:t>
            </a:r>
          </a:p>
          <a:p>
            <a:pPr lvl="1" eaLnBrk="1" hangingPunct="1"/>
            <a:r>
              <a:rPr lang="en-US" dirty="0" smtClean="0"/>
              <a:t>Extraordinary STC Meeting on 16 June to discuss the first generation of E-ELT instruments</a:t>
            </a:r>
          </a:p>
          <a:p>
            <a:pPr eaLnBrk="1" hangingPunct="1">
              <a:spcBef>
                <a:spcPts val="1200"/>
              </a:spcBef>
            </a:pPr>
            <a:r>
              <a:rPr lang="en-US" dirty="0" smtClean="0"/>
              <a:t>Site selection</a:t>
            </a:r>
          </a:p>
          <a:p>
            <a:pPr lvl="1" eaLnBrk="1" hangingPunct="1"/>
            <a:r>
              <a:rPr lang="en-US" dirty="0" smtClean="0"/>
              <a:t>Council selected </a:t>
            </a:r>
            <a:r>
              <a:rPr lang="en-US" dirty="0" err="1" smtClean="0"/>
              <a:t>Armazones</a:t>
            </a:r>
            <a:r>
              <a:rPr lang="en-US" dirty="0" smtClean="0"/>
              <a:t> as baseline site</a:t>
            </a:r>
          </a:p>
          <a:p>
            <a:pPr lvl="2" eaLnBrk="1" hangingPunct="1"/>
            <a:endParaRPr lang="en-US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Proposing for ESO time</a:t>
            </a:r>
            <a:endParaRPr lang="en-GB" dirty="0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sz="2400" dirty="0" smtClean="0"/>
          </a:p>
          <a:p>
            <a:endParaRPr lang="en-GB" sz="2400" dirty="0" smtClean="0"/>
          </a:p>
          <a:p>
            <a:r>
              <a:rPr lang="en-GB" sz="2400" dirty="0" smtClean="0"/>
              <a:t>Deadline for P87 proposals:</a:t>
            </a:r>
            <a:br>
              <a:rPr lang="en-GB" sz="2400" dirty="0" smtClean="0"/>
            </a:br>
            <a:r>
              <a:rPr lang="en-GB" sz="2400" dirty="0" smtClean="0">
                <a:solidFill>
                  <a:srgbClr val="FF0000"/>
                </a:solidFill>
              </a:rPr>
              <a:t>30 September 2010</a:t>
            </a:r>
            <a:r>
              <a:rPr lang="en-GB" sz="2400" dirty="0" smtClean="0"/>
              <a:t> </a:t>
            </a:r>
            <a:endParaRPr lang="en-GB" sz="2400" dirty="0"/>
          </a:p>
        </p:txBody>
      </p:sp>
      <p:pic>
        <p:nvPicPr>
          <p:cNvPr id="15257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55" y="1071546"/>
            <a:ext cx="3781425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Structure of the ESO OPC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052513"/>
            <a:ext cx="8569325" cy="4813300"/>
          </a:xfrm>
        </p:spPr>
        <p:txBody>
          <a:bodyPr/>
          <a:lstStyle/>
          <a:p>
            <a:r>
              <a:rPr lang="en-GB" dirty="0"/>
              <a:t>Observing Programmes Committee</a:t>
            </a:r>
          </a:p>
          <a:p>
            <a:pPr lvl="1"/>
            <a:r>
              <a:rPr lang="en-GB" dirty="0"/>
              <a:t>4 scientific categories</a:t>
            </a:r>
          </a:p>
          <a:p>
            <a:pPr lvl="2"/>
            <a:r>
              <a:rPr lang="en-GB" dirty="0"/>
              <a:t>Cosmology (A)</a:t>
            </a:r>
          </a:p>
          <a:p>
            <a:pPr lvl="2"/>
            <a:r>
              <a:rPr lang="en-GB" dirty="0"/>
              <a:t>Galaxies and Active Galactic Nuclei (B)</a:t>
            </a:r>
          </a:p>
          <a:p>
            <a:pPr lvl="2"/>
            <a:r>
              <a:rPr lang="en-GB" dirty="0"/>
              <a:t>Interstellar Medium, Star Formation and</a:t>
            </a:r>
            <a:br>
              <a:rPr lang="en-GB" dirty="0"/>
            </a:br>
            <a:r>
              <a:rPr lang="en-GB" dirty="0"/>
              <a:t> Planetary Systems (C)</a:t>
            </a:r>
          </a:p>
          <a:p>
            <a:pPr lvl="2"/>
            <a:r>
              <a:rPr lang="en-GB" dirty="0"/>
              <a:t>Stellar Evolution (D)</a:t>
            </a:r>
          </a:p>
          <a:p>
            <a:pPr lvl="1"/>
            <a:r>
              <a:rPr lang="en-GB" dirty="0" smtClean="0"/>
              <a:t>13 </a:t>
            </a:r>
            <a:r>
              <a:rPr lang="en-GB" dirty="0"/>
              <a:t>panels</a:t>
            </a:r>
          </a:p>
          <a:p>
            <a:pPr lvl="2"/>
            <a:r>
              <a:rPr lang="en-GB" dirty="0" smtClean="0"/>
              <a:t>3 </a:t>
            </a:r>
            <a:r>
              <a:rPr lang="en-GB" dirty="0"/>
              <a:t>for </a:t>
            </a:r>
            <a:r>
              <a:rPr lang="en-GB" dirty="0" smtClean="0"/>
              <a:t>category </a:t>
            </a:r>
            <a:r>
              <a:rPr lang="en-GB" dirty="0"/>
              <a:t>A </a:t>
            </a:r>
            <a:endParaRPr lang="en-GB" dirty="0" smtClean="0"/>
          </a:p>
          <a:p>
            <a:pPr lvl="2"/>
            <a:r>
              <a:rPr lang="en-GB" dirty="0" smtClean="0"/>
              <a:t>2 for category B</a:t>
            </a:r>
            <a:endParaRPr lang="en-GB" dirty="0"/>
          </a:p>
          <a:p>
            <a:pPr lvl="2"/>
            <a:r>
              <a:rPr lang="en-GB" dirty="0"/>
              <a:t>4 each for categories C and D</a:t>
            </a:r>
          </a:p>
          <a:p>
            <a:pPr lvl="2"/>
            <a:endParaRPr lang="en-GB" dirty="0"/>
          </a:p>
          <a:p>
            <a:pPr lvl="1"/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Proposal types</a:t>
            </a:r>
            <a:endParaRPr lang="en-GB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proposal types all handled by OPC</a:t>
            </a:r>
          </a:p>
          <a:p>
            <a:pPr lvl="1"/>
            <a:r>
              <a:rPr lang="en-US" dirty="0"/>
              <a:t>normal </a:t>
            </a:r>
            <a:r>
              <a:rPr lang="en-US" dirty="0" err="1"/>
              <a:t>programmes</a:t>
            </a:r>
            <a:endParaRPr lang="en-US" dirty="0"/>
          </a:p>
          <a:p>
            <a:pPr lvl="1"/>
            <a:r>
              <a:rPr lang="en-US" dirty="0"/>
              <a:t>short </a:t>
            </a:r>
            <a:r>
              <a:rPr lang="en-US" dirty="0" err="1"/>
              <a:t>programmes</a:t>
            </a:r>
            <a:endParaRPr lang="en-US" dirty="0"/>
          </a:p>
          <a:p>
            <a:pPr lvl="1"/>
            <a:r>
              <a:rPr lang="en-US" dirty="0"/>
              <a:t>large </a:t>
            </a:r>
            <a:r>
              <a:rPr lang="en-US" dirty="0" err="1" smtClean="0"/>
              <a:t>programmes</a:t>
            </a:r>
            <a:endParaRPr lang="en-US" dirty="0" smtClean="0"/>
          </a:p>
          <a:p>
            <a:pPr lvl="1"/>
            <a:r>
              <a:rPr lang="en-US" dirty="0" smtClean="0"/>
              <a:t>Coordinated VLT/XMM projects</a:t>
            </a:r>
            <a:endParaRPr lang="en-US" dirty="0"/>
          </a:p>
          <a:p>
            <a:pPr lvl="1"/>
            <a:r>
              <a:rPr lang="en-US" dirty="0"/>
              <a:t>Target of Opportunity </a:t>
            </a:r>
          </a:p>
          <a:p>
            <a:pPr lvl="1"/>
            <a:r>
              <a:rPr lang="en-US" dirty="0"/>
              <a:t>calibration </a:t>
            </a:r>
            <a:r>
              <a:rPr lang="en-US" dirty="0" err="1"/>
              <a:t>programmes</a:t>
            </a:r>
            <a:endParaRPr lang="en-US" dirty="0"/>
          </a:p>
          <a:p>
            <a:pPr lvl="2"/>
            <a:r>
              <a:rPr lang="en-US" dirty="0">
                <a:solidFill>
                  <a:srgbClr val="FF0000"/>
                </a:solidFill>
              </a:rPr>
              <a:t>all considered by the OPC</a:t>
            </a:r>
          </a:p>
          <a:p>
            <a:r>
              <a:rPr lang="en-US" dirty="0"/>
              <a:t>Director Discretionary Time </a:t>
            </a:r>
          </a:p>
          <a:p>
            <a:pPr lvl="2"/>
            <a:r>
              <a:rPr lang="en-US" dirty="0"/>
              <a:t>submission any time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decided by ESO Director General</a:t>
            </a:r>
            <a:endParaRPr lang="en-GB" dirty="0">
              <a:solidFill>
                <a:srgbClr val="FF0000"/>
              </a:solidFill>
            </a:endParaRP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ESO proposals</a:t>
            </a:r>
            <a:endParaRPr lang="en-GB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Pressure factor typically high</a:t>
            </a:r>
          </a:p>
          <a:p>
            <a:pPr lvl="1"/>
            <a:r>
              <a:rPr lang="en-US"/>
              <a:t>typical oversubscription for ESO telescopes is &gt;3</a:t>
            </a:r>
          </a:p>
          <a:p>
            <a:pPr lvl="2"/>
            <a:r>
              <a:rPr lang="en-US"/>
              <a:t>often reaching 5 and in certain periods/RA ranges 8 or higher</a:t>
            </a:r>
          </a:p>
          <a:p>
            <a:pPr lvl="1"/>
            <a:r>
              <a:rPr lang="en-US"/>
              <a:t>Large Programmes have an acceptance rate of about 20% or less</a:t>
            </a:r>
          </a:p>
          <a:p>
            <a:pPr lvl="1"/>
            <a:r>
              <a:rPr lang="en-US"/>
              <a:t>Pressure on ToO proposals is extremely high</a:t>
            </a:r>
          </a:p>
          <a:p>
            <a:pPr lvl="2"/>
            <a:r>
              <a:rPr lang="en-US"/>
              <a:t>GRBs, supernovae, novae, stellar occultations by TNOs, microlensing, </a:t>
            </a:r>
          </a:p>
          <a:p>
            <a:pPr lvl="1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Finnish proposals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Only few proposals received</a:t>
            </a:r>
          </a:p>
          <a:p>
            <a:pPr lvl="1"/>
            <a:r>
              <a:rPr lang="en-GB" dirty="0" smtClean="0"/>
              <a:t>P86: 13 proposals requesting 37 nights</a:t>
            </a:r>
          </a:p>
          <a:p>
            <a:pPr lvl="2"/>
            <a:r>
              <a:rPr lang="en-GB" dirty="0" smtClean="0"/>
              <a:t>FORS2, NACO, VISIR, UVES, X-shooter; SOFI, EFOSC2</a:t>
            </a:r>
          </a:p>
          <a:p>
            <a:pPr lvl="1"/>
            <a:r>
              <a:rPr lang="en-GB" dirty="0" smtClean="0"/>
              <a:t>P85: 13 proposals (1 LP) asking for 40 nights</a:t>
            </a:r>
          </a:p>
          <a:p>
            <a:pPr lvl="2"/>
            <a:r>
              <a:rPr lang="en-GB" dirty="0" smtClean="0"/>
              <a:t>FORS2, SINFONI, NACO; LABOCA, SABOCA, SFHI;</a:t>
            </a:r>
            <a:br>
              <a:rPr lang="en-GB" dirty="0" smtClean="0"/>
            </a:br>
            <a:r>
              <a:rPr lang="en-GB" dirty="0" smtClean="0"/>
              <a:t>HARPS, SOFI, EFOSC2</a:t>
            </a:r>
          </a:p>
          <a:p>
            <a:r>
              <a:rPr lang="en-GB" dirty="0" smtClean="0"/>
              <a:t>1.3% of the total time requested!</a:t>
            </a:r>
          </a:p>
          <a:p>
            <a:r>
              <a:rPr lang="en-GB" dirty="0" smtClean="0"/>
              <a:t>Success rate fairly high </a:t>
            </a:r>
            <a:br>
              <a:rPr lang="en-GB" dirty="0" smtClean="0"/>
            </a:br>
            <a:r>
              <a:rPr lang="en-GB" dirty="0" smtClean="0"/>
              <a:t>(comparable and/or higher </a:t>
            </a:r>
            <a:br>
              <a:rPr lang="en-GB" dirty="0" smtClean="0"/>
            </a:br>
            <a:r>
              <a:rPr lang="en-GB" dirty="0" smtClean="0"/>
              <a:t>than for other countries)</a:t>
            </a:r>
          </a:p>
          <a:p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5572132" y="4214818"/>
            <a:ext cx="3571900" cy="2357454"/>
            <a:chOff x="5572132" y="4214818"/>
            <a:chExt cx="3571900" cy="2357454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72132" y="4214818"/>
              <a:ext cx="3497485" cy="2254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5635393" y="6233717"/>
              <a:ext cx="606470" cy="338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1977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8537562" y="6233717"/>
              <a:ext cx="606470" cy="338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2010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643050"/>
            <a:ext cx="7286676" cy="4884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High pressures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Some right ascensions are already in high demand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Call for Proposals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Important document</a:t>
            </a:r>
          </a:p>
          <a:p>
            <a:pPr lvl="1"/>
            <a:r>
              <a:rPr lang="en-GB"/>
              <a:t>contains a lot of relevant information</a:t>
            </a:r>
          </a:p>
          <a:p>
            <a:pPr lvl="1"/>
            <a:r>
              <a:rPr lang="en-GB"/>
              <a:t>especially important for first-time </a:t>
            </a:r>
            <a:br>
              <a:rPr lang="en-GB"/>
            </a:br>
            <a:r>
              <a:rPr lang="en-GB"/>
              <a:t>users</a:t>
            </a:r>
          </a:p>
          <a:p>
            <a:pPr lvl="1"/>
            <a:r>
              <a:rPr lang="en-GB"/>
              <a:t>contains many useful links</a:t>
            </a:r>
            <a:br>
              <a:rPr lang="en-GB"/>
            </a:br>
            <a:r>
              <a:rPr lang="en-GB"/>
              <a:t>to instrumentation and other useful </a:t>
            </a:r>
            <a:br>
              <a:rPr lang="en-GB"/>
            </a:br>
            <a:r>
              <a:rPr lang="en-GB"/>
              <a:t>information</a:t>
            </a:r>
          </a:p>
          <a:p>
            <a:pPr lvl="1"/>
            <a:r>
              <a:rPr lang="en-GB"/>
              <a:t>binding document, if proposal is approved</a:t>
            </a:r>
          </a:p>
          <a:p>
            <a:pPr lvl="1"/>
            <a:endParaRPr lang="en-GB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65729" y="1071546"/>
            <a:ext cx="200785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42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50" y="44450"/>
            <a:ext cx="8286750" cy="912813"/>
          </a:xfrm>
        </p:spPr>
        <p:txBody>
          <a:bodyPr/>
          <a:lstStyle/>
          <a:p>
            <a:r>
              <a:rPr lang="it-IT"/>
              <a:t>ALMA</a:t>
            </a:r>
          </a:p>
        </p:txBody>
      </p:sp>
      <p:sp>
        <p:nvSpPr>
          <p:cNvPr id="1802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125538"/>
            <a:ext cx="5400675" cy="5543550"/>
          </a:xfrm>
        </p:spPr>
        <p:txBody>
          <a:bodyPr>
            <a:normAutofit/>
          </a:bodyPr>
          <a:lstStyle/>
          <a:p>
            <a:r>
              <a:rPr lang="en-US" dirty="0"/>
              <a:t>Science requirements</a:t>
            </a:r>
          </a:p>
          <a:p>
            <a:pPr lvl="1">
              <a:spcBef>
                <a:spcPct val="10000"/>
              </a:spcBef>
            </a:pPr>
            <a:r>
              <a:rPr lang="en-US" dirty="0"/>
              <a:t>Detect CO and [CII] in Milky  Way galaxy at z=3 in &lt; 24 hr </a:t>
            </a:r>
          </a:p>
          <a:p>
            <a:pPr lvl="1">
              <a:spcBef>
                <a:spcPct val="10000"/>
              </a:spcBef>
            </a:pPr>
            <a:r>
              <a:rPr lang="en-US" dirty="0"/>
              <a:t>Dust emission, gas kinematics  in proto-planetary disks</a:t>
            </a:r>
          </a:p>
          <a:p>
            <a:pPr lvl="1">
              <a:spcBef>
                <a:spcPct val="10000"/>
              </a:spcBef>
            </a:pPr>
            <a:r>
              <a:rPr lang="en-US" dirty="0"/>
              <a:t>Resolution to match Hubble,   JWST and 8-10m with AO</a:t>
            </a:r>
          </a:p>
          <a:p>
            <a:pPr lvl="1">
              <a:spcBef>
                <a:spcPct val="10000"/>
              </a:spcBef>
            </a:pPr>
            <a:r>
              <a:rPr lang="en-US" dirty="0"/>
              <a:t> Complement to Herschel</a:t>
            </a:r>
          </a:p>
          <a:p>
            <a:pPr>
              <a:spcBef>
                <a:spcPct val="40000"/>
              </a:spcBef>
            </a:pPr>
            <a:r>
              <a:rPr lang="en-US" dirty="0"/>
              <a:t>Specifications</a:t>
            </a:r>
          </a:p>
          <a:p>
            <a:pPr lvl="1">
              <a:spcBef>
                <a:spcPct val="10000"/>
              </a:spcBef>
            </a:pPr>
            <a:r>
              <a:rPr lang="it-IT" dirty="0"/>
              <a:t>66 antennas (54x12m, 12x7m)</a:t>
            </a:r>
          </a:p>
          <a:p>
            <a:pPr lvl="1"/>
            <a:r>
              <a:rPr lang="it-IT" dirty="0"/>
              <a:t>14 km max baseline (&lt; 10mas)</a:t>
            </a:r>
          </a:p>
          <a:p>
            <a:pPr lvl="1"/>
            <a:r>
              <a:rPr lang="it-IT" dirty="0"/>
              <a:t>30-1000 GHz (10–0.3mm),       up to 10 receiver bands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084888" y="4786354"/>
            <a:ext cx="3024187" cy="1643042"/>
            <a:chOff x="6084888" y="4810146"/>
            <a:chExt cx="3024187" cy="1643042"/>
          </a:xfrm>
        </p:grpSpPr>
        <p:grpSp>
          <p:nvGrpSpPr>
            <p:cNvPr id="3" name="Group 16"/>
            <p:cNvGrpSpPr/>
            <p:nvPr/>
          </p:nvGrpSpPr>
          <p:grpSpPr>
            <a:xfrm>
              <a:off x="6084888" y="4810146"/>
              <a:ext cx="2951162" cy="1619250"/>
              <a:chOff x="6084888" y="4833938"/>
              <a:chExt cx="2951162" cy="1619250"/>
            </a:xfrm>
          </p:grpSpPr>
          <p:pic>
            <p:nvPicPr>
              <p:cNvPr id="1802246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416800" y="4833938"/>
                <a:ext cx="1619250" cy="161925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pic>
            <p:nvPicPr>
              <p:cNvPr id="1802247" name="Picture 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084888" y="5499100"/>
                <a:ext cx="1223962" cy="95408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sp>
            <p:nvSpPr>
              <p:cNvPr id="1802248" name="Line 8"/>
              <p:cNvSpPr>
                <a:spLocks noChangeShapeType="1"/>
              </p:cNvSpPr>
              <p:nvPr/>
            </p:nvSpPr>
            <p:spPr bwMode="auto">
              <a:xfrm>
                <a:off x="6659563" y="6165850"/>
                <a:ext cx="792162" cy="287338"/>
              </a:xfrm>
              <a:prstGeom prst="line">
                <a:avLst/>
              </a:prstGeom>
              <a:noFill/>
              <a:ln w="28440">
                <a:solidFill>
                  <a:srgbClr val="E000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02249" name="Line 9"/>
              <p:cNvSpPr>
                <a:spLocks noChangeShapeType="1"/>
              </p:cNvSpPr>
              <p:nvPr/>
            </p:nvSpPr>
            <p:spPr bwMode="auto">
              <a:xfrm flipV="1">
                <a:off x="6732588" y="4868863"/>
                <a:ext cx="673100" cy="865187"/>
              </a:xfrm>
              <a:prstGeom prst="line">
                <a:avLst/>
              </a:prstGeom>
              <a:noFill/>
              <a:ln w="28440">
                <a:solidFill>
                  <a:srgbClr val="E000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802250" name="Text Box 10"/>
            <p:cNvSpPr txBox="1">
              <a:spLocks noChangeArrowheads="1"/>
            </p:cNvSpPr>
            <p:nvPr/>
          </p:nvSpPr>
          <p:spPr bwMode="auto">
            <a:xfrm>
              <a:off x="8123238" y="6116638"/>
              <a:ext cx="985837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0">
                  <a:solidFill>
                    <a:schemeClr val="bg1"/>
                  </a:solidFill>
                </a:rPr>
                <a:t>850 GHz</a:t>
              </a:r>
            </a:p>
          </p:txBody>
        </p:sp>
        <p:sp>
          <p:nvSpPr>
            <p:cNvPr id="1802251" name="Rectangle 11"/>
            <p:cNvSpPr>
              <a:spLocks noChangeArrowheads="1"/>
            </p:cNvSpPr>
            <p:nvPr/>
          </p:nvSpPr>
          <p:spPr bwMode="auto">
            <a:xfrm>
              <a:off x="8474075" y="4886325"/>
              <a:ext cx="6350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spcBef>
                  <a:spcPts val="1125"/>
                </a:spcBef>
                <a:buClr>
                  <a:srgbClr val="FFFF99"/>
                </a:buClr>
                <a:buSzPct val="100000"/>
                <a:buFont typeface="Arial" charset="0"/>
                <a:buNone/>
              </a:pPr>
              <a:r>
                <a:rPr lang="en-GB" sz="1600" i="0">
                  <a:solidFill>
                    <a:schemeClr val="bg1"/>
                  </a:solidFill>
                </a:rPr>
                <a:t>5AU</a:t>
              </a:r>
              <a:r>
                <a:rPr lang="en-GB" sz="1600" b="1" i="0"/>
                <a:t> </a:t>
              </a:r>
            </a:p>
          </p:txBody>
        </p:sp>
      </p:grpSp>
      <p:sp>
        <p:nvSpPr>
          <p:cNvPr id="1802252" name="Line 12"/>
          <p:cNvSpPr>
            <a:spLocks noChangeShapeType="1"/>
          </p:cNvSpPr>
          <p:nvPr/>
        </p:nvSpPr>
        <p:spPr bwMode="auto">
          <a:xfrm>
            <a:off x="8604250" y="5229225"/>
            <a:ext cx="360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19" name="Group 18"/>
          <p:cNvGrpSpPr/>
          <p:nvPr/>
        </p:nvGrpSpPr>
        <p:grpSpPr>
          <a:xfrm>
            <a:off x="6084888" y="1071546"/>
            <a:ext cx="2987675" cy="3589337"/>
            <a:chOff x="6084888" y="1071546"/>
            <a:chExt cx="2987675" cy="3589337"/>
          </a:xfrm>
        </p:grpSpPr>
        <p:grpSp>
          <p:nvGrpSpPr>
            <p:cNvPr id="2" name="Group 15"/>
            <p:cNvGrpSpPr/>
            <p:nvPr/>
          </p:nvGrpSpPr>
          <p:grpSpPr>
            <a:xfrm>
              <a:off x="6084888" y="1071546"/>
              <a:ext cx="2987675" cy="3589337"/>
              <a:chOff x="6084888" y="1125538"/>
              <a:chExt cx="2987675" cy="3589337"/>
            </a:xfrm>
          </p:grpSpPr>
          <p:pic>
            <p:nvPicPr>
              <p:cNvPr id="1802244" name="Picture 4" descr="HDF_opt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084888" y="1125538"/>
                <a:ext cx="2987675" cy="1765300"/>
              </a:xfrm>
              <a:prstGeom prst="rect">
                <a:avLst/>
              </a:prstGeom>
              <a:noFill/>
            </p:spPr>
          </p:pic>
          <p:pic>
            <p:nvPicPr>
              <p:cNvPr id="1802245" name="Picture 5" descr="HDF_ALMA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6084888" y="2924175"/>
                <a:ext cx="2986087" cy="1790700"/>
              </a:xfrm>
              <a:prstGeom prst="rect">
                <a:avLst/>
              </a:prstGeom>
              <a:noFill/>
            </p:spPr>
          </p:pic>
        </p:grpSp>
        <p:sp>
          <p:nvSpPr>
            <p:cNvPr id="1802253" name="Text Box 13"/>
            <p:cNvSpPr txBox="1">
              <a:spLocks noChangeArrowheads="1"/>
            </p:cNvSpPr>
            <p:nvPr/>
          </p:nvSpPr>
          <p:spPr bwMode="auto">
            <a:xfrm>
              <a:off x="6091238" y="2341563"/>
              <a:ext cx="6413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i="0">
                  <a:solidFill>
                    <a:schemeClr val="bg1"/>
                  </a:solidFill>
                </a:rPr>
                <a:t>HST</a:t>
              </a:r>
            </a:p>
          </p:txBody>
        </p:sp>
        <p:sp>
          <p:nvSpPr>
            <p:cNvPr id="1802254" name="Text Box 14"/>
            <p:cNvSpPr txBox="1">
              <a:spLocks noChangeArrowheads="1"/>
            </p:cNvSpPr>
            <p:nvPr/>
          </p:nvSpPr>
          <p:spPr bwMode="auto">
            <a:xfrm>
              <a:off x="6103938" y="4076700"/>
              <a:ext cx="8445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i="0" dirty="0">
                  <a:solidFill>
                    <a:schemeClr val="bg1"/>
                  </a:solidFill>
                </a:rPr>
                <a:t>ALMA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Call for Proposals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Everybody must read</a:t>
            </a:r>
          </a:p>
        </p:txBody>
      </p:sp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5438" y="1844675"/>
            <a:ext cx="6505575" cy="350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Call for Proposals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Find the appropriate instrument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875" y="1614488"/>
            <a:ext cx="5251450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What makes a proposal successful?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Exciting science</a:t>
            </a:r>
          </a:p>
          <a:p>
            <a:pPr lvl="1"/>
            <a:r>
              <a:rPr lang="en-GB"/>
              <a:t>providing a clear progress in our understanding of some phenomenon</a:t>
            </a:r>
          </a:p>
          <a:p>
            <a:r>
              <a:rPr lang="en-GB"/>
              <a:t>A neat idea</a:t>
            </a:r>
          </a:p>
          <a:p>
            <a:pPr lvl="1"/>
            <a:r>
              <a:rPr lang="en-GB"/>
              <a:t>unusual method, new idea, new approach, </a:t>
            </a:r>
            <a:br>
              <a:rPr lang="en-GB"/>
            </a:br>
            <a:r>
              <a:rPr lang="en-GB"/>
              <a:t>unique observation or experiment</a:t>
            </a:r>
          </a:p>
          <a:p>
            <a:r>
              <a:rPr lang="en-GB"/>
              <a:t>Clear language</a:t>
            </a:r>
          </a:p>
          <a:p>
            <a:pPr lvl="1"/>
            <a:r>
              <a:rPr lang="en-GB"/>
              <a:t>presentation of an exciting story, which is interesting for many people</a:t>
            </a:r>
          </a:p>
          <a:p>
            <a:pPr lvl="1"/>
            <a:r>
              <a:rPr lang="en-GB"/>
              <a:t>cover all questions somebody may have</a:t>
            </a:r>
          </a:p>
          <a:p>
            <a:pPr lvl="1"/>
            <a:r>
              <a:rPr lang="en-GB"/>
              <a:t>information to the point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What makes a proposal successful?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 consistent story</a:t>
            </a:r>
          </a:p>
          <a:p>
            <a:pPr lvl="1"/>
            <a:r>
              <a:rPr lang="en-GB"/>
              <a:t>the proposal is complete and provides all information</a:t>
            </a:r>
          </a:p>
          <a:p>
            <a:pPr lvl="1"/>
            <a:r>
              <a:rPr lang="en-GB"/>
              <a:t>quantitative arguments for the amount of time requested</a:t>
            </a:r>
          </a:p>
          <a:p>
            <a:r>
              <a:rPr lang="en-GB"/>
              <a:t>Good Luck!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ESO Archive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The ESO data archive </a:t>
            </a:r>
          </a:p>
          <a:p>
            <a:pPr lvl="1"/>
            <a:r>
              <a:rPr lang="en-GB"/>
              <a:t>is a rich source of excellent data</a:t>
            </a:r>
          </a:p>
          <a:p>
            <a:pPr lvl="1"/>
            <a:r>
              <a:rPr lang="en-GB"/>
              <a:t>abstracts of previous proposals available</a:t>
            </a:r>
          </a:p>
          <a:p>
            <a:pPr lvl="1"/>
            <a:r>
              <a:rPr lang="en-GB"/>
              <a:t>data public one year after they have been delivered to the PI</a:t>
            </a:r>
          </a:p>
          <a:p>
            <a:pPr lvl="1"/>
            <a:r>
              <a:rPr lang="en-GB"/>
              <a:t>great way to compete with your competitor, if they got observing time</a:t>
            </a:r>
          </a:p>
          <a:p>
            <a:pPr lvl="1"/>
            <a:r>
              <a:rPr lang="en-GB"/>
              <a:t>easy retrieval and selection of calibration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Get involved</a:t>
            </a:r>
            <a:endParaRPr lang="en-GB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Participate in OPC</a:t>
            </a:r>
          </a:p>
          <a:p>
            <a:r>
              <a:rPr lang="en-US"/>
              <a:t>Participate in other ESO activities</a:t>
            </a:r>
          </a:p>
          <a:p>
            <a:pPr lvl="1"/>
            <a:r>
              <a:rPr lang="en-US"/>
              <a:t>get to know the organisation better</a:t>
            </a:r>
          </a:p>
          <a:p>
            <a:pPr lvl="1"/>
            <a:r>
              <a:rPr lang="en-US"/>
              <a:t>active interactions with ESO people</a:t>
            </a:r>
          </a:p>
          <a:p>
            <a:r>
              <a:rPr lang="en-US"/>
              <a:t>Have a lively scientific exchange with the (European) astronomical community</a:t>
            </a:r>
          </a:p>
          <a:p>
            <a:pPr lvl="1"/>
            <a:r>
              <a:rPr lang="en-US"/>
              <a:t>conferences, workshops</a:t>
            </a:r>
          </a:p>
          <a:p>
            <a:pPr lvl="1"/>
            <a:r>
              <a:rPr lang="en-US"/>
              <a:t>regularly publish your results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Get involved</a:t>
            </a:r>
            <a:endParaRPr lang="en-GB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Participate in OPC</a:t>
            </a:r>
          </a:p>
          <a:p>
            <a:r>
              <a:rPr lang="en-US"/>
              <a:t>Participate in other ESO activities</a:t>
            </a:r>
          </a:p>
          <a:p>
            <a:pPr lvl="1"/>
            <a:r>
              <a:rPr lang="en-US"/>
              <a:t>get to know the organisation better</a:t>
            </a:r>
          </a:p>
          <a:p>
            <a:pPr lvl="1"/>
            <a:r>
              <a:rPr lang="en-US"/>
              <a:t>active interactions with ESO people</a:t>
            </a:r>
          </a:p>
          <a:p>
            <a:r>
              <a:rPr lang="en-US"/>
              <a:t>Have a lively scientific exchange with the (European) astronomical community</a:t>
            </a:r>
          </a:p>
          <a:p>
            <a:pPr lvl="1"/>
            <a:r>
              <a:rPr lang="en-US"/>
              <a:t>conferences, workshops</a:t>
            </a:r>
          </a:p>
          <a:p>
            <a:pPr lvl="1"/>
            <a:r>
              <a:rPr lang="en-US"/>
              <a:t>regularly publish your results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ESO’s goals for next five years 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27088" y="1123950"/>
            <a:ext cx="8497887" cy="4392613"/>
          </a:xfrm>
        </p:spPr>
        <p:txBody>
          <a:bodyPr/>
          <a:lstStyle/>
          <a:p>
            <a:pPr eaLnBrk="1" hangingPunct="1"/>
            <a:r>
              <a:rPr lang="en-GB" dirty="0" smtClean="0"/>
              <a:t>Best science from La </a:t>
            </a:r>
            <a:r>
              <a:rPr lang="en-GB" dirty="0" err="1" smtClean="0"/>
              <a:t>Silla</a:t>
            </a:r>
            <a:r>
              <a:rPr lang="en-GB" dirty="0" smtClean="0"/>
              <a:t> </a:t>
            </a:r>
            <a:r>
              <a:rPr lang="en-GB" dirty="0" err="1" smtClean="0"/>
              <a:t>Paranal</a:t>
            </a:r>
            <a:r>
              <a:rPr lang="en-GB" dirty="0" smtClean="0"/>
              <a:t> Observatory</a:t>
            </a:r>
          </a:p>
          <a:p>
            <a:pPr lvl="1" eaLnBrk="1" hangingPunct="1">
              <a:spcBef>
                <a:spcPct val="10000"/>
              </a:spcBef>
            </a:pPr>
            <a:r>
              <a:rPr lang="en-GB" dirty="0" smtClean="0"/>
              <a:t>Second generation instruments (VLT/VLTI)</a:t>
            </a:r>
          </a:p>
          <a:p>
            <a:pPr lvl="1" eaLnBrk="1" hangingPunct="1"/>
            <a:r>
              <a:rPr lang="en-GB" dirty="0" smtClean="0"/>
              <a:t>Key surveys with VST and VISTA</a:t>
            </a:r>
          </a:p>
          <a:p>
            <a:pPr lvl="1" eaLnBrk="1" hangingPunct="1"/>
            <a:r>
              <a:rPr lang="en-GB" dirty="0" smtClean="0"/>
              <a:t>Long-term programs for unique science on La </a:t>
            </a:r>
            <a:r>
              <a:rPr lang="en-GB" dirty="0" err="1" smtClean="0"/>
              <a:t>Silla</a:t>
            </a:r>
            <a:endParaRPr lang="en-GB" dirty="0" smtClean="0"/>
          </a:p>
          <a:p>
            <a:pPr lvl="1" eaLnBrk="1" hangingPunct="1"/>
            <a:r>
              <a:rPr lang="en-GB" dirty="0" smtClean="0"/>
              <a:t>Prepare for ALMA science with APEX</a:t>
            </a:r>
          </a:p>
          <a:p>
            <a:pPr eaLnBrk="1" hangingPunct="1">
              <a:spcBef>
                <a:spcPct val="50000"/>
              </a:spcBef>
            </a:pPr>
            <a:r>
              <a:rPr lang="en-GB" dirty="0" smtClean="0"/>
              <a:t>Deliver ALMA on time and budget</a:t>
            </a:r>
          </a:p>
          <a:p>
            <a:pPr eaLnBrk="1" hangingPunct="1">
              <a:spcBef>
                <a:spcPct val="50000"/>
              </a:spcBef>
            </a:pPr>
            <a:r>
              <a:rPr lang="en-GB" dirty="0" smtClean="0"/>
              <a:t>Design the world-leading E-ELT and secure funding for construction and operations</a:t>
            </a:r>
          </a:p>
        </p:txBody>
      </p:sp>
      <p:pic>
        <p:nvPicPr>
          <p:cNvPr id="2054" name="Picture 4" descr="lso-sunset-preview"/>
          <p:cNvPicPr>
            <a:picLocks noChangeAspect="1" noChangeArrowheads="1"/>
          </p:cNvPicPr>
          <p:nvPr/>
        </p:nvPicPr>
        <p:blipFill>
          <a:blip r:embed="rId3" cstate="print"/>
          <a:srcRect l="7813" r="7813"/>
          <a:stretch>
            <a:fillRect/>
          </a:stretch>
        </p:blipFill>
        <p:spPr bwMode="auto">
          <a:xfrm>
            <a:off x="0" y="5508000"/>
            <a:ext cx="2215909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5"/>
          <p:cNvPicPr>
            <a:picLocks noChangeAspect="1" noChangeArrowheads="1"/>
          </p:cNvPicPr>
          <p:nvPr/>
        </p:nvPicPr>
        <p:blipFill>
          <a:blip r:embed="rId4" cstate="print"/>
          <a:srcRect t="26456" b="7054"/>
          <a:stretch>
            <a:fillRect/>
          </a:stretch>
        </p:blipFill>
        <p:spPr bwMode="auto">
          <a:xfrm>
            <a:off x="2127248" y="5508000"/>
            <a:ext cx="21590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6" descr="general_l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5508000"/>
            <a:ext cx="1810183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7" descr="2006-jun-icon"/>
          <p:cNvPicPr>
            <a:picLocks noChangeAspect="1" noChangeArrowheads="1"/>
          </p:cNvPicPr>
          <p:nvPr/>
        </p:nvPicPr>
        <p:blipFill>
          <a:blip r:embed="rId6" cstate="print"/>
          <a:srcRect l="16000" t="16000" r="16000" b="25600"/>
          <a:stretch>
            <a:fillRect/>
          </a:stretch>
        </p:blipFill>
        <p:spPr bwMode="auto">
          <a:xfrm>
            <a:off x="4266667" y="5508000"/>
            <a:ext cx="1591217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8" descr="E-ELT_Image_June07_compresse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53569" y="5508000"/>
            <a:ext cx="1490463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 bwMode="auto">
          <a:xfrm>
            <a:off x="0" y="5500702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0000"/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E-ELT</a:t>
            </a:r>
          </a:p>
        </p:txBody>
      </p:sp>
      <p:sp>
        <p:nvSpPr>
          <p:cNvPr id="1804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125538"/>
            <a:ext cx="7554912" cy="49704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Detailed design study </a:t>
            </a:r>
          </a:p>
          <a:p>
            <a:pPr lvl="1">
              <a:spcBef>
                <a:spcPct val="10000"/>
              </a:spcBef>
            </a:pPr>
            <a:r>
              <a:rPr lang="en-US" dirty="0"/>
              <a:t>Baseline 42m primary mirror</a:t>
            </a:r>
            <a:endParaRPr lang="en-US" dirty="0">
              <a:cs typeface="Arial" charset="0"/>
            </a:endParaRPr>
          </a:p>
          <a:p>
            <a:pPr lvl="1"/>
            <a:r>
              <a:rPr lang="en-US" dirty="0">
                <a:cs typeface="Arial" charset="0"/>
              </a:rPr>
              <a:t>Adaptive optics </a:t>
            </a:r>
            <a:r>
              <a:rPr lang="en-US" dirty="0" smtClean="0">
                <a:cs typeface="Arial" charset="0"/>
              </a:rPr>
              <a:t>built-in</a:t>
            </a:r>
          </a:p>
          <a:p>
            <a:pPr lvl="1"/>
            <a:r>
              <a:rPr lang="en-US" dirty="0" smtClean="0">
                <a:cs typeface="Arial" charset="0"/>
              </a:rPr>
              <a:t>8 instrument studies and 2 adaptive optics modules studied</a:t>
            </a:r>
            <a:endParaRPr lang="en-US" dirty="0">
              <a:cs typeface="Arial" charset="0"/>
            </a:endParaRPr>
          </a:p>
          <a:p>
            <a:pPr lvl="1"/>
            <a:r>
              <a:rPr lang="en-US" dirty="0">
                <a:cs typeface="Arial" charset="0"/>
              </a:rPr>
              <a:t>Industry strongly engaged</a:t>
            </a:r>
          </a:p>
          <a:p>
            <a:pPr lvl="1"/>
            <a:r>
              <a:rPr lang="en-US" dirty="0" smtClean="0">
                <a:cs typeface="Arial" charset="0"/>
              </a:rPr>
              <a:t>Study </a:t>
            </a:r>
            <a:r>
              <a:rPr lang="en-US" dirty="0">
                <a:cs typeface="Arial" charset="0"/>
              </a:rPr>
              <a:t>complete in 2010</a:t>
            </a:r>
          </a:p>
          <a:p>
            <a:pPr>
              <a:spcBef>
                <a:spcPct val="40000"/>
              </a:spcBef>
            </a:pPr>
            <a:r>
              <a:rPr lang="en-US" dirty="0">
                <a:cs typeface="Arial" charset="0"/>
              </a:rPr>
              <a:t>Project</a:t>
            </a:r>
          </a:p>
          <a:p>
            <a:pPr lvl="1">
              <a:spcBef>
                <a:spcPct val="10000"/>
              </a:spcBef>
            </a:pPr>
            <a:r>
              <a:rPr lang="en-US" dirty="0"/>
              <a:t>Builds on </a:t>
            </a:r>
            <a:r>
              <a:rPr lang="en-US" i="1" dirty="0"/>
              <a:t>entire</a:t>
            </a:r>
            <a:r>
              <a:rPr lang="en-US" dirty="0"/>
              <a:t> expertise at ESO </a:t>
            </a:r>
            <a:r>
              <a:rPr lang="en-US" i="1" dirty="0"/>
              <a:t>and</a:t>
            </a:r>
            <a:r>
              <a:rPr lang="en-US" dirty="0"/>
              <a:t> in </a:t>
            </a:r>
            <a:r>
              <a:rPr lang="en-US" dirty="0" smtClean="0"/>
              <a:t>the member </a:t>
            </a:r>
            <a:r>
              <a:rPr lang="en-US" dirty="0"/>
              <a:t>states</a:t>
            </a:r>
          </a:p>
          <a:p>
            <a:pPr lvl="1"/>
            <a:r>
              <a:rPr lang="en-US" dirty="0"/>
              <a:t>Construction 2011-2018</a:t>
            </a:r>
          </a:p>
          <a:p>
            <a:pPr lvl="1"/>
            <a:r>
              <a:rPr lang="en-US" dirty="0"/>
              <a:t>Synergy: JWST/ALMA/SKA</a:t>
            </a:r>
            <a:endParaRPr lang="en-US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La Silla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052513"/>
            <a:ext cx="4752975" cy="5616575"/>
          </a:xfrm>
        </p:spPr>
        <p:txBody>
          <a:bodyPr/>
          <a:lstStyle/>
          <a:p>
            <a:pPr eaLnBrk="1" hangingPunct="1"/>
            <a:r>
              <a:rPr lang="en-US" dirty="0" smtClean="0"/>
              <a:t>Medium-size telescopes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dirty="0" smtClean="0"/>
              <a:t>3.6m: </a:t>
            </a:r>
            <a:r>
              <a:rPr lang="en-US" dirty="0" smtClean="0">
                <a:solidFill>
                  <a:srgbClr val="FF0000"/>
                </a:solidFill>
              </a:rPr>
              <a:t>HARPS</a:t>
            </a:r>
            <a:r>
              <a:rPr lang="en-US" dirty="0" smtClean="0"/>
              <a:t> for           </a:t>
            </a:r>
            <a:r>
              <a:rPr lang="en-US" dirty="0" err="1" smtClean="0"/>
              <a:t>exo</a:t>
            </a:r>
            <a:r>
              <a:rPr lang="en-US" dirty="0" smtClean="0"/>
              <a:t>-planet searches </a:t>
            </a:r>
          </a:p>
          <a:p>
            <a:pPr lvl="1" eaLnBrk="1" hangingPunct="1"/>
            <a:r>
              <a:rPr lang="en-US" dirty="0" smtClean="0"/>
              <a:t>3.5m NTT: </a:t>
            </a:r>
            <a:r>
              <a:rPr lang="en-US" dirty="0" smtClean="0">
                <a:solidFill>
                  <a:srgbClr val="FF0000"/>
                </a:solidFill>
              </a:rPr>
              <a:t>EFOSC2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SOFI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&amp; visitor instruments</a:t>
            </a:r>
          </a:p>
          <a:p>
            <a:pPr lvl="1" eaLnBrk="1" hangingPunct="1"/>
            <a:r>
              <a:rPr lang="en-US" dirty="0" smtClean="0"/>
              <a:t>2.2m: </a:t>
            </a:r>
            <a:r>
              <a:rPr lang="en-US" dirty="0" smtClean="0">
                <a:solidFill>
                  <a:srgbClr val="FF0000"/>
                </a:solidFill>
              </a:rPr>
              <a:t>WFI</a:t>
            </a:r>
            <a:r>
              <a:rPr lang="en-US" dirty="0" smtClean="0"/>
              <a:t> &amp; </a:t>
            </a:r>
            <a:r>
              <a:rPr lang="en-US" dirty="0" smtClean="0">
                <a:solidFill>
                  <a:srgbClr val="FF0000"/>
                </a:solidFill>
              </a:rPr>
              <a:t>FEROS</a:t>
            </a:r>
            <a:r>
              <a:rPr lang="en-US" dirty="0" smtClean="0"/>
              <a:t> in partnership with MPG</a:t>
            </a:r>
          </a:p>
          <a:p>
            <a:pPr eaLnBrk="1" hangingPunct="1">
              <a:spcBef>
                <a:spcPct val="40000"/>
              </a:spcBef>
            </a:pPr>
            <a:r>
              <a:rPr lang="en-US" dirty="0" smtClean="0"/>
              <a:t>Small telescopes 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dirty="0" smtClean="0"/>
              <a:t>Closed/funded externally</a:t>
            </a:r>
            <a:endParaRPr lang="en-US" dirty="0" smtClean="0">
              <a:cs typeface="Arial" charset="0"/>
            </a:endParaRPr>
          </a:p>
        </p:txBody>
      </p:sp>
      <p:pic>
        <p:nvPicPr>
          <p:cNvPr id="9221" name="Picture 4" descr="esopia00032sites"/>
          <p:cNvPicPr>
            <a:picLocks noChangeAspect="1" noChangeArrowheads="1"/>
          </p:cNvPicPr>
          <p:nvPr/>
        </p:nvPicPr>
        <p:blipFill>
          <a:blip r:embed="rId3" cstate="print"/>
          <a:srcRect l="296" b="746"/>
          <a:stretch>
            <a:fillRect/>
          </a:stretch>
        </p:blipFill>
        <p:spPr bwMode="auto">
          <a:xfrm>
            <a:off x="5364163" y="1085850"/>
            <a:ext cx="3744912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163" y="4076700"/>
            <a:ext cx="2160587" cy="184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3963" y="4076700"/>
            <a:ext cx="1528762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O-official-BL">
  <a:themeElements>
    <a:clrScheme name="ESO-official-B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O-official-B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>
          <a:noFill/>
          <a:miter lim="800000"/>
          <a:headEnd/>
          <a:tailEnd/>
        </a:ln>
      </a:spPr>
      <a:bodyPr wrap="none">
        <a:spAutoFit/>
      </a:bodyPr>
      <a:lstStyle>
        <a:defPPr eaLnBrk="0" hangingPunct="0">
          <a:defRPr sz="1800" b="1" dirty="0">
            <a:solidFill>
              <a:srgbClr val="FF0000"/>
            </a:solidFill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SO-official-B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8919</TotalTime>
  <Words>2316</Words>
  <Application>Microsoft Office PowerPoint</Application>
  <PresentationFormat>On-screen Show (4:3)</PresentationFormat>
  <Paragraphs>555</Paragraphs>
  <Slides>78</Slides>
  <Notes>56</Notes>
  <HiddenSlides>25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0" baseType="lpstr">
      <vt:lpstr>ESO-official-BL</vt:lpstr>
      <vt:lpstr>Photo Editor Photo</vt:lpstr>
      <vt:lpstr>ESO  Today and Tomorrow</vt:lpstr>
      <vt:lpstr>European Southern Observatory</vt:lpstr>
      <vt:lpstr>ESO’s world</vt:lpstr>
      <vt:lpstr>ESO Today</vt:lpstr>
      <vt:lpstr>La Silla Paranal</vt:lpstr>
      <vt:lpstr>La Silla Paranal</vt:lpstr>
      <vt:lpstr>ALMA</vt:lpstr>
      <vt:lpstr>E-ELT</vt:lpstr>
      <vt:lpstr>La Silla</vt:lpstr>
      <vt:lpstr>La Silla: 5 Operational Instruments</vt:lpstr>
      <vt:lpstr>Slide 11</vt:lpstr>
      <vt:lpstr>Slide 12</vt:lpstr>
      <vt:lpstr>Slide 13</vt:lpstr>
      <vt:lpstr>VLT Instruments</vt:lpstr>
      <vt:lpstr>VLTI Instruments</vt:lpstr>
      <vt:lpstr>Multipurpose Facilities</vt:lpstr>
      <vt:lpstr>Monikäyttöiset instrumentit</vt:lpstr>
      <vt:lpstr>Top list of ESO science</vt:lpstr>
      <vt:lpstr>Other top science from ESO</vt:lpstr>
      <vt:lpstr>More top science</vt:lpstr>
      <vt:lpstr>Proposal submission</vt:lpstr>
      <vt:lpstr>ESO Publication Statistics</vt:lpstr>
      <vt:lpstr>ESO and other Observatories</vt:lpstr>
      <vt:lpstr>Black hole at the Galactic Centre</vt:lpstr>
      <vt:lpstr>Flashes from the black hole</vt:lpstr>
      <vt:lpstr>Flashes from the black hole</vt:lpstr>
      <vt:lpstr>The ESO exo-planet machinery</vt:lpstr>
      <vt:lpstr>ESO results on exo-planets</vt:lpstr>
      <vt:lpstr>A planet with 1.9M and one in the habitable zone</vt:lpstr>
      <vt:lpstr>First image of an exo-planet</vt:lpstr>
      <vt:lpstr>β Pic planet</vt:lpstr>
      <vt:lpstr>Imaged planets</vt:lpstr>
      <vt:lpstr>Science (1)</vt:lpstr>
      <vt:lpstr>Accelerating Universe</vt:lpstr>
      <vt:lpstr>Gamma-Ray Bursts</vt:lpstr>
      <vt:lpstr>SN/GRB connection</vt:lpstr>
      <vt:lpstr>GRBs as background light bulbs</vt:lpstr>
      <vt:lpstr>GRBs as background light bulbs</vt:lpstr>
      <vt:lpstr>Rapid Response Mode (RRM)</vt:lpstr>
      <vt:lpstr>Gamma-Ray Bursts</vt:lpstr>
      <vt:lpstr>Most distant stellar object yet observed – GRB 090423</vt:lpstr>
      <vt:lpstr>GRB 090423</vt:lpstr>
      <vt:lpstr>Do we understand the physical laws that govern the universe?</vt:lpstr>
      <vt:lpstr>Searching for other earths</vt:lpstr>
      <vt:lpstr>The Survey Telescopes</vt:lpstr>
      <vt:lpstr>VISTA</vt:lpstr>
      <vt:lpstr>FORS and HAWK-I</vt:lpstr>
      <vt:lpstr>Chajnantor</vt:lpstr>
      <vt:lpstr>Chajnantor</vt:lpstr>
      <vt:lpstr>Chajnantor</vt:lpstr>
      <vt:lpstr>Slide 51</vt:lpstr>
      <vt:lpstr>Slide 52</vt:lpstr>
      <vt:lpstr>Slide 53</vt:lpstr>
      <vt:lpstr>ALMA</vt:lpstr>
      <vt:lpstr>ALMA</vt:lpstr>
      <vt:lpstr>ALMA</vt:lpstr>
      <vt:lpstr>Closure phase</vt:lpstr>
      <vt:lpstr>ALMA 2009</vt:lpstr>
      <vt:lpstr>ALMA Early Science</vt:lpstr>
      <vt:lpstr>ALMA 2013</vt:lpstr>
      <vt:lpstr>   Some Recent Images</vt:lpstr>
      <vt:lpstr>E-ELT</vt:lpstr>
      <vt:lpstr>Proposing for ESO time</vt:lpstr>
      <vt:lpstr>Structure of the ESO OPC</vt:lpstr>
      <vt:lpstr>Proposal types</vt:lpstr>
      <vt:lpstr>ESO proposals</vt:lpstr>
      <vt:lpstr>Finnish proposals</vt:lpstr>
      <vt:lpstr>High pressures</vt:lpstr>
      <vt:lpstr>Call for Proposals</vt:lpstr>
      <vt:lpstr>Call for Proposals</vt:lpstr>
      <vt:lpstr>Call for Proposals</vt:lpstr>
      <vt:lpstr>What makes a proposal successful?</vt:lpstr>
      <vt:lpstr>What makes a proposal successful?</vt:lpstr>
      <vt:lpstr>ESO Archive</vt:lpstr>
      <vt:lpstr>Get involved</vt:lpstr>
      <vt:lpstr>Get involved</vt:lpstr>
      <vt:lpstr>ESO’s goals for next five years </vt:lpstr>
      <vt:lpstr>Slide 78</vt:lpstr>
    </vt:vector>
  </TitlesOfParts>
  <Company>European Southern Observatory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110th FC – Garching – 10th to 11th May 2005</dc:title>
  <dc:creator>Mark Robinson</dc:creator>
  <cp:lastModifiedBy>Leibundgut</cp:lastModifiedBy>
  <cp:revision>374</cp:revision>
  <dcterms:created xsi:type="dcterms:W3CDTF">2005-05-12T08:33:16Z</dcterms:created>
  <dcterms:modified xsi:type="dcterms:W3CDTF">2010-06-04T20:39:24Z</dcterms:modified>
</cp:coreProperties>
</file>