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145" r:id="rId2"/>
  </p:sldMasterIdLst>
  <p:notesMasterIdLst>
    <p:notesMasterId r:id="rId29"/>
  </p:notesMasterIdLst>
  <p:handoutMasterIdLst>
    <p:handoutMasterId r:id="rId30"/>
  </p:handoutMasterIdLst>
  <p:sldIdLst>
    <p:sldId id="397" r:id="rId3"/>
    <p:sldId id="398" r:id="rId4"/>
    <p:sldId id="425" r:id="rId5"/>
    <p:sldId id="432" r:id="rId6"/>
    <p:sldId id="431" r:id="rId7"/>
    <p:sldId id="386" r:id="rId8"/>
    <p:sldId id="340" r:id="rId9"/>
    <p:sldId id="341" r:id="rId10"/>
    <p:sldId id="415" r:id="rId11"/>
    <p:sldId id="405" r:id="rId12"/>
    <p:sldId id="406" r:id="rId13"/>
    <p:sldId id="353" r:id="rId14"/>
    <p:sldId id="370" r:id="rId15"/>
    <p:sldId id="409" r:id="rId16"/>
    <p:sldId id="401" r:id="rId17"/>
    <p:sldId id="435" r:id="rId18"/>
    <p:sldId id="433" r:id="rId19"/>
    <p:sldId id="429" r:id="rId20"/>
    <p:sldId id="412" r:id="rId21"/>
    <p:sldId id="413" r:id="rId22"/>
    <p:sldId id="355" r:id="rId23"/>
    <p:sldId id="414" r:id="rId24"/>
    <p:sldId id="416" r:id="rId25"/>
    <p:sldId id="417" r:id="rId26"/>
    <p:sldId id="349" r:id="rId27"/>
    <p:sldId id="418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F9D"/>
    <a:srgbClr val="9A9A9D"/>
    <a:srgbClr val="9A9A9A"/>
    <a:srgbClr val="A4A4A8"/>
    <a:srgbClr val="9F9FA8"/>
    <a:srgbClr val="9F9FA0"/>
    <a:srgbClr val="9F9F9F"/>
    <a:srgbClr val="A9A9A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84" autoAdjust="0"/>
  </p:normalViewPr>
  <p:slideViewPr>
    <p:cSldViewPr snapToObjects="1">
      <p:cViewPr varScale="1">
        <p:scale>
          <a:sx n="71" d="100"/>
          <a:sy n="71" d="100"/>
        </p:scale>
        <p:origin x="-1056" y="-96"/>
      </p:cViewPr>
      <p:guideLst>
        <p:guide orient="horz" pos="4272"/>
        <p:guide pos="5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Objects="1">
      <p:cViewPr varScale="1">
        <p:scale>
          <a:sx n="116" d="100"/>
          <a:sy n="116" d="100"/>
        </p:scale>
        <p:origin x="-4552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C7A9433A-2901-48E8-81C7-00179C7054B6}" type="datetime1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6074352C-8171-4873-9E73-A8A83FE0E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85D763E1-CE34-41B3-B078-CBA686EE9DE2}" type="datetime1">
              <a:rPr lang="en-US"/>
              <a:pPr>
                <a:defRPr/>
              </a:pPr>
              <a:t>4/22/2013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E38BAF58-BF91-4393-98FE-CFE41463A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D9DC5F-453A-4A9E-8A3C-704E821D2793}" type="slidenum">
              <a:rPr lang="en-US" smtClean="0">
                <a:ea typeface="ＭＳ Ｐゴシック" pitchFamily="34" charset="-128"/>
              </a:rPr>
              <a:pPr/>
              <a:t>2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471755-4BBA-4A60-9B0A-73B4F7798A92}" type="slidenum">
              <a:rPr lang="en-GB" smtClean="0">
                <a:ea typeface="ＭＳ Ｐゴシック" pitchFamily="34" charset="-128"/>
              </a:rPr>
              <a:pPr/>
              <a:t>16</a:t>
            </a:fld>
            <a:endParaRPr lang="en-GB" smtClean="0">
              <a:ea typeface="ＭＳ Ｐゴシック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DFFBF2-21A6-40A2-9093-B4DB66A9FB27}" type="slidenum">
              <a:rPr lang="en-US" smtClean="0">
                <a:ea typeface="ＭＳ Ｐゴシック" pitchFamily="34" charset="-128"/>
              </a:rPr>
              <a:pPr/>
              <a:t>23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8" descr="eso50thlogo-rgb.t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eso-flags-noframes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000" y="1295400"/>
            <a:ext cx="8640000" cy="21258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2000" y="3573600"/>
            <a:ext cx="8640000" cy="2827200"/>
          </a:xfrm>
        </p:spPr>
        <p:txBody>
          <a:bodyPr/>
          <a:lstStyle>
            <a:lvl1pPr marL="0" indent="0" algn="ctr">
              <a:buFont typeface="Monotype Sorts" pitchFamily="112" charset="2"/>
              <a:buNone/>
              <a:defRPr b="0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295400"/>
            <a:ext cx="6840280" cy="5105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8" descr="eso50thlogo-rgb.t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eso-flags-noframes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000" y="1295400"/>
            <a:ext cx="8640000" cy="21258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2000" y="3573600"/>
            <a:ext cx="8640000" cy="2827200"/>
          </a:xfrm>
        </p:spPr>
        <p:txBody>
          <a:bodyPr/>
          <a:lstStyle>
            <a:lvl1pPr marL="0" indent="0" algn="ctr">
              <a:buFont typeface="Monotype Sorts" pitchFamily="112" charset="2"/>
              <a:buNone/>
              <a:defRPr b="0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o-flags-noframe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71600"/>
            <a:ext cx="8640000" cy="5027611"/>
          </a:xfrm>
        </p:spPr>
        <p:txBody>
          <a:bodyPr/>
          <a:lstStyle>
            <a:lvl1pPr>
              <a:defRPr b="0" i="0">
                <a:latin typeface="Arial" pitchFamily="34" charset="0"/>
                <a:cs typeface="Arial"/>
              </a:defRPr>
            </a:lvl1pPr>
            <a:lvl2pPr>
              <a:defRPr b="0" i="0">
                <a:latin typeface="Arial" pitchFamily="34" charset="0"/>
                <a:cs typeface="Arial"/>
              </a:defRPr>
            </a:lvl2pPr>
            <a:lvl3pPr>
              <a:defRPr b="0" i="0">
                <a:latin typeface="Arial" pitchFamily="34" charset="0"/>
                <a:cs typeface="Arial"/>
              </a:defRPr>
            </a:lvl3pPr>
            <a:lvl4pPr>
              <a:defRPr b="0" i="0">
                <a:latin typeface="Arial" pitchFamily="34" charset="0"/>
                <a:cs typeface="Arial"/>
              </a:defRPr>
            </a:lvl4pPr>
            <a:lvl5pPr>
              <a:defRPr b="0" i="0">
                <a:latin typeface="Arial" pitchFamily="34" charset="0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295400"/>
            <a:ext cx="8640000" cy="210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2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2195513" y="63500"/>
            <a:ext cx="66960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en-GB" sz="3200" b="1" dirty="0" smtClean="0">
              <a:solidFill>
                <a:srgbClr val="262626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7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47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95736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288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2880000" cy="4114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491880" y="1309800"/>
            <a:ext cx="5400120" cy="50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o-flags-noframe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71600"/>
            <a:ext cx="8640000" cy="5027611"/>
          </a:xfrm>
        </p:spPr>
        <p:txBody>
          <a:bodyPr/>
          <a:lstStyle>
            <a:lvl1pPr>
              <a:defRPr b="0" i="0">
                <a:latin typeface="Arial" pitchFamily="34" charset="0"/>
                <a:cs typeface="Arial"/>
              </a:defRPr>
            </a:lvl1pPr>
            <a:lvl2pPr>
              <a:defRPr b="0" i="0">
                <a:latin typeface="Arial" pitchFamily="34" charset="0"/>
                <a:cs typeface="Arial"/>
              </a:defRPr>
            </a:lvl2pPr>
            <a:lvl3pPr>
              <a:defRPr b="0" i="0">
                <a:latin typeface="Arial" pitchFamily="34" charset="0"/>
                <a:cs typeface="Arial"/>
              </a:defRPr>
            </a:lvl3pPr>
            <a:lvl4pPr>
              <a:defRPr b="0" i="0">
                <a:latin typeface="Arial" pitchFamily="34" charset="0"/>
                <a:cs typeface="Arial"/>
              </a:defRPr>
            </a:lvl4pPr>
            <a:lvl5pPr>
              <a:defRPr b="0" i="0">
                <a:latin typeface="Arial" pitchFamily="34" charset="0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00" y="1295400"/>
            <a:ext cx="86400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00" y="5860800"/>
            <a:ext cx="8640000" cy="5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371600"/>
            <a:ext cx="8640000" cy="5029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295400"/>
            <a:ext cx="6840280" cy="5105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0950" y="105251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0950" y="353536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295400"/>
            <a:ext cx="8640000" cy="210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2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2195513" y="63500"/>
            <a:ext cx="66960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en-GB" sz="3200" b="1" dirty="0" smtClean="0">
              <a:solidFill>
                <a:srgbClr val="262626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7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47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95736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288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2880000" cy="4114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491880" y="1309800"/>
            <a:ext cx="5400120" cy="50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00" y="1295400"/>
            <a:ext cx="86400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00" y="5860800"/>
            <a:ext cx="8640000" cy="5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371600"/>
            <a:ext cx="8640000" cy="5029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371600"/>
            <a:ext cx="8639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8" name="Picture 9" descr="eso50thlogo-rgb.t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217488" y="6548438"/>
            <a:ext cx="4786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latin typeface="Arial" pitchFamily="34" charset="0"/>
                <a:cs typeface="Arial"/>
              </a:rPr>
              <a:t>Think Big | 19. April 2013</a:t>
            </a:r>
            <a:endParaRPr lang="en-US" sz="1000" dirty="0">
              <a:latin typeface="Arial" pitchFamily="34" charset="0"/>
              <a:cs typeface="Arial"/>
            </a:endParaRPr>
          </a:p>
        </p:txBody>
      </p:sp>
      <p:pic>
        <p:nvPicPr>
          <p:cNvPr id="1030" name="Picture 11" descr="eso-flags-noframes.pn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42" r:id="rId3"/>
    <p:sldLayoutId id="2147484443" r:id="rId4"/>
    <p:sldLayoutId id="2147484462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80" charset="2"/>
        <a:buChar char="n"/>
        <a:defRPr sz="28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371600"/>
            <a:ext cx="8639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052" name="Picture 9" descr="eso50thlogo-rgb.t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217488" y="6548438"/>
            <a:ext cx="4786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/>
              </a:rPr>
              <a:t>Think Big | 19. April 2013</a:t>
            </a:r>
            <a:endParaRPr lang="en-US" sz="1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/>
            </a:endParaRPr>
          </a:p>
        </p:txBody>
      </p:sp>
      <p:pic>
        <p:nvPicPr>
          <p:cNvPr id="2054" name="Picture 11" descr="eso-flags-noframes.pn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51" r:id="rId3"/>
    <p:sldLayoutId id="2147484452" r:id="rId4"/>
    <p:sldLayoutId id="2147484465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  <p:sldLayoutId id="21474844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80" charset="2"/>
        <a:buChar char="n"/>
        <a:defRPr sz="2800"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Bruno\Talks\Movies\Paranal-night-timelapse.m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D:\Bruno\Talks\popular\active_optics6.mpg" TargetMode="External"/><Relationship Id="rId1" Type="http://schemas.openxmlformats.org/officeDocument/2006/relationships/video" Target="file:///D:\Bruno\Talks\popular\active_optics4.mpg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video" Target="file:///D:\Bruno\Talks\popular\sn98bu_movie.mpeg" TargetMode="Externa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Movies\ALMA_transport.m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Bruno\Talks\Movies\Galactic_Centre_BH.m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Bruno\Talks\general%20presentations\ESO\Wien12\eso1151e.m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Paranal_Moons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7700" y="0"/>
            <a:ext cx="10290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468313" y="260350"/>
            <a:ext cx="8280400" cy="20796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ea typeface="ＭＳ Ｐゴシック" pitchFamily="34" charset="-128"/>
                <a:cs typeface="Arial" pitchFamily="34" charset="0"/>
              </a:rPr>
              <a:t>Himmelsbeobachtungen ver</a:t>
            </a:r>
            <a:r>
              <a:rPr lang="de-DE" smtClean="0">
                <a:latin typeface="HelveticaNeueLT Com 55 Roman" pitchFamily="34" charset="0"/>
                <a:ea typeface="ＭＳ Ｐゴシック" pitchFamily="34" charset="-128"/>
                <a:cs typeface="Arial" pitchFamily="34" charset="0"/>
              </a:rPr>
              <a:t>ändern unser Weltbild</a:t>
            </a:r>
            <a:endParaRPr lang="de-DE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2413" y="5084763"/>
            <a:ext cx="8639175" cy="13160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Bruno Leibundgut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ESO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8676" name="Picture 4" descr="ESO-Paranal-51"/>
          <p:cNvPicPr>
            <a:picLocks noChangeAspect="1" noChangeArrowheads="1"/>
          </p:cNvPicPr>
          <p:nvPr/>
        </p:nvPicPr>
        <p:blipFill>
          <a:blip r:embed="rId2"/>
          <a:srcRect l="5905" t="4890" r="5905"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anal-night-timelapse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960563"/>
            <a:ext cx="6858000" cy="3848100"/>
          </a:xfrm>
        </p:spPr>
      </p:pic>
      <p:sp>
        <p:nvSpPr>
          <p:cNvPr id="19458" name="Title 2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mtClean="0">
                <a:ea typeface="ＭＳ Ｐゴシック" pitchFamily="34" charset="-128"/>
                <a:cs typeface="Arial" pitchFamily="34" charset="0"/>
              </a:rPr>
              <a:t>Eine Nacht auf Paranal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Eines</a:t>
            </a:r>
            <a:r>
              <a:rPr lang="en-GB" dirty="0" smtClean="0"/>
              <a:t> </a:t>
            </a:r>
            <a:r>
              <a:rPr lang="en-GB" dirty="0" err="1" smtClean="0"/>
              <a:t>der</a:t>
            </a:r>
            <a:r>
              <a:rPr lang="en-GB" dirty="0" smtClean="0"/>
              <a:t> 8m </a:t>
            </a:r>
            <a:r>
              <a:rPr lang="en-GB" dirty="0" err="1" smtClean="0"/>
              <a:t>Teleskope</a:t>
            </a:r>
            <a:endParaRPr lang="en-GB" dirty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73163"/>
            <a:ext cx="7202488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63500"/>
            <a:ext cx="6696075" cy="1000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 smtClean="0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rPr>
              <a:t>Volle Kontrolle der Spiegel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6402388"/>
            <a:ext cx="2057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19C096C-C5BD-4DFC-BB74-A1DF6E769A03}" type="slidenum">
              <a:rPr lang="en-GB"/>
              <a:pPr/>
              <a:t>13</a:t>
            </a:fld>
            <a:endParaRPr lang="en-GB"/>
          </a:p>
        </p:txBody>
      </p:sp>
      <p:pic>
        <p:nvPicPr>
          <p:cNvPr id="1717251" name="active_optics4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8313" y="2276475"/>
            <a:ext cx="424815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7252" name="active_optics6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5025" y="2276475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17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17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725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72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17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17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725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725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63500"/>
            <a:ext cx="6696075" cy="1000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35843" name="Picture 3" descr="control-ro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5575"/>
            <a:ext cx="9144000" cy="716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2" name="Picture 4" descr="DSC047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-747713"/>
            <a:ext cx="5851525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3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dirty="0" smtClean="0">
                <a:latin typeface="+mj-lt"/>
                <a:ea typeface="ＭＳ Ｐゴシック" pitchFamily="34" charset="-128"/>
                <a:cs typeface="Arial" pitchFamily="34" charset="0"/>
              </a:rPr>
              <a:t>Kleiderwechsel</a:t>
            </a:r>
          </a:p>
        </p:txBody>
      </p:sp>
      <p:pic>
        <p:nvPicPr>
          <p:cNvPr id="36867" name="Picture 10" descr="390540_2936027486615_1438935116_3144134_171767205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185863"/>
            <a:ext cx="70231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sn98bu_movie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916113"/>
            <a:ext cx="3816350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Content Placeholder 4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r>
              <a:rPr lang="de-DE" smtClean="0">
                <a:ea typeface="ＭＳ Ｐゴシック" pitchFamily="34" charset="-128"/>
                <a:cs typeface="Arial" pitchFamily="34" charset="0"/>
              </a:rPr>
              <a:t>Wichtiger Beitrag zur Messung der beschleunigten Expansion durch Supernovae </a:t>
            </a:r>
            <a:br>
              <a:rPr lang="de-DE" smtClean="0">
                <a:ea typeface="ＭＳ Ｐゴシック" pitchFamily="34" charset="-128"/>
                <a:cs typeface="Arial" pitchFamily="34" charset="0"/>
              </a:rPr>
            </a:br>
            <a:r>
              <a:rPr lang="de-DE" smtClean="0">
                <a:ea typeface="ＭＳ Ｐゴシック" pitchFamily="34" charset="-128"/>
                <a:cs typeface="Arial" pitchFamily="34" charset="0"/>
                <a:sym typeface="Wingdings" pitchFamily="2" charset="2"/>
              </a:rPr>
              <a:t>Physik Nobelpreis 2011</a:t>
            </a:r>
            <a:endParaRPr lang="de-DE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340" name="Title 3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dirty="0" smtClean="0">
                <a:latin typeface="+mj-lt"/>
                <a:ea typeface="ＭＳ Ｐゴシック" pitchFamily="34" charset="-128"/>
                <a:cs typeface="Arial" pitchFamily="34" charset="0"/>
              </a:rPr>
              <a:t>Beiträge zur Kosmologie</a:t>
            </a:r>
          </a:p>
        </p:txBody>
      </p:sp>
      <p:grpSp>
        <p:nvGrpSpPr>
          <p:cNvPr id="38917" name="Group 5"/>
          <p:cNvGrpSpPr>
            <a:grpSpLocks/>
          </p:cNvGrpSpPr>
          <p:nvPr/>
        </p:nvGrpSpPr>
        <p:grpSpPr bwMode="auto">
          <a:xfrm>
            <a:off x="725488" y="2824163"/>
            <a:ext cx="3990975" cy="3341687"/>
            <a:chOff x="1619672" y="1218322"/>
            <a:chExt cx="5904656" cy="5523045"/>
          </a:xfrm>
        </p:grpSpPr>
        <p:grpSp>
          <p:nvGrpSpPr>
            <p:cNvPr id="38918" name="Group 11"/>
            <p:cNvGrpSpPr>
              <a:grpSpLocks/>
            </p:cNvGrpSpPr>
            <p:nvPr/>
          </p:nvGrpSpPr>
          <p:grpSpPr bwMode="auto">
            <a:xfrm>
              <a:off x="1619672" y="1268759"/>
              <a:ext cx="5904656" cy="5472608"/>
              <a:chOff x="1619672" y="1268759"/>
              <a:chExt cx="5904656" cy="5472608"/>
            </a:xfrm>
          </p:grpSpPr>
          <p:pic>
            <p:nvPicPr>
              <p:cNvPr id="9" name="Picture 13" descr="GoobarFig03revised"/>
              <p:cNvPicPr>
                <a:picLocks noChangeAspect="1" noChangeArrowheads="1"/>
              </p:cNvPicPr>
              <p:nvPr/>
            </p:nvPicPr>
            <p:blipFill>
              <a:blip r:embed="rId3"/>
              <a:srcRect l="-2739" r="-2198" b="9823"/>
              <a:stretch>
                <a:fillRect/>
              </a:stretch>
            </p:blipFill>
            <p:spPr bwMode="auto">
              <a:xfrm>
                <a:off x="1619672" y="1268172"/>
                <a:ext cx="5904656" cy="5473195"/>
              </a:xfrm>
              <a:prstGeom prst="rect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21" name="TextBox 9"/>
              <p:cNvSpPr txBox="1">
                <a:spLocks noChangeArrowheads="1"/>
              </p:cNvSpPr>
              <p:nvPr/>
            </p:nvSpPr>
            <p:spPr bwMode="auto">
              <a:xfrm>
                <a:off x="5754221" y="3872138"/>
                <a:ext cx="1424151" cy="473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100">
                    <a:latin typeface="HelveticaNeueLT Com 65 Md" pitchFamily="34" charset="0"/>
                  </a:rPr>
                  <a:t>560 SNe Ia</a:t>
                </a:r>
              </a:p>
            </p:txBody>
          </p:sp>
        </p:grpSp>
        <p:sp>
          <p:nvSpPr>
            <p:cNvPr id="38919" name="TextBox 7"/>
            <p:cNvSpPr txBox="1">
              <a:spLocks noChangeArrowheads="1"/>
            </p:cNvSpPr>
            <p:nvPr/>
          </p:nvSpPr>
          <p:spPr bwMode="auto">
            <a:xfrm>
              <a:off x="2193915" y="1218322"/>
              <a:ext cx="3833000" cy="556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latin typeface="HelveticaNeueLT Com 65 Md" pitchFamily="34" charset="0"/>
                </a:rPr>
                <a:t>Goobar &amp; Leibundgut 2011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4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5400" smtClean="0">
                <a:ea typeface="ＭＳ Ｐゴシック" pitchFamily="34" charset="-128"/>
                <a:cs typeface="Arial" pitchFamily="34" charset="0"/>
              </a:rPr>
              <a:t>ALMA</a:t>
            </a:r>
            <a:endParaRPr lang="en-GB" sz="5400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1988" name="Picture 5" descr="http://www.eso.org/public/archives/images/publicationjpg/eso131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179513"/>
            <a:ext cx="7937500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eso.org/public/archives/images/large/ann103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0"/>
            <a:ext cx="10526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itle 3"/>
          <p:cNvSpPr>
            <a:spLocks noGrp="1"/>
          </p:cNvSpPr>
          <p:nvPr>
            <p:ph type="ctrTitle"/>
          </p:nvPr>
        </p:nvSpPr>
        <p:spPr bwMode="auto">
          <a:xfrm>
            <a:off x="252413" y="2024063"/>
            <a:ext cx="8639175" cy="21256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mtClean="0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rPr>
              <a:t>Astronomie </a:t>
            </a:r>
            <a:r>
              <a:rPr lang="de-DE" smtClean="0">
                <a:solidFill>
                  <a:schemeClr val="bg1"/>
                </a:solidFill>
                <a:latin typeface="HelveticaNeueLT Com 55 Roman" pitchFamily="34" charset="0"/>
                <a:ea typeface="ＭＳ Ｐゴシック" pitchFamily="34" charset="-128"/>
                <a:cs typeface="Arial" pitchFamily="34" charset="0"/>
              </a:rPr>
              <a:t>–</a:t>
            </a:r>
            <a:r>
              <a:rPr lang="de-DE" smtClean="0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rPr>
              <a:t> Faszinierende Wissenschaft</a:t>
            </a:r>
          </a:p>
        </p:txBody>
      </p:sp>
      <p:sp>
        <p:nvSpPr>
          <p:cNvPr id="11268" name="Subtitle 5"/>
          <p:cNvSpPr>
            <a:spLocks noGrp="1"/>
          </p:cNvSpPr>
          <p:nvPr>
            <p:ph type="subTitle" idx="1"/>
          </p:nvPr>
        </p:nvSpPr>
        <p:spPr>
          <a:xfrm>
            <a:off x="252413" y="3573463"/>
            <a:ext cx="8639175" cy="2827337"/>
          </a:xfrm>
        </p:spPr>
        <p:txBody>
          <a:bodyPr/>
          <a:lstStyle/>
          <a:p>
            <a:pPr>
              <a:buFont typeface="Monotype Sorts" pitchFamily="80" charset="2"/>
              <a:buNone/>
            </a:pPr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34" charset="-128"/>
                <a:cs typeface="Arial" pitchFamily="34" charset="0"/>
              </a:rPr>
              <a:t>ALMA Antennentransport</a:t>
            </a:r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" name="ALMA_transport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635000" y="1662113"/>
            <a:ext cx="7897813" cy="44307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505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8550" y="0"/>
            <a:ext cx="10242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608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0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5" descr="Helix-optical-WFI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57375" y="1371600"/>
            <a:ext cx="5429250" cy="5027613"/>
          </a:xfrm>
        </p:spPr>
      </p:pic>
      <p:sp>
        <p:nvSpPr>
          <p:cNvPr id="29699" name="Title 3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mtClean="0">
                <a:ea typeface="ＭＳ Ｐゴシック" pitchFamily="34" charset="-128"/>
                <a:cs typeface="Arial" pitchFamily="34" charset="0"/>
              </a:rPr>
              <a:t>Helix Nebel</a:t>
            </a:r>
          </a:p>
        </p:txBody>
      </p:sp>
      <p:pic>
        <p:nvPicPr>
          <p:cNvPr id="7" name="Picture 6" descr="Helix-IR-VIST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1370013"/>
            <a:ext cx="54324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Bruno\Talks\general presentations\ESO\VLT_highlights\CenA_poster.jpg"/>
          <p:cNvPicPr>
            <a:picLocks noChangeAspect="1" noChangeArrowheads="1"/>
          </p:cNvPicPr>
          <p:nvPr/>
        </p:nvPicPr>
        <p:blipFill>
          <a:blip r:embed="rId2"/>
          <a:srcRect b="5997"/>
          <a:stretch>
            <a:fillRect/>
          </a:stretch>
        </p:blipFill>
        <p:spPr bwMode="auto">
          <a:xfrm>
            <a:off x="971550" y="-119063"/>
            <a:ext cx="6913563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3" name="Picture 2" descr="CenA-NTT-I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3716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CanA-ALMA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058988" y="1371600"/>
            <a:ext cx="5027612" cy="502761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4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ESO’s </a:t>
            </a:r>
            <a:r>
              <a:rPr lang="en-GB" dirty="0" err="1" smtClean="0"/>
              <a:t>nächstes</a:t>
            </a:r>
            <a:r>
              <a:rPr lang="en-GB" dirty="0" smtClean="0"/>
              <a:t> </a:t>
            </a:r>
            <a:r>
              <a:rPr lang="en-GB" dirty="0" err="1" smtClean="0"/>
              <a:t>Projekt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Das E-ELT</a:t>
            </a:r>
            <a:endParaRPr lang="en-GB" dirty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0625"/>
            <a:ext cx="9151938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0"/>
          <p:cNvGrpSpPr>
            <a:grpSpLocks/>
          </p:cNvGrpSpPr>
          <p:nvPr/>
        </p:nvGrpSpPr>
        <p:grpSpPr bwMode="auto">
          <a:xfrm>
            <a:off x="0" y="1341438"/>
            <a:ext cx="9144000" cy="5003800"/>
            <a:chOff x="-36512" y="1340768"/>
            <a:chExt cx="9251069" cy="5016500"/>
          </a:xfrm>
        </p:grpSpPr>
        <p:pic>
          <p:nvPicPr>
            <p:cNvPr id="52228" name="Picture 1"/>
            <p:cNvPicPr>
              <a:picLocks noChangeAspect="1" noChangeArrowheads="1"/>
            </p:cNvPicPr>
            <p:nvPr/>
          </p:nvPicPr>
          <p:blipFill>
            <a:blip r:embed="rId2"/>
            <a:srcRect l="1814" t="4437" r="2327" b="3290"/>
            <a:stretch>
              <a:fillRect/>
            </a:stretch>
          </p:blipFill>
          <p:spPr bwMode="auto">
            <a:xfrm>
              <a:off x="-36512" y="1340768"/>
              <a:ext cx="9251069" cy="501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29" name="Rectangle 4"/>
            <p:cNvSpPr>
              <a:spLocks noChangeArrowheads="1"/>
            </p:cNvSpPr>
            <p:nvPr/>
          </p:nvSpPr>
          <p:spPr bwMode="auto">
            <a:xfrm>
              <a:off x="1187624" y="3501008"/>
              <a:ext cx="648072" cy="288032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  <p:sp>
          <p:nvSpPr>
            <p:cNvPr id="52230" name="Rectangle 5"/>
            <p:cNvSpPr>
              <a:spLocks noChangeArrowheads="1"/>
            </p:cNvSpPr>
            <p:nvPr/>
          </p:nvSpPr>
          <p:spPr bwMode="auto">
            <a:xfrm>
              <a:off x="4211960" y="3501008"/>
              <a:ext cx="648072" cy="288032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  <p:sp>
          <p:nvSpPr>
            <p:cNvPr id="52231" name="Rectangle 6"/>
            <p:cNvSpPr>
              <a:spLocks noChangeArrowheads="1"/>
            </p:cNvSpPr>
            <p:nvPr/>
          </p:nvSpPr>
          <p:spPr bwMode="auto">
            <a:xfrm>
              <a:off x="7308304" y="3501008"/>
              <a:ext cx="648072" cy="288032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  <p:sp>
          <p:nvSpPr>
            <p:cNvPr id="52232" name="Rectangle 7"/>
            <p:cNvSpPr>
              <a:spLocks noChangeArrowheads="1"/>
            </p:cNvSpPr>
            <p:nvPr/>
          </p:nvSpPr>
          <p:spPr bwMode="auto">
            <a:xfrm>
              <a:off x="2699792" y="6093296"/>
              <a:ext cx="648072" cy="252000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  <p:sp>
          <p:nvSpPr>
            <p:cNvPr id="52233" name="Rectangle 8"/>
            <p:cNvSpPr>
              <a:spLocks noChangeArrowheads="1"/>
            </p:cNvSpPr>
            <p:nvPr/>
          </p:nvSpPr>
          <p:spPr bwMode="auto">
            <a:xfrm>
              <a:off x="5652120" y="6093296"/>
              <a:ext cx="648072" cy="252000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</p:grpSp>
      <p:sp>
        <p:nvSpPr>
          <p:cNvPr id="52227" name="Title 9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34" charset="-128"/>
                <a:cs typeface="Arial" pitchFamily="34" charset="0"/>
              </a:rPr>
              <a:t>Ein Zukunftstraum</a:t>
            </a:r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arth_behind_Saturn_Cassi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4575" y="620713"/>
            <a:ext cx="110839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Content Placeholder 6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Unser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Platz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im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Universum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6567488" y="6257925"/>
            <a:ext cx="1919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HelveticaNeueLT Com 65 Md" pitchFamily="34" charset="0"/>
              </a:rPr>
              <a:t>© Cassini/NASA</a:t>
            </a:r>
          </a:p>
        </p:txBody>
      </p:sp>
      <p:pic>
        <p:nvPicPr>
          <p:cNvPr id="310277" name="Picture 5" descr="Earth_behind_Saturn_Cassini"/>
          <p:cNvPicPr>
            <a:picLocks noChangeAspect="1" noChangeArrowheads="1"/>
          </p:cNvPicPr>
          <p:nvPr/>
        </p:nvPicPr>
        <p:blipFill>
          <a:blip r:embed="rId2"/>
          <a:srcRect l="24049" t="24615" r="39877" b="26831"/>
          <a:stretch>
            <a:fillRect/>
          </a:stretch>
        </p:blipFill>
        <p:spPr bwMode="auto">
          <a:xfrm>
            <a:off x="-571500" y="357188"/>
            <a:ext cx="9504363" cy="630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Unser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Platz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im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Universum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460" name="Picture 2" descr="ngc1232"/>
          <p:cNvPicPr>
            <a:picLocks noChangeAspect="1" noChangeArrowheads="1"/>
          </p:cNvPicPr>
          <p:nvPr/>
        </p:nvPicPr>
        <p:blipFill>
          <a:blip r:embed="rId2">
            <a:lum bright="-12000" contrast="12000"/>
          </a:blip>
          <a:srcRect/>
          <a:stretch>
            <a:fillRect/>
          </a:stretch>
        </p:blipFill>
        <p:spPr bwMode="auto">
          <a:xfrm>
            <a:off x="2000250" y="1130300"/>
            <a:ext cx="531495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203575" y="4143375"/>
            <a:ext cx="3449638" cy="1500188"/>
            <a:chOff x="4908890" y="4144174"/>
            <a:chExt cx="3449324" cy="1500198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>
              <a:off x="6107271" y="4893479"/>
              <a:ext cx="1500198" cy="158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9463" name="Oval Callout 9"/>
            <p:cNvSpPr>
              <a:spLocks noChangeArrowheads="1"/>
            </p:cNvSpPr>
            <p:nvPr/>
          </p:nvSpPr>
          <p:spPr bwMode="auto">
            <a:xfrm>
              <a:off x="7000892" y="4786322"/>
              <a:ext cx="1357322" cy="612648"/>
            </a:xfrm>
            <a:prstGeom prst="wedgeEllipseCallout">
              <a:avLst>
                <a:gd name="adj1" fmla="val -60685"/>
                <a:gd name="adj2" fmla="val 8946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b="1">
                  <a:latin typeface="HelveticaNeueLT Com 65 Md" pitchFamily="34" charset="0"/>
                </a:rPr>
                <a:t>Hallo</a:t>
              </a:r>
              <a:endParaRPr lang="en-GB" b="1">
                <a:latin typeface="HelveticaNeueLT Com 65 Md" pitchFamily="34" charset="0"/>
              </a:endParaRPr>
            </a:p>
          </p:txBody>
        </p:sp>
        <p:sp>
          <p:nvSpPr>
            <p:cNvPr id="19464" name="TextBox 10"/>
            <p:cNvSpPr txBox="1">
              <a:spLocks noChangeArrowheads="1"/>
            </p:cNvSpPr>
            <p:nvPr/>
          </p:nvSpPr>
          <p:spPr bwMode="auto">
            <a:xfrm>
              <a:off x="4908890" y="4500570"/>
              <a:ext cx="19405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HelveticaNeueLT Com 65 Md" pitchFamily="34" charset="0"/>
                </a:rPr>
                <a:t>27000 Lichtjahre</a:t>
              </a:r>
              <a:endParaRPr lang="en-GB" sz="1800">
                <a:solidFill>
                  <a:srgbClr val="FF0000"/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alactic_Centre_BH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195513" y="1412875"/>
            <a:ext cx="5184775" cy="38877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Beobachtungen</a:t>
            </a:r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des </a:t>
            </a:r>
            <a:r>
              <a:rPr lang="en-US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Unsichtbaren</a:t>
            </a:r>
            <a:endParaRPr lang="en-GB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5500688"/>
            <a:ext cx="5199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Reise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zum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Zentrum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der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Milchstrasse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Das </a:t>
            </a:r>
            <a:r>
              <a:rPr lang="en-US" dirty="0" err="1" smtClean="0"/>
              <a:t>Schwarze</a:t>
            </a:r>
            <a:r>
              <a:rPr lang="en-US" dirty="0" smtClean="0"/>
              <a:t> Loch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Zentrum</a:t>
            </a:r>
            <a:r>
              <a:rPr lang="en-US" dirty="0" smtClean="0"/>
              <a:t>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Milchstrasse</a:t>
            </a:r>
            <a:endParaRPr lang="en-GB" dirty="0"/>
          </a:p>
        </p:txBody>
      </p:sp>
      <p:pic>
        <p:nvPicPr>
          <p:cNvPr id="4" name="eso1151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636838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2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solidFill>
                  <a:srgbClr val="EAEAEA"/>
                </a:solidFill>
                <a:ea typeface="ＭＳ Ｐゴシック" pitchFamily="34" charset="-128"/>
                <a:cs typeface="Arial" pitchFamily="34" charset="0"/>
              </a:rPr>
              <a:t>ESO’s Welt</a:t>
            </a:r>
          </a:p>
        </p:txBody>
      </p:sp>
      <p:pic>
        <p:nvPicPr>
          <p:cNvPr id="22532" name="Picture 4" descr="earthligh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052513"/>
            <a:ext cx="8891587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3" name="Group 6"/>
          <p:cNvGrpSpPr>
            <a:grpSpLocks/>
          </p:cNvGrpSpPr>
          <p:nvPr/>
        </p:nvGrpSpPr>
        <p:grpSpPr bwMode="auto">
          <a:xfrm>
            <a:off x="1000125" y="2287588"/>
            <a:ext cx="7739063" cy="2946400"/>
            <a:chOff x="572" y="1616"/>
            <a:chExt cx="4875" cy="1856"/>
          </a:xfrm>
        </p:grpSpPr>
        <p:grpSp>
          <p:nvGrpSpPr>
            <p:cNvPr id="22534" name="Group 7"/>
            <p:cNvGrpSpPr>
              <a:grpSpLocks/>
            </p:cNvGrpSpPr>
            <p:nvPr/>
          </p:nvGrpSpPr>
          <p:grpSpPr bwMode="auto">
            <a:xfrm>
              <a:off x="3028" y="1616"/>
              <a:ext cx="2419" cy="291"/>
              <a:chOff x="3028" y="1616"/>
              <a:chExt cx="2419" cy="291"/>
            </a:xfrm>
          </p:grpSpPr>
          <p:sp>
            <p:nvSpPr>
              <p:cNvPr id="22547" name="Line 8"/>
              <p:cNvSpPr>
                <a:spLocks noChangeShapeType="1"/>
              </p:cNvSpPr>
              <p:nvPr/>
            </p:nvSpPr>
            <p:spPr bwMode="auto">
              <a:xfrm>
                <a:off x="3028" y="1639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8" name="Text Box 9"/>
              <p:cNvSpPr txBox="1">
                <a:spLocks noChangeArrowheads="1"/>
              </p:cNvSpPr>
              <p:nvPr/>
            </p:nvSpPr>
            <p:spPr bwMode="auto">
              <a:xfrm>
                <a:off x="3243" y="1616"/>
                <a:ext cx="220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Garching</a:t>
                </a: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bei</a:t>
                </a: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 M</a:t>
                </a:r>
                <a:r>
                  <a:rPr lang="en-US" b="1" dirty="0" err="1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ünchen</a:t>
                </a:r>
                <a:endParaRPr lang="en-US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2535" name="Group 10"/>
            <p:cNvGrpSpPr>
              <a:grpSpLocks/>
            </p:cNvGrpSpPr>
            <p:nvPr/>
          </p:nvGrpSpPr>
          <p:grpSpPr bwMode="auto">
            <a:xfrm>
              <a:off x="572" y="3181"/>
              <a:ext cx="1158" cy="291"/>
              <a:chOff x="572" y="3181"/>
              <a:chExt cx="1158" cy="291"/>
            </a:xfrm>
          </p:grpSpPr>
          <p:sp>
            <p:nvSpPr>
              <p:cNvPr id="22545" name="Line 11"/>
              <p:cNvSpPr>
                <a:spLocks noChangeShapeType="1"/>
              </p:cNvSpPr>
              <p:nvPr/>
            </p:nvSpPr>
            <p:spPr bwMode="auto">
              <a:xfrm flipV="1">
                <a:off x="1457" y="3203"/>
                <a:ext cx="273" cy="1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6" name="Text Box 12"/>
              <p:cNvSpPr txBox="1">
                <a:spLocks noChangeArrowheads="1"/>
              </p:cNvSpPr>
              <p:nvPr/>
            </p:nvSpPr>
            <p:spPr bwMode="auto">
              <a:xfrm>
                <a:off x="572" y="3181"/>
                <a:ext cx="93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Santiago</a:t>
                </a:r>
              </a:p>
            </p:txBody>
          </p:sp>
        </p:grpSp>
        <p:grpSp>
          <p:nvGrpSpPr>
            <p:cNvPr id="22536" name="Group 13"/>
            <p:cNvGrpSpPr>
              <a:grpSpLocks/>
            </p:cNvGrpSpPr>
            <p:nvPr/>
          </p:nvGrpSpPr>
          <p:grpSpPr bwMode="auto">
            <a:xfrm>
              <a:off x="713" y="2915"/>
              <a:ext cx="1023" cy="291"/>
              <a:chOff x="713" y="2915"/>
              <a:chExt cx="1023" cy="291"/>
            </a:xfrm>
          </p:grpSpPr>
          <p:sp>
            <p:nvSpPr>
              <p:cNvPr id="22543" name="Line 14"/>
              <p:cNvSpPr>
                <a:spLocks noChangeShapeType="1"/>
              </p:cNvSpPr>
              <p:nvPr/>
            </p:nvSpPr>
            <p:spPr bwMode="auto">
              <a:xfrm>
                <a:off x="1462" y="3078"/>
                <a:ext cx="274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4" name="Text Box 15"/>
              <p:cNvSpPr txBox="1">
                <a:spLocks noChangeArrowheads="1"/>
              </p:cNvSpPr>
              <p:nvPr/>
            </p:nvSpPr>
            <p:spPr bwMode="auto">
              <a:xfrm>
                <a:off x="713" y="2915"/>
                <a:ext cx="79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La </a:t>
                </a: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Silla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7" name="Group 16"/>
            <p:cNvGrpSpPr>
              <a:grpSpLocks/>
            </p:cNvGrpSpPr>
            <p:nvPr/>
          </p:nvGrpSpPr>
          <p:grpSpPr bwMode="auto">
            <a:xfrm>
              <a:off x="735" y="2614"/>
              <a:ext cx="1004" cy="416"/>
              <a:chOff x="735" y="2614"/>
              <a:chExt cx="1004" cy="416"/>
            </a:xfrm>
          </p:grpSpPr>
          <p:sp>
            <p:nvSpPr>
              <p:cNvPr id="22541" name="Line 17"/>
              <p:cNvSpPr>
                <a:spLocks noChangeShapeType="1"/>
              </p:cNvSpPr>
              <p:nvPr/>
            </p:nvSpPr>
            <p:spPr bwMode="auto">
              <a:xfrm>
                <a:off x="1518" y="2777"/>
                <a:ext cx="221" cy="2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2" name="Text Box 18"/>
              <p:cNvSpPr txBox="1">
                <a:spLocks noChangeArrowheads="1"/>
              </p:cNvSpPr>
              <p:nvPr/>
            </p:nvSpPr>
            <p:spPr bwMode="auto">
              <a:xfrm>
                <a:off x="735" y="2614"/>
                <a:ext cx="81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Paranal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8" name="Group 19"/>
            <p:cNvGrpSpPr>
              <a:grpSpLocks/>
            </p:cNvGrpSpPr>
            <p:nvPr/>
          </p:nvGrpSpPr>
          <p:grpSpPr bwMode="auto">
            <a:xfrm>
              <a:off x="1791" y="2507"/>
              <a:ext cx="1242" cy="515"/>
              <a:chOff x="1791" y="2507"/>
              <a:chExt cx="1242" cy="515"/>
            </a:xfrm>
          </p:grpSpPr>
          <p:sp>
            <p:nvSpPr>
              <p:cNvPr id="22539" name="Line 20"/>
              <p:cNvSpPr>
                <a:spLocks noChangeShapeType="1"/>
              </p:cNvSpPr>
              <p:nvPr/>
            </p:nvSpPr>
            <p:spPr bwMode="auto">
              <a:xfrm flipV="1">
                <a:off x="1791" y="2677"/>
                <a:ext cx="144" cy="3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0" name="Text Box 21"/>
              <p:cNvSpPr txBox="1">
                <a:spLocks noChangeArrowheads="1"/>
              </p:cNvSpPr>
              <p:nvPr/>
            </p:nvSpPr>
            <p:spPr bwMode="auto">
              <a:xfrm>
                <a:off x="1894" y="2507"/>
                <a:ext cx="113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Chajnantor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125538"/>
            <a:ext cx="77724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34" charset="-128"/>
                <a:cs typeface="Arial" pitchFamily="34" charset="0"/>
              </a:rPr>
              <a:t>Sternwarten La Silla and Paranal in Betrieb </a:t>
            </a:r>
            <a:br>
              <a:rPr lang="en-GB" sz="2400" smtClean="0">
                <a:ea typeface="ＭＳ Ｐゴシック" pitchFamily="34" charset="-128"/>
                <a:cs typeface="Arial" pitchFamily="34" charset="0"/>
              </a:rPr>
            </a:br>
            <a:r>
              <a:rPr lang="en-GB" sz="2400" smtClean="0">
                <a:ea typeface="ＭＳ Ｐゴシック" pitchFamily="34" charset="-128"/>
                <a:cs typeface="Arial" pitchFamily="34" charset="0"/>
              </a:rPr>
              <a:t>9 Teleskope, plus 4 Teleskope für Interferometrie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34" charset="-128"/>
                <a:cs typeface="Arial" pitchFamily="34" charset="0"/>
              </a:rPr>
              <a:t>APEX in Betrieb auf Chajnantor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34" charset="-128"/>
                <a:cs typeface="Arial" pitchFamily="34" charset="0"/>
              </a:rPr>
              <a:t>ALMA im Bau (vollständiger Betrieb in 2013)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US" sz="2400" smtClean="0">
                <a:ea typeface="ＭＳ Ｐゴシック" pitchFamily="34" charset="-128"/>
                <a:cs typeface="Arial" pitchFamily="34" charset="0"/>
              </a:rPr>
              <a:t>Öffentliches Datenarchiv</a:t>
            </a:r>
            <a:endParaRPr lang="en-GB" sz="240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34" charset="-128"/>
                <a:cs typeface="Arial" pitchFamily="34" charset="0"/>
              </a:rPr>
              <a:t>ESO Extremely Large Telescope in der Planung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34" charset="-128"/>
                <a:cs typeface="Arial" pitchFamily="34" charset="0"/>
              </a:rPr>
              <a:t>Headquarters in Garching, Deutschland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34" charset="-128"/>
                <a:cs typeface="Arial" pitchFamily="34" charset="0"/>
              </a:rPr>
              <a:t>Repräsentation in Santiago de Chile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ea typeface="ＭＳ Ｐゴシック" pitchFamily="34" charset="-128"/>
                <a:cs typeface="Arial" pitchFamily="34" charset="0"/>
              </a:rPr>
              <a:t>ESO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23564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Picture 6" descr="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6988"/>
            <a:ext cx="4787900" cy="367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1052513"/>
            <a:ext cx="6965950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6">
            <a:lum bright="12000"/>
          </a:blip>
          <a:srcRect/>
          <a:stretch>
            <a:fillRect/>
          </a:stretch>
        </p:blipFill>
        <p:spPr bwMode="auto">
          <a:xfrm>
            <a:off x="1692275" y="981075"/>
            <a:ext cx="56896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7">
            <a:lum bright="14000"/>
          </a:blip>
          <a:srcRect/>
          <a:stretch>
            <a:fillRect/>
          </a:stretch>
        </p:blipFill>
        <p:spPr bwMode="auto">
          <a:xfrm>
            <a:off x="0" y="2924175"/>
            <a:ext cx="59023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8">
            <a:lum bright="20000"/>
          </a:blip>
          <a:srcRect/>
          <a:stretch>
            <a:fillRect/>
          </a:stretch>
        </p:blipFill>
        <p:spPr bwMode="auto">
          <a:xfrm>
            <a:off x="2700338" y="0"/>
            <a:ext cx="6443662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650" y="1130300"/>
            <a:ext cx="75565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/>
          <a:srcRect t="20544" b="21210"/>
          <a:stretch>
            <a:fillRect/>
          </a:stretch>
        </p:blipFill>
        <p:spPr bwMode="auto">
          <a:xfrm>
            <a:off x="495300" y="3500438"/>
            <a:ext cx="86487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68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2636838"/>
            <a:ext cx="397986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sz="3600" smtClean="0">
                <a:ea typeface="ＭＳ Ｐゴシック" pitchFamily="34" charset="-128"/>
                <a:cs typeface="Arial" pitchFamily="34" charset="0"/>
              </a:rPr>
              <a:t>Weshalb Teleskope und Antennen?</a:t>
            </a: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r>
              <a:rPr lang="en-GB" smtClean="0">
                <a:ea typeface="ＭＳ Ｐゴシック" pitchFamily="34" charset="-128"/>
                <a:cs typeface="Arial" pitchFamily="34" charset="0"/>
              </a:rPr>
              <a:t>Was in einer Wellenlänge schwach leuchtet kann an einer anderen sehr hell sein</a:t>
            </a:r>
          </a:p>
          <a:p>
            <a:r>
              <a:rPr lang="en-GB" smtClean="0">
                <a:ea typeface="ＭＳ Ｐゴシック" pitchFamily="34" charset="-128"/>
                <a:cs typeface="Arial" pitchFamily="34" charset="0"/>
              </a:rPr>
              <a:t>Beispiel: Wärmebilder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57750" y="2636838"/>
            <a:ext cx="4002088" cy="3963987"/>
            <a:chOff x="3060" y="1661"/>
            <a:chExt cx="2521" cy="2497"/>
          </a:xfrm>
        </p:grpSpPr>
        <p:pic>
          <p:nvPicPr>
            <p:cNvPr id="24586" name="Picture 6" descr="B68_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60" y="1661"/>
              <a:ext cx="2521" cy="2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Text Box 7"/>
            <p:cNvSpPr txBox="1">
              <a:spLocks noChangeArrowheads="1"/>
            </p:cNvSpPr>
            <p:nvPr/>
          </p:nvSpPr>
          <p:spPr bwMode="auto">
            <a:xfrm>
              <a:off x="4785" y="3793"/>
              <a:ext cx="7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>
                  <a:solidFill>
                    <a:schemeClr val="bg1"/>
                  </a:solidFill>
                </a:rPr>
                <a:t>2.2</a:t>
              </a:r>
              <a:r>
                <a:rPr lang="el-GR" sz="3200">
                  <a:solidFill>
                    <a:schemeClr val="bg1"/>
                  </a:solidFill>
                  <a:cs typeface="Times New Roman" pitchFamily="18" charset="0"/>
                </a:rPr>
                <a:t>μ</a:t>
              </a:r>
              <a:r>
                <a:rPr lang="en-US" sz="3200">
                  <a:solidFill>
                    <a:schemeClr val="bg1"/>
                  </a:solidFill>
                  <a:cs typeface="Times New Roman" pitchFamily="18" charset="0"/>
                </a:rPr>
                <a:t>m</a:t>
              </a:r>
              <a:endParaRPr lang="el-GR" sz="32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859338" y="2668588"/>
            <a:ext cx="4040187" cy="3960812"/>
            <a:chOff x="3060" y="1661"/>
            <a:chExt cx="2545" cy="2495"/>
          </a:xfrm>
        </p:grpSpPr>
        <p:pic>
          <p:nvPicPr>
            <p:cNvPr id="24584" name="Picture 9"/>
            <p:cNvPicPr>
              <a:picLocks noChangeArrowheads="1"/>
            </p:cNvPicPr>
            <p:nvPr/>
          </p:nvPicPr>
          <p:blipFill>
            <a:blip r:embed="rId4"/>
            <a:srcRect l="24179" t="16734" r="26984" b="21606"/>
            <a:stretch>
              <a:fillRect/>
            </a:stretch>
          </p:blipFill>
          <p:spPr bwMode="auto">
            <a:xfrm>
              <a:off x="3060" y="1661"/>
              <a:ext cx="2545" cy="2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Text Box 10"/>
            <p:cNvSpPr txBox="1">
              <a:spLocks noChangeArrowheads="1"/>
            </p:cNvSpPr>
            <p:nvPr/>
          </p:nvSpPr>
          <p:spPr bwMode="auto">
            <a:xfrm>
              <a:off x="4914" y="3791"/>
              <a:ext cx="6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>
                  <a:solidFill>
                    <a:schemeClr val="bg1"/>
                  </a:solidFill>
                </a:rPr>
                <a:t>3mm</a:t>
              </a:r>
            </a:p>
          </p:txBody>
        </p:sp>
      </p:grpSp>
      <p:pic>
        <p:nvPicPr>
          <p:cNvPr id="5122" name="Picture 2" descr="D:\Bruno\Photos\Bruno_IR.jpg"/>
          <p:cNvPicPr>
            <a:picLocks noChangeAspect="1" noChangeArrowheads="1"/>
          </p:cNvPicPr>
          <p:nvPr/>
        </p:nvPicPr>
        <p:blipFill>
          <a:blip r:embed="rId5"/>
          <a:srcRect l="9032" t="4517" r="9677" b="10323"/>
          <a:stretch>
            <a:fillRect/>
          </a:stretch>
        </p:blipFill>
        <p:spPr bwMode="auto">
          <a:xfrm>
            <a:off x="1295400" y="3352800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o-officia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000" dirty="0" smtClean="0">
            <a:latin typeface="HelveticaNeueLT Com 65 Md" pitchFamily="34" charset="0"/>
            <a:ea typeface="+mn-ea"/>
            <a:cs typeface="+mn-cs"/>
          </a:defRPr>
        </a:defPPr>
      </a:lstStyle>
    </a:tx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so-officia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000" dirty="0" smtClean="0">
            <a:latin typeface="HelveticaNeueLT Com 65 Md" pitchFamily="34" charset="0"/>
            <a:ea typeface="+mn-ea"/>
            <a:cs typeface="+mn-cs"/>
          </a:defRPr>
        </a:defPPr>
      </a:lstStyle>
    </a:tx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9615</TotalTime>
  <Words>128</Words>
  <Application>Microsoft Office PowerPoint</Application>
  <PresentationFormat>On-screen Show (4:3)</PresentationFormat>
  <Paragraphs>47</Paragraphs>
  <Slides>26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eso-official</vt:lpstr>
      <vt:lpstr>1_eso-official</vt:lpstr>
      <vt:lpstr>Himmelsbeobachtungen verändern unser Weltbild</vt:lpstr>
      <vt:lpstr>Astronomie – Faszinierende Wissenschaft</vt:lpstr>
      <vt:lpstr>Unser Platz im Universum</vt:lpstr>
      <vt:lpstr>Unser Platz im Universum</vt:lpstr>
      <vt:lpstr>Beobachtungen des Unsichtbaren</vt:lpstr>
      <vt:lpstr>Das Schwarze Loch im Zentrum der Milchstrasse</vt:lpstr>
      <vt:lpstr>ESO’s Welt</vt:lpstr>
      <vt:lpstr>ESO</vt:lpstr>
      <vt:lpstr>Weshalb Teleskope und Antennen?</vt:lpstr>
      <vt:lpstr>Slide 10</vt:lpstr>
      <vt:lpstr>Eine Nacht auf Paranal</vt:lpstr>
      <vt:lpstr>Eines der 8m Teleskope</vt:lpstr>
      <vt:lpstr>Volle Kontrolle der Spiegel</vt:lpstr>
      <vt:lpstr>Slide 14</vt:lpstr>
      <vt:lpstr>Kleiderwechsel</vt:lpstr>
      <vt:lpstr>Slide 16</vt:lpstr>
      <vt:lpstr>Beiträge zur Kosmologie</vt:lpstr>
      <vt:lpstr>ALMA</vt:lpstr>
      <vt:lpstr>Slide 19</vt:lpstr>
      <vt:lpstr>ALMA Antennentransport</vt:lpstr>
      <vt:lpstr>Slide 21</vt:lpstr>
      <vt:lpstr>Slide 22</vt:lpstr>
      <vt:lpstr>Helix Nebel</vt:lpstr>
      <vt:lpstr>Slide 24</vt:lpstr>
      <vt:lpstr>ESO’s nächstes Projekt  Das E-ELT</vt:lpstr>
      <vt:lpstr>Ein Zukunftstraum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Bruno Leibundgut</dc:creator>
  <cp:lastModifiedBy>Bruno Leibundgut</cp:lastModifiedBy>
  <cp:revision>118</cp:revision>
  <dcterms:created xsi:type="dcterms:W3CDTF">2011-12-14T11:04:42Z</dcterms:created>
  <dcterms:modified xsi:type="dcterms:W3CDTF">2013-04-21T22:26:19Z</dcterms:modified>
</cp:coreProperties>
</file>