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4" r:id="rId2"/>
  </p:sldMasterIdLst>
  <p:notesMasterIdLst>
    <p:notesMasterId r:id="rId44"/>
  </p:notesMasterIdLst>
  <p:handoutMasterIdLst>
    <p:handoutMasterId r:id="rId45"/>
  </p:handoutMasterIdLst>
  <p:sldIdLst>
    <p:sldId id="820" r:id="rId3"/>
    <p:sldId id="821" r:id="rId4"/>
    <p:sldId id="843" r:id="rId5"/>
    <p:sldId id="822" r:id="rId6"/>
    <p:sldId id="827" r:id="rId7"/>
    <p:sldId id="884" r:id="rId8"/>
    <p:sldId id="866" r:id="rId9"/>
    <p:sldId id="823" r:id="rId10"/>
    <p:sldId id="851" r:id="rId11"/>
    <p:sldId id="852" r:id="rId12"/>
    <p:sldId id="854" r:id="rId13"/>
    <p:sldId id="847" r:id="rId14"/>
    <p:sldId id="864" r:id="rId15"/>
    <p:sldId id="853" r:id="rId16"/>
    <p:sldId id="824" r:id="rId17"/>
    <p:sldId id="858" r:id="rId18"/>
    <p:sldId id="825" r:id="rId19"/>
    <p:sldId id="826" r:id="rId20"/>
    <p:sldId id="859" r:id="rId21"/>
    <p:sldId id="846" r:id="rId22"/>
    <p:sldId id="872" r:id="rId23"/>
    <p:sldId id="830" r:id="rId24"/>
    <p:sldId id="737" r:id="rId25"/>
    <p:sldId id="881" r:id="rId26"/>
    <p:sldId id="833" r:id="rId27"/>
    <p:sldId id="880" r:id="rId28"/>
    <p:sldId id="869" r:id="rId29"/>
    <p:sldId id="877" r:id="rId30"/>
    <p:sldId id="878" r:id="rId31"/>
    <p:sldId id="879" r:id="rId32"/>
    <p:sldId id="873" r:id="rId33"/>
    <p:sldId id="876" r:id="rId34"/>
    <p:sldId id="814" r:id="rId35"/>
    <p:sldId id="837" r:id="rId36"/>
    <p:sldId id="838" r:id="rId37"/>
    <p:sldId id="839" r:id="rId38"/>
    <p:sldId id="840" r:id="rId39"/>
    <p:sldId id="862" r:id="rId40"/>
    <p:sldId id="860" r:id="rId41"/>
    <p:sldId id="861" r:id="rId42"/>
    <p:sldId id="848" r:id="rId43"/>
  </p:sldIdLst>
  <p:sldSz cx="9144000" cy="6858000" type="screen4x3"/>
  <p:notesSz cx="7315200" cy="9601200"/>
  <p:defaultTextStyle>
    <a:defPPr>
      <a:defRPr lang="en-US"/>
    </a:defPPr>
    <a:lvl1pPr algn="r" rtl="0" fontAlgn="base">
      <a:spcBef>
        <a:spcPct val="0"/>
      </a:spcBef>
      <a:spcAft>
        <a:spcPct val="0"/>
      </a:spcAft>
      <a:defRPr i="1" kern="1200">
        <a:solidFill>
          <a:schemeClr val="tx1"/>
        </a:solidFill>
        <a:latin typeface="Arial" charset="0"/>
        <a:ea typeface="+mn-ea"/>
        <a:cs typeface="+mn-cs"/>
      </a:defRPr>
    </a:lvl1pPr>
    <a:lvl2pPr marL="457200" algn="r" rtl="0" fontAlgn="base">
      <a:spcBef>
        <a:spcPct val="0"/>
      </a:spcBef>
      <a:spcAft>
        <a:spcPct val="0"/>
      </a:spcAft>
      <a:defRPr i="1" kern="1200">
        <a:solidFill>
          <a:schemeClr val="tx1"/>
        </a:solidFill>
        <a:latin typeface="Arial" charset="0"/>
        <a:ea typeface="+mn-ea"/>
        <a:cs typeface="+mn-cs"/>
      </a:defRPr>
    </a:lvl2pPr>
    <a:lvl3pPr marL="914400" algn="r" rtl="0" fontAlgn="base">
      <a:spcBef>
        <a:spcPct val="0"/>
      </a:spcBef>
      <a:spcAft>
        <a:spcPct val="0"/>
      </a:spcAft>
      <a:defRPr i="1" kern="1200">
        <a:solidFill>
          <a:schemeClr val="tx1"/>
        </a:solidFill>
        <a:latin typeface="Arial" charset="0"/>
        <a:ea typeface="+mn-ea"/>
        <a:cs typeface="+mn-cs"/>
      </a:defRPr>
    </a:lvl3pPr>
    <a:lvl4pPr marL="1371600" algn="r" rtl="0" fontAlgn="base">
      <a:spcBef>
        <a:spcPct val="0"/>
      </a:spcBef>
      <a:spcAft>
        <a:spcPct val="0"/>
      </a:spcAft>
      <a:defRPr i="1" kern="1200">
        <a:solidFill>
          <a:schemeClr val="tx1"/>
        </a:solidFill>
        <a:latin typeface="Arial" charset="0"/>
        <a:ea typeface="+mn-ea"/>
        <a:cs typeface="+mn-cs"/>
      </a:defRPr>
    </a:lvl4pPr>
    <a:lvl5pPr marL="1828800" algn="r" rtl="0" fontAlgn="base">
      <a:spcBef>
        <a:spcPct val="0"/>
      </a:spcBef>
      <a:spcAft>
        <a:spcPct val="0"/>
      </a:spcAft>
      <a:defRPr i="1" kern="1200">
        <a:solidFill>
          <a:schemeClr val="tx1"/>
        </a:solidFill>
        <a:latin typeface="Arial" charset="0"/>
        <a:ea typeface="+mn-ea"/>
        <a:cs typeface="+mn-cs"/>
      </a:defRPr>
    </a:lvl5pPr>
    <a:lvl6pPr marL="2286000" algn="l" defTabSz="914400" rtl="0" eaLnBrk="1" latinLnBrk="0" hangingPunct="1">
      <a:defRPr i="1" kern="1200">
        <a:solidFill>
          <a:schemeClr val="tx1"/>
        </a:solidFill>
        <a:latin typeface="Arial" charset="0"/>
        <a:ea typeface="+mn-ea"/>
        <a:cs typeface="+mn-cs"/>
      </a:defRPr>
    </a:lvl6pPr>
    <a:lvl7pPr marL="2743200" algn="l" defTabSz="914400" rtl="0" eaLnBrk="1" latinLnBrk="0" hangingPunct="1">
      <a:defRPr i="1" kern="1200">
        <a:solidFill>
          <a:schemeClr val="tx1"/>
        </a:solidFill>
        <a:latin typeface="Arial" charset="0"/>
        <a:ea typeface="+mn-ea"/>
        <a:cs typeface="+mn-cs"/>
      </a:defRPr>
    </a:lvl7pPr>
    <a:lvl8pPr marL="3200400" algn="l" defTabSz="914400" rtl="0" eaLnBrk="1" latinLnBrk="0" hangingPunct="1">
      <a:defRPr i="1" kern="1200">
        <a:solidFill>
          <a:schemeClr val="tx1"/>
        </a:solidFill>
        <a:latin typeface="Arial" charset="0"/>
        <a:ea typeface="+mn-ea"/>
        <a:cs typeface="+mn-cs"/>
      </a:defRPr>
    </a:lvl8pPr>
    <a:lvl9pPr marL="3657600" algn="l" defTabSz="914400" rtl="0" eaLnBrk="1" latinLnBrk="0" hangingPunct="1">
      <a:defRPr i="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FF0000"/>
    <a:srgbClr val="EAEAEA"/>
    <a:srgbClr val="FFFF00"/>
    <a:srgbClr val="00FF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248" autoAdjust="0"/>
    <p:restoredTop sz="94630" autoAdjust="0"/>
  </p:normalViewPr>
  <p:slideViewPr>
    <p:cSldViewPr>
      <p:cViewPr varScale="1">
        <p:scale>
          <a:sx n="71" d="100"/>
          <a:sy n="71" d="100"/>
        </p:scale>
        <p:origin x="-10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3996"/>
    </p:cViewPr>
  </p:sorterViewPr>
  <p:notesViewPr>
    <p:cSldViewPr>
      <p:cViewPr varScale="1">
        <p:scale>
          <a:sx n="77" d="100"/>
          <a:sy n="77" d="100"/>
        </p:scale>
        <p:origin x="-2142" y="-108"/>
      </p:cViewPr>
      <p:guideLst>
        <p:guide orient="horz" pos="3024"/>
        <p:guide pos="2304"/>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i="0" smtClean="0"/>
            </a:lvl1pPr>
          </a:lstStyle>
          <a:p>
            <a:pPr>
              <a:defRPr/>
            </a:pPr>
            <a:endParaRPr lang="en-US"/>
          </a:p>
        </p:txBody>
      </p:sp>
      <p:sp>
        <p:nvSpPr>
          <p:cNvPr id="8909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smtClean="0"/>
            </a:lvl1pPr>
          </a:lstStyle>
          <a:p>
            <a:pPr>
              <a:defRPr/>
            </a:pPr>
            <a:endParaRPr lang="en-US"/>
          </a:p>
        </p:txBody>
      </p:sp>
      <p:sp>
        <p:nvSpPr>
          <p:cNvPr id="8909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i="0" smtClean="0"/>
            </a:lvl1pPr>
          </a:lstStyle>
          <a:p>
            <a:pPr>
              <a:defRPr/>
            </a:pPr>
            <a:endParaRPr lang="en-US"/>
          </a:p>
        </p:txBody>
      </p:sp>
      <p:sp>
        <p:nvSpPr>
          <p:cNvPr id="89093"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smtClean="0"/>
            </a:lvl1pPr>
          </a:lstStyle>
          <a:p>
            <a:pPr>
              <a:defRPr/>
            </a:pPr>
            <a:fld id="{C60836C5-01F6-475D-A953-6BEFCCC9FD9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i="0" smtClean="0"/>
            </a:lvl1pPr>
          </a:lstStyle>
          <a:p>
            <a:pPr>
              <a:defRPr/>
            </a:pPr>
            <a:endParaRPr lang="en-US"/>
          </a:p>
        </p:txBody>
      </p:sp>
      <p:sp>
        <p:nvSpPr>
          <p:cNvPr id="1945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i="0" smtClean="0"/>
            </a:lvl1pPr>
          </a:lstStyle>
          <a:p>
            <a:pPr>
              <a:defRPr/>
            </a:pPr>
            <a:endParaRPr lang="en-US"/>
          </a:p>
        </p:txBody>
      </p:sp>
      <p:sp>
        <p:nvSpPr>
          <p:cNvPr id="297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i="0" smtClean="0"/>
            </a:lvl1pPr>
          </a:lstStyle>
          <a:p>
            <a:pPr>
              <a:defRPr/>
            </a:pPr>
            <a:endParaRPr lang="en-US"/>
          </a:p>
        </p:txBody>
      </p:sp>
      <p:sp>
        <p:nvSpPr>
          <p:cNvPr id="1946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i="0" smtClean="0"/>
            </a:lvl1pPr>
          </a:lstStyle>
          <a:p>
            <a:pPr>
              <a:defRPr/>
            </a:pPr>
            <a:fld id="{92E5B197-4F1D-4656-BE35-93634D2D222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258888" y="720725"/>
            <a:ext cx="4802187" cy="3600450"/>
          </a:xfrm>
          <a:ln/>
        </p:spPr>
      </p:sp>
      <p:sp>
        <p:nvSpPr>
          <p:cNvPr id="48131" name="Rectangle 3"/>
          <p:cNvSpPr>
            <a:spLocks noGrp="1" noChangeArrowheads="1"/>
          </p:cNvSpPr>
          <p:nvPr>
            <p:ph type="body" idx="1"/>
          </p:nvPr>
        </p:nvSpPr>
        <p:spPr>
          <a:xfrm>
            <a:off x="973766" y="4561109"/>
            <a:ext cx="5367669" cy="4320079"/>
          </a:xfrm>
          <a:noFill/>
          <a:ln/>
        </p:spPr>
        <p:txBody>
          <a:bodyPr/>
          <a:lstStyle/>
          <a:p>
            <a:pPr eaLnBrk="1" hangingPunct="1"/>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r>
              <a:rPr lang="en-US" sz="800" dirty="0" smtClean="0">
                <a:ea typeface="ＭＳ Ｐゴシック" pitchFamily="-108" charset="-128"/>
              </a:rPr>
              <a:t>Figure 1 | Near-infrared and ALMA </a:t>
            </a:r>
            <a:r>
              <a:rPr lang="en-US" sz="800" dirty="0" err="1" smtClean="0">
                <a:ea typeface="ＭＳ Ｐゴシック" pitchFamily="-108" charset="-128"/>
              </a:rPr>
              <a:t>submillimetre</a:t>
            </a:r>
            <a:r>
              <a:rPr lang="en-US" sz="800" dirty="0" smtClean="0">
                <a:ea typeface="ＭＳ Ｐゴシック" pitchFamily="-108" charset="-128"/>
              </a:rPr>
              <a:t>-wavelength images of</a:t>
            </a:r>
          </a:p>
          <a:p>
            <a:pPr>
              <a:defRPr/>
            </a:pPr>
            <a:r>
              <a:rPr lang="en-US" sz="800" dirty="0" smtClean="0">
                <a:ea typeface="ＭＳ Ｐゴシック" pitchFamily="-108" charset="-128"/>
              </a:rPr>
              <a:t>SPT targets. Images are 80380. We show 10 sources for which we have</a:t>
            </a:r>
          </a:p>
          <a:p>
            <a:pPr>
              <a:defRPr/>
            </a:pPr>
            <a:r>
              <a:rPr lang="en-US" sz="800" dirty="0" smtClean="0">
                <a:ea typeface="ＭＳ Ｐゴシック" pitchFamily="-108" charset="-128"/>
              </a:rPr>
              <a:t>confirmed ALMA spectroscopic </a:t>
            </a:r>
            <a:r>
              <a:rPr lang="en-US" sz="800" dirty="0" err="1" smtClean="0">
                <a:ea typeface="ＭＳ Ｐゴシック" pitchFamily="-108" charset="-128"/>
              </a:rPr>
              <a:t>redshifts</a:t>
            </a:r>
            <a:r>
              <a:rPr lang="en-US" sz="800" dirty="0" smtClean="0">
                <a:ea typeface="ＭＳ Ｐゴシック" pitchFamily="-108" charset="-128"/>
              </a:rPr>
              <a:t>, deep near-infrared (NIR) imaging,</a:t>
            </a:r>
          </a:p>
          <a:p>
            <a:pPr>
              <a:defRPr/>
            </a:pPr>
            <a:r>
              <a:rPr lang="en-US" sz="800" dirty="0" smtClean="0">
                <a:ea typeface="ＭＳ Ｐゴシック" pitchFamily="-108" charset="-128"/>
              </a:rPr>
              <a:t>and well-resolved structure in the ALMA 870 </a:t>
            </a:r>
            <a:r>
              <a:rPr lang="en-US" sz="800" dirty="0" err="1" smtClean="0">
                <a:ea typeface="ＭＳ Ｐゴシック" pitchFamily="-108" charset="-128"/>
              </a:rPr>
              <a:t>mmimaging</a:t>
            </a:r>
            <a:r>
              <a:rPr lang="en-US" sz="800" dirty="0" smtClean="0">
                <a:ea typeface="ＭＳ Ｐゴシック" pitchFamily="-108" charset="-128"/>
              </a:rPr>
              <a:t>; source names are in</a:t>
            </a:r>
          </a:p>
          <a:p>
            <a:pPr>
              <a:defRPr/>
            </a:pPr>
            <a:r>
              <a:rPr lang="en-US" sz="800" dirty="0" smtClean="0">
                <a:ea typeface="ＭＳ Ｐゴシック" pitchFamily="-108" charset="-128"/>
              </a:rPr>
              <a:t>blue in each panel. The </a:t>
            </a:r>
            <a:r>
              <a:rPr lang="en-US" sz="800" dirty="0" err="1" smtClean="0">
                <a:ea typeface="ＭＳ Ｐゴシック" pitchFamily="-108" charset="-128"/>
              </a:rPr>
              <a:t>greyscale</a:t>
            </a:r>
            <a:r>
              <a:rPr lang="en-US" sz="800" dirty="0" smtClean="0">
                <a:ea typeface="ＭＳ Ｐゴシック" pitchFamily="-108" charset="-128"/>
              </a:rPr>
              <a:t> images are NIR exposures from the Hubble</a:t>
            </a:r>
          </a:p>
          <a:p>
            <a:pPr>
              <a:defRPr/>
            </a:pPr>
            <a:r>
              <a:rPr lang="en-US" sz="800" dirty="0" smtClean="0">
                <a:ea typeface="ＭＳ Ｐゴシック" pitchFamily="-108" charset="-128"/>
              </a:rPr>
              <a:t>Space Telescope Wide Field Camera 3 (HST/WFC3, co-added F160W and</a:t>
            </a:r>
          </a:p>
          <a:p>
            <a:pPr>
              <a:defRPr/>
            </a:pPr>
            <a:r>
              <a:rPr lang="en-US" sz="800" dirty="0" smtClean="0">
                <a:ea typeface="ＭＳ Ｐゴシック" pitchFamily="-108" charset="-128"/>
              </a:rPr>
              <a:t>F110W filters), the Very Large Telescope Infrared Spectrometer and Array</a:t>
            </a:r>
          </a:p>
          <a:p>
            <a:pPr>
              <a:defRPr/>
            </a:pPr>
            <a:r>
              <a:rPr lang="en-US" sz="800" dirty="0" smtClean="0">
                <a:ea typeface="ＭＳ Ｐゴシック" pitchFamily="-108" charset="-128"/>
              </a:rPr>
              <a:t>Camera (VLT/ISAAC: Ks band) or the Southern Astrophysical Research</a:t>
            </a:r>
          </a:p>
          <a:p>
            <a:pPr>
              <a:defRPr/>
            </a:pPr>
            <a:r>
              <a:rPr lang="en-US" sz="800" dirty="0" smtClean="0">
                <a:ea typeface="ＭＳ Ｐゴシック" pitchFamily="-108" charset="-128"/>
              </a:rPr>
              <a:t>Telescope Ohio State Infrared Imager/Spectrometer (SOAR/OSIRIS: Ks band),</a:t>
            </a:r>
          </a:p>
          <a:p>
            <a:pPr>
              <a:defRPr/>
            </a:pPr>
            <a:r>
              <a:rPr lang="en-US" sz="800" dirty="0" smtClean="0">
                <a:ea typeface="ＭＳ Ｐゴシック" pitchFamily="-108" charset="-128"/>
              </a:rPr>
              <a:t>and trace the starlight </a:t>
            </a:r>
            <a:r>
              <a:rPr lang="en-US" sz="800" dirty="0" err="1" smtClean="0">
                <a:ea typeface="ＭＳ Ｐゴシック" pitchFamily="-108" charset="-128"/>
              </a:rPr>
              <a:t>fromthe</a:t>
            </a:r>
            <a:r>
              <a:rPr lang="en-US" sz="800" dirty="0" smtClean="0">
                <a:ea typeface="ＭＳ Ｐゴシック" pitchFamily="-108" charset="-128"/>
              </a:rPr>
              <a:t> foreground </a:t>
            </a:r>
            <a:r>
              <a:rPr lang="en-US" sz="800" dirty="0" err="1" smtClean="0">
                <a:ea typeface="ＭＳ Ｐゴシック" pitchFamily="-108" charset="-128"/>
              </a:rPr>
              <a:t>lensing</a:t>
            </a:r>
            <a:r>
              <a:rPr lang="en-US" sz="800" dirty="0" smtClean="0">
                <a:ea typeface="ＭＳ Ｐゴシック" pitchFamily="-108" charset="-128"/>
              </a:rPr>
              <a:t> galaxy. The NIR images are</a:t>
            </a:r>
          </a:p>
          <a:p>
            <a:pPr>
              <a:defRPr/>
            </a:pPr>
            <a:r>
              <a:rPr lang="en-US" sz="800" dirty="0" smtClean="0">
                <a:ea typeface="ＭＳ Ｐゴシック" pitchFamily="-108" charset="-128"/>
              </a:rPr>
              <a:t>shown with logarithmic stretch, and each panel shows at bottom left in black</a:t>
            </a:r>
          </a:p>
          <a:p>
            <a:pPr>
              <a:defRPr/>
            </a:pPr>
            <a:r>
              <a:rPr lang="en-US" sz="800" dirty="0" smtClean="0">
                <a:ea typeface="ＭＳ Ｐゴシック" pitchFamily="-108" charset="-128"/>
              </a:rPr>
              <a:t>the telescope/instrument used to obtain the image. The red contours </a:t>
            </a:r>
            <a:r>
              <a:rPr lang="en-US" sz="800" dirty="0" err="1" smtClean="0">
                <a:ea typeface="ＭＳ Ｐゴシック" pitchFamily="-108" charset="-128"/>
              </a:rPr>
              <a:t>areALMA</a:t>
            </a:r>
            <a:endParaRPr lang="en-US" sz="800" dirty="0" smtClean="0">
              <a:ea typeface="ＭＳ Ｐゴシック" pitchFamily="-108" charset="-128"/>
            </a:endParaRPr>
          </a:p>
          <a:p>
            <a:pPr>
              <a:defRPr/>
            </a:pPr>
            <a:r>
              <a:rPr lang="en-US" sz="800" dirty="0" smtClean="0">
                <a:ea typeface="ＭＳ Ｐゴシック" pitchFamily="-108" charset="-128"/>
              </a:rPr>
              <a:t>870 </a:t>
            </a:r>
            <a:r>
              <a:rPr lang="en-US" sz="800" dirty="0" err="1" smtClean="0">
                <a:ea typeface="ＭＳ Ｐゴシック" pitchFamily="-108" charset="-128"/>
              </a:rPr>
              <a:t>mmimaging</a:t>
            </a:r>
            <a:r>
              <a:rPr lang="en-US" sz="800" dirty="0" smtClean="0">
                <a:ea typeface="ＭＳ Ｐゴシック" pitchFamily="-108" charset="-128"/>
              </a:rPr>
              <a:t> showing the background source structure, clearly indicative of</a:t>
            </a:r>
          </a:p>
          <a:p>
            <a:pPr>
              <a:defRPr/>
            </a:pPr>
            <a:r>
              <a:rPr lang="en-US" sz="800" dirty="0" smtClean="0">
                <a:ea typeface="ＭＳ Ｐゴシック" pitchFamily="-108" charset="-128"/>
              </a:rPr>
              <a:t>strong </a:t>
            </a:r>
            <a:r>
              <a:rPr lang="en-US" sz="800" dirty="0" err="1" smtClean="0">
                <a:ea typeface="ＭＳ Ｐゴシック" pitchFamily="-108" charset="-128"/>
              </a:rPr>
              <a:t>lensing</a:t>
            </a:r>
            <a:r>
              <a:rPr lang="en-US" sz="800" dirty="0" smtClean="0">
                <a:ea typeface="ＭＳ Ｐゴシック" pitchFamily="-108" charset="-128"/>
              </a:rPr>
              <a:t> from galaxy-scale haloes. In all cases, the contours start at 5s and</a:t>
            </a:r>
          </a:p>
          <a:p>
            <a:pPr>
              <a:defRPr/>
            </a:pPr>
            <a:r>
              <a:rPr lang="en-US" sz="800" dirty="0" smtClean="0">
                <a:ea typeface="ＭＳ Ｐゴシック" pitchFamily="-108" charset="-128"/>
              </a:rPr>
              <a:t>are equally spaced up to 90% of the peak significance, which ranges from 12 to</a:t>
            </a:r>
          </a:p>
          <a:p>
            <a:pPr>
              <a:defRPr/>
            </a:pPr>
            <a:r>
              <a:rPr lang="en-US" sz="800" dirty="0" smtClean="0">
                <a:ea typeface="ＭＳ Ｐゴシック" pitchFamily="-108" charset="-128"/>
              </a:rPr>
              <a:t>35. Spectroscopic </a:t>
            </a:r>
            <a:r>
              <a:rPr lang="en-US" sz="800" dirty="0" err="1" smtClean="0">
                <a:ea typeface="ＭＳ Ｐゴシック" pitchFamily="-108" charset="-128"/>
              </a:rPr>
              <a:t>redshifts</a:t>
            </a:r>
            <a:r>
              <a:rPr lang="en-US" sz="800" dirty="0" smtClean="0">
                <a:ea typeface="ＭＳ Ｐゴシック" pitchFamily="-108" charset="-128"/>
              </a:rPr>
              <a:t> of the background sources are shown in red in each</a:t>
            </a:r>
          </a:p>
          <a:p>
            <a:pPr>
              <a:defRPr/>
            </a:pPr>
            <a:r>
              <a:rPr lang="en-US" sz="800" dirty="0" smtClean="0">
                <a:ea typeface="ＭＳ Ｐゴシック" pitchFamily="-108" charset="-128"/>
              </a:rPr>
              <a:t>panel, above the NIR telescope/instrument names. The ALMA exposures were</a:t>
            </a:r>
          </a:p>
          <a:p>
            <a:pPr>
              <a:defRPr/>
            </a:pPr>
            <a:r>
              <a:rPr lang="en-US" sz="800" dirty="0" smtClean="0">
                <a:ea typeface="ＭＳ Ｐゴシック" pitchFamily="-108" charset="-128"/>
              </a:rPr>
              <a:t>approximately 2-min integrations, roughly equally divided between the</a:t>
            </a:r>
          </a:p>
          <a:p>
            <a:pPr>
              <a:defRPr/>
            </a:pPr>
            <a:r>
              <a:rPr lang="en-US" sz="800" dirty="0" smtClean="0">
                <a:ea typeface="ＭＳ Ｐゴシック" pitchFamily="-108" charset="-128"/>
              </a:rPr>
              <a:t>compact and extended array configurations. The resulting resolution is 0.50.</a:t>
            </a:r>
          </a:p>
          <a:p>
            <a:pPr>
              <a:defRPr/>
            </a:pPr>
            <a:r>
              <a:rPr lang="en-US" sz="800" dirty="0" smtClean="0">
                <a:ea typeface="ＭＳ Ｐゴシック" pitchFamily="-108" charset="-128"/>
              </a:rPr>
              <a:t>SPT 0103–45 shows a rare </a:t>
            </a:r>
            <a:r>
              <a:rPr lang="en-US" sz="800" dirty="0" err="1" smtClean="0">
                <a:ea typeface="ＭＳ Ｐゴシック" pitchFamily="-108" charset="-128"/>
              </a:rPr>
              <a:t>lensing</a:t>
            </a:r>
            <a:r>
              <a:rPr lang="en-US" sz="800" dirty="0" smtClean="0">
                <a:ea typeface="ＭＳ Ｐゴシック" pitchFamily="-108" charset="-128"/>
              </a:rPr>
              <a:t> configuration of one lens and two</a:t>
            </a:r>
          </a:p>
          <a:p>
            <a:pPr>
              <a:defRPr/>
            </a:pPr>
            <a:r>
              <a:rPr lang="en-US" sz="800" dirty="0" smtClean="0">
                <a:ea typeface="ＭＳ Ｐゴシック" pitchFamily="-108" charset="-128"/>
              </a:rPr>
              <a:t>background sources at different </a:t>
            </a:r>
            <a:r>
              <a:rPr lang="en-US" sz="800" dirty="0" err="1" smtClean="0">
                <a:ea typeface="ＭＳ Ｐゴシック" pitchFamily="-108" charset="-128"/>
              </a:rPr>
              <a:t>redshifts</a:t>
            </a:r>
            <a:r>
              <a:rPr lang="en-US" sz="800" dirty="0" smtClean="0">
                <a:ea typeface="ＭＳ Ｐゴシック" pitchFamily="-108" charset="-128"/>
              </a:rPr>
              <a:t>, one visible with ALMA and one with</a:t>
            </a:r>
          </a:p>
          <a:p>
            <a:pPr>
              <a:defRPr/>
            </a:pPr>
            <a:r>
              <a:rPr lang="en-US" sz="800" dirty="0" smtClean="0">
                <a:ea typeface="ＭＳ Ｐゴシック" pitchFamily="-108" charset="-128"/>
              </a:rPr>
              <a:t>HST. SPT 0346–52, with a CO-derived </a:t>
            </a:r>
            <a:r>
              <a:rPr lang="en-US" sz="800" dirty="0" err="1" smtClean="0">
                <a:ea typeface="ＭＳ Ｐゴシック" pitchFamily="-108" charset="-128"/>
              </a:rPr>
              <a:t>redshift</a:t>
            </a:r>
            <a:r>
              <a:rPr lang="en-US" sz="800" dirty="0" smtClean="0">
                <a:ea typeface="ＭＳ Ｐゴシック" pitchFamily="-108" charset="-128"/>
              </a:rPr>
              <a:t> of z55.656, is among the</a:t>
            </a:r>
          </a:p>
          <a:p>
            <a:pPr>
              <a:defRPr/>
            </a:pPr>
            <a:r>
              <a:rPr lang="en-GB" sz="800" dirty="0" smtClean="0">
                <a:ea typeface="ＭＳ Ｐゴシック" pitchFamily="-108" charset="-128"/>
              </a:rPr>
              <a:t>highest-</a:t>
            </a:r>
            <a:r>
              <a:rPr lang="en-GB" sz="800" dirty="0" err="1" smtClean="0">
                <a:ea typeface="ＭＳ Ｐゴシック" pitchFamily="-108" charset="-128"/>
              </a:rPr>
              <a:t>redshift</a:t>
            </a:r>
            <a:r>
              <a:rPr lang="en-GB" sz="800" dirty="0" smtClean="0">
                <a:ea typeface="ＭＳ Ｐゴシック" pitchFamily="-108" charset="-128"/>
              </a:rPr>
              <a:t> starbursts known.</a:t>
            </a:r>
            <a:endParaRPr lang="en-GB" sz="800" dirty="0">
              <a:ea typeface="ＭＳ Ｐゴシック" pitchFamily="-108" charset="-128"/>
            </a:endParaRPr>
          </a:p>
        </p:txBody>
      </p:sp>
      <p:sp>
        <p:nvSpPr>
          <p:cNvPr id="47108" name="Slide Number Placeholder 3"/>
          <p:cNvSpPr>
            <a:spLocks noGrp="1"/>
          </p:cNvSpPr>
          <p:nvPr>
            <p:ph type="sldNum" sz="quarter" idx="5"/>
          </p:nvPr>
        </p:nvSpPr>
        <p:spPr bwMode="auto">
          <a:noFill/>
          <a:ln>
            <a:miter lim="800000"/>
            <a:headEnd/>
            <a:tailEnd/>
          </a:ln>
        </p:spPr>
        <p:txBody>
          <a:bodyPr/>
          <a:lstStyle/>
          <a:p>
            <a:fld id="{8F9CB2C2-4546-42C0-92B0-B66FF90F7BB1}" type="slidenum">
              <a:rPr lang="en-US" smtClean="0">
                <a:latin typeface="Arial" pitchFamily="34" charset="0"/>
                <a:ea typeface="MS PGothic" pitchFamily="34" charset="-128"/>
              </a:rPr>
              <a:pPr/>
              <a:t>28</a:t>
            </a:fld>
            <a:endParaRPr lang="en-US" smtClean="0">
              <a:latin typeface="Arial" pitchFamily="34" charset="0"/>
              <a:ea typeface="MS PGothic"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a:defRPr/>
            </a:pPr>
            <a:r>
              <a:rPr lang="en-US" dirty="0" smtClean="0">
                <a:ea typeface="ＭＳ Ｐゴシック" pitchFamily="-108" charset="-128"/>
              </a:rPr>
              <a:t>Figure 2 | ALMA 3 mm spectra of 26 SPT sources. The vertical axis is</a:t>
            </a:r>
          </a:p>
          <a:p>
            <a:pPr>
              <a:defRPr/>
            </a:pPr>
            <a:r>
              <a:rPr lang="en-US" dirty="0" smtClean="0">
                <a:ea typeface="ＭＳ Ｐゴシック" pitchFamily="-108" charset="-128"/>
              </a:rPr>
              <a:t>observed flux density in units of </a:t>
            </a:r>
            <a:r>
              <a:rPr lang="en-US" dirty="0" err="1" smtClean="0">
                <a:ea typeface="ＭＳ Ｐゴシック" pitchFamily="-108" charset="-128"/>
              </a:rPr>
              <a:t>mJy</a:t>
            </a:r>
            <a:r>
              <a:rPr lang="en-US" dirty="0" smtClean="0">
                <a:ea typeface="ＭＳ Ｐゴシック" pitchFamily="-108" charset="-128"/>
              </a:rPr>
              <a:t>, with 30 </a:t>
            </a:r>
            <a:r>
              <a:rPr lang="en-US" dirty="0" err="1" smtClean="0">
                <a:ea typeface="ＭＳ Ｐゴシック" pitchFamily="-108" charset="-128"/>
              </a:rPr>
              <a:t>mJy</a:t>
            </a:r>
            <a:r>
              <a:rPr lang="en-US" dirty="0" smtClean="0">
                <a:ea typeface="ＭＳ Ｐゴシック" pitchFamily="-108" charset="-128"/>
              </a:rPr>
              <a:t> offsets between sources for</a:t>
            </a:r>
          </a:p>
          <a:p>
            <a:pPr>
              <a:defRPr/>
            </a:pPr>
            <a:r>
              <a:rPr lang="en-US" dirty="0" smtClean="0">
                <a:ea typeface="ＭＳ Ｐゴシック" pitchFamily="-108" charset="-128"/>
              </a:rPr>
              <a:t>clarity. Spectra are continuum-subtracted. The strong CO lines are indicative of</a:t>
            </a:r>
          </a:p>
          <a:p>
            <a:pPr>
              <a:defRPr/>
            </a:pPr>
            <a:r>
              <a:rPr lang="en-US" dirty="0" smtClean="0">
                <a:ea typeface="ＭＳ Ｐゴシック" pitchFamily="-108" charset="-128"/>
              </a:rPr>
              <a:t>dust-enshrouded active star formation. The spectra are </a:t>
            </a:r>
            <a:r>
              <a:rPr lang="en-US" dirty="0" err="1" smtClean="0">
                <a:ea typeface="ＭＳ Ｐゴシック" pitchFamily="-108" charset="-128"/>
              </a:rPr>
              <a:t>labelled</a:t>
            </a:r>
            <a:r>
              <a:rPr lang="en-US" dirty="0" smtClean="0">
                <a:ea typeface="ＭＳ Ｐゴシック" pitchFamily="-108" charset="-128"/>
              </a:rPr>
              <a:t> by source and</a:t>
            </a:r>
          </a:p>
          <a:p>
            <a:pPr>
              <a:defRPr/>
            </a:pPr>
            <a:r>
              <a:rPr lang="en-US" dirty="0" err="1" smtClean="0">
                <a:ea typeface="ＭＳ Ｐゴシック" pitchFamily="-108" charset="-128"/>
              </a:rPr>
              <a:t>redshift</a:t>
            </a:r>
            <a:r>
              <a:rPr lang="en-US" dirty="0" smtClean="0">
                <a:ea typeface="ＭＳ Ｐゴシック" pitchFamily="-108" charset="-128"/>
              </a:rPr>
              <a:t>. Black labels indicate unambiguous </a:t>
            </a:r>
            <a:r>
              <a:rPr lang="en-US" dirty="0" err="1" smtClean="0">
                <a:ea typeface="ＭＳ Ｐゴシック" pitchFamily="-108" charset="-128"/>
              </a:rPr>
              <a:t>redshifts</a:t>
            </a:r>
            <a:r>
              <a:rPr lang="en-US" dirty="0" smtClean="0">
                <a:ea typeface="ＭＳ Ｐゴシック" pitchFamily="-108" charset="-128"/>
              </a:rPr>
              <a:t> (18), with the subset in</a:t>
            </a:r>
          </a:p>
          <a:p>
            <a:pPr>
              <a:defRPr/>
            </a:pPr>
            <a:r>
              <a:rPr lang="en-US" dirty="0" smtClean="0">
                <a:ea typeface="ＭＳ Ｐゴシック" pitchFamily="-108" charset="-128"/>
              </a:rPr>
              <a:t>bold font (12) having been derived from the ALMA data alone. Sources </a:t>
            </a:r>
            <a:r>
              <a:rPr lang="en-US" dirty="0" err="1" smtClean="0">
                <a:ea typeface="ＭＳ Ｐゴシック" pitchFamily="-108" charset="-128"/>
              </a:rPr>
              <a:t>labelled</a:t>
            </a:r>
            <a:endParaRPr lang="en-US" dirty="0" smtClean="0">
              <a:ea typeface="ＭＳ Ｐゴシック" pitchFamily="-108" charset="-128"/>
            </a:endParaRPr>
          </a:p>
          <a:p>
            <a:pPr>
              <a:defRPr/>
            </a:pPr>
            <a:r>
              <a:rPr lang="en-US" dirty="0" smtClean="0">
                <a:ea typeface="ＭＳ Ｐゴシック" pitchFamily="-108" charset="-128"/>
              </a:rPr>
              <a:t>in blue (5) are plotted at the most likely </a:t>
            </a:r>
            <a:r>
              <a:rPr lang="en-US" dirty="0" err="1" smtClean="0">
                <a:ea typeface="ＭＳ Ｐゴシック" pitchFamily="-108" charset="-128"/>
              </a:rPr>
              <a:t>redshift</a:t>
            </a:r>
            <a:r>
              <a:rPr lang="en-US" dirty="0" smtClean="0">
                <a:ea typeface="ＭＳ Ｐゴシック" pitchFamily="-108" charset="-128"/>
              </a:rPr>
              <a:t> of multiple options, based on</a:t>
            </a:r>
          </a:p>
          <a:p>
            <a:pPr>
              <a:defRPr/>
            </a:pPr>
            <a:r>
              <a:rPr lang="en-US" dirty="0" smtClean="0">
                <a:ea typeface="ＭＳ Ｐゴシック" pitchFamily="-108" charset="-128"/>
              </a:rPr>
              <a:t>the dust temperature derived from extensive far-infrared photometry. Three</a:t>
            </a:r>
          </a:p>
          <a:p>
            <a:pPr>
              <a:defRPr/>
            </a:pPr>
            <a:r>
              <a:rPr lang="en-US" dirty="0" smtClean="0">
                <a:ea typeface="ＭＳ Ｐゴシック" pitchFamily="-108" charset="-128"/>
              </a:rPr>
              <a:t>sources with no lines detected are placed at z=1.85, in the middle of the</a:t>
            </a:r>
          </a:p>
          <a:p>
            <a:pPr>
              <a:defRPr/>
            </a:pPr>
            <a:r>
              <a:rPr lang="en-US" dirty="0" err="1" smtClean="0">
                <a:ea typeface="ＭＳ Ｐゴシック" pitchFamily="-108" charset="-128"/>
              </a:rPr>
              <a:t>redshift</a:t>
            </a:r>
            <a:r>
              <a:rPr lang="en-US" dirty="0" smtClean="0">
                <a:ea typeface="ＭＳ Ｐゴシック" pitchFamily="-108" charset="-128"/>
              </a:rPr>
              <a:t> range for which we expect no strong lines, and </a:t>
            </a:r>
            <a:r>
              <a:rPr lang="en-US" dirty="0" err="1" smtClean="0">
                <a:ea typeface="ＭＳ Ｐゴシック" pitchFamily="-108" charset="-128"/>
              </a:rPr>
              <a:t>labelled</a:t>
            </a:r>
            <a:r>
              <a:rPr lang="en-US" dirty="0" smtClean="0">
                <a:ea typeface="ＭＳ Ｐゴシック" pitchFamily="-108" charset="-128"/>
              </a:rPr>
              <a:t> in red. Total</a:t>
            </a:r>
          </a:p>
          <a:p>
            <a:pPr>
              <a:defRPr/>
            </a:pPr>
            <a:r>
              <a:rPr lang="en-US" dirty="0" smtClean="0">
                <a:ea typeface="ＭＳ Ｐゴシック" pitchFamily="-108" charset="-128"/>
              </a:rPr>
              <a:t>integration times for each source were roughly ten minutes. The synthesized</a:t>
            </a:r>
          </a:p>
          <a:p>
            <a:pPr>
              <a:defRPr/>
            </a:pPr>
            <a:r>
              <a:rPr lang="en-US" dirty="0" err="1" smtClean="0">
                <a:ea typeface="ＭＳ Ｐゴシック" pitchFamily="-108" charset="-128"/>
              </a:rPr>
              <a:t>beamsize</a:t>
            </a:r>
            <a:r>
              <a:rPr lang="en-US" dirty="0" smtClean="0">
                <a:ea typeface="ＭＳ Ｐゴシック" pitchFamily="-108" charset="-128"/>
              </a:rPr>
              <a:t> ranges from 7”x5” to 5”x3” over the frequency range of the search,</a:t>
            </a:r>
          </a:p>
          <a:p>
            <a:pPr>
              <a:defRPr/>
            </a:pPr>
            <a:r>
              <a:rPr lang="en-US" dirty="0" smtClean="0">
                <a:ea typeface="ＭＳ Ｐゴシック" pitchFamily="-108" charset="-128"/>
              </a:rPr>
              <a:t>which is inadequate to spatially resolve the velocity structure of the </a:t>
            </a:r>
            <a:r>
              <a:rPr lang="en-US" dirty="0" err="1" smtClean="0">
                <a:ea typeface="ＭＳ Ｐゴシック" pitchFamily="-108" charset="-128"/>
              </a:rPr>
              <a:t>lensed</a:t>
            </a:r>
            <a:endParaRPr lang="en-US" dirty="0" smtClean="0">
              <a:ea typeface="ＭＳ Ｐゴシック" pitchFamily="-108" charset="-128"/>
            </a:endParaRPr>
          </a:p>
          <a:p>
            <a:pPr>
              <a:defRPr/>
            </a:pPr>
            <a:r>
              <a:rPr lang="en-US" dirty="0" smtClean="0">
                <a:ea typeface="ＭＳ Ｐゴシック" pitchFamily="-108" charset="-128"/>
              </a:rPr>
              <a:t>sources. Transitions of species detected in at least one source are indicated by</a:t>
            </a:r>
          </a:p>
          <a:p>
            <a:pPr>
              <a:defRPr/>
            </a:pPr>
            <a:r>
              <a:rPr lang="en-US" dirty="0" smtClean="0">
                <a:ea typeface="ＭＳ Ｐゴシック" pitchFamily="-108" charset="-128"/>
              </a:rPr>
              <a:t>vertical lines. Rotational transitions of the 12CO (solid) and 13CO (dashed)</a:t>
            </a:r>
          </a:p>
          <a:p>
            <a:pPr>
              <a:defRPr/>
            </a:pPr>
            <a:r>
              <a:rPr lang="en-US" dirty="0" err="1" smtClean="0">
                <a:ea typeface="ＭＳ Ｐゴシック" pitchFamily="-108" charset="-128"/>
              </a:rPr>
              <a:t>isotopologues</a:t>
            </a:r>
            <a:r>
              <a:rPr lang="en-US" dirty="0" smtClean="0">
                <a:ea typeface="ＭＳ Ｐゴシック" pitchFamily="-108" charset="-128"/>
              </a:rPr>
              <a:t> are shown in grey. Water lines are marked by blue dashed lines,</a:t>
            </a:r>
          </a:p>
          <a:p>
            <a:pPr>
              <a:defRPr/>
            </a:pPr>
            <a:r>
              <a:rPr lang="en-US" dirty="0" smtClean="0">
                <a:ea typeface="ＭＳ Ｐゴシック" pitchFamily="-108" charset="-128"/>
              </a:rPr>
              <a:t>ionized water lines by red dashed lines, and atomic carbon ([CI]) by the green</a:t>
            </a:r>
          </a:p>
          <a:p>
            <a:pPr>
              <a:defRPr/>
            </a:pPr>
            <a:r>
              <a:rPr lang="en-GB" dirty="0" smtClean="0">
                <a:ea typeface="ＭＳ Ｐゴシック" pitchFamily="-108" charset="-128"/>
              </a:rPr>
              <a:t>dashed line.</a:t>
            </a:r>
            <a:endParaRPr lang="en-GB" dirty="0">
              <a:ea typeface="ＭＳ Ｐゴシック" pitchFamily="-108" charset="-128"/>
            </a:endParaRPr>
          </a:p>
        </p:txBody>
      </p:sp>
      <p:sp>
        <p:nvSpPr>
          <p:cNvPr id="48132" name="Slide Number Placeholder 3"/>
          <p:cNvSpPr>
            <a:spLocks noGrp="1"/>
          </p:cNvSpPr>
          <p:nvPr>
            <p:ph type="sldNum" sz="quarter" idx="5"/>
          </p:nvPr>
        </p:nvSpPr>
        <p:spPr bwMode="auto">
          <a:noFill/>
          <a:ln>
            <a:miter lim="800000"/>
            <a:headEnd/>
            <a:tailEnd/>
          </a:ln>
        </p:spPr>
        <p:txBody>
          <a:bodyPr/>
          <a:lstStyle/>
          <a:p>
            <a:fld id="{80831722-4489-44AC-AF2C-48BC90DA7C40}" type="slidenum">
              <a:rPr lang="en-US" smtClean="0">
                <a:latin typeface="Arial" pitchFamily="34" charset="0"/>
                <a:ea typeface="MS PGothic" pitchFamily="34" charset="-128"/>
              </a:rPr>
              <a:pPr/>
              <a:t>29</a:t>
            </a:fld>
            <a:endParaRPr lang="en-US" smtClean="0">
              <a:latin typeface="Arial" pitchFamily="34" charset="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smtClean="0"/>
              <a:t>The Milky Way arches across this rare 360-degree panorama of the night sky above the Paranal platform, home of ESO</a:t>
            </a:r>
            <a:r>
              <a:rPr lang="ja-JP" altLang="en-US" smtClean="0"/>
              <a:t>’</a:t>
            </a:r>
            <a:r>
              <a:rPr lang="en-US" altLang="ja-JP" smtClean="0"/>
              <a:t>s Very Large Telescope. The image was made from 37 individual frames with a total exposure time of about 30 minutes, taken in the early morning hours. The Moon is just rising and the zodiacal light shines above it, while the Milky Way stretches across the sky opposite the observatory. </a:t>
            </a:r>
            <a:br>
              <a:rPr lang="en-US" altLang="ja-JP" smtClean="0"/>
            </a:br>
            <a:r>
              <a:rPr lang="en-US" altLang="ja-JP" smtClean="0"/>
              <a:t/>
            </a:r>
            <a:br>
              <a:rPr lang="en-US" altLang="ja-JP" smtClean="0"/>
            </a:br>
            <a:r>
              <a:rPr lang="en-US" altLang="ja-JP" smtClean="0"/>
              <a:t>The open telescope domes of the world</a:t>
            </a:r>
            <a:r>
              <a:rPr lang="ja-JP" altLang="en-US" smtClean="0"/>
              <a:t>’</a:t>
            </a:r>
            <a:r>
              <a:rPr lang="en-US" altLang="ja-JP" smtClean="0"/>
              <a:t>s most advanced ground-based astronomical observatory are all visible in the image: the four smaller 1.8-metre Auxiliary Telescopes that can be used together in the interferometric mode, and the four giant 8.2-metre Unit Telescopes. To the right in the image and below the arc of the Milky Way, two of our galactic neighbours, the Small and Large Magellanic Clouds, can be seen. </a:t>
            </a:r>
            <a:endParaRPr lang="en-GB" smtClean="0"/>
          </a:p>
        </p:txBody>
      </p:sp>
      <p:sp>
        <p:nvSpPr>
          <p:cNvPr id="51204" name="Slide Number Placeholder 3"/>
          <p:cNvSpPr>
            <a:spLocks noGrp="1"/>
          </p:cNvSpPr>
          <p:nvPr>
            <p:ph type="sldNum" sz="quarter" idx="5"/>
          </p:nvPr>
        </p:nvSpPr>
        <p:spPr>
          <a:noFill/>
        </p:spPr>
        <p:txBody>
          <a:bodyPr/>
          <a:lstStyle/>
          <a:p>
            <a:fld id="{D4053CC6-C5DD-4046-B0E8-DE40987207BC}" type="slidenum">
              <a:rPr lang="en-GB" smtClean="0">
                <a:ea typeface="ＭＳ Ｐゴシック" pitchFamily="34" charset="-128"/>
              </a:rPr>
              <a:pPr/>
              <a:t>4</a:t>
            </a:fld>
            <a:endParaRPr lang="en-GB"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596086-57F5-3441-AA36-930F03E7AC3E}" type="slidenum">
              <a:rPr lang="en-US"/>
              <a:pPr/>
              <a:t>7</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n-US" dirty="0" smtClean="0"/>
              <a:t>LN06 – choose</a:t>
            </a:r>
            <a:r>
              <a:rPr lang="en-US" baseline="0" dirty="0" smtClean="0"/>
              <a:t> counts. </a:t>
            </a:r>
          </a:p>
          <a:p>
            <a:r>
              <a:rPr lang="en-US" baseline="0" dirty="0" smtClean="0"/>
              <a:t>Add dates on which zero proposals added.</a:t>
            </a:r>
          </a:p>
          <a:p>
            <a:r>
              <a:rPr lang="en-US" baseline="0" dirty="0" smtClean="0"/>
              <a:t>Do cumulative counts. </a:t>
            </a:r>
          </a:p>
          <a:p>
            <a:r>
              <a:rPr lang="en-US" baseline="0" dirty="0" smtClean="0"/>
              <a:t>Do comparison plots.</a:t>
            </a: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E9D788B0-E8F8-4D15-ACD1-BE4F8B57644F}" type="slidenum">
              <a:rPr lang="en-GB" smtClean="0">
                <a:ea typeface="ＭＳ Ｐゴシック" pitchFamily="34" charset="-128"/>
              </a:rPr>
              <a:pPr/>
              <a:t>9</a:t>
            </a:fld>
            <a:endParaRPr lang="en-GB" smtClean="0">
              <a:ea typeface="ＭＳ Ｐゴシック" pitchFamily="34" charset="-128"/>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xfrm>
            <a:off x="975360" y="4560570"/>
            <a:ext cx="5364480" cy="4320540"/>
          </a:xfrm>
          <a:noFill/>
        </p:spPr>
        <p:txBody>
          <a:bodyPr wrap="square" numCol="1" anchor="t" anchorCtr="0" compatLnSpc="1">
            <a:prstTxWarp prst="textNoShape">
              <a:avLst/>
            </a:prstTxWarp>
          </a:bodyPr>
          <a:lstStyle/>
          <a:p>
            <a:endParaRPr lang="en-GB"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a:lstStyle/>
          <a:p>
            <a:fld id="{7E41CCB8-DBCC-4F3D-A3A5-431265070CDF}" type="slidenum">
              <a:rPr lang="en-GB" smtClean="0">
                <a:ea typeface="ＭＳ Ｐゴシック" pitchFamily="34" charset="-128"/>
              </a:rPr>
              <a:pPr/>
              <a:t>10</a:t>
            </a:fld>
            <a:endParaRPr lang="en-GB" smtClean="0">
              <a:ea typeface="ＭＳ Ｐゴシック" pitchFamily="34" charset="-128"/>
            </a:endParaRP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xfrm>
            <a:off x="975360" y="4560570"/>
            <a:ext cx="5364480" cy="4320540"/>
          </a:xfrm>
          <a:noFill/>
        </p:spPr>
        <p:txBody>
          <a:bodyPr wrap="square" numCol="1" anchor="t" anchorCtr="0" compatLnSpc="1">
            <a:prstTxWarp prst="textNoShape">
              <a:avLst/>
            </a:prstTxWarp>
          </a:bodyPr>
          <a:lstStyle/>
          <a:p>
            <a:endParaRPr lang="en-GB"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GB">
              <a:latin typeface="Calibri" charset="0"/>
              <a:ea typeface="ＭＳ Ｐゴシック" charset="0"/>
              <a:cs typeface="ＭＳ Ｐゴシック"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Times New Roman" charset="0"/>
                <a:ea typeface="ＭＳ Ｐゴシック" charset="0"/>
                <a:cs typeface="ＭＳ Ｐゴシック" charset="0"/>
              </a:defRPr>
            </a:lvl1pPr>
            <a:lvl2pPr marL="769919" indent="-296123" eaLnBrk="0" hangingPunct="0">
              <a:defRPr sz="2500">
                <a:solidFill>
                  <a:schemeClr val="tx1"/>
                </a:solidFill>
                <a:latin typeface="Times New Roman" charset="0"/>
                <a:ea typeface="ＭＳ Ｐゴシック" charset="0"/>
              </a:defRPr>
            </a:lvl2pPr>
            <a:lvl3pPr marL="1184491" indent="-236898" eaLnBrk="0" hangingPunct="0">
              <a:defRPr sz="2500">
                <a:solidFill>
                  <a:schemeClr val="tx1"/>
                </a:solidFill>
                <a:latin typeface="Times New Roman" charset="0"/>
                <a:ea typeface="ＭＳ Ｐゴシック" charset="0"/>
              </a:defRPr>
            </a:lvl3pPr>
            <a:lvl4pPr marL="1658287" indent="-236898" eaLnBrk="0" hangingPunct="0">
              <a:defRPr sz="2500">
                <a:solidFill>
                  <a:schemeClr val="tx1"/>
                </a:solidFill>
                <a:latin typeface="Times New Roman" charset="0"/>
                <a:ea typeface="ＭＳ Ｐゴシック" charset="0"/>
              </a:defRPr>
            </a:lvl4pPr>
            <a:lvl5pPr marL="2132084" indent="-236898" eaLnBrk="0" hangingPunct="0">
              <a:defRPr sz="2500">
                <a:solidFill>
                  <a:schemeClr val="tx1"/>
                </a:solidFill>
                <a:latin typeface="Times New Roman" charset="0"/>
                <a:ea typeface="ＭＳ Ｐゴシック" charset="0"/>
              </a:defRPr>
            </a:lvl5pPr>
            <a:lvl6pPr marL="2605880" indent="-236898" eaLnBrk="0" fontAlgn="base" hangingPunct="0">
              <a:spcBef>
                <a:spcPct val="0"/>
              </a:spcBef>
              <a:spcAft>
                <a:spcPct val="0"/>
              </a:spcAft>
              <a:defRPr sz="2500">
                <a:solidFill>
                  <a:schemeClr val="tx1"/>
                </a:solidFill>
                <a:latin typeface="Times New Roman" charset="0"/>
                <a:ea typeface="ＭＳ Ｐゴシック" charset="0"/>
              </a:defRPr>
            </a:lvl6pPr>
            <a:lvl7pPr marL="3079676" indent="-236898" eaLnBrk="0" fontAlgn="base" hangingPunct="0">
              <a:spcBef>
                <a:spcPct val="0"/>
              </a:spcBef>
              <a:spcAft>
                <a:spcPct val="0"/>
              </a:spcAft>
              <a:defRPr sz="2500">
                <a:solidFill>
                  <a:schemeClr val="tx1"/>
                </a:solidFill>
                <a:latin typeface="Times New Roman" charset="0"/>
                <a:ea typeface="ＭＳ Ｐゴシック" charset="0"/>
              </a:defRPr>
            </a:lvl7pPr>
            <a:lvl8pPr marL="3553473" indent="-236898" eaLnBrk="0" fontAlgn="base" hangingPunct="0">
              <a:spcBef>
                <a:spcPct val="0"/>
              </a:spcBef>
              <a:spcAft>
                <a:spcPct val="0"/>
              </a:spcAft>
              <a:defRPr sz="2500">
                <a:solidFill>
                  <a:schemeClr val="tx1"/>
                </a:solidFill>
                <a:latin typeface="Times New Roman" charset="0"/>
                <a:ea typeface="ＭＳ Ｐゴシック" charset="0"/>
              </a:defRPr>
            </a:lvl8pPr>
            <a:lvl9pPr marL="4027269" indent="-236898" eaLnBrk="0" fontAlgn="base" hangingPunct="0">
              <a:spcBef>
                <a:spcPct val="0"/>
              </a:spcBef>
              <a:spcAft>
                <a:spcPct val="0"/>
              </a:spcAft>
              <a:defRPr sz="2500">
                <a:solidFill>
                  <a:schemeClr val="tx1"/>
                </a:solidFill>
                <a:latin typeface="Times New Roman" charset="0"/>
                <a:ea typeface="ＭＳ Ｐゴシック" charset="0"/>
              </a:defRPr>
            </a:lvl9pPr>
          </a:lstStyle>
          <a:p>
            <a:pPr eaLnBrk="1" hangingPunct="1"/>
            <a:fld id="{1A12A297-3E37-1045-A90A-26A2F693302B}" type="slidenum">
              <a:rPr lang="en-US" sz="1200"/>
              <a:pPr eaLnBrk="1" hangingPunct="1"/>
              <a:t>11</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79E0F-303B-41ED-B53E-C2A1F95A0C8A}" type="slidenum">
              <a:rPr lang="en-GB"/>
              <a:pPr/>
              <a:t>14</a:t>
            </a:fld>
            <a:endParaRPr lang="en-GB"/>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75360" y="4560570"/>
            <a:ext cx="5364480" cy="4320540"/>
          </a:xfrm>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GB"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0"/>
            <a:ext cx="2085975" cy="58658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95338" y="0"/>
            <a:ext cx="6110287" cy="5865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5338" y="0"/>
            <a:ext cx="8345487" cy="103663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827088" y="1052513"/>
            <a:ext cx="4081462" cy="481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60950" y="1052513"/>
            <a:ext cx="4083050" cy="481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NeueLT Com 65 Md"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HelveticaNeueLT Com 55 Roman" pitchFamily="34" charset="0"/>
              </a:defRPr>
            </a:lvl1pPr>
            <a:lvl2pPr>
              <a:defRPr>
                <a:latin typeface="HelveticaNeueLT Com 55 Roman" pitchFamily="34" charset="0"/>
              </a:defRPr>
            </a:lvl2pPr>
            <a:lvl3pPr>
              <a:defRPr>
                <a:latin typeface="HelveticaNeueLT Com 55 Roman" pitchFamily="34" charset="0"/>
              </a:defRPr>
            </a:lvl3pPr>
            <a:lvl4pPr>
              <a:defRPr>
                <a:latin typeface="HelveticaNeueLT Com 55 Roman" pitchFamily="34" charset="0"/>
              </a:defRPr>
            </a:lvl4pPr>
            <a:lvl5pPr>
              <a:defRPr>
                <a:latin typeface="HelveticaNeueLT Com 55 Roman"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27088" y="1052513"/>
            <a:ext cx="4081462" cy="481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60950" y="1052513"/>
            <a:ext cx="4083050" cy="481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NeueLT Com 65 Md"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latin typeface="HelveticaNeueLT Com 55 Roman" pitchFamily="34" charset="0"/>
              </a:defRPr>
            </a:lvl1pPr>
            <a:lvl2pPr>
              <a:defRPr>
                <a:latin typeface="HelveticaNeueLT Com 55 Roman" pitchFamily="34" charset="0"/>
              </a:defRPr>
            </a:lvl2pPr>
            <a:lvl3pPr>
              <a:defRPr>
                <a:latin typeface="HelveticaNeueLT Com 55 Roman" pitchFamily="34" charset="0"/>
              </a:defRPr>
            </a:lvl3pPr>
            <a:lvl4pPr>
              <a:defRPr>
                <a:latin typeface="HelveticaNeueLT Com 55 Roman" pitchFamily="34" charset="0"/>
              </a:defRPr>
            </a:lvl4pPr>
            <a:lvl5pPr>
              <a:defRPr>
                <a:latin typeface="HelveticaNeueLT Com 55 Roman"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0"/>
            <a:ext cx="2085975" cy="58658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795338" y="0"/>
            <a:ext cx="6110287" cy="5865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5338" y="0"/>
            <a:ext cx="8345487" cy="103663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827088" y="1052513"/>
            <a:ext cx="4081462" cy="481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60950" y="1052513"/>
            <a:ext cx="4083050" cy="481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95338" y="0"/>
            <a:ext cx="8345487" cy="103663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827088" y="1052513"/>
            <a:ext cx="4081462" cy="4813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5060950" y="1052513"/>
            <a:ext cx="4083050" cy="233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5060950" y="3535363"/>
            <a:ext cx="4083050" cy="2330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1186962" y="1847850"/>
            <a:ext cx="5037992" cy="28765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4"/>
          </p:nvPr>
        </p:nvSpPr>
        <p:spPr>
          <a:xfrm>
            <a:off x="703385" y="6248400"/>
            <a:ext cx="1899138" cy="457200"/>
          </a:xfrm>
          <a:prstGeom prst="rect">
            <a:avLst/>
          </a:prstGeom>
          <a:ln/>
        </p:spPr>
        <p:txBody>
          <a:bodyPr/>
          <a:lstStyle>
            <a:lvl1pPr>
              <a:defRPr/>
            </a:lvl1pPr>
          </a:lstStyle>
          <a:p>
            <a:pPr>
              <a:defRPr/>
            </a:pPr>
            <a:endParaRPr lang="en-US" dirty="0"/>
          </a:p>
        </p:txBody>
      </p:sp>
      <p:sp>
        <p:nvSpPr>
          <p:cNvPr id="5" name="Rectangle 3"/>
          <p:cNvSpPr>
            <a:spLocks noGrp="1" noChangeArrowheads="1"/>
          </p:cNvSpPr>
          <p:nvPr>
            <p:ph type="ftr" sz="quarter" idx="15"/>
          </p:nvPr>
        </p:nvSpPr>
        <p:spPr>
          <a:xfrm>
            <a:off x="3165231" y="6248400"/>
            <a:ext cx="2813538" cy="457200"/>
          </a:xfrm>
          <a:prstGeom prst="rect">
            <a:avLst/>
          </a:prstGeom>
          <a:ln/>
        </p:spPr>
        <p:txBody>
          <a:bodyPr/>
          <a:lstStyle>
            <a:lvl1pPr>
              <a:defRPr/>
            </a:lvl1pPr>
          </a:lstStyle>
          <a:p>
            <a:pPr>
              <a:defRPr/>
            </a:pPr>
            <a:endParaRPr lang="en-US" dirty="0"/>
          </a:p>
        </p:txBody>
      </p:sp>
      <p:sp>
        <p:nvSpPr>
          <p:cNvPr id="6" name="Rectangle 4"/>
          <p:cNvSpPr>
            <a:spLocks noGrp="1" noChangeArrowheads="1"/>
          </p:cNvSpPr>
          <p:nvPr>
            <p:ph type="sldNum" sz="quarter" idx="16"/>
          </p:nvPr>
        </p:nvSpPr>
        <p:spPr>
          <a:xfrm>
            <a:off x="3594100" y="6453188"/>
            <a:ext cx="2057400" cy="404812"/>
          </a:xfrm>
          <a:prstGeom prst="rect">
            <a:avLst/>
          </a:prstGeom>
          <a:ln/>
        </p:spPr>
        <p:txBody>
          <a:bodyPr/>
          <a:lstStyle>
            <a:lvl1pPr>
              <a:defRPr/>
            </a:lvl1pPr>
          </a:lstStyle>
          <a:p>
            <a:pPr>
              <a:defRPr/>
            </a:pPr>
            <a:endParaRPr lang="en-US" dirty="0"/>
          </a:p>
        </p:txBody>
      </p:sp>
    </p:spTree>
    <p:extLst>
      <p:ext uri="{BB962C8B-B14F-4D97-AF65-F5344CB8AC3E}">
        <p14:creationId xmlns:p14="http://schemas.microsoft.com/office/powerpoint/2010/main" xmlns="" val="1982763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27088" y="1052513"/>
            <a:ext cx="4081462" cy="481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60950" y="1052513"/>
            <a:ext cx="4083050" cy="4813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oleObject" Target="../embeddings/oleObject2.bin"/><Relationship Id="rId2" Type="http://schemas.openxmlformats.org/officeDocument/2006/relationships/slideLayout" Target="../slideLayouts/slideLayout14.xml"/><Relationship Id="rId16" Type="http://schemas.openxmlformats.org/officeDocument/2006/relationships/vmlDrawing" Target="../drawings/vmlDrawing2.v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95338" y="0"/>
            <a:ext cx="8345487" cy="1036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30" name="Rectangle 4"/>
          <p:cNvSpPr>
            <a:spLocks noGrp="1" noChangeArrowheads="1"/>
          </p:cNvSpPr>
          <p:nvPr>
            <p:ph type="body" idx="1"/>
          </p:nvPr>
        </p:nvSpPr>
        <p:spPr bwMode="auto">
          <a:xfrm>
            <a:off x="827088" y="1052513"/>
            <a:ext cx="8316912" cy="4813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1032" name="Group 6"/>
          <p:cNvGrpSpPr>
            <a:grpSpLocks/>
          </p:cNvGrpSpPr>
          <p:nvPr userDrawn="1"/>
        </p:nvGrpSpPr>
        <p:grpSpPr bwMode="auto">
          <a:xfrm>
            <a:off x="0" y="0"/>
            <a:ext cx="9144000" cy="6856413"/>
            <a:chOff x="0" y="0"/>
            <a:chExt cx="5760" cy="4319"/>
          </a:xfrm>
        </p:grpSpPr>
        <p:graphicFrame>
          <p:nvGraphicFramePr>
            <p:cNvPr id="1026" name="Object 7"/>
            <p:cNvGraphicFramePr>
              <a:graphicFrameLocks noChangeAspect="1"/>
            </p:cNvGraphicFramePr>
            <p:nvPr/>
          </p:nvGraphicFramePr>
          <p:xfrm>
            <a:off x="0" y="0"/>
            <a:ext cx="501" cy="653"/>
          </p:xfrm>
          <a:graphic>
            <a:graphicData uri="http://schemas.openxmlformats.org/presentationml/2006/ole">
              <p:oleObj spid="_x0000_s1026" name="Photo Editor Photo" r:id="rId15" imgW="4495238" imgH="5858693" progId="">
                <p:embed/>
              </p:oleObj>
            </a:graphicData>
          </a:graphic>
        </p:graphicFrame>
        <p:sp>
          <p:nvSpPr>
            <p:cNvPr id="1699848" name="Line 8"/>
            <p:cNvSpPr>
              <a:spLocks noChangeShapeType="1"/>
            </p:cNvSpPr>
            <p:nvPr userDrawn="1"/>
          </p:nvSpPr>
          <p:spPr bwMode="auto">
            <a:xfrm>
              <a:off x="501" y="0"/>
              <a:ext cx="0" cy="4319"/>
            </a:xfrm>
            <a:prstGeom prst="line">
              <a:avLst/>
            </a:prstGeom>
            <a:noFill/>
            <a:ln w="9525">
              <a:solidFill>
                <a:srgbClr val="2764D1"/>
              </a:solidFill>
              <a:round/>
              <a:headEnd/>
              <a:tailEnd/>
            </a:ln>
            <a:effectLst/>
          </p:spPr>
          <p:txBody>
            <a:bodyPr wrap="none" anchor="ctr"/>
            <a:lstStyle/>
            <a:p>
              <a:pPr>
                <a:defRPr/>
              </a:pPr>
              <a:endParaRPr lang="en-GB"/>
            </a:p>
          </p:txBody>
        </p:sp>
        <p:sp>
          <p:nvSpPr>
            <p:cNvPr id="1699849" name="Line 9"/>
            <p:cNvSpPr>
              <a:spLocks noChangeShapeType="1"/>
            </p:cNvSpPr>
            <p:nvPr userDrawn="1"/>
          </p:nvSpPr>
          <p:spPr bwMode="auto">
            <a:xfrm>
              <a:off x="0" y="652"/>
              <a:ext cx="5760" cy="0"/>
            </a:xfrm>
            <a:prstGeom prst="line">
              <a:avLst/>
            </a:prstGeom>
            <a:noFill/>
            <a:ln w="9525">
              <a:solidFill>
                <a:srgbClr val="2764D1"/>
              </a:solidFill>
              <a:round/>
              <a:headEnd/>
              <a:tailEnd/>
            </a:ln>
            <a:effectLst/>
          </p:spPr>
          <p:txBody>
            <a:bodyPr wrap="none" anchor="ctr"/>
            <a:lstStyle/>
            <a:p>
              <a:pPr>
                <a:defRPr/>
              </a:pPr>
              <a:endParaRPr lang="en-GB"/>
            </a:p>
          </p:txBody>
        </p:sp>
      </p:grpSp>
      <p:sp>
        <p:nvSpPr>
          <p:cNvPr id="1699850" name="Text Box 10"/>
          <p:cNvSpPr txBox="1">
            <a:spLocks noChangeArrowheads="1"/>
          </p:cNvSpPr>
          <p:nvPr userDrawn="1"/>
        </p:nvSpPr>
        <p:spPr bwMode="auto">
          <a:xfrm>
            <a:off x="947738" y="6497638"/>
            <a:ext cx="2105063" cy="246221"/>
          </a:xfrm>
          <a:prstGeom prst="rect">
            <a:avLst/>
          </a:prstGeom>
          <a:noFill/>
          <a:ln w="9525">
            <a:noFill/>
            <a:miter lim="800000"/>
            <a:headEnd/>
            <a:tailEnd/>
          </a:ln>
          <a:effectLst/>
        </p:spPr>
        <p:txBody>
          <a:bodyPr wrap="none">
            <a:spAutoFit/>
          </a:bodyPr>
          <a:lstStyle/>
          <a:p>
            <a:pPr algn="l">
              <a:defRPr/>
            </a:pPr>
            <a:r>
              <a:rPr lang="en-GB" sz="1000" i="0" dirty="0" smtClean="0">
                <a:latin typeface="HelveticaNeueLT Com 55 Roman" pitchFamily="34" charset="0"/>
              </a:rPr>
              <a:t>EWASS 2013, Turku 13</a:t>
            </a:r>
            <a:r>
              <a:rPr lang="en-GB" sz="1000" i="0" baseline="0" dirty="0" smtClean="0">
                <a:latin typeface="HelveticaNeueLT Com 55 Roman" pitchFamily="34" charset="0"/>
              </a:rPr>
              <a:t> July </a:t>
            </a:r>
            <a:r>
              <a:rPr lang="en-GB" sz="1000" i="0" dirty="0" smtClean="0">
                <a:latin typeface="HelveticaNeueLT Com 55 Roman" pitchFamily="34" charset="0"/>
              </a:rPr>
              <a:t>2013</a:t>
            </a:r>
            <a:endParaRPr lang="en-GB" sz="1000" i="0" dirty="0">
              <a:latin typeface="HelveticaNeueLT Com 55 Roman" pitchFamily="34" charset="0"/>
            </a:endParaRPr>
          </a:p>
        </p:txBody>
      </p:sp>
      <p:pic>
        <p:nvPicPr>
          <p:cNvPr id="11" name="Picture 11" descr="eso-flags-noframes.png"/>
          <p:cNvPicPr>
            <a:picLocks noChangeAspect="1"/>
          </p:cNvPicPr>
          <p:nvPr userDrawn="1"/>
        </p:nvPicPr>
        <p:blipFill>
          <a:blip r:embed="rId16"/>
          <a:srcRect/>
          <a:stretch>
            <a:fillRect/>
          </a:stretch>
        </p:blipFill>
        <p:spPr bwMode="auto">
          <a:xfrm>
            <a:off x="5681663" y="6621463"/>
            <a:ext cx="3244850" cy="100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lvl1pPr algn="ctr" rtl="0" eaLnBrk="0" fontAlgn="base" hangingPunct="0">
        <a:spcBef>
          <a:spcPct val="0"/>
        </a:spcBef>
        <a:spcAft>
          <a:spcPct val="0"/>
        </a:spcAft>
        <a:defRPr sz="4000" b="1">
          <a:solidFill>
            <a:schemeClr val="tx2"/>
          </a:solidFill>
          <a:latin typeface="HelveticaNeueLT Com 65 Md" pitchFamily="34" charset="0"/>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SzPct val="90000"/>
        <a:buFont typeface="Monotype Sorts" pitchFamily="112" charset="2"/>
        <a:buChar char="n"/>
        <a:defRPr sz="2800">
          <a:solidFill>
            <a:schemeClr val="tx1"/>
          </a:solidFill>
          <a:latin typeface="HelveticaNeueLT Com 55 Roman" pitchFamily="34" charset="0"/>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Ø"/>
        <a:defRPr sz="2400">
          <a:solidFill>
            <a:schemeClr val="tx1"/>
          </a:solidFill>
          <a:latin typeface="HelveticaNeueLT Com 55 Roman" pitchFamily="34" charset="0"/>
        </a:defRPr>
      </a:lvl2pPr>
      <a:lvl3pPr marL="1143000" indent="-228600" algn="l" rtl="0" eaLnBrk="0" fontAlgn="base" hangingPunct="0">
        <a:spcBef>
          <a:spcPct val="20000"/>
        </a:spcBef>
        <a:spcAft>
          <a:spcPct val="0"/>
        </a:spcAft>
        <a:buClr>
          <a:srgbClr val="0066FF"/>
        </a:buClr>
        <a:buChar char="•"/>
        <a:defRPr sz="2000">
          <a:solidFill>
            <a:schemeClr val="tx1"/>
          </a:solidFill>
          <a:latin typeface="HelveticaNeueLT Com 55 Roman" pitchFamily="34" charset="0"/>
        </a:defRPr>
      </a:lvl3pPr>
      <a:lvl4pPr marL="1600200" indent="-228600" algn="l" rtl="0" eaLnBrk="0" fontAlgn="base" hangingPunct="0">
        <a:spcBef>
          <a:spcPct val="20000"/>
        </a:spcBef>
        <a:spcAft>
          <a:spcPct val="0"/>
        </a:spcAft>
        <a:buChar char="–"/>
        <a:defRPr sz="2000">
          <a:solidFill>
            <a:schemeClr val="tx1"/>
          </a:solidFill>
          <a:latin typeface="HelveticaNeueLT Com 55 Roman" pitchFamily="34" charset="0"/>
        </a:defRPr>
      </a:lvl4pPr>
      <a:lvl5pPr marL="2057400" indent="-228600" algn="l" rtl="0" eaLnBrk="0" fontAlgn="base" hangingPunct="0">
        <a:spcBef>
          <a:spcPct val="20000"/>
        </a:spcBef>
        <a:spcAft>
          <a:spcPct val="0"/>
        </a:spcAft>
        <a:buChar char="»"/>
        <a:defRPr sz="2000">
          <a:solidFill>
            <a:schemeClr val="tx1"/>
          </a:solidFill>
          <a:latin typeface="HelveticaNeueLT Com 55 Roman"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bwMode="auto">
          <a:xfrm>
            <a:off x="795338" y="0"/>
            <a:ext cx="8345487" cy="1036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smtClean="0"/>
              <a:t>Click to edit Master title style</a:t>
            </a:r>
          </a:p>
        </p:txBody>
      </p:sp>
      <p:sp>
        <p:nvSpPr>
          <p:cNvPr id="1030" name="Rectangle 4"/>
          <p:cNvSpPr>
            <a:spLocks noGrp="1" noChangeArrowheads="1"/>
          </p:cNvSpPr>
          <p:nvPr>
            <p:ph type="body" idx="1"/>
          </p:nvPr>
        </p:nvSpPr>
        <p:spPr bwMode="auto">
          <a:xfrm>
            <a:off x="827088" y="1052513"/>
            <a:ext cx="8316912" cy="4813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grpSp>
        <p:nvGrpSpPr>
          <p:cNvPr id="2" name="Group 6"/>
          <p:cNvGrpSpPr>
            <a:grpSpLocks/>
          </p:cNvGrpSpPr>
          <p:nvPr userDrawn="1"/>
        </p:nvGrpSpPr>
        <p:grpSpPr bwMode="auto">
          <a:xfrm>
            <a:off x="0" y="0"/>
            <a:ext cx="9144000" cy="6856413"/>
            <a:chOff x="0" y="0"/>
            <a:chExt cx="5760" cy="4319"/>
          </a:xfrm>
        </p:grpSpPr>
        <p:graphicFrame>
          <p:nvGraphicFramePr>
            <p:cNvPr id="1026" name="Object 7"/>
            <p:cNvGraphicFramePr>
              <a:graphicFrameLocks noChangeAspect="1"/>
            </p:cNvGraphicFramePr>
            <p:nvPr/>
          </p:nvGraphicFramePr>
          <p:xfrm>
            <a:off x="0" y="0"/>
            <a:ext cx="501" cy="653"/>
          </p:xfrm>
          <a:graphic>
            <a:graphicData uri="http://schemas.openxmlformats.org/presentationml/2006/ole">
              <p:oleObj spid="_x0000_s6146" name="Photo Editor Photo" r:id="rId17" imgW="4495238" imgH="5858693" progId="">
                <p:embed/>
              </p:oleObj>
            </a:graphicData>
          </a:graphic>
        </p:graphicFrame>
        <p:sp>
          <p:nvSpPr>
            <p:cNvPr id="1699848" name="Line 8"/>
            <p:cNvSpPr>
              <a:spLocks noChangeShapeType="1"/>
            </p:cNvSpPr>
            <p:nvPr userDrawn="1"/>
          </p:nvSpPr>
          <p:spPr bwMode="auto">
            <a:xfrm>
              <a:off x="501" y="0"/>
              <a:ext cx="0" cy="4319"/>
            </a:xfrm>
            <a:prstGeom prst="line">
              <a:avLst/>
            </a:prstGeom>
            <a:noFill/>
            <a:ln w="9525">
              <a:solidFill>
                <a:srgbClr val="2764D1"/>
              </a:solidFill>
              <a:round/>
              <a:headEnd/>
              <a:tailEnd/>
            </a:ln>
            <a:effectLst/>
          </p:spPr>
          <p:txBody>
            <a:bodyPr wrap="none" anchor="ctr"/>
            <a:lstStyle/>
            <a:p>
              <a:pPr>
                <a:defRPr/>
              </a:pPr>
              <a:endParaRPr lang="en-GB"/>
            </a:p>
          </p:txBody>
        </p:sp>
        <p:sp>
          <p:nvSpPr>
            <p:cNvPr id="1699849" name="Line 9"/>
            <p:cNvSpPr>
              <a:spLocks noChangeShapeType="1"/>
            </p:cNvSpPr>
            <p:nvPr userDrawn="1"/>
          </p:nvSpPr>
          <p:spPr bwMode="auto">
            <a:xfrm>
              <a:off x="0" y="652"/>
              <a:ext cx="5760" cy="0"/>
            </a:xfrm>
            <a:prstGeom prst="line">
              <a:avLst/>
            </a:prstGeom>
            <a:noFill/>
            <a:ln w="9525">
              <a:solidFill>
                <a:srgbClr val="2764D1"/>
              </a:solidFill>
              <a:round/>
              <a:headEnd/>
              <a:tailEnd/>
            </a:ln>
            <a:effectLst/>
          </p:spPr>
          <p:txBody>
            <a:bodyPr wrap="none" anchor="ctr"/>
            <a:lstStyle/>
            <a:p>
              <a:pPr>
                <a:defRPr/>
              </a:pPr>
              <a:endParaRPr lang="en-GB"/>
            </a:p>
          </p:txBody>
        </p:sp>
      </p:grpSp>
      <p:sp>
        <p:nvSpPr>
          <p:cNvPr id="1699850" name="Text Box 10"/>
          <p:cNvSpPr txBox="1">
            <a:spLocks noChangeArrowheads="1"/>
          </p:cNvSpPr>
          <p:nvPr userDrawn="1"/>
        </p:nvSpPr>
        <p:spPr bwMode="auto">
          <a:xfrm>
            <a:off x="947738" y="6497638"/>
            <a:ext cx="2105063" cy="246221"/>
          </a:xfrm>
          <a:prstGeom prst="rect">
            <a:avLst/>
          </a:prstGeom>
          <a:noFill/>
          <a:ln w="9525">
            <a:noFill/>
            <a:miter lim="800000"/>
            <a:headEnd/>
            <a:tailEnd/>
          </a:ln>
          <a:effectLst/>
        </p:spPr>
        <p:txBody>
          <a:bodyPr wrap="none">
            <a:spAutoFit/>
          </a:bodyPr>
          <a:lstStyle/>
          <a:p>
            <a:pPr algn="l">
              <a:defRPr/>
            </a:pPr>
            <a:r>
              <a:rPr lang="en-GB" sz="1000" i="0" dirty="0" smtClean="0">
                <a:solidFill>
                  <a:schemeClr val="bg1">
                    <a:lumMod val="95000"/>
                  </a:schemeClr>
                </a:solidFill>
                <a:latin typeface="HelveticaNeueLT Com 55 Roman" pitchFamily="34" charset="0"/>
              </a:rPr>
              <a:t>EWASS 2013, Turku 13</a:t>
            </a:r>
            <a:r>
              <a:rPr lang="en-GB" sz="1000" i="0" baseline="0" dirty="0" smtClean="0">
                <a:solidFill>
                  <a:schemeClr val="bg1">
                    <a:lumMod val="95000"/>
                  </a:schemeClr>
                </a:solidFill>
                <a:latin typeface="HelveticaNeueLT Com 55 Roman" pitchFamily="34" charset="0"/>
              </a:rPr>
              <a:t> July </a:t>
            </a:r>
            <a:r>
              <a:rPr lang="en-GB" sz="1000" i="0" dirty="0" smtClean="0">
                <a:solidFill>
                  <a:schemeClr val="bg1">
                    <a:lumMod val="95000"/>
                  </a:schemeClr>
                </a:solidFill>
                <a:latin typeface="HelveticaNeueLT Com 55 Roman" pitchFamily="34" charset="0"/>
              </a:rPr>
              <a:t>2013</a:t>
            </a:r>
            <a:endParaRPr lang="en-GB" sz="1000" i="0" dirty="0">
              <a:solidFill>
                <a:schemeClr val="bg1">
                  <a:lumMod val="95000"/>
                </a:schemeClr>
              </a:solidFill>
              <a:latin typeface="HelveticaNeueLT Com 55 Roman" pitchFamily="34" charset="0"/>
            </a:endParaRPr>
          </a:p>
        </p:txBody>
      </p:sp>
      <p:pic>
        <p:nvPicPr>
          <p:cNvPr id="11" name="Picture 11" descr="eso-flags-noframes.png"/>
          <p:cNvPicPr>
            <a:picLocks noChangeAspect="1"/>
          </p:cNvPicPr>
          <p:nvPr userDrawn="1"/>
        </p:nvPicPr>
        <p:blipFill>
          <a:blip r:embed="rId18"/>
          <a:srcRect/>
          <a:stretch>
            <a:fillRect/>
          </a:stretch>
        </p:blipFill>
        <p:spPr bwMode="auto">
          <a:xfrm>
            <a:off x="5681663" y="6621463"/>
            <a:ext cx="3244850" cy="100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lvl1pPr algn="ctr" rtl="0" eaLnBrk="0" fontAlgn="base" hangingPunct="0">
        <a:spcBef>
          <a:spcPct val="0"/>
        </a:spcBef>
        <a:spcAft>
          <a:spcPct val="0"/>
        </a:spcAft>
        <a:defRPr sz="4000" b="1">
          <a:solidFill>
            <a:schemeClr val="bg1">
              <a:lumMod val="95000"/>
            </a:schemeClr>
          </a:solidFill>
          <a:latin typeface="HelveticaNeueLT Com 65 Md" pitchFamily="34" charset="0"/>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SzPct val="90000"/>
        <a:buFont typeface="Monotype Sorts" pitchFamily="112" charset="2"/>
        <a:buChar char="n"/>
        <a:defRPr sz="2800">
          <a:solidFill>
            <a:schemeClr val="bg1">
              <a:lumMod val="95000"/>
            </a:schemeClr>
          </a:solidFill>
          <a:latin typeface="HelveticaNeueLT Com 55 Roman" pitchFamily="34" charset="0"/>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Ø"/>
        <a:defRPr sz="2400">
          <a:solidFill>
            <a:schemeClr val="bg1">
              <a:lumMod val="95000"/>
            </a:schemeClr>
          </a:solidFill>
          <a:latin typeface="HelveticaNeueLT Com 55 Roman" pitchFamily="34" charset="0"/>
        </a:defRPr>
      </a:lvl2pPr>
      <a:lvl3pPr marL="1143000" indent="-228600" algn="l" rtl="0" eaLnBrk="0" fontAlgn="base" hangingPunct="0">
        <a:spcBef>
          <a:spcPct val="20000"/>
        </a:spcBef>
        <a:spcAft>
          <a:spcPct val="0"/>
        </a:spcAft>
        <a:buClr>
          <a:srgbClr val="0066FF"/>
        </a:buClr>
        <a:buChar char="•"/>
        <a:defRPr sz="2000">
          <a:solidFill>
            <a:schemeClr val="bg1">
              <a:lumMod val="95000"/>
            </a:schemeClr>
          </a:solidFill>
          <a:latin typeface="HelveticaNeueLT Com 55 Roman" pitchFamily="34" charset="0"/>
        </a:defRPr>
      </a:lvl3pPr>
      <a:lvl4pPr marL="1600200" indent="-228600" algn="l" rtl="0" eaLnBrk="0" fontAlgn="base" hangingPunct="0">
        <a:spcBef>
          <a:spcPct val="20000"/>
        </a:spcBef>
        <a:spcAft>
          <a:spcPct val="0"/>
        </a:spcAft>
        <a:buChar char="–"/>
        <a:defRPr sz="2000">
          <a:solidFill>
            <a:schemeClr val="bg1">
              <a:lumMod val="95000"/>
            </a:schemeClr>
          </a:solidFill>
          <a:latin typeface="HelveticaNeueLT Com 55 Roman" pitchFamily="34" charset="0"/>
        </a:defRPr>
      </a:lvl4pPr>
      <a:lvl5pPr marL="2057400" indent="-228600" algn="l" rtl="0" eaLnBrk="0" fontAlgn="base" hangingPunct="0">
        <a:spcBef>
          <a:spcPct val="20000"/>
        </a:spcBef>
        <a:spcAft>
          <a:spcPct val="0"/>
        </a:spcAft>
        <a:buChar char="»"/>
        <a:defRPr sz="2000">
          <a:solidFill>
            <a:schemeClr val="bg1">
              <a:lumMod val="95000"/>
            </a:schemeClr>
          </a:solidFill>
          <a:latin typeface="HelveticaNeueLT Com 55 Roman"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18" Type="http://schemas.openxmlformats.org/officeDocument/2006/relationships/image" Target="../media/image34.jpeg"/><Relationship Id="rId3" Type="http://schemas.openxmlformats.org/officeDocument/2006/relationships/image" Target="../media/image16.jpeg"/><Relationship Id="rId7" Type="http://schemas.openxmlformats.org/officeDocument/2006/relationships/image" Target="../media/image21.png"/><Relationship Id="rId12" Type="http://schemas.openxmlformats.org/officeDocument/2006/relationships/image" Target="../media/image27.png"/><Relationship Id="rId17" Type="http://schemas.openxmlformats.org/officeDocument/2006/relationships/image" Target="../media/image33.jpeg"/><Relationship Id="rId2" Type="http://schemas.openxmlformats.org/officeDocument/2006/relationships/notesSlide" Target="../notesSlides/notesSlide5.xml"/><Relationship Id="rId16" Type="http://schemas.openxmlformats.org/officeDocument/2006/relationships/image" Target="../media/image32.jpeg"/><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26.jpeg"/><Relationship Id="rId5" Type="http://schemas.openxmlformats.org/officeDocument/2006/relationships/image" Target="../media/image19.pn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18.png"/><Relationship Id="rId9" Type="http://schemas.openxmlformats.org/officeDocument/2006/relationships/image" Target="../media/image31.jpe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6.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40.jpeg"/><Relationship Id="rId5" Type="http://schemas.openxmlformats.org/officeDocument/2006/relationships/image" Target="../media/image19.png"/><Relationship Id="rId10" Type="http://schemas.openxmlformats.org/officeDocument/2006/relationships/image" Target="../media/image39.png"/><Relationship Id="rId4" Type="http://schemas.openxmlformats.org/officeDocument/2006/relationships/image" Target="../media/image18.pn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www.eso.org/sci/libraries/edocs/ESO/ESOstats.pdf"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www.eso.org/public/products/%20brochures/fellows/"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e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so.org/public/archives/images/screen/eso1208a.jpg"/>
          <p:cNvPicPr>
            <a:picLocks noChangeAspect="1" noChangeArrowheads="1"/>
          </p:cNvPicPr>
          <p:nvPr/>
        </p:nvPicPr>
        <p:blipFill>
          <a:blip r:embed="rId2"/>
          <a:srcRect/>
          <a:stretch>
            <a:fillRect/>
          </a:stretch>
        </p:blipFill>
        <p:spPr bwMode="auto">
          <a:xfrm>
            <a:off x="-396875" y="-79375"/>
            <a:ext cx="10209213" cy="6964363"/>
          </a:xfrm>
          <a:prstGeom prst="rect">
            <a:avLst/>
          </a:prstGeom>
          <a:noFill/>
          <a:ln w="9525">
            <a:noFill/>
            <a:miter lim="800000"/>
            <a:headEnd/>
            <a:tailEnd/>
          </a:ln>
        </p:spPr>
      </p:pic>
      <p:sp>
        <p:nvSpPr>
          <p:cNvPr id="4099" name="Title 1"/>
          <p:cNvSpPr>
            <a:spLocks noGrp="1"/>
          </p:cNvSpPr>
          <p:nvPr>
            <p:ph type="title"/>
          </p:nvPr>
        </p:nvSpPr>
        <p:spPr>
          <a:xfrm>
            <a:off x="-107950" y="0"/>
            <a:ext cx="9251950" cy="1025525"/>
          </a:xfrm>
          <a:noFill/>
          <a:ln>
            <a:noFill/>
          </a:ln>
        </p:spPr>
        <p:txBody>
          <a:bodyPr/>
          <a:lstStyle/>
          <a:p>
            <a:r>
              <a:rPr lang="en-US" sz="4400" dirty="0" smtClean="0">
                <a:solidFill>
                  <a:schemeClr val="bg1"/>
                </a:solidFill>
              </a:rPr>
              <a:t>ESO 2013</a:t>
            </a:r>
          </a:p>
        </p:txBody>
      </p:sp>
      <p:sp>
        <p:nvSpPr>
          <p:cNvPr id="4100" name="Slide Number Placeholder 3"/>
          <p:cNvSpPr>
            <a:spLocks noGrp="1"/>
          </p:cNvSpPr>
          <p:nvPr>
            <p:ph type="sldNum" sz="quarter" idx="4294967295"/>
          </p:nvPr>
        </p:nvSpPr>
        <p:spPr>
          <a:xfrm>
            <a:off x="3594100" y="6453188"/>
            <a:ext cx="2057400" cy="404812"/>
          </a:xfrm>
          <a:prstGeom prst="rect">
            <a:avLst/>
          </a:prstGeom>
          <a:noFill/>
        </p:spPr>
        <p:txBody>
          <a:bodyPr/>
          <a:lstStyle/>
          <a:p>
            <a:fld id="{3AE013DD-ED8F-40CB-9D33-E04DBB96EE57}" type="slidenum">
              <a:rPr lang="en-GB" smtClean="0"/>
              <a:pPr/>
              <a:t>1</a:t>
            </a:fld>
            <a:endParaRPr lang="en-GB"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7"/>
          <p:cNvSpPr>
            <a:spLocks noChangeArrowheads="1"/>
          </p:cNvSpPr>
          <p:nvPr/>
        </p:nvSpPr>
        <p:spPr bwMode="auto">
          <a:xfrm>
            <a:off x="2443163" y="1627188"/>
            <a:ext cx="184150" cy="369887"/>
          </a:xfrm>
          <a:prstGeom prst="rect">
            <a:avLst/>
          </a:prstGeom>
          <a:noFill/>
          <a:ln w="9525">
            <a:noFill/>
            <a:miter lim="800000"/>
            <a:headEnd/>
            <a:tailEnd/>
          </a:ln>
        </p:spPr>
        <p:txBody>
          <a:bodyPr wrap="none">
            <a:spAutoFit/>
          </a:bodyPr>
          <a:lstStyle/>
          <a:p>
            <a:pPr algn="r" eaLnBrk="0" hangingPunct="0">
              <a:defRPr/>
            </a:pPr>
            <a:endParaRPr lang="en-GB" sz="1800">
              <a:solidFill>
                <a:schemeClr val="bg1"/>
              </a:solidFill>
              <a:latin typeface="+mj-lt"/>
              <a:ea typeface="ＭＳ Ｐゴシック" pitchFamily="80" charset="-128"/>
            </a:endParaRPr>
          </a:p>
        </p:txBody>
      </p:sp>
      <p:sp>
        <p:nvSpPr>
          <p:cNvPr id="58372" name="Rectangle 8"/>
          <p:cNvSpPr>
            <a:spLocks noChangeArrowheads="1"/>
          </p:cNvSpPr>
          <p:nvPr/>
        </p:nvSpPr>
        <p:spPr bwMode="auto">
          <a:xfrm>
            <a:off x="2586038" y="1762125"/>
            <a:ext cx="184150" cy="369888"/>
          </a:xfrm>
          <a:prstGeom prst="rect">
            <a:avLst/>
          </a:prstGeom>
          <a:noFill/>
          <a:ln w="9525">
            <a:noFill/>
            <a:miter lim="800000"/>
            <a:headEnd/>
            <a:tailEnd/>
          </a:ln>
        </p:spPr>
        <p:txBody>
          <a:bodyPr wrap="none">
            <a:spAutoFit/>
          </a:bodyPr>
          <a:lstStyle/>
          <a:p>
            <a:pPr algn="r" eaLnBrk="0" hangingPunct="0">
              <a:defRPr/>
            </a:pPr>
            <a:endParaRPr lang="en-GB" sz="1800">
              <a:solidFill>
                <a:schemeClr val="bg1"/>
              </a:solidFill>
              <a:latin typeface="+mj-lt"/>
              <a:ea typeface="ＭＳ Ｐゴシック" pitchFamily="80" charset="-128"/>
            </a:endParaRPr>
          </a:p>
        </p:txBody>
      </p:sp>
      <p:grpSp>
        <p:nvGrpSpPr>
          <p:cNvPr id="2" name="Group 48"/>
          <p:cNvGrpSpPr>
            <a:grpSpLocks/>
          </p:cNvGrpSpPr>
          <p:nvPr/>
        </p:nvGrpSpPr>
        <p:grpSpPr bwMode="auto">
          <a:xfrm>
            <a:off x="4999038" y="3276600"/>
            <a:ext cx="2001837" cy="1671638"/>
            <a:chOff x="4863201" y="3346018"/>
            <a:chExt cx="2001162" cy="1641551"/>
          </a:xfrm>
        </p:grpSpPr>
        <p:pic>
          <p:nvPicPr>
            <p:cNvPr id="56362" name="Picture 10" descr="vimosatnas"/>
            <p:cNvPicPr>
              <a:picLocks noChangeAspect="1" noChangeArrowheads="1"/>
            </p:cNvPicPr>
            <p:nvPr/>
          </p:nvPicPr>
          <p:blipFill>
            <a:blip r:embed="rId3"/>
            <a:srcRect/>
            <a:stretch>
              <a:fillRect/>
            </a:stretch>
          </p:blipFill>
          <p:spPr bwMode="auto">
            <a:xfrm>
              <a:off x="4940920" y="3683269"/>
              <a:ext cx="1923443" cy="1304300"/>
            </a:xfrm>
            <a:prstGeom prst="rect">
              <a:avLst/>
            </a:prstGeom>
            <a:noFill/>
            <a:ln w="9525">
              <a:noFill/>
              <a:miter lim="800000"/>
              <a:headEnd/>
              <a:tailEnd/>
            </a:ln>
          </p:spPr>
        </p:pic>
        <p:sp>
          <p:nvSpPr>
            <p:cNvPr id="58408" name="Rectangle 29"/>
            <p:cNvSpPr>
              <a:spLocks noChangeArrowheads="1"/>
            </p:cNvSpPr>
            <p:nvPr/>
          </p:nvSpPr>
          <p:spPr bwMode="auto">
            <a:xfrm>
              <a:off x="4863201" y="3346018"/>
              <a:ext cx="928374" cy="363231"/>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VIMOS</a:t>
              </a:r>
            </a:p>
          </p:txBody>
        </p:sp>
      </p:grpSp>
      <p:pic>
        <p:nvPicPr>
          <p:cNvPr id="56325" name="Picture 19" descr="AKA4"/>
          <p:cNvPicPr>
            <a:picLocks noChangeAspect="1" noChangeArrowheads="1"/>
          </p:cNvPicPr>
          <p:nvPr/>
        </p:nvPicPr>
        <p:blipFill>
          <a:blip r:embed="rId4">
            <a:clrChange>
              <a:clrFrom>
                <a:srgbClr val="FFFFFE"/>
              </a:clrFrom>
              <a:clrTo>
                <a:srgbClr val="FFFFFE">
                  <a:alpha val="0"/>
                </a:srgbClr>
              </a:clrTo>
            </a:clrChange>
          </a:blip>
          <a:srcRect/>
          <a:stretch>
            <a:fillRect/>
          </a:stretch>
        </p:blipFill>
        <p:spPr bwMode="auto">
          <a:xfrm>
            <a:off x="2071688" y="1109663"/>
            <a:ext cx="676275" cy="719137"/>
          </a:xfrm>
          <a:prstGeom prst="rect">
            <a:avLst/>
          </a:prstGeom>
          <a:noFill/>
          <a:ln w="9525">
            <a:noFill/>
            <a:miter lim="800000"/>
            <a:headEnd/>
            <a:tailEnd/>
          </a:ln>
        </p:spPr>
      </p:pic>
      <p:pic>
        <p:nvPicPr>
          <p:cNvPr id="56326" name="Picture 20" descr="AKA4"/>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4214813" y="1109663"/>
            <a:ext cx="628650" cy="719137"/>
          </a:xfrm>
          <a:prstGeom prst="rect">
            <a:avLst/>
          </a:prstGeom>
          <a:noFill/>
          <a:ln w="9525">
            <a:noFill/>
            <a:miter lim="800000"/>
            <a:headEnd/>
            <a:tailEnd/>
          </a:ln>
        </p:spPr>
      </p:pic>
      <p:pic>
        <p:nvPicPr>
          <p:cNvPr id="56327" name="Picture 21" descr="AKA4"/>
          <p:cNvPicPr>
            <a:picLocks noChangeAspect="1" noChangeArrowheads="1"/>
          </p:cNvPicPr>
          <p:nvPr/>
        </p:nvPicPr>
        <p:blipFill>
          <a:blip r:embed="rId6">
            <a:clrChange>
              <a:clrFrom>
                <a:srgbClr val="FFFFFE"/>
              </a:clrFrom>
              <a:clrTo>
                <a:srgbClr val="FFFFFE">
                  <a:alpha val="0"/>
                </a:srgbClr>
              </a:clrTo>
            </a:clrChange>
          </a:blip>
          <a:srcRect/>
          <a:stretch>
            <a:fillRect/>
          </a:stretch>
        </p:blipFill>
        <p:spPr bwMode="auto">
          <a:xfrm>
            <a:off x="6103938" y="1109663"/>
            <a:ext cx="754062" cy="719137"/>
          </a:xfrm>
          <a:prstGeom prst="rect">
            <a:avLst/>
          </a:prstGeom>
          <a:noFill/>
          <a:ln w="9525">
            <a:noFill/>
            <a:miter lim="800000"/>
            <a:headEnd/>
            <a:tailEnd/>
          </a:ln>
        </p:spPr>
      </p:pic>
      <p:pic>
        <p:nvPicPr>
          <p:cNvPr id="56328" name="Picture 22" descr="AKA4"/>
          <p:cNvPicPr>
            <a:picLocks noChangeAspect="1" noChangeArrowheads="1"/>
          </p:cNvPicPr>
          <p:nvPr/>
        </p:nvPicPr>
        <p:blipFill>
          <a:blip r:embed="rId7">
            <a:clrChange>
              <a:clrFrom>
                <a:srgbClr val="FFFFFE"/>
              </a:clrFrom>
              <a:clrTo>
                <a:srgbClr val="FFFFFE">
                  <a:alpha val="0"/>
                </a:srgbClr>
              </a:clrTo>
            </a:clrChange>
          </a:blip>
          <a:srcRect/>
          <a:stretch>
            <a:fillRect/>
          </a:stretch>
        </p:blipFill>
        <p:spPr bwMode="auto">
          <a:xfrm>
            <a:off x="8154988" y="1109663"/>
            <a:ext cx="703262" cy="719137"/>
          </a:xfrm>
          <a:prstGeom prst="rect">
            <a:avLst/>
          </a:prstGeom>
          <a:noFill/>
          <a:ln w="9525">
            <a:noFill/>
            <a:miter lim="800000"/>
            <a:headEnd/>
            <a:tailEnd/>
          </a:ln>
        </p:spPr>
      </p:pic>
      <p:pic>
        <p:nvPicPr>
          <p:cNvPr id="56329" name="Picture 12"/>
          <p:cNvPicPr>
            <a:picLocks noChangeAspect="1" noChangeArrowheads="1"/>
          </p:cNvPicPr>
          <p:nvPr/>
        </p:nvPicPr>
        <p:blipFill>
          <a:blip r:embed="rId8"/>
          <a:srcRect b="13419"/>
          <a:stretch>
            <a:fillRect/>
          </a:stretch>
        </p:blipFill>
        <p:spPr bwMode="auto">
          <a:xfrm>
            <a:off x="881063" y="1966913"/>
            <a:ext cx="1851025" cy="1319212"/>
          </a:xfrm>
          <a:prstGeom prst="rect">
            <a:avLst/>
          </a:prstGeom>
          <a:noFill/>
          <a:ln w="9525">
            <a:noFill/>
            <a:miter lim="800000"/>
            <a:headEnd/>
            <a:tailEnd/>
          </a:ln>
        </p:spPr>
      </p:pic>
      <p:sp>
        <p:nvSpPr>
          <p:cNvPr id="58381" name="Rectangle 25"/>
          <p:cNvSpPr>
            <a:spLocks noChangeArrowheads="1"/>
          </p:cNvSpPr>
          <p:nvPr/>
        </p:nvSpPr>
        <p:spPr bwMode="auto">
          <a:xfrm>
            <a:off x="801688" y="1600200"/>
            <a:ext cx="954087" cy="369888"/>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FORS2</a:t>
            </a:r>
          </a:p>
        </p:txBody>
      </p:sp>
      <p:grpSp>
        <p:nvGrpSpPr>
          <p:cNvPr id="3" name="Group 44"/>
          <p:cNvGrpSpPr>
            <a:grpSpLocks/>
          </p:cNvGrpSpPr>
          <p:nvPr/>
        </p:nvGrpSpPr>
        <p:grpSpPr bwMode="auto">
          <a:xfrm>
            <a:off x="800100" y="3276600"/>
            <a:ext cx="1700213" cy="1671638"/>
            <a:chOff x="799361" y="3276600"/>
            <a:chExt cx="1700952" cy="1671638"/>
          </a:xfrm>
        </p:grpSpPr>
        <p:pic>
          <p:nvPicPr>
            <p:cNvPr id="56360" name="Picture 23" descr="CRIRES_NasmythA_med"/>
            <p:cNvPicPr>
              <a:picLocks noChangeAspect="1" noChangeArrowheads="1"/>
            </p:cNvPicPr>
            <p:nvPr/>
          </p:nvPicPr>
          <p:blipFill>
            <a:blip r:embed="rId9"/>
            <a:srcRect/>
            <a:stretch>
              <a:fillRect/>
            </a:stretch>
          </p:blipFill>
          <p:spPr bwMode="auto">
            <a:xfrm>
              <a:off x="932733" y="3666636"/>
              <a:ext cx="1567580" cy="1281602"/>
            </a:xfrm>
            <a:prstGeom prst="rect">
              <a:avLst/>
            </a:prstGeom>
            <a:noFill/>
            <a:ln w="9525">
              <a:noFill/>
              <a:miter lim="800000"/>
              <a:headEnd/>
              <a:tailEnd/>
            </a:ln>
          </p:spPr>
        </p:pic>
        <p:sp>
          <p:nvSpPr>
            <p:cNvPr id="58402" name="Rectangle 26"/>
            <p:cNvSpPr>
              <a:spLocks noChangeArrowheads="1"/>
            </p:cNvSpPr>
            <p:nvPr/>
          </p:nvSpPr>
          <p:spPr bwMode="auto">
            <a:xfrm>
              <a:off x="799361" y="3276600"/>
              <a:ext cx="1056147" cy="369888"/>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CRIRES</a:t>
              </a:r>
            </a:p>
          </p:txBody>
        </p:sp>
      </p:grpSp>
      <p:grpSp>
        <p:nvGrpSpPr>
          <p:cNvPr id="4" name="Group 43"/>
          <p:cNvGrpSpPr>
            <a:grpSpLocks/>
          </p:cNvGrpSpPr>
          <p:nvPr/>
        </p:nvGrpSpPr>
        <p:grpSpPr bwMode="auto">
          <a:xfrm>
            <a:off x="2921000" y="3276600"/>
            <a:ext cx="1912938" cy="1671638"/>
            <a:chOff x="2814145" y="3330054"/>
            <a:chExt cx="1913060" cy="1678758"/>
          </a:xfrm>
        </p:grpSpPr>
        <p:pic>
          <p:nvPicPr>
            <p:cNvPr id="56358" name="Picture 11" descr="uvespic2"/>
            <p:cNvPicPr>
              <a:picLocks noChangeAspect="1" noChangeArrowheads="1"/>
            </p:cNvPicPr>
            <p:nvPr/>
          </p:nvPicPr>
          <p:blipFill>
            <a:blip r:embed="rId10"/>
            <a:srcRect/>
            <a:stretch>
              <a:fillRect/>
            </a:stretch>
          </p:blipFill>
          <p:spPr bwMode="auto">
            <a:xfrm>
              <a:off x="2875000" y="3683269"/>
              <a:ext cx="1852205" cy="1325543"/>
            </a:xfrm>
            <a:prstGeom prst="rect">
              <a:avLst/>
            </a:prstGeom>
            <a:noFill/>
            <a:ln w="9525">
              <a:noFill/>
              <a:miter lim="800000"/>
              <a:headEnd/>
              <a:tailEnd/>
            </a:ln>
          </p:spPr>
        </p:pic>
        <p:sp>
          <p:nvSpPr>
            <p:cNvPr id="58400" name="Rectangle 27"/>
            <p:cNvSpPr>
              <a:spLocks noChangeArrowheads="1"/>
            </p:cNvSpPr>
            <p:nvPr/>
          </p:nvSpPr>
          <p:spPr bwMode="auto">
            <a:xfrm>
              <a:off x="2814145" y="3330054"/>
              <a:ext cx="812852" cy="371463"/>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UVES</a:t>
              </a:r>
            </a:p>
          </p:txBody>
        </p:sp>
      </p:grpSp>
      <p:grpSp>
        <p:nvGrpSpPr>
          <p:cNvPr id="5" name="Group 42"/>
          <p:cNvGrpSpPr>
            <a:grpSpLocks/>
          </p:cNvGrpSpPr>
          <p:nvPr/>
        </p:nvGrpSpPr>
        <p:grpSpPr bwMode="auto">
          <a:xfrm>
            <a:off x="2847975" y="1565275"/>
            <a:ext cx="2022475" cy="1711325"/>
            <a:chOff x="2847764" y="1518941"/>
            <a:chExt cx="2021917" cy="1773462"/>
          </a:xfrm>
        </p:grpSpPr>
        <p:pic>
          <p:nvPicPr>
            <p:cNvPr id="56356" name="Picture 9"/>
            <p:cNvPicPr>
              <a:picLocks noChangeAspect="1" noChangeArrowheads="1"/>
            </p:cNvPicPr>
            <p:nvPr/>
          </p:nvPicPr>
          <p:blipFill>
            <a:blip r:embed="rId11"/>
            <a:srcRect/>
            <a:stretch>
              <a:fillRect/>
            </a:stretch>
          </p:blipFill>
          <p:spPr bwMode="auto">
            <a:xfrm>
              <a:off x="2946238" y="1915878"/>
              <a:ext cx="1923443" cy="1376525"/>
            </a:xfrm>
            <a:prstGeom prst="rect">
              <a:avLst/>
            </a:prstGeom>
            <a:noFill/>
            <a:ln w="9525">
              <a:noFill/>
              <a:miter lim="800000"/>
              <a:headEnd/>
              <a:tailEnd/>
            </a:ln>
          </p:spPr>
        </p:pic>
        <p:sp>
          <p:nvSpPr>
            <p:cNvPr id="58398" name="Rectangle 28"/>
            <p:cNvSpPr>
              <a:spLocks noChangeArrowheads="1"/>
            </p:cNvSpPr>
            <p:nvPr/>
          </p:nvSpPr>
          <p:spPr bwMode="auto">
            <a:xfrm>
              <a:off x="2847764" y="1518941"/>
              <a:ext cx="1133162" cy="383318"/>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FLAMES</a:t>
              </a:r>
            </a:p>
          </p:txBody>
        </p:sp>
      </p:grpSp>
      <p:grpSp>
        <p:nvGrpSpPr>
          <p:cNvPr id="46" name="Group 45"/>
          <p:cNvGrpSpPr/>
          <p:nvPr/>
        </p:nvGrpSpPr>
        <p:grpSpPr>
          <a:xfrm>
            <a:off x="2915816" y="4953600"/>
            <a:ext cx="1742912" cy="1530000"/>
            <a:chOff x="2915816" y="4953600"/>
            <a:chExt cx="1742912" cy="1530000"/>
          </a:xfrm>
        </p:grpSpPr>
        <p:pic>
          <p:nvPicPr>
            <p:cNvPr id="56354" name="Picture 3" descr="VISIR"/>
            <p:cNvPicPr>
              <a:picLocks noChangeAspect="1" noChangeArrowheads="1"/>
            </p:cNvPicPr>
            <p:nvPr/>
          </p:nvPicPr>
          <p:blipFill>
            <a:blip r:embed="rId12"/>
            <a:srcRect l="2945" r="5759"/>
            <a:stretch>
              <a:fillRect/>
            </a:stretch>
          </p:blipFill>
          <p:spPr bwMode="auto">
            <a:xfrm>
              <a:off x="2988680" y="5299200"/>
              <a:ext cx="1670048" cy="1184400"/>
            </a:xfrm>
            <a:prstGeom prst="rect">
              <a:avLst/>
            </a:prstGeom>
            <a:noFill/>
            <a:ln w="9525">
              <a:noFill/>
              <a:miter lim="800000"/>
              <a:headEnd/>
              <a:tailEnd/>
            </a:ln>
          </p:spPr>
        </p:pic>
        <p:sp>
          <p:nvSpPr>
            <p:cNvPr id="58396" name="Rectangle 30"/>
            <p:cNvSpPr>
              <a:spLocks noChangeArrowheads="1"/>
            </p:cNvSpPr>
            <p:nvPr/>
          </p:nvSpPr>
          <p:spPr bwMode="auto">
            <a:xfrm>
              <a:off x="2915816" y="4953600"/>
              <a:ext cx="787400" cy="369888"/>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VISIR</a:t>
              </a:r>
            </a:p>
          </p:txBody>
        </p:sp>
      </p:grpSp>
      <p:grpSp>
        <p:nvGrpSpPr>
          <p:cNvPr id="7" name="Group 51"/>
          <p:cNvGrpSpPr>
            <a:grpSpLocks/>
          </p:cNvGrpSpPr>
          <p:nvPr/>
        </p:nvGrpSpPr>
        <p:grpSpPr bwMode="auto">
          <a:xfrm>
            <a:off x="7062788" y="1524000"/>
            <a:ext cx="1747837" cy="1709738"/>
            <a:chOff x="7063071" y="1523923"/>
            <a:chExt cx="1747663" cy="1709555"/>
          </a:xfrm>
        </p:grpSpPr>
        <p:pic>
          <p:nvPicPr>
            <p:cNvPr id="56352" name="Picture 4" descr="SINFONI"/>
            <p:cNvPicPr>
              <a:picLocks noChangeAspect="1" noChangeArrowheads="1"/>
            </p:cNvPicPr>
            <p:nvPr/>
          </p:nvPicPr>
          <p:blipFill>
            <a:blip r:embed="rId13"/>
            <a:srcRect/>
            <a:stretch>
              <a:fillRect/>
            </a:stretch>
          </p:blipFill>
          <p:spPr bwMode="auto">
            <a:xfrm>
              <a:off x="7148753" y="1915878"/>
              <a:ext cx="1661981" cy="1317600"/>
            </a:xfrm>
            <a:prstGeom prst="rect">
              <a:avLst/>
            </a:prstGeom>
            <a:noFill/>
            <a:ln w="9525">
              <a:noFill/>
              <a:miter lim="800000"/>
              <a:headEnd/>
              <a:tailEnd/>
            </a:ln>
          </p:spPr>
        </p:pic>
        <p:sp>
          <p:nvSpPr>
            <p:cNvPr id="58394" name="Rectangle 31"/>
            <p:cNvSpPr>
              <a:spLocks noChangeArrowheads="1"/>
            </p:cNvSpPr>
            <p:nvPr/>
          </p:nvSpPr>
          <p:spPr bwMode="auto">
            <a:xfrm>
              <a:off x="7063071" y="1523923"/>
              <a:ext cx="1120663" cy="369848"/>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SINFONI</a:t>
              </a:r>
            </a:p>
          </p:txBody>
        </p:sp>
      </p:grpSp>
      <p:grpSp>
        <p:nvGrpSpPr>
          <p:cNvPr id="8" name="Group 45"/>
          <p:cNvGrpSpPr>
            <a:grpSpLocks/>
          </p:cNvGrpSpPr>
          <p:nvPr/>
        </p:nvGrpSpPr>
        <p:grpSpPr bwMode="auto">
          <a:xfrm>
            <a:off x="5004048" y="1556792"/>
            <a:ext cx="2000250" cy="1666875"/>
            <a:chOff x="2857492" y="4953000"/>
            <a:chExt cx="2000259" cy="1666875"/>
          </a:xfrm>
        </p:grpSpPr>
        <p:sp>
          <p:nvSpPr>
            <p:cNvPr id="58391" name="Rectangle 36"/>
            <p:cNvSpPr>
              <a:spLocks noChangeArrowheads="1"/>
            </p:cNvSpPr>
            <p:nvPr/>
          </p:nvSpPr>
          <p:spPr bwMode="auto">
            <a:xfrm>
              <a:off x="2857492" y="4953000"/>
              <a:ext cx="1262069" cy="369888"/>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X-shooter</a:t>
              </a:r>
            </a:p>
          </p:txBody>
        </p:sp>
        <p:pic>
          <p:nvPicPr>
            <p:cNvPr id="56351" name="Picture 1"/>
            <p:cNvPicPr>
              <a:picLocks noChangeAspect="1" noChangeArrowheads="1"/>
            </p:cNvPicPr>
            <p:nvPr/>
          </p:nvPicPr>
          <p:blipFill>
            <a:blip r:embed="rId14"/>
            <a:srcRect r="2467"/>
            <a:stretch>
              <a:fillRect/>
            </a:stretch>
          </p:blipFill>
          <p:spPr bwMode="auto">
            <a:xfrm>
              <a:off x="2928938" y="5302289"/>
              <a:ext cx="1928813" cy="1317586"/>
            </a:xfrm>
            <a:prstGeom prst="rect">
              <a:avLst/>
            </a:prstGeom>
            <a:noFill/>
            <a:ln w="9525">
              <a:noFill/>
              <a:miter lim="800000"/>
              <a:headEnd/>
              <a:tailEnd/>
            </a:ln>
          </p:spPr>
        </p:pic>
      </p:grpSp>
      <p:grpSp>
        <p:nvGrpSpPr>
          <p:cNvPr id="9" name="Group 54"/>
          <p:cNvGrpSpPr>
            <a:grpSpLocks/>
          </p:cNvGrpSpPr>
          <p:nvPr/>
        </p:nvGrpSpPr>
        <p:grpSpPr bwMode="auto">
          <a:xfrm>
            <a:off x="7072313" y="4953000"/>
            <a:ext cx="1857375" cy="1651000"/>
            <a:chOff x="7072325" y="4953012"/>
            <a:chExt cx="1857393" cy="1650976"/>
          </a:xfrm>
        </p:grpSpPr>
        <p:pic>
          <p:nvPicPr>
            <p:cNvPr id="56348" name="Picture 37" descr="HawkI_2"/>
            <p:cNvPicPr>
              <a:picLocks noChangeAspect="1" noChangeArrowheads="1"/>
            </p:cNvPicPr>
            <p:nvPr/>
          </p:nvPicPr>
          <p:blipFill>
            <a:blip r:embed="rId15"/>
            <a:srcRect r="10814" b="15631"/>
            <a:stretch>
              <a:fillRect/>
            </a:stretch>
          </p:blipFill>
          <p:spPr bwMode="auto">
            <a:xfrm>
              <a:off x="7162526" y="5286388"/>
              <a:ext cx="1767192" cy="1317600"/>
            </a:xfrm>
            <a:prstGeom prst="rect">
              <a:avLst/>
            </a:prstGeom>
            <a:noFill/>
            <a:ln w="9525">
              <a:noFill/>
              <a:miter lim="800000"/>
              <a:headEnd/>
              <a:tailEnd/>
            </a:ln>
          </p:spPr>
        </p:pic>
        <p:sp>
          <p:nvSpPr>
            <p:cNvPr id="58390" name="Rectangle 24"/>
            <p:cNvSpPr>
              <a:spLocks noChangeArrowheads="1"/>
            </p:cNvSpPr>
            <p:nvPr/>
          </p:nvSpPr>
          <p:spPr bwMode="auto">
            <a:xfrm>
              <a:off x="7072325" y="4953012"/>
              <a:ext cx="1031885" cy="369883"/>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HAWK-I</a:t>
              </a:r>
            </a:p>
          </p:txBody>
        </p:sp>
      </p:grpSp>
      <p:grpSp>
        <p:nvGrpSpPr>
          <p:cNvPr id="11" name="Group 48"/>
          <p:cNvGrpSpPr>
            <a:grpSpLocks/>
          </p:cNvGrpSpPr>
          <p:nvPr/>
        </p:nvGrpSpPr>
        <p:grpSpPr bwMode="auto">
          <a:xfrm>
            <a:off x="4949825" y="4953000"/>
            <a:ext cx="1828800" cy="1644650"/>
            <a:chOff x="4950524" y="4953000"/>
            <a:chExt cx="1827892" cy="1644352"/>
          </a:xfrm>
        </p:grpSpPr>
        <p:sp>
          <p:nvSpPr>
            <p:cNvPr id="58404" name="Rectangle 24"/>
            <p:cNvSpPr>
              <a:spLocks noChangeArrowheads="1"/>
            </p:cNvSpPr>
            <p:nvPr/>
          </p:nvSpPr>
          <p:spPr bwMode="auto">
            <a:xfrm>
              <a:off x="4950524" y="4953000"/>
              <a:ext cx="1132912" cy="369821"/>
            </a:xfrm>
            <a:prstGeom prst="rect">
              <a:avLst/>
            </a:prstGeom>
            <a:noFill/>
            <a:ln w="9525">
              <a:noFill/>
              <a:miter lim="800000"/>
              <a:headEnd/>
              <a:tailEnd/>
            </a:ln>
          </p:spPr>
          <p:txBody>
            <a:bodyPr wrap="none">
              <a:spAutoFit/>
            </a:bodyPr>
            <a:lstStyle/>
            <a:p>
              <a:pPr algn="r" eaLnBrk="0" hangingPunct="0">
                <a:defRPr/>
              </a:pPr>
              <a:r>
                <a:rPr lang="en-US" sz="1800" b="1" dirty="0">
                  <a:solidFill>
                    <a:srgbClr val="FF0000"/>
                  </a:solidFill>
                  <a:latin typeface="+mj-lt"/>
                  <a:ea typeface="ＭＳ Ｐゴシック" pitchFamily="80" charset="-128"/>
                </a:rPr>
                <a:t>SPHERE</a:t>
              </a:r>
            </a:p>
          </p:txBody>
        </p:sp>
        <p:pic>
          <p:nvPicPr>
            <p:cNvPr id="56345" name="Picture 47" descr="sphereScheme.jpg"/>
            <p:cNvPicPr>
              <a:picLocks noChangeAspect="1"/>
            </p:cNvPicPr>
            <p:nvPr/>
          </p:nvPicPr>
          <p:blipFill>
            <a:blip r:embed="rId16"/>
            <a:srcRect/>
            <a:stretch>
              <a:fillRect/>
            </a:stretch>
          </p:blipFill>
          <p:spPr bwMode="auto">
            <a:xfrm>
              <a:off x="5076056" y="5286952"/>
              <a:ext cx="1702360" cy="1310400"/>
            </a:xfrm>
            <a:prstGeom prst="rect">
              <a:avLst/>
            </a:prstGeom>
            <a:noFill/>
            <a:ln w="9525">
              <a:noFill/>
              <a:miter lim="800000"/>
              <a:headEnd/>
              <a:tailEnd/>
            </a:ln>
          </p:spPr>
        </p:pic>
      </p:grpSp>
      <p:grpSp>
        <p:nvGrpSpPr>
          <p:cNvPr id="12" name="Group 50"/>
          <p:cNvGrpSpPr>
            <a:grpSpLocks/>
          </p:cNvGrpSpPr>
          <p:nvPr/>
        </p:nvGrpSpPr>
        <p:grpSpPr bwMode="auto">
          <a:xfrm>
            <a:off x="7078663" y="3276600"/>
            <a:ext cx="2030412" cy="1665288"/>
            <a:chOff x="7078348" y="3276600"/>
            <a:chExt cx="2030156" cy="1664568"/>
          </a:xfrm>
        </p:grpSpPr>
        <p:sp>
          <p:nvSpPr>
            <p:cNvPr id="58406" name="Rectangle 32"/>
            <p:cNvSpPr>
              <a:spLocks noChangeArrowheads="1"/>
            </p:cNvSpPr>
            <p:nvPr/>
          </p:nvSpPr>
          <p:spPr bwMode="auto">
            <a:xfrm>
              <a:off x="7078348" y="3276600"/>
              <a:ext cx="850793" cy="369728"/>
            </a:xfrm>
            <a:prstGeom prst="rect">
              <a:avLst/>
            </a:prstGeom>
            <a:noFill/>
            <a:ln w="9525">
              <a:noFill/>
              <a:miter lim="800000"/>
              <a:headEnd/>
              <a:tailEnd/>
            </a:ln>
          </p:spPr>
          <p:txBody>
            <a:bodyPr wrap="none">
              <a:spAutoFit/>
            </a:bodyPr>
            <a:lstStyle/>
            <a:p>
              <a:pPr algn="r" eaLnBrk="0" hangingPunct="0">
                <a:defRPr/>
              </a:pPr>
              <a:r>
                <a:rPr lang="en-US" sz="1800" b="1" dirty="0">
                  <a:solidFill>
                    <a:srgbClr val="FF0000"/>
                  </a:solidFill>
                  <a:latin typeface="+mj-lt"/>
                  <a:ea typeface="ＭＳ Ｐゴシック" pitchFamily="80" charset="-128"/>
                </a:rPr>
                <a:t>MUSE</a:t>
              </a:r>
            </a:p>
          </p:txBody>
        </p:sp>
        <p:pic>
          <p:nvPicPr>
            <p:cNvPr id="56343" name="Picture 49" descr="MUSE-artist-view.jpg"/>
            <p:cNvPicPr>
              <a:picLocks noChangeAspect="1"/>
            </p:cNvPicPr>
            <p:nvPr/>
          </p:nvPicPr>
          <p:blipFill>
            <a:blip r:embed="rId17"/>
            <a:srcRect l="9273" r="7269"/>
            <a:stretch>
              <a:fillRect/>
            </a:stretch>
          </p:blipFill>
          <p:spPr bwMode="auto">
            <a:xfrm>
              <a:off x="7164288" y="3630768"/>
              <a:ext cx="1944216" cy="1310400"/>
            </a:xfrm>
            <a:prstGeom prst="rect">
              <a:avLst/>
            </a:prstGeom>
            <a:noFill/>
            <a:ln w="9525">
              <a:noFill/>
              <a:miter lim="800000"/>
              <a:headEnd/>
              <a:tailEnd/>
            </a:ln>
          </p:spPr>
        </p:pic>
      </p:grpSp>
      <p:sp>
        <p:nvSpPr>
          <p:cNvPr id="45" name="Title 44"/>
          <p:cNvSpPr>
            <a:spLocks noGrp="1"/>
          </p:cNvSpPr>
          <p:nvPr>
            <p:ph type="title"/>
          </p:nvPr>
        </p:nvSpPr>
        <p:spPr/>
        <p:txBody>
          <a:bodyPr/>
          <a:lstStyle/>
          <a:p>
            <a:pPr>
              <a:defRPr/>
            </a:pPr>
            <a:r>
              <a:rPr lang="en-US" dirty="0" smtClean="0">
                <a:solidFill>
                  <a:schemeClr val="bg1">
                    <a:lumMod val="95000"/>
                  </a:schemeClr>
                </a:solidFill>
                <a:latin typeface="+mj-lt"/>
              </a:rPr>
              <a:t>VLT Instruments 2013/4</a:t>
            </a:r>
            <a:endParaRPr lang="en-GB" dirty="0">
              <a:solidFill>
                <a:schemeClr val="bg1">
                  <a:lumMod val="95000"/>
                </a:schemeClr>
              </a:solidFill>
              <a:latin typeface="+mj-lt"/>
            </a:endParaRPr>
          </a:p>
        </p:txBody>
      </p:sp>
      <p:cxnSp>
        <p:nvCxnSpPr>
          <p:cNvPr id="49" name="Straight Arrow Connector 48"/>
          <p:cNvCxnSpPr/>
          <p:nvPr/>
        </p:nvCxnSpPr>
        <p:spPr bwMode="auto">
          <a:xfrm rot="5400000" flipH="1" flipV="1">
            <a:off x="3239852" y="3104964"/>
            <a:ext cx="3384376" cy="2160240"/>
          </a:xfrm>
          <a:prstGeom prst="straightConnector1">
            <a:avLst/>
          </a:prstGeom>
          <a:solidFill>
            <a:schemeClr val="accent1"/>
          </a:solidFill>
          <a:ln w="63500" cap="flat" cmpd="sng" algn="ctr">
            <a:solidFill>
              <a:srgbClr val="FF0000"/>
            </a:solidFill>
            <a:prstDash val="solid"/>
            <a:round/>
            <a:headEnd type="arrow" w="lg" len="lg"/>
            <a:tailEnd type="arrow" w="lg" len="lg"/>
          </a:ln>
          <a:effectLst/>
        </p:spPr>
      </p:cxnSp>
      <p:sp>
        <p:nvSpPr>
          <p:cNvPr id="52" name="Rectangle 51"/>
          <p:cNvSpPr/>
          <p:nvPr/>
        </p:nvSpPr>
        <p:spPr bwMode="auto">
          <a:xfrm>
            <a:off x="899592" y="3356992"/>
            <a:ext cx="1800200" cy="1656184"/>
          </a:xfrm>
          <a:prstGeom prst="rect">
            <a:avLst/>
          </a:prstGeom>
          <a:noFill/>
          <a:ln w="9525">
            <a:noFill/>
            <a:miter lim="800000"/>
            <a:headEnd/>
            <a:tailEnd/>
          </a:ln>
        </p:spPr>
        <p:txBody>
          <a:bodyPr wrap="none" rtlCol="0" anchor="ctr">
            <a:spAutoFit/>
          </a:bodyPr>
          <a:lstStyle/>
          <a:p>
            <a:pPr algn="ctr" eaLnBrk="0" hangingPunct="0"/>
            <a:endParaRPr lang="en-GB" sz="1800" b="1" dirty="0">
              <a:solidFill>
                <a:srgbClr val="FF0000"/>
              </a:solidFill>
              <a:latin typeface="Arial" charset="0"/>
              <a:ea typeface="ＭＳ Ｐゴシック" pitchFamily="1" charset="-128"/>
            </a:endParaRPr>
          </a:p>
        </p:txBody>
      </p:sp>
      <p:sp>
        <p:nvSpPr>
          <p:cNvPr id="53" name="Rectangle 52"/>
          <p:cNvSpPr/>
          <p:nvPr/>
        </p:nvSpPr>
        <p:spPr bwMode="auto">
          <a:xfrm>
            <a:off x="899592" y="3284984"/>
            <a:ext cx="1800200" cy="1800200"/>
          </a:xfrm>
          <a:prstGeom prst="rect">
            <a:avLst/>
          </a:prstGeom>
          <a:noFill/>
          <a:ln w="63500">
            <a:solidFill>
              <a:schemeClr val="tx1"/>
            </a:solidFill>
            <a:miter lim="800000"/>
            <a:headEnd/>
            <a:tailEnd/>
          </a:ln>
        </p:spPr>
        <p:txBody>
          <a:bodyPr wrap="none" rtlCol="0" anchor="ctr">
            <a:spAutoFit/>
          </a:bodyPr>
          <a:lstStyle/>
          <a:p>
            <a:pPr algn="ctr" eaLnBrk="0" hangingPunct="0"/>
            <a:endParaRPr lang="en-GB" sz="1800" b="1" dirty="0">
              <a:solidFill>
                <a:srgbClr val="FF0000"/>
              </a:solidFill>
              <a:latin typeface="Arial" charset="0"/>
              <a:ea typeface="ＭＳ Ｐゴシック" pitchFamily="1" charset="-128"/>
            </a:endParaRPr>
          </a:p>
        </p:txBody>
      </p:sp>
      <p:sp>
        <p:nvSpPr>
          <p:cNvPr id="54" name="Rectangle 53"/>
          <p:cNvSpPr/>
          <p:nvPr/>
        </p:nvSpPr>
        <p:spPr bwMode="auto">
          <a:xfrm>
            <a:off x="827584" y="3356992"/>
            <a:ext cx="1944216" cy="369332"/>
          </a:xfrm>
          <a:prstGeom prst="rect">
            <a:avLst/>
          </a:prstGeom>
          <a:noFill/>
          <a:ln w="9525">
            <a:noFill/>
            <a:miter lim="800000"/>
            <a:headEnd/>
            <a:tailEnd/>
          </a:ln>
        </p:spPr>
        <p:txBody>
          <a:bodyPr wrap="square" rtlCol="0" anchor="ctr">
            <a:spAutoFit/>
          </a:bodyPr>
          <a:lstStyle/>
          <a:p>
            <a:pPr algn="ctr" eaLnBrk="0" hangingPunct="0"/>
            <a:endParaRPr lang="en-GB" sz="1800" b="1" dirty="0">
              <a:solidFill>
                <a:srgbClr val="FF0000"/>
              </a:solidFill>
              <a:latin typeface="Arial" charset="0"/>
              <a:ea typeface="ＭＳ Ｐゴシック" pitchFamily="1" charset="-128"/>
            </a:endParaRPr>
          </a:p>
        </p:txBody>
      </p:sp>
      <p:sp>
        <p:nvSpPr>
          <p:cNvPr id="55" name="Rectangle 54"/>
          <p:cNvSpPr/>
          <p:nvPr/>
        </p:nvSpPr>
        <p:spPr bwMode="auto">
          <a:xfrm>
            <a:off x="827584" y="3356992"/>
            <a:ext cx="1872208" cy="1656184"/>
          </a:xfrm>
          <a:prstGeom prst="rect">
            <a:avLst/>
          </a:prstGeom>
          <a:noFill/>
          <a:ln w="9525">
            <a:noFill/>
            <a:miter lim="800000"/>
            <a:headEnd/>
            <a:tailEnd/>
          </a:ln>
        </p:spPr>
        <p:txBody>
          <a:bodyPr wrap="none" rtlCol="0" anchor="ctr">
            <a:spAutoFit/>
          </a:bodyPr>
          <a:lstStyle/>
          <a:p>
            <a:pPr algn="ctr" eaLnBrk="0" hangingPunct="0"/>
            <a:endParaRPr lang="en-GB" sz="1800" b="1" dirty="0">
              <a:solidFill>
                <a:srgbClr val="FF0000"/>
              </a:solidFill>
              <a:latin typeface="Arial" charset="0"/>
              <a:ea typeface="ＭＳ Ｐゴシック" pitchFamily="1" charset="-128"/>
            </a:endParaRPr>
          </a:p>
        </p:txBody>
      </p:sp>
      <p:sp>
        <p:nvSpPr>
          <p:cNvPr id="56" name="Rectangle 55"/>
          <p:cNvSpPr/>
          <p:nvPr/>
        </p:nvSpPr>
        <p:spPr bwMode="auto">
          <a:xfrm>
            <a:off x="2843808" y="5013176"/>
            <a:ext cx="1944216" cy="1844824"/>
          </a:xfrm>
          <a:prstGeom prst="rect">
            <a:avLst/>
          </a:prstGeom>
          <a:noFill/>
          <a:ln w="9525">
            <a:noFill/>
            <a:miter lim="800000"/>
            <a:headEnd/>
            <a:tailEnd/>
          </a:ln>
        </p:spPr>
        <p:txBody>
          <a:bodyPr wrap="none" rtlCol="0" anchor="ctr">
            <a:spAutoFit/>
          </a:bodyPr>
          <a:lstStyle/>
          <a:p>
            <a:pPr algn="ctr" eaLnBrk="0" hangingPunct="0"/>
            <a:endParaRPr lang="en-GB" sz="1800" b="1" dirty="0">
              <a:solidFill>
                <a:srgbClr val="FF0000"/>
              </a:solidFill>
              <a:latin typeface="Arial" charset="0"/>
              <a:ea typeface="ＭＳ Ｐゴシック" pitchFamily="1" charset="-128"/>
            </a:endParaRPr>
          </a:p>
        </p:txBody>
      </p:sp>
      <p:grpSp>
        <p:nvGrpSpPr>
          <p:cNvPr id="47" name="Group 46"/>
          <p:cNvGrpSpPr/>
          <p:nvPr/>
        </p:nvGrpSpPr>
        <p:grpSpPr>
          <a:xfrm>
            <a:off x="801688" y="4953000"/>
            <a:ext cx="1901825" cy="1533525"/>
            <a:chOff x="801688" y="4953000"/>
            <a:chExt cx="1901825" cy="1533525"/>
          </a:xfrm>
        </p:grpSpPr>
        <p:pic>
          <p:nvPicPr>
            <p:cNvPr id="56346" name="Picture 40" descr="KMOS-sixteen-arms_small.jpg"/>
            <p:cNvPicPr>
              <a:picLocks noChangeAspect="1"/>
            </p:cNvPicPr>
            <p:nvPr/>
          </p:nvPicPr>
          <p:blipFill>
            <a:blip r:embed="rId18"/>
            <a:srcRect/>
            <a:stretch>
              <a:fillRect/>
            </a:stretch>
          </p:blipFill>
          <p:spPr bwMode="auto">
            <a:xfrm>
              <a:off x="932411" y="5300664"/>
              <a:ext cx="1771102" cy="1185861"/>
            </a:xfrm>
            <a:prstGeom prst="rect">
              <a:avLst/>
            </a:prstGeom>
            <a:noFill/>
            <a:ln w="9525">
              <a:noFill/>
              <a:miter lim="800000"/>
              <a:headEnd/>
              <a:tailEnd/>
            </a:ln>
          </p:spPr>
        </p:pic>
        <p:sp>
          <p:nvSpPr>
            <p:cNvPr id="42" name="Rectangle 36"/>
            <p:cNvSpPr>
              <a:spLocks noChangeArrowheads="1"/>
            </p:cNvSpPr>
            <p:nvPr/>
          </p:nvSpPr>
          <p:spPr bwMode="auto">
            <a:xfrm>
              <a:off x="801688" y="4953000"/>
              <a:ext cx="890587" cy="369888"/>
            </a:xfrm>
            <a:prstGeom prst="rect">
              <a:avLst/>
            </a:prstGeom>
            <a:noFill/>
            <a:ln w="9525">
              <a:noFill/>
              <a:miter lim="800000"/>
              <a:headEnd/>
              <a:tailEnd/>
            </a:ln>
          </p:spPr>
          <p:txBody>
            <a:bodyPr wrap="none">
              <a:spAutoFit/>
            </a:bodyPr>
            <a:lstStyle/>
            <a:p>
              <a:pPr algn="r" eaLnBrk="0" hangingPunct="0">
                <a:defRPr/>
              </a:pPr>
              <a:r>
                <a:rPr lang="en-US" sz="1800" b="1" dirty="0">
                  <a:solidFill>
                    <a:srgbClr val="FF0000"/>
                  </a:solidFill>
                  <a:latin typeface="+mj-lt"/>
                  <a:ea typeface="ＭＳ Ｐゴシック" pitchFamily="80" charset="-128"/>
                </a:rPr>
                <a:t>KMOS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ox(ou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p:cBhvr>
                                        <p:cTn id="11" dur="1000" fill="hold"/>
                                        <p:tgtEl>
                                          <p:spTgt spid="55"/>
                                        </p:tgtEl>
                                        <p:attrNameLst>
                                          <p:attrName>stroke.color</p:attrName>
                                        </p:attrNameLst>
                                      </p:cBhvr>
                                      <p:to>
                                        <a:srgbClr val="FF0000"/>
                                      </p:to>
                                    </p:animClr>
                                    <p:set>
                                      <p:cBhvr>
                                        <p:cTn id="12" dur="1000" fill="hold"/>
                                        <p:tgtEl>
                                          <p:spTgt spid="55"/>
                                        </p:tgtEl>
                                        <p:attrNameLst>
                                          <p:attrName>stroke.on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7" presetClass="emph" presetSubtype="2" fill="hold" nodeType="clickEffect">
                                  <p:stCondLst>
                                    <p:cond delay="0"/>
                                  </p:stCondLst>
                                  <p:childTnLst>
                                    <p:animClr clrSpc="rgb">
                                      <p:cBhvr>
                                        <p:cTn id="16" dur="1000" fill="hold"/>
                                        <p:tgtEl>
                                          <p:spTgt spid="56"/>
                                        </p:tgtEl>
                                        <p:attrNameLst>
                                          <p:attrName>stroke.color</p:attrName>
                                        </p:attrNameLst>
                                      </p:cBhvr>
                                      <p:to>
                                        <a:srgbClr val="FF0000"/>
                                      </p:to>
                                    </p:animClr>
                                    <p:set>
                                      <p:cBhvr>
                                        <p:cTn id="17" dur="1000" fill="hold"/>
                                        <p:tgtEl>
                                          <p:spTgt spid="5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smtClean="0"/>
              <a:t>VISIR Upgrade: AQUARIUS</a:t>
            </a:r>
            <a:endParaRPr lang="en-US" dirty="0"/>
          </a:p>
        </p:txBody>
      </p:sp>
      <p:sp>
        <p:nvSpPr>
          <p:cNvPr id="14339" name="Content Placeholder 2"/>
          <p:cNvSpPr>
            <a:spLocks noGrp="1"/>
          </p:cNvSpPr>
          <p:nvPr>
            <p:ph idx="1"/>
          </p:nvPr>
        </p:nvSpPr>
        <p:spPr/>
        <p:txBody>
          <a:bodyPr/>
          <a:lstStyle/>
          <a:p>
            <a:r>
              <a:rPr lang="en-US" dirty="0" smtClean="0"/>
              <a:t>Problems with AQUARIUS detector </a:t>
            </a:r>
          </a:p>
          <a:p>
            <a:pPr lvl="1"/>
            <a:r>
              <a:rPr lang="en-US" dirty="0" smtClean="0"/>
              <a:t>noise, linearity, QE</a:t>
            </a:r>
          </a:p>
          <a:p>
            <a:r>
              <a:rPr lang="en-US" dirty="0" smtClean="0"/>
              <a:t>High-priority lab testing</a:t>
            </a:r>
          </a:p>
          <a:p>
            <a:pPr lvl="1"/>
            <a:r>
              <a:rPr lang="en-US" dirty="0" smtClean="0"/>
              <a:t>AQUARIUS suffers from Excess Low Frequency Noise (ELFN)</a:t>
            </a:r>
          </a:p>
          <a:p>
            <a:pPr lvl="2"/>
            <a:r>
              <a:rPr lang="en-US" dirty="0" smtClean="0"/>
              <a:t>Each pixel has its own ELFN, not correlated</a:t>
            </a:r>
          </a:p>
          <a:p>
            <a:pPr lvl="2"/>
            <a:r>
              <a:rPr lang="en-US" dirty="0" smtClean="0"/>
              <a:t>Cannot be reduced by read modes, clocking or bias changes</a:t>
            </a:r>
          </a:p>
          <a:p>
            <a:pPr lvl="2"/>
            <a:r>
              <a:rPr lang="en-US" dirty="0" smtClean="0"/>
              <a:t>Is proportional to detector output signal</a:t>
            </a:r>
          </a:p>
          <a:p>
            <a:pPr lvl="2"/>
            <a:r>
              <a:rPr lang="en-US" dirty="0" smtClean="0"/>
              <a:t>Always there, seen in past generation of detectors, but not noticed because of high chop rates</a:t>
            </a:r>
          </a:p>
          <a:p>
            <a:r>
              <a:rPr lang="en-US" dirty="0" smtClean="0"/>
              <a:t>Likely that fast chopping solves noise problem (e.g. drift scan or focal plane chopper)</a:t>
            </a:r>
          </a:p>
          <a:p>
            <a:r>
              <a:rPr lang="en-US" dirty="0" smtClean="0"/>
              <a:t>Solutions are being worked on</a:t>
            </a:r>
          </a:p>
          <a:p>
            <a:endParaRPr lang="en-US" dirty="0" smtClean="0"/>
          </a:p>
        </p:txBody>
      </p:sp>
      <p:sp>
        <p:nvSpPr>
          <p:cNvPr id="5" name="TextBox 4"/>
          <p:cNvSpPr txBox="1"/>
          <p:nvPr/>
        </p:nvSpPr>
        <p:spPr bwMode="auto">
          <a:xfrm>
            <a:off x="4427538" y="-246063"/>
            <a:ext cx="1800225" cy="246063"/>
          </a:xfrm>
          <a:prstGeom prst="rect">
            <a:avLst/>
          </a:prstGeom>
          <a:noFill/>
          <a:ln w="9525">
            <a:noFill/>
            <a:miter lim="800000"/>
            <a:headEnd/>
            <a:tailEnd/>
          </a:ln>
          <a:effectLst/>
        </p:spPr>
        <p:txBody>
          <a:bodyPr>
            <a:spAutoFit/>
          </a:bodyPr>
          <a:lstStyle/>
          <a:p>
            <a:pPr>
              <a:defRPr/>
            </a:pPr>
            <a:r>
              <a:rPr lang="en-US" sz="1000" dirty="0">
                <a:latin typeface="HelveticaNeueLT Com 65 Md" pitchFamily="34" charset="0"/>
                <a:ea typeface="+mn-ea"/>
                <a:cs typeface="+mn-cs"/>
              </a:rPr>
              <a:t>24 stars in Omega </a:t>
            </a:r>
            <a:r>
              <a:rPr lang="en-US" sz="1000" dirty="0" err="1">
                <a:latin typeface="HelveticaNeueLT Com 65 Md" pitchFamily="34" charset="0"/>
                <a:ea typeface="+mn-ea"/>
                <a:cs typeface="+mn-cs"/>
              </a:rPr>
              <a:t>centauri</a:t>
            </a:r>
            <a:endParaRPr lang="en-US" sz="1000" dirty="0">
              <a:latin typeface="HelveticaNeueLT Com 65 Md" pitchFamily="34" charset="0"/>
              <a:ea typeface="+mn-ea"/>
              <a:cs typeface="+mn-cs"/>
            </a:endParaRPr>
          </a:p>
        </p:txBody>
      </p:sp>
    </p:spTree>
    <p:extLst>
      <p:ext uri="{BB962C8B-B14F-4D97-AF65-F5344CB8AC3E}">
        <p14:creationId xmlns:p14="http://schemas.microsoft.com/office/powerpoint/2010/main" xmlns="" val="39476467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 from the Galactic Centre</a:t>
            </a:r>
            <a:endParaRPr lang="en-GB" dirty="0"/>
          </a:p>
        </p:txBody>
      </p:sp>
      <p:sp>
        <p:nvSpPr>
          <p:cNvPr id="3" name="Content Placeholder 2"/>
          <p:cNvSpPr>
            <a:spLocks noGrp="1"/>
          </p:cNvSpPr>
          <p:nvPr>
            <p:ph idx="1"/>
          </p:nvPr>
        </p:nvSpPr>
        <p:spPr/>
        <p:txBody>
          <a:bodyPr/>
          <a:lstStyle/>
          <a:p>
            <a:r>
              <a:rPr lang="en-US" dirty="0" smtClean="0"/>
              <a:t>Cloud passing close to the black hole</a:t>
            </a:r>
          </a:p>
          <a:p>
            <a:pPr lvl="1"/>
            <a:r>
              <a:rPr lang="en-US" dirty="0" err="1" smtClean="0"/>
              <a:t>periastron</a:t>
            </a:r>
            <a:r>
              <a:rPr lang="en-US" dirty="0" smtClean="0"/>
              <a:t> near 2000 R</a:t>
            </a:r>
            <a:r>
              <a:rPr lang="en-US" baseline="-25000" dirty="0" smtClean="0"/>
              <a:t>S</a:t>
            </a:r>
            <a:r>
              <a:rPr lang="en-US" dirty="0" smtClean="0"/>
              <a:t> (about 20 light hours)</a:t>
            </a:r>
          </a:p>
          <a:p>
            <a:pPr lvl="1"/>
            <a:r>
              <a:rPr lang="en-US" dirty="0" smtClean="0"/>
              <a:t>first material already passed </a:t>
            </a:r>
            <a:r>
              <a:rPr lang="en-US" dirty="0" err="1" smtClean="0"/>
              <a:t>periastron</a:t>
            </a:r>
            <a:endParaRPr lang="en-US" dirty="0" smtClean="0"/>
          </a:p>
          <a:p>
            <a:pPr lvl="1"/>
            <a:r>
              <a:rPr lang="en-US" dirty="0" err="1" smtClean="0"/>
              <a:t>periastron</a:t>
            </a:r>
            <a:r>
              <a:rPr lang="en-US" dirty="0" smtClean="0"/>
              <a:t> passage ~2014.25</a:t>
            </a:r>
            <a:endParaRPr lang="en-GB" dirty="0"/>
          </a:p>
        </p:txBody>
      </p:sp>
      <p:grpSp>
        <p:nvGrpSpPr>
          <p:cNvPr id="6" name="Group 5"/>
          <p:cNvGrpSpPr/>
          <p:nvPr/>
        </p:nvGrpSpPr>
        <p:grpSpPr>
          <a:xfrm>
            <a:off x="3055518" y="2996952"/>
            <a:ext cx="5908970" cy="3577580"/>
            <a:chOff x="2411760" y="2492896"/>
            <a:chExt cx="5908970" cy="3577580"/>
          </a:xfrm>
        </p:grpSpPr>
        <p:pic>
          <p:nvPicPr>
            <p:cNvPr id="4098" name="Picture 2"/>
            <p:cNvPicPr>
              <a:picLocks noChangeAspect="1" noChangeArrowheads="1"/>
            </p:cNvPicPr>
            <p:nvPr/>
          </p:nvPicPr>
          <p:blipFill>
            <a:blip r:embed="rId2"/>
            <a:srcRect/>
            <a:stretch>
              <a:fillRect/>
            </a:stretch>
          </p:blipFill>
          <p:spPr bwMode="auto">
            <a:xfrm>
              <a:off x="2411760" y="2492896"/>
              <a:ext cx="5908970" cy="3577580"/>
            </a:xfrm>
            <a:prstGeom prst="rect">
              <a:avLst/>
            </a:prstGeom>
            <a:noFill/>
            <a:ln w="9525">
              <a:noFill/>
              <a:miter lim="800000"/>
              <a:headEnd/>
              <a:tailEnd/>
            </a:ln>
          </p:spPr>
        </p:pic>
        <p:sp>
          <p:nvSpPr>
            <p:cNvPr id="5" name="TextBox 4"/>
            <p:cNvSpPr txBox="1"/>
            <p:nvPr/>
          </p:nvSpPr>
          <p:spPr>
            <a:xfrm>
              <a:off x="3249534" y="5106670"/>
              <a:ext cx="2042546" cy="338554"/>
            </a:xfrm>
            <a:prstGeom prst="rect">
              <a:avLst/>
            </a:prstGeom>
            <a:noFill/>
          </p:spPr>
          <p:txBody>
            <a:bodyPr wrap="none" rtlCol="0">
              <a:spAutoFit/>
            </a:bodyPr>
            <a:lstStyle/>
            <a:p>
              <a:r>
                <a:rPr lang="en-US" sz="1600" i="0" dirty="0" err="1" smtClean="0">
                  <a:solidFill>
                    <a:schemeClr val="bg1"/>
                  </a:solidFill>
                </a:rPr>
                <a:t>Gillessen</a:t>
              </a:r>
              <a:r>
                <a:rPr lang="en-US" sz="1600" i="0" dirty="0" smtClean="0">
                  <a:solidFill>
                    <a:schemeClr val="bg1"/>
                  </a:solidFill>
                </a:rPr>
                <a:t> et al. 2013</a:t>
              </a:r>
              <a:endParaRPr lang="en-GB" i="0" dirty="0">
                <a:solidFill>
                  <a:schemeClr val="bg1"/>
                </a:solidFill>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VIMOS Public Surveys</a:t>
            </a:r>
            <a:endParaRPr lang="en-GB" smtClean="0"/>
          </a:p>
        </p:txBody>
      </p:sp>
      <p:sp>
        <p:nvSpPr>
          <p:cNvPr id="31747" name="Content Placeholder 2"/>
          <p:cNvSpPr>
            <a:spLocks noGrp="1"/>
          </p:cNvSpPr>
          <p:nvPr>
            <p:ph idx="1"/>
          </p:nvPr>
        </p:nvSpPr>
        <p:spPr/>
        <p:txBody>
          <a:bodyPr/>
          <a:lstStyle/>
          <a:p>
            <a:pPr>
              <a:spcBef>
                <a:spcPct val="0"/>
              </a:spcBef>
            </a:pPr>
            <a:r>
              <a:rPr lang="en-US" dirty="0" smtClean="0"/>
              <a:t>VIMOS Call for Letters of Intent for Public Spectroscopic Surveys</a:t>
            </a:r>
          </a:p>
          <a:p>
            <a:pPr lvl="1">
              <a:spcBef>
                <a:spcPct val="0"/>
              </a:spcBef>
            </a:pPr>
            <a:r>
              <a:rPr lang="en-US" dirty="0" smtClean="0"/>
              <a:t>No projects approved in first round (2010/2011)</a:t>
            </a:r>
          </a:p>
          <a:p>
            <a:pPr lvl="2">
              <a:spcBef>
                <a:spcPct val="0"/>
              </a:spcBef>
            </a:pPr>
            <a:r>
              <a:rPr lang="en-US" dirty="0" smtClean="0"/>
              <a:t>most interesting RA ranges blocked by ongoing LPs</a:t>
            </a:r>
          </a:p>
          <a:p>
            <a:pPr lvl="2">
              <a:spcBef>
                <a:spcPct val="0"/>
              </a:spcBef>
            </a:pPr>
            <a:r>
              <a:rPr lang="en-US" dirty="0" smtClean="0"/>
              <a:t>upgrade of instrument ongoing</a:t>
            </a:r>
          </a:p>
          <a:p>
            <a:pPr>
              <a:spcBef>
                <a:spcPts val="375"/>
              </a:spcBef>
            </a:pPr>
            <a:r>
              <a:rPr lang="en-US" dirty="0" smtClean="0"/>
              <a:t>Timescale</a:t>
            </a:r>
          </a:p>
          <a:p>
            <a:pPr lvl="2"/>
            <a:r>
              <a:rPr lang="en-US" dirty="0" smtClean="0"/>
              <a:t>Call for Letters of Intent </a:t>
            </a:r>
            <a:r>
              <a:rPr lang="en-US" dirty="0" smtClean="0">
                <a:sym typeface="Wingdings" pitchFamily="2" charset="2"/>
              </a:rPr>
              <a:t> July 2013</a:t>
            </a:r>
          </a:p>
          <a:p>
            <a:pPr lvl="2"/>
            <a:r>
              <a:rPr lang="en-US" dirty="0" smtClean="0">
                <a:sym typeface="Wingdings" pitchFamily="2" charset="2"/>
              </a:rPr>
              <a:t>Deadline for Letters of Intent  15 October 2013</a:t>
            </a:r>
          </a:p>
          <a:p>
            <a:pPr lvl="2"/>
            <a:r>
              <a:rPr lang="en-US" dirty="0" smtClean="0">
                <a:sym typeface="Wingdings" pitchFamily="2" charset="2"/>
              </a:rPr>
              <a:t>Evaluation  November/December 2013</a:t>
            </a:r>
          </a:p>
          <a:p>
            <a:pPr lvl="2"/>
            <a:r>
              <a:rPr lang="en-US" dirty="0" smtClean="0">
                <a:sym typeface="Wingdings" pitchFamily="2" charset="2"/>
              </a:rPr>
              <a:t>Inform applicants  January 2014</a:t>
            </a:r>
          </a:p>
          <a:p>
            <a:pPr lvl="2"/>
            <a:r>
              <a:rPr lang="en-US" dirty="0" smtClean="0">
                <a:sym typeface="Wingdings" pitchFamily="2" charset="2"/>
              </a:rPr>
              <a:t>Proposal deadline P94  31 March 2014</a:t>
            </a:r>
          </a:p>
          <a:p>
            <a:pPr lvl="2"/>
            <a:r>
              <a:rPr lang="en-US" dirty="0" smtClean="0">
                <a:sym typeface="Wingdings" pitchFamily="2" charset="2"/>
              </a:rPr>
              <a:t>Start survey(s)  P94 October 2014</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t>VLTI </a:t>
            </a:r>
            <a:r>
              <a:rPr lang="en-US" dirty="0"/>
              <a:t>Instruments</a:t>
            </a:r>
            <a:endParaRPr lang="en-US" sz="5400" dirty="0"/>
          </a:p>
        </p:txBody>
      </p:sp>
      <p:sp>
        <p:nvSpPr>
          <p:cNvPr id="16" name="Content Placeholder 15"/>
          <p:cNvSpPr>
            <a:spLocks noGrp="1"/>
          </p:cNvSpPr>
          <p:nvPr>
            <p:ph idx="1"/>
          </p:nvPr>
        </p:nvSpPr>
        <p:spPr/>
        <p:txBody>
          <a:bodyPr/>
          <a:lstStyle/>
          <a:p>
            <a:endParaRPr lang="en-GB" dirty="0"/>
          </a:p>
        </p:txBody>
      </p:sp>
      <p:grpSp>
        <p:nvGrpSpPr>
          <p:cNvPr id="2" name="Group 48"/>
          <p:cNvGrpSpPr/>
          <p:nvPr/>
        </p:nvGrpSpPr>
        <p:grpSpPr>
          <a:xfrm>
            <a:off x="-108520" y="3676600"/>
            <a:ext cx="5997161" cy="2488704"/>
            <a:chOff x="357158" y="4133780"/>
            <a:chExt cx="5997161" cy="2488704"/>
          </a:xfrm>
        </p:grpSpPr>
        <p:pic>
          <p:nvPicPr>
            <p:cNvPr id="39954" name="Picture 18" descr="AMBER"/>
            <p:cNvPicPr>
              <a:picLocks noChangeAspect="1" noChangeArrowheads="1"/>
            </p:cNvPicPr>
            <p:nvPr/>
          </p:nvPicPr>
          <p:blipFill>
            <a:blip r:embed="rId3" cstate="print"/>
            <a:srcRect/>
            <a:stretch>
              <a:fillRect/>
            </a:stretch>
          </p:blipFill>
          <p:spPr bwMode="auto">
            <a:xfrm>
              <a:off x="428597" y="4462484"/>
              <a:ext cx="5925722" cy="2160000"/>
            </a:xfrm>
            <a:prstGeom prst="rect">
              <a:avLst/>
            </a:prstGeom>
            <a:noFill/>
            <a:ln/>
            <a:effectLst/>
          </p:spPr>
        </p:pic>
        <p:sp>
          <p:nvSpPr>
            <p:cNvPr id="39969" name="Rectangle 33"/>
            <p:cNvSpPr>
              <a:spLocks noChangeArrowheads="1"/>
            </p:cNvSpPr>
            <p:nvPr/>
          </p:nvSpPr>
          <p:spPr bwMode="auto">
            <a:xfrm>
              <a:off x="357158" y="4133780"/>
              <a:ext cx="1022571" cy="366790"/>
            </a:xfrm>
            <a:prstGeom prst="rect">
              <a:avLst/>
            </a:prstGeom>
            <a:noFill/>
            <a:ln w="9525">
              <a:noFill/>
              <a:miter lim="800000"/>
              <a:headEnd/>
              <a:tailEnd/>
            </a:ln>
          </p:spPr>
          <p:txBody>
            <a:bodyPr wrap="none">
              <a:spAutoFit/>
            </a:bodyPr>
            <a:lstStyle/>
            <a:p>
              <a:pPr eaLnBrk="0" hangingPunct="0"/>
              <a:r>
                <a:rPr lang="en-US" sz="1800" b="1" dirty="0">
                  <a:solidFill>
                    <a:srgbClr val="0070C0"/>
                  </a:solidFill>
                  <a:latin typeface="Arial" charset="0"/>
                  <a:ea typeface="ＭＳ Ｐゴシック" pitchFamily="1" charset="-128"/>
                </a:rPr>
                <a:t>AMBER</a:t>
              </a:r>
            </a:p>
          </p:txBody>
        </p:sp>
      </p:grpSp>
      <p:pic>
        <p:nvPicPr>
          <p:cNvPr id="39955" name="Picture 19" descr="AKA4"/>
          <p:cNvPicPr>
            <a:picLocks noChangeAspect="1" noChangeArrowheads="1"/>
          </p:cNvPicPr>
          <p:nvPr/>
        </p:nvPicPr>
        <p:blipFill>
          <a:blip r:embed="rId4" cstate="print">
            <a:clrChange>
              <a:clrFrom>
                <a:srgbClr val="FFFFFE"/>
              </a:clrFrom>
              <a:clrTo>
                <a:srgbClr val="FFFFFE">
                  <a:alpha val="0"/>
                </a:srgbClr>
              </a:clrTo>
            </a:clrChange>
          </a:blip>
          <a:srcRect/>
          <a:stretch>
            <a:fillRect/>
          </a:stretch>
        </p:blipFill>
        <p:spPr bwMode="auto">
          <a:xfrm>
            <a:off x="2072081" y="1110073"/>
            <a:ext cx="675283" cy="719418"/>
          </a:xfrm>
          <a:prstGeom prst="rect">
            <a:avLst/>
          </a:prstGeom>
          <a:noFill/>
          <a:ln w="9525">
            <a:noFill/>
            <a:miter lim="800000"/>
            <a:headEnd/>
            <a:tailEnd/>
          </a:ln>
        </p:spPr>
      </p:pic>
      <p:pic>
        <p:nvPicPr>
          <p:cNvPr id="39956" name="Picture 20" descr="AKA4"/>
          <p:cNvPicPr>
            <a:picLocks noChangeAspect="1" noChangeArrowheads="1"/>
          </p:cNvPicPr>
          <p:nvPr/>
        </p:nvPicPr>
        <p:blipFill>
          <a:blip r:embed="rId5" cstate="print">
            <a:clrChange>
              <a:clrFrom>
                <a:srgbClr val="FFFFFE"/>
              </a:clrFrom>
              <a:clrTo>
                <a:srgbClr val="FFFFFE">
                  <a:alpha val="0"/>
                </a:srgbClr>
              </a:clrTo>
            </a:clrChange>
          </a:blip>
          <a:srcRect/>
          <a:stretch>
            <a:fillRect/>
          </a:stretch>
        </p:blipFill>
        <p:spPr bwMode="auto">
          <a:xfrm>
            <a:off x="4215177" y="1110073"/>
            <a:ext cx="627791" cy="719418"/>
          </a:xfrm>
          <a:prstGeom prst="rect">
            <a:avLst/>
          </a:prstGeom>
          <a:noFill/>
          <a:ln w="9525">
            <a:noFill/>
            <a:miter lim="800000"/>
            <a:headEnd/>
            <a:tailEnd/>
          </a:ln>
        </p:spPr>
      </p:pic>
      <p:pic>
        <p:nvPicPr>
          <p:cNvPr id="39957" name="Picture 21" descr="AKA4"/>
          <p:cNvPicPr>
            <a:picLocks noChangeAspect="1" noChangeArrowheads="1"/>
          </p:cNvPicPr>
          <p:nvPr/>
        </p:nvPicPr>
        <p:blipFill>
          <a:blip r:embed="rId6" cstate="print">
            <a:clrChange>
              <a:clrFrom>
                <a:srgbClr val="FFFFFE"/>
              </a:clrFrom>
              <a:clrTo>
                <a:srgbClr val="FFFFFE">
                  <a:alpha val="0"/>
                </a:srgbClr>
              </a:clrTo>
            </a:clrChange>
          </a:blip>
          <a:srcRect/>
          <a:stretch>
            <a:fillRect/>
          </a:stretch>
        </p:blipFill>
        <p:spPr bwMode="auto">
          <a:xfrm>
            <a:off x="6104485" y="1110073"/>
            <a:ext cx="753942" cy="719418"/>
          </a:xfrm>
          <a:prstGeom prst="rect">
            <a:avLst/>
          </a:prstGeom>
          <a:noFill/>
          <a:ln w="9525">
            <a:noFill/>
            <a:miter lim="800000"/>
            <a:headEnd/>
            <a:tailEnd/>
          </a:ln>
        </p:spPr>
      </p:pic>
      <p:pic>
        <p:nvPicPr>
          <p:cNvPr id="39958" name="Picture 22" descr="AKA4"/>
          <p:cNvPicPr>
            <a:picLocks noChangeAspect="1" noChangeArrowheads="1"/>
          </p:cNvPicPr>
          <p:nvPr/>
        </p:nvPicPr>
        <p:blipFill>
          <a:blip r:embed="rId7" cstate="print">
            <a:clrChange>
              <a:clrFrom>
                <a:srgbClr val="FFFFFE"/>
              </a:clrFrom>
              <a:clrTo>
                <a:srgbClr val="FFFFFE">
                  <a:alpha val="0"/>
                </a:srgbClr>
              </a:clrTo>
            </a:clrChange>
          </a:blip>
          <a:srcRect/>
          <a:stretch>
            <a:fillRect/>
          </a:stretch>
        </p:blipFill>
        <p:spPr bwMode="auto">
          <a:xfrm>
            <a:off x="8155564" y="1110073"/>
            <a:ext cx="701997" cy="719418"/>
          </a:xfrm>
          <a:prstGeom prst="rect">
            <a:avLst/>
          </a:prstGeom>
          <a:noFill/>
          <a:ln w="9525">
            <a:noFill/>
            <a:miter lim="800000"/>
            <a:headEnd/>
            <a:tailEnd/>
          </a:ln>
        </p:spPr>
      </p:pic>
      <p:pic>
        <p:nvPicPr>
          <p:cNvPr id="112642" name="Picture 2"/>
          <p:cNvPicPr>
            <a:picLocks noChangeAspect="1" noChangeArrowheads="1"/>
          </p:cNvPicPr>
          <p:nvPr/>
        </p:nvPicPr>
        <p:blipFill>
          <a:blip r:embed="rId8" cstate="print"/>
          <a:srcRect/>
          <a:stretch>
            <a:fillRect/>
          </a:stretch>
        </p:blipFill>
        <p:spPr bwMode="auto">
          <a:xfrm>
            <a:off x="35496" y="1844824"/>
            <a:ext cx="2523313" cy="1681157"/>
          </a:xfrm>
          <a:prstGeom prst="rect">
            <a:avLst/>
          </a:prstGeom>
          <a:noFill/>
          <a:ln w="9525">
            <a:noFill/>
            <a:miter lim="800000"/>
            <a:headEnd/>
            <a:tailEnd/>
          </a:ln>
        </p:spPr>
      </p:pic>
      <p:grpSp>
        <p:nvGrpSpPr>
          <p:cNvPr id="3" name="Group 47"/>
          <p:cNvGrpSpPr/>
          <p:nvPr/>
        </p:nvGrpSpPr>
        <p:grpSpPr>
          <a:xfrm>
            <a:off x="2483768" y="1556792"/>
            <a:ext cx="4800733" cy="2470036"/>
            <a:chOff x="3286116" y="1630908"/>
            <a:chExt cx="4800733" cy="2470036"/>
          </a:xfrm>
        </p:grpSpPr>
        <p:sp>
          <p:nvSpPr>
            <p:cNvPr id="39970" name="Rectangle 34"/>
            <p:cNvSpPr>
              <a:spLocks noChangeArrowheads="1"/>
            </p:cNvSpPr>
            <p:nvPr/>
          </p:nvSpPr>
          <p:spPr bwMode="auto">
            <a:xfrm>
              <a:off x="3286116" y="1630908"/>
              <a:ext cx="722514" cy="369332"/>
            </a:xfrm>
            <a:prstGeom prst="rect">
              <a:avLst/>
            </a:prstGeom>
            <a:noFill/>
            <a:ln w="9525">
              <a:noFill/>
              <a:miter lim="800000"/>
              <a:headEnd/>
              <a:tailEnd/>
            </a:ln>
          </p:spPr>
          <p:txBody>
            <a:bodyPr wrap="square">
              <a:spAutoFit/>
            </a:bodyPr>
            <a:lstStyle/>
            <a:p>
              <a:pPr eaLnBrk="0" hangingPunct="0"/>
              <a:r>
                <a:rPr lang="en-US" sz="1800" b="1" dirty="0">
                  <a:solidFill>
                    <a:srgbClr val="0070C0"/>
                  </a:solidFill>
                  <a:latin typeface="Arial" charset="0"/>
                  <a:ea typeface="ＭＳ Ｐゴシック" pitchFamily="1" charset="-128"/>
                </a:rPr>
                <a:t>MIDI</a:t>
              </a:r>
            </a:p>
          </p:txBody>
        </p:sp>
        <p:pic>
          <p:nvPicPr>
            <p:cNvPr id="39953" name="Picture 17" descr="MIDIInst"/>
            <p:cNvPicPr>
              <a:picLocks noChangeAspect="1" noChangeArrowheads="1"/>
            </p:cNvPicPr>
            <p:nvPr/>
          </p:nvPicPr>
          <p:blipFill>
            <a:blip r:embed="rId9" cstate="print"/>
            <a:srcRect/>
            <a:stretch>
              <a:fillRect/>
            </a:stretch>
          </p:blipFill>
          <p:spPr bwMode="auto">
            <a:xfrm>
              <a:off x="3387094" y="1940944"/>
              <a:ext cx="4699755" cy="2160000"/>
            </a:xfrm>
            <a:prstGeom prst="rect">
              <a:avLst/>
            </a:prstGeom>
            <a:solidFill>
              <a:schemeClr val="accent3"/>
            </a:solidFill>
          </p:spPr>
        </p:pic>
      </p:grpSp>
      <p:pic>
        <p:nvPicPr>
          <p:cNvPr id="112643" name="Picture 3"/>
          <p:cNvPicPr>
            <a:picLocks noChangeAspect="1" noChangeArrowheads="1"/>
          </p:cNvPicPr>
          <p:nvPr/>
        </p:nvPicPr>
        <p:blipFill>
          <a:blip r:embed="rId10" cstate="print"/>
          <a:srcRect/>
          <a:stretch>
            <a:fillRect/>
          </a:stretch>
        </p:blipFill>
        <p:spPr bwMode="auto">
          <a:xfrm>
            <a:off x="6870710" y="1890094"/>
            <a:ext cx="2309802" cy="1538906"/>
          </a:xfrm>
          <a:prstGeom prst="rect">
            <a:avLst/>
          </a:prstGeom>
          <a:noFill/>
          <a:ln w="9525">
            <a:noFill/>
            <a:miter lim="800000"/>
            <a:headEnd/>
            <a:tailEnd/>
          </a:ln>
        </p:spPr>
      </p:pic>
      <p:grpSp>
        <p:nvGrpSpPr>
          <p:cNvPr id="19" name="Group 18"/>
          <p:cNvGrpSpPr/>
          <p:nvPr/>
        </p:nvGrpSpPr>
        <p:grpSpPr>
          <a:xfrm>
            <a:off x="5743872" y="3707740"/>
            <a:ext cx="3364632" cy="2678853"/>
            <a:chOff x="5743872" y="3707740"/>
            <a:chExt cx="3364632" cy="2678853"/>
          </a:xfrm>
        </p:grpSpPr>
        <p:pic>
          <p:nvPicPr>
            <p:cNvPr id="23554" name="Picture 2" descr="http://www.eso.org/public/archives/images/screen/ann1081a.jpg"/>
            <p:cNvPicPr>
              <a:picLocks noChangeAspect="1" noChangeArrowheads="1"/>
            </p:cNvPicPr>
            <p:nvPr/>
          </p:nvPicPr>
          <p:blipFill>
            <a:blip r:embed="rId11" cstate="print"/>
            <a:srcRect/>
            <a:stretch>
              <a:fillRect/>
            </a:stretch>
          </p:blipFill>
          <p:spPr bwMode="auto">
            <a:xfrm>
              <a:off x="5743872" y="4005064"/>
              <a:ext cx="3364632" cy="2381529"/>
            </a:xfrm>
            <a:prstGeom prst="rect">
              <a:avLst/>
            </a:prstGeom>
            <a:noFill/>
          </p:spPr>
        </p:pic>
        <p:sp>
          <p:nvSpPr>
            <p:cNvPr id="18" name="Rectangle 33"/>
            <p:cNvSpPr>
              <a:spLocks noChangeArrowheads="1"/>
            </p:cNvSpPr>
            <p:nvPr/>
          </p:nvSpPr>
          <p:spPr bwMode="auto">
            <a:xfrm>
              <a:off x="7974860" y="3707740"/>
              <a:ext cx="1133644" cy="369332"/>
            </a:xfrm>
            <a:prstGeom prst="rect">
              <a:avLst/>
            </a:prstGeom>
            <a:noFill/>
            <a:ln w="9525">
              <a:noFill/>
              <a:miter lim="800000"/>
              <a:headEnd/>
              <a:tailEnd/>
            </a:ln>
          </p:spPr>
          <p:txBody>
            <a:bodyPr wrap="none">
              <a:spAutoFit/>
            </a:bodyPr>
            <a:lstStyle/>
            <a:p>
              <a:pPr eaLnBrk="0" hangingPunct="0"/>
              <a:r>
                <a:rPr lang="en-US" b="1" dirty="0" smtClean="0">
                  <a:solidFill>
                    <a:srgbClr val="0070C0"/>
                  </a:solidFill>
                  <a:ea typeface="ＭＳ Ｐゴシック" pitchFamily="1" charset="-128"/>
                </a:rPr>
                <a:t>PIONI</a:t>
              </a:r>
              <a:r>
                <a:rPr lang="en-US" sz="1800" b="1" dirty="0" smtClean="0">
                  <a:solidFill>
                    <a:srgbClr val="0070C0"/>
                  </a:solidFill>
                  <a:latin typeface="Arial" charset="0"/>
                  <a:ea typeface="ＭＳ Ｐゴシック" pitchFamily="1" charset="-128"/>
                </a:rPr>
                <a:t>ER</a:t>
              </a:r>
              <a:endParaRPr lang="en-US" sz="1800" b="1" dirty="0">
                <a:solidFill>
                  <a:srgbClr val="0070C0"/>
                </a:solidFill>
                <a:latin typeface="Arial" charset="0"/>
                <a:ea typeface="ＭＳ Ｐゴシック" pitchFamily="1" charset="-128"/>
              </a:endParaRP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VLT/I Instrument Programme</a:t>
            </a:r>
          </a:p>
        </p:txBody>
      </p:sp>
      <p:sp>
        <p:nvSpPr>
          <p:cNvPr id="16387" name="Rectangle 3"/>
          <p:cNvSpPr>
            <a:spLocks noGrp="1" noChangeArrowheads="1"/>
          </p:cNvSpPr>
          <p:nvPr>
            <p:ph idx="1"/>
          </p:nvPr>
        </p:nvSpPr>
        <p:spPr/>
        <p:txBody>
          <a:bodyPr/>
          <a:lstStyle/>
          <a:p>
            <a:r>
              <a:rPr lang="en-US" dirty="0" smtClean="0"/>
              <a:t>ESO development </a:t>
            </a:r>
            <a:r>
              <a:rPr lang="en-US" dirty="0" err="1" smtClean="0"/>
              <a:t>programme</a:t>
            </a:r>
            <a:endParaRPr lang="en-US" dirty="0" smtClean="0"/>
          </a:p>
          <a:p>
            <a:pPr lvl="1">
              <a:spcBef>
                <a:spcPts val="0"/>
              </a:spcBef>
            </a:pPr>
            <a:r>
              <a:rPr lang="en-US" dirty="0" smtClean="0"/>
              <a:t>Detectors, controllers, edge-sensors</a:t>
            </a:r>
          </a:p>
          <a:p>
            <a:pPr lvl="1">
              <a:spcBef>
                <a:spcPts val="0"/>
              </a:spcBef>
            </a:pPr>
            <a:r>
              <a:rPr lang="en-US" dirty="0" smtClean="0"/>
              <a:t>Advanced adaptive optics systems</a:t>
            </a:r>
          </a:p>
          <a:p>
            <a:pPr lvl="1">
              <a:spcBef>
                <a:spcPts val="0"/>
              </a:spcBef>
            </a:pPr>
            <a:r>
              <a:rPr lang="en-US" dirty="0" smtClean="0"/>
              <a:t>Innovative powerful lasers (PARLA)</a:t>
            </a:r>
          </a:p>
          <a:p>
            <a:r>
              <a:rPr lang="en-US" dirty="0" smtClean="0"/>
              <a:t>Infrastructure upgrades</a:t>
            </a:r>
          </a:p>
          <a:p>
            <a:pPr lvl="1">
              <a:spcBef>
                <a:spcPts val="0"/>
              </a:spcBef>
            </a:pPr>
            <a:r>
              <a:rPr lang="en-US" dirty="0" smtClean="0"/>
              <a:t>Adaptive Optics Facility on UT4 in 2015</a:t>
            </a:r>
          </a:p>
          <a:p>
            <a:pPr lvl="1">
              <a:spcBef>
                <a:spcPts val="0"/>
              </a:spcBef>
            </a:pPr>
            <a:r>
              <a:rPr lang="en-US" dirty="0" smtClean="0"/>
              <a:t>Key components for VLTI (e.g., NAOMI: AO for ATs)</a:t>
            </a:r>
          </a:p>
          <a:p>
            <a:r>
              <a:rPr lang="en-US" dirty="0" smtClean="0"/>
              <a:t>Most instruments built by consortia of institutes</a:t>
            </a:r>
          </a:p>
          <a:p>
            <a:pPr lvl="1">
              <a:spcBef>
                <a:spcPts val="0"/>
              </a:spcBef>
            </a:pPr>
            <a:r>
              <a:rPr lang="en-US" dirty="0" smtClean="0"/>
              <a:t>ESO pays hardware costs (~1/3 of total)</a:t>
            </a:r>
          </a:p>
          <a:p>
            <a:pPr lvl="1">
              <a:spcBef>
                <a:spcPts val="0"/>
              </a:spcBef>
            </a:pPr>
            <a:r>
              <a:rPr lang="en-US" dirty="0" smtClean="0"/>
              <a:t>Consortia provide personnel costs; compensated in Guaranteed Time</a:t>
            </a:r>
          </a:p>
          <a:p>
            <a:pPr lvl="1"/>
            <a:endParaRPr lang="en-US" dirty="0" smtClean="0"/>
          </a:p>
        </p:txBody>
      </p:sp>
      <p:pic>
        <p:nvPicPr>
          <p:cNvPr id="16389" name="Picture 2" descr="H:\LaptopSync\Talks\ESO\2013\Feb13\Allhands-Feb27\_D8A5516comet.jpg"/>
          <p:cNvPicPr>
            <a:picLocks noChangeAspect="1" noChangeArrowheads="1"/>
          </p:cNvPicPr>
          <p:nvPr/>
        </p:nvPicPr>
        <p:blipFill>
          <a:blip r:embed="rId2" cstate="print"/>
          <a:srcRect t="2074" r="1601"/>
          <a:stretch>
            <a:fillRect/>
          </a:stretch>
        </p:blipFill>
        <p:spPr bwMode="auto">
          <a:xfrm>
            <a:off x="6875587" y="1249825"/>
            <a:ext cx="2088901" cy="16031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title"/>
          </p:nvPr>
        </p:nvSpPr>
        <p:spPr/>
        <p:txBody>
          <a:bodyPr/>
          <a:lstStyle/>
          <a:p>
            <a:r>
              <a:rPr lang="en-GB" dirty="0" smtClean="0"/>
              <a:t>PRIMA</a:t>
            </a:r>
            <a:endParaRPr lang="en-GB" dirty="0"/>
          </a:p>
        </p:txBody>
      </p:sp>
      <p:sp>
        <p:nvSpPr>
          <p:cNvPr id="38913" name="Content Placeholder 1"/>
          <p:cNvSpPr>
            <a:spLocks noGrp="1"/>
          </p:cNvSpPr>
          <p:nvPr>
            <p:ph idx="1"/>
          </p:nvPr>
        </p:nvSpPr>
        <p:spPr>
          <a:xfrm>
            <a:off x="791592" y="1063972"/>
            <a:ext cx="8316912" cy="5317356"/>
          </a:xfrm>
        </p:spPr>
        <p:txBody>
          <a:bodyPr>
            <a:normAutofit fontScale="92500" lnSpcReduction="10000"/>
          </a:bodyPr>
          <a:lstStyle/>
          <a:p>
            <a:r>
              <a:rPr lang="en-GB" dirty="0" smtClean="0"/>
              <a:t>Encountered a severe technical hurdle </a:t>
            </a:r>
          </a:p>
          <a:p>
            <a:pPr lvl="1"/>
            <a:r>
              <a:rPr lang="en-US" dirty="0" smtClean="0"/>
              <a:t>general issue with metrology</a:t>
            </a:r>
            <a:endParaRPr lang="en-GB" dirty="0" smtClean="0"/>
          </a:p>
          <a:p>
            <a:r>
              <a:rPr lang="en-GB" dirty="0" smtClean="0"/>
              <a:t>Astrometry between bright sources in engineering mode in September</a:t>
            </a:r>
          </a:p>
          <a:p>
            <a:pPr lvl="1"/>
            <a:r>
              <a:rPr lang="en-GB" dirty="0" smtClean="0"/>
              <a:t>Understand how much of the current astrometry error budget has been removed and to get a much clearer view of the way forward</a:t>
            </a:r>
          </a:p>
          <a:p>
            <a:r>
              <a:rPr lang="en-GB" dirty="0" smtClean="0"/>
              <a:t>After this study a formal stage gate review will be held to consider the technical, financial and programmatic implications</a:t>
            </a:r>
          </a:p>
          <a:p>
            <a:r>
              <a:rPr lang="en-GB" dirty="0" smtClean="0"/>
              <a:t>Establish a strategy to deal effectively with potentially conflicting drivers</a:t>
            </a:r>
          </a:p>
          <a:p>
            <a:pPr lvl="1"/>
            <a:r>
              <a:rPr lang="en-GB" dirty="0" smtClean="0"/>
              <a:t>Ensure success of GRAVITY and MATISSE</a:t>
            </a:r>
          </a:p>
          <a:p>
            <a:pPr lvl="1"/>
            <a:r>
              <a:rPr lang="en-GB" dirty="0" smtClean="0"/>
              <a:t>Ensure all stakeholders involved</a:t>
            </a:r>
          </a:p>
        </p:txBody>
      </p:sp>
    </p:spTree>
    <p:extLst>
      <p:ext uri="{BB962C8B-B14F-4D97-AF65-F5344CB8AC3E}">
        <p14:creationId xmlns:p14="http://schemas.microsoft.com/office/powerpoint/2010/main" xmlns="" val="1459919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GB" smtClean="0"/>
              <a:t>2nd Generation Instrumentation</a:t>
            </a:r>
          </a:p>
        </p:txBody>
      </p:sp>
      <p:sp>
        <p:nvSpPr>
          <p:cNvPr id="17411" name="Rectangle 3"/>
          <p:cNvSpPr>
            <a:spLocks noGrp="1" noChangeArrowheads="1"/>
          </p:cNvSpPr>
          <p:nvPr>
            <p:ph idx="1"/>
          </p:nvPr>
        </p:nvSpPr>
        <p:spPr/>
        <p:txBody>
          <a:bodyPr/>
          <a:lstStyle/>
          <a:p>
            <a:r>
              <a:rPr lang="en-GB" dirty="0" smtClean="0"/>
              <a:t>VLT instruments in development</a:t>
            </a:r>
          </a:p>
          <a:p>
            <a:pPr lvl="1"/>
            <a:r>
              <a:rPr lang="en-GB" dirty="0" smtClean="0"/>
              <a:t>ESPRESSO: High-resolution ultra-stable spectrograph at incoherent combined focus (can use all UT’s; 2016) </a:t>
            </a:r>
          </a:p>
          <a:p>
            <a:pPr lvl="1"/>
            <a:r>
              <a:rPr lang="en-GB" dirty="0" smtClean="0"/>
              <a:t>CUBES: blue-optimized spectrograph</a:t>
            </a:r>
          </a:p>
          <a:p>
            <a:pPr lvl="2"/>
            <a:r>
              <a:rPr lang="en-US" dirty="0" smtClean="0"/>
              <a:t>depends on Brazil</a:t>
            </a:r>
            <a:endParaRPr lang="en-GB" dirty="0" smtClean="0"/>
          </a:p>
          <a:p>
            <a:pPr lvl="1"/>
            <a:r>
              <a:rPr lang="en-GB" dirty="0" smtClean="0"/>
              <a:t>ERIS: AOF imager and spectrograph (2017)</a:t>
            </a:r>
          </a:p>
          <a:p>
            <a:r>
              <a:rPr lang="en-GB" dirty="0" smtClean="0"/>
              <a:t>VLTI instruments in development</a:t>
            </a:r>
          </a:p>
          <a:p>
            <a:pPr lvl="1"/>
            <a:r>
              <a:rPr lang="en-GB" dirty="0" smtClean="0"/>
              <a:t>GRAVITY: K Band, 4 tel. astrometry near GC (2014) </a:t>
            </a:r>
          </a:p>
          <a:p>
            <a:pPr lvl="1"/>
            <a:r>
              <a:rPr lang="en-GB" dirty="0" smtClean="0"/>
              <a:t>MATISSE: L, M, N band, 4 tel. image/spec (2015) </a:t>
            </a:r>
          </a:p>
          <a:p>
            <a:r>
              <a:rPr lang="en-GB" dirty="0" smtClean="0"/>
              <a:t>Additional VLT instruments planned</a:t>
            </a:r>
          </a:p>
          <a:p>
            <a:pPr lvl="1"/>
            <a:r>
              <a:rPr lang="en-GB" dirty="0" smtClean="0"/>
              <a:t>Phase A completed: MOONS (wide-field MOS)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GB" smtClean="0"/>
              <a:t>Survey Telescopes</a:t>
            </a:r>
          </a:p>
        </p:txBody>
      </p:sp>
      <p:sp>
        <p:nvSpPr>
          <p:cNvPr id="18435" name="Rectangle 3"/>
          <p:cNvSpPr>
            <a:spLocks noGrp="1" noChangeArrowheads="1"/>
          </p:cNvSpPr>
          <p:nvPr>
            <p:ph idx="1"/>
          </p:nvPr>
        </p:nvSpPr>
        <p:spPr/>
        <p:txBody>
          <a:bodyPr/>
          <a:lstStyle/>
          <a:p>
            <a:r>
              <a:rPr lang="en-GB" smtClean="0"/>
              <a:t>VST 2.6m for optical </a:t>
            </a:r>
          </a:p>
          <a:p>
            <a:pPr lvl="1"/>
            <a:r>
              <a:rPr lang="en-GB" smtClean="0"/>
              <a:t>Operations start Oct  2011</a:t>
            </a:r>
          </a:p>
          <a:p>
            <a:pPr lvl="1"/>
            <a:r>
              <a:rPr lang="en-GB" smtClean="0"/>
              <a:t>Three+ years of public surveys</a:t>
            </a:r>
          </a:p>
          <a:p>
            <a:r>
              <a:rPr lang="en-GB" smtClean="0"/>
              <a:t>VISTA 4.1m for infrared </a:t>
            </a:r>
          </a:p>
          <a:p>
            <a:pPr lvl="1"/>
            <a:r>
              <a:rPr lang="en-GB" smtClean="0"/>
              <a:t>Operations start Apr 2010</a:t>
            </a:r>
          </a:p>
          <a:p>
            <a:pPr lvl="1"/>
            <a:r>
              <a:rPr lang="en-GB" smtClean="0"/>
              <a:t>Five+ years of public surveys</a:t>
            </a:r>
          </a:p>
          <a:p>
            <a:pPr lvl="1"/>
            <a:r>
              <a:rPr lang="en-GB" smtClean="0"/>
              <a:t>Pipeline data reduction                                                     done outside ESO</a:t>
            </a:r>
          </a:p>
          <a:p>
            <a:pPr lvl="1"/>
            <a:r>
              <a:rPr lang="en-GB" smtClean="0"/>
              <a:t>Wide-field MOS (4MOST)                                                         proposed for 2018+</a:t>
            </a:r>
          </a:p>
        </p:txBody>
      </p:sp>
      <p:sp>
        <p:nvSpPr>
          <p:cNvPr id="18436" name="Slide Number Placeholder 3"/>
          <p:cNvSpPr>
            <a:spLocks noGrp="1"/>
          </p:cNvSpPr>
          <p:nvPr>
            <p:ph type="sldNum" sz="quarter" idx="4294967295"/>
          </p:nvPr>
        </p:nvSpPr>
        <p:spPr>
          <a:xfrm>
            <a:off x="7086600" y="6453188"/>
            <a:ext cx="2057400" cy="404812"/>
          </a:xfrm>
          <a:prstGeom prst="rect">
            <a:avLst/>
          </a:prstGeom>
          <a:noFill/>
        </p:spPr>
        <p:txBody>
          <a:bodyPr/>
          <a:lstStyle/>
          <a:p>
            <a:fld id="{29F186D0-6E1C-46C9-BD0F-76674EAF5065}" type="slidenum">
              <a:rPr lang="en-GB" smtClean="0"/>
              <a:pPr/>
              <a:t>18</a:t>
            </a:fld>
            <a:endParaRPr lang="en-GB" smtClean="0"/>
          </a:p>
        </p:txBody>
      </p:sp>
      <p:sp>
        <p:nvSpPr>
          <p:cNvPr id="18437" name="Text Box 5"/>
          <p:cNvSpPr txBox="1">
            <a:spLocks noChangeArrowheads="1"/>
          </p:cNvSpPr>
          <p:nvPr/>
        </p:nvSpPr>
        <p:spPr bwMode="auto">
          <a:xfrm>
            <a:off x="8485188" y="5911850"/>
            <a:ext cx="679450" cy="396875"/>
          </a:xfrm>
          <a:prstGeom prst="rect">
            <a:avLst/>
          </a:prstGeom>
          <a:noFill/>
          <a:ln w="9525">
            <a:noFill/>
            <a:miter lim="800000"/>
            <a:headEnd/>
            <a:tailEnd/>
          </a:ln>
        </p:spPr>
        <p:txBody>
          <a:bodyPr wrap="none">
            <a:spAutoFit/>
          </a:bodyPr>
          <a:lstStyle/>
          <a:p>
            <a:r>
              <a:rPr lang="en-US" sz="2000" i="0">
                <a:solidFill>
                  <a:schemeClr val="bg1"/>
                </a:solidFill>
              </a:rPr>
              <a:t>VST</a:t>
            </a:r>
          </a:p>
        </p:txBody>
      </p:sp>
      <p:sp>
        <p:nvSpPr>
          <p:cNvPr id="18438" name="Text Box 7"/>
          <p:cNvSpPr txBox="1">
            <a:spLocks noChangeArrowheads="1"/>
          </p:cNvSpPr>
          <p:nvPr/>
        </p:nvSpPr>
        <p:spPr bwMode="auto">
          <a:xfrm>
            <a:off x="8261350" y="3319463"/>
            <a:ext cx="919163" cy="396875"/>
          </a:xfrm>
          <a:prstGeom prst="rect">
            <a:avLst/>
          </a:prstGeom>
          <a:noFill/>
          <a:ln w="9525">
            <a:noFill/>
            <a:miter lim="800000"/>
            <a:headEnd/>
            <a:tailEnd/>
          </a:ln>
        </p:spPr>
        <p:txBody>
          <a:bodyPr wrap="none">
            <a:spAutoFit/>
          </a:bodyPr>
          <a:lstStyle/>
          <a:p>
            <a:r>
              <a:rPr lang="en-US" sz="2000" i="0">
                <a:solidFill>
                  <a:schemeClr val="bg1"/>
                </a:solidFill>
              </a:rPr>
              <a:t>VISTA</a:t>
            </a:r>
          </a:p>
        </p:txBody>
      </p:sp>
      <p:pic>
        <p:nvPicPr>
          <p:cNvPr id="18439" name="Content Placeholder 4" descr="eso1119c_small.jpg"/>
          <p:cNvPicPr>
            <a:picLocks noChangeAspect="1"/>
          </p:cNvPicPr>
          <p:nvPr/>
        </p:nvPicPr>
        <p:blipFill>
          <a:blip r:embed="rId3"/>
          <a:srcRect t="29485"/>
          <a:stretch>
            <a:fillRect/>
          </a:stretch>
        </p:blipFill>
        <p:spPr bwMode="auto">
          <a:xfrm>
            <a:off x="6223000" y="1108075"/>
            <a:ext cx="2886075" cy="3103563"/>
          </a:xfrm>
          <a:prstGeom prst="rect">
            <a:avLst/>
          </a:prstGeom>
          <a:noFill/>
          <a:ln w="9525">
            <a:noFill/>
            <a:miter lim="800000"/>
            <a:headEnd/>
            <a:tailEnd/>
          </a:ln>
        </p:spPr>
      </p:pic>
      <p:pic>
        <p:nvPicPr>
          <p:cNvPr id="18440" name="Picture 8" descr="vista-gerd-hd.jpg"/>
          <p:cNvPicPr>
            <a:picLocks noChangeAspect="1"/>
          </p:cNvPicPr>
          <p:nvPr/>
        </p:nvPicPr>
        <p:blipFill>
          <a:blip r:embed="rId4"/>
          <a:srcRect b="10001"/>
          <a:stretch>
            <a:fillRect/>
          </a:stretch>
        </p:blipFill>
        <p:spPr bwMode="auto">
          <a:xfrm>
            <a:off x="6227763" y="3887788"/>
            <a:ext cx="2881312" cy="2592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endParaRPr lang="en-US" dirty="0" smtClean="0">
              <a:solidFill>
                <a:schemeClr val="bg1">
                  <a:lumMod val="95000"/>
                </a:schemeClr>
              </a:solidFill>
            </a:endParaRP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buNone/>
            </a:pPr>
            <a:endParaRPr lang="en-US" dirty="0"/>
          </a:p>
        </p:txBody>
      </p:sp>
      <p:sp>
        <p:nvSpPr>
          <p:cNvPr id="2" name="Title 1"/>
          <p:cNvSpPr>
            <a:spLocks noGrp="1"/>
          </p:cNvSpPr>
          <p:nvPr>
            <p:ph type="title"/>
          </p:nvPr>
        </p:nvSpPr>
        <p:spPr/>
        <p:txBody>
          <a:bodyPr/>
          <a:lstStyle/>
          <a:p>
            <a:r>
              <a:rPr lang="en-US" dirty="0" smtClean="0"/>
              <a:t>Imaging</a:t>
            </a:r>
            <a:r>
              <a:rPr lang="en-US" dirty="0" smtClean="0">
                <a:solidFill>
                  <a:schemeClr val="bg1">
                    <a:lumMod val="95000"/>
                  </a:schemeClr>
                </a:solidFill>
              </a:rPr>
              <a:t> Public Surveys</a:t>
            </a:r>
            <a:endParaRPr lang="en-GB" dirty="0">
              <a:solidFill>
                <a:schemeClr val="bg1">
                  <a:lumMod val="95000"/>
                </a:schemeClr>
              </a:solidFill>
            </a:endParaRPr>
          </a:p>
        </p:txBody>
      </p:sp>
      <p:grpSp>
        <p:nvGrpSpPr>
          <p:cNvPr id="7" name="Group 6"/>
          <p:cNvGrpSpPr/>
          <p:nvPr/>
        </p:nvGrpSpPr>
        <p:grpSpPr>
          <a:xfrm>
            <a:off x="4046693" y="1052736"/>
            <a:ext cx="4989731" cy="2736304"/>
            <a:chOff x="4046693" y="1052736"/>
            <a:chExt cx="4989731" cy="2736304"/>
          </a:xfrm>
        </p:grpSpPr>
        <p:pic>
          <p:nvPicPr>
            <p:cNvPr id="2052" name="Picture 4"/>
            <p:cNvPicPr>
              <a:picLocks noChangeAspect="1" noChangeArrowheads="1"/>
            </p:cNvPicPr>
            <p:nvPr/>
          </p:nvPicPr>
          <p:blipFill>
            <a:blip r:embed="rId2" cstate="print"/>
            <a:srcRect t="8065" b="9677"/>
            <a:stretch>
              <a:fillRect/>
            </a:stretch>
          </p:blipFill>
          <p:spPr bwMode="auto">
            <a:xfrm>
              <a:off x="4046693" y="1052736"/>
              <a:ext cx="4989731" cy="2736304"/>
            </a:xfrm>
            <a:prstGeom prst="rect">
              <a:avLst/>
            </a:prstGeom>
            <a:noFill/>
            <a:ln w="9525">
              <a:noFill/>
              <a:miter lim="800000"/>
              <a:headEnd/>
              <a:tailEnd/>
            </a:ln>
          </p:spPr>
        </p:pic>
        <p:sp>
          <p:nvSpPr>
            <p:cNvPr id="6" name="TextBox 5"/>
            <p:cNvSpPr txBox="1"/>
            <p:nvPr/>
          </p:nvSpPr>
          <p:spPr>
            <a:xfrm>
              <a:off x="4067944" y="1259468"/>
              <a:ext cx="1193532" cy="523220"/>
            </a:xfrm>
            <a:prstGeom prst="rect">
              <a:avLst/>
            </a:prstGeom>
            <a:noFill/>
          </p:spPr>
          <p:txBody>
            <a:bodyPr wrap="none" rtlCol="0">
              <a:spAutoFit/>
            </a:bodyPr>
            <a:lstStyle/>
            <a:p>
              <a:r>
                <a:rPr lang="en-US" sz="2800" i="0" dirty="0" smtClean="0">
                  <a:solidFill>
                    <a:schemeClr val="bg1">
                      <a:lumMod val="95000"/>
                    </a:schemeClr>
                  </a:solidFill>
                </a:rPr>
                <a:t>VISTA</a:t>
              </a:r>
              <a:endParaRPr lang="en-GB" sz="2800" i="0" dirty="0">
                <a:solidFill>
                  <a:schemeClr val="bg1">
                    <a:lumMod val="95000"/>
                  </a:schemeClr>
                </a:solidFill>
              </a:endParaRPr>
            </a:p>
          </p:txBody>
        </p:sp>
      </p:grpSp>
      <p:grpSp>
        <p:nvGrpSpPr>
          <p:cNvPr id="9" name="Group 8"/>
          <p:cNvGrpSpPr/>
          <p:nvPr/>
        </p:nvGrpSpPr>
        <p:grpSpPr>
          <a:xfrm>
            <a:off x="814286" y="3789040"/>
            <a:ext cx="5125866" cy="2736000"/>
            <a:chOff x="814286" y="3789040"/>
            <a:chExt cx="5125866" cy="2736000"/>
          </a:xfrm>
        </p:grpSpPr>
        <p:pic>
          <p:nvPicPr>
            <p:cNvPr id="5" name="Picture 2"/>
            <p:cNvPicPr>
              <a:picLocks noChangeAspect="1" noChangeArrowheads="1"/>
            </p:cNvPicPr>
            <p:nvPr/>
          </p:nvPicPr>
          <p:blipFill>
            <a:blip r:embed="rId3" cstate="print"/>
            <a:srcRect t="9751" r="209" b="10707"/>
            <a:stretch>
              <a:fillRect/>
            </a:stretch>
          </p:blipFill>
          <p:spPr bwMode="auto">
            <a:xfrm>
              <a:off x="814286" y="3789040"/>
              <a:ext cx="5125866" cy="2736000"/>
            </a:xfrm>
            <a:prstGeom prst="rect">
              <a:avLst/>
            </a:prstGeom>
            <a:noFill/>
            <a:ln w="9525">
              <a:noFill/>
              <a:miter lim="800000"/>
              <a:headEnd/>
              <a:tailEnd/>
            </a:ln>
          </p:spPr>
        </p:pic>
        <p:sp>
          <p:nvSpPr>
            <p:cNvPr id="8" name="TextBox 7"/>
            <p:cNvSpPr txBox="1"/>
            <p:nvPr/>
          </p:nvSpPr>
          <p:spPr>
            <a:xfrm>
              <a:off x="899592" y="3861048"/>
              <a:ext cx="881973" cy="523220"/>
            </a:xfrm>
            <a:prstGeom prst="rect">
              <a:avLst/>
            </a:prstGeom>
            <a:noFill/>
          </p:spPr>
          <p:txBody>
            <a:bodyPr wrap="none" rtlCol="0">
              <a:spAutoFit/>
            </a:bodyPr>
            <a:lstStyle/>
            <a:p>
              <a:r>
                <a:rPr lang="en-US" sz="2800" i="0" dirty="0" smtClean="0">
                  <a:solidFill>
                    <a:schemeClr val="bg1">
                      <a:lumMod val="95000"/>
                    </a:schemeClr>
                  </a:solidFill>
                </a:rPr>
                <a:t>VST</a:t>
              </a:r>
              <a:endParaRPr lang="en-GB" i="0" dirty="0">
                <a:solidFill>
                  <a:schemeClr val="bg1">
                    <a:lumMod val="95000"/>
                  </a:schemeClr>
                </a:solidFill>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27088" y="0"/>
            <a:ext cx="8316912" cy="1025525"/>
          </a:xfrm>
        </p:spPr>
        <p:txBody>
          <a:bodyPr/>
          <a:lstStyle/>
          <a:p>
            <a:pPr eaLnBrk="1" hangingPunct="1"/>
            <a:r>
              <a:rPr lang="en-GB" smtClean="0"/>
              <a:t>ESO’s Programme</a:t>
            </a:r>
          </a:p>
        </p:txBody>
      </p:sp>
      <p:sp>
        <p:nvSpPr>
          <p:cNvPr id="7171" name="Slide Number Placeholder 3"/>
          <p:cNvSpPr>
            <a:spLocks noGrp="1"/>
          </p:cNvSpPr>
          <p:nvPr>
            <p:ph type="sldNum" sz="quarter" idx="4294967295"/>
          </p:nvPr>
        </p:nvSpPr>
        <p:spPr>
          <a:xfrm>
            <a:off x="3594100" y="6453188"/>
            <a:ext cx="2057400" cy="404812"/>
          </a:xfrm>
          <a:prstGeom prst="rect">
            <a:avLst/>
          </a:prstGeom>
          <a:noFill/>
        </p:spPr>
        <p:txBody>
          <a:bodyPr/>
          <a:lstStyle/>
          <a:p>
            <a:fld id="{83A2746C-649F-4C68-B7AA-5CAF1E473C6B}" type="slidenum">
              <a:rPr lang="en-GB" smtClean="0"/>
              <a:pPr/>
              <a:t>2</a:t>
            </a:fld>
            <a:endParaRPr lang="en-GB" smtClean="0"/>
          </a:p>
        </p:txBody>
      </p:sp>
      <p:pic>
        <p:nvPicPr>
          <p:cNvPr id="7172" name="Picture 5" descr="http://www.eso.org/public/archives/images/publicationjpg/eso1150a.jpg"/>
          <p:cNvPicPr>
            <a:picLocks noChangeAspect="1" noChangeArrowheads="1"/>
          </p:cNvPicPr>
          <p:nvPr/>
        </p:nvPicPr>
        <p:blipFill>
          <a:blip r:embed="rId3"/>
          <a:srcRect l="22620" t="8751" b="3500"/>
          <a:stretch>
            <a:fillRect/>
          </a:stretch>
        </p:blipFill>
        <p:spPr bwMode="auto">
          <a:xfrm>
            <a:off x="7021513" y="3716338"/>
            <a:ext cx="2159000" cy="1376362"/>
          </a:xfrm>
          <a:prstGeom prst="rect">
            <a:avLst/>
          </a:prstGeom>
          <a:noFill/>
          <a:ln w="9525">
            <a:noFill/>
            <a:miter lim="800000"/>
            <a:headEnd/>
            <a:tailEnd/>
          </a:ln>
        </p:spPr>
      </p:pic>
      <p:pic>
        <p:nvPicPr>
          <p:cNvPr id="7173" name="Picture 2" descr="ESO-Paranal-51"/>
          <p:cNvPicPr>
            <a:picLocks noChangeAspect="1" noChangeArrowheads="1"/>
          </p:cNvPicPr>
          <p:nvPr/>
        </p:nvPicPr>
        <p:blipFill>
          <a:blip r:embed="rId4"/>
          <a:srcRect l="16499" t="25977" r="21750" b="5647"/>
          <a:stretch>
            <a:fillRect/>
          </a:stretch>
        </p:blipFill>
        <p:spPr bwMode="auto">
          <a:xfrm>
            <a:off x="7019925" y="2114550"/>
            <a:ext cx="2184400" cy="1604963"/>
          </a:xfrm>
          <a:prstGeom prst="rect">
            <a:avLst/>
          </a:prstGeom>
          <a:noFill/>
          <a:ln w="9525">
            <a:noFill/>
            <a:miter lim="800000"/>
            <a:headEnd/>
            <a:tailEnd/>
          </a:ln>
        </p:spPr>
      </p:pic>
      <p:pic>
        <p:nvPicPr>
          <p:cNvPr id="7174" name="Picture 4" descr="lso-sunset-preview"/>
          <p:cNvPicPr>
            <a:picLocks noChangeAspect="1" noChangeArrowheads="1"/>
          </p:cNvPicPr>
          <p:nvPr/>
        </p:nvPicPr>
        <p:blipFill>
          <a:blip r:embed="rId5"/>
          <a:srcRect l="7843" t="2953" r="10378" b="19940"/>
          <a:stretch>
            <a:fillRect/>
          </a:stretch>
        </p:blipFill>
        <p:spPr bwMode="auto">
          <a:xfrm>
            <a:off x="7023100" y="1052513"/>
            <a:ext cx="2162175" cy="1062037"/>
          </a:xfrm>
          <a:prstGeom prst="rect">
            <a:avLst/>
          </a:prstGeom>
          <a:noFill/>
          <a:ln w="9525">
            <a:noFill/>
            <a:miter lim="800000"/>
            <a:headEnd/>
            <a:tailEnd/>
          </a:ln>
        </p:spPr>
      </p:pic>
      <p:sp>
        <p:nvSpPr>
          <p:cNvPr id="7175" name="Rectangle 11"/>
          <p:cNvSpPr>
            <a:spLocks noGrp="1" noChangeArrowheads="1"/>
          </p:cNvSpPr>
          <p:nvPr>
            <p:ph idx="1"/>
          </p:nvPr>
        </p:nvSpPr>
        <p:spPr/>
        <p:txBody>
          <a:bodyPr/>
          <a:lstStyle/>
          <a:p>
            <a:pPr eaLnBrk="1" hangingPunct="1">
              <a:spcBef>
                <a:spcPct val="10000"/>
              </a:spcBef>
            </a:pPr>
            <a:r>
              <a:rPr lang="en-GB" smtClean="0"/>
              <a:t>Visual/infrared light </a:t>
            </a:r>
          </a:p>
          <a:p>
            <a:pPr lvl="1" eaLnBrk="1" hangingPunct="1">
              <a:spcBef>
                <a:spcPct val="0"/>
              </a:spcBef>
            </a:pPr>
            <a:r>
              <a:rPr lang="en-GB" smtClean="0"/>
              <a:t>La Silla telescopes</a:t>
            </a:r>
          </a:p>
          <a:p>
            <a:pPr lvl="1" eaLnBrk="1" hangingPunct="1">
              <a:spcBef>
                <a:spcPts val="600"/>
              </a:spcBef>
            </a:pPr>
            <a:r>
              <a:rPr lang="en-GB" smtClean="0"/>
              <a:t>VLT, VLTI, VISTA and VST on Paranal</a:t>
            </a:r>
          </a:p>
          <a:p>
            <a:pPr lvl="1" eaLnBrk="1" hangingPunct="1">
              <a:spcBef>
                <a:spcPts val="600"/>
              </a:spcBef>
            </a:pPr>
            <a:r>
              <a:rPr lang="en-GB" smtClean="0"/>
              <a:t>E-ELT to come on Armazones</a:t>
            </a:r>
          </a:p>
          <a:p>
            <a:pPr lvl="1" eaLnBrk="1" hangingPunct="1">
              <a:spcBef>
                <a:spcPts val="600"/>
              </a:spcBef>
            </a:pPr>
            <a:r>
              <a:rPr lang="en-GB" smtClean="0"/>
              <a:t>Instrumentation development</a:t>
            </a:r>
          </a:p>
          <a:p>
            <a:pPr eaLnBrk="1" hangingPunct="1">
              <a:spcBef>
                <a:spcPts val="1200"/>
              </a:spcBef>
            </a:pPr>
            <a:r>
              <a:rPr lang="en-GB" smtClean="0"/>
              <a:t>Submillimeter radio waves </a:t>
            </a:r>
          </a:p>
          <a:p>
            <a:pPr lvl="1" eaLnBrk="1" hangingPunct="1">
              <a:spcBef>
                <a:spcPct val="0"/>
              </a:spcBef>
            </a:pPr>
            <a:r>
              <a:rPr lang="en-GB" smtClean="0"/>
              <a:t>APEX operations</a:t>
            </a:r>
          </a:p>
          <a:p>
            <a:pPr lvl="1" eaLnBrk="1" hangingPunct="1"/>
            <a:r>
              <a:rPr lang="en-GB" smtClean="0"/>
              <a:t>ALMA construction and development</a:t>
            </a:r>
          </a:p>
          <a:p>
            <a:pPr lvl="1" eaLnBrk="1" hangingPunct="1"/>
            <a:r>
              <a:rPr lang="en-GB" smtClean="0"/>
              <a:t>Both at Chajnantor, in partnerships</a:t>
            </a:r>
          </a:p>
        </p:txBody>
      </p:sp>
      <p:pic>
        <p:nvPicPr>
          <p:cNvPr id="7176" name="Picture 2" descr="http://www.eso.org/public/archives/images/screen/ann12035a.jpg"/>
          <p:cNvPicPr>
            <a:picLocks noChangeAspect="1" noChangeArrowheads="1"/>
          </p:cNvPicPr>
          <p:nvPr/>
        </p:nvPicPr>
        <p:blipFill>
          <a:blip r:embed="rId6"/>
          <a:srcRect t="25600" b="7680"/>
          <a:stretch>
            <a:fillRect/>
          </a:stretch>
        </p:blipFill>
        <p:spPr bwMode="auto">
          <a:xfrm>
            <a:off x="0" y="5091113"/>
            <a:ext cx="9180513" cy="1792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VISTA second data release </a:t>
            </a:r>
            <a:endParaRPr lang="en-GB" dirty="0"/>
          </a:p>
        </p:txBody>
      </p:sp>
      <p:sp>
        <p:nvSpPr>
          <p:cNvPr id="3" name="Content Placeholder 2"/>
          <p:cNvSpPr>
            <a:spLocks noGrp="1"/>
          </p:cNvSpPr>
          <p:nvPr>
            <p:ph idx="1"/>
          </p:nvPr>
        </p:nvSpPr>
        <p:spPr/>
        <p:txBody>
          <a:bodyPr/>
          <a:lstStyle/>
          <a:p>
            <a:endParaRPr lang="en-GB"/>
          </a:p>
        </p:txBody>
      </p:sp>
      <p:pic>
        <p:nvPicPr>
          <p:cNvPr id="2050" name="Picture 2"/>
          <p:cNvPicPr>
            <a:picLocks noChangeAspect="1" noChangeArrowheads="1"/>
          </p:cNvPicPr>
          <p:nvPr/>
        </p:nvPicPr>
        <p:blipFill>
          <a:blip r:embed="rId2"/>
          <a:srcRect/>
          <a:stretch>
            <a:fillRect/>
          </a:stretch>
        </p:blipFill>
        <p:spPr bwMode="auto">
          <a:xfrm>
            <a:off x="0" y="2302643"/>
            <a:ext cx="9144000" cy="4582741"/>
          </a:xfrm>
          <a:prstGeom prst="rect">
            <a:avLst/>
          </a:prstGeom>
          <a:noFill/>
          <a:ln w="9525">
            <a:noFill/>
            <a:miter lim="800000"/>
            <a:headEnd/>
            <a:tailEnd/>
          </a:ln>
        </p:spPr>
      </p:pic>
      <p:pic>
        <p:nvPicPr>
          <p:cNvPr id="2051" name="Picture 3"/>
          <p:cNvPicPr>
            <a:picLocks noChangeAspect="1" noChangeArrowheads="1"/>
          </p:cNvPicPr>
          <p:nvPr/>
        </p:nvPicPr>
        <p:blipFill>
          <a:blip r:embed="rId3"/>
          <a:srcRect/>
          <a:stretch>
            <a:fillRect/>
          </a:stretch>
        </p:blipFill>
        <p:spPr bwMode="auto">
          <a:xfrm>
            <a:off x="792088" y="1052736"/>
            <a:ext cx="8316416" cy="32304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VLT White Paper Process</a:t>
            </a:r>
            <a:endParaRPr lang="en-GB" dirty="0"/>
          </a:p>
        </p:txBody>
      </p:sp>
      <p:sp>
        <p:nvSpPr>
          <p:cNvPr id="3" name="Content Placeholder 2"/>
          <p:cNvSpPr>
            <a:spLocks noGrp="1"/>
          </p:cNvSpPr>
          <p:nvPr>
            <p:ph idx="1"/>
          </p:nvPr>
        </p:nvSpPr>
        <p:spPr/>
        <p:txBody>
          <a:bodyPr/>
          <a:lstStyle/>
          <a:p>
            <a:r>
              <a:rPr lang="en-US" dirty="0" smtClean="0"/>
              <a:t>Provide a scientific vision for the VLT in the </a:t>
            </a:r>
            <a:br>
              <a:rPr lang="en-US" dirty="0" smtClean="0"/>
            </a:br>
            <a:r>
              <a:rPr lang="en-US" dirty="0" smtClean="0"/>
              <a:t>E-ELT era</a:t>
            </a:r>
          </a:p>
          <a:p>
            <a:pPr lvl="1"/>
            <a:r>
              <a:rPr lang="en-US" dirty="0" smtClean="0"/>
              <a:t>first draft presented at ESO@50 conference (September 2012)</a:t>
            </a:r>
          </a:p>
          <a:p>
            <a:pPr lvl="1"/>
            <a:r>
              <a:rPr lang="en-US" dirty="0" smtClean="0"/>
              <a:t>discussed with STC (April 2013)</a:t>
            </a:r>
          </a:p>
          <a:p>
            <a:pPr lvl="1"/>
            <a:r>
              <a:rPr lang="en-US" dirty="0" smtClean="0"/>
              <a:t>formulate a new version for discussion with the STC and the community next year</a:t>
            </a:r>
          </a:p>
          <a:p>
            <a:r>
              <a:rPr lang="en-US" dirty="0" smtClean="0"/>
              <a:t>Roadmap of the next VLT/I instruments until 2020</a:t>
            </a:r>
          </a:p>
          <a:p>
            <a:r>
              <a:rPr lang="en-US" dirty="0" smtClean="0"/>
              <a:t>Re-assessing the VLTI implementation plan to fully prepare for GRAVITY and MATISSE.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4294967295"/>
          </p:nvPr>
        </p:nvSpPr>
        <p:spPr>
          <a:xfrm>
            <a:off x="3594100" y="6453188"/>
            <a:ext cx="2057400" cy="404812"/>
          </a:xfrm>
          <a:prstGeom prst="rect">
            <a:avLst/>
          </a:prstGeom>
          <a:noFill/>
        </p:spPr>
        <p:txBody>
          <a:bodyPr/>
          <a:lstStyle/>
          <a:p>
            <a:fld id="{759688D1-9BA6-41F9-90CA-2DC413E68D11}" type="slidenum">
              <a:rPr lang="en-GB" smtClean="0">
                <a:ea typeface="ＭＳ Ｐゴシック" pitchFamily="34" charset="-128"/>
              </a:rPr>
              <a:pPr/>
              <a:t>22</a:t>
            </a:fld>
            <a:endParaRPr lang="en-GB" smtClean="0">
              <a:ea typeface="ＭＳ Ｐゴシック" pitchFamily="34" charset="-128"/>
            </a:endParaRPr>
          </a:p>
        </p:txBody>
      </p:sp>
      <p:pic>
        <p:nvPicPr>
          <p:cNvPr id="24579" name="Picture 7" descr="OSF_and_road.jpeg"/>
          <p:cNvPicPr>
            <a:picLocks noChangeAspect="1"/>
          </p:cNvPicPr>
          <p:nvPr/>
        </p:nvPicPr>
        <p:blipFill>
          <a:blip r:embed="rId2"/>
          <a:srcRect/>
          <a:stretch>
            <a:fillRect/>
          </a:stretch>
        </p:blipFill>
        <p:spPr bwMode="auto">
          <a:xfrm>
            <a:off x="-1008063" y="-36513"/>
            <a:ext cx="11052176" cy="689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descr="ALMA_composing_s"/>
          <p:cNvPicPr>
            <a:picLocks noChangeAspect="1" noChangeArrowheads="1"/>
          </p:cNvPicPr>
          <p:nvPr/>
        </p:nvPicPr>
        <p:blipFill>
          <a:blip r:embed="rId2" cstate="print"/>
          <a:srcRect t="1477"/>
          <a:stretch>
            <a:fillRect/>
          </a:stretch>
        </p:blipFill>
        <p:spPr bwMode="auto">
          <a:xfrm>
            <a:off x="-684213" y="-79375"/>
            <a:ext cx="9936163" cy="6964363"/>
          </a:xfrm>
          <a:prstGeom prst="rect">
            <a:avLst/>
          </a:prstGeom>
          <a:noFill/>
          <a:ln w="9525">
            <a:noFill/>
            <a:miter lim="800000"/>
            <a:headEnd/>
            <a:tailEnd/>
          </a:ln>
        </p:spPr>
      </p:pic>
      <p:sp>
        <p:nvSpPr>
          <p:cNvPr id="27652" name="Rectangle 3"/>
          <p:cNvSpPr>
            <a:spLocks noGrp="1" noChangeArrowheads="1"/>
          </p:cNvSpPr>
          <p:nvPr>
            <p:ph type="title"/>
          </p:nvPr>
        </p:nvSpPr>
        <p:spPr>
          <a:xfrm>
            <a:off x="-252536" y="308893"/>
            <a:ext cx="9144000" cy="1031875"/>
          </a:xfrm>
        </p:spPr>
        <p:txBody>
          <a:bodyPr/>
          <a:lstStyle/>
          <a:p>
            <a:pPr eaLnBrk="1" hangingPunct="1"/>
            <a:r>
              <a:rPr lang="en-US" dirty="0" smtClean="0">
                <a:solidFill>
                  <a:schemeClr val="bg1"/>
                </a:solidFill>
              </a:rPr>
              <a:t>ALMA 2013</a:t>
            </a:r>
            <a:br>
              <a:rPr lang="en-US" dirty="0" smtClean="0">
                <a:solidFill>
                  <a:schemeClr val="bg1"/>
                </a:solidFill>
              </a:rPr>
            </a:br>
            <a:r>
              <a:rPr lang="en-US" dirty="0" smtClean="0">
                <a:solidFill>
                  <a:schemeClr val="bg1"/>
                </a:solidFill>
              </a:rPr>
              <a:t>(a dream in 2010)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 descr="D:\My Documents\Pictures\2013\Chile-Jan\Kirsten&amp;Ruud\2013-02-05 17.57.33.jpg"/>
          <p:cNvPicPr>
            <a:picLocks noChangeAspect="1" noChangeArrowheads="1"/>
          </p:cNvPicPr>
          <p:nvPr/>
        </p:nvPicPr>
        <p:blipFill>
          <a:blip r:embed="rId2"/>
          <a:srcRect l="9375" t="29167" r="11719" b="36111"/>
          <a:stretch>
            <a:fillRect/>
          </a:stretch>
        </p:blipFill>
        <p:spPr bwMode="auto">
          <a:xfrm>
            <a:off x="-19050" y="4599384"/>
            <a:ext cx="9234488" cy="2286000"/>
          </a:xfrm>
          <a:prstGeom prst="rect">
            <a:avLst/>
          </a:prstGeom>
          <a:noFill/>
          <a:ln w="9525">
            <a:noFill/>
            <a:miter lim="800000"/>
            <a:headEnd/>
            <a:tailEnd/>
          </a:ln>
        </p:spPr>
      </p:pic>
      <p:sp>
        <p:nvSpPr>
          <p:cNvPr id="13314" name="Title 1"/>
          <p:cNvSpPr>
            <a:spLocks noGrp="1"/>
          </p:cNvSpPr>
          <p:nvPr>
            <p:ph type="title"/>
          </p:nvPr>
        </p:nvSpPr>
        <p:spPr/>
        <p:txBody>
          <a:bodyPr/>
          <a:lstStyle/>
          <a:p>
            <a:r>
              <a:rPr lang="en-US" dirty="0" smtClean="0"/>
              <a:t>ALMA 2013 - reality</a:t>
            </a:r>
          </a:p>
        </p:txBody>
      </p:sp>
      <p:sp>
        <p:nvSpPr>
          <p:cNvPr id="13315" name="Content Placeholder 2"/>
          <p:cNvSpPr>
            <a:spLocks noGrp="1"/>
          </p:cNvSpPr>
          <p:nvPr>
            <p:ph idx="1"/>
          </p:nvPr>
        </p:nvSpPr>
        <p:spPr/>
        <p:txBody>
          <a:bodyPr/>
          <a:lstStyle/>
          <a:p>
            <a:pPr>
              <a:spcBef>
                <a:spcPts val="300"/>
              </a:spcBef>
            </a:pPr>
            <a:r>
              <a:rPr lang="en-US" dirty="0" smtClean="0">
                <a:ea typeface="MS PGothic" pitchFamily="34" charset="-128"/>
                <a:cs typeface="Arial" pitchFamily="34" charset="0"/>
              </a:rPr>
              <a:t>Cycle 0 and Cycle 1 produced stunning science results</a:t>
            </a:r>
          </a:p>
          <a:p>
            <a:pPr>
              <a:spcBef>
                <a:spcPts val="300"/>
              </a:spcBef>
            </a:pPr>
            <a:r>
              <a:rPr lang="en-US" i="1" dirty="0" smtClean="0">
                <a:ea typeface="MS PGothic" pitchFamily="34" charset="-128"/>
                <a:cs typeface="Arial" pitchFamily="34" charset="0"/>
              </a:rPr>
              <a:t>The First Year of ALMA Science</a:t>
            </a:r>
            <a:r>
              <a:rPr lang="en-US" dirty="0" smtClean="0">
                <a:ea typeface="MS PGothic" pitchFamily="34" charset="-128"/>
                <a:cs typeface="Arial" pitchFamily="34" charset="0"/>
              </a:rPr>
              <a:t> conference held in Puerto </a:t>
            </a:r>
            <a:r>
              <a:rPr lang="en-US" dirty="0" err="1" smtClean="0">
                <a:ea typeface="MS PGothic" pitchFamily="34" charset="-128"/>
                <a:cs typeface="Arial" pitchFamily="34" charset="0"/>
              </a:rPr>
              <a:t>Varas</a:t>
            </a:r>
            <a:r>
              <a:rPr lang="en-US" dirty="0" smtClean="0">
                <a:ea typeface="MS PGothic" pitchFamily="34" charset="-128"/>
                <a:cs typeface="Arial" pitchFamily="34" charset="0"/>
              </a:rPr>
              <a:t> (Chile) 12-15 December 2012</a:t>
            </a:r>
          </a:p>
          <a:p>
            <a:pPr>
              <a:spcBef>
                <a:spcPts val="300"/>
              </a:spcBef>
            </a:pPr>
            <a:r>
              <a:rPr lang="en-US" dirty="0" smtClean="0">
                <a:ea typeface="MS PGothic" pitchFamily="34" charset="-128"/>
                <a:cs typeface="Arial" pitchFamily="34" charset="0"/>
              </a:rPr>
              <a:t>Cycle 1 to continue until May 2014</a:t>
            </a:r>
          </a:p>
          <a:p>
            <a:pPr lvl="1">
              <a:spcBef>
                <a:spcPts val="300"/>
              </a:spcBef>
            </a:pPr>
            <a:r>
              <a:rPr lang="en-US" dirty="0" smtClean="0">
                <a:ea typeface="MS PGothic" pitchFamily="34" charset="-128"/>
                <a:cs typeface="Arial" pitchFamily="34" charset="0"/>
              </a:rPr>
              <a:t>With 32 12m antennas and partial Compact Array</a:t>
            </a:r>
          </a:p>
          <a:p>
            <a:pPr>
              <a:spcBef>
                <a:spcPts val="300"/>
              </a:spcBef>
            </a:pPr>
            <a:r>
              <a:rPr lang="en-US" dirty="0" smtClean="0">
                <a:ea typeface="MS PGothic" pitchFamily="34" charset="-128"/>
                <a:cs typeface="Arial" pitchFamily="34" charset="0"/>
              </a:rPr>
              <a:t>Cycle 2 deadline in December 2013</a:t>
            </a:r>
          </a:p>
          <a:p>
            <a:pPr lvl="1">
              <a:spcBef>
                <a:spcPts val="300"/>
              </a:spcBef>
            </a:pPr>
            <a:r>
              <a:rPr lang="en-US" dirty="0" smtClean="0">
                <a:ea typeface="MS PGothic" pitchFamily="34" charset="-128"/>
                <a:cs typeface="Arial" pitchFamily="34" charset="0"/>
              </a:rPr>
              <a:t>Definition of capabilities ongoing</a:t>
            </a:r>
            <a:endParaRPr lang="en-US"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827088" y="0"/>
            <a:ext cx="8316912" cy="1025525"/>
          </a:xfrm>
        </p:spPr>
        <p:txBody>
          <a:bodyPr/>
          <a:lstStyle/>
          <a:p>
            <a:r>
              <a:rPr lang="en-US" smtClean="0"/>
              <a:t>ALMA Inauguration</a:t>
            </a:r>
          </a:p>
        </p:txBody>
      </p:sp>
      <p:sp>
        <p:nvSpPr>
          <p:cNvPr id="30723" name="Content Placeholder 2"/>
          <p:cNvSpPr>
            <a:spLocks noGrp="1"/>
          </p:cNvSpPr>
          <p:nvPr>
            <p:ph idx="1"/>
          </p:nvPr>
        </p:nvSpPr>
        <p:spPr/>
        <p:txBody>
          <a:bodyPr/>
          <a:lstStyle/>
          <a:p>
            <a:r>
              <a:rPr lang="en-US" dirty="0" smtClean="0"/>
              <a:t>Major milestone for astronomy and science</a:t>
            </a:r>
          </a:p>
          <a:p>
            <a:pPr lvl="1">
              <a:spcBef>
                <a:spcPct val="0"/>
              </a:spcBef>
            </a:pPr>
            <a:r>
              <a:rPr lang="en-US" dirty="0" smtClean="0"/>
              <a:t>Attended by 500</a:t>
            </a:r>
            <a:r>
              <a:rPr lang="en-US" baseline="30000" dirty="0" smtClean="0"/>
              <a:t>+</a:t>
            </a:r>
            <a:r>
              <a:rPr lang="en-US" dirty="0" smtClean="0"/>
              <a:t> persons and media representatives</a:t>
            </a:r>
          </a:p>
        </p:txBody>
      </p:sp>
      <p:pic>
        <p:nvPicPr>
          <p:cNvPr id="30725" name="Picture 5" descr="D:\My Documents\Pictures\2013\Chile-Mar\ALMA_inauguration\130313-02-02-a.JPG"/>
          <p:cNvPicPr>
            <a:picLocks noChangeAspect="1" noChangeArrowheads="1"/>
          </p:cNvPicPr>
          <p:nvPr/>
        </p:nvPicPr>
        <p:blipFill>
          <a:blip r:embed="rId2"/>
          <a:srcRect t="22157" b="26588"/>
          <a:stretch>
            <a:fillRect/>
          </a:stretch>
        </p:blipFill>
        <p:spPr bwMode="auto">
          <a:xfrm>
            <a:off x="-36513" y="3190899"/>
            <a:ext cx="9177338" cy="304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ALMA status</a:t>
            </a:r>
          </a:p>
        </p:txBody>
      </p:sp>
      <p:sp>
        <p:nvSpPr>
          <p:cNvPr id="12291" name="Content Placeholder 2"/>
          <p:cNvSpPr>
            <a:spLocks noGrp="1"/>
          </p:cNvSpPr>
          <p:nvPr>
            <p:ph idx="1"/>
          </p:nvPr>
        </p:nvSpPr>
        <p:spPr/>
        <p:txBody>
          <a:bodyPr/>
          <a:lstStyle/>
          <a:p>
            <a:pPr>
              <a:spcBef>
                <a:spcPts val="1200"/>
              </a:spcBef>
            </a:pPr>
            <a:r>
              <a:rPr lang="en-US" dirty="0" smtClean="0">
                <a:ea typeface="MS PGothic" pitchFamily="34" charset="-128"/>
                <a:cs typeface="Arial" pitchFamily="34" charset="0"/>
              </a:rPr>
              <a:t>Construction nearly complete</a:t>
            </a:r>
          </a:p>
          <a:p>
            <a:pPr lvl="1">
              <a:spcBef>
                <a:spcPct val="0"/>
              </a:spcBef>
            </a:pPr>
            <a:r>
              <a:rPr lang="en-US" dirty="0" smtClean="0">
                <a:ea typeface="MS PGothic" pitchFamily="34" charset="-128"/>
                <a:cs typeface="Arial" pitchFamily="34" charset="0"/>
              </a:rPr>
              <a:t>22 AEM antennas accepted </a:t>
            </a:r>
          </a:p>
          <a:p>
            <a:pPr lvl="2">
              <a:spcBef>
                <a:spcPct val="0"/>
              </a:spcBef>
            </a:pPr>
            <a:r>
              <a:rPr lang="en-US" dirty="0" smtClean="0">
                <a:ea typeface="MS PGothic" pitchFamily="34" charset="-128"/>
                <a:cs typeface="Arial" pitchFamily="34" charset="0"/>
              </a:rPr>
              <a:t>3 to go</a:t>
            </a:r>
          </a:p>
          <a:p>
            <a:pPr lvl="1">
              <a:spcBef>
                <a:spcPts val="600"/>
              </a:spcBef>
            </a:pPr>
            <a:r>
              <a:rPr lang="en-US" dirty="0" smtClean="0">
                <a:ea typeface="MS PGothic" pitchFamily="34" charset="-128"/>
                <a:cs typeface="Arial" pitchFamily="34" charset="0"/>
              </a:rPr>
              <a:t>All Front End deliveries </a:t>
            </a:r>
            <a:br>
              <a:rPr lang="en-US" dirty="0" smtClean="0">
                <a:ea typeface="MS PGothic" pitchFamily="34" charset="-128"/>
                <a:cs typeface="Arial" pitchFamily="34" charset="0"/>
              </a:rPr>
            </a:br>
            <a:r>
              <a:rPr lang="en-US" dirty="0" smtClean="0">
                <a:ea typeface="MS PGothic" pitchFamily="34" charset="-128"/>
                <a:cs typeface="Arial" pitchFamily="34" charset="0"/>
              </a:rPr>
              <a:t>completed</a:t>
            </a:r>
          </a:p>
          <a:p>
            <a:pPr lvl="1">
              <a:spcBef>
                <a:spcPts val="600"/>
              </a:spcBef>
            </a:pPr>
            <a:r>
              <a:rPr lang="en-US" dirty="0" smtClean="0">
                <a:ea typeface="MS PGothic" pitchFamily="34" charset="-128"/>
                <a:cs typeface="Arial" pitchFamily="34" charset="0"/>
              </a:rPr>
              <a:t>Permanent Power System in operation</a:t>
            </a:r>
          </a:p>
          <a:p>
            <a:pPr lvl="1">
              <a:spcBef>
                <a:spcPts val="600"/>
              </a:spcBef>
            </a:pPr>
            <a:r>
              <a:rPr lang="en-US" dirty="0" err="1" smtClean="0">
                <a:ea typeface="MS PGothic" pitchFamily="34" charset="-128"/>
                <a:cs typeface="Arial" pitchFamily="34" charset="0"/>
              </a:rPr>
              <a:t>Residencia</a:t>
            </a:r>
            <a:r>
              <a:rPr lang="en-US" dirty="0" smtClean="0">
                <a:ea typeface="MS PGothic" pitchFamily="34" charset="-128"/>
                <a:cs typeface="Arial" pitchFamily="34" charset="0"/>
              </a:rPr>
              <a:t> design finished, location agreed</a:t>
            </a:r>
          </a:p>
          <a:p>
            <a:pPr lvl="2">
              <a:spcBef>
                <a:spcPct val="0"/>
              </a:spcBef>
            </a:pPr>
            <a:r>
              <a:rPr lang="en-US" dirty="0" smtClean="0">
                <a:ea typeface="MS PGothic" pitchFamily="34" charset="-128"/>
                <a:cs typeface="Arial" pitchFamily="34" charset="0"/>
              </a:rPr>
              <a:t>Construction 2014/2015</a:t>
            </a:r>
          </a:p>
          <a:p>
            <a:pPr>
              <a:spcBef>
                <a:spcPts val="1200"/>
              </a:spcBef>
            </a:pPr>
            <a:endParaRPr lang="en-US" dirty="0" smtClean="0">
              <a:ea typeface="MS PGothic" pitchFamily="34" charset="-128"/>
              <a:cs typeface="Arial" pitchFamily="34" charset="0"/>
            </a:endParaRPr>
          </a:p>
          <a:p>
            <a:pPr>
              <a:buFont typeface="Monotype Sorts" charset="2"/>
              <a:buNone/>
            </a:pPr>
            <a:endParaRPr lang="en-US" dirty="0" smtClean="0"/>
          </a:p>
        </p:txBody>
      </p:sp>
      <p:sp>
        <p:nvSpPr>
          <p:cNvPr id="12292" name="Slide Number Placeholder 3"/>
          <p:cNvSpPr>
            <a:spLocks noGrp="1"/>
          </p:cNvSpPr>
          <p:nvPr>
            <p:ph type="sldNum" sz="quarter" idx="4294967295"/>
          </p:nvPr>
        </p:nvSpPr>
        <p:spPr>
          <a:xfrm>
            <a:off x="7086600" y="6453188"/>
            <a:ext cx="2057400" cy="404812"/>
          </a:xfrm>
          <a:prstGeom prst="rect">
            <a:avLst/>
          </a:prstGeom>
          <a:noFill/>
        </p:spPr>
        <p:txBody>
          <a:bodyPr/>
          <a:lstStyle/>
          <a:p>
            <a:fld id="{52BD9B55-8F8B-46F6-BEA6-0DC256180940}" type="slidenum">
              <a:rPr lang="en-GB" smtClean="0">
                <a:latin typeface="Arial" pitchFamily="34" charset="0"/>
              </a:rPr>
              <a:pPr/>
              <a:t>26</a:t>
            </a:fld>
            <a:endParaRPr lang="en-GB" smtClean="0">
              <a:latin typeface="Arial" pitchFamily="34" charset="0"/>
            </a:endParaRPr>
          </a:p>
        </p:txBody>
      </p:sp>
      <p:pic>
        <p:nvPicPr>
          <p:cNvPr id="12293" name="Content Placeholder 4" descr="SGU-ALMA-IMG_0013-2400-cp10.jpg"/>
          <p:cNvPicPr>
            <a:picLocks noChangeAspect="1"/>
          </p:cNvPicPr>
          <p:nvPr/>
        </p:nvPicPr>
        <p:blipFill>
          <a:blip r:embed="rId2"/>
          <a:srcRect t="10645"/>
          <a:stretch>
            <a:fillRect/>
          </a:stretch>
        </p:blipFill>
        <p:spPr bwMode="auto">
          <a:xfrm>
            <a:off x="0" y="4557713"/>
            <a:ext cx="9175750" cy="2300287"/>
          </a:xfrm>
          <a:prstGeom prst="rect">
            <a:avLst/>
          </a:prstGeom>
          <a:noFill/>
          <a:ln w="9525">
            <a:noFill/>
            <a:miter lim="800000"/>
            <a:headEnd/>
            <a:tailEnd/>
          </a:ln>
        </p:spPr>
      </p:pic>
      <p:pic>
        <p:nvPicPr>
          <p:cNvPr id="12294" name="Picture 7" descr="http://www.letemps.ch/rw/Le_Temps/Quotidien/2013/03/14/Eclairages/ImagesWeb/web_pierre%20cox--672x359.JPG"/>
          <p:cNvPicPr>
            <a:picLocks noChangeAspect="1" noChangeArrowheads="1"/>
          </p:cNvPicPr>
          <p:nvPr/>
        </p:nvPicPr>
        <p:blipFill>
          <a:blip r:embed="rId3"/>
          <a:srcRect/>
          <a:stretch>
            <a:fillRect/>
          </a:stretch>
        </p:blipFill>
        <p:spPr bwMode="auto">
          <a:xfrm>
            <a:off x="5951511" y="1196753"/>
            <a:ext cx="3192490" cy="1708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2"/>
          <a:srcRect/>
          <a:stretch>
            <a:fillRect/>
          </a:stretch>
        </p:blipFill>
        <p:spPr bwMode="auto">
          <a:xfrm>
            <a:off x="2187575" y="1206500"/>
            <a:ext cx="5948363" cy="4432300"/>
          </a:xfrm>
          <a:prstGeom prst="rect">
            <a:avLst/>
          </a:prstGeom>
          <a:noFill/>
          <a:ln w="9525">
            <a:noFill/>
            <a:miter lim="800000"/>
            <a:headEnd/>
            <a:tailEnd/>
          </a:ln>
        </p:spPr>
      </p:pic>
      <p:sp>
        <p:nvSpPr>
          <p:cNvPr id="7177" name="Rectangle 9"/>
          <p:cNvSpPr>
            <a:spLocks noGrp="1" noChangeArrowheads="1"/>
          </p:cNvSpPr>
          <p:nvPr>
            <p:ph type="title"/>
          </p:nvPr>
        </p:nvSpPr>
        <p:spPr>
          <a:xfrm>
            <a:off x="825500" y="0"/>
            <a:ext cx="7527925" cy="1031875"/>
          </a:xfrm>
        </p:spPr>
        <p:txBody>
          <a:bodyPr lIns="38100" tIns="38100" rIns="43176" bIns="38100"/>
          <a:lstStyle/>
          <a:p>
            <a:pPr marL="26988" indent="0" eaLnBrk="1" hangingPunct="1">
              <a:defRPr/>
            </a:pPr>
            <a:r>
              <a:rPr lang="en-US" dirty="0" smtClean="0"/>
              <a:t>ALMA Science Results</a:t>
            </a:r>
          </a:p>
        </p:txBody>
      </p:sp>
      <p:pic>
        <p:nvPicPr>
          <p:cNvPr id="7178" name="Picture 10"/>
          <p:cNvPicPr>
            <a:picLocks noChangeAspect="1" noChangeArrowheads="1"/>
          </p:cNvPicPr>
          <p:nvPr/>
        </p:nvPicPr>
        <p:blipFill>
          <a:blip r:embed="rId3"/>
          <a:srcRect/>
          <a:stretch>
            <a:fillRect/>
          </a:stretch>
        </p:blipFill>
        <p:spPr bwMode="auto">
          <a:xfrm rot="-586944">
            <a:off x="303213" y="2346325"/>
            <a:ext cx="5718175" cy="4127500"/>
          </a:xfrm>
          <a:prstGeom prst="rect">
            <a:avLst/>
          </a:prstGeom>
          <a:noFill/>
          <a:ln w="9525">
            <a:noFill/>
            <a:round/>
            <a:headEnd/>
            <a:tailEnd/>
          </a:ln>
        </p:spPr>
      </p:pic>
      <p:pic>
        <p:nvPicPr>
          <p:cNvPr id="7179" name="Picture 11"/>
          <p:cNvPicPr>
            <a:picLocks noChangeAspect="1" noChangeArrowheads="1"/>
          </p:cNvPicPr>
          <p:nvPr/>
        </p:nvPicPr>
        <p:blipFill>
          <a:blip r:embed="rId4"/>
          <a:srcRect/>
          <a:stretch>
            <a:fillRect/>
          </a:stretch>
        </p:blipFill>
        <p:spPr bwMode="auto">
          <a:xfrm rot="735886">
            <a:off x="4305300" y="2605088"/>
            <a:ext cx="4652963" cy="4114800"/>
          </a:xfrm>
          <a:prstGeom prst="rect">
            <a:avLst/>
          </a:prstGeom>
          <a:noFill/>
          <a:ln w="9525">
            <a:noFill/>
            <a:round/>
            <a:headEnd/>
            <a:tailEnd/>
          </a:ln>
        </p:spPr>
      </p:pic>
      <p:pic>
        <p:nvPicPr>
          <p:cNvPr id="7180" name="Picture 12"/>
          <p:cNvPicPr>
            <a:picLocks noChangeAspect="1" noChangeArrowheads="1"/>
          </p:cNvPicPr>
          <p:nvPr/>
        </p:nvPicPr>
        <p:blipFill>
          <a:blip r:embed="rId5"/>
          <a:srcRect/>
          <a:stretch>
            <a:fillRect/>
          </a:stretch>
        </p:blipFill>
        <p:spPr bwMode="auto">
          <a:xfrm rot="-1106096">
            <a:off x="1279525" y="1333500"/>
            <a:ext cx="6086475" cy="4724400"/>
          </a:xfrm>
          <a:prstGeom prst="rect">
            <a:avLst/>
          </a:prstGeom>
          <a:noFill/>
          <a:ln w="9525">
            <a:noFill/>
            <a:miter lim="800000"/>
            <a:headEnd/>
            <a:tailEnd/>
          </a:ln>
        </p:spPr>
      </p:pic>
      <p:pic>
        <p:nvPicPr>
          <p:cNvPr id="7181" name="Picture 13"/>
          <p:cNvPicPr>
            <a:picLocks noChangeAspect="1" noChangeArrowheads="1"/>
          </p:cNvPicPr>
          <p:nvPr/>
        </p:nvPicPr>
        <p:blipFill>
          <a:blip r:embed="rId6"/>
          <a:srcRect/>
          <a:stretch>
            <a:fillRect/>
          </a:stretch>
        </p:blipFill>
        <p:spPr bwMode="auto">
          <a:xfrm rot="180766">
            <a:off x="1530350" y="1236663"/>
            <a:ext cx="6419850" cy="5930900"/>
          </a:xfrm>
          <a:prstGeom prst="rect">
            <a:avLst/>
          </a:prstGeom>
          <a:noFill/>
          <a:ln w="9525">
            <a:noFill/>
            <a:round/>
            <a:headEnd/>
            <a:tailEnd/>
          </a:ln>
        </p:spPr>
      </p:pic>
      <p:pic>
        <p:nvPicPr>
          <p:cNvPr id="2" name="Picture 1" descr="Screen shot 2013-05-08 at 06.11.29.png"/>
          <p:cNvPicPr>
            <a:picLocks noChangeAspect="1"/>
          </p:cNvPicPr>
          <p:nvPr/>
        </p:nvPicPr>
        <p:blipFill>
          <a:blip r:embed="rId7"/>
          <a:srcRect/>
          <a:stretch>
            <a:fillRect/>
          </a:stretch>
        </p:blipFill>
        <p:spPr bwMode="auto">
          <a:xfrm rot="668170">
            <a:off x="3138488" y="1217613"/>
            <a:ext cx="5868987" cy="4365625"/>
          </a:xfrm>
          <a:prstGeom prst="rect">
            <a:avLst/>
          </a:prstGeom>
          <a:noFill/>
          <a:ln w="9525">
            <a:noFill/>
            <a:miter lim="800000"/>
            <a:headEnd/>
            <a:tailEnd/>
          </a:ln>
        </p:spPr>
      </p:pic>
      <p:pic>
        <p:nvPicPr>
          <p:cNvPr id="3" name="Picture 2" descr="Screen shot 2013-05-08 at 06.11.50.png"/>
          <p:cNvPicPr>
            <a:picLocks noChangeAspect="1"/>
          </p:cNvPicPr>
          <p:nvPr/>
        </p:nvPicPr>
        <p:blipFill>
          <a:blip r:embed="rId8"/>
          <a:srcRect/>
          <a:stretch>
            <a:fillRect/>
          </a:stretch>
        </p:blipFill>
        <p:spPr bwMode="auto">
          <a:xfrm rot="-968957">
            <a:off x="620713" y="1993900"/>
            <a:ext cx="6180137" cy="45672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
                                  </p:stCondLst>
                                  <p:childTnLst>
                                    <p:set>
                                      <p:cBhvr>
                                        <p:cTn id="6" dur="1" fill="hold">
                                          <p:stCondLst>
                                            <p:cond delay="399"/>
                                          </p:stCondLst>
                                        </p:cTn>
                                        <p:tgtEl>
                                          <p:spTgt spid="7169"/>
                                        </p:tgtEl>
                                        <p:attrNameLst>
                                          <p:attrName>style.visibility</p:attrName>
                                        </p:attrNameLst>
                                      </p:cBhvr>
                                      <p:to>
                                        <p:strVal val="visible"/>
                                      </p:to>
                                    </p:set>
                                  </p:childTnLst>
                                </p:cTn>
                              </p:par>
                            </p:childTnLst>
                          </p:cTn>
                        </p:par>
                        <p:par>
                          <p:cTn id="7" fill="hold" nodeType="afterGroup">
                            <p:stCondLst>
                              <p:cond delay="700"/>
                            </p:stCondLst>
                            <p:childTnLst>
                              <p:par>
                                <p:cTn id="8" presetID="1" presetClass="entr" presetSubtype="0" fill="hold" nodeType="afterEffect">
                                  <p:stCondLst>
                                    <p:cond delay="1500"/>
                                  </p:stCondLst>
                                  <p:childTnLst>
                                    <p:set>
                                      <p:cBhvr>
                                        <p:cTn id="9" dur="1" fill="hold">
                                          <p:stCondLst>
                                            <p:cond delay="399"/>
                                          </p:stCondLst>
                                        </p:cTn>
                                        <p:tgtEl>
                                          <p:spTgt spid="7178"/>
                                        </p:tgtEl>
                                        <p:attrNameLst>
                                          <p:attrName>style.visibility</p:attrName>
                                        </p:attrNameLst>
                                      </p:cBhvr>
                                      <p:to>
                                        <p:strVal val="visible"/>
                                      </p:to>
                                    </p:set>
                                  </p:childTnLst>
                                </p:cTn>
                              </p:par>
                            </p:childTnLst>
                          </p:cTn>
                        </p:par>
                        <p:par>
                          <p:cTn id="10" fill="hold" nodeType="afterGroup">
                            <p:stCondLst>
                              <p:cond delay="2600"/>
                            </p:stCondLst>
                            <p:childTnLst>
                              <p:par>
                                <p:cTn id="11" presetID="1" presetClass="entr" presetSubtype="0" fill="hold" nodeType="afterEffect">
                                  <p:stCondLst>
                                    <p:cond delay="1500"/>
                                  </p:stCondLst>
                                  <p:childTnLst>
                                    <p:set>
                                      <p:cBhvr>
                                        <p:cTn id="12" dur="1" fill="hold">
                                          <p:stCondLst>
                                            <p:cond delay="399"/>
                                          </p:stCondLst>
                                        </p:cTn>
                                        <p:tgtEl>
                                          <p:spTgt spid="7179"/>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nodeType="afterEffect">
                                  <p:stCondLst>
                                    <p:cond delay="1500"/>
                                  </p:stCondLst>
                                  <p:childTnLst>
                                    <p:set>
                                      <p:cBhvr>
                                        <p:cTn id="15" dur="1" fill="hold">
                                          <p:stCondLst>
                                            <p:cond delay="399"/>
                                          </p:stCondLst>
                                        </p:cTn>
                                        <p:tgtEl>
                                          <p:spTgt spid="7180"/>
                                        </p:tgtEl>
                                        <p:attrNameLst>
                                          <p:attrName>style.visibility</p:attrName>
                                        </p:attrNameLst>
                                      </p:cBhvr>
                                      <p:to>
                                        <p:strVal val="visible"/>
                                      </p:to>
                                    </p:set>
                                  </p:childTnLst>
                                </p:cTn>
                              </p:par>
                            </p:childTnLst>
                          </p:cTn>
                        </p:par>
                        <p:par>
                          <p:cTn id="16" fill="hold" nodeType="afterGroup">
                            <p:stCondLst>
                              <p:cond delay="6400"/>
                            </p:stCondLst>
                            <p:childTnLst>
                              <p:par>
                                <p:cTn id="17" presetID="1" presetClass="entr" presetSubtype="0" fill="hold" nodeType="afterEffect">
                                  <p:stCondLst>
                                    <p:cond delay="1500"/>
                                  </p:stCondLst>
                                  <p:childTnLst>
                                    <p:set>
                                      <p:cBhvr>
                                        <p:cTn id="18" dur="1" fill="hold">
                                          <p:stCondLst>
                                            <p:cond delay="399"/>
                                          </p:stCondLst>
                                        </p:cTn>
                                        <p:tgtEl>
                                          <p:spTgt spid="7181"/>
                                        </p:tgtEl>
                                        <p:attrNameLst>
                                          <p:attrName>style.visibility</p:attrName>
                                        </p:attrNameLst>
                                      </p:cBhvr>
                                      <p:to>
                                        <p:strVal val="visible"/>
                                      </p:to>
                                    </p:set>
                                  </p:childTnLst>
                                </p:cTn>
                              </p:par>
                            </p:childTnLst>
                          </p:cTn>
                        </p:par>
                        <p:par>
                          <p:cTn id="19" fill="hold" nodeType="afterGroup">
                            <p:stCondLst>
                              <p:cond delay="8300"/>
                            </p:stCondLst>
                            <p:childTnLst>
                              <p:par>
                                <p:cTn id="20" presetID="1" presetClass="entr" presetSubtype="0" fill="hold" nodeType="afterEffect">
                                  <p:stCondLst>
                                    <p:cond delay="0"/>
                                  </p:stCondLst>
                                  <p:childTnLst>
                                    <p:set>
                                      <p:cBhvr>
                                        <p:cTn id="21" dur="1" fill="hold">
                                          <p:stCondLst>
                                            <p:cond delay="399"/>
                                          </p:stCondLst>
                                        </p:cTn>
                                        <p:tgtEl>
                                          <p:spTgt spid="2"/>
                                        </p:tgtEl>
                                        <p:attrNameLst>
                                          <p:attrName>style.visibility</p:attrName>
                                        </p:attrNameLst>
                                      </p:cBhvr>
                                      <p:to>
                                        <p:strVal val="visible"/>
                                      </p:to>
                                    </p:set>
                                  </p:childTnLst>
                                </p:cTn>
                              </p:par>
                            </p:childTnLst>
                          </p:cTn>
                        </p:par>
                        <p:par>
                          <p:cTn id="22" fill="hold" nodeType="afterGroup">
                            <p:stCondLst>
                              <p:cond delay="8700"/>
                            </p:stCondLst>
                            <p:childTnLst>
                              <p:par>
                                <p:cTn id="23" presetID="1" presetClass="entr" presetSubtype="0" fill="hold" nodeType="afterEffect">
                                  <p:stCondLst>
                                    <p:cond delay="0"/>
                                  </p:stCondLst>
                                  <p:childTnLst>
                                    <p:set>
                                      <p:cBhvr>
                                        <p:cTn id="24" dur="1" fill="hold">
                                          <p:stCondLst>
                                            <p:cond delay="3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cs typeface="Arial" pitchFamily="34" charset="0"/>
              </a:rPr>
              <a:t>Distant galaxies with ALMA</a:t>
            </a:r>
          </a:p>
        </p:txBody>
      </p:sp>
      <p:sp>
        <p:nvSpPr>
          <p:cNvPr id="17410" name="Content Placeholder 2"/>
          <p:cNvSpPr>
            <a:spLocks noGrp="1"/>
          </p:cNvSpPr>
          <p:nvPr>
            <p:ph idx="1"/>
          </p:nvPr>
        </p:nvSpPr>
        <p:spPr/>
        <p:txBody>
          <a:bodyPr/>
          <a:lstStyle/>
          <a:p>
            <a:r>
              <a:rPr lang="en-US" dirty="0" smtClean="0">
                <a:cs typeface="Arial" pitchFamily="34" charset="0"/>
              </a:rPr>
              <a:t>Follow-up of mm sources discovered with the South Pole Telescope (SPT)</a:t>
            </a:r>
          </a:p>
          <a:p>
            <a:pPr lvl="1"/>
            <a:r>
              <a:rPr lang="en-US" dirty="0" smtClean="0">
                <a:cs typeface="Arial" pitchFamily="34" charset="0"/>
              </a:rPr>
              <a:t>Detected many high-</a:t>
            </a:r>
            <a:r>
              <a:rPr lang="en-US" dirty="0" err="1" smtClean="0">
                <a:cs typeface="Arial" pitchFamily="34" charset="0"/>
              </a:rPr>
              <a:t>redshift</a:t>
            </a:r>
            <a:r>
              <a:rPr lang="en-US" dirty="0" smtClean="0">
                <a:cs typeface="Arial" pitchFamily="34" charset="0"/>
              </a:rPr>
              <a:t> galaxies (&lt;z&gt;=3.5)</a:t>
            </a:r>
          </a:p>
          <a:p>
            <a:pPr lvl="1"/>
            <a:r>
              <a:rPr lang="en-US" dirty="0" smtClean="0">
                <a:cs typeface="Arial" pitchFamily="34" charset="0"/>
              </a:rPr>
              <a:t>860</a:t>
            </a:r>
            <a:r>
              <a:rPr lang="en-US" dirty="0" smtClean="0">
                <a:cs typeface="Arial" pitchFamily="34" charset="0"/>
                <a:sym typeface="Symbol" pitchFamily="18" charset="2"/>
              </a:rPr>
              <a:t>m ALMA imaging (Cycle 0 – 16 antennas)</a:t>
            </a:r>
          </a:p>
          <a:p>
            <a:pPr lvl="2"/>
            <a:r>
              <a:rPr lang="en-US" dirty="0" smtClean="0">
                <a:cs typeface="Arial" pitchFamily="34" charset="0"/>
              </a:rPr>
              <a:t>47 candidates </a:t>
            </a:r>
            <a:r>
              <a:rPr lang="en-US" dirty="0" smtClean="0">
                <a:cs typeface="Arial" pitchFamily="34" charset="0"/>
                <a:sym typeface="Wingdings" pitchFamily="2" charset="2"/>
              </a:rPr>
              <a:t> s</a:t>
            </a:r>
            <a:r>
              <a:rPr lang="en-US" dirty="0" smtClean="0">
                <a:cs typeface="Arial" pitchFamily="34" charset="0"/>
              </a:rPr>
              <a:t>everal clearly </a:t>
            </a:r>
            <a:r>
              <a:rPr lang="en-US" dirty="0" err="1" smtClean="0">
                <a:cs typeface="Arial" pitchFamily="34" charset="0"/>
              </a:rPr>
              <a:t>lensed</a:t>
            </a:r>
            <a:r>
              <a:rPr lang="en-US" dirty="0" smtClean="0">
                <a:cs typeface="Arial" pitchFamily="34" charset="0"/>
              </a:rPr>
              <a:t> sources</a:t>
            </a:r>
          </a:p>
          <a:p>
            <a:pPr lvl="2"/>
            <a:r>
              <a:rPr lang="en-US" dirty="0" smtClean="0">
                <a:cs typeface="Arial" pitchFamily="34" charset="0"/>
              </a:rPr>
              <a:t>Integration times 1 minute</a:t>
            </a:r>
          </a:p>
          <a:p>
            <a:pPr lvl="2"/>
            <a:r>
              <a:rPr lang="en-US" dirty="0" smtClean="0">
                <a:cs typeface="Arial" pitchFamily="34" charset="0"/>
              </a:rPr>
              <a:t>2 objects at z=5.7 with high star formation rate &gt; 500 M</a:t>
            </a:r>
            <a:r>
              <a:rPr lang="en-US" baseline="-25000" dirty="0" smtClean="0">
                <a:cs typeface="Arial" pitchFamily="34" charset="0"/>
                <a:sym typeface="Wingdings" pitchFamily="2" charset="2"/>
              </a:rPr>
              <a:t></a:t>
            </a:r>
            <a:r>
              <a:rPr lang="en-US" dirty="0" smtClean="0">
                <a:cs typeface="Arial" pitchFamily="34" charset="0"/>
                <a:sym typeface="Wingdings" pitchFamily="2" charset="2"/>
              </a:rPr>
              <a:t> yr</a:t>
            </a:r>
            <a:r>
              <a:rPr lang="en-US" baseline="30000" dirty="0" smtClean="0">
                <a:cs typeface="Arial" pitchFamily="34" charset="0"/>
                <a:sym typeface="Wingdings" pitchFamily="2" charset="2"/>
              </a:rPr>
              <a:t>-1</a:t>
            </a:r>
            <a:endParaRPr lang="en-US" dirty="0" smtClean="0">
              <a:cs typeface="Arial" pitchFamily="34" charset="0"/>
            </a:endParaRPr>
          </a:p>
        </p:txBody>
      </p:sp>
      <p:grpSp>
        <p:nvGrpSpPr>
          <p:cNvPr id="2" name="Group 6"/>
          <p:cNvGrpSpPr>
            <a:grpSpLocks/>
          </p:cNvGrpSpPr>
          <p:nvPr/>
        </p:nvGrpSpPr>
        <p:grpSpPr bwMode="auto">
          <a:xfrm>
            <a:off x="1259532" y="4005064"/>
            <a:ext cx="7200900" cy="2540000"/>
            <a:chOff x="921965" y="3240008"/>
            <a:chExt cx="7610475" cy="3493589"/>
          </a:xfrm>
        </p:grpSpPr>
        <p:pic>
          <p:nvPicPr>
            <p:cNvPr id="17413" name="Picture 5"/>
            <p:cNvPicPr>
              <a:picLocks noChangeAspect="1" noChangeArrowheads="1"/>
            </p:cNvPicPr>
            <p:nvPr/>
          </p:nvPicPr>
          <p:blipFill>
            <a:blip r:embed="rId3"/>
            <a:srcRect/>
            <a:stretch>
              <a:fillRect/>
            </a:stretch>
          </p:blipFill>
          <p:spPr bwMode="auto">
            <a:xfrm>
              <a:off x="921965" y="3240008"/>
              <a:ext cx="7610475" cy="3019425"/>
            </a:xfrm>
            <a:prstGeom prst="rect">
              <a:avLst/>
            </a:prstGeom>
            <a:noFill/>
            <a:ln w="9525">
              <a:noFill/>
              <a:miter lim="800000"/>
              <a:headEnd/>
              <a:tailEnd/>
            </a:ln>
          </p:spPr>
        </p:pic>
        <p:sp>
          <p:nvSpPr>
            <p:cNvPr id="17414" name="TextBox 5"/>
            <p:cNvSpPr txBox="1">
              <a:spLocks noChangeArrowheads="1"/>
            </p:cNvSpPr>
            <p:nvPr/>
          </p:nvSpPr>
          <p:spPr bwMode="auto">
            <a:xfrm>
              <a:off x="4127223" y="6310276"/>
              <a:ext cx="4345630" cy="423321"/>
            </a:xfrm>
            <a:prstGeom prst="rect">
              <a:avLst/>
            </a:prstGeom>
            <a:noFill/>
            <a:ln w="9525">
              <a:noFill/>
              <a:miter lim="800000"/>
              <a:headEnd/>
              <a:tailEnd/>
            </a:ln>
          </p:spPr>
          <p:txBody>
            <a:bodyPr wrap="none">
              <a:spAutoFit/>
            </a:bodyPr>
            <a:lstStyle/>
            <a:p>
              <a:r>
                <a:rPr lang="en-US" sz="1400"/>
                <a:t>Viera et al. Nature 2013; Hezaveh et al. ApJ 2013</a:t>
              </a:r>
              <a:endParaRPr lang="en-GB"/>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043608" y="2708920"/>
            <a:ext cx="7920880" cy="4104456"/>
            <a:chOff x="1043608" y="2708920"/>
            <a:chExt cx="7920880" cy="4104456"/>
          </a:xfrm>
        </p:grpSpPr>
        <p:pic>
          <p:nvPicPr>
            <p:cNvPr id="18438" name="Picture 2"/>
            <p:cNvPicPr>
              <a:picLocks noChangeAspect="1" noChangeArrowheads="1"/>
            </p:cNvPicPr>
            <p:nvPr/>
          </p:nvPicPr>
          <p:blipFill>
            <a:blip r:embed="rId3"/>
            <a:srcRect r="-5769"/>
            <a:stretch>
              <a:fillRect/>
            </a:stretch>
          </p:blipFill>
          <p:spPr bwMode="auto">
            <a:xfrm>
              <a:off x="1043608" y="2708920"/>
              <a:ext cx="7920880" cy="4104456"/>
            </a:xfrm>
            <a:prstGeom prst="rect">
              <a:avLst/>
            </a:prstGeom>
            <a:solidFill>
              <a:schemeClr val="bg1"/>
            </a:solidFill>
            <a:ln w="9525">
              <a:noFill/>
              <a:miter lim="800000"/>
              <a:headEnd/>
              <a:tailEnd/>
            </a:ln>
          </p:spPr>
        </p:pic>
        <p:sp>
          <p:nvSpPr>
            <p:cNvPr id="18439" name="TextBox 5"/>
            <p:cNvSpPr txBox="1">
              <a:spLocks noChangeArrowheads="1"/>
            </p:cNvSpPr>
            <p:nvPr/>
          </p:nvSpPr>
          <p:spPr bwMode="auto">
            <a:xfrm>
              <a:off x="1571535" y="2834629"/>
              <a:ext cx="2484578" cy="523220"/>
            </a:xfrm>
            <a:prstGeom prst="rect">
              <a:avLst/>
            </a:prstGeom>
            <a:noFill/>
            <a:ln w="9525">
              <a:noFill/>
              <a:miter lim="800000"/>
              <a:headEnd/>
              <a:tailEnd/>
            </a:ln>
          </p:spPr>
          <p:txBody>
            <a:bodyPr>
              <a:spAutoFit/>
            </a:bodyPr>
            <a:lstStyle/>
            <a:p>
              <a:pPr algn="l"/>
              <a:r>
                <a:rPr lang="en-US" sz="1400" dirty="0" err="1"/>
                <a:t>Viera</a:t>
              </a:r>
              <a:r>
                <a:rPr lang="en-US" sz="1400" dirty="0"/>
                <a:t> et al. Nature 2013</a:t>
              </a:r>
            </a:p>
            <a:p>
              <a:pPr algn="l"/>
              <a:r>
                <a:rPr lang="en-US" sz="1400" dirty="0"/>
                <a:t>Weiss et al. </a:t>
              </a:r>
              <a:r>
                <a:rPr lang="en-US" sz="1400" dirty="0" err="1"/>
                <a:t>ApJ</a:t>
              </a:r>
              <a:r>
                <a:rPr lang="en-US" sz="1400" dirty="0"/>
                <a:t> 2013</a:t>
              </a:r>
              <a:endParaRPr lang="en-GB" dirty="0"/>
            </a:p>
          </p:txBody>
        </p:sp>
      </p:grpSp>
      <p:sp>
        <p:nvSpPr>
          <p:cNvPr id="3" name="Content Placeholder 2"/>
          <p:cNvSpPr>
            <a:spLocks noGrp="1"/>
          </p:cNvSpPr>
          <p:nvPr>
            <p:ph idx="1"/>
          </p:nvPr>
        </p:nvSpPr>
        <p:spPr/>
        <p:txBody>
          <a:bodyPr/>
          <a:lstStyle/>
          <a:p>
            <a:pPr>
              <a:buFont typeface="Monotype Sorts" pitchFamily="112" charset="2"/>
              <a:buChar char="n"/>
              <a:defRPr/>
            </a:pPr>
            <a:r>
              <a:rPr lang="en-US" dirty="0" smtClean="0">
                <a:ea typeface="ＭＳ Ｐゴシック" pitchFamily="-108" charset="-128"/>
              </a:rPr>
              <a:t>Secure </a:t>
            </a:r>
            <a:r>
              <a:rPr lang="en-US" dirty="0" err="1" smtClean="0">
                <a:ea typeface="ＭＳ Ｐゴシック" pitchFamily="-108" charset="-128"/>
              </a:rPr>
              <a:t>redshifts</a:t>
            </a:r>
            <a:r>
              <a:rPr lang="en-US" dirty="0" smtClean="0">
                <a:ea typeface="ＭＳ Ｐゴシック" pitchFamily="-108" charset="-128"/>
              </a:rPr>
              <a:t> for many sources</a:t>
            </a:r>
          </a:p>
          <a:p>
            <a:pPr lvl="1">
              <a:defRPr/>
            </a:pPr>
            <a:r>
              <a:rPr lang="en-US" dirty="0" smtClean="0">
                <a:ea typeface="ＭＳ Ｐゴシック" pitchFamily="-108" charset="-128"/>
              </a:rPr>
              <a:t>ALMA 3mm spectroscopy</a:t>
            </a:r>
          </a:p>
          <a:p>
            <a:pPr lvl="1">
              <a:defRPr/>
            </a:pPr>
            <a:r>
              <a:rPr lang="en-US" dirty="0" smtClean="0">
                <a:ea typeface="ＭＳ Ｐゴシック" pitchFamily="-108" charset="-128"/>
              </a:rPr>
              <a:t>Integration times about 10 minutes</a:t>
            </a:r>
          </a:p>
          <a:p>
            <a:pPr lvl="2">
              <a:defRPr/>
            </a:pPr>
            <a:r>
              <a:rPr lang="en-US" dirty="0" smtClean="0">
                <a:ea typeface="ＭＳ Ｐゴシック" pitchFamily="-108" charset="-128"/>
              </a:rPr>
              <a:t>Lines detected of </a:t>
            </a:r>
            <a:r>
              <a:rPr lang="en-US" baseline="30000" dirty="0" smtClean="0">
                <a:ea typeface="ＭＳ Ｐゴシック" pitchFamily="-108" charset="-128"/>
              </a:rPr>
              <a:t>12</a:t>
            </a:r>
            <a:r>
              <a:rPr lang="en-US" dirty="0" smtClean="0">
                <a:ea typeface="ＭＳ Ｐゴシック" pitchFamily="-108" charset="-128"/>
              </a:rPr>
              <a:t>CO, </a:t>
            </a:r>
            <a:r>
              <a:rPr lang="en-US" baseline="30000" dirty="0" smtClean="0">
                <a:ea typeface="ＭＳ Ｐゴシック" pitchFamily="-108" charset="-128"/>
              </a:rPr>
              <a:t>13</a:t>
            </a:r>
            <a:r>
              <a:rPr lang="en-US" dirty="0" smtClean="0">
                <a:ea typeface="ＭＳ Ｐゴシック" pitchFamily="-108" charset="-128"/>
              </a:rPr>
              <a:t>CO,  </a:t>
            </a:r>
            <a:r>
              <a:rPr lang="en-US" dirty="0" err="1" smtClean="0">
                <a:ea typeface="ＭＳ Ｐゴシック" pitchFamily="-108" charset="-128"/>
              </a:rPr>
              <a:t>C</a:t>
            </a:r>
            <a:r>
              <a:rPr lang="en-US" cap="small" dirty="0" err="1" smtClean="0">
                <a:ea typeface="ＭＳ Ｐゴシック" pitchFamily="-108" charset="-128"/>
              </a:rPr>
              <a:t>i</a:t>
            </a:r>
            <a:r>
              <a:rPr lang="en-US" cap="small" dirty="0" smtClean="0">
                <a:ea typeface="ＭＳ Ｐゴシック" pitchFamily="-108" charset="-128"/>
              </a:rPr>
              <a:t>,</a:t>
            </a:r>
            <a:r>
              <a:rPr lang="en-US" dirty="0" smtClean="0">
                <a:ea typeface="ＭＳ Ｐゴシック" pitchFamily="-108" charset="-128"/>
              </a:rPr>
              <a:t>  H</a:t>
            </a:r>
            <a:r>
              <a:rPr lang="en-GB" baseline="-25000" dirty="0" smtClean="0">
                <a:ea typeface="ＭＳ Ｐゴシック" pitchFamily="-108" charset="-128"/>
              </a:rPr>
              <a:t>2</a:t>
            </a:r>
            <a:r>
              <a:rPr lang="en-GB" dirty="0" smtClean="0">
                <a:ea typeface="ＭＳ Ｐゴシック" pitchFamily="-108" charset="-128"/>
              </a:rPr>
              <a:t>O</a:t>
            </a:r>
          </a:p>
        </p:txBody>
      </p:sp>
      <p:sp>
        <p:nvSpPr>
          <p:cNvPr id="18435" name="Title 1"/>
          <p:cNvSpPr>
            <a:spLocks noGrp="1"/>
          </p:cNvSpPr>
          <p:nvPr>
            <p:ph type="title"/>
          </p:nvPr>
        </p:nvSpPr>
        <p:spPr bwMode="auto">
          <a:noFill/>
          <a:ln>
            <a:miter lim="800000"/>
            <a:headEnd/>
            <a:tailEnd/>
          </a:ln>
        </p:spPr>
        <p:txBody>
          <a:bodyPr wrap="square" lIns="91440" tIns="45720" rIns="91440" bIns="45720" numCol="1" anchorCtr="0" compatLnSpc="1">
            <a:prstTxWarp prst="textNoShape">
              <a:avLst/>
            </a:prstTxWarp>
          </a:bodyPr>
          <a:lstStyle/>
          <a:p>
            <a:r>
              <a:rPr lang="en-US" smtClean="0">
                <a:cs typeface="Arial" pitchFamily="34" charset="0"/>
              </a:rPr>
              <a:t>Distant galaxies with ALMA</a:t>
            </a:r>
            <a:endParaRPr lang="en-GB" smtClean="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La Silla</a:t>
            </a:r>
            <a:endParaRPr lang="en-US" dirty="0"/>
          </a:p>
        </p:txBody>
      </p:sp>
      <p:sp>
        <p:nvSpPr>
          <p:cNvPr id="32" name="Content Placeholder 31"/>
          <p:cNvSpPr>
            <a:spLocks noGrp="1"/>
          </p:cNvSpPr>
          <p:nvPr>
            <p:ph idx="1"/>
          </p:nvPr>
        </p:nvSpPr>
        <p:spPr/>
        <p:txBody>
          <a:bodyPr/>
          <a:lstStyle/>
          <a:p>
            <a:endParaRPr lang="en-GB"/>
          </a:p>
        </p:txBody>
      </p:sp>
      <p:sp>
        <p:nvSpPr>
          <p:cNvPr id="6" name="Rectangle 3"/>
          <p:cNvSpPr txBox="1">
            <a:spLocks noChangeArrowheads="1"/>
          </p:cNvSpPr>
          <p:nvPr/>
        </p:nvSpPr>
        <p:spPr bwMode="auto">
          <a:xfrm>
            <a:off x="1036639" y="1125538"/>
            <a:ext cx="8243887" cy="5075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FF0000"/>
              </a:buClr>
              <a:buSzPct val="90000"/>
              <a:buFont typeface="Monotype Sorts" charset="0"/>
              <a:buChar char="n"/>
              <a:defRPr sz="2800" b="0" i="0">
                <a:solidFill>
                  <a:schemeClr val="tx1"/>
                </a:solidFill>
                <a:latin typeface="HelveticaNeueLT Com 45 Lt"/>
                <a:ea typeface="ＭＳ Ｐゴシック" pitchFamily="-108" charset="-128"/>
                <a:cs typeface="HelveticaNeueLT Com 45 Lt"/>
              </a:defRPr>
            </a:lvl1pPr>
            <a:lvl2pPr marL="742950" indent="-285750" algn="l" rtl="0" eaLnBrk="1" fontAlgn="base" hangingPunct="1">
              <a:spcBef>
                <a:spcPct val="20000"/>
              </a:spcBef>
              <a:spcAft>
                <a:spcPct val="0"/>
              </a:spcAft>
              <a:buClr>
                <a:schemeClr val="accent2"/>
              </a:buClr>
              <a:buFont typeface="Wingdings" charset="0"/>
              <a:buChar char="Ø"/>
              <a:defRPr sz="2400" b="0" i="0">
                <a:solidFill>
                  <a:schemeClr val="tx1"/>
                </a:solidFill>
                <a:latin typeface="HelveticaNeueLT Com 45 Lt"/>
                <a:ea typeface="ＭＳ Ｐゴシック" pitchFamily="-108" charset="-128"/>
                <a:cs typeface="HelveticaNeueLT Com 45 Lt"/>
              </a:defRPr>
            </a:lvl2pPr>
            <a:lvl3pPr marL="1143000" indent="-228600" algn="l" rtl="0" eaLnBrk="1" fontAlgn="base" hangingPunct="1">
              <a:spcBef>
                <a:spcPct val="20000"/>
              </a:spcBef>
              <a:spcAft>
                <a:spcPct val="0"/>
              </a:spcAft>
              <a:buClr>
                <a:srgbClr val="0066FF"/>
              </a:buClr>
              <a:buChar char="•"/>
              <a:defRPr sz="2000" b="0" i="0">
                <a:solidFill>
                  <a:schemeClr val="tx1"/>
                </a:solidFill>
                <a:latin typeface="HelveticaNeueLT Com 45 Lt"/>
                <a:ea typeface="ＭＳ Ｐゴシック" pitchFamily="-108" charset="-128"/>
                <a:cs typeface="HelveticaNeueLT Com 45 Lt"/>
              </a:defRPr>
            </a:lvl3pPr>
            <a:lvl4pPr marL="1600200" indent="-228600" algn="l" rtl="0" eaLnBrk="1" fontAlgn="base" hangingPunct="1">
              <a:spcBef>
                <a:spcPct val="20000"/>
              </a:spcBef>
              <a:spcAft>
                <a:spcPct val="0"/>
              </a:spcAft>
              <a:buChar char="–"/>
              <a:defRPr b="0" i="0">
                <a:solidFill>
                  <a:schemeClr val="tx1"/>
                </a:solidFill>
                <a:latin typeface="HelveticaNeueLT Com 45 Lt"/>
                <a:ea typeface="ＭＳ Ｐゴシック" pitchFamily="-108" charset="-128"/>
                <a:cs typeface="HelveticaNeueLT Com 45 Lt"/>
              </a:defRPr>
            </a:lvl4pPr>
            <a:lvl5pPr marL="2057400" indent="-228600" algn="l" rtl="0" eaLnBrk="1" fontAlgn="base" hangingPunct="1">
              <a:spcBef>
                <a:spcPct val="20000"/>
              </a:spcBef>
              <a:spcAft>
                <a:spcPct val="0"/>
              </a:spcAft>
              <a:buChar char="»"/>
              <a:defRPr sz="1400" b="0" i="0">
                <a:solidFill>
                  <a:schemeClr val="tx1"/>
                </a:solidFill>
                <a:latin typeface="HelveticaNeueLT Com 45 Lt"/>
                <a:ea typeface="ＭＳ Ｐゴシック" pitchFamily="-108" charset="-128"/>
                <a:cs typeface="HelveticaNeueLT Com 45 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spcBef>
                <a:spcPct val="50000"/>
              </a:spcBef>
            </a:pPr>
            <a:endParaRPr lang="en-GB" smtClean="0">
              <a:latin typeface="Arial" charset="0"/>
              <a:ea typeface="ＭＳ Ｐゴシック" charset="0"/>
              <a:cs typeface="ＭＳ Ｐゴシック" charset="0"/>
            </a:endParaRPr>
          </a:p>
          <a:p>
            <a:pPr>
              <a:spcBef>
                <a:spcPct val="50000"/>
              </a:spcBef>
            </a:pPr>
            <a:endParaRPr lang="en-GB">
              <a:latin typeface="Arial" charset="0"/>
              <a:ea typeface="ＭＳ Ｐゴシック" charset="0"/>
              <a:cs typeface="ＭＳ Ｐゴシック" charset="0"/>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8526" y="1066800"/>
            <a:ext cx="7696200" cy="536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5"/>
          <p:cNvGrpSpPr>
            <a:grpSpLocks/>
          </p:cNvGrpSpPr>
          <p:nvPr/>
        </p:nvGrpSpPr>
        <p:grpSpPr bwMode="auto">
          <a:xfrm>
            <a:off x="2123082" y="1268760"/>
            <a:ext cx="5329238" cy="3024188"/>
            <a:chOff x="1655" y="890"/>
            <a:chExt cx="3357" cy="1905"/>
          </a:xfrm>
        </p:grpSpPr>
        <p:pic>
          <p:nvPicPr>
            <p:cNvPr id="9" name="Picture 6" descr="suizo y taro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98" y="1026"/>
              <a:ext cx="1270" cy="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7"/>
            <p:cNvSpPr txBox="1">
              <a:spLocks noChangeArrowheads="1"/>
            </p:cNvSpPr>
            <p:nvPr/>
          </p:nvSpPr>
          <p:spPr bwMode="auto">
            <a:xfrm>
              <a:off x="4513" y="890"/>
              <a:ext cx="499" cy="288"/>
            </a:xfrm>
            <a:prstGeom prst="rect">
              <a:avLst/>
            </a:prstGeom>
            <a:noFill/>
            <a:ln w="9525">
              <a:noFill/>
              <a:miter lim="800000"/>
              <a:headEnd/>
              <a:tailEnd/>
            </a:ln>
            <a:effec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defRPr/>
              </a:pPr>
              <a:r>
                <a:rPr lang="en-US" sz="1200" b="1" i="0" smtClean="0">
                  <a:effectLst>
                    <a:outerShdw blurRad="38100" dist="38100" dir="2700000" algn="tl">
                      <a:srgbClr val="DDDDDD"/>
                    </a:outerShdw>
                  </a:effectLst>
                </a:rPr>
                <a:t>Swiss</a:t>
              </a:r>
              <a:br>
                <a:rPr lang="en-US" sz="1200" b="1" i="0" smtClean="0">
                  <a:effectLst>
                    <a:outerShdw blurRad="38100" dist="38100" dir="2700000" algn="tl">
                      <a:srgbClr val="DDDDDD"/>
                    </a:outerShdw>
                  </a:effectLst>
                </a:rPr>
              </a:br>
              <a:r>
                <a:rPr lang="en-US" sz="1200" b="1" i="0" smtClean="0">
                  <a:effectLst>
                    <a:outerShdw blurRad="38100" dist="38100" dir="2700000" algn="tl">
                      <a:srgbClr val="DDDDDD"/>
                    </a:outerShdw>
                  </a:effectLst>
                </a:rPr>
                <a:t>1.2m</a:t>
              </a:r>
            </a:p>
          </p:txBody>
        </p:sp>
        <p:sp>
          <p:nvSpPr>
            <p:cNvPr id="11" name="Line 8"/>
            <p:cNvSpPr>
              <a:spLocks noChangeShapeType="1"/>
            </p:cNvSpPr>
            <p:nvPr/>
          </p:nvSpPr>
          <p:spPr bwMode="auto">
            <a:xfrm flipH="1">
              <a:off x="4195" y="1026"/>
              <a:ext cx="364" cy="181"/>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 name="Text Box 9"/>
            <p:cNvSpPr txBox="1">
              <a:spLocks noChangeArrowheads="1"/>
            </p:cNvSpPr>
            <p:nvPr/>
          </p:nvSpPr>
          <p:spPr bwMode="auto">
            <a:xfrm>
              <a:off x="4513" y="1797"/>
              <a:ext cx="499" cy="173"/>
            </a:xfrm>
            <a:prstGeom prst="rect">
              <a:avLst/>
            </a:prstGeom>
            <a:noFill/>
            <a:ln w="9525">
              <a:noFill/>
              <a:miter lim="800000"/>
              <a:headEnd/>
              <a:tailEnd/>
            </a:ln>
            <a:effec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defRPr/>
              </a:pPr>
              <a:r>
                <a:rPr lang="en-US" sz="1200" b="1" i="0" dirty="0" smtClean="0">
                  <a:effectLst>
                    <a:outerShdw blurRad="38100" dist="38100" dir="2700000" algn="tl">
                      <a:srgbClr val="DDDDDD"/>
                    </a:outerShdw>
                  </a:effectLst>
                </a:rPr>
                <a:t>Tarot-S</a:t>
              </a:r>
            </a:p>
          </p:txBody>
        </p:sp>
        <p:sp>
          <p:nvSpPr>
            <p:cNvPr id="13" name="Line 10"/>
            <p:cNvSpPr>
              <a:spLocks noChangeShapeType="1"/>
            </p:cNvSpPr>
            <p:nvPr/>
          </p:nvSpPr>
          <p:spPr bwMode="auto">
            <a:xfrm flipH="1" flipV="1">
              <a:off x="3696" y="1842"/>
              <a:ext cx="908" cy="46"/>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4" name="Line 11"/>
            <p:cNvSpPr>
              <a:spLocks noChangeShapeType="1"/>
            </p:cNvSpPr>
            <p:nvPr/>
          </p:nvSpPr>
          <p:spPr bwMode="auto">
            <a:xfrm flipH="1">
              <a:off x="1655" y="1026"/>
              <a:ext cx="1543" cy="1769"/>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 name="Line 12"/>
            <p:cNvSpPr>
              <a:spLocks noChangeShapeType="1"/>
            </p:cNvSpPr>
            <p:nvPr/>
          </p:nvSpPr>
          <p:spPr bwMode="auto">
            <a:xfrm flipH="1">
              <a:off x="1655" y="2024"/>
              <a:ext cx="2813" cy="771"/>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6" name="Text Box 13"/>
          <p:cNvSpPr txBox="1">
            <a:spLocks noChangeArrowheads="1"/>
          </p:cNvSpPr>
          <p:nvPr/>
        </p:nvSpPr>
        <p:spPr bwMode="auto">
          <a:xfrm>
            <a:off x="1355726" y="2133600"/>
            <a:ext cx="792163" cy="396875"/>
          </a:xfrm>
          <a:prstGeom prst="rect">
            <a:avLst/>
          </a:prstGeom>
          <a:noFill/>
          <a:ln w="9525">
            <a:noFill/>
            <a:miter lim="800000"/>
            <a:headEnd/>
            <a:tailEnd/>
          </a:ln>
          <a:effec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defRPr/>
            </a:pPr>
            <a:r>
              <a:rPr lang="en-US" sz="2000" b="1" i="0" smtClean="0">
                <a:solidFill>
                  <a:srgbClr val="FFFF66"/>
                </a:solidFill>
                <a:effectLst>
                  <a:outerShdw blurRad="38100" dist="38100" dir="2700000" algn="tl">
                    <a:srgbClr val="DDDDDD"/>
                  </a:outerShdw>
                </a:effectLst>
              </a:rPr>
              <a:t>3.6m</a:t>
            </a:r>
          </a:p>
        </p:txBody>
      </p:sp>
      <p:sp>
        <p:nvSpPr>
          <p:cNvPr id="17" name="Text Box 14"/>
          <p:cNvSpPr txBox="1">
            <a:spLocks noChangeArrowheads="1"/>
          </p:cNvSpPr>
          <p:nvPr/>
        </p:nvSpPr>
        <p:spPr bwMode="auto">
          <a:xfrm>
            <a:off x="1127126" y="2895600"/>
            <a:ext cx="720725" cy="396875"/>
          </a:xfrm>
          <a:prstGeom prst="rect">
            <a:avLst/>
          </a:prstGeom>
          <a:noFill/>
          <a:ln w="9525">
            <a:noFill/>
            <a:miter lim="800000"/>
            <a:headEnd/>
            <a:tailEnd/>
          </a:ln>
          <a:effec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defRPr/>
            </a:pPr>
            <a:r>
              <a:rPr lang="en-US" sz="2000" b="1" i="0" smtClean="0">
                <a:solidFill>
                  <a:srgbClr val="FFFF66"/>
                </a:solidFill>
                <a:effectLst>
                  <a:outerShdw blurRad="38100" dist="38100" dir="2700000" algn="tl">
                    <a:srgbClr val="DDDDDD"/>
                  </a:outerShdw>
                </a:effectLst>
              </a:rPr>
              <a:t>NTT</a:t>
            </a:r>
          </a:p>
        </p:txBody>
      </p:sp>
      <p:sp>
        <p:nvSpPr>
          <p:cNvPr id="18" name="Text Box 15"/>
          <p:cNvSpPr txBox="1">
            <a:spLocks noChangeArrowheads="1"/>
          </p:cNvSpPr>
          <p:nvPr/>
        </p:nvSpPr>
        <p:spPr bwMode="auto">
          <a:xfrm>
            <a:off x="1203326" y="5867400"/>
            <a:ext cx="936625" cy="400110"/>
          </a:xfrm>
          <a:prstGeom prst="rect">
            <a:avLst/>
          </a:prstGeom>
          <a:noFill/>
          <a:ln w="9525">
            <a:noFill/>
            <a:miter lim="800000"/>
            <a:headEnd/>
            <a:tailEnd/>
          </a:ln>
          <a:effec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defRPr/>
            </a:pPr>
            <a:r>
              <a:rPr lang="en-US" sz="2000" b="1" i="0" dirty="0" smtClean="0">
                <a:effectLst>
                  <a:outerShdw blurRad="38100" dist="38100" dir="2700000" algn="tl">
                    <a:srgbClr val="DDDDDD"/>
                  </a:outerShdw>
                </a:effectLst>
              </a:rPr>
              <a:t>2.2m</a:t>
            </a:r>
            <a:endParaRPr lang="en-US" sz="2000" b="1" i="0" dirty="0">
              <a:effectLst>
                <a:outerShdw blurRad="38100" dist="38100" dir="2700000" algn="tl">
                  <a:srgbClr val="DDDDDD"/>
                </a:outerShdw>
              </a:effectLst>
            </a:endParaRPr>
          </a:p>
        </p:txBody>
      </p:sp>
      <p:sp>
        <p:nvSpPr>
          <p:cNvPr id="19" name="Line 16"/>
          <p:cNvSpPr>
            <a:spLocks noChangeShapeType="1"/>
          </p:cNvSpPr>
          <p:nvPr/>
        </p:nvSpPr>
        <p:spPr bwMode="auto">
          <a:xfrm flipV="1">
            <a:off x="1812926" y="4953000"/>
            <a:ext cx="1800225" cy="936625"/>
          </a:xfrm>
          <a:prstGeom prst="line">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0" name="Line 17"/>
          <p:cNvSpPr>
            <a:spLocks noChangeShapeType="1"/>
          </p:cNvSpPr>
          <p:nvPr/>
        </p:nvSpPr>
        <p:spPr bwMode="auto">
          <a:xfrm>
            <a:off x="1660526" y="3276600"/>
            <a:ext cx="288925" cy="792163"/>
          </a:xfrm>
          <a:prstGeom prst="line">
            <a:avLst/>
          </a:prstGeom>
          <a:noFill/>
          <a:ln w="9525">
            <a:solidFill>
              <a:srgbClr val="FFFF66"/>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 name="Line 18"/>
          <p:cNvSpPr>
            <a:spLocks noChangeShapeType="1"/>
          </p:cNvSpPr>
          <p:nvPr/>
        </p:nvSpPr>
        <p:spPr bwMode="auto">
          <a:xfrm>
            <a:off x="1812926" y="2514600"/>
            <a:ext cx="863600" cy="1152525"/>
          </a:xfrm>
          <a:prstGeom prst="line">
            <a:avLst/>
          </a:prstGeom>
          <a:noFill/>
          <a:ln w="9525">
            <a:solidFill>
              <a:srgbClr val="FFFF66"/>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 name="Text Box 19"/>
          <p:cNvSpPr txBox="1">
            <a:spLocks noChangeArrowheads="1"/>
          </p:cNvSpPr>
          <p:nvPr/>
        </p:nvSpPr>
        <p:spPr bwMode="auto">
          <a:xfrm>
            <a:off x="1323976" y="5229225"/>
            <a:ext cx="792163" cy="274638"/>
          </a:xfrm>
          <a:prstGeom prst="rect">
            <a:avLst/>
          </a:prstGeom>
          <a:noFill/>
          <a:ln w="9525">
            <a:noFill/>
            <a:miter lim="800000"/>
            <a:headEnd/>
            <a:tailEnd/>
          </a:ln>
          <a:effec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l">
              <a:spcBef>
                <a:spcPct val="50000"/>
              </a:spcBef>
              <a:defRPr/>
            </a:pPr>
            <a:r>
              <a:rPr lang="en-US" sz="1200" b="1" i="0" dirty="0" smtClean="0">
                <a:effectLst>
                  <a:outerShdw blurRad="38100" dist="38100" dir="2700000" algn="tl">
                    <a:srgbClr val="DDDDDD"/>
                  </a:outerShdw>
                </a:effectLst>
              </a:rPr>
              <a:t>Schmidt</a:t>
            </a:r>
          </a:p>
        </p:txBody>
      </p:sp>
      <p:sp>
        <p:nvSpPr>
          <p:cNvPr id="23" name="Line 20"/>
          <p:cNvSpPr>
            <a:spLocks noChangeShapeType="1"/>
          </p:cNvSpPr>
          <p:nvPr/>
        </p:nvSpPr>
        <p:spPr bwMode="auto">
          <a:xfrm flipV="1">
            <a:off x="2044701" y="4868863"/>
            <a:ext cx="719138" cy="431800"/>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4" name="Text Box 21"/>
          <p:cNvSpPr txBox="1">
            <a:spLocks noChangeArrowheads="1"/>
          </p:cNvSpPr>
          <p:nvPr/>
        </p:nvSpPr>
        <p:spPr bwMode="auto">
          <a:xfrm>
            <a:off x="7300914" y="3644900"/>
            <a:ext cx="792162" cy="457200"/>
          </a:xfrm>
          <a:prstGeom prst="rect">
            <a:avLst/>
          </a:prstGeom>
          <a:noFill/>
          <a:ln w="9525">
            <a:noFill/>
            <a:miter lim="800000"/>
            <a:headEnd/>
            <a:tailEnd/>
          </a:ln>
          <a:effec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defRPr/>
            </a:pPr>
            <a:r>
              <a:rPr lang="en-US" sz="1200" b="1" i="0" smtClean="0">
                <a:effectLst>
                  <a:outerShdw blurRad="38100" dist="38100" dir="2700000" algn="tl">
                    <a:srgbClr val="DDDDDD"/>
                  </a:outerShdw>
                </a:effectLst>
              </a:rPr>
              <a:t>Danish</a:t>
            </a:r>
            <a:br>
              <a:rPr lang="en-US" sz="1200" b="1" i="0" smtClean="0">
                <a:effectLst>
                  <a:outerShdw blurRad="38100" dist="38100" dir="2700000" algn="tl">
                    <a:srgbClr val="DDDDDD"/>
                  </a:outerShdw>
                </a:effectLst>
              </a:rPr>
            </a:br>
            <a:r>
              <a:rPr lang="en-US" sz="1200" b="1" i="0" smtClean="0">
                <a:effectLst>
                  <a:outerShdw blurRad="38100" dist="38100" dir="2700000" algn="tl">
                    <a:srgbClr val="DDDDDD"/>
                  </a:outerShdw>
                </a:effectLst>
              </a:rPr>
              <a:t>1.54m</a:t>
            </a:r>
          </a:p>
        </p:txBody>
      </p:sp>
      <p:sp>
        <p:nvSpPr>
          <p:cNvPr id="25" name="Line 22"/>
          <p:cNvSpPr>
            <a:spLocks noChangeShapeType="1"/>
          </p:cNvSpPr>
          <p:nvPr/>
        </p:nvSpPr>
        <p:spPr bwMode="auto">
          <a:xfrm flipH="1">
            <a:off x="5861051" y="3860800"/>
            <a:ext cx="1512888" cy="647700"/>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 name="Text Box 23"/>
          <p:cNvSpPr txBox="1">
            <a:spLocks noChangeArrowheads="1"/>
          </p:cNvSpPr>
          <p:nvPr/>
        </p:nvSpPr>
        <p:spPr bwMode="auto">
          <a:xfrm>
            <a:off x="7604126" y="4495800"/>
            <a:ext cx="792163" cy="274638"/>
          </a:xfrm>
          <a:prstGeom prst="rect">
            <a:avLst/>
          </a:prstGeom>
          <a:noFill/>
          <a:ln w="9525">
            <a:noFill/>
            <a:miter lim="800000"/>
            <a:headEnd/>
            <a:tailEnd/>
          </a:ln>
          <a:effectLst/>
        </p:spPr>
        <p:txBody>
          <a:bodyPr>
            <a:spAutoFit/>
          </a:bodyPr>
          <a:lstStyle>
            <a:lvl1pPr eaLnBrk="0" hangingPunct="0">
              <a:defRPr sz="2400" i="1">
                <a:solidFill>
                  <a:schemeClr val="tx1"/>
                </a:solidFill>
                <a:latin typeface="Arial" charset="0"/>
                <a:ea typeface="ＭＳ Ｐゴシック" charset="0"/>
                <a:cs typeface="ＭＳ Ｐゴシック" charset="0"/>
              </a:defRPr>
            </a:lvl1pPr>
            <a:lvl2pPr marL="37931725" indent="-37474525" eaLnBrk="0" hangingPunct="0">
              <a:defRPr sz="2400" i="1">
                <a:solidFill>
                  <a:schemeClr val="tx1"/>
                </a:solidFill>
                <a:latin typeface="Arial" charset="0"/>
                <a:ea typeface="ＭＳ Ｐゴシック" charset="0"/>
              </a:defRPr>
            </a:lvl2pPr>
            <a:lvl3pPr eaLnBrk="0" hangingPunct="0">
              <a:defRPr sz="2400" i="1">
                <a:solidFill>
                  <a:schemeClr val="tx1"/>
                </a:solidFill>
                <a:latin typeface="Arial" charset="0"/>
                <a:ea typeface="ＭＳ Ｐゴシック" charset="0"/>
              </a:defRPr>
            </a:lvl3pPr>
            <a:lvl4pPr eaLnBrk="0" hangingPunct="0">
              <a:defRPr sz="2400" i="1">
                <a:solidFill>
                  <a:schemeClr val="tx1"/>
                </a:solidFill>
                <a:latin typeface="Arial" charset="0"/>
                <a:ea typeface="ＭＳ Ｐゴシック" charset="0"/>
              </a:defRPr>
            </a:lvl4pPr>
            <a:lvl5pPr eaLnBrk="0" hangingPunct="0">
              <a:defRPr sz="2400" i="1">
                <a:solidFill>
                  <a:schemeClr val="tx1"/>
                </a:solidFill>
                <a:latin typeface="Arial" charset="0"/>
                <a:ea typeface="ＭＳ Ｐゴシック" charset="0"/>
              </a:defRPr>
            </a:lvl5pPr>
            <a:lvl6pPr marL="457200" eaLnBrk="0" fontAlgn="base" hangingPunct="0">
              <a:spcBef>
                <a:spcPct val="0"/>
              </a:spcBef>
              <a:spcAft>
                <a:spcPct val="0"/>
              </a:spcAft>
              <a:defRPr sz="2400" i="1">
                <a:solidFill>
                  <a:schemeClr val="tx1"/>
                </a:solidFill>
                <a:latin typeface="Arial" charset="0"/>
                <a:ea typeface="ＭＳ Ｐゴシック" charset="0"/>
              </a:defRPr>
            </a:lvl6pPr>
            <a:lvl7pPr marL="914400" eaLnBrk="0" fontAlgn="base" hangingPunct="0">
              <a:spcBef>
                <a:spcPct val="0"/>
              </a:spcBef>
              <a:spcAft>
                <a:spcPct val="0"/>
              </a:spcAft>
              <a:defRPr sz="2400" i="1">
                <a:solidFill>
                  <a:schemeClr val="tx1"/>
                </a:solidFill>
                <a:latin typeface="Arial" charset="0"/>
                <a:ea typeface="ＭＳ Ｐゴシック" charset="0"/>
              </a:defRPr>
            </a:lvl7pPr>
            <a:lvl8pPr marL="1371600" eaLnBrk="0" fontAlgn="base" hangingPunct="0">
              <a:spcBef>
                <a:spcPct val="0"/>
              </a:spcBef>
              <a:spcAft>
                <a:spcPct val="0"/>
              </a:spcAft>
              <a:defRPr sz="2400" i="1">
                <a:solidFill>
                  <a:schemeClr val="tx1"/>
                </a:solidFill>
                <a:latin typeface="Arial" charset="0"/>
                <a:ea typeface="ＭＳ Ｐゴシック" charset="0"/>
              </a:defRPr>
            </a:lvl8pPr>
            <a:lvl9pPr marL="1828800" eaLnBrk="0" fontAlgn="base" hangingPunct="0">
              <a:spcBef>
                <a:spcPct val="0"/>
              </a:spcBef>
              <a:spcAft>
                <a:spcPct val="0"/>
              </a:spcAft>
              <a:defRPr sz="2400" i="1">
                <a:solidFill>
                  <a:schemeClr val="tx1"/>
                </a:solidFill>
                <a:latin typeface="Arial" charset="0"/>
                <a:ea typeface="ＭＳ Ｐゴシック" charset="0"/>
              </a:defRPr>
            </a:lvl9pPr>
          </a:lstStyle>
          <a:p>
            <a:pPr algn="ctr">
              <a:spcBef>
                <a:spcPct val="50000"/>
              </a:spcBef>
              <a:defRPr/>
            </a:pPr>
            <a:r>
              <a:rPr lang="en-US" sz="1200" b="1" i="0" smtClean="0">
                <a:effectLst>
                  <a:outerShdw blurRad="38100" dist="38100" dir="2700000" algn="tl">
                    <a:srgbClr val="DDDDDD"/>
                  </a:outerShdw>
                </a:effectLst>
              </a:rPr>
              <a:t>REM</a:t>
            </a:r>
          </a:p>
        </p:txBody>
      </p:sp>
      <p:sp>
        <p:nvSpPr>
          <p:cNvPr id="27" name="Line 24"/>
          <p:cNvSpPr>
            <a:spLocks noChangeShapeType="1"/>
          </p:cNvSpPr>
          <p:nvPr/>
        </p:nvSpPr>
        <p:spPr bwMode="auto">
          <a:xfrm flipH="1">
            <a:off x="7756526" y="4800600"/>
            <a:ext cx="71438" cy="719138"/>
          </a:xfrm>
          <a:prstGeom prst="line">
            <a:avLst/>
          </a:prstGeom>
          <a:noFill/>
          <a:ln w="9525">
            <a:solidFill>
              <a:srgbClr val="FF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xmlns="" val="329485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438" y="3359250"/>
            <a:ext cx="9151438" cy="3598142"/>
            <a:chOff x="-7438" y="2636912"/>
            <a:chExt cx="9151438" cy="3598142"/>
          </a:xfrm>
        </p:grpSpPr>
        <p:grpSp>
          <p:nvGrpSpPr>
            <p:cNvPr id="6" name="Group 5"/>
            <p:cNvGrpSpPr/>
            <p:nvPr/>
          </p:nvGrpSpPr>
          <p:grpSpPr>
            <a:xfrm>
              <a:off x="-7438" y="2636912"/>
              <a:ext cx="9151438" cy="3598142"/>
              <a:chOff x="0" y="1916832"/>
              <a:chExt cx="9151438" cy="3598142"/>
            </a:xfrm>
          </p:grpSpPr>
          <p:pic>
            <p:nvPicPr>
              <p:cNvPr id="107522" name="Picture 2"/>
              <p:cNvPicPr>
                <a:picLocks noChangeAspect="1" noChangeArrowheads="1"/>
              </p:cNvPicPr>
              <p:nvPr/>
            </p:nvPicPr>
            <p:blipFill>
              <a:blip r:embed="rId3"/>
              <a:srcRect/>
              <a:stretch>
                <a:fillRect/>
              </a:stretch>
            </p:blipFill>
            <p:spPr bwMode="auto">
              <a:xfrm>
                <a:off x="0" y="1916832"/>
                <a:ext cx="9151438" cy="3598142"/>
              </a:xfrm>
              <a:prstGeom prst="rect">
                <a:avLst/>
              </a:prstGeom>
              <a:noFill/>
              <a:ln w="9525">
                <a:noFill/>
                <a:miter lim="800000"/>
                <a:headEnd/>
                <a:tailEnd/>
              </a:ln>
            </p:spPr>
          </p:pic>
          <p:sp>
            <p:nvSpPr>
              <p:cNvPr id="5" name="TextBox 4"/>
              <p:cNvSpPr txBox="1"/>
              <p:nvPr/>
            </p:nvSpPr>
            <p:spPr>
              <a:xfrm>
                <a:off x="755576" y="2514382"/>
                <a:ext cx="1874231" cy="338554"/>
              </a:xfrm>
              <a:prstGeom prst="rect">
                <a:avLst/>
              </a:prstGeom>
              <a:noFill/>
            </p:spPr>
            <p:txBody>
              <a:bodyPr wrap="none" rtlCol="0">
                <a:spAutoFit/>
              </a:bodyPr>
              <a:lstStyle/>
              <a:p>
                <a:r>
                  <a:rPr lang="en-US" sz="1600" dirty="0" err="1" smtClean="0">
                    <a:solidFill>
                      <a:schemeClr val="bg1">
                        <a:lumMod val="95000"/>
                      </a:schemeClr>
                    </a:solidFill>
                  </a:rPr>
                  <a:t>Perreto</a:t>
                </a:r>
                <a:r>
                  <a:rPr lang="en-US" sz="1600" dirty="0" smtClean="0">
                    <a:solidFill>
                      <a:schemeClr val="bg1">
                        <a:lumMod val="95000"/>
                      </a:schemeClr>
                    </a:solidFill>
                  </a:rPr>
                  <a:t> et al. 2013</a:t>
                </a:r>
                <a:endParaRPr lang="en-GB" dirty="0">
                  <a:solidFill>
                    <a:schemeClr val="bg1">
                      <a:lumMod val="95000"/>
                    </a:schemeClr>
                  </a:solidFill>
                </a:endParaRPr>
              </a:p>
            </p:txBody>
          </p:sp>
        </p:grpSp>
        <p:sp>
          <p:nvSpPr>
            <p:cNvPr id="7" name="TextBox 6"/>
            <p:cNvSpPr txBox="1"/>
            <p:nvPr/>
          </p:nvSpPr>
          <p:spPr>
            <a:xfrm>
              <a:off x="2555776" y="5301208"/>
              <a:ext cx="822661" cy="338554"/>
            </a:xfrm>
            <a:prstGeom prst="rect">
              <a:avLst/>
            </a:prstGeom>
            <a:noFill/>
          </p:spPr>
          <p:txBody>
            <a:bodyPr wrap="none" rtlCol="0">
              <a:spAutoFit/>
            </a:bodyPr>
            <a:lstStyle/>
            <a:p>
              <a:r>
                <a:rPr lang="en-US" sz="1600" dirty="0" smtClean="0">
                  <a:solidFill>
                    <a:schemeClr val="bg1">
                      <a:lumMod val="95000"/>
                    </a:schemeClr>
                  </a:solidFill>
                </a:rPr>
                <a:t>Spitzer</a:t>
              </a:r>
              <a:endParaRPr lang="en-GB" dirty="0">
                <a:solidFill>
                  <a:schemeClr val="bg1">
                    <a:lumMod val="95000"/>
                  </a:schemeClr>
                </a:solidFill>
              </a:endParaRPr>
            </a:p>
          </p:txBody>
        </p:sp>
        <p:sp>
          <p:nvSpPr>
            <p:cNvPr id="8" name="TextBox 7"/>
            <p:cNvSpPr txBox="1"/>
            <p:nvPr/>
          </p:nvSpPr>
          <p:spPr>
            <a:xfrm>
              <a:off x="5086652" y="5085184"/>
              <a:ext cx="1069524" cy="584775"/>
            </a:xfrm>
            <a:prstGeom prst="rect">
              <a:avLst/>
            </a:prstGeom>
            <a:noFill/>
          </p:spPr>
          <p:txBody>
            <a:bodyPr wrap="none" rtlCol="0">
              <a:spAutoFit/>
            </a:bodyPr>
            <a:lstStyle/>
            <a:p>
              <a:r>
                <a:rPr lang="en-US" sz="1600" dirty="0" smtClean="0">
                  <a:solidFill>
                    <a:schemeClr val="bg1">
                      <a:lumMod val="95000"/>
                    </a:schemeClr>
                  </a:solidFill>
                </a:rPr>
                <a:t>ALMA </a:t>
              </a:r>
            </a:p>
            <a:p>
              <a:r>
                <a:rPr lang="en-US" sz="1600" dirty="0" smtClean="0">
                  <a:solidFill>
                    <a:schemeClr val="bg1">
                      <a:lumMod val="95000"/>
                    </a:schemeClr>
                  </a:solidFill>
                </a:rPr>
                <a:t>N</a:t>
              </a:r>
              <a:r>
                <a:rPr lang="en-US" sz="1600" baseline="-25000" dirty="0" smtClean="0">
                  <a:solidFill>
                    <a:schemeClr val="bg1">
                      <a:lumMod val="95000"/>
                    </a:schemeClr>
                  </a:solidFill>
                </a:rPr>
                <a:t>2</a:t>
              </a:r>
              <a:r>
                <a:rPr lang="en-US" sz="1600" dirty="0" smtClean="0">
                  <a:solidFill>
                    <a:schemeClr val="bg1">
                      <a:lumMod val="95000"/>
                    </a:schemeClr>
                  </a:solidFill>
                </a:rPr>
                <a:t>H</a:t>
              </a:r>
              <a:r>
                <a:rPr lang="en-US" sz="1600" baseline="30000" dirty="0" smtClean="0">
                  <a:solidFill>
                    <a:schemeClr val="bg1">
                      <a:lumMod val="95000"/>
                    </a:schemeClr>
                  </a:solidFill>
                </a:rPr>
                <a:t>+</a:t>
              </a:r>
              <a:r>
                <a:rPr lang="en-US" sz="1600" dirty="0" smtClean="0">
                  <a:solidFill>
                    <a:schemeClr val="bg1">
                      <a:lumMod val="95000"/>
                    </a:schemeClr>
                  </a:solidFill>
                </a:rPr>
                <a:t>(1-0)</a:t>
              </a:r>
              <a:endParaRPr lang="en-GB" baseline="30000" dirty="0">
                <a:solidFill>
                  <a:schemeClr val="bg1">
                    <a:lumMod val="95000"/>
                  </a:schemeClr>
                </a:solidFill>
              </a:endParaRPr>
            </a:p>
          </p:txBody>
        </p:sp>
        <p:sp>
          <p:nvSpPr>
            <p:cNvPr id="9" name="TextBox 8"/>
            <p:cNvSpPr txBox="1"/>
            <p:nvPr/>
          </p:nvSpPr>
          <p:spPr>
            <a:xfrm>
              <a:off x="8062430" y="5229200"/>
              <a:ext cx="742511" cy="338554"/>
            </a:xfrm>
            <a:prstGeom prst="rect">
              <a:avLst/>
            </a:prstGeom>
            <a:noFill/>
          </p:spPr>
          <p:txBody>
            <a:bodyPr wrap="none" rtlCol="0">
              <a:spAutoFit/>
            </a:bodyPr>
            <a:lstStyle/>
            <a:p>
              <a:r>
                <a:rPr lang="en-US" sz="1600" dirty="0" smtClean="0"/>
                <a:t>ALMA</a:t>
              </a:r>
              <a:endParaRPr lang="en-GB" dirty="0"/>
            </a:p>
          </p:txBody>
        </p:sp>
      </p:grpSp>
      <p:sp>
        <p:nvSpPr>
          <p:cNvPr id="2" name="Title 1"/>
          <p:cNvSpPr>
            <a:spLocks noGrp="1"/>
          </p:cNvSpPr>
          <p:nvPr>
            <p:ph type="title"/>
          </p:nvPr>
        </p:nvSpPr>
        <p:spPr/>
        <p:txBody>
          <a:bodyPr/>
          <a:lstStyle/>
          <a:p>
            <a:r>
              <a:rPr lang="en-US" dirty="0" smtClean="0"/>
              <a:t>Formation of </a:t>
            </a:r>
            <a:r>
              <a:rPr lang="en-US" dirty="0" err="1" smtClean="0"/>
              <a:t>supermassive</a:t>
            </a:r>
            <a:r>
              <a:rPr lang="en-US" dirty="0" smtClean="0"/>
              <a:t> stars</a:t>
            </a:r>
            <a:endParaRPr lang="en-GB" dirty="0"/>
          </a:p>
        </p:txBody>
      </p:sp>
      <p:sp>
        <p:nvSpPr>
          <p:cNvPr id="3" name="Content Placeholder 2"/>
          <p:cNvSpPr>
            <a:spLocks noGrp="1"/>
          </p:cNvSpPr>
          <p:nvPr>
            <p:ph idx="1"/>
          </p:nvPr>
        </p:nvSpPr>
        <p:spPr>
          <a:xfrm>
            <a:off x="827088" y="980728"/>
            <a:ext cx="8316912" cy="4813300"/>
          </a:xfrm>
        </p:spPr>
        <p:txBody>
          <a:bodyPr/>
          <a:lstStyle/>
          <a:p>
            <a:r>
              <a:rPr lang="en-GB" dirty="0" smtClean="0"/>
              <a:t>Infrared Dark Cloud SDC335.579-0.272</a:t>
            </a:r>
          </a:p>
          <a:p>
            <a:pPr lvl="1">
              <a:spcBef>
                <a:spcPts val="0"/>
              </a:spcBef>
            </a:pPr>
            <a:r>
              <a:rPr lang="en-US" dirty="0" smtClean="0"/>
              <a:t>5500±800 M</a:t>
            </a:r>
            <a:r>
              <a:rPr lang="en-US" baseline="-25000" dirty="0" smtClean="0">
                <a:sym typeface="Wingdings"/>
              </a:rPr>
              <a:t></a:t>
            </a:r>
            <a:r>
              <a:rPr lang="en-US" dirty="0" smtClean="0">
                <a:sym typeface="Wingdings"/>
              </a:rPr>
              <a:t> complex</a:t>
            </a:r>
          </a:p>
          <a:p>
            <a:pPr lvl="1">
              <a:spcBef>
                <a:spcPts val="0"/>
              </a:spcBef>
            </a:pPr>
            <a:r>
              <a:rPr lang="en-US" dirty="0" smtClean="0">
                <a:sym typeface="Wingdings"/>
              </a:rPr>
              <a:t>Two massive star forming cores</a:t>
            </a:r>
          </a:p>
          <a:p>
            <a:r>
              <a:rPr lang="en-GB" dirty="0" smtClean="0"/>
              <a:t>M1: 	  M</a:t>
            </a:r>
            <a:r>
              <a:rPr lang="en-GB" baseline="-25000" dirty="0" smtClean="0">
                <a:sym typeface="Wingdings"/>
              </a:rPr>
              <a:t></a:t>
            </a:r>
            <a:r>
              <a:rPr lang="en-GB" dirty="0" smtClean="0">
                <a:sym typeface="Wingdings"/>
              </a:rPr>
              <a:t> core</a:t>
            </a:r>
          </a:p>
          <a:p>
            <a:pPr lvl="1">
              <a:spcBef>
                <a:spcPts val="0"/>
              </a:spcBef>
            </a:pPr>
            <a:r>
              <a:rPr lang="en-GB" dirty="0" smtClean="0">
                <a:sym typeface="Wingdings"/>
              </a:rPr>
              <a:t>mass </a:t>
            </a:r>
            <a:r>
              <a:rPr lang="en-GB" dirty="0" err="1" smtClean="0">
                <a:sym typeface="Wingdings"/>
              </a:rPr>
              <a:t>infall</a:t>
            </a:r>
            <a:r>
              <a:rPr lang="en-GB" dirty="0" smtClean="0">
                <a:sym typeface="Wingdings"/>
              </a:rPr>
              <a:t> rate: 			    M</a:t>
            </a:r>
            <a:r>
              <a:rPr lang="en-GB" baseline="-25000" dirty="0" smtClean="0">
                <a:sym typeface="Wingdings"/>
              </a:rPr>
              <a:t></a:t>
            </a:r>
            <a:r>
              <a:rPr lang="en-GB" dirty="0" smtClean="0">
                <a:sym typeface="Wingdings"/>
              </a:rPr>
              <a:t>/yr</a:t>
            </a:r>
          </a:p>
          <a:p>
            <a:pPr lvl="1">
              <a:spcBef>
                <a:spcPts val="0"/>
              </a:spcBef>
            </a:pPr>
            <a:r>
              <a:rPr lang="en-GB" dirty="0" smtClean="0">
                <a:sym typeface="Wingdings"/>
              </a:rPr>
              <a:t>will yield 750±300 M</a:t>
            </a:r>
            <a:r>
              <a:rPr lang="en-GB" baseline="-25000" dirty="0" smtClean="0">
                <a:sym typeface="Wingdings"/>
              </a:rPr>
              <a:t> </a:t>
            </a:r>
            <a:r>
              <a:rPr lang="en-GB" dirty="0" smtClean="0">
                <a:sym typeface="Wingdings"/>
              </a:rPr>
              <a:t> in a freefall time (3 10</a:t>
            </a:r>
            <a:r>
              <a:rPr lang="en-GB" baseline="30000" dirty="0" smtClean="0">
                <a:sym typeface="Wingdings"/>
              </a:rPr>
              <a:t>4</a:t>
            </a:r>
            <a:r>
              <a:rPr lang="en-GB" dirty="0" smtClean="0">
                <a:sym typeface="Wingdings"/>
              </a:rPr>
              <a:t> years)</a:t>
            </a:r>
            <a:endParaRPr lang="en-GB" dirty="0"/>
          </a:p>
        </p:txBody>
      </p:sp>
      <p:graphicFrame>
        <p:nvGraphicFramePr>
          <p:cNvPr id="11" name="Object 10"/>
          <p:cNvGraphicFramePr>
            <a:graphicFrameLocks noChangeAspect="1"/>
          </p:cNvGraphicFramePr>
          <p:nvPr/>
        </p:nvGraphicFramePr>
        <p:xfrm>
          <a:off x="1912938" y="2276872"/>
          <a:ext cx="1002878" cy="477254"/>
        </p:xfrm>
        <a:graphic>
          <a:graphicData uri="http://schemas.openxmlformats.org/presentationml/2006/ole">
            <p:oleObj spid="_x0000_s107523" name="Equation" r:id="rId4" imgW="507960" imgH="241200" progId="Equation.3">
              <p:embed/>
            </p:oleObj>
          </a:graphicData>
        </a:graphic>
      </p:graphicFrame>
      <p:graphicFrame>
        <p:nvGraphicFramePr>
          <p:cNvPr id="12" name="Object 11"/>
          <p:cNvGraphicFramePr>
            <a:graphicFrameLocks noChangeAspect="1"/>
          </p:cNvGraphicFramePr>
          <p:nvPr/>
        </p:nvGraphicFramePr>
        <p:xfrm>
          <a:off x="3879000" y="2637697"/>
          <a:ext cx="2781232" cy="503271"/>
        </p:xfrm>
        <a:graphic>
          <a:graphicData uri="http://schemas.openxmlformats.org/presentationml/2006/ole">
            <p:oleObj spid="_x0000_s107524" name="Equation" r:id="rId5" imgW="1333440" imgH="241200" progId="Equation.3">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333375"/>
            <a:ext cx="9144000" cy="6515100"/>
            <a:chOff x="0" y="0"/>
            <a:chExt cx="5760" cy="4104"/>
          </a:xfrm>
        </p:grpSpPr>
        <p:sp>
          <p:nvSpPr>
            <p:cNvPr id="26629" name="Line 1"/>
            <p:cNvSpPr>
              <a:spLocks noChangeShapeType="1"/>
            </p:cNvSpPr>
            <p:nvPr/>
          </p:nvSpPr>
          <p:spPr bwMode="auto">
            <a:xfrm>
              <a:off x="494" y="0"/>
              <a:ext cx="1" cy="4104"/>
            </a:xfrm>
            <a:prstGeom prst="line">
              <a:avLst/>
            </a:prstGeom>
            <a:noFill/>
            <a:ln w="9525">
              <a:solidFill>
                <a:srgbClr val="2764D1"/>
              </a:solidFill>
              <a:round/>
              <a:headEnd/>
              <a:tailEnd/>
            </a:ln>
          </p:spPr>
          <p:txBody>
            <a:bodyPr lIns="0" tIns="0" rIns="0" bIns="0"/>
            <a:lstStyle/>
            <a:p>
              <a:endParaRPr lang="en-GB"/>
            </a:p>
          </p:txBody>
        </p:sp>
        <p:sp>
          <p:nvSpPr>
            <p:cNvPr id="26630" name="Line 2"/>
            <p:cNvSpPr>
              <a:spLocks noChangeShapeType="1"/>
            </p:cNvSpPr>
            <p:nvPr/>
          </p:nvSpPr>
          <p:spPr bwMode="auto">
            <a:xfrm>
              <a:off x="0" y="456"/>
              <a:ext cx="5760" cy="1"/>
            </a:xfrm>
            <a:prstGeom prst="line">
              <a:avLst/>
            </a:prstGeom>
            <a:noFill/>
            <a:ln w="9525">
              <a:solidFill>
                <a:srgbClr val="2764D1"/>
              </a:solidFill>
              <a:round/>
              <a:headEnd/>
              <a:tailEnd/>
            </a:ln>
          </p:spPr>
          <p:txBody>
            <a:bodyPr lIns="0" tIns="0" rIns="0" bIns="0"/>
            <a:lstStyle/>
            <a:p>
              <a:endParaRPr lang="en-GB"/>
            </a:p>
          </p:txBody>
        </p:sp>
      </p:grpSp>
      <p:sp>
        <p:nvSpPr>
          <p:cNvPr id="12299" name="Rectangle 11"/>
          <p:cNvSpPr>
            <a:spLocks noGrp="1" noChangeArrowheads="1"/>
          </p:cNvSpPr>
          <p:nvPr>
            <p:ph type="title"/>
          </p:nvPr>
        </p:nvSpPr>
        <p:spPr/>
        <p:txBody>
          <a:bodyPr/>
          <a:lstStyle/>
          <a:p>
            <a:r>
              <a:rPr lang="en-US" dirty="0" smtClean="0"/>
              <a:t>Outlook on ALMA’s future</a:t>
            </a:r>
          </a:p>
        </p:txBody>
      </p:sp>
      <p:sp>
        <p:nvSpPr>
          <p:cNvPr id="12300" name="Rectangle 12"/>
          <p:cNvSpPr>
            <a:spLocks noGrp="1" noChangeArrowheads="1"/>
          </p:cNvSpPr>
          <p:nvPr>
            <p:ph idx="1"/>
          </p:nvPr>
        </p:nvSpPr>
        <p:spPr/>
        <p:txBody>
          <a:bodyPr/>
          <a:lstStyle/>
          <a:p>
            <a:r>
              <a:rPr lang="en-US" dirty="0" smtClean="0">
                <a:sym typeface="Arial" charset="0"/>
              </a:rPr>
              <a:t>ALMA is now in a consolidation phase, focusing at completing construction</a:t>
            </a:r>
          </a:p>
          <a:p>
            <a:r>
              <a:rPr lang="en-US" dirty="0" smtClean="0">
                <a:sym typeface="Arial" charset="0"/>
              </a:rPr>
              <a:t>Additional capabilities will be added in the coming years in Cycle 2, 3 and towards Full Science</a:t>
            </a:r>
          </a:p>
          <a:p>
            <a:pPr lvl="1"/>
            <a:r>
              <a:rPr lang="en-US" dirty="0" smtClean="0">
                <a:sym typeface="Arial" charset="0"/>
              </a:rPr>
              <a:t>Polarization, Solar, Long baselines, additional bands</a:t>
            </a:r>
          </a:p>
          <a:p>
            <a:r>
              <a:rPr lang="en-US" dirty="0" smtClean="0">
                <a:sym typeface="Arial" charset="0"/>
              </a:rPr>
              <a:t>APEX Extension/ARO </a:t>
            </a:r>
          </a:p>
          <a:p>
            <a:pPr lvl="1"/>
            <a:r>
              <a:rPr lang="en-US" dirty="0" err="1" smtClean="0">
                <a:sym typeface="Arial" charset="0"/>
              </a:rPr>
              <a:t>Submm</a:t>
            </a:r>
            <a:r>
              <a:rPr lang="en-US" dirty="0" smtClean="0">
                <a:sym typeface="Arial" charset="0"/>
              </a:rPr>
              <a:t> Survey Telescopes</a:t>
            </a:r>
          </a:p>
          <a:p>
            <a:r>
              <a:rPr lang="en-US" dirty="0" smtClean="0">
                <a:sym typeface="Arial" charset="0"/>
              </a:rPr>
              <a:t>Full Science &amp; Development</a:t>
            </a:r>
          </a:p>
          <a:p>
            <a:pPr lvl="1"/>
            <a:r>
              <a:rPr lang="en-US" dirty="0" smtClean="0">
                <a:sym typeface="Arial" charset="0"/>
              </a:rPr>
              <a:t>Expected from 2014/2015</a:t>
            </a:r>
          </a:p>
        </p:txBody>
      </p:sp>
      <p:pic>
        <p:nvPicPr>
          <p:cNvPr id="26628" name="Picture 13"/>
          <p:cNvPicPr>
            <a:picLocks noChangeArrowheads="1"/>
          </p:cNvPicPr>
          <p:nvPr/>
        </p:nvPicPr>
        <p:blipFill>
          <a:blip r:embed="rId2"/>
          <a:srcRect/>
          <a:stretch>
            <a:fillRect/>
          </a:stretch>
        </p:blipFill>
        <p:spPr bwMode="auto">
          <a:xfrm>
            <a:off x="5826125" y="3957638"/>
            <a:ext cx="3352800" cy="256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9"/>
          <p:cNvSpPr>
            <a:spLocks noGrp="1" noChangeArrowheads="1"/>
          </p:cNvSpPr>
          <p:nvPr>
            <p:ph type="title"/>
          </p:nvPr>
        </p:nvSpPr>
        <p:spPr/>
        <p:txBody>
          <a:bodyPr/>
          <a:lstStyle/>
          <a:p>
            <a:r>
              <a:rPr lang="en-US" smtClean="0"/>
              <a:t>ALMA Development ESO</a:t>
            </a:r>
            <a:endParaRPr lang="en-US" dirty="0" smtClean="0"/>
          </a:p>
        </p:txBody>
      </p:sp>
      <p:sp>
        <p:nvSpPr>
          <p:cNvPr id="2058" name="Rectangle 10"/>
          <p:cNvSpPr>
            <a:spLocks noGrp="1" noChangeArrowheads="1"/>
          </p:cNvSpPr>
          <p:nvPr>
            <p:ph type="body" idx="1"/>
          </p:nvPr>
        </p:nvSpPr>
        <p:spPr/>
        <p:txBody>
          <a:bodyPr/>
          <a:lstStyle/>
          <a:p>
            <a:r>
              <a:rPr lang="en-US" dirty="0" smtClean="0">
                <a:sym typeface="Arial" charset="0"/>
              </a:rPr>
              <a:t>Underlying concepts</a:t>
            </a:r>
          </a:p>
          <a:p>
            <a:pPr lvl="1">
              <a:spcBef>
                <a:spcPts val="0"/>
              </a:spcBef>
            </a:pPr>
            <a:r>
              <a:rPr lang="en-US" dirty="0" smtClean="0">
                <a:sym typeface="Arial" charset="0"/>
              </a:rPr>
              <a:t>Work with institutes in ESO Member States</a:t>
            </a:r>
          </a:p>
          <a:p>
            <a:pPr lvl="1">
              <a:spcBef>
                <a:spcPts val="0"/>
              </a:spcBef>
            </a:pPr>
            <a:r>
              <a:rPr lang="en-US" dirty="0" smtClean="0">
                <a:sym typeface="Arial" charset="0"/>
              </a:rPr>
              <a:t>Develop a strategy based on science priorities from the user community</a:t>
            </a:r>
          </a:p>
          <a:p>
            <a:r>
              <a:rPr lang="en-US" dirty="0" smtClean="0">
                <a:sym typeface="Arial" charset="0"/>
              </a:rPr>
              <a:t>Procedures and policies</a:t>
            </a:r>
          </a:p>
          <a:p>
            <a:pPr lvl="1">
              <a:spcBef>
                <a:spcPts val="0"/>
              </a:spcBef>
            </a:pPr>
            <a:r>
              <a:rPr lang="en-US" dirty="0" smtClean="0">
                <a:sym typeface="Arial" charset="0"/>
              </a:rPr>
              <a:t>Competitive open Calls for Studies to develop science cases, designs, limited R&amp;D in synergy with European/national/institute funding</a:t>
            </a:r>
          </a:p>
          <a:p>
            <a:pPr lvl="1">
              <a:spcBef>
                <a:spcPts val="0"/>
              </a:spcBef>
            </a:pPr>
            <a:r>
              <a:rPr lang="en-US" dirty="0" smtClean="0">
                <a:sym typeface="Arial" charset="0"/>
              </a:rPr>
              <a:t>Mature study results are brought to ALMA for implementation as projects</a:t>
            </a:r>
          </a:p>
          <a:p>
            <a:r>
              <a:rPr lang="en-US" dirty="0" smtClean="0">
                <a:sym typeface="Arial" charset="0"/>
              </a:rPr>
              <a:t>Overarching goal</a:t>
            </a:r>
          </a:p>
          <a:p>
            <a:pPr lvl="1">
              <a:spcBef>
                <a:spcPts val="0"/>
              </a:spcBef>
            </a:pPr>
            <a:r>
              <a:rPr lang="en-US" dirty="0" smtClean="0">
                <a:sym typeface="Arial" charset="0"/>
              </a:rPr>
              <a:t>Future key science requires: expanded frequency range, improved sensitivity, efficiency in spectral scans</a:t>
            </a:r>
          </a:p>
          <a:p>
            <a:pPr lvl="1">
              <a:spcBef>
                <a:spcPts val="0"/>
              </a:spcBef>
            </a:pPr>
            <a:endParaRPr lang="en-US" dirty="0" smtClean="0">
              <a:sym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dirty="0" smtClean="0"/>
              <a:t>E-ELT</a:t>
            </a:r>
          </a:p>
        </p:txBody>
      </p:sp>
      <p:pic>
        <p:nvPicPr>
          <p:cNvPr id="37891" name="Content Placeholder 4" descr="800px-The_E-ELT_Enclosure_Inside.jpg"/>
          <p:cNvPicPr>
            <a:picLocks noGrp="1" noChangeAspect="1"/>
          </p:cNvPicPr>
          <p:nvPr>
            <p:ph idx="1"/>
          </p:nvPr>
        </p:nvPicPr>
        <p:blipFill>
          <a:blip r:embed="rId2" cstate="print"/>
          <a:srcRect/>
          <a:stretch>
            <a:fillRect/>
          </a:stretch>
        </p:blipFill>
        <p:spPr>
          <a:xfrm>
            <a:off x="-571500" y="1071563"/>
            <a:ext cx="10414000" cy="5857875"/>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E-ELT Programme</a:t>
            </a:r>
          </a:p>
        </p:txBody>
      </p:sp>
      <p:sp>
        <p:nvSpPr>
          <p:cNvPr id="39939" name="Content Placeholder 2"/>
          <p:cNvSpPr>
            <a:spLocks noGrp="1"/>
          </p:cNvSpPr>
          <p:nvPr>
            <p:ph idx="1"/>
          </p:nvPr>
        </p:nvSpPr>
        <p:spPr/>
        <p:txBody>
          <a:bodyPr/>
          <a:lstStyle/>
          <a:p>
            <a:r>
              <a:rPr lang="en-US" dirty="0" smtClean="0"/>
              <a:t>Funding comes from </a:t>
            </a:r>
          </a:p>
          <a:p>
            <a:pPr lvl="1">
              <a:spcBef>
                <a:spcPts val="0"/>
              </a:spcBef>
            </a:pPr>
            <a:r>
              <a:rPr lang="en-US" dirty="0" smtClean="0"/>
              <a:t>Regular ESO income </a:t>
            </a:r>
          </a:p>
          <a:p>
            <a:pPr lvl="1">
              <a:spcBef>
                <a:spcPts val="0"/>
              </a:spcBef>
            </a:pPr>
            <a:r>
              <a:rPr lang="en-US" dirty="0" smtClean="0"/>
              <a:t>Additional contributions from 14 Member States</a:t>
            </a:r>
          </a:p>
          <a:p>
            <a:pPr lvl="1">
              <a:spcBef>
                <a:spcPts val="0"/>
              </a:spcBef>
            </a:pPr>
            <a:r>
              <a:rPr lang="en-US" dirty="0" smtClean="0"/>
              <a:t>Accession of Brazil (entrance fee + annual contributions)</a:t>
            </a:r>
          </a:p>
          <a:p>
            <a:r>
              <a:rPr lang="en-US" dirty="0" smtClean="0"/>
              <a:t>E-ELT </a:t>
            </a:r>
            <a:r>
              <a:rPr lang="en-US" dirty="0" err="1" smtClean="0"/>
              <a:t>Programme</a:t>
            </a:r>
            <a:r>
              <a:rPr lang="en-US" dirty="0" smtClean="0"/>
              <a:t> approved in Dec 2012 </a:t>
            </a:r>
          </a:p>
          <a:p>
            <a:pPr lvl="1">
              <a:spcBef>
                <a:spcPts val="0"/>
              </a:spcBef>
            </a:pPr>
            <a:r>
              <a:rPr lang="en-US" dirty="0" smtClean="0"/>
              <a:t>When required two-thirds majority (10 MS) was reached </a:t>
            </a:r>
          </a:p>
          <a:p>
            <a:pPr lvl="1">
              <a:spcBef>
                <a:spcPts val="0"/>
              </a:spcBef>
            </a:pPr>
            <a:r>
              <a:rPr lang="en-US" dirty="0" smtClean="0"/>
              <a:t>13 Member States have now committed</a:t>
            </a:r>
          </a:p>
          <a:p>
            <a:pPr lvl="2">
              <a:spcBef>
                <a:spcPts val="0"/>
              </a:spcBef>
            </a:pPr>
            <a:r>
              <a:rPr lang="en-US" dirty="0" smtClean="0"/>
              <a:t>695 MEUR pledged for E-ELT Construction</a:t>
            </a:r>
          </a:p>
          <a:p>
            <a:pPr lvl="2">
              <a:spcBef>
                <a:spcPts val="0"/>
              </a:spcBef>
            </a:pPr>
            <a:r>
              <a:rPr lang="en-US" dirty="0" smtClean="0"/>
              <a:t>Not counting extra funding in MS for instrumentation development</a:t>
            </a:r>
          </a:p>
        </p:txBody>
      </p:sp>
      <p:sp>
        <p:nvSpPr>
          <p:cNvPr id="39940" name="Slide Number Placeholder 3"/>
          <p:cNvSpPr>
            <a:spLocks noGrp="1"/>
          </p:cNvSpPr>
          <p:nvPr>
            <p:ph type="sldNum" sz="quarter" idx="4294967295"/>
          </p:nvPr>
        </p:nvSpPr>
        <p:spPr>
          <a:xfrm>
            <a:off x="7086600" y="6453188"/>
            <a:ext cx="2057400" cy="404812"/>
          </a:xfrm>
          <a:prstGeom prst="rect">
            <a:avLst/>
          </a:prstGeom>
          <a:noFill/>
        </p:spPr>
        <p:txBody>
          <a:bodyPr/>
          <a:lstStyle/>
          <a:p>
            <a:fld id="{BE9AE5AF-F072-40AC-8820-6C5F5DF9A9EA}" type="slidenum">
              <a:rPr lang="en-GB" smtClean="0"/>
              <a:pPr/>
              <a:t>34</a:t>
            </a:fld>
            <a:endParaRPr lang="en-GB"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E-ELT Construction</a:t>
            </a:r>
          </a:p>
        </p:txBody>
      </p:sp>
      <p:sp>
        <p:nvSpPr>
          <p:cNvPr id="40963" name="Content Placeholder 2"/>
          <p:cNvSpPr>
            <a:spLocks noGrp="1"/>
          </p:cNvSpPr>
          <p:nvPr>
            <p:ph idx="1"/>
          </p:nvPr>
        </p:nvSpPr>
        <p:spPr/>
        <p:txBody>
          <a:bodyPr/>
          <a:lstStyle/>
          <a:p>
            <a:pPr>
              <a:spcBef>
                <a:spcPts val="600"/>
              </a:spcBef>
            </a:pPr>
            <a:r>
              <a:rPr lang="en-US" dirty="0" smtClean="0"/>
              <a:t>Spending on major items authorized once 90% of cost-to-completion pledged (975 MEUR)</a:t>
            </a:r>
          </a:p>
          <a:p>
            <a:pPr lvl="1">
              <a:spcBef>
                <a:spcPts val="600"/>
              </a:spcBef>
            </a:pPr>
            <a:r>
              <a:rPr lang="en-US" dirty="0" smtClean="0"/>
              <a:t>Reached once Brazil ratifies Accession Agreement</a:t>
            </a:r>
          </a:p>
          <a:p>
            <a:pPr>
              <a:spcBef>
                <a:spcPts val="600"/>
              </a:spcBef>
            </a:pPr>
            <a:r>
              <a:rPr lang="en-US" dirty="0" smtClean="0"/>
              <a:t>Baseline procurement plan is being implemented</a:t>
            </a:r>
          </a:p>
          <a:p>
            <a:pPr lvl="1">
              <a:spcBef>
                <a:spcPts val="600"/>
              </a:spcBef>
            </a:pPr>
            <a:r>
              <a:rPr lang="en-US" dirty="0" err="1" smtClean="0"/>
              <a:t>CfT</a:t>
            </a:r>
            <a:r>
              <a:rPr lang="en-US" dirty="0" smtClean="0"/>
              <a:t> for construction of road and platform in May 2013</a:t>
            </a:r>
          </a:p>
          <a:p>
            <a:pPr lvl="2">
              <a:spcBef>
                <a:spcPts val="600"/>
              </a:spcBef>
            </a:pPr>
            <a:r>
              <a:rPr lang="en-US" dirty="0" smtClean="0"/>
              <a:t>Contract award planned for Nov 2013</a:t>
            </a:r>
          </a:p>
          <a:p>
            <a:pPr lvl="1">
              <a:spcBef>
                <a:spcPts val="600"/>
              </a:spcBef>
            </a:pPr>
            <a:r>
              <a:rPr lang="en-US" dirty="0" err="1" smtClean="0"/>
              <a:t>CfT</a:t>
            </a:r>
            <a:r>
              <a:rPr lang="en-US" dirty="0" smtClean="0"/>
              <a:t> for construction of dome &amp; main structure in 2013</a:t>
            </a:r>
          </a:p>
          <a:p>
            <a:pPr lvl="2">
              <a:spcBef>
                <a:spcPts val="600"/>
              </a:spcBef>
            </a:pPr>
            <a:r>
              <a:rPr lang="en-US" dirty="0" smtClean="0"/>
              <a:t>Contract award planned for Nov 2014</a:t>
            </a:r>
          </a:p>
          <a:p>
            <a:endParaRPr lang="en-US" dirty="0" smtClean="0"/>
          </a:p>
        </p:txBody>
      </p:sp>
      <p:sp>
        <p:nvSpPr>
          <p:cNvPr id="40964" name="Slide Number Placeholder 3"/>
          <p:cNvSpPr>
            <a:spLocks noGrp="1"/>
          </p:cNvSpPr>
          <p:nvPr>
            <p:ph type="sldNum" sz="quarter" idx="4294967295"/>
          </p:nvPr>
        </p:nvSpPr>
        <p:spPr>
          <a:xfrm>
            <a:off x="7086600" y="6453188"/>
            <a:ext cx="2057400" cy="404812"/>
          </a:xfrm>
          <a:prstGeom prst="rect">
            <a:avLst/>
          </a:prstGeom>
          <a:noFill/>
        </p:spPr>
        <p:txBody>
          <a:bodyPr/>
          <a:lstStyle/>
          <a:p>
            <a:fld id="{E8BC800D-A93F-4E2E-870C-146770A7751F}" type="slidenum">
              <a:rPr lang="en-GB" smtClean="0"/>
              <a:pPr/>
              <a:t>35</a:t>
            </a:fld>
            <a:endParaRPr lang="en-GB" smtClean="0"/>
          </a:p>
        </p:txBody>
      </p:sp>
      <p:pic>
        <p:nvPicPr>
          <p:cNvPr id="40965" name="Picture 6" descr="http://www.eso.org/public/archives/images/screen/eelt-four-lasers_00276.jpg"/>
          <p:cNvPicPr>
            <a:picLocks noChangeAspect="1" noChangeArrowheads="1"/>
          </p:cNvPicPr>
          <p:nvPr/>
        </p:nvPicPr>
        <p:blipFill>
          <a:blip r:embed="rId2"/>
          <a:srcRect t="28000" r="751" b="32001"/>
          <a:stretch>
            <a:fillRect/>
          </a:stretch>
        </p:blipFill>
        <p:spPr bwMode="auto">
          <a:xfrm>
            <a:off x="-36513" y="4873004"/>
            <a:ext cx="9196388" cy="2084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p:cNvSpPr>
            <a:spLocks noGrp="1"/>
          </p:cNvSpPr>
          <p:nvPr>
            <p:ph type="title"/>
          </p:nvPr>
        </p:nvSpPr>
        <p:spPr/>
        <p:txBody>
          <a:bodyPr/>
          <a:lstStyle/>
          <a:p>
            <a:r>
              <a:rPr lang="en-US" smtClean="0"/>
              <a:t>E-ELT Instrumentation</a:t>
            </a:r>
          </a:p>
        </p:txBody>
      </p:sp>
      <p:sp>
        <p:nvSpPr>
          <p:cNvPr id="41988" name="Content Placeholder 2"/>
          <p:cNvSpPr>
            <a:spLocks noGrp="1"/>
          </p:cNvSpPr>
          <p:nvPr>
            <p:ph idx="1"/>
          </p:nvPr>
        </p:nvSpPr>
        <p:spPr/>
        <p:txBody>
          <a:bodyPr/>
          <a:lstStyle/>
          <a:p>
            <a:r>
              <a:rPr lang="en-US" dirty="0" smtClean="0"/>
              <a:t>Instrumentation </a:t>
            </a:r>
          </a:p>
          <a:p>
            <a:pPr lvl="1"/>
            <a:r>
              <a:rPr lang="en-US" dirty="0" smtClean="0"/>
              <a:t>Science cases developed in collaboration with the </a:t>
            </a:r>
            <a:br>
              <a:rPr lang="en-US" dirty="0" smtClean="0"/>
            </a:br>
            <a:r>
              <a:rPr lang="en-US" dirty="0" smtClean="0"/>
              <a:t>E-ELT Project Science Team</a:t>
            </a:r>
          </a:p>
          <a:p>
            <a:pPr lvl="1"/>
            <a:r>
              <a:rPr lang="en-US" dirty="0" smtClean="0"/>
              <a:t>Two first-light instruments (in Phase B)</a:t>
            </a:r>
          </a:p>
          <a:p>
            <a:pPr lvl="2"/>
            <a:r>
              <a:rPr lang="en-US" dirty="0" smtClean="0"/>
              <a:t>ELT-CAM (MICADO)</a:t>
            </a:r>
          </a:p>
          <a:p>
            <a:pPr lvl="2"/>
            <a:r>
              <a:rPr lang="en-US" dirty="0" smtClean="0"/>
              <a:t>ELT-IFU (HARMONI) </a:t>
            </a:r>
          </a:p>
          <a:p>
            <a:pPr lvl="1"/>
            <a:r>
              <a:rPr lang="en-US" dirty="0" smtClean="0"/>
              <a:t>Next three (top level requirements in definition)</a:t>
            </a:r>
          </a:p>
          <a:p>
            <a:pPr lvl="2"/>
            <a:r>
              <a:rPr lang="en-US" dirty="0" smtClean="0"/>
              <a:t>ELT-MIR (METIS)</a:t>
            </a:r>
          </a:p>
          <a:p>
            <a:pPr lvl="2"/>
            <a:r>
              <a:rPr lang="en-US" dirty="0" smtClean="0"/>
              <a:t>ELT-MOS</a:t>
            </a:r>
          </a:p>
          <a:p>
            <a:pPr lvl="2"/>
            <a:r>
              <a:rPr lang="en-US" dirty="0" smtClean="0"/>
              <a:t>ELT-HIRES </a:t>
            </a:r>
          </a:p>
          <a:p>
            <a:r>
              <a:rPr lang="en-US" dirty="0" smtClean="0"/>
              <a:t>Construction philosophy</a:t>
            </a:r>
          </a:p>
          <a:p>
            <a:pPr lvl="1"/>
            <a:r>
              <a:rPr lang="en-US" dirty="0" smtClean="0"/>
              <a:t>Follows ‘VLT model’ of consortia working closely                             with ESO</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Perspective through 2025</a:t>
            </a:r>
          </a:p>
        </p:txBody>
      </p:sp>
      <p:sp>
        <p:nvSpPr>
          <p:cNvPr id="43011" name="Content Placeholder 2"/>
          <p:cNvSpPr>
            <a:spLocks noGrp="1"/>
          </p:cNvSpPr>
          <p:nvPr>
            <p:ph idx="1"/>
          </p:nvPr>
        </p:nvSpPr>
        <p:spPr/>
        <p:txBody>
          <a:bodyPr/>
          <a:lstStyle/>
          <a:p>
            <a:pPr>
              <a:spcBef>
                <a:spcPct val="0"/>
              </a:spcBef>
            </a:pPr>
            <a:r>
              <a:rPr lang="en-US" dirty="0" smtClean="0"/>
              <a:t>Keep the Paranal Observatory world-leading </a:t>
            </a:r>
          </a:p>
          <a:p>
            <a:pPr lvl="1">
              <a:spcBef>
                <a:spcPts val="0"/>
              </a:spcBef>
            </a:pPr>
            <a:r>
              <a:rPr lang="en-US" dirty="0" smtClean="0"/>
              <a:t>White Paper process</a:t>
            </a:r>
          </a:p>
          <a:p>
            <a:pPr lvl="1">
              <a:spcBef>
                <a:spcPts val="0"/>
              </a:spcBef>
            </a:pPr>
            <a:r>
              <a:rPr lang="en-US" dirty="0" smtClean="0"/>
              <a:t>Integrated system of VLT, VLTI, VISTA, VST...  </a:t>
            </a:r>
          </a:p>
          <a:p>
            <a:pPr lvl="1">
              <a:spcBef>
                <a:spcPts val="0"/>
              </a:spcBef>
            </a:pPr>
            <a:r>
              <a:rPr lang="en-US" dirty="0" smtClean="0"/>
              <a:t>Add the E-ELT on </a:t>
            </a:r>
            <a:r>
              <a:rPr lang="en-US" dirty="0" err="1" smtClean="0"/>
              <a:t>Armazones</a:t>
            </a:r>
            <a:r>
              <a:rPr lang="en-US" dirty="0" smtClean="0"/>
              <a:t> to this system</a:t>
            </a:r>
          </a:p>
          <a:p>
            <a:pPr>
              <a:spcBef>
                <a:spcPts val="1200"/>
              </a:spcBef>
            </a:pPr>
            <a:r>
              <a:rPr lang="en-US" dirty="0" smtClean="0"/>
              <a:t>Further develop ALMA on </a:t>
            </a:r>
            <a:r>
              <a:rPr lang="en-US" dirty="0" err="1" smtClean="0"/>
              <a:t>Chajnantor</a:t>
            </a:r>
            <a:endParaRPr lang="en-US" dirty="0" smtClean="0"/>
          </a:p>
          <a:p>
            <a:pPr lvl="1">
              <a:spcBef>
                <a:spcPct val="0"/>
              </a:spcBef>
            </a:pPr>
            <a:r>
              <a:rPr lang="en-US" dirty="0" smtClean="0"/>
              <a:t>Initial steps defined (e.g., Band 5) </a:t>
            </a:r>
          </a:p>
          <a:p>
            <a:pPr lvl="1">
              <a:spcBef>
                <a:spcPct val="0"/>
              </a:spcBef>
            </a:pPr>
            <a:r>
              <a:rPr lang="en-US" dirty="0" smtClean="0"/>
              <a:t>New development studies</a:t>
            </a:r>
          </a:p>
          <a:p>
            <a:pPr>
              <a:spcBef>
                <a:spcPts val="1200"/>
              </a:spcBef>
            </a:pPr>
            <a:r>
              <a:rPr lang="en-US" dirty="0" smtClean="0"/>
              <a:t>Continue successful partnership with community</a:t>
            </a:r>
          </a:p>
          <a:p>
            <a:pPr lvl="1">
              <a:spcBef>
                <a:spcPts val="0"/>
              </a:spcBef>
            </a:pPr>
            <a:r>
              <a:rPr lang="en-US" dirty="0" smtClean="0"/>
              <a:t>Student and fellowship </a:t>
            </a:r>
            <a:r>
              <a:rPr lang="en-US" dirty="0" err="1" smtClean="0"/>
              <a:t>programme</a:t>
            </a:r>
            <a:endParaRPr lang="en-US" dirty="0" smtClean="0"/>
          </a:p>
          <a:p>
            <a:pPr lvl="1">
              <a:spcBef>
                <a:spcPts val="0"/>
              </a:spcBef>
            </a:pPr>
            <a:r>
              <a:rPr lang="en-US" dirty="0" smtClean="0"/>
              <a:t>Construction of instrumentation</a:t>
            </a:r>
          </a:p>
          <a:p>
            <a:pPr lvl="1">
              <a:spcBef>
                <a:spcPts val="0"/>
              </a:spcBef>
            </a:pPr>
            <a:r>
              <a:rPr lang="en-US" dirty="0" smtClean="0"/>
              <a:t>Data archive including science products</a:t>
            </a:r>
          </a:p>
          <a:p>
            <a:pPr lvl="1">
              <a:spcBef>
                <a:spcPts val="0"/>
              </a:spcBef>
            </a:pPr>
            <a:r>
              <a:rPr lang="en-US" dirty="0" smtClean="0"/>
              <a:t>Smaller telescopes and targeted experiments on La </a:t>
            </a:r>
            <a:r>
              <a:rPr lang="en-US" dirty="0" err="1" smtClean="0"/>
              <a:t>Silla</a:t>
            </a:r>
            <a:endParaRPr lang="en-US" dirty="0" smtClean="0"/>
          </a:p>
        </p:txBody>
      </p:sp>
      <p:sp>
        <p:nvSpPr>
          <p:cNvPr id="43012" name="Slide Number Placeholder 3"/>
          <p:cNvSpPr>
            <a:spLocks noGrp="1"/>
          </p:cNvSpPr>
          <p:nvPr>
            <p:ph type="sldNum" sz="quarter" idx="4294967295"/>
          </p:nvPr>
        </p:nvSpPr>
        <p:spPr>
          <a:xfrm>
            <a:off x="7086600" y="6453188"/>
            <a:ext cx="2057400" cy="404812"/>
          </a:xfrm>
          <a:prstGeom prst="rect">
            <a:avLst/>
          </a:prstGeom>
          <a:noFill/>
        </p:spPr>
        <p:txBody>
          <a:bodyPr/>
          <a:lstStyle/>
          <a:p>
            <a:fld id="{27ECA7D4-65AC-4FC4-863D-D62782E62C47}" type="slidenum">
              <a:rPr lang="en-GB" smtClean="0"/>
              <a:pPr/>
              <a:t>37</a:t>
            </a:fld>
            <a:endParaRPr lang="en-GB" smtClean="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l="8926" t="31537" r="5952" b="36163"/>
          <a:stretch>
            <a:fillRect/>
          </a:stretch>
        </p:blipFill>
        <p:spPr bwMode="auto">
          <a:xfrm>
            <a:off x="-36513" y="1052513"/>
            <a:ext cx="9153526" cy="4913312"/>
          </a:xfrm>
          <a:prstGeom prst="rect">
            <a:avLst/>
          </a:prstGeom>
          <a:noFill/>
          <a:ln w="9525">
            <a:noFill/>
            <a:miter lim="800000"/>
            <a:headEnd/>
            <a:tailEnd/>
          </a:ln>
        </p:spPr>
      </p:pic>
      <p:sp>
        <p:nvSpPr>
          <p:cNvPr id="22531" name="Title 1"/>
          <p:cNvSpPr>
            <a:spLocks noGrp="1"/>
          </p:cNvSpPr>
          <p:nvPr>
            <p:ph type="title"/>
          </p:nvPr>
        </p:nvSpPr>
        <p:spPr>
          <a:xfrm>
            <a:off x="792163" y="0"/>
            <a:ext cx="8351837" cy="1025525"/>
          </a:xfrm>
        </p:spPr>
        <p:txBody>
          <a:bodyPr/>
          <a:lstStyle/>
          <a:p>
            <a:r>
              <a:rPr lang="en-US" smtClean="0"/>
              <a:t>Scientific Productivity</a:t>
            </a:r>
          </a:p>
        </p:txBody>
      </p:sp>
      <p:sp>
        <p:nvSpPr>
          <p:cNvPr id="22532" name="Content Placeholder 2"/>
          <p:cNvSpPr>
            <a:spLocks noGrp="1"/>
          </p:cNvSpPr>
          <p:nvPr>
            <p:ph idx="1"/>
          </p:nvPr>
        </p:nvSpPr>
        <p:spPr>
          <a:xfrm>
            <a:off x="755650" y="6021388"/>
            <a:ext cx="8748713" cy="720725"/>
          </a:xfrm>
        </p:spPr>
        <p:txBody>
          <a:bodyPr/>
          <a:lstStyle/>
          <a:p>
            <a:pPr>
              <a:buFont typeface="Monotype Sorts" pitchFamily="112" charset="2"/>
              <a:buNone/>
            </a:pPr>
            <a:r>
              <a:rPr lang="en-US" sz="2400" smtClean="0">
                <a:hlinkClick r:id="rId3"/>
              </a:rPr>
              <a:t>http://www.eso.org/sci/libraries/edocs/ESO/ESOstats.pdf</a:t>
            </a:r>
            <a:r>
              <a:rPr lang="en-US" sz="2400" smtClean="0"/>
              <a:t> </a:t>
            </a:r>
          </a:p>
        </p:txBody>
      </p:sp>
      <p:sp>
        <p:nvSpPr>
          <p:cNvPr id="22533" name="Slide Number Placeholder 3"/>
          <p:cNvSpPr>
            <a:spLocks noGrp="1"/>
          </p:cNvSpPr>
          <p:nvPr>
            <p:ph type="sldNum" sz="quarter" idx="4294967295"/>
          </p:nvPr>
        </p:nvSpPr>
        <p:spPr>
          <a:xfrm>
            <a:off x="3594100" y="6453188"/>
            <a:ext cx="2057400" cy="404812"/>
          </a:xfrm>
          <a:prstGeom prst="rect">
            <a:avLst/>
          </a:prstGeom>
          <a:noFill/>
        </p:spPr>
        <p:txBody>
          <a:bodyPr/>
          <a:lstStyle/>
          <a:p>
            <a:fld id="{52244529-822D-4E14-9272-159733EC9D7F}" type="slidenum">
              <a:rPr lang="en-GB" smtClean="0"/>
              <a:pPr/>
              <a:t>38</a:t>
            </a:fld>
            <a:endParaRPr lang="en-GB"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p:txBody>
          <a:bodyPr/>
          <a:lstStyle/>
          <a:p>
            <a:r>
              <a:rPr lang="en-US" smtClean="0"/>
              <a:t>Science Newsletter</a:t>
            </a:r>
            <a:endParaRPr lang="en-GB" smtClean="0"/>
          </a:p>
        </p:txBody>
      </p:sp>
      <p:sp>
        <p:nvSpPr>
          <p:cNvPr id="19459" name="Content Placeholder 1"/>
          <p:cNvSpPr>
            <a:spLocks noGrp="1"/>
          </p:cNvSpPr>
          <p:nvPr>
            <p:ph idx="1"/>
          </p:nvPr>
        </p:nvSpPr>
        <p:spPr/>
        <p:txBody>
          <a:bodyPr/>
          <a:lstStyle/>
          <a:p>
            <a:r>
              <a:rPr lang="en-US" smtClean="0"/>
              <a:t>Migration from eNews to a full fledged </a:t>
            </a:r>
            <a:br>
              <a:rPr lang="en-US" smtClean="0"/>
            </a:br>
            <a:r>
              <a:rPr lang="en-US" smtClean="0"/>
              <a:t>Science Newsletter</a:t>
            </a:r>
          </a:p>
          <a:p>
            <a:r>
              <a:rPr lang="en-US" smtClean="0"/>
              <a:t>Started March 2013</a:t>
            </a:r>
            <a:endParaRPr lang="en-GB" smtClean="0"/>
          </a:p>
          <a:p>
            <a:r>
              <a:rPr lang="en-US" smtClean="0"/>
              <a:t>Editor: Jeremy Walsh</a:t>
            </a:r>
          </a:p>
        </p:txBody>
      </p:sp>
      <p:pic>
        <p:nvPicPr>
          <p:cNvPr id="19460" name="Picture 1"/>
          <p:cNvPicPr>
            <a:picLocks noChangeAspect="1" noChangeArrowheads="1"/>
          </p:cNvPicPr>
          <p:nvPr/>
        </p:nvPicPr>
        <p:blipFill>
          <a:blip r:embed="rId2"/>
          <a:srcRect/>
          <a:stretch>
            <a:fillRect/>
          </a:stretch>
        </p:blipFill>
        <p:spPr bwMode="auto">
          <a:xfrm>
            <a:off x="4657725" y="1600200"/>
            <a:ext cx="3876675"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work\eso_induction\FredKamphues_VLTI.jpg"/>
          <p:cNvPicPr>
            <a:picLocks noChangeAspect="1" noChangeArrowheads="1"/>
          </p:cNvPicPr>
          <p:nvPr/>
        </p:nvPicPr>
        <p:blipFill>
          <a:blip r:embed="rId3"/>
          <a:srcRect t="9724" b="19449"/>
          <a:stretch>
            <a:fillRect/>
          </a:stretch>
        </p:blipFill>
        <p:spPr bwMode="auto">
          <a:xfrm>
            <a:off x="0" y="3789363"/>
            <a:ext cx="9144000" cy="3122612"/>
          </a:xfrm>
          <a:prstGeom prst="rect">
            <a:avLst/>
          </a:prstGeom>
          <a:noFill/>
          <a:ln w="9525">
            <a:noFill/>
            <a:miter lim="800000"/>
            <a:headEnd/>
            <a:tailEnd/>
          </a:ln>
        </p:spPr>
      </p:pic>
      <p:sp>
        <p:nvSpPr>
          <p:cNvPr id="14339" name="Title 5"/>
          <p:cNvSpPr>
            <a:spLocks noGrp="1"/>
          </p:cNvSpPr>
          <p:nvPr>
            <p:ph type="title"/>
          </p:nvPr>
        </p:nvSpPr>
        <p:spPr>
          <a:xfrm>
            <a:off x="827088" y="0"/>
            <a:ext cx="8316912" cy="1025525"/>
          </a:xfrm>
        </p:spPr>
        <p:txBody>
          <a:bodyPr/>
          <a:lstStyle/>
          <a:p>
            <a:r>
              <a:rPr lang="en-US" dirty="0" smtClean="0"/>
              <a:t>Paranal</a:t>
            </a:r>
          </a:p>
        </p:txBody>
      </p:sp>
      <p:sp>
        <p:nvSpPr>
          <p:cNvPr id="14340" name="Slide Number Placeholder 2"/>
          <p:cNvSpPr>
            <a:spLocks noGrp="1"/>
          </p:cNvSpPr>
          <p:nvPr>
            <p:ph type="sldNum" sz="quarter" idx="4294967295"/>
          </p:nvPr>
        </p:nvSpPr>
        <p:spPr>
          <a:xfrm>
            <a:off x="3594100" y="6453188"/>
            <a:ext cx="2057400" cy="404812"/>
          </a:xfrm>
          <a:prstGeom prst="rect">
            <a:avLst/>
          </a:prstGeom>
          <a:noFill/>
        </p:spPr>
        <p:txBody>
          <a:bodyPr/>
          <a:lstStyle/>
          <a:p>
            <a:fld id="{DE01EAF0-5D87-436E-93DB-B2D54355E0FD}" type="slidenum">
              <a:rPr lang="en-GB" smtClean="0">
                <a:ea typeface="ＭＳ Ｐゴシック" pitchFamily="34" charset="-128"/>
              </a:rPr>
              <a:pPr/>
              <a:t>4</a:t>
            </a:fld>
            <a:endParaRPr lang="en-GB" smtClean="0">
              <a:ea typeface="ＭＳ Ｐゴシック" pitchFamily="34" charset="-128"/>
            </a:endParaRPr>
          </a:p>
        </p:txBody>
      </p:sp>
      <p:pic>
        <p:nvPicPr>
          <p:cNvPr id="14341" name="Picture 4" descr="http://www.eso.org/public/archives/images/screen/potw1119a.jpg"/>
          <p:cNvPicPr>
            <a:picLocks noChangeAspect="1" noChangeArrowheads="1"/>
          </p:cNvPicPr>
          <p:nvPr/>
        </p:nvPicPr>
        <p:blipFill>
          <a:blip r:embed="rId4"/>
          <a:srcRect l="3000" r="6000"/>
          <a:stretch>
            <a:fillRect/>
          </a:stretch>
        </p:blipFill>
        <p:spPr bwMode="auto">
          <a:xfrm>
            <a:off x="-20638" y="1052513"/>
            <a:ext cx="9205913" cy="2755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a:xfrm>
            <a:off x="792163" y="0"/>
            <a:ext cx="8351837" cy="1025525"/>
          </a:xfrm>
        </p:spPr>
        <p:txBody>
          <a:bodyPr/>
          <a:lstStyle/>
          <a:p>
            <a:r>
              <a:rPr lang="en-US" smtClean="0"/>
              <a:t>ESO Fellowships</a:t>
            </a:r>
          </a:p>
        </p:txBody>
      </p:sp>
      <p:sp>
        <p:nvSpPr>
          <p:cNvPr id="20483" name="Content Placeholder 1"/>
          <p:cNvSpPr>
            <a:spLocks noGrp="1"/>
          </p:cNvSpPr>
          <p:nvPr>
            <p:ph idx="1"/>
          </p:nvPr>
        </p:nvSpPr>
        <p:spPr>
          <a:xfrm>
            <a:off x="827088" y="1052513"/>
            <a:ext cx="7935912" cy="4813300"/>
          </a:xfrm>
        </p:spPr>
        <p:txBody>
          <a:bodyPr/>
          <a:lstStyle/>
          <a:p>
            <a:r>
              <a:rPr lang="en-US" dirty="0" smtClean="0"/>
              <a:t>Brochure appeared in March</a:t>
            </a:r>
          </a:p>
          <a:p>
            <a:pPr lvl="1">
              <a:spcBef>
                <a:spcPct val="0"/>
              </a:spcBef>
            </a:pPr>
            <a:r>
              <a:rPr lang="en-US" dirty="0" smtClean="0"/>
              <a:t>Collected all articles by</a:t>
            </a:r>
            <a:br>
              <a:rPr lang="en-US" dirty="0" smtClean="0"/>
            </a:br>
            <a:r>
              <a:rPr lang="en-US" dirty="0" smtClean="0"/>
              <a:t>Fellows in the Messenger over </a:t>
            </a:r>
            <a:br>
              <a:rPr lang="en-US" dirty="0" smtClean="0"/>
            </a:br>
            <a:r>
              <a:rPr lang="en-US" dirty="0" smtClean="0"/>
              <a:t>past 10 years</a:t>
            </a:r>
          </a:p>
          <a:p>
            <a:pPr lvl="1">
              <a:spcBef>
                <a:spcPct val="0"/>
              </a:spcBef>
            </a:pPr>
            <a:r>
              <a:rPr lang="en-US" dirty="0" smtClean="0"/>
              <a:t>Very good feedback</a:t>
            </a:r>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pPr>
            <a:endParaRPr lang="en-US" dirty="0" smtClean="0"/>
          </a:p>
          <a:p>
            <a:pPr>
              <a:spcBef>
                <a:spcPct val="0"/>
              </a:spcBef>
              <a:buNone/>
            </a:pPr>
            <a:r>
              <a:rPr lang="en-GB" sz="2400" dirty="0" smtClean="0">
                <a:hlinkClick r:id="rId2"/>
              </a:rPr>
              <a:t>http://www.eso.org/public/products/ brochures/fellows/</a:t>
            </a:r>
            <a:endParaRPr lang="en-US" sz="3200" dirty="0" smtClean="0"/>
          </a:p>
        </p:txBody>
      </p:sp>
      <p:pic>
        <p:nvPicPr>
          <p:cNvPr id="20484" name="Picture 2" descr="fellows"/>
          <p:cNvPicPr>
            <a:picLocks noChangeAspect="1" noChangeArrowheads="1"/>
          </p:cNvPicPr>
          <p:nvPr/>
        </p:nvPicPr>
        <p:blipFill>
          <a:blip r:embed="rId3"/>
          <a:srcRect/>
          <a:stretch>
            <a:fillRect/>
          </a:stretch>
        </p:blipFill>
        <p:spPr bwMode="auto">
          <a:xfrm>
            <a:off x="5943600" y="1447800"/>
            <a:ext cx="3048000" cy="4314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Director for Science</a:t>
            </a:r>
            <a:endParaRPr lang="en-GB" dirty="0"/>
          </a:p>
        </p:txBody>
      </p:sp>
      <p:sp>
        <p:nvSpPr>
          <p:cNvPr id="3" name="Content Placeholder 2"/>
          <p:cNvSpPr>
            <a:spLocks noGrp="1"/>
          </p:cNvSpPr>
          <p:nvPr>
            <p:ph idx="1"/>
          </p:nvPr>
        </p:nvSpPr>
        <p:spPr/>
        <p:txBody>
          <a:bodyPr/>
          <a:lstStyle/>
          <a:p>
            <a:r>
              <a:rPr lang="en-US" dirty="0" smtClean="0"/>
              <a:t>Position of Director for Science open</a:t>
            </a:r>
          </a:p>
          <a:p>
            <a:pPr lvl="1"/>
            <a:r>
              <a:rPr lang="en-US" dirty="0" smtClean="0"/>
              <a:t>deadline 8 September</a:t>
            </a:r>
            <a:endParaRPr lang="en-GB" dirty="0"/>
          </a:p>
        </p:txBody>
      </p:sp>
      <p:pic>
        <p:nvPicPr>
          <p:cNvPr id="3076" name="Picture 4"/>
          <p:cNvPicPr>
            <a:picLocks noChangeAspect="1" noChangeArrowheads="1"/>
          </p:cNvPicPr>
          <p:nvPr/>
        </p:nvPicPr>
        <p:blipFill>
          <a:blip r:embed="rId2"/>
          <a:srcRect/>
          <a:stretch>
            <a:fillRect/>
          </a:stretch>
        </p:blipFill>
        <p:spPr bwMode="auto">
          <a:xfrm>
            <a:off x="-3498" y="2364035"/>
            <a:ext cx="9147498" cy="28651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smtClean="0"/>
              <a:t>Observing Programmes</a:t>
            </a:r>
          </a:p>
        </p:txBody>
      </p:sp>
      <p:sp>
        <p:nvSpPr>
          <p:cNvPr id="19460" name="Rectangle 3"/>
          <p:cNvSpPr>
            <a:spLocks noGrp="1" noChangeArrowheads="1"/>
          </p:cNvSpPr>
          <p:nvPr>
            <p:ph idx="1"/>
          </p:nvPr>
        </p:nvSpPr>
        <p:spPr/>
        <p:txBody>
          <a:bodyPr/>
          <a:lstStyle/>
          <a:p>
            <a:r>
              <a:rPr lang="en-GB" smtClean="0"/>
              <a:t>Observing proposals</a:t>
            </a:r>
          </a:p>
          <a:p>
            <a:pPr lvl="1">
              <a:spcBef>
                <a:spcPct val="0"/>
              </a:spcBef>
            </a:pPr>
            <a:r>
              <a:rPr lang="en-GB" smtClean="0"/>
              <a:t>~900 proposals per semester (incl ~50 DDT)</a:t>
            </a:r>
          </a:p>
          <a:p>
            <a:pPr lvl="2">
              <a:spcBef>
                <a:spcPct val="0"/>
              </a:spcBef>
            </a:pPr>
            <a:r>
              <a:rPr lang="en-GB" smtClean="0"/>
              <a:t>La Silla, Paranal, APEX</a:t>
            </a:r>
          </a:p>
          <a:p>
            <a:pPr lvl="1">
              <a:spcBef>
                <a:spcPts val="600"/>
              </a:spcBef>
            </a:pPr>
            <a:r>
              <a:rPr lang="en-GB" smtClean="0"/>
              <a:t>Observing Programmes Committee</a:t>
            </a:r>
          </a:p>
          <a:p>
            <a:pPr lvl="2">
              <a:spcBef>
                <a:spcPct val="0"/>
              </a:spcBef>
            </a:pPr>
            <a:r>
              <a:rPr lang="en-GB" smtClean="0"/>
              <a:t>Two meetings/year; 13 sub-panels</a:t>
            </a:r>
          </a:p>
          <a:p>
            <a:pPr lvl="2">
              <a:spcBef>
                <a:spcPct val="0"/>
              </a:spcBef>
            </a:pPr>
            <a:r>
              <a:rPr lang="en-GB" smtClean="0"/>
              <a:t>Time allocated on scientific merit</a:t>
            </a:r>
          </a:p>
          <a:p>
            <a:r>
              <a:rPr lang="en-GB" smtClean="0"/>
              <a:t>Separate process for ALMA</a:t>
            </a:r>
          </a:p>
          <a:p>
            <a:pPr lvl="1">
              <a:spcBef>
                <a:spcPct val="0"/>
              </a:spcBef>
            </a:pPr>
            <a:r>
              <a:rPr lang="en-GB" smtClean="0"/>
              <a:t>~500 proposals for 33.75% ESO share</a:t>
            </a:r>
          </a:p>
        </p:txBody>
      </p:sp>
      <p:sp>
        <p:nvSpPr>
          <p:cNvPr id="19459" name="Slide Number Placeholder 3"/>
          <p:cNvSpPr>
            <a:spLocks noGrp="1"/>
          </p:cNvSpPr>
          <p:nvPr>
            <p:ph type="sldNum" sz="quarter" idx="4294967295"/>
          </p:nvPr>
        </p:nvSpPr>
        <p:spPr>
          <a:xfrm>
            <a:off x="7086600" y="6453188"/>
            <a:ext cx="2057400" cy="404812"/>
          </a:xfrm>
          <a:prstGeom prst="rect">
            <a:avLst/>
          </a:prstGeom>
          <a:noFill/>
        </p:spPr>
        <p:txBody>
          <a:bodyPr/>
          <a:lstStyle/>
          <a:p>
            <a:fld id="{57E5B047-DB2B-4015-B929-6D23501F551E}" type="slidenum">
              <a:rPr lang="en-GB" smtClean="0"/>
              <a:pPr/>
              <a:t>5</a:t>
            </a:fld>
            <a:endParaRPr lang="en-GB" smtClean="0"/>
          </a:p>
        </p:txBody>
      </p:sp>
      <p:pic>
        <p:nvPicPr>
          <p:cNvPr id="19461" name="Picture 5"/>
          <p:cNvPicPr>
            <a:picLocks noChangeAspect="1" noChangeArrowheads="1"/>
          </p:cNvPicPr>
          <p:nvPr/>
        </p:nvPicPr>
        <p:blipFill>
          <a:blip r:embed="rId2"/>
          <a:srcRect t="26457"/>
          <a:stretch>
            <a:fillRect/>
          </a:stretch>
        </p:blipFill>
        <p:spPr bwMode="auto">
          <a:xfrm>
            <a:off x="0" y="4278313"/>
            <a:ext cx="9178925" cy="267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proposal submissions</a:t>
            </a:r>
            <a:endParaRPr lang="en-GB" dirty="0"/>
          </a:p>
        </p:txBody>
      </p:sp>
      <p:sp>
        <p:nvSpPr>
          <p:cNvPr id="3" name="Content Placeholder 2"/>
          <p:cNvSpPr>
            <a:spLocks noGrp="1"/>
          </p:cNvSpPr>
          <p:nvPr>
            <p:ph idx="1"/>
          </p:nvPr>
        </p:nvSpPr>
        <p:spPr/>
        <p:txBody>
          <a:bodyPr/>
          <a:lstStyle/>
          <a:p>
            <a:endParaRPr lang="en-GB"/>
          </a:p>
        </p:txBody>
      </p:sp>
      <p:grpSp>
        <p:nvGrpSpPr>
          <p:cNvPr id="7" name="Group 6"/>
          <p:cNvGrpSpPr/>
          <p:nvPr/>
        </p:nvGrpSpPr>
        <p:grpSpPr>
          <a:xfrm>
            <a:off x="817587" y="1052736"/>
            <a:ext cx="8328407" cy="5049852"/>
            <a:chOff x="817587" y="1052736"/>
            <a:chExt cx="8328407" cy="5049852"/>
          </a:xfrm>
        </p:grpSpPr>
        <p:pic>
          <p:nvPicPr>
            <p:cNvPr id="108546" name="Picture 2"/>
            <p:cNvPicPr>
              <a:picLocks noChangeAspect="1" noChangeArrowheads="1"/>
            </p:cNvPicPr>
            <p:nvPr/>
          </p:nvPicPr>
          <p:blipFill>
            <a:blip r:embed="rId2"/>
            <a:srcRect/>
            <a:stretch>
              <a:fillRect/>
            </a:stretch>
          </p:blipFill>
          <p:spPr bwMode="auto">
            <a:xfrm>
              <a:off x="817587" y="1052736"/>
              <a:ext cx="8328407" cy="5040560"/>
            </a:xfrm>
            <a:prstGeom prst="rect">
              <a:avLst/>
            </a:prstGeom>
            <a:noFill/>
            <a:ln w="9525">
              <a:noFill/>
              <a:miter lim="800000"/>
              <a:headEnd/>
              <a:tailEnd/>
            </a:ln>
          </p:spPr>
        </p:pic>
        <p:sp>
          <p:nvSpPr>
            <p:cNvPr id="5" name="TextBox 4"/>
            <p:cNvSpPr txBox="1"/>
            <p:nvPr/>
          </p:nvSpPr>
          <p:spPr>
            <a:xfrm>
              <a:off x="1642125" y="5733256"/>
              <a:ext cx="697627" cy="369332"/>
            </a:xfrm>
            <a:prstGeom prst="rect">
              <a:avLst/>
            </a:prstGeom>
            <a:noFill/>
          </p:spPr>
          <p:txBody>
            <a:bodyPr wrap="none" rtlCol="0">
              <a:spAutoFit/>
            </a:bodyPr>
            <a:lstStyle/>
            <a:p>
              <a:r>
                <a:rPr lang="en-US" i="0" dirty="0" smtClean="0"/>
                <a:t>1977</a:t>
              </a:r>
              <a:endParaRPr lang="en-GB" i="0" dirty="0"/>
            </a:p>
          </p:txBody>
        </p:sp>
        <p:sp>
          <p:nvSpPr>
            <p:cNvPr id="6" name="TextBox 5"/>
            <p:cNvSpPr txBox="1"/>
            <p:nvPr/>
          </p:nvSpPr>
          <p:spPr>
            <a:xfrm>
              <a:off x="8244412" y="5733256"/>
              <a:ext cx="697627" cy="369332"/>
            </a:xfrm>
            <a:prstGeom prst="rect">
              <a:avLst/>
            </a:prstGeom>
            <a:noFill/>
          </p:spPr>
          <p:txBody>
            <a:bodyPr wrap="none" rtlCol="0">
              <a:spAutoFit/>
            </a:bodyPr>
            <a:lstStyle/>
            <a:p>
              <a:r>
                <a:rPr lang="en-US" i="0" dirty="0" smtClean="0"/>
                <a:t>2013</a:t>
              </a:r>
              <a:endParaRPr lang="en-GB" i="0"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672" y="1195288"/>
            <a:ext cx="7924800" cy="4826000"/>
          </a:xfrm>
          <a:prstGeom prst="rect">
            <a:avLst/>
          </a:prstGeom>
        </p:spPr>
      </p:pic>
      <p:sp>
        <p:nvSpPr>
          <p:cNvPr id="1026" name="Rectangle 2"/>
          <p:cNvSpPr>
            <a:spLocks noGrp="1" noChangeArrowheads="1"/>
          </p:cNvSpPr>
          <p:nvPr>
            <p:ph type="title"/>
          </p:nvPr>
        </p:nvSpPr>
        <p:spPr/>
        <p:txBody>
          <a:bodyPr/>
          <a:lstStyle/>
          <a:p>
            <a:r>
              <a:rPr lang="en-US" dirty="0"/>
              <a:t>Proposal </a:t>
            </a:r>
            <a:r>
              <a:rPr lang="en-US" dirty="0" smtClean="0"/>
              <a:t>submission</a:t>
            </a:r>
            <a:endParaRPr lang="en-US" dirty="0"/>
          </a:p>
        </p:txBody>
      </p:sp>
      <p:sp>
        <p:nvSpPr>
          <p:cNvPr id="5" name="TextBox 4"/>
          <p:cNvSpPr txBox="1"/>
          <p:nvPr/>
        </p:nvSpPr>
        <p:spPr>
          <a:xfrm>
            <a:off x="6248400" y="1828800"/>
            <a:ext cx="1656373" cy="461665"/>
          </a:xfrm>
          <a:prstGeom prst="rect">
            <a:avLst/>
          </a:prstGeom>
          <a:noFill/>
        </p:spPr>
        <p:txBody>
          <a:bodyPr wrap="none" rtlCol="0">
            <a:spAutoFit/>
          </a:bodyPr>
          <a:lstStyle/>
          <a:p>
            <a:r>
              <a:rPr lang="en-US" smtClean="0"/>
              <a:t>892 </a:t>
            </a:r>
            <a:r>
              <a:rPr lang="en-US" dirty="0" smtClean="0"/>
              <a:t>in P91</a:t>
            </a:r>
            <a:endParaRPr lang="en-US" dirty="0"/>
          </a:p>
        </p:txBody>
      </p:sp>
      <p:sp>
        <p:nvSpPr>
          <p:cNvPr id="6" name="TextBox 5"/>
          <p:cNvSpPr txBox="1"/>
          <p:nvPr/>
        </p:nvSpPr>
        <p:spPr>
          <a:xfrm>
            <a:off x="2346625" y="1976735"/>
            <a:ext cx="1844375" cy="461665"/>
          </a:xfrm>
          <a:prstGeom prst="rect">
            <a:avLst/>
          </a:prstGeom>
          <a:noFill/>
        </p:spPr>
        <p:txBody>
          <a:bodyPr wrap="none" rtlCol="0">
            <a:spAutoFit/>
          </a:bodyPr>
          <a:lstStyle/>
          <a:p>
            <a:r>
              <a:rPr lang="en-US" dirty="0" smtClean="0"/>
              <a:t>788 last day</a:t>
            </a:r>
            <a:endParaRPr lang="en-US" dirty="0"/>
          </a:p>
        </p:txBody>
      </p:sp>
      <p:sp>
        <p:nvSpPr>
          <p:cNvPr id="7" name="TextBox 6"/>
          <p:cNvSpPr txBox="1"/>
          <p:nvPr/>
        </p:nvSpPr>
        <p:spPr>
          <a:xfrm>
            <a:off x="2299995" y="2586335"/>
            <a:ext cx="1967205" cy="461665"/>
          </a:xfrm>
          <a:prstGeom prst="rect">
            <a:avLst/>
          </a:prstGeom>
          <a:noFill/>
        </p:spPr>
        <p:txBody>
          <a:bodyPr wrap="none" rtlCol="0">
            <a:spAutoFit/>
          </a:bodyPr>
          <a:lstStyle/>
          <a:p>
            <a:r>
              <a:rPr lang="en-US" dirty="0" smtClean="0"/>
              <a:t>157 last hour</a:t>
            </a:r>
            <a:endParaRPr lang="en-US" dirty="0"/>
          </a:p>
        </p:txBody>
      </p:sp>
      <p:sp>
        <p:nvSpPr>
          <p:cNvPr id="8" name="TextBox 7"/>
          <p:cNvSpPr txBox="1"/>
          <p:nvPr/>
        </p:nvSpPr>
        <p:spPr>
          <a:xfrm>
            <a:off x="2362200" y="3276600"/>
            <a:ext cx="1604526" cy="461665"/>
          </a:xfrm>
          <a:prstGeom prst="rect">
            <a:avLst/>
          </a:prstGeom>
          <a:noFill/>
        </p:spPr>
        <p:txBody>
          <a:bodyPr wrap="none" rtlCol="0">
            <a:spAutoFit/>
          </a:bodyPr>
          <a:lstStyle/>
          <a:p>
            <a:r>
              <a:rPr lang="en-US" dirty="0"/>
              <a:t>9</a:t>
            </a:r>
            <a:r>
              <a:rPr lang="en-US" dirty="0" smtClean="0"/>
              <a:t> last 10m</a:t>
            </a:r>
            <a:endParaRPr lang="en-US" dirty="0"/>
          </a:p>
        </p:txBody>
      </p:sp>
      <p:sp>
        <p:nvSpPr>
          <p:cNvPr id="4" name="TextBox 3"/>
          <p:cNvSpPr txBox="1"/>
          <p:nvPr/>
        </p:nvSpPr>
        <p:spPr>
          <a:xfrm>
            <a:off x="5943600" y="4191000"/>
            <a:ext cx="1120820" cy="27699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200" dirty="0" smtClean="0"/>
              <a:t>G-S Shoulder</a:t>
            </a:r>
            <a:endParaRPr lang="en-US" sz="1200" dirty="0"/>
          </a:p>
        </p:txBody>
      </p:sp>
      <p:cxnSp>
        <p:nvCxnSpPr>
          <p:cNvPr id="10" name="Straight Arrow Connector 9"/>
          <p:cNvCxnSpPr>
            <a:stCxn id="4" idx="2"/>
          </p:cNvCxnSpPr>
          <p:nvPr/>
        </p:nvCxnSpPr>
        <p:spPr bwMode="auto">
          <a:xfrm>
            <a:off x="6504010" y="4467999"/>
            <a:ext cx="636610" cy="56120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27088" y="0"/>
            <a:ext cx="8316912" cy="1025525"/>
          </a:xfrm>
        </p:spPr>
        <p:txBody>
          <a:bodyPr/>
          <a:lstStyle/>
          <a:p>
            <a:pPr eaLnBrk="1" hangingPunct="1"/>
            <a:r>
              <a:rPr lang="en-US" smtClean="0"/>
              <a:t>Integrated System</a:t>
            </a:r>
          </a:p>
        </p:txBody>
      </p:sp>
      <p:sp>
        <p:nvSpPr>
          <p:cNvPr id="15363" name="Content Placeholder 4"/>
          <p:cNvSpPr>
            <a:spLocks noGrp="1"/>
          </p:cNvSpPr>
          <p:nvPr>
            <p:ph idx="1"/>
          </p:nvPr>
        </p:nvSpPr>
        <p:spPr/>
        <p:txBody>
          <a:bodyPr/>
          <a:lstStyle/>
          <a:p>
            <a:endParaRPr lang="en-US" smtClean="0"/>
          </a:p>
        </p:txBody>
      </p:sp>
      <p:sp>
        <p:nvSpPr>
          <p:cNvPr id="15364" name="Slide Number Placeholder 3"/>
          <p:cNvSpPr>
            <a:spLocks noGrp="1"/>
          </p:cNvSpPr>
          <p:nvPr>
            <p:ph type="sldNum" sz="quarter" idx="4294967295"/>
          </p:nvPr>
        </p:nvSpPr>
        <p:spPr>
          <a:xfrm>
            <a:off x="3594100" y="6453188"/>
            <a:ext cx="2057400" cy="404812"/>
          </a:xfrm>
          <a:prstGeom prst="rect">
            <a:avLst/>
          </a:prstGeom>
          <a:noFill/>
        </p:spPr>
        <p:txBody>
          <a:bodyPr/>
          <a:lstStyle/>
          <a:p>
            <a:fld id="{8EAF146A-C52A-4E1E-998A-055F452D15B1}" type="slidenum">
              <a:rPr lang="en-GB" smtClean="0"/>
              <a:pPr/>
              <a:t>8</a:t>
            </a:fld>
            <a:endParaRPr lang="en-GB" smtClean="0"/>
          </a:p>
        </p:txBody>
      </p:sp>
      <p:pic>
        <p:nvPicPr>
          <p:cNvPr id="15365" name="Picture 5" descr="D:\My Documents\Talks\ESO\2012\Sep12\ESO50-Conference\vlt.jpg"/>
          <p:cNvPicPr>
            <a:picLocks noChangeAspect="1" noChangeArrowheads="1"/>
          </p:cNvPicPr>
          <p:nvPr/>
        </p:nvPicPr>
        <p:blipFill>
          <a:blip r:embed="rId2"/>
          <a:srcRect t="3352" b="10895"/>
          <a:stretch>
            <a:fillRect/>
          </a:stretch>
        </p:blipFill>
        <p:spPr bwMode="auto">
          <a:xfrm>
            <a:off x="-36513" y="1042988"/>
            <a:ext cx="9180513" cy="6108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defRPr/>
            </a:pPr>
            <a:r>
              <a:rPr lang="en-US" dirty="0" smtClean="0">
                <a:solidFill>
                  <a:schemeClr val="bg1"/>
                </a:solidFill>
                <a:latin typeface="+mj-lt"/>
                <a:cs typeface="Helvetica Neue Light"/>
              </a:rPr>
              <a:t>VLT Instruments</a:t>
            </a:r>
          </a:p>
        </p:txBody>
      </p:sp>
      <p:sp>
        <p:nvSpPr>
          <p:cNvPr id="41" name="Content Placeholder 40"/>
          <p:cNvSpPr>
            <a:spLocks noGrp="1"/>
          </p:cNvSpPr>
          <p:nvPr>
            <p:ph idx="1"/>
          </p:nvPr>
        </p:nvSpPr>
        <p:spPr/>
        <p:txBody>
          <a:bodyPr/>
          <a:lstStyle/>
          <a:p>
            <a:endParaRPr lang="en-GB"/>
          </a:p>
        </p:txBody>
      </p:sp>
      <p:sp>
        <p:nvSpPr>
          <p:cNvPr id="58371" name="Rectangle 7"/>
          <p:cNvSpPr>
            <a:spLocks noChangeArrowheads="1"/>
          </p:cNvSpPr>
          <p:nvPr/>
        </p:nvSpPr>
        <p:spPr bwMode="auto">
          <a:xfrm>
            <a:off x="2443163" y="1627188"/>
            <a:ext cx="184150" cy="369887"/>
          </a:xfrm>
          <a:prstGeom prst="rect">
            <a:avLst/>
          </a:prstGeom>
          <a:noFill/>
          <a:ln w="9525">
            <a:noFill/>
            <a:miter lim="800000"/>
            <a:headEnd/>
            <a:tailEnd/>
          </a:ln>
        </p:spPr>
        <p:txBody>
          <a:bodyPr wrap="none">
            <a:spAutoFit/>
          </a:bodyPr>
          <a:lstStyle/>
          <a:p>
            <a:pPr algn="r" eaLnBrk="0" hangingPunct="0">
              <a:defRPr/>
            </a:pPr>
            <a:endParaRPr lang="en-GB" sz="1800">
              <a:solidFill>
                <a:schemeClr val="bg1"/>
              </a:solidFill>
              <a:latin typeface="+mj-lt"/>
              <a:ea typeface="ＭＳ Ｐゴシック" pitchFamily="80" charset="-128"/>
            </a:endParaRPr>
          </a:p>
        </p:txBody>
      </p:sp>
      <p:sp>
        <p:nvSpPr>
          <p:cNvPr id="58372" name="Rectangle 8"/>
          <p:cNvSpPr>
            <a:spLocks noChangeArrowheads="1"/>
          </p:cNvSpPr>
          <p:nvPr/>
        </p:nvSpPr>
        <p:spPr bwMode="auto">
          <a:xfrm>
            <a:off x="2586038" y="1762125"/>
            <a:ext cx="184150" cy="369888"/>
          </a:xfrm>
          <a:prstGeom prst="rect">
            <a:avLst/>
          </a:prstGeom>
          <a:noFill/>
          <a:ln w="9525">
            <a:noFill/>
            <a:miter lim="800000"/>
            <a:headEnd/>
            <a:tailEnd/>
          </a:ln>
        </p:spPr>
        <p:txBody>
          <a:bodyPr wrap="none">
            <a:spAutoFit/>
          </a:bodyPr>
          <a:lstStyle/>
          <a:p>
            <a:pPr algn="r" eaLnBrk="0" hangingPunct="0">
              <a:defRPr/>
            </a:pPr>
            <a:endParaRPr lang="en-GB" sz="1800">
              <a:solidFill>
                <a:schemeClr val="bg1"/>
              </a:solidFill>
              <a:latin typeface="+mj-lt"/>
              <a:ea typeface="ＭＳ Ｐゴシック" pitchFamily="80" charset="-128"/>
            </a:endParaRPr>
          </a:p>
        </p:txBody>
      </p:sp>
      <p:grpSp>
        <p:nvGrpSpPr>
          <p:cNvPr id="2" name="Group 48"/>
          <p:cNvGrpSpPr>
            <a:grpSpLocks/>
          </p:cNvGrpSpPr>
          <p:nvPr/>
        </p:nvGrpSpPr>
        <p:grpSpPr bwMode="auto">
          <a:xfrm>
            <a:off x="4999038" y="3276600"/>
            <a:ext cx="2001837" cy="1671638"/>
            <a:chOff x="4863201" y="3346018"/>
            <a:chExt cx="2001162" cy="1641551"/>
          </a:xfrm>
        </p:grpSpPr>
        <p:pic>
          <p:nvPicPr>
            <p:cNvPr id="55335" name="Picture 10" descr="vimosatnas"/>
            <p:cNvPicPr>
              <a:picLocks noChangeAspect="1" noChangeArrowheads="1"/>
            </p:cNvPicPr>
            <p:nvPr/>
          </p:nvPicPr>
          <p:blipFill>
            <a:blip r:embed="rId3"/>
            <a:srcRect/>
            <a:stretch>
              <a:fillRect/>
            </a:stretch>
          </p:blipFill>
          <p:spPr bwMode="auto">
            <a:xfrm>
              <a:off x="4940920" y="3683269"/>
              <a:ext cx="1923443" cy="1304300"/>
            </a:xfrm>
            <a:prstGeom prst="rect">
              <a:avLst/>
            </a:prstGeom>
            <a:noFill/>
            <a:ln w="9525">
              <a:noFill/>
              <a:miter lim="800000"/>
              <a:headEnd/>
              <a:tailEnd/>
            </a:ln>
          </p:spPr>
        </p:pic>
        <p:sp>
          <p:nvSpPr>
            <p:cNvPr id="58408" name="Rectangle 29"/>
            <p:cNvSpPr>
              <a:spLocks noChangeArrowheads="1"/>
            </p:cNvSpPr>
            <p:nvPr/>
          </p:nvSpPr>
          <p:spPr bwMode="auto">
            <a:xfrm>
              <a:off x="4863201" y="3346018"/>
              <a:ext cx="928374" cy="363231"/>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VIMOS</a:t>
              </a:r>
            </a:p>
          </p:txBody>
        </p:sp>
      </p:grpSp>
      <p:grpSp>
        <p:nvGrpSpPr>
          <p:cNvPr id="3" name="Group 52"/>
          <p:cNvGrpSpPr>
            <a:grpSpLocks/>
          </p:cNvGrpSpPr>
          <p:nvPr/>
        </p:nvGrpSpPr>
        <p:grpSpPr bwMode="auto">
          <a:xfrm>
            <a:off x="7065963" y="3276600"/>
            <a:ext cx="1792287" cy="1662113"/>
            <a:chOff x="7064962" y="3338421"/>
            <a:chExt cx="1793318" cy="1662448"/>
          </a:xfrm>
        </p:grpSpPr>
        <p:pic>
          <p:nvPicPr>
            <p:cNvPr id="55333" name="Picture 6" descr="D_NorbertphotosNAOS-CONICA_007"/>
            <p:cNvPicPr>
              <a:picLocks noChangeAspect="1" noChangeArrowheads="1"/>
            </p:cNvPicPr>
            <p:nvPr/>
          </p:nvPicPr>
          <p:blipFill>
            <a:blip r:embed="rId4"/>
            <a:srcRect r="18504"/>
            <a:stretch>
              <a:fillRect/>
            </a:stretch>
          </p:blipFill>
          <p:spPr bwMode="auto">
            <a:xfrm>
              <a:off x="7167828" y="3683269"/>
              <a:ext cx="1690452" cy="1317600"/>
            </a:xfrm>
            <a:prstGeom prst="rect">
              <a:avLst/>
            </a:prstGeom>
            <a:noFill/>
            <a:ln w="9525">
              <a:noFill/>
              <a:miter lim="800000"/>
              <a:headEnd/>
              <a:tailEnd/>
            </a:ln>
          </p:spPr>
        </p:pic>
        <p:sp>
          <p:nvSpPr>
            <p:cNvPr id="58406" name="Rectangle 32"/>
            <p:cNvSpPr>
              <a:spLocks noChangeArrowheads="1"/>
            </p:cNvSpPr>
            <p:nvPr/>
          </p:nvSpPr>
          <p:spPr bwMode="auto">
            <a:xfrm>
              <a:off x="7064962" y="3338421"/>
              <a:ext cx="864097" cy="369963"/>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NACO</a:t>
              </a:r>
            </a:p>
          </p:txBody>
        </p:sp>
      </p:grpSp>
      <p:pic>
        <p:nvPicPr>
          <p:cNvPr id="55303" name="Picture 19" descr="AKA4"/>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2071688" y="1109663"/>
            <a:ext cx="676275" cy="719137"/>
          </a:xfrm>
          <a:prstGeom prst="rect">
            <a:avLst/>
          </a:prstGeom>
          <a:noFill/>
          <a:ln w="9525">
            <a:noFill/>
            <a:miter lim="800000"/>
            <a:headEnd/>
            <a:tailEnd/>
          </a:ln>
        </p:spPr>
      </p:pic>
      <p:pic>
        <p:nvPicPr>
          <p:cNvPr id="55304" name="Picture 20" descr="AKA4"/>
          <p:cNvPicPr>
            <a:picLocks noChangeAspect="1" noChangeArrowheads="1"/>
          </p:cNvPicPr>
          <p:nvPr/>
        </p:nvPicPr>
        <p:blipFill>
          <a:blip r:embed="rId6">
            <a:clrChange>
              <a:clrFrom>
                <a:srgbClr val="FFFFFE"/>
              </a:clrFrom>
              <a:clrTo>
                <a:srgbClr val="FFFFFE">
                  <a:alpha val="0"/>
                </a:srgbClr>
              </a:clrTo>
            </a:clrChange>
          </a:blip>
          <a:srcRect/>
          <a:stretch>
            <a:fillRect/>
          </a:stretch>
        </p:blipFill>
        <p:spPr bwMode="auto">
          <a:xfrm>
            <a:off x="4214813" y="1109663"/>
            <a:ext cx="628650" cy="719137"/>
          </a:xfrm>
          <a:prstGeom prst="rect">
            <a:avLst/>
          </a:prstGeom>
          <a:noFill/>
          <a:ln w="9525">
            <a:noFill/>
            <a:miter lim="800000"/>
            <a:headEnd/>
            <a:tailEnd/>
          </a:ln>
        </p:spPr>
      </p:pic>
      <p:pic>
        <p:nvPicPr>
          <p:cNvPr id="55305" name="Picture 21" descr="AKA4"/>
          <p:cNvPicPr>
            <a:picLocks noChangeAspect="1" noChangeArrowheads="1"/>
          </p:cNvPicPr>
          <p:nvPr/>
        </p:nvPicPr>
        <p:blipFill>
          <a:blip r:embed="rId7">
            <a:clrChange>
              <a:clrFrom>
                <a:srgbClr val="FFFFFE"/>
              </a:clrFrom>
              <a:clrTo>
                <a:srgbClr val="FFFFFE">
                  <a:alpha val="0"/>
                </a:srgbClr>
              </a:clrTo>
            </a:clrChange>
          </a:blip>
          <a:srcRect/>
          <a:stretch>
            <a:fillRect/>
          </a:stretch>
        </p:blipFill>
        <p:spPr bwMode="auto">
          <a:xfrm>
            <a:off x="6103938" y="1109663"/>
            <a:ext cx="754062" cy="719137"/>
          </a:xfrm>
          <a:prstGeom prst="rect">
            <a:avLst/>
          </a:prstGeom>
          <a:noFill/>
          <a:ln w="9525">
            <a:noFill/>
            <a:miter lim="800000"/>
            <a:headEnd/>
            <a:tailEnd/>
          </a:ln>
        </p:spPr>
      </p:pic>
      <p:pic>
        <p:nvPicPr>
          <p:cNvPr id="55306" name="Picture 22" descr="AKA4"/>
          <p:cNvPicPr>
            <a:picLocks noChangeAspect="1" noChangeArrowheads="1"/>
          </p:cNvPicPr>
          <p:nvPr/>
        </p:nvPicPr>
        <p:blipFill>
          <a:blip r:embed="rId8">
            <a:clrChange>
              <a:clrFrom>
                <a:srgbClr val="FFFFFE"/>
              </a:clrFrom>
              <a:clrTo>
                <a:srgbClr val="FFFFFE">
                  <a:alpha val="0"/>
                </a:srgbClr>
              </a:clrTo>
            </a:clrChange>
          </a:blip>
          <a:srcRect/>
          <a:stretch>
            <a:fillRect/>
          </a:stretch>
        </p:blipFill>
        <p:spPr bwMode="auto">
          <a:xfrm>
            <a:off x="8154988" y="1109663"/>
            <a:ext cx="703262" cy="719137"/>
          </a:xfrm>
          <a:prstGeom prst="rect">
            <a:avLst/>
          </a:prstGeom>
          <a:noFill/>
          <a:ln w="9525">
            <a:noFill/>
            <a:miter lim="800000"/>
            <a:headEnd/>
            <a:tailEnd/>
          </a:ln>
        </p:spPr>
      </p:pic>
      <p:grpSp>
        <p:nvGrpSpPr>
          <p:cNvPr id="4" name="Group 55"/>
          <p:cNvGrpSpPr>
            <a:grpSpLocks/>
          </p:cNvGrpSpPr>
          <p:nvPr/>
        </p:nvGrpSpPr>
        <p:grpSpPr bwMode="auto">
          <a:xfrm>
            <a:off x="4994275" y="4953000"/>
            <a:ext cx="2000250" cy="1638300"/>
            <a:chOff x="4993883" y="4952995"/>
            <a:chExt cx="2001427" cy="1638841"/>
          </a:xfrm>
        </p:grpSpPr>
        <p:pic>
          <p:nvPicPr>
            <p:cNvPr id="55331" name="Picture 5"/>
            <p:cNvPicPr>
              <a:picLocks noChangeAspect="1" noChangeArrowheads="1"/>
            </p:cNvPicPr>
            <p:nvPr/>
          </p:nvPicPr>
          <p:blipFill>
            <a:blip r:embed="rId9"/>
            <a:srcRect/>
            <a:stretch>
              <a:fillRect/>
            </a:stretch>
          </p:blipFill>
          <p:spPr bwMode="auto">
            <a:xfrm>
              <a:off x="5071867" y="5282228"/>
              <a:ext cx="1923443" cy="1309608"/>
            </a:xfrm>
            <a:prstGeom prst="rect">
              <a:avLst/>
            </a:prstGeom>
            <a:noFill/>
            <a:ln w="9525">
              <a:noFill/>
              <a:miter lim="800000"/>
              <a:headEnd/>
              <a:tailEnd/>
            </a:ln>
          </p:spPr>
        </p:pic>
        <p:sp>
          <p:nvSpPr>
            <p:cNvPr id="58404" name="Rectangle 24"/>
            <p:cNvSpPr>
              <a:spLocks noChangeArrowheads="1"/>
            </p:cNvSpPr>
            <p:nvPr/>
          </p:nvSpPr>
          <p:spPr bwMode="auto">
            <a:xfrm>
              <a:off x="4993883" y="4952995"/>
              <a:ext cx="903820" cy="370010"/>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ISAAC</a:t>
              </a:r>
            </a:p>
          </p:txBody>
        </p:sp>
      </p:grpSp>
      <p:pic>
        <p:nvPicPr>
          <p:cNvPr id="55308" name="Picture 12"/>
          <p:cNvPicPr>
            <a:picLocks noChangeAspect="1" noChangeArrowheads="1"/>
          </p:cNvPicPr>
          <p:nvPr/>
        </p:nvPicPr>
        <p:blipFill>
          <a:blip r:embed="rId10"/>
          <a:srcRect b="13419"/>
          <a:stretch>
            <a:fillRect/>
          </a:stretch>
        </p:blipFill>
        <p:spPr bwMode="auto">
          <a:xfrm>
            <a:off x="881063" y="1966913"/>
            <a:ext cx="1851025" cy="1319212"/>
          </a:xfrm>
          <a:prstGeom prst="rect">
            <a:avLst/>
          </a:prstGeom>
          <a:noFill/>
          <a:ln w="9525">
            <a:noFill/>
            <a:miter lim="800000"/>
            <a:headEnd/>
            <a:tailEnd/>
          </a:ln>
        </p:spPr>
      </p:pic>
      <p:sp>
        <p:nvSpPr>
          <p:cNvPr id="58381" name="Rectangle 25"/>
          <p:cNvSpPr>
            <a:spLocks noChangeArrowheads="1"/>
          </p:cNvSpPr>
          <p:nvPr/>
        </p:nvSpPr>
        <p:spPr bwMode="auto">
          <a:xfrm>
            <a:off x="801688" y="1600200"/>
            <a:ext cx="954087" cy="369888"/>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FORS2</a:t>
            </a:r>
          </a:p>
        </p:txBody>
      </p:sp>
      <p:grpSp>
        <p:nvGrpSpPr>
          <p:cNvPr id="5" name="Group 41"/>
          <p:cNvGrpSpPr>
            <a:grpSpLocks/>
          </p:cNvGrpSpPr>
          <p:nvPr/>
        </p:nvGrpSpPr>
        <p:grpSpPr bwMode="auto">
          <a:xfrm>
            <a:off x="800100" y="3276600"/>
            <a:ext cx="1700213" cy="1671638"/>
            <a:chOff x="746975" y="4973360"/>
            <a:chExt cx="1700593" cy="1462959"/>
          </a:xfrm>
        </p:grpSpPr>
        <p:pic>
          <p:nvPicPr>
            <p:cNvPr id="55329" name="Picture 23" descr="CRIRES_NasmythA_med"/>
            <p:cNvPicPr>
              <a:picLocks noChangeAspect="1" noChangeArrowheads="1"/>
            </p:cNvPicPr>
            <p:nvPr/>
          </p:nvPicPr>
          <p:blipFill>
            <a:blip r:embed="rId11"/>
            <a:srcRect/>
            <a:stretch>
              <a:fillRect/>
            </a:stretch>
          </p:blipFill>
          <p:spPr bwMode="auto">
            <a:xfrm>
              <a:off x="880318" y="5314706"/>
              <a:ext cx="1567250" cy="1121613"/>
            </a:xfrm>
            <a:prstGeom prst="rect">
              <a:avLst/>
            </a:prstGeom>
            <a:noFill/>
            <a:ln w="9525">
              <a:noFill/>
              <a:miter lim="800000"/>
              <a:headEnd/>
              <a:tailEnd/>
            </a:ln>
          </p:spPr>
        </p:pic>
        <p:sp>
          <p:nvSpPr>
            <p:cNvPr id="58402" name="Rectangle 26"/>
            <p:cNvSpPr>
              <a:spLocks noChangeArrowheads="1"/>
            </p:cNvSpPr>
            <p:nvPr/>
          </p:nvSpPr>
          <p:spPr bwMode="auto">
            <a:xfrm>
              <a:off x="746975" y="4973360"/>
              <a:ext cx="1055924" cy="323713"/>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CRIRES</a:t>
              </a:r>
            </a:p>
          </p:txBody>
        </p:sp>
      </p:grpSp>
      <p:grpSp>
        <p:nvGrpSpPr>
          <p:cNvPr id="6" name="Group 43"/>
          <p:cNvGrpSpPr>
            <a:grpSpLocks/>
          </p:cNvGrpSpPr>
          <p:nvPr/>
        </p:nvGrpSpPr>
        <p:grpSpPr bwMode="auto">
          <a:xfrm>
            <a:off x="2921000" y="3276600"/>
            <a:ext cx="1912938" cy="1671638"/>
            <a:chOff x="2814145" y="3330054"/>
            <a:chExt cx="1913060" cy="1678758"/>
          </a:xfrm>
        </p:grpSpPr>
        <p:pic>
          <p:nvPicPr>
            <p:cNvPr id="55327" name="Picture 11" descr="uvespic2"/>
            <p:cNvPicPr>
              <a:picLocks noChangeAspect="1" noChangeArrowheads="1"/>
            </p:cNvPicPr>
            <p:nvPr/>
          </p:nvPicPr>
          <p:blipFill>
            <a:blip r:embed="rId12"/>
            <a:srcRect/>
            <a:stretch>
              <a:fillRect/>
            </a:stretch>
          </p:blipFill>
          <p:spPr bwMode="auto">
            <a:xfrm>
              <a:off x="2875000" y="3683269"/>
              <a:ext cx="1852205" cy="1325543"/>
            </a:xfrm>
            <a:prstGeom prst="rect">
              <a:avLst/>
            </a:prstGeom>
            <a:noFill/>
            <a:ln w="9525">
              <a:noFill/>
              <a:miter lim="800000"/>
              <a:headEnd/>
              <a:tailEnd/>
            </a:ln>
          </p:spPr>
        </p:pic>
        <p:sp>
          <p:nvSpPr>
            <p:cNvPr id="58400" name="Rectangle 27"/>
            <p:cNvSpPr>
              <a:spLocks noChangeArrowheads="1"/>
            </p:cNvSpPr>
            <p:nvPr/>
          </p:nvSpPr>
          <p:spPr bwMode="auto">
            <a:xfrm>
              <a:off x="2814145" y="3330054"/>
              <a:ext cx="812852" cy="371463"/>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UVES</a:t>
              </a:r>
            </a:p>
          </p:txBody>
        </p:sp>
      </p:grpSp>
      <p:grpSp>
        <p:nvGrpSpPr>
          <p:cNvPr id="7" name="Group 42"/>
          <p:cNvGrpSpPr>
            <a:grpSpLocks/>
          </p:cNvGrpSpPr>
          <p:nvPr/>
        </p:nvGrpSpPr>
        <p:grpSpPr bwMode="auto">
          <a:xfrm>
            <a:off x="2847975" y="1565275"/>
            <a:ext cx="2022475" cy="1711325"/>
            <a:chOff x="2847764" y="1518941"/>
            <a:chExt cx="2021917" cy="1773462"/>
          </a:xfrm>
        </p:grpSpPr>
        <p:pic>
          <p:nvPicPr>
            <p:cNvPr id="55325" name="Picture 9"/>
            <p:cNvPicPr>
              <a:picLocks noChangeAspect="1" noChangeArrowheads="1"/>
            </p:cNvPicPr>
            <p:nvPr/>
          </p:nvPicPr>
          <p:blipFill>
            <a:blip r:embed="rId13"/>
            <a:srcRect/>
            <a:stretch>
              <a:fillRect/>
            </a:stretch>
          </p:blipFill>
          <p:spPr bwMode="auto">
            <a:xfrm>
              <a:off x="2946238" y="1915878"/>
              <a:ext cx="1923443" cy="1376525"/>
            </a:xfrm>
            <a:prstGeom prst="rect">
              <a:avLst/>
            </a:prstGeom>
            <a:noFill/>
            <a:ln w="9525">
              <a:noFill/>
              <a:miter lim="800000"/>
              <a:headEnd/>
              <a:tailEnd/>
            </a:ln>
          </p:spPr>
        </p:pic>
        <p:sp>
          <p:nvSpPr>
            <p:cNvPr id="58398" name="Rectangle 28"/>
            <p:cNvSpPr>
              <a:spLocks noChangeArrowheads="1"/>
            </p:cNvSpPr>
            <p:nvPr/>
          </p:nvSpPr>
          <p:spPr bwMode="auto">
            <a:xfrm>
              <a:off x="2847764" y="1518941"/>
              <a:ext cx="1133162" cy="383318"/>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FLAMES</a:t>
              </a:r>
            </a:p>
          </p:txBody>
        </p:sp>
      </p:grpSp>
      <p:grpSp>
        <p:nvGrpSpPr>
          <p:cNvPr id="8" name="Group 49"/>
          <p:cNvGrpSpPr>
            <a:grpSpLocks/>
          </p:cNvGrpSpPr>
          <p:nvPr/>
        </p:nvGrpSpPr>
        <p:grpSpPr bwMode="auto">
          <a:xfrm>
            <a:off x="4999038" y="1524000"/>
            <a:ext cx="1930400" cy="1670050"/>
            <a:chOff x="4999208" y="1523450"/>
            <a:chExt cx="1930246" cy="1670345"/>
          </a:xfrm>
        </p:grpSpPr>
        <p:pic>
          <p:nvPicPr>
            <p:cNvPr id="55323" name="Picture 3" descr="VISIR"/>
            <p:cNvPicPr>
              <a:picLocks noChangeAspect="1" noChangeArrowheads="1"/>
            </p:cNvPicPr>
            <p:nvPr/>
          </p:nvPicPr>
          <p:blipFill>
            <a:blip r:embed="rId14"/>
            <a:srcRect l="2945" r="5759"/>
            <a:stretch>
              <a:fillRect/>
            </a:stretch>
          </p:blipFill>
          <p:spPr bwMode="auto">
            <a:xfrm>
              <a:off x="5072066" y="1876195"/>
              <a:ext cx="1857388" cy="1317600"/>
            </a:xfrm>
            <a:prstGeom prst="rect">
              <a:avLst/>
            </a:prstGeom>
            <a:noFill/>
            <a:ln w="9525">
              <a:noFill/>
              <a:miter lim="800000"/>
              <a:headEnd/>
              <a:tailEnd/>
            </a:ln>
          </p:spPr>
        </p:pic>
        <p:sp>
          <p:nvSpPr>
            <p:cNvPr id="58396" name="Rectangle 30"/>
            <p:cNvSpPr>
              <a:spLocks noChangeArrowheads="1"/>
            </p:cNvSpPr>
            <p:nvPr/>
          </p:nvSpPr>
          <p:spPr bwMode="auto">
            <a:xfrm>
              <a:off x="4999208" y="1523450"/>
              <a:ext cx="787337" cy="369953"/>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VISIR</a:t>
              </a:r>
            </a:p>
          </p:txBody>
        </p:sp>
      </p:grpSp>
      <p:grpSp>
        <p:nvGrpSpPr>
          <p:cNvPr id="9" name="Group 51"/>
          <p:cNvGrpSpPr>
            <a:grpSpLocks/>
          </p:cNvGrpSpPr>
          <p:nvPr/>
        </p:nvGrpSpPr>
        <p:grpSpPr bwMode="auto">
          <a:xfrm>
            <a:off x="7062788" y="1524000"/>
            <a:ext cx="1747837" cy="1709738"/>
            <a:chOff x="7063071" y="1523923"/>
            <a:chExt cx="1747663" cy="1709555"/>
          </a:xfrm>
        </p:grpSpPr>
        <p:pic>
          <p:nvPicPr>
            <p:cNvPr id="55321" name="Picture 4" descr="SINFONI"/>
            <p:cNvPicPr>
              <a:picLocks noChangeAspect="1" noChangeArrowheads="1"/>
            </p:cNvPicPr>
            <p:nvPr/>
          </p:nvPicPr>
          <p:blipFill>
            <a:blip r:embed="rId15"/>
            <a:srcRect/>
            <a:stretch>
              <a:fillRect/>
            </a:stretch>
          </p:blipFill>
          <p:spPr bwMode="auto">
            <a:xfrm>
              <a:off x="7148753" y="1915878"/>
              <a:ext cx="1661981" cy="1317600"/>
            </a:xfrm>
            <a:prstGeom prst="rect">
              <a:avLst/>
            </a:prstGeom>
            <a:noFill/>
            <a:ln w="9525">
              <a:noFill/>
              <a:miter lim="800000"/>
              <a:headEnd/>
              <a:tailEnd/>
            </a:ln>
          </p:spPr>
        </p:pic>
        <p:sp>
          <p:nvSpPr>
            <p:cNvPr id="58394" name="Rectangle 31"/>
            <p:cNvSpPr>
              <a:spLocks noChangeArrowheads="1"/>
            </p:cNvSpPr>
            <p:nvPr/>
          </p:nvSpPr>
          <p:spPr bwMode="auto">
            <a:xfrm>
              <a:off x="7063071" y="1523923"/>
              <a:ext cx="1120663" cy="369848"/>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SINFONI</a:t>
              </a:r>
            </a:p>
          </p:txBody>
        </p:sp>
      </p:grpSp>
      <p:grpSp>
        <p:nvGrpSpPr>
          <p:cNvPr id="10" name="Group 56"/>
          <p:cNvGrpSpPr>
            <a:grpSpLocks/>
          </p:cNvGrpSpPr>
          <p:nvPr/>
        </p:nvGrpSpPr>
        <p:grpSpPr bwMode="auto">
          <a:xfrm>
            <a:off x="2857500" y="4953000"/>
            <a:ext cx="2000250" cy="1666875"/>
            <a:chOff x="2857480" y="4953624"/>
            <a:chExt cx="2000272" cy="1666893"/>
          </a:xfrm>
        </p:grpSpPr>
        <p:sp>
          <p:nvSpPr>
            <p:cNvPr id="58391" name="Rectangle 36"/>
            <p:cNvSpPr>
              <a:spLocks noChangeArrowheads="1"/>
            </p:cNvSpPr>
            <p:nvPr/>
          </p:nvSpPr>
          <p:spPr bwMode="auto">
            <a:xfrm>
              <a:off x="2857480" y="4953624"/>
              <a:ext cx="1262077" cy="369892"/>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X-shooter</a:t>
              </a:r>
            </a:p>
          </p:txBody>
        </p:sp>
        <p:pic>
          <p:nvPicPr>
            <p:cNvPr id="55320" name="Picture 1"/>
            <p:cNvPicPr>
              <a:picLocks noChangeAspect="1" noChangeArrowheads="1"/>
            </p:cNvPicPr>
            <p:nvPr/>
          </p:nvPicPr>
          <p:blipFill>
            <a:blip r:embed="rId16"/>
            <a:srcRect r="2467"/>
            <a:stretch>
              <a:fillRect/>
            </a:stretch>
          </p:blipFill>
          <p:spPr bwMode="auto">
            <a:xfrm>
              <a:off x="2928926" y="5302917"/>
              <a:ext cx="1928826" cy="1317600"/>
            </a:xfrm>
            <a:prstGeom prst="rect">
              <a:avLst/>
            </a:prstGeom>
            <a:noFill/>
            <a:ln w="9525">
              <a:noFill/>
              <a:miter lim="800000"/>
              <a:headEnd/>
              <a:tailEnd/>
            </a:ln>
          </p:spPr>
        </p:pic>
      </p:grpSp>
      <p:grpSp>
        <p:nvGrpSpPr>
          <p:cNvPr id="11" name="Group 54"/>
          <p:cNvGrpSpPr>
            <a:grpSpLocks/>
          </p:cNvGrpSpPr>
          <p:nvPr/>
        </p:nvGrpSpPr>
        <p:grpSpPr bwMode="auto">
          <a:xfrm>
            <a:off x="7072313" y="4953000"/>
            <a:ext cx="1857375" cy="1651000"/>
            <a:chOff x="7072325" y="4953012"/>
            <a:chExt cx="1857393" cy="1650976"/>
          </a:xfrm>
        </p:grpSpPr>
        <p:pic>
          <p:nvPicPr>
            <p:cNvPr id="55317" name="Picture 37" descr="HawkI_2"/>
            <p:cNvPicPr>
              <a:picLocks noChangeAspect="1" noChangeArrowheads="1"/>
            </p:cNvPicPr>
            <p:nvPr/>
          </p:nvPicPr>
          <p:blipFill>
            <a:blip r:embed="rId17"/>
            <a:srcRect r="10814" b="15631"/>
            <a:stretch>
              <a:fillRect/>
            </a:stretch>
          </p:blipFill>
          <p:spPr bwMode="auto">
            <a:xfrm>
              <a:off x="7162526" y="5286388"/>
              <a:ext cx="1767192" cy="1317600"/>
            </a:xfrm>
            <a:prstGeom prst="rect">
              <a:avLst/>
            </a:prstGeom>
            <a:noFill/>
            <a:ln w="9525">
              <a:noFill/>
              <a:miter lim="800000"/>
              <a:headEnd/>
              <a:tailEnd/>
            </a:ln>
          </p:spPr>
        </p:pic>
        <p:sp>
          <p:nvSpPr>
            <p:cNvPr id="58390" name="Rectangle 24"/>
            <p:cNvSpPr>
              <a:spLocks noChangeArrowheads="1"/>
            </p:cNvSpPr>
            <p:nvPr/>
          </p:nvSpPr>
          <p:spPr bwMode="auto">
            <a:xfrm>
              <a:off x="7072325" y="4953012"/>
              <a:ext cx="1031885" cy="369883"/>
            </a:xfrm>
            <a:prstGeom prst="rect">
              <a:avLst/>
            </a:prstGeom>
            <a:noFill/>
            <a:ln w="9525">
              <a:noFill/>
              <a:miter lim="800000"/>
              <a:headEnd/>
              <a:tailEnd/>
            </a:ln>
          </p:spPr>
          <p:txBody>
            <a:bodyPr wrap="none">
              <a:spAutoFit/>
            </a:bodyPr>
            <a:lstStyle/>
            <a:p>
              <a:pPr algn="r" eaLnBrk="0" hangingPunct="0">
                <a:defRPr/>
              </a:pPr>
              <a:r>
                <a:rPr lang="en-US" sz="1800" b="1" dirty="0">
                  <a:solidFill>
                    <a:schemeClr val="bg1"/>
                  </a:solidFill>
                  <a:latin typeface="+mj-lt"/>
                  <a:ea typeface="ＭＳ Ｐゴシック" pitchFamily="80" charset="-128"/>
                </a:rPr>
                <a:t>HAWK-I</a:t>
              </a:r>
            </a:p>
          </p:txBody>
        </p:sp>
      </p:gr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ESO-official-BL">
  <a:themeElements>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O-official-B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none">
        <a:spAutoFit/>
      </a:bodyPr>
      <a:lstStyle>
        <a:defPPr eaLnBrk="0" hangingPunct="0">
          <a:defRPr sz="1800" b="1" dirty="0">
            <a:solidFill>
              <a:srgbClr val="FF0000"/>
            </a:solidFill>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O-official-B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O-official-B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O-official-B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O-official-B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O-official-B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O-official-B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O-official-B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O-official-B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O-official-B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O-official-B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O-official-B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SO-official-BL">
  <a:themeElements>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O-official-B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noFill/>
          <a:miter lim="800000"/>
          <a:headEnd/>
          <a:tailEnd/>
        </a:ln>
      </a:spPr>
      <a:bodyPr wrap="none">
        <a:spAutoFit/>
      </a:bodyPr>
      <a:lstStyle>
        <a:defPPr eaLnBrk="0" hangingPunct="0">
          <a:defRPr sz="1800" b="1" dirty="0">
            <a:solidFill>
              <a:srgbClr val="FF0000"/>
            </a:solidFill>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O-official-B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O-official-B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O-official-B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O-official-B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O-official-B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O-official-B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O-official-B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O-official-B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O-official-B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O-official-B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O-official-B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24043</TotalTime>
  <Words>1928</Words>
  <Application>Microsoft Office PowerPoint</Application>
  <PresentationFormat>On-screen Show (4:3)</PresentationFormat>
  <Paragraphs>352</Paragraphs>
  <Slides>41</Slides>
  <Notes>11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41</vt:i4>
      </vt:variant>
    </vt:vector>
  </HeadingPairs>
  <TitlesOfParts>
    <vt:vector size="45" baseType="lpstr">
      <vt:lpstr>ESO-official-BL</vt:lpstr>
      <vt:lpstr>1_ESO-official-BL</vt:lpstr>
      <vt:lpstr>Photo Editor Photo</vt:lpstr>
      <vt:lpstr>Equation</vt:lpstr>
      <vt:lpstr>ESO 2013</vt:lpstr>
      <vt:lpstr>ESO’s Programme</vt:lpstr>
      <vt:lpstr>La Silla</vt:lpstr>
      <vt:lpstr>Paranal</vt:lpstr>
      <vt:lpstr>Observing Programmes</vt:lpstr>
      <vt:lpstr>Evolution of proposal submissions</vt:lpstr>
      <vt:lpstr>Proposal submission</vt:lpstr>
      <vt:lpstr>Integrated System</vt:lpstr>
      <vt:lpstr>VLT Instruments</vt:lpstr>
      <vt:lpstr>VLT Instruments 2013/4</vt:lpstr>
      <vt:lpstr>VISIR Upgrade: AQUARIUS</vt:lpstr>
      <vt:lpstr>News from the Galactic Centre</vt:lpstr>
      <vt:lpstr>VIMOS Public Surveys</vt:lpstr>
      <vt:lpstr>VLTI Instruments</vt:lpstr>
      <vt:lpstr>VLT/I Instrument Programme</vt:lpstr>
      <vt:lpstr>PRIMA</vt:lpstr>
      <vt:lpstr>2nd Generation Instrumentation</vt:lpstr>
      <vt:lpstr>Survey Telescopes</vt:lpstr>
      <vt:lpstr>Imaging Public Surveys</vt:lpstr>
      <vt:lpstr>VISTA second data release </vt:lpstr>
      <vt:lpstr>VLT White Paper Process</vt:lpstr>
      <vt:lpstr>Slide 22</vt:lpstr>
      <vt:lpstr>ALMA 2013 (a dream in 2010)</vt:lpstr>
      <vt:lpstr>ALMA 2013 - reality</vt:lpstr>
      <vt:lpstr>ALMA Inauguration</vt:lpstr>
      <vt:lpstr>ALMA status</vt:lpstr>
      <vt:lpstr>ALMA Science Results</vt:lpstr>
      <vt:lpstr>Distant galaxies with ALMA</vt:lpstr>
      <vt:lpstr>Distant galaxies with ALMA</vt:lpstr>
      <vt:lpstr>Formation of supermassive stars</vt:lpstr>
      <vt:lpstr>Outlook on ALMA’s future</vt:lpstr>
      <vt:lpstr>ALMA Development ESO</vt:lpstr>
      <vt:lpstr>E-ELT</vt:lpstr>
      <vt:lpstr>E-ELT Programme</vt:lpstr>
      <vt:lpstr>E-ELT Construction</vt:lpstr>
      <vt:lpstr>E-ELT Instrumentation</vt:lpstr>
      <vt:lpstr>Perspective through 2025</vt:lpstr>
      <vt:lpstr>Scientific Productivity</vt:lpstr>
      <vt:lpstr>Science Newsletter</vt:lpstr>
      <vt:lpstr>ESO Fellowships</vt:lpstr>
      <vt:lpstr>Director for Science</vt:lpstr>
    </vt:vector>
  </TitlesOfParts>
  <Company>European Southern Observatory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110th FC – Garching – 10th to 11th May 2005</dc:title>
  <dc:creator>Mark Robinson</dc:creator>
  <cp:lastModifiedBy>Bruno Leibundgut</cp:lastModifiedBy>
  <cp:revision>402</cp:revision>
  <dcterms:created xsi:type="dcterms:W3CDTF">2005-05-12T08:33:16Z</dcterms:created>
  <dcterms:modified xsi:type="dcterms:W3CDTF">2013-07-12T11:51:42Z</dcterms:modified>
</cp:coreProperties>
</file>