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83" r:id="rId3"/>
    <p:sldId id="380" r:id="rId4"/>
    <p:sldId id="381" r:id="rId5"/>
    <p:sldId id="372" r:id="rId6"/>
    <p:sldId id="373" r:id="rId7"/>
    <p:sldId id="377" r:id="rId8"/>
    <p:sldId id="375" r:id="rId9"/>
    <p:sldId id="382" r:id="rId10"/>
    <p:sldId id="384" r:id="rId11"/>
    <p:sldId id="385" r:id="rId12"/>
    <p:sldId id="374" r:id="rId13"/>
    <p:sldId id="364" r:id="rId14"/>
    <p:sldId id="387" r:id="rId15"/>
    <p:sldId id="388" r:id="rId16"/>
    <p:sldId id="389" r:id="rId17"/>
    <p:sldId id="390" r:id="rId18"/>
    <p:sldId id="376" r:id="rId19"/>
    <p:sldId id="393" r:id="rId20"/>
    <p:sldId id="392" r:id="rId21"/>
    <p:sldId id="378" r:id="rId22"/>
    <p:sldId id="394" r:id="rId23"/>
    <p:sldId id="396" r:id="rId24"/>
    <p:sldId id="369" r:id="rId25"/>
    <p:sldId id="370" r:id="rId26"/>
    <p:sldId id="363" r:id="rId27"/>
    <p:sldId id="362" r:id="rId28"/>
    <p:sldId id="365" r:id="rId29"/>
    <p:sldId id="341" r:id="rId30"/>
    <p:sldId id="342" r:id="rId31"/>
    <p:sldId id="348" r:id="rId32"/>
    <p:sldId id="349" r:id="rId33"/>
    <p:sldId id="368" r:id="rId34"/>
    <p:sldId id="318" r:id="rId35"/>
    <p:sldId id="353" r:id="rId36"/>
    <p:sldId id="317" r:id="rId37"/>
    <p:sldId id="315" r:id="rId38"/>
    <p:sldId id="319" r:id="rId39"/>
    <p:sldId id="327" r:id="rId40"/>
    <p:sldId id="391" r:id="rId41"/>
    <p:sldId id="286" r:id="rId42"/>
    <p:sldId id="288" r:id="rId43"/>
    <p:sldId id="320" r:id="rId44"/>
    <p:sldId id="356" r:id="rId45"/>
    <p:sldId id="358" r:id="rId46"/>
    <p:sldId id="397" r:id="rId47"/>
    <p:sldId id="398" r:id="rId48"/>
    <p:sldId id="399" r:id="rId49"/>
    <p:sldId id="354" r:id="rId50"/>
    <p:sldId id="32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9FD"/>
    <a:srgbClr val="EFEFF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2CEAC-DFDF-4E4E-BDF0-98B83640C3D3}" type="datetimeFigureOut">
              <a:rPr lang="en-GB" smtClean="0"/>
              <a:pPr/>
              <a:t>11/04/2013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5DC28-B1EB-46E0-9650-7D2B52A4F60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1BAC66-1282-4C78-ABB9-5A95D4BAA1D5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04317-FC15-4485-A744-44491E9499F4}" type="slidenum">
              <a:rPr lang="en-GB"/>
              <a:pPr/>
              <a:t>29</a:t>
            </a:fld>
            <a:endParaRPr lang="en-GB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FF0000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NeueLT Com 55 Roman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NeueLT Com 55 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Type </a:t>
            </a:r>
            <a:r>
              <a:rPr lang="en-US" dirty="0" err="1" smtClean="0"/>
              <a:t>Ia</a:t>
            </a:r>
            <a:r>
              <a:rPr lang="en-US" dirty="0" smtClean="0"/>
              <a:t> Supernovae as Distance Indicators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GB" dirty="0" smtClean="0"/>
              <a:t>Bruno </a:t>
            </a:r>
            <a:r>
              <a:rPr lang="en-GB" dirty="0" smtClean="0"/>
              <a:t>Leibundgut</a:t>
            </a:r>
            <a:endParaRPr lang="en-GB" dirty="0" smtClean="0"/>
          </a:p>
        </p:txBody>
      </p:sp>
      <p:pic>
        <p:nvPicPr>
          <p:cNvPr id="4" name="Picture 5" descr="Logo_ohne Unterschr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313" y="4876800"/>
            <a:ext cx="1062487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so50th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876800"/>
            <a:ext cx="1621217" cy="936000"/>
          </a:xfrm>
          <a:prstGeom prst="rect">
            <a:avLst/>
          </a:prstGeom>
        </p:spPr>
      </p:pic>
      <p:pic>
        <p:nvPicPr>
          <p:cNvPr id="1187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1059" y="4878000"/>
            <a:ext cx="89034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54219" y="1447800"/>
            <a:ext cx="9252438" cy="4560332"/>
            <a:chOff x="-54219" y="1447800"/>
            <a:chExt cx="9252438" cy="4560332"/>
          </a:xfrm>
        </p:grpSpPr>
        <p:pic>
          <p:nvPicPr>
            <p:cNvPr id="16998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4219" y="1447800"/>
              <a:ext cx="9252438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28600" y="5638800"/>
              <a:ext cx="1880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NeueLT Com 55 Roman" pitchFamily="34" charset="0"/>
                </a:rPr>
                <a:t>Foley et al. 2013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SN </a:t>
            </a:r>
            <a:r>
              <a:rPr lang="en-US" dirty="0" err="1" smtClean="0"/>
              <a:t>Ia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3048000"/>
            <a:ext cx="8534400" cy="2438400"/>
            <a:chOff x="152400" y="3048000"/>
            <a:chExt cx="8534400" cy="2438400"/>
          </a:xfrm>
        </p:grpSpPr>
        <p:sp>
          <p:nvSpPr>
            <p:cNvPr id="5" name="Rectangle 4"/>
            <p:cNvSpPr/>
            <p:nvPr/>
          </p:nvSpPr>
          <p:spPr>
            <a:xfrm>
              <a:off x="152400" y="3048000"/>
              <a:ext cx="8534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4284000"/>
              <a:ext cx="8534400" cy="39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" y="4876800"/>
              <a:ext cx="8534400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 rot="19617164">
            <a:off x="-527155" y="2898123"/>
            <a:ext cx="102360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HelveticaNeueLT Com 55 Roman" pitchFamily="34" charset="0"/>
              </a:rPr>
              <a:t>What is the standard candle?</a:t>
            </a:r>
            <a:endParaRPr lang="en-GB" sz="2400" dirty="0" smtClean="0">
              <a:solidFill>
                <a:srgbClr val="FF0000"/>
              </a:solidFill>
              <a:latin typeface="HelveticaNeueLT Com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Ni masses from </a:t>
            </a:r>
            <a:br>
              <a:rPr lang="en-GB" dirty="0" smtClean="0"/>
            </a:br>
            <a:r>
              <a:rPr lang="en-GB" dirty="0" smtClean="0"/>
              <a:t>bolometric light curves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800100" y="1524000"/>
            <a:ext cx="7505700" cy="5239045"/>
            <a:chOff x="800100" y="1524000"/>
            <a:chExt cx="7505700" cy="5239045"/>
          </a:xfrm>
        </p:grpSpPr>
        <p:pic>
          <p:nvPicPr>
            <p:cNvPr id="1710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00100" y="1524000"/>
              <a:ext cx="7505700" cy="5239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81200" y="1828800"/>
              <a:ext cx="27061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NeueLT Com 55 Roman" pitchFamily="34" charset="0"/>
                </a:rPr>
                <a:t>Stritzinger</a:t>
              </a:r>
              <a:r>
                <a:rPr lang="en-US" dirty="0" smtClean="0">
                  <a:latin typeface="HelveticaNeueLT Com 55 Roman" pitchFamily="34" charset="0"/>
                </a:rPr>
                <a:t> 2005</a:t>
              </a:r>
            </a:p>
            <a:p>
              <a:r>
                <a:rPr lang="en-US" dirty="0" smtClean="0">
                  <a:latin typeface="HelveticaNeueLT Com 55 Roman" pitchFamily="34" charset="0"/>
                </a:rPr>
                <a:t>38 well-observed </a:t>
              </a:r>
              <a:r>
                <a:rPr lang="en-US" dirty="0" err="1" smtClean="0">
                  <a:latin typeface="HelveticaNeueLT Com 55 Roman" pitchFamily="34" charset="0"/>
                </a:rPr>
                <a:t>SNe</a:t>
              </a:r>
              <a:r>
                <a:rPr lang="en-US" dirty="0" smtClean="0">
                  <a:latin typeface="HelveticaNeueLT Com 55 Roman" pitchFamily="34" charset="0"/>
                </a:rPr>
                <a:t> </a:t>
              </a:r>
              <a:r>
                <a:rPr lang="en-US" dirty="0" err="1" smtClean="0">
                  <a:latin typeface="HelveticaNeueLT Com 55 Roman" pitchFamily="34" charset="0"/>
                </a:rPr>
                <a:t>Ia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 rot="19617164">
            <a:off x="-457196" y="2990455"/>
            <a:ext cx="10096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HelveticaNeueLT Com 55 Roman" pitchFamily="34" charset="0"/>
              </a:rPr>
              <a:t>How can this be a standard candle?</a:t>
            </a:r>
            <a:endParaRPr lang="en-GB" dirty="0" smtClean="0">
              <a:solidFill>
                <a:srgbClr val="FF0000"/>
              </a:solidFill>
              <a:latin typeface="HelveticaNeueLT Com 55 Roman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b="0" dirty="0" smtClean="0"/>
              <a:t>Type </a:t>
            </a:r>
            <a:r>
              <a:rPr lang="en-GB" sz="4000" b="0" dirty="0" err="1" smtClean="0"/>
              <a:t>Ia</a:t>
            </a:r>
            <a:r>
              <a:rPr lang="en-GB" sz="4000" b="0" dirty="0" smtClean="0"/>
              <a:t> </a:t>
            </a:r>
            <a:r>
              <a:rPr lang="en-GB" sz="4000" b="0" dirty="0" err="1" smtClean="0"/>
              <a:t>SNe</a:t>
            </a:r>
            <a:r>
              <a:rPr lang="en-GB" sz="4000" b="0" dirty="0" smtClean="0"/>
              <a:t> do not all come from Chandrasekhar-mass white dwarfs</a:t>
            </a:r>
            <a:endParaRPr lang="en-GB" sz="4000" b="0" dirty="0"/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2"/>
          <a:srcRect t="2708"/>
          <a:stretch>
            <a:fillRect/>
          </a:stretch>
        </p:blipFill>
        <p:spPr bwMode="auto">
          <a:xfrm>
            <a:off x="1625012" y="1371600"/>
            <a:ext cx="6147388" cy="547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23825" y="3509962"/>
            <a:ext cx="8896350" cy="1214438"/>
            <a:chOff x="123825" y="2819400"/>
            <a:chExt cx="8896350" cy="1214438"/>
          </a:xfrm>
        </p:grpSpPr>
        <p:pic>
          <p:nvPicPr>
            <p:cNvPr id="17203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3825" y="2824163"/>
              <a:ext cx="889635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16000" y="2819400"/>
              <a:ext cx="2520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0" y="3733800"/>
              <a:ext cx="8229600" cy="28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" y="6400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NeueLT Com 55 Roman" pitchFamily="34" charset="0"/>
              </a:rPr>
              <a:t>Paradigm 2</a:t>
            </a:r>
            <a:endParaRPr lang="en-GB" dirty="0" smtClean="0">
              <a:solidFill>
                <a:srgbClr val="FF0000"/>
              </a:solidFill>
              <a:latin typeface="HelveticaNeueLT Com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theory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6019800"/>
            <a:ext cx="8229600" cy="83820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en-GB" dirty="0" smtClean="0"/>
              <a:t>“Type </a:t>
            </a:r>
            <a:r>
              <a:rPr lang="en-GB" dirty="0" err="1" smtClean="0"/>
              <a:t>Ia</a:t>
            </a:r>
            <a:r>
              <a:rPr lang="en-GB" dirty="0" smtClean="0"/>
              <a:t> Supernova progenitors are not Chandrasekhar-mass white dwarfs” 		</a:t>
            </a:r>
            <a:r>
              <a:rPr lang="en-GB" sz="1900" dirty="0" smtClean="0"/>
              <a:t>(2012)</a:t>
            </a:r>
            <a:endParaRPr lang="en-GB" sz="19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181100" y="1866900"/>
            <a:ext cx="7559949" cy="4229100"/>
            <a:chOff x="1181100" y="1866900"/>
            <a:chExt cx="7559949" cy="4229100"/>
          </a:xfrm>
        </p:grpSpPr>
        <p:grpSp>
          <p:nvGrpSpPr>
            <p:cNvPr id="14" name="Group 13"/>
            <p:cNvGrpSpPr/>
            <p:nvPr/>
          </p:nvGrpSpPr>
          <p:grpSpPr>
            <a:xfrm>
              <a:off x="1181100" y="1866900"/>
              <a:ext cx="6896100" cy="4229100"/>
              <a:chOff x="1181100" y="2057400"/>
              <a:chExt cx="6896100" cy="4229100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81100" y="2057400"/>
                <a:ext cx="6896100" cy="42291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1295400" y="5257800"/>
                <a:ext cx="6588000" cy="914400"/>
                <a:chOff x="1371600" y="5257800"/>
                <a:chExt cx="6477000" cy="91440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6248400" y="5257800"/>
                  <a:ext cx="1600200" cy="304800"/>
                </a:xfrm>
                <a:prstGeom prst="rect">
                  <a:avLst/>
                </a:prstGeom>
                <a:solidFill>
                  <a:srgbClr val="FF0000">
                    <a:alpha val="31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1371600" y="5562600"/>
                  <a:ext cx="6477000" cy="609600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7924800" y="5715000"/>
              <a:ext cx="816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(2003)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Ejecta masses</a:t>
            </a:r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09600" y="1219200"/>
            <a:ext cx="7924800" cy="5561363"/>
            <a:chOff x="572692" y="1066800"/>
            <a:chExt cx="8114108" cy="5713763"/>
          </a:xfrm>
        </p:grpSpPr>
        <p:pic>
          <p:nvPicPr>
            <p:cNvPr id="1730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2692" y="1066800"/>
              <a:ext cx="8114108" cy="571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869" name="Text Box 5"/>
            <p:cNvSpPr txBox="1">
              <a:spLocks noChangeArrowheads="1"/>
            </p:cNvSpPr>
            <p:nvPr/>
          </p:nvSpPr>
          <p:spPr bwMode="auto">
            <a:xfrm>
              <a:off x="5486400" y="5467290"/>
              <a:ext cx="25282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 err="1">
                  <a:latin typeface="HelveticaNeueLT Com 45 Lt" pitchFamily="34" charset="0"/>
                </a:rPr>
                <a:t>Stritzinger</a:t>
              </a:r>
              <a:r>
                <a:rPr lang="en-GB" sz="2000" dirty="0">
                  <a:latin typeface="HelveticaNeueLT Com 45 Lt" pitchFamily="34" charset="0"/>
                </a:rPr>
                <a:t> et al. 2006</a:t>
              </a:r>
            </a:p>
          </p:txBody>
        </p:sp>
      </p:grp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Ejecta masses</a:t>
            </a:r>
            <a:endParaRPr lang="en-GB"/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Large range in nickel and </a:t>
            </a:r>
            <a:r>
              <a:rPr lang="en-GB" dirty="0" err="1" smtClean="0"/>
              <a:t>ejecta</a:t>
            </a:r>
            <a:r>
              <a:rPr lang="en-GB" dirty="0" smtClean="0"/>
              <a:t> masses</a:t>
            </a:r>
          </a:p>
          <a:p>
            <a:pPr lvl="1"/>
            <a:r>
              <a:rPr lang="en-GB" dirty="0" smtClean="0"/>
              <a:t>no </a:t>
            </a:r>
            <a:r>
              <a:rPr lang="en-GB" dirty="0" err="1" smtClean="0"/>
              <a:t>ejecta</a:t>
            </a:r>
            <a:r>
              <a:rPr lang="en-GB" dirty="0" smtClean="0"/>
              <a:t> mass at 1.4M</a:t>
            </a:r>
            <a:r>
              <a:rPr lang="en-GB" baseline="-25000" dirty="0" smtClean="0">
                <a:sym typeface="Wingdings" pitchFamily="2" charset="2"/>
              </a:rPr>
              <a:t>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factor of 2 in </a:t>
            </a:r>
            <a:r>
              <a:rPr lang="en-GB" dirty="0" err="1" smtClean="0">
                <a:sym typeface="Wingdings" pitchFamily="2" charset="2"/>
              </a:rPr>
              <a:t>ejecta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masses</a:t>
            </a:r>
          </a:p>
          <a:p>
            <a:pPr lvl="1"/>
            <a:r>
              <a:rPr lang="en-GB" dirty="0" smtClean="0">
                <a:sym typeface="Wingdings" pitchFamily="2" charset="2"/>
              </a:rPr>
              <a:t>some rather small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differences 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between</a:t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nickel and </a:t>
            </a:r>
            <a:r>
              <a:rPr lang="en-GB" dirty="0" err="1" smtClean="0">
                <a:sym typeface="Wingdings" pitchFamily="2" charset="2"/>
              </a:rPr>
              <a:t>ejecta</a:t>
            </a:r>
            <a:r>
              <a:rPr lang="en-GB" dirty="0" smtClean="0">
                <a:sym typeface="Wingdings" pitchFamily="2" charset="2"/>
              </a:rPr>
              <a:t/>
            </a:r>
            <a:br>
              <a:rPr lang="en-GB" dirty="0" smtClean="0">
                <a:sym typeface="Wingdings" pitchFamily="2" charset="2"/>
              </a:rPr>
            </a:br>
            <a:r>
              <a:rPr lang="en-GB" dirty="0" smtClean="0">
                <a:sym typeface="Wingdings" pitchFamily="2" charset="2"/>
              </a:rPr>
              <a:t>mass</a:t>
            </a:r>
            <a:endParaRPr lang="en-GB" dirty="0">
              <a:sym typeface="Wingdings" pitchFamily="2" charset="2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352800"/>
            <a:ext cx="4555304" cy="320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Ejecta</a:t>
            </a:r>
            <a:r>
              <a:rPr lang="en-US" dirty="0" smtClean="0"/>
              <a:t> masses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 smtClean="0"/>
              <a:t>Super-Chandrasekhar explosions?</a:t>
            </a:r>
          </a:p>
          <a:p>
            <a:pPr lvl="1"/>
            <a:r>
              <a:rPr lang="en-US" dirty="0" smtClean="0"/>
              <a:t>also </a:t>
            </a:r>
            <a:br>
              <a:rPr lang="en-US" dirty="0" smtClean="0"/>
            </a:br>
            <a:r>
              <a:rPr lang="en-US" dirty="0" smtClean="0"/>
              <a:t>SN 2006gz, 2007if, </a:t>
            </a:r>
            <a:br>
              <a:rPr lang="en-US" dirty="0" smtClean="0"/>
            </a:br>
            <a:r>
              <a:rPr lang="en-US" dirty="0" smtClean="0"/>
              <a:t>2009dc</a:t>
            </a:r>
          </a:p>
          <a:p>
            <a:pPr lvl="1"/>
            <a:r>
              <a:rPr lang="en-US" dirty="0" smtClean="0"/>
              <a:t>inferred Ni mass &gt; 1 M</a:t>
            </a:r>
            <a:r>
              <a:rPr lang="en-US" baseline="-25000" dirty="0" smtClean="0">
                <a:sym typeface="Wingdings"/>
              </a:rPr>
              <a:t></a:t>
            </a:r>
            <a:endParaRPr lang="en-GB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3918858" y="1371600"/>
            <a:ext cx="5225142" cy="5181600"/>
            <a:chOff x="1905000" y="1371600"/>
            <a:chExt cx="5225142" cy="5181600"/>
          </a:xfrm>
        </p:grpSpPr>
        <p:pic>
          <p:nvPicPr>
            <p:cNvPr id="183298" name="Picture 2" descr="http://www.nature.com/nature/journal/v443/n7109/images/nature05103-f2.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1371600"/>
              <a:ext cx="5225142" cy="51816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800600" y="5638800"/>
              <a:ext cx="2024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NeueLT Com 55 Roman" pitchFamily="34" charset="0"/>
                </a:rPr>
                <a:t>Howell et al. 2006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are not </a:t>
            </a:r>
            <a:br>
              <a:rPr lang="en-US" dirty="0" smtClean="0"/>
            </a:br>
            <a:r>
              <a:rPr lang="en-US" dirty="0" smtClean="0"/>
              <a:t>a homogeneous class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Proliferation of information</a:t>
            </a:r>
          </a:p>
          <a:p>
            <a:pPr lvl="1"/>
            <a:r>
              <a:rPr lang="en-US" dirty="0" smtClean="0"/>
              <a:t>Large samples produce many peculiar and special objects</a:t>
            </a:r>
            <a:endParaRPr lang="en-GB" dirty="0" smtClean="0"/>
          </a:p>
          <a:p>
            <a:pPr lvl="1"/>
            <a:r>
              <a:rPr lang="en-US" dirty="0" smtClean="0"/>
              <a:t>Difficulty to assess what are generic features of the class and what are peculiar modifications to the norm</a:t>
            </a:r>
          </a:p>
          <a:p>
            <a:pPr lvl="2"/>
            <a:r>
              <a:rPr lang="en-GB" dirty="0" err="1" smtClean="0"/>
              <a:t>Subluminous</a:t>
            </a:r>
            <a:endParaRPr lang="en-GB" dirty="0" smtClean="0"/>
          </a:p>
          <a:p>
            <a:pPr lvl="2"/>
            <a:r>
              <a:rPr lang="en-GB" dirty="0" err="1" smtClean="0"/>
              <a:t>Superluminous</a:t>
            </a:r>
            <a:endParaRPr lang="en-GB" dirty="0" smtClean="0"/>
          </a:p>
          <a:p>
            <a:pPr lvl="2"/>
            <a:r>
              <a:rPr lang="en-GB" dirty="0" smtClean="0"/>
              <a:t>CSM/no CSM</a:t>
            </a:r>
          </a:p>
          <a:p>
            <a:pPr lvl="2"/>
            <a:r>
              <a:rPr lang="en-GB" dirty="0" smtClean="0"/>
              <a:t>Environmental effects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What should we give up?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/>
              <a:t>multiple progenitor channels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/>
              <a:t>multiple explosion mechanisms</a:t>
            </a:r>
          </a:p>
          <a:p>
            <a:pPr lvl="1">
              <a:buFont typeface="Wingdings" pitchFamily="2" charset="2"/>
              <a:buChar char="à"/>
            </a:pPr>
            <a:r>
              <a:rPr lang="en-US" dirty="0" smtClean="0"/>
              <a:t>uniform </a:t>
            </a:r>
            <a:r>
              <a:rPr lang="en-US" dirty="0" err="1" smtClean="0"/>
              <a:t>metalicity</a:t>
            </a:r>
            <a:endParaRPr lang="en-US" dirty="0" smtClean="0"/>
          </a:p>
          <a:p>
            <a:pPr lvl="1">
              <a:buFont typeface="Wingdings" pitchFamily="2" charset="2"/>
              <a:buChar char="à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NeueLT Com 55 Roman" pitchFamily="34" charset="0"/>
              </a:rPr>
              <a:t>Paradigm 3</a:t>
            </a:r>
            <a:endParaRPr lang="en-GB" dirty="0" smtClean="0">
              <a:solidFill>
                <a:srgbClr val="FF0000"/>
              </a:solidFill>
              <a:latin typeface="HelveticaNeueLT Com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SN Ia Correlations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5562600"/>
          </a:xfrm>
        </p:spPr>
        <p:txBody>
          <a:bodyPr>
            <a:normAutofit lnSpcReduction="10000"/>
          </a:bodyPr>
          <a:lstStyle/>
          <a:p>
            <a:r>
              <a:rPr lang="en-GB" smtClean="0"/>
              <a:t>Luminosity vs. decline rate</a:t>
            </a:r>
          </a:p>
          <a:p>
            <a:pPr lvl="1"/>
            <a:r>
              <a:rPr lang="en-GB" sz="1800" smtClean="0"/>
              <a:t>Phillips 1993, Hamuy et al. 1996, Riess et al. 1996, 1998, Perlmutter et al. 1997, Goldhaber et al. 2001</a:t>
            </a:r>
            <a:endParaRPr lang="en-GB" smtClean="0"/>
          </a:p>
          <a:p>
            <a:r>
              <a:rPr lang="en-GB" smtClean="0"/>
              <a:t>Luminosity </a:t>
            </a:r>
            <a:r>
              <a:rPr lang="en-GB" dirty="0"/>
              <a:t>vs. rise time</a:t>
            </a:r>
          </a:p>
          <a:p>
            <a:pPr lvl="1"/>
            <a:r>
              <a:rPr lang="en-GB" sz="1800" dirty="0" err="1"/>
              <a:t>Riess</a:t>
            </a:r>
            <a:r>
              <a:rPr lang="en-GB" sz="1800" dirty="0"/>
              <a:t> et al. 1999</a:t>
            </a:r>
            <a:endParaRPr lang="en-GB" dirty="0"/>
          </a:p>
          <a:p>
            <a:r>
              <a:rPr lang="en-GB" dirty="0"/>
              <a:t>Luminosity vs. </a:t>
            </a:r>
            <a:r>
              <a:rPr lang="en-GB" dirty="0" err="1"/>
              <a:t>color</a:t>
            </a:r>
            <a:r>
              <a:rPr lang="en-GB" dirty="0"/>
              <a:t> at maximum</a:t>
            </a:r>
          </a:p>
          <a:p>
            <a:pPr lvl="1"/>
            <a:r>
              <a:rPr lang="en-GB" sz="1800" dirty="0" err="1"/>
              <a:t>Riess</a:t>
            </a:r>
            <a:r>
              <a:rPr lang="en-GB" sz="1800" dirty="0"/>
              <a:t> et al. 1996, Tripp 1998, Phillips et al. 1999</a:t>
            </a:r>
            <a:endParaRPr lang="en-GB" dirty="0"/>
          </a:p>
          <a:p>
            <a:r>
              <a:rPr lang="en-GB" dirty="0"/>
              <a:t>Luminosity vs. line strengths and line widths</a:t>
            </a:r>
          </a:p>
          <a:p>
            <a:pPr lvl="1"/>
            <a:r>
              <a:rPr lang="en-GB" sz="1800" dirty="0"/>
              <a:t>Nugent et al. 1995, </a:t>
            </a:r>
            <a:r>
              <a:rPr lang="en-GB" sz="1800" dirty="0" err="1"/>
              <a:t>Riess</a:t>
            </a:r>
            <a:r>
              <a:rPr lang="en-GB" sz="1800" dirty="0"/>
              <a:t> et al. 1998, </a:t>
            </a:r>
            <a:r>
              <a:rPr lang="en-GB" sz="1800" dirty="0" err="1"/>
              <a:t>Mazzali</a:t>
            </a:r>
            <a:r>
              <a:rPr lang="en-GB" sz="1800" dirty="0"/>
              <a:t> et al. 1998</a:t>
            </a:r>
          </a:p>
          <a:p>
            <a:r>
              <a:rPr lang="en-GB" dirty="0"/>
              <a:t>Luminosity vs. host galaxy morphology</a:t>
            </a:r>
          </a:p>
          <a:p>
            <a:pPr lvl="1"/>
            <a:r>
              <a:rPr lang="en-GB" sz="1800" dirty="0" err="1"/>
              <a:t>Filippenko</a:t>
            </a:r>
            <a:r>
              <a:rPr lang="en-GB" sz="1800" dirty="0"/>
              <a:t> 1989, </a:t>
            </a:r>
            <a:r>
              <a:rPr lang="en-GB" sz="1800" dirty="0" err="1"/>
              <a:t>Hamuy</a:t>
            </a:r>
            <a:r>
              <a:rPr lang="en-GB" sz="1800" dirty="0"/>
              <a:t> et al. 1995, 1996, Schmidt et al. 1998, Branch et al. 1996 </a:t>
            </a:r>
          </a:p>
        </p:txBody>
      </p:sp>
      <p:sp>
        <p:nvSpPr>
          <p:cNvPr id="499716" name="WordArt 4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345363" cy="6121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>
                    <a:alpha val="30000"/>
                  </a:srgbClr>
                </a:solidFill>
                <a:latin typeface="Arial Black"/>
              </a:rPr>
              <a:t>Warning!</a:t>
            </a:r>
          </a:p>
          <a:p>
            <a:pPr algn="ctr"/>
            <a:r>
              <a:rPr lang="en-GB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>
                    <a:alpha val="30000"/>
                  </a:srgbClr>
                </a:solidFill>
                <a:latin typeface="Arial Black"/>
              </a:rPr>
              <a:t>Historic </a:t>
            </a:r>
            <a:r>
              <a:rPr lang="en-GB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>
                    <a:alpha val="30000"/>
                  </a:srgbClr>
                </a:solidFill>
                <a:latin typeface="Arial Black"/>
              </a:rPr>
              <a:t>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Luminosity with host galaxy mass and star formation</a:t>
            </a:r>
          </a:p>
          <a:p>
            <a:pPr lvl="1"/>
            <a:r>
              <a:rPr lang="en-GB" sz="2400" dirty="0" err="1" smtClean="0"/>
              <a:t>Hicken</a:t>
            </a:r>
            <a:r>
              <a:rPr lang="en-GB" sz="2400" dirty="0" smtClean="0"/>
              <a:t> et al. 2009, Kelly et al. 2010, </a:t>
            </a:r>
            <a:r>
              <a:rPr lang="en-GB" sz="2400" dirty="0" err="1" smtClean="0"/>
              <a:t>Lampeitl</a:t>
            </a:r>
            <a:r>
              <a:rPr lang="en-GB" sz="2400" dirty="0" smtClean="0"/>
              <a:t> et al. 2010, Sullivan et al. 2010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 </a:t>
            </a:r>
            <a:r>
              <a:rPr lang="en-GB" dirty="0" err="1" smtClean="0"/>
              <a:t>Ia</a:t>
            </a:r>
            <a:r>
              <a:rPr lang="en-GB" dirty="0" smtClean="0"/>
              <a:t> Correlations</a:t>
            </a:r>
            <a:endParaRPr lang="en-GB" dirty="0"/>
          </a:p>
        </p:txBody>
      </p:sp>
      <p:grpSp>
        <p:nvGrpSpPr>
          <p:cNvPr id="4" name="Group 5"/>
          <p:cNvGrpSpPr/>
          <p:nvPr/>
        </p:nvGrpSpPr>
        <p:grpSpPr>
          <a:xfrm>
            <a:off x="4038600" y="1600200"/>
            <a:ext cx="4953000" cy="4510216"/>
            <a:chOff x="1419931" y="1204784"/>
            <a:chExt cx="6047669" cy="5043616"/>
          </a:xfrm>
        </p:grpSpPr>
        <p:pic>
          <p:nvPicPr>
            <p:cNvPr id="11468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19931" y="1204784"/>
              <a:ext cx="6047669" cy="5043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600200" y="5862948"/>
              <a:ext cx="1819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NeueLT Com 55 Roman" pitchFamily="34" charset="0"/>
                </a:rPr>
                <a:t>Kelly et al. 2010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want to learn about supernovae?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explodes?</a:t>
            </a:r>
          </a:p>
          <a:p>
            <a:pPr lvl="1"/>
            <a:r>
              <a:rPr lang="en-US" dirty="0" smtClean="0"/>
              <a:t>progenitors, evolution towards explosion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 does it explode?</a:t>
            </a:r>
          </a:p>
          <a:p>
            <a:pPr lvl="1"/>
            <a:r>
              <a:rPr lang="en-US" dirty="0" smtClean="0"/>
              <a:t>explosion mechanisms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Where does it explode?</a:t>
            </a:r>
          </a:p>
          <a:p>
            <a:pPr lvl="1"/>
            <a:r>
              <a:rPr lang="en-US" dirty="0" smtClean="0"/>
              <a:t>environment (local and global)</a:t>
            </a:r>
          </a:p>
          <a:p>
            <a:pPr lvl="1"/>
            <a:r>
              <a:rPr lang="en-US" dirty="0" smtClean="0"/>
              <a:t>feedback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does it leave behind?</a:t>
            </a:r>
          </a:p>
          <a:p>
            <a:pPr lvl="1"/>
            <a:r>
              <a:rPr lang="en-US" dirty="0" smtClean="0"/>
              <a:t>remnants</a:t>
            </a:r>
          </a:p>
          <a:p>
            <a:pPr lvl="1"/>
            <a:r>
              <a:rPr lang="en-US" dirty="0" smtClean="0"/>
              <a:t>compact remnants</a:t>
            </a:r>
          </a:p>
          <a:p>
            <a:pPr lvl="1"/>
            <a:r>
              <a:rPr lang="en-US" dirty="0" smtClean="0"/>
              <a:t>chemical enrichment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 use of the explosions</a:t>
            </a:r>
          </a:p>
          <a:p>
            <a:pPr lvl="1"/>
            <a:r>
              <a:rPr lang="en-US" dirty="0" smtClean="0"/>
              <a:t>light beacons</a:t>
            </a:r>
          </a:p>
          <a:p>
            <a:pPr lvl="1"/>
            <a:r>
              <a:rPr lang="en-US" dirty="0" smtClean="0"/>
              <a:t>distance indicators</a:t>
            </a:r>
          </a:p>
          <a:p>
            <a:pPr lvl="1"/>
            <a:r>
              <a:rPr lang="en-US" dirty="0" smtClean="0"/>
              <a:t>chemical factories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Expansion </a:t>
            </a:r>
            <a:r>
              <a:rPr lang="en-GB" dirty="0" smtClean="0"/>
              <a:t>velocity with colour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 </a:t>
            </a:r>
            <a:r>
              <a:rPr lang="en-GB" dirty="0" err="1" smtClean="0"/>
              <a:t>Ia</a:t>
            </a:r>
            <a:r>
              <a:rPr lang="en-GB" dirty="0" smtClean="0"/>
              <a:t> Correlations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38088" y="1738200"/>
            <a:ext cx="5077112" cy="5043600"/>
            <a:chOff x="2238088" y="1738200"/>
            <a:chExt cx="5077112" cy="5043600"/>
          </a:xfrm>
        </p:grpSpPr>
        <p:pic>
          <p:nvPicPr>
            <p:cNvPr id="1996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38088" y="1738200"/>
              <a:ext cx="5077112" cy="50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742778" y="5715000"/>
              <a:ext cx="1115222" cy="323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NeueLT Com 55 Roman" pitchFamily="34" charset="0"/>
                </a:rPr>
                <a:t>Foley 2012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Expansion velocity with position within host galaxy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 </a:t>
            </a:r>
            <a:r>
              <a:rPr lang="en-GB" dirty="0" err="1" smtClean="0"/>
              <a:t>Ia</a:t>
            </a:r>
            <a:r>
              <a:rPr lang="en-GB" dirty="0" smtClean="0"/>
              <a:t> Correlations</a:t>
            </a:r>
            <a:endParaRPr lang="en-GB" dirty="0"/>
          </a:p>
        </p:txBody>
      </p:sp>
      <p:grpSp>
        <p:nvGrpSpPr>
          <p:cNvPr id="14" name="Group 13"/>
          <p:cNvGrpSpPr/>
          <p:nvPr/>
        </p:nvGrpSpPr>
        <p:grpSpPr>
          <a:xfrm>
            <a:off x="1676400" y="1447800"/>
            <a:ext cx="7248084" cy="5043600"/>
            <a:chOff x="1676400" y="1447800"/>
            <a:chExt cx="7248084" cy="5043600"/>
          </a:xfrm>
        </p:grpSpPr>
        <p:pic>
          <p:nvPicPr>
            <p:cNvPr id="11469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81400" y="1447800"/>
              <a:ext cx="5343084" cy="50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676400" y="6019800"/>
              <a:ext cx="19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HelveticaNeueLT Com 55 Roman" pitchFamily="34" charset="0"/>
                </a:rPr>
                <a:t>Wang et al. 2013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Ia</a:t>
            </a:r>
            <a:r>
              <a:rPr lang="en-US" dirty="0" smtClean="0"/>
              <a:t> Supernovae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Complicated story</a:t>
            </a:r>
          </a:p>
          <a:p>
            <a:pPr lvl="1"/>
            <a:r>
              <a:rPr lang="en-US" dirty="0" smtClean="0"/>
              <a:t>observational diversity</a:t>
            </a:r>
          </a:p>
          <a:p>
            <a:pPr lvl="1"/>
            <a:r>
              <a:rPr lang="en-US" dirty="0" smtClean="0"/>
              <a:t>many models</a:t>
            </a:r>
          </a:p>
          <a:p>
            <a:pPr marL="900113" lvl="1" indent="-442913">
              <a:buClr>
                <a:srgbClr val="FF0000"/>
              </a:buClr>
              <a:buFont typeface="Wingdings" pitchFamily="2" charset="2"/>
              <a:buChar char="à"/>
            </a:pPr>
            <a:r>
              <a:rPr lang="en-GB" dirty="0" smtClean="0">
                <a:solidFill>
                  <a:srgbClr val="FF0000"/>
                </a:solidFill>
              </a:rPr>
              <a:t>need more constraints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5525" y="1666875"/>
            <a:ext cx="25812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8" name="AutoShape 4" descr="data:image/jpeg;base64,/9j/4AAQSkZJRgABAQAAAQABAAD/2wCEAAkGBxMTEhUUExQWFBQXGRcUGBUVFBQVFBUXFRQXFxUYFRcYHSggGBolHBQUITEhJSkrLi4uFx8zODMsNygtLiwBCgoKDg0OGxAQGywkICQ0LCwsLCwsLCwsLCwsLCwsLCwvLCwsLCwsLCwsLCwsLCwsLCwsLCwsLCwsLCwsLCwsLP/AABEIALcBEwMBIgACEQEDEQH/xAAcAAABBQEBAQAAAAAAAAAAAAAGAAMEBQcCAQj/xAA+EAACAQIFAgUCBAQFAwMFAAABAhEAAwQFEiExBkETIlFhcYGRBzJCoVKxwdEjYpLh8BSC8RUzohYkcrLC/8QAGgEAAgMBAQAAAAAAAAAAAAAAAgMBBAUABv/EAC8RAAICAQQABQIFBAMAAAAAAAABAhEDBBIhMQUTIkFRMmEUcYGx8CNCkdEGocH/2gAMAwEAAhEDEQA/AM8y3KyxE8UfZLgRbUaeKAbmZlWIGwB2oj6bzK43xWz4atNv9DbkUMyk4hdfG1UucqoXUY2q0uYmRvzWf9QY9y5Wdq0tTqFpse+SK+GLbOc5zDWABG1ULsaeNMvXlM+olnm5yL8fT0WOQ5o9m6GU87EeoNahYtLhsKLwENiTqn0ReAPliDWPWjvWr47OrWJXCydKALaK7eUgenpz9qo5ILfZc0rW7c/YH+m85FvEXXPDbT7Sf9q0bCOt5QVPNR81yDDY6wFwoW3dT8sAeeB+v59a86PwFyypt3lKOOx/p6isvXQTj5iE6rG1O37lbmHT+IN3ywU+YNdYzI7yJ5V+d6P0tikUmrOh/wCQZNJBRjjjfz7srSwXzZiOfYQhCWG/7ihAHet46t6dW/bbSIaNiKwrGYdrdxkYQwMVrZvENPrqniVP3QWKLXDG7vFRbGHLvpFPzXFm4UaRS4uh0eGT8LlZFxVPeiDMcnC2iY7VU5FiNd8FjxR3nWk2DHpVTLkkpoGT5MrmK6Lk03dbzH5py2Jq5Vk7TtEp2wJMVxcaBXFo70EkMfCoKsLkBYal2NEGW3sSALZG3E110XilKQTxRG2NtIZMVi5dRPe4NWB9To7yPpgFvEcb+9FoRUWBxVJheprXAI+Km3c2tgaiR96B7v7uxnGLvsqeo8qtOjFgOPrWPJi3wt46D5Z4oq656zklLZk+vpWdnEljLGTWlpMclH19MRJuXJrORdWJcADGDRdhcYDwZr57tYrSZBijPpnqsqQrmlajRpcwApo1+1eFPv5hVFl2OW4AVM1b4e9VBOnTCTGLlkiajtglaauHYGm1sCnL7EOINtlu9KiBsJvSqeQdh80Xd6MOi8UiL5jQc7xTdu83YxXptDqVp5uTV+xM4b40almOOtlCVIrPMSjOxNeWcQ0QSak+LCxR+IeIfiFFRVJC4Y9hX6DTbrUk14RWdYyyIKuMsuaih/hNVNxaKej8IHs3yRwUIP3mpdVY/Armh+1mt+xc8awzJBjbcT3BHcVr2QZ2+Jw1p8QqC4fNtPH6W9pG8UGdH5al3DEMsk3H/oKn4PF3GvNh0UhrXlbsqqPykniCIil6GGPNkmpR+n/D/wDGM3XkafQa37oA5FMLfJHl3FQLuX3SvldC0cHUB94qp6Vxd0XMSMSptBDbQBiBLNqOx4II07jbemeJeHQzYvQkprp9foycmJS+gJTf0qSdzBMfyrDs7us913cDzEmI2FHWddVKj3bc8TpIghlIlT9iPtWaY3GFtjVnS6aGnxqMV+f3ZyilHnsr8QoG44qOakXTO1NWlpWRJSdCa5PLFwqwI2ooGaFrcE7RQo/Nd+K0RNJnBSIaOL48xp/DJ3pgLNWFqzKxTOkNgiBiLkmlacmi3p7o/wAQ6rp29B/WveqcrtYfZYHoKW8kW9pLg2rZUZdj2tGRXmPzi6x5IqDbuzVvldlbnlPNA4xi9zQjdt5KZcxuK2rUZ+advZ/fbYuY9KlZvlfhtHY8VVnCGmLZLk5zUuWMveJMnmuWanjhTTbWDTFQSoYDU7bc9q88E12BFSwuzQvw7zdg2hj961O208V865fj2ttqWtM6V6vDABzBrI1mnd7oipKjSbL1LsmqbCYtXEg1OtXqoQm4vk5E8rSpkXqVWPNiSfMFxZrkW6kYhdJKnkEg/Sm1atmwTwU+rSKbqyyvIbt7cDam4cE80qgrBk0lyQorpbc1ZZv0/ctLNVGEvHcV2fT5MLqao5U1aPWtUcdKoBg3A5kE/c0GwSYG5OwA3JJ4AHc1q/SPR727BF5tLPBKrvo9AW4n+3NK8meRekdppVkTZN6CwsYQHjU7k+uzlYH+mfrU/MsYttiFA7ajtJI4n15qmu5rawn/ANtqg29hO0hvNq9DOrt3mgjqbOyL+u27aHAk8rrUQRMbGNNa8EscEl/GNdW39zTsXny6R5oPp7UKdZ4o4u2lq1HjEhSZj/CP5tccqCR/qb1oKbNLj7a5mAAOSTsAAOTWkdK9BFVZ8RcYO6FTbt6ZQMQTqcgy3lHAgb80rIm8TUOxu/dJGa5xp8O2LTq1xdVu40s3iPbI17kAAQ6xE8czNVHhXT/Co9Zn7CtzxnSGF1Kxtq3hppRI0qAJPmAMMONoHHesl6gwzWrrhgBuYAACweIApeHE4w9QOSW52iqs2QFI5PMnmaZRYq0yrK3usSoJUfUljwo9TXmLyq6kh0ZGG5DCGj1g712pxSSi67ERabZSkb16Ep0Wq6VapAe4rKV3/wBSVMilcMCoD3KKrHXt4CROrHRSE2J+w+Ko8Tinutqdix96jqs08ls0O2MQJ5G+C/yHLFYSeTTONQ2rnlO49KlZZYuKmx29KrmDXXIAkzvG8UlJuTbfBLUXH7jmKxjPzUU0SNlVjSEnzR/7nafj0pnEdPrANu6DGza/KJ7afUUuOaBW4KCKRFO3bJUwf/NcxTrOI2I4qvZqt7g2qovc7U2DG45Wjyact3yODFNCu1WiYbCzJ+sblpNJk1cZb+IDA+eaz0VOwWENziq09PjfLQDNYs9f2yoM0qy58quAxpNKq/4TEDZXXrpZix5JJP1py21RVBq1wOU3bn5VNaSg3whjXyz3L01XFB9a2TIbdpLY4ms9wHSNwwZINXi5BilXZzFX9Dq8eKEoNO38FbNh39MLM4t2ntnjisTzlAl5tPE0SZjjb9o6GaqDEYQuZPJqdbrMWTGoK+H7hYMPlfUyd0XjEGMsl4hSzCeNQRtH2MH5ArYMDjGuE+GeI3OwE+p9fYTWH4XKWLAAwSQB8kwK2HJsSmGC2VbVoEFjsWbux+T+wpOlmvLaRZxJOXBG6g6IuYjFW8Q91RaAVbyy2tlUs3k25MgTtEk0Si7h/C8E208MDSLZUaQBxA/4apeqeomFh2tkSBMeoBBYfaaA7fVTtvE/Wnrr4GyajLnkLEyDD2cVbxNuFRGJZCeNiFKtyQGK7Grm71AqzDfNZfmGb3r/APhL+Z/KEWZJOwFUTY91EOWH+YSVPuPSjySjXQEJOMrRqeM6sCsSW/3oB6gzQYhtQECKpfEa6xFkFidtzMGN99venLWCZdrurUP0mIHpxyKTHNve1ETfNhV0D1JawhY3LbNqI0sseURBhTH3mjTrbEWMbgxdtkM6bqw2O3Kn+3tWVnTp96WEx1y2rKG2bkUyT459iYSrj5IuLuRB7mrC1kj+GHPJExVbikJg9hRNk2a6xobYRFZmZu7ROKMXJ2CmMJG1Qoq+6rKeIqpvtvVZawx5qE+LAn9Q7g7VSdApqxcA2qQaRK7K8+GTcDiLjeQEfNTsvym5auFpBUj8wNV2TqfEEc1oS5cwRXgR+pfUGqmbJsdfIO5lBgram55jA5mJH1p3F5YDqZOOQOxFXGHwqMW0iGHY7beoNdvhzoPEjtz9qT5nPByBHD+HqXxUDJwR3AO0g9iOaKsy6SwdjDqYLPzqJ5mhW7bkn61aHN3vWBbfm2QgP8QjY/tTJKba2vj3Ob4JWMyC3icNosoouruDxPsTQLmXReMt3NHhM5ImV3HxNG/TOMKXdzzRk2aCYmKB6jJgdLlExy7TAMwyy7YYLeQoxEgHuKZFaN+I+F8cq4PmUER6g1n9zDOn5gRNaODN5kE32MUlJcDBFWeS44W3EjaoJWuRTWlJUyDQ0zS0QDtSoDW7Sqv+GQNDmVIGcA1puW5lhbSCSJ9Ioa6FsWSHRwNbbgmrV+mZYxRrXeVJxoGbTZf/AP1TYCllPHausd1iiorLvq7ULYvplgJFVOKy97fM1XjmuW6MiLRKzzHLeYMPmq4CvVWumFG5Nu2Q3Ze9O9K3sV51It2wfzmZJH8A7x67VQ5/mF6xiblq45VlY8EEGeGKgnSWAUx71q2AzJLdqyqRo0gbER5RH8wTWf8A4oZYly8MShANwBXHbUogH6gf/GtZYPLjUP1LuKCjGwYxGcFti5Y+g71WXbNwGVPO5CmI9t+aIOjembuJxQw7KbQAL3LhXdbYidm/UdSgT6z2rVcT+FuGYE2LjWvZwLi/fZv3NE0qTkwknLoBPw6trbPjtu6gBZ3OsiWM+oBgfJqD1hYVbpdBC3CWjsrH8w+J3+vtU/qbpbE4DzyGtMYm2ZAbndSJEihPEZoG/M8gcCnSnHakRTjwyxyTMrdkkuIn9Wkn7kVDzrOvGuyiHQqgTEE7neD/AM2qNhbhaTHOwB2gD1+pNSsNhWd9A2aC5njQO89/96rxwweXenyLarkhjEj0P+k1JwsP/wA4rohYPrXmB2f/AJ6UWZtQZz4Vj95IFQjcI42q2YTVfirMb1mxzOSpnY5oj4YAtLb1b3EEbUPB96t7GLBFRkT9gMn2GMXh+4rzCgxvUzVNehBQ3xQtviiRk9gtdQAwZEVq2GsOPI5kMI+Kym2xWGBgjcGtD6a6qW8ot3fzjgiqGthJpSXNEJDzYFg4BMgSJ/uaj37I0NA4B4MTV/esS+3ff5quxVsqrxHBgGqcclk0CmUYDxXIMwNzH8qdyzLwWuLuACY9YHFWfSyMgZ9vN2IkEDvUrCQ9y6wEA/2p8srTaAn0CdptF2fQ1PVne9tMVXZo3+IwHrRN03bTTqZvN6Cm5ZJR3AEa/k5Yy1V2e9Ni7bENDLuPQ0ULjVYkDcjn1qAXZ3AtqT88VXjlyXYUW0zM8RktxASRVb4Z9K2fO8CNEECSKo8qyG3uSOa0Y6uo2xs5JGYmlWrv0RZY6o5pUf4zGR5kRdKZDauYe3dIh+Zq9tjQ8c1VZNkOMwyBRcVlH6SOKu8FauuTrTTHesjNO5N7rREkPMgJ42ql6gwS6G27URraiqjOx5DScU/UqBMyRgZA7V3pqIVKXyOxJqcea3GqClGh3LrN93W1Zb87cH8qk/mb2ECTHpWo5D0tZSGcteuDfWxIAMcoo2UidjuR60A9O4tLVwsxiVKqfRiVP8gaLMJnsd9vmtjSOUsN2WcFNeokWcrw2XO+Itl9FwC2wY6wpJ1Bgx80EiN53Iqba6qtR+cfeokrjUuWmY+GQAzCNSkmV09tUiR8VNw3TWCRNrWrblncsf32+kU/JC0PxS2N0UfVHUlm5Ze3+aR9iNw0+xoPyL8NcVe/xGCYdHll8STdIJkeQflHyQfajTFdLWBftXbTFUR9Vyy5LqwAOkqTuIbTIMggHjvdPmZVpn71Cw+nkiU98zK8z/D7HWNRTRiBMnwyQ4HsjDf4En2qj6bweJxV/RZTzaXWWYKABu4Or4FbPjM5G8kA99u/aDNVfTpsDE4jE241OQhAiA0K107d2Okn4PrRRw/3LgXPh7bMqzPAXbLMjrDKYOkhv/1qb0rkN7Eh7ttT4VvbURs7n9K+sCZ+lW/XdrRinfgMZEdjR9+FGaePhGtMBNkgCABKPJEx3kNv8VQ8TnOGByh+oDi+jMrmFKmGBB9DUfF2PKaPvxJwK2yHG2+9Z1isyERWPgm8iTRX5spbi7mpGAAnembjV7YtljtWh7DC8KjtXMVLybJrjESDFG+C6NU8+lWMHh88iu0l9yvOah2ZxiSYqDhcwe04dTupmtDzrpNEMSd6g3Pw7d7ZdDuKDNpZYajPnd0WMEfNi5R9gzw+MZkw+IAPnADRxUnNyuhnABH6f61NyrB+HgrFs7Npg+229UGcYd7WoDzI3vwfUV5hxrK49NM5qhixd8OwDxsefevMmxBNp9ImZ3Ow+5pjGYxUtgN5u0AfvNQ/F1gEyFGyqOKbtfP3EyRT5ll9xX8w2J5BlfuKsMvYKh0sQ38qkW7zgmDp+OPrUtmbTFwBgdz5RI+CO9NlldJM5JEjB5Wt6wyqdN07i5O+r+1XvT2WNatS580cnmq7J1AWFJPcA7N9u/0qJnGZ6QQGM+k8VV3zk3BFi12yBezU3bzA7Kpj5NXWHSOKC2xE795mk+ZusEE1ccb4QiUdzNHVaVZ+/V96dkMfWlXfhpg+Wy+6e65t3FUXdm7ntNGOHxKsAVIIPoa+ccPiivBo56Z6pw1u2PGZ1eY2kiPWu1Ph6XqgWNr9jWXT2qHmWB1odqm5bdS5bW4lwMhEzIqa1tYnWsfIrMWOSlx7E+XZhWZ4c2rzSO/euFv+1aZ1zYwSWw91hJ408/tQDeyxTb8Wy+tO47r81s4su6KtUDKMkuSBiLoKkHg0QYX8PcU0f4yKCoYg69asf06RsY9ZHxVBllpTiLIf8huJq9CNQkH54+tavgc0CMWJ3Yzvx8CtnQwe1yQeFK+WUGX4M5cvg3LodrjG6GAKyAFUgSeQR/8AKnsTnwCRI++32qD+Jx8e0txdntEn/teAw++k/SswTH6nS25K6mVZJkAMwE/An9qvya43DVJxujWcsuX8UG8AhU3VrrToBjgR+c+w+sUsxyHGLb/wb9q/cA/Kyta1H/KSSCfYkfNW126llFt24VEGlQOIHf3J5J7zVZdzgBuQFE77yfSd4H2p8ty4Epp8mfLexd+4bQDvdkhragrpIMHVP5I7zRHgemcdhLbOdFzVLtatklwY5AYDVAH6Zmizp7PrT+I1tVnxId4A1kIm5I52IH0rvPM8U8GD2jaDQ04sJcoyfOc08eORHetR/C3K3w+Ga5cBV7xBCnY6FB0kjtJZj8RWVdUWrb4i46EgPDFQ3lDlRriP80n60edM9YE4Mm803LR0aifM6kShJ7tyCe8VieMrK8NQXDav5+3/AGRbI34p3bhO58vpWYLRF1Tnz4p9vyio2ByYsAzGPaqenj5WJKQPEVyVqWC3FEnSeXDV5hvUy1h7arEfWn8NdVOKmWe1wL3oMcI1u3tFSMZ1GtpKFbN2686EZh7Amrm10PfxCg3XW0p3kmT9qfg1+eLSXKIWneXpMHh1A+KxK2143k+la108pFuGHyYoTyrIcty4ly5vXPUmfsBtTuM/E9FIVLXl4+ldqNVkyZFkbtrpI1cWBYcLj1f3/jLy7d8xHb0qlz9JQAbsSBH1qRZ6qwt0jxQbRbh/0n60x1IW8vgecROtd687sn5u6RTyRr8gezrKSoYs6rO4Wd/tUfBuCir6c7fyqDiyxJ1Ek+/Ne4ckf871bcbjTK0mW6z6bfA/euhYk6mLH4PH0pvCiYlvtUjE31QA6Sfhoqu7ukCOCyusaWIPYEx9hUPqbB3nCto1kSCyp5o7aiNz9anYTEJs/hkH1O5HxUi5niqeJHtSlLJGVxVhppACxiuGajPG5klwFNIhhEqoLCaF8xy0oCwYMo5kFWHyDV/HNy7VEV8EVLrAdqVMUqeEB5FKaRrmtQdZMw2Z3ra6Euuqn9KsQPtRRkfS2ZYqyLltj4TkwXvldUGCYniaDK378Ok1ZZh1I4BYGQAJc8+3tVPVzeOKcUrs6U6QEY/8NsyCgM1u4QNh4xJA9tQog6C6PbD23/6l9D3DHhCGUKO5Pqfajg32YiRso/7T7j1pnE4kARMHkdvjmszLq5zW1dCZ52wTs9AA4qXYGwPNAJ1NvsvqB71UHpbM9T6WRUDsE8W7LlAxCE6FMEgA7+taBisYtpQzagWIWWPduOKj2s1HHM16LwlSlg3vtv8AYZiqXYBWOn8a15bWJkWTJd0ZSCoBOkfqBPEkDmtAy9LFq2FtpbRQPyqqwfWe5PqTv61GxT3LgPggM2wMkKIJg+Y+0n6VX4jIsWoJtm25j8i3CD8AsoB+4rVkuFyNjVu0BnVrXcLdi27tYfdI3Ketsz2G0e0ehqrwOWY3Gb2rdxk73HhLY+v6vpNXmU4/xsatnFIF8MO3h3Bv4iiAGB9mJj2FF7Z9oUrIjiuak1aYC23yBOKyrFZdY1lkuIzecqTKMdhqkDY8T9PShfMs8dxu/wBF5o2zrPBdU4dIZ7xW0FP5ZdwBPpvBqlxv4dY+15vCRx6WnBb/AEkAn6TQ5L6RCBOwfKCe+9E3SmQ/9SHLsVtD6SR3qZ07l9vwAGQFmLaiVhwdRGkzuIiIqwxl0WLHg29tVef1Wtlk/pQVOxfmc0uyjsYNLRYA6t9j7VMwlh7h0opP8q5fLyih3I33jvTAxlyIVig/y7GlOD7kxnkU92Z1+5NzfBNh41ssn9KmSPmrTp7N8Jat6ns67v8AmEj6UMEDkmT6kzXL4pV713FcIlZ8eOX9OF/mGmL65ukEW0VAfQVU/wDq+IvEKbjfExQw2PJ/KKdw1y4GDTFRJSa5BnrM8v7q/LgOsn6de8CS1XlvoWwUIcST370NYDrB7VsKqgn1NTcJ16yKfEEk8RWZkjqLuIiMlfJWZ5kwwrC0bmoNJSeR7VHybOruFuBkPsVO6n6dqj5ldN2549xxvwCdl9hXONCmHX8p5jse9XVFuK3cv3LMo0tyYc4x8NjbYZF8LEHfRGzfHrQtew+glWBBBgg7RV9l9gXjb0ygtgNqGxBoizTIFxSalOm9HPa5Hr6GqkciUtopxcuQAtsVO1dJiDIJE/NWtjpnEMWGmCu0ExPxUHGYbRsRuOR6U1OEuhTtHj45jtMVFKTwa9a3vXdi1LAcSQP3olFR6OXJJyfDM11YUkSJj09yKLcf01Ze2wZZkHf9X0JqxyXLFtbIpB/i/iPz/Sn80tXgCQQR3BWftEVWnOTdoseU4L1GH43BvbuMm/lJHH2pUc4rLGZixCyfmlVpZuBdoxKKWmu7lpgASpAPBIIB+D3o4/DHIbV8Xrl+0LqDTbRSSPP+YkEe0fetXJlWOO5jW0uWAsVvnRq6MBhdQ4tiZMc77j03qpxPQGXtvodO3kuNz6ANRJZtBdKBSEUAQQfyqNhWVq9THLFKIjJNSXBJfHC42kSxGw0jYe3sK8eeGiZGx359K7GKVR5RpXvCwK6s3Dc30cbhiY/4Kz2r5Fdlf1Pg5wl5kLtcVGe2qjzeIglQANzJ295NCOX5DmtxAxS3b/y3LgD/AGXVH1ii7GYyCwfYAqwkwPqe+4P2qVgc6tPb1IVI9jP7V7Hw7GsWnjtffL/N/wAou4MVogYW42HtW7bxrABuRuDcO7b9wOPgU/jM7DBYgHvFZ51b1FdtYp1ldDQ6TPDLuJnbzBqoLmevuQQurcwSxn2q7Jxbv4GRk4poMOrsiOYYqy2GgYhVi5cYwi21PlZ43J3KgDcyOw2fx34a31tyMUrvHDI6IT/+WpiB9Kh/hnj4/wCouMfMSqAN+aFBJMf9w/ajjG9QDRHpXVTtdM6MU1ywG/D/AKde3i2u4pdJsmFXkFyJ1A/qAVgQfcehrSs0x6aZBrOc+6uVLiAbmDxvttE/vVNjOr2KnTM+/FG1Fc2CpUqJ3VOaXDciwJuHdvrwf6fahy0bjXAHMt3p7KMcSL192BO1oD02DH/+f3pzp+y1xy5G1ef1ORLJNxVf7EyyOF7QjxmDHgx3AoSvXSBsJjajy1YkQarRlqguvruKzcWWrsrbvd8gWFuP7VJtYAd96kXEhiPQ16Wq5u+ArPQgHApu41eM9R710moqwaO2xemuGxOuNoimFSTTyrRbUFVBKuUeJYGnmhq9iL1l9N0Qp2/3o96BllIYbDvV7nnTti+p1rxuKorUrFNxlyg8c2uCF0dil8A77g7/AB2okyfM/EuG2vC8n0rJsBjvCa4iMYUlPkdq0X8P7cIXJ3Y/tVbVYVC5/wCBy+qg4axrM8MO/wDEP71VZr0lbvMGkqf1ceYf3q7wXqe9SiYq1psMZQ3vhsdKKfZmeZ9IXk1lRqUcR+Yj4qy6Ky5dLtcTzAgAspkbe9HDCuWtxRTwyrvgBYknZEIMbfIp4XpXf4Iri7ZBHvTDvoUkkwJJ9YFVVKWN0vcaCmMTS7LHBpVT4zNld2bVyZ7fSvacoOik9tl7cwdlkFsoGtKoXSyyAAIA3FRcvy2zh1KYe3oUkuQCfzMAOTxsBtUs3CRt2PJJj7d6580QGHJ3jk/FVtz6FNtnFxAhDMCT+lQZAPvTS32dgvr78U6x33E9vUmupFuZnUfpA/pXAHkC2ZYyf091+vvTi4jXuTpHtufp6UxaxIAM7k9juI9vepVvDLzqKR+mJHtQMlc9Av8AiJl17w1u2VYlfzIN2K8hgByQe3vWb4PqS4hgTzuOB77Vt1/CuRBuKQdzMg/esi/EfKCmJW4TK3FABU7Skghvcgg/+K2vC9XO1hf6f6LeLI1wWWQYW1jdd7E+YIRaVFMSY1EsR6SsRHJo1w3TuXJa1eBbLTEMC/18xNZJlOfnCo1tUBVjqG5BDRB39wB9qmv1aXCmCGWdpEb16BzT9+R8Gl2gq60ezh7Pi2FW0ysFYIoUXFbbdR3Bgz80CX+o2fYtP+UAydvb5n6VxjcxuYhhJkA8DiTsAPU1DK6TER+30rpycuugOi36dwK37xt3uHRgCD5kIGpWB/i2+N4qqzPLHt3Gtl9l27wfcfNScvxrWn1jkAj7jmq7G4tnYsxkml5ZRjBL3Ib5J2CH+GEXu0n34H8gKMchxyINER7+sUGZPJNXSdvmsXPBTbTK2TlhB/69FzYSg59TUbF5ozPqAj0HP3qsQgTXQ+1LWGC5oXR5imltURPpUZjUtjNNGSCBR1RNkR2psCnntEHekFriThFp60m9eqldVJJo+SZlh7WHkESBx3mqK91Y5uhj/wC3MR7etDANJqrLTQTbfNkBP1VdwaorpAd9tomT3NW/RmaqqgNtExHrWT49DRJ0rmsLv2/p2PzUZdN/Sq7Hx+Tasl6htMdBaGJOkGiHxAfesoxPhYi0L+G2KbOvcepijfpexcWwGdidW4B7Cq+LK4R2r29vdD4t3RfgRuOP5V6a8sHavGq1foT+Qzx6pOqbwTCYhpiLT7nsdJirhzWc/i9mUWUw6tBdtbDuUUGJ9i0f6aq/XkSR0nSsx0Yl/wCI/c0qZYGaVa9Ir8H0HsCq8xuQPXn7VzM6pnkRHJ54pKSpPMkc+3pXdq5DAc/G/wBzXndxWoctAIeIImO5moZuAmDJZv5f2qWdyfU7D47k1yulFngnvH8qKyKI72UQiBv6k7/QUhckwvmPfb/kU4l5BBC6mYfMCufH0yYgH0EftXMHoZvZaX/O5VRuVBj7kdqg5ll9q6uh0DJ/BJGw4MjcfTerYXDpkpIPE7n2rhctckMSLYO51STA9RXKTTtBJ/AB5r0NhvDuFFfUEZ1HiEgEKdO3Jk+prMktp/wmK+gnRJiYXnjzH+1Yf1Xh7S4q74EqgY+VuA36gvtNbHhurlJyjk5+4/FLmmOZYQbtobABlPtCmT/KuurGtvdYp+rcx/HvJ+v9TVOLhHz7GubjzW1PPHZtQ1s5HzXdjDs5gCuYq7ye0QKoznSsXKVIk4LC6FjvUmOK9biKS+1Vbvlle7HFSeaRNcsdgK5iiRx2Qe1cxFOrtTT81xx6w9KbfmuyI9q81SK6jkN6qs8ryS7ekqpgd4q46GyK1iLhLsJXfT3NanYwiWxCqAKqZtRtdIYo2Yti8tKgkcjlTVXqrSOvcklDet7Ecx3FZpNHhnvjYBGx1uRUfI8VouFW4bb+1WFwCKpLtveRVmPKaY3GwtyfN3wt7WN0Ozp2I/vWydOZyl21rDqUMaR3HtFYNh7wZJbtsf71YZDn13CXPLuh/Mp4+R71Rz6dy9UPq/cbGW0+h8PcB43FdM1COTZx4iC5abYjjn71J/625v5zJ+Nvis56zatslyPTssM9zmzhbfiXn0qTC9yxAmB77GsKz3OGxd+5faYOyr/Cg/KP6n3Joh67N1deotcS4APMxIQqwYFR2O0betB7LCGK0dNGO1TXbFZJXwRTapVJtYVyAYpVcsUbNmFwiSCf5VJsX/MD2jj6UqVYQoQu+YADc7ffmnnuAc8Af7ClSqF0d7WRXxWm1M7klRA/vTVsFfMw7QN5+SaVKjXQtit4gFwZMDcj+Vd4vHiAAx323EwP717SqPcCyMtu2dl1ajvqJmD6xxWF53b037izMO2/r5jSpVoeH/Ux+JlexpzC2tTRSpVqvhDmX1vK7YAO5NSiABSpVScm+ytbY2UZuNl7+p9qkqoAH2ivKVEuUSNsf3roCvaVMOJQwTsnifp+RTGmOaVKhi7IPAk1zcP7fzr2lRHCwt9rbKyMVZTII5mti6Yz438MLlwQwlTHBI7ilSqpq0tqYcXQP9a9T2/CNu3JZtuCAKzUUqVFhgox4B7I+OnTtVY1KlVmHQ2HRKy27DQeDV1ZVSII3FKlQZQh7I82uYS9sSbRPmWf3FatYvK6B1/VSpVj+JwVRn7jsLfRAz7Ai7aZT6UD5HkfjXSpOy817SpejySWOVex2YN7XT9sACOKVKlUebP5E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0710" name="AutoShape 6" descr="data:image/jpeg;base64,/9j/4AAQSkZJRgABAQAAAQABAAD/2wCEAAkGBxMTEhUUExQWFBQXGRcUGBUVFBQVFBUXFRQXFxUYFRcYHSggGBolHBQUITEhJSkrLi4uFx8zODMsNygtLiwBCgoKDg0OGxAQGywkICQ0LCwsLCwsLCwsLCwsLCwsLCwvLCwsLCwsLCwsLCwsLCwsLCwsLCwsLCwsLCwsLCwsLP/AABEIALcBEwMBIgACEQEDEQH/xAAcAAABBQEBAQAAAAAAAAAAAAAGAAMEBQcCAQj/xAA+EAACAQIFAgUCBAQFAwMFAAABAhEAAwQFEiExBkETIlFhcYGRBzJCoVKxwdEjYpLh8BSC8RUzohYkcrLC/8QAGgEAAgMBAQAAAAAAAAAAAAAAAgMBBAUABv/EAC8RAAICAQQABQIFBAMAAAAAAAABAhEDBBIhMQUTIkFRMmEUcYGx8CNCkdEGocH/2gAMAwEAAhEDEQA/AM8y3KyxE8UfZLgRbUaeKAbmZlWIGwB2oj6bzK43xWz4atNv9DbkUMyk4hdfG1UucqoXUY2q0uYmRvzWf9QY9y5Wdq0tTqFpse+SK+GLbOc5zDWABG1ULsaeNMvXlM+olnm5yL8fT0WOQ5o9m6GU87EeoNahYtLhsKLwENiTqn0ReAPliDWPWjvWr47OrWJXCydKALaK7eUgenpz9qo5ILfZc0rW7c/YH+m85FvEXXPDbT7Sf9q0bCOt5QVPNR81yDDY6wFwoW3dT8sAeeB+v59a86PwFyypt3lKOOx/p6isvXQTj5iE6rG1O37lbmHT+IN3ywU+YNdYzI7yJ5V+d6P0tikUmrOh/wCQZNJBRjjjfz7srSwXzZiOfYQhCWG/7ihAHet46t6dW/bbSIaNiKwrGYdrdxkYQwMVrZvENPrqniVP3QWKLXDG7vFRbGHLvpFPzXFm4UaRS4uh0eGT8LlZFxVPeiDMcnC2iY7VU5FiNd8FjxR3nWk2DHpVTLkkpoGT5MrmK6Lk03dbzH5py2Jq5Vk7TtEp2wJMVxcaBXFo70EkMfCoKsLkBYal2NEGW3sSALZG3E110XilKQTxRG2NtIZMVi5dRPe4NWB9To7yPpgFvEcb+9FoRUWBxVJheprXAI+Km3c2tgaiR96B7v7uxnGLvsqeo8qtOjFgOPrWPJi3wt46D5Z4oq656zklLZk+vpWdnEljLGTWlpMclH19MRJuXJrORdWJcADGDRdhcYDwZr57tYrSZBijPpnqsqQrmlajRpcwApo1+1eFPv5hVFl2OW4AVM1b4e9VBOnTCTGLlkiajtglaauHYGm1sCnL7EOINtlu9KiBsJvSqeQdh80Xd6MOi8UiL5jQc7xTdu83YxXptDqVp5uTV+xM4b40almOOtlCVIrPMSjOxNeWcQ0QSak+LCxR+IeIfiFFRVJC4Y9hX6DTbrUk14RWdYyyIKuMsuaih/hNVNxaKej8IHs3yRwUIP3mpdVY/Armh+1mt+xc8awzJBjbcT3BHcVr2QZ2+Jw1p8QqC4fNtPH6W9pG8UGdH5al3DEMsk3H/oKn4PF3GvNh0UhrXlbsqqPykniCIil6GGPNkmpR+n/D/wDGM3XkafQa37oA5FMLfJHl3FQLuX3SvldC0cHUB94qp6Vxd0XMSMSptBDbQBiBLNqOx4II07jbemeJeHQzYvQkprp9foycmJS+gJTf0qSdzBMfyrDs7us913cDzEmI2FHWddVKj3bc8TpIghlIlT9iPtWaY3GFtjVnS6aGnxqMV+f3ZyilHnsr8QoG44qOakXTO1NWlpWRJSdCa5PLFwqwI2ooGaFrcE7RQo/Nd+K0RNJnBSIaOL48xp/DJ3pgLNWFqzKxTOkNgiBiLkmlacmi3p7o/wAQ6rp29B/WveqcrtYfZYHoKW8kW9pLg2rZUZdj2tGRXmPzi6x5IqDbuzVvldlbnlPNA4xi9zQjdt5KZcxuK2rUZ+advZ/fbYuY9KlZvlfhtHY8VVnCGmLZLk5zUuWMveJMnmuWanjhTTbWDTFQSoYDU7bc9q88E12BFSwuzQvw7zdg2hj961O208V865fj2ttqWtM6V6vDABzBrI1mnd7oipKjSbL1LsmqbCYtXEg1OtXqoQm4vk5E8rSpkXqVWPNiSfMFxZrkW6kYhdJKnkEg/Sm1atmwTwU+rSKbqyyvIbt7cDam4cE80qgrBk0lyQorpbc1ZZv0/ctLNVGEvHcV2fT5MLqao5U1aPWtUcdKoBg3A5kE/c0GwSYG5OwA3JJ4AHc1q/SPR727BF5tLPBKrvo9AW4n+3NK8meRekdppVkTZN6CwsYQHjU7k+uzlYH+mfrU/MsYttiFA7ajtJI4n15qmu5rawn/ANtqg29hO0hvNq9DOrt3mgjqbOyL+u27aHAk8rrUQRMbGNNa8EscEl/GNdW39zTsXny6R5oPp7UKdZ4o4u2lq1HjEhSZj/CP5tccqCR/qb1oKbNLj7a5mAAOSTsAAOTWkdK9BFVZ8RcYO6FTbt6ZQMQTqcgy3lHAgb80rIm8TUOxu/dJGa5xp8O2LTq1xdVu40s3iPbI17kAAQ6xE8czNVHhXT/Co9Zn7CtzxnSGF1Kxtq3hppRI0qAJPmAMMONoHHesl6gwzWrrhgBuYAACweIApeHE4w9QOSW52iqs2QFI5PMnmaZRYq0yrK3usSoJUfUljwo9TXmLyq6kh0ZGG5DCGj1g712pxSSi67ERabZSkb16Ep0Wq6VapAe4rKV3/wBSVMilcMCoD3KKrHXt4CROrHRSE2J+w+Ko8Tinutqdix96jqs08ls0O2MQJ5G+C/yHLFYSeTTONQ2rnlO49KlZZYuKmx29KrmDXXIAkzvG8UlJuTbfBLUXH7jmKxjPzUU0SNlVjSEnzR/7nafj0pnEdPrANu6DGza/KJ7afUUuOaBW4KCKRFO3bJUwf/NcxTrOI2I4qvZqt7g2qovc7U2DG45Wjyact3yODFNCu1WiYbCzJ+sblpNJk1cZb+IDA+eaz0VOwWENziq09PjfLQDNYs9f2yoM0qy58quAxpNKq/4TEDZXXrpZix5JJP1py21RVBq1wOU3bn5VNaSg3whjXyz3L01XFB9a2TIbdpLY4ms9wHSNwwZINXi5BilXZzFX9Dq8eKEoNO38FbNh39MLM4t2ntnjisTzlAl5tPE0SZjjb9o6GaqDEYQuZPJqdbrMWTGoK+H7hYMPlfUyd0XjEGMsl4hSzCeNQRtH2MH5ArYMDjGuE+GeI3OwE+p9fYTWH4XKWLAAwSQB8kwK2HJsSmGC2VbVoEFjsWbux+T+wpOlmvLaRZxJOXBG6g6IuYjFW8Q91RaAVbyy2tlUs3k25MgTtEk0Si7h/C8E208MDSLZUaQBxA/4apeqeomFh2tkSBMeoBBYfaaA7fVTtvE/Wnrr4GyajLnkLEyDD2cVbxNuFRGJZCeNiFKtyQGK7Grm71AqzDfNZfmGb3r/APhL+Z/KEWZJOwFUTY91EOWH+YSVPuPSjySjXQEJOMrRqeM6sCsSW/3oB6gzQYhtQECKpfEa6xFkFidtzMGN99venLWCZdrurUP0mIHpxyKTHNve1ETfNhV0D1JawhY3LbNqI0sseURBhTH3mjTrbEWMbgxdtkM6bqw2O3Kn+3tWVnTp96WEx1y2rKG2bkUyT459iYSrj5IuLuRB7mrC1kj+GHPJExVbikJg9hRNk2a6xobYRFZmZu7ROKMXJ2CmMJG1Qoq+6rKeIqpvtvVZawx5qE+LAn9Q7g7VSdApqxcA2qQaRK7K8+GTcDiLjeQEfNTsvym5auFpBUj8wNV2TqfEEc1oS5cwRXgR+pfUGqmbJsdfIO5lBgram55jA5mJH1p3F5YDqZOOQOxFXGHwqMW0iGHY7beoNdvhzoPEjtz9qT5nPByBHD+HqXxUDJwR3AO0g9iOaKsy6SwdjDqYLPzqJ5mhW7bkn61aHN3vWBbfm2QgP8QjY/tTJKba2vj3Ob4JWMyC3icNosoouruDxPsTQLmXReMt3NHhM5ImV3HxNG/TOMKXdzzRk2aCYmKB6jJgdLlExy7TAMwyy7YYLeQoxEgHuKZFaN+I+F8cq4PmUER6g1n9zDOn5gRNaODN5kE32MUlJcDBFWeS44W3EjaoJWuRTWlJUyDQ0zS0QDtSoDW7Sqv+GQNDmVIGcA1puW5lhbSCSJ9Ioa6FsWSHRwNbbgmrV+mZYxRrXeVJxoGbTZf/AP1TYCllPHausd1iiorLvq7ULYvplgJFVOKy97fM1XjmuW6MiLRKzzHLeYMPmq4CvVWumFG5Nu2Q3Ze9O9K3sV51It2wfzmZJH8A7x67VQ5/mF6xiblq45VlY8EEGeGKgnSWAUx71q2AzJLdqyqRo0gbER5RH8wTWf8A4oZYly8MShANwBXHbUogH6gf/GtZYPLjUP1LuKCjGwYxGcFti5Y+g71WXbNwGVPO5CmI9t+aIOjembuJxQw7KbQAL3LhXdbYidm/UdSgT6z2rVcT+FuGYE2LjWvZwLi/fZv3NE0qTkwknLoBPw6trbPjtu6gBZ3OsiWM+oBgfJqD1hYVbpdBC3CWjsrH8w+J3+vtU/qbpbE4DzyGtMYm2ZAbndSJEihPEZoG/M8gcCnSnHakRTjwyxyTMrdkkuIn9Wkn7kVDzrOvGuyiHQqgTEE7neD/AM2qNhbhaTHOwB2gD1+pNSsNhWd9A2aC5njQO89/96rxwweXenyLarkhjEj0P+k1JwsP/wA4rohYPrXmB2f/AJ6UWZtQZz4Vj95IFQjcI42q2YTVfirMb1mxzOSpnY5oj4YAtLb1b3EEbUPB96t7GLBFRkT9gMn2GMXh+4rzCgxvUzVNehBQ3xQtviiRk9gtdQAwZEVq2GsOPI5kMI+Kym2xWGBgjcGtD6a6qW8ot3fzjgiqGthJpSXNEJDzYFg4BMgSJ/uaj37I0NA4B4MTV/esS+3ff5quxVsqrxHBgGqcclk0CmUYDxXIMwNzH8qdyzLwWuLuACY9YHFWfSyMgZ9vN2IkEDvUrCQ9y6wEA/2p8srTaAn0CdptF2fQ1PVne9tMVXZo3+IwHrRN03bTTqZvN6Cm5ZJR3AEa/k5Yy1V2e9Ni7bENDLuPQ0ULjVYkDcjn1qAXZ3AtqT88VXjlyXYUW0zM8RktxASRVb4Z9K2fO8CNEECSKo8qyG3uSOa0Y6uo2xs5JGYmlWrv0RZY6o5pUf4zGR5kRdKZDauYe3dIh+Zq9tjQ8c1VZNkOMwyBRcVlH6SOKu8FauuTrTTHesjNO5N7rREkPMgJ42ql6gwS6G27URraiqjOx5DScU/UqBMyRgZA7V3pqIVKXyOxJqcea3GqClGh3LrN93W1Zb87cH8qk/mb2ECTHpWo5D0tZSGcteuDfWxIAMcoo2UidjuR60A9O4tLVwsxiVKqfRiVP8gaLMJnsd9vmtjSOUsN2WcFNeokWcrw2XO+Itl9FwC2wY6wpJ1Bgx80EiN53Iqba6qtR+cfeokrjUuWmY+GQAzCNSkmV09tUiR8VNw3TWCRNrWrblncsf32+kU/JC0PxS2N0UfVHUlm5Ze3+aR9iNw0+xoPyL8NcVe/xGCYdHll8STdIJkeQflHyQfajTFdLWBftXbTFUR9Vyy5LqwAOkqTuIbTIMggHjvdPmZVpn71Cw+nkiU98zK8z/D7HWNRTRiBMnwyQ4HsjDf4En2qj6bweJxV/RZTzaXWWYKABu4Or4FbPjM5G8kA99u/aDNVfTpsDE4jE241OQhAiA0K107d2Okn4PrRRw/3LgXPh7bMqzPAXbLMjrDKYOkhv/1qb0rkN7Eh7ttT4VvbURs7n9K+sCZ+lW/XdrRinfgMZEdjR9+FGaePhGtMBNkgCABKPJEx3kNv8VQ8TnOGByh+oDi+jMrmFKmGBB9DUfF2PKaPvxJwK2yHG2+9Z1isyERWPgm8iTRX5spbi7mpGAAnembjV7YtljtWh7DC8KjtXMVLybJrjESDFG+C6NU8+lWMHh88iu0l9yvOah2ZxiSYqDhcwe04dTupmtDzrpNEMSd6g3Pw7d7ZdDuKDNpZYajPnd0WMEfNi5R9gzw+MZkw+IAPnADRxUnNyuhnABH6f61NyrB+HgrFs7Npg+229UGcYd7WoDzI3vwfUV5hxrK49NM5qhixd8OwDxsefevMmxBNp9ImZ3Ow+5pjGYxUtgN5u0AfvNQ/F1gEyFGyqOKbtfP3EyRT5ll9xX8w2J5BlfuKsMvYKh0sQ38qkW7zgmDp+OPrUtmbTFwBgdz5RI+CO9NlldJM5JEjB5Wt6wyqdN07i5O+r+1XvT2WNatS580cnmq7J1AWFJPcA7N9u/0qJnGZ6QQGM+k8VV3zk3BFi12yBezU3bzA7Kpj5NXWHSOKC2xE795mk+ZusEE1ccb4QiUdzNHVaVZ+/V96dkMfWlXfhpg+Wy+6e65t3FUXdm7ntNGOHxKsAVIIPoa+ccPiivBo56Z6pw1u2PGZ1eY2kiPWu1Ph6XqgWNr9jWXT2qHmWB1odqm5bdS5bW4lwMhEzIqa1tYnWsfIrMWOSlx7E+XZhWZ4c2rzSO/euFv+1aZ1zYwSWw91hJ408/tQDeyxTb8Wy+tO47r81s4su6KtUDKMkuSBiLoKkHg0QYX8PcU0f4yKCoYg69asf06RsY9ZHxVBllpTiLIf8huJq9CNQkH54+tavgc0CMWJ3Yzvx8CtnQwe1yQeFK+WUGX4M5cvg3LodrjG6GAKyAFUgSeQR/8AKnsTnwCRI++32qD+Jx8e0txdntEn/teAw++k/SswTH6nS25K6mVZJkAMwE/An9qvya43DVJxujWcsuX8UG8AhU3VrrToBjgR+c+w+sUsxyHGLb/wb9q/cA/Kyta1H/KSSCfYkfNW126llFt24VEGlQOIHf3J5J7zVZdzgBuQFE77yfSd4H2p8ty4Epp8mfLexd+4bQDvdkhragrpIMHVP5I7zRHgemcdhLbOdFzVLtatklwY5AYDVAH6Zmizp7PrT+I1tVnxId4A1kIm5I52IH0rvPM8U8GD2jaDQ04sJcoyfOc08eORHetR/C3K3w+Ga5cBV7xBCnY6FB0kjtJZj8RWVdUWrb4i46EgPDFQ3lDlRriP80n60edM9YE4Mm803LR0aifM6kShJ7tyCe8VieMrK8NQXDav5+3/AGRbI34p3bhO58vpWYLRF1Tnz4p9vyio2ByYsAzGPaqenj5WJKQPEVyVqWC3FEnSeXDV5hvUy1h7arEfWn8NdVOKmWe1wL3oMcI1u3tFSMZ1GtpKFbN2686EZh7Amrm10PfxCg3XW0p3kmT9qfg1+eLSXKIWneXpMHh1A+KxK2143k+la108pFuGHyYoTyrIcty4ly5vXPUmfsBtTuM/E9FIVLXl4+ldqNVkyZFkbtrpI1cWBYcLj1f3/jLy7d8xHb0qlz9JQAbsSBH1qRZ6qwt0jxQbRbh/0n60x1IW8vgecROtd687sn5u6RTyRr8gezrKSoYs6rO4Wd/tUfBuCir6c7fyqDiyxJ1Ek+/Ne4ckf871bcbjTK0mW6z6bfA/euhYk6mLH4PH0pvCiYlvtUjE31QA6Sfhoqu7ukCOCyusaWIPYEx9hUPqbB3nCto1kSCyp5o7aiNz9anYTEJs/hkH1O5HxUi5niqeJHtSlLJGVxVhppACxiuGajPG5klwFNIhhEqoLCaF8xy0oCwYMo5kFWHyDV/HNy7VEV8EVLrAdqVMUqeEB5FKaRrmtQdZMw2Z3ra6Euuqn9KsQPtRRkfS2ZYqyLltj4TkwXvldUGCYniaDK378Ok1ZZh1I4BYGQAJc8+3tVPVzeOKcUrs6U6QEY/8NsyCgM1u4QNh4xJA9tQog6C6PbD23/6l9D3DHhCGUKO5Pqfajg32YiRso/7T7j1pnE4kARMHkdvjmszLq5zW1dCZ52wTs9AA4qXYGwPNAJ1NvsvqB71UHpbM9T6WRUDsE8W7LlAxCE6FMEgA7+taBisYtpQzagWIWWPduOKj2s1HHM16LwlSlg3vtv8AYZiqXYBWOn8a15bWJkWTJd0ZSCoBOkfqBPEkDmtAy9LFq2FtpbRQPyqqwfWe5PqTv61GxT3LgPggM2wMkKIJg+Y+0n6VX4jIsWoJtm25j8i3CD8AsoB+4rVkuFyNjVu0BnVrXcLdi27tYfdI3Ketsz2G0e0ehqrwOWY3Gb2rdxk73HhLY+v6vpNXmU4/xsatnFIF8MO3h3Bv4iiAGB9mJj2FF7Z9oUrIjiuak1aYC23yBOKyrFZdY1lkuIzecqTKMdhqkDY8T9PShfMs8dxu/wBF5o2zrPBdU4dIZ7xW0FP5ZdwBPpvBqlxv4dY+15vCRx6WnBb/AEkAn6TQ5L6RCBOwfKCe+9E3SmQ/9SHLsVtD6SR3qZ07l9vwAGQFmLaiVhwdRGkzuIiIqwxl0WLHg29tVef1Wtlk/pQVOxfmc0uyjsYNLRYA6t9j7VMwlh7h0opP8q5fLyih3I33jvTAxlyIVig/y7GlOD7kxnkU92Z1+5NzfBNh41ssn9KmSPmrTp7N8Jat6ns67v8AmEj6UMEDkmT6kzXL4pV713FcIlZ8eOX9OF/mGmL65ukEW0VAfQVU/wDq+IvEKbjfExQw2PJ/KKdw1y4GDTFRJSa5BnrM8v7q/LgOsn6de8CS1XlvoWwUIcST370NYDrB7VsKqgn1NTcJ16yKfEEk8RWZkjqLuIiMlfJWZ5kwwrC0bmoNJSeR7VHybOruFuBkPsVO6n6dqj5ldN2549xxvwCdl9hXONCmHX8p5jse9XVFuK3cv3LMo0tyYc4x8NjbYZF8LEHfRGzfHrQtew+glWBBBgg7RV9l9gXjb0ygtgNqGxBoizTIFxSalOm9HPa5Hr6GqkciUtopxcuQAtsVO1dJiDIJE/NWtjpnEMWGmCu0ExPxUHGYbRsRuOR6U1OEuhTtHj45jtMVFKTwa9a3vXdi1LAcSQP3olFR6OXJJyfDM11YUkSJj09yKLcf01Ze2wZZkHf9X0JqxyXLFtbIpB/i/iPz/Sn80tXgCQQR3BWftEVWnOTdoseU4L1GH43BvbuMm/lJHH2pUc4rLGZixCyfmlVpZuBdoxKKWmu7lpgASpAPBIIB+D3o4/DHIbV8Xrl+0LqDTbRSSPP+YkEe0fetXJlWOO5jW0uWAsVvnRq6MBhdQ4tiZMc77j03qpxPQGXtvodO3kuNz6ANRJZtBdKBSEUAQQfyqNhWVq9THLFKIjJNSXBJfHC42kSxGw0jYe3sK8eeGiZGx359K7GKVR5RpXvCwK6s3Dc30cbhiY/4Kz2r5Fdlf1Pg5wl5kLtcVGe2qjzeIglQANzJ295NCOX5DmtxAxS3b/y3LgD/AGXVH1ii7GYyCwfYAqwkwPqe+4P2qVgc6tPb1IVI9jP7V7Hw7GsWnjtffL/N/wAou4MVogYW42HtW7bxrABuRuDcO7b9wOPgU/jM7DBYgHvFZ51b1FdtYp1ldDQ6TPDLuJnbzBqoLmevuQQurcwSxn2q7Jxbv4GRk4poMOrsiOYYqy2GgYhVi5cYwi21PlZ43J3KgDcyOw2fx34a31tyMUrvHDI6IT/+WpiB9Kh/hnj4/wCouMfMSqAN+aFBJMf9w/ajjG9QDRHpXVTtdM6MU1ywG/D/AKde3i2u4pdJsmFXkFyJ1A/qAVgQfcehrSs0x6aZBrOc+6uVLiAbmDxvttE/vVNjOr2KnTM+/FG1Fc2CpUqJ3VOaXDciwJuHdvrwf6fahy0bjXAHMt3p7KMcSL192BO1oD02DH/+f3pzp+y1xy5G1ef1ORLJNxVf7EyyOF7QjxmDHgx3AoSvXSBsJjajy1YkQarRlqguvruKzcWWrsrbvd8gWFuP7VJtYAd96kXEhiPQ16Wq5u+ArPQgHApu41eM9R710moqwaO2xemuGxOuNoimFSTTyrRbUFVBKuUeJYGnmhq9iL1l9N0Qp2/3o96BllIYbDvV7nnTti+p1rxuKorUrFNxlyg8c2uCF0dil8A77g7/AB2okyfM/EuG2vC8n0rJsBjvCa4iMYUlPkdq0X8P7cIXJ3Y/tVbVYVC5/wCBy+qg4axrM8MO/wDEP71VZr0lbvMGkqf1ceYf3q7wXqe9SiYq1psMZQ3vhsdKKfZmeZ9IXk1lRqUcR+Yj4qy6Ky5dLtcTzAgAspkbe9HDCuWtxRTwyrvgBYknZEIMbfIp4XpXf4Iri7ZBHvTDvoUkkwJJ9YFVVKWN0vcaCmMTS7LHBpVT4zNld2bVyZ7fSvacoOik9tl7cwdlkFsoGtKoXSyyAAIA3FRcvy2zh1KYe3oUkuQCfzMAOTxsBtUs3CRt2PJJj7d6580QGHJ3jk/FVtz6FNtnFxAhDMCT+lQZAPvTS32dgvr78U6x33E9vUmupFuZnUfpA/pXAHkC2ZYyf091+vvTi4jXuTpHtufp6UxaxIAM7k9juI9vepVvDLzqKR+mJHtQMlc9Av8AiJl17w1u2VYlfzIN2K8hgByQe3vWb4PqS4hgTzuOB77Vt1/CuRBuKQdzMg/esi/EfKCmJW4TK3FABU7Skghvcgg/+K2vC9XO1hf6f6LeLI1wWWQYW1jdd7E+YIRaVFMSY1EsR6SsRHJo1w3TuXJa1eBbLTEMC/18xNZJlOfnCo1tUBVjqG5BDRB39wB9qmv1aXCmCGWdpEb16BzT9+R8Gl2gq60ezh7Pi2FW0ysFYIoUXFbbdR3Bgz80CX+o2fYtP+UAydvb5n6VxjcxuYhhJkA8DiTsAPU1DK6TER+30rpycuugOi36dwK37xt3uHRgCD5kIGpWB/i2+N4qqzPLHt3Gtl9l27wfcfNScvxrWn1jkAj7jmq7G4tnYsxkml5ZRjBL3Ib5J2CH+GEXu0n34H8gKMchxyINER7+sUGZPJNXSdvmsXPBTbTK2TlhB/69FzYSg59TUbF5ozPqAj0HP3qsQgTXQ+1LWGC5oXR5imltURPpUZjUtjNNGSCBR1RNkR2psCnntEHekFriThFp60m9eqldVJJo+SZlh7WHkESBx3mqK91Y5uhj/wC3MR7etDANJqrLTQTbfNkBP1VdwaorpAd9tomT3NW/RmaqqgNtExHrWT49DRJ0rmsLv2/p2PzUZdN/Sq7Hx+Tasl6htMdBaGJOkGiHxAfesoxPhYi0L+G2KbOvcepijfpexcWwGdidW4B7Cq+LK4R2r29vdD4t3RfgRuOP5V6a8sHavGq1foT+Qzx6pOqbwTCYhpiLT7nsdJirhzWc/i9mUWUw6tBdtbDuUUGJ9i0f6aq/XkSR0nSsx0Yl/wCI/c0qZYGaVa9Ir8H0HsCq8xuQPXn7VzM6pnkRHJ54pKSpPMkc+3pXdq5DAc/G/wBzXndxWoctAIeIImO5moZuAmDJZv5f2qWdyfU7D47k1yulFngnvH8qKyKI72UQiBv6k7/QUhckwvmPfb/kU4l5BBC6mYfMCufH0yYgH0EftXMHoZvZaX/O5VRuVBj7kdqg5ll9q6uh0DJ/BJGw4MjcfTerYXDpkpIPE7n2rhctckMSLYO51STA9RXKTTtBJ/AB5r0NhvDuFFfUEZ1HiEgEKdO3Jk+prMktp/wmK+gnRJiYXnjzH+1Yf1Xh7S4q74EqgY+VuA36gvtNbHhurlJyjk5+4/FLmmOZYQbtobABlPtCmT/KuurGtvdYp+rcx/HvJ+v9TVOLhHz7GubjzW1PPHZtQ1s5HzXdjDs5gCuYq7ye0QKoznSsXKVIk4LC6FjvUmOK9biKS+1Vbvlle7HFSeaRNcsdgK5iiRx2Qe1cxFOrtTT81xx6w9KbfmuyI9q81SK6jkN6qs8ryS7ekqpgd4q46GyK1iLhLsJXfT3NanYwiWxCqAKqZtRtdIYo2Yti8tKgkcjlTVXqrSOvcklDet7Ecx3FZpNHhnvjYBGx1uRUfI8VouFW4bb+1WFwCKpLtveRVmPKaY3GwtyfN3wt7WN0Ozp2I/vWydOZyl21rDqUMaR3HtFYNh7wZJbtsf71YZDn13CXPLuh/Mp4+R71Rz6dy9UPq/cbGW0+h8PcB43FdM1COTZx4iC5abYjjn71J/625v5zJ+Nvis56zatslyPTssM9zmzhbfiXn0qTC9yxAmB77GsKz3OGxd+5faYOyr/Cg/KP6n3Joh67N1deotcS4APMxIQqwYFR2O0betB7LCGK0dNGO1TXbFZJXwRTapVJtYVyAYpVcsUbNmFwiSCf5VJsX/MD2jj6UqVYQoQu+YADc7ffmnnuAc8Af7ClSqF0d7WRXxWm1M7klRA/vTVsFfMw7QN5+SaVKjXQtit4gFwZMDcj+Vd4vHiAAx323EwP717SqPcCyMtu2dl1ajvqJmD6xxWF53b037izMO2/r5jSpVoeH/Ux+JlexpzC2tTRSpVqvhDmX1vK7YAO5NSiABSpVScm+ytbY2UZuNl7+p9qkqoAH2ivKVEuUSNsf3roCvaVMOJQwTsnifp+RTGmOaVKhi7IPAk1zcP7fzr2lRHCwt9rbKyMVZTII5mti6Yz438MLlwQwlTHBI7ilSqpq0tqYcXQP9a9T2/CNu3JZtuCAKzUUqVFhgox4B7I+OnTtVY1KlVmHQ2HRKy27DQeDV1ZVSII3FKlQZQh7I82uYS9sSbRPmWf3FatYvK6B1/VSpVj+JwVRn7jsLfRAz7Ai7aZT6UD5HkfjXSpOy817SpejySWOVex2YN7XT9sACOKVKlUebP5E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Ia</a:t>
            </a:r>
            <a:r>
              <a:rPr lang="en-US" dirty="0" smtClean="0"/>
              <a:t> Supernovae </a:t>
            </a:r>
            <a:br>
              <a:rPr lang="en-US" dirty="0" smtClean="0"/>
            </a:br>
            <a:r>
              <a:rPr lang="en-US" dirty="0" smtClean="0"/>
              <a:t>as distance indicators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Excellent distance indicators!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200708" name="AutoShape 4" descr="data:image/jpeg;base64,/9j/4AAQSkZJRgABAQAAAQABAAD/2wCEAAkGBxMTEhUUExQWFBQXGRcUGBUVFBQVFBUXFRQXFxUYFRcYHSggGBolHBQUITEhJSkrLi4uFx8zODMsNygtLiwBCgoKDg0OGxAQGywkICQ0LCwsLCwsLCwsLCwsLCwsLCwvLCwsLCwsLCwsLCwsLCwsLCwsLCwsLCwsLCwsLCwsLP/AABEIALcBEwMBIgACEQEDEQH/xAAcAAABBQEBAQAAAAAAAAAAAAAGAAMEBQcCAQj/xAA+EAACAQIFAgUCBAQFAwMFAAABAhEAAwQFEiExBkETIlFhcYGRBzJCoVKxwdEjYpLh8BSC8RUzohYkcrLC/8QAGgEAAgMBAQAAAAAAAAAAAAAAAgMBBAUABv/EAC8RAAICAQQABQIFBAMAAAAAAAABAhEDBBIhMQUTIkFRMmEUcYGx8CNCkdEGocH/2gAMAwEAAhEDEQA/AM8y3KyxE8UfZLgRbUaeKAbmZlWIGwB2oj6bzK43xWz4atNv9DbkUMyk4hdfG1UucqoXUY2q0uYmRvzWf9QY9y5Wdq0tTqFpse+SK+GLbOc5zDWABG1ULsaeNMvXlM+olnm5yL8fT0WOQ5o9m6GU87EeoNahYtLhsKLwENiTqn0ReAPliDWPWjvWr47OrWJXCydKALaK7eUgenpz9qo5ILfZc0rW7c/YH+m85FvEXXPDbT7Sf9q0bCOt5QVPNR81yDDY6wFwoW3dT8sAeeB+v59a86PwFyypt3lKOOx/p6isvXQTj5iE6rG1O37lbmHT+IN3ywU+YNdYzI7yJ5V+d6P0tikUmrOh/wCQZNJBRjjjfz7srSwXzZiOfYQhCWG/7ihAHet46t6dW/bbSIaNiKwrGYdrdxkYQwMVrZvENPrqniVP3QWKLXDG7vFRbGHLvpFPzXFm4UaRS4uh0eGT8LlZFxVPeiDMcnC2iY7VU5FiNd8FjxR3nWk2DHpVTLkkpoGT5MrmK6Lk03dbzH5py2Jq5Vk7TtEp2wJMVxcaBXFo70EkMfCoKsLkBYal2NEGW3sSALZG3E110XilKQTxRG2NtIZMVi5dRPe4NWB9To7yPpgFvEcb+9FoRUWBxVJheprXAI+Km3c2tgaiR96B7v7uxnGLvsqeo8qtOjFgOPrWPJi3wt46D5Z4oq656zklLZk+vpWdnEljLGTWlpMclH19MRJuXJrORdWJcADGDRdhcYDwZr57tYrSZBijPpnqsqQrmlajRpcwApo1+1eFPv5hVFl2OW4AVM1b4e9VBOnTCTGLlkiajtglaauHYGm1sCnL7EOINtlu9KiBsJvSqeQdh80Xd6MOi8UiL5jQc7xTdu83YxXptDqVp5uTV+xM4b40almOOtlCVIrPMSjOxNeWcQ0QSak+LCxR+IeIfiFFRVJC4Y9hX6DTbrUk14RWdYyyIKuMsuaih/hNVNxaKej8IHs3yRwUIP3mpdVY/Armh+1mt+xc8awzJBjbcT3BHcVr2QZ2+Jw1p8QqC4fNtPH6W9pG8UGdH5al3DEMsk3H/oKn4PF3GvNh0UhrXlbsqqPykniCIil6GGPNkmpR+n/D/wDGM3XkafQa37oA5FMLfJHl3FQLuX3SvldC0cHUB94qp6Vxd0XMSMSptBDbQBiBLNqOx4II07jbemeJeHQzYvQkprp9foycmJS+gJTf0qSdzBMfyrDs7us913cDzEmI2FHWddVKj3bc8TpIghlIlT9iPtWaY3GFtjVnS6aGnxqMV+f3ZyilHnsr8QoG44qOakXTO1NWlpWRJSdCa5PLFwqwI2ooGaFrcE7RQo/Nd+K0RNJnBSIaOL48xp/DJ3pgLNWFqzKxTOkNgiBiLkmlacmi3p7o/wAQ6rp29B/WveqcrtYfZYHoKW8kW9pLg2rZUZdj2tGRXmPzi6x5IqDbuzVvldlbnlPNA4xi9zQjdt5KZcxuK2rUZ+advZ/fbYuY9KlZvlfhtHY8VVnCGmLZLk5zUuWMveJMnmuWanjhTTbWDTFQSoYDU7bc9q88E12BFSwuzQvw7zdg2hj961O208V865fj2ttqWtM6V6vDABzBrI1mnd7oipKjSbL1LsmqbCYtXEg1OtXqoQm4vk5E8rSpkXqVWPNiSfMFxZrkW6kYhdJKnkEg/Sm1atmwTwU+rSKbqyyvIbt7cDam4cE80qgrBk0lyQorpbc1ZZv0/ctLNVGEvHcV2fT5MLqao5U1aPWtUcdKoBg3A5kE/c0GwSYG5OwA3JJ4AHc1q/SPR727BF5tLPBKrvo9AW4n+3NK8meRekdppVkTZN6CwsYQHjU7k+uzlYH+mfrU/MsYttiFA7ajtJI4n15qmu5rawn/ANtqg29hO0hvNq9DOrt3mgjqbOyL+u27aHAk8rrUQRMbGNNa8EscEl/GNdW39zTsXny6R5oPp7UKdZ4o4u2lq1HjEhSZj/CP5tccqCR/qb1oKbNLj7a5mAAOSTsAAOTWkdK9BFVZ8RcYO6FTbt6ZQMQTqcgy3lHAgb80rIm8TUOxu/dJGa5xp8O2LTq1xdVu40s3iPbI17kAAQ6xE8czNVHhXT/Co9Zn7CtzxnSGF1Kxtq3hppRI0qAJPmAMMONoHHesl6gwzWrrhgBuYAACweIApeHE4w9QOSW52iqs2QFI5PMnmaZRYq0yrK3usSoJUfUljwo9TXmLyq6kh0ZGG5DCGj1g712pxSSi67ERabZSkb16Ep0Wq6VapAe4rKV3/wBSVMilcMCoD3KKrHXt4CROrHRSE2J+w+Ko8Tinutqdix96jqs08ls0O2MQJ5G+C/yHLFYSeTTONQ2rnlO49KlZZYuKmx29KrmDXXIAkzvG8UlJuTbfBLUXH7jmKxjPzUU0SNlVjSEnzR/7nafj0pnEdPrANu6DGza/KJ7afUUuOaBW4KCKRFO3bJUwf/NcxTrOI2I4qvZqt7g2qovc7U2DG45Wjyact3yODFNCu1WiYbCzJ+sblpNJk1cZb+IDA+eaz0VOwWENziq09PjfLQDNYs9f2yoM0qy58quAxpNKq/4TEDZXXrpZix5JJP1py21RVBq1wOU3bn5VNaSg3whjXyz3L01XFB9a2TIbdpLY4ms9wHSNwwZINXi5BilXZzFX9Dq8eKEoNO38FbNh39MLM4t2ntnjisTzlAl5tPE0SZjjb9o6GaqDEYQuZPJqdbrMWTGoK+H7hYMPlfUyd0XjEGMsl4hSzCeNQRtH2MH5ArYMDjGuE+GeI3OwE+p9fYTWH4XKWLAAwSQB8kwK2HJsSmGC2VbVoEFjsWbux+T+wpOlmvLaRZxJOXBG6g6IuYjFW8Q91RaAVbyy2tlUs3k25MgTtEk0Si7h/C8E208MDSLZUaQBxA/4apeqeomFh2tkSBMeoBBYfaaA7fVTtvE/Wnrr4GyajLnkLEyDD2cVbxNuFRGJZCeNiFKtyQGK7Grm71AqzDfNZfmGb3r/APhL+Z/KEWZJOwFUTY91EOWH+YSVPuPSjySjXQEJOMrRqeM6sCsSW/3oB6gzQYhtQECKpfEa6xFkFidtzMGN99venLWCZdrurUP0mIHpxyKTHNve1ETfNhV0D1JawhY3LbNqI0sseURBhTH3mjTrbEWMbgxdtkM6bqw2O3Kn+3tWVnTp96WEx1y2rKG2bkUyT459iYSrj5IuLuRB7mrC1kj+GHPJExVbikJg9hRNk2a6xobYRFZmZu7ROKMXJ2CmMJG1Qoq+6rKeIqpvtvVZawx5qE+LAn9Q7g7VSdApqxcA2qQaRK7K8+GTcDiLjeQEfNTsvym5auFpBUj8wNV2TqfEEc1oS5cwRXgR+pfUGqmbJsdfIO5lBgram55jA5mJH1p3F5YDqZOOQOxFXGHwqMW0iGHY7beoNdvhzoPEjtz9qT5nPByBHD+HqXxUDJwR3AO0g9iOaKsy6SwdjDqYLPzqJ5mhW7bkn61aHN3vWBbfm2QgP8QjY/tTJKba2vj3Ob4JWMyC3icNosoouruDxPsTQLmXReMt3NHhM5ImV3HxNG/TOMKXdzzRk2aCYmKB6jJgdLlExy7TAMwyy7YYLeQoxEgHuKZFaN+I+F8cq4PmUER6g1n9zDOn5gRNaODN5kE32MUlJcDBFWeS44W3EjaoJWuRTWlJUyDQ0zS0QDtSoDW7Sqv+GQNDmVIGcA1puW5lhbSCSJ9Ioa6FsWSHRwNbbgmrV+mZYxRrXeVJxoGbTZf/AP1TYCllPHausd1iiorLvq7ULYvplgJFVOKy97fM1XjmuW6MiLRKzzHLeYMPmq4CvVWumFG5Nu2Q3Ze9O9K3sV51It2wfzmZJH8A7x67VQ5/mF6xiblq45VlY8EEGeGKgnSWAUx71q2AzJLdqyqRo0gbER5RH8wTWf8A4oZYly8MShANwBXHbUogH6gf/GtZYPLjUP1LuKCjGwYxGcFti5Y+g71WXbNwGVPO5CmI9t+aIOjembuJxQw7KbQAL3LhXdbYidm/UdSgT6z2rVcT+FuGYE2LjWvZwLi/fZv3NE0qTkwknLoBPw6trbPjtu6gBZ3OsiWM+oBgfJqD1hYVbpdBC3CWjsrH8w+J3+vtU/qbpbE4DzyGtMYm2ZAbndSJEihPEZoG/M8gcCnSnHakRTjwyxyTMrdkkuIn9Wkn7kVDzrOvGuyiHQqgTEE7neD/AM2qNhbhaTHOwB2gD1+pNSsNhWd9A2aC5njQO89/96rxwweXenyLarkhjEj0P+k1JwsP/wA4rohYPrXmB2f/AJ6UWZtQZz4Vj95IFQjcI42q2YTVfirMb1mxzOSpnY5oj4YAtLb1b3EEbUPB96t7GLBFRkT9gMn2GMXh+4rzCgxvUzVNehBQ3xQtviiRk9gtdQAwZEVq2GsOPI5kMI+Kym2xWGBgjcGtD6a6qW8ot3fzjgiqGthJpSXNEJDzYFg4BMgSJ/uaj37I0NA4B4MTV/esS+3ff5quxVsqrxHBgGqcclk0CmUYDxXIMwNzH8qdyzLwWuLuACY9YHFWfSyMgZ9vN2IkEDvUrCQ9y6wEA/2p8srTaAn0CdptF2fQ1PVne9tMVXZo3+IwHrRN03bTTqZvN6Cm5ZJR3AEa/k5Yy1V2e9Ni7bENDLuPQ0ULjVYkDcjn1qAXZ3AtqT88VXjlyXYUW0zM8RktxASRVb4Z9K2fO8CNEECSKo8qyG3uSOa0Y6uo2xs5JGYmlWrv0RZY6o5pUf4zGR5kRdKZDauYe3dIh+Zq9tjQ8c1VZNkOMwyBRcVlH6SOKu8FauuTrTTHesjNO5N7rREkPMgJ42ql6gwS6G27URraiqjOx5DScU/UqBMyRgZA7V3pqIVKXyOxJqcea3GqClGh3LrN93W1Zb87cH8qk/mb2ECTHpWo5D0tZSGcteuDfWxIAMcoo2UidjuR60A9O4tLVwsxiVKqfRiVP8gaLMJnsd9vmtjSOUsN2WcFNeokWcrw2XO+Itl9FwC2wY6wpJ1Bgx80EiN53Iqba6qtR+cfeokrjUuWmY+GQAzCNSkmV09tUiR8VNw3TWCRNrWrblncsf32+kU/JC0PxS2N0UfVHUlm5Ze3+aR9iNw0+xoPyL8NcVe/xGCYdHll8STdIJkeQflHyQfajTFdLWBftXbTFUR9Vyy5LqwAOkqTuIbTIMggHjvdPmZVpn71Cw+nkiU98zK8z/D7HWNRTRiBMnwyQ4HsjDf4En2qj6bweJxV/RZTzaXWWYKABu4Or4FbPjM5G8kA99u/aDNVfTpsDE4jE241OQhAiA0K107d2Okn4PrRRw/3LgXPh7bMqzPAXbLMjrDKYOkhv/1qb0rkN7Eh7ttT4VvbURs7n9K+sCZ+lW/XdrRinfgMZEdjR9+FGaePhGtMBNkgCABKPJEx3kNv8VQ8TnOGByh+oDi+jMrmFKmGBB9DUfF2PKaPvxJwK2yHG2+9Z1isyERWPgm8iTRX5spbi7mpGAAnembjV7YtljtWh7DC8KjtXMVLybJrjESDFG+C6NU8+lWMHh88iu0l9yvOah2ZxiSYqDhcwe04dTupmtDzrpNEMSd6g3Pw7d7ZdDuKDNpZYajPnd0WMEfNi5R9gzw+MZkw+IAPnADRxUnNyuhnABH6f61NyrB+HgrFs7Npg+229UGcYd7WoDzI3vwfUV5hxrK49NM5qhixd8OwDxsefevMmxBNp9ImZ3Ow+5pjGYxUtgN5u0AfvNQ/F1gEyFGyqOKbtfP3EyRT5ll9xX8w2J5BlfuKsMvYKh0sQ38qkW7zgmDp+OPrUtmbTFwBgdz5RI+CO9NlldJM5JEjB5Wt6wyqdN07i5O+r+1XvT2WNatS580cnmq7J1AWFJPcA7N9u/0qJnGZ6QQGM+k8VV3zk3BFi12yBezU3bzA7Kpj5NXWHSOKC2xE795mk+ZusEE1ccb4QiUdzNHVaVZ+/V96dkMfWlXfhpg+Wy+6e65t3FUXdm7ntNGOHxKsAVIIPoa+ccPiivBo56Z6pw1u2PGZ1eY2kiPWu1Ph6XqgWNr9jWXT2qHmWB1odqm5bdS5bW4lwMhEzIqa1tYnWsfIrMWOSlx7E+XZhWZ4c2rzSO/euFv+1aZ1zYwSWw91hJ408/tQDeyxTb8Wy+tO47r81s4su6KtUDKMkuSBiLoKkHg0QYX8PcU0f4yKCoYg69asf06RsY9ZHxVBllpTiLIf8huJq9CNQkH54+tavgc0CMWJ3Yzvx8CtnQwe1yQeFK+WUGX4M5cvg3LodrjG6GAKyAFUgSeQR/8AKnsTnwCRI++32qD+Jx8e0txdntEn/teAw++k/SswTH6nS25K6mVZJkAMwE/An9qvya43DVJxujWcsuX8UG8AhU3VrrToBjgR+c+w+sUsxyHGLb/wb9q/cA/Kyta1H/KSSCfYkfNW126llFt24VEGlQOIHf3J5J7zVZdzgBuQFE77yfSd4H2p8ty4Epp8mfLexd+4bQDvdkhragrpIMHVP5I7zRHgemcdhLbOdFzVLtatklwY5AYDVAH6Zmizp7PrT+I1tVnxId4A1kIm5I52IH0rvPM8U8GD2jaDQ04sJcoyfOc08eORHetR/C3K3w+Ga5cBV7xBCnY6FB0kjtJZj8RWVdUWrb4i46EgPDFQ3lDlRriP80n60edM9YE4Mm803LR0aifM6kShJ7tyCe8VieMrK8NQXDav5+3/AGRbI34p3bhO58vpWYLRF1Tnz4p9vyio2ByYsAzGPaqenj5WJKQPEVyVqWC3FEnSeXDV5hvUy1h7arEfWn8NdVOKmWe1wL3oMcI1u3tFSMZ1GtpKFbN2686EZh7Amrm10PfxCg3XW0p3kmT9qfg1+eLSXKIWneXpMHh1A+KxK2143k+la108pFuGHyYoTyrIcty4ly5vXPUmfsBtTuM/E9FIVLXl4+ldqNVkyZFkbtrpI1cWBYcLj1f3/jLy7d8xHb0qlz9JQAbsSBH1qRZ6qwt0jxQbRbh/0n60x1IW8vgecROtd687sn5u6RTyRr8gezrKSoYs6rO4Wd/tUfBuCir6c7fyqDiyxJ1Ek+/Ne4ckf871bcbjTK0mW6z6bfA/euhYk6mLH4PH0pvCiYlvtUjE31QA6Sfhoqu7ukCOCyusaWIPYEx9hUPqbB3nCto1kSCyp5o7aiNz9anYTEJs/hkH1O5HxUi5niqeJHtSlLJGVxVhppACxiuGajPG5klwFNIhhEqoLCaF8xy0oCwYMo5kFWHyDV/HNy7VEV8EVLrAdqVMUqeEB5FKaRrmtQdZMw2Z3ra6Euuqn9KsQPtRRkfS2ZYqyLltj4TkwXvldUGCYniaDK378Ok1ZZh1I4BYGQAJc8+3tVPVzeOKcUrs6U6QEY/8NsyCgM1u4QNh4xJA9tQog6C6PbD23/6l9D3DHhCGUKO5Pqfajg32YiRso/7T7j1pnE4kARMHkdvjmszLq5zW1dCZ52wTs9AA4qXYGwPNAJ1NvsvqB71UHpbM9T6WRUDsE8W7LlAxCE6FMEgA7+taBisYtpQzagWIWWPduOKj2s1HHM16LwlSlg3vtv8AYZiqXYBWOn8a15bWJkWTJd0ZSCoBOkfqBPEkDmtAy9LFq2FtpbRQPyqqwfWe5PqTv61GxT3LgPggM2wMkKIJg+Y+0n6VX4jIsWoJtm25j8i3CD8AsoB+4rVkuFyNjVu0BnVrXcLdi27tYfdI3Ketsz2G0e0ehqrwOWY3Gb2rdxk73HhLY+v6vpNXmU4/xsatnFIF8MO3h3Bv4iiAGB9mJj2FF7Z9oUrIjiuak1aYC23yBOKyrFZdY1lkuIzecqTKMdhqkDY8T9PShfMs8dxu/wBF5o2zrPBdU4dIZ7xW0FP5ZdwBPpvBqlxv4dY+15vCRx6WnBb/AEkAn6TQ5L6RCBOwfKCe+9E3SmQ/9SHLsVtD6SR3qZ07l9vwAGQFmLaiVhwdRGkzuIiIqwxl0WLHg29tVef1Wtlk/pQVOxfmc0uyjsYNLRYA6t9j7VMwlh7h0opP8q5fLyih3I33jvTAxlyIVig/y7GlOD7kxnkU92Z1+5NzfBNh41ssn9KmSPmrTp7N8Jat6ns67v8AmEj6UMEDkmT6kzXL4pV713FcIlZ8eOX9OF/mGmL65ukEW0VAfQVU/wDq+IvEKbjfExQw2PJ/KKdw1y4GDTFRJSa5BnrM8v7q/LgOsn6de8CS1XlvoWwUIcST370NYDrB7VsKqgn1NTcJ16yKfEEk8RWZkjqLuIiMlfJWZ5kwwrC0bmoNJSeR7VHybOruFuBkPsVO6n6dqj5ldN2549xxvwCdl9hXONCmHX8p5jse9XVFuK3cv3LMo0tyYc4x8NjbYZF8LEHfRGzfHrQtew+glWBBBgg7RV9l9gXjb0ygtgNqGxBoizTIFxSalOm9HPa5Hr6GqkciUtopxcuQAtsVO1dJiDIJE/NWtjpnEMWGmCu0ExPxUHGYbRsRuOR6U1OEuhTtHj45jtMVFKTwa9a3vXdi1LAcSQP3olFR6OXJJyfDM11YUkSJj09yKLcf01Ze2wZZkHf9X0JqxyXLFtbIpB/i/iPz/Sn80tXgCQQR3BWftEVWnOTdoseU4L1GH43BvbuMm/lJHH2pUc4rLGZixCyfmlVpZuBdoxKKWmu7lpgASpAPBIIB+D3o4/DHIbV8Xrl+0LqDTbRSSPP+YkEe0fetXJlWOO5jW0uWAsVvnRq6MBhdQ4tiZMc77j03qpxPQGXtvodO3kuNz6ANRJZtBdKBSEUAQQfyqNhWVq9THLFKIjJNSXBJfHC42kSxGw0jYe3sK8eeGiZGx359K7GKVR5RpXvCwK6s3Dc30cbhiY/4Kz2r5Fdlf1Pg5wl5kLtcVGe2qjzeIglQANzJ295NCOX5DmtxAxS3b/y3LgD/AGXVH1ii7GYyCwfYAqwkwPqe+4P2qVgc6tPb1IVI9jP7V7Hw7GsWnjtffL/N/wAou4MVogYW42HtW7bxrABuRuDcO7b9wOPgU/jM7DBYgHvFZ51b1FdtYp1ldDQ6TPDLuJnbzBqoLmevuQQurcwSxn2q7Jxbv4GRk4poMOrsiOYYqy2GgYhVi5cYwi21PlZ43J3KgDcyOw2fx34a31tyMUrvHDI6IT/+WpiB9Kh/hnj4/wCouMfMSqAN+aFBJMf9w/ajjG9QDRHpXVTtdM6MU1ywG/D/AKde3i2u4pdJsmFXkFyJ1A/qAVgQfcehrSs0x6aZBrOc+6uVLiAbmDxvttE/vVNjOr2KnTM+/FG1Fc2CpUqJ3VOaXDciwJuHdvrwf6fahy0bjXAHMt3p7KMcSL192BO1oD02DH/+f3pzp+y1xy5G1ef1ORLJNxVf7EyyOF7QjxmDHgx3AoSvXSBsJjajy1YkQarRlqguvruKzcWWrsrbvd8gWFuP7VJtYAd96kXEhiPQ16Wq5u+ArPQgHApu41eM9R710moqwaO2xemuGxOuNoimFSTTyrRbUFVBKuUeJYGnmhq9iL1l9N0Qp2/3o96BllIYbDvV7nnTti+p1rxuKorUrFNxlyg8c2uCF0dil8A77g7/AB2okyfM/EuG2vC8n0rJsBjvCa4iMYUlPkdq0X8P7cIXJ3Y/tVbVYVC5/wCBy+qg4axrM8MO/wDEP71VZr0lbvMGkqf1ceYf3q7wXqe9SiYq1psMZQ3vhsdKKfZmeZ9IXk1lRqUcR+Yj4qy6Ky5dLtcTzAgAspkbe9HDCuWtxRTwyrvgBYknZEIMbfIp4XpXf4Iri7ZBHvTDvoUkkwJJ9YFVVKWN0vcaCmMTS7LHBpVT4zNld2bVyZ7fSvacoOik9tl7cwdlkFsoGtKoXSyyAAIA3FRcvy2zh1KYe3oUkuQCfzMAOTxsBtUs3CRt2PJJj7d6580QGHJ3jk/FVtz6FNtnFxAhDMCT+lQZAPvTS32dgvr78U6x33E9vUmupFuZnUfpA/pXAHkC2ZYyf091+vvTi4jXuTpHtufp6UxaxIAM7k9juI9vepVvDLzqKR+mJHtQMlc9Av8AiJl17w1u2VYlfzIN2K8hgByQe3vWb4PqS4hgTzuOB77Vt1/CuRBuKQdzMg/esi/EfKCmJW4TK3FABU7Skghvcgg/+K2vC9XO1hf6f6LeLI1wWWQYW1jdd7E+YIRaVFMSY1EsR6SsRHJo1w3TuXJa1eBbLTEMC/18xNZJlOfnCo1tUBVjqG5BDRB39wB9qmv1aXCmCGWdpEb16BzT9+R8Gl2gq60ezh7Pi2FW0ysFYIoUXFbbdR3Bgz80CX+o2fYtP+UAydvb5n6VxjcxuYhhJkA8DiTsAPU1DK6TER+30rpycuugOi36dwK37xt3uHRgCD5kIGpWB/i2+N4qqzPLHt3Gtl9l27wfcfNScvxrWn1jkAj7jmq7G4tnYsxkml5ZRjBL3Ib5J2CH+GEXu0n34H8gKMchxyINER7+sUGZPJNXSdvmsXPBTbTK2TlhB/69FzYSg59TUbF5ozPqAj0HP3qsQgTXQ+1LWGC5oXR5imltURPpUZjUtjNNGSCBR1RNkR2psCnntEHekFriThFp60m9eqldVJJo+SZlh7WHkESBx3mqK91Y5uhj/wC3MR7etDANJqrLTQTbfNkBP1VdwaorpAd9tomT3NW/RmaqqgNtExHrWT49DRJ0rmsLv2/p2PzUZdN/Sq7Hx+Tasl6htMdBaGJOkGiHxAfesoxPhYi0L+G2KbOvcepijfpexcWwGdidW4B7Cq+LK4R2r29vdD4t3RfgRuOP5V6a8sHavGq1foT+Qzx6pOqbwTCYhpiLT7nsdJirhzWc/i9mUWUw6tBdtbDuUUGJ9i0f6aq/XkSR0nSsx0Yl/wCI/c0qZYGaVa9Ir8H0HsCq8xuQPXn7VzM6pnkRHJ54pKSpPMkc+3pXdq5DAc/G/wBzXndxWoctAIeIImO5moZuAmDJZv5f2qWdyfU7D47k1yulFngnvH8qKyKI72UQiBv6k7/QUhckwvmPfb/kU4l5BBC6mYfMCufH0yYgH0EftXMHoZvZaX/O5VRuVBj7kdqg5ll9q6uh0DJ/BJGw4MjcfTerYXDpkpIPE7n2rhctckMSLYO51STA9RXKTTtBJ/AB5r0NhvDuFFfUEZ1HiEgEKdO3Jk+prMktp/wmK+gnRJiYXnjzH+1Yf1Xh7S4q74EqgY+VuA36gvtNbHhurlJyjk5+4/FLmmOZYQbtobABlPtCmT/KuurGtvdYp+rcx/HvJ+v9TVOLhHz7GubjzW1PPHZtQ1s5HzXdjDs5gCuYq7ye0QKoznSsXKVIk4LC6FjvUmOK9biKS+1Vbvlle7HFSeaRNcsdgK5iiRx2Qe1cxFOrtTT81xx6w9KbfmuyI9q81SK6jkN6qs8ryS7ekqpgd4q46GyK1iLhLsJXfT3NanYwiWxCqAKqZtRtdIYo2Yti8tKgkcjlTVXqrSOvcklDet7Ecx3FZpNHhnvjYBGx1uRUfI8VouFW4bb+1WFwCKpLtveRVmPKaY3GwtyfN3wt7WN0Ozp2I/vWydOZyl21rDqUMaR3HtFYNh7wZJbtsf71YZDn13CXPLuh/Mp4+R71Rz6dy9UPq/cbGW0+h8PcB43FdM1COTZx4iC5abYjjn71J/625v5zJ+Nvis56zatslyPTssM9zmzhbfiXn0qTC9yxAmB77GsKz3OGxd+5faYOyr/Cg/KP6n3Joh67N1deotcS4APMxIQqwYFR2O0betB7LCGK0dNGO1TXbFZJXwRTapVJtYVyAYpVcsUbNmFwiSCf5VJsX/MD2jj6UqVYQoQu+YADc7ffmnnuAc8Af7ClSqF0d7WRXxWm1M7klRA/vTVsFfMw7QN5+SaVKjXQtit4gFwZMDcj+Vd4vHiAAx323EwP717SqPcCyMtu2dl1ajvqJmD6xxWF53b037izMO2/r5jSpVoeH/Ux+JlexpzC2tTRSpVqvhDmX1vK7YAO5NSiABSpVScm+ytbY2UZuNl7+p9qkqoAH2ivKVEuUSNsf3roCvaVMOJQwTsnifp+RTGmOaVKhi7IPAk1zcP7fzr2lRHCwt9rbKyMVZTII5mti6Yz438MLlwQwlTHBI7ilSqpq0tqYcXQP9a9T2/CNu3JZtuCAKzUUqVFhgox4B7I+OnTtVY1KlVmHQ2HRKy27DQeDV1ZVSII3FKlQZQh7I82uYS9sSbRPmWf3FatYvK6B1/VSpVj+JwVRn7jsLfRAz7Ai7aZT6UD5HkfjXSpOy817SpejySWOVex2YN7XT9sACOKVKlUebP5E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0710" name="AutoShape 6" descr="data:image/jpeg;base64,/9j/4AAQSkZJRgABAQAAAQABAAD/2wCEAAkGBxMTEhUUExQWFBQXGRcUGBUVFBQVFBUXFRQXFxUYFRcYHSggGBolHBQUITEhJSkrLi4uFx8zODMsNygtLiwBCgoKDg0OGxAQGywkICQ0LCwsLCwsLCwsLCwsLCwsLCwvLCwsLCwsLCwsLCwsLCwsLCwsLCwsLCwsLCwsLCwsLP/AABEIALcBEwMBIgACEQEDEQH/xAAcAAABBQEBAQAAAAAAAAAAAAAGAAMEBQcCAQj/xAA+EAACAQIFAgUCBAQFAwMFAAABAhEAAwQFEiExBkETIlFhcYGRBzJCoVKxwdEjYpLh8BSC8RUzohYkcrLC/8QAGgEAAgMBAQAAAAAAAAAAAAAAAgMBBAUABv/EAC8RAAICAQQABQIFBAMAAAAAAAABAhEDBBIhMQUTIkFRMmEUcYGx8CNCkdEGocH/2gAMAwEAAhEDEQA/AM8y3KyxE8UfZLgRbUaeKAbmZlWIGwB2oj6bzK43xWz4atNv9DbkUMyk4hdfG1UucqoXUY2q0uYmRvzWf9QY9y5Wdq0tTqFpse+SK+GLbOc5zDWABG1ULsaeNMvXlM+olnm5yL8fT0WOQ5o9m6GU87EeoNahYtLhsKLwENiTqn0ReAPliDWPWjvWr47OrWJXCydKALaK7eUgenpz9qo5ILfZc0rW7c/YH+m85FvEXXPDbT7Sf9q0bCOt5QVPNR81yDDY6wFwoW3dT8sAeeB+v59a86PwFyypt3lKOOx/p6isvXQTj5iE6rG1O37lbmHT+IN3ywU+YNdYzI7yJ5V+d6P0tikUmrOh/wCQZNJBRjjjfz7srSwXzZiOfYQhCWG/7ihAHet46t6dW/bbSIaNiKwrGYdrdxkYQwMVrZvENPrqniVP3QWKLXDG7vFRbGHLvpFPzXFm4UaRS4uh0eGT8LlZFxVPeiDMcnC2iY7VU5FiNd8FjxR3nWk2DHpVTLkkpoGT5MrmK6Lk03dbzH5py2Jq5Vk7TtEp2wJMVxcaBXFo70EkMfCoKsLkBYal2NEGW3sSALZG3E110XilKQTxRG2NtIZMVi5dRPe4NWB9To7yPpgFvEcb+9FoRUWBxVJheprXAI+Km3c2tgaiR96B7v7uxnGLvsqeo8qtOjFgOPrWPJi3wt46D5Z4oq656zklLZk+vpWdnEljLGTWlpMclH19MRJuXJrORdWJcADGDRdhcYDwZr57tYrSZBijPpnqsqQrmlajRpcwApo1+1eFPv5hVFl2OW4AVM1b4e9VBOnTCTGLlkiajtglaauHYGm1sCnL7EOINtlu9KiBsJvSqeQdh80Xd6MOi8UiL5jQc7xTdu83YxXptDqVp5uTV+xM4b40almOOtlCVIrPMSjOxNeWcQ0QSak+LCxR+IeIfiFFRVJC4Y9hX6DTbrUk14RWdYyyIKuMsuaih/hNVNxaKej8IHs3yRwUIP3mpdVY/Armh+1mt+xc8awzJBjbcT3BHcVr2QZ2+Jw1p8QqC4fNtPH6W9pG8UGdH5al3DEMsk3H/oKn4PF3GvNh0UhrXlbsqqPykniCIil6GGPNkmpR+n/D/wDGM3XkafQa37oA5FMLfJHl3FQLuX3SvldC0cHUB94qp6Vxd0XMSMSptBDbQBiBLNqOx4II07jbemeJeHQzYvQkprp9foycmJS+gJTf0qSdzBMfyrDs7us913cDzEmI2FHWddVKj3bc8TpIghlIlT9iPtWaY3GFtjVnS6aGnxqMV+f3ZyilHnsr8QoG44qOakXTO1NWlpWRJSdCa5PLFwqwI2ooGaFrcE7RQo/Nd+K0RNJnBSIaOL48xp/DJ3pgLNWFqzKxTOkNgiBiLkmlacmi3p7o/wAQ6rp29B/WveqcrtYfZYHoKW8kW9pLg2rZUZdj2tGRXmPzi6x5IqDbuzVvldlbnlPNA4xi9zQjdt5KZcxuK2rUZ+advZ/fbYuY9KlZvlfhtHY8VVnCGmLZLk5zUuWMveJMnmuWanjhTTbWDTFQSoYDU7bc9q88E12BFSwuzQvw7zdg2hj961O208V865fj2ttqWtM6V6vDABzBrI1mnd7oipKjSbL1LsmqbCYtXEg1OtXqoQm4vk5E8rSpkXqVWPNiSfMFxZrkW6kYhdJKnkEg/Sm1atmwTwU+rSKbqyyvIbt7cDam4cE80qgrBk0lyQorpbc1ZZv0/ctLNVGEvHcV2fT5MLqao5U1aPWtUcdKoBg3A5kE/c0GwSYG5OwA3JJ4AHc1q/SPR727BF5tLPBKrvo9AW4n+3NK8meRekdppVkTZN6CwsYQHjU7k+uzlYH+mfrU/MsYttiFA7ajtJI4n15qmu5rawn/ANtqg29hO0hvNq9DOrt3mgjqbOyL+u27aHAk8rrUQRMbGNNa8EscEl/GNdW39zTsXny6R5oPp7UKdZ4o4u2lq1HjEhSZj/CP5tccqCR/qb1oKbNLj7a5mAAOSTsAAOTWkdK9BFVZ8RcYO6FTbt6ZQMQTqcgy3lHAgb80rIm8TUOxu/dJGa5xp8O2LTq1xdVu40s3iPbI17kAAQ6xE8czNVHhXT/Co9Zn7CtzxnSGF1Kxtq3hppRI0qAJPmAMMONoHHesl6gwzWrrhgBuYAACweIApeHE4w9QOSW52iqs2QFI5PMnmaZRYq0yrK3usSoJUfUljwo9TXmLyq6kh0ZGG5DCGj1g712pxSSi67ERabZSkb16Ep0Wq6VapAe4rKV3/wBSVMilcMCoD3KKrHXt4CROrHRSE2J+w+Ko8Tinutqdix96jqs08ls0O2MQJ5G+C/yHLFYSeTTONQ2rnlO49KlZZYuKmx29KrmDXXIAkzvG8UlJuTbfBLUXH7jmKxjPzUU0SNlVjSEnzR/7nafj0pnEdPrANu6DGza/KJ7afUUuOaBW4KCKRFO3bJUwf/NcxTrOI2I4qvZqt7g2qovc7U2DG45Wjyact3yODFNCu1WiYbCzJ+sblpNJk1cZb+IDA+eaz0VOwWENziq09PjfLQDNYs9f2yoM0qy58quAxpNKq/4TEDZXXrpZix5JJP1py21RVBq1wOU3bn5VNaSg3whjXyz3L01XFB9a2TIbdpLY4ms9wHSNwwZINXi5BilXZzFX9Dq8eKEoNO38FbNh39MLM4t2ntnjisTzlAl5tPE0SZjjb9o6GaqDEYQuZPJqdbrMWTGoK+H7hYMPlfUyd0XjEGMsl4hSzCeNQRtH2MH5ArYMDjGuE+GeI3OwE+p9fYTWH4XKWLAAwSQB8kwK2HJsSmGC2VbVoEFjsWbux+T+wpOlmvLaRZxJOXBG6g6IuYjFW8Q91RaAVbyy2tlUs3k25MgTtEk0Si7h/C8E208MDSLZUaQBxA/4apeqeomFh2tkSBMeoBBYfaaA7fVTtvE/Wnrr4GyajLnkLEyDD2cVbxNuFRGJZCeNiFKtyQGK7Grm71AqzDfNZfmGb3r/APhL+Z/KEWZJOwFUTY91EOWH+YSVPuPSjySjXQEJOMrRqeM6sCsSW/3oB6gzQYhtQECKpfEa6xFkFidtzMGN99venLWCZdrurUP0mIHpxyKTHNve1ETfNhV0D1JawhY3LbNqI0sseURBhTH3mjTrbEWMbgxdtkM6bqw2O3Kn+3tWVnTp96WEx1y2rKG2bkUyT459iYSrj5IuLuRB7mrC1kj+GHPJExVbikJg9hRNk2a6xobYRFZmZu7ROKMXJ2CmMJG1Qoq+6rKeIqpvtvVZawx5qE+LAn9Q7g7VSdApqxcA2qQaRK7K8+GTcDiLjeQEfNTsvym5auFpBUj8wNV2TqfEEc1oS5cwRXgR+pfUGqmbJsdfIO5lBgram55jA5mJH1p3F5YDqZOOQOxFXGHwqMW0iGHY7beoNdvhzoPEjtz9qT5nPByBHD+HqXxUDJwR3AO0g9iOaKsy6SwdjDqYLPzqJ5mhW7bkn61aHN3vWBbfm2QgP8QjY/tTJKba2vj3Ob4JWMyC3icNosoouruDxPsTQLmXReMt3NHhM5ImV3HxNG/TOMKXdzzRk2aCYmKB6jJgdLlExy7TAMwyy7YYLeQoxEgHuKZFaN+I+F8cq4PmUER6g1n9zDOn5gRNaODN5kE32MUlJcDBFWeS44W3EjaoJWuRTWlJUyDQ0zS0QDtSoDW7Sqv+GQNDmVIGcA1puW5lhbSCSJ9Ioa6FsWSHRwNbbgmrV+mZYxRrXeVJxoGbTZf/AP1TYCllPHausd1iiorLvq7ULYvplgJFVOKy97fM1XjmuW6MiLRKzzHLeYMPmq4CvVWumFG5Nu2Q3Ze9O9K3sV51It2wfzmZJH8A7x67VQ5/mF6xiblq45VlY8EEGeGKgnSWAUx71q2AzJLdqyqRo0gbER5RH8wTWf8A4oZYly8MShANwBXHbUogH6gf/GtZYPLjUP1LuKCjGwYxGcFti5Y+g71WXbNwGVPO5CmI9t+aIOjembuJxQw7KbQAL3LhXdbYidm/UdSgT6z2rVcT+FuGYE2LjWvZwLi/fZv3NE0qTkwknLoBPw6trbPjtu6gBZ3OsiWM+oBgfJqD1hYVbpdBC3CWjsrH8w+J3+vtU/qbpbE4DzyGtMYm2ZAbndSJEihPEZoG/M8gcCnSnHakRTjwyxyTMrdkkuIn9Wkn7kVDzrOvGuyiHQqgTEE7neD/AM2qNhbhaTHOwB2gD1+pNSsNhWd9A2aC5njQO89/96rxwweXenyLarkhjEj0P+k1JwsP/wA4rohYPrXmB2f/AJ6UWZtQZz4Vj95IFQjcI42q2YTVfirMb1mxzOSpnY5oj4YAtLb1b3EEbUPB96t7GLBFRkT9gMn2GMXh+4rzCgxvUzVNehBQ3xQtviiRk9gtdQAwZEVq2GsOPI5kMI+Kym2xWGBgjcGtD6a6qW8ot3fzjgiqGthJpSXNEJDzYFg4BMgSJ/uaj37I0NA4B4MTV/esS+3ff5quxVsqrxHBgGqcclk0CmUYDxXIMwNzH8qdyzLwWuLuACY9YHFWfSyMgZ9vN2IkEDvUrCQ9y6wEA/2p8srTaAn0CdptF2fQ1PVne9tMVXZo3+IwHrRN03bTTqZvN6Cm5ZJR3AEa/k5Yy1V2e9Ni7bENDLuPQ0ULjVYkDcjn1qAXZ3AtqT88VXjlyXYUW0zM8RktxASRVb4Z9K2fO8CNEECSKo8qyG3uSOa0Y6uo2xs5JGYmlWrv0RZY6o5pUf4zGR5kRdKZDauYe3dIh+Zq9tjQ8c1VZNkOMwyBRcVlH6SOKu8FauuTrTTHesjNO5N7rREkPMgJ42ql6gwS6G27URraiqjOx5DScU/UqBMyRgZA7V3pqIVKXyOxJqcea3GqClGh3LrN93W1Zb87cH8qk/mb2ECTHpWo5D0tZSGcteuDfWxIAMcoo2UidjuR60A9O4tLVwsxiVKqfRiVP8gaLMJnsd9vmtjSOUsN2WcFNeokWcrw2XO+Itl9FwC2wY6wpJ1Bgx80EiN53Iqba6qtR+cfeokrjUuWmY+GQAzCNSkmV09tUiR8VNw3TWCRNrWrblncsf32+kU/JC0PxS2N0UfVHUlm5Ze3+aR9iNw0+xoPyL8NcVe/xGCYdHll8STdIJkeQflHyQfajTFdLWBftXbTFUR9Vyy5LqwAOkqTuIbTIMggHjvdPmZVpn71Cw+nkiU98zK8z/D7HWNRTRiBMnwyQ4HsjDf4En2qj6bweJxV/RZTzaXWWYKABu4Or4FbPjM5G8kA99u/aDNVfTpsDE4jE241OQhAiA0K107d2Okn4PrRRw/3LgXPh7bMqzPAXbLMjrDKYOkhv/1qb0rkN7Eh7ttT4VvbURs7n9K+sCZ+lW/XdrRinfgMZEdjR9+FGaePhGtMBNkgCABKPJEx3kNv8VQ8TnOGByh+oDi+jMrmFKmGBB9DUfF2PKaPvxJwK2yHG2+9Z1isyERWPgm8iTRX5spbi7mpGAAnembjV7YtljtWh7DC8KjtXMVLybJrjESDFG+C6NU8+lWMHh88iu0l9yvOah2ZxiSYqDhcwe04dTupmtDzrpNEMSd6g3Pw7d7ZdDuKDNpZYajPnd0WMEfNi5R9gzw+MZkw+IAPnADRxUnNyuhnABH6f61NyrB+HgrFs7Npg+229UGcYd7WoDzI3vwfUV5hxrK49NM5qhixd8OwDxsefevMmxBNp9ImZ3Ow+5pjGYxUtgN5u0AfvNQ/F1gEyFGyqOKbtfP3EyRT5ll9xX8w2J5BlfuKsMvYKh0sQ38qkW7zgmDp+OPrUtmbTFwBgdz5RI+CO9NlldJM5JEjB5Wt6wyqdN07i5O+r+1XvT2WNatS580cnmq7J1AWFJPcA7N9u/0qJnGZ6QQGM+k8VV3zk3BFi12yBezU3bzA7Kpj5NXWHSOKC2xE795mk+ZusEE1ccb4QiUdzNHVaVZ+/V96dkMfWlXfhpg+Wy+6e65t3FUXdm7ntNGOHxKsAVIIPoa+ccPiivBo56Z6pw1u2PGZ1eY2kiPWu1Ph6XqgWNr9jWXT2qHmWB1odqm5bdS5bW4lwMhEzIqa1tYnWsfIrMWOSlx7E+XZhWZ4c2rzSO/euFv+1aZ1zYwSWw91hJ408/tQDeyxTb8Wy+tO47r81s4su6KtUDKMkuSBiLoKkHg0QYX8PcU0f4yKCoYg69asf06RsY9ZHxVBllpTiLIf8huJq9CNQkH54+tavgc0CMWJ3Yzvx8CtnQwe1yQeFK+WUGX4M5cvg3LodrjG6GAKyAFUgSeQR/8AKnsTnwCRI++32qD+Jx8e0txdntEn/teAw++k/SswTH6nS25K6mVZJkAMwE/An9qvya43DVJxujWcsuX8UG8AhU3VrrToBjgR+c+w+sUsxyHGLb/wb9q/cA/Kyta1H/KSSCfYkfNW126llFt24VEGlQOIHf3J5J7zVZdzgBuQFE77yfSd4H2p8ty4Epp8mfLexd+4bQDvdkhragrpIMHVP5I7zRHgemcdhLbOdFzVLtatklwY5AYDVAH6Zmizp7PrT+I1tVnxId4A1kIm5I52IH0rvPM8U8GD2jaDQ04sJcoyfOc08eORHetR/C3K3w+Ga5cBV7xBCnY6FB0kjtJZj8RWVdUWrb4i46EgPDFQ3lDlRriP80n60edM9YE4Mm803LR0aifM6kShJ7tyCe8VieMrK8NQXDav5+3/AGRbI34p3bhO58vpWYLRF1Tnz4p9vyio2ByYsAzGPaqenj5WJKQPEVyVqWC3FEnSeXDV5hvUy1h7arEfWn8NdVOKmWe1wL3oMcI1u3tFSMZ1GtpKFbN2686EZh7Amrm10PfxCg3XW0p3kmT9qfg1+eLSXKIWneXpMHh1A+KxK2143k+la108pFuGHyYoTyrIcty4ly5vXPUmfsBtTuM/E9FIVLXl4+ldqNVkyZFkbtrpI1cWBYcLj1f3/jLy7d8xHb0qlz9JQAbsSBH1qRZ6qwt0jxQbRbh/0n60x1IW8vgecROtd687sn5u6RTyRr8gezrKSoYs6rO4Wd/tUfBuCir6c7fyqDiyxJ1Ek+/Ne4ckf871bcbjTK0mW6z6bfA/euhYk6mLH4PH0pvCiYlvtUjE31QA6Sfhoqu7ukCOCyusaWIPYEx9hUPqbB3nCto1kSCyp5o7aiNz9anYTEJs/hkH1O5HxUi5niqeJHtSlLJGVxVhppACxiuGajPG5klwFNIhhEqoLCaF8xy0oCwYMo5kFWHyDV/HNy7VEV8EVLrAdqVMUqeEB5FKaRrmtQdZMw2Z3ra6Euuqn9KsQPtRRkfS2ZYqyLltj4TkwXvldUGCYniaDK378Ok1ZZh1I4BYGQAJc8+3tVPVzeOKcUrs6U6QEY/8NsyCgM1u4QNh4xJA9tQog6C6PbD23/6l9D3DHhCGUKO5Pqfajg32YiRso/7T7j1pnE4kARMHkdvjmszLq5zW1dCZ52wTs9AA4qXYGwPNAJ1NvsvqB71UHpbM9T6WRUDsE8W7LlAxCE6FMEgA7+taBisYtpQzagWIWWPduOKj2s1HHM16LwlSlg3vtv8AYZiqXYBWOn8a15bWJkWTJd0ZSCoBOkfqBPEkDmtAy9LFq2FtpbRQPyqqwfWe5PqTv61GxT3LgPggM2wMkKIJg+Y+0n6VX4jIsWoJtm25j8i3CD8AsoB+4rVkuFyNjVu0BnVrXcLdi27tYfdI3Ketsz2G0e0ehqrwOWY3Gb2rdxk73HhLY+v6vpNXmU4/xsatnFIF8MO3h3Bv4iiAGB9mJj2FF7Z9oUrIjiuak1aYC23yBOKyrFZdY1lkuIzecqTKMdhqkDY8T9PShfMs8dxu/wBF5o2zrPBdU4dIZ7xW0FP5ZdwBPpvBqlxv4dY+15vCRx6WnBb/AEkAn6TQ5L6RCBOwfKCe+9E3SmQ/9SHLsVtD6SR3qZ07l9vwAGQFmLaiVhwdRGkzuIiIqwxl0WLHg29tVef1Wtlk/pQVOxfmc0uyjsYNLRYA6t9j7VMwlh7h0opP8q5fLyih3I33jvTAxlyIVig/y7GlOD7kxnkU92Z1+5NzfBNh41ssn9KmSPmrTp7N8Jat6ns67v8AmEj6UMEDkmT6kzXL4pV713FcIlZ8eOX9OF/mGmL65ukEW0VAfQVU/wDq+IvEKbjfExQw2PJ/KKdw1y4GDTFRJSa5BnrM8v7q/LgOsn6de8CS1XlvoWwUIcST370NYDrB7VsKqgn1NTcJ16yKfEEk8RWZkjqLuIiMlfJWZ5kwwrC0bmoNJSeR7VHybOruFuBkPsVO6n6dqj5ldN2549xxvwCdl9hXONCmHX8p5jse9XVFuK3cv3LMo0tyYc4x8NjbYZF8LEHfRGzfHrQtew+glWBBBgg7RV9l9gXjb0ygtgNqGxBoizTIFxSalOm9HPa5Hr6GqkciUtopxcuQAtsVO1dJiDIJE/NWtjpnEMWGmCu0ExPxUHGYbRsRuOR6U1OEuhTtHj45jtMVFKTwa9a3vXdi1LAcSQP3olFR6OXJJyfDM11YUkSJj09yKLcf01Ze2wZZkHf9X0JqxyXLFtbIpB/i/iPz/Sn80tXgCQQR3BWftEVWnOTdoseU4L1GH43BvbuMm/lJHH2pUc4rLGZixCyfmlVpZuBdoxKKWmu7lpgASpAPBIIB+D3o4/DHIbV8Xrl+0LqDTbRSSPP+YkEe0fetXJlWOO5jW0uWAsVvnRq6MBhdQ4tiZMc77j03qpxPQGXtvodO3kuNz6ANRJZtBdKBSEUAQQfyqNhWVq9THLFKIjJNSXBJfHC42kSxGw0jYe3sK8eeGiZGx359K7GKVR5RpXvCwK6s3Dc30cbhiY/4Kz2r5Fdlf1Pg5wl5kLtcVGe2qjzeIglQANzJ295NCOX5DmtxAxS3b/y3LgD/AGXVH1ii7GYyCwfYAqwkwPqe+4P2qVgc6tPb1IVI9jP7V7Hw7GsWnjtffL/N/wAou4MVogYW42HtW7bxrABuRuDcO7b9wOPgU/jM7DBYgHvFZ51b1FdtYp1ldDQ6TPDLuJnbzBqoLmevuQQurcwSxn2q7Jxbv4GRk4poMOrsiOYYqy2GgYhVi5cYwi21PlZ43J3KgDcyOw2fx34a31tyMUrvHDI6IT/+WpiB9Kh/hnj4/wCouMfMSqAN+aFBJMf9w/ajjG9QDRHpXVTtdM6MU1ywG/D/AKde3i2u4pdJsmFXkFyJ1A/qAVgQfcehrSs0x6aZBrOc+6uVLiAbmDxvttE/vVNjOr2KnTM+/FG1Fc2CpUqJ3VOaXDciwJuHdvrwf6fahy0bjXAHMt3p7KMcSL192BO1oD02DH/+f3pzp+y1xy5G1ef1ORLJNxVf7EyyOF7QjxmDHgx3AoSvXSBsJjajy1YkQarRlqguvruKzcWWrsrbvd8gWFuP7VJtYAd96kXEhiPQ16Wq5u+ArPQgHApu41eM9R710moqwaO2xemuGxOuNoimFSTTyrRbUFVBKuUeJYGnmhq9iL1l9N0Qp2/3o96BllIYbDvV7nnTti+p1rxuKorUrFNxlyg8c2uCF0dil8A77g7/AB2okyfM/EuG2vC8n0rJsBjvCa4iMYUlPkdq0X8P7cIXJ3Y/tVbVYVC5/wCBy+qg4axrM8MO/wDEP71VZr0lbvMGkqf1ceYf3q7wXqe9SiYq1psMZQ3vhsdKKfZmeZ9IXk1lRqUcR+Yj4qy6Ky5dLtcTzAgAspkbe9HDCuWtxRTwyrvgBYknZEIMbfIp4XpXf4Iri7ZBHvTDvoUkkwJJ9YFVVKWN0vcaCmMTS7LHBpVT4zNld2bVyZ7fSvacoOik9tl7cwdlkFsoGtKoXSyyAAIA3FRcvy2zh1KYe3oUkuQCfzMAOTxsBtUs3CRt2PJJj7d6580QGHJ3jk/FVtz6FNtnFxAhDMCT+lQZAPvTS32dgvr78U6x33E9vUmupFuZnUfpA/pXAHkC2ZYyf091+vvTi4jXuTpHtufp6UxaxIAM7k9juI9vepVvDLzqKR+mJHtQMlc9Av8AiJl17w1u2VYlfzIN2K8hgByQe3vWb4PqS4hgTzuOB77Vt1/CuRBuKQdzMg/esi/EfKCmJW4TK3FABU7Skghvcgg/+K2vC9XO1hf6f6LeLI1wWWQYW1jdd7E+YIRaVFMSY1EsR6SsRHJo1w3TuXJa1eBbLTEMC/18xNZJlOfnCo1tUBVjqG5BDRB39wB9qmv1aXCmCGWdpEb16BzT9+R8Gl2gq60ezh7Pi2FW0ysFYIoUXFbbdR3Bgz80CX+o2fYtP+UAydvb5n6VxjcxuYhhJkA8DiTsAPU1DK6TER+30rpycuugOi36dwK37xt3uHRgCD5kIGpWB/i2+N4qqzPLHt3Gtl9l27wfcfNScvxrWn1jkAj7jmq7G4tnYsxkml5ZRjBL3Ib5J2CH+GEXu0n34H8gKMchxyINER7+sUGZPJNXSdvmsXPBTbTK2TlhB/69FzYSg59TUbF5ozPqAj0HP3qsQgTXQ+1LWGC5oXR5imltURPpUZjUtjNNGSCBR1RNkR2psCnntEHekFriThFp60m9eqldVJJo+SZlh7WHkESBx3mqK91Y5uhj/wC3MR7etDANJqrLTQTbfNkBP1VdwaorpAd9tomT3NW/RmaqqgNtExHrWT49DRJ0rmsLv2/p2PzUZdN/Sq7Hx+Tasl6htMdBaGJOkGiHxAfesoxPhYi0L+G2KbOvcepijfpexcWwGdidW4B7Cq+LK4R2r29vdD4t3RfgRuOP5V6a8sHavGq1foT+Qzx6pOqbwTCYhpiLT7nsdJirhzWc/i9mUWUw6tBdtbDuUUGJ9i0f6aq/XkSR0nSsx0Yl/wCI/c0qZYGaVa9Ir8H0HsCq8xuQPXn7VzM6pnkRHJ54pKSpPMkc+3pXdq5DAc/G/wBzXndxWoctAIeIImO5moZuAmDJZv5f2qWdyfU7D47k1yulFngnvH8qKyKI72UQiBv6k7/QUhckwvmPfb/kU4l5BBC6mYfMCufH0yYgH0EftXMHoZvZaX/O5VRuVBj7kdqg5ll9q6uh0DJ/BJGw4MjcfTerYXDpkpIPE7n2rhctckMSLYO51STA9RXKTTtBJ/AB5r0NhvDuFFfUEZ1HiEgEKdO3Jk+prMktp/wmK+gnRJiYXnjzH+1Yf1Xh7S4q74EqgY+VuA36gvtNbHhurlJyjk5+4/FLmmOZYQbtobABlPtCmT/KuurGtvdYp+rcx/HvJ+v9TVOLhHz7GubjzW1PPHZtQ1s5HzXdjDs5gCuYq7ye0QKoznSsXKVIk4LC6FjvUmOK9biKS+1Vbvlle7HFSeaRNcsdgK5iiRx2Qe1cxFOrtTT81xx6w9KbfmuyI9q81SK6jkN6qs8ryS7ekqpgd4q46GyK1iLhLsJXfT3NanYwiWxCqAKqZtRtdIYo2Yti8tKgkcjlTVXqrSOvcklDet7Ecx3FZpNHhnvjYBGx1uRUfI8VouFW4bb+1WFwCKpLtveRVmPKaY3GwtyfN3wt7WN0Ozp2I/vWydOZyl21rDqUMaR3HtFYNh7wZJbtsf71YZDn13CXPLuh/Mp4+R71Rz6dy9UPq/cbGW0+h8PcB43FdM1COTZx4iC5abYjjn71J/625v5zJ+Nvis56zatslyPTssM9zmzhbfiXn0qTC9yxAmB77GsKz3OGxd+5faYOyr/Cg/KP6n3Joh67N1deotcS4APMxIQqwYFR2O0betB7LCGK0dNGO1TXbFZJXwRTapVJtYVyAYpVcsUbNmFwiSCf5VJsX/MD2jj6UqVYQoQu+YADc7ffmnnuAc8Af7ClSqF0d7WRXxWm1M7klRA/vTVsFfMw7QN5+SaVKjXQtit4gFwZMDcj+Vd4vHiAAx323EwP717SqPcCyMtu2dl1ajvqJmD6xxWF53b037izMO2/r5jSpVoeH/Ux+JlexpzC2tTRSpVqvhDmX1vK7YAO5NSiABSpVScm+ytbY2UZuNl7+p9qkqoAH2ivKVEuUSNsf3roCvaVMOJQwTsnifp+RTGmOaVKhi7IPAk1zcP7fzr2lRHCwt9rbKyMVZTII5mti6Yz438MLlwQwlTHBI7ilSqpq0tqYcXQP9a9T2/CNu3JZtuCAKzUUqVFhgox4B7I+OnTtVY1KlVmHQ2HRKy27DQeDV1ZVSII3FKlQZQh7I82uYS9sSbRPmWf3FatYvK6B1/VSpVj+JwVRn7jsLfRAz7Ai7aZT6UD5HkfjXSpOy817SpejySWOVex2YN7XT9sACOKVKlUebP5E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Supernova cosmology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Stellar explosions</a:t>
            </a:r>
          </a:p>
          <a:p>
            <a:pPr lvl="1">
              <a:buFont typeface="Wingdings" pitchFamily="2" charset="2"/>
              <a:buChar char=""/>
            </a:pP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systematics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</a:p>
          <a:p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SNe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Ia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 currently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the best known individual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cosmic distance indicator</a:t>
            </a:r>
          </a:p>
          <a:p>
            <a:pPr lvl="1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~5-10% accuracy on </a:t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individual SN</a:t>
            </a:r>
          </a:p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Absolute calibration relies on external sources</a:t>
            </a:r>
          </a:p>
          <a:p>
            <a:pPr lvl="1"/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Cepheids</a:t>
            </a:r>
            <a:endParaRPr lang="en-GB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 </a:t>
            </a:r>
            <a:r>
              <a:rPr lang="en-US" dirty="0" err="1" smtClean="0"/>
              <a:t>Ia</a:t>
            </a:r>
            <a:r>
              <a:rPr lang="en-US" dirty="0" smtClean="0"/>
              <a:t> Hubble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Excellent distance indicators</a:t>
            </a:r>
          </a:p>
          <a:p>
            <a:r>
              <a:rPr lang="en-US" dirty="0" smtClean="0"/>
              <a:t>Experimentally verified</a:t>
            </a:r>
          </a:p>
          <a:p>
            <a:r>
              <a:rPr lang="en-US" dirty="0" smtClean="0"/>
              <a:t>Work of several decades</a:t>
            </a:r>
          </a:p>
          <a:p>
            <a:r>
              <a:rPr lang="en-US" dirty="0" smtClean="0"/>
              <a:t>Best determination of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smtClean="0"/>
              <a:t>Hubble constant</a:t>
            </a:r>
            <a:endParaRPr lang="en-GB" dirty="0"/>
          </a:p>
        </p:txBody>
      </p:sp>
      <p:pic>
        <p:nvPicPr>
          <p:cNvPr id="157698" name="Picture 2" descr="http://iopscience.iop.org/0004-637X/624/2/532/fulltext/fg15.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698436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6172200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NeueLT Com 55 Roman" pitchFamily="34" charset="0"/>
              </a:rPr>
              <a:t>Reindl</a:t>
            </a:r>
            <a:r>
              <a:rPr lang="en-US" dirty="0" smtClean="0">
                <a:latin typeface="HelveticaNeueLT Com 55 Roman" pitchFamily="34" charset="0"/>
              </a:rPr>
              <a:t> et al. 2005</a:t>
            </a:r>
            <a:endParaRPr lang="en-GB" dirty="0" smtClean="0">
              <a:latin typeface="HelveticaNeueLT Com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</a:t>
            </a:r>
            <a:r>
              <a:rPr lang="en-GB" baseline="-25000" dirty="0" smtClean="0"/>
              <a:t>0</a:t>
            </a:r>
            <a:r>
              <a:rPr lang="en-GB" dirty="0" smtClean="0"/>
              <a:t> from supernovae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 the local Hubble diagram</a:t>
            </a:r>
          </a:p>
          <a:p>
            <a:r>
              <a:rPr lang="en-GB" dirty="0" smtClean="0"/>
              <a:t>Calibrate the luminosity of the distance indicator</a:t>
            </a:r>
          </a:p>
          <a:p>
            <a:pPr lvl="1"/>
            <a:r>
              <a:rPr lang="en-GB" dirty="0" err="1" smtClean="0"/>
              <a:t>Cepheids</a:t>
            </a:r>
            <a:endParaRPr lang="en-GB" dirty="0" smtClean="0"/>
          </a:p>
          <a:p>
            <a:pPr lvl="2"/>
            <a:r>
              <a:rPr lang="en-GB" dirty="0" smtClean="0"/>
              <a:t>LMC</a:t>
            </a:r>
          </a:p>
          <a:p>
            <a:pPr lvl="2"/>
            <a:r>
              <a:rPr lang="en-GB" dirty="0" smtClean="0"/>
              <a:t>NGC 4358</a:t>
            </a:r>
          </a:p>
          <a:p>
            <a:pPr lvl="1"/>
            <a:r>
              <a:rPr lang="en-GB" dirty="0" smtClean="0"/>
              <a:t>nearby 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572000" y="2819400"/>
            <a:ext cx="4216316" cy="3857625"/>
            <a:chOff x="4572000" y="2819400"/>
            <a:chExt cx="4216316" cy="3857625"/>
          </a:xfrm>
        </p:grpSpPr>
        <p:pic>
          <p:nvPicPr>
            <p:cNvPr id="1003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2819400"/>
              <a:ext cx="4216316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496663" y="5726668"/>
              <a:ext cx="2037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latin typeface="HelveticaNeueLT Com 55 Roman" pitchFamily="34" charset="0"/>
                </a:rPr>
                <a:t>Hicken</a:t>
              </a:r>
              <a:r>
                <a:rPr lang="en-GB" dirty="0" smtClean="0">
                  <a:latin typeface="HelveticaNeueLT Com 55 Roman" pitchFamily="34" charset="0"/>
                </a:rPr>
                <a:t> et al. 2009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73119" y="2819400"/>
            <a:ext cx="4842281" cy="3859200"/>
            <a:chOff x="4073119" y="2819400"/>
            <a:chExt cx="4842281" cy="3859200"/>
          </a:xfrm>
        </p:grpSpPr>
        <p:pic>
          <p:nvPicPr>
            <p:cNvPr id="10035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73119" y="2819400"/>
              <a:ext cx="4842281" cy="38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340941" y="5726668"/>
              <a:ext cx="1888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Riess et al. 2011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importance of H</a:t>
            </a:r>
            <a:r>
              <a:rPr lang="en-GB" baseline="-25000" dirty="0" smtClean="0"/>
              <a:t>0</a:t>
            </a:r>
            <a:endParaRPr lang="en-GB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r>
              <a:rPr lang="en-GB" dirty="0" smtClean="0"/>
              <a:t>Sets the absolute scale</a:t>
            </a:r>
          </a:p>
          <a:p>
            <a:pPr lvl="1"/>
            <a:r>
              <a:rPr lang="en-GB" dirty="0" smtClean="0"/>
              <a:t>size and age of the universe</a:t>
            </a:r>
          </a:p>
          <a:p>
            <a:r>
              <a:rPr lang="en-GB" dirty="0" smtClean="0"/>
              <a:t>In combination with</a:t>
            </a:r>
            <a:br>
              <a:rPr lang="en-GB" dirty="0" smtClean="0"/>
            </a:br>
            <a:r>
              <a:rPr lang="en-GB" dirty="0" smtClean="0"/>
              <a:t>CMB measurements</a:t>
            </a:r>
          </a:p>
          <a:p>
            <a:pPr lvl="1"/>
            <a:r>
              <a:rPr lang="en-GB" dirty="0" smtClean="0"/>
              <a:t>constrains </a:t>
            </a:r>
            <a:r>
              <a:rPr lang="en-GB" i="1" dirty="0" smtClean="0"/>
              <a:t>w</a:t>
            </a:r>
            <a:endParaRPr lang="en-GB" dirty="0" smtClean="0"/>
          </a:p>
          <a:p>
            <a:pPr lvl="1"/>
            <a:r>
              <a:rPr lang="en-GB" dirty="0" smtClean="0"/>
              <a:t>neutrino mass</a:t>
            </a:r>
          </a:p>
          <a:p>
            <a:pPr lvl="1"/>
            <a:r>
              <a:rPr lang="en-GB" dirty="0" smtClean="0"/>
              <a:t>number of relativistic </a:t>
            </a:r>
            <a:br>
              <a:rPr lang="en-GB" dirty="0" smtClean="0"/>
            </a:br>
            <a:r>
              <a:rPr lang="en-GB" dirty="0" smtClean="0"/>
              <a:t>species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419600" y="1524000"/>
            <a:ext cx="4495800" cy="5175021"/>
            <a:chOff x="4419600" y="1524000"/>
            <a:chExt cx="4495800" cy="5175021"/>
          </a:xfrm>
        </p:grpSpPr>
        <p:pic>
          <p:nvPicPr>
            <p:cNvPr id="993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9600" y="1524000"/>
              <a:ext cx="4495800" cy="5175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781800" y="1611868"/>
              <a:ext cx="1888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Riess et al. 2011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43400" y="3124200"/>
            <a:ext cx="4800600" cy="3686421"/>
            <a:chOff x="4343400" y="3124200"/>
            <a:chExt cx="4800600" cy="3686421"/>
          </a:xfrm>
        </p:grpSpPr>
        <p:pic>
          <p:nvPicPr>
            <p:cNvPr id="110593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43400" y="3124200"/>
              <a:ext cx="4800600" cy="3686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181600" y="5638800"/>
              <a:ext cx="1457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Planck 2013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1600" y="2260831"/>
            <a:ext cx="4802400" cy="45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DSCN09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Supernova </a:t>
            </a:r>
            <a:r>
              <a:rPr lang="de-DE" dirty="0" err="1" smtClean="0"/>
              <a:t>Cosmology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ubble_dm15_split_overhead_nearby_only"/>
          <p:cNvPicPr>
            <a:picLocks noChangeAspect="1" noChangeArrowheads="1"/>
          </p:cNvPicPr>
          <p:nvPr/>
        </p:nvPicPr>
        <p:blipFill>
          <a:blip r:embed="rId3" cstate="print"/>
          <a:srcRect r="4852"/>
          <a:stretch>
            <a:fillRect/>
          </a:stretch>
        </p:blipFill>
        <p:spPr bwMode="auto">
          <a:xfrm>
            <a:off x="608013" y="0"/>
            <a:ext cx="5043487" cy="6858000"/>
          </a:xfrm>
          <a:prstGeom prst="rect">
            <a:avLst/>
          </a:prstGeom>
          <a:noFill/>
        </p:spPr>
      </p:pic>
      <p:pic>
        <p:nvPicPr>
          <p:cNvPr id="43012" name="Picture 4" descr="hubble_dm15_split_overhead"/>
          <p:cNvPicPr>
            <a:picLocks noChangeAspect="1" noChangeArrowheads="1"/>
          </p:cNvPicPr>
          <p:nvPr/>
        </p:nvPicPr>
        <p:blipFill>
          <a:blip r:embed="rId4" cstate="print"/>
          <a:srcRect r="4854"/>
          <a:stretch>
            <a:fillRect/>
          </a:stretch>
        </p:blipFill>
        <p:spPr bwMode="auto">
          <a:xfrm>
            <a:off x="609600" y="0"/>
            <a:ext cx="5041900" cy="68580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0" y="3276600"/>
            <a:ext cx="3738563" cy="2046288"/>
            <a:chOff x="1164" y="2067"/>
            <a:chExt cx="2355" cy="1289"/>
          </a:xfrm>
        </p:grpSpPr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1164" y="2067"/>
              <a:ext cx="2355" cy="449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15" name="Rectangle 7"/>
            <p:cNvSpPr>
              <a:spLocks noChangeArrowheads="1"/>
            </p:cNvSpPr>
            <p:nvPr/>
          </p:nvSpPr>
          <p:spPr bwMode="auto">
            <a:xfrm>
              <a:off x="1164" y="2907"/>
              <a:ext cx="2355" cy="449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>
          <a:xfrm>
            <a:off x="5675313" y="304800"/>
            <a:ext cx="3505200" cy="1752600"/>
          </a:xfrm>
          <a:noFill/>
        </p:spPr>
        <p:txBody>
          <a:bodyPr/>
          <a:lstStyle/>
          <a:p>
            <a:pPr algn="l"/>
            <a:r>
              <a:rPr lang="de-DE" sz="3600" b="1" dirty="0" smtClean="0"/>
              <a:t>The SN Hubble </a:t>
            </a:r>
            <a:r>
              <a:rPr lang="de-DE" sz="3600" b="1" dirty="0" err="1" smtClean="0"/>
              <a:t>Diagram</a:t>
            </a:r>
            <a:endParaRPr lang="de-DE" b="1" dirty="0"/>
          </a:p>
        </p:txBody>
      </p:sp>
      <p:pic>
        <p:nvPicPr>
          <p:cNvPr id="18" name="Picture 17" descr="asp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0800" y="1828800"/>
            <a:ext cx="3128400" cy="2102003"/>
          </a:xfrm>
          <a:prstGeom prst="rect">
            <a:avLst/>
          </a:prstGeom>
        </p:spPr>
      </p:pic>
      <p:pic>
        <p:nvPicPr>
          <p:cNvPr id="19" name="Picture 18" descr="SCP_paris_2_crop.jpg"/>
          <p:cNvPicPr>
            <a:picLocks noChangeAspect="1"/>
          </p:cNvPicPr>
          <p:nvPr/>
        </p:nvPicPr>
        <p:blipFill>
          <a:blip r:embed="rId6" cstate="print"/>
          <a:srcRect l="13476" t="9911"/>
          <a:stretch>
            <a:fillRect/>
          </a:stretch>
        </p:blipFill>
        <p:spPr>
          <a:xfrm>
            <a:off x="5715000" y="4077071"/>
            <a:ext cx="3127616" cy="221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</a:t>
            </a:r>
            <a:r>
              <a:rPr lang="en-US" dirty="0" smtClean="0">
                <a:solidFill>
                  <a:srgbClr val="FF0000"/>
                </a:solidFill>
              </a:rPr>
              <a:t>know</a:t>
            </a:r>
            <a:r>
              <a:rPr lang="en-US" dirty="0" smtClean="0"/>
              <a:t> about supernovae </a:t>
            </a:r>
            <a:r>
              <a:rPr lang="en-US" dirty="0" err="1" smtClean="0">
                <a:solidFill>
                  <a:srgbClr val="FF0000"/>
                </a:solidFill>
              </a:rPr>
              <a:t>Ia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What explodes?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progenitors, evolution towards explosion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white dwarfs (?), several channels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How does it explode?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explosion mechanisms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several channels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deflagrations, detonations, </a:t>
            </a:r>
            <a:br>
              <a:rPr lang="en-US" dirty="0" smtClean="0"/>
            </a:br>
            <a:r>
              <a:rPr lang="en-US" dirty="0" smtClean="0"/>
              <a:t>delayed detonations, </a:t>
            </a:r>
            <a:br>
              <a:rPr lang="en-US" dirty="0" smtClean="0"/>
            </a:br>
            <a:r>
              <a:rPr lang="en-US" dirty="0" smtClean="0"/>
              <a:t>He detonations,</a:t>
            </a:r>
            <a:br>
              <a:rPr lang="en-US" dirty="0" smtClean="0"/>
            </a:br>
            <a:r>
              <a:rPr lang="en-US" dirty="0" smtClean="0"/>
              <a:t>mergers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What does it leave behind?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remnants</a:t>
            </a:r>
          </a:p>
          <a:p>
            <a:pPr lvl="2">
              <a:spcBef>
                <a:spcPts val="0"/>
              </a:spcBef>
            </a:pPr>
            <a:r>
              <a:rPr lang="en-US" dirty="0" err="1" smtClean="0"/>
              <a:t>Tycho</a:t>
            </a:r>
            <a:r>
              <a:rPr lang="en-US" dirty="0" smtClean="0"/>
              <a:t>, LMC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compact remnants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none, companion (?)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chemical enrichment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usual suspects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Absurd result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68760"/>
            <a:ext cx="7774632" cy="1224136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negative matter density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5" name="Group 10"/>
          <p:cNvGrpSpPr/>
          <p:nvPr/>
        </p:nvGrpSpPr>
        <p:grpSpPr>
          <a:xfrm>
            <a:off x="1619672" y="1844824"/>
            <a:ext cx="6367576" cy="4924499"/>
            <a:chOff x="1619672" y="1844824"/>
            <a:chExt cx="6367576" cy="4924499"/>
          </a:xfrm>
        </p:grpSpPr>
        <p:grpSp>
          <p:nvGrpSpPr>
            <p:cNvPr id="9" name="Group 8"/>
            <p:cNvGrpSpPr/>
            <p:nvPr/>
          </p:nvGrpSpPr>
          <p:grpSpPr>
            <a:xfrm>
              <a:off x="1619672" y="1844824"/>
              <a:ext cx="3274741" cy="4924499"/>
              <a:chOff x="1619672" y="1844824"/>
              <a:chExt cx="3274741" cy="4924499"/>
            </a:xfrm>
          </p:grpSpPr>
          <p:pic>
            <p:nvPicPr>
              <p:cNvPr id="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19672" y="1846370"/>
                <a:ext cx="3274741" cy="4922953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067944" y="1844824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 err="1" smtClean="0">
                    <a:latin typeface="HelveticaNeueLT Com 45 Lt" pitchFamily="34" charset="0"/>
                  </a:rPr>
                  <a:t>Riess</a:t>
                </a:r>
                <a:endParaRPr lang="en-GB" sz="1800" dirty="0">
                  <a:latin typeface="HelveticaNeueLT Com 45 Lt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944806" y="1844824"/>
              <a:ext cx="3042442" cy="4923230"/>
              <a:chOff x="4944806" y="1844824"/>
              <a:chExt cx="3042442" cy="4923230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44806" y="1844824"/>
                <a:ext cx="3042442" cy="4923230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660232" y="1844824"/>
                <a:ext cx="1231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dirty="0" err="1" smtClean="0">
                    <a:latin typeface="HelveticaNeueLT Com 45 Lt" pitchFamily="34" charset="0"/>
                  </a:rPr>
                  <a:t>Goldhaber</a:t>
                </a:r>
                <a:endParaRPr lang="en-GB" sz="1800" dirty="0">
                  <a:latin typeface="HelveticaNeueLT Com 45 Lt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en-US" dirty="0" smtClean="0"/>
              <a:t>Supernova Cosmology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4" name="Group 12"/>
          <p:cNvGrpSpPr/>
          <p:nvPr/>
        </p:nvGrpSpPr>
        <p:grpSpPr>
          <a:xfrm>
            <a:off x="1619672" y="1268759"/>
            <a:ext cx="5904656" cy="5472608"/>
            <a:chOff x="1619672" y="1268759"/>
            <a:chExt cx="5904656" cy="5472608"/>
          </a:xfrm>
        </p:grpSpPr>
        <p:grpSp>
          <p:nvGrpSpPr>
            <p:cNvPr id="5" name="Group 11"/>
            <p:cNvGrpSpPr/>
            <p:nvPr/>
          </p:nvGrpSpPr>
          <p:grpSpPr>
            <a:xfrm>
              <a:off x="1619672" y="1268759"/>
              <a:ext cx="5904656" cy="5472608"/>
              <a:chOff x="1619672" y="1268759"/>
              <a:chExt cx="5904656" cy="5472608"/>
            </a:xfrm>
          </p:grpSpPr>
          <p:pic>
            <p:nvPicPr>
              <p:cNvPr id="10" name="Picture 13" descr="GoobarFig03revi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-2739" r="-2198" b="9823"/>
              <a:stretch>
                <a:fillRect/>
              </a:stretch>
            </p:blipFill>
            <p:spPr bwMode="auto">
              <a:xfrm>
                <a:off x="1619672" y="1268759"/>
                <a:ext cx="5904656" cy="5472608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63143" y="3915542"/>
                <a:ext cx="1424151" cy="408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 smtClean="0">
                    <a:latin typeface="HelveticaNeueLT Com 65 Md" pitchFamily="34" charset="0"/>
                  </a:rPr>
                  <a:t>560 </a:t>
                </a:r>
                <a:r>
                  <a:rPr lang="en-GB" sz="1600" dirty="0" err="1" smtClean="0">
                    <a:latin typeface="HelveticaNeueLT Com 65 Md" pitchFamily="34" charset="0"/>
                  </a:rPr>
                  <a:t>SNe</a:t>
                </a:r>
                <a:r>
                  <a:rPr lang="en-GB" sz="1600" dirty="0" smtClean="0">
                    <a:latin typeface="HelveticaNeueLT Com 65 Md" pitchFamily="34" charset="0"/>
                  </a:rPr>
                  <a:t> </a:t>
                </a:r>
                <a:r>
                  <a:rPr lang="en-GB" sz="1600" dirty="0" err="1" smtClean="0">
                    <a:latin typeface="HelveticaNeueLT Com 65 Md" pitchFamily="34" charset="0"/>
                  </a:rPr>
                  <a:t>Ia</a:t>
                </a:r>
                <a:endParaRPr lang="en-GB" sz="1600" dirty="0" smtClean="0">
                  <a:latin typeface="HelveticaNeueLT Com 65 Md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267744" y="1340768"/>
              <a:ext cx="30540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b="0" dirty="0" err="1" smtClean="0">
                  <a:latin typeface="HelveticaNeueLT Com 65 Md" pitchFamily="34" charset="0"/>
                </a:rPr>
                <a:t>Goobar</a:t>
              </a:r>
              <a:r>
                <a:rPr lang="de-DE" sz="1800" b="0" dirty="0" smtClean="0">
                  <a:latin typeface="HelveticaNeueLT Com 65 Md" pitchFamily="34" charset="0"/>
                </a:rPr>
                <a:t> &amp; Leibundgut 2011</a:t>
              </a:r>
              <a:endParaRPr lang="de-DE" sz="1800" b="0" dirty="0">
                <a:latin typeface="HelveticaNeueLT Com 65 M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0525" y="2133600"/>
            <a:ext cx="50196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"/>
          <p:cNvGrpSpPr/>
          <p:nvPr/>
        </p:nvGrpSpPr>
        <p:grpSpPr>
          <a:xfrm>
            <a:off x="0" y="1219200"/>
            <a:ext cx="4343400" cy="5638800"/>
            <a:chOff x="4114800" y="1098516"/>
            <a:chExt cx="4495800" cy="5759484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1098516"/>
              <a:ext cx="4495800" cy="5759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648200" y="6016823"/>
              <a:ext cx="2351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 smtClean="0">
                  <a:latin typeface="HelveticaNeueLT Com 55 Roman" pitchFamily="34" charset="0"/>
                </a:rPr>
                <a:t>Goobar</a:t>
              </a:r>
              <a:r>
                <a:rPr lang="en-GB" sz="1400" dirty="0" smtClean="0">
                  <a:latin typeface="HelveticaNeueLT Com 55 Roman" pitchFamily="34" charset="0"/>
                </a:rPr>
                <a:t> &amp; Leibundgut 2011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r>
              <a:rPr lang="en-GB" dirty="0" smtClean="0"/>
              <a:t>et </a:t>
            </a:r>
            <a:r>
              <a:rPr lang="en-GB" dirty="0" err="1" smtClean="0"/>
              <a:t>voilà</a:t>
            </a:r>
            <a:r>
              <a:rPr lang="en-GB" dirty="0" smtClean="0"/>
              <a:t> 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84784"/>
            <a:ext cx="4267200" cy="4525963"/>
          </a:xfrm>
        </p:spPr>
        <p:txBody>
          <a:bodyPr/>
          <a:lstStyle/>
          <a:p>
            <a:pPr indent="12700">
              <a:buNone/>
            </a:pPr>
            <a:r>
              <a:rPr lang="en-GB" dirty="0" smtClean="0"/>
              <a:t>10 years of progress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17389" y="3200400"/>
            <a:ext cx="4550411" cy="3390648"/>
            <a:chOff x="2366850" y="1175155"/>
            <a:chExt cx="5122582" cy="4165399"/>
          </a:xfrm>
        </p:grpSpPr>
        <p:pic>
          <p:nvPicPr>
            <p:cNvPr id="10240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66850" y="1549603"/>
              <a:ext cx="5122582" cy="3790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173333" y="1175155"/>
              <a:ext cx="2122697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Sullivan et al. 2011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Recent SNLS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143000"/>
            <a:ext cx="4876800" cy="3886200"/>
            <a:chOff x="1781175" y="1521221"/>
            <a:chExt cx="5581650" cy="4422577"/>
          </a:xfrm>
        </p:grpSpPr>
        <p:pic>
          <p:nvPicPr>
            <p:cNvPr id="10240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81175" y="1521221"/>
              <a:ext cx="5581650" cy="416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042815" y="5574466"/>
              <a:ext cx="2042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Conley et al. 2011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48006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Supernova cosmology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dirty="0" smtClean="0">
                <a:sym typeface="Symbol"/>
              </a:rPr>
              <a:t> firmly established</a:t>
            </a:r>
          </a:p>
          <a:p>
            <a:pPr lvl="1"/>
            <a:r>
              <a:rPr lang="en-GB" dirty="0" smtClean="0">
                <a:sym typeface="Symbol"/>
              </a:rPr>
              <a:t>general agreement between different experiments</a:t>
            </a:r>
            <a:endParaRPr lang="en-GB" dirty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000" y="2895600"/>
            <a:ext cx="951273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Systematics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62913" cy="41148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Contamination    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Photometry 			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K-corrections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err="1" smtClean="0"/>
              <a:t>Malmquist</a:t>
            </a:r>
            <a:r>
              <a:rPr lang="en-GB" dirty="0" smtClean="0"/>
              <a:t> bias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Normalisation			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Evolution</a:t>
            </a:r>
            <a:endParaRPr lang="en-US" dirty="0" smtClean="0"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Absorption			</a:t>
            </a:r>
          </a:p>
          <a:p>
            <a:pPr>
              <a:spcBef>
                <a:spcPct val="0"/>
              </a:spcBef>
              <a:buFont typeface="Wingdings" pitchFamily="2" charset="2"/>
              <a:buChar char="§"/>
            </a:pPr>
            <a:r>
              <a:rPr lang="en-GB" dirty="0" smtClean="0"/>
              <a:t>Local expansion field	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648200" y="1268760"/>
            <a:ext cx="4027488" cy="41148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800" kern="0" dirty="0">
                <a:latin typeface="HelveticaNeueLT Com 65 Md" pitchFamily="34" charset="0"/>
              </a:rPr>
              <a:t>“[T]he length of the list indicates the maturity of the field, and is the result of more than a decade of careful study.”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3200" kern="0" dirty="0"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005263"/>
            <a:ext cx="17954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Systematics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Current questions</a:t>
            </a:r>
          </a:p>
          <a:p>
            <a:pPr lvl="1"/>
            <a:r>
              <a:rPr lang="en-GB" dirty="0" smtClean="0"/>
              <a:t>calibration</a:t>
            </a:r>
          </a:p>
          <a:p>
            <a:pPr lvl="1"/>
            <a:r>
              <a:rPr lang="en-GB" dirty="0" err="1" smtClean="0"/>
              <a:t>restframe</a:t>
            </a:r>
            <a:r>
              <a:rPr lang="en-GB" dirty="0" smtClean="0"/>
              <a:t> UV flux</a:t>
            </a:r>
          </a:p>
          <a:p>
            <a:pPr lvl="2"/>
            <a:r>
              <a:rPr lang="en-GB" dirty="0" err="1" smtClean="0"/>
              <a:t>redshifted</a:t>
            </a:r>
            <a:r>
              <a:rPr lang="en-GB" dirty="0" smtClean="0"/>
              <a:t> into the observable window</a:t>
            </a:r>
          </a:p>
          <a:p>
            <a:pPr lvl="1"/>
            <a:r>
              <a:rPr lang="en-GB" dirty="0" smtClean="0"/>
              <a:t>reddening and absorption</a:t>
            </a:r>
          </a:p>
          <a:p>
            <a:pPr lvl="2"/>
            <a:r>
              <a:rPr lang="en-GB" dirty="0" smtClean="0"/>
              <a:t>detect absorption </a:t>
            </a:r>
          </a:p>
          <a:p>
            <a:pPr lvl="3"/>
            <a:r>
              <a:rPr lang="en-GB" dirty="0" smtClean="0"/>
              <a:t>through colours or spectroscopic indicators</a:t>
            </a:r>
          </a:p>
          <a:p>
            <a:pPr lvl="2"/>
            <a:r>
              <a:rPr lang="en-GB" dirty="0" smtClean="0"/>
              <a:t>correct for absorption</a:t>
            </a:r>
          </a:p>
          <a:p>
            <a:pPr lvl="3"/>
            <a:r>
              <a:rPr lang="en-GB" dirty="0" smtClean="0"/>
              <a:t>knowledge of absorption law</a:t>
            </a:r>
          </a:p>
          <a:p>
            <a:pPr lvl="1"/>
            <a:r>
              <a:rPr lang="en-GB" dirty="0" smtClean="0"/>
              <a:t>light curve fitters</a:t>
            </a:r>
          </a:p>
          <a:p>
            <a:pPr lvl="1"/>
            <a:r>
              <a:rPr lang="en-GB" dirty="0" smtClean="0"/>
              <a:t>selection bias</a:t>
            </a:r>
          </a:p>
          <a:p>
            <a:pPr lvl="2"/>
            <a:r>
              <a:rPr lang="en-GB" dirty="0" smtClean="0"/>
              <a:t>sampling of different populations</a:t>
            </a:r>
          </a:p>
          <a:p>
            <a:pPr lvl="1"/>
            <a:r>
              <a:rPr lang="en-GB" dirty="0" smtClean="0"/>
              <a:t>gravitational </a:t>
            </a:r>
            <a:r>
              <a:rPr lang="en-GB" dirty="0" err="1" smtClean="0"/>
              <a:t>lensing</a:t>
            </a:r>
            <a:endParaRPr lang="en-GB" dirty="0" smtClean="0"/>
          </a:p>
          <a:p>
            <a:pPr lvl="1"/>
            <a:r>
              <a:rPr lang="en-GB" dirty="0" smtClean="0"/>
              <a:t>brightness evolution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Required phenomenology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GB" dirty="0" smtClean="0"/>
              <a:t>photometric calibration</a:t>
            </a:r>
          </a:p>
          <a:p>
            <a:r>
              <a:rPr lang="en-GB" dirty="0" smtClean="0"/>
              <a:t>normalisation </a:t>
            </a:r>
          </a:p>
          <a:p>
            <a:pPr lvl="1"/>
            <a:r>
              <a:rPr lang="en-GB" dirty="0" smtClean="0"/>
              <a:t>(“</a:t>
            </a:r>
            <a:r>
              <a:rPr lang="en-GB" dirty="0" err="1" smtClean="0"/>
              <a:t>standardizable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candle”; </a:t>
            </a:r>
            <a:br>
              <a:rPr lang="en-GB" dirty="0" smtClean="0"/>
            </a:br>
            <a:r>
              <a:rPr lang="en-GB" dirty="0" smtClean="0"/>
              <a:t>“standard crayon”)</a:t>
            </a:r>
          </a:p>
          <a:p>
            <a:pPr lvl="1"/>
            <a:r>
              <a:rPr lang="en-GB" dirty="0" smtClean="0"/>
              <a:t>different light curve </a:t>
            </a:r>
            <a:br>
              <a:rPr lang="en-GB" dirty="0" smtClean="0"/>
            </a:br>
            <a:r>
              <a:rPr lang="en-GB" dirty="0" smtClean="0"/>
              <a:t>fitters</a:t>
            </a:r>
          </a:p>
          <a:p>
            <a:pPr lvl="2"/>
            <a:r>
              <a:rPr lang="el-GR" dirty="0" smtClean="0"/>
              <a:t>Δ</a:t>
            </a:r>
            <a:r>
              <a:rPr lang="en-US" dirty="0" smtClean="0"/>
              <a:t>m</a:t>
            </a:r>
            <a:r>
              <a:rPr lang="en-US" baseline="-25000" dirty="0" smtClean="0"/>
              <a:t>15</a:t>
            </a:r>
            <a:r>
              <a:rPr lang="en-US" dirty="0" smtClean="0"/>
              <a:t>,</a:t>
            </a:r>
            <a:r>
              <a:rPr lang="en-GB" dirty="0" smtClean="0"/>
              <a:t>SALT, </a:t>
            </a:r>
            <a:r>
              <a:rPr lang="en-GB" dirty="0" err="1" smtClean="0"/>
              <a:t>SiFTO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MLCS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430" t="3678"/>
          <a:stretch>
            <a:fillRect/>
          </a:stretch>
        </p:blipFill>
        <p:spPr bwMode="auto">
          <a:xfrm>
            <a:off x="4781550" y="2638425"/>
            <a:ext cx="39814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4330631" y="2667000"/>
            <a:ext cx="4813369" cy="3962400"/>
            <a:chOff x="4330631" y="2667000"/>
            <a:chExt cx="4813369" cy="39624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-10345"/>
            <a:stretch>
              <a:fillRect/>
            </a:stretch>
          </p:blipFill>
          <p:spPr bwMode="auto">
            <a:xfrm>
              <a:off x="4330631" y="2667000"/>
              <a:ext cx="4813369" cy="3962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162800" y="2819400"/>
              <a:ext cx="1774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HelveticaNeueLT Com 55 Roman" pitchFamily="34" charset="0"/>
                </a:rPr>
                <a:t>SNLS SN04D2gp</a:t>
              </a:r>
              <a:br>
                <a:rPr lang="en-GB" sz="1600" dirty="0" smtClean="0">
                  <a:latin typeface="HelveticaNeueLT Com 55 Roman" pitchFamily="34" charset="0"/>
                </a:rPr>
              </a:br>
              <a:r>
                <a:rPr lang="en-GB" sz="1600" dirty="0" smtClean="0">
                  <a:latin typeface="HelveticaNeueLT Com 55 Roman" pitchFamily="34" charset="0"/>
                </a:rPr>
                <a:t>z=0.732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48400" y="2362200"/>
            <a:ext cx="2669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latin typeface="HelveticaNeueLT Com 55 Roman" pitchFamily="34" charset="0"/>
              </a:rPr>
              <a:t>Goobar</a:t>
            </a:r>
            <a:r>
              <a:rPr lang="en-GB" sz="1600" dirty="0" smtClean="0">
                <a:latin typeface="HelveticaNeueLT Com 55 Roman" pitchFamily="34" charset="0"/>
              </a:rPr>
              <a:t> &amp; Leibundgut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52117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Already in hand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&gt;1000 </a:t>
            </a:r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for cosmology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constant </a:t>
            </a:r>
            <a:r>
              <a:rPr lang="el-GR" dirty="0" smtClean="0">
                <a:cs typeface="Times New Roman" pitchFamily="18" charset="0"/>
              </a:rPr>
              <a:t>ω</a:t>
            </a:r>
            <a:r>
              <a:rPr lang="en-US" dirty="0" smtClean="0">
                <a:cs typeface="Times New Roman" pitchFamily="18" charset="0"/>
              </a:rPr>
              <a:t> determined to 5%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accuracy dominated by systematic effects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Missing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good data at z&gt;1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light curves and spectra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good infrared data at z&gt;0.5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cover the </a:t>
            </a:r>
            <a:r>
              <a:rPr lang="en-US" dirty="0" err="1" smtClean="0">
                <a:cs typeface="Times New Roman" pitchFamily="18" charset="0"/>
              </a:rPr>
              <a:t>restframe</a:t>
            </a:r>
            <a:r>
              <a:rPr lang="en-US" dirty="0" smtClean="0">
                <a:cs typeface="Times New Roman" pitchFamily="18" charset="0"/>
              </a:rPr>
              <a:t> B and V filters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move towards longer wavelengths to reduce absorption effects</a:t>
            </a:r>
          </a:p>
          <a:p>
            <a:pPr lvl="1">
              <a:spcBef>
                <a:spcPct val="0"/>
              </a:spcBef>
            </a:pPr>
            <a:r>
              <a:rPr lang="en-US" dirty="0" err="1" smtClean="0">
                <a:cs typeface="Times New Roman" pitchFamily="18" charset="0"/>
              </a:rPr>
              <a:t>restframe</a:t>
            </a:r>
            <a:r>
              <a:rPr lang="en-US" dirty="0" smtClean="0">
                <a:cs typeface="Times New Roman" pitchFamily="18" charset="0"/>
              </a:rPr>
              <a:t> near-infrared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Hubble diagram</a:t>
            </a:r>
          </a:p>
          <a:p>
            <a:pPr lvl="2">
              <a:spcBef>
                <a:spcPct val="0"/>
              </a:spcBef>
            </a:pPr>
            <a:r>
              <a:rPr lang="en-US" dirty="0" err="1" smtClean="0">
                <a:cs typeface="Times New Roman" pitchFamily="18" charset="0"/>
              </a:rPr>
              <a:t>Nobili</a:t>
            </a:r>
            <a:r>
              <a:rPr lang="en-US" dirty="0" smtClean="0">
                <a:cs typeface="Times New Roman" pitchFamily="18" charset="0"/>
              </a:rPr>
              <a:t> et al. 2005, Freedman </a:t>
            </a:r>
            <a:r>
              <a:rPr lang="en-US" dirty="0" smtClean="0">
                <a:cs typeface="Times New Roman" pitchFamily="18" charset="0"/>
              </a:rPr>
              <a:t>et al</a:t>
            </a:r>
            <a:r>
              <a:rPr lang="en-US" dirty="0" smtClean="0">
                <a:cs typeface="Times New Roman" pitchFamily="18" charset="0"/>
              </a:rPr>
              <a:t>. 2009</a:t>
            </a:r>
            <a:r>
              <a:rPr lang="en-US" smtClean="0">
                <a:cs typeface="Times New Roman" pitchFamily="18" charset="0"/>
              </a:rPr>
              <a:t>, </a:t>
            </a:r>
            <a:br>
              <a:rPr lang="en-US" smtClean="0">
                <a:cs typeface="Times New Roman" pitchFamily="18" charset="0"/>
              </a:rPr>
            </a:br>
            <a:r>
              <a:rPr lang="en-US" smtClean="0">
                <a:cs typeface="Times New Roman" pitchFamily="18" charset="0"/>
              </a:rPr>
              <a:t>Barone-Nugent </a:t>
            </a:r>
            <a:r>
              <a:rPr lang="en-US" dirty="0" smtClean="0">
                <a:cs typeface="Times New Roman" pitchFamily="18" charset="0"/>
              </a:rPr>
              <a:t>et al. 2012</a:t>
            </a:r>
            <a:r>
              <a:rPr lang="en-US" smtClean="0">
                <a:cs typeface="Times New Roman" pitchFamily="18" charset="0"/>
              </a:rPr>
              <a:t>, Kattner et al. 2012</a:t>
            </a:r>
            <a:endParaRPr lang="en-US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I-band Hubble diagram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 smtClean="0"/>
              <a:t>Currently only 35 </a:t>
            </a:r>
            <a:r>
              <a:rPr lang="en-GB" dirty="0" err="1" smtClean="0"/>
              <a:t>SNe</a:t>
            </a:r>
            <a:r>
              <a:rPr lang="en-GB" dirty="0" smtClean="0"/>
              <a:t>  </a:t>
            </a:r>
            <a:r>
              <a:rPr lang="en-GB" dirty="0" err="1" smtClean="0"/>
              <a:t>Ia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4495800" y="1238251"/>
            <a:ext cx="4495800" cy="5619749"/>
            <a:chOff x="4495800" y="1238251"/>
            <a:chExt cx="4495800" cy="5619749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848" b="-4054"/>
            <a:stretch>
              <a:fillRect/>
            </a:stretch>
          </p:blipFill>
          <p:spPr bwMode="auto">
            <a:xfrm>
              <a:off x="4495800" y="1238251"/>
              <a:ext cx="4495800" cy="561974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410215" y="1447800"/>
              <a:ext cx="2362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Freedman et al. 2009</a:t>
              </a:r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304800" y="3733800"/>
            <a:ext cx="4038600" cy="2388841"/>
            <a:chOff x="1619672" y="1268759"/>
            <a:chExt cx="5904656" cy="3455641"/>
          </a:xfrm>
        </p:grpSpPr>
        <p:grpSp>
          <p:nvGrpSpPr>
            <p:cNvPr id="11" name="Group 11"/>
            <p:cNvGrpSpPr/>
            <p:nvPr/>
          </p:nvGrpSpPr>
          <p:grpSpPr>
            <a:xfrm>
              <a:off x="1619672" y="1268759"/>
              <a:ext cx="5904656" cy="3455641"/>
              <a:chOff x="1619672" y="1268759"/>
              <a:chExt cx="5904656" cy="3455641"/>
            </a:xfrm>
          </p:grpSpPr>
          <p:pic>
            <p:nvPicPr>
              <p:cNvPr id="13" name="Picture 13" descr="GoobarFig03revis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-2739" r="-2198" b="43058"/>
              <a:stretch>
                <a:fillRect/>
              </a:stretch>
            </p:blipFill>
            <p:spPr bwMode="auto">
              <a:xfrm>
                <a:off x="1619672" y="1268759"/>
                <a:ext cx="5904656" cy="3455641"/>
              </a:xfrm>
              <a:prstGeom prst="rect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6063143" y="3915542"/>
                <a:ext cx="1424151" cy="400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latin typeface="HelveticaNeueLT Com 65 Md" pitchFamily="34" charset="0"/>
                  </a:rPr>
                  <a:t>560 </a:t>
                </a:r>
                <a:r>
                  <a:rPr lang="en-GB" sz="1200" dirty="0" err="1" smtClean="0">
                    <a:latin typeface="HelveticaNeueLT Com 65 Md" pitchFamily="34" charset="0"/>
                  </a:rPr>
                  <a:t>SNe</a:t>
                </a:r>
                <a:r>
                  <a:rPr lang="en-GB" sz="1200" dirty="0" smtClean="0">
                    <a:latin typeface="HelveticaNeueLT Com 65 Md" pitchFamily="34" charset="0"/>
                  </a:rPr>
                  <a:t> </a:t>
                </a:r>
                <a:r>
                  <a:rPr lang="en-GB" sz="1200" dirty="0" err="1" smtClean="0">
                    <a:latin typeface="HelveticaNeueLT Com 65 Md" pitchFamily="34" charset="0"/>
                  </a:rPr>
                  <a:t>Ia</a:t>
                </a:r>
                <a:endParaRPr lang="en-GB" sz="1200" dirty="0" smtClean="0">
                  <a:latin typeface="HelveticaNeueLT Com 65 Md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67744" y="1340768"/>
              <a:ext cx="3061314" cy="400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0" dirty="0" err="1" smtClean="0">
                  <a:latin typeface="HelveticaNeueLT Com 65 Md" pitchFamily="34" charset="0"/>
                </a:rPr>
                <a:t>Goobar</a:t>
              </a:r>
              <a:r>
                <a:rPr lang="de-DE" sz="1200" b="0" dirty="0" smtClean="0">
                  <a:latin typeface="HelveticaNeueLT Com 65 Md" pitchFamily="34" charset="0"/>
                </a:rPr>
                <a:t> &amp; Leibundgut 2011</a:t>
              </a:r>
              <a:endParaRPr lang="de-DE" sz="1200" b="0" dirty="0">
                <a:latin typeface="HelveticaNeueLT Com 65 Md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</a:t>
            </a:r>
            <a:r>
              <a:rPr lang="en-US" dirty="0" smtClean="0">
                <a:solidFill>
                  <a:srgbClr val="FF0000"/>
                </a:solidFill>
              </a:rPr>
              <a:t>know</a:t>
            </a:r>
            <a:r>
              <a:rPr lang="en-US" dirty="0" smtClean="0"/>
              <a:t> about supernovae </a:t>
            </a:r>
            <a:r>
              <a:rPr lang="en-US" dirty="0" err="1" smtClean="0">
                <a:solidFill>
                  <a:srgbClr val="FF0000"/>
                </a:solidFill>
              </a:rPr>
              <a:t>Ia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Where does it explode?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environment (local and global)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some with CSM (?)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all galaxy morphologies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dependencies on host galaxies?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feedback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little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Other use of the explosions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light beacons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little use as background source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distance indicators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ha!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chemical factories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no significant dust</a:t>
            </a:r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J- and H-band Hubble diagrams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304800" y="1447800"/>
            <a:ext cx="8610600" cy="3797300"/>
            <a:chOff x="304800" y="1447800"/>
            <a:chExt cx="8610600" cy="3797300"/>
          </a:xfrm>
        </p:grpSpPr>
        <p:pic>
          <p:nvPicPr>
            <p:cNvPr id="1976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1447800"/>
              <a:ext cx="8610600" cy="379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552596" y="4495800"/>
              <a:ext cx="2905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NeueLT Com 55 Roman" pitchFamily="34" charset="0"/>
                </a:rPr>
                <a:t>Barone</a:t>
              </a:r>
              <a:r>
                <a:rPr lang="en-US" dirty="0" smtClean="0">
                  <a:latin typeface="HelveticaNeueLT Com 55 Roman" pitchFamily="34" charset="0"/>
                </a:rPr>
                <a:t>-Nugent et al. 2012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1143000"/>
            <a:ext cx="8382000" cy="5638800"/>
            <a:chOff x="304800" y="1374689"/>
            <a:chExt cx="7620000" cy="54102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1374689"/>
              <a:ext cx="7620000" cy="5410200"/>
              <a:chOff x="304800" y="1374689"/>
              <a:chExt cx="7620000" cy="5410200"/>
            </a:xfrm>
          </p:grpSpPr>
          <p:pic>
            <p:nvPicPr>
              <p:cNvPr id="197636" name="Picture 4" descr="http://www.jstor.org/literatum/publisher/jstor/journals/content/publastrsocipaci/2012/665049/664734/20120215/images/large/fg10.jpeg"/>
              <p:cNvPicPr>
                <a:picLocks noChangeAspect="1" noChangeArrowheads="1"/>
              </p:cNvPicPr>
              <p:nvPr/>
            </p:nvPicPr>
            <p:blipFill>
              <a:blip r:embed="rId3"/>
              <a:srcRect l="-2128" t="-3285" r="-4255"/>
              <a:stretch>
                <a:fillRect/>
              </a:stretch>
            </p:blipFill>
            <p:spPr bwMode="auto">
              <a:xfrm>
                <a:off x="304800" y="1374689"/>
                <a:ext cx="7620000" cy="5410200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362200" y="1667132"/>
                <a:ext cx="5854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(YJH)</a:t>
                </a:r>
                <a:endParaRPr lang="en-GB" sz="1200" b="1" dirty="0" smtClean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316793" y="3505200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HelveticaNeueLT Com 55 Roman" pitchFamily="34" charset="0"/>
                </a:rPr>
                <a:t>Kattner</a:t>
              </a:r>
              <a:r>
                <a:rPr lang="en-US" dirty="0" smtClean="0">
                  <a:latin typeface="HelveticaNeueLT Com 55 Roman" pitchFamily="34" charset="0"/>
                </a:rPr>
                <a:t> et al. 2012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Supernova Cosmology – </a:t>
            </a:r>
            <a:br>
              <a:rPr lang="en-GB" dirty="0" smtClean="0"/>
            </a:br>
            <a:r>
              <a:rPr lang="en-GB" dirty="0" smtClean="0"/>
              <a:t>do we need more?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062913" cy="511175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Test </a:t>
            </a:r>
            <a:r>
              <a:rPr lang="en-US" dirty="0">
                <a:cs typeface="Times New Roman" pitchFamily="18" charset="0"/>
              </a:rPr>
              <a:t>for variable </a:t>
            </a:r>
            <a:r>
              <a:rPr lang="el-GR" dirty="0">
                <a:cs typeface="Times New Roman" pitchFamily="18" charset="0"/>
              </a:rPr>
              <a:t>ω</a:t>
            </a:r>
            <a:endParaRPr lang="en-US" dirty="0"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required accuracy ~2% in </a:t>
            </a:r>
            <a:r>
              <a:rPr lang="en-US" i="1" dirty="0">
                <a:cs typeface="Times New Roman" pitchFamily="18" charset="0"/>
              </a:rPr>
              <a:t>individual</a:t>
            </a:r>
            <a:r>
              <a:rPr lang="en-US" dirty="0">
                <a:cs typeface="Times New Roman" pitchFamily="18" charset="0"/>
              </a:rPr>
              <a:t> distances</a:t>
            </a:r>
          </a:p>
          <a:p>
            <a:pPr lvl="1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can </a:t>
            </a:r>
            <a:r>
              <a:rPr lang="en-US" dirty="0" err="1">
                <a:cs typeface="Times New Roman" pitchFamily="18" charset="0"/>
              </a:rPr>
              <a:t>SNe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Ia</a:t>
            </a:r>
            <a:r>
              <a:rPr lang="en-US" dirty="0">
                <a:cs typeface="Times New Roman" pitchFamily="18" charset="0"/>
              </a:rPr>
              <a:t> provide this?</a:t>
            </a: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can the </a:t>
            </a:r>
            <a:r>
              <a:rPr lang="en-US" dirty="0" err="1">
                <a:cs typeface="Times New Roman" pitchFamily="18" charset="0"/>
              </a:rPr>
              <a:t>systematics</a:t>
            </a:r>
            <a:r>
              <a:rPr lang="en-US" dirty="0">
                <a:cs typeface="Times New Roman" pitchFamily="18" charset="0"/>
              </a:rPr>
              <a:t> be reduced to this level?</a:t>
            </a: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homogeneous photometry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 lvl="2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further parameters (e.g. host galaxy </a:t>
            </a:r>
            <a:r>
              <a:rPr lang="en-US" dirty="0" err="1" smtClean="0">
                <a:cs typeface="Times New Roman" pitchFamily="18" charset="0"/>
              </a:rPr>
              <a:t>metalicity</a:t>
            </a:r>
            <a:r>
              <a:rPr lang="en-US" dirty="0" smtClean="0">
                <a:cs typeface="Times New Roman" pitchFamily="18" charset="0"/>
              </a:rPr>
              <a:t>)</a:t>
            </a:r>
            <a:endParaRPr lang="en-US" dirty="0">
              <a:cs typeface="Times New Roman" pitchFamily="18" charset="0"/>
            </a:endParaRPr>
          </a:p>
          <a:p>
            <a:pPr lvl="2">
              <a:spcBef>
                <a:spcPct val="0"/>
              </a:spcBef>
            </a:pPr>
            <a:r>
              <a:rPr lang="en-US" dirty="0">
                <a:cs typeface="Times New Roman" pitchFamily="18" charset="0"/>
              </a:rPr>
              <a:t>handle </a:t>
            </a:r>
            <a:r>
              <a:rPr lang="en-US" dirty="0" smtClean="0">
                <a:cs typeface="Times New Roman" pitchFamily="18" charset="0"/>
              </a:rPr>
              <a:t>&gt;100000 </a:t>
            </a:r>
            <a:r>
              <a:rPr lang="en-US" dirty="0" err="1">
                <a:cs typeface="Times New Roman" pitchFamily="18" charset="0"/>
              </a:rPr>
              <a:t>SNe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Ia</a:t>
            </a:r>
            <a:r>
              <a:rPr lang="en-US" dirty="0">
                <a:cs typeface="Times New Roman" pitchFamily="18" charset="0"/>
              </a:rPr>
              <a:t> per year</a:t>
            </a:r>
            <a:r>
              <a:rPr lang="en-US" dirty="0" smtClean="0">
                <a:cs typeface="Times New Roman" pitchFamily="18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Euclid</a:t>
            </a: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3000 </a:t>
            </a:r>
            <a:r>
              <a:rPr lang="en-US" dirty="0" err="1" smtClean="0">
                <a:cs typeface="Times New Roman" pitchFamily="18" charset="0"/>
              </a:rPr>
              <a:t>SNe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Ia</a:t>
            </a:r>
            <a:r>
              <a:rPr lang="en-US" dirty="0" smtClean="0">
                <a:cs typeface="Times New Roman" pitchFamily="18" charset="0"/>
              </a:rPr>
              <a:t> to z&lt;1.2 with IR light curves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(deep fields)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cs typeface="Times New Roman" pitchFamily="18" charset="0"/>
                <a:sym typeface="Wingdings" pitchFamily="2" charset="2"/>
              </a:rPr>
              <a:t>restframe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 I-band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Hubble diagram</a:t>
            </a:r>
            <a:endParaRPr lang="en-US" dirty="0" smtClean="0">
              <a:cs typeface="Times New Roman" pitchFamily="18" charset="0"/>
            </a:endParaRPr>
          </a:p>
          <a:p>
            <a:pPr lvl="1">
              <a:spcBef>
                <a:spcPct val="0"/>
              </a:spcBef>
            </a:pPr>
            <a:r>
              <a:rPr lang="en-US" dirty="0" smtClean="0">
                <a:cs typeface="Times New Roman" pitchFamily="18" charset="0"/>
              </a:rPr>
              <a:t>16000 </a:t>
            </a:r>
            <a:r>
              <a:rPr lang="en-US" dirty="0" err="1" smtClean="0">
                <a:cs typeface="Times New Roman" pitchFamily="18" charset="0"/>
              </a:rPr>
              <a:t>SNe</a:t>
            </a:r>
            <a:r>
              <a:rPr lang="en-US" dirty="0" smtClean="0">
                <a:cs typeface="Times New Roman" pitchFamily="18" charset="0"/>
              </a:rPr>
              <a:t> discovered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1143000"/>
            <a:ext cx="6289707" cy="5562600"/>
            <a:chOff x="1600200" y="1219200"/>
            <a:chExt cx="6289707" cy="5562600"/>
          </a:xfrm>
          <a:solidFill>
            <a:srgbClr val="FAF9FD"/>
          </a:solidFill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219200"/>
              <a:ext cx="5562600" cy="53486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800600" y="6258580"/>
              <a:ext cx="308930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latin typeface="HelveticaNeueLT Com 45 Lt" pitchFamily="34" charset="0"/>
                </a:rPr>
                <a:t>Goobar</a:t>
              </a:r>
              <a:r>
                <a:rPr lang="en-US" sz="1400" b="1" dirty="0" smtClean="0">
                  <a:latin typeface="HelveticaNeueLT Com 45 Lt" pitchFamily="34" charset="0"/>
                </a:rPr>
                <a:t> &amp; Leibundgut 2011</a:t>
              </a:r>
            </a:p>
            <a:p>
              <a:r>
                <a:rPr lang="en-US" sz="1400" b="1" dirty="0" smtClean="0">
                  <a:latin typeface="HelveticaNeueLT Com 45 Lt" pitchFamily="34" charset="0"/>
                </a:rPr>
                <a:t>(courtesy E. Linder and J. Johansson)</a:t>
              </a:r>
              <a:endParaRPr lang="en-GB" sz="1400" b="1" dirty="0">
                <a:latin typeface="HelveticaNeueLT Com 45 Lt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– more?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Distant </a:t>
            </a:r>
            <a:r>
              <a:rPr lang="en-GB" dirty="0" err="1" smtClean="0"/>
              <a:t>SNe</a:t>
            </a:r>
            <a:r>
              <a:rPr lang="en-GB" dirty="0" smtClean="0"/>
              <a:t> with </a:t>
            </a:r>
            <a:br>
              <a:rPr lang="en-GB" dirty="0" smtClean="0"/>
            </a:br>
            <a:r>
              <a:rPr lang="en-GB" dirty="0" smtClean="0"/>
              <a:t>CANDELS and CLASH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Multi-cycle HST Treasury Programs</a:t>
            </a: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038225" y="2209800"/>
            <a:ext cx="6663917" cy="1512332"/>
            <a:chOff x="1038225" y="2209800"/>
            <a:chExt cx="6663917" cy="1512332"/>
          </a:xfrm>
        </p:grpSpPr>
        <p:grpSp>
          <p:nvGrpSpPr>
            <p:cNvPr id="6" name="Group 5"/>
            <p:cNvGrpSpPr/>
            <p:nvPr/>
          </p:nvGrpSpPr>
          <p:grpSpPr>
            <a:xfrm>
              <a:off x="1038225" y="2209800"/>
              <a:ext cx="6663917" cy="1038225"/>
              <a:chOff x="1038225" y="2209800"/>
              <a:chExt cx="6663917" cy="1038225"/>
            </a:xfrm>
          </p:grpSpPr>
          <p:pic>
            <p:nvPicPr>
              <p:cNvPr id="3174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038225" y="2209800"/>
                <a:ext cx="3914775" cy="1038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4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0" y="2210400"/>
                <a:ext cx="2215742" cy="103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447800" y="3352800"/>
              <a:ext cx="2959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PIs: S. Faber/H. Fergusson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3351600"/>
              <a:ext cx="1768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PI: M. Postman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4706" y="3810000"/>
            <a:ext cx="7192418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 smtClean="0">
                <a:latin typeface="HelveticaNeueLT Com 55 Roman" pitchFamily="34" charset="0"/>
              </a:rPr>
              <a:t>HST MCT SN Survey</a:t>
            </a:r>
          </a:p>
          <a:p>
            <a:pPr algn="ctr"/>
            <a:r>
              <a:rPr lang="en-GB" dirty="0" smtClean="0">
                <a:latin typeface="HelveticaNeueLT Com 55 Roman" pitchFamily="34" charset="0"/>
              </a:rPr>
              <a:t>PI: A. </a:t>
            </a:r>
            <a:r>
              <a:rPr lang="en-GB" dirty="0" err="1" smtClean="0">
                <a:latin typeface="HelveticaNeueLT Com 55 Roman" pitchFamily="34" charset="0"/>
              </a:rPr>
              <a:t>Riess</a:t>
            </a:r>
            <a:endParaRPr lang="en-GB" dirty="0" smtClean="0">
              <a:latin typeface="HelveticaNeueLT Com 55 Roman" pitchFamily="34" charset="0"/>
            </a:endParaRPr>
          </a:p>
          <a:p>
            <a:pPr algn="ctr"/>
            <a:endParaRPr lang="en-GB" dirty="0" smtClean="0">
              <a:latin typeface="HelveticaNeueLT Com 55 Roman" pitchFamily="34" charset="0"/>
            </a:endParaRPr>
          </a:p>
          <a:p>
            <a:pPr algn="ctr"/>
            <a:r>
              <a:rPr lang="en-GB" sz="2400" dirty="0" smtClean="0">
                <a:latin typeface="HelveticaNeueLT Com 55 Roman" pitchFamily="34" charset="0"/>
              </a:rPr>
              <a:t>SN discoveries and target-of-opportunity follow-up</a:t>
            </a:r>
          </a:p>
          <a:p>
            <a:pPr algn="ctr"/>
            <a:r>
              <a:rPr lang="en-GB" sz="2400" dirty="0" err="1" smtClean="0">
                <a:latin typeface="HelveticaNeueLT Com 55 Roman" pitchFamily="34" charset="0"/>
              </a:rPr>
              <a:t>SNe</a:t>
            </a:r>
            <a:r>
              <a:rPr lang="en-GB" sz="2400" dirty="0" smtClean="0">
                <a:latin typeface="HelveticaNeueLT Com 55 Roman" pitchFamily="34" charset="0"/>
              </a:rPr>
              <a:t> </a:t>
            </a:r>
            <a:r>
              <a:rPr lang="en-GB" sz="2400" dirty="0" err="1" smtClean="0">
                <a:latin typeface="HelveticaNeueLT Com 55 Roman" pitchFamily="34" charset="0"/>
              </a:rPr>
              <a:t>Ia</a:t>
            </a:r>
            <a:r>
              <a:rPr lang="en-GB" sz="2400" dirty="0" smtClean="0">
                <a:latin typeface="HelveticaNeueLT Com 55 Roman" pitchFamily="34" charset="0"/>
              </a:rPr>
              <a:t> out to z≈2</a:t>
            </a:r>
          </a:p>
          <a:p>
            <a:pPr algn="ctr"/>
            <a:r>
              <a:rPr lang="en-GB" sz="2400" dirty="0" smtClean="0">
                <a:latin typeface="HelveticaNeueLT Com 55 Roman" pitchFamily="34" charset="0"/>
              </a:rPr>
              <a:t>Determine the SN rate at z&gt;1 and </a:t>
            </a:r>
            <a:br>
              <a:rPr lang="en-GB" sz="2400" dirty="0" smtClean="0">
                <a:latin typeface="HelveticaNeueLT Com 55 Roman" pitchFamily="34" charset="0"/>
              </a:rPr>
            </a:br>
            <a:r>
              <a:rPr lang="en-GB" sz="2400" dirty="0" smtClean="0">
                <a:latin typeface="HelveticaNeueLT Com 55 Roman" pitchFamily="34" charset="0"/>
              </a:rPr>
              <a:t>constrain the progenitor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at high </a:t>
            </a:r>
            <a:r>
              <a:rPr lang="en-GB" dirty="0" err="1" smtClean="0"/>
              <a:t>redshifts</a:t>
            </a:r>
            <a:r>
              <a:rPr lang="en-GB" dirty="0" smtClean="0"/>
              <a:t> (z&gt;1.5)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ratio (</a:t>
            </a:r>
            <a:r>
              <a:rPr lang="el-GR" dirty="0" smtClean="0"/>
              <a:t>Ω</a:t>
            </a:r>
            <a:r>
              <a:rPr lang="en-US" baseline="-25000" dirty="0" smtClean="0"/>
              <a:t>DE</a:t>
            </a:r>
            <a:r>
              <a:rPr lang="en-US" dirty="0" smtClean="0"/>
              <a:t>/</a:t>
            </a:r>
            <a:r>
              <a:rPr lang="el-GR" dirty="0" smtClean="0"/>
              <a:t>Ω</a:t>
            </a:r>
            <a:r>
              <a:rPr lang="en-US" baseline="-25000" dirty="0" smtClean="0"/>
              <a:t>M</a:t>
            </a:r>
            <a:r>
              <a:rPr lang="en-US" dirty="0" smtClean="0"/>
              <a:t>)</a:t>
            </a:r>
            <a:r>
              <a:rPr lang="en-US" baseline="-25000" dirty="0" smtClean="0"/>
              <a:t>0</a:t>
            </a:r>
            <a:r>
              <a:rPr lang="en-US" dirty="0" smtClean="0"/>
              <a:t>=2.7; </a:t>
            </a:r>
            <a:r>
              <a:rPr lang="en-GB" dirty="0" smtClean="0"/>
              <a:t>(</a:t>
            </a:r>
            <a:r>
              <a:rPr lang="el-GR" dirty="0" smtClean="0"/>
              <a:t>Ω</a:t>
            </a:r>
            <a:r>
              <a:rPr lang="en-US" baseline="-25000" dirty="0" smtClean="0"/>
              <a:t>DE</a:t>
            </a:r>
            <a:r>
              <a:rPr lang="en-US" dirty="0" smtClean="0"/>
              <a:t>/</a:t>
            </a:r>
            <a:r>
              <a:rPr lang="el-GR" dirty="0" smtClean="0"/>
              <a:t>Ω</a:t>
            </a:r>
            <a:r>
              <a:rPr lang="en-US" baseline="-25000" dirty="0" smtClean="0"/>
              <a:t>M</a:t>
            </a:r>
            <a:r>
              <a:rPr lang="en-US" dirty="0" smtClean="0"/>
              <a:t>)</a:t>
            </a:r>
            <a:r>
              <a:rPr lang="en-US" baseline="-25000" dirty="0" smtClean="0"/>
              <a:t>z=1.5</a:t>
            </a:r>
            <a:r>
              <a:rPr lang="en-US" dirty="0" smtClean="0"/>
              <a:t>=0.173</a:t>
            </a:r>
          </a:p>
          <a:p>
            <a:pPr indent="12700">
              <a:buNone/>
            </a:pPr>
            <a:r>
              <a:rPr lang="en-US" dirty="0" smtClean="0"/>
              <a:t>with </a:t>
            </a:r>
            <a:r>
              <a:rPr lang="en-US" i="1" dirty="0" smtClean="0"/>
              <a:t>w</a:t>
            </a:r>
            <a:r>
              <a:rPr lang="en-US" baseline="-25000" dirty="0" smtClean="0"/>
              <a:t>0</a:t>
            </a:r>
            <a:r>
              <a:rPr lang="en-US" dirty="0" smtClean="0"/>
              <a:t>=-1±0.2 and </a:t>
            </a:r>
            <a:r>
              <a:rPr lang="en-US" i="1" dirty="0" err="1" smtClean="0"/>
              <a:t>w</a:t>
            </a:r>
            <a:r>
              <a:rPr lang="en-US" baseline="-25000" dirty="0" err="1" smtClean="0"/>
              <a:t>a</a:t>
            </a:r>
            <a:r>
              <a:rPr lang="en-US" dirty="0" smtClean="0"/>
              <a:t>=-1±1; </a:t>
            </a:r>
            <a:r>
              <a:rPr lang="en-US" sz="2400" i="1" dirty="0" smtClean="0"/>
              <a:t>w=w</a:t>
            </a:r>
            <a:r>
              <a:rPr lang="en-US" sz="2400" i="1" baseline="-25000" dirty="0" smtClean="0"/>
              <a:t>0</a:t>
            </a:r>
            <a:r>
              <a:rPr lang="en-US" sz="2400" i="1" dirty="0" smtClean="0"/>
              <a:t>+w</a:t>
            </a:r>
            <a:r>
              <a:rPr lang="en-US" sz="2400" i="1" baseline="-25000" dirty="0" smtClean="0"/>
              <a:t>a</a:t>
            </a:r>
            <a:r>
              <a:rPr lang="en-US" sz="2400" i="1" dirty="0" smtClean="0"/>
              <a:t>(1-a)</a:t>
            </a:r>
            <a:endParaRPr lang="en-GB" i="1" dirty="0" smtClean="0"/>
          </a:p>
          <a:p>
            <a:r>
              <a:rPr lang="en-GB" dirty="0" smtClean="0"/>
              <a:t>within these uncertainties the observed magnitudes change less than 0.1m</a:t>
            </a:r>
            <a:endParaRPr lang="en-US" dirty="0" smtClean="0"/>
          </a:p>
          <a:p>
            <a:pPr lvl="1"/>
            <a:r>
              <a:rPr lang="en-US" dirty="0" smtClean="0"/>
              <a:t>direct test for evolution!</a:t>
            </a:r>
          </a:p>
          <a:p>
            <a:r>
              <a:rPr lang="en-US" dirty="0" smtClean="0"/>
              <a:t>at z&gt;1.5 age of the universe is &lt;4Gyr</a:t>
            </a:r>
          </a:p>
          <a:p>
            <a:pPr lvl="1"/>
            <a:r>
              <a:rPr lang="en-US" dirty="0" smtClean="0"/>
              <a:t>low-mass stars are still on the main sequence</a:t>
            </a:r>
          </a:p>
          <a:p>
            <a:pPr lvl="1"/>
            <a:r>
              <a:rPr lang="en-US" dirty="0" smtClean="0"/>
              <a:t>SN </a:t>
            </a:r>
            <a:r>
              <a:rPr lang="en-US" dirty="0" err="1" smtClean="0"/>
              <a:t>Ia</a:t>
            </a:r>
            <a:r>
              <a:rPr lang="en-US" dirty="0" smtClean="0"/>
              <a:t> progenitors from more massive progenitor stars</a:t>
            </a:r>
          </a:p>
          <a:p>
            <a:pPr lvl="1"/>
            <a:r>
              <a:rPr lang="en-US" dirty="0" smtClean="0"/>
              <a:t>constrain progenitor models of </a:t>
            </a:r>
            <a:r>
              <a:rPr lang="en-US" dirty="0" err="1" smtClean="0"/>
              <a:t>SNe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arguments for a SN </a:t>
            </a:r>
            <a:r>
              <a:rPr lang="en-US" dirty="0" err="1" smtClean="0"/>
              <a:t>Ia</a:t>
            </a:r>
            <a:r>
              <a:rPr lang="en-US" dirty="0" smtClean="0"/>
              <a:t> @ z=1.55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color and host galaxy photo-z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host galaxy spectroscopy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light curve consistent with </a:t>
            </a:r>
            <a:br>
              <a:rPr lang="en-US" dirty="0" smtClean="0"/>
            </a:br>
            <a:r>
              <a:rPr lang="en-US" dirty="0" smtClean="0"/>
              <a:t>normal SN </a:t>
            </a:r>
            <a:r>
              <a:rPr lang="en-US" dirty="0" err="1" smtClean="0"/>
              <a:t>Ia</a:t>
            </a:r>
            <a:r>
              <a:rPr lang="en-US" dirty="0" smtClean="0"/>
              <a:t> at z=1.55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SN spectrum consistent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2046" y="1676400"/>
            <a:ext cx="2639553" cy="254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1350" r="1909" b="1350"/>
          <a:stretch>
            <a:fillRect/>
          </a:stretch>
        </p:blipFill>
        <p:spPr bwMode="auto">
          <a:xfrm>
            <a:off x="6057126" y="4267201"/>
            <a:ext cx="2906142" cy="203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263" r="3509" b="2519"/>
          <a:stretch>
            <a:fillRect/>
          </a:stretch>
        </p:blipFill>
        <p:spPr bwMode="auto">
          <a:xfrm>
            <a:off x="4191000" y="4267200"/>
            <a:ext cx="1943818" cy="19811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114800"/>
            <a:ext cx="3227707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SNe</a:t>
            </a:r>
            <a:r>
              <a:rPr lang="en-GB" dirty="0" smtClean="0"/>
              <a:t> </a:t>
            </a:r>
            <a:r>
              <a:rPr lang="en-GB" dirty="0" err="1" smtClean="0"/>
              <a:t>Ia</a:t>
            </a:r>
            <a:r>
              <a:rPr lang="en-GB" dirty="0" smtClean="0"/>
              <a:t> at z&gt;1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SN </a:t>
            </a:r>
            <a:r>
              <a:rPr lang="en-GB" dirty="0" err="1" smtClean="0"/>
              <a:t>Ia</a:t>
            </a:r>
            <a:r>
              <a:rPr lang="en-GB" dirty="0" smtClean="0"/>
              <a:t> at z=1.91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2209800"/>
            <a:ext cx="6962775" cy="4438650"/>
            <a:chOff x="1066800" y="2209800"/>
            <a:chExt cx="6962775" cy="4438650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2209800"/>
              <a:ext cx="6962775" cy="4438650"/>
              <a:chOff x="1066800" y="2209800"/>
              <a:chExt cx="6962775" cy="4438650"/>
            </a:xfrm>
          </p:grpSpPr>
          <p:pic>
            <p:nvPicPr>
              <p:cNvPr id="20480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066800" y="2209800"/>
                <a:ext cx="6962775" cy="4438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676400" y="5105400"/>
                <a:ext cx="19447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latin typeface="HelveticaNeueLT Com 55 Roman" pitchFamily="34" charset="0"/>
                  </a:rPr>
                  <a:t>Jone</a:t>
                </a:r>
                <a:r>
                  <a:rPr lang="en-GB" dirty="0" smtClean="0">
                    <a:latin typeface="HelveticaNeueLT Com 55 Roman" pitchFamily="34" charset="0"/>
                  </a:rPr>
                  <a:t>s et al. 2013</a:t>
                </a:r>
                <a:endParaRPr lang="en-GB" dirty="0" smtClean="0">
                  <a:latin typeface="HelveticaNeueLT Com 55 Roman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081655" y="2514600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SN UDS10Wil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SN UDS10Wil at z=1.91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728" y="1447800"/>
            <a:ext cx="6353872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SNe</a:t>
            </a:r>
            <a:r>
              <a:rPr lang="en-GB" dirty="0" smtClean="0"/>
              <a:t> at z&gt;1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600200" y="1295400"/>
            <a:ext cx="5895975" cy="5322332"/>
            <a:chOff x="1600200" y="1295400"/>
            <a:chExt cx="5895975" cy="5322332"/>
          </a:xfrm>
        </p:grpSpPr>
        <p:pic>
          <p:nvPicPr>
            <p:cNvPr id="2068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00200" y="1295400"/>
              <a:ext cx="5895975" cy="5309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370437" y="6248400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Jones et al. 2013</a:t>
              </a:r>
              <a:endParaRPr lang="en-GB" dirty="0" smtClean="0">
                <a:latin typeface="HelveticaNeueLT Com 55 Roman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s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508476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5181600" y="304800"/>
            <a:ext cx="3733800" cy="747713"/>
          </a:xfrm>
        </p:spPr>
        <p:txBody>
          <a:bodyPr/>
          <a:lstStyle/>
          <a:p>
            <a:r>
              <a:rPr lang="en-GB" sz="3600" smtClean="0"/>
              <a:t>Where are we …</a:t>
            </a:r>
          </a:p>
        </p:txBody>
      </p:sp>
      <p:sp>
        <p:nvSpPr>
          <p:cNvPr id="455684" name="Line 4"/>
          <p:cNvSpPr>
            <a:spLocks noChangeShapeType="1"/>
          </p:cNvSpPr>
          <p:nvPr/>
        </p:nvSpPr>
        <p:spPr bwMode="auto">
          <a:xfrm flipV="1">
            <a:off x="2916239" y="3140968"/>
            <a:ext cx="2807890" cy="57537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5724128" y="2708275"/>
            <a:ext cx="3180679" cy="830997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ESSENCE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CFHT Legacy Survey</a:t>
            </a:r>
          </a:p>
        </p:txBody>
      </p:sp>
      <p:sp>
        <p:nvSpPr>
          <p:cNvPr id="455686" name="Line 6"/>
          <p:cNvSpPr>
            <a:spLocks noChangeShapeType="1"/>
          </p:cNvSpPr>
          <p:nvPr/>
        </p:nvSpPr>
        <p:spPr bwMode="auto">
          <a:xfrm flipV="1">
            <a:off x="3924301" y="4293095"/>
            <a:ext cx="1799828" cy="143967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87" name="Line 7"/>
          <p:cNvSpPr>
            <a:spLocks noChangeShapeType="1"/>
          </p:cNvSpPr>
          <p:nvPr/>
        </p:nvSpPr>
        <p:spPr bwMode="auto">
          <a:xfrm flipV="1">
            <a:off x="1547813" y="1844823"/>
            <a:ext cx="4176315" cy="194453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5724000" y="3860800"/>
            <a:ext cx="2969083" cy="830997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Higher-z SN Search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(GOODS)</a:t>
            </a:r>
          </a:p>
        </p:txBody>
      </p:sp>
      <p:sp>
        <p:nvSpPr>
          <p:cNvPr id="455689" name="Oval 9"/>
          <p:cNvSpPr>
            <a:spLocks noChangeArrowheads="1"/>
          </p:cNvSpPr>
          <p:nvPr/>
        </p:nvSpPr>
        <p:spPr bwMode="auto">
          <a:xfrm>
            <a:off x="179388" y="3716338"/>
            <a:ext cx="1730375" cy="576262"/>
          </a:xfrm>
          <a:prstGeom prst="ellips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5724128" y="1052736"/>
            <a:ext cx="3022600" cy="156966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SN Factory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Carnegie SN Project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SDSSII</a:t>
            </a:r>
          </a:p>
        </p:txBody>
      </p:sp>
      <p:sp>
        <p:nvSpPr>
          <p:cNvPr id="455691" name="Oval 11"/>
          <p:cNvSpPr>
            <a:spLocks noChangeArrowheads="1"/>
          </p:cNvSpPr>
          <p:nvPr/>
        </p:nvSpPr>
        <p:spPr bwMode="auto">
          <a:xfrm>
            <a:off x="1477963" y="3429000"/>
            <a:ext cx="1511300" cy="10080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5692" name="Oval 12"/>
          <p:cNvSpPr>
            <a:spLocks noChangeArrowheads="1"/>
          </p:cNvSpPr>
          <p:nvPr/>
        </p:nvSpPr>
        <p:spPr bwMode="auto">
          <a:xfrm>
            <a:off x="2411413" y="3500438"/>
            <a:ext cx="1512887" cy="1800225"/>
          </a:xfrm>
          <a:prstGeom prst="ellipse">
            <a:avLst/>
          </a:prstGeom>
          <a:noFill/>
          <a:ln w="38100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6513" y="3716338"/>
            <a:ext cx="520700" cy="577850"/>
            <a:chOff x="22" y="2341"/>
            <a:chExt cx="329" cy="364"/>
          </a:xfrm>
        </p:grpSpPr>
        <p:sp>
          <p:nvSpPr>
            <p:cNvPr id="43026" name="Rectangle 14"/>
            <p:cNvSpPr>
              <a:spLocks noChangeArrowheads="1"/>
            </p:cNvSpPr>
            <p:nvPr/>
          </p:nvSpPr>
          <p:spPr bwMode="auto">
            <a:xfrm>
              <a:off x="68" y="2341"/>
              <a:ext cx="28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27" name="Rectangle 15"/>
            <p:cNvSpPr>
              <a:spLocks noChangeArrowheads="1"/>
            </p:cNvSpPr>
            <p:nvPr/>
          </p:nvSpPr>
          <p:spPr bwMode="auto">
            <a:xfrm>
              <a:off x="68" y="2568"/>
              <a:ext cx="28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3028" name="Rectangle 16"/>
            <p:cNvSpPr>
              <a:spLocks noChangeArrowheads="1"/>
            </p:cNvSpPr>
            <p:nvPr/>
          </p:nvSpPr>
          <p:spPr bwMode="auto">
            <a:xfrm>
              <a:off x="22" y="2432"/>
              <a:ext cx="182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571500" y="5013325"/>
            <a:ext cx="2428875" cy="1079500"/>
          </a:xfrm>
          <a:prstGeom prst="rect">
            <a:avLst/>
          </a:prstGeom>
          <a:solidFill>
            <a:schemeClr val="accent2">
              <a:alpha val="30196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55698" name="Line 18"/>
          <p:cNvSpPr>
            <a:spLocks noChangeShapeType="1"/>
          </p:cNvSpPr>
          <p:nvPr/>
        </p:nvSpPr>
        <p:spPr bwMode="auto">
          <a:xfrm flipV="1">
            <a:off x="3000375" y="5229199"/>
            <a:ext cx="2723753" cy="342924"/>
          </a:xfrm>
          <a:prstGeom prst="line">
            <a:avLst/>
          </a:prstGeom>
          <a:noFill/>
          <a:ln w="38100">
            <a:solidFill>
              <a:srgbClr val="33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455699" name="Text Box 19"/>
          <p:cNvSpPr txBox="1">
            <a:spLocks noChangeArrowheads="1"/>
          </p:cNvSpPr>
          <p:nvPr/>
        </p:nvSpPr>
        <p:spPr bwMode="auto">
          <a:xfrm>
            <a:off x="5724000" y="5013325"/>
            <a:ext cx="3201987" cy="461665"/>
          </a:xfrm>
          <a:prstGeom prst="rect">
            <a:avLst/>
          </a:prstGeom>
          <a:noFill/>
          <a:ln w="38100">
            <a:solidFill>
              <a:srgbClr val="33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GB" sz="2400" dirty="0" smtClean="0">
                <a:latin typeface="HelveticaNeueLT Com 65 Md" pitchFamily="34" charset="0"/>
              </a:rPr>
              <a:t>Euclid/WFIRST/LSST</a:t>
            </a:r>
            <a:endParaRPr lang="en-GB" sz="2400" dirty="0">
              <a:latin typeface="HelveticaNeueLT Com 65 Md" pitchFamily="34" charset="0"/>
            </a:endParaRPr>
          </a:p>
        </p:txBody>
      </p:sp>
      <p:sp>
        <p:nvSpPr>
          <p:cNvPr id="455700" name="Text Box 20"/>
          <p:cNvSpPr txBox="1">
            <a:spLocks noChangeArrowheads="1"/>
          </p:cNvSpPr>
          <p:nvPr/>
        </p:nvSpPr>
        <p:spPr bwMode="auto">
          <a:xfrm>
            <a:off x="5436096" y="5715000"/>
            <a:ext cx="3556679" cy="830997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400" dirty="0">
                <a:latin typeface="HelveticaNeueLT Com 65 Md" pitchFamily="34" charset="0"/>
              </a:rPr>
              <a:t>Plus the local searches:</a:t>
            </a:r>
          </a:p>
          <a:p>
            <a:pPr eaLnBrk="0" hangingPunct="0"/>
            <a:r>
              <a:rPr lang="en-GB" sz="2400" dirty="0">
                <a:latin typeface="HelveticaNeueLT Com 65 Md" pitchFamily="34" charset="0"/>
              </a:rPr>
              <a:t>LOTOSS, </a:t>
            </a:r>
            <a:r>
              <a:rPr lang="en-GB" sz="2400" dirty="0" err="1">
                <a:latin typeface="HelveticaNeueLT Com 65 Md" pitchFamily="34" charset="0"/>
              </a:rPr>
              <a:t>CfA</a:t>
            </a:r>
            <a:r>
              <a:rPr lang="en-GB" sz="2400" dirty="0">
                <a:latin typeface="HelveticaNeueLT Com 65 Md" pitchFamily="34" charset="0"/>
              </a:rPr>
              <a:t>, ESC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5" grpId="0" animBg="1"/>
      <p:bldP spid="455686" grpId="0" animBg="1"/>
      <p:bldP spid="455687" grpId="0" animBg="1"/>
      <p:bldP spid="455688" grpId="0" animBg="1"/>
      <p:bldP spid="455689" grpId="0" animBg="1"/>
      <p:bldP spid="455690" grpId="0" animBg="1"/>
      <p:bldP spid="455691" grpId="0" animBg="1"/>
      <p:bldP spid="455692" grpId="0" animBg="1"/>
      <p:bldP spid="455697" grpId="0" animBg="1"/>
      <p:bldP spid="455698" grpId="0" animBg="1"/>
      <p:bldP spid="455699" grpId="0" animBg="1"/>
      <p:bldP spid="4557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is time to give up some </a:t>
            </a:r>
            <a:br>
              <a:rPr lang="en-GB" dirty="0" smtClean="0"/>
            </a:br>
            <a:r>
              <a:rPr lang="en-GB" dirty="0" smtClean="0"/>
              <a:t>cherished paradigms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Concentrate on</a:t>
            </a:r>
            <a:r>
              <a:rPr lang="en-GB" dirty="0" smtClean="0">
                <a:sym typeface="Symbol"/>
              </a:rPr>
              <a:t> not covered so far</a:t>
            </a:r>
          </a:p>
          <a:p>
            <a:pPr lvl="1"/>
            <a:r>
              <a:rPr lang="en-GB" dirty="0" smtClean="0">
                <a:sym typeface="Symbol"/>
              </a:rPr>
              <a:t>particular IR is interesting</a:t>
            </a:r>
          </a:p>
          <a:p>
            <a:pPr lvl="2"/>
            <a:r>
              <a:rPr lang="en-GB" dirty="0" smtClean="0">
                <a:sym typeface="Symbol"/>
              </a:rPr>
              <a:t>reduced effect of reddening</a:t>
            </a:r>
          </a:p>
          <a:p>
            <a:pPr lvl="2"/>
            <a:r>
              <a:rPr lang="en-GB" dirty="0" smtClean="0">
                <a:sym typeface="Symbol"/>
              </a:rPr>
              <a:t>better behaviour of </a:t>
            </a:r>
            <a:r>
              <a:rPr lang="en-GB" dirty="0" err="1" smtClean="0">
                <a:sym typeface="Symbol"/>
              </a:rPr>
              <a:t>SNe</a:t>
            </a:r>
            <a:r>
              <a:rPr lang="en-GB" dirty="0" smtClean="0">
                <a:sym typeface="Symbol"/>
              </a:rPr>
              <a:t> </a:t>
            </a:r>
            <a:r>
              <a:rPr lang="en-GB" dirty="0" err="1" smtClean="0">
                <a:sym typeface="Symbol"/>
              </a:rPr>
              <a:t>Ia</a:t>
            </a:r>
            <a:r>
              <a:rPr lang="en-GB" dirty="0" smtClean="0">
                <a:sym typeface="Symbol"/>
              </a:rPr>
              <a:t>(?)</a:t>
            </a:r>
          </a:p>
          <a:p>
            <a:r>
              <a:rPr lang="en-GB" dirty="0" smtClean="0">
                <a:sym typeface="Symbol"/>
              </a:rPr>
              <a:t>Understand the SN zoo</a:t>
            </a:r>
          </a:p>
          <a:p>
            <a:pPr lvl="1"/>
            <a:r>
              <a:rPr lang="en-GB" dirty="0" smtClean="0">
                <a:sym typeface="Symbol"/>
              </a:rPr>
              <a:t>many (subtle?) differences observed in recent samples (</a:t>
            </a:r>
            <a:r>
              <a:rPr lang="en-GB" dirty="0" err="1" smtClean="0">
                <a:sym typeface="Symbol"/>
              </a:rPr>
              <a:t>PanSTARRS</a:t>
            </a:r>
            <a:r>
              <a:rPr lang="en-GB" dirty="0" smtClean="0">
                <a:sym typeface="Symbol"/>
              </a:rPr>
              <a:t> and PTF)</a:t>
            </a:r>
          </a:p>
          <a:p>
            <a:pPr lvl="2"/>
            <a:r>
              <a:rPr lang="en-GB" dirty="0" err="1" smtClean="0">
                <a:sym typeface="Symbol"/>
              </a:rPr>
              <a:t>subluminous</a:t>
            </a:r>
            <a:r>
              <a:rPr lang="en-GB" dirty="0" smtClean="0">
                <a:sym typeface="Symbol"/>
              </a:rPr>
              <a:t> and </a:t>
            </a:r>
            <a:r>
              <a:rPr lang="en-GB" dirty="0" err="1" smtClean="0">
                <a:sym typeface="Symbol"/>
              </a:rPr>
              <a:t>superluminous</a:t>
            </a:r>
            <a:endParaRPr lang="en-GB" dirty="0" smtClean="0">
              <a:sym typeface="Symbol"/>
            </a:endParaRPr>
          </a:p>
          <a:p>
            <a:pPr lvl="1"/>
            <a:r>
              <a:rPr lang="en-GB" dirty="0" smtClean="0">
                <a:sym typeface="Symbol"/>
              </a:rPr>
              <a:t>understand potential evolutionary effects </a:t>
            </a:r>
          </a:p>
          <a:p>
            <a:pPr lvl="2"/>
            <a:r>
              <a:rPr lang="en-GB" dirty="0" smtClean="0">
                <a:sym typeface="Symbol"/>
              </a:rPr>
              <a:t>spectroscopy important </a:t>
            </a:r>
            <a:r>
              <a:rPr lang="en-GB" dirty="0" smtClean="0">
                <a:sym typeface="Wingdings" pitchFamily="2" charset="2"/>
              </a:rPr>
              <a:t> PESSTO</a:t>
            </a:r>
          </a:p>
          <a:p>
            <a:pPr lvl="2"/>
            <a:r>
              <a:rPr lang="en-GB" dirty="0" smtClean="0">
                <a:sym typeface="Symbol"/>
              </a:rPr>
              <a:t>DES?, LSST?, Euclid follow-up?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546350"/>
          </a:xfrm>
        </p:spPr>
        <p:txBody>
          <a:bodyPr>
            <a:noAutofit/>
          </a:bodyPr>
          <a:lstStyle/>
          <a:p>
            <a:r>
              <a:rPr lang="en-GB" sz="4000" b="0" dirty="0" smtClean="0"/>
              <a:t>Type </a:t>
            </a:r>
            <a:r>
              <a:rPr lang="en-GB" sz="4000" b="0" dirty="0" err="1" smtClean="0"/>
              <a:t>Ia</a:t>
            </a:r>
            <a:r>
              <a:rPr lang="en-GB" sz="4000" b="0" dirty="0" smtClean="0"/>
              <a:t> </a:t>
            </a:r>
            <a:r>
              <a:rPr lang="en-GB" sz="4000" b="0" dirty="0" err="1" smtClean="0"/>
              <a:t>SNe</a:t>
            </a:r>
            <a:r>
              <a:rPr lang="en-GB" sz="4000" b="0" dirty="0" smtClean="0"/>
              <a:t> are not standard candles</a:t>
            </a:r>
            <a:endParaRPr lang="en-GB" sz="4000" b="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124200"/>
            <a:ext cx="3008313" cy="3001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They are not even </a:t>
            </a:r>
            <a:r>
              <a:rPr lang="en-US" sz="2400" dirty="0" err="1" smtClean="0"/>
              <a:t>standardizable</a:t>
            </a:r>
            <a:endParaRPr lang="en-US" sz="2400" dirty="0" smtClean="0"/>
          </a:p>
          <a:p>
            <a:r>
              <a:rPr lang="en-US" sz="2400" dirty="0" smtClean="0"/>
              <a:t>Maybe some of them can be </a:t>
            </a:r>
            <a:r>
              <a:rPr lang="en-US" sz="2400" dirty="0" err="1" smtClean="0"/>
              <a:t>normalised</a:t>
            </a:r>
            <a:r>
              <a:rPr lang="en-US" sz="2400" dirty="0" smtClean="0"/>
              <a:t> to a common peak luminosity</a:t>
            </a:r>
            <a:endParaRPr lang="en-GB" sz="2400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-446219"/>
            <a:ext cx="5410200" cy="764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ross 4"/>
          <p:cNvSpPr/>
          <p:nvPr/>
        </p:nvSpPr>
        <p:spPr>
          <a:xfrm rot="2700000">
            <a:off x="3802690" y="715680"/>
            <a:ext cx="5243001" cy="5168412"/>
          </a:xfrm>
          <a:prstGeom prst="plus">
            <a:avLst>
              <a:gd name="adj" fmla="val 4325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NeueLT Com 55 Roman" pitchFamily="34" charset="0"/>
              </a:rPr>
              <a:t>Paradigm 1</a:t>
            </a:r>
            <a:endParaRPr lang="en-GB" dirty="0" smtClean="0">
              <a:solidFill>
                <a:srgbClr val="FF0000"/>
              </a:solidFill>
              <a:latin typeface="HelveticaNeueLT Com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no standard candle?</a:t>
            </a:r>
            <a:endParaRPr lang="en-GB" dirty="0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Large variations in</a:t>
            </a:r>
          </a:p>
          <a:p>
            <a:pPr lvl="1"/>
            <a:r>
              <a:rPr lang="en-GB" dirty="0" smtClean="0"/>
              <a:t>luminosity</a:t>
            </a:r>
          </a:p>
          <a:p>
            <a:pPr lvl="1"/>
            <a:r>
              <a:rPr lang="en-GB" dirty="0" smtClean="0"/>
              <a:t>light </a:t>
            </a:r>
            <a:r>
              <a:rPr lang="en-GB" dirty="0" smtClean="0"/>
              <a:t>curve shapes</a:t>
            </a:r>
          </a:p>
          <a:p>
            <a:pPr lvl="1"/>
            <a:r>
              <a:rPr lang="en-GB" dirty="0" smtClean="0"/>
              <a:t>colours</a:t>
            </a:r>
          </a:p>
          <a:p>
            <a:pPr lvl="1"/>
            <a:r>
              <a:rPr lang="en-GB" dirty="0" smtClean="0"/>
              <a:t>spectral evolution</a:t>
            </a:r>
          </a:p>
          <a:p>
            <a:pPr lvl="1"/>
            <a:r>
              <a:rPr lang="en-GB" dirty="0" err="1" smtClean="0"/>
              <a:t>polarimetry</a:t>
            </a:r>
            <a:endParaRPr lang="en-GB" dirty="0" smtClean="0"/>
          </a:p>
          <a:p>
            <a:r>
              <a:rPr lang="en-GB" dirty="0" smtClean="0"/>
              <a:t>Some clear outliers</a:t>
            </a:r>
          </a:p>
          <a:p>
            <a:pPr lvl="1"/>
            <a:r>
              <a:rPr lang="en-GB" dirty="0" smtClean="0"/>
              <a:t>what is a type </a:t>
            </a:r>
            <a:r>
              <a:rPr lang="en-GB" dirty="0" err="1" smtClean="0"/>
              <a:t>Ia</a:t>
            </a:r>
            <a:r>
              <a:rPr lang="en-GB" dirty="0" smtClean="0"/>
              <a:t> supernova?</a:t>
            </a:r>
          </a:p>
          <a:p>
            <a:r>
              <a:rPr lang="en-GB" dirty="0" smtClean="0"/>
              <a:t>Differences in physical parameters</a:t>
            </a:r>
          </a:p>
          <a:p>
            <a:pPr lvl="1"/>
            <a:r>
              <a:rPr lang="en-GB" dirty="0" smtClean="0"/>
              <a:t>Ni mass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Luminosity distribution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304800" y="1371600"/>
            <a:ext cx="6560832" cy="5176838"/>
            <a:chOff x="304800" y="1371600"/>
            <a:chExt cx="6560832" cy="517683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1371600"/>
              <a:ext cx="6560832" cy="517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925062" y="1524000"/>
              <a:ext cx="1503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HelveticaNeueLT Com 55 Roman" pitchFamily="34" charset="0"/>
                </a:rPr>
                <a:t>Li et al. 2010</a:t>
              </a:r>
            </a:p>
          </p:txBody>
        </p:sp>
      </p:grp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2209800"/>
            <a:ext cx="25812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274638"/>
            <a:ext cx="47244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Spectral evolution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0933" name="Picture 5" descr="vexpc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6858000"/>
          </a:xfrm>
          <a:prstGeom prst="rect">
            <a:avLst/>
          </a:prstGeom>
          <a:noFill/>
        </p:spPr>
      </p:pic>
      <p:pic>
        <p:nvPicPr>
          <p:cNvPr id="380934" name="Picture 6" descr="Blondin_fig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295400"/>
            <a:ext cx="4932363" cy="3668713"/>
          </a:xfrm>
          <a:prstGeom prst="rect">
            <a:avLst/>
          </a:prstGeom>
          <a:noFill/>
        </p:spPr>
      </p:pic>
      <p:sp>
        <p:nvSpPr>
          <p:cNvPr id="380935" name="Text Box 7"/>
          <p:cNvSpPr txBox="1">
            <a:spLocks noChangeArrowheads="1"/>
          </p:cNvSpPr>
          <p:nvPr/>
        </p:nvSpPr>
        <p:spPr bwMode="auto">
          <a:xfrm>
            <a:off x="6227763" y="5080337"/>
            <a:ext cx="26789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 err="1">
                <a:latin typeface="HelveticaNeueLT Com 45 Lt" pitchFamily="34" charset="0"/>
              </a:rPr>
              <a:t>Blondin</a:t>
            </a:r>
            <a:r>
              <a:rPr lang="en-GB" sz="2400" dirty="0">
                <a:latin typeface="HelveticaNeueLT Com 45 Lt" pitchFamily="34" charset="0"/>
              </a:rPr>
              <a:t> et al. 2006</a:t>
            </a:r>
          </a:p>
          <a:p>
            <a:r>
              <a:rPr lang="en-GB" dirty="0">
                <a:latin typeface="HelveticaNeueLT Com 45 Lt" pitchFamily="34" charset="0"/>
              </a:rPr>
              <a:t>also </a:t>
            </a:r>
            <a:r>
              <a:rPr lang="en-GB" dirty="0" err="1">
                <a:latin typeface="HelveticaNeueLT Com 45 Lt" pitchFamily="34" charset="0"/>
              </a:rPr>
              <a:t>Garavini</a:t>
            </a:r>
            <a:r>
              <a:rPr lang="en-GB" dirty="0">
                <a:latin typeface="HelveticaNeueLT Com 45 Lt" pitchFamily="34" charset="0"/>
              </a:rPr>
              <a:t> et al. 2007</a:t>
            </a:r>
          </a:p>
          <a:p>
            <a:r>
              <a:rPr lang="en-GB" dirty="0" err="1">
                <a:latin typeface="HelveticaNeueLT Com 45 Lt" pitchFamily="34" charset="0"/>
              </a:rPr>
              <a:t>Bronder</a:t>
            </a:r>
            <a:r>
              <a:rPr lang="en-GB" dirty="0">
                <a:latin typeface="HelveticaNeueLT Com 45 Lt" pitchFamily="34" charset="0"/>
              </a:rPr>
              <a:t> et al.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HelveticaNeueLT Com 55 Roman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19958</TotalTime>
  <Words>1328</Words>
  <Application>Microsoft Office PowerPoint</Application>
  <PresentationFormat>On-screen Show (4:3)</PresentationFormat>
  <Paragraphs>310</Paragraphs>
  <Slides>50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Type Ia Supernovae as Distance Indicators</vt:lpstr>
      <vt:lpstr>What do we want to learn about supernovae?</vt:lpstr>
      <vt:lpstr>What do we know about supernovae Ia?</vt:lpstr>
      <vt:lpstr>What do we know about supernovae Ia?</vt:lpstr>
      <vt:lpstr>It is time to give up some  cherished paradigms</vt:lpstr>
      <vt:lpstr>Type Ia SNe are not standard candles</vt:lpstr>
      <vt:lpstr>Why no standard candle?</vt:lpstr>
      <vt:lpstr>Luminosity distribution</vt:lpstr>
      <vt:lpstr>Spectral evolution</vt:lpstr>
      <vt:lpstr>What is a SN Ia?</vt:lpstr>
      <vt:lpstr>Ni masses from  bolometric light curves</vt:lpstr>
      <vt:lpstr>Type Ia SNe do not all come from Chandrasekhar-mass white dwarfs</vt:lpstr>
      <vt:lpstr>Supernova theory</vt:lpstr>
      <vt:lpstr>Ejecta masses</vt:lpstr>
      <vt:lpstr>Ejecta masses</vt:lpstr>
      <vt:lpstr>Ejecta masses</vt:lpstr>
      <vt:lpstr>SNe Ia are not  a homogeneous class</vt:lpstr>
      <vt:lpstr>SN Ia Correlations</vt:lpstr>
      <vt:lpstr>SN Ia Correlations</vt:lpstr>
      <vt:lpstr>SN Ia Correlations</vt:lpstr>
      <vt:lpstr>SN Ia Correlations</vt:lpstr>
      <vt:lpstr>Type Ia Supernovae</vt:lpstr>
      <vt:lpstr>Type Ia Supernovae  as distance indicators</vt:lpstr>
      <vt:lpstr>Supernova cosmology</vt:lpstr>
      <vt:lpstr>SN Ia Hubble diagram</vt:lpstr>
      <vt:lpstr>H0 from supernovae</vt:lpstr>
      <vt:lpstr>The importance of H0</vt:lpstr>
      <vt:lpstr>Supernova Cosmology</vt:lpstr>
      <vt:lpstr>The SN Hubble Diagram</vt:lpstr>
      <vt:lpstr>Absurd result </vt:lpstr>
      <vt:lpstr>Supernova Cosmology 2011</vt:lpstr>
      <vt:lpstr>et voilà ...</vt:lpstr>
      <vt:lpstr>Recent SNLS results</vt:lpstr>
      <vt:lpstr>Supernova cosmology</vt:lpstr>
      <vt:lpstr>Systematics</vt:lpstr>
      <vt:lpstr>Systematics</vt:lpstr>
      <vt:lpstr>Required phenomenology</vt:lpstr>
      <vt:lpstr>What next?</vt:lpstr>
      <vt:lpstr>I-band Hubble diagram</vt:lpstr>
      <vt:lpstr>J- and H-band Hubble diagrams</vt:lpstr>
      <vt:lpstr>Supernova Cosmology –  do we need more?</vt:lpstr>
      <vt:lpstr>Cosmology – more?</vt:lpstr>
      <vt:lpstr>Distant SNe with  CANDELS and CLASH</vt:lpstr>
      <vt:lpstr>SNe Ia at high redshifts (z&gt;1.5)</vt:lpstr>
      <vt:lpstr>4 arguments for a SN Ia @ z=1.55</vt:lpstr>
      <vt:lpstr>SNe Ia at z&gt;1</vt:lpstr>
      <vt:lpstr>SN UDS10Wil at z=1.91</vt:lpstr>
      <vt:lpstr>SNe at z&gt;1</vt:lpstr>
      <vt:lpstr>Where are we …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 Cosmology - Heidelberg 2011</dc:title>
  <dc:subject>Supernova cosmology: legacy and future</dc:subject>
  <dc:creator>Bruno Leibundgut</dc:creator>
  <cp:keywords>supernovae, cosmology</cp:keywords>
  <cp:lastModifiedBy>Bruno Leibundgut</cp:lastModifiedBy>
  <cp:revision>104</cp:revision>
  <dcterms:created xsi:type="dcterms:W3CDTF">2006-08-16T00:00:00Z</dcterms:created>
  <dcterms:modified xsi:type="dcterms:W3CDTF">2013-04-12T03:59:05Z</dcterms:modified>
  <cp:category>leibundgut SN cosmology talks</cp:category>
</cp:coreProperties>
</file>