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3"/>
  </p:notesMasterIdLst>
  <p:handoutMasterIdLst>
    <p:handoutMasterId r:id="rId44"/>
  </p:handoutMasterIdLst>
  <p:sldIdLst>
    <p:sldId id="256" r:id="rId2"/>
    <p:sldId id="469" r:id="rId3"/>
    <p:sldId id="594" r:id="rId4"/>
    <p:sldId id="602" r:id="rId5"/>
    <p:sldId id="568" r:id="rId6"/>
    <p:sldId id="571" r:id="rId7"/>
    <p:sldId id="573" r:id="rId8"/>
    <p:sldId id="569" r:id="rId9"/>
    <p:sldId id="428" r:id="rId10"/>
    <p:sldId id="345" r:id="rId11"/>
    <p:sldId id="424" r:id="rId12"/>
    <p:sldId id="430" r:id="rId13"/>
    <p:sldId id="453" r:id="rId14"/>
    <p:sldId id="426" r:id="rId15"/>
    <p:sldId id="606" r:id="rId16"/>
    <p:sldId id="607" r:id="rId17"/>
    <p:sldId id="603" r:id="rId18"/>
    <p:sldId id="604" r:id="rId19"/>
    <p:sldId id="605" r:id="rId20"/>
    <p:sldId id="610" r:id="rId21"/>
    <p:sldId id="597" r:id="rId22"/>
    <p:sldId id="609" r:id="rId23"/>
    <p:sldId id="364" r:id="rId24"/>
    <p:sldId id="437" r:id="rId25"/>
    <p:sldId id="366" r:id="rId26"/>
    <p:sldId id="576" r:id="rId27"/>
    <p:sldId id="435" r:id="rId28"/>
    <p:sldId id="577" r:id="rId29"/>
    <p:sldId id="596" r:id="rId30"/>
    <p:sldId id="578" r:id="rId31"/>
    <p:sldId id="579" r:id="rId32"/>
    <p:sldId id="601" r:id="rId33"/>
    <p:sldId id="507" r:id="rId34"/>
    <p:sldId id="581" r:id="rId35"/>
    <p:sldId id="583" r:id="rId36"/>
    <p:sldId id="612" r:id="rId37"/>
    <p:sldId id="584" r:id="rId38"/>
    <p:sldId id="585" r:id="rId39"/>
    <p:sldId id="587" r:id="rId40"/>
    <p:sldId id="600" r:id="rId41"/>
    <p:sldId id="586" r:id="rId42"/>
  </p:sldIdLst>
  <p:sldSz cx="9144000" cy="6858000" type="screen4x3"/>
  <p:notesSz cx="6946900" cy="9232900"/>
  <p:defaultTextStyle>
    <a:defPPr>
      <a:defRPr lang="de-DE"/>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DDDDDD"/>
    <a:srgbClr val="000000"/>
    <a:srgbClr val="FF0000"/>
    <a:srgbClr val="FFFFFF"/>
    <a:srgbClr val="66FF99"/>
    <a:srgbClr val="FF99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0199" autoAdjust="0"/>
  </p:normalViewPr>
  <p:slideViewPr>
    <p:cSldViewPr>
      <p:cViewPr varScale="1">
        <p:scale>
          <a:sx n="67" d="100"/>
          <a:sy n="67" d="100"/>
        </p:scale>
        <p:origin x="-1176" y="-10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56" d="100"/>
          <a:sy n="56" d="100"/>
        </p:scale>
        <p:origin x="-2478" y="-108"/>
      </p:cViewPr>
      <p:guideLst>
        <p:guide orient="horz" pos="2908"/>
        <p:guide pos="2188"/>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de-DE"/>
          </a:p>
        </p:txBody>
      </p:sp>
      <p:sp>
        <p:nvSpPr>
          <p:cNvPr id="111619" name="Rectangle 3"/>
          <p:cNvSpPr>
            <a:spLocks noGrp="1" noChangeArrowheads="1"/>
          </p:cNvSpPr>
          <p:nvPr>
            <p:ph type="dt" sz="quarter" idx="1"/>
          </p:nvPr>
        </p:nvSpPr>
        <p:spPr bwMode="auto">
          <a:xfrm>
            <a:off x="3935413" y="0"/>
            <a:ext cx="30099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de-DE"/>
          </a:p>
        </p:txBody>
      </p:sp>
      <p:sp>
        <p:nvSpPr>
          <p:cNvPr id="111620" name="Rectangle 4"/>
          <p:cNvSpPr>
            <a:spLocks noGrp="1" noChangeArrowheads="1"/>
          </p:cNvSpPr>
          <p:nvPr>
            <p:ph type="ftr" sz="quarter" idx="2"/>
          </p:nvPr>
        </p:nvSpPr>
        <p:spPr bwMode="auto">
          <a:xfrm>
            <a:off x="0" y="8769350"/>
            <a:ext cx="30099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de-DE"/>
          </a:p>
        </p:txBody>
      </p:sp>
      <p:sp>
        <p:nvSpPr>
          <p:cNvPr id="111621" name="Rectangle 5"/>
          <p:cNvSpPr>
            <a:spLocks noGrp="1" noChangeArrowheads="1"/>
          </p:cNvSpPr>
          <p:nvPr>
            <p:ph type="sldNum" sz="quarter" idx="3"/>
          </p:nvPr>
        </p:nvSpPr>
        <p:spPr bwMode="auto">
          <a:xfrm>
            <a:off x="3935413" y="8769350"/>
            <a:ext cx="30099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3A3B1563-02F6-415F-BB0D-1C6067ECE876}" type="slidenum">
              <a:rPr lang="de-DE"/>
              <a:pPr>
                <a:defRPr/>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6144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65540"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p:spPr>
      </p:sp>
      <p:sp>
        <p:nvSpPr>
          <p:cNvPr id="61445" name="Rectangle 5"/>
          <p:cNvSpPr>
            <a:spLocks noGrp="1" noChangeArrowheads="1"/>
          </p:cNvSpPr>
          <p:nvPr>
            <p:ph type="body" sz="quarter" idx="3"/>
          </p:nvPr>
        </p:nvSpPr>
        <p:spPr bwMode="auto">
          <a:xfrm>
            <a:off x="914400" y="4419600"/>
            <a:ext cx="5105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446" name="Rectangle 6"/>
          <p:cNvSpPr>
            <a:spLocks noGrp="1" noChangeArrowheads="1"/>
          </p:cNvSpPr>
          <p:nvPr>
            <p:ph type="ftr" sz="quarter" idx="4"/>
          </p:nvPr>
        </p:nvSpPr>
        <p:spPr bwMode="auto">
          <a:xfrm>
            <a:off x="0" y="87630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61447" name="Rectangle 7"/>
          <p:cNvSpPr>
            <a:spLocks noGrp="1" noChangeArrowheads="1"/>
          </p:cNvSpPr>
          <p:nvPr>
            <p:ph type="sldNum" sz="quarter" idx="5"/>
          </p:nvPr>
        </p:nvSpPr>
        <p:spPr bwMode="auto">
          <a:xfrm>
            <a:off x="39624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6979C6F-17AD-4F81-A929-B48E26DF3F28}"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D3DF9F0-3DE8-4C6F-A91E-93F72275D57C}" type="slidenum">
              <a:rPr lang="en-GB" smtClean="0"/>
              <a:pPr/>
              <a:t>1</a:t>
            </a:fld>
            <a:endParaRPr lang="en-GB"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CEBEFA-5969-4780-84A8-42A56516323C}" type="slidenum">
              <a:rPr lang="en-GB"/>
              <a:pPr/>
              <a:t>21</a:t>
            </a:fld>
            <a:endParaRPr lang="en-GB"/>
          </a:p>
        </p:txBody>
      </p:sp>
      <p:sp>
        <p:nvSpPr>
          <p:cNvPr id="371714" name="Rectangle 2"/>
          <p:cNvSpPr>
            <a:spLocks noGrp="1" noRot="1" noChangeAspect="1" noChangeArrowheads="1" noTextEdit="1"/>
          </p:cNvSpPr>
          <p:nvPr>
            <p:ph type="sldImg"/>
          </p:nvPr>
        </p:nvSpPr>
        <p:spPr>
          <a:xfrm>
            <a:off x="1165225" y="692150"/>
            <a:ext cx="4616450" cy="3462338"/>
          </a:xfrm>
          <a:ln/>
        </p:spPr>
      </p:sp>
      <p:sp>
        <p:nvSpPr>
          <p:cNvPr id="371715" name="Rectangle 3"/>
          <p:cNvSpPr>
            <a:spLocks noGrp="1" noChangeArrowheads="1"/>
          </p:cNvSpPr>
          <p:nvPr>
            <p:ph type="body" idx="1"/>
          </p:nvPr>
        </p:nvSpPr>
        <p:spPr>
          <a:xfrm>
            <a:off x="925513" y="4386263"/>
            <a:ext cx="5095875" cy="4154487"/>
          </a:xfrm>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B8612-8E1B-42B6-8040-2B9668DB1772}" type="slidenum">
              <a:rPr lang="en-GB"/>
              <a:pPr/>
              <a:t>22</a:t>
            </a:fld>
            <a:endParaRPr lang="en-GB"/>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164D72BF-7E6A-420A-83E0-6978AA6CF898}" type="slidenum">
              <a:rPr lang="en-GB" smtClean="0"/>
              <a:pPr/>
              <a:t>23</a:t>
            </a:fld>
            <a:endParaRPr lang="en-GB"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53E92A7D-E37C-443D-B826-8B5C53F01E1B}" type="slidenum">
              <a:rPr lang="en-GB" smtClean="0"/>
              <a:pPr/>
              <a:t>25</a:t>
            </a:fld>
            <a:endParaRPr lang="en-GB"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Rot="1" noChangeAspect="1" noChangeArrowheads="1" noTextEdit="1"/>
          </p:cNvSpPr>
          <p:nvPr>
            <p:ph type="sldImg"/>
          </p:nvPr>
        </p:nvSpPr>
        <p:spPr>
          <a:ln/>
        </p:spPr>
      </p:sp>
      <p:sp>
        <p:nvSpPr>
          <p:cNvPr id="1674243" name="Rectangle 3"/>
          <p:cNvSpPr>
            <a:spLocks noGrp="1" noChangeArrowheads="1"/>
          </p:cNvSpPr>
          <p:nvPr>
            <p:ph type="body" idx="1"/>
          </p:nvPr>
        </p:nvSpPr>
        <p:spPr>
          <a:xfrm>
            <a:off x="927159" y="4385934"/>
            <a:ext cx="5092584" cy="4153889"/>
          </a:xfrm>
        </p:spPr>
        <p:txBody>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EA8E229-437A-4F8C-9F1D-EFEB70D357EA}" type="slidenum">
              <a:rPr lang="en-GB"/>
              <a:pPr/>
              <a:t>32</a:t>
            </a:fld>
            <a:endParaRPr lang="en-GB"/>
          </a:p>
        </p:txBody>
      </p:sp>
      <p:sp>
        <p:nvSpPr>
          <p:cNvPr id="448514" name="Rectangle 7"/>
          <p:cNvSpPr txBox="1">
            <a:spLocks noGrp="1"/>
          </p:cNvSpPr>
          <p:nvPr/>
        </p:nvSpPr>
        <p:spPr bwMode="auto">
          <a:xfrm>
            <a:off x="3937000" y="8772525"/>
            <a:ext cx="3009900" cy="460375"/>
          </a:xfrm>
          <a:prstGeom prst="rect">
            <a:avLst/>
          </a:prstGeom>
          <a:noFill/>
          <a:ln w="9525">
            <a:noFill/>
            <a:miter lim="800000"/>
            <a:headEnd/>
            <a:tailEnd/>
          </a:ln>
        </p:spPr>
        <p:txBody>
          <a:bodyPr lIns="92447" tIns="46224" rIns="92447" bIns="46224" anchor="b"/>
          <a:lstStyle/>
          <a:p>
            <a:pPr algn="r" defTabSz="923925"/>
            <a:fld id="{08B40880-487F-4180-A084-BF27913CDDA2}" type="slidenum">
              <a:rPr lang="en-US" sz="1200" b="0">
                <a:latin typeface="Gill Sans" charset="0"/>
                <a:ea typeface="ＭＳ Ｐゴシック" pitchFamily="1" charset="-128"/>
                <a:sym typeface="Gill Sans" charset="0"/>
              </a:rPr>
              <a:pPr algn="r" defTabSz="923925"/>
              <a:t>32</a:t>
            </a:fld>
            <a:endParaRPr lang="en-US" sz="1200" b="0">
              <a:latin typeface="Gill Sans" charset="0"/>
              <a:ea typeface="ＭＳ Ｐゴシック" pitchFamily="1" charset="-128"/>
              <a:sym typeface="Gill Sans" charset="0"/>
            </a:endParaRPr>
          </a:p>
        </p:txBody>
      </p:sp>
      <p:sp>
        <p:nvSpPr>
          <p:cNvPr id="448515" name="Rectangle 2"/>
          <p:cNvSpPr>
            <a:spLocks noGrp="1" noRot="1" noChangeAspect="1" noChangeArrowheads="1" noTextEdit="1"/>
          </p:cNvSpPr>
          <p:nvPr>
            <p:ph type="sldImg"/>
          </p:nvPr>
        </p:nvSpPr>
        <p:spPr>
          <a:xfrm>
            <a:off x="1165225" y="693738"/>
            <a:ext cx="4616450" cy="3462337"/>
          </a:xfrm>
          <a:ln/>
        </p:spPr>
      </p:sp>
      <p:sp>
        <p:nvSpPr>
          <p:cNvPr id="448516" name="Rectangle 3"/>
          <p:cNvSpPr>
            <a:spLocks noGrp="1"/>
          </p:cNvSpPr>
          <p:nvPr>
            <p:ph type="body" idx="1"/>
          </p:nvPr>
        </p:nvSpPr>
        <p:spPr>
          <a:xfrm>
            <a:off x="925513" y="4386263"/>
            <a:ext cx="5095875" cy="4152900"/>
          </a:xfrm>
        </p:spPr>
        <p:txBody>
          <a:bodyPr lIns="92447" tIns="46224" rIns="92447" bIns="46224"/>
          <a:lstStyle/>
          <a:p>
            <a:endParaRPr lang="en-GB">
              <a:latin typeface="Gill San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4C2D120-8E5C-40E5-9D85-00AC967C5BE7}" type="slidenum">
              <a:rPr lang="en-GB"/>
              <a:pPr/>
              <a:t>41</a:t>
            </a:fld>
            <a:endParaRPr lang="en-GB"/>
          </a:p>
        </p:txBody>
      </p:sp>
      <p:sp>
        <p:nvSpPr>
          <p:cNvPr id="503810" name="Rectangle 7"/>
          <p:cNvSpPr txBox="1">
            <a:spLocks noGrp="1"/>
          </p:cNvSpPr>
          <p:nvPr/>
        </p:nvSpPr>
        <p:spPr bwMode="auto">
          <a:xfrm>
            <a:off x="3937000" y="8772525"/>
            <a:ext cx="3009900" cy="460375"/>
          </a:xfrm>
          <a:prstGeom prst="rect">
            <a:avLst/>
          </a:prstGeom>
          <a:noFill/>
          <a:ln w="9525">
            <a:noFill/>
            <a:miter lim="800000"/>
            <a:headEnd/>
            <a:tailEnd/>
          </a:ln>
        </p:spPr>
        <p:txBody>
          <a:bodyPr lIns="92447" tIns="46224" rIns="92447" bIns="46224" anchor="b"/>
          <a:lstStyle/>
          <a:p>
            <a:pPr algn="r" defTabSz="923925"/>
            <a:fld id="{3FE618D3-6DE6-4417-B4CA-F6807DC5D389}" type="slidenum">
              <a:rPr lang="en-US" sz="1200" b="0">
                <a:latin typeface="Gill Sans"/>
                <a:ea typeface="ＭＳ Ｐゴシック" pitchFamily="1" charset="-128"/>
                <a:sym typeface="Gill Sans"/>
              </a:rPr>
              <a:pPr algn="r" defTabSz="923925"/>
              <a:t>41</a:t>
            </a:fld>
            <a:endParaRPr lang="en-US" sz="1200" b="0">
              <a:latin typeface="Gill Sans"/>
              <a:ea typeface="ＭＳ Ｐゴシック" pitchFamily="1" charset="-128"/>
              <a:sym typeface="Gill Sans"/>
            </a:endParaRPr>
          </a:p>
        </p:txBody>
      </p:sp>
      <p:sp>
        <p:nvSpPr>
          <p:cNvPr id="503811" name="Rectangle 2"/>
          <p:cNvSpPr>
            <a:spLocks noGrp="1" noRot="1" noChangeAspect="1" noChangeArrowheads="1" noTextEdit="1"/>
          </p:cNvSpPr>
          <p:nvPr>
            <p:ph type="sldImg"/>
          </p:nvPr>
        </p:nvSpPr>
        <p:spPr>
          <a:xfrm>
            <a:off x="1165225" y="693738"/>
            <a:ext cx="4616450" cy="3462337"/>
          </a:xfrm>
          <a:ln/>
        </p:spPr>
      </p:sp>
      <p:sp>
        <p:nvSpPr>
          <p:cNvPr id="503812" name="Rectangle 3"/>
          <p:cNvSpPr>
            <a:spLocks noGrp="1"/>
          </p:cNvSpPr>
          <p:nvPr>
            <p:ph type="body" idx="1"/>
          </p:nvPr>
        </p:nvSpPr>
        <p:spPr>
          <a:xfrm>
            <a:off x="925513" y="4386263"/>
            <a:ext cx="5095875" cy="4152900"/>
          </a:xfrm>
        </p:spPr>
        <p:txBody>
          <a:bodyPr lIns="92447" tIns="46224" rIns="92447" bIns="46224"/>
          <a:lstStyle/>
          <a:p>
            <a:endParaRPr lang="en-GB">
              <a:latin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59FCAD-E9B0-4DDC-B0CF-CA6C0A97A84C}" type="slidenum">
              <a:rPr lang="en-GB"/>
              <a:pPr/>
              <a:t>4</a:t>
            </a:fld>
            <a:endParaRPr lang="en-GB"/>
          </a:p>
        </p:txBody>
      </p:sp>
      <p:sp>
        <p:nvSpPr>
          <p:cNvPr id="355330" name="Rectangle 2"/>
          <p:cNvSpPr>
            <a:spLocks noGrp="1" noRot="1" noChangeAspect="1" noChangeArrowheads="1" noTextEdit="1"/>
          </p:cNvSpPr>
          <p:nvPr>
            <p:ph type="sldImg"/>
          </p:nvPr>
        </p:nvSpPr>
        <p:spPr>
          <a:xfrm>
            <a:off x="1165225" y="692150"/>
            <a:ext cx="4616450" cy="3462338"/>
          </a:xfrm>
          <a:ln/>
        </p:spPr>
      </p:sp>
      <p:sp>
        <p:nvSpPr>
          <p:cNvPr id="355331" name="Rectangle 3"/>
          <p:cNvSpPr>
            <a:spLocks noGrp="1" noChangeArrowheads="1"/>
          </p:cNvSpPr>
          <p:nvPr>
            <p:ph type="body" idx="1"/>
          </p:nvPr>
        </p:nvSpPr>
        <p:spPr>
          <a:xfrm>
            <a:off x="695325" y="4386263"/>
            <a:ext cx="5556250" cy="4154487"/>
          </a:xfrm>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a:t>
            </a:r>
            <a:r>
              <a:rPr lang="en-US" dirty="0" err="1" smtClean="0"/>
              <a:t>hominides</a:t>
            </a:r>
            <a:r>
              <a:rPr lang="en-US" dirty="0" smtClean="0"/>
              <a:t> – 7 million years (</a:t>
            </a:r>
            <a:r>
              <a:rPr lang="en-US" dirty="0" err="1" smtClean="0"/>
              <a:t>Tumai</a:t>
            </a:r>
            <a:r>
              <a:rPr lang="en-US" dirty="0" smtClean="0"/>
              <a:t> in Chad) </a:t>
            </a:r>
            <a:r>
              <a:rPr lang="en-US" dirty="0" smtClean="0">
                <a:sym typeface="Wingdings" pitchFamily="2" charset="2"/>
              </a:rPr>
              <a:t> 31 December 19:30</a:t>
            </a:r>
            <a:endParaRPr lang="en-GB" dirty="0"/>
          </a:p>
        </p:txBody>
      </p:sp>
      <p:sp>
        <p:nvSpPr>
          <p:cNvPr id="4" name="Slide Number Placeholder 3"/>
          <p:cNvSpPr>
            <a:spLocks noGrp="1"/>
          </p:cNvSpPr>
          <p:nvPr>
            <p:ph type="sldNum" sz="quarter" idx="10"/>
          </p:nvPr>
        </p:nvSpPr>
        <p:spPr/>
        <p:txBody>
          <a:bodyPr/>
          <a:lstStyle/>
          <a:p>
            <a:pPr>
              <a:defRPr/>
            </a:pPr>
            <a:fld id="{F6979C6F-17AD-4F81-A929-B48E26DF3F28}" type="slidenum">
              <a:rPr lang="en-GB" smtClean="0"/>
              <a:pPr>
                <a:defRPr/>
              </a:pPr>
              <a:t>8</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9D3BEBB-75FA-49BE-8A39-AC0AF84BB5D3}" type="slidenum">
              <a:rPr lang="en-GB" smtClean="0"/>
              <a:pPr/>
              <a:t>10</a:t>
            </a:fld>
            <a:endParaRPr lang="en-GB"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4C91B-7E68-42DC-94DC-196E7DE25F22}" type="slidenum">
              <a:rPr lang="en-GB"/>
              <a:pPr/>
              <a:t>15</a:t>
            </a:fld>
            <a:endParaRPr lang="en-GB"/>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5895D5-A4DD-4022-A4A4-DC19CAD63D0A}" type="slidenum">
              <a:rPr lang="en-GB"/>
              <a:pPr/>
              <a:t>17</a:t>
            </a:fld>
            <a:endParaRPr lang="en-GB"/>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372C8-93F8-4CAD-AD67-A936AB230143}" type="slidenum">
              <a:rPr lang="en-GB"/>
              <a:pPr/>
              <a:t>18</a:t>
            </a:fld>
            <a:endParaRPr lang="en-GB"/>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357B4-4845-4BC2-B073-B35D2FC68766}" type="slidenum">
              <a:rPr lang="en-GB"/>
              <a:pPr/>
              <a:t>19</a:t>
            </a:fld>
            <a:endParaRPr lang="en-GB"/>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43DE91-E8BB-41EF-9D0C-111B85B97D59}" type="slidenum">
              <a:rPr lang="en-GB"/>
              <a:pPr/>
              <a:t>20</a:t>
            </a:fld>
            <a:endParaRPr lang="en-GB"/>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6"/>
                </a:solidFill>
                <a:latin typeface="HelveticaNeueLT Com 65 Md"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6"/>
                </a:solidFill>
                <a:latin typeface="HelveticaNeueLT Com 65 Md"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0A1215B-2B3D-4C8F-9E29-A3C1AF0FC346}" type="slidenum">
              <a:rPr lang="de-DE"/>
              <a:pPr>
                <a:defRPr/>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57574BD-2A05-4EF4-B863-B3AFFD5DCEE5}"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98438"/>
            <a:ext cx="1943100" cy="58975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198438"/>
            <a:ext cx="56769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174B595-3212-4F89-B122-218F0E528EED}" type="slidenum">
              <a:rPr lang="de-DE"/>
              <a:pPr>
                <a:defRPr/>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a:latin typeface="HelveticaNeueLT Com 65 Md" pitchFamily="34" charset="0"/>
              </a:defRPr>
            </a:lvl1pPr>
          </a:lstStyle>
          <a:p>
            <a:r>
              <a:rPr lang="en-US" dirty="0" smtClean="0"/>
              <a:t>Click to edit Master title style</a:t>
            </a:r>
            <a:endParaRPr lang="en-GB" dirty="0"/>
          </a:p>
        </p:txBody>
      </p:sp>
      <p:sp>
        <p:nvSpPr>
          <p:cNvPr id="3" name="Text Placeholder 2"/>
          <p:cNvSpPr>
            <a:spLocks noGrp="1"/>
          </p:cNvSpPr>
          <p:nvPr>
            <p:ph type="body" sz="half" idx="1"/>
          </p:nvPr>
        </p:nvSpPr>
        <p:spPr>
          <a:xfrm>
            <a:off x="685800" y="1981200"/>
            <a:ext cx="3810000" cy="4114800"/>
          </a:xfrm>
        </p:spPr>
        <p:txBody>
          <a:bodyPr/>
          <a:lstStyle>
            <a:lvl1pPr>
              <a:defRPr>
                <a:latin typeface="HelveticaNeueLT Com 65 Md" pitchFamily="34" charset="0"/>
              </a:defRPr>
            </a:lvl1pPr>
            <a:lvl2pPr>
              <a:defRPr>
                <a:latin typeface="HelveticaNeueLT Com 65 Md" pitchFamily="34" charset="0"/>
              </a:defRPr>
            </a:lvl2pPr>
            <a:lvl3pPr>
              <a:defRPr>
                <a:latin typeface="HelveticaNeueLT Com 65 Md" pitchFamily="34" charset="0"/>
              </a:defRPr>
            </a:lvl3pPr>
            <a:lvl4pPr>
              <a:defRPr>
                <a:latin typeface="HelveticaNeueLT Com 65 Md" pitchFamily="34" charset="0"/>
              </a:defRPr>
            </a:lvl4pPr>
            <a:lvl5pPr>
              <a:defRPr>
                <a:latin typeface="HelveticaNeueLT Com 65 M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quarter" idx="2"/>
          </p:nvPr>
        </p:nvSpPr>
        <p:spPr>
          <a:xfrm>
            <a:off x="4648200" y="1981200"/>
            <a:ext cx="3810000" cy="1981200"/>
          </a:xfrm>
        </p:spPr>
        <p:txBody>
          <a:bodyPr/>
          <a:lstStyle>
            <a:lvl1pPr>
              <a:defRPr>
                <a:latin typeface="HelveticaNeueLT Com 65 Md" pitchFamily="34" charset="0"/>
              </a:defRPr>
            </a:lvl1pPr>
            <a:lvl2pPr>
              <a:defRPr>
                <a:latin typeface="HelveticaNeueLT Com 65 Md" pitchFamily="34" charset="0"/>
              </a:defRPr>
            </a:lvl2pPr>
            <a:lvl3pPr>
              <a:defRPr>
                <a:latin typeface="HelveticaNeueLT Com 65 Md" pitchFamily="34" charset="0"/>
              </a:defRPr>
            </a:lvl3pPr>
            <a:lvl4pPr>
              <a:defRPr>
                <a:latin typeface="HelveticaNeueLT Com 65 Md" pitchFamily="34" charset="0"/>
              </a:defRPr>
            </a:lvl4pPr>
            <a:lvl5pPr>
              <a:defRPr>
                <a:latin typeface="HelveticaNeueLT Com 65 M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Content Placeholder 4"/>
          <p:cNvSpPr>
            <a:spLocks noGrp="1"/>
          </p:cNvSpPr>
          <p:nvPr>
            <p:ph sz="quarter" idx="3"/>
          </p:nvPr>
        </p:nvSpPr>
        <p:spPr>
          <a:xfrm>
            <a:off x="4648200" y="4114800"/>
            <a:ext cx="3810000" cy="1981200"/>
          </a:xfrm>
        </p:spPr>
        <p:txBody>
          <a:bodyPr/>
          <a:lstStyle>
            <a:lvl1pPr>
              <a:defRPr>
                <a:latin typeface="HelveticaNeueLT Com 65 Md" pitchFamily="34" charset="0"/>
              </a:defRPr>
            </a:lvl1pPr>
            <a:lvl2pPr>
              <a:defRPr>
                <a:latin typeface="HelveticaNeueLT Com 65 Md" pitchFamily="34" charset="0"/>
              </a:defRPr>
            </a:lvl2pPr>
            <a:lvl3pPr>
              <a:defRPr>
                <a:latin typeface="HelveticaNeueLT Com 65 Md" pitchFamily="34" charset="0"/>
              </a:defRPr>
            </a:lvl3pPr>
            <a:lvl4pPr>
              <a:defRPr>
                <a:latin typeface="HelveticaNeueLT Com 65 Md" pitchFamily="34" charset="0"/>
              </a:defRPr>
            </a:lvl4pPr>
            <a:lvl5pPr>
              <a:defRPr>
                <a:latin typeface="HelveticaNeueLT Com 65 M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de-DE"/>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de-DE"/>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AD479E8F-63FD-4841-AFBF-37D30B00A8E3}" type="slidenum">
              <a:rPr lang="de-DE"/>
              <a:pPr/>
              <a:t>‹#›</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8794" y="198438"/>
            <a:ext cx="6786610" cy="873108"/>
          </a:xfrm>
        </p:spPr>
        <p:txBody>
          <a:bodyPr/>
          <a:lstStyle>
            <a:lvl1pPr>
              <a:defRPr sz="4000">
                <a:latin typeface="HelveticaNeueLT Com 65 Md"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685800" y="1285860"/>
            <a:ext cx="7772400" cy="5072098"/>
          </a:xfrm>
        </p:spPr>
        <p:txBody>
          <a:bodyPr/>
          <a:lstStyle>
            <a:lvl1pPr>
              <a:defRPr>
                <a:latin typeface="HelveticaNeueLT Com 65 Md" pitchFamily="34" charset="0"/>
              </a:defRPr>
            </a:lvl1pPr>
            <a:lvl2pPr>
              <a:defRPr>
                <a:latin typeface="HelveticaNeueLT Com 65 Md" pitchFamily="34" charset="0"/>
              </a:defRPr>
            </a:lvl2pPr>
            <a:lvl3pPr>
              <a:defRPr>
                <a:latin typeface="HelveticaNeueLT Com 65 Md" pitchFamily="34" charset="0"/>
              </a:defRPr>
            </a:lvl3pPr>
            <a:lvl4pPr>
              <a:defRPr>
                <a:latin typeface="HelveticaNeueLT Com 65 Md" pitchFamily="34" charset="0"/>
              </a:defRPr>
            </a:lvl4pPr>
            <a:lvl5pPr>
              <a:defRPr>
                <a:latin typeface="HelveticaNeueLT Com 65 M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4" name="Picture 3"/>
          <p:cNvPicPr>
            <a:picLocks noChangeArrowheads="1"/>
          </p:cNvPicPr>
          <p:nvPr userDrawn="1"/>
        </p:nvPicPr>
        <p:blipFill>
          <a:blip r:embed="rId2" cstate="print"/>
          <a:srcRect/>
          <a:stretch>
            <a:fillRect/>
          </a:stretch>
        </p:blipFill>
        <p:spPr bwMode="auto">
          <a:xfrm>
            <a:off x="228600" y="304800"/>
            <a:ext cx="1524000" cy="631825"/>
          </a:xfrm>
          <a:prstGeom prst="rect">
            <a:avLst/>
          </a:prstGeom>
          <a:noFill/>
          <a:ln w="12700">
            <a:noFill/>
            <a:miter lim="800000"/>
            <a:headEnd/>
            <a:tailEnd/>
          </a:ln>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NeueLT Com 65 Md"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6"/>
                </a:solidFill>
                <a:latin typeface="HelveticaNeueLT Com 65 Md" pitchFamily="34" charset="0"/>
              </a:defRPr>
            </a:lvl1pPr>
            <a:lvl2pPr>
              <a:defRPr>
                <a:solidFill>
                  <a:schemeClr val="accent6"/>
                </a:solidFill>
                <a:latin typeface="HelveticaNeueLT Com 65 Md" pitchFamily="34" charset="0"/>
              </a:defRPr>
            </a:lvl2pPr>
            <a:lvl3pPr>
              <a:defRPr>
                <a:solidFill>
                  <a:schemeClr val="accent6"/>
                </a:solidFill>
                <a:latin typeface="HelveticaNeueLT Com 65 Md" pitchFamily="34" charset="0"/>
              </a:defRPr>
            </a:lvl3pPr>
            <a:lvl4pPr>
              <a:defRPr>
                <a:solidFill>
                  <a:schemeClr val="accent6"/>
                </a:solidFill>
                <a:latin typeface="HelveticaNeueLT Com 65 Md" pitchFamily="34" charset="0"/>
              </a:defRPr>
            </a:lvl4pPr>
            <a:lvl5pPr>
              <a:defRPr>
                <a:solidFill>
                  <a:schemeClr val="accent6"/>
                </a:solidFill>
                <a:latin typeface="HelveticaNeueLT Com 65 M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endParaRPr lang="de-DE" dirty="0"/>
          </a:p>
        </p:txBody>
      </p:sp>
      <p:sp>
        <p:nvSpPr>
          <p:cNvPr id="6" name="Rectangle 6"/>
          <p:cNvSpPr>
            <a:spLocks noGrp="1" noChangeArrowheads="1"/>
          </p:cNvSpPr>
          <p:nvPr>
            <p:ph type="sldNum" sz="quarter" idx="12"/>
          </p:nvPr>
        </p:nvSpPr>
        <p:spPr>
          <a:ln/>
        </p:spPr>
        <p:txBody>
          <a:bodyPr/>
          <a:lstStyle>
            <a:lvl1pPr>
              <a:defRPr/>
            </a:lvl1pPr>
          </a:lstStyle>
          <a:p>
            <a:pPr>
              <a:defRPr/>
            </a:pPr>
            <a:fld id="{CC5483A1-E564-4415-B275-A189E64CBC51}" type="slidenum">
              <a:rPr lang="de-DE"/>
              <a:pPr>
                <a:defRPr/>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EE2E8A9-8216-4A94-9DA5-EB305B1C320C}" type="slidenum">
              <a:rPr lang="de-DE"/>
              <a:pPr>
                <a:defRPr/>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288DA3A-4670-495B-89B8-2F18BA09B202}" type="slidenum">
              <a:rPr lang="de-DE"/>
              <a:pPr>
                <a:defRPr/>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91CD35E8-5A7F-4719-B076-1D69876793FD}" type="slidenum">
              <a:rPr lang="de-DE"/>
              <a:pPr>
                <a:defRPr/>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E305FA25-BA26-416F-B751-2AB4D74B98F9}" type="slidenum">
              <a:rPr lang="de-DE"/>
              <a:pPr>
                <a:defRPr/>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4C0DA98A-905A-48DB-BCD2-32B262CD49FA}"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EF7C745-A057-4F3E-B137-5274FB061199}"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AC3B1F30-86A5-49A5-AA10-346621D36462}"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984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37D0CA3-C0AF-4C8F-834E-59ADC0036824}"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8" charset="0"/>
        </a:defRPr>
      </a:lvl2pPr>
      <a:lvl3pPr algn="ctr" rtl="0" eaLnBrk="0" fontAlgn="base" hangingPunct="0">
        <a:spcBef>
          <a:spcPct val="0"/>
        </a:spcBef>
        <a:spcAft>
          <a:spcPct val="0"/>
        </a:spcAft>
        <a:defRPr sz="4400" b="1">
          <a:solidFill>
            <a:schemeClr val="tx2"/>
          </a:solidFill>
          <a:latin typeface="Times New Roman" pitchFamily="18" charset="0"/>
        </a:defRPr>
      </a:lvl3pPr>
      <a:lvl4pPr algn="ctr" rtl="0" eaLnBrk="0" fontAlgn="base" hangingPunct="0">
        <a:spcBef>
          <a:spcPct val="0"/>
        </a:spcBef>
        <a:spcAft>
          <a:spcPct val="0"/>
        </a:spcAft>
        <a:defRPr sz="4400" b="1">
          <a:solidFill>
            <a:schemeClr val="tx2"/>
          </a:solidFill>
          <a:latin typeface="Times New Roman" pitchFamily="18" charset="0"/>
        </a:defRPr>
      </a:lvl4pPr>
      <a:lvl5pPr algn="ctr" rtl="0" eaLnBrk="0" fontAlgn="base" hangingPunct="0">
        <a:spcBef>
          <a:spcPct val="0"/>
        </a:spcBef>
        <a:spcAft>
          <a:spcPct val="0"/>
        </a:spcAft>
        <a:defRPr sz="4400" b="1">
          <a:solidFill>
            <a:schemeClr val="tx2"/>
          </a:solidFill>
          <a:latin typeface="Times New Roman" pitchFamily="18" charset="0"/>
        </a:defRPr>
      </a:lvl5pPr>
      <a:lvl6pPr marL="457200" algn="ctr" rtl="0" eaLnBrk="0" fontAlgn="base" hangingPunct="0">
        <a:spcBef>
          <a:spcPct val="0"/>
        </a:spcBef>
        <a:spcAft>
          <a:spcPct val="0"/>
        </a:spcAft>
        <a:defRPr sz="4400" b="1">
          <a:solidFill>
            <a:schemeClr val="tx2"/>
          </a:solidFill>
          <a:latin typeface="Times New Roman" pitchFamily="18" charset="0"/>
        </a:defRPr>
      </a:lvl6pPr>
      <a:lvl7pPr marL="914400" algn="ctr" rtl="0" eaLnBrk="0" fontAlgn="base" hangingPunct="0">
        <a:spcBef>
          <a:spcPct val="0"/>
        </a:spcBef>
        <a:spcAft>
          <a:spcPct val="0"/>
        </a:spcAft>
        <a:defRPr sz="4400" b="1">
          <a:solidFill>
            <a:schemeClr val="tx2"/>
          </a:solidFill>
          <a:latin typeface="Times New Roman" pitchFamily="18" charset="0"/>
        </a:defRPr>
      </a:lvl7pPr>
      <a:lvl8pPr marL="1371600" algn="ctr" rtl="0" eaLnBrk="0" fontAlgn="base" hangingPunct="0">
        <a:spcBef>
          <a:spcPct val="0"/>
        </a:spcBef>
        <a:spcAft>
          <a:spcPct val="0"/>
        </a:spcAft>
        <a:defRPr sz="4400" b="1">
          <a:solidFill>
            <a:schemeClr val="tx2"/>
          </a:solidFill>
          <a:latin typeface="Times New Roman" pitchFamily="18" charset="0"/>
        </a:defRPr>
      </a:lvl8pPr>
      <a:lvl9pPr marL="1828800" algn="ctr" rtl="0" eaLnBrk="0" fontAlgn="base" hangingPunct="0">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3.xml"/><Relationship Id="rId1" Type="http://schemas.openxmlformats.org/officeDocument/2006/relationships/video" Target="file:///D:\Bruno\Talks\Movies\ALMA_transport.mp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ideo" Target="file:///D:\Bruno\Talks\Alpbach09\ELT2008ANI1_MPEG.mpg" TargetMode="Externa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sunset on Paranal"/>
          <p:cNvPicPr>
            <a:picLocks noChangeAspect="1" noChangeArrowheads="1"/>
          </p:cNvPicPr>
          <p:nvPr/>
        </p:nvPicPr>
        <p:blipFill>
          <a:blip r:embed="rId3" cstate="print"/>
          <a:srcRect/>
          <a:stretch>
            <a:fillRect/>
          </a:stretch>
        </p:blipFill>
        <p:spPr bwMode="auto">
          <a:xfrm>
            <a:off x="0" y="287338"/>
            <a:ext cx="9144000" cy="6094412"/>
          </a:xfrm>
          <a:prstGeom prst="rect">
            <a:avLst/>
          </a:prstGeom>
          <a:noFill/>
          <a:ln w="9525">
            <a:noFill/>
            <a:miter lim="800000"/>
            <a:headEnd/>
            <a:tailEnd/>
          </a:ln>
        </p:spPr>
      </p:pic>
      <p:sp>
        <p:nvSpPr>
          <p:cNvPr id="2050" name="Rectangle 2"/>
          <p:cNvSpPr>
            <a:spLocks noGrp="1" noChangeArrowheads="1"/>
          </p:cNvSpPr>
          <p:nvPr>
            <p:ph type="ctrTitle"/>
          </p:nvPr>
        </p:nvSpPr>
        <p:spPr>
          <a:xfrm>
            <a:off x="250825" y="333375"/>
            <a:ext cx="8642350" cy="2133600"/>
          </a:xfrm>
        </p:spPr>
        <p:txBody>
          <a:bodyPr/>
          <a:lstStyle/>
          <a:p>
            <a:r>
              <a:rPr lang="de-DE" dirty="0" smtClean="0">
                <a:solidFill>
                  <a:schemeClr val="accent6">
                    <a:lumMod val="20000"/>
                    <a:lumOff val="80000"/>
                  </a:schemeClr>
                </a:solidFill>
              </a:rPr>
              <a:t>Die Zukunft des Universums </a:t>
            </a:r>
            <a:br>
              <a:rPr lang="de-DE" dirty="0" smtClean="0">
                <a:solidFill>
                  <a:schemeClr val="accent6">
                    <a:lumMod val="20000"/>
                    <a:lumOff val="80000"/>
                  </a:schemeClr>
                </a:solidFill>
              </a:rPr>
            </a:br>
            <a:r>
              <a:rPr lang="de-DE" sz="3600" dirty="0" smtClean="0">
                <a:solidFill>
                  <a:schemeClr val="accent6">
                    <a:lumMod val="20000"/>
                    <a:lumOff val="80000"/>
                  </a:schemeClr>
                </a:solidFill>
              </a:rPr>
              <a:t>Perspektiven für Astrophysik und Kosmologie</a:t>
            </a:r>
            <a:endParaRPr lang="de-DE" dirty="0" smtClean="0">
              <a:solidFill>
                <a:schemeClr val="accent6">
                  <a:lumMod val="20000"/>
                  <a:lumOff val="80000"/>
                </a:schemeClr>
              </a:solidFill>
            </a:endParaRPr>
          </a:p>
        </p:txBody>
      </p:sp>
      <p:sp>
        <p:nvSpPr>
          <p:cNvPr id="2051" name="Rectangle 3"/>
          <p:cNvSpPr>
            <a:spLocks noGrp="1" noChangeArrowheads="1"/>
          </p:cNvSpPr>
          <p:nvPr>
            <p:ph type="subTitle" idx="1"/>
          </p:nvPr>
        </p:nvSpPr>
        <p:spPr>
          <a:xfrm>
            <a:off x="1547813" y="5661025"/>
            <a:ext cx="6400800" cy="960438"/>
          </a:xfrm>
        </p:spPr>
        <p:txBody>
          <a:bodyPr/>
          <a:lstStyle/>
          <a:p>
            <a:r>
              <a:rPr lang="de-DE" sz="2000" b="1" dirty="0" smtClean="0">
                <a:solidFill>
                  <a:schemeClr val="accent6">
                    <a:lumMod val="20000"/>
                    <a:lumOff val="80000"/>
                  </a:schemeClr>
                </a:solidFill>
              </a:rPr>
              <a:t>Bruno Leibundgut</a:t>
            </a:r>
            <a:br>
              <a:rPr lang="de-DE" sz="2000" b="1" dirty="0" smtClean="0">
                <a:solidFill>
                  <a:schemeClr val="accent6">
                    <a:lumMod val="20000"/>
                    <a:lumOff val="80000"/>
                  </a:schemeClr>
                </a:solidFill>
              </a:rPr>
            </a:br>
            <a:r>
              <a:rPr lang="de-DE" sz="2000" b="1" dirty="0" smtClean="0">
                <a:solidFill>
                  <a:schemeClr val="accent6">
                    <a:lumMod val="20000"/>
                    <a:lumOff val="80000"/>
                  </a:schemeClr>
                </a:solidFill>
              </a:rPr>
              <a:t>European Southern Observatory</a:t>
            </a:r>
            <a:endParaRPr lang="en-GB" sz="2000" b="1" dirty="0" smtClean="0">
              <a:solidFill>
                <a:schemeClr val="accent6">
                  <a:lumMod val="20000"/>
                  <a:lumOff val="8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28600"/>
            <a:ext cx="7772400" cy="1143000"/>
          </a:xfrm>
        </p:spPr>
        <p:txBody>
          <a:bodyPr/>
          <a:lstStyle/>
          <a:p>
            <a:r>
              <a:rPr lang="de-DE" smtClean="0"/>
              <a:t>Fundamente der Kosmologie</a:t>
            </a:r>
          </a:p>
        </p:txBody>
      </p:sp>
      <p:sp>
        <p:nvSpPr>
          <p:cNvPr id="31747" name="Rectangle 3"/>
          <p:cNvSpPr>
            <a:spLocks noGrp="1" noChangeArrowheads="1"/>
          </p:cNvSpPr>
          <p:nvPr>
            <p:ph type="body" idx="1"/>
          </p:nvPr>
        </p:nvSpPr>
        <p:spPr>
          <a:xfrm>
            <a:off x="685800" y="1143000"/>
            <a:ext cx="8153400" cy="5410200"/>
          </a:xfrm>
        </p:spPr>
        <p:txBody>
          <a:bodyPr/>
          <a:lstStyle/>
          <a:p>
            <a:pPr>
              <a:buFontTx/>
              <a:buNone/>
            </a:pPr>
            <a:r>
              <a:rPr lang="de-DE" b="1" smtClean="0"/>
              <a:t>Gravitationstheorie</a:t>
            </a:r>
          </a:p>
          <a:p>
            <a:pPr lvl="1">
              <a:buFontTx/>
              <a:buNone/>
            </a:pPr>
            <a:r>
              <a:rPr lang="de-DE" b="1" smtClean="0">
                <a:solidFill>
                  <a:srgbClr val="FF0000"/>
                </a:solidFill>
              </a:rPr>
              <a:t>Einstein’sche Relativitätstheorie</a:t>
            </a:r>
            <a:endParaRPr lang="de-DE" b="1" smtClean="0"/>
          </a:p>
          <a:p>
            <a:pPr>
              <a:buFontTx/>
              <a:buNone/>
            </a:pPr>
            <a:r>
              <a:rPr lang="de-DE" b="1" smtClean="0"/>
              <a:t>Isotropie</a:t>
            </a:r>
          </a:p>
          <a:p>
            <a:pPr lvl="1">
              <a:buFontTx/>
              <a:buNone/>
            </a:pPr>
            <a:r>
              <a:rPr lang="de-DE" b="1" smtClean="0">
                <a:solidFill>
                  <a:srgbClr val="FF0000"/>
                </a:solidFill>
              </a:rPr>
              <a:t>Es gibt keine bevorzugte Richtung im Universum</a:t>
            </a:r>
          </a:p>
          <a:p>
            <a:pPr>
              <a:buFontTx/>
              <a:buNone/>
            </a:pPr>
            <a:r>
              <a:rPr lang="de-DE" b="1" smtClean="0"/>
              <a:t>Homogeneität</a:t>
            </a:r>
          </a:p>
          <a:p>
            <a:pPr lvl="1">
              <a:buFontTx/>
              <a:buNone/>
            </a:pPr>
            <a:r>
              <a:rPr lang="de-DE" b="1" smtClean="0">
                <a:solidFill>
                  <a:srgbClr val="FF0000"/>
                </a:solidFill>
              </a:rPr>
              <a:t>Es gibt keine bevorzugte Region</a:t>
            </a:r>
          </a:p>
          <a:p>
            <a:pPr lvl="1">
              <a:buFontTx/>
              <a:buNone/>
            </a:pPr>
            <a:r>
              <a:rPr lang="de-DE" b="1" smtClean="0">
                <a:solidFill>
                  <a:srgbClr val="FF0000"/>
                </a:solidFill>
              </a:rPr>
              <a:t>(e.g. es gibt kein Zentrum des Universums)</a:t>
            </a:r>
          </a:p>
          <a:p>
            <a:pPr>
              <a:buFontTx/>
              <a:buNone/>
            </a:pPr>
            <a:r>
              <a:rPr lang="de-DE" b="1" smtClean="0"/>
              <a:t>Anthropisches Prinzip</a:t>
            </a:r>
          </a:p>
          <a:p>
            <a:pPr lvl="1">
              <a:buFontTx/>
              <a:buNone/>
            </a:pPr>
            <a:r>
              <a:rPr lang="de-DE" b="1" smtClean="0">
                <a:solidFill>
                  <a:srgbClr val="FF0000"/>
                </a:solidFill>
              </a:rPr>
              <a:t>Das Universum hat uns erzeugt</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39750" y="609600"/>
            <a:ext cx="8062913" cy="1143000"/>
          </a:xfrm>
        </p:spPr>
        <p:txBody>
          <a:bodyPr/>
          <a:lstStyle/>
          <a:p>
            <a:r>
              <a:rPr lang="en-GB" smtClean="0"/>
              <a:t>Supernovae und Dunkle Energie</a:t>
            </a:r>
          </a:p>
        </p:txBody>
      </p:sp>
      <p:sp>
        <p:nvSpPr>
          <p:cNvPr id="50179" name="Rectangle 3"/>
          <p:cNvSpPr>
            <a:spLocks noGrp="1" noChangeArrowheads="1"/>
          </p:cNvSpPr>
          <p:nvPr>
            <p:ph type="body" idx="1"/>
          </p:nvPr>
        </p:nvSpPr>
        <p:spPr>
          <a:xfrm>
            <a:off x="500034" y="1700212"/>
            <a:ext cx="8286808" cy="4729183"/>
          </a:xfrm>
        </p:spPr>
        <p:txBody>
          <a:bodyPr/>
          <a:lstStyle/>
          <a:p>
            <a:pPr marL="0" indent="0">
              <a:buFontTx/>
              <a:buNone/>
            </a:pPr>
            <a:r>
              <a:rPr lang="en-GB" sz="3000" dirty="0" smtClean="0"/>
              <a:t>Die Expansion des </a:t>
            </a:r>
            <a:r>
              <a:rPr lang="en-GB" sz="3000" dirty="0" err="1" smtClean="0"/>
              <a:t>Universums</a:t>
            </a:r>
            <a:r>
              <a:rPr lang="en-GB" sz="3000" dirty="0" smtClean="0"/>
              <a:t> </a:t>
            </a:r>
            <a:r>
              <a:rPr lang="en-GB" sz="3000" dirty="0" err="1" smtClean="0"/>
              <a:t>wird</a:t>
            </a:r>
            <a:r>
              <a:rPr lang="en-GB" sz="3000" dirty="0" smtClean="0"/>
              <a:t> </a:t>
            </a:r>
            <a:r>
              <a:rPr lang="en-GB" sz="3000" dirty="0" err="1" smtClean="0"/>
              <a:t>bestimmt</a:t>
            </a:r>
            <a:r>
              <a:rPr lang="en-GB" sz="3000" dirty="0" smtClean="0"/>
              <a:t> von </a:t>
            </a:r>
            <a:r>
              <a:rPr lang="en-GB" sz="3000" dirty="0" err="1" smtClean="0"/>
              <a:t>seinem</a:t>
            </a:r>
            <a:r>
              <a:rPr lang="en-GB" sz="3000" dirty="0" smtClean="0"/>
              <a:t> </a:t>
            </a:r>
            <a:r>
              <a:rPr lang="en-GB" sz="3000" dirty="0" smtClean="0">
                <a:solidFill>
                  <a:srgbClr val="FF0000"/>
                </a:solidFill>
              </a:rPr>
              <a:t>(</a:t>
            </a:r>
            <a:r>
              <a:rPr lang="en-GB" sz="3000" dirty="0" err="1" smtClean="0">
                <a:solidFill>
                  <a:srgbClr val="FF0000"/>
                </a:solidFill>
              </a:rPr>
              <a:t>Energie</a:t>
            </a:r>
            <a:r>
              <a:rPr lang="en-GB" sz="3000" dirty="0" smtClean="0">
                <a:solidFill>
                  <a:srgbClr val="FF0000"/>
                </a:solidFill>
              </a:rPr>
              <a:t>-/Masse-) </a:t>
            </a:r>
            <a:r>
              <a:rPr lang="en-GB" sz="3000" dirty="0" err="1" smtClean="0">
                <a:solidFill>
                  <a:srgbClr val="FF0000"/>
                </a:solidFill>
              </a:rPr>
              <a:t>Inhalt</a:t>
            </a:r>
            <a:r>
              <a:rPr lang="en-GB" sz="3000" dirty="0" smtClean="0"/>
              <a:t>. </a:t>
            </a:r>
            <a:br>
              <a:rPr lang="en-GB" sz="3000" dirty="0" smtClean="0"/>
            </a:br>
            <a:r>
              <a:rPr lang="en-GB" sz="3000" dirty="0" smtClean="0"/>
              <a:t>Die </a:t>
            </a:r>
            <a:r>
              <a:rPr lang="en-GB" sz="3000" dirty="0" err="1" smtClean="0"/>
              <a:t>einzige</a:t>
            </a:r>
            <a:r>
              <a:rPr lang="en-GB" sz="3000" dirty="0" smtClean="0"/>
              <a:t> </a:t>
            </a:r>
            <a:r>
              <a:rPr lang="en-GB" sz="3000" dirty="0" err="1" smtClean="0"/>
              <a:t>relevante</a:t>
            </a:r>
            <a:r>
              <a:rPr lang="en-GB" sz="3000" dirty="0" smtClean="0"/>
              <a:t> </a:t>
            </a:r>
            <a:br>
              <a:rPr lang="en-GB" sz="3000" dirty="0" smtClean="0"/>
            </a:br>
            <a:r>
              <a:rPr lang="en-GB" sz="3000" dirty="0" err="1" smtClean="0"/>
              <a:t>Wechselwirkung</a:t>
            </a:r>
            <a:r>
              <a:rPr lang="en-GB" sz="3000" dirty="0" smtClean="0"/>
              <a:t> f</a:t>
            </a:r>
            <a:r>
              <a:rPr lang="en-US" sz="3000" dirty="0" err="1" smtClean="0">
                <a:cs typeface="Times New Roman" pitchFamily="18" charset="0"/>
              </a:rPr>
              <a:t>ür</a:t>
            </a:r>
            <a:r>
              <a:rPr lang="en-US" sz="3000" dirty="0" smtClean="0">
                <a:cs typeface="Times New Roman" pitchFamily="18" charset="0"/>
              </a:rPr>
              <a:t> die </a:t>
            </a:r>
            <a:br>
              <a:rPr lang="en-US" sz="3000" dirty="0" smtClean="0">
                <a:cs typeface="Times New Roman" pitchFamily="18" charset="0"/>
              </a:rPr>
            </a:br>
            <a:r>
              <a:rPr lang="en-US" sz="3000" dirty="0" err="1" smtClean="0">
                <a:cs typeface="Times New Roman" pitchFamily="18" charset="0"/>
              </a:rPr>
              <a:t>Kosmologie</a:t>
            </a:r>
            <a:r>
              <a:rPr lang="en-US" sz="3000" dirty="0" smtClean="0">
                <a:cs typeface="Times New Roman" pitchFamily="18" charset="0"/>
              </a:rPr>
              <a:t> </a:t>
            </a:r>
            <a:r>
              <a:rPr lang="en-US" sz="3000" dirty="0" err="1" smtClean="0">
                <a:cs typeface="Times New Roman" pitchFamily="18" charset="0"/>
              </a:rPr>
              <a:t>ist</a:t>
            </a:r>
            <a:r>
              <a:rPr lang="en-US" sz="3000" dirty="0" smtClean="0">
                <a:cs typeface="Times New Roman" pitchFamily="18" charset="0"/>
              </a:rPr>
              <a:t> die </a:t>
            </a:r>
            <a:r>
              <a:rPr lang="en-US" sz="3000" dirty="0" smtClean="0">
                <a:solidFill>
                  <a:srgbClr val="FF0000"/>
                </a:solidFill>
                <a:cs typeface="Times New Roman" pitchFamily="18" charset="0"/>
              </a:rPr>
              <a:t>Gravitation</a:t>
            </a:r>
            <a:r>
              <a:rPr lang="en-US" sz="3000" dirty="0" smtClean="0">
                <a:cs typeface="Times New Roman" pitchFamily="18" charset="0"/>
              </a:rPr>
              <a:t>.</a:t>
            </a:r>
          </a:p>
          <a:p>
            <a:pPr marL="0" indent="0">
              <a:buFontTx/>
              <a:buNone/>
            </a:pPr>
            <a:r>
              <a:rPr lang="en-US" sz="3000" dirty="0" smtClean="0">
                <a:cs typeface="Times New Roman" pitchFamily="18" charset="0"/>
              </a:rPr>
              <a:t>Die Expansion </a:t>
            </a:r>
            <a:r>
              <a:rPr lang="en-US" sz="3000" dirty="0" err="1" smtClean="0">
                <a:cs typeface="Times New Roman" pitchFamily="18" charset="0"/>
              </a:rPr>
              <a:t>kann</a:t>
            </a:r>
            <a:r>
              <a:rPr lang="en-US" sz="3000" dirty="0" smtClean="0">
                <a:cs typeface="Times New Roman" pitchFamily="18" charset="0"/>
              </a:rPr>
              <a:t> </a:t>
            </a:r>
            <a:r>
              <a:rPr lang="en-US" sz="3000" dirty="0" err="1" smtClean="0">
                <a:cs typeface="Times New Roman" pitchFamily="18" charset="0"/>
              </a:rPr>
              <a:t>durch</a:t>
            </a:r>
            <a:r>
              <a:rPr lang="en-US" sz="3000" dirty="0" smtClean="0">
                <a:cs typeface="Times New Roman" pitchFamily="18" charset="0"/>
              </a:rPr>
              <a:t> </a:t>
            </a:r>
            <a:r>
              <a:rPr lang="en-US" sz="3000" dirty="0" err="1" smtClean="0">
                <a:cs typeface="Times New Roman" pitchFamily="18" charset="0"/>
              </a:rPr>
              <a:t>genaue</a:t>
            </a:r>
            <a:r>
              <a:rPr lang="en-US" sz="3000" dirty="0" smtClean="0">
                <a:cs typeface="Times New Roman" pitchFamily="18" charset="0"/>
              </a:rPr>
              <a:t> </a:t>
            </a:r>
            <a:r>
              <a:rPr lang="en-US" sz="3000" dirty="0" err="1" smtClean="0">
                <a:cs typeface="Times New Roman" pitchFamily="18" charset="0"/>
              </a:rPr>
              <a:t>kosmologische</a:t>
            </a:r>
            <a:r>
              <a:rPr lang="en-US" sz="3000" dirty="0" smtClean="0">
                <a:cs typeface="Times New Roman" pitchFamily="18" charset="0"/>
              </a:rPr>
              <a:t> </a:t>
            </a:r>
            <a:r>
              <a:rPr lang="en-US" sz="3000" dirty="0" err="1" smtClean="0">
                <a:cs typeface="Times New Roman" pitchFamily="18" charset="0"/>
              </a:rPr>
              <a:t>Entfernungsmessungen</a:t>
            </a:r>
            <a:r>
              <a:rPr lang="en-US" sz="3000" dirty="0" smtClean="0">
                <a:cs typeface="Times New Roman" pitchFamily="18" charset="0"/>
              </a:rPr>
              <a:t> </a:t>
            </a:r>
            <a:r>
              <a:rPr lang="en-US" sz="3000" dirty="0" err="1" smtClean="0">
                <a:cs typeface="Times New Roman" pitchFamily="18" charset="0"/>
              </a:rPr>
              <a:t>bestimmt</a:t>
            </a:r>
            <a:r>
              <a:rPr lang="en-US" sz="3000" dirty="0" smtClean="0">
                <a:cs typeface="Times New Roman" pitchFamily="18" charset="0"/>
              </a:rPr>
              <a:t> </a:t>
            </a:r>
            <a:r>
              <a:rPr lang="en-US" sz="3000" dirty="0" err="1" smtClean="0">
                <a:cs typeface="Times New Roman" pitchFamily="18" charset="0"/>
              </a:rPr>
              <a:t>werden</a:t>
            </a:r>
            <a:r>
              <a:rPr lang="en-US" sz="3000" dirty="0" smtClean="0">
                <a:cs typeface="Times New Roman" pitchFamily="18" charset="0"/>
              </a:rPr>
              <a:t>. </a:t>
            </a:r>
            <a:r>
              <a:rPr lang="en-US" sz="3000" dirty="0" smtClean="0">
                <a:solidFill>
                  <a:srgbClr val="FF0000"/>
                </a:solidFill>
                <a:cs typeface="Times New Roman" pitchFamily="18" charset="0"/>
              </a:rPr>
              <a:t>Supernovae</a:t>
            </a:r>
            <a:r>
              <a:rPr lang="en-US" sz="3000" dirty="0" smtClean="0">
                <a:cs typeface="Times New Roman" pitchFamily="18" charset="0"/>
              </a:rPr>
              <a:t> </a:t>
            </a:r>
            <a:r>
              <a:rPr lang="en-US" sz="3000" dirty="0" err="1" smtClean="0">
                <a:cs typeface="Times New Roman" pitchFamily="18" charset="0"/>
              </a:rPr>
              <a:t>sind</a:t>
            </a:r>
            <a:r>
              <a:rPr lang="en-US" sz="3000" dirty="0" smtClean="0">
                <a:cs typeface="Times New Roman" pitchFamily="18" charset="0"/>
              </a:rPr>
              <a:t> </a:t>
            </a:r>
            <a:r>
              <a:rPr lang="en-US" sz="3000" dirty="0" err="1" smtClean="0">
                <a:cs typeface="Times New Roman" pitchFamily="18" charset="0"/>
              </a:rPr>
              <a:t>im</a:t>
            </a:r>
            <a:r>
              <a:rPr lang="en-US" sz="3000" dirty="0" smtClean="0">
                <a:cs typeface="Times New Roman" pitchFamily="18" charset="0"/>
              </a:rPr>
              <a:t> Moment die </a:t>
            </a:r>
            <a:r>
              <a:rPr lang="en-US" sz="3000" dirty="0" err="1" smtClean="0">
                <a:cs typeface="Times New Roman" pitchFamily="18" charset="0"/>
              </a:rPr>
              <a:t>besten</a:t>
            </a:r>
            <a:r>
              <a:rPr lang="en-US" sz="3000" dirty="0" smtClean="0">
                <a:cs typeface="Times New Roman" pitchFamily="18" charset="0"/>
              </a:rPr>
              <a:t> </a:t>
            </a:r>
            <a:r>
              <a:rPr lang="en-US" sz="3000" dirty="0" err="1" smtClean="0">
                <a:cs typeface="Times New Roman" pitchFamily="18" charset="0"/>
              </a:rPr>
              <a:t>bekannten</a:t>
            </a:r>
            <a:r>
              <a:rPr lang="en-US" sz="3000" dirty="0" smtClean="0">
                <a:cs typeface="Times New Roman" pitchFamily="18" charset="0"/>
              </a:rPr>
              <a:t> </a:t>
            </a:r>
            <a:r>
              <a:rPr lang="en-US" sz="3000" dirty="0" err="1" smtClean="0">
                <a:cs typeface="Times New Roman" pitchFamily="18" charset="0"/>
              </a:rPr>
              <a:t>kosmischen</a:t>
            </a:r>
            <a:r>
              <a:rPr lang="en-US" sz="3000" dirty="0" smtClean="0">
                <a:cs typeface="Times New Roman" pitchFamily="18" charset="0"/>
              </a:rPr>
              <a:t> </a:t>
            </a:r>
            <a:r>
              <a:rPr lang="en-US" sz="3000" dirty="0" err="1" smtClean="0">
                <a:cs typeface="Times New Roman" pitchFamily="18" charset="0"/>
              </a:rPr>
              <a:t>Massstäbe</a:t>
            </a:r>
            <a:r>
              <a:rPr lang="en-US" sz="3000" dirty="0" smtClean="0">
                <a:cs typeface="Times New Roman" pitchFamily="18" charset="0"/>
              </a:rPr>
              <a:t>.</a:t>
            </a:r>
          </a:p>
        </p:txBody>
      </p:sp>
      <p:pic>
        <p:nvPicPr>
          <p:cNvPr id="4" name="Picture 4" descr="DSCN0931"/>
          <p:cNvPicPr>
            <a:picLocks noChangeAspect="1" noChangeArrowheads="1"/>
          </p:cNvPicPr>
          <p:nvPr/>
        </p:nvPicPr>
        <p:blipFill>
          <a:blip r:embed="rId2" cstate="print"/>
          <a:srcRect l="5882" t="13069" r="17646" b="26814"/>
          <a:stretch>
            <a:fillRect/>
          </a:stretch>
        </p:blipFill>
        <p:spPr bwMode="auto">
          <a:xfrm>
            <a:off x="6143636" y="2643182"/>
            <a:ext cx="2643206" cy="15588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650" name="Picture 2" descr="87A_aat"/>
          <p:cNvPicPr>
            <a:picLocks noChangeAspect="1" noChangeArrowheads="1"/>
          </p:cNvPicPr>
          <p:nvPr/>
        </p:nvPicPr>
        <p:blipFill>
          <a:blip r:embed="rId2" cstate="print"/>
          <a:srcRect t="5902"/>
          <a:stretch>
            <a:fillRect/>
          </a:stretch>
        </p:blipFill>
        <p:spPr bwMode="auto">
          <a:xfrm>
            <a:off x="0" y="188913"/>
            <a:ext cx="9144000" cy="6453187"/>
          </a:xfrm>
          <a:prstGeom prst="rect">
            <a:avLst/>
          </a:prstGeom>
          <a:noFill/>
          <a:ln w="9525">
            <a:noFill/>
            <a:miter lim="800000"/>
            <a:headEnd/>
            <a:tailEnd/>
          </a:ln>
        </p:spPr>
      </p:pic>
      <p:sp>
        <p:nvSpPr>
          <p:cNvPr id="27651" name="Rectangle 3"/>
          <p:cNvSpPr>
            <a:spLocks noGrp="1" noChangeArrowheads="1"/>
          </p:cNvSpPr>
          <p:nvPr>
            <p:ph type="title"/>
          </p:nvPr>
        </p:nvSpPr>
        <p:spPr/>
        <p:txBody>
          <a:bodyPr/>
          <a:lstStyle/>
          <a:p>
            <a:r>
              <a:rPr lang="en-GB" sz="8800" smtClean="0">
                <a:solidFill>
                  <a:srgbClr val="FFFF00"/>
                </a:solidFill>
              </a:rPr>
              <a:t>Supernova!</a:t>
            </a:r>
          </a:p>
        </p:txBody>
      </p:sp>
      <p:sp>
        <p:nvSpPr>
          <p:cNvPr id="328709" name="Text Box 5"/>
          <p:cNvSpPr txBox="1">
            <a:spLocks noChangeArrowheads="1"/>
          </p:cNvSpPr>
          <p:nvPr/>
        </p:nvSpPr>
        <p:spPr bwMode="auto">
          <a:xfrm>
            <a:off x="-34925" y="6211888"/>
            <a:ext cx="4406463" cy="461665"/>
          </a:xfrm>
          <a:prstGeom prst="rect">
            <a:avLst/>
          </a:prstGeom>
          <a:noFill/>
          <a:ln w="9525">
            <a:noFill/>
            <a:miter lim="800000"/>
            <a:headEnd/>
            <a:tailEnd/>
          </a:ln>
          <a:effectLst/>
        </p:spPr>
        <p:txBody>
          <a:bodyPr wrap="none">
            <a:spAutoFit/>
          </a:bodyPr>
          <a:lstStyle/>
          <a:p>
            <a:pPr>
              <a:defRPr/>
            </a:pPr>
            <a:r>
              <a:rPr lang="en-GB" dirty="0">
                <a:solidFill>
                  <a:schemeClr val="bg1"/>
                </a:solidFill>
                <a:effectLst>
                  <a:outerShdw blurRad="38100" dist="38100" dir="2700000" algn="tl">
                    <a:srgbClr val="FFFFFF"/>
                  </a:outerShdw>
                </a:effectLst>
                <a:latin typeface="HelveticaNeueLT Com 65 Md" pitchFamily="34" charset="0"/>
              </a:rPr>
              <a:t>© Anglo-Australian Telescope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de-DE" smtClean="0">
                <a:solidFill>
                  <a:schemeClr val="bg1"/>
                </a:solidFill>
              </a:rPr>
              <a:t>Helle Sterne</a:t>
            </a:r>
          </a:p>
        </p:txBody>
      </p:sp>
      <p:sp>
        <p:nvSpPr>
          <p:cNvPr id="26627" name="Rectangle 3"/>
          <p:cNvSpPr>
            <a:spLocks noGrp="1" noChangeArrowheads="1"/>
          </p:cNvSpPr>
          <p:nvPr>
            <p:ph type="body" idx="1"/>
          </p:nvPr>
        </p:nvSpPr>
        <p:spPr>
          <a:xfrm>
            <a:off x="685800" y="1500174"/>
            <a:ext cx="7772400" cy="4114800"/>
          </a:xfrm>
        </p:spPr>
        <p:txBody>
          <a:bodyPr/>
          <a:lstStyle/>
          <a:p>
            <a:pPr>
              <a:buFontTx/>
              <a:buNone/>
            </a:pPr>
            <a:r>
              <a:rPr lang="de-DE" dirty="0" smtClean="0">
                <a:solidFill>
                  <a:schemeClr val="bg1"/>
                </a:solidFill>
              </a:rPr>
              <a:t>Stellare Explosionen – Supernovae – sind die hellsten Sterne, die beobachtet werden k</a:t>
            </a:r>
            <a:r>
              <a:rPr lang="de-DE" dirty="0" smtClean="0">
                <a:solidFill>
                  <a:schemeClr val="bg1"/>
                </a:solidFill>
                <a:cs typeface="Times New Roman" pitchFamily="18" charset="0"/>
              </a:rPr>
              <a:t>önnen.</a:t>
            </a:r>
          </a:p>
        </p:txBody>
      </p:sp>
      <p:pic>
        <p:nvPicPr>
          <p:cNvPr id="26628" name="Picture 5" descr="94D"/>
          <p:cNvPicPr>
            <a:picLocks noChangeAspect="1" noChangeArrowheads="1"/>
          </p:cNvPicPr>
          <p:nvPr/>
        </p:nvPicPr>
        <p:blipFill>
          <a:blip r:embed="rId2" cstate="print"/>
          <a:srcRect/>
          <a:stretch>
            <a:fillRect/>
          </a:stretch>
        </p:blipFill>
        <p:spPr bwMode="auto">
          <a:xfrm>
            <a:off x="4356100" y="3141663"/>
            <a:ext cx="3506788" cy="35067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71438" y="-26988"/>
            <a:ext cx="8964612" cy="7173913"/>
            <a:chOff x="45" y="-17"/>
            <a:chExt cx="5647" cy="4519"/>
          </a:xfrm>
        </p:grpSpPr>
        <p:pic>
          <p:nvPicPr>
            <p:cNvPr id="28678" name="Picture 3" descr="SDSS2_SNgalery"/>
            <p:cNvPicPr>
              <a:picLocks noChangeAspect="1" noChangeArrowheads="1"/>
            </p:cNvPicPr>
            <p:nvPr/>
          </p:nvPicPr>
          <p:blipFill>
            <a:blip r:embed="rId2" cstate="print"/>
            <a:srcRect l="6212" t="39827"/>
            <a:stretch>
              <a:fillRect/>
            </a:stretch>
          </p:blipFill>
          <p:spPr bwMode="auto">
            <a:xfrm>
              <a:off x="45" y="-17"/>
              <a:ext cx="5647" cy="4519"/>
            </a:xfrm>
            <a:prstGeom prst="rect">
              <a:avLst/>
            </a:prstGeom>
            <a:noFill/>
            <a:ln w="9525">
              <a:noFill/>
              <a:miter lim="800000"/>
              <a:headEnd/>
              <a:tailEnd/>
            </a:ln>
          </p:spPr>
        </p:pic>
        <p:sp>
          <p:nvSpPr>
            <p:cNvPr id="28679" name="Text Box 4"/>
            <p:cNvSpPr txBox="1">
              <a:spLocks noChangeArrowheads="1"/>
            </p:cNvSpPr>
            <p:nvPr/>
          </p:nvSpPr>
          <p:spPr bwMode="auto">
            <a:xfrm>
              <a:off x="146" y="4018"/>
              <a:ext cx="783" cy="250"/>
            </a:xfrm>
            <a:prstGeom prst="rect">
              <a:avLst/>
            </a:prstGeom>
            <a:noFill/>
            <a:ln w="9525">
              <a:noFill/>
              <a:miter lim="800000"/>
              <a:headEnd/>
              <a:tailEnd/>
            </a:ln>
          </p:spPr>
          <p:txBody>
            <a:bodyPr wrap="none">
              <a:spAutoFit/>
            </a:bodyPr>
            <a:lstStyle/>
            <a:p>
              <a:r>
                <a:rPr lang="en-GB" sz="2000">
                  <a:solidFill>
                    <a:schemeClr val="bg1"/>
                  </a:solidFill>
                </a:rPr>
                <a:t>© SDSSII</a:t>
              </a:r>
            </a:p>
          </p:txBody>
        </p:sp>
      </p:grpSp>
      <p:sp>
        <p:nvSpPr>
          <p:cNvPr id="28675" name="Rectangle 5"/>
          <p:cNvSpPr>
            <a:spLocks noGrp="1" noChangeArrowheads="1"/>
          </p:cNvSpPr>
          <p:nvPr>
            <p:ph type="title"/>
          </p:nvPr>
        </p:nvSpPr>
        <p:spPr/>
        <p:txBody>
          <a:bodyPr/>
          <a:lstStyle/>
          <a:p>
            <a:r>
              <a:rPr lang="en-US" dirty="0" smtClean="0">
                <a:solidFill>
                  <a:srgbClr val="FFC000"/>
                </a:solidFill>
              </a:rPr>
              <a:t>Supernovae!</a:t>
            </a:r>
            <a:endParaRPr lang="en-GB" dirty="0" smtClean="0">
              <a:solidFill>
                <a:srgbClr val="FFC000"/>
              </a:solidFill>
            </a:endParaRPr>
          </a:p>
        </p:txBody>
      </p:sp>
      <p:sp>
        <p:nvSpPr>
          <p:cNvPr id="28676" name="Rectangle 6"/>
          <p:cNvSpPr>
            <a:spLocks noGrp="1" noChangeArrowheads="1"/>
          </p:cNvSpPr>
          <p:nvPr>
            <p:ph type="body" idx="1"/>
          </p:nvPr>
        </p:nvSpPr>
        <p:spPr/>
        <p:txBody>
          <a:bodyPr/>
          <a:lstStyle/>
          <a:p>
            <a:endParaRPr lang="en-GB"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685800" y="0"/>
            <a:ext cx="7772400" cy="1143000"/>
          </a:xfrm>
        </p:spPr>
        <p:txBody>
          <a:bodyPr/>
          <a:lstStyle/>
          <a:p>
            <a:r>
              <a:rPr lang="en-GB" dirty="0"/>
              <a:t>Supernovae</a:t>
            </a:r>
          </a:p>
        </p:txBody>
      </p:sp>
      <p:sp>
        <p:nvSpPr>
          <p:cNvPr id="195587" name="Rectangle 3"/>
          <p:cNvSpPr>
            <a:spLocks noGrp="1" noChangeArrowheads="1"/>
          </p:cNvSpPr>
          <p:nvPr>
            <p:ph type="body" idx="1"/>
          </p:nvPr>
        </p:nvSpPr>
        <p:spPr/>
        <p:txBody>
          <a:bodyPr/>
          <a:lstStyle/>
          <a:p>
            <a:pPr>
              <a:buFontTx/>
              <a:buNone/>
            </a:pPr>
            <a:r>
              <a:rPr lang="en-GB" b="1" dirty="0" err="1"/>
              <a:t>Extrem</a:t>
            </a:r>
            <a:r>
              <a:rPr lang="en-GB" b="1" dirty="0"/>
              <a:t> </a:t>
            </a:r>
            <a:r>
              <a:rPr lang="en-GB" b="1" dirty="0" err="1"/>
              <a:t>helle</a:t>
            </a:r>
            <a:r>
              <a:rPr lang="en-GB" b="1" dirty="0"/>
              <a:t> </a:t>
            </a:r>
            <a:r>
              <a:rPr lang="en-GB" b="1" dirty="0" err="1"/>
              <a:t>Sternexplosionen</a:t>
            </a:r>
            <a:endParaRPr lang="en-GB" b="1" dirty="0"/>
          </a:p>
          <a:p>
            <a:pPr>
              <a:buFontTx/>
              <a:buNone/>
            </a:pPr>
            <a:r>
              <a:rPr lang="en-GB" b="1" dirty="0" err="1"/>
              <a:t>Wichtig</a:t>
            </a:r>
            <a:r>
              <a:rPr lang="en-GB" b="1" dirty="0"/>
              <a:t> </a:t>
            </a:r>
            <a:r>
              <a:rPr lang="en-GB" b="1" dirty="0" err="1"/>
              <a:t>für</a:t>
            </a:r>
            <a:r>
              <a:rPr lang="en-GB" b="1" dirty="0"/>
              <a:t> die </a:t>
            </a:r>
            <a:r>
              <a:rPr lang="en-GB" b="1" dirty="0" err="1"/>
              <a:t>Produktion</a:t>
            </a:r>
            <a:r>
              <a:rPr lang="en-GB" b="1" dirty="0"/>
              <a:t> von </a:t>
            </a:r>
            <a:r>
              <a:rPr lang="en-GB" b="1" dirty="0" err="1"/>
              <a:t>schweren</a:t>
            </a:r>
            <a:r>
              <a:rPr lang="en-GB" b="1" dirty="0"/>
              <a:t> </a:t>
            </a:r>
            <a:r>
              <a:rPr lang="en-GB" b="1" dirty="0" err="1"/>
              <a:t>chemischen</a:t>
            </a:r>
            <a:r>
              <a:rPr lang="en-GB" b="1" dirty="0"/>
              <a:t> </a:t>
            </a:r>
            <a:r>
              <a:rPr lang="en-GB" b="1" dirty="0" err="1"/>
              <a:t>Elementen</a:t>
            </a:r>
            <a:endParaRPr lang="en-GB" b="1" dirty="0"/>
          </a:p>
        </p:txBody>
      </p:sp>
      <p:pic>
        <p:nvPicPr>
          <p:cNvPr id="195588" name="Picture 4" descr="periodic_table"/>
          <p:cNvPicPr>
            <a:picLocks noChangeAspect="1" noChangeArrowheads="1"/>
          </p:cNvPicPr>
          <p:nvPr/>
        </p:nvPicPr>
        <p:blipFill>
          <a:blip r:embed="rId3" cstate="print"/>
          <a:srcRect/>
          <a:stretch>
            <a:fillRect/>
          </a:stretch>
        </p:blipFill>
        <p:spPr bwMode="auto">
          <a:xfrm>
            <a:off x="609600" y="1143000"/>
            <a:ext cx="7772400" cy="5111750"/>
          </a:xfrm>
          <a:prstGeom prst="rect">
            <a:avLst/>
          </a:prstGeom>
          <a:solidFill>
            <a:schemeClr val="bg1">
              <a:lumMod val="20000"/>
              <a:lumOff val="80000"/>
            </a:schemeClr>
          </a:solidFill>
        </p:spPr>
      </p:pic>
      <p:grpSp>
        <p:nvGrpSpPr>
          <p:cNvPr id="2" name="Group 5"/>
          <p:cNvGrpSpPr>
            <a:grpSpLocks/>
          </p:cNvGrpSpPr>
          <p:nvPr/>
        </p:nvGrpSpPr>
        <p:grpSpPr bwMode="auto">
          <a:xfrm>
            <a:off x="304800" y="1066800"/>
            <a:ext cx="8686800" cy="1617663"/>
            <a:chOff x="192" y="672"/>
            <a:chExt cx="5472" cy="1019"/>
          </a:xfrm>
        </p:grpSpPr>
        <p:sp>
          <p:nvSpPr>
            <p:cNvPr id="195590" name="Oval 6"/>
            <p:cNvSpPr>
              <a:spLocks noChangeArrowheads="1"/>
            </p:cNvSpPr>
            <p:nvPr/>
          </p:nvSpPr>
          <p:spPr bwMode="auto">
            <a:xfrm rot="-252178">
              <a:off x="192" y="864"/>
              <a:ext cx="5186" cy="827"/>
            </a:xfrm>
            <a:prstGeom prst="ellipse">
              <a:avLst/>
            </a:prstGeom>
            <a:noFill/>
            <a:ln w="38100">
              <a:solidFill>
                <a:schemeClr val="tx1"/>
              </a:solidFill>
              <a:round/>
              <a:headEnd/>
              <a:tailEnd/>
            </a:ln>
            <a:effectLst/>
          </p:spPr>
          <p:txBody>
            <a:bodyPr wrap="none" anchor="ctr"/>
            <a:lstStyle/>
            <a:p>
              <a:endParaRPr lang="en-GB"/>
            </a:p>
          </p:txBody>
        </p:sp>
        <p:sp>
          <p:nvSpPr>
            <p:cNvPr id="195591" name="Text Box 7"/>
            <p:cNvSpPr txBox="1">
              <a:spLocks noChangeArrowheads="1"/>
            </p:cNvSpPr>
            <p:nvPr/>
          </p:nvSpPr>
          <p:spPr bwMode="auto">
            <a:xfrm rot="4361719">
              <a:off x="5142" y="906"/>
              <a:ext cx="756" cy="288"/>
            </a:xfrm>
            <a:prstGeom prst="rect">
              <a:avLst/>
            </a:prstGeom>
            <a:noFill/>
            <a:ln w="9525">
              <a:noFill/>
              <a:miter lim="800000"/>
              <a:headEnd/>
              <a:tailEnd/>
            </a:ln>
            <a:effectLst/>
          </p:spPr>
          <p:txBody>
            <a:bodyPr wrap="none">
              <a:spAutoFit/>
            </a:bodyPr>
            <a:lstStyle/>
            <a:p>
              <a:r>
                <a:rPr lang="en-GB" dirty="0" err="1">
                  <a:latin typeface="HelveticaNeueLT Com 65 Md" pitchFamily="34" charset="0"/>
                </a:rPr>
                <a:t>Urknall</a:t>
              </a:r>
              <a:endParaRPr lang="en-GB" dirty="0">
                <a:latin typeface="HelveticaNeueLT Com 65 Md" pitchFamily="34" charset="0"/>
              </a:endParaRPr>
            </a:p>
          </p:txBody>
        </p:sp>
      </p:grpSp>
      <p:grpSp>
        <p:nvGrpSpPr>
          <p:cNvPr id="3" name="Group 8"/>
          <p:cNvGrpSpPr>
            <a:grpSpLocks/>
          </p:cNvGrpSpPr>
          <p:nvPr/>
        </p:nvGrpSpPr>
        <p:grpSpPr bwMode="auto">
          <a:xfrm>
            <a:off x="-4763" y="1981200"/>
            <a:ext cx="8462963" cy="1382713"/>
            <a:chOff x="-3" y="1248"/>
            <a:chExt cx="5331" cy="871"/>
          </a:xfrm>
        </p:grpSpPr>
        <p:sp>
          <p:nvSpPr>
            <p:cNvPr id="195593" name="Oval 9"/>
            <p:cNvSpPr>
              <a:spLocks noChangeArrowheads="1"/>
            </p:cNvSpPr>
            <p:nvPr/>
          </p:nvSpPr>
          <p:spPr bwMode="auto">
            <a:xfrm rot="8527">
              <a:off x="240" y="1248"/>
              <a:ext cx="5088" cy="672"/>
            </a:xfrm>
            <a:prstGeom prst="ellipse">
              <a:avLst/>
            </a:prstGeom>
            <a:noFill/>
            <a:ln w="38100">
              <a:solidFill>
                <a:srgbClr val="FF9900"/>
              </a:solidFill>
              <a:round/>
              <a:headEnd/>
              <a:tailEnd/>
            </a:ln>
            <a:effectLst/>
          </p:spPr>
          <p:txBody>
            <a:bodyPr wrap="none" anchor="ctr"/>
            <a:lstStyle/>
            <a:p>
              <a:endParaRPr lang="en-GB"/>
            </a:p>
          </p:txBody>
        </p:sp>
        <p:sp>
          <p:nvSpPr>
            <p:cNvPr id="195594" name="Text Box 10"/>
            <p:cNvSpPr txBox="1">
              <a:spLocks noChangeArrowheads="1"/>
            </p:cNvSpPr>
            <p:nvPr/>
          </p:nvSpPr>
          <p:spPr bwMode="auto">
            <a:xfrm rot="4316352">
              <a:off x="-210" y="1620"/>
              <a:ext cx="706" cy="291"/>
            </a:xfrm>
            <a:prstGeom prst="rect">
              <a:avLst/>
            </a:prstGeom>
            <a:noFill/>
            <a:ln w="9525">
              <a:noFill/>
              <a:miter lim="800000"/>
              <a:headEnd/>
              <a:tailEnd/>
            </a:ln>
            <a:effectLst/>
          </p:spPr>
          <p:txBody>
            <a:bodyPr wrap="none">
              <a:spAutoFit/>
            </a:bodyPr>
            <a:lstStyle/>
            <a:p>
              <a:r>
                <a:rPr lang="en-GB" dirty="0">
                  <a:solidFill>
                    <a:srgbClr val="FF9933"/>
                  </a:solidFill>
                  <a:latin typeface="HelveticaNeueLT Com 65 Md" pitchFamily="34" charset="0"/>
                </a:rPr>
                <a:t>Sterne</a:t>
              </a:r>
              <a:endParaRPr lang="en-GB" dirty="0">
                <a:latin typeface="HelveticaNeueLT Com 65 Md" pitchFamily="34" charset="0"/>
              </a:endParaRPr>
            </a:p>
          </p:txBody>
        </p:sp>
      </p:grpSp>
      <p:grpSp>
        <p:nvGrpSpPr>
          <p:cNvPr id="4" name="Group 11"/>
          <p:cNvGrpSpPr>
            <a:grpSpLocks/>
          </p:cNvGrpSpPr>
          <p:nvPr/>
        </p:nvGrpSpPr>
        <p:grpSpPr bwMode="auto">
          <a:xfrm>
            <a:off x="304800" y="2667000"/>
            <a:ext cx="8382000" cy="3967163"/>
            <a:chOff x="192" y="1680"/>
            <a:chExt cx="5280" cy="2499"/>
          </a:xfrm>
        </p:grpSpPr>
        <p:sp>
          <p:nvSpPr>
            <p:cNvPr id="195596" name="Oval 12"/>
            <p:cNvSpPr>
              <a:spLocks noChangeArrowheads="1"/>
            </p:cNvSpPr>
            <p:nvPr/>
          </p:nvSpPr>
          <p:spPr bwMode="auto">
            <a:xfrm>
              <a:off x="192" y="1680"/>
              <a:ext cx="5280" cy="2304"/>
            </a:xfrm>
            <a:prstGeom prst="ellipse">
              <a:avLst/>
            </a:prstGeom>
            <a:noFill/>
            <a:ln w="38100">
              <a:solidFill>
                <a:srgbClr val="FF0000"/>
              </a:solidFill>
              <a:round/>
              <a:headEnd/>
              <a:tailEnd/>
            </a:ln>
            <a:effectLst/>
          </p:spPr>
          <p:txBody>
            <a:bodyPr wrap="none" anchor="ctr"/>
            <a:lstStyle/>
            <a:p>
              <a:endParaRPr lang="en-GB"/>
            </a:p>
          </p:txBody>
        </p:sp>
        <p:sp>
          <p:nvSpPr>
            <p:cNvPr id="195597" name="Text Box 13"/>
            <p:cNvSpPr txBox="1">
              <a:spLocks noChangeArrowheads="1"/>
            </p:cNvSpPr>
            <p:nvPr/>
          </p:nvSpPr>
          <p:spPr bwMode="auto">
            <a:xfrm>
              <a:off x="4032" y="3888"/>
              <a:ext cx="1196" cy="291"/>
            </a:xfrm>
            <a:prstGeom prst="rect">
              <a:avLst/>
            </a:prstGeom>
            <a:noFill/>
            <a:ln w="9525">
              <a:noFill/>
              <a:miter lim="800000"/>
              <a:headEnd/>
              <a:tailEnd/>
            </a:ln>
            <a:effectLst/>
          </p:spPr>
          <p:txBody>
            <a:bodyPr wrap="none">
              <a:spAutoFit/>
            </a:bodyPr>
            <a:lstStyle/>
            <a:p>
              <a:r>
                <a:rPr lang="en-GB" dirty="0">
                  <a:solidFill>
                    <a:srgbClr val="FF0000"/>
                  </a:solidFill>
                  <a:latin typeface="HelveticaNeueLT Com 65 Md" pitchFamily="34" charset="0"/>
                </a:rPr>
                <a:t>Supernovae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95588"/>
                                        </p:tgtEl>
                                        <p:attrNameLst>
                                          <p:attrName>style.visibility</p:attrName>
                                        </p:attrNameLst>
                                      </p:cBhvr>
                                      <p:to>
                                        <p:strVal val="visible"/>
                                      </p:to>
                                    </p:set>
                                    <p:animEffect transition="in" filter="checkerboard(down)">
                                      <p:cBhvr>
                                        <p:cTn id="7" dur="500"/>
                                        <p:tgtEl>
                                          <p:spTgt spid="1955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ext Box 2"/>
          <p:cNvSpPr txBox="1">
            <a:spLocks noChangeArrowheads="1"/>
          </p:cNvSpPr>
          <p:nvPr/>
        </p:nvSpPr>
        <p:spPr bwMode="auto">
          <a:xfrm>
            <a:off x="684213" y="1500188"/>
            <a:ext cx="7689850" cy="5139869"/>
          </a:xfrm>
          <a:prstGeom prst="rect">
            <a:avLst/>
          </a:prstGeom>
          <a:noFill/>
          <a:ln w="9525">
            <a:noFill/>
            <a:miter lim="800000"/>
            <a:headEnd/>
            <a:tailEnd/>
          </a:ln>
          <a:effectLst/>
        </p:spPr>
        <p:txBody>
          <a:bodyPr>
            <a:spAutoFit/>
          </a:bodyPr>
          <a:lstStyle/>
          <a:p>
            <a:r>
              <a:rPr lang="en-GB" sz="3200" dirty="0">
                <a:solidFill>
                  <a:srgbClr val="FF0000"/>
                </a:solidFill>
                <a:latin typeface="HelveticaNeueLT Com 65 Md" pitchFamily="34" charset="0"/>
              </a:rPr>
              <a:t>If you want to make an apple pie from scratch, you must first create the universe.</a:t>
            </a:r>
          </a:p>
          <a:p>
            <a:endParaRPr lang="en-GB" sz="3200" b="0" dirty="0">
              <a:latin typeface="HelveticaNeueLT Com 65 Md" pitchFamily="34" charset="0"/>
            </a:endParaRPr>
          </a:p>
          <a:p>
            <a:r>
              <a:rPr lang="de-DE" sz="3200" dirty="0">
                <a:solidFill>
                  <a:srgbClr val="FF0000"/>
                </a:solidFill>
                <a:latin typeface="HelveticaNeueLT Com 65 Md" pitchFamily="34" charset="0"/>
              </a:rPr>
              <a:t>Um einen Apfelkuchen mit </a:t>
            </a:r>
            <a:r>
              <a:rPr lang="de-DE" sz="3200" dirty="0" smtClean="0">
                <a:solidFill>
                  <a:srgbClr val="FF0000"/>
                </a:solidFill>
                <a:latin typeface="HelveticaNeueLT Com 65 Md" pitchFamily="34" charset="0"/>
              </a:rPr>
              <a:t>all </a:t>
            </a:r>
            <a:r>
              <a:rPr lang="de-DE" sz="3200" dirty="0">
                <a:solidFill>
                  <a:srgbClr val="FF0000"/>
                </a:solidFill>
                <a:latin typeface="HelveticaNeueLT Com 65 Md" pitchFamily="34" charset="0"/>
              </a:rPr>
              <a:t>seinen Zutaten zu backen, m</a:t>
            </a:r>
            <a:r>
              <a:rPr lang="de-DE" sz="3200" dirty="0">
                <a:solidFill>
                  <a:srgbClr val="FF0000"/>
                </a:solidFill>
                <a:latin typeface="HelveticaNeueLT Com 65 Md" pitchFamily="34" charset="0"/>
                <a:cs typeface="Times New Roman" pitchFamily="18" charset="0"/>
              </a:rPr>
              <a:t>üssen Sie zuerst das Universum erzeugen.</a:t>
            </a:r>
          </a:p>
          <a:p>
            <a:endParaRPr lang="de-DE" sz="3200" dirty="0">
              <a:solidFill>
                <a:srgbClr val="FF0000"/>
              </a:solidFill>
              <a:latin typeface="HelveticaNeueLT Com 65 Md" pitchFamily="34" charset="0"/>
              <a:cs typeface="Times New Roman" pitchFamily="18" charset="0"/>
            </a:endParaRPr>
          </a:p>
          <a:p>
            <a:pPr algn="r"/>
            <a:r>
              <a:rPr lang="en-GB" dirty="0">
                <a:solidFill>
                  <a:srgbClr val="000000"/>
                </a:solidFill>
                <a:latin typeface="HelveticaNeueLT Com 65 Md" pitchFamily="34" charset="0"/>
              </a:rPr>
              <a:t>Carl Sagan</a:t>
            </a:r>
          </a:p>
          <a:p>
            <a:pPr algn="r"/>
            <a:r>
              <a:rPr lang="en-GB" dirty="0">
                <a:solidFill>
                  <a:srgbClr val="000000"/>
                </a:solidFill>
                <a:latin typeface="HelveticaNeueLT Com 65 Md" pitchFamily="34" charset="0"/>
              </a:rPr>
              <a:t>quoted in </a:t>
            </a:r>
          </a:p>
          <a:p>
            <a:pPr algn="r"/>
            <a:r>
              <a:rPr lang="en-GB" dirty="0">
                <a:solidFill>
                  <a:srgbClr val="000000"/>
                </a:solidFill>
                <a:latin typeface="HelveticaNeueLT Com 65 Md" pitchFamily="34" charset="0"/>
              </a:rPr>
              <a:t>Big Bang by Simon Singh (2004)</a:t>
            </a:r>
            <a:r>
              <a:rPr lang="en-GB" dirty="0">
                <a:latin typeface="HelveticaNeueLT Com 65 Md" pitchFamily="34"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3" name="Picture 5" descr="hubble"/>
          <p:cNvPicPr>
            <a:picLocks noChangeAspect="1" noChangeArrowheads="1"/>
          </p:cNvPicPr>
          <p:nvPr/>
        </p:nvPicPr>
        <p:blipFill>
          <a:blip r:embed="rId3" cstate="print"/>
          <a:srcRect/>
          <a:stretch>
            <a:fillRect/>
          </a:stretch>
        </p:blipFill>
        <p:spPr bwMode="auto">
          <a:xfrm>
            <a:off x="2655888" y="1412875"/>
            <a:ext cx="4292600" cy="5395913"/>
          </a:xfrm>
          <a:prstGeom prst="rect">
            <a:avLst/>
          </a:prstGeom>
          <a:noFill/>
        </p:spPr>
      </p:pic>
      <p:sp>
        <p:nvSpPr>
          <p:cNvPr id="186370" name="Rectangle 2"/>
          <p:cNvSpPr>
            <a:spLocks noGrp="1" noChangeArrowheads="1"/>
          </p:cNvSpPr>
          <p:nvPr>
            <p:ph type="title"/>
          </p:nvPr>
        </p:nvSpPr>
        <p:spPr/>
        <p:txBody>
          <a:bodyPr/>
          <a:lstStyle/>
          <a:p>
            <a:r>
              <a:rPr lang="de-DE" dirty="0">
                <a:latin typeface="HelveticaNeueLT Com 65 Md" pitchFamily="34" charset="0"/>
              </a:rPr>
              <a:t>Expansion des Universums</a:t>
            </a:r>
          </a:p>
        </p:txBody>
      </p:sp>
      <p:pic>
        <p:nvPicPr>
          <p:cNvPr id="186371" name="Picture 3" descr="redshift"/>
          <p:cNvPicPr>
            <a:picLocks noChangeAspect="1" noChangeArrowheads="1"/>
          </p:cNvPicPr>
          <p:nvPr/>
        </p:nvPicPr>
        <p:blipFill>
          <a:blip r:embed="rId4" cstate="print"/>
          <a:srcRect b="17363"/>
          <a:stretch>
            <a:fillRect/>
          </a:stretch>
        </p:blipFill>
        <p:spPr bwMode="auto">
          <a:xfrm>
            <a:off x="1547813" y="0"/>
            <a:ext cx="6065837" cy="6858000"/>
          </a:xfrm>
          <a:prstGeom prst="rect">
            <a:avLst/>
          </a:prstGeom>
          <a:noFill/>
          <a:ln w="9525">
            <a:noFill/>
            <a:miter lim="800000"/>
            <a:headEnd/>
            <a:tailEnd/>
          </a:ln>
        </p:spPr>
      </p:pic>
      <p:sp>
        <p:nvSpPr>
          <p:cNvPr id="186372" name="Text Box 4"/>
          <p:cNvSpPr txBox="1">
            <a:spLocks noChangeArrowheads="1"/>
          </p:cNvSpPr>
          <p:nvPr/>
        </p:nvSpPr>
        <p:spPr bwMode="auto">
          <a:xfrm>
            <a:off x="0" y="5410200"/>
            <a:ext cx="1980029" cy="461665"/>
          </a:xfrm>
          <a:prstGeom prst="rect">
            <a:avLst/>
          </a:prstGeom>
          <a:noFill/>
          <a:ln w="9525">
            <a:noFill/>
            <a:miter lim="800000"/>
            <a:headEnd/>
            <a:tailEnd/>
          </a:ln>
          <a:effectLst/>
        </p:spPr>
        <p:txBody>
          <a:bodyPr wrap="none">
            <a:spAutoFit/>
          </a:bodyPr>
          <a:lstStyle/>
          <a:p>
            <a:r>
              <a:rPr lang="en-GB" dirty="0">
                <a:latin typeface="HelveticaNeueLT Com 65 Md" pitchFamily="34" charset="0"/>
              </a:rPr>
              <a:t>Hubble 1936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86371"/>
                                        </p:tgtEl>
                                        <p:attrNameLst>
                                          <p:attrName>style.visibility</p:attrName>
                                        </p:attrNameLst>
                                      </p:cBhvr>
                                      <p:to>
                                        <p:strVal val="visible"/>
                                      </p:to>
                                    </p:set>
                                    <p:animEffect transition="in" filter="checkerboard(down)">
                                      <p:cBhvr>
                                        <p:cTn id="7" dur="500"/>
                                        <p:tgtEl>
                                          <p:spTgt spid="186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762000" y="228600"/>
            <a:ext cx="7772400" cy="1143000"/>
          </a:xfrm>
        </p:spPr>
        <p:txBody>
          <a:bodyPr/>
          <a:lstStyle/>
          <a:p>
            <a:r>
              <a:rPr lang="de-DE" dirty="0">
                <a:latin typeface="HelveticaNeueLT Com 65 Md" pitchFamily="34" charset="0"/>
              </a:rPr>
              <a:t>Das Original Hubble </a:t>
            </a:r>
            <a:r>
              <a:rPr lang="de-DE" dirty="0" err="1">
                <a:latin typeface="HelveticaNeueLT Com 65 Md" pitchFamily="34" charset="0"/>
              </a:rPr>
              <a:t>Diagram</a:t>
            </a:r>
            <a:endParaRPr lang="de-DE" dirty="0">
              <a:latin typeface="HelveticaNeueLT Com 65 Md" pitchFamily="34" charset="0"/>
            </a:endParaRPr>
          </a:p>
        </p:txBody>
      </p:sp>
      <p:pic>
        <p:nvPicPr>
          <p:cNvPr id="187395" name="Picture 3" descr="hubble_orig"/>
          <p:cNvPicPr>
            <a:picLocks noChangeAspect="1" noChangeArrowheads="1"/>
          </p:cNvPicPr>
          <p:nvPr/>
        </p:nvPicPr>
        <p:blipFill>
          <a:blip r:embed="rId3" cstate="print"/>
          <a:srcRect/>
          <a:stretch>
            <a:fillRect/>
          </a:stretch>
        </p:blipFill>
        <p:spPr bwMode="auto">
          <a:xfrm>
            <a:off x="762000" y="1219200"/>
            <a:ext cx="7772400" cy="5148263"/>
          </a:xfrm>
          <a:prstGeom prst="rect">
            <a:avLst/>
          </a:prstGeom>
          <a:noFill/>
        </p:spPr>
      </p:pic>
      <p:grpSp>
        <p:nvGrpSpPr>
          <p:cNvPr id="2" name="Group 4"/>
          <p:cNvGrpSpPr>
            <a:grpSpLocks/>
          </p:cNvGrpSpPr>
          <p:nvPr/>
        </p:nvGrpSpPr>
        <p:grpSpPr bwMode="auto">
          <a:xfrm>
            <a:off x="7162800" y="5562603"/>
            <a:ext cx="1752600" cy="919163"/>
            <a:chOff x="4512" y="3504"/>
            <a:chExt cx="1104" cy="579"/>
          </a:xfrm>
        </p:grpSpPr>
        <p:sp>
          <p:nvSpPr>
            <p:cNvPr id="187397" name="AutoShape 5"/>
            <p:cNvSpPr>
              <a:spLocks noChangeArrowheads="1"/>
            </p:cNvSpPr>
            <p:nvPr/>
          </p:nvSpPr>
          <p:spPr bwMode="auto">
            <a:xfrm>
              <a:off x="4656" y="3504"/>
              <a:ext cx="864" cy="306"/>
            </a:xfrm>
            <a:prstGeom prst="rightArrow">
              <a:avLst>
                <a:gd name="adj1" fmla="val 50000"/>
                <a:gd name="adj2" fmla="val 70588"/>
              </a:avLst>
            </a:prstGeom>
            <a:solidFill>
              <a:srgbClr val="FF0000"/>
            </a:solidFill>
            <a:ln w="9525">
              <a:solidFill>
                <a:schemeClr val="tx1"/>
              </a:solidFill>
              <a:miter lim="800000"/>
              <a:headEnd/>
              <a:tailEnd/>
            </a:ln>
            <a:effectLst/>
          </p:spPr>
          <p:txBody>
            <a:bodyPr wrap="none" anchor="ctr"/>
            <a:lstStyle/>
            <a:p>
              <a:endParaRPr lang="en-GB"/>
            </a:p>
          </p:txBody>
        </p:sp>
        <p:sp>
          <p:nvSpPr>
            <p:cNvPr id="187398" name="Text Box 6"/>
            <p:cNvSpPr txBox="1">
              <a:spLocks noChangeArrowheads="1"/>
            </p:cNvSpPr>
            <p:nvPr/>
          </p:nvSpPr>
          <p:spPr bwMode="auto">
            <a:xfrm>
              <a:off x="4512" y="3792"/>
              <a:ext cx="1104" cy="291"/>
            </a:xfrm>
            <a:prstGeom prst="rect">
              <a:avLst/>
            </a:prstGeom>
            <a:noFill/>
            <a:ln w="9525">
              <a:noFill/>
              <a:miter lim="800000"/>
              <a:headEnd/>
              <a:tailEnd/>
            </a:ln>
            <a:effectLst/>
          </p:spPr>
          <p:txBody>
            <a:bodyPr wrap="none">
              <a:spAutoFit/>
            </a:bodyPr>
            <a:lstStyle/>
            <a:p>
              <a:r>
                <a:rPr lang="de-DE" dirty="0">
                  <a:solidFill>
                    <a:srgbClr val="FF0000"/>
                  </a:solidFill>
                  <a:latin typeface="HelveticaNeueLT Com 65 Md" pitchFamily="34" charset="0"/>
                </a:rPr>
                <a:t>Entfernung</a:t>
              </a:r>
              <a:endParaRPr lang="de-DE" b="0" dirty="0">
                <a:solidFill>
                  <a:srgbClr val="FF0000"/>
                </a:solidFill>
                <a:latin typeface="HelveticaNeueLT Com 65 Md" pitchFamily="34" charset="0"/>
              </a:endParaRPr>
            </a:p>
          </p:txBody>
        </p:sp>
      </p:grpSp>
      <p:grpSp>
        <p:nvGrpSpPr>
          <p:cNvPr id="3" name="Group 7"/>
          <p:cNvGrpSpPr>
            <a:grpSpLocks/>
          </p:cNvGrpSpPr>
          <p:nvPr/>
        </p:nvGrpSpPr>
        <p:grpSpPr bwMode="auto">
          <a:xfrm>
            <a:off x="-3175" y="731838"/>
            <a:ext cx="1022350" cy="2547937"/>
            <a:chOff x="-2" y="461"/>
            <a:chExt cx="644" cy="1605"/>
          </a:xfrm>
        </p:grpSpPr>
        <p:sp>
          <p:nvSpPr>
            <p:cNvPr id="187400" name="AutoShape 8"/>
            <p:cNvSpPr>
              <a:spLocks noChangeArrowheads="1"/>
            </p:cNvSpPr>
            <p:nvPr/>
          </p:nvSpPr>
          <p:spPr bwMode="auto">
            <a:xfrm>
              <a:off x="336" y="912"/>
              <a:ext cx="306" cy="615"/>
            </a:xfrm>
            <a:prstGeom prst="upArrow">
              <a:avLst>
                <a:gd name="adj1" fmla="val 50000"/>
                <a:gd name="adj2" fmla="val 50245"/>
              </a:avLst>
            </a:prstGeom>
            <a:solidFill>
              <a:srgbClr val="FF0000"/>
            </a:solidFill>
            <a:ln w="9525">
              <a:solidFill>
                <a:schemeClr val="tx1"/>
              </a:solidFill>
              <a:miter lim="800000"/>
              <a:headEnd/>
              <a:tailEnd/>
            </a:ln>
            <a:effectLst/>
          </p:spPr>
          <p:txBody>
            <a:bodyPr wrap="none" anchor="ctr"/>
            <a:lstStyle/>
            <a:p>
              <a:endParaRPr lang="en-GB"/>
            </a:p>
          </p:txBody>
        </p:sp>
        <p:sp>
          <p:nvSpPr>
            <p:cNvPr id="187401" name="Text Box 9"/>
            <p:cNvSpPr txBox="1">
              <a:spLocks noChangeArrowheads="1"/>
            </p:cNvSpPr>
            <p:nvPr/>
          </p:nvSpPr>
          <p:spPr bwMode="auto">
            <a:xfrm rot="16214388">
              <a:off x="-659" y="1118"/>
              <a:ext cx="1605" cy="291"/>
            </a:xfrm>
            <a:prstGeom prst="rect">
              <a:avLst/>
            </a:prstGeom>
            <a:noFill/>
            <a:ln w="9525">
              <a:noFill/>
              <a:miter lim="800000"/>
              <a:headEnd/>
              <a:tailEnd/>
            </a:ln>
            <a:effectLst/>
          </p:spPr>
          <p:txBody>
            <a:bodyPr wrap="none">
              <a:spAutoFit/>
            </a:bodyPr>
            <a:lstStyle/>
            <a:p>
              <a:r>
                <a:rPr lang="de-DE" b="0" dirty="0">
                  <a:solidFill>
                    <a:srgbClr val="FF0000"/>
                  </a:solidFill>
                  <a:latin typeface="HelveticaNeueLT Com 65 Md" pitchFamily="34" charset="0"/>
                </a:rPr>
                <a:t>G</a:t>
              </a:r>
              <a:r>
                <a:rPr lang="de-DE" dirty="0">
                  <a:solidFill>
                    <a:srgbClr val="FF0000"/>
                  </a:solidFill>
                  <a:latin typeface="HelveticaNeueLT Com 65 Md" pitchFamily="34" charset="0"/>
                </a:rPr>
                <a:t>eschwindigkeit</a:t>
              </a:r>
              <a:endParaRPr lang="de-DE" b="0" dirty="0">
                <a:latin typeface="HelveticaNeueLT Com 65 Md"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214282" y="0"/>
            <a:ext cx="8715436" cy="1143000"/>
          </a:xfrm>
        </p:spPr>
        <p:txBody>
          <a:bodyPr/>
          <a:lstStyle/>
          <a:p>
            <a:r>
              <a:rPr lang="de-DE" dirty="0">
                <a:latin typeface="HelveticaNeueLT Com 65 Md" pitchFamily="34" charset="0"/>
              </a:rPr>
              <a:t>Ein modernes Hubble </a:t>
            </a:r>
            <a:r>
              <a:rPr lang="de-DE" dirty="0" err="1">
                <a:latin typeface="HelveticaNeueLT Com 65 Md" pitchFamily="34" charset="0"/>
              </a:rPr>
              <a:t>Diagram</a:t>
            </a:r>
            <a:endParaRPr lang="de-DE" dirty="0">
              <a:latin typeface="HelveticaNeueLT Com 65 Md" pitchFamily="34" charset="0"/>
            </a:endParaRPr>
          </a:p>
        </p:txBody>
      </p:sp>
      <p:pic>
        <p:nvPicPr>
          <p:cNvPr id="329731" name="Picture 3" descr="H0_HST_key_res"/>
          <p:cNvPicPr>
            <a:picLocks noChangeAspect="1" noChangeArrowheads="1"/>
          </p:cNvPicPr>
          <p:nvPr/>
        </p:nvPicPr>
        <p:blipFill>
          <a:blip r:embed="rId3" cstate="print"/>
          <a:srcRect t="7158" b="16702"/>
          <a:stretch>
            <a:fillRect/>
          </a:stretch>
        </p:blipFill>
        <p:spPr bwMode="auto">
          <a:xfrm>
            <a:off x="1676400" y="838200"/>
            <a:ext cx="5829300" cy="5741988"/>
          </a:xfrm>
          <a:prstGeom prst="rect">
            <a:avLst/>
          </a:prstGeom>
          <a:noFill/>
          <a:ln w="9525">
            <a:noFill/>
            <a:miter lim="800000"/>
            <a:headEnd/>
            <a:tailEnd/>
          </a:ln>
        </p:spPr>
      </p:pic>
      <p:sp>
        <p:nvSpPr>
          <p:cNvPr id="329732" name="Rectangle 4"/>
          <p:cNvSpPr>
            <a:spLocks noChangeArrowheads="1"/>
          </p:cNvSpPr>
          <p:nvPr/>
        </p:nvSpPr>
        <p:spPr bwMode="auto">
          <a:xfrm>
            <a:off x="2860675" y="4267200"/>
            <a:ext cx="76200" cy="228600"/>
          </a:xfrm>
          <a:prstGeom prst="rect">
            <a:avLst/>
          </a:prstGeom>
          <a:solidFill>
            <a:srgbClr val="FF0000"/>
          </a:solidFill>
          <a:ln w="9525">
            <a:solidFill>
              <a:schemeClr val="tx1"/>
            </a:solidFill>
            <a:miter lim="800000"/>
            <a:headEnd/>
            <a:tailEnd/>
          </a:ln>
          <a:effectLst/>
        </p:spPr>
        <p:txBody>
          <a:bodyPr wrap="none" anchor="ctr"/>
          <a:lstStyle/>
          <a:p>
            <a:endParaRPr lang="en-GB"/>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GB" smtClean="0"/>
          </a:p>
        </p:txBody>
      </p:sp>
      <p:sp>
        <p:nvSpPr>
          <p:cNvPr id="3075" name="Rectangle 3"/>
          <p:cNvSpPr>
            <a:spLocks noGrp="1" noChangeArrowheads="1"/>
          </p:cNvSpPr>
          <p:nvPr>
            <p:ph type="body" idx="1"/>
          </p:nvPr>
        </p:nvSpPr>
        <p:spPr/>
        <p:txBody>
          <a:bodyPr/>
          <a:lstStyle/>
          <a:p>
            <a:pPr>
              <a:buFontTx/>
              <a:buNone/>
            </a:pPr>
            <a:r>
              <a:rPr lang="en-GB" dirty="0" err="1" smtClean="0"/>
              <a:t>Mehr</a:t>
            </a:r>
            <a:r>
              <a:rPr lang="en-GB" dirty="0" smtClean="0"/>
              <a:t> </a:t>
            </a:r>
            <a:r>
              <a:rPr lang="en-GB" dirty="0" err="1" smtClean="0"/>
              <a:t>als</a:t>
            </a:r>
            <a:r>
              <a:rPr lang="en-GB" dirty="0" smtClean="0"/>
              <a:t> die </a:t>
            </a:r>
            <a:r>
              <a:rPr lang="en-GB" dirty="0" err="1" smtClean="0"/>
              <a:t>Vergangenheit</a:t>
            </a:r>
            <a:r>
              <a:rPr lang="en-GB" dirty="0" smtClean="0"/>
              <a:t> </a:t>
            </a:r>
            <a:r>
              <a:rPr lang="en-GB" dirty="0" err="1" smtClean="0"/>
              <a:t>interessiert</a:t>
            </a:r>
            <a:r>
              <a:rPr lang="en-GB" dirty="0" smtClean="0"/>
              <a:t> </a:t>
            </a:r>
            <a:r>
              <a:rPr lang="en-GB" dirty="0" err="1" smtClean="0"/>
              <a:t>mich</a:t>
            </a:r>
            <a:r>
              <a:rPr lang="en-GB" dirty="0" smtClean="0"/>
              <a:t> die </a:t>
            </a:r>
            <a:r>
              <a:rPr lang="en-GB" dirty="0" err="1" smtClean="0"/>
              <a:t>Zukunft</a:t>
            </a:r>
            <a:r>
              <a:rPr lang="en-GB" dirty="0" smtClean="0"/>
              <a:t>, </a:t>
            </a:r>
            <a:r>
              <a:rPr lang="en-GB" dirty="0" err="1" smtClean="0"/>
              <a:t>denn</a:t>
            </a:r>
            <a:r>
              <a:rPr lang="en-GB" dirty="0" smtClean="0"/>
              <a:t> in </a:t>
            </a:r>
            <a:r>
              <a:rPr lang="en-GB" dirty="0" err="1" smtClean="0"/>
              <a:t>ihr</a:t>
            </a:r>
            <a:r>
              <a:rPr lang="en-GB" dirty="0" smtClean="0"/>
              <a:t> </a:t>
            </a:r>
            <a:r>
              <a:rPr lang="en-GB" dirty="0" err="1" smtClean="0"/>
              <a:t>gedenke</a:t>
            </a:r>
            <a:r>
              <a:rPr lang="en-GB" dirty="0" smtClean="0"/>
              <a:t> </a:t>
            </a:r>
            <a:r>
              <a:rPr lang="en-GB" dirty="0" err="1" smtClean="0"/>
              <a:t>ich</a:t>
            </a:r>
            <a:r>
              <a:rPr lang="en-GB" dirty="0" smtClean="0"/>
              <a:t> </a:t>
            </a:r>
            <a:r>
              <a:rPr lang="en-GB" dirty="0" err="1" smtClean="0"/>
              <a:t>zu</a:t>
            </a:r>
            <a:r>
              <a:rPr lang="en-GB" dirty="0" smtClean="0"/>
              <a:t> </a:t>
            </a:r>
            <a:r>
              <a:rPr lang="en-GB" dirty="0" err="1" smtClean="0"/>
              <a:t>leben</a:t>
            </a:r>
            <a:r>
              <a:rPr lang="en-GB" dirty="0" smtClean="0"/>
              <a:t>. </a:t>
            </a:r>
          </a:p>
          <a:p>
            <a:pPr>
              <a:buFontTx/>
              <a:buNone/>
            </a:pPr>
            <a:endParaRPr lang="en-GB" dirty="0" smtClean="0"/>
          </a:p>
          <a:p>
            <a:pPr>
              <a:buFontTx/>
              <a:buNone/>
            </a:pPr>
            <a:r>
              <a:rPr lang="en-GB" dirty="0" err="1" smtClean="0"/>
              <a:t>Ich</a:t>
            </a:r>
            <a:r>
              <a:rPr lang="en-GB" dirty="0" smtClean="0"/>
              <a:t> </a:t>
            </a:r>
            <a:r>
              <a:rPr lang="en-GB" dirty="0" err="1" smtClean="0"/>
              <a:t>denke</a:t>
            </a:r>
            <a:r>
              <a:rPr lang="en-GB" dirty="0" smtClean="0"/>
              <a:t> </a:t>
            </a:r>
            <a:r>
              <a:rPr lang="en-GB" dirty="0" err="1" smtClean="0"/>
              <a:t>nie</a:t>
            </a:r>
            <a:r>
              <a:rPr lang="en-GB" dirty="0" smtClean="0"/>
              <a:t> an die </a:t>
            </a:r>
            <a:r>
              <a:rPr lang="en-GB" dirty="0" err="1" smtClean="0"/>
              <a:t>Zukunft</a:t>
            </a:r>
            <a:r>
              <a:rPr lang="en-GB" dirty="0" smtClean="0"/>
              <a:t>, </a:t>
            </a:r>
            <a:r>
              <a:rPr lang="en-GB" dirty="0" err="1" smtClean="0"/>
              <a:t>sie</a:t>
            </a:r>
            <a:r>
              <a:rPr lang="en-GB" dirty="0" smtClean="0"/>
              <a:t> </a:t>
            </a:r>
            <a:r>
              <a:rPr lang="en-GB" dirty="0" err="1" smtClean="0"/>
              <a:t>kommt</a:t>
            </a:r>
            <a:r>
              <a:rPr lang="en-GB" dirty="0" smtClean="0"/>
              <a:t> bald </a:t>
            </a:r>
            <a:r>
              <a:rPr lang="en-GB" dirty="0" err="1" smtClean="0"/>
              <a:t>genug</a:t>
            </a:r>
            <a:r>
              <a:rPr lang="en-GB" dirty="0" smtClean="0"/>
              <a:t>.</a:t>
            </a:r>
          </a:p>
          <a:p>
            <a:pPr algn="r">
              <a:buFontTx/>
              <a:buNone/>
            </a:pPr>
            <a:r>
              <a:rPr lang="en-GB" dirty="0" smtClean="0"/>
              <a:t>Albert Einstein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6" name="Rectangle 8"/>
          <p:cNvSpPr>
            <a:spLocks noGrp="1" noChangeArrowheads="1"/>
          </p:cNvSpPr>
          <p:nvPr>
            <p:ph type="title"/>
          </p:nvPr>
        </p:nvSpPr>
        <p:spPr>
          <a:xfrm>
            <a:off x="1258888" y="160338"/>
            <a:ext cx="7993062" cy="1036637"/>
          </a:xfrm>
          <a:noFill/>
        </p:spPr>
        <p:txBody>
          <a:bodyPr/>
          <a:lstStyle/>
          <a:p>
            <a:pPr algn="l"/>
            <a:r>
              <a:rPr lang="de-DE" sz="3600" dirty="0">
                <a:latin typeface="HelveticaNeueLT Com 65 Md" pitchFamily="34" charset="0"/>
              </a:rPr>
              <a:t>Das vollst</a:t>
            </a:r>
            <a:r>
              <a:rPr lang="de-DE" sz="3600" dirty="0">
                <a:latin typeface="HelveticaNeueLT Com 65 Md" pitchFamily="34" charset="0"/>
                <a:cs typeface="Times New Roman" pitchFamily="18" charset="0"/>
              </a:rPr>
              <a:t>ändige </a:t>
            </a:r>
            <a:r>
              <a:rPr lang="de-DE" sz="3600" dirty="0" smtClean="0">
                <a:latin typeface="HelveticaNeueLT Com 65 Md" pitchFamily="34" charset="0"/>
              </a:rPr>
              <a:t>Hubble </a:t>
            </a:r>
            <a:r>
              <a:rPr lang="de-DE" sz="3600" dirty="0" err="1">
                <a:latin typeface="HelveticaNeueLT Com 65 Md" pitchFamily="34" charset="0"/>
              </a:rPr>
              <a:t>Diagram</a:t>
            </a:r>
            <a:endParaRPr lang="de-DE" dirty="0">
              <a:latin typeface="HelveticaNeueLT Com 65 Md" pitchFamily="34" charset="0"/>
            </a:endParaRPr>
          </a:p>
        </p:txBody>
      </p:sp>
      <p:pic>
        <p:nvPicPr>
          <p:cNvPr id="43027" name="Picture 19" descr="hub_dis_all_through_mags_small"/>
          <p:cNvPicPr>
            <a:picLocks noChangeAspect="1" noChangeArrowheads="1"/>
          </p:cNvPicPr>
          <p:nvPr/>
        </p:nvPicPr>
        <p:blipFill>
          <a:blip r:embed="rId3" cstate="print"/>
          <a:srcRect/>
          <a:stretch>
            <a:fillRect/>
          </a:stretch>
        </p:blipFill>
        <p:spPr bwMode="auto">
          <a:xfrm>
            <a:off x="323850" y="1125538"/>
            <a:ext cx="7380288" cy="5348287"/>
          </a:xfrm>
          <a:prstGeom prst="rect">
            <a:avLst/>
          </a:prstGeom>
          <a:noFill/>
        </p:spPr>
      </p:pic>
      <p:sp>
        <p:nvSpPr>
          <p:cNvPr id="43015" name="Rectangle 7"/>
          <p:cNvSpPr>
            <a:spLocks noChangeArrowheads="1"/>
          </p:cNvSpPr>
          <p:nvPr/>
        </p:nvSpPr>
        <p:spPr bwMode="auto">
          <a:xfrm>
            <a:off x="1389063" y="3514725"/>
            <a:ext cx="6021387" cy="1116013"/>
          </a:xfrm>
          <a:prstGeom prst="rect">
            <a:avLst/>
          </a:prstGeom>
          <a:solidFill>
            <a:srgbClr val="CCFFFF">
              <a:alpha val="50000"/>
            </a:srgbClr>
          </a:solidFill>
          <a:ln w="0">
            <a:solidFill>
              <a:srgbClr val="DDDDDD"/>
            </a:solidFill>
            <a:miter lim="800000"/>
            <a:headEnd/>
            <a:tailEnd/>
          </a:ln>
          <a:effectLst/>
        </p:spPr>
        <p:txBody>
          <a:bodyPr wrap="none" anchor="ctr"/>
          <a:lstStyle/>
          <a:p>
            <a:endParaRPr lang="en-GB"/>
          </a:p>
        </p:txBody>
      </p:sp>
      <p:grpSp>
        <p:nvGrpSpPr>
          <p:cNvPr id="2" name="Group 18"/>
          <p:cNvGrpSpPr>
            <a:grpSpLocks/>
          </p:cNvGrpSpPr>
          <p:nvPr/>
        </p:nvGrpSpPr>
        <p:grpSpPr bwMode="auto">
          <a:xfrm>
            <a:off x="6280151" y="6021388"/>
            <a:ext cx="2855912" cy="692150"/>
            <a:chOff x="3119" y="3696"/>
            <a:chExt cx="1799" cy="436"/>
          </a:xfrm>
        </p:grpSpPr>
        <p:sp>
          <p:nvSpPr>
            <p:cNvPr id="43018" name="AutoShape 10"/>
            <p:cNvSpPr>
              <a:spLocks noChangeArrowheads="1"/>
            </p:cNvSpPr>
            <p:nvPr/>
          </p:nvSpPr>
          <p:spPr bwMode="auto">
            <a:xfrm rot="5400000">
              <a:off x="3502" y="3602"/>
              <a:ext cx="148" cy="335"/>
            </a:xfrm>
            <a:prstGeom prst="upArrow">
              <a:avLst>
                <a:gd name="adj1" fmla="val 50000"/>
                <a:gd name="adj2" fmla="val 56588"/>
              </a:avLst>
            </a:prstGeom>
            <a:solidFill>
              <a:srgbClr val="FF0000"/>
            </a:solidFill>
            <a:ln w="9525">
              <a:solidFill>
                <a:schemeClr val="tx1"/>
              </a:solidFill>
              <a:miter lim="800000"/>
              <a:headEnd/>
              <a:tailEnd/>
            </a:ln>
            <a:effectLst/>
          </p:spPr>
          <p:txBody>
            <a:bodyPr wrap="none" anchor="ctr"/>
            <a:lstStyle/>
            <a:p>
              <a:endParaRPr lang="en-GB"/>
            </a:p>
          </p:txBody>
        </p:sp>
        <p:sp>
          <p:nvSpPr>
            <p:cNvPr id="43019" name="Text Box 11"/>
            <p:cNvSpPr txBox="1">
              <a:spLocks noChangeArrowheads="1"/>
            </p:cNvSpPr>
            <p:nvPr/>
          </p:nvSpPr>
          <p:spPr bwMode="auto">
            <a:xfrm rot="14388">
              <a:off x="3119" y="3841"/>
              <a:ext cx="1799" cy="291"/>
            </a:xfrm>
            <a:prstGeom prst="rect">
              <a:avLst/>
            </a:prstGeom>
            <a:noFill/>
            <a:ln w="9525">
              <a:noFill/>
              <a:miter lim="800000"/>
              <a:headEnd/>
              <a:tailEnd/>
            </a:ln>
            <a:effectLst/>
          </p:spPr>
          <p:txBody>
            <a:bodyPr wrap="none">
              <a:spAutoFit/>
            </a:bodyPr>
            <a:lstStyle/>
            <a:p>
              <a:r>
                <a:rPr lang="en-GB" dirty="0">
                  <a:solidFill>
                    <a:srgbClr val="FF0000"/>
                  </a:solidFill>
                  <a:latin typeface="HelveticaNeueLT Com 65 Md" pitchFamily="34" charset="0"/>
                </a:rPr>
                <a:t>“</a:t>
              </a:r>
              <a:r>
                <a:rPr lang="en-GB" dirty="0" err="1">
                  <a:solidFill>
                    <a:srgbClr val="FF0000"/>
                  </a:solidFill>
                  <a:latin typeface="HelveticaNeueLT Com 65 Md" pitchFamily="34" charset="0"/>
                </a:rPr>
                <a:t>Geschwindigkeit</a:t>
              </a:r>
              <a:r>
                <a:rPr lang="en-GB" dirty="0">
                  <a:solidFill>
                    <a:srgbClr val="FF0000"/>
                  </a:solidFill>
                  <a:latin typeface="HelveticaNeueLT Com 65 Md" pitchFamily="34" charset="0"/>
                </a:rPr>
                <a:t>”</a:t>
              </a:r>
              <a:endParaRPr lang="en-GB" dirty="0">
                <a:latin typeface="HelveticaNeueLT Com 65 Md" pitchFamily="34" charset="0"/>
              </a:endParaRPr>
            </a:p>
          </p:txBody>
        </p:sp>
      </p:grpSp>
      <p:grpSp>
        <p:nvGrpSpPr>
          <p:cNvPr id="3" name="Group 17"/>
          <p:cNvGrpSpPr>
            <a:grpSpLocks/>
          </p:cNvGrpSpPr>
          <p:nvPr/>
        </p:nvGrpSpPr>
        <p:grpSpPr bwMode="auto">
          <a:xfrm>
            <a:off x="31750" y="195263"/>
            <a:ext cx="814388" cy="1752600"/>
            <a:chOff x="111" y="-100"/>
            <a:chExt cx="513" cy="1104"/>
          </a:xfrm>
        </p:grpSpPr>
        <p:sp>
          <p:nvSpPr>
            <p:cNvPr id="43022" name="AutoShape 14"/>
            <p:cNvSpPr>
              <a:spLocks noChangeArrowheads="1"/>
            </p:cNvSpPr>
            <p:nvPr/>
          </p:nvSpPr>
          <p:spPr bwMode="auto">
            <a:xfrm rot="-5400000">
              <a:off x="336" y="337"/>
              <a:ext cx="384" cy="192"/>
            </a:xfrm>
            <a:prstGeom prst="righ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endParaRPr lang="en-GB"/>
            </a:p>
          </p:txBody>
        </p:sp>
        <p:sp>
          <p:nvSpPr>
            <p:cNvPr id="43023" name="Text Box 15"/>
            <p:cNvSpPr txBox="1">
              <a:spLocks noChangeArrowheads="1"/>
            </p:cNvSpPr>
            <p:nvPr/>
          </p:nvSpPr>
          <p:spPr bwMode="auto">
            <a:xfrm rot="16200000">
              <a:off x="-295" y="306"/>
              <a:ext cx="1104" cy="291"/>
            </a:xfrm>
            <a:prstGeom prst="rect">
              <a:avLst/>
            </a:prstGeom>
            <a:noFill/>
            <a:ln w="9525">
              <a:noFill/>
              <a:miter lim="800000"/>
              <a:headEnd/>
              <a:tailEnd/>
            </a:ln>
            <a:effectLst/>
          </p:spPr>
          <p:txBody>
            <a:bodyPr wrap="none">
              <a:spAutoFit/>
            </a:bodyPr>
            <a:lstStyle/>
            <a:p>
              <a:r>
                <a:rPr lang="en-GB" dirty="0" err="1">
                  <a:solidFill>
                    <a:srgbClr val="FF0000"/>
                  </a:solidFill>
                  <a:latin typeface="HelveticaNeueLT Com 65 Md" pitchFamily="34" charset="0"/>
                </a:rPr>
                <a:t>Entfernung</a:t>
              </a:r>
              <a:endParaRPr lang="en-GB" b="0" dirty="0">
                <a:solidFill>
                  <a:srgbClr val="FF0000"/>
                </a:solidFill>
                <a:latin typeface="HelveticaNeueLT Com 65 Md"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fade">
                                      <p:cBhvr>
                                        <p:cTn id="7" dur="20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685800" y="115888"/>
            <a:ext cx="7772400" cy="1143000"/>
          </a:xfrm>
        </p:spPr>
        <p:txBody>
          <a:bodyPr/>
          <a:lstStyle/>
          <a:p>
            <a:r>
              <a:rPr lang="en-GB" dirty="0" smtClean="0"/>
              <a:t>Supernova </a:t>
            </a:r>
            <a:r>
              <a:rPr lang="en-GB" dirty="0" err="1" smtClean="0"/>
              <a:t>Suche</a:t>
            </a:r>
            <a:endParaRPr lang="en-GB" dirty="0"/>
          </a:p>
        </p:txBody>
      </p:sp>
      <p:sp>
        <p:nvSpPr>
          <p:cNvPr id="370691" name="Rectangle 3"/>
          <p:cNvSpPr>
            <a:spLocks noGrp="1" noChangeArrowheads="1"/>
          </p:cNvSpPr>
          <p:nvPr>
            <p:ph type="body" sz="half" idx="1"/>
          </p:nvPr>
        </p:nvSpPr>
        <p:spPr>
          <a:xfrm>
            <a:off x="327025" y="1354138"/>
            <a:ext cx="4100513" cy="4522787"/>
          </a:xfrm>
        </p:spPr>
        <p:txBody>
          <a:bodyPr/>
          <a:lstStyle/>
          <a:p>
            <a:pPr marL="0" indent="0">
              <a:lnSpc>
                <a:spcPct val="90000"/>
              </a:lnSpc>
              <a:buNone/>
            </a:pPr>
            <a:r>
              <a:rPr lang="en-GB" sz="2400" dirty="0" err="1"/>
              <a:t>Weltweite</a:t>
            </a:r>
            <a:r>
              <a:rPr lang="en-GB" sz="2400" dirty="0"/>
              <a:t> </a:t>
            </a:r>
            <a:r>
              <a:rPr lang="en-GB" sz="2400" dirty="0" err="1" smtClean="0"/>
              <a:t>Zusammenarbeiten</a:t>
            </a:r>
            <a:r>
              <a:rPr lang="en-GB" sz="2400" dirty="0" smtClean="0"/>
              <a:t> </a:t>
            </a:r>
            <a:r>
              <a:rPr lang="en-GB" sz="2400" dirty="0"/>
              <a:t>um </a:t>
            </a:r>
            <a:r>
              <a:rPr lang="en-GB" sz="2400" dirty="0" err="1"/>
              <a:t>Typ</a:t>
            </a:r>
            <a:r>
              <a:rPr lang="en-GB" sz="2400" dirty="0"/>
              <a:t> </a:t>
            </a:r>
            <a:r>
              <a:rPr lang="en-GB" sz="2400" dirty="0" err="1"/>
              <a:t>Ia</a:t>
            </a:r>
            <a:r>
              <a:rPr lang="en-GB" sz="2400" dirty="0"/>
              <a:t> Supernovae </a:t>
            </a:r>
            <a:r>
              <a:rPr lang="en-GB" sz="2400" dirty="0" err="1"/>
              <a:t>im</a:t>
            </a:r>
            <a:r>
              <a:rPr lang="en-GB" sz="2400" dirty="0"/>
              <a:t> </a:t>
            </a:r>
            <a:r>
              <a:rPr lang="en-GB" sz="2400" dirty="0" err="1" smtClean="0"/>
              <a:t>entfernten</a:t>
            </a:r>
            <a:r>
              <a:rPr lang="en-GB" sz="2400" dirty="0" smtClean="0"/>
              <a:t> </a:t>
            </a:r>
            <a:r>
              <a:rPr lang="en-GB" sz="2400" dirty="0" err="1" smtClean="0"/>
              <a:t>Universum</a:t>
            </a:r>
            <a:r>
              <a:rPr lang="en-GB" sz="2400" dirty="0" smtClean="0"/>
              <a:t> </a:t>
            </a:r>
            <a:r>
              <a:rPr lang="en-GB" sz="2400" dirty="0" err="1" smtClean="0"/>
              <a:t>zu</a:t>
            </a:r>
            <a:r>
              <a:rPr lang="en-GB" sz="2400" dirty="0" smtClean="0"/>
              <a:t> </a:t>
            </a:r>
            <a:r>
              <a:rPr lang="en-GB" sz="2400" dirty="0" err="1"/>
              <a:t>finden</a:t>
            </a:r>
            <a:r>
              <a:rPr lang="en-GB" sz="2400" dirty="0"/>
              <a:t> und </a:t>
            </a:r>
            <a:r>
              <a:rPr lang="en-GB" sz="2400" dirty="0" err="1"/>
              <a:t>zu</a:t>
            </a:r>
            <a:r>
              <a:rPr lang="en-GB" sz="2400" dirty="0"/>
              <a:t> </a:t>
            </a:r>
            <a:r>
              <a:rPr lang="en-GB" sz="2400" dirty="0" err="1"/>
              <a:t>charakterisieren</a:t>
            </a:r>
            <a:endParaRPr lang="en-GB" sz="2400" dirty="0"/>
          </a:p>
          <a:p>
            <a:pPr marL="0" indent="0">
              <a:lnSpc>
                <a:spcPct val="90000"/>
              </a:lnSpc>
              <a:buNone/>
            </a:pPr>
            <a:r>
              <a:rPr lang="en-GB" sz="2400" dirty="0" err="1" smtClean="0">
                <a:solidFill>
                  <a:schemeClr val="accent2"/>
                </a:solidFill>
              </a:rPr>
              <a:t>Spectroskopie</a:t>
            </a:r>
            <a:r>
              <a:rPr lang="en-GB" sz="2400" dirty="0" smtClean="0">
                <a:solidFill>
                  <a:schemeClr val="accent2"/>
                </a:solidFill>
              </a:rPr>
              <a:t> </a:t>
            </a:r>
            <a:r>
              <a:rPr lang="en-GB" sz="2400" dirty="0">
                <a:solidFill>
                  <a:schemeClr val="accent2"/>
                </a:solidFill>
              </a:rPr>
              <a:t>with VLT, Gemini, Keck, Magellan</a:t>
            </a:r>
          </a:p>
          <a:p>
            <a:pPr marL="0" indent="0">
              <a:lnSpc>
                <a:spcPct val="90000"/>
              </a:lnSpc>
              <a:buNone/>
            </a:pPr>
            <a:r>
              <a:rPr lang="en-GB" sz="2400" dirty="0" err="1"/>
              <a:t>Ziel</a:t>
            </a:r>
            <a:r>
              <a:rPr lang="en-GB" sz="2400" dirty="0"/>
              <a:t>: </a:t>
            </a:r>
            <a:r>
              <a:rPr lang="en-GB" sz="2400" dirty="0" err="1"/>
              <a:t>Entfernungsmessung</a:t>
            </a:r>
            <a:r>
              <a:rPr lang="en-GB" sz="2400" dirty="0"/>
              <a:t> </a:t>
            </a:r>
            <a:r>
              <a:rPr lang="en-GB" sz="2400" dirty="0" err="1"/>
              <a:t>zu</a:t>
            </a:r>
            <a:r>
              <a:rPr lang="en-GB" sz="2400" dirty="0"/>
              <a:t>  </a:t>
            </a:r>
            <a:r>
              <a:rPr lang="en-GB" sz="2400" dirty="0">
                <a:solidFill>
                  <a:srgbClr val="CC0000"/>
                </a:solidFill>
              </a:rPr>
              <a:t>200</a:t>
            </a:r>
            <a:r>
              <a:rPr lang="en-GB" sz="2400" dirty="0"/>
              <a:t> </a:t>
            </a:r>
            <a:r>
              <a:rPr lang="en-GB" sz="2400" dirty="0" err="1"/>
              <a:t>SNe</a:t>
            </a:r>
            <a:r>
              <a:rPr lang="en-GB" sz="2400" dirty="0"/>
              <a:t> </a:t>
            </a:r>
            <a:r>
              <a:rPr lang="en-GB" sz="2400" dirty="0" err="1"/>
              <a:t>Ia</a:t>
            </a:r>
            <a:r>
              <a:rPr lang="en-GB" sz="2400" dirty="0"/>
              <a:t> </a:t>
            </a:r>
            <a:r>
              <a:rPr lang="en-GB" sz="2000" dirty="0" smtClean="0">
                <a:sym typeface="Wingdings" pitchFamily="2" charset="2"/>
              </a:rPr>
              <a:t> </a:t>
            </a:r>
            <a:r>
              <a:rPr lang="en-GB" sz="2400" dirty="0" err="1" smtClean="0">
                <a:sym typeface="Wingdings" pitchFamily="2" charset="2"/>
              </a:rPr>
              <a:t>fünf</a:t>
            </a:r>
            <a:r>
              <a:rPr lang="en-GB" sz="2400" dirty="0" smtClean="0">
                <a:sym typeface="Wingdings" pitchFamily="2" charset="2"/>
              </a:rPr>
              <a:t> </a:t>
            </a:r>
            <a:r>
              <a:rPr lang="en-GB" sz="2400" dirty="0" err="1" smtClean="0">
                <a:sym typeface="Wingdings" pitchFamily="2" charset="2"/>
              </a:rPr>
              <a:t>Jahre</a:t>
            </a:r>
            <a:r>
              <a:rPr lang="en-GB" sz="2400" dirty="0" smtClean="0">
                <a:sym typeface="Wingdings" pitchFamily="2" charset="2"/>
              </a:rPr>
              <a:t> </a:t>
            </a:r>
            <a:r>
              <a:rPr lang="en-GB" sz="2400" dirty="0" err="1" smtClean="0">
                <a:sym typeface="Wingdings" pitchFamily="2" charset="2"/>
              </a:rPr>
              <a:t>Beobachtungen</a:t>
            </a:r>
            <a:r>
              <a:rPr lang="en-GB" sz="2400" dirty="0" smtClean="0">
                <a:sym typeface="Wingdings" pitchFamily="2" charset="2"/>
              </a:rPr>
              <a:t> </a:t>
            </a:r>
            <a:r>
              <a:rPr lang="en-GB" sz="2400" dirty="0" err="1" smtClean="0">
                <a:sym typeface="Wingdings" pitchFamily="2" charset="2"/>
              </a:rPr>
              <a:t>benötigt</a:t>
            </a:r>
            <a:r>
              <a:rPr lang="en-GB" sz="2400" dirty="0" smtClean="0">
                <a:sym typeface="Wingdings" pitchFamily="2" charset="2"/>
              </a:rPr>
              <a:t>.</a:t>
            </a:r>
            <a:r>
              <a:rPr lang="en-GB" sz="2400" dirty="0"/>
              <a:t/>
            </a:r>
            <a:br>
              <a:rPr lang="en-GB" sz="2400" dirty="0"/>
            </a:br>
            <a:endParaRPr lang="en-GB" sz="2400" dirty="0" smtClean="0"/>
          </a:p>
          <a:p>
            <a:pPr marL="0" indent="0">
              <a:lnSpc>
                <a:spcPct val="90000"/>
              </a:lnSpc>
              <a:buNone/>
            </a:pPr>
            <a:r>
              <a:rPr lang="en-GB" sz="2000" dirty="0" smtClean="0">
                <a:sym typeface="Wingdings" pitchFamily="2" charset="2"/>
              </a:rPr>
              <a:t> </a:t>
            </a:r>
            <a:r>
              <a:rPr lang="en-GB" sz="2400" dirty="0" err="1">
                <a:sym typeface="Wingdings" pitchFamily="2" charset="2"/>
              </a:rPr>
              <a:t>Bestimmung</a:t>
            </a:r>
            <a:r>
              <a:rPr lang="en-GB" sz="2400" dirty="0">
                <a:sym typeface="Wingdings" pitchFamily="2" charset="2"/>
              </a:rPr>
              <a:t> </a:t>
            </a:r>
            <a:r>
              <a:rPr lang="en-US" sz="2400" dirty="0" err="1" smtClean="0">
                <a:sym typeface="Wingdings" pitchFamily="2" charset="2"/>
              </a:rPr>
              <a:t>der</a:t>
            </a:r>
            <a:r>
              <a:rPr lang="en-US" sz="2400" dirty="0" smtClean="0">
                <a:sym typeface="Wingdings" pitchFamily="2" charset="2"/>
              </a:rPr>
              <a:t> </a:t>
            </a:r>
            <a:r>
              <a:rPr lang="en-US" sz="2400" dirty="0" err="1" smtClean="0">
                <a:sym typeface="Wingdings" pitchFamily="2" charset="2"/>
              </a:rPr>
              <a:t>Eigenschaften</a:t>
            </a:r>
            <a:r>
              <a:rPr lang="en-US" sz="2400" dirty="0" smtClean="0">
                <a:sym typeface="Wingdings" pitchFamily="2" charset="2"/>
              </a:rPr>
              <a:t> </a:t>
            </a:r>
            <a:r>
              <a:rPr lang="en-US" sz="2400" dirty="0" err="1" smtClean="0">
                <a:sym typeface="Wingdings" pitchFamily="2" charset="2"/>
              </a:rPr>
              <a:t>der</a:t>
            </a:r>
            <a:r>
              <a:rPr lang="en-US" sz="2400" dirty="0" smtClean="0">
                <a:sym typeface="Wingdings" pitchFamily="2" charset="2"/>
              </a:rPr>
              <a:t> </a:t>
            </a:r>
            <a:br>
              <a:rPr lang="en-US" sz="2400" dirty="0" smtClean="0">
                <a:sym typeface="Wingdings" pitchFamily="2" charset="2"/>
              </a:rPr>
            </a:br>
            <a:r>
              <a:rPr lang="en-US" sz="2400" dirty="0" err="1" smtClean="0">
                <a:sym typeface="Wingdings" pitchFamily="2" charset="2"/>
              </a:rPr>
              <a:t>Dunklen</a:t>
            </a:r>
            <a:r>
              <a:rPr lang="en-US" sz="2400" dirty="0" smtClean="0">
                <a:sym typeface="Wingdings" pitchFamily="2" charset="2"/>
              </a:rPr>
              <a:t> </a:t>
            </a:r>
            <a:r>
              <a:rPr lang="en-US" sz="2400" dirty="0" err="1" smtClean="0">
                <a:sym typeface="Wingdings" pitchFamily="2" charset="2"/>
              </a:rPr>
              <a:t>Energie</a:t>
            </a:r>
            <a:endParaRPr lang="el-GR" sz="2000" dirty="0">
              <a:ea typeface="Arial Unicode MS" pitchFamily="34" charset="-128"/>
              <a:cs typeface="Arial Unicode MS" pitchFamily="34" charset="-128"/>
              <a:sym typeface="Wingdings" pitchFamily="2" charset="2"/>
            </a:endParaRPr>
          </a:p>
        </p:txBody>
      </p:sp>
      <p:grpSp>
        <p:nvGrpSpPr>
          <p:cNvPr id="14" name="Group 13"/>
          <p:cNvGrpSpPr/>
          <p:nvPr/>
        </p:nvGrpSpPr>
        <p:grpSpPr>
          <a:xfrm>
            <a:off x="7034213" y="2071678"/>
            <a:ext cx="2108200" cy="1253567"/>
            <a:chOff x="7034213" y="2187575"/>
            <a:chExt cx="2108200" cy="1253567"/>
          </a:xfrm>
        </p:grpSpPr>
        <p:pic>
          <p:nvPicPr>
            <p:cNvPr id="370696" name="Picture 8" descr="keckssubarusunset"/>
            <p:cNvPicPr>
              <a:picLocks noChangeAspect="1" noChangeArrowheads="1"/>
            </p:cNvPicPr>
            <p:nvPr/>
          </p:nvPicPr>
          <p:blipFill>
            <a:blip r:embed="rId3" cstate="print"/>
            <a:srcRect l="24951" t="33331" r="15633" b="14413"/>
            <a:stretch>
              <a:fillRect/>
            </a:stretch>
          </p:blipFill>
          <p:spPr bwMode="auto">
            <a:xfrm>
              <a:off x="7034213" y="2187575"/>
              <a:ext cx="2108200" cy="1235075"/>
            </a:xfrm>
            <a:prstGeom prst="rect">
              <a:avLst/>
            </a:prstGeom>
            <a:noFill/>
            <a:ln w="9525">
              <a:noFill/>
              <a:miter lim="800000"/>
              <a:headEnd/>
              <a:tailEnd/>
            </a:ln>
          </p:spPr>
        </p:pic>
        <p:sp>
          <p:nvSpPr>
            <p:cNvPr id="9" name="TextBox 8"/>
            <p:cNvSpPr txBox="1"/>
            <p:nvPr/>
          </p:nvSpPr>
          <p:spPr>
            <a:xfrm>
              <a:off x="8374967" y="3071810"/>
              <a:ext cx="697627" cy="369332"/>
            </a:xfrm>
            <a:prstGeom prst="rect">
              <a:avLst/>
            </a:prstGeom>
            <a:noFill/>
          </p:spPr>
          <p:txBody>
            <a:bodyPr wrap="none" rtlCol="0">
              <a:spAutoFit/>
            </a:bodyPr>
            <a:lstStyle/>
            <a:p>
              <a:r>
                <a:rPr lang="en-US" sz="1800" dirty="0" smtClean="0">
                  <a:solidFill>
                    <a:schemeClr val="accent6">
                      <a:lumMod val="20000"/>
                      <a:lumOff val="80000"/>
                    </a:schemeClr>
                  </a:solidFill>
                </a:rPr>
                <a:t>Keck</a:t>
              </a:r>
              <a:endParaRPr lang="en-GB" dirty="0">
                <a:solidFill>
                  <a:schemeClr val="accent6">
                    <a:lumMod val="20000"/>
                    <a:lumOff val="80000"/>
                  </a:schemeClr>
                </a:solidFill>
              </a:endParaRPr>
            </a:p>
          </p:txBody>
        </p:sp>
      </p:grpSp>
      <p:grpSp>
        <p:nvGrpSpPr>
          <p:cNvPr id="13" name="Group 12"/>
          <p:cNvGrpSpPr/>
          <p:nvPr/>
        </p:nvGrpSpPr>
        <p:grpSpPr>
          <a:xfrm>
            <a:off x="7019925" y="3284538"/>
            <a:ext cx="2124075" cy="1759018"/>
            <a:chOff x="7019925" y="3284538"/>
            <a:chExt cx="2124075" cy="1759018"/>
          </a:xfrm>
        </p:grpSpPr>
        <p:pic>
          <p:nvPicPr>
            <p:cNvPr id="370693" name="Picture 5" descr="Magellan_Nov2000_2sm"/>
            <p:cNvPicPr>
              <a:picLocks noChangeAspect="1" noChangeArrowheads="1"/>
            </p:cNvPicPr>
            <p:nvPr/>
          </p:nvPicPr>
          <p:blipFill>
            <a:blip r:embed="rId4" cstate="print"/>
            <a:srcRect/>
            <a:stretch>
              <a:fillRect/>
            </a:stretch>
          </p:blipFill>
          <p:spPr bwMode="auto">
            <a:xfrm>
              <a:off x="7019925" y="3284538"/>
              <a:ext cx="2124075" cy="1758950"/>
            </a:xfrm>
            <a:prstGeom prst="rect">
              <a:avLst/>
            </a:prstGeom>
            <a:noFill/>
          </p:spPr>
        </p:pic>
        <p:sp>
          <p:nvSpPr>
            <p:cNvPr id="10" name="TextBox 9"/>
            <p:cNvSpPr txBox="1"/>
            <p:nvPr/>
          </p:nvSpPr>
          <p:spPr>
            <a:xfrm>
              <a:off x="7929586" y="4643446"/>
              <a:ext cx="1208985" cy="400110"/>
            </a:xfrm>
            <a:prstGeom prst="rect">
              <a:avLst/>
            </a:prstGeom>
            <a:noFill/>
          </p:spPr>
          <p:txBody>
            <a:bodyPr wrap="none" rtlCol="0">
              <a:spAutoFit/>
            </a:bodyPr>
            <a:lstStyle/>
            <a:p>
              <a:r>
                <a:rPr lang="en-US" sz="2000" dirty="0" smtClean="0">
                  <a:solidFill>
                    <a:schemeClr val="accent6">
                      <a:lumMod val="20000"/>
                      <a:lumOff val="80000"/>
                    </a:schemeClr>
                  </a:solidFill>
                </a:rPr>
                <a:t>Magellan</a:t>
              </a:r>
              <a:endParaRPr lang="en-GB" dirty="0">
                <a:solidFill>
                  <a:schemeClr val="accent6">
                    <a:lumMod val="20000"/>
                    <a:lumOff val="80000"/>
                  </a:schemeClr>
                </a:solidFill>
              </a:endParaRPr>
            </a:p>
          </p:txBody>
        </p:sp>
      </p:grpSp>
      <p:grpSp>
        <p:nvGrpSpPr>
          <p:cNvPr id="12" name="Group 11"/>
          <p:cNvGrpSpPr/>
          <p:nvPr/>
        </p:nvGrpSpPr>
        <p:grpSpPr>
          <a:xfrm>
            <a:off x="5986463" y="5035550"/>
            <a:ext cx="3205713" cy="1865394"/>
            <a:chOff x="5986463" y="5035550"/>
            <a:chExt cx="3205713" cy="1865394"/>
          </a:xfrm>
        </p:grpSpPr>
        <p:pic>
          <p:nvPicPr>
            <p:cNvPr id="370694" name="Picture 6" descr="PAO-Platform-2004"/>
            <p:cNvPicPr>
              <a:picLocks noChangeAspect="1" noChangeArrowheads="1"/>
            </p:cNvPicPr>
            <p:nvPr/>
          </p:nvPicPr>
          <p:blipFill>
            <a:blip r:embed="rId5" cstate="print"/>
            <a:srcRect/>
            <a:stretch>
              <a:fillRect/>
            </a:stretch>
          </p:blipFill>
          <p:spPr bwMode="auto">
            <a:xfrm>
              <a:off x="5986463" y="5035550"/>
              <a:ext cx="3157537" cy="1822450"/>
            </a:xfrm>
            <a:prstGeom prst="rect">
              <a:avLst/>
            </a:prstGeom>
            <a:noFill/>
          </p:spPr>
        </p:pic>
        <p:sp>
          <p:nvSpPr>
            <p:cNvPr id="11" name="TextBox 10"/>
            <p:cNvSpPr txBox="1"/>
            <p:nvPr/>
          </p:nvSpPr>
          <p:spPr>
            <a:xfrm>
              <a:off x="7929586" y="6500834"/>
              <a:ext cx="1262590" cy="400110"/>
            </a:xfrm>
            <a:prstGeom prst="rect">
              <a:avLst/>
            </a:prstGeom>
            <a:noFill/>
          </p:spPr>
          <p:txBody>
            <a:bodyPr wrap="none" rtlCol="0">
              <a:spAutoFit/>
            </a:bodyPr>
            <a:lstStyle/>
            <a:p>
              <a:r>
                <a:rPr lang="en-US" sz="2000" dirty="0" smtClean="0">
                  <a:solidFill>
                    <a:schemeClr val="accent6">
                      <a:lumMod val="20000"/>
                      <a:lumOff val="80000"/>
                    </a:schemeClr>
                  </a:solidFill>
                </a:rPr>
                <a:t>ESO VLT</a:t>
              </a:r>
              <a:endParaRPr lang="en-GB" dirty="0">
                <a:solidFill>
                  <a:schemeClr val="accent6">
                    <a:lumMod val="20000"/>
                    <a:lumOff val="80000"/>
                  </a:schemeClr>
                </a:solidFill>
              </a:endParaRPr>
            </a:p>
          </p:txBody>
        </p:sp>
      </p:grpSp>
      <p:grpSp>
        <p:nvGrpSpPr>
          <p:cNvPr id="16" name="Group 15"/>
          <p:cNvGrpSpPr/>
          <p:nvPr/>
        </p:nvGrpSpPr>
        <p:grpSpPr>
          <a:xfrm>
            <a:off x="3851275" y="5210175"/>
            <a:ext cx="2143536" cy="1690769"/>
            <a:chOff x="3851275" y="5210175"/>
            <a:chExt cx="2143536" cy="1690769"/>
          </a:xfrm>
        </p:grpSpPr>
        <p:pic>
          <p:nvPicPr>
            <p:cNvPr id="370692" name="Picture 4" descr="GSTrails2"/>
            <p:cNvPicPr>
              <a:picLocks noGrp="1" noChangeAspect="1" noChangeArrowheads="1"/>
            </p:cNvPicPr>
            <p:nvPr>
              <p:ph sz="quarter" idx="3"/>
            </p:nvPr>
          </p:nvPicPr>
          <p:blipFill>
            <a:blip r:embed="rId6" cstate="print"/>
            <a:srcRect/>
            <a:stretch>
              <a:fillRect/>
            </a:stretch>
          </p:blipFill>
          <p:spPr>
            <a:xfrm>
              <a:off x="3851275" y="5210175"/>
              <a:ext cx="2130425" cy="1647825"/>
            </a:xfrm>
            <a:noFill/>
            <a:ln/>
          </p:spPr>
        </p:pic>
        <p:sp>
          <p:nvSpPr>
            <p:cNvPr id="15" name="TextBox 14"/>
            <p:cNvSpPr txBox="1"/>
            <p:nvPr/>
          </p:nvSpPr>
          <p:spPr>
            <a:xfrm>
              <a:off x="5000628" y="6500834"/>
              <a:ext cx="994183" cy="400110"/>
            </a:xfrm>
            <a:prstGeom prst="rect">
              <a:avLst/>
            </a:prstGeom>
            <a:noFill/>
          </p:spPr>
          <p:txBody>
            <a:bodyPr wrap="none" rtlCol="0">
              <a:spAutoFit/>
            </a:bodyPr>
            <a:lstStyle/>
            <a:p>
              <a:r>
                <a:rPr lang="en-US" sz="2000" dirty="0" smtClean="0">
                  <a:solidFill>
                    <a:schemeClr val="accent6">
                      <a:lumMod val="20000"/>
                      <a:lumOff val="80000"/>
                    </a:schemeClr>
                  </a:solidFill>
                </a:rPr>
                <a:t>Gemini</a:t>
              </a:r>
              <a:endParaRPr lang="en-GB" dirty="0">
                <a:solidFill>
                  <a:schemeClr val="accent6">
                    <a:lumMod val="20000"/>
                    <a:lumOff val="80000"/>
                  </a:schemeClr>
                </a:solidFill>
              </a:endParaRPr>
            </a:p>
          </p:txBody>
        </p:sp>
      </p:grpSp>
      <p:grpSp>
        <p:nvGrpSpPr>
          <p:cNvPr id="18" name="Group 17"/>
          <p:cNvGrpSpPr/>
          <p:nvPr/>
        </p:nvGrpSpPr>
        <p:grpSpPr>
          <a:xfrm>
            <a:off x="4500563" y="1341438"/>
            <a:ext cx="2533650" cy="3889375"/>
            <a:chOff x="4500563" y="1341438"/>
            <a:chExt cx="2533650" cy="3889375"/>
          </a:xfrm>
        </p:grpSpPr>
        <p:pic>
          <p:nvPicPr>
            <p:cNvPr id="370695" name="Picture 7"/>
            <p:cNvPicPr>
              <a:picLocks noGrp="1" noChangeAspect="1" noChangeArrowheads="1"/>
            </p:cNvPicPr>
            <p:nvPr>
              <p:ph sz="quarter" idx="2"/>
            </p:nvPr>
          </p:nvPicPr>
          <p:blipFill>
            <a:blip r:embed="rId7" cstate="print"/>
            <a:srcRect/>
            <a:stretch>
              <a:fillRect/>
            </a:stretch>
          </p:blipFill>
          <p:spPr>
            <a:xfrm>
              <a:off x="4500563" y="1341438"/>
              <a:ext cx="2533650" cy="3889375"/>
            </a:xfrm>
            <a:noFill/>
            <a:ln/>
          </p:spPr>
        </p:pic>
        <p:sp>
          <p:nvSpPr>
            <p:cNvPr id="17" name="TextBox 16"/>
            <p:cNvSpPr txBox="1"/>
            <p:nvPr/>
          </p:nvSpPr>
          <p:spPr>
            <a:xfrm>
              <a:off x="5755038" y="4814840"/>
              <a:ext cx="1245854" cy="400110"/>
            </a:xfrm>
            <a:prstGeom prst="rect">
              <a:avLst/>
            </a:prstGeom>
            <a:noFill/>
          </p:spPr>
          <p:txBody>
            <a:bodyPr wrap="none" rtlCol="0">
              <a:spAutoFit/>
            </a:bodyPr>
            <a:lstStyle/>
            <a:p>
              <a:r>
                <a:rPr lang="en-US" sz="2000" dirty="0" smtClean="0">
                  <a:solidFill>
                    <a:schemeClr val="accent6">
                      <a:lumMod val="20000"/>
                      <a:lumOff val="80000"/>
                    </a:schemeClr>
                  </a:solidFill>
                </a:rPr>
                <a:t>4m CTIO</a:t>
              </a:r>
              <a:endParaRPr lang="en-GB" dirty="0">
                <a:solidFill>
                  <a:schemeClr val="accent6">
                    <a:lumMod val="20000"/>
                    <a:lumOff val="80000"/>
                  </a:schemeClr>
                </a:solidFill>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ESSENCE_people06"/>
          <p:cNvPicPr>
            <a:picLocks noChangeAspect="1" noChangeArrowheads="1"/>
          </p:cNvPicPr>
          <p:nvPr/>
        </p:nvPicPr>
        <p:blipFill>
          <a:blip r:embed="rId3" cstate="print"/>
          <a:srcRect/>
          <a:stretch>
            <a:fillRect/>
          </a:stretch>
        </p:blipFill>
        <p:spPr bwMode="auto">
          <a:xfrm>
            <a:off x="323850" y="266700"/>
            <a:ext cx="8207375" cy="6591300"/>
          </a:xfrm>
          <a:prstGeom prst="rect">
            <a:avLst/>
          </a:prstGeom>
          <a:noFill/>
        </p:spPr>
      </p:pic>
      <p:sp>
        <p:nvSpPr>
          <p:cNvPr id="45059" name="Rectangle 3"/>
          <p:cNvSpPr>
            <a:spLocks noGrp="1" noChangeArrowheads="1"/>
          </p:cNvSpPr>
          <p:nvPr>
            <p:ph type="title"/>
          </p:nvPr>
        </p:nvSpPr>
        <p:spPr>
          <a:xfrm>
            <a:off x="3132138" y="0"/>
            <a:ext cx="6469062" cy="765175"/>
          </a:xfrm>
        </p:spPr>
        <p:txBody>
          <a:bodyPr/>
          <a:lstStyle/>
          <a:p>
            <a:r>
              <a:rPr lang="en-GB" dirty="0">
                <a:latin typeface="HelveticaNeueLT Com 65 Md" pitchFamily="34" charset="0"/>
              </a:rPr>
              <a:t>Das ESSENCE Team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GB" dirty="0" err="1" smtClean="0"/>
              <a:t>Resultat</a:t>
            </a:r>
            <a:endParaRPr lang="en-GB" dirty="0" smtClean="0"/>
          </a:p>
        </p:txBody>
      </p:sp>
      <p:sp>
        <p:nvSpPr>
          <p:cNvPr id="55299" name="Rectangle 3"/>
          <p:cNvSpPr>
            <a:spLocks noGrp="1" noChangeArrowheads="1"/>
          </p:cNvSpPr>
          <p:nvPr>
            <p:ph type="body" idx="1"/>
          </p:nvPr>
        </p:nvSpPr>
        <p:spPr>
          <a:xfrm>
            <a:off x="685800" y="1385902"/>
            <a:ext cx="7772400" cy="4114800"/>
          </a:xfrm>
        </p:spPr>
        <p:txBody>
          <a:bodyPr/>
          <a:lstStyle/>
          <a:p>
            <a:pPr marL="0" indent="0">
              <a:buFontTx/>
              <a:buNone/>
            </a:pPr>
            <a:r>
              <a:rPr lang="de-DE" b="1" dirty="0" smtClean="0"/>
              <a:t>Entfernte Supernovae sind weiter entfernt als in einem frei expandierenden, ungebremsten Universum. Dies kann nur durch eine </a:t>
            </a:r>
            <a:r>
              <a:rPr lang="de-DE" b="1" dirty="0" err="1" smtClean="0">
                <a:solidFill>
                  <a:srgbClr val="FF0000"/>
                </a:solidFill>
              </a:rPr>
              <a:t>abstossende</a:t>
            </a:r>
            <a:r>
              <a:rPr lang="de-DE" b="1" dirty="0" smtClean="0"/>
              <a:t> </a:t>
            </a:r>
            <a:r>
              <a:rPr lang="de-DE" b="1" dirty="0" err="1" smtClean="0"/>
              <a:t>Kompente</a:t>
            </a:r>
            <a:r>
              <a:rPr lang="de-DE" b="1" dirty="0" smtClean="0"/>
              <a:t> erzeugt werden.</a:t>
            </a:r>
          </a:p>
        </p:txBody>
      </p:sp>
      <p:grpSp>
        <p:nvGrpSpPr>
          <p:cNvPr id="13" name="Group 12"/>
          <p:cNvGrpSpPr/>
          <p:nvPr/>
        </p:nvGrpSpPr>
        <p:grpSpPr>
          <a:xfrm>
            <a:off x="2572110" y="4000504"/>
            <a:ext cx="4571658" cy="2653153"/>
            <a:chOff x="-107949" y="736600"/>
            <a:chExt cx="7812087" cy="6164265"/>
          </a:xfrm>
        </p:grpSpPr>
        <p:pic>
          <p:nvPicPr>
            <p:cNvPr id="5" name="Picture 19" descr="hub_dis_all_through_mags_small"/>
            <p:cNvPicPr>
              <a:picLocks noChangeAspect="1" noChangeArrowheads="1"/>
            </p:cNvPicPr>
            <p:nvPr/>
          </p:nvPicPr>
          <p:blipFill>
            <a:blip r:embed="rId3" cstate="print"/>
            <a:srcRect/>
            <a:stretch>
              <a:fillRect/>
            </a:stretch>
          </p:blipFill>
          <p:spPr bwMode="auto">
            <a:xfrm>
              <a:off x="323850" y="1125538"/>
              <a:ext cx="7380288" cy="5348287"/>
            </a:xfrm>
            <a:prstGeom prst="rect">
              <a:avLst/>
            </a:prstGeom>
            <a:noFill/>
            <a:ln w="9525">
              <a:noFill/>
              <a:miter lim="800000"/>
              <a:headEnd/>
              <a:tailEnd/>
            </a:ln>
          </p:spPr>
        </p:pic>
        <p:sp>
          <p:nvSpPr>
            <p:cNvPr id="6" name="Rectangle 7"/>
            <p:cNvSpPr>
              <a:spLocks noChangeArrowheads="1"/>
            </p:cNvSpPr>
            <p:nvPr/>
          </p:nvSpPr>
          <p:spPr bwMode="auto">
            <a:xfrm>
              <a:off x="1389063" y="3514725"/>
              <a:ext cx="6021387" cy="1116013"/>
            </a:xfrm>
            <a:prstGeom prst="rect">
              <a:avLst/>
            </a:prstGeom>
            <a:solidFill>
              <a:srgbClr val="CCFFFF">
                <a:alpha val="50195"/>
              </a:srgbClr>
            </a:solidFill>
            <a:ln w="0">
              <a:solidFill>
                <a:srgbClr val="DDDDDD"/>
              </a:solidFill>
              <a:miter lim="800000"/>
              <a:headEnd/>
              <a:tailEnd/>
            </a:ln>
          </p:spPr>
          <p:txBody>
            <a:bodyPr wrap="none" anchor="ctr"/>
            <a:lstStyle/>
            <a:p>
              <a:endParaRPr lang="en-GB"/>
            </a:p>
          </p:txBody>
        </p:sp>
        <p:grpSp>
          <p:nvGrpSpPr>
            <p:cNvPr id="7" name="Group 18"/>
            <p:cNvGrpSpPr>
              <a:grpSpLocks/>
            </p:cNvGrpSpPr>
            <p:nvPr/>
          </p:nvGrpSpPr>
          <p:grpSpPr bwMode="auto">
            <a:xfrm>
              <a:off x="2632077" y="5734052"/>
              <a:ext cx="4791075" cy="1166813"/>
              <a:chOff x="821" y="3515"/>
              <a:chExt cx="3018" cy="735"/>
            </a:xfrm>
          </p:grpSpPr>
          <p:sp>
            <p:nvSpPr>
              <p:cNvPr id="8" name="AutoShape 10"/>
              <p:cNvSpPr>
                <a:spLocks noChangeArrowheads="1"/>
              </p:cNvSpPr>
              <p:nvPr/>
            </p:nvSpPr>
            <p:spPr bwMode="auto">
              <a:xfrm rot="5400000">
                <a:off x="3598" y="3602"/>
                <a:ext cx="148" cy="335"/>
              </a:xfrm>
              <a:prstGeom prst="upArrow">
                <a:avLst>
                  <a:gd name="adj1" fmla="val 50000"/>
                  <a:gd name="adj2" fmla="val 56588"/>
                </a:avLst>
              </a:prstGeom>
              <a:solidFill>
                <a:srgbClr val="FF0000"/>
              </a:solidFill>
              <a:ln w="9525">
                <a:solidFill>
                  <a:schemeClr val="tx1"/>
                </a:solidFill>
                <a:miter lim="800000"/>
                <a:headEnd/>
                <a:tailEnd/>
              </a:ln>
            </p:spPr>
            <p:txBody>
              <a:bodyPr wrap="none" anchor="ctr"/>
              <a:lstStyle/>
              <a:p>
                <a:endParaRPr lang="en-GB"/>
              </a:p>
            </p:txBody>
          </p:sp>
          <p:sp>
            <p:nvSpPr>
              <p:cNvPr id="9" name="Text Box 11"/>
              <p:cNvSpPr txBox="1">
                <a:spLocks noChangeArrowheads="1"/>
              </p:cNvSpPr>
              <p:nvPr/>
            </p:nvSpPr>
            <p:spPr bwMode="auto">
              <a:xfrm rot="14388">
                <a:off x="821" y="3515"/>
                <a:ext cx="2232" cy="735"/>
              </a:xfrm>
              <a:prstGeom prst="rect">
                <a:avLst/>
              </a:prstGeom>
              <a:noFill/>
              <a:ln w="9525">
                <a:noFill/>
                <a:miter lim="800000"/>
                <a:headEnd/>
                <a:tailEnd/>
              </a:ln>
            </p:spPr>
            <p:txBody>
              <a:bodyPr wrap="none">
                <a:spAutoFit/>
              </a:bodyPr>
              <a:lstStyle/>
              <a:p>
                <a:r>
                  <a:rPr lang="en-GB" dirty="0">
                    <a:solidFill>
                      <a:srgbClr val="FF0000"/>
                    </a:solidFill>
                  </a:rPr>
                  <a:t>“</a:t>
                </a:r>
                <a:r>
                  <a:rPr lang="en-GB" sz="1600" dirty="0" err="1">
                    <a:solidFill>
                      <a:srgbClr val="FF0000"/>
                    </a:solidFill>
                  </a:rPr>
                  <a:t>Geschwindigkeit</a:t>
                </a:r>
                <a:r>
                  <a:rPr lang="en-GB" dirty="0">
                    <a:solidFill>
                      <a:srgbClr val="FF0000"/>
                    </a:solidFill>
                  </a:rPr>
                  <a:t>”</a:t>
                </a:r>
                <a:endParaRPr lang="en-GB" dirty="0"/>
              </a:p>
            </p:txBody>
          </p:sp>
        </p:grpSp>
        <p:grpSp>
          <p:nvGrpSpPr>
            <p:cNvPr id="10" name="Group 17"/>
            <p:cNvGrpSpPr>
              <a:grpSpLocks/>
            </p:cNvGrpSpPr>
            <p:nvPr/>
          </p:nvGrpSpPr>
          <p:grpSpPr bwMode="auto">
            <a:xfrm>
              <a:off x="-107949" y="736600"/>
              <a:ext cx="954088" cy="4308476"/>
              <a:chOff x="23" y="241"/>
              <a:chExt cx="601" cy="2714"/>
            </a:xfrm>
          </p:grpSpPr>
          <p:sp>
            <p:nvSpPr>
              <p:cNvPr id="11" name="AutoShape 14"/>
              <p:cNvSpPr>
                <a:spLocks noChangeArrowheads="1"/>
              </p:cNvSpPr>
              <p:nvPr/>
            </p:nvSpPr>
            <p:spPr bwMode="auto">
              <a:xfrm rot="16200000">
                <a:off x="336" y="337"/>
                <a:ext cx="384" cy="192"/>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GB" sz="1800"/>
              </a:p>
            </p:txBody>
          </p:sp>
          <p:sp>
            <p:nvSpPr>
              <p:cNvPr id="12" name="Text Box 15"/>
              <p:cNvSpPr txBox="1">
                <a:spLocks noChangeArrowheads="1"/>
              </p:cNvSpPr>
              <p:nvPr/>
            </p:nvSpPr>
            <p:spPr bwMode="auto">
              <a:xfrm rot="16200000">
                <a:off x="-822" y="1689"/>
                <a:ext cx="2111" cy="422"/>
              </a:xfrm>
              <a:prstGeom prst="rect">
                <a:avLst/>
              </a:prstGeom>
              <a:noFill/>
              <a:ln w="9525">
                <a:noFill/>
                <a:miter lim="800000"/>
                <a:headEnd/>
                <a:tailEnd/>
              </a:ln>
            </p:spPr>
            <p:txBody>
              <a:bodyPr wrap="none">
                <a:spAutoFit/>
              </a:bodyPr>
              <a:lstStyle/>
              <a:p>
                <a:r>
                  <a:rPr lang="en-GB" sz="1800" dirty="0" err="1">
                    <a:solidFill>
                      <a:srgbClr val="FF0000"/>
                    </a:solidFill>
                  </a:rPr>
                  <a:t>Entfernung</a:t>
                </a:r>
                <a:endParaRPr lang="en-GB" b="0" dirty="0">
                  <a:solidFill>
                    <a:srgbClr val="FF0000"/>
                  </a:solidFill>
                </a:endParaRPr>
              </a:p>
            </p:txBody>
          </p:sp>
        </p:grpSp>
      </p:grpSp>
      <p:pic>
        <p:nvPicPr>
          <p:cNvPr id="203780" name="Picture 4" descr="science_cover"/>
          <p:cNvPicPr>
            <a:picLocks noChangeAspect="1" noChangeArrowheads="1"/>
          </p:cNvPicPr>
          <p:nvPr/>
        </p:nvPicPr>
        <p:blipFill>
          <a:blip r:embed="rId4" cstate="print"/>
          <a:srcRect/>
          <a:stretch>
            <a:fillRect/>
          </a:stretch>
        </p:blipFill>
        <p:spPr bwMode="auto">
          <a:xfrm>
            <a:off x="2071670" y="0"/>
            <a:ext cx="5126038"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checkerboard(down)">
                                      <p:cBhvr>
                                        <p:cTn id="7" dur="500"/>
                                        <p:tgtEl>
                                          <p:spTgt spid="203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de-DE" smtClean="0"/>
              <a:t>Der Inhalt des Universums</a:t>
            </a:r>
          </a:p>
        </p:txBody>
      </p:sp>
      <p:sp>
        <p:nvSpPr>
          <p:cNvPr id="57347" name="Rectangle 3"/>
          <p:cNvSpPr>
            <a:spLocks noGrp="1" noChangeArrowheads="1"/>
          </p:cNvSpPr>
          <p:nvPr>
            <p:ph type="body" idx="1"/>
          </p:nvPr>
        </p:nvSpPr>
        <p:spPr>
          <a:xfrm>
            <a:off x="250825" y="1628775"/>
            <a:ext cx="3384550" cy="4752975"/>
          </a:xfrm>
        </p:spPr>
        <p:txBody>
          <a:bodyPr/>
          <a:lstStyle/>
          <a:p>
            <a:pPr marL="0" indent="0">
              <a:buFontTx/>
              <a:buNone/>
            </a:pPr>
            <a:r>
              <a:rPr lang="de-DE" dirty="0" smtClean="0"/>
              <a:t>Dunkle Materie und Dunkle Energie sind die bestimmenden Energiebeitr</a:t>
            </a:r>
            <a:r>
              <a:rPr lang="de-DE" dirty="0" smtClean="0">
                <a:cs typeface="Times New Roman" pitchFamily="18" charset="0"/>
              </a:rPr>
              <a:t>äge des Universums.</a:t>
            </a:r>
          </a:p>
          <a:p>
            <a:pPr marL="0" indent="0">
              <a:buFontTx/>
              <a:buNone/>
            </a:pPr>
            <a:endParaRPr lang="de-DE" dirty="0" smtClean="0">
              <a:solidFill>
                <a:srgbClr val="FF0000"/>
              </a:solidFill>
              <a:cs typeface="Times New Roman" pitchFamily="18" charset="0"/>
            </a:endParaRPr>
          </a:p>
          <a:p>
            <a:pPr marL="0" indent="0">
              <a:buFontTx/>
              <a:buNone/>
            </a:pPr>
            <a:r>
              <a:rPr lang="de-DE" sz="3600" dirty="0" smtClean="0">
                <a:solidFill>
                  <a:srgbClr val="FF0000"/>
                </a:solidFill>
                <a:cs typeface="Times New Roman" pitchFamily="18" charset="0"/>
              </a:rPr>
              <a:t>Was sind sie?</a:t>
            </a:r>
          </a:p>
        </p:txBody>
      </p:sp>
      <p:pic>
        <p:nvPicPr>
          <p:cNvPr id="57348" name="Picture 4"/>
          <p:cNvPicPr>
            <a:picLocks noChangeAspect="1" noChangeArrowheads="1"/>
          </p:cNvPicPr>
          <p:nvPr/>
        </p:nvPicPr>
        <p:blipFill>
          <a:blip r:embed="rId2" cstate="print"/>
          <a:srcRect/>
          <a:stretch>
            <a:fillRect/>
          </a:stretch>
        </p:blipFill>
        <p:spPr bwMode="auto">
          <a:xfrm>
            <a:off x="3708400" y="1590675"/>
            <a:ext cx="523875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304800"/>
            <a:ext cx="7772400" cy="1143000"/>
          </a:xfrm>
        </p:spPr>
        <p:txBody>
          <a:bodyPr/>
          <a:lstStyle/>
          <a:p>
            <a:r>
              <a:rPr lang="de-DE" dirty="0" smtClean="0"/>
              <a:t>Was bedeutet das?</a:t>
            </a:r>
          </a:p>
        </p:txBody>
      </p:sp>
      <p:sp>
        <p:nvSpPr>
          <p:cNvPr id="205827" name="Rectangle 3"/>
          <p:cNvSpPr>
            <a:spLocks noGrp="1" noChangeArrowheads="1"/>
          </p:cNvSpPr>
          <p:nvPr>
            <p:ph type="body" idx="1"/>
          </p:nvPr>
        </p:nvSpPr>
        <p:spPr>
          <a:xfrm>
            <a:off x="685800" y="1447800"/>
            <a:ext cx="7772400" cy="4876800"/>
          </a:xfrm>
        </p:spPr>
        <p:txBody>
          <a:bodyPr/>
          <a:lstStyle/>
          <a:p>
            <a:pPr>
              <a:buFontTx/>
              <a:buNone/>
              <a:defRPr/>
            </a:pPr>
            <a:r>
              <a:rPr lang="de-DE" sz="3000" dirty="0" smtClean="0"/>
              <a:t>Das Universum besteht im wesentlichen aus </a:t>
            </a:r>
          </a:p>
          <a:p>
            <a:pPr algn="ctr">
              <a:buFontTx/>
              <a:buNone/>
              <a:defRPr/>
            </a:pPr>
            <a:r>
              <a:rPr lang="de-DE" sz="3000" dirty="0" smtClean="0">
                <a:solidFill>
                  <a:srgbClr val="FF0000"/>
                </a:solidFill>
                <a:effectLst>
                  <a:outerShdw blurRad="38100" dist="38100" dir="2700000" algn="tl">
                    <a:srgbClr val="000000"/>
                  </a:outerShdw>
                </a:effectLst>
              </a:rPr>
              <a:t>nichts.</a:t>
            </a:r>
            <a:endParaRPr lang="de-DE" sz="3000" dirty="0" smtClean="0">
              <a:solidFill>
                <a:srgbClr val="FF0000"/>
              </a:solidFill>
            </a:endParaRPr>
          </a:p>
          <a:p>
            <a:pPr>
              <a:buFontTx/>
              <a:buNone/>
              <a:defRPr/>
            </a:pPr>
            <a:r>
              <a:rPr lang="de-DE" sz="3000" dirty="0" smtClean="0"/>
              <a:t>Das Universum expandiert für immer.</a:t>
            </a:r>
          </a:p>
          <a:p>
            <a:pPr>
              <a:buFontTx/>
              <a:buNone/>
              <a:defRPr/>
            </a:pPr>
            <a:r>
              <a:rPr lang="de-DE" sz="3000" dirty="0" smtClean="0"/>
              <a:t>Im Moment existiert keine überzeugende physikalische Interpretation der </a:t>
            </a:r>
            <a:r>
              <a:rPr lang="de-DE" sz="3000" dirty="0" err="1" smtClean="0"/>
              <a:t>Vakuumsenergie</a:t>
            </a:r>
            <a:r>
              <a:rPr lang="de-DE" sz="3000" dirty="0" smtClean="0"/>
              <a:t> </a:t>
            </a:r>
            <a:r>
              <a:rPr lang="de-DE" sz="3000" dirty="0" smtClean="0">
                <a:solidFill>
                  <a:srgbClr val="FF0000"/>
                </a:solidFill>
              </a:rPr>
              <a:t>(Dunkle Energie)</a:t>
            </a:r>
            <a:r>
              <a:rPr lang="de-DE" sz="3000" dirty="0" smtClean="0"/>
              <a:t>.</a:t>
            </a:r>
          </a:p>
          <a:p>
            <a:pPr>
              <a:buFontTx/>
              <a:buNone/>
              <a:defRPr/>
            </a:pPr>
            <a:r>
              <a:rPr lang="de-DE" sz="3000" dirty="0" smtClean="0"/>
              <a:t>Nur 4% des Universums sind aus demselben „Stoff“ wie wir (und alles, das wir kennen).</a:t>
            </a:r>
          </a:p>
          <a:p>
            <a:pPr>
              <a:buFontTx/>
              <a:buNone/>
              <a:defRPr/>
            </a:pPr>
            <a:endParaRPr lang="de-DE"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65799" y="2571744"/>
            <a:ext cx="6178233" cy="4114800"/>
            <a:chOff x="3019551" y="2571744"/>
            <a:chExt cx="6178233" cy="4114800"/>
          </a:xfrm>
        </p:grpSpPr>
        <p:pic>
          <p:nvPicPr>
            <p:cNvPr id="8" name="Picture 7" descr="Fosbury_Azores.jpg"/>
            <p:cNvPicPr>
              <a:picLocks noChangeAspect="1"/>
            </p:cNvPicPr>
            <p:nvPr/>
          </p:nvPicPr>
          <p:blipFill>
            <a:blip r:embed="rId2" cstate="print"/>
            <a:stretch>
              <a:fillRect/>
            </a:stretch>
          </p:blipFill>
          <p:spPr>
            <a:xfrm>
              <a:off x="3019551" y="2571744"/>
              <a:ext cx="6178233" cy="4114800"/>
            </a:xfrm>
            <a:prstGeom prst="rect">
              <a:avLst/>
            </a:prstGeom>
          </p:spPr>
        </p:pic>
        <p:sp>
          <p:nvSpPr>
            <p:cNvPr id="9" name="TextBox 8"/>
            <p:cNvSpPr txBox="1"/>
            <p:nvPr/>
          </p:nvSpPr>
          <p:spPr>
            <a:xfrm>
              <a:off x="7715272" y="6286520"/>
              <a:ext cx="1357322" cy="338554"/>
            </a:xfrm>
            <a:prstGeom prst="rect">
              <a:avLst/>
            </a:prstGeom>
            <a:noFill/>
          </p:spPr>
          <p:txBody>
            <a:bodyPr wrap="square" rtlCol="0">
              <a:spAutoFit/>
            </a:bodyPr>
            <a:lstStyle/>
            <a:p>
              <a:r>
                <a:rPr lang="en-US" sz="1600" dirty="0" smtClean="0">
                  <a:solidFill>
                    <a:srgbClr val="000000"/>
                  </a:solidFill>
                </a:rPr>
                <a:t>© R. </a:t>
              </a:r>
              <a:r>
                <a:rPr lang="en-US" sz="1600" dirty="0" err="1" smtClean="0">
                  <a:solidFill>
                    <a:srgbClr val="000000"/>
                  </a:solidFill>
                </a:rPr>
                <a:t>Fosbury</a:t>
              </a:r>
              <a:endParaRPr lang="en-GB" sz="1600" dirty="0">
                <a:solidFill>
                  <a:srgbClr val="000000"/>
                </a:solidFill>
              </a:endParaRPr>
            </a:p>
          </p:txBody>
        </p:sp>
      </p:grpSp>
      <p:sp>
        <p:nvSpPr>
          <p:cNvPr id="2" name="Title 1"/>
          <p:cNvSpPr>
            <a:spLocks noGrp="1"/>
          </p:cNvSpPr>
          <p:nvPr>
            <p:ph type="title"/>
          </p:nvPr>
        </p:nvSpPr>
        <p:spPr>
          <a:xfrm>
            <a:off x="4929190" y="571480"/>
            <a:ext cx="3914748" cy="1143000"/>
          </a:xfrm>
        </p:spPr>
        <p:txBody>
          <a:bodyPr/>
          <a:lstStyle/>
          <a:p>
            <a:r>
              <a:rPr lang="en-US" sz="3600" dirty="0" smtClean="0"/>
              <a:t>Unser </a:t>
            </a:r>
            <a:r>
              <a:rPr lang="en-US" sz="3600" dirty="0" err="1" smtClean="0"/>
              <a:t>Universum</a:t>
            </a:r>
            <a:r>
              <a:rPr lang="en-US" sz="3600" dirty="0" smtClean="0"/>
              <a:t/>
            </a:r>
            <a:br>
              <a:rPr lang="en-US" sz="3600" dirty="0" smtClean="0"/>
            </a:br>
            <a:r>
              <a:rPr lang="en-US" sz="3600" dirty="0" err="1" smtClean="0"/>
              <a:t>Unsere</a:t>
            </a:r>
            <a:r>
              <a:rPr lang="en-US" sz="3600" dirty="0" smtClean="0"/>
              <a:t> Welt</a:t>
            </a:r>
            <a:endParaRPr lang="en-GB" dirty="0"/>
          </a:p>
        </p:txBody>
      </p:sp>
      <p:pic>
        <p:nvPicPr>
          <p:cNvPr id="6" name="Picture 5" descr="Querschnitt_Erde.jpg"/>
          <p:cNvPicPr>
            <a:picLocks noChangeAspect="1"/>
          </p:cNvPicPr>
          <p:nvPr/>
        </p:nvPicPr>
        <p:blipFill>
          <a:blip r:embed="rId3" cstate="print"/>
          <a:stretch>
            <a:fillRect/>
          </a:stretch>
        </p:blipFill>
        <p:spPr>
          <a:xfrm>
            <a:off x="0" y="0"/>
            <a:ext cx="2428868" cy="2428868"/>
          </a:xfrm>
          <a:prstGeom prst="rect">
            <a:avLst/>
          </a:prstGeom>
        </p:spPr>
      </p:pic>
      <p:pic>
        <p:nvPicPr>
          <p:cNvPr id="7" name="Picture 4"/>
          <p:cNvPicPr>
            <a:picLocks noChangeAspect="1" noChangeArrowheads="1"/>
          </p:cNvPicPr>
          <p:nvPr/>
        </p:nvPicPr>
        <p:blipFill>
          <a:blip r:embed="rId4" cstate="print"/>
          <a:srcRect/>
          <a:stretch>
            <a:fillRect/>
          </a:stretch>
        </p:blipFill>
        <p:spPr bwMode="auto">
          <a:xfrm>
            <a:off x="2500298" y="285728"/>
            <a:ext cx="2143140" cy="1959999"/>
          </a:xfrm>
          <a:prstGeom prst="rect">
            <a:avLst/>
          </a:prstGeom>
          <a:noFill/>
          <a:ln w="9525">
            <a:noFill/>
            <a:miter lim="800000"/>
            <a:headEnd/>
            <a:tailEnd/>
          </a:ln>
        </p:spPr>
      </p:pic>
      <p:pic>
        <p:nvPicPr>
          <p:cNvPr id="4" name="Content Placeholder 3" descr="blumenwiese_gross.jpg"/>
          <p:cNvPicPr>
            <a:picLocks noGrp="1" noChangeAspect="1"/>
          </p:cNvPicPr>
          <p:nvPr>
            <p:ph idx="1"/>
          </p:nvPr>
        </p:nvPicPr>
        <p:blipFill>
          <a:blip r:embed="rId5" cstate="print"/>
          <a:stretch>
            <a:fillRect/>
          </a:stretch>
        </p:blipFill>
        <p:spPr>
          <a:xfrm>
            <a:off x="0" y="2571744"/>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684213" y="1952625"/>
            <a:ext cx="7689850" cy="3322638"/>
          </a:xfrm>
          <a:prstGeom prst="rect">
            <a:avLst/>
          </a:prstGeom>
          <a:noFill/>
          <a:ln w="9525">
            <a:noFill/>
            <a:miter lim="800000"/>
            <a:headEnd/>
            <a:tailEnd/>
          </a:ln>
        </p:spPr>
        <p:txBody>
          <a:bodyPr>
            <a:spAutoFit/>
          </a:bodyPr>
          <a:lstStyle/>
          <a:p>
            <a:r>
              <a:rPr lang="en-GB" sz="3600" dirty="0">
                <a:solidFill>
                  <a:srgbClr val="FF0000"/>
                </a:solidFill>
                <a:latin typeface="HelveticaNeueLT Com 65 Md" pitchFamily="34" charset="0"/>
              </a:rPr>
              <a:t>Das </a:t>
            </a:r>
            <a:r>
              <a:rPr lang="en-GB" sz="3600" dirty="0" err="1">
                <a:solidFill>
                  <a:srgbClr val="FF0000"/>
                </a:solidFill>
                <a:latin typeface="HelveticaNeueLT Com 65 Md" pitchFamily="34" charset="0"/>
              </a:rPr>
              <a:t>Unverständlichste</a:t>
            </a:r>
            <a:r>
              <a:rPr lang="en-GB" sz="3600" dirty="0">
                <a:solidFill>
                  <a:srgbClr val="FF0000"/>
                </a:solidFill>
                <a:latin typeface="HelveticaNeueLT Com 65 Md" pitchFamily="34" charset="0"/>
              </a:rPr>
              <a:t> am </a:t>
            </a:r>
            <a:r>
              <a:rPr lang="en-GB" sz="3600" dirty="0" err="1">
                <a:solidFill>
                  <a:srgbClr val="FF0000"/>
                </a:solidFill>
                <a:latin typeface="HelveticaNeueLT Com 65 Md" pitchFamily="34" charset="0"/>
              </a:rPr>
              <a:t>Universum</a:t>
            </a:r>
            <a:r>
              <a:rPr lang="en-GB" sz="3600" dirty="0">
                <a:solidFill>
                  <a:srgbClr val="FF0000"/>
                </a:solidFill>
                <a:latin typeface="HelveticaNeueLT Com 65 Md" pitchFamily="34" charset="0"/>
              </a:rPr>
              <a:t> </a:t>
            </a:r>
            <a:r>
              <a:rPr lang="en-GB" sz="3600" dirty="0" err="1">
                <a:solidFill>
                  <a:srgbClr val="FF0000"/>
                </a:solidFill>
                <a:latin typeface="HelveticaNeueLT Com 65 Md" pitchFamily="34" charset="0"/>
              </a:rPr>
              <a:t>ist</a:t>
            </a:r>
            <a:r>
              <a:rPr lang="en-GB" sz="3600" dirty="0">
                <a:solidFill>
                  <a:srgbClr val="FF0000"/>
                </a:solidFill>
                <a:latin typeface="HelveticaNeueLT Com 65 Md" pitchFamily="34" charset="0"/>
              </a:rPr>
              <a:t> </a:t>
            </a:r>
            <a:r>
              <a:rPr lang="en-GB" sz="3600" dirty="0" err="1">
                <a:solidFill>
                  <a:srgbClr val="FF0000"/>
                </a:solidFill>
                <a:latin typeface="HelveticaNeueLT Com 65 Md" pitchFamily="34" charset="0"/>
              </a:rPr>
              <a:t>im</a:t>
            </a:r>
            <a:r>
              <a:rPr lang="en-GB" sz="3600" dirty="0">
                <a:solidFill>
                  <a:srgbClr val="FF0000"/>
                </a:solidFill>
                <a:latin typeface="HelveticaNeueLT Com 65 Md" pitchFamily="34" charset="0"/>
              </a:rPr>
              <a:t> </a:t>
            </a:r>
            <a:r>
              <a:rPr lang="en-GB" sz="3600" dirty="0" err="1">
                <a:solidFill>
                  <a:srgbClr val="FF0000"/>
                </a:solidFill>
                <a:latin typeface="HelveticaNeueLT Com 65 Md" pitchFamily="34" charset="0"/>
              </a:rPr>
              <a:t>Grunde</a:t>
            </a:r>
            <a:r>
              <a:rPr lang="en-GB" sz="3600" dirty="0">
                <a:solidFill>
                  <a:srgbClr val="FF0000"/>
                </a:solidFill>
                <a:latin typeface="HelveticaNeueLT Com 65 Md" pitchFamily="34" charset="0"/>
              </a:rPr>
              <a:t>, das </a:t>
            </a:r>
            <a:r>
              <a:rPr lang="en-GB" sz="3600" dirty="0" err="1">
                <a:solidFill>
                  <a:srgbClr val="FF0000"/>
                </a:solidFill>
                <a:latin typeface="HelveticaNeueLT Com 65 Md" pitchFamily="34" charset="0"/>
              </a:rPr>
              <a:t>wir</a:t>
            </a:r>
            <a:r>
              <a:rPr lang="en-GB" sz="3600" dirty="0">
                <a:solidFill>
                  <a:srgbClr val="FF0000"/>
                </a:solidFill>
                <a:latin typeface="HelveticaNeueLT Com 65 Md" pitchFamily="34" charset="0"/>
              </a:rPr>
              <a:t> </a:t>
            </a:r>
            <a:r>
              <a:rPr lang="en-GB" sz="3600" dirty="0" err="1">
                <a:solidFill>
                  <a:srgbClr val="FF0000"/>
                </a:solidFill>
                <a:latin typeface="HelveticaNeueLT Com 65 Md" pitchFamily="34" charset="0"/>
              </a:rPr>
              <a:t>es</a:t>
            </a:r>
            <a:r>
              <a:rPr lang="en-GB" sz="3600" dirty="0">
                <a:solidFill>
                  <a:srgbClr val="FF0000"/>
                </a:solidFill>
                <a:latin typeface="HelveticaNeueLT Com 65 Md" pitchFamily="34" charset="0"/>
              </a:rPr>
              <a:t> </a:t>
            </a:r>
            <a:r>
              <a:rPr lang="en-GB" sz="3600" dirty="0" err="1">
                <a:solidFill>
                  <a:srgbClr val="FF0000"/>
                </a:solidFill>
                <a:latin typeface="HelveticaNeueLT Com 65 Md" pitchFamily="34" charset="0"/>
              </a:rPr>
              <a:t>verstehen</a:t>
            </a:r>
            <a:r>
              <a:rPr lang="en-GB" sz="3600" dirty="0">
                <a:solidFill>
                  <a:srgbClr val="FF0000"/>
                </a:solidFill>
                <a:latin typeface="HelveticaNeueLT Com 65 Md" pitchFamily="34" charset="0"/>
              </a:rPr>
              <a:t> k</a:t>
            </a:r>
            <a:r>
              <a:rPr lang="en-US" sz="3600" dirty="0" err="1">
                <a:solidFill>
                  <a:srgbClr val="FF0000"/>
                </a:solidFill>
                <a:latin typeface="HelveticaNeueLT Com 65 Md" pitchFamily="34" charset="0"/>
                <a:cs typeface="Times New Roman" pitchFamily="18" charset="0"/>
              </a:rPr>
              <a:t>önnen</a:t>
            </a:r>
            <a:r>
              <a:rPr lang="en-GB" sz="3600" dirty="0">
                <a:solidFill>
                  <a:srgbClr val="FF0000"/>
                </a:solidFill>
                <a:latin typeface="HelveticaNeueLT Com 65 Md" pitchFamily="34" charset="0"/>
              </a:rPr>
              <a:t>.</a:t>
            </a:r>
            <a:r>
              <a:rPr lang="en-GB" dirty="0">
                <a:latin typeface="HelveticaNeueLT Com 65 Md" pitchFamily="34" charset="0"/>
              </a:rPr>
              <a:t> </a:t>
            </a:r>
            <a:endParaRPr lang="en-GB" sz="3200" dirty="0">
              <a:solidFill>
                <a:srgbClr val="FF0000"/>
              </a:solidFill>
              <a:latin typeface="HelveticaNeueLT Com 65 Md" pitchFamily="34" charset="0"/>
            </a:endParaRPr>
          </a:p>
          <a:p>
            <a:endParaRPr lang="en-GB" sz="3200" b="0" dirty="0">
              <a:latin typeface="HelveticaNeueLT Com 65 Md" pitchFamily="34" charset="0"/>
            </a:endParaRPr>
          </a:p>
          <a:p>
            <a:pPr algn="r"/>
            <a:endParaRPr lang="en-GB" dirty="0">
              <a:solidFill>
                <a:srgbClr val="000000"/>
              </a:solidFill>
              <a:latin typeface="HelveticaNeueLT Com 65 Md" pitchFamily="34" charset="0"/>
            </a:endParaRPr>
          </a:p>
          <a:p>
            <a:pPr algn="r"/>
            <a:endParaRPr lang="en-GB" dirty="0">
              <a:solidFill>
                <a:srgbClr val="000000"/>
              </a:solidFill>
              <a:latin typeface="HelveticaNeueLT Com 65 Md" pitchFamily="34" charset="0"/>
            </a:endParaRPr>
          </a:p>
          <a:p>
            <a:pPr algn="r"/>
            <a:r>
              <a:rPr lang="en-GB" dirty="0">
                <a:solidFill>
                  <a:schemeClr val="accent6"/>
                </a:solidFill>
                <a:latin typeface="HelveticaNeueLT Com 65 Md" pitchFamily="34" charset="0"/>
              </a:rPr>
              <a:t>Albert Einstein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2"/>
          <p:cNvSpPr txBox="1">
            <a:spLocks noChangeArrowheads="1"/>
          </p:cNvSpPr>
          <p:nvPr/>
        </p:nvSpPr>
        <p:spPr bwMode="auto">
          <a:xfrm>
            <a:off x="762000" y="457200"/>
            <a:ext cx="7689850" cy="5693866"/>
          </a:xfrm>
          <a:prstGeom prst="rect">
            <a:avLst/>
          </a:prstGeom>
          <a:noFill/>
          <a:ln w="9525">
            <a:noFill/>
            <a:miter lim="800000"/>
            <a:headEnd/>
            <a:tailEnd/>
          </a:ln>
          <a:effectLst/>
        </p:spPr>
        <p:txBody>
          <a:bodyPr>
            <a:spAutoFit/>
          </a:bodyPr>
          <a:lstStyle/>
          <a:p>
            <a:r>
              <a:rPr lang="de-DE" sz="2600" dirty="0">
                <a:solidFill>
                  <a:schemeClr val="accent6"/>
                </a:solidFill>
                <a:latin typeface="HelveticaNeueLT Com 65 Md" pitchFamily="34" charset="0"/>
              </a:rPr>
              <a:t>John Quincy Adams, der 6. Präsident der Vereinigten Staaten, traf vor dem Kongress die Feststellung, dass das Niveau der Kultur und Zivilisation eines Landes am Zustand seiner Sternwarten abgelesen werden könne. Die Astronomie ist alles andere als eine abseitig weltfremde Wissenschaft, für die man sie manchmal glaubte halten zu müssen. Ihre enge Verbindung mit allen Zweigen der Physik, Mathematik und Geophysik und selbst mit vielen Gebieten der modernen Technologie macht sie zu einem integrierenden Teil der modernen Wissenschaft. </a:t>
            </a:r>
          </a:p>
          <a:p>
            <a:pPr algn="r"/>
            <a:r>
              <a:rPr lang="de-DE" sz="2600" dirty="0">
                <a:solidFill>
                  <a:schemeClr val="accent6"/>
                </a:solidFill>
                <a:latin typeface="HelveticaNeueLT Com 65 Md" pitchFamily="34" charset="0"/>
              </a:rPr>
              <a:t>Otto Heckmann (1960)</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218" name="Rectangle 2"/>
          <p:cNvSpPr>
            <a:spLocks noGrp="1" noChangeArrowheads="1"/>
          </p:cNvSpPr>
          <p:nvPr>
            <p:ph type="title"/>
          </p:nvPr>
        </p:nvSpPr>
        <p:spPr>
          <a:xfrm>
            <a:off x="1928794" y="198438"/>
            <a:ext cx="6786610" cy="873108"/>
          </a:xfrm>
        </p:spPr>
        <p:txBody>
          <a:bodyPr/>
          <a:lstStyle/>
          <a:p>
            <a:r>
              <a:rPr lang="en-GB" sz="2800" dirty="0"/>
              <a:t>Die </a:t>
            </a:r>
            <a:r>
              <a:rPr lang="en-GB" sz="2800" dirty="0" err="1" smtClean="0"/>
              <a:t>Europ</a:t>
            </a:r>
            <a:r>
              <a:rPr lang="en-US" sz="2800" dirty="0" err="1" smtClean="0">
                <a:cs typeface="Arial" pitchFamily="34" charset="0"/>
              </a:rPr>
              <a:t>äische</a:t>
            </a:r>
            <a:r>
              <a:rPr lang="en-US" sz="2800" dirty="0" smtClean="0">
                <a:cs typeface="Arial" pitchFamily="34" charset="0"/>
              </a:rPr>
              <a:t> </a:t>
            </a:r>
            <a:r>
              <a:rPr lang="en-US" sz="2800" dirty="0" err="1" smtClean="0">
                <a:cs typeface="Arial" pitchFamily="34" charset="0"/>
              </a:rPr>
              <a:t>Südsternwarte</a:t>
            </a:r>
            <a:r>
              <a:rPr lang="en-US" sz="2800" dirty="0" smtClean="0">
                <a:cs typeface="Arial" pitchFamily="34" charset="0"/>
              </a:rPr>
              <a:t/>
            </a:r>
            <a:br>
              <a:rPr lang="en-US" sz="2800" dirty="0" smtClean="0">
                <a:cs typeface="Arial" pitchFamily="34" charset="0"/>
              </a:rPr>
            </a:br>
            <a:r>
              <a:rPr lang="en-US" sz="2800" dirty="0" smtClean="0">
                <a:cs typeface="Arial" pitchFamily="34" charset="0"/>
              </a:rPr>
              <a:t>European Southern Observatory (ESO)</a:t>
            </a:r>
            <a:endParaRPr lang="en-GB" sz="2800" dirty="0"/>
          </a:p>
        </p:txBody>
      </p:sp>
      <p:sp>
        <p:nvSpPr>
          <p:cNvPr id="1673219" name="Rectangle 3"/>
          <p:cNvSpPr>
            <a:spLocks noGrp="1" noChangeArrowheads="1"/>
          </p:cNvSpPr>
          <p:nvPr>
            <p:ph idx="1"/>
          </p:nvPr>
        </p:nvSpPr>
        <p:spPr>
          <a:xfrm>
            <a:off x="500034" y="1571612"/>
            <a:ext cx="8215370" cy="4714908"/>
          </a:xfrm>
        </p:spPr>
        <p:txBody>
          <a:bodyPr/>
          <a:lstStyle/>
          <a:p>
            <a:pPr>
              <a:spcBef>
                <a:spcPct val="5000"/>
              </a:spcBef>
            </a:pPr>
            <a:r>
              <a:rPr lang="en-GB" sz="2400" dirty="0" err="1"/>
              <a:t>Aufgabe</a:t>
            </a:r>
            <a:endParaRPr lang="en-GB" sz="2400" dirty="0"/>
          </a:p>
          <a:p>
            <a:pPr lvl="1">
              <a:spcBef>
                <a:spcPct val="5000"/>
              </a:spcBef>
            </a:pPr>
            <a:r>
              <a:rPr lang="en-GB" sz="2000" dirty="0" err="1"/>
              <a:t>Entwicklung</a:t>
            </a:r>
            <a:r>
              <a:rPr lang="en-GB" sz="2000" dirty="0"/>
              <a:t> und </a:t>
            </a:r>
            <a:r>
              <a:rPr lang="en-GB" sz="2000" dirty="0" err="1"/>
              <a:t>Betrieb</a:t>
            </a:r>
            <a:r>
              <a:rPr lang="en-GB" sz="2000" dirty="0"/>
              <a:t> von </a:t>
            </a:r>
            <a:r>
              <a:rPr lang="en-GB" sz="2000" dirty="0" err="1"/>
              <a:t>erstklassigen</a:t>
            </a:r>
            <a:r>
              <a:rPr lang="en-GB" sz="2000" dirty="0"/>
              <a:t> </a:t>
            </a:r>
            <a:r>
              <a:rPr lang="en-GB" sz="2000" dirty="0" err="1"/>
              <a:t>Beobachtungseinrichtungen</a:t>
            </a:r>
            <a:r>
              <a:rPr lang="en-GB" sz="2000" dirty="0"/>
              <a:t> </a:t>
            </a:r>
            <a:r>
              <a:rPr lang="en-GB" sz="2000" dirty="0" err="1"/>
              <a:t>der</a:t>
            </a:r>
            <a:r>
              <a:rPr lang="en-GB" sz="2000" dirty="0"/>
              <a:t> </a:t>
            </a:r>
            <a:r>
              <a:rPr lang="en-GB" sz="2000" dirty="0" err="1"/>
              <a:t>astronomischen</a:t>
            </a:r>
            <a:r>
              <a:rPr lang="en-GB" sz="2000" dirty="0"/>
              <a:t> </a:t>
            </a:r>
            <a:r>
              <a:rPr lang="en-GB" sz="2000" dirty="0" err="1"/>
              <a:t>Forschung</a:t>
            </a:r>
            <a:endParaRPr lang="en-GB" sz="2000" dirty="0"/>
          </a:p>
          <a:p>
            <a:pPr lvl="1">
              <a:spcBef>
                <a:spcPct val="5000"/>
              </a:spcBef>
            </a:pPr>
            <a:r>
              <a:rPr lang="en-GB" sz="2000" dirty="0"/>
              <a:t>Organisation von </a:t>
            </a:r>
            <a:r>
              <a:rPr lang="en-GB" sz="2000" dirty="0" err="1"/>
              <a:t>astronomischer</a:t>
            </a:r>
            <a:r>
              <a:rPr lang="en-GB" sz="2000" dirty="0"/>
              <a:t> </a:t>
            </a:r>
            <a:r>
              <a:rPr lang="en-GB" sz="2000" dirty="0" err="1"/>
              <a:t>Zusammenarbeit</a:t>
            </a:r>
            <a:r>
              <a:rPr lang="en-GB" sz="2000" dirty="0"/>
              <a:t> (</a:t>
            </a:r>
            <a:r>
              <a:rPr lang="en-GB" sz="2000" dirty="0" err="1"/>
              <a:t>vor</a:t>
            </a:r>
            <a:r>
              <a:rPr lang="en-GB" sz="2000" dirty="0"/>
              <a:t> </a:t>
            </a:r>
            <a:r>
              <a:rPr lang="en-GB" sz="2000" dirty="0" err="1"/>
              <a:t>allem</a:t>
            </a:r>
            <a:r>
              <a:rPr lang="en-GB" sz="2000" dirty="0"/>
              <a:t> in </a:t>
            </a:r>
            <a:r>
              <a:rPr lang="en-GB" sz="2000" dirty="0" err="1"/>
              <a:t>Europa</a:t>
            </a:r>
            <a:r>
              <a:rPr lang="en-GB" sz="2000" dirty="0"/>
              <a:t>)</a:t>
            </a:r>
          </a:p>
          <a:p>
            <a:pPr>
              <a:spcBef>
                <a:spcPct val="5000"/>
              </a:spcBef>
            </a:pPr>
            <a:r>
              <a:rPr lang="en-GB" sz="2400" dirty="0" err="1"/>
              <a:t>Zwischenstaatliche</a:t>
            </a:r>
            <a:r>
              <a:rPr lang="en-GB" sz="2400" dirty="0"/>
              <a:t> Organisation</a:t>
            </a:r>
          </a:p>
          <a:p>
            <a:pPr lvl="1">
              <a:spcBef>
                <a:spcPct val="5000"/>
              </a:spcBef>
            </a:pPr>
            <a:r>
              <a:rPr lang="en-GB" sz="2000" dirty="0"/>
              <a:t>1962 von f</a:t>
            </a:r>
            <a:r>
              <a:rPr lang="en-US" sz="2000" dirty="0" err="1">
                <a:cs typeface="Arial" pitchFamily="34" charset="0"/>
              </a:rPr>
              <a:t>ünf</a:t>
            </a:r>
            <a:r>
              <a:rPr lang="en-US" sz="2000" dirty="0">
                <a:cs typeface="Arial" pitchFamily="34" charset="0"/>
              </a:rPr>
              <a:t> </a:t>
            </a:r>
            <a:r>
              <a:rPr lang="en-US" sz="2000" dirty="0" err="1">
                <a:cs typeface="Arial" pitchFamily="34" charset="0"/>
              </a:rPr>
              <a:t>Staaten</a:t>
            </a:r>
            <a:r>
              <a:rPr lang="en-US" sz="2000" dirty="0">
                <a:cs typeface="Arial" pitchFamily="34" charset="0"/>
              </a:rPr>
              <a:t> g</a:t>
            </a:r>
            <a:r>
              <a:rPr lang="en-GB" sz="2000" dirty="0" err="1"/>
              <a:t>egr</a:t>
            </a:r>
            <a:r>
              <a:rPr lang="en-US" sz="2000" dirty="0" err="1">
                <a:cs typeface="Arial" pitchFamily="34" charset="0"/>
              </a:rPr>
              <a:t>ündet</a:t>
            </a:r>
            <a:endParaRPr lang="en-US" sz="2000" dirty="0">
              <a:cs typeface="Arial" pitchFamily="34" charset="0"/>
            </a:endParaRPr>
          </a:p>
          <a:p>
            <a:pPr lvl="1">
              <a:spcBef>
                <a:spcPct val="5000"/>
              </a:spcBef>
            </a:pPr>
            <a:r>
              <a:rPr lang="en-US" sz="2000" dirty="0" err="1">
                <a:cs typeface="Arial" pitchFamily="34" charset="0"/>
              </a:rPr>
              <a:t>Inzwischen</a:t>
            </a:r>
            <a:r>
              <a:rPr lang="en-US" sz="2000" dirty="0">
                <a:cs typeface="Arial" pitchFamily="34" charset="0"/>
              </a:rPr>
              <a:t> 14 </a:t>
            </a:r>
            <a:r>
              <a:rPr lang="en-US" sz="2000" dirty="0" err="1">
                <a:cs typeface="Arial" pitchFamily="34" charset="0"/>
              </a:rPr>
              <a:t>Mitgliedsstaaten</a:t>
            </a:r>
            <a:r>
              <a:rPr lang="en-GB" sz="2000" dirty="0"/>
              <a:t> </a:t>
            </a:r>
          </a:p>
          <a:p>
            <a:pPr>
              <a:spcBef>
                <a:spcPct val="5000"/>
              </a:spcBef>
            </a:pPr>
            <a:r>
              <a:rPr lang="en-GB" sz="2400" dirty="0" err="1"/>
              <a:t>Sternwarten</a:t>
            </a:r>
            <a:r>
              <a:rPr lang="en-GB" sz="2400" dirty="0"/>
              <a:t> in Chile</a:t>
            </a:r>
          </a:p>
          <a:p>
            <a:pPr lvl="1">
              <a:spcBef>
                <a:spcPct val="5000"/>
              </a:spcBef>
            </a:pPr>
            <a:r>
              <a:rPr lang="en-GB" sz="2000" dirty="0" err="1"/>
              <a:t>Optisch</a:t>
            </a:r>
            <a:r>
              <a:rPr lang="en-GB" sz="2000" dirty="0"/>
              <a:t> und </a:t>
            </a:r>
            <a:r>
              <a:rPr lang="en-GB" sz="2000" dirty="0" err="1"/>
              <a:t>Infrarot</a:t>
            </a:r>
            <a:r>
              <a:rPr lang="en-GB" sz="2000" dirty="0"/>
              <a:t>: La </a:t>
            </a:r>
            <a:r>
              <a:rPr lang="en-GB" sz="2000" dirty="0" err="1"/>
              <a:t>Silla</a:t>
            </a:r>
            <a:r>
              <a:rPr lang="en-GB" sz="2000" dirty="0"/>
              <a:t> und </a:t>
            </a:r>
            <a:r>
              <a:rPr lang="en-GB" sz="2000" dirty="0" err="1"/>
              <a:t>Paranal</a:t>
            </a:r>
            <a:r>
              <a:rPr lang="en-GB" sz="2000" dirty="0"/>
              <a:t>  </a:t>
            </a:r>
          </a:p>
          <a:p>
            <a:pPr lvl="1">
              <a:spcBef>
                <a:spcPct val="5000"/>
              </a:spcBef>
            </a:pPr>
            <a:r>
              <a:rPr lang="en-GB" sz="2000" dirty="0"/>
              <a:t>Sub-mm: APEX und ALMA Partner auf </a:t>
            </a:r>
            <a:r>
              <a:rPr lang="en-GB" sz="2000" dirty="0" err="1"/>
              <a:t>Chajnantor</a:t>
            </a:r>
            <a:endParaRPr lang="en-GB" sz="2000" dirty="0"/>
          </a:p>
          <a:p>
            <a:pPr>
              <a:spcBef>
                <a:spcPct val="5000"/>
              </a:spcBef>
            </a:pPr>
            <a:r>
              <a:rPr lang="en-GB" sz="2400" dirty="0" err="1"/>
              <a:t>Hauptquartier</a:t>
            </a:r>
            <a:r>
              <a:rPr lang="en-GB" sz="2400" dirty="0"/>
              <a:t> in </a:t>
            </a:r>
            <a:r>
              <a:rPr lang="en-GB" sz="2400" dirty="0" err="1"/>
              <a:t>Garching</a:t>
            </a:r>
            <a:r>
              <a:rPr lang="en-GB" sz="2400" dirty="0"/>
              <a:t> and </a:t>
            </a:r>
            <a:r>
              <a:rPr lang="en-GB" sz="2400" dirty="0" err="1"/>
              <a:t>Institut</a:t>
            </a:r>
            <a:r>
              <a:rPr lang="en-GB" sz="2400" dirty="0"/>
              <a:t> in Santiago</a:t>
            </a:r>
            <a:endParaRPr lang="en-GB"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370" name="Rectangle 2"/>
          <p:cNvSpPr>
            <a:spLocks noGrp="1" noChangeArrowheads="1"/>
          </p:cNvSpPr>
          <p:nvPr>
            <p:ph type="title"/>
          </p:nvPr>
        </p:nvSpPr>
        <p:spPr/>
        <p:txBody>
          <a:bodyPr/>
          <a:lstStyle/>
          <a:p>
            <a:r>
              <a:rPr lang="en-GB"/>
              <a:t>Astronomie ist anders …</a:t>
            </a:r>
          </a:p>
        </p:txBody>
      </p:sp>
      <p:sp>
        <p:nvSpPr>
          <p:cNvPr id="1722371" name="Rectangle 3"/>
          <p:cNvSpPr>
            <a:spLocks noGrp="1" noChangeArrowheads="1"/>
          </p:cNvSpPr>
          <p:nvPr>
            <p:ph type="body" idx="1"/>
          </p:nvPr>
        </p:nvSpPr>
        <p:spPr>
          <a:xfrm>
            <a:off x="685800" y="1457340"/>
            <a:ext cx="7772400" cy="4114800"/>
          </a:xfrm>
        </p:spPr>
        <p:txBody>
          <a:bodyPr/>
          <a:lstStyle/>
          <a:p>
            <a:r>
              <a:rPr lang="en-GB" sz="2800" dirty="0" err="1"/>
              <a:t>Studium</a:t>
            </a:r>
            <a:r>
              <a:rPr lang="en-GB" sz="2800" dirty="0"/>
              <a:t> </a:t>
            </a:r>
            <a:r>
              <a:rPr lang="en-GB" sz="2800" dirty="0" err="1"/>
              <a:t>aller</a:t>
            </a:r>
            <a:r>
              <a:rPr lang="en-GB" sz="2800" dirty="0"/>
              <a:t> </a:t>
            </a:r>
            <a:r>
              <a:rPr lang="en-GB" sz="2800" dirty="0" err="1"/>
              <a:t>Objekte</a:t>
            </a:r>
            <a:r>
              <a:rPr lang="en-GB" sz="2800" dirty="0"/>
              <a:t> </a:t>
            </a:r>
            <a:r>
              <a:rPr lang="en-GB" sz="2800" dirty="0" err="1"/>
              <a:t>ausserhalb</a:t>
            </a:r>
            <a:r>
              <a:rPr lang="en-GB" sz="2800" dirty="0"/>
              <a:t> </a:t>
            </a:r>
            <a:r>
              <a:rPr lang="en-GB" sz="2800" dirty="0" err="1"/>
              <a:t>der</a:t>
            </a:r>
            <a:r>
              <a:rPr lang="en-GB" sz="2800" dirty="0"/>
              <a:t> </a:t>
            </a:r>
            <a:r>
              <a:rPr lang="en-GB" sz="2800" dirty="0" err="1"/>
              <a:t>Erde</a:t>
            </a:r>
            <a:endParaRPr lang="en-GB" sz="2800" dirty="0"/>
          </a:p>
          <a:p>
            <a:r>
              <a:rPr lang="en-GB" sz="2800" dirty="0" err="1"/>
              <a:t>Keine</a:t>
            </a:r>
            <a:r>
              <a:rPr lang="en-GB" sz="2800" dirty="0"/>
              <a:t> </a:t>
            </a:r>
            <a:r>
              <a:rPr lang="en-GB" sz="2800" dirty="0" err="1"/>
              <a:t>direkten</a:t>
            </a:r>
            <a:r>
              <a:rPr lang="en-GB" sz="2800" dirty="0"/>
              <a:t> </a:t>
            </a:r>
            <a:r>
              <a:rPr lang="en-GB" sz="2800" dirty="0" err="1"/>
              <a:t>Experimente</a:t>
            </a:r>
            <a:endParaRPr lang="en-GB" sz="2800" dirty="0"/>
          </a:p>
          <a:p>
            <a:pPr lvl="1"/>
            <a:r>
              <a:rPr lang="en-GB" sz="2400" dirty="0" err="1"/>
              <a:t>Laborexperimente</a:t>
            </a:r>
            <a:r>
              <a:rPr lang="en-GB" sz="2400" dirty="0"/>
              <a:t> k</a:t>
            </a:r>
            <a:r>
              <a:rPr lang="en-US" sz="2400" dirty="0" err="1">
                <a:cs typeface="Arial" pitchFamily="34" charset="0"/>
              </a:rPr>
              <a:t>önnen</a:t>
            </a:r>
            <a:r>
              <a:rPr lang="en-US" sz="2400" dirty="0">
                <a:cs typeface="Arial" pitchFamily="34" charset="0"/>
              </a:rPr>
              <a:t> </a:t>
            </a:r>
            <a:r>
              <a:rPr lang="en-US" sz="2400" dirty="0" err="1">
                <a:cs typeface="Arial" pitchFamily="34" charset="0"/>
              </a:rPr>
              <a:t>nur</a:t>
            </a:r>
            <a:r>
              <a:rPr lang="en-US" sz="2400" dirty="0">
                <a:cs typeface="Arial" pitchFamily="34" charset="0"/>
              </a:rPr>
              <a:t> </a:t>
            </a:r>
            <a:r>
              <a:rPr lang="en-US" sz="2400" dirty="0" err="1">
                <a:cs typeface="Arial" pitchFamily="34" charset="0"/>
              </a:rPr>
              <a:t>beschränkt</a:t>
            </a:r>
            <a:r>
              <a:rPr lang="en-US" sz="2400" dirty="0">
                <a:cs typeface="Arial" pitchFamily="34" charset="0"/>
              </a:rPr>
              <a:t> die </a:t>
            </a:r>
            <a:r>
              <a:rPr lang="en-US" sz="2400" dirty="0" err="1">
                <a:cs typeface="Arial" pitchFamily="34" charset="0"/>
              </a:rPr>
              <a:t>Bedingungen</a:t>
            </a:r>
            <a:r>
              <a:rPr lang="en-US" sz="2400" dirty="0">
                <a:cs typeface="Arial" pitchFamily="34" charset="0"/>
              </a:rPr>
              <a:t> </a:t>
            </a:r>
            <a:r>
              <a:rPr lang="en-US" sz="2400" dirty="0" err="1">
                <a:cs typeface="Arial" pitchFamily="34" charset="0"/>
              </a:rPr>
              <a:t>im</a:t>
            </a:r>
            <a:r>
              <a:rPr lang="en-US" sz="2400" dirty="0">
                <a:cs typeface="Arial" pitchFamily="34" charset="0"/>
              </a:rPr>
              <a:t> </a:t>
            </a:r>
            <a:r>
              <a:rPr lang="en-US" sz="2400" dirty="0" err="1">
                <a:cs typeface="Arial" pitchFamily="34" charset="0"/>
              </a:rPr>
              <a:t>Universum</a:t>
            </a:r>
            <a:r>
              <a:rPr lang="en-US" sz="2400" dirty="0">
                <a:cs typeface="Arial" pitchFamily="34" charset="0"/>
              </a:rPr>
              <a:t> </a:t>
            </a:r>
            <a:r>
              <a:rPr lang="en-US" sz="2400" dirty="0" err="1">
                <a:cs typeface="Arial" pitchFamily="34" charset="0"/>
              </a:rPr>
              <a:t>erzeugen</a:t>
            </a:r>
            <a:r>
              <a:rPr lang="en-US" sz="2400" dirty="0">
                <a:cs typeface="Arial" pitchFamily="34" charset="0"/>
              </a:rPr>
              <a:t> </a:t>
            </a:r>
            <a:r>
              <a:rPr lang="en-US" sz="2400" dirty="0" smtClean="0">
                <a:cs typeface="Arial" pitchFamily="34" charset="0"/>
              </a:rPr>
              <a:t/>
            </a:r>
            <a:br>
              <a:rPr lang="en-US" sz="2400" dirty="0" smtClean="0">
                <a:cs typeface="Arial" pitchFamily="34" charset="0"/>
              </a:rPr>
            </a:br>
            <a:r>
              <a:rPr lang="en-US" sz="2400" dirty="0" smtClean="0">
                <a:cs typeface="Arial" pitchFamily="34" charset="0"/>
              </a:rPr>
              <a:t>(</a:t>
            </a:r>
            <a:r>
              <a:rPr lang="en-US" sz="2400" dirty="0">
                <a:cs typeface="Arial" pitchFamily="34" charset="0"/>
              </a:rPr>
              <a:t>e.g. </a:t>
            </a:r>
            <a:r>
              <a:rPr lang="en-US" sz="2400" dirty="0" err="1">
                <a:cs typeface="Arial" pitchFamily="34" charset="0"/>
              </a:rPr>
              <a:t>Dichten</a:t>
            </a:r>
            <a:r>
              <a:rPr lang="en-US" sz="2400" dirty="0">
                <a:cs typeface="Arial" pitchFamily="34" charset="0"/>
              </a:rPr>
              <a:t>, </a:t>
            </a:r>
            <a:r>
              <a:rPr lang="en-US" sz="2400" dirty="0" err="1">
                <a:cs typeface="Arial" pitchFamily="34" charset="0"/>
              </a:rPr>
              <a:t>Entfernungen</a:t>
            </a:r>
            <a:r>
              <a:rPr lang="en-US" sz="2400" dirty="0">
                <a:cs typeface="Arial" pitchFamily="34" charset="0"/>
              </a:rPr>
              <a:t> und </a:t>
            </a:r>
            <a:r>
              <a:rPr lang="en-US" sz="2400" dirty="0" err="1">
                <a:cs typeface="Arial" pitchFamily="34" charset="0"/>
              </a:rPr>
              <a:t>Zeiträume</a:t>
            </a:r>
            <a:r>
              <a:rPr lang="en-US" sz="2400" dirty="0">
                <a:cs typeface="Arial" pitchFamily="34" charset="0"/>
              </a:rPr>
              <a:t>, </a:t>
            </a:r>
            <a:r>
              <a:rPr lang="en-US" sz="2400" dirty="0" err="1">
                <a:cs typeface="Arial" pitchFamily="34" charset="0"/>
              </a:rPr>
              <a:t>Temperaturen</a:t>
            </a:r>
            <a:r>
              <a:rPr lang="en-US" sz="2400" dirty="0">
                <a:cs typeface="Arial" pitchFamily="34" charset="0"/>
              </a:rPr>
              <a:t>)</a:t>
            </a:r>
          </a:p>
          <a:p>
            <a:r>
              <a:rPr lang="en-US" sz="2800" dirty="0" err="1">
                <a:cs typeface="Arial" pitchFamily="34" charset="0"/>
              </a:rPr>
              <a:t>Informationsträger</a:t>
            </a:r>
            <a:endParaRPr lang="en-US" sz="2800" dirty="0">
              <a:cs typeface="Arial" pitchFamily="34" charset="0"/>
            </a:endParaRPr>
          </a:p>
          <a:p>
            <a:pPr lvl="1"/>
            <a:r>
              <a:rPr lang="en-US" sz="2400" dirty="0" err="1">
                <a:cs typeface="Arial" pitchFamily="34" charset="0"/>
              </a:rPr>
              <a:t>Photonen</a:t>
            </a:r>
            <a:r>
              <a:rPr lang="en-US" sz="2400" dirty="0">
                <a:cs typeface="Arial" pitchFamily="34" charset="0"/>
              </a:rPr>
              <a:t> – </a:t>
            </a:r>
            <a:r>
              <a:rPr lang="en-US" sz="2400" dirty="0" err="1">
                <a:cs typeface="Arial" pitchFamily="34" charset="0"/>
              </a:rPr>
              <a:t>elektromagnetische</a:t>
            </a:r>
            <a:r>
              <a:rPr lang="en-US" sz="2400" dirty="0">
                <a:cs typeface="Arial" pitchFamily="34" charset="0"/>
              </a:rPr>
              <a:t> </a:t>
            </a:r>
            <a:r>
              <a:rPr lang="en-US" sz="2400" dirty="0" err="1">
                <a:cs typeface="Arial" pitchFamily="34" charset="0"/>
              </a:rPr>
              <a:t>Strahlung</a:t>
            </a:r>
            <a:endParaRPr lang="en-US" sz="2400" dirty="0">
              <a:cs typeface="Arial" pitchFamily="34" charset="0"/>
            </a:endParaRPr>
          </a:p>
          <a:p>
            <a:pPr lvl="1"/>
            <a:r>
              <a:rPr lang="en-US" sz="2400" dirty="0">
                <a:cs typeface="Arial" pitchFamily="34" charset="0"/>
              </a:rPr>
              <a:t>Neutrinos – </a:t>
            </a:r>
            <a:r>
              <a:rPr lang="en-US" sz="2400" dirty="0" err="1">
                <a:cs typeface="Arial" pitchFamily="34" charset="0"/>
              </a:rPr>
              <a:t>bisher</a:t>
            </a:r>
            <a:r>
              <a:rPr lang="en-US" sz="2400" dirty="0">
                <a:cs typeface="Arial" pitchFamily="34" charset="0"/>
              </a:rPr>
              <a:t> </a:t>
            </a:r>
            <a:r>
              <a:rPr lang="en-US" sz="2400" dirty="0" err="1">
                <a:cs typeface="Arial" pitchFamily="34" charset="0"/>
              </a:rPr>
              <a:t>nur</a:t>
            </a:r>
            <a:r>
              <a:rPr lang="en-US" sz="2400" dirty="0">
                <a:cs typeface="Arial" pitchFamily="34" charset="0"/>
              </a:rPr>
              <a:t> von </a:t>
            </a:r>
            <a:r>
              <a:rPr lang="en-US" sz="2400" dirty="0" err="1">
                <a:cs typeface="Arial" pitchFamily="34" charset="0"/>
              </a:rPr>
              <a:t>zwei</a:t>
            </a:r>
            <a:r>
              <a:rPr lang="en-US" sz="2400" dirty="0">
                <a:cs typeface="Arial" pitchFamily="34" charset="0"/>
              </a:rPr>
              <a:t> </a:t>
            </a:r>
            <a:r>
              <a:rPr lang="en-US" sz="2400" dirty="0" err="1">
                <a:cs typeface="Arial" pitchFamily="34" charset="0"/>
              </a:rPr>
              <a:t>astronomischen</a:t>
            </a:r>
            <a:r>
              <a:rPr lang="en-US" sz="2400" dirty="0">
                <a:cs typeface="Arial" pitchFamily="34" charset="0"/>
              </a:rPr>
              <a:t> </a:t>
            </a:r>
            <a:r>
              <a:rPr lang="en-US" sz="2400" dirty="0" err="1">
                <a:cs typeface="Arial" pitchFamily="34" charset="0"/>
              </a:rPr>
              <a:t>Objekten</a:t>
            </a:r>
            <a:r>
              <a:rPr lang="en-US" sz="2400" dirty="0">
                <a:cs typeface="Arial" pitchFamily="34" charset="0"/>
              </a:rPr>
              <a:t> </a:t>
            </a:r>
            <a:r>
              <a:rPr lang="en-US" sz="2400" dirty="0" err="1">
                <a:cs typeface="Arial" pitchFamily="34" charset="0"/>
              </a:rPr>
              <a:t>beobachtet</a:t>
            </a:r>
            <a:endParaRPr lang="en-US" sz="2400" dirty="0">
              <a:cs typeface="Arial" pitchFamily="34" charset="0"/>
            </a:endParaRPr>
          </a:p>
          <a:p>
            <a:pPr lvl="1"/>
            <a:r>
              <a:rPr lang="en-US" sz="2400" dirty="0" err="1">
                <a:cs typeface="Arial" pitchFamily="34" charset="0"/>
              </a:rPr>
              <a:t>Gravitationswellen</a:t>
            </a:r>
            <a:r>
              <a:rPr lang="en-US" sz="2400" dirty="0">
                <a:cs typeface="Arial" pitchFamily="34" charset="0"/>
              </a:rPr>
              <a:t> – </a:t>
            </a:r>
            <a:r>
              <a:rPr lang="en-US" sz="2400" dirty="0" err="1">
                <a:cs typeface="Arial" pitchFamily="34" charset="0"/>
              </a:rPr>
              <a:t>vorhergesagt</a:t>
            </a:r>
            <a:r>
              <a:rPr lang="en-US" sz="2400" dirty="0">
                <a:cs typeface="Arial" pitchFamily="34" charset="0"/>
              </a:rPr>
              <a:t>, </a:t>
            </a:r>
            <a:r>
              <a:rPr lang="en-US" sz="2400" dirty="0" err="1">
                <a:cs typeface="Arial" pitchFamily="34" charset="0"/>
              </a:rPr>
              <a:t>aber</a:t>
            </a:r>
            <a:r>
              <a:rPr lang="en-US" sz="2400" dirty="0">
                <a:cs typeface="Arial" pitchFamily="34" charset="0"/>
              </a:rPr>
              <a:t> </a:t>
            </a:r>
            <a:r>
              <a:rPr lang="en-US" sz="2400" dirty="0" err="1">
                <a:cs typeface="Arial" pitchFamily="34" charset="0"/>
              </a:rPr>
              <a:t>bis</a:t>
            </a:r>
            <a:r>
              <a:rPr lang="en-US" sz="2400" dirty="0">
                <a:cs typeface="Arial" pitchFamily="34" charset="0"/>
              </a:rPr>
              <a:t> </a:t>
            </a:r>
            <a:r>
              <a:rPr lang="en-US" sz="2400" dirty="0" err="1">
                <a:cs typeface="Arial" pitchFamily="34" charset="0"/>
              </a:rPr>
              <a:t>heute</a:t>
            </a:r>
            <a:r>
              <a:rPr lang="en-US" sz="2400" dirty="0">
                <a:cs typeface="Arial" pitchFamily="34" charset="0"/>
              </a:rPr>
              <a:t> </a:t>
            </a:r>
            <a:r>
              <a:rPr lang="en-US" sz="2400" dirty="0" err="1">
                <a:cs typeface="Arial" pitchFamily="34" charset="0"/>
              </a:rPr>
              <a:t>nur</a:t>
            </a:r>
            <a:r>
              <a:rPr lang="en-US" sz="2400" dirty="0">
                <a:cs typeface="Arial" pitchFamily="34" charset="0"/>
              </a:rPr>
              <a:t> </a:t>
            </a:r>
            <a:r>
              <a:rPr lang="en-US" sz="2400" dirty="0" err="1">
                <a:cs typeface="Arial" pitchFamily="34" charset="0"/>
              </a:rPr>
              <a:t>indirekt</a:t>
            </a:r>
            <a:r>
              <a:rPr lang="en-US" sz="2400" dirty="0">
                <a:cs typeface="Arial" pitchFamily="34" charset="0"/>
              </a:rPr>
              <a:t> </a:t>
            </a:r>
            <a:r>
              <a:rPr lang="en-US" sz="2400" dirty="0" err="1">
                <a:cs typeface="Arial" pitchFamily="34" charset="0"/>
              </a:rPr>
              <a:t>beobachtet</a:t>
            </a:r>
            <a:endParaRPr lang="en-US" sz="2400" dirty="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endParaRPr lang="en-GB"/>
          </a:p>
        </p:txBody>
      </p:sp>
      <p:pic>
        <p:nvPicPr>
          <p:cNvPr id="409604" name="Picture 4" descr="earthlights"/>
          <p:cNvPicPr>
            <a:picLocks noChangeAspect="1" noChangeArrowheads="1"/>
          </p:cNvPicPr>
          <p:nvPr/>
        </p:nvPicPr>
        <p:blipFill>
          <a:blip r:embed="rId2" cstate="print"/>
          <a:srcRect/>
          <a:stretch>
            <a:fillRect/>
          </a:stretch>
        </p:blipFill>
        <p:spPr bwMode="auto">
          <a:xfrm>
            <a:off x="142875" y="1052513"/>
            <a:ext cx="8893175" cy="5440362"/>
          </a:xfrm>
          <a:prstGeom prst="rect">
            <a:avLst/>
          </a:prstGeom>
          <a:noFill/>
        </p:spPr>
      </p:pic>
      <p:grpSp>
        <p:nvGrpSpPr>
          <p:cNvPr id="2" name="Group 5"/>
          <p:cNvGrpSpPr>
            <a:grpSpLocks/>
          </p:cNvGrpSpPr>
          <p:nvPr/>
        </p:nvGrpSpPr>
        <p:grpSpPr bwMode="auto">
          <a:xfrm>
            <a:off x="827088" y="1263650"/>
            <a:ext cx="7610475" cy="3965575"/>
            <a:chOff x="463" y="971"/>
            <a:chExt cx="4794" cy="2498"/>
          </a:xfrm>
        </p:grpSpPr>
        <p:grpSp>
          <p:nvGrpSpPr>
            <p:cNvPr id="3" name="Group 6"/>
            <p:cNvGrpSpPr>
              <a:grpSpLocks/>
            </p:cNvGrpSpPr>
            <p:nvPr/>
          </p:nvGrpSpPr>
          <p:grpSpPr bwMode="auto">
            <a:xfrm>
              <a:off x="657" y="1616"/>
              <a:ext cx="4600" cy="1853"/>
              <a:chOff x="657" y="1616"/>
              <a:chExt cx="4600" cy="1853"/>
            </a:xfrm>
          </p:grpSpPr>
          <p:grpSp>
            <p:nvGrpSpPr>
              <p:cNvPr id="4" name="Group 7"/>
              <p:cNvGrpSpPr>
                <a:grpSpLocks/>
              </p:cNvGrpSpPr>
              <p:nvPr/>
            </p:nvGrpSpPr>
            <p:grpSpPr bwMode="auto">
              <a:xfrm>
                <a:off x="3028" y="1616"/>
                <a:ext cx="2229" cy="288"/>
                <a:chOff x="3028" y="1616"/>
                <a:chExt cx="2229" cy="288"/>
              </a:xfrm>
            </p:grpSpPr>
            <p:sp>
              <p:nvSpPr>
                <p:cNvPr id="409608" name="Line 8"/>
                <p:cNvSpPr>
                  <a:spLocks noChangeShapeType="1"/>
                </p:cNvSpPr>
                <p:nvPr/>
              </p:nvSpPr>
              <p:spPr bwMode="auto">
                <a:xfrm>
                  <a:off x="3028" y="1639"/>
                  <a:ext cx="227" cy="137"/>
                </a:xfrm>
                <a:prstGeom prst="line">
                  <a:avLst/>
                </a:prstGeom>
                <a:noFill/>
                <a:ln w="9525">
                  <a:solidFill>
                    <a:srgbClr val="FF0000"/>
                  </a:solidFill>
                  <a:round/>
                  <a:headEnd type="triangle" w="med" len="med"/>
                  <a:tailEnd/>
                </a:ln>
                <a:effectLst/>
              </p:spPr>
              <p:txBody>
                <a:bodyPr/>
                <a:lstStyle/>
                <a:p>
                  <a:endParaRPr lang="en-GB"/>
                </a:p>
              </p:txBody>
            </p:sp>
            <p:sp>
              <p:nvSpPr>
                <p:cNvPr id="409609" name="Text Box 9"/>
                <p:cNvSpPr txBox="1">
                  <a:spLocks noChangeArrowheads="1"/>
                </p:cNvSpPr>
                <p:nvPr/>
              </p:nvSpPr>
              <p:spPr bwMode="auto">
                <a:xfrm>
                  <a:off x="3243" y="1616"/>
                  <a:ext cx="2014" cy="288"/>
                </a:xfrm>
                <a:prstGeom prst="rect">
                  <a:avLst/>
                </a:prstGeom>
                <a:noFill/>
                <a:ln w="9525">
                  <a:noFill/>
                  <a:miter lim="800000"/>
                  <a:headEnd/>
                  <a:tailEnd/>
                </a:ln>
                <a:effectLst/>
              </p:spPr>
              <p:txBody>
                <a:bodyPr wrap="none">
                  <a:spAutoFit/>
                </a:bodyPr>
                <a:lstStyle/>
                <a:p>
                  <a:r>
                    <a:rPr lang="en-GB">
                      <a:solidFill>
                        <a:srgbClr val="FF0000"/>
                      </a:solidFill>
                    </a:rPr>
                    <a:t>Garching bei M</a:t>
                  </a:r>
                  <a:r>
                    <a:rPr lang="en-US">
                      <a:solidFill>
                        <a:srgbClr val="FF0000"/>
                      </a:solidFill>
                      <a:cs typeface="Times New Roman" pitchFamily="18" charset="0"/>
                    </a:rPr>
                    <a:t>ünchen</a:t>
                  </a:r>
                </a:p>
              </p:txBody>
            </p:sp>
          </p:grpSp>
          <p:grpSp>
            <p:nvGrpSpPr>
              <p:cNvPr id="5" name="Group 10"/>
              <p:cNvGrpSpPr>
                <a:grpSpLocks/>
              </p:cNvGrpSpPr>
              <p:nvPr/>
            </p:nvGrpSpPr>
            <p:grpSpPr bwMode="auto">
              <a:xfrm>
                <a:off x="657" y="3181"/>
                <a:ext cx="1073" cy="288"/>
                <a:chOff x="657" y="3181"/>
                <a:chExt cx="1073" cy="288"/>
              </a:xfrm>
            </p:grpSpPr>
            <p:sp>
              <p:nvSpPr>
                <p:cNvPr id="409611" name="Line 11"/>
                <p:cNvSpPr>
                  <a:spLocks noChangeShapeType="1"/>
                </p:cNvSpPr>
                <p:nvPr/>
              </p:nvSpPr>
              <p:spPr bwMode="auto">
                <a:xfrm flipV="1">
                  <a:off x="1457" y="3203"/>
                  <a:ext cx="273" cy="138"/>
                </a:xfrm>
                <a:prstGeom prst="line">
                  <a:avLst/>
                </a:prstGeom>
                <a:noFill/>
                <a:ln w="9525">
                  <a:solidFill>
                    <a:srgbClr val="FF0000"/>
                  </a:solidFill>
                  <a:round/>
                  <a:headEnd/>
                  <a:tailEnd type="triangle" w="med" len="med"/>
                </a:ln>
                <a:effectLst/>
              </p:spPr>
              <p:txBody>
                <a:bodyPr/>
                <a:lstStyle/>
                <a:p>
                  <a:endParaRPr lang="en-GB"/>
                </a:p>
              </p:txBody>
            </p:sp>
            <p:sp>
              <p:nvSpPr>
                <p:cNvPr id="409612" name="Text Box 12"/>
                <p:cNvSpPr txBox="1">
                  <a:spLocks noChangeArrowheads="1"/>
                </p:cNvSpPr>
                <p:nvPr/>
              </p:nvSpPr>
              <p:spPr bwMode="auto">
                <a:xfrm>
                  <a:off x="657" y="3181"/>
                  <a:ext cx="831" cy="288"/>
                </a:xfrm>
                <a:prstGeom prst="rect">
                  <a:avLst/>
                </a:prstGeom>
                <a:noFill/>
                <a:ln w="9525">
                  <a:noFill/>
                  <a:miter lim="800000"/>
                  <a:headEnd/>
                  <a:tailEnd/>
                </a:ln>
                <a:effectLst/>
              </p:spPr>
              <p:txBody>
                <a:bodyPr wrap="none">
                  <a:spAutoFit/>
                </a:bodyPr>
                <a:lstStyle/>
                <a:p>
                  <a:r>
                    <a:rPr lang="en-GB">
                      <a:solidFill>
                        <a:srgbClr val="FF0000"/>
                      </a:solidFill>
                    </a:rPr>
                    <a:t>Santiago</a:t>
                  </a:r>
                </a:p>
              </p:txBody>
            </p:sp>
          </p:grpSp>
          <p:grpSp>
            <p:nvGrpSpPr>
              <p:cNvPr id="6" name="Group 13"/>
              <p:cNvGrpSpPr>
                <a:grpSpLocks/>
              </p:cNvGrpSpPr>
              <p:nvPr/>
            </p:nvGrpSpPr>
            <p:grpSpPr bwMode="auto">
              <a:xfrm>
                <a:off x="748" y="2915"/>
                <a:ext cx="988" cy="288"/>
                <a:chOff x="748" y="2915"/>
                <a:chExt cx="988" cy="288"/>
              </a:xfrm>
            </p:grpSpPr>
            <p:sp>
              <p:nvSpPr>
                <p:cNvPr id="409614" name="Line 14"/>
                <p:cNvSpPr>
                  <a:spLocks noChangeShapeType="1"/>
                </p:cNvSpPr>
                <p:nvPr/>
              </p:nvSpPr>
              <p:spPr bwMode="auto">
                <a:xfrm>
                  <a:off x="1462" y="3078"/>
                  <a:ext cx="274" cy="47"/>
                </a:xfrm>
                <a:prstGeom prst="line">
                  <a:avLst/>
                </a:prstGeom>
                <a:noFill/>
                <a:ln w="9525">
                  <a:solidFill>
                    <a:srgbClr val="FF0000"/>
                  </a:solidFill>
                  <a:round/>
                  <a:headEnd/>
                  <a:tailEnd type="triangle" w="med" len="med"/>
                </a:ln>
                <a:effectLst/>
              </p:spPr>
              <p:txBody>
                <a:bodyPr/>
                <a:lstStyle/>
                <a:p>
                  <a:endParaRPr lang="en-GB"/>
                </a:p>
              </p:txBody>
            </p:sp>
            <p:sp>
              <p:nvSpPr>
                <p:cNvPr id="409615" name="Text Box 15"/>
                <p:cNvSpPr txBox="1">
                  <a:spLocks noChangeArrowheads="1"/>
                </p:cNvSpPr>
                <p:nvPr/>
              </p:nvSpPr>
              <p:spPr bwMode="auto">
                <a:xfrm>
                  <a:off x="748" y="2915"/>
                  <a:ext cx="750" cy="288"/>
                </a:xfrm>
                <a:prstGeom prst="rect">
                  <a:avLst/>
                </a:prstGeom>
                <a:noFill/>
                <a:ln w="9525">
                  <a:noFill/>
                  <a:miter lim="800000"/>
                  <a:headEnd/>
                  <a:tailEnd/>
                </a:ln>
                <a:effectLst/>
              </p:spPr>
              <p:txBody>
                <a:bodyPr wrap="none">
                  <a:spAutoFit/>
                </a:bodyPr>
                <a:lstStyle/>
                <a:p>
                  <a:r>
                    <a:rPr lang="en-GB">
                      <a:solidFill>
                        <a:srgbClr val="FF0000"/>
                      </a:solidFill>
                    </a:rPr>
                    <a:t>La Silla</a:t>
                  </a:r>
                </a:p>
              </p:txBody>
            </p:sp>
          </p:grpSp>
          <p:grpSp>
            <p:nvGrpSpPr>
              <p:cNvPr id="7" name="Group 16"/>
              <p:cNvGrpSpPr>
                <a:grpSpLocks/>
              </p:cNvGrpSpPr>
              <p:nvPr/>
            </p:nvGrpSpPr>
            <p:grpSpPr bwMode="auto">
              <a:xfrm>
                <a:off x="793" y="2614"/>
                <a:ext cx="946" cy="416"/>
                <a:chOff x="793" y="2614"/>
                <a:chExt cx="946" cy="416"/>
              </a:xfrm>
            </p:grpSpPr>
            <p:sp>
              <p:nvSpPr>
                <p:cNvPr id="409617" name="Line 17"/>
                <p:cNvSpPr>
                  <a:spLocks noChangeShapeType="1"/>
                </p:cNvSpPr>
                <p:nvPr/>
              </p:nvSpPr>
              <p:spPr bwMode="auto">
                <a:xfrm>
                  <a:off x="1518" y="2777"/>
                  <a:ext cx="221" cy="253"/>
                </a:xfrm>
                <a:prstGeom prst="line">
                  <a:avLst/>
                </a:prstGeom>
                <a:noFill/>
                <a:ln w="9525">
                  <a:solidFill>
                    <a:srgbClr val="FF0000"/>
                  </a:solidFill>
                  <a:round/>
                  <a:headEnd/>
                  <a:tailEnd type="triangle" w="med" len="med"/>
                </a:ln>
                <a:effectLst/>
              </p:spPr>
              <p:txBody>
                <a:bodyPr/>
                <a:lstStyle/>
                <a:p>
                  <a:endParaRPr lang="en-GB"/>
                </a:p>
              </p:txBody>
            </p:sp>
            <p:sp>
              <p:nvSpPr>
                <p:cNvPr id="409618" name="Text Box 18"/>
                <p:cNvSpPr txBox="1">
                  <a:spLocks noChangeArrowheads="1"/>
                </p:cNvSpPr>
                <p:nvPr/>
              </p:nvSpPr>
              <p:spPr bwMode="auto">
                <a:xfrm>
                  <a:off x="793" y="2614"/>
                  <a:ext cx="766" cy="288"/>
                </a:xfrm>
                <a:prstGeom prst="rect">
                  <a:avLst/>
                </a:prstGeom>
                <a:noFill/>
                <a:ln w="9525">
                  <a:noFill/>
                  <a:miter lim="800000"/>
                  <a:headEnd/>
                  <a:tailEnd/>
                </a:ln>
                <a:effectLst/>
              </p:spPr>
              <p:txBody>
                <a:bodyPr wrap="none">
                  <a:spAutoFit/>
                </a:bodyPr>
                <a:lstStyle/>
                <a:p>
                  <a:r>
                    <a:rPr lang="en-GB">
                      <a:solidFill>
                        <a:srgbClr val="FF0000"/>
                      </a:solidFill>
                    </a:rPr>
                    <a:t>Paranal</a:t>
                  </a:r>
                </a:p>
              </p:txBody>
            </p:sp>
          </p:grpSp>
          <p:grpSp>
            <p:nvGrpSpPr>
              <p:cNvPr id="8" name="Group 19"/>
              <p:cNvGrpSpPr>
                <a:grpSpLocks/>
              </p:cNvGrpSpPr>
              <p:nvPr/>
            </p:nvGrpSpPr>
            <p:grpSpPr bwMode="auto">
              <a:xfrm>
                <a:off x="1791" y="2507"/>
                <a:ext cx="1180" cy="515"/>
                <a:chOff x="1791" y="2507"/>
                <a:chExt cx="1180" cy="515"/>
              </a:xfrm>
            </p:grpSpPr>
            <p:sp>
              <p:nvSpPr>
                <p:cNvPr id="409620" name="Line 20"/>
                <p:cNvSpPr>
                  <a:spLocks noChangeShapeType="1"/>
                </p:cNvSpPr>
                <p:nvPr/>
              </p:nvSpPr>
              <p:spPr bwMode="auto">
                <a:xfrm flipV="1">
                  <a:off x="1791" y="2677"/>
                  <a:ext cx="144" cy="345"/>
                </a:xfrm>
                <a:prstGeom prst="line">
                  <a:avLst/>
                </a:prstGeom>
                <a:noFill/>
                <a:ln w="9525">
                  <a:solidFill>
                    <a:srgbClr val="FF0000"/>
                  </a:solidFill>
                  <a:round/>
                  <a:headEnd type="triangle" w="med" len="med"/>
                  <a:tailEnd/>
                </a:ln>
                <a:effectLst/>
              </p:spPr>
              <p:txBody>
                <a:bodyPr/>
                <a:lstStyle/>
                <a:p>
                  <a:endParaRPr lang="en-GB"/>
                </a:p>
              </p:txBody>
            </p:sp>
            <p:sp>
              <p:nvSpPr>
                <p:cNvPr id="409621" name="Text Box 21"/>
                <p:cNvSpPr txBox="1">
                  <a:spLocks noChangeArrowheads="1"/>
                </p:cNvSpPr>
                <p:nvPr/>
              </p:nvSpPr>
              <p:spPr bwMode="auto">
                <a:xfrm>
                  <a:off x="1894" y="2507"/>
                  <a:ext cx="1077" cy="288"/>
                </a:xfrm>
                <a:prstGeom prst="rect">
                  <a:avLst/>
                </a:prstGeom>
                <a:noFill/>
                <a:ln w="9525">
                  <a:noFill/>
                  <a:miter lim="800000"/>
                  <a:headEnd/>
                  <a:tailEnd/>
                </a:ln>
                <a:effectLst/>
              </p:spPr>
              <p:txBody>
                <a:bodyPr wrap="none">
                  <a:spAutoFit/>
                </a:bodyPr>
                <a:lstStyle/>
                <a:p>
                  <a:r>
                    <a:rPr lang="en-GB">
                      <a:solidFill>
                        <a:srgbClr val="FF0000"/>
                      </a:solidFill>
                    </a:rPr>
                    <a:t>Chajnantor</a:t>
                  </a:r>
                </a:p>
              </p:txBody>
            </p:sp>
          </p:grpSp>
        </p:grpSp>
        <p:sp>
          <p:nvSpPr>
            <p:cNvPr id="409622" name="Text Box 22"/>
            <p:cNvSpPr txBox="1">
              <a:spLocks noChangeArrowheads="1"/>
            </p:cNvSpPr>
            <p:nvPr/>
          </p:nvSpPr>
          <p:spPr bwMode="auto">
            <a:xfrm>
              <a:off x="463" y="971"/>
              <a:ext cx="1154" cy="327"/>
            </a:xfrm>
            <a:prstGeom prst="rect">
              <a:avLst/>
            </a:prstGeom>
            <a:noFill/>
            <a:ln w="9525">
              <a:noFill/>
              <a:miter lim="800000"/>
              <a:headEnd/>
              <a:tailEnd/>
            </a:ln>
            <a:effectLst/>
          </p:spPr>
          <p:txBody>
            <a:bodyPr wrap="none">
              <a:spAutoFit/>
            </a:bodyPr>
            <a:lstStyle/>
            <a:p>
              <a:r>
                <a:rPr lang="en-GB" sz="2800">
                  <a:solidFill>
                    <a:srgbClr val="FF0000"/>
                  </a:solidFill>
                </a:rPr>
                <a:t>ESOs Orte</a:t>
              </a:r>
            </a:p>
          </p:txBody>
        </p:sp>
      </p:grpSp>
      <p:sp>
        <p:nvSpPr>
          <p:cNvPr id="25" name="Title 24"/>
          <p:cNvSpPr>
            <a:spLocks noGrp="1"/>
          </p:cNvSpPr>
          <p:nvPr>
            <p:ph type="title"/>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685800" y="53975"/>
            <a:ext cx="7772400" cy="1143000"/>
          </a:xfrm>
        </p:spPr>
        <p:txBody>
          <a:bodyPr/>
          <a:lstStyle/>
          <a:p>
            <a:r>
              <a:rPr lang="en-GB"/>
              <a:t>ESO Heute</a:t>
            </a:r>
          </a:p>
        </p:txBody>
      </p:sp>
      <p:sp>
        <p:nvSpPr>
          <p:cNvPr id="388099" name="Rectangle 3"/>
          <p:cNvSpPr>
            <a:spLocks noGrp="1" noChangeArrowheads="1"/>
          </p:cNvSpPr>
          <p:nvPr>
            <p:ph type="body" idx="1"/>
          </p:nvPr>
        </p:nvSpPr>
        <p:spPr>
          <a:xfrm>
            <a:off x="827088" y="1052513"/>
            <a:ext cx="8316912" cy="5472112"/>
          </a:xfrm>
        </p:spPr>
        <p:txBody>
          <a:bodyPr/>
          <a:lstStyle/>
          <a:p>
            <a:pPr>
              <a:spcBef>
                <a:spcPct val="50000"/>
              </a:spcBef>
              <a:buFontTx/>
              <a:buNone/>
            </a:pPr>
            <a:r>
              <a:rPr lang="en-GB" sz="2800" b="1"/>
              <a:t>Sternwarten auf La Silla und Paranal in Betrieb</a:t>
            </a:r>
          </a:p>
          <a:p>
            <a:pPr lvl="1">
              <a:spcBef>
                <a:spcPct val="50000"/>
              </a:spcBef>
              <a:buFontTx/>
              <a:buNone/>
            </a:pPr>
            <a:r>
              <a:rPr lang="en-GB" sz="2400" b="1"/>
              <a:t> (10 Teleskope in 2009, plus vier Teleskope f</a:t>
            </a:r>
            <a:r>
              <a:rPr lang="en-US" sz="2400" b="1">
                <a:cs typeface="Arial" pitchFamily="34" charset="0"/>
              </a:rPr>
              <a:t>ü</a:t>
            </a:r>
            <a:r>
              <a:rPr lang="en-GB" sz="2400" b="1"/>
              <a:t>r Interferometry)</a:t>
            </a:r>
          </a:p>
          <a:p>
            <a:pPr>
              <a:spcBef>
                <a:spcPct val="50000"/>
              </a:spcBef>
              <a:buFontTx/>
              <a:buNone/>
            </a:pPr>
            <a:r>
              <a:rPr lang="en-GB" sz="2800" b="1"/>
              <a:t>APEX im Betrieb auf Chajnantor</a:t>
            </a:r>
          </a:p>
          <a:p>
            <a:pPr>
              <a:spcBef>
                <a:spcPct val="50000"/>
              </a:spcBef>
              <a:buFontTx/>
              <a:buNone/>
            </a:pPr>
            <a:r>
              <a:rPr lang="en-GB" sz="2800" b="1"/>
              <a:t>ALMA im Bau (erste Wissenschaftsbeobachtungen geplant f</a:t>
            </a:r>
            <a:r>
              <a:rPr lang="en-US" sz="2800" b="1">
                <a:cs typeface="Arial" pitchFamily="34" charset="0"/>
              </a:rPr>
              <a:t>ür 2011</a:t>
            </a:r>
            <a:r>
              <a:rPr lang="en-GB" sz="2800" b="1"/>
              <a:t>, </a:t>
            </a:r>
            <a:br>
              <a:rPr lang="en-GB" sz="2800" b="1"/>
            </a:br>
            <a:r>
              <a:rPr lang="en-GB" sz="2800" b="1"/>
              <a:t>voller Betrieb 2013)</a:t>
            </a:r>
          </a:p>
          <a:p>
            <a:pPr>
              <a:spcBef>
                <a:spcPct val="50000"/>
              </a:spcBef>
              <a:buFontTx/>
              <a:buNone/>
            </a:pPr>
            <a:r>
              <a:rPr lang="en-GB" sz="2800" b="1"/>
              <a:t>European Extremely Large Telescope in Planung</a:t>
            </a:r>
          </a:p>
          <a:p>
            <a:pPr>
              <a:spcBef>
                <a:spcPct val="50000"/>
              </a:spcBef>
              <a:buFontTx/>
              <a:buNone/>
            </a:pPr>
            <a:r>
              <a:rPr lang="en-GB" sz="2800" b="1"/>
              <a:t>Hauptquartier in Garching, Deutschland</a:t>
            </a:r>
          </a:p>
          <a:p>
            <a:pPr>
              <a:spcBef>
                <a:spcPct val="50000"/>
              </a:spcBef>
              <a:buFontTx/>
              <a:buNone/>
            </a:pPr>
            <a:r>
              <a:rPr lang="en-GB" sz="2800" b="1"/>
              <a:t>Repr</a:t>
            </a:r>
            <a:r>
              <a:rPr lang="en-US" sz="2800" b="1">
                <a:cs typeface="Arial" pitchFamily="34" charset="0"/>
              </a:rPr>
              <a:t>ä</a:t>
            </a:r>
            <a:r>
              <a:rPr lang="en-GB" sz="2800" b="1"/>
              <a:t>sentation in Santiago, Chile</a:t>
            </a:r>
          </a:p>
        </p:txBody>
      </p:sp>
      <p:grpSp>
        <p:nvGrpSpPr>
          <p:cNvPr id="2" name="Group 4"/>
          <p:cNvGrpSpPr>
            <a:grpSpLocks/>
          </p:cNvGrpSpPr>
          <p:nvPr/>
        </p:nvGrpSpPr>
        <p:grpSpPr bwMode="auto">
          <a:xfrm>
            <a:off x="1116013" y="2133600"/>
            <a:ext cx="7488237" cy="4076700"/>
            <a:chOff x="476" y="1633"/>
            <a:chExt cx="4717" cy="2568"/>
          </a:xfrm>
        </p:grpSpPr>
        <p:pic>
          <p:nvPicPr>
            <p:cNvPr id="388101" name="Picture 5"/>
            <p:cNvPicPr>
              <a:picLocks noChangeAspect="1" noChangeArrowheads="1"/>
            </p:cNvPicPr>
            <p:nvPr/>
          </p:nvPicPr>
          <p:blipFill>
            <a:blip r:embed="rId2" cstate="print"/>
            <a:srcRect/>
            <a:stretch>
              <a:fillRect/>
            </a:stretch>
          </p:blipFill>
          <p:spPr bwMode="auto">
            <a:xfrm>
              <a:off x="476" y="1866"/>
              <a:ext cx="2404" cy="2335"/>
            </a:xfrm>
            <a:prstGeom prst="rect">
              <a:avLst/>
            </a:prstGeom>
            <a:noFill/>
            <a:ln w="9525">
              <a:noFill/>
              <a:miter lim="800000"/>
              <a:headEnd/>
              <a:tailEnd/>
            </a:ln>
          </p:spPr>
        </p:pic>
        <p:pic>
          <p:nvPicPr>
            <p:cNvPr id="388102" name="Picture 6" descr="07"/>
            <p:cNvPicPr>
              <a:picLocks noChangeAspect="1" noChangeArrowheads="1"/>
            </p:cNvPicPr>
            <p:nvPr/>
          </p:nvPicPr>
          <p:blipFill>
            <a:blip r:embed="rId3" cstate="print"/>
            <a:srcRect/>
            <a:stretch>
              <a:fillRect/>
            </a:stretch>
          </p:blipFill>
          <p:spPr bwMode="auto">
            <a:xfrm>
              <a:off x="3191" y="1633"/>
              <a:ext cx="2002" cy="2568"/>
            </a:xfrm>
            <a:prstGeom prst="rect">
              <a:avLst/>
            </a:prstGeom>
            <a:noFill/>
          </p:spPr>
        </p:pic>
      </p:grpSp>
      <p:pic>
        <p:nvPicPr>
          <p:cNvPr id="388103" name="Picture 7" descr="ALMA GENERAL VIEW"/>
          <p:cNvPicPr>
            <a:picLocks noChangeAspect="1" noChangeArrowheads="1"/>
          </p:cNvPicPr>
          <p:nvPr/>
        </p:nvPicPr>
        <p:blipFill>
          <a:blip r:embed="rId4" cstate="print">
            <a:lum bright="6000" contrast="18000"/>
          </a:blip>
          <a:srcRect/>
          <a:stretch>
            <a:fillRect/>
          </a:stretch>
        </p:blipFill>
        <p:spPr bwMode="auto">
          <a:xfrm>
            <a:off x="4787900" y="3787775"/>
            <a:ext cx="4065588" cy="3097213"/>
          </a:xfrm>
          <a:prstGeom prst="rect">
            <a:avLst/>
          </a:prstGeom>
          <a:noFill/>
        </p:spPr>
      </p:pic>
      <p:pic>
        <p:nvPicPr>
          <p:cNvPr id="388104" name="Picture 8" descr="E-ELT_BRD200612"/>
          <p:cNvPicPr>
            <a:picLocks noChangeAspect="1" noChangeArrowheads="1"/>
          </p:cNvPicPr>
          <p:nvPr/>
        </p:nvPicPr>
        <p:blipFill>
          <a:blip r:embed="rId5" cstate="print"/>
          <a:srcRect/>
          <a:stretch>
            <a:fillRect/>
          </a:stretch>
        </p:blipFill>
        <p:spPr bwMode="auto">
          <a:xfrm>
            <a:off x="4319588" y="300038"/>
            <a:ext cx="4716462" cy="4281487"/>
          </a:xfrm>
          <a:prstGeom prst="rect">
            <a:avLst/>
          </a:prstGeom>
          <a:noFill/>
        </p:spPr>
      </p:pic>
      <p:pic>
        <p:nvPicPr>
          <p:cNvPr id="388105" name="Picture 9" descr="APEX_handover"/>
          <p:cNvPicPr>
            <a:picLocks noChangeAspect="1" noChangeArrowheads="1"/>
          </p:cNvPicPr>
          <p:nvPr/>
        </p:nvPicPr>
        <p:blipFill>
          <a:blip r:embed="rId6" cstate="print"/>
          <a:srcRect/>
          <a:stretch>
            <a:fillRect/>
          </a:stretch>
        </p:blipFill>
        <p:spPr bwMode="auto">
          <a:xfrm>
            <a:off x="649288" y="3284538"/>
            <a:ext cx="4427537" cy="3321050"/>
          </a:xfrm>
          <a:prstGeom prst="rect">
            <a:avLst/>
          </a:prstGeom>
          <a:noFill/>
        </p:spPr>
      </p:pic>
      <p:pic>
        <p:nvPicPr>
          <p:cNvPr id="388106" name="Picture 10" descr="ESO-Garching"/>
          <p:cNvPicPr>
            <a:picLocks noChangeAspect="1" noChangeArrowheads="1"/>
          </p:cNvPicPr>
          <p:nvPr/>
        </p:nvPicPr>
        <p:blipFill>
          <a:blip r:embed="rId7" cstate="print"/>
          <a:srcRect/>
          <a:stretch>
            <a:fillRect/>
          </a:stretch>
        </p:blipFill>
        <p:spPr bwMode="auto">
          <a:xfrm>
            <a:off x="684213" y="1193800"/>
            <a:ext cx="7847012" cy="4322763"/>
          </a:xfrm>
          <a:prstGeom prst="rect">
            <a:avLst/>
          </a:prstGeom>
          <a:noFill/>
        </p:spPr>
      </p:pic>
      <p:pic>
        <p:nvPicPr>
          <p:cNvPr id="388107" name="Picture 11" descr="Vitacura-office"/>
          <p:cNvPicPr>
            <a:picLocks noChangeAspect="1" noChangeArrowheads="1"/>
          </p:cNvPicPr>
          <p:nvPr/>
        </p:nvPicPr>
        <p:blipFill>
          <a:blip r:embed="rId8" cstate="print"/>
          <a:srcRect/>
          <a:stretch>
            <a:fillRect/>
          </a:stretch>
        </p:blipFill>
        <p:spPr bwMode="auto">
          <a:xfrm>
            <a:off x="396875" y="950913"/>
            <a:ext cx="6480175" cy="51419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88099">
                                            <p:txEl>
                                              <p:pRg st="0" end="0"/>
                                            </p:txEl>
                                          </p:spTgt>
                                        </p:tgtEl>
                                        <p:attrNameLst>
                                          <p:attrName>style.color</p:attrName>
                                        </p:attrNameLst>
                                      </p:cBhvr>
                                      <p:to>
                                        <a:schemeClr val="accent2"/>
                                      </p:to>
                                    </p:animClr>
                                  </p:childTnLst>
                                  <p:subTnLst>
                                    <p:animClr>
                                      <p:cBhvr override="childStyle">
                                        <p:cTn dur="1" fill="hold" display="0" masterRel="nextClick" afterEffect="1"/>
                                        <p:tgtEl>
                                          <p:spTgt spid="388099">
                                            <p:txEl>
                                              <p:pRg st="0" end="0"/>
                                            </p:txEl>
                                          </p:spTgt>
                                        </p:tgtEl>
                                        <p:attrNameLst>
                                          <p:attrName>ppt_c</p:attrName>
                                        </p:attrNameLst>
                                      </p:cBhvr>
                                      <p:to>
                                        <a:srgbClr val="0066CC"/>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88099">
                                            <p:txEl>
                                              <p:pRg st="1" end="1"/>
                                            </p:txEl>
                                          </p:spTgt>
                                        </p:tgtEl>
                                        <p:attrNameLst>
                                          <p:attrName>style.color</p:attrName>
                                        </p:attrNameLst>
                                      </p:cBhvr>
                                      <p:to>
                                        <a:schemeClr val="accent2"/>
                                      </p:to>
                                    </p:animClr>
                                  </p:childTnLst>
                                  <p:subTnLst>
                                    <p:animClr>
                                      <p:cBhvr override="childStyle">
                                        <p:cTn dur="1" fill="hold" display="0" masterRel="nextClick" afterEffect="1"/>
                                        <p:tgtEl>
                                          <p:spTgt spid="388099">
                                            <p:txEl>
                                              <p:pRg st="1" end="1"/>
                                            </p:txEl>
                                          </p:spTgt>
                                        </p:tgtEl>
                                        <p:attrNameLst>
                                          <p:attrName>ppt_c</p:attrName>
                                        </p:attrNameLst>
                                      </p:cBhvr>
                                      <p:to>
                                        <a:srgbClr val="0066CC"/>
                                      </p:to>
                                    </p:animClr>
                                  </p:sub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88099">
                                            <p:txEl>
                                              <p:pRg st="2" end="2"/>
                                            </p:txEl>
                                          </p:spTgt>
                                        </p:tgtEl>
                                        <p:attrNameLst>
                                          <p:attrName>style.visibility</p:attrName>
                                        </p:attrNameLst>
                                      </p:cBhvr>
                                      <p:to>
                                        <p:strVal val="visible"/>
                                      </p:to>
                                    </p:set>
                                  </p:childTnLst>
                                  <p:subTnLst>
                                    <p:animClr>
                                      <p:cBhvr override="childStyle">
                                        <p:cTn dur="1" fill="hold" display="0" masterRel="nextClick" afterEffect="1"/>
                                        <p:tgtEl>
                                          <p:spTgt spid="388099">
                                            <p:txEl>
                                              <p:pRg st="2" end="2"/>
                                            </p:txEl>
                                          </p:spTgt>
                                        </p:tgtEl>
                                        <p:attrNameLst>
                                          <p:attrName>ppt_c</p:attrName>
                                        </p:attrNameLst>
                                      </p:cBhvr>
                                      <p:to>
                                        <a:srgbClr val="0066CC"/>
                                      </p:to>
                                    </p:animClr>
                                  </p:subTnLst>
                                </p:cTn>
                              </p:par>
                              <p:par>
                                <p:cTn id="15" presetID="1" presetClass="entr" presetSubtype="0" fill="hold" nodeType="withEffect">
                                  <p:stCondLst>
                                    <p:cond delay="0"/>
                                  </p:stCondLst>
                                  <p:childTnLst>
                                    <p:set>
                                      <p:cBhvr>
                                        <p:cTn id="16" dur="1" fill="hold">
                                          <p:stCondLst>
                                            <p:cond delay="0"/>
                                          </p:stCondLst>
                                        </p:cTn>
                                        <p:tgtEl>
                                          <p:spTgt spid="388105"/>
                                        </p:tgtEl>
                                        <p:attrNameLst>
                                          <p:attrName>style.visibility</p:attrName>
                                        </p:attrNameLst>
                                      </p:cBhvr>
                                      <p:to>
                                        <p:strVal val="visible"/>
                                      </p:to>
                                    </p:set>
                                  </p:childTnLst>
                                  <p:subTnLst>
                                    <p:set>
                                      <p:cBhvr override="childStyle">
                                        <p:cTn dur="1" fill="hold" display="0" masterRel="nextClick" afterEffect="1"/>
                                        <p:tgtEl>
                                          <p:spTgt spid="38810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8099">
                                            <p:txEl>
                                              <p:pRg st="3" end="3"/>
                                            </p:txEl>
                                          </p:spTgt>
                                        </p:tgtEl>
                                        <p:attrNameLst>
                                          <p:attrName>style.visibility</p:attrName>
                                        </p:attrNameLst>
                                      </p:cBhvr>
                                      <p:to>
                                        <p:strVal val="visible"/>
                                      </p:to>
                                    </p:set>
                                  </p:childTnLst>
                                  <p:subTnLst>
                                    <p:animClr>
                                      <p:cBhvr override="childStyle">
                                        <p:cTn dur="1" fill="hold" display="0" masterRel="nextClick" afterEffect="1"/>
                                        <p:tgtEl>
                                          <p:spTgt spid="388099">
                                            <p:txEl>
                                              <p:pRg st="3" end="3"/>
                                            </p:txEl>
                                          </p:spTgt>
                                        </p:tgtEl>
                                        <p:attrNameLst>
                                          <p:attrName>ppt_c</p:attrName>
                                        </p:attrNameLst>
                                      </p:cBhvr>
                                      <p:to>
                                        <a:srgbClr val="0066CC"/>
                                      </p:to>
                                    </p:animClr>
                                  </p:subTnLst>
                                </p:cTn>
                              </p:par>
                              <p:par>
                                <p:cTn id="21" presetID="1" presetClass="entr" presetSubtype="0" fill="hold" nodeType="withEffect">
                                  <p:stCondLst>
                                    <p:cond delay="0"/>
                                  </p:stCondLst>
                                  <p:childTnLst>
                                    <p:set>
                                      <p:cBhvr>
                                        <p:cTn id="22" dur="1" fill="hold">
                                          <p:stCondLst>
                                            <p:cond delay="0"/>
                                          </p:stCondLst>
                                        </p:cTn>
                                        <p:tgtEl>
                                          <p:spTgt spid="388103"/>
                                        </p:tgtEl>
                                        <p:attrNameLst>
                                          <p:attrName>style.visibility</p:attrName>
                                        </p:attrNameLst>
                                      </p:cBhvr>
                                      <p:to>
                                        <p:strVal val="visible"/>
                                      </p:to>
                                    </p:set>
                                  </p:childTnLst>
                                  <p:subTnLst>
                                    <p:set>
                                      <p:cBhvr override="childStyle">
                                        <p:cTn dur="1" fill="hold" display="0" masterRel="nextClick" afterEffect="1"/>
                                        <p:tgtEl>
                                          <p:spTgt spid="38810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8104"/>
                                        </p:tgtEl>
                                        <p:attrNameLst>
                                          <p:attrName>style.visibility</p:attrName>
                                        </p:attrNameLst>
                                      </p:cBhvr>
                                      <p:to>
                                        <p:strVal val="visible"/>
                                      </p:to>
                                    </p:set>
                                  </p:childTnLst>
                                  <p:subTnLst>
                                    <p:set>
                                      <p:cBhvr override="childStyle">
                                        <p:cTn dur="1" fill="hold" display="0" masterRel="nextClick" afterEffect="1"/>
                                        <p:tgtEl>
                                          <p:spTgt spid="388104"/>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388099">
                                            <p:txEl>
                                              <p:pRg st="4" end="4"/>
                                            </p:txEl>
                                          </p:spTgt>
                                        </p:tgtEl>
                                        <p:attrNameLst>
                                          <p:attrName>style.visibility</p:attrName>
                                        </p:attrNameLst>
                                      </p:cBhvr>
                                      <p:to>
                                        <p:strVal val="visible"/>
                                      </p:to>
                                    </p:set>
                                  </p:childTnLst>
                                  <p:subTnLst>
                                    <p:animClr>
                                      <p:cBhvr override="childStyle">
                                        <p:cTn dur="1" fill="hold" display="0" masterRel="nextClick" afterEffect="1"/>
                                        <p:tgtEl>
                                          <p:spTgt spid="388099">
                                            <p:txEl>
                                              <p:pRg st="4" end="4"/>
                                            </p:txEl>
                                          </p:spTgt>
                                        </p:tgtEl>
                                        <p:attrNameLst>
                                          <p:attrName>ppt_c</p:attrName>
                                        </p:attrNameLst>
                                      </p:cBhvr>
                                      <p:to>
                                        <a:srgbClr val="0066CC"/>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8099">
                                            <p:txEl>
                                              <p:pRg st="5" end="5"/>
                                            </p:txEl>
                                          </p:spTgt>
                                        </p:tgtEl>
                                        <p:attrNameLst>
                                          <p:attrName>style.visibility</p:attrName>
                                        </p:attrNameLst>
                                      </p:cBhvr>
                                      <p:to>
                                        <p:strVal val="visible"/>
                                      </p:to>
                                    </p:set>
                                  </p:childTnLst>
                                  <p:subTnLst>
                                    <p:animClr>
                                      <p:cBhvr override="childStyle">
                                        <p:cTn dur="1" fill="hold" display="0" masterRel="nextClick" afterEffect="1"/>
                                        <p:tgtEl>
                                          <p:spTgt spid="388099">
                                            <p:txEl>
                                              <p:pRg st="5" end="5"/>
                                            </p:txEl>
                                          </p:spTgt>
                                        </p:tgtEl>
                                        <p:attrNameLst>
                                          <p:attrName>ppt_c</p:attrName>
                                        </p:attrNameLst>
                                      </p:cBhvr>
                                      <p:to>
                                        <a:srgbClr val="0066CC"/>
                                      </p:to>
                                    </p:animClr>
                                  </p:subTnLst>
                                </p:cTn>
                              </p:par>
                              <p:par>
                                <p:cTn id="33" presetID="1" presetClass="entr" presetSubtype="0" fill="hold" nodeType="withEffect">
                                  <p:stCondLst>
                                    <p:cond delay="0"/>
                                  </p:stCondLst>
                                  <p:childTnLst>
                                    <p:set>
                                      <p:cBhvr>
                                        <p:cTn id="34" dur="1" fill="hold">
                                          <p:stCondLst>
                                            <p:cond delay="0"/>
                                          </p:stCondLst>
                                        </p:cTn>
                                        <p:tgtEl>
                                          <p:spTgt spid="388106"/>
                                        </p:tgtEl>
                                        <p:attrNameLst>
                                          <p:attrName>style.visibility</p:attrName>
                                        </p:attrNameLst>
                                      </p:cBhvr>
                                      <p:to>
                                        <p:strVal val="visible"/>
                                      </p:to>
                                    </p:set>
                                  </p:childTnLst>
                                  <p:subTnLst>
                                    <p:set>
                                      <p:cBhvr override="childStyle">
                                        <p:cTn dur="1" fill="hold" display="0" masterRel="nextClick" afterEffect="1"/>
                                        <p:tgtEl>
                                          <p:spTgt spid="388106"/>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8099">
                                            <p:txEl>
                                              <p:pRg st="6" end="6"/>
                                            </p:txEl>
                                          </p:spTgt>
                                        </p:tgtEl>
                                        <p:attrNameLst>
                                          <p:attrName>style.visibility</p:attrName>
                                        </p:attrNameLst>
                                      </p:cBhvr>
                                      <p:to>
                                        <p:strVal val="visible"/>
                                      </p:to>
                                    </p:set>
                                  </p:childTnLst>
                                  <p:subTnLst>
                                    <p:animClr>
                                      <p:cBhvr override="childStyle">
                                        <p:cTn dur="1" fill="hold" display="0" masterRel="nextClick" afterEffect="1"/>
                                        <p:tgtEl>
                                          <p:spTgt spid="388099">
                                            <p:txEl>
                                              <p:pRg st="6" end="6"/>
                                            </p:txEl>
                                          </p:spTgt>
                                        </p:tgtEl>
                                        <p:attrNameLst>
                                          <p:attrName>ppt_c</p:attrName>
                                        </p:attrNameLst>
                                      </p:cBhvr>
                                      <p:to>
                                        <a:srgbClr val="0066CC"/>
                                      </p:to>
                                    </p:animClr>
                                  </p:subTnLst>
                                </p:cTn>
                              </p:par>
                              <p:par>
                                <p:cTn id="39" presetID="1" presetClass="entr" presetSubtype="0" fill="hold" nodeType="withEffect">
                                  <p:stCondLst>
                                    <p:cond delay="0"/>
                                  </p:stCondLst>
                                  <p:childTnLst>
                                    <p:set>
                                      <p:cBhvr>
                                        <p:cTn id="40" dur="1" fill="hold">
                                          <p:stCondLst>
                                            <p:cond delay="0"/>
                                          </p:stCondLst>
                                        </p:cTn>
                                        <p:tgtEl>
                                          <p:spTgt spid="388107"/>
                                        </p:tgtEl>
                                        <p:attrNameLst>
                                          <p:attrName>style.visibility</p:attrName>
                                        </p:attrNameLst>
                                      </p:cBhvr>
                                      <p:to>
                                        <p:strVal val="visible"/>
                                      </p:to>
                                    </p:set>
                                  </p:childTnLst>
                                  <p:subTnLst>
                                    <p:set>
                                      <p:cBhvr override="childStyle">
                                        <p:cTn dur="1" fill="hold" display="0" masterRel="nextClick" afterEffect="1"/>
                                        <p:tgtEl>
                                          <p:spTgt spid="38810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7490" name="Picture 1"/>
          <p:cNvPicPr>
            <a:picLocks noChangeAspect="1" noChangeArrowheads="1"/>
          </p:cNvPicPr>
          <p:nvPr/>
        </p:nvPicPr>
        <p:blipFill>
          <a:blip r:embed="rId3" cstate="print"/>
          <a:srcRect/>
          <a:stretch>
            <a:fillRect/>
          </a:stretch>
        </p:blipFill>
        <p:spPr bwMode="auto">
          <a:xfrm>
            <a:off x="0" y="333375"/>
            <a:ext cx="9144000" cy="6075363"/>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n-GB" smtClean="0"/>
          </a:p>
        </p:txBody>
      </p:sp>
      <p:sp>
        <p:nvSpPr>
          <p:cNvPr id="15363" name="Rectangle 3"/>
          <p:cNvSpPr>
            <a:spLocks noGrp="1" noChangeArrowheads="1"/>
          </p:cNvSpPr>
          <p:nvPr>
            <p:ph type="body" idx="1"/>
          </p:nvPr>
        </p:nvSpPr>
        <p:spPr/>
        <p:txBody>
          <a:bodyPr/>
          <a:lstStyle/>
          <a:p>
            <a:endParaRPr lang="en-GB" smtClean="0"/>
          </a:p>
        </p:txBody>
      </p:sp>
      <p:pic>
        <p:nvPicPr>
          <p:cNvPr id="15364" name="Picture 4" descr="SGU-Paranal-Gegenshein-S-fisheye"/>
          <p:cNvPicPr>
            <a:picLocks noChangeAspect="1" noChangeArrowheads="1"/>
          </p:cNvPicPr>
          <p:nvPr/>
        </p:nvPicPr>
        <p:blipFill>
          <a:blip r:embed="rId2" cstate="print"/>
          <a:srcRect t="11699"/>
          <a:stretch>
            <a:fillRect/>
          </a:stretch>
        </p:blipFill>
        <p:spPr bwMode="auto">
          <a:xfrm>
            <a:off x="-36513" y="-25400"/>
            <a:ext cx="9191626" cy="71008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Paranal and VISTA"/>
          <p:cNvPicPr>
            <a:picLocks noChangeAspect="1" noChangeArrowheads="1"/>
          </p:cNvPicPr>
          <p:nvPr/>
        </p:nvPicPr>
        <p:blipFill>
          <a:blip r:embed="rId2" cstate="print"/>
          <a:srcRect/>
          <a:stretch>
            <a:fillRect/>
          </a:stretch>
        </p:blipFill>
        <p:spPr bwMode="auto">
          <a:xfrm>
            <a:off x="468313" y="1052513"/>
            <a:ext cx="8243887" cy="5440362"/>
          </a:xfrm>
          <a:prstGeom prst="rect">
            <a:avLst/>
          </a:prstGeom>
          <a:noFill/>
        </p:spPr>
      </p:pic>
      <p:sp>
        <p:nvSpPr>
          <p:cNvPr id="441347" name="Rectangle 3"/>
          <p:cNvSpPr>
            <a:spLocks noGrp="1" noChangeArrowheads="1"/>
          </p:cNvSpPr>
          <p:nvPr>
            <p:ph type="title"/>
          </p:nvPr>
        </p:nvSpPr>
        <p:spPr>
          <a:xfrm>
            <a:off x="0" y="0"/>
            <a:ext cx="9144000" cy="692150"/>
          </a:xfrm>
        </p:spPr>
        <p:txBody>
          <a:bodyPr/>
          <a:lstStyle/>
          <a:p>
            <a:r>
              <a:rPr lang="de-DE" sz="3200" b="0" dirty="0">
                <a:solidFill>
                  <a:schemeClr val="accent6"/>
                </a:solidFill>
                <a:latin typeface="HelveticaNeueLT Com 65 Md" pitchFamily="34" charset="0"/>
              </a:rPr>
              <a:t>Das </a:t>
            </a:r>
            <a:r>
              <a:rPr lang="de-DE" sz="3200" b="0" dirty="0" err="1">
                <a:solidFill>
                  <a:schemeClr val="accent6"/>
                </a:solidFill>
                <a:latin typeface="HelveticaNeueLT Com 65 Md" pitchFamily="34" charset="0"/>
              </a:rPr>
              <a:t>Very</a:t>
            </a:r>
            <a:r>
              <a:rPr lang="de-DE" sz="3200" b="0" dirty="0">
                <a:solidFill>
                  <a:schemeClr val="accent6"/>
                </a:solidFill>
                <a:latin typeface="HelveticaNeueLT Com 65 Md" pitchFamily="34" charset="0"/>
              </a:rPr>
              <a:t> Large </a:t>
            </a:r>
            <a:r>
              <a:rPr lang="de-DE" sz="3200" b="0" dirty="0" err="1">
                <a:solidFill>
                  <a:schemeClr val="accent6"/>
                </a:solidFill>
                <a:latin typeface="HelveticaNeueLT Com 65 Md" pitchFamily="34" charset="0"/>
              </a:rPr>
              <a:t>Telescope</a:t>
            </a:r>
            <a:r>
              <a:rPr lang="de-DE" sz="3200" b="0" dirty="0">
                <a:solidFill>
                  <a:schemeClr val="accent6"/>
                </a:solidFill>
                <a:latin typeface="HelveticaNeueLT Com 65 Md" pitchFamily="34" charset="0"/>
              </a:rPr>
              <a:t> (VLT) auf </a:t>
            </a:r>
            <a:r>
              <a:rPr lang="de-DE" sz="3200" b="0" dirty="0" err="1">
                <a:solidFill>
                  <a:schemeClr val="accent6"/>
                </a:solidFill>
                <a:latin typeface="HelveticaNeueLT Com 65 Md" pitchFamily="34" charset="0"/>
              </a:rPr>
              <a:t>Paranal</a:t>
            </a:r>
            <a:endParaRPr lang="de-DE" sz="3200" b="0" dirty="0">
              <a:solidFill>
                <a:schemeClr val="accent6"/>
              </a:solidFill>
              <a:latin typeface="HelveticaNeueLT Com 65 Md" pitchFamily="34" charset="0"/>
            </a:endParaRPr>
          </a:p>
        </p:txBody>
      </p:sp>
      <p:pic>
        <p:nvPicPr>
          <p:cNvPr id="441348" name="Picture 4" descr="moonoverparanal"/>
          <p:cNvPicPr>
            <a:picLocks noChangeAspect="1" noChangeArrowheads="1"/>
          </p:cNvPicPr>
          <p:nvPr/>
        </p:nvPicPr>
        <p:blipFill>
          <a:blip r:embed="rId3" cstate="print"/>
          <a:srcRect/>
          <a:stretch>
            <a:fillRect/>
          </a:stretch>
        </p:blipFill>
        <p:spPr bwMode="auto">
          <a:xfrm>
            <a:off x="1295400" y="1600200"/>
            <a:ext cx="6629400" cy="4979988"/>
          </a:xfrm>
          <a:prstGeom prst="rect">
            <a:avLst/>
          </a:prstGeom>
          <a:noFill/>
        </p:spPr>
      </p:pic>
      <p:pic>
        <p:nvPicPr>
          <p:cNvPr id="441349" name="Picture 5" descr="paranal09"/>
          <p:cNvPicPr>
            <a:picLocks noChangeAspect="1" noChangeArrowheads="1"/>
          </p:cNvPicPr>
          <p:nvPr/>
        </p:nvPicPr>
        <p:blipFill>
          <a:blip r:embed="rId4" cstate="print"/>
          <a:srcRect l="2106"/>
          <a:stretch>
            <a:fillRect/>
          </a:stretch>
        </p:blipFill>
        <p:spPr bwMode="auto">
          <a:xfrm>
            <a:off x="762000" y="1524000"/>
            <a:ext cx="7696200" cy="5048250"/>
          </a:xfrm>
          <a:prstGeom prst="rect">
            <a:avLst/>
          </a:prstGeom>
          <a:noFill/>
        </p:spPr>
      </p:pic>
      <p:pic>
        <p:nvPicPr>
          <p:cNvPr id="441350" name="Picture 6" descr="amirrorclean1"/>
          <p:cNvPicPr>
            <a:picLocks noChangeAspect="1" noChangeArrowheads="1"/>
          </p:cNvPicPr>
          <p:nvPr/>
        </p:nvPicPr>
        <p:blipFill>
          <a:blip r:embed="rId5" cstate="print"/>
          <a:srcRect/>
          <a:stretch>
            <a:fillRect/>
          </a:stretch>
        </p:blipFill>
        <p:spPr bwMode="auto">
          <a:xfrm>
            <a:off x="0" y="617538"/>
            <a:ext cx="9180513" cy="6267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1348"/>
                                        </p:tgtEl>
                                        <p:attrNameLst>
                                          <p:attrName>style.visibility</p:attrName>
                                        </p:attrNameLst>
                                      </p:cBhvr>
                                      <p:to>
                                        <p:strVal val="visible"/>
                                      </p:to>
                                    </p:set>
                                    <p:animEffect transition="in" filter="blinds(horizontal)">
                                      <p:cBhvr>
                                        <p:cTn id="7" dur="500"/>
                                        <p:tgtEl>
                                          <p:spTgt spid="4413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41349"/>
                                        </p:tgtEl>
                                        <p:attrNameLst>
                                          <p:attrName>style.visibility</p:attrName>
                                        </p:attrNameLst>
                                      </p:cBhvr>
                                      <p:to>
                                        <p:strVal val="visible"/>
                                      </p:to>
                                    </p:set>
                                    <p:animEffect transition="in" filter="box(out)">
                                      <p:cBhvr>
                                        <p:cTn id="12" dur="500"/>
                                        <p:tgtEl>
                                          <p:spTgt spid="4413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441350"/>
                                        </p:tgtEl>
                                        <p:attrNameLst>
                                          <p:attrName>style.visibility</p:attrName>
                                        </p:attrNameLst>
                                      </p:cBhvr>
                                      <p:to>
                                        <p:strVal val="visible"/>
                                      </p:to>
                                    </p:set>
                                    <p:animEffect transition="in" filter="box(out)">
                                      <p:cBhvr>
                                        <p:cTn id="17" dur="500"/>
                                        <p:tgtEl>
                                          <p:spTgt spid="44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p:txBody>
          <a:bodyPr/>
          <a:lstStyle/>
          <a:p>
            <a:r>
              <a:rPr lang="en-US" smtClean="0"/>
              <a:t>APEX und ALMA</a:t>
            </a:r>
            <a:endParaRPr lang="en-US" dirty="0"/>
          </a:p>
        </p:txBody>
      </p:sp>
      <p:sp>
        <p:nvSpPr>
          <p:cNvPr id="477187" name="Rectangle 3"/>
          <p:cNvSpPr>
            <a:spLocks noGrp="1" noChangeArrowheads="1"/>
          </p:cNvSpPr>
          <p:nvPr>
            <p:ph idx="1"/>
          </p:nvPr>
        </p:nvSpPr>
        <p:spPr/>
        <p:txBody>
          <a:bodyPr/>
          <a:lstStyle/>
          <a:p>
            <a:r>
              <a:rPr lang="en-US" dirty="0" smtClean="0"/>
              <a:t>APEX</a:t>
            </a:r>
          </a:p>
          <a:p>
            <a:pPr lvl="1">
              <a:spcBef>
                <a:spcPts val="0"/>
              </a:spcBef>
            </a:pPr>
            <a:r>
              <a:rPr lang="en-US" dirty="0" smtClean="0"/>
              <a:t>12m sub-millimeter </a:t>
            </a:r>
            <a:r>
              <a:rPr lang="en-US" dirty="0" err="1" smtClean="0"/>
              <a:t>Antenne</a:t>
            </a:r>
            <a:endParaRPr lang="en-US" dirty="0" smtClean="0"/>
          </a:p>
          <a:p>
            <a:pPr lvl="1">
              <a:spcBef>
                <a:spcPts val="0"/>
              </a:spcBef>
            </a:pPr>
            <a:r>
              <a:rPr lang="en-US" dirty="0" err="1" smtClean="0"/>
              <a:t>Zusammenarbeit</a:t>
            </a:r>
            <a:r>
              <a:rPr lang="en-US" dirty="0" smtClean="0"/>
              <a:t> </a:t>
            </a:r>
            <a:r>
              <a:rPr lang="en-US" dirty="0" err="1" smtClean="0"/>
              <a:t>zwischen</a:t>
            </a:r>
            <a:r>
              <a:rPr lang="en-US" dirty="0" smtClean="0"/>
              <a:t/>
            </a:r>
            <a:br>
              <a:rPr lang="en-US" dirty="0" smtClean="0"/>
            </a:br>
            <a:r>
              <a:rPr lang="en-US" dirty="0" smtClean="0"/>
              <a:t>ESO, MPG and </a:t>
            </a:r>
            <a:r>
              <a:rPr lang="en-US" dirty="0" err="1" smtClean="0"/>
              <a:t>Schweden</a:t>
            </a:r>
            <a:endParaRPr lang="en-US" dirty="0" smtClean="0"/>
          </a:p>
          <a:p>
            <a:pPr>
              <a:spcBef>
                <a:spcPts val="0"/>
              </a:spcBef>
            </a:pPr>
            <a:r>
              <a:rPr lang="en-US" dirty="0" smtClean="0"/>
              <a:t>ALMA</a:t>
            </a:r>
          </a:p>
          <a:p>
            <a:pPr lvl="1">
              <a:spcBef>
                <a:spcPts val="0"/>
              </a:spcBef>
            </a:pPr>
            <a:r>
              <a:rPr lang="en-US" dirty="0" smtClean="0"/>
              <a:t>66 </a:t>
            </a:r>
            <a:r>
              <a:rPr lang="en-US" dirty="0" err="1" smtClean="0"/>
              <a:t>Antennen</a:t>
            </a:r>
            <a:r>
              <a:rPr lang="en-US" dirty="0" smtClean="0"/>
              <a:t> auf 5050m</a:t>
            </a:r>
          </a:p>
          <a:p>
            <a:pPr lvl="1">
              <a:spcBef>
                <a:spcPts val="0"/>
              </a:spcBef>
            </a:pPr>
            <a:r>
              <a:rPr lang="en-US" dirty="0" err="1" smtClean="0"/>
              <a:t>Betriebszentrum</a:t>
            </a:r>
            <a:r>
              <a:rPr lang="en-US" dirty="0" smtClean="0"/>
              <a:t> auf 2950m</a:t>
            </a:r>
          </a:p>
          <a:p>
            <a:pPr lvl="1">
              <a:spcBef>
                <a:spcPts val="0"/>
              </a:spcBef>
            </a:pPr>
            <a:r>
              <a:rPr lang="en-US" dirty="0" err="1" smtClean="0"/>
              <a:t>Globales</a:t>
            </a:r>
            <a:r>
              <a:rPr lang="en-US" dirty="0" smtClean="0"/>
              <a:t> </a:t>
            </a:r>
            <a:r>
              <a:rPr lang="en-US" dirty="0" err="1" smtClean="0"/>
              <a:t>Projekt</a:t>
            </a:r>
            <a:r>
              <a:rPr lang="en-US" dirty="0" smtClean="0"/>
              <a:t> </a:t>
            </a:r>
            <a:br>
              <a:rPr lang="en-US" dirty="0" smtClean="0"/>
            </a:br>
            <a:r>
              <a:rPr lang="en-US" dirty="0" err="1" smtClean="0"/>
              <a:t>zusammen</a:t>
            </a:r>
            <a:r>
              <a:rPr lang="en-US" dirty="0" smtClean="0"/>
              <a:t> </a:t>
            </a:r>
            <a:r>
              <a:rPr lang="en-US" dirty="0" err="1" smtClean="0"/>
              <a:t>mit</a:t>
            </a:r>
            <a:r>
              <a:rPr lang="en-US" dirty="0" smtClean="0"/>
              <a:t> </a:t>
            </a:r>
            <a:br>
              <a:rPr lang="en-US" dirty="0" smtClean="0"/>
            </a:br>
            <a:r>
              <a:rPr lang="en-US" dirty="0" err="1" smtClean="0"/>
              <a:t>Nordamerika</a:t>
            </a:r>
            <a:r>
              <a:rPr lang="en-US" dirty="0" smtClean="0"/>
              <a:t> und</a:t>
            </a:r>
            <a:br>
              <a:rPr lang="en-US" dirty="0" smtClean="0"/>
            </a:br>
            <a:r>
              <a:rPr lang="en-US" dirty="0" err="1" smtClean="0"/>
              <a:t>Ostasien</a:t>
            </a:r>
            <a:r>
              <a:rPr lang="en-US" dirty="0" smtClean="0"/>
              <a:t>   </a:t>
            </a:r>
            <a:endParaRPr lang="en-US" dirty="0"/>
          </a:p>
        </p:txBody>
      </p:sp>
      <p:pic>
        <p:nvPicPr>
          <p:cNvPr id="477188" name="Picture 4" descr="apex"/>
          <p:cNvPicPr>
            <a:picLocks noChangeAspect="1" noChangeArrowheads="1"/>
          </p:cNvPicPr>
          <p:nvPr/>
        </p:nvPicPr>
        <p:blipFill>
          <a:blip r:embed="rId2" cstate="print"/>
          <a:srcRect b="19180"/>
          <a:stretch>
            <a:fillRect/>
          </a:stretch>
        </p:blipFill>
        <p:spPr bwMode="auto">
          <a:xfrm>
            <a:off x="6300788" y="1087438"/>
            <a:ext cx="2303462" cy="1681162"/>
          </a:xfrm>
          <a:prstGeom prst="rect">
            <a:avLst/>
          </a:prstGeom>
          <a:noFill/>
          <a:ln w="9525">
            <a:noFill/>
            <a:miter lim="800000"/>
            <a:headEnd/>
            <a:tailEnd/>
          </a:ln>
        </p:spPr>
      </p:pic>
      <p:sp>
        <p:nvSpPr>
          <p:cNvPr id="477189" name="Text Box 5"/>
          <p:cNvSpPr txBox="1">
            <a:spLocks noChangeArrowheads="1"/>
          </p:cNvSpPr>
          <p:nvPr/>
        </p:nvSpPr>
        <p:spPr bwMode="auto">
          <a:xfrm>
            <a:off x="8186738" y="5624513"/>
            <a:ext cx="706437" cy="396875"/>
          </a:xfrm>
          <a:prstGeom prst="rect">
            <a:avLst/>
          </a:prstGeom>
          <a:noFill/>
          <a:ln w="9525">
            <a:noFill/>
            <a:miter lim="800000"/>
            <a:headEnd/>
            <a:tailEnd/>
          </a:ln>
          <a:effectLst/>
        </p:spPr>
        <p:txBody>
          <a:bodyPr wrap="none">
            <a:spAutoFit/>
          </a:bodyPr>
          <a:lstStyle/>
          <a:p>
            <a:pPr algn="r" eaLnBrk="1" hangingPunct="1"/>
            <a:r>
              <a:rPr lang="en-US" sz="2000" b="0">
                <a:solidFill>
                  <a:schemeClr val="bg1"/>
                </a:solidFill>
                <a:effectLst>
                  <a:outerShdw blurRad="38100" dist="38100" dir="2700000" algn="tl">
                    <a:srgbClr val="000000"/>
                  </a:outerShdw>
                </a:effectLst>
                <a:latin typeface="Arial" pitchFamily="34" charset="0"/>
              </a:rPr>
              <a:t>OSF</a:t>
            </a:r>
          </a:p>
        </p:txBody>
      </p:sp>
      <p:sp>
        <p:nvSpPr>
          <p:cNvPr id="477190" name="Text Box 6"/>
          <p:cNvSpPr txBox="1">
            <a:spLocks noChangeArrowheads="1"/>
          </p:cNvSpPr>
          <p:nvPr/>
        </p:nvSpPr>
        <p:spPr bwMode="auto">
          <a:xfrm>
            <a:off x="7708928" y="1142984"/>
            <a:ext cx="863600" cy="396875"/>
          </a:xfrm>
          <a:prstGeom prst="rect">
            <a:avLst/>
          </a:prstGeom>
          <a:noFill/>
          <a:ln w="9525">
            <a:noFill/>
            <a:miter lim="800000"/>
            <a:headEnd/>
            <a:tailEnd/>
          </a:ln>
          <a:effectLst/>
        </p:spPr>
        <p:txBody>
          <a:bodyPr wrap="none">
            <a:spAutoFit/>
          </a:bodyPr>
          <a:lstStyle/>
          <a:p>
            <a:pPr algn="r" eaLnBrk="1" hangingPunct="1"/>
            <a:r>
              <a:rPr lang="en-US" sz="2000" b="0" dirty="0">
                <a:solidFill>
                  <a:schemeClr val="bg1"/>
                </a:solidFill>
                <a:latin typeface="Arial" pitchFamily="34" charset="0"/>
              </a:rPr>
              <a:t>APEX</a:t>
            </a:r>
          </a:p>
        </p:txBody>
      </p:sp>
      <p:pic>
        <p:nvPicPr>
          <p:cNvPr id="477191" name="Picture 7" descr="Abendlicht_OSF"/>
          <p:cNvPicPr>
            <a:picLocks noChangeAspect="1" noChangeArrowheads="1"/>
          </p:cNvPicPr>
          <p:nvPr/>
        </p:nvPicPr>
        <p:blipFill>
          <a:blip r:embed="rId3" cstate="print"/>
          <a:srcRect/>
          <a:stretch>
            <a:fillRect/>
          </a:stretch>
        </p:blipFill>
        <p:spPr bwMode="auto">
          <a:xfrm>
            <a:off x="4464830" y="4500570"/>
            <a:ext cx="4607764" cy="2025642"/>
          </a:xfrm>
          <a:prstGeom prst="rect">
            <a:avLst/>
          </a:prstGeom>
          <a:noFill/>
        </p:spPr>
      </p:pic>
      <p:sp>
        <p:nvSpPr>
          <p:cNvPr id="477192" name="Text Box 8"/>
          <p:cNvSpPr txBox="1">
            <a:spLocks noChangeArrowheads="1"/>
          </p:cNvSpPr>
          <p:nvPr/>
        </p:nvSpPr>
        <p:spPr bwMode="auto">
          <a:xfrm>
            <a:off x="8294719" y="6175397"/>
            <a:ext cx="706437" cy="396875"/>
          </a:xfrm>
          <a:prstGeom prst="rect">
            <a:avLst/>
          </a:prstGeom>
          <a:noFill/>
          <a:ln w="9525">
            <a:noFill/>
            <a:miter lim="800000"/>
            <a:headEnd/>
            <a:tailEnd/>
          </a:ln>
          <a:effectLst/>
        </p:spPr>
        <p:txBody>
          <a:bodyPr wrap="none">
            <a:spAutoFit/>
          </a:bodyPr>
          <a:lstStyle/>
          <a:p>
            <a:pPr algn="r" eaLnBrk="1" hangingPunct="1"/>
            <a:r>
              <a:rPr lang="en-US" sz="2000" b="0" dirty="0">
                <a:solidFill>
                  <a:schemeClr val="bg1"/>
                </a:solidFill>
                <a:latin typeface="Arial" pitchFamily="34" charset="0"/>
              </a:rPr>
              <a:t>OSF</a:t>
            </a:r>
          </a:p>
        </p:txBody>
      </p:sp>
      <p:pic>
        <p:nvPicPr>
          <p:cNvPr id="477193" name="Picture 9" descr="Sequitor 008"/>
          <p:cNvPicPr>
            <a:picLocks noChangeAspect="1" noChangeArrowheads="1"/>
          </p:cNvPicPr>
          <p:nvPr/>
        </p:nvPicPr>
        <p:blipFill>
          <a:blip r:embed="rId4" cstate="print"/>
          <a:srcRect/>
          <a:stretch>
            <a:fillRect/>
          </a:stretch>
        </p:blipFill>
        <p:spPr bwMode="auto">
          <a:xfrm>
            <a:off x="6300788" y="2781300"/>
            <a:ext cx="2303462" cy="152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ALMA Transport</a:t>
            </a:r>
            <a:endParaRPr lang="en-GB" dirty="0"/>
          </a:p>
        </p:txBody>
      </p:sp>
      <p:pic>
        <p:nvPicPr>
          <p:cNvPr id="4" name="ALMA_transport.mpg">
            <a:hlinkClick r:id="" action="ppaction://media"/>
          </p:cNvPr>
          <p:cNvPicPr>
            <a:picLocks noGrp="1" noRot="1" noChangeAspect="1"/>
          </p:cNvPicPr>
          <p:nvPr>
            <p:ph idx="1"/>
            <a:videoFile r:link="rId1"/>
          </p:nvPr>
        </p:nvPicPr>
        <p:blipFill>
          <a:blip r:embed="rId3" cstate="print"/>
          <a:stretch>
            <a:fillRect/>
          </a:stretch>
        </p:blipFill>
        <p:spPr>
          <a:xfrm>
            <a:off x="1143000" y="1897063"/>
            <a:ext cx="6858000" cy="38481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6" name="Picture 2" descr="ALMA Array 1024.tif                                            0006D9C2&#10;HHeyer_8,5GBi                  B62B025E:"/>
          <p:cNvPicPr>
            <a:picLocks noChangeAspect="1" noChangeArrowheads="1"/>
          </p:cNvPicPr>
          <p:nvPr/>
        </p:nvPicPr>
        <p:blipFill>
          <a:blip r:embed="rId2" cstate="print"/>
          <a:srcRect/>
          <a:stretch>
            <a:fillRect/>
          </a:stretch>
        </p:blipFill>
        <p:spPr bwMode="auto">
          <a:xfrm>
            <a:off x="-608013" y="0"/>
            <a:ext cx="9752013"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Number Placeholder 3"/>
          <p:cNvSpPr txBox="1">
            <a:spLocks noGrp="1"/>
          </p:cNvSpPr>
          <p:nvPr/>
        </p:nvSpPr>
        <p:spPr bwMode="auto">
          <a:xfrm>
            <a:off x="3927475" y="6402388"/>
            <a:ext cx="2057400" cy="457200"/>
          </a:xfrm>
          <a:prstGeom prst="rect">
            <a:avLst/>
          </a:prstGeom>
          <a:noFill/>
          <a:ln w="9525">
            <a:noFill/>
            <a:miter lim="800000"/>
            <a:headEnd/>
            <a:tailEnd/>
          </a:ln>
        </p:spPr>
        <p:txBody>
          <a:bodyPr lIns="91435" tIns="45718" rIns="91435" bIns="45718"/>
          <a:lstStyle/>
          <a:p>
            <a:pPr algn="r"/>
            <a:fld id="{694594FD-30A6-4006-BA6F-08775EB55B5C}" type="slidenum">
              <a:rPr lang="en-GB" sz="1400" b="0">
                <a:latin typeface="Arial" pitchFamily="34" charset="0"/>
                <a:ea typeface="ＭＳ Ｐゴシック" pitchFamily="1" charset="-128"/>
              </a:rPr>
              <a:pPr algn="r"/>
              <a:t>38</a:t>
            </a:fld>
            <a:endParaRPr lang="en-GB" sz="1400" b="0">
              <a:latin typeface="Arial" pitchFamily="34" charset="0"/>
              <a:ea typeface="ＭＳ Ｐゴシック" pitchFamily="1" charset="-128"/>
            </a:endParaRPr>
          </a:p>
        </p:txBody>
      </p:sp>
      <p:pic>
        <p:nvPicPr>
          <p:cNvPr id="493571" name="Picture 2"/>
          <p:cNvPicPr>
            <a:picLocks noChangeAspect="1" noChangeArrowheads="1"/>
          </p:cNvPicPr>
          <p:nvPr/>
        </p:nvPicPr>
        <p:blipFill>
          <a:blip r:embed="rId2" cstate="print"/>
          <a:srcRect t="5980"/>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p:txBody>
          <a:bodyPr/>
          <a:lstStyle/>
          <a:p>
            <a:r>
              <a:rPr lang="en-US" sz="3200" dirty="0" smtClean="0"/>
              <a:t>European Extremely Large Telescope (E-ELT)</a:t>
            </a:r>
            <a:endParaRPr lang="en-US" dirty="0"/>
          </a:p>
        </p:txBody>
      </p:sp>
      <p:sp>
        <p:nvSpPr>
          <p:cNvPr id="504835" name="Rectangle 3"/>
          <p:cNvSpPr>
            <a:spLocks noGrp="1" noChangeArrowheads="1"/>
          </p:cNvSpPr>
          <p:nvPr>
            <p:ph idx="1"/>
          </p:nvPr>
        </p:nvSpPr>
        <p:spPr/>
        <p:txBody>
          <a:bodyPr/>
          <a:lstStyle/>
          <a:p>
            <a:r>
              <a:rPr lang="en-US" sz="2800" dirty="0" err="1" smtClean="0"/>
              <a:t>Detaillierte</a:t>
            </a:r>
            <a:r>
              <a:rPr lang="en-US" sz="2800" dirty="0" smtClean="0"/>
              <a:t> Design </a:t>
            </a:r>
            <a:r>
              <a:rPr lang="en-US" sz="2800" dirty="0" err="1" smtClean="0"/>
              <a:t>Studie</a:t>
            </a:r>
            <a:endParaRPr lang="en-US" sz="2800" dirty="0" smtClean="0"/>
          </a:p>
          <a:p>
            <a:pPr lvl="1"/>
            <a:r>
              <a:rPr lang="en-US" sz="2400" dirty="0" smtClean="0"/>
              <a:t>42m </a:t>
            </a:r>
            <a:r>
              <a:rPr lang="en-US" sz="2400" dirty="0" err="1" smtClean="0"/>
              <a:t>Hauptspiegel</a:t>
            </a:r>
            <a:endParaRPr lang="en-US" sz="2400" dirty="0" smtClean="0"/>
          </a:p>
          <a:p>
            <a:pPr lvl="1"/>
            <a:r>
              <a:rPr lang="en-US" sz="2400" dirty="0" smtClean="0"/>
              <a:t>Adaptive </a:t>
            </a:r>
            <a:r>
              <a:rPr lang="en-US" sz="2400" dirty="0" err="1" smtClean="0"/>
              <a:t>Optik</a:t>
            </a:r>
            <a:r>
              <a:rPr lang="en-US" sz="2400" dirty="0" smtClean="0"/>
              <a:t> </a:t>
            </a:r>
            <a:r>
              <a:rPr lang="en-US" sz="2400" dirty="0" err="1" smtClean="0"/>
              <a:t>im</a:t>
            </a:r>
            <a:r>
              <a:rPr lang="en-US" sz="2400" dirty="0" smtClean="0"/>
              <a:t> </a:t>
            </a:r>
            <a:r>
              <a:rPr lang="en-US" sz="2400" dirty="0" err="1" smtClean="0"/>
              <a:t>Teleskop</a:t>
            </a:r>
            <a:endParaRPr lang="en-US" sz="2400" dirty="0" smtClean="0"/>
          </a:p>
          <a:p>
            <a:r>
              <a:rPr lang="en-US" sz="2800" dirty="0" err="1" smtClean="0"/>
              <a:t>Bau</a:t>
            </a:r>
            <a:r>
              <a:rPr lang="en-US" sz="2800" dirty="0" smtClean="0"/>
              <a:t>: 2011-2018</a:t>
            </a:r>
            <a:endParaRPr lang="en-US" sz="2800" dirty="0"/>
          </a:p>
        </p:txBody>
      </p:sp>
      <p:pic>
        <p:nvPicPr>
          <p:cNvPr id="504836" name="Picture 4" descr="ANNUAL REP"/>
          <p:cNvPicPr>
            <a:picLocks noChangeAspect="1" noChangeArrowheads="1"/>
          </p:cNvPicPr>
          <p:nvPr/>
        </p:nvPicPr>
        <p:blipFill>
          <a:blip r:embed="rId2" cstate="print"/>
          <a:srcRect/>
          <a:stretch>
            <a:fillRect/>
          </a:stretch>
        </p:blipFill>
        <p:spPr bwMode="auto">
          <a:xfrm>
            <a:off x="5565806" y="1268413"/>
            <a:ext cx="3363912" cy="5040312"/>
          </a:xfrm>
          <a:prstGeom prst="rect">
            <a:avLst/>
          </a:prstGeom>
          <a:noFill/>
        </p:spPr>
      </p:pic>
      <p:pic>
        <p:nvPicPr>
          <p:cNvPr id="504837" name="Picture 6" descr="Enclosure open.JPG"/>
          <p:cNvPicPr>
            <a:picLocks noChangeAspect="1"/>
          </p:cNvPicPr>
          <p:nvPr/>
        </p:nvPicPr>
        <p:blipFill>
          <a:blip r:embed="rId3" cstate="print"/>
          <a:srcRect/>
          <a:stretch>
            <a:fillRect/>
          </a:stretch>
        </p:blipFill>
        <p:spPr bwMode="auto">
          <a:xfrm>
            <a:off x="642910" y="3549650"/>
            <a:ext cx="4895850" cy="275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54306" name="Picture 2" descr="skytrans"/>
          <p:cNvPicPr>
            <a:picLocks noChangeAspect="1" noChangeArrowheads="1"/>
          </p:cNvPicPr>
          <p:nvPr/>
        </p:nvPicPr>
        <p:blipFill>
          <a:blip r:embed="rId3" cstate="print"/>
          <a:srcRect/>
          <a:stretch>
            <a:fillRect/>
          </a:stretch>
        </p:blipFill>
        <p:spPr bwMode="auto">
          <a:xfrm>
            <a:off x="228600" y="1828800"/>
            <a:ext cx="8588375" cy="4665663"/>
          </a:xfrm>
          <a:prstGeom prst="rect">
            <a:avLst/>
          </a:prstGeom>
          <a:noFill/>
        </p:spPr>
      </p:pic>
      <p:sp>
        <p:nvSpPr>
          <p:cNvPr id="354307" name="WordArt 3"/>
          <p:cNvSpPr>
            <a:spLocks noChangeArrowheads="1" noChangeShapeType="1" noTextEdit="1"/>
          </p:cNvSpPr>
          <p:nvPr/>
        </p:nvSpPr>
        <p:spPr bwMode="auto">
          <a:xfrm>
            <a:off x="1752600" y="2819400"/>
            <a:ext cx="1038225" cy="657225"/>
          </a:xfrm>
          <a:prstGeom prst="rect">
            <a:avLst/>
          </a:prstGeom>
        </p:spPr>
        <p:txBody>
          <a:bodyPr wrap="none" fromWordArt="1">
            <a:prstTxWarp prst="textWave1">
              <a:avLst>
                <a:gd name="adj1" fmla="val 13005"/>
                <a:gd name="adj2" fmla="val 0"/>
              </a:avLst>
            </a:prstTxWarp>
          </a:bodyPr>
          <a:lstStyle/>
          <a:p>
            <a:pPr algn="ctr"/>
            <a:r>
              <a:rPr lang="en-GB" sz="3600" kern="10">
                <a:ln w="9525">
                  <a:solidFill>
                    <a:srgbClr val="CC0000"/>
                  </a:solidFill>
                  <a:round/>
                  <a:headEnd/>
                  <a:tailEnd/>
                </a:ln>
                <a:solidFill>
                  <a:srgbClr val="CC0000"/>
                </a:solidFill>
                <a:effectLst>
                  <a:outerShdw dist="53882" dir="2700000" algn="ctr" rotWithShape="0">
                    <a:srgbClr val="C0C0C0"/>
                  </a:outerShdw>
                </a:effectLst>
                <a:latin typeface="Times New Roman"/>
                <a:cs typeface="Times New Roman"/>
              </a:rPr>
              <a:t>radio</a:t>
            </a:r>
          </a:p>
        </p:txBody>
      </p:sp>
      <p:sp>
        <p:nvSpPr>
          <p:cNvPr id="354308" name="Rectangle 4"/>
          <p:cNvSpPr>
            <a:spLocks noGrp="1" noChangeArrowheads="1"/>
          </p:cNvSpPr>
          <p:nvPr>
            <p:ph type="title"/>
          </p:nvPr>
        </p:nvSpPr>
        <p:spPr>
          <a:xfrm>
            <a:off x="685800" y="304800"/>
            <a:ext cx="7772400" cy="1143000"/>
          </a:xfrm>
        </p:spPr>
        <p:txBody>
          <a:bodyPr/>
          <a:lstStyle/>
          <a:p>
            <a:r>
              <a:rPr lang="de-DE">
                <a:solidFill>
                  <a:schemeClr val="folHlink"/>
                </a:solidFill>
              </a:rPr>
              <a:t>Die Erdatmosphäre</a:t>
            </a:r>
          </a:p>
        </p:txBody>
      </p:sp>
      <p:grpSp>
        <p:nvGrpSpPr>
          <p:cNvPr id="2" name="Group 5"/>
          <p:cNvGrpSpPr>
            <a:grpSpLocks/>
          </p:cNvGrpSpPr>
          <p:nvPr/>
        </p:nvGrpSpPr>
        <p:grpSpPr bwMode="auto">
          <a:xfrm>
            <a:off x="533400" y="1268413"/>
            <a:ext cx="7994650" cy="609600"/>
            <a:chOff x="384" y="3936"/>
            <a:chExt cx="5036" cy="384"/>
          </a:xfrm>
        </p:grpSpPr>
        <p:sp>
          <p:nvSpPr>
            <p:cNvPr id="354310" name="Line 6"/>
            <p:cNvSpPr>
              <a:spLocks noChangeShapeType="1"/>
            </p:cNvSpPr>
            <p:nvPr/>
          </p:nvSpPr>
          <p:spPr bwMode="auto">
            <a:xfrm>
              <a:off x="554" y="4032"/>
              <a:ext cx="4656" cy="0"/>
            </a:xfrm>
            <a:prstGeom prst="line">
              <a:avLst/>
            </a:prstGeom>
            <a:noFill/>
            <a:ln w="57150">
              <a:solidFill>
                <a:srgbClr val="CC0000"/>
              </a:solidFill>
              <a:round/>
              <a:headEnd/>
              <a:tailEnd/>
            </a:ln>
            <a:effectLst/>
          </p:spPr>
          <p:txBody>
            <a:bodyPr wrap="none" anchor="ctr"/>
            <a:lstStyle/>
            <a:p>
              <a:endParaRPr lang="en-GB"/>
            </a:p>
          </p:txBody>
        </p:sp>
        <p:sp>
          <p:nvSpPr>
            <p:cNvPr id="354311" name="Text Box 7"/>
            <p:cNvSpPr txBox="1">
              <a:spLocks noChangeArrowheads="1"/>
            </p:cNvSpPr>
            <p:nvPr/>
          </p:nvSpPr>
          <p:spPr bwMode="auto">
            <a:xfrm>
              <a:off x="384" y="4128"/>
              <a:ext cx="377" cy="192"/>
            </a:xfrm>
            <a:prstGeom prst="rect">
              <a:avLst/>
            </a:prstGeom>
            <a:noFill/>
            <a:ln w="9525">
              <a:noFill/>
              <a:miter lim="800000"/>
              <a:headEnd/>
              <a:tailEnd/>
            </a:ln>
            <a:effectLst/>
          </p:spPr>
          <p:txBody>
            <a:bodyPr wrap="none">
              <a:spAutoFit/>
            </a:bodyPr>
            <a:lstStyle/>
            <a:p>
              <a:r>
                <a:rPr lang="en-GB" sz="1400">
                  <a:solidFill>
                    <a:srgbClr val="CC0000"/>
                  </a:solidFill>
                </a:rPr>
                <a:t>300m</a:t>
              </a:r>
              <a:endParaRPr lang="en-GB" sz="1400" b="0">
                <a:solidFill>
                  <a:srgbClr val="CC0000"/>
                </a:solidFill>
              </a:endParaRPr>
            </a:p>
          </p:txBody>
        </p:sp>
        <p:sp>
          <p:nvSpPr>
            <p:cNvPr id="354312" name="Line 8"/>
            <p:cNvSpPr>
              <a:spLocks noChangeShapeType="1"/>
            </p:cNvSpPr>
            <p:nvPr/>
          </p:nvSpPr>
          <p:spPr bwMode="auto">
            <a:xfrm>
              <a:off x="554" y="3936"/>
              <a:ext cx="0" cy="192"/>
            </a:xfrm>
            <a:prstGeom prst="line">
              <a:avLst/>
            </a:prstGeom>
            <a:noFill/>
            <a:ln w="38100">
              <a:solidFill>
                <a:srgbClr val="CC0000"/>
              </a:solidFill>
              <a:round/>
              <a:headEnd/>
              <a:tailEnd/>
            </a:ln>
            <a:effectLst/>
          </p:spPr>
          <p:txBody>
            <a:bodyPr wrap="none" anchor="ctr"/>
            <a:lstStyle/>
            <a:p>
              <a:endParaRPr lang="en-GB"/>
            </a:p>
          </p:txBody>
        </p:sp>
        <p:sp>
          <p:nvSpPr>
            <p:cNvPr id="354313" name="Line 9"/>
            <p:cNvSpPr>
              <a:spLocks noChangeShapeType="1"/>
            </p:cNvSpPr>
            <p:nvPr/>
          </p:nvSpPr>
          <p:spPr bwMode="auto">
            <a:xfrm>
              <a:off x="5210" y="3936"/>
              <a:ext cx="0" cy="192"/>
            </a:xfrm>
            <a:prstGeom prst="line">
              <a:avLst/>
            </a:prstGeom>
            <a:noFill/>
            <a:ln w="38100">
              <a:solidFill>
                <a:srgbClr val="CC0000"/>
              </a:solidFill>
              <a:round/>
              <a:headEnd/>
              <a:tailEnd/>
            </a:ln>
            <a:effectLst/>
          </p:spPr>
          <p:txBody>
            <a:bodyPr wrap="none" anchor="ctr"/>
            <a:lstStyle/>
            <a:p>
              <a:endParaRPr lang="en-GB"/>
            </a:p>
          </p:txBody>
        </p:sp>
        <p:sp>
          <p:nvSpPr>
            <p:cNvPr id="354314" name="Line 10"/>
            <p:cNvSpPr>
              <a:spLocks noChangeShapeType="1"/>
            </p:cNvSpPr>
            <p:nvPr/>
          </p:nvSpPr>
          <p:spPr bwMode="auto">
            <a:xfrm>
              <a:off x="1056" y="3936"/>
              <a:ext cx="0" cy="192"/>
            </a:xfrm>
            <a:prstGeom prst="line">
              <a:avLst/>
            </a:prstGeom>
            <a:noFill/>
            <a:ln w="38100">
              <a:solidFill>
                <a:srgbClr val="CC0000"/>
              </a:solidFill>
              <a:round/>
              <a:headEnd/>
              <a:tailEnd/>
            </a:ln>
            <a:effectLst/>
          </p:spPr>
          <p:txBody>
            <a:bodyPr wrap="none" anchor="ctr"/>
            <a:lstStyle/>
            <a:p>
              <a:endParaRPr lang="en-GB"/>
            </a:p>
          </p:txBody>
        </p:sp>
        <p:sp>
          <p:nvSpPr>
            <p:cNvPr id="354315" name="Line 11"/>
            <p:cNvSpPr>
              <a:spLocks noChangeShapeType="1"/>
            </p:cNvSpPr>
            <p:nvPr/>
          </p:nvSpPr>
          <p:spPr bwMode="auto">
            <a:xfrm>
              <a:off x="1584" y="3936"/>
              <a:ext cx="0" cy="192"/>
            </a:xfrm>
            <a:prstGeom prst="line">
              <a:avLst/>
            </a:prstGeom>
            <a:noFill/>
            <a:ln w="38100">
              <a:solidFill>
                <a:srgbClr val="CC0000"/>
              </a:solidFill>
              <a:round/>
              <a:headEnd/>
              <a:tailEnd/>
            </a:ln>
            <a:effectLst/>
          </p:spPr>
          <p:txBody>
            <a:bodyPr wrap="none" anchor="ctr"/>
            <a:lstStyle/>
            <a:p>
              <a:endParaRPr lang="en-GB"/>
            </a:p>
          </p:txBody>
        </p:sp>
        <p:sp>
          <p:nvSpPr>
            <p:cNvPr id="354316" name="Line 12"/>
            <p:cNvSpPr>
              <a:spLocks noChangeShapeType="1"/>
            </p:cNvSpPr>
            <p:nvPr/>
          </p:nvSpPr>
          <p:spPr bwMode="auto">
            <a:xfrm>
              <a:off x="2112" y="3936"/>
              <a:ext cx="0" cy="192"/>
            </a:xfrm>
            <a:prstGeom prst="line">
              <a:avLst/>
            </a:prstGeom>
            <a:noFill/>
            <a:ln w="38100">
              <a:solidFill>
                <a:srgbClr val="CC0000"/>
              </a:solidFill>
              <a:round/>
              <a:headEnd/>
              <a:tailEnd/>
            </a:ln>
            <a:effectLst/>
          </p:spPr>
          <p:txBody>
            <a:bodyPr wrap="none" anchor="ctr"/>
            <a:lstStyle/>
            <a:p>
              <a:endParaRPr lang="en-GB"/>
            </a:p>
          </p:txBody>
        </p:sp>
        <p:sp>
          <p:nvSpPr>
            <p:cNvPr id="354317" name="Line 13"/>
            <p:cNvSpPr>
              <a:spLocks noChangeShapeType="1"/>
            </p:cNvSpPr>
            <p:nvPr/>
          </p:nvSpPr>
          <p:spPr bwMode="auto">
            <a:xfrm>
              <a:off x="2592" y="3936"/>
              <a:ext cx="0" cy="192"/>
            </a:xfrm>
            <a:prstGeom prst="line">
              <a:avLst/>
            </a:prstGeom>
            <a:noFill/>
            <a:ln w="38100">
              <a:solidFill>
                <a:srgbClr val="CC0000"/>
              </a:solidFill>
              <a:round/>
              <a:headEnd/>
              <a:tailEnd/>
            </a:ln>
            <a:effectLst/>
          </p:spPr>
          <p:txBody>
            <a:bodyPr wrap="none" anchor="ctr"/>
            <a:lstStyle/>
            <a:p>
              <a:endParaRPr lang="en-GB"/>
            </a:p>
          </p:txBody>
        </p:sp>
        <p:sp>
          <p:nvSpPr>
            <p:cNvPr id="354318" name="Line 14"/>
            <p:cNvSpPr>
              <a:spLocks noChangeShapeType="1"/>
            </p:cNvSpPr>
            <p:nvPr/>
          </p:nvSpPr>
          <p:spPr bwMode="auto">
            <a:xfrm>
              <a:off x="3120" y="3936"/>
              <a:ext cx="0" cy="192"/>
            </a:xfrm>
            <a:prstGeom prst="line">
              <a:avLst/>
            </a:prstGeom>
            <a:noFill/>
            <a:ln w="38100">
              <a:solidFill>
                <a:srgbClr val="CC0000"/>
              </a:solidFill>
              <a:round/>
              <a:headEnd/>
              <a:tailEnd/>
            </a:ln>
            <a:effectLst/>
          </p:spPr>
          <p:txBody>
            <a:bodyPr wrap="none" anchor="ctr"/>
            <a:lstStyle/>
            <a:p>
              <a:endParaRPr lang="en-GB"/>
            </a:p>
          </p:txBody>
        </p:sp>
        <p:sp>
          <p:nvSpPr>
            <p:cNvPr id="354319" name="Line 15"/>
            <p:cNvSpPr>
              <a:spLocks noChangeShapeType="1"/>
            </p:cNvSpPr>
            <p:nvPr/>
          </p:nvSpPr>
          <p:spPr bwMode="auto">
            <a:xfrm>
              <a:off x="3648" y="3936"/>
              <a:ext cx="0" cy="192"/>
            </a:xfrm>
            <a:prstGeom prst="line">
              <a:avLst/>
            </a:prstGeom>
            <a:noFill/>
            <a:ln w="38100">
              <a:solidFill>
                <a:srgbClr val="CC0000"/>
              </a:solidFill>
              <a:round/>
              <a:headEnd/>
              <a:tailEnd/>
            </a:ln>
            <a:effectLst/>
          </p:spPr>
          <p:txBody>
            <a:bodyPr wrap="none" anchor="ctr"/>
            <a:lstStyle/>
            <a:p>
              <a:endParaRPr lang="en-GB"/>
            </a:p>
          </p:txBody>
        </p:sp>
        <p:sp>
          <p:nvSpPr>
            <p:cNvPr id="354320" name="Line 16"/>
            <p:cNvSpPr>
              <a:spLocks noChangeShapeType="1"/>
            </p:cNvSpPr>
            <p:nvPr/>
          </p:nvSpPr>
          <p:spPr bwMode="auto">
            <a:xfrm>
              <a:off x="4176" y="3936"/>
              <a:ext cx="0" cy="192"/>
            </a:xfrm>
            <a:prstGeom prst="line">
              <a:avLst/>
            </a:prstGeom>
            <a:noFill/>
            <a:ln w="38100">
              <a:solidFill>
                <a:srgbClr val="CC0000"/>
              </a:solidFill>
              <a:round/>
              <a:headEnd/>
              <a:tailEnd/>
            </a:ln>
            <a:effectLst/>
          </p:spPr>
          <p:txBody>
            <a:bodyPr wrap="none" anchor="ctr"/>
            <a:lstStyle/>
            <a:p>
              <a:endParaRPr lang="en-GB"/>
            </a:p>
          </p:txBody>
        </p:sp>
        <p:sp>
          <p:nvSpPr>
            <p:cNvPr id="354321" name="Line 17"/>
            <p:cNvSpPr>
              <a:spLocks noChangeShapeType="1"/>
            </p:cNvSpPr>
            <p:nvPr/>
          </p:nvSpPr>
          <p:spPr bwMode="auto">
            <a:xfrm>
              <a:off x="4704" y="3936"/>
              <a:ext cx="0" cy="192"/>
            </a:xfrm>
            <a:prstGeom prst="line">
              <a:avLst/>
            </a:prstGeom>
            <a:noFill/>
            <a:ln w="38100">
              <a:solidFill>
                <a:srgbClr val="CC0000"/>
              </a:solidFill>
              <a:round/>
              <a:headEnd/>
              <a:tailEnd/>
            </a:ln>
            <a:effectLst/>
          </p:spPr>
          <p:txBody>
            <a:bodyPr wrap="none" anchor="ctr"/>
            <a:lstStyle/>
            <a:p>
              <a:endParaRPr lang="en-GB"/>
            </a:p>
          </p:txBody>
        </p:sp>
        <p:sp>
          <p:nvSpPr>
            <p:cNvPr id="354322" name="Text Box 18"/>
            <p:cNvSpPr txBox="1">
              <a:spLocks noChangeArrowheads="1"/>
            </p:cNvSpPr>
            <p:nvPr/>
          </p:nvSpPr>
          <p:spPr bwMode="auto">
            <a:xfrm>
              <a:off x="912" y="4128"/>
              <a:ext cx="265" cy="192"/>
            </a:xfrm>
            <a:prstGeom prst="rect">
              <a:avLst/>
            </a:prstGeom>
            <a:noFill/>
            <a:ln w="9525">
              <a:noFill/>
              <a:miter lim="800000"/>
              <a:headEnd/>
              <a:tailEnd/>
            </a:ln>
            <a:effectLst/>
          </p:spPr>
          <p:txBody>
            <a:bodyPr wrap="none">
              <a:spAutoFit/>
            </a:bodyPr>
            <a:lstStyle/>
            <a:p>
              <a:r>
                <a:rPr lang="en-GB" sz="1400">
                  <a:solidFill>
                    <a:srgbClr val="CC0000"/>
                  </a:solidFill>
                </a:rPr>
                <a:t>3m</a:t>
              </a:r>
            </a:p>
          </p:txBody>
        </p:sp>
        <p:sp>
          <p:nvSpPr>
            <p:cNvPr id="354323" name="Text Box 19"/>
            <p:cNvSpPr txBox="1">
              <a:spLocks noChangeArrowheads="1"/>
            </p:cNvSpPr>
            <p:nvPr/>
          </p:nvSpPr>
          <p:spPr bwMode="auto">
            <a:xfrm>
              <a:off x="1440" y="4128"/>
              <a:ext cx="315" cy="192"/>
            </a:xfrm>
            <a:prstGeom prst="rect">
              <a:avLst/>
            </a:prstGeom>
            <a:noFill/>
            <a:ln w="9525">
              <a:noFill/>
              <a:miter lim="800000"/>
              <a:headEnd/>
              <a:tailEnd/>
            </a:ln>
            <a:effectLst/>
          </p:spPr>
          <p:txBody>
            <a:bodyPr wrap="none">
              <a:spAutoFit/>
            </a:bodyPr>
            <a:lstStyle/>
            <a:p>
              <a:r>
                <a:rPr lang="en-GB" sz="1400">
                  <a:solidFill>
                    <a:srgbClr val="CC0000"/>
                  </a:solidFill>
                </a:rPr>
                <a:t>3cm</a:t>
              </a:r>
              <a:endParaRPr lang="en-GB" sz="1400" b="0">
                <a:solidFill>
                  <a:srgbClr val="CC0000"/>
                </a:solidFill>
              </a:endParaRPr>
            </a:p>
          </p:txBody>
        </p:sp>
        <p:sp>
          <p:nvSpPr>
            <p:cNvPr id="354324" name="Text Box 20"/>
            <p:cNvSpPr txBox="1">
              <a:spLocks noChangeArrowheads="1"/>
            </p:cNvSpPr>
            <p:nvPr/>
          </p:nvSpPr>
          <p:spPr bwMode="auto">
            <a:xfrm>
              <a:off x="1920" y="4128"/>
              <a:ext cx="442" cy="192"/>
            </a:xfrm>
            <a:prstGeom prst="rect">
              <a:avLst/>
            </a:prstGeom>
            <a:noFill/>
            <a:ln w="9525">
              <a:noFill/>
              <a:miter lim="800000"/>
              <a:headEnd/>
              <a:tailEnd/>
            </a:ln>
            <a:effectLst/>
          </p:spPr>
          <p:txBody>
            <a:bodyPr wrap="none">
              <a:spAutoFit/>
            </a:bodyPr>
            <a:lstStyle/>
            <a:p>
              <a:pPr algn="ctr"/>
              <a:r>
                <a:rPr lang="en-GB" sz="1400">
                  <a:solidFill>
                    <a:srgbClr val="CC0000"/>
                  </a:solidFill>
                </a:rPr>
                <a:t>0.3mm</a:t>
              </a:r>
            </a:p>
          </p:txBody>
        </p:sp>
        <p:sp>
          <p:nvSpPr>
            <p:cNvPr id="354325" name="Text Box 21"/>
            <p:cNvSpPr txBox="1">
              <a:spLocks noChangeArrowheads="1"/>
            </p:cNvSpPr>
            <p:nvPr/>
          </p:nvSpPr>
          <p:spPr bwMode="auto">
            <a:xfrm>
              <a:off x="2448" y="4126"/>
              <a:ext cx="328" cy="192"/>
            </a:xfrm>
            <a:prstGeom prst="rect">
              <a:avLst/>
            </a:prstGeom>
            <a:noFill/>
            <a:ln w="9525">
              <a:noFill/>
              <a:miter lim="800000"/>
              <a:headEnd/>
              <a:tailEnd/>
            </a:ln>
            <a:effectLst/>
          </p:spPr>
          <p:txBody>
            <a:bodyPr wrap="none">
              <a:spAutoFit/>
            </a:bodyPr>
            <a:lstStyle/>
            <a:p>
              <a:r>
                <a:rPr lang="en-GB" sz="1400">
                  <a:solidFill>
                    <a:srgbClr val="CC0000"/>
                  </a:solidFill>
                </a:rPr>
                <a:t>3</a:t>
              </a:r>
              <a:r>
                <a:rPr lang="el-GR" sz="1400">
                  <a:solidFill>
                    <a:srgbClr val="CC0000"/>
                  </a:solidFill>
                  <a:cs typeface="Times New Roman" pitchFamily="18" charset="0"/>
                  <a:sym typeface="Wingdings" pitchFamily="2" charset="2"/>
                </a:rPr>
                <a:t>μ</a:t>
              </a:r>
              <a:r>
                <a:rPr lang="en-GB" sz="1400">
                  <a:solidFill>
                    <a:srgbClr val="CC0000"/>
                  </a:solidFill>
                </a:rPr>
                <a:t>m</a:t>
              </a:r>
            </a:p>
          </p:txBody>
        </p:sp>
        <p:sp>
          <p:nvSpPr>
            <p:cNvPr id="354326" name="Text Box 22"/>
            <p:cNvSpPr txBox="1">
              <a:spLocks noChangeArrowheads="1"/>
            </p:cNvSpPr>
            <p:nvPr/>
          </p:nvSpPr>
          <p:spPr bwMode="auto">
            <a:xfrm>
              <a:off x="2928" y="4128"/>
              <a:ext cx="383" cy="192"/>
            </a:xfrm>
            <a:prstGeom prst="rect">
              <a:avLst/>
            </a:prstGeom>
            <a:noFill/>
            <a:ln w="9525">
              <a:noFill/>
              <a:miter lim="800000"/>
              <a:headEnd/>
              <a:tailEnd/>
            </a:ln>
            <a:effectLst/>
          </p:spPr>
          <p:txBody>
            <a:bodyPr wrap="none">
              <a:spAutoFit/>
            </a:bodyPr>
            <a:lstStyle/>
            <a:p>
              <a:r>
                <a:rPr lang="en-GB" sz="1400">
                  <a:solidFill>
                    <a:srgbClr val="CC0000"/>
                  </a:solidFill>
                </a:rPr>
                <a:t>30</a:t>
              </a:r>
              <a:r>
                <a:rPr lang="en-GB" sz="1400">
                  <a:solidFill>
                    <a:srgbClr val="CC0000"/>
                  </a:solidFill>
                  <a:sym typeface="Wingdings" pitchFamily="2" charset="2"/>
                </a:rPr>
                <a:t>n</a:t>
              </a:r>
              <a:r>
                <a:rPr lang="en-GB" sz="1400">
                  <a:solidFill>
                    <a:srgbClr val="CC0000"/>
                  </a:solidFill>
                </a:rPr>
                <a:t>m</a:t>
              </a:r>
            </a:p>
          </p:txBody>
        </p:sp>
        <p:sp>
          <p:nvSpPr>
            <p:cNvPr id="354327" name="Text Box 23"/>
            <p:cNvSpPr txBox="1">
              <a:spLocks noChangeArrowheads="1"/>
            </p:cNvSpPr>
            <p:nvPr/>
          </p:nvSpPr>
          <p:spPr bwMode="auto">
            <a:xfrm>
              <a:off x="3521" y="4128"/>
              <a:ext cx="253" cy="192"/>
            </a:xfrm>
            <a:prstGeom prst="rect">
              <a:avLst/>
            </a:prstGeom>
            <a:noFill/>
            <a:ln w="9525">
              <a:noFill/>
              <a:miter lim="800000"/>
              <a:headEnd/>
              <a:tailEnd/>
            </a:ln>
            <a:effectLst/>
          </p:spPr>
          <p:txBody>
            <a:bodyPr wrap="none">
              <a:spAutoFit/>
            </a:bodyPr>
            <a:lstStyle/>
            <a:p>
              <a:pPr algn="ctr"/>
              <a:r>
                <a:rPr lang="en-GB" sz="1400">
                  <a:solidFill>
                    <a:srgbClr val="CC0000"/>
                  </a:solidFill>
                </a:rPr>
                <a:t>3</a:t>
              </a:r>
              <a:r>
                <a:rPr lang="en-GB" sz="1400">
                  <a:solidFill>
                    <a:srgbClr val="CC0000"/>
                  </a:solidFill>
                  <a:sym typeface="Wingdings" pitchFamily="2" charset="2"/>
                </a:rPr>
                <a:t>Å</a:t>
              </a:r>
              <a:endParaRPr lang="en-GB" sz="1400">
                <a:solidFill>
                  <a:srgbClr val="CC0000"/>
                </a:solidFill>
              </a:endParaRPr>
            </a:p>
          </p:txBody>
        </p:sp>
        <p:sp>
          <p:nvSpPr>
            <p:cNvPr id="354328" name="Text Box 24"/>
            <p:cNvSpPr txBox="1">
              <a:spLocks noChangeArrowheads="1"/>
            </p:cNvSpPr>
            <p:nvPr/>
          </p:nvSpPr>
          <p:spPr bwMode="auto">
            <a:xfrm>
              <a:off x="4012" y="4128"/>
              <a:ext cx="327" cy="192"/>
            </a:xfrm>
            <a:prstGeom prst="rect">
              <a:avLst/>
            </a:prstGeom>
            <a:noFill/>
            <a:ln w="9525">
              <a:noFill/>
              <a:miter lim="800000"/>
              <a:headEnd/>
              <a:tailEnd/>
            </a:ln>
            <a:effectLst/>
          </p:spPr>
          <p:txBody>
            <a:bodyPr wrap="none">
              <a:spAutoFit/>
            </a:bodyPr>
            <a:lstStyle/>
            <a:p>
              <a:pPr algn="ctr"/>
              <a:r>
                <a:rPr lang="en-GB" sz="1400">
                  <a:solidFill>
                    <a:srgbClr val="CC0000"/>
                  </a:solidFill>
                </a:rPr>
                <a:t>3pm</a:t>
              </a:r>
            </a:p>
          </p:txBody>
        </p:sp>
        <p:sp>
          <p:nvSpPr>
            <p:cNvPr id="354329" name="Text Box 25"/>
            <p:cNvSpPr txBox="1">
              <a:spLocks noChangeArrowheads="1"/>
            </p:cNvSpPr>
            <p:nvPr/>
          </p:nvSpPr>
          <p:spPr bwMode="auto">
            <a:xfrm>
              <a:off x="4497" y="4128"/>
              <a:ext cx="358" cy="192"/>
            </a:xfrm>
            <a:prstGeom prst="rect">
              <a:avLst/>
            </a:prstGeom>
            <a:noFill/>
            <a:ln w="9525">
              <a:noFill/>
              <a:miter lim="800000"/>
              <a:headEnd/>
              <a:tailEnd/>
            </a:ln>
            <a:effectLst/>
          </p:spPr>
          <p:txBody>
            <a:bodyPr wrap="none">
              <a:spAutoFit/>
            </a:bodyPr>
            <a:lstStyle/>
            <a:p>
              <a:pPr algn="ctr"/>
              <a:r>
                <a:rPr lang="en-GB" sz="1400">
                  <a:solidFill>
                    <a:srgbClr val="CC0000"/>
                  </a:solidFill>
                </a:rPr>
                <a:t>30fm</a:t>
              </a:r>
            </a:p>
          </p:txBody>
        </p:sp>
        <p:sp>
          <p:nvSpPr>
            <p:cNvPr id="354330" name="Text Box 26"/>
            <p:cNvSpPr txBox="1">
              <a:spLocks noChangeArrowheads="1"/>
            </p:cNvSpPr>
            <p:nvPr/>
          </p:nvSpPr>
          <p:spPr bwMode="auto">
            <a:xfrm>
              <a:off x="4987" y="4128"/>
              <a:ext cx="433" cy="192"/>
            </a:xfrm>
            <a:prstGeom prst="rect">
              <a:avLst/>
            </a:prstGeom>
            <a:noFill/>
            <a:ln w="9525">
              <a:noFill/>
              <a:miter lim="800000"/>
              <a:headEnd/>
              <a:tailEnd/>
            </a:ln>
            <a:effectLst/>
          </p:spPr>
          <p:txBody>
            <a:bodyPr wrap="none">
              <a:spAutoFit/>
            </a:bodyPr>
            <a:lstStyle/>
            <a:p>
              <a:pPr algn="ctr"/>
              <a:r>
                <a:rPr lang="en-GB" sz="1400">
                  <a:solidFill>
                    <a:srgbClr val="CC0000"/>
                  </a:solidFill>
                </a:rPr>
                <a:t>300am</a:t>
              </a:r>
            </a:p>
          </p:txBody>
        </p:sp>
      </p:grpSp>
      <p:sp>
        <p:nvSpPr>
          <p:cNvPr id="354331" name="WordArt 27"/>
          <p:cNvSpPr>
            <a:spLocks noChangeArrowheads="1" noChangeShapeType="1" noTextEdit="1"/>
          </p:cNvSpPr>
          <p:nvPr/>
        </p:nvSpPr>
        <p:spPr bwMode="auto">
          <a:xfrm rot="5400000">
            <a:off x="2989263" y="4219575"/>
            <a:ext cx="2743200" cy="152400"/>
          </a:xfrm>
          <a:prstGeom prst="rect">
            <a:avLst/>
          </a:prstGeom>
        </p:spPr>
        <p:txBody>
          <a:bodyPr vert="wordArtVert" wrap="none" fromWordArt="1">
            <a:prstTxWarp prst="textPlain">
              <a:avLst>
                <a:gd name="adj" fmla="val 50000"/>
              </a:avLst>
            </a:prstTxWarp>
          </a:bodyPr>
          <a:lstStyle/>
          <a:p>
            <a:pPr algn="ctr" fontAlgn="auto"/>
            <a:r>
              <a:rPr lang="en-GB" sz="3600" kern="10">
                <a:ln w="9525">
                  <a:solidFill>
                    <a:srgbClr val="000000"/>
                  </a:solidFill>
                  <a:round/>
                  <a:headEnd/>
                  <a:tailEnd/>
                </a:ln>
                <a:solidFill>
                  <a:srgbClr val="339966"/>
                </a:solidFill>
                <a:latin typeface="Arial Black"/>
              </a:rPr>
              <a:t>optisch</a:t>
            </a:r>
          </a:p>
        </p:txBody>
      </p:sp>
      <p:grpSp>
        <p:nvGrpSpPr>
          <p:cNvPr id="3" name="Group 28"/>
          <p:cNvGrpSpPr>
            <a:grpSpLocks/>
          </p:cNvGrpSpPr>
          <p:nvPr/>
        </p:nvGrpSpPr>
        <p:grpSpPr bwMode="auto">
          <a:xfrm>
            <a:off x="5181600" y="2514600"/>
            <a:ext cx="2936875" cy="914400"/>
            <a:chOff x="3264" y="1584"/>
            <a:chExt cx="1850" cy="576"/>
          </a:xfrm>
        </p:grpSpPr>
        <p:sp>
          <p:nvSpPr>
            <p:cNvPr id="354333" name="Text Box 29"/>
            <p:cNvSpPr txBox="1">
              <a:spLocks noChangeArrowheads="1"/>
            </p:cNvSpPr>
            <p:nvPr/>
          </p:nvSpPr>
          <p:spPr bwMode="auto">
            <a:xfrm>
              <a:off x="3264" y="1584"/>
              <a:ext cx="882" cy="288"/>
            </a:xfrm>
            <a:prstGeom prst="rect">
              <a:avLst/>
            </a:prstGeom>
            <a:noFill/>
            <a:ln w="9525">
              <a:noFill/>
              <a:miter lim="800000"/>
              <a:headEnd/>
              <a:tailEnd/>
            </a:ln>
            <a:effectLst/>
          </p:spPr>
          <p:txBody>
            <a:bodyPr wrap="none">
              <a:spAutoFit/>
            </a:bodyPr>
            <a:lstStyle/>
            <a:p>
              <a:pPr algn="ctr"/>
              <a:r>
                <a:rPr lang="en-GB">
                  <a:solidFill>
                    <a:schemeClr val="accent2"/>
                  </a:solidFill>
                </a:rPr>
                <a:t>Röntgen</a:t>
              </a:r>
              <a:r>
                <a:rPr lang="en-GB" sz="1800">
                  <a:solidFill>
                    <a:schemeClr val="accent2"/>
                  </a:solidFill>
                </a:rPr>
                <a:t>–</a:t>
              </a:r>
            </a:p>
          </p:txBody>
        </p:sp>
        <p:sp>
          <p:nvSpPr>
            <p:cNvPr id="354334" name="Text Box 30"/>
            <p:cNvSpPr txBox="1">
              <a:spLocks noChangeArrowheads="1"/>
            </p:cNvSpPr>
            <p:nvPr/>
          </p:nvSpPr>
          <p:spPr bwMode="auto">
            <a:xfrm>
              <a:off x="3978" y="1872"/>
              <a:ext cx="302" cy="288"/>
            </a:xfrm>
            <a:prstGeom prst="rect">
              <a:avLst/>
            </a:prstGeom>
            <a:noFill/>
            <a:ln w="9525">
              <a:noFill/>
              <a:miter lim="800000"/>
              <a:headEnd/>
              <a:tailEnd/>
            </a:ln>
            <a:effectLst/>
          </p:spPr>
          <p:txBody>
            <a:bodyPr wrap="none">
              <a:spAutoFit/>
            </a:bodyPr>
            <a:lstStyle/>
            <a:p>
              <a:pPr algn="ctr"/>
              <a:r>
                <a:rPr lang="el-GR">
                  <a:solidFill>
                    <a:schemeClr val="accent2"/>
                  </a:solidFill>
                  <a:cs typeface="Times New Roman" pitchFamily="18" charset="0"/>
                  <a:sym typeface="Wingdings" pitchFamily="2" charset="2"/>
                </a:rPr>
                <a:t>γ</a:t>
              </a:r>
              <a:r>
                <a:rPr lang="en-GB">
                  <a:solidFill>
                    <a:schemeClr val="accent2"/>
                  </a:solidFill>
                </a:rPr>
                <a:t>–</a:t>
              </a:r>
              <a:endParaRPr lang="en-GB" sz="1800">
                <a:solidFill>
                  <a:schemeClr val="accent2"/>
                </a:solidFill>
              </a:endParaRPr>
            </a:p>
          </p:txBody>
        </p:sp>
        <p:sp>
          <p:nvSpPr>
            <p:cNvPr id="354335" name="Text Box 31"/>
            <p:cNvSpPr txBox="1">
              <a:spLocks noChangeArrowheads="1"/>
            </p:cNvSpPr>
            <p:nvPr/>
          </p:nvSpPr>
          <p:spPr bwMode="auto">
            <a:xfrm>
              <a:off x="4176" y="1728"/>
              <a:ext cx="938" cy="288"/>
            </a:xfrm>
            <a:prstGeom prst="rect">
              <a:avLst/>
            </a:prstGeom>
            <a:noFill/>
            <a:ln w="9525">
              <a:noFill/>
              <a:miter lim="800000"/>
              <a:headEnd/>
              <a:tailEnd/>
            </a:ln>
            <a:effectLst/>
          </p:spPr>
          <p:txBody>
            <a:bodyPr wrap="none">
              <a:spAutoFit/>
            </a:bodyPr>
            <a:lstStyle/>
            <a:p>
              <a:pPr algn="ctr"/>
              <a:r>
                <a:rPr lang="en-GB">
                  <a:solidFill>
                    <a:schemeClr val="accent2"/>
                  </a:solidFill>
                </a:rPr>
                <a:t>Strahlung</a:t>
              </a:r>
              <a:endParaRPr lang="en-GB" sz="1800">
                <a:solidFill>
                  <a:schemeClr val="accent2"/>
                </a:solidFill>
              </a:endParaRPr>
            </a:p>
          </p:txBody>
        </p:sp>
      </p:grpSp>
      <p:pic>
        <p:nvPicPr>
          <p:cNvPr id="354336" name="Picture 32" descr="atca1"/>
          <p:cNvPicPr>
            <a:picLocks noChangeAspect="1" noChangeArrowheads="1"/>
          </p:cNvPicPr>
          <p:nvPr/>
        </p:nvPicPr>
        <p:blipFill>
          <a:blip r:embed="rId4" cstate="print"/>
          <a:srcRect/>
          <a:stretch>
            <a:fillRect/>
          </a:stretch>
        </p:blipFill>
        <p:spPr bwMode="auto">
          <a:xfrm>
            <a:off x="457200" y="2971800"/>
            <a:ext cx="3381375" cy="2638425"/>
          </a:xfrm>
          <a:prstGeom prst="rect">
            <a:avLst/>
          </a:prstGeom>
          <a:noFill/>
        </p:spPr>
      </p:pic>
      <p:pic>
        <p:nvPicPr>
          <p:cNvPr id="354337" name="Picture 33" descr="boompaderebus"/>
          <p:cNvPicPr>
            <a:picLocks noChangeAspect="1" noChangeArrowheads="1"/>
          </p:cNvPicPr>
          <p:nvPr/>
        </p:nvPicPr>
        <p:blipFill>
          <a:blip r:embed="rId5" cstate="print"/>
          <a:srcRect/>
          <a:stretch>
            <a:fillRect/>
          </a:stretch>
        </p:blipFill>
        <p:spPr bwMode="auto">
          <a:xfrm>
            <a:off x="1116013" y="1557338"/>
            <a:ext cx="3429000" cy="2571750"/>
          </a:xfrm>
          <a:prstGeom prst="rect">
            <a:avLst/>
          </a:prstGeom>
          <a:noFill/>
        </p:spPr>
      </p:pic>
      <p:pic>
        <p:nvPicPr>
          <p:cNvPr id="354338" name="Picture 34" descr="epn_fig3"/>
          <p:cNvPicPr>
            <a:picLocks noChangeAspect="1" noChangeArrowheads="1"/>
          </p:cNvPicPr>
          <p:nvPr/>
        </p:nvPicPr>
        <p:blipFill>
          <a:blip r:embed="rId6" cstate="print"/>
          <a:srcRect/>
          <a:stretch>
            <a:fillRect/>
          </a:stretch>
        </p:blipFill>
        <p:spPr bwMode="auto">
          <a:xfrm>
            <a:off x="2895600" y="4310063"/>
            <a:ext cx="2895600" cy="2547937"/>
          </a:xfrm>
          <a:prstGeom prst="rect">
            <a:avLst/>
          </a:prstGeom>
          <a:noFill/>
        </p:spPr>
      </p:pic>
      <p:pic>
        <p:nvPicPr>
          <p:cNvPr id="354339" name="Picture 35" descr="hubble_tel"/>
          <p:cNvPicPr>
            <a:picLocks noChangeAspect="1" noChangeArrowheads="1"/>
          </p:cNvPicPr>
          <p:nvPr/>
        </p:nvPicPr>
        <p:blipFill>
          <a:blip r:embed="rId7" cstate="print"/>
          <a:srcRect r="2820" b="4904"/>
          <a:stretch>
            <a:fillRect/>
          </a:stretch>
        </p:blipFill>
        <p:spPr bwMode="auto">
          <a:xfrm>
            <a:off x="3924300" y="1412875"/>
            <a:ext cx="2133600" cy="3048000"/>
          </a:xfrm>
          <a:prstGeom prst="rect">
            <a:avLst/>
          </a:prstGeom>
          <a:noFill/>
        </p:spPr>
      </p:pic>
      <p:pic>
        <p:nvPicPr>
          <p:cNvPr id="354340" name="Picture 36" descr="xmm"/>
          <p:cNvPicPr>
            <a:picLocks noChangeAspect="1" noChangeArrowheads="1"/>
          </p:cNvPicPr>
          <p:nvPr/>
        </p:nvPicPr>
        <p:blipFill>
          <a:blip r:embed="rId8" cstate="print"/>
          <a:srcRect/>
          <a:stretch>
            <a:fillRect/>
          </a:stretch>
        </p:blipFill>
        <p:spPr bwMode="auto">
          <a:xfrm>
            <a:off x="4648200" y="2565400"/>
            <a:ext cx="3810000" cy="2819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4307"/>
                                        </p:tgtEl>
                                        <p:attrNameLst>
                                          <p:attrName>style.visibility</p:attrName>
                                        </p:attrNameLst>
                                      </p:cBhvr>
                                      <p:to>
                                        <p:strVal val="visible"/>
                                      </p:to>
                                    </p:set>
                                    <p:anim calcmode="lin" valueType="num">
                                      <p:cBhvr additive="base">
                                        <p:cTn id="13" dur="500" fill="hold"/>
                                        <p:tgtEl>
                                          <p:spTgt spid="354307"/>
                                        </p:tgtEl>
                                        <p:attrNameLst>
                                          <p:attrName>ppt_x</p:attrName>
                                        </p:attrNameLst>
                                      </p:cBhvr>
                                      <p:tavLst>
                                        <p:tav tm="0">
                                          <p:val>
                                            <p:strVal val="0-#ppt_w/2"/>
                                          </p:val>
                                        </p:tav>
                                        <p:tav tm="100000">
                                          <p:val>
                                            <p:strVal val="#ppt_x"/>
                                          </p:val>
                                        </p:tav>
                                      </p:tavLst>
                                    </p:anim>
                                    <p:anim calcmode="lin" valueType="num">
                                      <p:cBhvr additive="base">
                                        <p:cTn id="14" dur="500" fill="hold"/>
                                        <p:tgtEl>
                                          <p:spTgt spid="35430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4331"/>
                                        </p:tgtEl>
                                        <p:attrNameLst>
                                          <p:attrName>style.visibility</p:attrName>
                                        </p:attrNameLst>
                                      </p:cBhvr>
                                      <p:to>
                                        <p:strVal val="visible"/>
                                      </p:to>
                                    </p:set>
                                    <p:anim calcmode="lin" valueType="num">
                                      <p:cBhvr additive="base">
                                        <p:cTn id="19" dur="500" fill="hold"/>
                                        <p:tgtEl>
                                          <p:spTgt spid="354331"/>
                                        </p:tgtEl>
                                        <p:attrNameLst>
                                          <p:attrName>ppt_x</p:attrName>
                                        </p:attrNameLst>
                                      </p:cBhvr>
                                      <p:tavLst>
                                        <p:tav tm="0">
                                          <p:val>
                                            <p:strVal val="#ppt_x"/>
                                          </p:val>
                                        </p:tav>
                                        <p:tav tm="100000">
                                          <p:val>
                                            <p:strVal val="#ppt_x"/>
                                          </p:val>
                                        </p:tav>
                                      </p:tavLst>
                                    </p:anim>
                                    <p:anim calcmode="lin" valueType="num">
                                      <p:cBhvr additive="base">
                                        <p:cTn id="20" dur="500" fill="hold"/>
                                        <p:tgtEl>
                                          <p:spTgt spid="3543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354336"/>
                                        </p:tgtEl>
                                        <p:attrNameLst>
                                          <p:attrName>style.visibility</p:attrName>
                                        </p:attrNameLst>
                                      </p:cBhvr>
                                      <p:to>
                                        <p:strVal val="visible"/>
                                      </p:to>
                                    </p:set>
                                    <p:anim calcmode="lin" valueType="num">
                                      <p:cBhvr additive="base">
                                        <p:cTn id="31" dur="500" fill="hold"/>
                                        <p:tgtEl>
                                          <p:spTgt spid="354336"/>
                                        </p:tgtEl>
                                        <p:attrNameLst>
                                          <p:attrName>ppt_x</p:attrName>
                                        </p:attrNameLst>
                                      </p:cBhvr>
                                      <p:tavLst>
                                        <p:tav tm="0">
                                          <p:val>
                                            <p:strVal val="0-#ppt_w/2"/>
                                          </p:val>
                                        </p:tav>
                                        <p:tav tm="100000">
                                          <p:val>
                                            <p:strVal val="#ppt_x"/>
                                          </p:val>
                                        </p:tav>
                                      </p:tavLst>
                                    </p:anim>
                                    <p:anim calcmode="lin" valueType="num">
                                      <p:cBhvr additive="base">
                                        <p:cTn id="32" dur="500" fill="hold"/>
                                        <p:tgtEl>
                                          <p:spTgt spid="3543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54337"/>
                                        </p:tgtEl>
                                        <p:attrNameLst>
                                          <p:attrName>style.visibility</p:attrName>
                                        </p:attrNameLst>
                                      </p:cBhvr>
                                      <p:to>
                                        <p:strVal val="visible"/>
                                      </p:to>
                                    </p:set>
                                    <p:anim calcmode="lin" valueType="num">
                                      <p:cBhvr additive="base">
                                        <p:cTn id="37" dur="500" fill="hold"/>
                                        <p:tgtEl>
                                          <p:spTgt spid="354337"/>
                                        </p:tgtEl>
                                        <p:attrNameLst>
                                          <p:attrName>ppt_x</p:attrName>
                                        </p:attrNameLst>
                                      </p:cBhvr>
                                      <p:tavLst>
                                        <p:tav tm="0">
                                          <p:val>
                                            <p:strVal val="#ppt_x"/>
                                          </p:val>
                                        </p:tav>
                                        <p:tav tm="100000">
                                          <p:val>
                                            <p:strVal val="#ppt_x"/>
                                          </p:val>
                                        </p:tav>
                                      </p:tavLst>
                                    </p:anim>
                                    <p:anim calcmode="lin" valueType="num">
                                      <p:cBhvr additive="base">
                                        <p:cTn id="38" dur="500" fill="hold"/>
                                        <p:tgtEl>
                                          <p:spTgt spid="35433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54338"/>
                                        </p:tgtEl>
                                        <p:attrNameLst>
                                          <p:attrName>style.visibility</p:attrName>
                                        </p:attrNameLst>
                                      </p:cBhvr>
                                      <p:to>
                                        <p:strVal val="visible"/>
                                      </p:to>
                                    </p:set>
                                    <p:anim calcmode="lin" valueType="num">
                                      <p:cBhvr additive="base">
                                        <p:cTn id="43" dur="500" fill="hold"/>
                                        <p:tgtEl>
                                          <p:spTgt spid="354338"/>
                                        </p:tgtEl>
                                        <p:attrNameLst>
                                          <p:attrName>ppt_x</p:attrName>
                                        </p:attrNameLst>
                                      </p:cBhvr>
                                      <p:tavLst>
                                        <p:tav tm="0">
                                          <p:val>
                                            <p:strVal val="#ppt_x"/>
                                          </p:val>
                                        </p:tav>
                                        <p:tav tm="100000">
                                          <p:val>
                                            <p:strVal val="#ppt_x"/>
                                          </p:val>
                                        </p:tav>
                                      </p:tavLst>
                                    </p:anim>
                                    <p:anim calcmode="lin" valueType="num">
                                      <p:cBhvr additive="base">
                                        <p:cTn id="44" dur="500" fill="hold"/>
                                        <p:tgtEl>
                                          <p:spTgt spid="3543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nodeType="clickEffect">
                                  <p:stCondLst>
                                    <p:cond delay="0"/>
                                  </p:stCondLst>
                                  <p:childTnLst>
                                    <p:set>
                                      <p:cBhvr>
                                        <p:cTn id="48" dur="1" fill="hold">
                                          <p:stCondLst>
                                            <p:cond delay="0"/>
                                          </p:stCondLst>
                                        </p:cTn>
                                        <p:tgtEl>
                                          <p:spTgt spid="354339"/>
                                        </p:tgtEl>
                                        <p:attrNameLst>
                                          <p:attrName>style.visibility</p:attrName>
                                        </p:attrNameLst>
                                      </p:cBhvr>
                                      <p:to>
                                        <p:strVal val="visible"/>
                                      </p:to>
                                    </p:set>
                                    <p:anim calcmode="lin" valueType="num">
                                      <p:cBhvr additive="base">
                                        <p:cTn id="49" dur="500" fill="hold"/>
                                        <p:tgtEl>
                                          <p:spTgt spid="354339"/>
                                        </p:tgtEl>
                                        <p:attrNameLst>
                                          <p:attrName>ppt_x</p:attrName>
                                        </p:attrNameLst>
                                      </p:cBhvr>
                                      <p:tavLst>
                                        <p:tav tm="0">
                                          <p:val>
                                            <p:strVal val="1+#ppt_w/2"/>
                                          </p:val>
                                        </p:tav>
                                        <p:tav tm="100000">
                                          <p:val>
                                            <p:strVal val="#ppt_x"/>
                                          </p:val>
                                        </p:tav>
                                      </p:tavLst>
                                    </p:anim>
                                    <p:anim calcmode="lin" valueType="num">
                                      <p:cBhvr additive="base">
                                        <p:cTn id="50" dur="500" fill="hold"/>
                                        <p:tgtEl>
                                          <p:spTgt spid="354339"/>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354340"/>
                                        </p:tgtEl>
                                        <p:attrNameLst>
                                          <p:attrName>style.visibility</p:attrName>
                                        </p:attrNameLst>
                                      </p:cBhvr>
                                      <p:to>
                                        <p:strVal val="visible"/>
                                      </p:to>
                                    </p:set>
                                    <p:anim calcmode="lin" valueType="num">
                                      <p:cBhvr additive="base">
                                        <p:cTn id="55" dur="500" fill="hold"/>
                                        <p:tgtEl>
                                          <p:spTgt spid="354340"/>
                                        </p:tgtEl>
                                        <p:attrNameLst>
                                          <p:attrName>ppt_x</p:attrName>
                                        </p:attrNameLst>
                                      </p:cBhvr>
                                      <p:tavLst>
                                        <p:tav tm="0">
                                          <p:val>
                                            <p:strVal val="1+#ppt_w/2"/>
                                          </p:val>
                                        </p:tav>
                                        <p:tav tm="100000">
                                          <p:val>
                                            <p:strVal val="#ppt_x"/>
                                          </p:val>
                                        </p:tav>
                                      </p:tavLst>
                                    </p:anim>
                                    <p:anim calcmode="lin" valueType="num">
                                      <p:cBhvr additive="base">
                                        <p:cTn id="56" dur="500" fill="hold"/>
                                        <p:tgtEl>
                                          <p:spTgt spid="354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7" grpId="0" animBg="1"/>
      <p:bldP spid="3543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Ausgezeichnete Wissenschaft</a:t>
            </a:r>
            <a:endParaRPr lang="en-GB" dirty="0"/>
          </a:p>
        </p:txBody>
      </p:sp>
      <p:sp>
        <p:nvSpPr>
          <p:cNvPr id="3" name="Content Placeholder 2"/>
          <p:cNvSpPr>
            <a:spLocks noGrp="1"/>
          </p:cNvSpPr>
          <p:nvPr>
            <p:ph idx="1"/>
          </p:nvPr>
        </p:nvSpPr>
        <p:spPr>
          <a:xfrm>
            <a:off x="500034" y="1285860"/>
            <a:ext cx="8172480" cy="5072098"/>
          </a:xfrm>
        </p:spPr>
        <p:txBody>
          <a:bodyPr/>
          <a:lstStyle/>
          <a:p>
            <a:pPr>
              <a:spcBef>
                <a:spcPts val="0"/>
              </a:spcBef>
              <a:buNone/>
            </a:pPr>
            <a:r>
              <a:rPr lang="en-US" sz="2800" dirty="0" err="1" smtClean="0"/>
              <a:t>Planeten</a:t>
            </a:r>
            <a:r>
              <a:rPr lang="en-US" sz="2800" dirty="0" smtClean="0"/>
              <a:t> um </a:t>
            </a:r>
            <a:r>
              <a:rPr lang="en-US" sz="2800" dirty="0" err="1" smtClean="0"/>
              <a:t>andere</a:t>
            </a:r>
            <a:r>
              <a:rPr lang="en-US" sz="2800" dirty="0" smtClean="0"/>
              <a:t> Sterne und </a:t>
            </a:r>
            <a:r>
              <a:rPr lang="en-US" sz="2800" dirty="0" err="1" smtClean="0"/>
              <a:t>ihre</a:t>
            </a:r>
            <a:r>
              <a:rPr lang="en-US" sz="2800" dirty="0" smtClean="0"/>
              <a:t> </a:t>
            </a:r>
            <a:r>
              <a:rPr lang="en-US" sz="2800" dirty="0" err="1" smtClean="0"/>
              <a:t>Entstehung</a:t>
            </a:r>
            <a:endParaRPr lang="en-US" sz="2800" dirty="0" smtClean="0"/>
          </a:p>
          <a:p>
            <a:pPr>
              <a:spcBef>
                <a:spcPts val="0"/>
              </a:spcBef>
              <a:buNone/>
            </a:pPr>
            <a:r>
              <a:rPr lang="en-US" sz="2800" dirty="0" err="1" smtClean="0"/>
              <a:t>Schwarze</a:t>
            </a:r>
            <a:r>
              <a:rPr lang="en-US" sz="2800" dirty="0" smtClean="0"/>
              <a:t> </a:t>
            </a:r>
            <a:r>
              <a:rPr lang="en-US" sz="2800" dirty="0" err="1" smtClean="0"/>
              <a:t>Löcher</a:t>
            </a:r>
            <a:r>
              <a:rPr lang="en-US" sz="2800" dirty="0" smtClean="0"/>
              <a:t> (</a:t>
            </a:r>
            <a:r>
              <a:rPr lang="en-US" sz="2800" dirty="0" err="1" smtClean="0"/>
              <a:t>Relativitätstheorie</a:t>
            </a:r>
            <a:r>
              <a:rPr lang="en-US" sz="2800" dirty="0" smtClean="0"/>
              <a:t>)</a:t>
            </a:r>
          </a:p>
          <a:p>
            <a:pPr>
              <a:spcBef>
                <a:spcPts val="0"/>
              </a:spcBef>
              <a:buNone/>
            </a:pPr>
            <a:r>
              <a:rPr lang="en-US" sz="2800" dirty="0" err="1" smtClean="0"/>
              <a:t>Physik</a:t>
            </a:r>
            <a:r>
              <a:rPr lang="en-US" sz="2800" dirty="0" smtClean="0"/>
              <a:t> </a:t>
            </a:r>
            <a:r>
              <a:rPr lang="en-US" sz="2800" dirty="0" err="1" smtClean="0"/>
              <a:t>der</a:t>
            </a:r>
            <a:r>
              <a:rPr lang="en-US" sz="2800" dirty="0" smtClean="0"/>
              <a:t> </a:t>
            </a:r>
            <a:r>
              <a:rPr lang="en-US" sz="2800" dirty="0" err="1" smtClean="0"/>
              <a:t>entferntesten</a:t>
            </a:r>
            <a:r>
              <a:rPr lang="en-US" sz="2800" dirty="0" smtClean="0"/>
              <a:t> </a:t>
            </a:r>
            <a:r>
              <a:rPr lang="en-US" sz="2800" dirty="0" err="1" smtClean="0"/>
              <a:t>Galaxien</a:t>
            </a:r>
            <a:r>
              <a:rPr lang="en-US" sz="2800" dirty="0" smtClean="0"/>
              <a:t> (‘First Light’)</a:t>
            </a:r>
          </a:p>
          <a:p>
            <a:pPr>
              <a:spcBef>
                <a:spcPts val="0"/>
              </a:spcBef>
              <a:buNone/>
            </a:pPr>
            <a:r>
              <a:rPr lang="en-US" sz="2800" dirty="0" err="1" smtClean="0"/>
              <a:t>Dynamik</a:t>
            </a:r>
            <a:r>
              <a:rPr lang="en-US" sz="2800" dirty="0" smtClean="0"/>
              <a:t> </a:t>
            </a:r>
            <a:r>
              <a:rPr lang="en-US" sz="2800" dirty="0" err="1" smtClean="0"/>
              <a:t>der</a:t>
            </a:r>
            <a:r>
              <a:rPr lang="en-US" sz="2800" dirty="0" smtClean="0"/>
              <a:t> </a:t>
            </a:r>
            <a:r>
              <a:rPr lang="en-US" sz="2800" dirty="0" err="1" smtClean="0"/>
              <a:t>kosmischen</a:t>
            </a:r>
            <a:r>
              <a:rPr lang="en-US" sz="2800" dirty="0" smtClean="0"/>
              <a:t> Expansion (</a:t>
            </a:r>
            <a:r>
              <a:rPr lang="en-US" sz="2800" dirty="0" err="1" smtClean="0"/>
              <a:t>Dunkle</a:t>
            </a:r>
            <a:r>
              <a:rPr lang="en-US" sz="2800" dirty="0" smtClean="0"/>
              <a:t> </a:t>
            </a:r>
            <a:r>
              <a:rPr lang="en-US" sz="2800" dirty="0" err="1" smtClean="0"/>
              <a:t>Energie</a:t>
            </a:r>
            <a:r>
              <a:rPr lang="en-US" sz="2800" dirty="0" smtClean="0"/>
              <a:t>)</a:t>
            </a:r>
          </a:p>
          <a:p>
            <a:endParaRPr lang="en-GB" sz="2800" dirty="0"/>
          </a:p>
        </p:txBody>
      </p:sp>
      <p:pic>
        <p:nvPicPr>
          <p:cNvPr id="4" name="Picture 3" descr="E-ELT-and-VLT-vs-Colosseum.jpg"/>
          <p:cNvPicPr>
            <a:picLocks noChangeAspect="1"/>
          </p:cNvPicPr>
          <p:nvPr/>
        </p:nvPicPr>
        <p:blipFill>
          <a:blip r:embed="rId2" cstate="print"/>
          <a:stretch>
            <a:fillRect/>
          </a:stretch>
        </p:blipFill>
        <p:spPr>
          <a:xfrm>
            <a:off x="785786" y="3500438"/>
            <a:ext cx="7620000" cy="31242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8" name="Title 1"/>
          <p:cNvSpPr>
            <a:spLocks noGrp="1"/>
          </p:cNvSpPr>
          <p:nvPr>
            <p:ph type="title"/>
          </p:nvPr>
        </p:nvSpPr>
        <p:spPr>
          <a:ln/>
        </p:spPr>
        <p:txBody>
          <a:bodyPr lIns="64291" tIns="32146" rIns="64291" bIns="32146"/>
          <a:lstStyle/>
          <a:p>
            <a:r>
              <a:rPr lang="en-US" sz="4000"/>
              <a:t>European Extremely Large Telescope</a:t>
            </a:r>
          </a:p>
        </p:txBody>
      </p:sp>
      <p:sp>
        <p:nvSpPr>
          <p:cNvPr id="8" name="Content Placeholder 7"/>
          <p:cNvSpPr>
            <a:spLocks noGrp="1"/>
          </p:cNvSpPr>
          <p:nvPr>
            <p:ph idx="1"/>
          </p:nvPr>
        </p:nvSpPr>
        <p:spPr/>
        <p:txBody>
          <a:bodyPr/>
          <a:lstStyle/>
          <a:p>
            <a:endParaRPr lang="en-GB"/>
          </a:p>
        </p:txBody>
      </p:sp>
      <p:pic>
        <p:nvPicPr>
          <p:cNvPr id="7" name="ELT2008ANI1_MPEG.mpg">
            <a:hlinkClick r:id="" action="ppaction://media"/>
          </p:cNvPr>
          <p:cNvPicPr>
            <a:picLocks noRot="1" noChangeAspect="1"/>
          </p:cNvPicPr>
          <p:nvPr>
            <a:videoFile r:link="rId1"/>
          </p:nvPr>
        </p:nvPicPr>
        <p:blipFill>
          <a:blip r:embed="rId4" cstate="print"/>
          <a:stretch>
            <a:fillRect/>
          </a:stretch>
        </p:blipFill>
        <p:spPr>
          <a:xfrm>
            <a:off x="1143000" y="1504950"/>
            <a:ext cx="6858000" cy="38481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2" cstate="print"/>
          <a:srcRect/>
          <a:stretch>
            <a:fillRect/>
          </a:stretch>
        </p:blipFill>
        <p:spPr bwMode="auto">
          <a:xfrm>
            <a:off x="5929322" y="2071678"/>
            <a:ext cx="2000264" cy="1829332"/>
          </a:xfrm>
          <a:prstGeom prst="rect">
            <a:avLst/>
          </a:prstGeom>
          <a:noFill/>
          <a:ln w="9525">
            <a:noFill/>
            <a:miter lim="800000"/>
            <a:headEnd/>
            <a:tailEnd/>
          </a:ln>
        </p:spPr>
      </p:pic>
      <p:sp>
        <p:nvSpPr>
          <p:cNvPr id="2" name="Title 1"/>
          <p:cNvSpPr>
            <a:spLocks noGrp="1"/>
          </p:cNvSpPr>
          <p:nvPr>
            <p:ph type="title"/>
          </p:nvPr>
        </p:nvSpPr>
        <p:spPr>
          <a:xfrm>
            <a:off x="371500" y="198438"/>
            <a:ext cx="7772400" cy="1143000"/>
          </a:xfrm>
        </p:spPr>
        <p:txBody>
          <a:bodyPr/>
          <a:lstStyle/>
          <a:p>
            <a:r>
              <a:rPr lang="en-US" dirty="0" smtClean="0"/>
              <a:t>Unser </a:t>
            </a:r>
            <a:r>
              <a:rPr lang="en-US" dirty="0" err="1" smtClean="0"/>
              <a:t>Blick</a:t>
            </a:r>
            <a:r>
              <a:rPr lang="en-US" dirty="0" smtClean="0"/>
              <a:t> ins </a:t>
            </a:r>
            <a:r>
              <a:rPr lang="en-US" dirty="0" err="1" smtClean="0"/>
              <a:t>Universum</a:t>
            </a:r>
            <a:endParaRPr lang="en-GB" dirty="0"/>
          </a:p>
        </p:txBody>
      </p:sp>
      <p:sp>
        <p:nvSpPr>
          <p:cNvPr id="3" name="Content Placeholder 2"/>
          <p:cNvSpPr>
            <a:spLocks noGrp="1"/>
          </p:cNvSpPr>
          <p:nvPr>
            <p:ph idx="1"/>
          </p:nvPr>
        </p:nvSpPr>
        <p:spPr/>
        <p:txBody>
          <a:bodyPr/>
          <a:lstStyle/>
          <a:p>
            <a:r>
              <a:rPr lang="en-US" dirty="0" err="1" smtClean="0"/>
              <a:t>Raum</a:t>
            </a:r>
            <a:r>
              <a:rPr lang="en-US" dirty="0" smtClean="0"/>
              <a:t> und </a:t>
            </a:r>
            <a:r>
              <a:rPr lang="en-US" dirty="0" err="1" smtClean="0"/>
              <a:t>Zeit</a:t>
            </a:r>
            <a:endParaRPr lang="en-US" dirty="0" smtClean="0"/>
          </a:p>
          <a:p>
            <a:pPr lvl="1"/>
            <a:r>
              <a:rPr lang="en-US" dirty="0" smtClean="0"/>
              <a:t>Unser </a:t>
            </a:r>
            <a:r>
              <a:rPr lang="en-US" dirty="0" err="1" smtClean="0"/>
              <a:t>Platz</a:t>
            </a:r>
            <a:r>
              <a:rPr lang="en-US" dirty="0" smtClean="0"/>
              <a:t> </a:t>
            </a:r>
            <a:r>
              <a:rPr lang="en-US" dirty="0" err="1" smtClean="0"/>
              <a:t>im</a:t>
            </a:r>
            <a:r>
              <a:rPr lang="en-US" dirty="0" smtClean="0"/>
              <a:t> </a:t>
            </a:r>
            <a:r>
              <a:rPr lang="en-US" dirty="0" err="1" smtClean="0"/>
              <a:t>Universum</a:t>
            </a:r>
            <a:endParaRPr lang="en-US" dirty="0" smtClean="0"/>
          </a:p>
          <a:p>
            <a:pPr lvl="1"/>
            <a:r>
              <a:rPr lang="en-US" dirty="0" err="1" smtClean="0"/>
              <a:t>Unsere</a:t>
            </a:r>
            <a:r>
              <a:rPr lang="en-US" dirty="0" smtClean="0"/>
              <a:t> Geschichte </a:t>
            </a:r>
          </a:p>
          <a:p>
            <a:r>
              <a:rPr lang="en-US" dirty="0" smtClean="0"/>
              <a:t>Die </a:t>
            </a:r>
            <a:r>
              <a:rPr lang="en-US" dirty="0" err="1" smtClean="0"/>
              <a:t>Zukunft</a:t>
            </a:r>
            <a:r>
              <a:rPr lang="en-US" dirty="0" smtClean="0"/>
              <a:t> des </a:t>
            </a:r>
            <a:r>
              <a:rPr lang="en-US" dirty="0" err="1" smtClean="0"/>
              <a:t>Universums</a:t>
            </a:r>
            <a:endParaRPr lang="en-US" dirty="0" smtClean="0"/>
          </a:p>
          <a:p>
            <a:pPr lvl="1"/>
            <a:r>
              <a:rPr lang="en-US" dirty="0" err="1" smtClean="0"/>
              <a:t>Evidenz</a:t>
            </a:r>
            <a:r>
              <a:rPr lang="en-US" dirty="0" smtClean="0"/>
              <a:t> </a:t>
            </a:r>
            <a:r>
              <a:rPr lang="en-US" dirty="0" err="1" smtClean="0"/>
              <a:t>für</a:t>
            </a:r>
            <a:r>
              <a:rPr lang="en-US" dirty="0" smtClean="0"/>
              <a:t> </a:t>
            </a:r>
            <a:r>
              <a:rPr lang="en-US" dirty="0" err="1" smtClean="0"/>
              <a:t>eine</a:t>
            </a:r>
            <a:r>
              <a:rPr lang="en-US" dirty="0" smtClean="0"/>
              <a:t> </a:t>
            </a:r>
            <a:r>
              <a:rPr lang="en-US" dirty="0" err="1" smtClean="0"/>
              <a:t>neue</a:t>
            </a:r>
            <a:r>
              <a:rPr lang="en-US" dirty="0" smtClean="0"/>
              <a:t> </a:t>
            </a:r>
            <a:br>
              <a:rPr lang="en-US" dirty="0" smtClean="0"/>
            </a:br>
            <a:r>
              <a:rPr lang="en-US" dirty="0" err="1" smtClean="0"/>
              <a:t>Komponente</a:t>
            </a:r>
            <a:r>
              <a:rPr lang="en-US" dirty="0" smtClean="0"/>
              <a:t> </a:t>
            </a:r>
            <a:r>
              <a:rPr lang="en-US" dirty="0" err="1" smtClean="0"/>
              <a:t>im</a:t>
            </a:r>
            <a:r>
              <a:rPr lang="en-US" dirty="0" smtClean="0"/>
              <a:t> </a:t>
            </a:r>
            <a:r>
              <a:rPr lang="en-US" dirty="0" err="1" smtClean="0"/>
              <a:t>Universum</a:t>
            </a:r>
            <a:endParaRPr lang="en-US" dirty="0" smtClean="0"/>
          </a:p>
          <a:p>
            <a:r>
              <a:rPr lang="en-US" dirty="0" err="1" smtClean="0"/>
              <a:t>Sternwarten</a:t>
            </a:r>
            <a:r>
              <a:rPr lang="en-US" dirty="0" smtClean="0"/>
              <a:t> </a:t>
            </a:r>
            <a:r>
              <a:rPr lang="en-US" dirty="0" err="1" smtClean="0"/>
              <a:t>heute</a:t>
            </a:r>
            <a:r>
              <a:rPr lang="en-US" dirty="0" smtClean="0"/>
              <a:t> und in </a:t>
            </a:r>
            <a:r>
              <a:rPr lang="en-US" dirty="0" err="1" smtClean="0"/>
              <a:t>der</a:t>
            </a:r>
            <a:r>
              <a:rPr lang="en-US" dirty="0" smtClean="0"/>
              <a:t> </a:t>
            </a:r>
            <a:br>
              <a:rPr lang="en-US" dirty="0" smtClean="0"/>
            </a:br>
            <a:r>
              <a:rPr lang="en-US" dirty="0" err="1" smtClean="0"/>
              <a:t>Zukunft</a:t>
            </a:r>
            <a:endParaRPr lang="en-US" dirty="0" smtClean="0"/>
          </a:p>
          <a:p>
            <a:pPr lvl="1"/>
            <a:endParaRPr lang="en-US" dirty="0" smtClean="0"/>
          </a:p>
          <a:p>
            <a:endParaRPr lang="en-GB" dirty="0"/>
          </a:p>
        </p:txBody>
      </p:sp>
      <p:pic>
        <p:nvPicPr>
          <p:cNvPr id="111619" name="Picture 3"/>
          <p:cNvPicPr>
            <a:picLocks noChangeAspect="1" noChangeArrowheads="1"/>
          </p:cNvPicPr>
          <p:nvPr/>
        </p:nvPicPr>
        <p:blipFill>
          <a:blip r:embed="rId3" cstate="print"/>
          <a:srcRect/>
          <a:stretch>
            <a:fillRect/>
          </a:stretch>
        </p:blipFill>
        <p:spPr bwMode="auto">
          <a:xfrm>
            <a:off x="6572264" y="5357826"/>
            <a:ext cx="2412990" cy="1357307"/>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7883533" y="285728"/>
            <a:ext cx="1046185" cy="1977622"/>
          </a:xfrm>
          <a:prstGeom prst="rect">
            <a:avLst/>
          </a:prstGeom>
          <a:noFill/>
          <a:ln w="9525">
            <a:noFill/>
            <a:miter lim="800000"/>
            <a:headEnd/>
            <a:tailEnd/>
          </a:ln>
        </p:spPr>
      </p:pic>
      <p:pic>
        <p:nvPicPr>
          <p:cNvPr id="10" name="Picture 9" descr="esopia00066teles.jpg"/>
          <p:cNvPicPr>
            <a:picLocks noChangeAspect="1"/>
          </p:cNvPicPr>
          <p:nvPr/>
        </p:nvPicPr>
        <p:blipFill>
          <a:blip r:embed="rId5" cstate="print"/>
          <a:stretch>
            <a:fillRect/>
          </a:stretch>
        </p:blipFill>
        <p:spPr>
          <a:xfrm>
            <a:off x="7596000" y="3786190"/>
            <a:ext cx="1371588" cy="152398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Unser </a:t>
            </a:r>
            <a:r>
              <a:rPr lang="en-US" dirty="0" err="1" smtClean="0"/>
              <a:t>Platz</a:t>
            </a:r>
            <a:r>
              <a:rPr lang="en-US" dirty="0" smtClean="0"/>
              <a:t> </a:t>
            </a:r>
            <a:r>
              <a:rPr lang="en-US" dirty="0" err="1" smtClean="0"/>
              <a:t>im</a:t>
            </a:r>
            <a:r>
              <a:rPr lang="en-US" dirty="0" smtClean="0"/>
              <a:t> </a:t>
            </a:r>
            <a:r>
              <a:rPr lang="en-US" dirty="0" err="1" smtClean="0"/>
              <a:t>Universum</a:t>
            </a:r>
            <a:endParaRPr lang="en-GB" dirty="0"/>
          </a:p>
        </p:txBody>
      </p:sp>
      <p:pic>
        <p:nvPicPr>
          <p:cNvPr id="4" name="Content Placeholder 3" descr="Querschnitt_Erde.jpg"/>
          <p:cNvPicPr>
            <a:picLocks noGrp="1" noChangeAspect="1"/>
          </p:cNvPicPr>
          <p:nvPr>
            <p:ph idx="1"/>
          </p:nvPr>
        </p:nvPicPr>
        <p:blipFill>
          <a:blip r:embed="rId2" cstate="print"/>
          <a:stretch>
            <a:fillRect/>
          </a:stretch>
        </p:blipFill>
        <p:spPr>
          <a:xfrm>
            <a:off x="1785918" y="1214398"/>
            <a:ext cx="5643602" cy="5643602"/>
          </a:xfrm>
        </p:spPr>
      </p:pic>
      <p:pic>
        <p:nvPicPr>
          <p:cNvPr id="6" name="Picture 5" descr="Earth_rim_with_Shuttle.jpg"/>
          <p:cNvPicPr>
            <a:picLocks noChangeAspect="1"/>
          </p:cNvPicPr>
          <p:nvPr/>
        </p:nvPicPr>
        <p:blipFill>
          <a:blip r:embed="rId3" cstate="print"/>
          <a:stretch>
            <a:fillRect/>
          </a:stretch>
        </p:blipFill>
        <p:spPr>
          <a:xfrm>
            <a:off x="400021" y="1285860"/>
            <a:ext cx="8458259" cy="5286412"/>
          </a:xfrm>
          <a:prstGeom prst="rect">
            <a:avLst/>
          </a:prstGeom>
        </p:spPr>
      </p:pic>
      <p:sp>
        <p:nvSpPr>
          <p:cNvPr id="7" name="Rectangle 6"/>
          <p:cNvSpPr/>
          <p:nvPr/>
        </p:nvSpPr>
        <p:spPr bwMode="auto">
          <a:xfrm>
            <a:off x="1785918" y="6300790"/>
            <a:ext cx="428628" cy="55721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0276" name="Picture 4" descr="Earth_behind_Saturn_Cassini"/>
          <p:cNvPicPr>
            <a:picLocks noChangeAspect="1" noChangeArrowheads="1"/>
          </p:cNvPicPr>
          <p:nvPr/>
        </p:nvPicPr>
        <p:blipFill>
          <a:blip r:embed="rId2" cstate="print"/>
          <a:srcRect/>
          <a:stretch>
            <a:fillRect/>
          </a:stretch>
        </p:blipFill>
        <p:spPr bwMode="auto">
          <a:xfrm>
            <a:off x="-1044575" y="620713"/>
            <a:ext cx="11083925" cy="5467350"/>
          </a:xfrm>
          <a:prstGeom prst="rect">
            <a:avLst/>
          </a:prstGeom>
          <a:noFill/>
          <a:ln w="9525">
            <a:noFill/>
            <a:miter lim="800000"/>
            <a:headEnd/>
            <a:tailEnd/>
          </a:ln>
        </p:spPr>
      </p:pic>
      <p:sp>
        <p:nvSpPr>
          <p:cNvPr id="310274" name="Rectangle 2"/>
          <p:cNvSpPr>
            <a:spLocks noGrp="1" noChangeArrowheads="1"/>
          </p:cNvSpPr>
          <p:nvPr>
            <p:ph type="title"/>
          </p:nvPr>
        </p:nvSpPr>
        <p:spPr>
          <a:xfrm>
            <a:off x="728690" y="198438"/>
            <a:ext cx="7772400" cy="1143000"/>
          </a:xfrm>
        </p:spPr>
        <p:txBody>
          <a:bodyPr/>
          <a:lstStyle/>
          <a:p>
            <a:r>
              <a:rPr lang="en-US" dirty="0" smtClean="0"/>
              <a:t>Unser </a:t>
            </a:r>
            <a:r>
              <a:rPr lang="en-US" dirty="0" err="1" smtClean="0"/>
              <a:t>Platz</a:t>
            </a:r>
            <a:r>
              <a:rPr lang="en-US" dirty="0" smtClean="0"/>
              <a:t> </a:t>
            </a:r>
            <a:r>
              <a:rPr lang="en-US" dirty="0" err="1" smtClean="0"/>
              <a:t>im</a:t>
            </a:r>
            <a:r>
              <a:rPr lang="en-US" dirty="0" smtClean="0"/>
              <a:t> </a:t>
            </a:r>
            <a:r>
              <a:rPr lang="en-US" dirty="0" err="1" smtClean="0"/>
              <a:t>Universum</a:t>
            </a:r>
            <a:endParaRPr lang="en-GB" dirty="0"/>
          </a:p>
        </p:txBody>
      </p:sp>
      <p:sp>
        <p:nvSpPr>
          <p:cNvPr id="310275" name="Rectangle 3"/>
          <p:cNvSpPr>
            <a:spLocks noGrp="1" noChangeArrowheads="1"/>
          </p:cNvSpPr>
          <p:nvPr>
            <p:ph type="body" idx="1"/>
          </p:nvPr>
        </p:nvSpPr>
        <p:spPr/>
        <p:txBody>
          <a:bodyPr/>
          <a:lstStyle/>
          <a:p>
            <a:endParaRPr lang="en-GB"/>
          </a:p>
        </p:txBody>
      </p:sp>
      <p:pic>
        <p:nvPicPr>
          <p:cNvPr id="310277" name="Picture 5" descr="Earth_behind_Saturn_Cassini"/>
          <p:cNvPicPr>
            <a:picLocks noChangeAspect="1" noChangeArrowheads="1"/>
          </p:cNvPicPr>
          <p:nvPr/>
        </p:nvPicPr>
        <p:blipFill>
          <a:blip r:embed="rId2" cstate="print"/>
          <a:srcRect l="24049" t="24615" r="39877" b="26831"/>
          <a:stretch>
            <a:fillRect/>
          </a:stretch>
        </p:blipFill>
        <p:spPr bwMode="auto">
          <a:xfrm>
            <a:off x="-571536" y="357166"/>
            <a:ext cx="9504363" cy="6307137"/>
          </a:xfrm>
          <a:prstGeom prst="rect">
            <a:avLst/>
          </a:prstGeom>
          <a:noFill/>
          <a:ln w="9525">
            <a:noFill/>
            <a:miter lim="800000"/>
            <a:headEnd/>
            <a:tailEnd/>
          </a:ln>
        </p:spPr>
      </p:pic>
      <p:sp>
        <p:nvSpPr>
          <p:cNvPr id="310278" name="Text Box 6"/>
          <p:cNvSpPr txBox="1">
            <a:spLocks noChangeArrowheads="1"/>
          </p:cNvSpPr>
          <p:nvPr/>
        </p:nvSpPr>
        <p:spPr bwMode="auto">
          <a:xfrm>
            <a:off x="6567488" y="6257925"/>
            <a:ext cx="1919115" cy="369332"/>
          </a:xfrm>
          <a:prstGeom prst="rect">
            <a:avLst/>
          </a:prstGeom>
          <a:noFill/>
          <a:ln w="9525">
            <a:noFill/>
            <a:miter lim="800000"/>
            <a:headEnd/>
            <a:tailEnd/>
          </a:ln>
          <a:effectLst/>
        </p:spPr>
        <p:txBody>
          <a:bodyPr wrap="none">
            <a:spAutoFit/>
          </a:bodyPr>
          <a:lstStyle/>
          <a:p>
            <a:r>
              <a:rPr lang="en-GB" sz="1800" dirty="0">
                <a:solidFill>
                  <a:schemeClr val="bg1"/>
                </a:solidFill>
                <a:latin typeface="HelveticaNeueLT Com 65 Md" pitchFamily="34" charset="0"/>
              </a:rPr>
              <a:t>© Cassini/NASA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10277"/>
                                        </p:tgtEl>
                                        <p:attrNameLst>
                                          <p:attrName>style.visibility</p:attrName>
                                        </p:attrNameLst>
                                      </p:cBhvr>
                                      <p:to>
                                        <p:strVal val="visible"/>
                                      </p:to>
                                    </p:set>
                                    <p:anim calcmode="lin" valueType="num">
                                      <p:cBhvr>
                                        <p:cTn id="7" dur="2000" fill="hold"/>
                                        <p:tgtEl>
                                          <p:spTgt spid="310277"/>
                                        </p:tgtEl>
                                        <p:attrNameLst>
                                          <p:attrName>ppt_w</p:attrName>
                                        </p:attrNameLst>
                                      </p:cBhvr>
                                      <p:tavLst>
                                        <p:tav tm="0">
                                          <p:val>
                                            <p:fltVal val="0"/>
                                          </p:val>
                                        </p:tav>
                                        <p:tav tm="100000">
                                          <p:val>
                                            <p:strVal val="#ppt_w"/>
                                          </p:val>
                                        </p:tav>
                                      </p:tavLst>
                                    </p:anim>
                                    <p:anim calcmode="lin" valueType="num">
                                      <p:cBhvr>
                                        <p:cTn id="8" dur="2000" fill="hold"/>
                                        <p:tgtEl>
                                          <p:spTgt spid="310277"/>
                                        </p:tgtEl>
                                        <p:attrNameLst>
                                          <p:attrName>ppt_h</p:attrName>
                                        </p:attrNameLst>
                                      </p:cBhvr>
                                      <p:tavLst>
                                        <p:tav tm="0">
                                          <p:val>
                                            <p:fltVal val="0"/>
                                          </p:val>
                                        </p:tav>
                                        <p:tav tm="100000">
                                          <p:val>
                                            <p:strVal val="#ppt_h"/>
                                          </p:val>
                                        </p:tav>
                                      </p:tavLst>
                                    </p:anim>
                                    <p:animEffect transition="in" filter="fade">
                                      <p:cBhvr>
                                        <p:cTn id="9" dur="2000"/>
                                        <p:tgtEl>
                                          <p:spTgt spid="31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Geschichte des </a:t>
            </a:r>
            <a:r>
              <a:rPr lang="en-US" dirty="0" err="1" smtClean="0"/>
              <a:t>Universums</a:t>
            </a:r>
            <a:endParaRPr lang="en-GB" dirty="0"/>
          </a:p>
        </p:txBody>
      </p:sp>
      <p:pic>
        <p:nvPicPr>
          <p:cNvPr id="110594" name="Picture 2"/>
          <p:cNvPicPr>
            <a:picLocks noGrp="1" noChangeAspect="1" noChangeArrowheads="1"/>
          </p:cNvPicPr>
          <p:nvPr>
            <p:ph idx="1"/>
          </p:nvPr>
        </p:nvPicPr>
        <p:blipFill>
          <a:blip r:embed="rId3" cstate="print"/>
          <a:srcRect/>
          <a:stretch>
            <a:fillRect/>
          </a:stretch>
        </p:blipFill>
        <p:spPr bwMode="auto">
          <a:xfrm>
            <a:off x="857224" y="1142984"/>
            <a:ext cx="5572164" cy="5559500"/>
          </a:xfrm>
          <a:prstGeom prst="rect">
            <a:avLst/>
          </a:prstGeom>
          <a:noFill/>
          <a:ln w="9525">
            <a:noFill/>
            <a:miter lim="800000"/>
            <a:headEnd/>
            <a:tailEnd/>
          </a:ln>
        </p:spPr>
      </p:pic>
      <p:sp>
        <p:nvSpPr>
          <p:cNvPr id="4" name="TextBox 3"/>
          <p:cNvSpPr txBox="1"/>
          <p:nvPr/>
        </p:nvSpPr>
        <p:spPr>
          <a:xfrm>
            <a:off x="6572264" y="6000768"/>
            <a:ext cx="2180405" cy="400110"/>
          </a:xfrm>
          <a:prstGeom prst="rect">
            <a:avLst/>
          </a:prstGeom>
          <a:noFill/>
        </p:spPr>
        <p:txBody>
          <a:bodyPr wrap="none" rtlCol="0">
            <a:spAutoFit/>
          </a:bodyPr>
          <a:lstStyle/>
          <a:p>
            <a:r>
              <a:rPr lang="en-US" sz="2000" dirty="0" err="1" smtClean="0">
                <a:solidFill>
                  <a:schemeClr val="accent6"/>
                </a:solidFill>
                <a:latin typeface="HelveticaNeueLT Com 65 Md" pitchFamily="34" charset="0"/>
              </a:rPr>
              <a:t>Nach</a:t>
            </a:r>
            <a:r>
              <a:rPr lang="en-US" sz="2000" dirty="0" smtClean="0">
                <a:solidFill>
                  <a:schemeClr val="accent6"/>
                </a:solidFill>
                <a:latin typeface="HelveticaNeueLT Com 65 Md" pitchFamily="34" charset="0"/>
              </a:rPr>
              <a:t> Carl Sagan</a:t>
            </a:r>
            <a:endParaRPr lang="en-GB" sz="2000" dirty="0">
              <a:solidFill>
                <a:schemeClr val="accent6"/>
              </a:solidFill>
              <a:latin typeface="HelveticaNeueLT Com 65 Md"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de-DE" smtClean="0"/>
              <a:t>Vergangenheit und Zukunft</a:t>
            </a:r>
          </a:p>
        </p:txBody>
      </p:sp>
      <p:sp>
        <p:nvSpPr>
          <p:cNvPr id="38915" name="Rectangle 3"/>
          <p:cNvSpPr>
            <a:spLocks noGrp="1" noChangeArrowheads="1"/>
          </p:cNvSpPr>
          <p:nvPr>
            <p:ph type="body" idx="1"/>
          </p:nvPr>
        </p:nvSpPr>
        <p:spPr>
          <a:xfrm>
            <a:off x="685800" y="1428736"/>
            <a:ext cx="7772400" cy="4114800"/>
          </a:xfrm>
        </p:spPr>
        <p:txBody>
          <a:bodyPr/>
          <a:lstStyle/>
          <a:p>
            <a:pPr>
              <a:buFontTx/>
              <a:buNone/>
            </a:pPr>
            <a:r>
              <a:rPr lang="de-DE" dirty="0" smtClean="0"/>
              <a:t>Die Zukunft des Universums wird von seiner Vergangenheit und seinem Inhalt bestimmt.</a:t>
            </a:r>
          </a:p>
          <a:p>
            <a:pPr>
              <a:buFontTx/>
              <a:buNone/>
            </a:pPr>
            <a:r>
              <a:rPr lang="de-DE" dirty="0" smtClean="0"/>
              <a:t>Seit dem Urknall dehnt sich der Raum kontinuierlich aus. Diese Ausdehnung wird von der </a:t>
            </a:r>
            <a:r>
              <a:rPr lang="de-DE" dirty="0" err="1" smtClean="0"/>
              <a:t>gravitationellen</a:t>
            </a:r>
            <a:r>
              <a:rPr lang="de-DE" dirty="0" smtClean="0"/>
              <a:t> Anziehung abgebremst. </a:t>
            </a:r>
          </a:p>
          <a:p>
            <a:pPr>
              <a:buFontTx/>
              <a:buNone/>
            </a:pPr>
            <a:r>
              <a:rPr lang="de-DE" dirty="0" smtClean="0"/>
              <a:t>Mehr Materie bewirkt eine langsamere Ausdehnung und m</a:t>
            </a:r>
            <a:r>
              <a:rPr lang="de-DE" dirty="0" smtClean="0">
                <a:cs typeface="Times New Roman" pitchFamily="18" charset="0"/>
              </a:rPr>
              <a:t>öglicherweise einen </a:t>
            </a:r>
            <a:r>
              <a:rPr lang="de-DE" dirty="0" err="1" smtClean="0">
                <a:cs typeface="Times New Roman" pitchFamily="18" charset="0"/>
              </a:rPr>
              <a:t>Llankru</a:t>
            </a:r>
            <a:r>
              <a:rPr lang="de-DE" dirty="0" smtClean="0">
                <a:cs typeface="Times New Roman" pitchFamily="18" charset="0"/>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99"/>
      </a:dk1>
      <a:lt1>
        <a:srgbClr val="C0C0C0"/>
      </a:lt1>
      <a:dk2>
        <a:srgbClr val="000066"/>
      </a:dk2>
      <a:lt2>
        <a:srgbClr val="808080"/>
      </a:lt2>
      <a:accent1>
        <a:srgbClr val="FFCC66"/>
      </a:accent1>
      <a:accent2>
        <a:srgbClr val="0000FF"/>
      </a:accent2>
      <a:accent3>
        <a:srgbClr val="DCDCDC"/>
      </a:accent3>
      <a:accent4>
        <a:srgbClr val="000082"/>
      </a:accent4>
      <a:accent5>
        <a:srgbClr val="FFE2B8"/>
      </a:accent5>
      <a:accent6>
        <a:srgbClr val="0000E7"/>
      </a:accent6>
      <a:hlink>
        <a:srgbClr val="CC00CC"/>
      </a:hlink>
      <a:folHlink>
        <a:srgbClr val="C0C0C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Designs\SERENE.POT</Template>
  <TotalTime>17841</TotalTime>
  <Words>819</Words>
  <Application>Microsoft Office PowerPoint</Application>
  <PresentationFormat>On-screen Show (4:3)</PresentationFormat>
  <Paragraphs>189</Paragraphs>
  <Slides>41</Slides>
  <Notes>16</Notes>
  <HiddenSlides>2</HiddenSlides>
  <MMClips>2</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Default Design</vt:lpstr>
      <vt:lpstr>Die Zukunft des Universums  Perspektiven für Astrophysik und Kosmologie</vt:lpstr>
      <vt:lpstr>Slide 2</vt:lpstr>
      <vt:lpstr>Astronomie ist anders …</vt:lpstr>
      <vt:lpstr>Die Erdatmosphäre</vt:lpstr>
      <vt:lpstr>Unser Blick ins Universum</vt:lpstr>
      <vt:lpstr>Unser Platz im Universum</vt:lpstr>
      <vt:lpstr>Unser Platz im Universum</vt:lpstr>
      <vt:lpstr>Geschichte des Universums</vt:lpstr>
      <vt:lpstr>Vergangenheit und Zukunft</vt:lpstr>
      <vt:lpstr>Fundamente der Kosmologie</vt:lpstr>
      <vt:lpstr>Supernovae und Dunkle Energie</vt:lpstr>
      <vt:lpstr>Supernova!</vt:lpstr>
      <vt:lpstr>Helle Sterne</vt:lpstr>
      <vt:lpstr>Supernovae!</vt:lpstr>
      <vt:lpstr>Supernovae</vt:lpstr>
      <vt:lpstr>Slide 16</vt:lpstr>
      <vt:lpstr>Expansion des Universums</vt:lpstr>
      <vt:lpstr>Das Original Hubble Diagram</vt:lpstr>
      <vt:lpstr>Ein modernes Hubble Diagram</vt:lpstr>
      <vt:lpstr>Das vollständige Hubble Diagram</vt:lpstr>
      <vt:lpstr>Supernova Suche</vt:lpstr>
      <vt:lpstr>Das ESSENCE Team</vt:lpstr>
      <vt:lpstr>Resultat</vt:lpstr>
      <vt:lpstr>Der Inhalt des Universums</vt:lpstr>
      <vt:lpstr>Was bedeutet das?</vt:lpstr>
      <vt:lpstr>Unser Universum Unsere Welt</vt:lpstr>
      <vt:lpstr>Slide 27</vt:lpstr>
      <vt:lpstr>Slide 28</vt:lpstr>
      <vt:lpstr>Die Europäische Südsternwarte European Southern Observatory (ESO)</vt:lpstr>
      <vt:lpstr>Slide 30</vt:lpstr>
      <vt:lpstr>ESO Heute</vt:lpstr>
      <vt:lpstr>Slide 32</vt:lpstr>
      <vt:lpstr>Slide 33</vt:lpstr>
      <vt:lpstr>Das Very Large Telescope (VLT) auf Paranal</vt:lpstr>
      <vt:lpstr>APEX und ALMA</vt:lpstr>
      <vt:lpstr>ALMA Transport</vt:lpstr>
      <vt:lpstr>Slide 37</vt:lpstr>
      <vt:lpstr>Slide 38</vt:lpstr>
      <vt:lpstr>European Extremely Large Telescope (E-ELT)</vt:lpstr>
      <vt:lpstr>Ausgezeichnete Wissenschaft</vt:lpstr>
      <vt:lpstr>European Extremely Large Telescope</vt:lpstr>
    </vt:vector>
  </TitlesOfParts>
  <Company>ESO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Kosmologie im Umbruch Bruno Leibundgut</dc:title>
  <dc:creator>Licensed User</dc:creator>
  <cp:lastModifiedBy>Leibundgut</cp:lastModifiedBy>
  <cp:revision>233</cp:revision>
  <cp:lastPrinted>2001-10-12T16:31:51Z</cp:lastPrinted>
  <dcterms:created xsi:type="dcterms:W3CDTF">2001-10-12T08:56:18Z</dcterms:created>
  <dcterms:modified xsi:type="dcterms:W3CDTF">2009-10-14T12:35:22Z</dcterms:modified>
</cp:coreProperties>
</file>