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6" r:id="rId3"/>
    <p:sldId id="257" r:id="rId4"/>
    <p:sldId id="259" r:id="rId5"/>
    <p:sldId id="260" r:id="rId6"/>
  </p:sldIdLst>
  <p:sldSz cx="12192000" cy="6858000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3" autoAdjust="0"/>
    <p:restoredTop sz="94660"/>
  </p:normalViewPr>
  <p:slideViewPr>
    <p:cSldViewPr snapToGrid="0">
      <p:cViewPr varScale="1">
        <p:scale>
          <a:sx n="161" d="100"/>
          <a:sy n="161" d="100"/>
        </p:scale>
        <p:origin x="150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211DB6-C7FC-44A4-BAD4-7485327045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623988A-BE04-4BDB-A1A7-DEA36CDDD19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A60AEB8-5784-45A6-8AE0-F15A8F038E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4A98F7-2BA1-4AB6-BA77-D2C6030B394A}" type="datetimeFigureOut">
              <a:rPr lang="en-US" smtClean="0"/>
              <a:t>10/8/2019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90785A-44C6-420D-96E3-6C8743697E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B151FBC-F8D2-4E2A-A4A0-D3E77DE6FA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DFBAE-41AD-469A-9506-21E005221F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91144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0DEB6A-9D72-462C-A050-BDA7F1942E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6D96D3-D749-4D8F-8E5F-2480D8C542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C42A2C-4791-4150-A30D-00166E8994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4A98F7-2BA1-4AB6-BA77-D2C6030B394A}" type="datetimeFigureOut">
              <a:rPr lang="en-US" smtClean="0"/>
              <a:t>10/8/2019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551BD2-DCF4-44FB-A2D6-D84C0C502F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19326A-FCEE-4612-B77E-9243A664A4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DFBAE-41AD-469A-9506-21E005221F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46595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8C6FD8-1F77-4147-866E-9D34F6841E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4126235-91D3-42F6-BB4F-8BAF376C58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D9A1EF-7F51-4157-B609-DFACB18174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4A98F7-2BA1-4AB6-BA77-D2C6030B394A}" type="datetimeFigureOut">
              <a:rPr lang="en-US" smtClean="0"/>
              <a:t>10/8/2019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837563-312E-4A62-8B4C-F2DBF4C411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C4FCE7-E280-4D29-BC4B-9BFC719B59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DFBAE-41AD-469A-9506-21E005221F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20590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000374-B8B4-4A4C-B52A-F7FFBF68EF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8B3D7B-9500-4CBF-B71C-5E3F4543093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A0A1697-AC6E-414A-8E63-1D9EB2EEB2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C6A90D8-4AB7-43AB-A301-63D9A83035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4A98F7-2BA1-4AB6-BA77-D2C6030B394A}" type="datetimeFigureOut">
              <a:rPr lang="en-US" smtClean="0"/>
              <a:t>10/8/2019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8D65587-A73A-4B06-8419-D0D86FBFA1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88369DA-A244-4701-A805-AFFC506F6A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DFBAE-41AD-469A-9506-21E005221F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06590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04B6F6-1F70-43E5-94FD-30DF5151B5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F92493-3F19-4FD4-8297-865DDB69F0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905340A-EC76-474E-8B5D-0ABE35B8EB2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32C0D12-4A9D-4ED0-88D8-B66B03730C9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48597C8-2D8B-47EA-820D-7A267B44D86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8F060A5-A2BD-41C4-B830-9D9DEBA424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4A98F7-2BA1-4AB6-BA77-D2C6030B394A}" type="datetimeFigureOut">
              <a:rPr lang="en-US" smtClean="0"/>
              <a:t>10/8/2019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C01AB28-EDDE-4FE9-8F4C-23492C4A80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0A45CA4-28EA-4EAB-8757-7D32035E6F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DFBAE-41AD-469A-9506-21E005221F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42971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6D55BA-C913-4396-A4AC-C509653E89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8BA5BE4-CAEE-4A87-90D4-FAD5F964C9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4A98F7-2BA1-4AB6-BA77-D2C6030B394A}" type="datetimeFigureOut">
              <a:rPr lang="en-US" smtClean="0"/>
              <a:t>10/8/2019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C4CB5FD-5D34-46FF-B12C-3FF17B5A0D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268D6CE-0E0F-4D5A-AB22-1FE211F607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DFBAE-41AD-469A-9506-21E005221F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89229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E40CF46-B62D-49CC-8CEC-CD66D4AC62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4A98F7-2BA1-4AB6-BA77-D2C6030B394A}" type="datetimeFigureOut">
              <a:rPr lang="en-US" smtClean="0"/>
              <a:t>10/8/2019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46D508A-A271-49CC-8A16-C947541E14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306AD37-5E18-41CB-A1F6-B2376DAE7E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DFBAE-41AD-469A-9506-21E005221F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42073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097B04-2674-44BF-B978-D0C8EB8A00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27484E-1BEB-4073-9507-DEC3EC8455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12B463-9988-41A2-A687-E9F4AC9E4B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AC72C65-2504-47E6-81E6-A225599B67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4A98F7-2BA1-4AB6-BA77-D2C6030B394A}" type="datetimeFigureOut">
              <a:rPr lang="en-US" smtClean="0"/>
              <a:t>10/8/2019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D3DB64C-B673-4103-B279-0BC6F047C8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2563B3F-A4DC-4C8A-A3D1-D27F98AE24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DFBAE-41AD-469A-9506-21E005221F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35900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770EBE-A644-4F9F-A1D6-8F85DC7C47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11B35F6-C06C-4918-8C8D-75FF3535541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1E06C2-5D05-4811-A01D-6B70CF196E6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29ECCA9-3045-4D74-ADD0-6D3F3C3F60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4A98F7-2BA1-4AB6-BA77-D2C6030B394A}" type="datetimeFigureOut">
              <a:rPr lang="en-US" smtClean="0"/>
              <a:t>10/8/2019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B7A0248-6E00-425C-A1A4-149F7A1220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31B58C5-0C05-40DD-A9B6-8EF1EC5D50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DFBAE-41AD-469A-9506-21E005221F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84749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7980F9-9997-48BC-A7BD-85F67A911C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18FEE4B-9B69-455F-A322-FC57B686842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70736D-92EE-4FE5-9652-C44324F3E9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4A98F7-2BA1-4AB6-BA77-D2C6030B394A}" type="datetimeFigureOut">
              <a:rPr lang="en-US" smtClean="0"/>
              <a:t>10/8/2019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4DD512-6CB4-435E-83D2-004AF85DBC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358450-C973-4D2B-8CF4-342D4FE277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DFBAE-41AD-469A-9506-21E005221F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04219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CBCD429-D05A-4DF8-8C75-79C8A5BE7E6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D5CF370-7230-4017-A14F-F4B876EA80C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45F5E9-1D1C-4E03-B088-3B30DA1FEF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4A98F7-2BA1-4AB6-BA77-D2C6030B394A}" type="datetimeFigureOut">
              <a:rPr lang="en-US" smtClean="0"/>
              <a:t>10/8/2019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9A9EB0-2F3F-4FE7-8D9E-E846E5227B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149CD3-60D4-48D6-80CB-4E3AA4C5D3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DFBAE-41AD-469A-9506-21E005221F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1967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61F90D9-4088-48DB-85B0-FA451084F0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E38940E-2545-44F2-BD33-45195F995B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BD53369-539F-4427-8286-5350C9A6576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4A98F7-2BA1-4AB6-BA77-D2C6030B394A}" type="datetimeFigureOut">
              <a:rPr lang="en-US" smtClean="0"/>
              <a:t>10/8/2019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0EFFFA-A4BA-4DA9-83B2-4E6D55F283F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1EAB74-5FD9-4C59-999A-1A76E37CE91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DFBAE-41AD-469A-9506-21E005221F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08525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45C5D9-101C-4C8A-A68E-C43CB1000A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0081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2800" dirty="0">
                <a:latin typeface="+mn-lt"/>
              </a:rPr>
              <a:t>Two brief examples for machine learning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1DE296-7355-4A8C-AE1D-8D8DA28B21E6}"/>
              </a:ext>
            </a:extLst>
          </p:cNvPr>
          <p:cNvSpPr txBox="1"/>
          <p:nvPr/>
        </p:nvSpPr>
        <p:spPr>
          <a:xfrm>
            <a:off x="376569" y="1425644"/>
            <a:ext cx="631185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Scikit</a:t>
            </a:r>
            <a:r>
              <a:rPr lang="en-US" dirty="0"/>
              <a:t>-learn package: machine learning with Python</a:t>
            </a:r>
          </a:p>
          <a:p>
            <a:r>
              <a:rPr lang="en-US" dirty="0"/>
              <a:t>Web page: https://scikit-learn.org/stable/</a:t>
            </a:r>
            <a:br>
              <a:rPr lang="en-US" dirty="0"/>
            </a:br>
            <a:r>
              <a:rPr lang="en-US" dirty="0"/>
              <a:t>Installed on our </a:t>
            </a:r>
            <a:r>
              <a:rPr lang="en-US" dirty="0" err="1"/>
              <a:t>muc</a:t>
            </a:r>
            <a:r>
              <a:rPr lang="en-US" dirty="0"/>
              <a:t> machines together with Python3.</a:t>
            </a:r>
          </a:p>
          <a:p>
            <a:r>
              <a:rPr lang="en-US" dirty="0"/>
              <a:t>Also needed: NumPy and matplotlib. See: https://www.scipy.org/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38224DF-3167-468C-9820-FAE60DBD028A}"/>
              </a:ext>
            </a:extLst>
          </p:cNvPr>
          <p:cNvSpPr txBox="1"/>
          <p:nvPr/>
        </p:nvSpPr>
        <p:spPr>
          <a:xfrm>
            <a:off x="376569" y="3017821"/>
            <a:ext cx="9399496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Example data sets as txt files on www.eso.org/~bwolff/ML/ </a:t>
            </a:r>
          </a:p>
          <a:p>
            <a:r>
              <a:rPr lang="en-US" dirty="0"/>
              <a:t>Six QC parameters from </a:t>
            </a:r>
            <a:r>
              <a:rPr lang="en-US" dirty="0" err="1"/>
              <a:t>molecfit</a:t>
            </a:r>
            <a:r>
              <a:rPr lang="en-US" dirty="0"/>
              <a:t> fits to KMOS telluric standard stars: </a:t>
            </a:r>
            <a:r>
              <a:rPr lang="en-US" dirty="0" err="1"/>
              <a:t>fitrms_avg</a:t>
            </a:r>
            <a:r>
              <a:rPr lang="en-US" dirty="0"/>
              <a:t>, </a:t>
            </a:r>
            <a:r>
              <a:rPr lang="en-US" dirty="0" err="1"/>
              <a:t>fitrms_rms</a:t>
            </a:r>
            <a:r>
              <a:rPr lang="en-US" dirty="0"/>
              <a:t>,</a:t>
            </a:r>
          </a:p>
          <a:p>
            <a:r>
              <a:rPr lang="en-US" dirty="0" err="1"/>
              <a:t>fit_improv_avg</a:t>
            </a:r>
            <a:r>
              <a:rPr lang="en-US" dirty="0"/>
              <a:t>, </a:t>
            </a:r>
            <a:r>
              <a:rPr lang="en-US" dirty="0" err="1"/>
              <a:t>fit_improv_rms</a:t>
            </a:r>
            <a:r>
              <a:rPr lang="en-US" dirty="0"/>
              <a:t>, h2o_avg, and h2o_rms.</a:t>
            </a:r>
          </a:p>
          <a:p>
            <a:r>
              <a:rPr lang="en-US" dirty="0"/>
              <a:t>Observations from 2018 (+ a few 2019) and 2013.</a:t>
            </a:r>
          </a:p>
          <a:p>
            <a:r>
              <a:rPr lang="en-US" dirty="0"/>
              <a:t>Also two Python scripts: not executable but can be used to copy and paste into Python interpreter.</a:t>
            </a:r>
          </a:p>
        </p:txBody>
      </p:sp>
    </p:spTree>
    <p:extLst>
      <p:ext uri="{BB962C8B-B14F-4D97-AF65-F5344CB8AC3E}">
        <p14:creationId xmlns:p14="http://schemas.microsoft.com/office/powerpoint/2010/main" val="17383228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B561028-F4F7-4092-9F6F-493D4C91EADF}"/>
              </a:ext>
            </a:extLst>
          </p:cNvPr>
          <p:cNvSpPr txBox="1"/>
          <p:nvPr/>
        </p:nvSpPr>
        <p:spPr>
          <a:xfrm>
            <a:off x="409699" y="2611698"/>
            <a:ext cx="10099964" cy="3016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&gt; python3</a:t>
            </a:r>
          </a:p>
          <a:p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&gt;&gt;&gt; import 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numpy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as np</a:t>
            </a:r>
          </a:p>
          <a:p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&gt;&gt;&gt; 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X_orig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np.loadtxt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('tellmod_2018_orig.txt’)	# 2018 data, original data set</a:t>
            </a:r>
          </a:p>
          <a:p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&gt;&gt;&gt; X = 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np.loadtxt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('tellmod_2018_norm.txt’)		# same, but parameter values normalized to 1</a:t>
            </a:r>
          </a:p>
          <a:p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&gt;&gt;&gt; 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X.shape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					# 2D array: 638 data points, 6 parameters</a:t>
            </a:r>
          </a:p>
          <a:p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&gt;&gt;&gt; X					# print first and last data points</a:t>
            </a:r>
          </a:p>
          <a:p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&gt;&gt;&gt; 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X_orig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					# (to see how the arrays look like)</a:t>
            </a:r>
          </a:p>
          <a:p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&gt;&gt;&gt; from 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sklearn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import cluster			# import cluster package from 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scikit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-learn</a:t>
            </a:r>
          </a:p>
          <a:p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&gt;&gt;&gt; 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k_means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cluster.KMeans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n_clusters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=5)		# initialize method with 5 clusters</a:t>
            </a:r>
          </a:p>
          <a:p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&gt;&gt;&gt; 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k_means.fit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(X)				# do a “fit” to the data, this associates each data point to a cluster</a:t>
            </a:r>
          </a:p>
          <a:p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&gt;&gt;&gt; 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k_means.labels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_				# print labels for each data point (integers from 0 to 4)</a:t>
            </a:r>
          </a:p>
          <a:p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&gt;&gt;&gt; import 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matplotlib.pyplot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as 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plt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			# plot results</a:t>
            </a:r>
          </a:p>
          <a:p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&gt;&gt;&gt; fig, ax = 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plt.subplots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</a:p>
          <a:p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&gt;&gt;&gt; 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ax.scatter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X_orig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[:,4], 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X_orig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[:,5], c=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k_means.labels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_)	# plot h2o_rms vs. h2o_avg, 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colours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set according to label</a:t>
            </a:r>
          </a:p>
          <a:p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&gt;&gt;&gt; 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plt.show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()				# show figure in pop-up, close window to continue</a:t>
            </a:r>
          </a:p>
          <a:p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&gt;&gt;&gt; fig, ax = 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plt.subplots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()			# another figure</a:t>
            </a:r>
          </a:p>
          <a:p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&gt;&gt;&gt; 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ax.scatter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X_orig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[:,2], 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X_orig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[:,3], c=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k_means.labels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_)	# plot 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fit_improv_rms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vs. 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fit_improv_avg</a:t>
            </a:r>
            <a:endParaRPr lang="en-US" sz="1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&gt;&gt;&gt; 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plt.show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</a:p>
          <a:p>
            <a:endParaRPr lang="en-US" sz="1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454B26E-1F74-428A-A4CE-5862C9C2B9C9}"/>
              </a:ext>
            </a:extLst>
          </p:cNvPr>
          <p:cNvSpPr txBox="1"/>
          <p:nvPr/>
        </p:nvSpPr>
        <p:spPr>
          <a:xfrm>
            <a:off x="409699" y="2082442"/>
            <a:ext cx="17738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Example session: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8033C50B-2C04-45B3-B37C-F5D5A9E53AB2}"/>
                  </a:ext>
                </a:extLst>
              </p:cNvPr>
              <p:cNvSpPr txBox="1"/>
              <p:nvPr/>
            </p:nvSpPr>
            <p:spPr>
              <a:xfrm>
                <a:off x="409699" y="148050"/>
                <a:ext cx="10335522" cy="175432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Example 1: clustering</a:t>
                </a:r>
              </a:p>
              <a:p>
                <a:r>
                  <a:rPr lang="en-US" dirty="0"/>
                  <a:t>Find data points with similar properties and assign them to a cluster.</a:t>
                </a:r>
              </a:p>
              <a:p>
                <a:r>
                  <a:rPr lang="en-US" dirty="0"/>
                  <a:t>Method: K-means </a:t>
                </a:r>
              </a:p>
              <a:p>
                <a:r>
                  <a:rPr lang="en-US" dirty="0"/>
                  <a:t>The k-means algorithm divides a set of </a:t>
                </a:r>
                <a:r>
                  <a:rPr lang="en-US" i="1" dirty="0"/>
                  <a:t>N</a:t>
                </a:r>
                <a:r>
                  <a:rPr lang="en-US" dirty="0"/>
                  <a:t> samples </a:t>
                </a:r>
                <a:r>
                  <a:rPr lang="en-US" i="1" dirty="0"/>
                  <a:t>X</a:t>
                </a:r>
                <a:r>
                  <a:rPr lang="en-US" dirty="0"/>
                  <a:t> into </a:t>
                </a:r>
                <a:r>
                  <a:rPr lang="en-US" i="1" dirty="0"/>
                  <a:t>K</a:t>
                </a:r>
                <a:r>
                  <a:rPr lang="en-US" dirty="0"/>
                  <a:t> disjoint clusters </a:t>
                </a:r>
                <a:r>
                  <a:rPr lang="en-US" i="1" dirty="0"/>
                  <a:t>C</a:t>
                </a:r>
                <a:r>
                  <a:rPr lang="en-US" dirty="0"/>
                  <a:t>, each described by the mean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𝜇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dirty="0"/>
                  <a:t> </a:t>
                </a:r>
              </a:p>
              <a:p>
                <a:r>
                  <a:rPr lang="en-US" dirty="0"/>
                  <a:t>of the samples in the cluster. It chooses centroids to minimize: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8033C50B-2C04-45B3-B37C-F5D5A9E53AB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9699" y="148050"/>
                <a:ext cx="10335522" cy="1754326"/>
              </a:xfrm>
              <a:prstGeom prst="rect">
                <a:avLst/>
              </a:prstGeom>
              <a:blipFill>
                <a:blip r:embed="rId2"/>
                <a:stretch>
                  <a:fillRect l="-472" t="-17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Picture 7">
            <a:extLst>
              <a:ext uri="{FF2B5EF4-FFF2-40B4-BE49-F238E27FC236}">
                <a16:creationId xmlns:a16="http://schemas.microsoft.com/office/drawing/2014/main" id="{DE1CE56C-B130-48FA-8A5D-7E1369A402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94942" y="1331886"/>
            <a:ext cx="1743318" cy="590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1389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7F1C33BC-63EE-4ECD-9E66-BF14DC170440}"/>
              </a:ext>
            </a:extLst>
          </p:cNvPr>
          <p:cNvSpPr txBox="1"/>
          <p:nvPr/>
        </p:nvSpPr>
        <p:spPr>
          <a:xfrm>
            <a:off x="409699" y="231569"/>
            <a:ext cx="653922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The plots look like:</a:t>
            </a:r>
            <a:br>
              <a:rPr lang="en-US" dirty="0"/>
            </a:br>
            <a:r>
              <a:rPr lang="en-US" dirty="0"/>
              <a:t>(actual colors may vary due to random starting points for algorithm)</a:t>
            </a:r>
          </a:p>
        </p:txBody>
      </p:sp>
      <p:pic>
        <p:nvPicPr>
          <p:cNvPr id="6" name="Content Placeholder 5" descr="A screenshot of a cell phone&#10;&#10;Description automatically generated">
            <a:extLst>
              <a:ext uri="{FF2B5EF4-FFF2-40B4-BE49-F238E27FC236}">
                <a16:creationId xmlns:a16="http://schemas.microsoft.com/office/drawing/2014/main" id="{2522EAD1-E17C-4FA0-9564-18F4AD2F9F9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699" y="1657536"/>
            <a:ext cx="5801784" cy="4351338"/>
          </a:xfrm>
        </p:spPr>
      </p:pic>
      <p:pic>
        <p:nvPicPr>
          <p:cNvPr id="9" name="Picture 8" descr="A screenshot of a cell phone&#10;&#10;Description automatically generated">
            <a:extLst>
              <a:ext uri="{FF2B5EF4-FFF2-40B4-BE49-F238E27FC236}">
                <a16:creationId xmlns:a16="http://schemas.microsoft.com/office/drawing/2014/main" id="{C1A5E3C1-7717-483D-86CA-B94C4FFC04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0129" y="1657536"/>
            <a:ext cx="5852172" cy="4389129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4530889E-5C4A-48F6-ABCE-2839A22C88D0}"/>
              </a:ext>
            </a:extLst>
          </p:cNvPr>
          <p:cNvSpPr txBox="1"/>
          <p:nvPr/>
        </p:nvSpPr>
        <p:spPr>
          <a:xfrm>
            <a:off x="409699" y="1564167"/>
            <a:ext cx="204504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h2o_rms vs. h2o_avg: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B6F8C73-0653-4609-B4C4-1D927E09D2F9}"/>
              </a:ext>
            </a:extLst>
          </p:cNvPr>
          <p:cNvSpPr txBox="1"/>
          <p:nvPr/>
        </p:nvSpPr>
        <p:spPr>
          <a:xfrm>
            <a:off x="6096000" y="1564167"/>
            <a:ext cx="313944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err="1"/>
              <a:t>fit_improv_rms</a:t>
            </a:r>
            <a:r>
              <a:rPr lang="en-US" sz="1600" dirty="0"/>
              <a:t> vs. </a:t>
            </a:r>
            <a:r>
              <a:rPr lang="en-US" sz="1600" dirty="0" err="1"/>
              <a:t>fit_improv_avg</a:t>
            </a:r>
            <a:r>
              <a:rPr lang="en-US" sz="1600" dirty="0"/>
              <a:t>: </a:t>
            </a:r>
          </a:p>
        </p:txBody>
      </p:sp>
    </p:spTree>
    <p:extLst>
      <p:ext uri="{BB962C8B-B14F-4D97-AF65-F5344CB8AC3E}">
        <p14:creationId xmlns:p14="http://schemas.microsoft.com/office/powerpoint/2010/main" val="32703265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B561028-F4F7-4092-9F6F-493D4C91EADF}"/>
              </a:ext>
            </a:extLst>
          </p:cNvPr>
          <p:cNvSpPr txBox="1"/>
          <p:nvPr/>
        </p:nvSpPr>
        <p:spPr>
          <a:xfrm>
            <a:off x="409699" y="1631984"/>
            <a:ext cx="10099964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&gt;&gt;&gt; from 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sklearn.ensemble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import 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IsolationForest</a:t>
            </a:r>
            <a:endParaRPr lang="en-US" sz="1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&gt;&gt;&gt; iso = 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IsolationForest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(contamination=0.03)		# specify 3% outliers in data set</a:t>
            </a:r>
          </a:p>
          <a:p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&gt;&gt;&gt; 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iso.fit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(X[:,2:4])				# fit only 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fit_improv_avg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and 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fit_improv_rms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parameters</a:t>
            </a:r>
          </a:p>
          <a:p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&gt;&gt;&gt; scores = 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iso.predict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(X[:,2:4])			# assign labels to data set</a:t>
            </a:r>
          </a:p>
          <a:p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&gt;&gt;&gt; scores					# integer numbers: 1 means inlier, -1 outlier</a:t>
            </a:r>
          </a:p>
          <a:p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&gt;&gt;&gt; fig, ax = 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plt.subplots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</a:p>
          <a:p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&gt;&gt;&gt; 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ax.scatter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X_orig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[:,2], 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X_orig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[:,3], c=scores)	# plot with 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colour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coding according to in-/outlier labels</a:t>
            </a:r>
          </a:p>
          <a:p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&gt;&gt;&gt; 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plt.show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</a:p>
          <a:p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&gt;&gt;&gt; y = 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np.loadtxt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('tellmod_2013_norm.txt’)		# load 2013 data set</a:t>
            </a:r>
          </a:p>
          <a:p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&gt;&gt;&gt; 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y_orig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np.loadtxt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('tellmod_2013_orig.txt')</a:t>
            </a:r>
          </a:p>
          <a:p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&gt;&gt;&gt; scores_2013 = 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iso.predict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(y[:,2:4])		# use learned properties from previous fit to detect outliers in 2013</a:t>
            </a:r>
          </a:p>
          <a:p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&gt;&gt;&gt; fig, ax = 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plt.subplots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</a:p>
          <a:p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&gt;&gt;&gt; 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ax.scatter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y_orig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[:,2], 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y_orig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[:,3], c=scores_2013)</a:t>
            </a:r>
          </a:p>
          <a:p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&gt;&gt;&gt; 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plt.show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</a:p>
          <a:p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^D					# to exit Python interpreter</a:t>
            </a:r>
          </a:p>
          <a:p>
            <a:endParaRPr lang="en-US" sz="1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454B26E-1F74-428A-A4CE-5862C9C2B9C9}"/>
              </a:ext>
            </a:extLst>
          </p:cNvPr>
          <p:cNvSpPr txBox="1"/>
          <p:nvPr/>
        </p:nvSpPr>
        <p:spPr>
          <a:xfrm>
            <a:off x="409699" y="1149041"/>
            <a:ext cx="48910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Example session (continue from previous session):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033C50B-2C04-45B3-B37C-F5D5A9E53AB2}"/>
              </a:ext>
            </a:extLst>
          </p:cNvPr>
          <p:cNvSpPr txBox="1"/>
          <p:nvPr/>
        </p:nvSpPr>
        <p:spPr>
          <a:xfrm>
            <a:off x="409699" y="148050"/>
            <a:ext cx="490288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Example 2: outlier detection</a:t>
            </a:r>
          </a:p>
          <a:p>
            <a:r>
              <a:rPr lang="en-US" dirty="0"/>
              <a:t>Method: using decision trees (if-then-else clauses)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F18A441-74B2-4F3A-8A43-FE49DAE680E5}"/>
              </a:ext>
            </a:extLst>
          </p:cNvPr>
          <p:cNvSpPr txBox="1"/>
          <p:nvPr/>
        </p:nvSpPr>
        <p:spPr>
          <a:xfrm>
            <a:off x="409698" y="4654800"/>
            <a:ext cx="51022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Exercise: fit all 6 parameters with 1% contamination</a:t>
            </a:r>
          </a:p>
        </p:txBody>
      </p:sp>
    </p:spTree>
    <p:extLst>
      <p:ext uri="{BB962C8B-B14F-4D97-AF65-F5344CB8AC3E}">
        <p14:creationId xmlns:p14="http://schemas.microsoft.com/office/powerpoint/2010/main" val="7718675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7F1C33BC-63EE-4ECD-9E66-BF14DC170440}"/>
              </a:ext>
            </a:extLst>
          </p:cNvPr>
          <p:cNvSpPr txBox="1"/>
          <p:nvPr/>
        </p:nvSpPr>
        <p:spPr>
          <a:xfrm>
            <a:off x="409699" y="231569"/>
            <a:ext cx="19373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The plots look like: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2522EAD1-E17C-4FA0-9564-18F4AD2F9F9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9699" y="1657536"/>
            <a:ext cx="5801784" cy="4351338"/>
          </a:xfr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1A5E3C1-7717-483D-86CA-B94C4FFC04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30129" y="1657536"/>
            <a:ext cx="5852172" cy="4389129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4530889E-5C4A-48F6-ABCE-2839A22C88D0}"/>
              </a:ext>
            </a:extLst>
          </p:cNvPr>
          <p:cNvSpPr txBox="1"/>
          <p:nvPr/>
        </p:nvSpPr>
        <p:spPr>
          <a:xfrm>
            <a:off x="409699" y="1564167"/>
            <a:ext cx="229582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Training data set (2018):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B6F8C73-0653-4609-B4C4-1D927E09D2F9}"/>
              </a:ext>
            </a:extLst>
          </p:cNvPr>
          <p:cNvSpPr txBox="1"/>
          <p:nvPr/>
        </p:nvSpPr>
        <p:spPr>
          <a:xfrm>
            <a:off x="6096000" y="1564167"/>
            <a:ext cx="352199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Applying learned features to 2013 data: </a:t>
            </a:r>
          </a:p>
        </p:txBody>
      </p:sp>
    </p:spTree>
    <p:extLst>
      <p:ext uri="{BB962C8B-B14F-4D97-AF65-F5344CB8AC3E}">
        <p14:creationId xmlns:p14="http://schemas.microsoft.com/office/powerpoint/2010/main" val="415782807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287</Words>
  <Application>Microsoft Office PowerPoint</Application>
  <PresentationFormat>Widescreen</PresentationFormat>
  <Paragraphs>58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1" baseType="lpstr">
      <vt:lpstr>Arial</vt:lpstr>
      <vt:lpstr>Calibri</vt:lpstr>
      <vt:lpstr>Calibri Light</vt:lpstr>
      <vt:lpstr>Cambria Math</vt:lpstr>
      <vt:lpstr>Courier New</vt:lpstr>
      <vt:lpstr>Office Theme</vt:lpstr>
      <vt:lpstr>Two brief examples for machine learning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Burkhard Wolff</dc:creator>
  <cp:lastModifiedBy>Burkhard Wolff</cp:lastModifiedBy>
  <cp:revision>32</cp:revision>
  <cp:lastPrinted>2019-10-08T10:01:50Z</cp:lastPrinted>
  <dcterms:created xsi:type="dcterms:W3CDTF">2019-09-19T13:46:24Z</dcterms:created>
  <dcterms:modified xsi:type="dcterms:W3CDTF">2019-10-08T10:01:59Z</dcterms:modified>
</cp:coreProperties>
</file>