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6" r:id="rId2"/>
    <p:sldId id="258" r:id="rId3"/>
    <p:sldId id="267" r:id="rId4"/>
    <p:sldId id="257" r:id="rId5"/>
    <p:sldId id="260" r:id="rId6"/>
    <p:sldId id="259" r:id="rId7"/>
    <p:sldId id="264" r:id="rId8"/>
    <p:sldId id="265" r:id="rId9"/>
    <p:sldId id="266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C5975-7264-4851-A4C1-2BD0C21C0657}" type="datetimeFigureOut">
              <a:rPr lang="en-US" smtClean="0"/>
              <a:pPr/>
              <a:t>12/17/13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1759A-1F04-44C6-ABE1-FCB2B6FFF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use.univ-lyon1.fr/" TargetMode="Externa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MUSE</a:t>
            </a:r>
            <a:br>
              <a:rPr lang="en-US" dirty="0" smtClean="0"/>
            </a:br>
            <a:r>
              <a:rPr lang="en-US" sz="3600" dirty="0" smtClean="0"/>
              <a:t>The Multi Unit Spectroscopic Explorer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133600"/>
            <a:ext cx="8686800" cy="41148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Muse Consortium: 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CRAL Lyon</a:t>
            </a:r>
            <a:r>
              <a:rPr lang="en-US" sz="2000" dirty="0" smtClean="0">
                <a:solidFill>
                  <a:srgbClr val="002060"/>
                </a:solidFill>
              </a:rPr>
              <a:t> AIP Potsdam, ESO, ETH Zurich, IRAP Toulouse, Leiden, IAG Gottingen</a:t>
            </a:r>
          </a:p>
          <a:p>
            <a:pPr algn="just"/>
            <a:endParaRPr lang="en-US" sz="2000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Project kick-off: 2005-01-18</a:t>
            </a: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PDR: 2007-07-17</a:t>
            </a: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FDR: 2009-03-12</a:t>
            </a: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PAE: 2013-09-10</a:t>
            </a:r>
          </a:p>
          <a:p>
            <a:pPr algn="just"/>
            <a:endParaRPr lang="en-US" sz="2000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Instrument integration</a:t>
            </a:r>
          </a:p>
          <a:p>
            <a:pPr algn="just"/>
            <a:r>
              <a:rPr lang="en-US" sz="2000" dirty="0">
                <a:solidFill>
                  <a:srgbClr val="002060"/>
                </a:solidFill>
              </a:rPr>
              <a:t>a</a:t>
            </a:r>
            <a:r>
              <a:rPr lang="en-US" sz="2000" dirty="0" smtClean="0">
                <a:solidFill>
                  <a:srgbClr val="002060"/>
                </a:solidFill>
              </a:rPr>
              <a:t>nd Commissioning:</a:t>
            </a:r>
          </a:p>
          <a:p>
            <a:pPr algn="just"/>
            <a:r>
              <a:rPr lang="en-US" sz="2000" dirty="0" smtClean="0">
                <a:solidFill>
                  <a:srgbClr val="002060"/>
                </a:solidFill>
              </a:rPr>
              <a:t>2014-01-29 – 02-20</a:t>
            </a:r>
          </a:p>
          <a:p>
            <a:pPr algn="just"/>
            <a:endParaRPr lang="en-US" sz="2000" dirty="0">
              <a:solidFill>
                <a:srgbClr val="002060"/>
              </a:solidFill>
            </a:endParaRPr>
          </a:p>
          <a:p>
            <a:pPr algn="just"/>
            <a:endParaRPr lang="en-US" sz="2000" dirty="0" smtClean="0">
              <a:solidFill>
                <a:srgbClr val="002060"/>
              </a:solidFill>
            </a:endParaRPr>
          </a:p>
          <a:p>
            <a:pPr algn="just"/>
            <a:endParaRPr lang="en-US" sz="2000" dirty="0">
              <a:solidFill>
                <a:srgbClr val="002060"/>
              </a:solidFill>
            </a:endParaRPr>
          </a:p>
          <a:p>
            <a:pPr algn="just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 descr="muse-instru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048000"/>
            <a:ext cx="5257800" cy="3446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USE_IMS_Final1-2-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1752600"/>
            <a:ext cx="4786115" cy="4343400"/>
          </a:xfrm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4953000" y="2057400"/>
            <a:ext cx="1676400" cy="990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15701" y="533400"/>
            <a:ext cx="5060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/>
              <a:t>MUSE on the UT4 </a:t>
            </a:r>
            <a:r>
              <a:rPr lang="en-US" sz="2400" b="1" dirty="0" err="1" smtClean="0"/>
              <a:t>Nasmyth</a:t>
            </a:r>
            <a:r>
              <a:rPr lang="en-US" sz="2400" b="1" dirty="0" smtClean="0"/>
              <a:t> B platform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73826" y="1752600"/>
            <a:ext cx="165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Calibration Unit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05000" y="3505200"/>
            <a:ext cx="2286000" cy="1143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43383" y="3288268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IFUs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6324600" y="3429000"/>
            <a:ext cx="12954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85844" y="3048000"/>
            <a:ext cx="1253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Electronics </a:t>
            </a:r>
          </a:p>
          <a:p>
            <a:r>
              <a:rPr lang="en-US" dirty="0" smtClean="0"/>
              <a:t>  cabinets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6248400" y="4800600"/>
            <a:ext cx="990600" cy="76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3733800" y="5029200"/>
            <a:ext cx="3505200" cy="609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162800" y="5562600"/>
            <a:ext cx="1590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Cooling system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057400" y="2667000"/>
            <a:ext cx="1905000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25140" y="2373868"/>
            <a:ext cx="1232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Fore-optics</a:t>
            </a:r>
          </a:p>
          <a:p>
            <a:r>
              <a:rPr lang="en-US" dirty="0" smtClean="0"/>
              <a:t>    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737" y="304800"/>
            <a:ext cx="5031157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MUSE capabilities and observing modes</a:t>
            </a:r>
            <a:endParaRPr lang="en-US" sz="2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Characteristics and observing capabilities:</a:t>
            </a:r>
          </a:p>
          <a:p>
            <a:pPr>
              <a:buNone/>
            </a:pPr>
            <a:r>
              <a:rPr lang="en-US" sz="1600" dirty="0" smtClean="0"/>
              <a:t>Wavelength range      480-930 nm (nominal)</a:t>
            </a:r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      465-930 nm (extended)</a:t>
            </a:r>
          </a:p>
          <a:p>
            <a:pPr>
              <a:buNone/>
            </a:pPr>
            <a:r>
              <a:rPr lang="en-US" sz="1600" dirty="0" smtClean="0"/>
              <a:t>Resolving power         1770 (480 nm) – 3590 (930 nm) (WFM)</a:t>
            </a:r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      1740 (480 nm)  - 3450 (930 nm) (NFM)</a:t>
            </a:r>
          </a:p>
          <a:p>
            <a:pPr>
              <a:buNone/>
            </a:pPr>
            <a:r>
              <a:rPr lang="en-US" sz="1600" dirty="0" smtClean="0"/>
              <a:t>Detector                       4k x 4k MIT/LL CCD</a:t>
            </a:r>
          </a:p>
          <a:p>
            <a:pPr>
              <a:buNone/>
            </a:pPr>
            <a:r>
              <a:rPr lang="en-US" sz="1600" dirty="0" smtClean="0"/>
              <a:t>Field of view                59.9’’x60.0’’ (WFM)</a:t>
            </a:r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      7.42’’x7.43’’ (NFM)</a:t>
            </a:r>
          </a:p>
          <a:p>
            <a:pPr>
              <a:buNone/>
            </a:pPr>
            <a:r>
              <a:rPr lang="en-US" sz="1600" dirty="0" smtClean="0"/>
              <a:t>Spatial sampling          0.2’’x0.2’’ (WFM)</a:t>
            </a:r>
          </a:p>
          <a:p>
            <a:pPr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         0.025’’x0.025’’ (NFM) </a:t>
            </a:r>
          </a:p>
        </p:txBody>
      </p:sp>
      <p:pic>
        <p:nvPicPr>
          <p:cNvPr id="6" name="Picture 5" descr="IMG_20131209_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4367082"/>
            <a:ext cx="5867400" cy="22226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4800600"/>
            <a:ext cx="2038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Observing modes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0131209_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29088" y="294549"/>
            <a:ext cx="5729112" cy="6258651"/>
          </a:xfrm>
        </p:spPr>
      </p:pic>
      <p:sp>
        <p:nvSpPr>
          <p:cNvPr id="6" name="TextBox 5"/>
          <p:cNvSpPr txBox="1"/>
          <p:nvPr/>
        </p:nvSpPr>
        <p:spPr>
          <a:xfrm>
            <a:off x="123893" y="3048000"/>
            <a:ext cx="26193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IFU layout and </a:t>
            </a:r>
          </a:p>
          <a:p>
            <a:r>
              <a:rPr lang="en-US" sz="2000" b="1" dirty="0" smtClean="0"/>
              <a:t>spatial/spectral format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0131209_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45399" y="195025"/>
            <a:ext cx="4584001" cy="6434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4191000" cy="21336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/>
              <a:t>Raw Arc Frame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2000" dirty="0" smtClean="0"/>
              <a:t>0.9 GB</a:t>
            </a:r>
            <a:endParaRPr lang="en-US" sz="2000" dirty="0"/>
          </a:p>
        </p:txBody>
      </p:sp>
      <p:pic>
        <p:nvPicPr>
          <p:cNvPr id="4" name="Picture 3" descr="raw_ar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940" y="351760"/>
            <a:ext cx="4061460" cy="6125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3124200" cy="5029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Master flat frame</a:t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000" dirty="0" smtClean="0"/>
              <a:t>recipe: </a:t>
            </a:r>
            <a:r>
              <a:rPr lang="en-US" sz="2000" dirty="0" err="1" smtClean="0"/>
              <a:t>muse_flat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time performance: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-</a:t>
            </a:r>
            <a:r>
              <a:rPr lang="en-US" sz="2000" dirty="0" err="1" smtClean="0"/>
              <a:t>nifu</a:t>
            </a:r>
            <a:r>
              <a:rPr lang="en-US" sz="2000" dirty="0" smtClean="0"/>
              <a:t>=-1, </a:t>
            </a:r>
            <a:r>
              <a:rPr lang="en-US" sz="2000" dirty="0" smtClean="0"/>
              <a:t> </a:t>
            </a:r>
            <a:r>
              <a:rPr lang="en-US" sz="2000" dirty="0" smtClean="0"/>
              <a:t>2.5 min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-</a:t>
            </a:r>
            <a:r>
              <a:rPr lang="en-US" sz="2000" dirty="0" err="1" smtClean="0"/>
              <a:t>nifu</a:t>
            </a:r>
            <a:r>
              <a:rPr lang="en-US" sz="2000" dirty="0" smtClean="0"/>
              <a:t>=0,  12 min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products:</a:t>
            </a:r>
            <a:br>
              <a:rPr lang="en-US" sz="2000" dirty="0" smtClean="0"/>
            </a:br>
            <a:r>
              <a:rPr lang="en-US" sz="2000" dirty="0" smtClean="0"/>
              <a:t>24 x MASTER_FLAT</a:t>
            </a:r>
            <a:br>
              <a:rPr lang="en-US" sz="2000" dirty="0" smtClean="0"/>
            </a:br>
            <a:r>
              <a:rPr lang="en-US" sz="2000" dirty="0" smtClean="0"/>
              <a:t>24 x  0.2 GB</a:t>
            </a:r>
            <a:br>
              <a:rPr lang="en-US" sz="2000" dirty="0" smtClean="0"/>
            </a:br>
            <a:r>
              <a:rPr lang="en-US" sz="2000" dirty="0" smtClean="0"/>
              <a:t>or  </a:t>
            </a:r>
            <a:br>
              <a:rPr lang="en-US" sz="2000" dirty="0" smtClean="0"/>
            </a:br>
            <a:r>
              <a:rPr lang="en-US" sz="2000" dirty="0" smtClean="0"/>
              <a:t>merged MASTER_FLAT</a:t>
            </a:r>
            <a:br>
              <a:rPr lang="en-US" sz="2000" dirty="0" smtClean="0"/>
            </a:br>
            <a:r>
              <a:rPr lang="en-US" sz="2000" dirty="0" smtClean="0"/>
              <a:t>5 GB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24 x TRACE_TABLE</a:t>
            </a:r>
            <a:endParaRPr lang="en-US" sz="2800" b="1" dirty="0"/>
          </a:p>
        </p:txBody>
      </p:sp>
      <p:pic>
        <p:nvPicPr>
          <p:cNvPr id="4" name="Picture 3" descr="master_flat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620" y="457200"/>
            <a:ext cx="4945380" cy="6115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3352800" cy="59436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Master </a:t>
            </a:r>
            <a:r>
              <a:rPr lang="en-US" sz="2800" b="1" dirty="0"/>
              <a:t>a</a:t>
            </a:r>
            <a:r>
              <a:rPr lang="en-US" sz="2800" b="1" dirty="0" smtClean="0"/>
              <a:t>rc frame</a:t>
            </a:r>
            <a:br>
              <a:rPr lang="en-US" sz="2800" b="1" dirty="0" smtClean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dirty="0" smtClean="0"/>
              <a:t>recipe:</a:t>
            </a:r>
            <a:r>
              <a:rPr lang="en-US" sz="2800" b="1" dirty="0" smtClean="0"/>
              <a:t> </a:t>
            </a:r>
            <a:r>
              <a:rPr lang="en-US" sz="2000" dirty="0" err="1" smtClean="0"/>
              <a:t>muse_wavecal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time performance: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-</a:t>
            </a:r>
            <a:r>
              <a:rPr lang="en-US" sz="2000" dirty="0" err="1" smtClean="0"/>
              <a:t>nifu</a:t>
            </a:r>
            <a:r>
              <a:rPr lang="en-US" sz="2000" dirty="0" smtClean="0"/>
              <a:t>=-1, </a:t>
            </a:r>
            <a:r>
              <a:rPr lang="en-US" sz="2000" dirty="0" smtClean="0"/>
              <a:t> </a:t>
            </a:r>
            <a:r>
              <a:rPr lang="en-US" sz="2000" dirty="0" smtClean="0"/>
              <a:t>6 </a:t>
            </a:r>
            <a:r>
              <a:rPr lang="en-US" sz="2000" dirty="0" smtClean="0"/>
              <a:t>min</a:t>
            </a:r>
            <a:br>
              <a:rPr lang="en-US" sz="2000" dirty="0" smtClean="0"/>
            </a:br>
            <a:r>
              <a:rPr lang="en-US" sz="2000" dirty="0" smtClean="0"/>
              <a:t>-</a:t>
            </a:r>
            <a:r>
              <a:rPr lang="en-US" sz="2000" dirty="0" err="1" smtClean="0"/>
              <a:t>nifu</a:t>
            </a:r>
            <a:r>
              <a:rPr lang="en-US" sz="2000" dirty="0" smtClean="0"/>
              <a:t>=0,  </a:t>
            </a:r>
            <a:r>
              <a:rPr lang="en-US" sz="2000" smtClean="0"/>
              <a:t>32 min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products: </a:t>
            </a:r>
            <a:br>
              <a:rPr lang="en-US" sz="2000" dirty="0" smtClean="0"/>
            </a:br>
            <a:r>
              <a:rPr lang="en-US" sz="2000" dirty="0" smtClean="0"/>
              <a:t>24x reduced master arc image</a:t>
            </a:r>
            <a:br>
              <a:rPr lang="en-US" sz="2000" dirty="0" smtClean="0"/>
            </a:br>
            <a:r>
              <a:rPr lang="en-US" sz="2000" dirty="0" smtClean="0"/>
              <a:t>24x0.2 GB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24x wavelength </a:t>
            </a:r>
            <a:r>
              <a:rPr lang="en-US" sz="2000" dirty="0" err="1" smtClean="0"/>
              <a:t>calib</a:t>
            </a:r>
            <a:r>
              <a:rPr lang="en-US" sz="2000" dirty="0" smtClean="0"/>
              <a:t>. table</a:t>
            </a:r>
            <a:endParaRPr lang="en-US" sz="2000" dirty="0"/>
          </a:p>
        </p:txBody>
      </p:sp>
      <p:pic>
        <p:nvPicPr>
          <p:cNvPr id="4" name="Picture 3" descr="arc_red_lamp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710" y="457200"/>
            <a:ext cx="4606290" cy="6245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Data format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685800" y="2743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2133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1676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4648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38216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......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53194" y="3733006"/>
            <a:ext cx="3657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400" y="1524000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24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1219200"/>
            <a:ext cx="105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Raw data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99961" y="1143000"/>
            <a:ext cx="17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Pipeline Product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124200" y="1828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52800" y="1981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71800" y="4648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00400" y="4800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05200" y="4953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505200" y="381000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…..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3800" y="2209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038600" y="1752600"/>
            <a:ext cx="460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data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267200" y="1932801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DQ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648200" y="2133600"/>
            <a:ext cx="416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stat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3886200" y="4495800"/>
            <a:ext cx="460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data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114800" y="4724400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DQ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4419600" y="4876800"/>
            <a:ext cx="416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stat</a:t>
            </a:r>
            <a:endParaRPr lang="en-US" sz="1200" dirty="0"/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3314700" y="3924300"/>
            <a:ext cx="403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029200" y="161186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24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638800" y="38862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38800" y="3429000"/>
            <a:ext cx="1086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fitsMerge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315200" y="1600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543800" y="1981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696200" y="2514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620000" y="4800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618420" y="381000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…..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6667500" y="3771900"/>
            <a:ext cx="419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58200" y="1371600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 72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762000" y="60960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 GB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200400" y="6096000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 x 0.2 GB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756508" y="6019800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GB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Calibration cascade</a:t>
            </a:r>
            <a:endParaRPr lang="en-US" sz="2800" b="1" dirty="0"/>
          </a:p>
        </p:txBody>
      </p:sp>
      <p:pic>
        <p:nvPicPr>
          <p:cNvPr id="4" name="Picture 3" descr="IMG_20131209_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428753"/>
            <a:ext cx="8839200" cy="4895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QC Parameters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MASTER_BIAS  -   per channel / per quadrant</a:t>
            </a:r>
          </a:p>
          <a:p>
            <a:endParaRPr lang="en-US" sz="2000" dirty="0"/>
          </a:p>
          <a:p>
            <a:r>
              <a:rPr lang="en-US" sz="2000" dirty="0" smtClean="0"/>
              <a:t>MASTER-FLAT  -   per channel / per slice</a:t>
            </a:r>
            <a:endParaRPr lang="en-US" sz="2000" dirty="0"/>
          </a:p>
          <a:p>
            <a:r>
              <a:rPr lang="en-US" sz="2000" dirty="0" smtClean="0"/>
              <a:t>TRACE_TABLE  -   per channel</a:t>
            </a:r>
          </a:p>
          <a:p>
            <a:endParaRPr lang="en-US" sz="2000" dirty="0"/>
          </a:p>
          <a:p>
            <a:r>
              <a:rPr lang="en-US" sz="2000" dirty="0" smtClean="0"/>
              <a:t>WAVECAL_TABLE – per channel / per slice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11614</TotalTime>
  <Words>393</Words>
  <Application>Microsoft Macintosh PowerPoint</Application>
  <PresentationFormat>On-screen Show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MUSE The Multi Unit Spectroscopic Explorer</vt:lpstr>
      <vt:lpstr>Slide 2</vt:lpstr>
      <vt:lpstr>Slide 3</vt:lpstr>
      <vt:lpstr>MUSE capabilities and observing modes</vt:lpstr>
      <vt:lpstr>Slide 5</vt:lpstr>
      <vt:lpstr>Slide 6</vt:lpstr>
      <vt:lpstr>Raw Arc Frame  0.9 GB</vt:lpstr>
      <vt:lpstr>Master flat frame  recipe: muse_flat  time performance:  -nifu=-1,  2.5 min -nifu=0,  12 min  products: 24 x MASTER_FLAT 24 x  0.2 GB or   merged MASTER_FLAT 5 GB  24 x TRACE_TABLE</vt:lpstr>
      <vt:lpstr>Master arc frame  recipe: muse_wavecal  time performance:  -nifu=-1,  6 min -nifu=0,  32 min  products:  24x reduced master arc image 24x0.2 GB  24x wavelength calib. table</vt:lpstr>
      <vt:lpstr>Data format</vt:lpstr>
      <vt:lpstr>Calibration cascade</vt:lpstr>
      <vt:lpstr>QC Parameters</vt:lpstr>
    </vt:vector>
  </TitlesOfParts>
  <Company>European Organisation for Astronomical Research in the Southern Hemisphere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MUSE The Multi Unit Spectroscopic Explorer</dc:title>
  <dc:creator>ddobrzyc</dc:creator>
  <cp:lastModifiedBy>Danuta Dobrzycka</cp:lastModifiedBy>
  <cp:revision>764</cp:revision>
  <dcterms:created xsi:type="dcterms:W3CDTF">2013-12-17T09:02:23Z</dcterms:created>
  <dcterms:modified xsi:type="dcterms:W3CDTF">2013-12-17T09:56:04Z</dcterms:modified>
</cp:coreProperties>
</file>