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3BF62-09CC-C84B-B896-5D9575C3D4F3}" type="datetimeFigureOut">
              <a:rPr lang="en-US" smtClean="0"/>
              <a:pPr/>
              <a:t>1/16/14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4BFEF-B33A-7D44-906F-D7AC284C6E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3707" y="587023"/>
            <a:ext cx="8614237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 hide, or not to hide, that is the question</a:t>
            </a:r>
            <a:br>
              <a:rPr lang="en-US" dirty="0" smtClean="0"/>
            </a:br>
            <a:r>
              <a:rPr lang="en-US" sz="3111" dirty="0"/>
              <a:t>T</a:t>
            </a:r>
            <a:r>
              <a:rPr lang="en-US" sz="3111" dirty="0" smtClean="0"/>
              <a:t>owards common philosophy about rejecting, hiding </a:t>
            </a:r>
            <a:r>
              <a:rPr lang="en-US" sz="3111" dirty="0" err="1" smtClean="0"/>
              <a:t>badqual</a:t>
            </a:r>
            <a:r>
              <a:rPr lang="en-US" sz="3111" dirty="0" smtClean="0"/>
              <a:t> of the calibration data</a:t>
            </a:r>
            <a:endParaRPr lang="en-US" sz="3111" dirty="0"/>
          </a:p>
        </p:txBody>
      </p:sp>
      <p:sp>
        <p:nvSpPr>
          <p:cNvPr id="6" name="TextBox 5"/>
          <p:cNvSpPr txBox="1"/>
          <p:nvPr/>
        </p:nvSpPr>
        <p:spPr>
          <a:xfrm>
            <a:off x="179462" y="3580183"/>
            <a:ext cx="88402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Reason for rejecting</a:t>
            </a:r>
            <a:r>
              <a:rPr lang="en-US" sz="2400" dirty="0" smtClean="0"/>
              <a:t>: </a:t>
            </a:r>
            <a:r>
              <a:rPr lang="en-US" sz="2000" dirty="0" smtClean="0"/>
              <a:t>to assure that only certified/good calibrations are used to be associated with science data (science </a:t>
            </a:r>
            <a:r>
              <a:rPr lang="en-US" sz="2000" dirty="0" err="1" smtClean="0"/>
              <a:t>ABs</a:t>
            </a:r>
            <a:r>
              <a:rPr lang="en-US" sz="2000" dirty="0" smtClean="0"/>
              <a:t>, the static solution of the </a:t>
            </a:r>
            <a:r>
              <a:rPr lang="en-US" sz="2000" dirty="0" err="1" smtClean="0"/>
              <a:t>calSelector</a:t>
            </a:r>
            <a:r>
              <a:rPr lang="en-US" sz="2000" dirty="0" smtClean="0"/>
              <a:t>,) and only certified/good master calibrations are ingested in the Archive</a:t>
            </a:r>
            <a:r>
              <a:rPr lang="en-US" sz="2000" dirty="0" smtClean="0"/>
              <a:t>;</a:t>
            </a:r>
            <a:endParaRPr lang="en-US" sz="2400" dirty="0" smtClean="0"/>
          </a:p>
          <a:p>
            <a:r>
              <a:rPr lang="en-US" sz="2400" b="1" dirty="0" smtClean="0"/>
              <a:t>Reason for hiding</a:t>
            </a:r>
            <a:r>
              <a:rPr lang="en-US" sz="2000" dirty="0" smtClean="0"/>
              <a:t>: to clean the ESO Archive from bad/unusable calibration raw frames that could otherwise be picked up by future users (the dynamic solution of the </a:t>
            </a:r>
            <a:r>
              <a:rPr lang="en-US" sz="2000" dirty="0" err="1" smtClean="0"/>
              <a:t>calSelector</a:t>
            </a:r>
            <a:r>
              <a:rPr lang="en-US" sz="2000" dirty="0" smtClean="0"/>
              <a:t>)</a:t>
            </a:r>
            <a:r>
              <a:rPr lang="en-US" sz="2000" dirty="0" smtClean="0"/>
              <a:t>;</a:t>
            </a:r>
            <a:endParaRPr lang="en-US" sz="2400" dirty="0" smtClean="0"/>
          </a:p>
          <a:p>
            <a:r>
              <a:rPr lang="en-US" sz="2400" b="1" dirty="0" smtClean="0"/>
              <a:t>Reason for </a:t>
            </a:r>
            <a:r>
              <a:rPr lang="en-US" sz="2400" b="1" dirty="0" err="1" smtClean="0"/>
              <a:t>badqual</a:t>
            </a:r>
            <a:r>
              <a:rPr lang="en-US" sz="2000" dirty="0" smtClean="0"/>
              <a:t>:  to assure that, on the </a:t>
            </a:r>
            <a:r>
              <a:rPr lang="en-US" sz="2000" dirty="0" err="1" smtClean="0"/>
              <a:t>calChecker</a:t>
            </a:r>
            <a:r>
              <a:rPr lang="en-US" sz="2000" dirty="0" smtClean="0"/>
              <a:t> level, only certified/good calibrations are considered for science </a:t>
            </a:r>
            <a:r>
              <a:rPr lang="en-US" sz="2000" dirty="0" smtClean="0"/>
              <a:t>association; main motivation is to alert</a:t>
            </a:r>
            <a:r>
              <a:rPr lang="en-US" sz="2000" dirty="0" smtClean="0"/>
              <a:t> </a:t>
            </a:r>
            <a:r>
              <a:rPr lang="en-US" sz="2000" dirty="0" err="1" smtClean="0"/>
              <a:t>Paranal</a:t>
            </a:r>
            <a:r>
              <a:rPr lang="en-US" sz="2000" dirty="0" smtClean="0"/>
              <a:t> if good calibrations are missing; 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17510" y="2595475"/>
            <a:ext cx="8515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Good data</a:t>
            </a:r>
            <a:r>
              <a:rPr lang="en-US" dirty="0" smtClean="0"/>
              <a:t> – definition: stable in time, closely correspond to the </a:t>
            </a:r>
            <a:r>
              <a:rPr lang="en-US" dirty="0" smtClean="0"/>
              <a:t>status </a:t>
            </a:r>
            <a:r>
              <a:rPr lang="en-US" dirty="0" smtClean="0"/>
              <a:t>of the instrument;</a:t>
            </a:r>
          </a:p>
          <a:p>
            <a:r>
              <a:rPr lang="en-US" dirty="0" smtClean="0"/>
              <a:t> should be “scored </a:t>
            </a:r>
            <a:r>
              <a:rPr lang="en-US" dirty="0" smtClean="0"/>
              <a:t>green</a:t>
            </a:r>
            <a:r>
              <a:rPr lang="en-US" dirty="0" smtClean="0"/>
              <a:t>”, </a:t>
            </a:r>
            <a:r>
              <a:rPr lang="en-US" dirty="0" smtClean="0"/>
              <a:t>but</a:t>
            </a:r>
            <a:r>
              <a:rPr lang="en-US" dirty="0" smtClean="0"/>
              <a:t> can also be “scored </a:t>
            </a:r>
            <a:r>
              <a:rPr lang="en-US" dirty="0" smtClean="0"/>
              <a:t>red” if the reasons are understood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and </a:t>
            </a:r>
            <a:r>
              <a:rPr lang="en-US" dirty="0" smtClean="0"/>
              <a:t>accepted;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830" y="68604"/>
          <a:ext cx="8978344" cy="67483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17883"/>
                <a:gridCol w="928248"/>
                <a:gridCol w="942312"/>
                <a:gridCol w="900120"/>
                <a:gridCol w="989781"/>
              </a:tblGrid>
              <a:tr h="46923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Data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</a:t>
                      </a:r>
                      <a:r>
                        <a:rPr lang="en-US" sz="1600" b="1" dirty="0" smtClean="0"/>
                        <a:t>REJECT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VCAL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baseline="0" dirty="0" err="1" smtClean="0"/>
                        <a:t>rm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  HIDE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BADQUAL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7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saturated, severely underexposed, contaminated by artifacts, unusable/bad for science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pipeline failed</a:t>
                      </a:r>
                      <a:r>
                        <a:rPr lang="en-US" sz="1600" baseline="0" dirty="0" smtClean="0"/>
                        <a:t> because data are faulty/bad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7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“scored red” but reflect out of ordinary, acceptable  status of the instrument;</a:t>
                      </a:r>
                      <a:r>
                        <a:rPr lang="en-US" sz="1600" baseline="0" dirty="0" smtClean="0"/>
                        <a:t> correspond to the science data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NO 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7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“scored red” because</a:t>
                      </a:r>
                      <a:r>
                        <a:rPr lang="en-US" sz="1600" baseline="0" dirty="0" smtClean="0"/>
                        <a:t> reflect inacceptable, out of ordinary status of the instrument; not needed</a:t>
                      </a:r>
                      <a:r>
                        <a:rPr lang="en-US" sz="1600" dirty="0" smtClean="0"/>
                        <a:t> for science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 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7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“scored red” but show only slight/acceptable departure from thresholds; useful for science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01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“scored red” but can still be useful for science; calibrations cannot</a:t>
                      </a:r>
                      <a:r>
                        <a:rPr lang="en-US" sz="1600" baseline="0" dirty="0" smtClean="0"/>
                        <a:t> be replaced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NO </a:t>
                      </a:r>
                      <a:r>
                        <a:rPr lang="en-US" sz="1200" dirty="0" smtClean="0"/>
                        <a:t>but open ticket to USD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“scored red” but still useful;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smtClean="0"/>
                        <a:t>new, good </a:t>
                      </a:r>
                      <a:r>
                        <a:rPr lang="en-US" sz="1600" baseline="0" dirty="0" smtClean="0"/>
                        <a:t>set was re-taken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7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“scored red”,</a:t>
                      </a:r>
                      <a:r>
                        <a:rPr lang="en-US" sz="1600" baseline="0" dirty="0" smtClean="0"/>
                        <a:t> but may still be useful </a:t>
                      </a:r>
                      <a:r>
                        <a:rPr lang="en-US" sz="1600" baseline="0" dirty="0" smtClean="0"/>
                        <a:t>(e.g. IR </a:t>
                      </a:r>
                      <a:r>
                        <a:rPr lang="en-US" sz="1600" baseline="0" dirty="0" smtClean="0"/>
                        <a:t>twilight flats sampling too narrow dynamic range)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7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pipeline</a:t>
                      </a:r>
                      <a:r>
                        <a:rPr lang="en-US" sz="1600" baseline="0" dirty="0" smtClean="0"/>
                        <a:t> failed but data fine, </a:t>
                      </a:r>
                      <a:r>
                        <a:rPr lang="en-US" sz="1600" baseline="0" dirty="0" smtClean="0"/>
                        <a:t>usable </a:t>
                      </a:r>
                      <a:r>
                        <a:rPr lang="en-US" sz="1600" baseline="0" dirty="0" smtClean="0"/>
                        <a:t>for science (e.g. recipe cannot handle</a:t>
                      </a:r>
                      <a:r>
                        <a:rPr lang="en-US" sz="1600" baseline="0" dirty="0" smtClean="0"/>
                        <a:t> instr. setup, incomplete template)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NO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7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pipeline failed,</a:t>
                      </a:r>
                      <a:r>
                        <a:rPr lang="en-US" sz="1600" baseline="0" dirty="0" smtClean="0"/>
                        <a:t> data fine but not </a:t>
                      </a:r>
                      <a:r>
                        <a:rPr lang="en-US" sz="1600" baseline="0" dirty="0" smtClean="0"/>
                        <a:t>usable </a:t>
                      </a:r>
                      <a:r>
                        <a:rPr lang="en-US" sz="1600" baseline="0" dirty="0" smtClean="0"/>
                        <a:t>for </a:t>
                      </a:r>
                      <a:r>
                        <a:rPr lang="en-US" sz="1600" baseline="0" dirty="0" smtClean="0"/>
                        <a:t>science (e.g. incomplete template)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</a:t>
                      </a:r>
                      <a:r>
                        <a:rPr lang="en-US" sz="1600" dirty="0" smtClean="0"/>
                        <a:t>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YES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341" y="317532"/>
            <a:ext cx="76354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FOOTNOTES:</a:t>
            </a:r>
          </a:p>
          <a:p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Hiding of the raw frames in the Archive should be exception and not a habit. </a:t>
            </a:r>
            <a:endParaRPr lang="en-US" dirty="0" smtClean="0"/>
          </a:p>
          <a:p>
            <a:pPr marL="342900" indent="-342900"/>
            <a:r>
              <a:rPr lang="en-US" dirty="0" smtClean="0"/>
              <a:t>The assumption is that </a:t>
            </a:r>
            <a:r>
              <a:rPr lang="en-US" dirty="0" err="1" smtClean="0"/>
              <a:t>Paranal</a:t>
            </a:r>
            <a:r>
              <a:rPr lang="en-US" dirty="0" smtClean="0"/>
              <a:t> delivers mainly good data.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471</Words>
  <Application>Microsoft Macintosh PowerPoint</Application>
  <PresentationFormat>On-screen Show (4:3)</PresentationFormat>
  <Paragraphs>65</Paragraphs>
  <Slides>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To hide, or not to hide, that is the question Towards common philosophy about rejecting, hiding badqual of the calibration data</vt:lpstr>
      <vt:lpstr>Slide 2</vt:lpstr>
      <vt:lpstr>Slide 3</vt:lpstr>
    </vt:vector>
  </TitlesOfParts>
  <Company>ESO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hide, or not to hide, that is the question towards common philosophy about hiding/not hiding, badqual/not badqual of the data</dc:title>
  <dc:creator>Danuta Dobrzycka</dc:creator>
  <cp:lastModifiedBy>Danuta Dobrzycka</cp:lastModifiedBy>
  <cp:revision>10</cp:revision>
  <cp:lastPrinted>2014-01-15T10:30:20Z</cp:lastPrinted>
  <dcterms:created xsi:type="dcterms:W3CDTF">2014-01-16T03:54:10Z</dcterms:created>
  <dcterms:modified xsi:type="dcterms:W3CDTF">2014-01-16T04:18:47Z</dcterms:modified>
</cp:coreProperties>
</file>