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87" r:id="rId2"/>
    <p:sldId id="325" r:id="rId3"/>
    <p:sldId id="291" r:id="rId4"/>
    <p:sldId id="319" r:id="rId5"/>
    <p:sldId id="318" r:id="rId6"/>
    <p:sldId id="289" r:id="rId7"/>
    <p:sldId id="328" r:id="rId8"/>
    <p:sldId id="290" r:id="rId9"/>
    <p:sldId id="321" r:id="rId10"/>
    <p:sldId id="336" r:id="rId11"/>
    <p:sldId id="337" r:id="rId12"/>
    <p:sldId id="295" r:id="rId13"/>
    <p:sldId id="333" r:id="rId14"/>
    <p:sldId id="335" r:id="rId15"/>
    <p:sldId id="296" r:id="rId16"/>
    <p:sldId id="306" r:id="rId17"/>
    <p:sldId id="327" r:id="rId18"/>
    <p:sldId id="323" r:id="rId19"/>
    <p:sldId id="307" r:id="rId20"/>
    <p:sldId id="308" r:id="rId21"/>
    <p:sldId id="309" r:id="rId22"/>
    <p:sldId id="310" r:id="rId23"/>
    <p:sldId id="301" r:id="rId24"/>
    <p:sldId id="315" r:id="rId25"/>
    <p:sldId id="340" r:id="rId26"/>
    <p:sldId id="342" r:id="rId27"/>
    <p:sldId id="341" r:id="rId28"/>
    <p:sldId id="316"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5pPr>
    <a:lvl6pPr marL="2286000" algn="l" defTabSz="914400" rtl="0" eaLnBrk="1" latinLnBrk="0" hangingPunct="1">
      <a:defRPr sz="2400" kern="1200">
        <a:solidFill>
          <a:schemeClr val="tx1"/>
        </a:solidFill>
        <a:latin typeface="Arial" charset="0"/>
        <a:ea typeface="ＭＳ Ｐゴシック" pitchFamily="-108" charset="-128"/>
        <a:cs typeface="+mn-cs"/>
      </a:defRPr>
    </a:lvl6pPr>
    <a:lvl7pPr marL="2743200" algn="l" defTabSz="914400" rtl="0" eaLnBrk="1" latinLnBrk="0" hangingPunct="1">
      <a:defRPr sz="2400" kern="1200">
        <a:solidFill>
          <a:schemeClr val="tx1"/>
        </a:solidFill>
        <a:latin typeface="Arial" charset="0"/>
        <a:ea typeface="ＭＳ Ｐゴシック" pitchFamily="-108" charset="-128"/>
        <a:cs typeface="+mn-cs"/>
      </a:defRPr>
    </a:lvl7pPr>
    <a:lvl8pPr marL="3200400" algn="l" defTabSz="914400" rtl="0" eaLnBrk="1" latinLnBrk="0" hangingPunct="1">
      <a:defRPr sz="2400" kern="1200">
        <a:solidFill>
          <a:schemeClr val="tx1"/>
        </a:solidFill>
        <a:latin typeface="Arial" charset="0"/>
        <a:ea typeface="ＭＳ Ｐゴシック" pitchFamily="-108" charset="-128"/>
        <a:cs typeface="+mn-cs"/>
      </a:defRPr>
    </a:lvl8pPr>
    <a:lvl9pPr marL="3657600" algn="l" defTabSz="914400" rtl="0" eaLnBrk="1" latinLnBrk="0" hangingPunct="1">
      <a:defRPr sz="2400" kern="1200">
        <a:solidFill>
          <a:schemeClr val="tx1"/>
        </a:solidFill>
        <a:latin typeface="Arial"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CC6600"/>
    <a:srgbClr val="FF3300"/>
    <a:srgbClr val="FF6600"/>
    <a:srgbClr val="0000CC"/>
    <a:srgbClr val="CCECFF"/>
    <a:srgbClr val="CCCCFF"/>
    <a:srgbClr val="99CCFF"/>
    <a:srgbClr val="DBE2EF"/>
    <a:srgbClr val="DDE8E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70" autoAdjust="0"/>
  </p:normalViewPr>
  <p:slideViewPr>
    <p:cSldViewPr snapToGrid="0">
      <p:cViewPr>
        <p:scale>
          <a:sx n="80" d="100"/>
          <a:sy n="80" d="100"/>
        </p:scale>
        <p:origin x="-1522" y="-312"/>
      </p:cViewPr>
      <p:guideLst>
        <p:guide orient="horz" pos="4245"/>
        <p:guide pos="56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4" d="100"/>
          <a:sy n="124" d="100"/>
        </p:scale>
        <p:origin x="-480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winhome\home\dkalaitz\_EELT\POWER%20SUPPLY\110204%20Presentation\Energy-years%20Graph.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title>
      <c:tx>
        <c:rich>
          <a:bodyPr/>
          <a:lstStyle/>
          <a:p>
            <a:pPr>
              <a:defRPr sz="2000" baseline="0"/>
            </a:pPr>
            <a:r>
              <a:rPr lang="en-US" sz="2000" baseline="0" dirty="0" smtClean="0"/>
              <a:t>Forecast of total yearly </a:t>
            </a:r>
            <a:r>
              <a:rPr lang="en-US" sz="2000" baseline="0" dirty="0"/>
              <a:t>energy </a:t>
            </a:r>
            <a:r>
              <a:rPr lang="en-US" sz="2000" baseline="0" dirty="0" smtClean="0"/>
              <a:t>consumption</a:t>
            </a:r>
            <a:endParaRPr lang="en-US" sz="2000" baseline="0" dirty="0"/>
          </a:p>
        </c:rich>
      </c:tx>
    </c:title>
    <c:plotArea>
      <c:layout/>
      <c:scatterChart>
        <c:scatterStyle val="smoothMarker"/>
        <c:ser>
          <c:idx val="0"/>
          <c:order val="0"/>
          <c:tx>
            <c:strRef>
              <c:f>Sheet1!$B$3</c:f>
              <c:strCache>
                <c:ptCount val="1"/>
                <c:pt idx="0">
                  <c:v>GWh/Year</c:v>
                </c:pt>
              </c:strCache>
            </c:strRef>
          </c:tx>
          <c:spPr>
            <a:ln>
              <a:solidFill>
                <a:srgbClr val="CC0000"/>
              </a:solidFill>
            </a:ln>
          </c:spPr>
          <c:marker>
            <c:symbol val="none"/>
          </c:marker>
          <c:xVal>
            <c:numRef>
              <c:f>Sheet1!$A$4:$A$34</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xVal>
          <c:yVal>
            <c:numRef>
              <c:f>Sheet1!$B$4:$B$34</c:f>
              <c:numCache>
                <c:formatCode>General</c:formatCode>
                <c:ptCount val="31"/>
                <c:pt idx="0">
                  <c:v>10</c:v>
                </c:pt>
                <c:pt idx="1">
                  <c:v>10</c:v>
                </c:pt>
                <c:pt idx="2">
                  <c:v>10.5</c:v>
                </c:pt>
                <c:pt idx="3">
                  <c:v>12</c:v>
                </c:pt>
                <c:pt idx="4">
                  <c:v>15</c:v>
                </c:pt>
                <c:pt idx="5">
                  <c:v>20</c:v>
                </c:pt>
                <c:pt idx="6">
                  <c:v>25</c:v>
                </c:pt>
                <c:pt idx="7">
                  <c:v>29</c:v>
                </c:pt>
                <c:pt idx="8">
                  <c:v>32</c:v>
                </c:pt>
                <c:pt idx="9">
                  <c:v>35</c:v>
                </c:pt>
                <c:pt idx="10">
                  <c:v>37</c:v>
                </c:pt>
                <c:pt idx="11">
                  <c:v>39</c:v>
                </c:pt>
                <c:pt idx="12">
                  <c:v>40</c:v>
                </c:pt>
                <c:pt idx="13">
                  <c:v>40</c:v>
                </c:pt>
                <c:pt idx="14">
                  <c:v>40</c:v>
                </c:pt>
                <c:pt idx="15">
                  <c:v>40</c:v>
                </c:pt>
                <c:pt idx="16">
                  <c:v>40</c:v>
                </c:pt>
                <c:pt idx="17">
                  <c:v>40</c:v>
                </c:pt>
                <c:pt idx="18">
                  <c:v>40</c:v>
                </c:pt>
                <c:pt idx="19">
                  <c:v>40</c:v>
                </c:pt>
                <c:pt idx="20">
                  <c:v>40</c:v>
                </c:pt>
                <c:pt idx="21">
                  <c:v>40</c:v>
                </c:pt>
                <c:pt idx="22">
                  <c:v>40</c:v>
                </c:pt>
                <c:pt idx="23">
                  <c:v>40</c:v>
                </c:pt>
                <c:pt idx="24">
                  <c:v>40</c:v>
                </c:pt>
                <c:pt idx="25">
                  <c:v>40</c:v>
                </c:pt>
                <c:pt idx="26">
                  <c:v>40</c:v>
                </c:pt>
                <c:pt idx="27">
                  <c:v>40</c:v>
                </c:pt>
                <c:pt idx="28">
                  <c:v>40</c:v>
                </c:pt>
                <c:pt idx="29">
                  <c:v>40</c:v>
                </c:pt>
                <c:pt idx="30">
                  <c:v>40</c:v>
                </c:pt>
              </c:numCache>
            </c:numRef>
          </c:yVal>
          <c:smooth val="1"/>
        </c:ser>
        <c:axId val="122458496"/>
        <c:axId val="122460416"/>
      </c:scatterChart>
      <c:valAx>
        <c:axId val="122458496"/>
        <c:scaling>
          <c:orientation val="minMax"/>
          <c:max val="2040"/>
          <c:min val="2010"/>
        </c:scaling>
        <c:axPos val="b"/>
        <c:majorGridlines/>
        <c:title>
          <c:tx>
            <c:rich>
              <a:bodyPr/>
              <a:lstStyle/>
              <a:p>
                <a:pPr>
                  <a:defRPr sz="1800" b="0" i="0" baseline="0">
                    <a:latin typeface="Arial" pitchFamily="34" charset="0"/>
                  </a:defRPr>
                </a:pPr>
                <a:r>
                  <a:rPr lang="en-GB" sz="1800" b="0" i="0" baseline="0" dirty="0">
                    <a:latin typeface="Arial" pitchFamily="34" charset="0"/>
                  </a:rPr>
                  <a:t>Year</a:t>
                </a:r>
              </a:p>
            </c:rich>
          </c:tx>
        </c:title>
        <c:numFmt formatCode="General" sourceLinked="1"/>
        <c:minorTickMark val="in"/>
        <c:tickLblPos val="nextTo"/>
        <c:txPr>
          <a:bodyPr/>
          <a:lstStyle/>
          <a:p>
            <a:pPr>
              <a:defRPr sz="1600" b="1" i="0" baseline="0">
                <a:latin typeface="Arial" pitchFamily="34" charset="0"/>
              </a:defRPr>
            </a:pPr>
            <a:endParaRPr lang="en-US"/>
          </a:p>
        </c:txPr>
        <c:crossAx val="122460416"/>
        <c:crosses val="autoZero"/>
        <c:crossBetween val="midCat"/>
        <c:majorUnit val="5"/>
        <c:minorUnit val="1"/>
      </c:valAx>
      <c:valAx>
        <c:axId val="122460416"/>
        <c:scaling>
          <c:orientation val="minMax"/>
        </c:scaling>
        <c:axPos val="l"/>
        <c:majorGridlines/>
        <c:title>
          <c:tx>
            <c:rich>
              <a:bodyPr/>
              <a:lstStyle/>
              <a:p>
                <a:pPr>
                  <a:defRPr sz="1600" b="0" i="0" baseline="0">
                    <a:latin typeface="Arial" pitchFamily="34" charset="0"/>
                  </a:defRPr>
                </a:pPr>
                <a:r>
                  <a:rPr lang="en-GB" sz="1600" b="0" i="0" baseline="0" dirty="0">
                    <a:latin typeface="Arial" pitchFamily="34" charset="0"/>
                  </a:rPr>
                  <a:t>GWh per year</a:t>
                </a:r>
              </a:p>
            </c:rich>
          </c:tx>
        </c:title>
        <c:numFmt formatCode="General" sourceLinked="1"/>
        <c:majorTickMark val="none"/>
        <c:tickLblPos val="nextTo"/>
        <c:txPr>
          <a:bodyPr/>
          <a:lstStyle/>
          <a:p>
            <a:pPr>
              <a:defRPr sz="1600" b="1" i="0" baseline="0">
                <a:latin typeface="Arial" pitchFamily="34" charset="0"/>
              </a:defRPr>
            </a:pPr>
            <a:endParaRPr lang="en-US"/>
          </a:p>
        </c:txPr>
        <c:crossAx val="122458496"/>
        <c:crosses val="autoZero"/>
        <c:crossBetween val="midCat"/>
      </c:valAx>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8" charset="0"/>
                <a:cs typeface="ＭＳ Ｐゴシック" pitchFamily="-108" charset="-128"/>
              </a:defRPr>
            </a:lvl1pPr>
          </a:lstStyle>
          <a:p>
            <a:pPr>
              <a:defRPr/>
            </a:pPr>
            <a:endParaRPr lang="en-US" dirty="0"/>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8" charset="0"/>
                <a:cs typeface="ＭＳ Ｐゴシック" pitchFamily="-108" charset="-128"/>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8" charset="0"/>
                <a:cs typeface="ＭＳ Ｐゴシック" pitchFamily="-108" charset="-128"/>
              </a:defRPr>
            </a:lvl1pPr>
          </a:lstStyle>
          <a:p>
            <a:pPr>
              <a:defRPr/>
            </a:pPr>
            <a:endParaRPr lang="en-US" dirty="0"/>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1DDE4324-6B4C-4074-BE29-11E10F999E8F}"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ＭＳ Ｐゴシック" pitchFamily="36" charset="-128"/>
      </a:defRPr>
    </a:lvl1pPr>
    <a:lvl2pPr marL="457200"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1592CA09-28A0-4074-B772-E1775C51508E}" type="slidenum">
              <a:rPr lang="en-US"/>
              <a:pPr/>
              <a:t>1</a:t>
            </a:fld>
            <a:endParaRPr lang="en-US" dirty="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dirty="0" smtClean="0">
              <a:latin typeface="Arial" charset="0"/>
              <a:ea typeface="ＭＳ Ｐゴシック" pitchFamily="-10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eaLnBrk="1" hangingPunct="1"/>
            <a:r>
              <a:rPr lang="en-US" sz="2400" dirty="0" smtClean="0">
                <a:latin typeface="Lucida Grande" charset="0"/>
                <a:ea typeface="Lucida Grande" charset="0"/>
                <a:cs typeface="Lucida Grande" charset="0"/>
                <a:sym typeface="Lucida Grande" charset="0"/>
              </a:rPr>
              <a:t>Over 500 planets beyond the solar system are known today.</a:t>
            </a:r>
          </a:p>
          <a:p>
            <a:pPr eaLnBrk="1" hangingPunct="1"/>
            <a:r>
              <a:rPr lang="en-US" sz="2400" dirty="0" smtClean="0">
                <a:latin typeface="Lucida Grande" charset="0"/>
                <a:ea typeface="Lucida Grande" charset="0"/>
                <a:cs typeface="Lucida Grande" charset="0"/>
                <a:sym typeface="Lucida Grande" charset="0"/>
              </a:rPr>
              <a:t>Most of them are exotic (as lower left): they are the size of Jupiter but very close to their stars (a year last a few days for them).</a:t>
            </a:r>
          </a:p>
          <a:p>
            <a:pPr eaLnBrk="1" hangingPunct="1"/>
            <a:r>
              <a:rPr lang="en-US" sz="2400" dirty="0" smtClean="0">
                <a:latin typeface="Lucida Grande" charset="0"/>
                <a:ea typeface="Lucida Grande" charset="0"/>
                <a:cs typeface="Lucida Grande" charset="0"/>
                <a:sym typeface="Lucida Grande" charset="0"/>
              </a:rPr>
              <a:t>Until now we can find, but only barely characterise these exoplanets.</a:t>
            </a:r>
          </a:p>
          <a:p>
            <a:pPr eaLnBrk="1" hangingPunct="1"/>
            <a:endParaRPr lang="en-US" sz="2400" dirty="0" smtClean="0">
              <a:latin typeface="Lucida Grande" charset="0"/>
              <a:ea typeface="Lucida Grande" charset="0"/>
              <a:cs typeface="Lucida Grande" charset="0"/>
              <a:sym typeface="Lucida Grande" charset="0"/>
            </a:endParaRPr>
          </a:p>
          <a:p>
            <a:pPr eaLnBrk="1" hangingPunct="1"/>
            <a:r>
              <a:rPr lang="en-US" sz="2400" dirty="0" smtClean="0">
                <a:latin typeface="Lucida Grande" charset="0"/>
                <a:ea typeface="Lucida Grande" charset="0"/>
                <a:cs typeface="Lucida Grande" charset="0"/>
                <a:sym typeface="Lucida Grande" charset="0"/>
              </a:rPr>
              <a:t>The E-ELT is designed (is large enough) not only to find exotic planets, but also Earth-twins. Further, it will be able to take spectra of their atmospheres, and so to search for bimomarkers, i.e. traces of life.</a:t>
            </a:r>
          </a:p>
          <a:p>
            <a:pPr eaLnBrk="1" hangingPunct="1"/>
            <a:endParaRPr lang="en-US" sz="2400" dirty="0" smtClean="0">
              <a:latin typeface="Lucida Grande" charset="0"/>
              <a:ea typeface="Lucida Grande" charset="0"/>
              <a:cs typeface="Lucida Grande" charset="0"/>
              <a:sym typeface="Lucida Grande" charset="0"/>
            </a:endParaRPr>
          </a:p>
          <a:p>
            <a:pPr eaLnBrk="1" hangingPunct="1"/>
            <a:r>
              <a:rPr lang="en-US" sz="2400" dirty="0" smtClean="0">
                <a:latin typeface="Lucida Grande" charset="0"/>
                <a:ea typeface="Lucida Grande" charset="0"/>
                <a:cs typeface="Lucida Grande" charset="0"/>
                <a:sym typeface="Lucida Grande" charset="0"/>
              </a:rPr>
              <a:t>This is the first time that mankind has the technology to do so.</a:t>
            </a:r>
          </a:p>
          <a:p>
            <a:pPr eaLnBrk="1" hangingPunct="1"/>
            <a:endParaRPr lang="en-US" sz="2400" dirty="0" smtClean="0">
              <a:latin typeface="Lucida Grande" charset="0"/>
              <a:ea typeface="Lucida Grande" charset="0"/>
              <a:cs typeface="Lucida Grande" charset="0"/>
              <a:sym typeface="Lucida Grande" charset="0"/>
            </a:endParaRPr>
          </a:p>
          <a:p>
            <a:pPr eaLnBrk="1" hangingPunct="1"/>
            <a:r>
              <a:rPr lang="en-US" sz="2400" dirty="0" smtClean="0">
                <a:latin typeface="Lucida Grande" charset="0"/>
                <a:ea typeface="Lucida Grande" charset="0"/>
                <a:cs typeface="Lucida Grande" charset="0"/>
                <a:sym typeface="Lucida Grande" charset="0"/>
              </a:rPr>
              <a:t>Bottom graph, the Sun is at top left, and in the blue “flow” (the habitable zone) you see the Earth.</a:t>
            </a:r>
          </a:p>
          <a:p>
            <a:pPr eaLnBrk="1" hangingPunct="1"/>
            <a:r>
              <a:rPr lang="en-US" sz="2400" dirty="0" smtClean="0">
                <a:latin typeface="Lucida Grande" charset="0"/>
                <a:ea typeface="Lucida Grande" charset="0"/>
                <a:cs typeface="Lucida Grande" charset="0"/>
                <a:sym typeface="Lucida Grande" charset="0"/>
              </a:rPr>
              <a:t>The red star is rapresenting other star, and on the right you see other planets that have already been discovered, some in the habitable zone.</a:t>
            </a:r>
          </a:p>
          <a:p>
            <a:pPr eaLnBrk="1" hangingPunct="1"/>
            <a:r>
              <a:rPr lang="en-US" sz="2400" dirty="0" smtClean="0">
                <a:latin typeface="Lucida Grande" charset="0"/>
                <a:ea typeface="Lucida Grande" charset="0"/>
                <a:cs typeface="Lucida Grande" charset="0"/>
                <a:sym typeface="Lucida Grande" charset="0"/>
              </a:rPr>
              <a:t>At the left of the habitable zone there is no water because it evaporates, while on the right side of the blue habitable zone there is no water because it freeze/ice.</a:t>
            </a:r>
          </a:p>
          <a:p>
            <a:pPr eaLnBrk="1" hangingPunct="1"/>
            <a:endParaRPr lang="en-US" sz="2400" dirty="0" smtClean="0">
              <a:latin typeface="Lucida Grande" charset="0"/>
              <a:ea typeface="Lucida Grande" charset="0"/>
              <a:cs typeface="Lucida Grande" charset="0"/>
              <a:sym typeface="Lucida Grande" charset="0"/>
            </a:endParaRPr>
          </a:p>
          <a:p>
            <a:pPr eaLnBrk="1" hangingPunct="1"/>
            <a:r>
              <a:rPr lang="en-US" sz="2400" dirty="0" smtClean="0">
                <a:latin typeface="Lucida Grande" charset="0"/>
                <a:ea typeface="Lucida Grande" charset="0"/>
                <a:cs typeface="Lucida Grande" charset="0"/>
                <a:sym typeface="Lucida Grande" charset="0"/>
              </a:rPr>
              <a:t>With the E-ELT we’ll be able not only to “see these planets”, but also to make spectroscopy of their atmosphere to look for O2, O3 and H2O.</a:t>
            </a:r>
          </a:p>
          <a:p>
            <a:pPr eaLnBrk="1" hangingPunct="1"/>
            <a:endParaRPr lang="en-US" sz="24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eaLnBrk="1" hangingPunct="1"/>
            <a:r>
              <a:rPr lang="en-US" sz="2400" dirty="0" smtClean="0">
                <a:latin typeface="Lucida Grande" charset="0"/>
                <a:ea typeface="Lucida Grande" charset="0"/>
                <a:cs typeface="Lucida Grande" charset="0"/>
                <a:sym typeface="Lucida Grande" charset="0"/>
              </a:rPr>
              <a:t>The E-ELT will be able to measure precisely the different atomic transition in a given element (like Iron or Magnesium) in very distant objects (objects that are up to 10 billion light year ago). The relative wavelengths of these transitions are compared to todays values, measured in the laboratory: if they differ, the fine structure constant, i.e. fundamental physics, must have evolved during the evolution of the universe. We want to understand if the fundamental physics laws are the same of billions of years ago.</a:t>
            </a:r>
          </a:p>
          <a:p>
            <a:pPr eaLnBrk="1" hangingPunct="1"/>
            <a:endParaRPr lang="en-US" sz="2400" dirty="0" smtClean="0">
              <a:latin typeface="Lucida Grande" charset="0"/>
              <a:ea typeface="Lucida Grande" charset="0"/>
              <a:cs typeface="Lucida Grande" charset="0"/>
              <a:sym typeface="Lucida Grande" charset="0"/>
            </a:endParaRPr>
          </a:p>
          <a:p>
            <a:pPr eaLnBrk="1" hangingPunct="1"/>
            <a:r>
              <a:rPr lang="en-US" sz="2400" dirty="0" smtClean="0">
                <a:latin typeface="Lucida Grande" charset="0"/>
                <a:ea typeface="Lucida Grande" charset="0"/>
                <a:cs typeface="Lucida Grande" charset="0"/>
                <a:sym typeface="Lucida Grande" charset="0"/>
              </a:rPr>
              <a:t>After the big bang the universe accelerated to then decelerate. Now it seems it is accelerating again due to the supernoave behaviour.</a:t>
            </a:r>
          </a:p>
          <a:p>
            <a:pPr eaLnBrk="1" hangingPunct="1"/>
            <a:r>
              <a:rPr lang="en-US" sz="2400" dirty="0" smtClean="0">
                <a:latin typeface="Lucida Grande" charset="0"/>
                <a:ea typeface="Lucida Grande" charset="0"/>
                <a:cs typeface="Lucida Grande" charset="0"/>
                <a:sym typeface="Lucida Grande" charset="0"/>
              </a:rPr>
              <a:t>The E-ELT will measure the expansion velocity of many objects at different look-back times. It will repeat that experiment 10 years later, and by comparing the velocities, get the *acceleration* of the universe as a function of the universe history. I.e. we will be able to reconstruct the expansion history of the universe which is mostly driven by the mysterious dark energy.</a:t>
            </a:r>
          </a:p>
          <a:p>
            <a:pPr eaLnBrk="1" hangingPunct="1"/>
            <a:r>
              <a:rPr lang="en-US" sz="2400" dirty="0" smtClean="0">
                <a:latin typeface="Lucida Grande" charset="0"/>
                <a:ea typeface="Lucida Grande" charset="0"/>
                <a:cs typeface="Lucida Grande" charset="0"/>
                <a:sym typeface="Lucida Grande" charset="0"/>
              </a:rPr>
              <a:t>We’ll be able to appreciate variation of the expansion speed of km/s in cm/sec.</a:t>
            </a:r>
          </a:p>
          <a:p>
            <a:pPr eaLnBrk="1" hangingPunct="1"/>
            <a:endParaRPr lang="en-US" sz="2400" dirty="0" smtClean="0">
              <a:latin typeface="Lucida Grande" charset="0"/>
              <a:ea typeface="Lucida Grande" charset="0"/>
              <a:cs typeface="Lucida Grande" charset="0"/>
              <a:sym typeface="Lucida Grande" charset="0"/>
            </a:endParaRPr>
          </a:p>
          <a:p>
            <a:pPr eaLnBrk="1" hangingPunct="1"/>
            <a:r>
              <a:rPr lang="en-US" sz="2400" dirty="0" smtClean="0">
                <a:latin typeface="Lucida Grande" charset="0"/>
                <a:ea typeface="Lucida Grande" charset="0"/>
                <a:cs typeface="Lucida Grande" charset="0"/>
                <a:sym typeface="Lucida Grande" charset="0"/>
              </a:rPr>
              <a:t>These projects illustrate the very high interest not only of astronomers, but also of physicists for this project.</a:t>
            </a:r>
            <a:endParaRPr lang="en-US" sz="22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Arial" pitchFamily="36" charset="0"/>
                <a:ea typeface="ＭＳ Ｐゴシック" pitchFamily="36" charset="-128"/>
                <a:cs typeface="ＭＳ Ｐゴシック" pitchFamily="36" charset="-128"/>
              </a:rPr>
              <a:t>IEV 726-06-03: instantaneous peak power</a:t>
            </a:r>
            <a:r>
              <a:rPr lang="en-GB" sz="1200" kern="1200" dirty="0" smtClean="0">
                <a:solidFill>
                  <a:schemeClr val="tx1"/>
                </a:solidFill>
                <a:latin typeface="Arial" pitchFamily="36" charset="0"/>
                <a:ea typeface="ＭＳ Ｐゴシック" pitchFamily="36" charset="-128"/>
                <a:cs typeface="ＭＳ Ｐゴシック" pitchFamily="36" charset="-128"/>
              </a:rPr>
              <a:t> (in a transmission line) the maximum instantaneous power passing through a given transverse cross-section of a transmission line during the interval of interest </a:t>
            </a:r>
          </a:p>
          <a:p>
            <a:r>
              <a:rPr lang="en-GB" sz="1200" b="1" kern="1200" dirty="0" smtClean="0">
                <a:solidFill>
                  <a:schemeClr val="tx1"/>
                </a:solidFill>
                <a:latin typeface="Arial" pitchFamily="36" charset="0"/>
              </a:rPr>
              <a:t>IEV 691-02-02 :</a:t>
            </a:r>
            <a:r>
              <a:rPr lang="en-GB" sz="1200" kern="1200" dirty="0" smtClean="0">
                <a:solidFill>
                  <a:schemeClr val="tx1"/>
                </a:solidFill>
                <a:latin typeface="Arial" pitchFamily="36" charset="0"/>
              </a:rPr>
              <a:t> </a:t>
            </a:r>
            <a:r>
              <a:rPr lang="en-GB" sz="1200" b="1" kern="1200" dirty="0" smtClean="0">
                <a:solidFill>
                  <a:schemeClr val="tx1"/>
                </a:solidFill>
                <a:latin typeface="Arial" pitchFamily="36" charset="0"/>
                <a:ea typeface="ＭＳ Ｐゴシック" pitchFamily="36" charset="-128"/>
                <a:cs typeface="ＭＳ Ｐゴシック" pitchFamily="36" charset="-128"/>
              </a:rPr>
              <a:t>demand</a:t>
            </a:r>
            <a:r>
              <a:rPr lang="en-GB" sz="1200" kern="1200" dirty="0" smtClean="0">
                <a:solidFill>
                  <a:schemeClr val="tx1"/>
                </a:solidFill>
                <a:latin typeface="Arial" pitchFamily="36" charset="0"/>
                <a:ea typeface="ＭＳ Ｐゴシック" pitchFamily="36" charset="-128"/>
                <a:cs typeface="ＭＳ Ｐゴシック" pitchFamily="36" charset="-128"/>
              </a:rPr>
              <a:t> the magnitude of an electricity supply, expressed in kilowatts or kilovoltamperes</a:t>
            </a:r>
            <a:endParaRPr lang="en-GB" dirty="0"/>
          </a:p>
        </p:txBody>
      </p:sp>
      <p:sp>
        <p:nvSpPr>
          <p:cNvPr id="4" name="Slide Number Placeholder 3"/>
          <p:cNvSpPr>
            <a:spLocks noGrp="1"/>
          </p:cNvSpPr>
          <p:nvPr>
            <p:ph type="sldNum" sz="quarter" idx="10"/>
          </p:nvPr>
        </p:nvSpPr>
        <p:spPr/>
        <p:txBody>
          <a:bodyPr/>
          <a:lstStyle/>
          <a:p>
            <a:fld id="{1DDE4324-6B4C-4074-BE29-11E10F999E8F}" type="slidenum">
              <a:rPr lang="en-US" smtClean="0"/>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7E877463-58B8-425F-9C65-220CAEED0F7B}"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2278C7DB-3460-448E-8F6B-273D2CFDAD53}"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883B0B22-B322-4C26-AF44-E59366BABE9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E682D64D-8F14-4CCB-9347-A4B118CAF334}"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5C6AF45-6109-4F5F-B184-90548A005C2C}"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947519C5-B98A-479B-B19D-274489465B3B}"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76EC99F5-A59D-4329-B277-FEFE6A823BA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4E54AC1B-0C8C-4226-AEFE-D7E5225CC0EE}"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B0CBB564-CCCD-49F9-B00E-89252E5BA67D}"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62DE8AC9-D8C0-407D-B071-B67B22428501}"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2983A5DC-9226-42EA-B80C-B36DB038DBE9}"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A6A48B-F47B-42AF-AAB6-3EDE16A4AA0F}"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6" charset="0"/>
          <a:ea typeface="ＭＳ Ｐゴシック" pitchFamily="36" charset="-128"/>
          <a:cs typeface="ＭＳ Ｐゴシック" pitchFamily="36" charset="-128"/>
        </a:defRPr>
      </a:lvl2pPr>
      <a:lvl3pPr algn="ctr" rtl="0" eaLnBrk="0" fontAlgn="base" hangingPunct="0">
        <a:spcBef>
          <a:spcPct val="0"/>
        </a:spcBef>
        <a:spcAft>
          <a:spcPct val="0"/>
        </a:spcAft>
        <a:defRPr sz="4400">
          <a:solidFill>
            <a:schemeClr val="tx2"/>
          </a:solidFill>
          <a:latin typeface="Arial" pitchFamily="36" charset="0"/>
          <a:ea typeface="ＭＳ Ｐゴシック" pitchFamily="36" charset="-128"/>
          <a:cs typeface="ＭＳ Ｐゴシック" pitchFamily="36" charset="-128"/>
        </a:defRPr>
      </a:lvl3pPr>
      <a:lvl4pPr algn="ctr" rtl="0" eaLnBrk="0" fontAlgn="base" hangingPunct="0">
        <a:spcBef>
          <a:spcPct val="0"/>
        </a:spcBef>
        <a:spcAft>
          <a:spcPct val="0"/>
        </a:spcAft>
        <a:defRPr sz="4400">
          <a:solidFill>
            <a:schemeClr val="tx2"/>
          </a:solidFill>
          <a:latin typeface="Arial" pitchFamily="36" charset="0"/>
          <a:ea typeface="ＭＳ Ｐゴシック" pitchFamily="36" charset="-128"/>
          <a:cs typeface="ＭＳ Ｐゴシック" pitchFamily="36" charset="-128"/>
        </a:defRPr>
      </a:lvl4pPr>
      <a:lvl5pPr algn="ctr" rtl="0" eaLnBrk="0" fontAlgn="base" hangingPunct="0">
        <a:spcBef>
          <a:spcPct val="0"/>
        </a:spcBef>
        <a:spcAft>
          <a:spcPct val="0"/>
        </a:spcAft>
        <a:defRPr sz="4400">
          <a:solidFill>
            <a:schemeClr val="tx2"/>
          </a:solidFill>
          <a:latin typeface="Arial" pitchFamily="36" charset="0"/>
          <a:ea typeface="ＭＳ Ｐゴシック" pitchFamily="36" charset="-128"/>
          <a:cs typeface="ＭＳ Ｐゴシック" pitchFamily="36" charset="-128"/>
        </a:defRPr>
      </a:lvl5pPr>
      <a:lvl6pPr marL="457200" algn="ctr" rtl="0" fontAlgn="base">
        <a:spcBef>
          <a:spcPct val="0"/>
        </a:spcBef>
        <a:spcAft>
          <a:spcPct val="0"/>
        </a:spcAft>
        <a:defRPr sz="4400">
          <a:solidFill>
            <a:schemeClr val="tx2"/>
          </a:solidFill>
          <a:latin typeface="Arial" pitchFamily="36" charset="0"/>
          <a:ea typeface="ＭＳ Ｐゴシック" pitchFamily="36" charset="-128"/>
          <a:cs typeface="ＭＳ Ｐゴシック" pitchFamily="36" charset="-128"/>
        </a:defRPr>
      </a:lvl6pPr>
      <a:lvl7pPr marL="914400" algn="ctr" rtl="0" fontAlgn="base">
        <a:spcBef>
          <a:spcPct val="0"/>
        </a:spcBef>
        <a:spcAft>
          <a:spcPct val="0"/>
        </a:spcAft>
        <a:defRPr sz="4400">
          <a:solidFill>
            <a:schemeClr val="tx2"/>
          </a:solidFill>
          <a:latin typeface="Arial" pitchFamily="36" charset="0"/>
          <a:ea typeface="ＭＳ Ｐゴシック" pitchFamily="36" charset="-128"/>
          <a:cs typeface="ＭＳ Ｐゴシック" pitchFamily="36" charset="-128"/>
        </a:defRPr>
      </a:lvl7pPr>
      <a:lvl8pPr marL="1371600" algn="ctr" rtl="0" fontAlgn="base">
        <a:spcBef>
          <a:spcPct val="0"/>
        </a:spcBef>
        <a:spcAft>
          <a:spcPct val="0"/>
        </a:spcAft>
        <a:defRPr sz="4400">
          <a:solidFill>
            <a:schemeClr val="tx2"/>
          </a:solidFill>
          <a:latin typeface="Arial" pitchFamily="36" charset="0"/>
          <a:ea typeface="ＭＳ Ｐゴシック" pitchFamily="36" charset="-128"/>
          <a:cs typeface="ＭＳ Ｐゴシック" pitchFamily="36" charset="-128"/>
        </a:defRPr>
      </a:lvl8pPr>
      <a:lvl9pPr marL="1828800" algn="ctr" rtl="0" fontAlgn="base">
        <a:spcBef>
          <a:spcPct val="0"/>
        </a:spcBef>
        <a:spcAft>
          <a:spcPct val="0"/>
        </a:spcAft>
        <a:defRPr sz="4400">
          <a:solidFill>
            <a:schemeClr val="tx2"/>
          </a:solidFill>
          <a:latin typeface="Arial" pitchFamily="36" charset="0"/>
          <a:ea typeface="ＭＳ Ｐゴシック" pitchFamily="36" charset="-128"/>
          <a:cs typeface="ＭＳ Ｐゴシック" pitchFamily="3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wmf"/><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hyperlink" Target="http://www.eso.org/public/industry/projects.html"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mailto:ywesse@eso.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85066" y="1329266"/>
            <a:ext cx="5054600" cy="2082799"/>
          </a:xfrm>
          <a:prstGeom prst="rect">
            <a:avLst/>
          </a:prstGeom>
          <a:noFill/>
          <a:ln w="9525">
            <a:noFill/>
            <a:miter lim="800000"/>
            <a:headEnd/>
            <a:tailEnd/>
          </a:ln>
        </p:spPr>
        <p:txBody>
          <a:bodyPr/>
          <a:lstStyle/>
          <a:p>
            <a:pPr>
              <a:lnSpc>
                <a:spcPct val="140000"/>
              </a:lnSpc>
            </a:pPr>
            <a:r>
              <a:rPr lang="en-GB" sz="2000" dirty="0" smtClean="0"/>
              <a:t>ESO is the foremost intergovernmental astronomy organisation in Europe and the world’s most productive astronomical observatory</a:t>
            </a:r>
          </a:p>
        </p:txBody>
      </p:sp>
      <p:pic>
        <p:nvPicPr>
          <p:cNvPr id="14339" name="Picture 3" descr="logo+name black"/>
          <p:cNvPicPr>
            <a:picLocks noChangeAspect="1" noChangeArrowheads="1"/>
          </p:cNvPicPr>
          <p:nvPr/>
        </p:nvPicPr>
        <p:blipFill>
          <a:blip r:embed="rId3"/>
          <a:srcRect/>
          <a:stretch>
            <a:fillRect/>
          </a:stretch>
        </p:blipFill>
        <p:spPr bwMode="auto">
          <a:xfrm>
            <a:off x="7467600" y="220136"/>
            <a:ext cx="1524000" cy="631825"/>
          </a:xfrm>
          <a:prstGeom prst="rect">
            <a:avLst/>
          </a:prstGeom>
          <a:noFill/>
          <a:ln w="9525">
            <a:noFill/>
            <a:miter lim="800000"/>
            <a:headEnd/>
            <a:tailEnd/>
          </a:ln>
        </p:spPr>
      </p:pic>
      <p:sp>
        <p:nvSpPr>
          <p:cNvPr id="14340" name="Rectangle 4"/>
          <p:cNvSpPr>
            <a:spLocks noChangeArrowheads="1"/>
          </p:cNvSpPr>
          <p:nvPr/>
        </p:nvSpPr>
        <p:spPr bwMode="auto">
          <a:xfrm>
            <a:off x="612468" y="250165"/>
            <a:ext cx="6556075" cy="584775"/>
          </a:xfrm>
          <a:prstGeom prst="rect">
            <a:avLst/>
          </a:prstGeom>
          <a:solidFill>
            <a:srgbClr val="0070C0"/>
          </a:solidFill>
          <a:ln w="9525">
            <a:noFill/>
            <a:miter lim="800000"/>
            <a:headEnd/>
            <a:tailEnd/>
          </a:ln>
        </p:spPr>
        <p:txBody>
          <a:bodyPr wrap="square">
            <a:spAutoFit/>
          </a:bodyPr>
          <a:lstStyle/>
          <a:p>
            <a:pPr algn="ctr"/>
            <a:r>
              <a:rPr lang="en-GB" sz="3200" b="1" dirty="0" smtClean="0">
                <a:solidFill>
                  <a:schemeClr val="bg1"/>
                </a:solidFill>
              </a:rPr>
              <a:t>E</a:t>
            </a:r>
            <a:r>
              <a:rPr lang="en-GB" sz="3200" b="1" dirty="0" smtClean="0">
                <a:solidFill>
                  <a:schemeClr val="bg2">
                    <a:lumMod val="40000"/>
                    <a:lumOff val="60000"/>
                  </a:schemeClr>
                </a:solidFill>
              </a:rPr>
              <a:t>uropean</a:t>
            </a:r>
            <a:r>
              <a:rPr lang="en-GB" sz="3200" b="1" dirty="0" smtClean="0"/>
              <a:t> </a:t>
            </a:r>
            <a:r>
              <a:rPr lang="en-GB" sz="3200" b="1" dirty="0" smtClean="0">
                <a:solidFill>
                  <a:schemeClr val="bg1"/>
                </a:solidFill>
              </a:rPr>
              <a:t>S</a:t>
            </a:r>
            <a:r>
              <a:rPr lang="en-GB" sz="3200" b="1" dirty="0" smtClean="0">
                <a:solidFill>
                  <a:schemeClr val="bg2">
                    <a:lumMod val="40000"/>
                    <a:lumOff val="60000"/>
                  </a:schemeClr>
                </a:solidFill>
              </a:rPr>
              <a:t>outhern</a:t>
            </a:r>
            <a:r>
              <a:rPr lang="en-GB" sz="3200" b="1" dirty="0" smtClean="0">
                <a:solidFill>
                  <a:schemeClr val="tx2">
                    <a:lumMod val="75000"/>
                    <a:lumOff val="25000"/>
                  </a:schemeClr>
                </a:solidFill>
              </a:rPr>
              <a:t> </a:t>
            </a:r>
            <a:r>
              <a:rPr lang="en-GB" sz="3200" b="1" dirty="0" smtClean="0">
                <a:solidFill>
                  <a:schemeClr val="bg1"/>
                </a:solidFill>
              </a:rPr>
              <a:t>O</a:t>
            </a:r>
            <a:r>
              <a:rPr lang="en-GB" sz="3200" b="1" dirty="0" smtClean="0">
                <a:solidFill>
                  <a:schemeClr val="bg2">
                    <a:lumMod val="40000"/>
                    <a:lumOff val="60000"/>
                  </a:schemeClr>
                </a:solidFill>
              </a:rPr>
              <a:t>bservatory</a:t>
            </a:r>
            <a:endParaRPr lang="en-US" sz="3200" b="1" dirty="0">
              <a:solidFill>
                <a:schemeClr val="bg2">
                  <a:lumMod val="40000"/>
                  <a:lumOff val="60000"/>
                </a:schemeClr>
              </a:solidFill>
            </a:endParaRPr>
          </a:p>
        </p:txBody>
      </p:sp>
      <p:pic>
        <p:nvPicPr>
          <p:cNvPr id="14342" name="Picture 6" descr="eso-flags-noframes.png"/>
          <p:cNvPicPr>
            <a:picLocks noChangeAspect="1"/>
          </p:cNvPicPr>
          <p:nvPr/>
        </p:nvPicPr>
        <p:blipFill>
          <a:blip r:embed="rId4"/>
          <a:srcRect/>
          <a:stretch>
            <a:fillRect/>
          </a:stretch>
        </p:blipFill>
        <p:spPr bwMode="auto">
          <a:xfrm>
            <a:off x="4482554" y="6576482"/>
            <a:ext cx="4111625" cy="128588"/>
          </a:xfrm>
          <a:prstGeom prst="rect">
            <a:avLst/>
          </a:prstGeom>
          <a:noFill/>
          <a:ln w="9525">
            <a:noFill/>
            <a:miter lim="800000"/>
            <a:headEnd/>
            <a:tailEnd/>
          </a:ln>
        </p:spPr>
      </p:pic>
      <p:pic>
        <p:nvPicPr>
          <p:cNvPr id="11" name="Picture 10" descr="eso1039a.jpg"/>
          <p:cNvPicPr>
            <a:picLocks noChangeAspect="1"/>
          </p:cNvPicPr>
          <p:nvPr/>
        </p:nvPicPr>
        <p:blipFill>
          <a:blip r:embed="rId5"/>
          <a:stretch>
            <a:fillRect/>
          </a:stretch>
        </p:blipFill>
        <p:spPr>
          <a:xfrm>
            <a:off x="615805" y="1468429"/>
            <a:ext cx="2564477" cy="2023532"/>
          </a:xfrm>
          <a:prstGeom prst="rect">
            <a:avLst/>
          </a:prstGeom>
        </p:spPr>
      </p:pic>
      <p:pic>
        <p:nvPicPr>
          <p:cNvPr id="12" name="Picture 11" descr="yb_vlt_pan_sunset_cc.jpg"/>
          <p:cNvPicPr>
            <a:picLocks noChangeAspect="1"/>
          </p:cNvPicPr>
          <p:nvPr/>
        </p:nvPicPr>
        <p:blipFill>
          <a:blip r:embed="rId6"/>
          <a:stretch>
            <a:fillRect/>
          </a:stretch>
        </p:blipFill>
        <p:spPr>
          <a:xfrm>
            <a:off x="575733" y="4357555"/>
            <a:ext cx="8011155" cy="1696112"/>
          </a:xfrm>
          <a:prstGeom prst="rect">
            <a:avLst/>
          </a:prstGeom>
        </p:spPr>
      </p:pic>
      <p:pic>
        <p:nvPicPr>
          <p:cNvPr id="10" name="Picture 9" descr="esopia-headquarter-5994.jpg"/>
          <p:cNvPicPr>
            <a:picLocks noChangeAspect="1"/>
          </p:cNvPicPr>
          <p:nvPr/>
        </p:nvPicPr>
        <p:blipFill>
          <a:blip r:embed="rId7"/>
          <a:stretch>
            <a:fillRect/>
          </a:stretch>
        </p:blipFill>
        <p:spPr>
          <a:xfrm>
            <a:off x="5638823" y="2612513"/>
            <a:ext cx="2937933" cy="1712264"/>
          </a:xfrm>
          <a:prstGeom prst="rect">
            <a:avLst/>
          </a:prstGeom>
        </p:spPr>
      </p:pic>
      <p:sp>
        <p:nvSpPr>
          <p:cNvPr id="13" name="Slide Number Placeholder 12"/>
          <p:cNvSpPr>
            <a:spLocks noGrp="1"/>
          </p:cNvSpPr>
          <p:nvPr>
            <p:ph type="sldNum" sz="quarter" idx="12"/>
          </p:nvPr>
        </p:nvSpPr>
        <p:spPr>
          <a:xfrm>
            <a:off x="8630728" y="6602083"/>
            <a:ext cx="513272" cy="255917"/>
          </a:xfrm>
        </p:spPr>
        <p:txBody>
          <a:bodyPr/>
          <a:lstStyle/>
          <a:p>
            <a:fld id="{B0CBB564-CCCD-49F9-B00E-89252E5BA67D}" type="slidenum">
              <a:rPr lang="en-US" sz="1000" smtClean="0"/>
              <a:pPr/>
              <a:t>1</a:t>
            </a:fld>
            <a:endParaRPr lang="en-US" sz="10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22102" y="6613585"/>
            <a:ext cx="521898" cy="244415"/>
          </a:xfrm>
        </p:spPr>
        <p:txBody>
          <a:bodyPr/>
          <a:lstStyle/>
          <a:p>
            <a:fld id="{B0CBB564-CCCD-49F9-B00E-89252E5BA67D}" type="slidenum">
              <a:rPr lang="en-US" sz="1000" smtClean="0"/>
              <a:pPr/>
              <a:t>10</a:t>
            </a:fld>
            <a:endParaRPr lang="en-US" sz="1000" dirty="0"/>
          </a:p>
        </p:txBody>
      </p:sp>
      <p:pic>
        <p:nvPicPr>
          <p:cNvPr id="3" name="Picture 8" descr="principleAktiveOptics"/>
          <p:cNvPicPr>
            <a:picLocks noChangeAspect="1" noChangeArrowheads="1"/>
          </p:cNvPicPr>
          <p:nvPr/>
        </p:nvPicPr>
        <p:blipFill>
          <a:blip r:embed="rId2" cstate="print"/>
          <a:srcRect/>
          <a:stretch>
            <a:fillRect/>
          </a:stretch>
        </p:blipFill>
        <p:spPr bwMode="auto">
          <a:xfrm>
            <a:off x="4569651" y="1112809"/>
            <a:ext cx="4391520" cy="5340130"/>
          </a:xfrm>
          <a:prstGeom prst="rect">
            <a:avLst/>
          </a:prstGeom>
          <a:noFill/>
          <a:ln w="9525">
            <a:noFill/>
            <a:miter lim="800000"/>
            <a:headEnd/>
            <a:tailEnd/>
          </a:ln>
        </p:spPr>
      </p:pic>
      <p:pic>
        <p:nvPicPr>
          <p:cNvPr id="4" name="Picture 3" descr="logo+name black"/>
          <p:cNvPicPr>
            <a:picLocks noChangeAspect="1" noChangeArrowheads="1"/>
          </p:cNvPicPr>
          <p:nvPr/>
        </p:nvPicPr>
        <p:blipFill>
          <a:blip r:embed="rId3"/>
          <a:srcRect/>
          <a:stretch>
            <a:fillRect/>
          </a:stretch>
        </p:blipFill>
        <p:spPr bwMode="auto">
          <a:xfrm>
            <a:off x="7463361" y="166922"/>
            <a:ext cx="1524000" cy="631825"/>
          </a:xfrm>
          <a:prstGeom prst="rect">
            <a:avLst/>
          </a:prstGeom>
          <a:noFill/>
          <a:ln w="9525">
            <a:noFill/>
            <a:miter lim="800000"/>
            <a:headEnd/>
            <a:tailEnd/>
          </a:ln>
        </p:spPr>
      </p:pic>
      <p:sp>
        <p:nvSpPr>
          <p:cNvPr id="5" name="Rectangle 4"/>
          <p:cNvSpPr/>
          <p:nvPr/>
        </p:nvSpPr>
        <p:spPr>
          <a:xfrm>
            <a:off x="327275" y="265189"/>
            <a:ext cx="6658682" cy="523220"/>
          </a:xfrm>
          <a:prstGeom prst="rect">
            <a:avLst/>
          </a:prstGeom>
        </p:spPr>
        <p:txBody>
          <a:bodyPr wrap="none">
            <a:spAutoFit/>
          </a:bodyPr>
          <a:lstStyle/>
          <a:p>
            <a:r>
              <a:rPr lang="en-US" sz="2800" b="1" dirty="0" smtClean="0">
                <a:latin typeface="+mj-lt"/>
                <a:ea typeface="ＭＳ Ｐゴシック" pitchFamily="34" charset="-128"/>
                <a:cs typeface="HelveticaNeueLT Com 55 Roman" pitchFamily="-110" charset="0"/>
              </a:rPr>
              <a:t>Primary mirror Active Optics principle</a:t>
            </a:r>
            <a:endParaRPr lang="en-GB" sz="2800" b="1" dirty="0">
              <a:latin typeface="+mj-lt"/>
            </a:endParaRPr>
          </a:p>
        </p:txBody>
      </p:sp>
      <p:sp>
        <p:nvSpPr>
          <p:cNvPr id="6" name="Rectangle 5"/>
          <p:cNvSpPr/>
          <p:nvPr/>
        </p:nvSpPr>
        <p:spPr>
          <a:xfrm>
            <a:off x="293304" y="1100388"/>
            <a:ext cx="4572000" cy="5324535"/>
          </a:xfrm>
          <a:prstGeom prst="rect">
            <a:avLst/>
          </a:prstGeom>
        </p:spPr>
        <p:txBody>
          <a:bodyPr>
            <a:spAutoFit/>
          </a:bodyPr>
          <a:lstStyle/>
          <a:p>
            <a:pPr fontAlgn="auto">
              <a:spcBef>
                <a:spcPts val="0"/>
              </a:spcBef>
              <a:spcAft>
                <a:spcPts val="0"/>
              </a:spcAft>
              <a:defRPr/>
            </a:pPr>
            <a:r>
              <a:rPr lang="en-US" sz="2000" dirty="0" smtClean="0">
                <a:latin typeface="+mn-lt"/>
                <a:ea typeface="ＭＳ Ｐゴシック" pitchFamily="-110" charset="-128"/>
              </a:rPr>
              <a:t>Closed control loop with:</a:t>
            </a:r>
          </a:p>
          <a:p>
            <a:pPr fontAlgn="auto">
              <a:spcBef>
                <a:spcPts val="0"/>
              </a:spcBef>
              <a:spcAft>
                <a:spcPts val="0"/>
              </a:spcAft>
              <a:defRPr/>
            </a:pPr>
            <a:endParaRPr lang="en-US" sz="2000" dirty="0" smtClean="0">
              <a:latin typeface="+mn-lt"/>
              <a:ea typeface="ＭＳ Ｐゴシック" pitchFamily="-110" charset="-128"/>
            </a:endParaRPr>
          </a:p>
          <a:p>
            <a:pPr marL="165100" indent="-165100" fontAlgn="auto">
              <a:spcBef>
                <a:spcPts val="0"/>
              </a:spcBef>
              <a:spcAft>
                <a:spcPts val="0"/>
              </a:spcAft>
              <a:buFont typeface="+mj-lt"/>
              <a:buAutoNum type="arabicPeriod"/>
              <a:defRPr/>
            </a:pPr>
            <a:r>
              <a:rPr lang="en-US" sz="2000" dirty="0" smtClean="0">
                <a:latin typeface="+mn-lt"/>
                <a:ea typeface="ＭＳ Ｐゴシック" pitchFamily="-110" charset="-128"/>
              </a:rPr>
              <a:t>Measurement of wavefront error generated by the telescope itself</a:t>
            </a:r>
          </a:p>
          <a:p>
            <a:pPr marL="360363" lvl="1" indent="-171450" fontAlgn="auto">
              <a:spcBef>
                <a:spcPts val="0"/>
              </a:spcBef>
              <a:spcAft>
                <a:spcPts val="0"/>
              </a:spcAft>
              <a:buFont typeface="Arial" pitchFamily="34" charset="0"/>
              <a:buChar char="•"/>
              <a:defRPr/>
            </a:pPr>
            <a:r>
              <a:rPr lang="en-US" sz="2000" dirty="0" smtClean="0">
                <a:latin typeface="+mn-lt"/>
                <a:ea typeface="ＭＳ Ｐゴシック" pitchFamily="-110" charset="-128"/>
              </a:rPr>
              <a:t>Integration times of 30 sec to partially average out errors introduced by the atmosphere</a:t>
            </a:r>
          </a:p>
          <a:p>
            <a:pPr marL="360363" lvl="1" indent="-171450" fontAlgn="auto">
              <a:spcBef>
                <a:spcPts val="0"/>
              </a:spcBef>
              <a:spcAft>
                <a:spcPts val="0"/>
              </a:spcAft>
              <a:buFont typeface="Arial" pitchFamily="34" charset="0"/>
              <a:buChar char="•"/>
              <a:defRPr/>
            </a:pPr>
            <a:r>
              <a:rPr lang="en-US" sz="2000" dirty="0" smtClean="0">
                <a:latin typeface="+mn-lt"/>
                <a:ea typeface="ＭＳ Ｐゴシック" pitchFamily="-110" charset="-128"/>
              </a:rPr>
              <a:t>Modal analysis using optical aberrations and elastic modes of the flexible meniscus mirrors</a:t>
            </a:r>
          </a:p>
          <a:p>
            <a:pPr marL="360363" lvl="1" indent="-171450" fontAlgn="auto">
              <a:spcBef>
                <a:spcPts val="0"/>
              </a:spcBef>
              <a:spcAft>
                <a:spcPts val="0"/>
              </a:spcAft>
              <a:defRPr/>
            </a:pPr>
            <a:endParaRPr lang="en-US" sz="2000" dirty="0" smtClean="0">
              <a:latin typeface="+mn-lt"/>
              <a:ea typeface="ＭＳ Ｐゴシック" pitchFamily="-110" charset="-128"/>
            </a:endParaRPr>
          </a:p>
          <a:p>
            <a:pPr marL="176213" indent="-165100" fontAlgn="auto">
              <a:spcBef>
                <a:spcPts val="0"/>
              </a:spcBef>
              <a:spcAft>
                <a:spcPts val="0"/>
              </a:spcAft>
              <a:buFont typeface="+mj-lt"/>
              <a:buAutoNum type="arabicPeriod"/>
              <a:defRPr/>
            </a:pPr>
            <a:r>
              <a:rPr lang="en-US" sz="2000" dirty="0" smtClean="0">
                <a:latin typeface="+mn-lt"/>
                <a:ea typeface="ＭＳ Ｐゴシック" pitchFamily="-110" charset="-128"/>
              </a:rPr>
              <a:t>Correction of the errors by the optical elements of the telescope</a:t>
            </a:r>
          </a:p>
          <a:p>
            <a:pPr marL="360363" lvl="1" indent="-171450" fontAlgn="auto">
              <a:spcBef>
                <a:spcPts val="0"/>
              </a:spcBef>
              <a:spcAft>
                <a:spcPts val="0"/>
              </a:spcAft>
              <a:buFont typeface="Arial" pitchFamily="34" charset="0"/>
              <a:buChar char="•"/>
              <a:defRPr/>
            </a:pPr>
            <a:r>
              <a:rPr lang="en-US" sz="2000" dirty="0" smtClean="0">
                <a:latin typeface="+mn-lt"/>
                <a:ea typeface="ＭＳ Ｐゴシック" pitchFamily="-110" charset="-128"/>
              </a:rPr>
              <a:t>Rigid-body movements of the mirrors</a:t>
            </a:r>
          </a:p>
          <a:p>
            <a:pPr marL="360363" lvl="1" indent="-171450" fontAlgn="auto">
              <a:spcBef>
                <a:spcPts val="0"/>
              </a:spcBef>
              <a:spcAft>
                <a:spcPts val="0"/>
              </a:spcAft>
              <a:buFont typeface="Arial" pitchFamily="34" charset="0"/>
              <a:buChar char="•"/>
              <a:defRPr/>
            </a:pPr>
            <a:r>
              <a:rPr lang="en-US" sz="2000" dirty="0" smtClean="0">
                <a:latin typeface="+mn-lt"/>
                <a:ea typeface="ＭＳ Ｐゴシック" pitchFamily="-110" charset="-128"/>
              </a:rPr>
              <a:t>Deformation of the mirrors by adjusting the support forces</a:t>
            </a:r>
            <a:endParaRPr lang="en-US" sz="2000" dirty="0">
              <a:latin typeface="+mn-lt"/>
              <a:ea typeface="ＭＳ Ｐゴシック" pitchFamily="-110" charset="-128"/>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96223" y="6613585"/>
            <a:ext cx="547777" cy="244415"/>
          </a:xfrm>
        </p:spPr>
        <p:txBody>
          <a:bodyPr/>
          <a:lstStyle/>
          <a:p>
            <a:fld id="{B0CBB564-CCCD-49F9-B00E-89252E5BA67D}" type="slidenum">
              <a:rPr lang="en-US" sz="1000" smtClean="0"/>
              <a:pPr/>
              <a:t>11</a:t>
            </a:fld>
            <a:endParaRPr lang="en-US" sz="1000" dirty="0"/>
          </a:p>
        </p:txBody>
      </p:sp>
      <p:pic>
        <p:nvPicPr>
          <p:cNvPr id="3" name="Picture 2" descr="H:\JENAM 2010\ao_principle.jpg"/>
          <p:cNvPicPr>
            <a:picLocks noChangeAspect="1" noChangeArrowheads="1"/>
          </p:cNvPicPr>
          <p:nvPr/>
        </p:nvPicPr>
        <p:blipFill>
          <a:blip r:embed="rId2" cstate="print"/>
          <a:srcRect/>
          <a:stretch>
            <a:fillRect/>
          </a:stretch>
        </p:blipFill>
        <p:spPr bwMode="auto">
          <a:xfrm>
            <a:off x="283114" y="1944983"/>
            <a:ext cx="3776848" cy="4628345"/>
          </a:xfrm>
          <a:prstGeom prst="rect">
            <a:avLst/>
          </a:prstGeom>
          <a:noFill/>
        </p:spPr>
      </p:pic>
      <p:pic>
        <p:nvPicPr>
          <p:cNvPr id="4" name="Picture 2" descr="D:\RTamai\JENAM 2010\Adaptive_optics_correct.png"/>
          <p:cNvPicPr>
            <a:picLocks noChangeAspect="1" noChangeArrowheads="1"/>
          </p:cNvPicPr>
          <p:nvPr/>
        </p:nvPicPr>
        <p:blipFill>
          <a:blip r:embed="rId3" cstate="print"/>
          <a:srcRect/>
          <a:stretch>
            <a:fillRect/>
          </a:stretch>
        </p:blipFill>
        <p:spPr bwMode="auto">
          <a:xfrm>
            <a:off x="2819223" y="1358690"/>
            <a:ext cx="2831080" cy="3172079"/>
          </a:xfrm>
          <a:prstGeom prst="rect">
            <a:avLst/>
          </a:prstGeom>
          <a:noFill/>
        </p:spPr>
      </p:pic>
      <p:pic>
        <p:nvPicPr>
          <p:cNvPr id="5" name="Picture 4" descr="logo+name black"/>
          <p:cNvPicPr>
            <a:picLocks noChangeAspect="1" noChangeArrowheads="1"/>
          </p:cNvPicPr>
          <p:nvPr/>
        </p:nvPicPr>
        <p:blipFill>
          <a:blip r:embed="rId4"/>
          <a:srcRect/>
          <a:stretch>
            <a:fillRect/>
          </a:stretch>
        </p:blipFill>
        <p:spPr bwMode="auto">
          <a:xfrm>
            <a:off x="7463361" y="166922"/>
            <a:ext cx="1524000" cy="631825"/>
          </a:xfrm>
          <a:prstGeom prst="rect">
            <a:avLst/>
          </a:prstGeom>
          <a:noFill/>
          <a:ln w="9525">
            <a:noFill/>
            <a:miter lim="800000"/>
            <a:headEnd/>
            <a:tailEnd/>
          </a:ln>
        </p:spPr>
      </p:pic>
      <p:sp>
        <p:nvSpPr>
          <p:cNvPr id="6" name="Rectangle 5"/>
          <p:cNvSpPr/>
          <p:nvPr/>
        </p:nvSpPr>
        <p:spPr>
          <a:xfrm>
            <a:off x="284152" y="291042"/>
            <a:ext cx="4177747" cy="954107"/>
          </a:xfrm>
          <a:prstGeom prst="rect">
            <a:avLst/>
          </a:prstGeom>
        </p:spPr>
        <p:txBody>
          <a:bodyPr wrap="none">
            <a:spAutoFit/>
          </a:bodyPr>
          <a:lstStyle/>
          <a:p>
            <a:r>
              <a:rPr lang="en-US" sz="2800" b="1" dirty="0" smtClean="0">
                <a:latin typeface="+mj-lt"/>
                <a:ea typeface="ＭＳ Ｐゴシック" pitchFamily="34" charset="-128"/>
                <a:cs typeface="HelveticaNeueLT Com 55 Roman" pitchFamily="-110" charset="0"/>
              </a:rPr>
              <a:t>Adaptive Optics mirror </a:t>
            </a:r>
          </a:p>
          <a:p>
            <a:r>
              <a:rPr lang="en-US" sz="2800" b="1" dirty="0" smtClean="0">
                <a:latin typeface="+mj-lt"/>
                <a:ea typeface="ＭＳ Ｐゴシック" pitchFamily="34" charset="-128"/>
                <a:cs typeface="HelveticaNeueLT Com 55 Roman" pitchFamily="-110" charset="0"/>
              </a:rPr>
              <a:t>operating principle</a:t>
            </a:r>
            <a:endParaRPr lang="en-GB" sz="2800" b="1" dirty="0">
              <a:latin typeface="+mj-lt"/>
            </a:endParaRPr>
          </a:p>
        </p:txBody>
      </p:sp>
      <p:grpSp>
        <p:nvGrpSpPr>
          <p:cNvPr id="9" name="Group 8"/>
          <p:cNvGrpSpPr/>
          <p:nvPr/>
        </p:nvGrpSpPr>
        <p:grpSpPr>
          <a:xfrm>
            <a:off x="5264840" y="2510287"/>
            <a:ext cx="3680750" cy="4019915"/>
            <a:chOff x="5264840" y="2510287"/>
            <a:chExt cx="3680750" cy="4019915"/>
          </a:xfrm>
        </p:grpSpPr>
        <p:pic>
          <p:nvPicPr>
            <p:cNvPr id="7" name="Picture 5"/>
            <p:cNvPicPr>
              <a:picLocks noChangeAspect="1" noChangeArrowheads="1"/>
            </p:cNvPicPr>
            <p:nvPr/>
          </p:nvPicPr>
          <p:blipFill>
            <a:blip r:embed="rId5" cstate="print"/>
            <a:srcRect l="14970" t="10400" r="11992" b="37715"/>
            <a:stretch>
              <a:fillRect/>
            </a:stretch>
          </p:blipFill>
          <p:spPr bwMode="auto">
            <a:xfrm>
              <a:off x="5264840" y="2965730"/>
              <a:ext cx="3680750" cy="3564472"/>
            </a:xfrm>
            <a:prstGeom prst="rect">
              <a:avLst/>
            </a:prstGeom>
            <a:noFill/>
            <a:ln w="12700">
              <a:noFill/>
              <a:miter lim="800000"/>
              <a:headEnd/>
              <a:tailEnd/>
            </a:ln>
          </p:spPr>
        </p:pic>
        <p:sp>
          <p:nvSpPr>
            <p:cNvPr id="8" name="Rectangle 7"/>
            <p:cNvSpPr/>
            <p:nvPr/>
          </p:nvSpPr>
          <p:spPr bwMode="auto">
            <a:xfrm>
              <a:off x="5693434" y="2510287"/>
              <a:ext cx="3036497"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6" charset="0"/>
                  <a:ea typeface="ＭＳ Ｐゴシック" pitchFamily="36" charset="-128"/>
                  <a:cs typeface="ＭＳ Ｐゴシック" pitchFamily="36" charset="-128"/>
                </a:rPr>
                <a:t>Without Adaptive Optics</a:t>
              </a:r>
              <a:endParaRPr kumimoji="0" lang="en-GB" sz="2000" b="0" i="0" u="none" strike="noStrike" cap="none" normalizeH="0" baseline="0" dirty="0">
                <a:ln>
                  <a:noFill/>
                </a:ln>
                <a:solidFill>
                  <a:schemeClr val="tx1"/>
                </a:solidFill>
                <a:effectLst/>
                <a:latin typeface="Arial" pitchFamily="36" charset="0"/>
                <a:ea typeface="ＭＳ Ｐゴシック" pitchFamily="36" charset="-128"/>
                <a:cs typeface="ＭＳ Ｐゴシック" pitchFamily="36" charset="-128"/>
              </a:endParaRPr>
            </a:p>
          </p:txBody>
        </p:sp>
      </p:grpSp>
      <p:grpSp>
        <p:nvGrpSpPr>
          <p:cNvPr id="12" name="Group 11"/>
          <p:cNvGrpSpPr/>
          <p:nvPr/>
        </p:nvGrpSpPr>
        <p:grpSpPr>
          <a:xfrm>
            <a:off x="5264427" y="2493033"/>
            <a:ext cx="3681332" cy="4033662"/>
            <a:chOff x="5264427" y="2493033"/>
            <a:chExt cx="3681332" cy="4033662"/>
          </a:xfrm>
        </p:grpSpPr>
        <p:pic>
          <p:nvPicPr>
            <p:cNvPr id="10" name="Picture 6"/>
            <p:cNvPicPr>
              <a:picLocks noChangeAspect="1" noChangeArrowheads="1"/>
            </p:cNvPicPr>
            <p:nvPr/>
          </p:nvPicPr>
          <p:blipFill>
            <a:blip r:embed="rId6" cstate="print"/>
            <a:srcRect l="1819" t="27876" r="1985" b="3731"/>
            <a:stretch>
              <a:fillRect/>
            </a:stretch>
          </p:blipFill>
          <p:spPr bwMode="auto">
            <a:xfrm>
              <a:off x="5264427" y="2959986"/>
              <a:ext cx="3681332" cy="3566709"/>
            </a:xfrm>
            <a:prstGeom prst="rect">
              <a:avLst/>
            </a:prstGeom>
            <a:noFill/>
            <a:ln w="12700">
              <a:noFill/>
              <a:miter lim="800000"/>
              <a:headEnd/>
              <a:tailEnd/>
            </a:ln>
          </p:spPr>
        </p:pic>
        <p:sp>
          <p:nvSpPr>
            <p:cNvPr id="11" name="Rectangle 10"/>
            <p:cNvSpPr/>
            <p:nvPr/>
          </p:nvSpPr>
          <p:spPr bwMode="auto">
            <a:xfrm>
              <a:off x="5684806" y="2493033"/>
              <a:ext cx="3036499" cy="474453"/>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6" charset="0"/>
                  <a:ea typeface="ＭＳ Ｐゴシック" pitchFamily="36" charset="-128"/>
                  <a:cs typeface="ＭＳ Ｐゴシック" pitchFamily="36" charset="-128"/>
                </a:rPr>
                <a:t>With Adaptive Optics</a:t>
              </a:r>
              <a:endParaRPr kumimoji="0" lang="en-GB" sz="2000" b="0" i="0" u="none" strike="noStrike" cap="none" normalizeH="0" baseline="0" dirty="0">
                <a:ln>
                  <a:noFill/>
                </a:ln>
                <a:solidFill>
                  <a:schemeClr val="tx1"/>
                </a:solidFill>
                <a:effectLst/>
                <a:latin typeface="Arial" pitchFamily="36" charset="0"/>
                <a:ea typeface="ＭＳ Ｐゴシック" pitchFamily="36" charset="-128"/>
                <a:cs typeface="ＭＳ Ｐゴシック" pitchFamily="36" charset="-12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3" presetClass="entr" presetSubtype="10" fill="hold" nodeType="afterEffect">
                                  <p:stCondLst>
                                    <p:cond delay="300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par>
                          <p:cTn id="17" fill="hold">
                            <p:stCondLst>
                              <p:cond delay="4000"/>
                            </p:stCondLst>
                            <p:childTnLst>
                              <p:par>
                                <p:cTn id="18" presetID="3" presetClass="exit" presetSubtype="10" fill="hold" nodeType="afterEffect">
                                  <p:stCondLst>
                                    <p:cond delay="300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par>
                          <p:cTn id="21" fill="hold">
                            <p:stCondLst>
                              <p:cond delay="7500"/>
                            </p:stCondLst>
                            <p:childTnLst>
                              <p:par>
                                <p:cTn id="22" presetID="3" presetClass="entr" presetSubtype="10" fill="hold" nodeType="afterEffect">
                                  <p:stCondLst>
                                    <p:cond delay="300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elt-and-vlt-vs-statue-of-liberty.jpg"/>
          <p:cNvPicPr>
            <a:picLocks noChangeAspect="1"/>
          </p:cNvPicPr>
          <p:nvPr/>
        </p:nvPicPr>
        <p:blipFill>
          <a:blip r:embed="rId2"/>
          <a:stretch>
            <a:fillRect/>
          </a:stretch>
        </p:blipFill>
        <p:spPr>
          <a:xfrm>
            <a:off x="508020" y="772598"/>
            <a:ext cx="8225738" cy="3373838"/>
          </a:xfrm>
          <a:prstGeom prst="rect">
            <a:avLst/>
          </a:prstGeom>
        </p:spPr>
      </p:pic>
      <p:sp>
        <p:nvSpPr>
          <p:cNvPr id="3" name="TextBox 2"/>
          <p:cNvSpPr txBox="1"/>
          <p:nvPr/>
        </p:nvSpPr>
        <p:spPr>
          <a:xfrm>
            <a:off x="2878667" y="277169"/>
            <a:ext cx="2616422" cy="461665"/>
          </a:xfrm>
          <a:prstGeom prst="rect">
            <a:avLst/>
          </a:prstGeom>
          <a:noFill/>
        </p:spPr>
        <p:txBody>
          <a:bodyPr wrap="none" rtlCol="0">
            <a:spAutoFit/>
          </a:bodyPr>
          <a:lstStyle/>
          <a:p>
            <a:r>
              <a:rPr lang="en-GB" dirty="0" smtClean="0"/>
              <a:t>Size comparisons</a:t>
            </a:r>
            <a:endParaRPr lang="en-GB" dirty="0"/>
          </a:p>
        </p:txBody>
      </p:sp>
      <p:sp>
        <p:nvSpPr>
          <p:cNvPr id="4" name="TextBox 3"/>
          <p:cNvSpPr txBox="1"/>
          <p:nvPr/>
        </p:nvSpPr>
        <p:spPr>
          <a:xfrm>
            <a:off x="1881506" y="3522083"/>
            <a:ext cx="1033873" cy="461665"/>
          </a:xfrm>
          <a:prstGeom prst="rect">
            <a:avLst/>
          </a:prstGeom>
          <a:noFill/>
        </p:spPr>
        <p:txBody>
          <a:bodyPr wrap="none" rtlCol="0">
            <a:spAutoFit/>
          </a:bodyPr>
          <a:lstStyle/>
          <a:p>
            <a:r>
              <a:rPr lang="en-GB" dirty="0" smtClean="0"/>
              <a:t>E-ELT</a:t>
            </a:r>
            <a:endParaRPr lang="en-GB" dirty="0"/>
          </a:p>
        </p:txBody>
      </p:sp>
      <p:sp>
        <p:nvSpPr>
          <p:cNvPr id="5" name="TextBox 4"/>
          <p:cNvSpPr txBox="1"/>
          <p:nvPr/>
        </p:nvSpPr>
        <p:spPr>
          <a:xfrm>
            <a:off x="3667977" y="3335817"/>
            <a:ext cx="2419893" cy="707886"/>
          </a:xfrm>
          <a:prstGeom prst="rect">
            <a:avLst/>
          </a:prstGeom>
          <a:noFill/>
        </p:spPr>
        <p:txBody>
          <a:bodyPr wrap="none" rtlCol="0">
            <a:spAutoFit/>
          </a:bodyPr>
          <a:lstStyle/>
          <a:p>
            <a:pPr algn="ctr"/>
            <a:r>
              <a:rPr lang="en-GB" sz="2000" dirty="0" smtClean="0"/>
              <a:t>VLT</a:t>
            </a:r>
          </a:p>
          <a:p>
            <a:r>
              <a:rPr lang="en-GB" sz="2000" dirty="0" smtClean="0"/>
              <a:t>Paranal Telescopes</a:t>
            </a:r>
            <a:endParaRPr lang="en-GB" sz="2000" dirty="0"/>
          </a:p>
        </p:txBody>
      </p:sp>
      <p:sp>
        <p:nvSpPr>
          <p:cNvPr id="6" name="TextBox 5"/>
          <p:cNvSpPr txBox="1"/>
          <p:nvPr/>
        </p:nvSpPr>
        <p:spPr>
          <a:xfrm>
            <a:off x="6324597" y="3572884"/>
            <a:ext cx="2048959" cy="400110"/>
          </a:xfrm>
          <a:prstGeom prst="rect">
            <a:avLst/>
          </a:prstGeom>
          <a:noFill/>
        </p:spPr>
        <p:txBody>
          <a:bodyPr wrap="none" rtlCol="0">
            <a:spAutoFit/>
          </a:bodyPr>
          <a:lstStyle/>
          <a:p>
            <a:r>
              <a:rPr lang="en-GB" sz="2000" dirty="0" smtClean="0"/>
              <a:t>Statue of Liberty</a:t>
            </a:r>
            <a:endParaRPr lang="en-GB" sz="2000" dirty="0"/>
          </a:p>
        </p:txBody>
      </p:sp>
      <p:pic>
        <p:nvPicPr>
          <p:cNvPr id="9" name="Picture 3" descr="logo+name black"/>
          <p:cNvPicPr>
            <a:picLocks noChangeAspect="1" noChangeArrowheads="1"/>
          </p:cNvPicPr>
          <p:nvPr/>
        </p:nvPicPr>
        <p:blipFill>
          <a:blip r:embed="rId3"/>
          <a:srcRect/>
          <a:stretch>
            <a:fillRect/>
          </a:stretch>
        </p:blipFill>
        <p:spPr bwMode="auto">
          <a:xfrm>
            <a:off x="7145867" y="82436"/>
            <a:ext cx="1524000" cy="631825"/>
          </a:xfrm>
          <a:prstGeom prst="rect">
            <a:avLst/>
          </a:prstGeom>
          <a:noFill/>
          <a:ln w="9525">
            <a:noFill/>
            <a:miter lim="800000"/>
            <a:headEnd/>
            <a:tailEnd/>
          </a:ln>
        </p:spPr>
      </p:pic>
      <p:sp>
        <p:nvSpPr>
          <p:cNvPr id="13" name="Slide Number Placeholder 12"/>
          <p:cNvSpPr>
            <a:spLocks noGrp="1"/>
          </p:cNvSpPr>
          <p:nvPr>
            <p:ph type="sldNum" sz="quarter" idx="12"/>
          </p:nvPr>
        </p:nvSpPr>
        <p:spPr>
          <a:xfrm>
            <a:off x="8518890" y="6624680"/>
            <a:ext cx="625110" cy="233320"/>
          </a:xfrm>
        </p:spPr>
        <p:txBody>
          <a:bodyPr/>
          <a:lstStyle/>
          <a:p>
            <a:fld id="{B0CBB564-CCCD-49F9-B00E-89252E5BA67D}" type="slidenum">
              <a:rPr lang="en-US" sz="1000" smtClean="0"/>
              <a:pPr/>
              <a:t>12</a:t>
            </a:fld>
            <a:endParaRPr lang="en-US" sz="1000" dirty="0"/>
          </a:p>
        </p:txBody>
      </p:sp>
      <p:grpSp>
        <p:nvGrpSpPr>
          <p:cNvPr id="15" name="Group 14"/>
          <p:cNvGrpSpPr/>
          <p:nvPr/>
        </p:nvGrpSpPr>
        <p:grpSpPr>
          <a:xfrm>
            <a:off x="505365" y="4179842"/>
            <a:ext cx="8233193" cy="1326699"/>
            <a:chOff x="505365" y="4179842"/>
            <a:chExt cx="8233193" cy="1326699"/>
          </a:xfrm>
        </p:grpSpPr>
        <p:sp>
          <p:nvSpPr>
            <p:cNvPr id="8" name="Rectangle 7"/>
            <p:cNvSpPr/>
            <p:nvPr/>
          </p:nvSpPr>
          <p:spPr>
            <a:xfrm>
              <a:off x="2087553" y="4179842"/>
              <a:ext cx="6651005" cy="1015663"/>
            </a:xfrm>
            <a:prstGeom prst="rect">
              <a:avLst/>
            </a:prstGeom>
          </p:spPr>
          <p:txBody>
            <a:bodyPr wrap="square">
              <a:spAutoFit/>
            </a:bodyPr>
            <a:lstStyle/>
            <a:p>
              <a:r>
                <a:rPr lang="en-GB" sz="2000" dirty="0" smtClean="0"/>
                <a:t>The E-ELT may revolutionise our perception of the Universe, much as Galileo’s telescope did, 401 years ago, when he first pointed a telescope to the sky</a:t>
              </a:r>
              <a:endParaRPr lang="en-GB" sz="2000" dirty="0"/>
            </a:p>
          </p:txBody>
        </p:sp>
        <p:pic>
          <p:nvPicPr>
            <p:cNvPr id="1026" name="Picture 2"/>
            <p:cNvPicPr>
              <a:picLocks noChangeAspect="1" noChangeArrowheads="1"/>
            </p:cNvPicPr>
            <p:nvPr/>
          </p:nvPicPr>
          <p:blipFill>
            <a:blip r:embed="rId4"/>
            <a:srcRect/>
            <a:stretch>
              <a:fillRect/>
            </a:stretch>
          </p:blipFill>
          <p:spPr bwMode="auto">
            <a:xfrm>
              <a:off x="505365" y="4219334"/>
              <a:ext cx="900741" cy="1287207"/>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1407028" y="4223072"/>
              <a:ext cx="660963" cy="1282329"/>
            </a:xfrm>
            <a:prstGeom prst="rect">
              <a:avLst/>
            </a:prstGeom>
            <a:noFill/>
            <a:ln w="9525">
              <a:noFill/>
              <a:miter lim="800000"/>
              <a:headEnd/>
              <a:tailEnd/>
            </a:ln>
          </p:spPr>
        </p:pic>
      </p:grpSp>
      <p:grpSp>
        <p:nvGrpSpPr>
          <p:cNvPr id="16" name="Group 15"/>
          <p:cNvGrpSpPr/>
          <p:nvPr/>
        </p:nvGrpSpPr>
        <p:grpSpPr>
          <a:xfrm>
            <a:off x="379562" y="5156110"/>
            <a:ext cx="8258615" cy="1520735"/>
            <a:chOff x="379562" y="5156110"/>
            <a:chExt cx="8258615" cy="1520735"/>
          </a:xfrm>
        </p:grpSpPr>
        <p:sp>
          <p:nvSpPr>
            <p:cNvPr id="7" name="Rectangle 6"/>
            <p:cNvSpPr/>
            <p:nvPr/>
          </p:nvSpPr>
          <p:spPr>
            <a:xfrm>
              <a:off x="379562" y="5156110"/>
              <a:ext cx="6788989" cy="1323439"/>
            </a:xfrm>
            <a:prstGeom prst="rect">
              <a:avLst/>
            </a:prstGeom>
          </p:spPr>
          <p:txBody>
            <a:bodyPr wrap="square">
              <a:spAutoFit/>
            </a:bodyPr>
            <a:lstStyle/>
            <a:p>
              <a:pPr algn="r"/>
              <a:r>
                <a:rPr lang="en-GB" sz="2000" dirty="0" smtClean="0"/>
                <a:t>It will tackle the biggest scientific challenges</a:t>
              </a:r>
            </a:p>
            <a:p>
              <a:r>
                <a:rPr lang="en-GB" sz="2000" dirty="0" smtClean="0"/>
                <a:t> of our time, and aim for a number of notable firsts, including tracking down Earth-like planets around other stars in the “habitable zones” where life could exist</a:t>
              </a:r>
            </a:p>
          </p:txBody>
        </p:sp>
        <p:pic>
          <p:nvPicPr>
            <p:cNvPr id="1029" name="Picture 5" descr="http://www.eso.org/public/archives/images/screen/eso0515a.jpg"/>
            <p:cNvPicPr>
              <a:picLocks noChangeAspect="1" noChangeArrowheads="1"/>
            </p:cNvPicPr>
            <p:nvPr/>
          </p:nvPicPr>
          <p:blipFill>
            <a:blip r:embed="rId6"/>
            <a:srcRect/>
            <a:stretch>
              <a:fillRect/>
            </a:stretch>
          </p:blipFill>
          <p:spPr bwMode="auto">
            <a:xfrm>
              <a:off x="7211699" y="5250367"/>
              <a:ext cx="1426478" cy="1426478"/>
            </a:xfrm>
            <a:prstGeom prst="rect">
              <a:avLst/>
            </a:prstGeom>
            <a:noFill/>
          </p:spPr>
        </p:pic>
      </p:gr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362" name="Rectangle 2"/>
          <p:cNvSpPr>
            <a:spLocks/>
          </p:cNvSpPr>
          <p:nvPr/>
        </p:nvSpPr>
        <p:spPr bwMode="auto">
          <a:xfrm rot="10800000" flipH="1">
            <a:off x="580430" y="2723555"/>
            <a:ext cx="80367" cy="80367"/>
          </a:xfrm>
          <a:prstGeom prst="rect">
            <a:avLst/>
          </a:prstGeom>
          <a:noFill/>
          <a:ln w="12700" cap="flat">
            <a:solidFill>
              <a:schemeClr val="tx1"/>
            </a:solidFill>
            <a:prstDash val="solid"/>
            <a:miter lim="800000"/>
            <a:headEnd type="none" w="med" len="med"/>
            <a:tailEnd type="none" w="med" len="med"/>
          </a:ln>
        </p:spPr>
        <p:txBody>
          <a:bodyPr lIns="0" tIns="0" rIns="0" bIns="0"/>
          <a:lstStyle/>
          <a:p>
            <a:endParaRPr lang="en-GB" dirty="0"/>
          </a:p>
        </p:txBody>
      </p:sp>
      <p:sp>
        <p:nvSpPr>
          <p:cNvPr id="15365" name="Rectangle 5"/>
          <p:cNvSpPr>
            <a:spLocks/>
          </p:cNvSpPr>
          <p:nvPr/>
        </p:nvSpPr>
        <p:spPr bwMode="auto">
          <a:xfrm rot="10800000" flipH="1">
            <a:off x="2214563" y="2634258"/>
            <a:ext cx="80367" cy="80367"/>
          </a:xfrm>
          <a:prstGeom prst="rect">
            <a:avLst/>
          </a:prstGeom>
          <a:noFill/>
          <a:ln w="12700" cap="flat">
            <a:solidFill>
              <a:schemeClr val="tx1"/>
            </a:solidFill>
            <a:prstDash val="solid"/>
            <a:miter lim="800000"/>
            <a:headEnd type="none" w="med" len="med"/>
            <a:tailEnd type="none" w="med" len="med"/>
          </a:ln>
        </p:spPr>
        <p:txBody>
          <a:bodyPr lIns="0" tIns="0" rIns="0" bIns="0"/>
          <a:lstStyle/>
          <a:p>
            <a:endParaRPr lang="en-GB" dirty="0"/>
          </a:p>
        </p:txBody>
      </p:sp>
      <p:sp>
        <p:nvSpPr>
          <p:cNvPr id="15367" name="Rectangle 7"/>
          <p:cNvSpPr>
            <a:spLocks/>
          </p:cNvSpPr>
          <p:nvPr/>
        </p:nvSpPr>
        <p:spPr bwMode="auto">
          <a:xfrm rot="10800000" flipH="1">
            <a:off x="3937992" y="5089922"/>
            <a:ext cx="116086" cy="116086"/>
          </a:xfrm>
          <a:prstGeom prst="rect">
            <a:avLst/>
          </a:prstGeom>
          <a:noFill/>
          <a:ln w="12700" cap="flat">
            <a:solidFill>
              <a:schemeClr val="tx1"/>
            </a:solidFill>
            <a:prstDash val="solid"/>
            <a:miter lim="800000"/>
            <a:headEnd type="none" w="med" len="med"/>
            <a:tailEnd type="none" w="med" len="med"/>
          </a:ln>
        </p:spPr>
        <p:txBody>
          <a:bodyPr lIns="0" tIns="0" rIns="0" bIns="0"/>
          <a:lstStyle/>
          <a:p>
            <a:endParaRPr lang="en-GB" dirty="0"/>
          </a:p>
        </p:txBody>
      </p:sp>
      <p:grpSp>
        <p:nvGrpSpPr>
          <p:cNvPr id="30" name="Group 29"/>
          <p:cNvGrpSpPr/>
          <p:nvPr/>
        </p:nvGrpSpPr>
        <p:grpSpPr>
          <a:xfrm>
            <a:off x="169664" y="283666"/>
            <a:ext cx="5016401" cy="4520506"/>
            <a:chOff x="169664" y="283666"/>
            <a:chExt cx="5016401" cy="4520506"/>
          </a:xfrm>
        </p:grpSpPr>
        <p:pic>
          <p:nvPicPr>
            <p:cNvPr id="15361" name="Picture 1"/>
            <p:cNvPicPr>
              <a:picLocks noChangeAspect="1" noChangeArrowheads="1"/>
            </p:cNvPicPr>
            <p:nvPr/>
          </p:nvPicPr>
          <p:blipFill>
            <a:blip r:embed="rId3"/>
            <a:srcRect/>
            <a:stretch>
              <a:fillRect/>
            </a:stretch>
          </p:blipFill>
          <p:spPr bwMode="auto">
            <a:xfrm>
              <a:off x="173013" y="1187649"/>
              <a:ext cx="2794992" cy="1724546"/>
            </a:xfrm>
            <a:prstGeom prst="rect">
              <a:avLst/>
            </a:prstGeom>
            <a:noFill/>
            <a:ln w="12700" cap="flat">
              <a:solidFill>
                <a:schemeClr val="tx1"/>
              </a:solidFill>
              <a:prstDash val="solid"/>
              <a:miter lim="800000"/>
              <a:headEnd/>
              <a:tailEnd/>
            </a:ln>
          </p:spPr>
        </p:pic>
        <p:pic>
          <p:nvPicPr>
            <p:cNvPr id="15363" name="Picture 3"/>
            <p:cNvPicPr>
              <a:picLocks noChangeAspect="1" noChangeArrowheads="1"/>
            </p:cNvPicPr>
            <p:nvPr/>
          </p:nvPicPr>
          <p:blipFill>
            <a:blip r:embed="rId4"/>
            <a:srcRect/>
            <a:stretch>
              <a:fillRect/>
            </a:stretch>
          </p:blipFill>
          <p:spPr bwMode="auto">
            <a:xfrm>
              <a:off x="169664" y="3810744"/>
              <a:ext cx="1491258" cy="993428"/>
            </a:xfrm>
            <a:prstGeom prst="rect">
              <a:avLst/>
            </a:prstGeom>
            <a:noFill/>
            <a:ln w="12700" cap="flat">
              <a:solidFill>
                <a:schemeClr val="tx1"/>
              </a:solidFill>
              <a:prstDash val="solid"/>
              <a:miter lim="800000"/>
              <a:headEnd/>
              <a:tailEnd/>
            </a:ln>
          </p:spPr>
        </p:pic>
        <p:pic>
          <p:nvPicPr>
            <p:cNvPr id="15364" name="Picture 4"/>
            <p:cNvPicPr>
              <a:picLocks noChangeAspect="1" noChangeArrowheads="1"/>
            </p:cNvPicPr>
            <p:nvPr/>
          </p:nvPicPr>
          <p:blipFill>
            <a:blip r:embed="rId5"/>
            <a:srcRect/>
            <a:stretch>
              <a:fillRect/>
            </a:stretch>
          </p:blipFill>
          <p:spPr bwMode="auto">
            <a:xfrm>
              <a:off x="1973461" y="3408909"/>
              <a:ext cx="1446609" cy="1011287"/>
            </a:xfrm>
            <a:prstGeom prst="rect">
              <a:avLst/>
            </a:prstGeom>
            <a:noFill/>
            <a:ln w="12700" cap="flat">
              <a:solidFill>
                <a:schemeClr val="tx1"/>
              </a:solidFill>
              <a:prstDash val="solid"/>
              <a:miter lim="800000"/>
              <a:headEnd/>
              <a:tailEnd/>
            </a:ln>
          </p:spPr>
        </p:pic>
        <p:sp>
          <p:nvSpPr>
            <p:cNvPr id="15368" name="Line 8"/>
            <p:cNvSpPr>
              <a:spLocks noChangeShapeType="1"/>
            </p:cNvSpPr>
            <p:nvPr/>
          </p:nvSpPr>
          <p:spPr bwMode="auto">
            <a:xfrm flipH="1">
              <a:off x="169664" y="2803922"/>
              <a:ext cx="410766" cy="1009055"/>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69" name="Line 9"/>
            <p:cNvSpPr>
              <a:spLocks noChangeShapeType="1"/>
            </p:cNvSpPr>
            <p:nvPr/>
          </p:nvSpPr>
          <p:spPr bwMode="auto">
            <a:xfrm>
              <a:off x="660797" y="2803922"/>
              <a:ext cx="1000125" cy="1007939"/>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70" name="Line 10"/>
            <p:cNvSpPr>
              <a:spLocks noChangeShapeType="1"/>
            </p:cNvSpPr>
            <p:nvPr/>
          </p:nvSpPr>
          <p:spPr bwMode="auto">
            <a:xfrm flipH="1">
              <a:off x="1976810" y="2714625"/>
              <a:ext cx="237753" cy="696516"/>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71" name="Line 11"/>
            <p:cNvSpPr>
              <a:spLocks noChangeShapeType="1"/>
            </p:cNvSpPr>
            <p:nvPr/>
          </p:nvSpPr>
          <p:spPr bwMode="auto">
            <a:xfrm>
              <a:off x="2294930" y="2714625"/>
              <a:ext cx="1130722" cy="696516"/>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77" name="Rectangle 17"/>
            <p:cNvSpPr>
              <a:spLocks/>
            </p:cNvSpPr>
            <p:nvPr/>
          </p:nvSpPr>
          <p:spPr bwMode="auto">
            <a:xfrm>
              <a:off x="203299" y="283666"/>
              <a:ext cx="4982766" cy="714375"/>
            </a:xfrm>
            <a:prstGeom prst="rect">
              <a:avLst/>
            </a:prstGeom>
            <a:noFill/>
            <a:ln w="12700" cap="flat">
              <a:noFill/>
              <a:miter lim="800000"/>
              <a:headEnd type="none" w="med" len="med"/>
              <a:tailEnd type="none" w="med" len="med"/>
            </a:ln>
          </p:spPr>
          <p:txBody>
            <a:bodyPr lIns="0" tIns="0" rIns="0" bIns="0" anchor="ctr"/>
            <a:lstStyle/>
            <a:p>
              <a:pPr algn="l"/>
              <a:r>
                <a:rPr lang="en-US" sz="2200" dirty="0">
                  <a:solidFill>
                    <a:schemeClr val="bg1"/>
                  </a:solidFill>
                  <a:latin typeface="+mj-lt"/>
                  <a:ea typeface="Georgia" charset="0"/>
                  <a:cs typeface="Georgia" charset="0"/>
                  <a:sym typeface="Georgia" charset="0"/>
                </a:rPr>
                <a:t>One top goal of the E-ELT is to find and to characterise exo-planets...</a:t>
              </a:r>
            </a:p>
          </p:txBody>
        </p:sp>
      </p:grpSp>
      <p:grpSp>
        <p:nvGrpSpPr>
          <p:cNvPr id="31" name="Group 30"/>
          <p:cNvGrpSpPr/>
          <p:nvPr/>
        </p:nvGrpSpPr>
        <p:grpSpPr>
          <a:xfrm>
            <a:off x="1974578" y="94886"/>
            <a:ext cx="5499570" cy="6575591"/>
            <a:chOff x="1974578" y="94886"/>
            <a:chExt cx="5499570" cy="6575591"/>
          </a:xfrm>
        </p:grpSpPr>
        <p:pic>
          <p:nvPicPr>
            <p:cNvPr id="15366" name="Picture 6"/>
            <p:cNvPicPr>
              <a:picLocks noChangeAspect="1" noChangeArrowheads="1"/>
            </p:cNvPicPr>
            <p:nvPr/>
          </p:nvPicPr>
          <p:blipFill>
            <a:blip r:embed="rId6"/>
            <a:srcRect/>
            <a:stretch>
              <a:fillRect/>
            </a:stretch>
          </p:blipFill>
          <p:spPr bwMode="auto">
            <a:xfrm>
              <a:off x="2286000" y="4941467"/>
              <a:ext cx="2536031" cy="1729010"/>
            </a:xfrm>
            <a:prstGeom prst="rect">
              <a:avLst/>
            </a:prstGeom>
            <a:noFill/>
            <a:ln w="12700" cap="flat">
              <a:solidFill>
                <a:schemeClr val="tx1"/>
              </a:solidFill>
              <a:prstDash val="solid"/>
              <a:miter lim="800000"/>
              <a:headEnd/>
              <a:tailEnd/>
            </a:ln>
          </p:spPr>
        </p:pic>
        <p:sp>
          <p:nvSpPr>
            <p:cNvPr id="15372" name="Line 12"/>
            <p:cNvSpPr>
              <a:spLocks noChangeShapeType="1"/>
            </p:cNvSpPr>
            <p:nvPr/>
          </p:nvSpPr>
          <p:spPr bwMode="auto">
            <a:xfrm>
              <a:off x="1974578" y="4420195"/>
              <a:ext cx="1972344" cy="669727"/>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73" name="Line 13"/>
            <p:cNvSpPr>
              <a:spLocks noChangeShapeType="1"/>
            </p:cNvSpPr>
            <p:nvPr/>
          </p:nvSpPr>
          <p:spPr bwMode="auto">
            <a:xfrm>
              <a:off x="3420070" y="4420195"/>
              <a:ext cx="639589" cy="666378"/>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78" name="Rectangle 18"/>
            <p:cNvSpPr>
              <a:spLocks/>
            </p:cNvSpPr>
            <p:nvPr/>
          </p:nvSpPr>
          <p:spPr bwMode="auto">
            <a:xfrm>
              <a:off x="3330773" y="1254621"/>
              <a:ext cx="4143375" cy="714375"/>
            </a:xfrm>
            <a:prstGeom prst="rect">
              <a:avLst/>
            </a:prstGeom>
            <a:noFill/>
            <a:ln w="12700" cap="flat">
              <a:noFill/>
              <a:miter lim="800000"/>
              <a:headEnd type="none" w="med" len="med"/>
              <a:tailEnd type="none" w="med" len="med"/>
            </a:ln>
          </p:spPr>
          <p:txBody>
            <a:bodyPr lIns="0" tIns="0" rIns="0" bIns="0" anchor="ctr"/>
            <a:lstStyle/>
            <a:p>
              <a:pPr algn="l"/>
              <a:r>
                <a:rPr lang="en-US" sz="2200" dirty="0">
                  <a:solidFill>
                    <a:schemeClr val="bg1"/>
                  </a:solidFill>
                  <a:latin typeface="+mj-lt"/>
                  <a:ea typeface="Georgia" charset="0"/>
                  <a:cs typeface="Georgia" charset="0"/>
                  <a:sym typeface="Georgia" charset="0"/>
                </a:rPr>
                <a:t>... it is the first telescope ever that can explore </a:t>
              </a:r>
              <a:r>
                <a:rPr lang="en-US" sz="2200" dirty="0">
                  <a:solidFill>
                    <a:srgbClr val="CAFFBA"/>
                  </a:solidFill>
                  <a:latin typeface="+mj-lt"/>
                  <a:ea typeface="Georgia" charset="0"/>
                  <a:cs typeface="Georgia" charset="0"/>
                  <a:sym typeface="Georgia" charset="0"/>
                </a:rPr>
                <a:t>Earth-twins</a:t>
              </a:r>
              <a:r>
                <a:rPr lang="en-US" sz="2200" dirty="0">
                  <a:solidFill>
                    <a:schemeClr val="bg1"/>
                  </a:solidFill>
                  <a:latin typeface="+mj-lt"/>
                  <a:ea typeface="Georgia" charset="0"/>
                  <a:cs typeface="Georgia" charset="0"/>
                  <a:sym typeface="Georgia" charset="0"/>
                </a:rPr>
                <a:t>...</a:t>
              </a:r>
            </a:p>
          </p:txBody>
        </p:sp>
        <p:pic>
          <p:nvPicPr>
            <p:cNvPr id="15384" name="Picture 24"/>
            <p:cNvPicPr>
              <a:picLocks noChangeAspect="1" noChangeArrowheads="1"/>
            </p:cNvPicPr>
            <p:nvPr/>
          </p:nvPicPr>
          <p:blipFill>
            <a:blip r:embed="rId7"/>
            <a:srcRect/>
            <a:stretch>
              <a:fillRect/>
            </a:stretch>
          </p:blipFill>
          <p:spPr bwMode="auto">
            <a:xfrm>
              <a:off x="5500659" y="94886"/>
              <a:ext cx="1785938" cy="1189881"/>
            </a:xfrm>
            <a:prstGeom prst="rect">
              <a:avLst/>
            </a:prstGeom>
            <a:noFill/>
            <a:ln w="12700" cap="flat">
              <a:noFill/>
              <a:miter lim="800000"/>
              <a:headEnd/>
              <a:tailEnd/>
            </a:ln>
          </p:spPr>
        </p:pic>
      </p:grpSp>
      <p:pic>
        <p:nvPicPr>
          <p:cNvPr id="26" name="Picture 3" descr="logo+name black"/>
          <p:cNvPicPr>
            <a:picLocks noChangeAspect="1" noChangeArrowheads="1"/>
          </p:cNvPicPr>
          <p:nvPr/>
        </p:nvPicPr>
        <p:blipFill>
          <a:blip r:embed="rId8"/>
          <a:srcRect/>
          <a:stretch>
            <a:fillRect/>
          </a:stretch>
        </p:blipFill>
        <p:spPr bwMode="auto">
          <a:xfrm>
            <a:off x="7437565" y="119519"/>
            <a:ext cx="1524000" cy="631825"/>
          </a:xfrm>
          <a:prstGeom prst="rect">
            <a:avLst/>
          </a:prstGeom>
          <a:solidFill>
            <a:schemeClr val="bg1"/>
          </a:solidFill>
          <a:ln w="9525">
            <a:noFill/>
            <a:miter lim="800000"/>
            <a:headEnd/>
            <a:tailEnd/>
          </a:ln>
        </p:spPr>
      </p:pic>
      <p:sp>
        <p:nvSpPr>
          <p:cNvPr id="27" name="Slide Number Placeholder 26"/>
          <p:cNvSpPr>
            <a:spLocks noGrp="1"/>
          </p:cNvSpPr>
          <p:nvPr>
            <p:ph type="sldNum" sz="quarter" idx="12"/>
          </p:nvPr>
        </p:nvSpPr>
        <p:spPr>
          <a:xfrm>
            <a:off x="8540150" y="6590581"/>
            <a:ext cx="603849" cy="267419"/>
          </a:xfrm>
        </p:spPr>
        <p:txBody>
          <a:bodyPr/>
          <a:lstStyle/>
          <a:p>
            <a:fld id="{E682D64D-8F14-4CCB-9347-A4B118CAF334}" type="slidenum">
              <a:rPr lang="en-US" sz="1000" smtClean="0">
                <a:solidFill>
                  <a:schemeClr val="bg1"/>
                </a:solidFill>
              </a:rPr>
              <a:pPr/>
              <a:t>13</a:t>
            </a:fld>
            <a:endParaRPr lang="en-US" sz="1000" dirty="0">
              <a:solidFill>
                <a:schemeClr val="bg1"/>
              </a:solidFill>
            </a:endParaRPr>
          </a:p>
        </p:txBody>
      </p:sp>
      <p:grpSp>
        <p:nvGrpSpPr>
          <p:cNvPr id="32" name="Group 31"/>
          <p:cNvGrpSpPr/>
          <p:nvPr/>
        </p:nvGrpSpPr>
        <p:grpSpPr>
          <a:xfrm>
            <a:off x="4054078" y="2411016"/>
            <a:ext cx="4911328" cy="4250531"/>
            <a:chOff x="4054078" y="2411016"/>
            <a:chExt cx="4911328" cy="4250531"/>
          </a:xfrm>
        </p:grpSpPr>
        <p:pic>
          <p:nvPicPr>
            <p:cNvPr id="15374" name="Picture 14"/>
            <p:cNvPicPr>
              <a:picLocks noChangeAspect="1" noChangeArrowheads="1"/>
            </p:cNvPicPr>
            <p:nvPr/>
          </p:nvPicPr>
          <p:blipFill>
            <a:blip r:embed="rId9"/>
            <a:srcRect/>
            <a:stretch>
              <a:fillRect/>
            </a:stretch>
          </p:blipFill>
          <p:spPr bwMode="auto">
            <a:xfrm>
              <a:off x="4714875" y="3893344"/>
              <a:ext cx="1259086" cy="866180"/>
            </a:xfrm>
            <a:prstGeom prst="rect">
              <a:avLst/>
            </a:prstGeom>
            <a:noFill/>
            <a:ln w="12700" cap="flat">
              <a:solidFill>
                <a:schemeClr val="tx1"/>
              </a:solidFill>
              <a:prstDash val="solid"/>
              <a:miter lim="800000"/>
              <a:headEnd/>
              <a:tailEnd/>
            </a:ln>
          </p:spPr>
        </p:pic>
        <p:pic>
          <p:nvPicPr>
            <p:cNvPr id="15375" name="Picture 15"/>
            <p:cNvPicPr>
              <a:picLocks noChangeAspect="1" noChangeArrowheads="1"/>
            </p:cNvPicPr>
            <p:nvPr/>
          </p:nvPicPr>
          <p:blipFill>
            <a:blip r:embed="rId10"/>
            <a:srcRect/>
            <a:stretch>
              <a:fillRect/>
            </a:stretch>
          </p:blipFill>
          <p:spPr bwMode="auto">
            <a:xfrm>
              <a:off x="6750844" y="3549551"/>
              <a:ext cx="2062758" cy="1384102"/>
            </a:xfrm>
            <a:prstGeom prst="rect">
              <a:avLst/>
            </a:prstGeom>
            <a:noFill/>
            <a:ln w="12700" cap="flat">
              <a:solidFill>
                <a:schemeClr val="tx1"/>
              </a:solidFill>
              <a:prstDash val="solid"/>
              <a:miter lim="800000"/>
              <a:headEnd/>
              <a:tailEnd/>
            </a:ln>
          </p:spPr>
        </p:pic>
        <p:pic>
          <p:nvPicPr>
            <p:cNvPr id="15376" name="Picture 16"/>
            <p:cNvPicPr>
              <a:picLocks noChangeAspect="1" noChangeArrowheads="1"/>
            </p:cNvPicPr>
            <p:nvPr/>
          </p:nvPicPr>
          <p:blipFill>
            <a:blip r:embed="rId11"/>
            <a:srcRect/>
            <a:stretch>
              <a:fillRect/>
            </a:stretch>
          </p:blipFill>
          <p:spPr bwMode="auto">
            <a:xfrm>
              <a:off x="6747496" y="5116711"/>
              <a:ext cx="2059409" cy="1544836"/>
            </a:xfrm>
            <a:prstGeom prst="rect">
              <a:avLst/>
            </a:prstGeom>
            <a:noFill/>
            <a:ln w="12700" cap="flat">
              <a:solidFill>
                <a:schemeClr val="tx1"/>
              </a:solidFill>
              <a:prstDash val="solid"/>
              <a:miter lim="800000"/>
              <a:headEnd/>
              <a:tailEnd/>
            </a:ln>
          </p:spPr>
        </p:pic>
        <p:sp>
          <p:nvSpPr>
            <p:cNvPr id="15379" name="Rectangle 19"/>
            <p:cNvSpPr>
              <a:spLocks/>
            </p:cNvSpPr>
            <p:nvPr/>
          </p:nvSpPr>
          <p:spPr bwMode="auto">
            <a:xfrm>
              <a:off x="4598789" y="2411016"/>
              <a:ext cx="4366617" cy="714375"/>
            </a:xfrm>
            <a:prstGeom prst="rect">
              <a:avLst/>
            </a:prstGeom>
            <a:noFill/>
            <a:ln w="12700" cap="flat">
              <a:noFill/>
              <a:miter lim="800000"/>
              <a:headEnd type="none" w="med" len="med"/>
              <a:tailEnd type="none" w="med" len="med"/>
            </a:ln>
          </p:spPr>
          <p:txBody>
            <a:bodyPr lIns="0" tIns="0" rIns="0" bIns="0" anchor="ctr"/>
            <a:lstStyle/>
            <a:p>
              <a:pPr algn="l"/>
              <a:r>
                <a:rPr lang="en-US" sz="2200" dirty="0">
                  <a:solidFill>
                    <a:schemeClr val="bg1"/>
                  </a:solidFill>
                  <a:latin typeface="+mj-lt"/>
                  <a:ea typeface="Georgia" charset="0"/>
                  <a:cs typeface="Georgia" charset="0"/>
                  <a:sym typeface="Georgia" charset="0"/>
                </a:rPr>
                <a:t>... with ultimately the chance to find </a:t>
              </a:r>
              <a:r>
                <a:rPr lang="en-US" sz="2200" dirty="0">
                  <a:solidFill>
                    <a:srgbClr val="FFAA22"/>
                  </a:solidFill>
                  <a:latin typeface="+mj-lt"/>
                  <a:ea typeface="Georgia" charset="0"/>
                  <a:cs typeface="Georgia" charset="0"/>
                  <a:sym typeface="Georgia" charset="0"/>
                </a:rPr>
                <a:t>life beyond the Solar system</a:t>
              </a:r>
              <a:r>
                <a:rPr lang="en-US" sz="2200" dirty="0">
                  <a:solidFill>
                    <a:schemeClr val="bg1"/>
                  </a:solidFill>
                  <a:latin typeface="+mj-lt"/>
                  <a:ea typeface="Georgia" charset="0"/>
                  <a:cs typeface="Georgia" charset="0"/>
                  <a:sym typeface="Georgia" charset="0"/>
                </a:rPr>
                <a:t>.</a:t>
              </a:r>
            </a:p>
          </p:txBody>
        </p:sp>
        <p:sp>
          <p:nvSpPr>
            <p:cNvPr id="15382" name="Line 22"/>
            <p:cNvSpPr>
              <a:spLocks noChangeShapeType="1"/>
            </p:cNvSpPr>
            <p:nvPr/>
          </p:nvSpPr>
          <p:spPr bwMode="auto">
            <a:xfrm rot="10800000" flipH="1">
              <a:off x="5973961" y="3543970"/>
              <a:ext cx="785813" cy="352723"/>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83" name="Line 23"/>
            <p:cNvSpPr>
              <a:spLocks noChangeShapeType="1"/>
            </p:cNvSpPr>
            <p:nvPr/>
          </p:nvSpPr>
          <p:spPr bwMode="auto">
            <a:xfrm>
              <a:off x="5973961" y="4759524"/>
              <a:ext cx="772418" cy="1902023"/>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80" name="Line 20"/>
            <p:cNvSpPr>
              <a:spLocks noChangeShapeType="1"/>
            </p:cNvSpPr>
            <p:nvPr/>
          </p:nvSpPr>
          <p:spPr bwMode="auto">
            <a:xfrm rot="10800000" flipH="1">
              <a:off x="4054079" y="3896693"/>
              <a:ext cx="658564" cy="1190997"/>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sp>
          <p:nvSpPr>
            <p:cNvPr id="15381" name="Line 21"/>
            <p:cNvSpPr>
              <a:spLocks noChangeShapeType="1"/>
            </p:cNvSpPr>
            <p:nvPr/>
          </p:nvSpPr>
          <p:spPr bwMode="auto">
            <a:xfrm rot="10800000" flipH="1">
              <a:off x="4054078" y="4759524"/>
              <a:ext cx="660797" cy="446484"/>
            </a:xfrm>
            <a:prstGeom prst="line">
              <a:avLst/>
            </a:prstGeom>
            <a:noFill/>
            <a:ln w="12700" cap="flat">
              <a:solidFill>
                <a:schemeClr val="bg1"/>
              </a:solidFill>
              <a:prstDash val="solid"/>
              <a:miter lim="800000"/>
              <a:headEnd type="none" w="med" len="med"/>
              <a:tailEnd type="none" w="med" len="med"/>
            </a:ln>
          </p:spPr>
          <p:txBody>
            <a:bodyPr lIns="0" tIns="0" rIns="0" bIns="0"/>
            <a:lstStyle/>
            <a:p>
              <a:endParaRPr lang="en-GB"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165199" y="102691"/>
            <a:ext cx="6795375" cy="1242659"/>
            <a:chOff x="165199" y="102691"/>
            <a:chExt cx="6795375" cy="1242659"/>
          </a:xfrm>
        </p:grpSpPr>
        <p:sp>
          <p:nvSpPr>
            <p:cNvPr id="18433" name="Rectangle 1"/>
            <p:cNvSpPr>
              <a:spLocks/>
            </p:cNvSpPr>
            <p:nvPr/>
          </p:nvSpPr>
          <p:spPr bwMode="auto">
            <a:xfrm>
              <a:off x="165199" y="102691"/>
              <a:ext cx="4982766" cy="714375"/>
            </a:xfrm>
            <a:prstGeom prst="rect">
              <a:avLst/>
            </a:prstGeom>
            <a:noFill/>
            <a:ln w="12700" cap="flat">
              <a:noFill/>
              <a:miter lim="800000"/>
              <a:headEnd type="none" w="med" len="med"/>
              <a:tailEnd type="none" w="med" len="med"/>
            </a:ln>
          </p:spPr>
          <p:txBody>
            <a:bodyPr lIns="0" tIns="0" rIns="0" bIns="0" anchor="ctr"/>
            <a:lstStyle/>
            <a:p>
              <a:pPr algn="l"/>
              <a:r>
                <a:rPr lang="en-US" sz="2200" dirty="0">
                  <a:solidFill>
                    <a:schemeClr val="bg1"/>
                  </a:solidFill>
                  <a:latin typeface="+mj-lt"/>
                  <a:ea typeface="Georgia" charset="0"/>
                  <a:cs typeface="Georgia" charset="0"/>
                  <a:sym typeface="Georgia" charset="0"/>
                </a:rPr>
                <a:t>Another top goal of the E-ELT are fundamental physics...</a:t>
              </a:r>
            </a:p>
          </p:txBody>
        </p:sp>
        <p:pic>
          <p:nvPicPr>
            <p:cNvPr id="18436" name="Picture 4"/>
            <p:cNvPicPr>
              <a:picLocks noChangeAspect="1" noChangeArrowheads="1"/>
            </p:cNvPicPr>
            <p:nvPr/>
          </p:nvPicPr>
          <p:blipFill>
            <a:blip r:embed="rId3"/>
            <a:srcRect/>
            <a:stretch>
              <a:fillRect/>
            </a:stretch>
          </p:blipFill>
          <p:spPr bwMode="auto">
            <a:xfrm>
              <a:off x="5316396" y="121983"/>
              <a:ext cx="1644178" cy="1223367"/>
            </a:xfrm>
            <a:prstGeom prst="rect">
              <a:avLst/>
            </a:prstGeom>
            <a:noFill/>
            <a:ln w="12700" cap="flat">
              <a:noFill/>
              <a:miter lim="800000"/>
              <a:headEnd/>
              <a:tailEnd/>
            </a:ln>
          </p:spPr>
        </p:pic>
      </p:grpSp>
      <p:grpSp>
        <p:nvGrpSpPr>
          <p:cNvPr id="11" name="Group 10"/>
          <p:cNvGrpSpPr/>
          <p:nvPr/>
        </p:nvGrpSpPr>
        <p:grpSpPr>
          <a:xfrm>
            <a:off x="241102" y="1585019"/>
            <a:ext cx="8420695" cy="2749229"/>
            <a:chOff x="241102" y="1585019"/>
            <a:chExt cx="8420695" cy="2749229"/>
          </a:xfrm>
        </p:grpSpPr>
        <p:sp>
          <p:nvSpPr>
            <p:cNvPr id="18434" name="Rectangle 2"/>
            <p:cNvSpPr>
              <a:spLocks/>
            </p:cNvSpPr>
            <p:nvPr/>
          </p:nvSpPr>
          <p:spPr bwMode="auto">
            <a:xfrm>
              <a:off x="241102" y="1585019"/>
              <a:ext cx="4143375" cy="1035844"/>
            </a:xfrm>
            <a:prstGeom prst="rect">
              <a:avLst/>
            </a:prstGeom>
            <a:noFill/>
            <a:ln w="12700" cap="flat">
              <a:noFill/>
              <a:miter lim="800000"/>
              <a:headEnd type="none" w="med" len="med"/>
              <a:tailEnd type="none" w="med" len="med"/>
            </a:ln>
          </p:spPr>
          <p:txBody>
            <a:bodyPr lIns="0" tIns="0" rIns="0" bIns="0" anchor="ctr"/>
            <a:lstStyle/>
            <a:p>
              <a:pPr algn="r"/>
              <a:r>
                <a:rPr lang="en-US" sz="2200" dirty="0">
                  <a:solidFill>
                    <a:schemeClr val="bg1"/>
                  </a:solidFill>
                  <a:latin typeface="+mj-lt"/>
                  <a:ea typeface="Georgia" charset="0"/>
                  <a:cs typeface="Georgia" charset="0"/>
                  <a:sym typeface="Georgia" charset="0"/>
                </a:rPr>
                <a:t>...the E-ELT will be able to test whether </a:t>
              </a:r>
              <a:r>
                <a:rPr lang="en-US" sz="2200" dirty="0">
                  <a:solidFill>
                    <a:srgbClr val="CAFFBA"/>
                  </a:solidFill>
                  <a:latin typeface="+mj-lt"/>
                  <a:ea typeface="Georgia" charset="0"/>
                  <a:cs typeface="Georgia" charset="0"/>
                  <a:sym typeface="Georgia" charset="0"/>
                </a:rPr>
                <a:t>todays physics</a:t>
              </a:r>
              <a:r>
                <a:rPr lang="en-US" sz="2200" dirty="0">
                  <a:solidFill>
                    <a:schemeClr val="bg1"/>
                  </a:solidFill>
                  <a:latin typeface="+mj-lt"/>
                  <a:ea typeface="Georgia" charset="0"/>
                  <a:cs typeface="Georgia" charset="0"/>
                  <a:sym typeface="Georgia" charset="0"/>
                </a:rPr>
                <a:t> were valid </a:t>
              </a:r>
              <a:r>
                <a:rPr lang="en-US" sz="2200" dirty="0">
                  <a:solidFill>
                    <a:srgbClr val="FFAA22"/>
                  </a:solidFill>
                  <a:latin typeface="+mj-lt"/>
                  <a:ea typeface="Georgia" charset="0"/>
                  <a:cs typeface="Georgia" charset="0"/>
                  <a:sym typeface="Georgia" charset="0"/>
                </a:rPr>
                <a:t>10 billion years ago</a:t>
              </a:r>
              <a:r>
                <a:rPr lang="en-US" sz="2200" dirty="0">
                  <a:solidFill>
                    <a:schemeClr val="bg1"/>
                  </a:solidFill>
                  <a:latin typeface="+mj-lt"/>
                  <a:ea typeface="Georgia" charset="0"/>
                  <a:cs typeface="Georgia" charset="0"/>
                  <a:sym typeface="Georgia" charset="0"/>
                </a:rPr>
                <a:t>...</a:t>
              </a:r>
            </a:p>
          </p:txBody>
        </p:sp>
        <p:pic>
          <p:nvPicPr>
            <p:cNvPr id="18437" name="Picture 5"/>
            <p:cNvPicPr>
              <a:picLocks noChangeAspect="1" noChangeArrowheads="1"/>
            </p:cNvPicPr>
            <p:nvPr/>
          </p:nvPicPr>
          <p:blipFill>
            <a:blip r:embed="rId4"/>
            <a:srcRect/>
            <a:stretch>
              <a:fillRect/>
            </a:stretch>
          </p:blipFill>
          <p:spPr bwMode="auto">
            <a:xfrm>
              <a:off x="4652367" y="1590602"/>
              <a:ext cx="4009430" cy="2743646"/>
            </a:xfrm>
            <a:prstGeom prst="rect">
              <a:avLst/>
            </a:prstGeom>
            <a:noFill/>
            <a:ln w="12700" cap="flat">
              <a:solidFill>
                <a:schemeClr val="tx1"/>
              </a:solidFill>
              <a:prstDash val="solid"/>
              <a:miter lim="800000"/>
              <a:headEnd/>
              <a:tailEnd/>
            </a:ln>
          </p:spPr>
        </p:pic>
      </p:grpSp>
      <p:grpSp>
        <p:nvGrpSpPr>
          <p:cNvPr id="12" name="Group 11"/>
          <p:cNvGrpSpPr/>
          <p:nvPr/>
        </p:nvGrpSpPr>
        <p:grpSpPr>
          <a:xfrm>
            <a:off x="241102" y="3643312"/>
            <a:ext cx="8286750" cy="2821782"/>
            <a:chOff x="241102" y="3643312"/>
            <a:chExt cx="8286750" cy="2821782"/>
          </a:xfrm>
        </p:grpSpPr>
        <p:sp>
          <p:nvSpPr>
            <p:cNvPr id="18435" name="Rectangle 3"/>
            <p:cNvSpPr>
              <a:spLocks/>
            </p:cNvSpPr>
            <p:nvPr/>
          </p:nvSpPr>
          <p:spPr bwMode="auto">
            <a:xfrm>
              <a:off x="4179094" y="5107781"/>
              <a:ext cx="4348758" cy="1357313"/>
            </a:xfrm>
            <a:prstGeom prst="rect">
              <a:avLst/>
            </a:prstGeom>
            <a:noFill/>
            <a:ln w="12700" cap="flat">
              <a:noFill/>
              <a:miter lim="800000"/>
              <a:headEnd type="none" w="med" len="med"/>
              <a:tailEnd type="none" w="med" len="med"/>
            </a:ln>
          </p:spPr>
          <p:txBody>
            <a:bodyPr lIns="0" tIns="0" rIns="0" bIns="0" anchor="ctr"/>
            <a:lstStyle/>
            <a:p>
              <a:pPr algn="l"/>
              <a:r>
                <a:rPr lang="en-US" sz="2200" dirty="0">
                  <a:solidFill>
                    <a:schemeClr val="bg1"/>
                  </a:solidFill>
                  <a:latin typeface="+mj-lt"/>
                  <a:ea typeface="Georgia" charset="0"/>
                  <a:cs typeface="Georgia" charset="0"/>
                  <a:sym typeface="Georgia" charset="0"/>
                </a:rPr>
                <a:t>... and it will be able to trace the </a:t>
              </a:r>
              <a:r>
                <a:rPr lang="en-US" sz="2200" dirty="0">
                  <a:solidFill>
                    <a:srgbClr val="CAFFBA"/>
                  </a:solidFill>
                  <a:latin typeface="+mj-lt"/>
                  <a:ea typeface="Georgia" charset="0"/>
                  <a:cs typeface="Georgia" charset="0"/>
                  <a:sym typeface="Georgia" charset="0"/>
                </a:rPr>
                <a:t>expansion history of the universe</a:t>
              </a:r>
              <a:r>
                <a:rPr lang="en-US" sz="2200" dirty="0">
                  <a:solidFill>
                    <a:schemeClr val="bg1"/>
                  </a:solidFill>
                  <a:latin typeface="+mj-lt"/>
                  <a:ea typeface="Georgia" charset="0"/>
                  <a:cs typeface="Georgia" charset="0"/>
                  <a:sym typeface="Georgia" charset="0"/>
                </a:rPr>
                <a:t>,</a:t>
              </a:r>
              <a:r>
                <a:rPr lang="en-US" sz="2200" dirty="0">
                  <a:latin typeface="+mj-lt"/>
                  <a:ea typeface="Georgia" charset="0"/>
                  <a:cs typeface="Georgia" charset="0"/>
                  <a:sym typeface="Georgia" charset="0"/>
                </a:rPr>
                <a:t> </a:t>
              </a:r>
              <a:r>
                <a:rPr lang="en-US" sz="2200" dirty="0">
                  <a:solidFill>
                    <a:schemeClr val="bg1"/>
                  </a:solidFill>
                  <a:latin typeface="+mj-lt"/>
                  <a:ea typeface="Georgia" charset="0"/>
                  <a:cs typeface="Georgia" charset="0"/>
                  <a:sym typeface="Georgia" charset="0"/>
                </a:rPr>
                <a:t>providing clues about the </a:t>
              </a:r>
              <a:r>
                <a:rPr lang="en-US" sz="2200" dirty="0">
                  <a:solidFill>
                    <a:srgbClr val="FFAA22"/>
                  </a:solidFill>
                  <a:latin typeface="+mj-lt"/>
                  <a:ea typeface="Georgia" charset="0"/>
                  <a:cs typeface="Georgia" charset="0"/>
                  <a:sym typeface="Georgia" charset="0"/>
                </a:rPr>
                <a:t>mysterious dark energy</a:t>
              </a:r>
              <a:r>
                <a:rPr lang="en-US" sz="2200" dirty="0">
                  <a:solidFill>
                    <a:schemeClr val="bg1"/>
                  </a:solidFill>
                  <a:latin typeface="+mj-lt"/>
                  <a:ea typeface="Georgia" charset="0"/>
                  <a:cs typeface="Georgia" charset="0"/>
                  <a:sym typeface="Georgia" charset="0"/>
                </a:rPr>
                <a:t>.</a:t>
              </a:r>
            </a:p>
          </p:txBody>
        </p:sp>
        <p:pic>
          <p:nvPicPr>
            <p:cNvPr id="18438" name="Picture 6"/>
            <p:cNvPicPr>
              <a:picLocks noChangeAspect="1" noChangeArrowheads="1"/>
            </p:cNvPicPr>
            <p:nvPr/>
          </p:nvPicPr>
          <p:blipFill>
            <a:blip r:embed="rId5"/>
            <a:srcRect/>
            <a:stretch>
              <a:fillRect/>
            </a:stretch>
          </p:blipFill>
          <p:spPr bwMode="auto">
            <a:xfrm>
              <a:off x="241102" y="3643312"/>
              <a:ext cx="3639964" cy="2812852"/>
            </a:xfrm>
            <a:prstGeom prst="rect">
              <a:avLst/>
            </a:prstGeom>
            <a:noFill/>
            <a:ln w="12700" cap="flat">
              <a:solidFill>
                <a:schemeClr val="tx1"/>
              </a:solidFill>
              <a:prstDash val="solid"/>
              <a:miter lim="800000"/>
              <a:headEnd/>
              <a:tailEnd/>
            </a:ln>
          </p:spPr>
        </p:pic>
      </p:grpSp>
      <p:pic>
        <p:nvPicPr>
          <p:cNvPr id="8" name="Picture 3" descr="logo+name black"/>
          <p:cNvPicPr>
            <a:picLocks noChangeAspect="1" noChangeArrowheads="1"/>
          </p:cNvPicPr>
          <p:nvPr/>
        </p:nvPicPr>
        <p:blipFill>
          <a:blip r:embed="rId6"/>
          <a:srcRect/>
          <a:stretch>
            <a:fillRect/>
          </a:stretch>
        </p:blipFill>
        <p:spPr bwMode="auto">
          <a:xfrm>
            <a:off x="7437565" y="119519"/>
            <a:ext cx="1524000" cy="631825"/>
          </a:xfrm>
          <a:prstGeom prst="rect">
            <a:avLst/>
          </a:prstGeom>
          <a:solidFill>
            <a:schemeClr val="bg1"/>
          </a:solidFill>
          <a:ln w="9525">
            <a:noFill/>
            <a:miter lim="800000"/>
            <a:headEnd/>
            <a:tailEnd/>
          </a:ln>
        </p:spPr>
      </p:pic>
      <p:sp>
        <p:nvSpPr>
          <p:cNvPr id="9" name="Slide Number Placeholder 8"/>
          <p:cNvSpPr>
            <a:spLocks noGrp="1"/>
          </p:cNvSpPr>
          <p:nvPr>
            <p:ph type="sldNum" sz="quarter" idx="12"/>
          </p:nvPr>
        </p:nvSpPr>
        <p:spPr>
          <a:xfrm>
            <a:off x="8156275" y="6639464"/>
            <a:ext cx="987725" cy="218536"/>
          </a:xfrm>
        </p:spPr>
        <p:txBody>
          <a:bodyPr/>
          <a:lstStyle/>
          <a:p>
            <a:fld id="{E682D64D-8F14-4CCB-9347-A4B118CAF334}" type="slidenum">
              <a:rPr lang="en-US" sz="1000" smtClean="0">
                <a:solidFill>
                  <a:schemeClr val="bg1"/>
                </a:solidFill>
              </a:rPr>
              <a:pPr/>
              <a:t>14</a:t>
            </a:fld>
            <a:endParaRPr lang="en-US" sz="10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6333" y="330193"/>
            <a:ext cx="2945486" cy="461665"/>
          </a:xfrm>
          <a:prstGeom prst="rect">
            <a:avLst/>
          </a:prstGeom>
          <a:noFill/>
        </p:spPr>
        <p:txBody>
          <a:bodyPr wrap="none" rtlCol="0">
            <a:spAutoFit/>
          </a:bodyPr>
          <a:lstStyle/>
          <a:p>
            <a:r>
              <a:rPr lang="en-GB" dirty="0" smtClean="0"/>
              <a:t>E-ELT Site selection</a:t>
            </a:r>
            <a:endParaRPr lang="en-GB" dirty="0"/>
          </a:p>
        </p:txBody>
      </p:sp>
      <p:sp>
        <p:nvSpPr>
          <p:cNvPr id="4" name="TextBox 3"/>
          <p:cNvSpPr txBox="1"/>
          <p:nvPr/>
        </p:nvSpPr>
        <p:spPr>
          <a:xfrm>
            <a:off x="770466" y="787393"/>
            <a:ext cx="4106333" cy="1631216"/>
          </a:xfrm>
          <a:prstGeom prst="rect">
            <a:avLst/>
          </a:prstGeom>
          <a:noFill/>
        </p:spPr>
        <p:txBody>
          <a:bodyPr wrap="square" rtlCol="0">
            <a:spAutoFit/>
          </a:bodyPr>
          <a:lstStyle/>
          <a:p>
            <a:r>
              <a:rPr lang="en-GB" sz="2000" dirty="0" smtClean="0"/>
              <a:t>Cerro Armazones of Chile was selected after thorough evaluation of the offered conditions and terms from different candidate countries such as: </a:t>
            </a:r>
          </a:p>
        </p:txBody>
      </p:sp>
      <p:pic>
        <p:nvPicPr>
          <p:cNvPr id="5" name="Picture 4" descr="armazones-2013.jpg"/>
          <p:cNvPicPr>
            <a:picLocks noChangeAspect="1"/>
          </p:cNvPicPr>
          <p:nvPr/>
        </p:nvPicPr>
        <p:blipFill>
          <a:blip r:embed="rId2"/>
          <a:stretch>
            <a:fillRect/>
          </a:stretch>
        </p:blipFill>
        <p:spPr>
          <a:xfrm>
            <a:off x="4834482" y="823012"/>
            <a:ext cx="3928533" cy="2777596"/>
          </a:xfrm>
          <a:prstGeom prst="rect">
            <a:avLst/>
          </a:prstGeom>
        </p:spPr>
      </p:pic>
      <p:grpSp>
        <p:nvGrpSpPr>
          <p:cNvPr id="16" name="Group 15"/>
          <p:cNvGrpSpPr/>
          <p:nvPr/>
        </p:nvGrpSpPr>
        <p:grpSpPr>
          <a:xfrm>
            <a:off x="1683189" y="3809992"/>
            <a:ext cx="3650811" cy="1879600"/>
            <a:chOff x="1683189" y="3809992"/>
            <a:chExt cx="3650811" cy="1879600"/>
          </a:xfrm>
        </p:grpSpPr>
        <p:pic>
          <p:nvPicPr>
            <p:cNvPr id="7" name="Picture 6" descr="aklim.jpg"/>
            <p:cNvPicPr>
              <a:picLocks noChangeAspect="1"/>
            </p:cNvPicPr>
            <p:nvPr/>
          </p:nvPicPr>
          <p:blipFill>
            <a:blip r:embed="rId3"/>
            <a:stretch>
              <a:fillRect/>
            </a:stretch>
          </p:blipFill>
          <p:spPr>
            <a:xfrm>
              <a:off x="2827867" y="3809992"/>
              <a:ext cx="2506133" cy="1879600"/>
            </a:xfrm>
            <a:prstGeom prst="rect">
              <a:avLst/>
            </a:prstGeom>
          </p:spPr>
        </p:pic>
        <p:sp>
          <p:nvSpPr>
            <p:cNvPr id="10" name="Rectangle 9"/>
            <p:cNvSpPr/>
            <p:nvPr/>
          </p:nvSpPr>
          <p:spPr>
            <a:xfrm>
              <a:off x="1683189" y="4976161"/>
              <a:ext cx="1305544" cy="707886"/>
            </a:xfrm>
            <a:prstGeom prst="rect">
              <a:avLst/>
            </a:prstGeom>
          </p:spPr>
          <p:txBody>
            <a:bodyPr wrap="square">
              <a:spAutoFit/>
            </a:bodyPr>
            <a:lstStyle/>
            <a:p>
              <a:r>
                <a:rPr lang="en-GB" sz="2000" dirty="0" smtClean="0"/>
                <a:t>Morocco, Aklim</a:t>
              </a:r>
              <a:endParaRPr lang="en-GB" sz="2000" dirty="0"/>
            </a:p>
          </p:txBody>
        </p:sp>
      </p:grpSp>
      <p:grpSp>
        <p:nvGrpSpPr>
          <p:cNvPr id="17" name="Group 16"/>
          <p:cNvGrpSpPr/>
          <p:nvPr/>
        </p:nvGrpSpPr>
        <p:grpSpPr>
          <a:xfrm>
            <a:off x="5824871" y="3836583"/>
            <a:ext cx="2904962" cy="1979954"/>
            <a:chOff x="5824871" y="3836583"/>
            <a:chExt cx="2904962" cy="1979954"/>
          </a:xfrm>
        </p:grpSpPr>
        <p:pic>
          <p:nvPicPr>
            <p:cNvPr id="8" name="Picture 7" descr="img_20080711_1438_p.jpg"/>
            <p:cNvPicPr>
              <a:picLocks noChangeAspect="1"/>
            </p:cNvPicPr>
            <p:nvPr/>
          </p:nvPicPr>
          <p:blipFill>
            <a:blip r:embed="rId4"/>
            <a:stretch>
              <a:fillRect/>
            </a:stretch>
          </p:blipFill>
          <p:spPr>
            <a:xfrm>
              <a:off x="5914853" y="3836583"/>
              <a:ext cx="2437566" cy="1624409"/>
            </a:xfrm>
            <a:prstGeom prst="rect">
              <a:avLst/>
            </a:prstGeom>
          </p:spPr>
        </p:pic>
        <p:sp>
          <p:nvSpPr>
            <p:cNvPr id="11" name="Rectangle 10"/>
            <p:cNvSpPr/>
            <p:nvPr/>
          </p:nvSpPr>
          <p:spPr>
            <a:xfrm>
              <a:off x="5824871" y="5416427"/>
              <a:ext cx="2904962" cy="400110"/>
            </a:xfrm>
            <a:prstGeom prst="rect">
              <a:avLst/>
            </a:prstGeom>
          </p:spPr>
          <p:txBody>
            <a:bodyPr wrap="none">
              <a:spAutoFit/>
            </a:bodyPr>
            <a:lstStyle/>
            <a:p>
              <a:r>
                <a:rPr lang="en-GB" sz="2000" dirty="0" smtClean="0"/>
                <a:t>Argentina, Cerro Macon</a:t>
              </a:r>
              <a:endParaRPr lang="en-GB" sz="2000" dirty="0"/>
            </a:p>
          </p:txBody>
        </p:sp>
      </p:grpSp>
      <p:grpSp>
        <p:nvGrpSpPr>
          <p:cNvPr id="15" name="Group 14"/>
          <p:cNvGrpSpPr/>
          <p:nvPr/>
        </p:nvGrpSpPr>
        <p:grpSpPr>
          <a:xfrm>
            <a:off x="397934" y="2489195"/>
            <a:ext cx="3623733" cy="1714500"/>
            <a:chOff x="397934" y="2489195"/>
            <a:chExt cx="3623733" cy="1714500"/>
          </a:xfrm>
        </p:grpSpPr>
        <p:pic>
          <p:nvPicPr>
            <p:cNvPr id="6" name="Picture 5" descr="lapalma_summit_rnh2.jpg"/>
            <p:cNvPicPr>
              <a:picLocks noChangeAspect="1"/>
            </p:cNvPicPr>
            <p:nvPr/>
          </p:nvPicPr>
          <p:blipFill>
            <a:blip r:embed="rId5"/>
            <a:stretch>
              <a:fillRect/>
            </a:stretch>
          </p:blipFill>
          <p:spPr>
            <a:xfrm>
              <a:off x="397934" y="2489195"/>
              <a:ext cx="2286000" cy="1714500"/>
            </a:xfrm>
            <a:prstGeom prst="rect">
              <a:avLst/>
            </a:prstGeom>
          </p:spPr>
        </p:pic>
        <p:sp>
          <p:nvSpPr>
            <p:cNvPr id="12" name="Rectangle 11"/>
            <p:cNvSpPr/>
            <p:nvPr/>
          </p:nvSpPr>
          <p:spPr>
            <a:xfrm>
              <a:off x="2665580" y="2502395"/>
              <a:ext cx="1356087" cy="707886"/>
            </a:xfrm>
            <a:prstGeom prst="rect">
              <a:avLst/>
            </a:prstGeom>
          </p:spPr>
          <p:txBody>
            <a:bodyPr wrap="square">
              <a:spAutoFit/>
            </a:bodyPr>
            <a:lstStyle/>
            <a:p>
              <a:pPr lvl="0"/>
              <a:r>
                <a:rPr lang="en-GB" sz="2000" dirty="0" smtClean="0">
                  <a:solidFill>
                    <a:srgbClr val="000000"/>
                  </a:solidFill>
                </a:rPr>
                <a:t>Spain, </a:t>
              </a:r>
            </a:p>
            <a:p>
              <a:pPr lvl="0"/>
              <a:r>
                <a:rPr lang="en-GB" sz="2000" dirty="0" smtClean="0">
                  <a:solidFill>
                    <a:srgbClr val="000000"/>
                  </a:solidFill>
                </a:rPr>
                <a:t>La Palma</a:t>
              </a:r>
              <a:endParaRPr lang="en-GB" sz="2000" dirty="0">
                <a:solidFill>
                  <a:srgbClr val="000000"/>
                </a:solidFill>
              </a:endParaRPr>
            </a:p>
          </p:txBody>
        </p:sp>
      </p:grpSp>
      <p:sp>
        <p:nvSpPr>
          <p:cNvPr id="13" name="TextBox 12"/>
          <p:cNvSpPr txBox="1"/>
          <p:nvPr/>
        </p:nvSpPr>
        <p:spPr>
          <a:xfrm>
            <a:off x="188843" y="6019799"/>
            <a:ext cx="8608024" cy="400110"/>
          </a:xfrm>
          <a:prstGeom prst="rect">
            <a:avLst/>
          </a:prstGeom>
          <a:noFill/>
        </p:spPr>
        <p:txBody>
          <a:bodyPr wrap="square" rtlCol="0">
            <a:spAutoFit/>
          </a:bodyPr>
          <a:lstStyle/>
          <a:p>
            <a:r>
              <a:rPr lang="en-GB" sz="2000" dirty="0" smtClean="0"/>
              <a:t>Final Member States approval for the construction is expected within 2011</a:t>
            </a:r>
            <a:endParaRPr lang="en-GB" sz="2000" dirty="0"/>
          </a:p>
        </p:txBody>
      </p:sp>
      <p:pic>
        <p:nvPicPr>
          <p:cNvPr id="14" name="Picture 3" descr="logo+name black"/>
          <p:cNvPicPr>
            <a:picLocks noChangeAspect="1" noChangeArrowheads="1"/>
          </p:cNvPicPr>
          <p:nvPr/>
        </p:nvPicPr>
        <p:blipFill>
          <a:blip r:embed="rId6"/>
          <a:srcRect/>
          <a:stretch>
            <a:fillRect/>
          </a:stretch>
        </p:blipFill>
        <p:spPr bwMode="auto">
          <a:xfrm>
            <a:off x="541867" y="177800"/>
            <a:ext cx="1524000" cy="631825"/>
          </a:xfrm>
          <a:prstGeom prst="rect">
            <a:avLst/>
          </a:prstGeom>
          <a:noFill/>
          <a:ln w="9525">
            <a:noFill/>
            <a:miter lim="800000"/>
            <a:headEnd/>
            <a:tailEnd/>
          </a:ln>
        </p:spPr>
      </p:pic>
      <p:sp>
        <p:nvSpPr>
          <p:cNvPr id="18" name="Slide Number Placeholder 17"/>
          <p:cNvSpPr>
            <a:spLocks noGrp="1"/>
          </p:cNvSpPr>
          <p:nvPr>
            <p:ph type="sldNum" sz="quarter" idx="12"/>
          </p:nvPr>
        </p:nvSpPr>
        <p:spPr>
          <a:xfrm>
            <a:off x="8391440" y="6458568"/>
            <a:ext cx="528005" cy="241637"/>
          </a:xfrm>
        </p:spPr>
        <p:txBody>
          <a:bodyPr/>
          <a:lstStyle/>
          <a:p>
            <a:fld id="{B0CBB564-CCCD-49F9-B00E-89252E5BA67D}" type="slidenum">
              <a:rPr lang="en-US" sz="1000" smtClean="0"/>
              <a:pPr/>
              <a:t>15</a:t>
            </a:fld>
            <a:endParaRPr lang="en-US" sz="1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44798" y="347133"/>
            <a:ext cx="4656669" cy="400110"/>
          </a:xfrm>
          <a:prstGeom prst="rect">
            <a:avLst/>
          </a:prstGeom>
          <a:noFill/>
        </p:spPr>
        <p:txBody>
          <a:bodyPr wrap="square" rtlCol="0">
            <a:spAutoFit/>
          </a:bodyPr>
          <a:lstStyle/>
          <a:p>
            <a:r>
              <a:rPr lang="en-GB" sz="2000" b="1" dirty="0" smtClean="0"/>
              <a:t>Paranal and Armazones Locations</a:t>
            </a:r>
          </a:p>
        </p:txBody>
      </p:sp>
      <p:pic>
        <p:nvPicPr>
          <p:cNvPr id="2" name="Picture 3" descr="logo+name black"/>
          <p:cNvPicPr>
            <a:picLocks noChangeAspect="1" noChangeArrowheads="1"/>
          </p:cNvPicPr>
          <p:nvPr/>
        </p:nvPicPr>
        <p:blipFill>
          <a:blip r:embed="rId2"/>
          <a:srcRect/>
          <a:stretch>
            <a:fillRect/>
          </a:stretch>
        </p:blipFill>
        <p:spPr bwMode="auto">
          <a:xfrm>
            <a:off x="330203" y="194731"/>
            <a:ext cx="1524000" cy="631825"/>
          </a:xfrm>
          <a:prstGeom prst="rect">
            <a:avLst/>
          </a:prstGeom>
          <a:noFill/>
          <a:ln w="9525">
            <a:noFill/>
            <a:miter lim="800000"/>
            <a:headEnd/>
            <a:tailEnd/>
          </a:ln>
        </p:spPr>
      </p:pic>
      <p:pic>
        <p:nvPicPr>
          <p:cNvPr id="6" name="Picture 5" descr="Paranal-Armazones-Full TEST.jpg"/>
          <p:cNvPicPr>
            <a:picLocks noChangeAspect="1"/>
          </p:cNvPicPr>
          <p:nvPr/>
        </p:nvPicPr>
        <p:blipFill>
          <a:blip r:embed="rId3"/>
          <a:stretch>
            <a:fillRect/>
          </a:stretch>
        </p:blipFill>
        <p:spPr>
          <a:xfrm>
            <a:off x="330202" y="910591"/>
            <a:ext cx="8476866" cy="5642608"/>
          </a:xfrm>
          <a:prstGeom prst="rect">
            <a:avLst/>
          </a:prstGeom>
        </p:spPr>
      </p:pic>
      <p:sp>
        <p:nvSpPr>
          <p:cNvPr id="10" name="Slide Number Placeholder 9"/>
          <p:cNvSpPr>
            <a:spLocks noGrp="1"/>
          </p:cNvSpPr>
          <p:nvPr>
            <p:ph type="sldNum" sz="quarter" idx="12"/>
          </p:nvPr>
        </p:nvSpPr>
        <p:spPr>
          <a:xfrm>
            <a:off x="8423808" y="6532407"/>
            <a:ext cx="519913" cy="216350"/>
          </a:xfrm>
        </p:spPr>
        <p:txBody>
          <a:bodyPr/>
          <a:lstStyle/>
          <a:p>
            <a:fld id="{B0CBB564-CCCD-49F9-B00E-89252E5BA67D}" type="slidenum">
              <a:rPr lang="en-US" sz="1000" smtClean="0"/>
              <a:pPr/>
              <a:t>16</a:t>
            </a:fld>
            <a:endParaRPr lang="en-US" sz="1000"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name black"/>
          <p:cNvPicPr>
            <a:picLocks noChangeAspect="1" noChangeArrowheads="1"/>
          </p:cNvPicPr>
          <p:nvPr/>
        </p:nvPicPr>
        <p:blipFill>
          <a:blip r:embed="rId2"/>
          <a:srcRect/>
          <a:stretch>
            <a:fillRect/>
          </a:stretch>
        </p:blipFill>
        <p:spPr bwMode="auto">
          <a:xfrm>
            <a:off x="7264398" y="287868"/>
            <a:ext cx="1524000" cy="631825"/>
          </a:xfrm>
          <a:prstGeom prst="rect">
            <a:avLst/>
          </a:prstGeom>
          <a:noFill/>
          <a:ln w="9525">
            <a:noFill/>
            <a:miter lim="800000"/>
            <a:headEnd/>
            <a:tailEnd/>
          </a:ln>
        </p:spPr>
      </p:pic>
      <p:pic>
        <p:nvPicPr>
          <p:cNvPr id="3" name="Picture 2" descr="potw1027a.jpg"/>
          <p:cNvPicPr>
            <a:picLocks noChangeAspect="1"/>
          </p:cNvPicPr>
          <p:nvPr/>
        </p:nvPicPr>
        <p:blipFill>
          <a:blip r:embed="rId3"/>
          <a:stretch>
            <a:fillRect/>
          </a:stretch>
        </p:blipFill>
        <p:spPr>
          <a:xfrm>
            <a:off x="524934" y="1014545"/>
            <a:ext cx="8161866" cy="4597426"/>
          </a:xfrm>
          <a:prstGeom prst="rect">
            <a:avLst/>
          </a:prstGeom>
        </p:spPr>
      </p:pic>
      <p:sp>
        <p:nvSpPr>
          <p:cNvPr id="4" name="TextBox 3"/>
          <p:cNvSpPr txBox="1"/>
          <p:nvPr/>
        </p:nvSpPr>
        <p:spPr>
          <a:xfrm>
            <a:off x="474133" y="448733"/>
            <a:ext cx="5035802" cy="461665"/>
          </a:xfrm>
          <a:prstGeom prst="rect">
            <a:avLst/>
          </a:prstGeom>
          <a:noFill/>
        </p:spPr>
        <p:txBody>
          <a:bodyPr wrap="none" rtlCol="0">
            <a:spAutoFit/>
          </a:bodyPr>
          <a:lstStyle/>
          <a:p>
            <a:r>
              <a:rPr lang="en-GB" dirty="0" smtClean="0"/>
              <a:t>E-ELT construction project planning</a:t>
            </a:r>
            <a:endParaRPr lang="en-GB" dirty="0"/>
          </a:p>
        </p:txBody>
      </p:sp>
      <p:sp>
        <p:nvSpPr>
          <p:cNvPr id="6" name="TextBox 5"/>
          <p:cNvSpPr txBox="1"/>
          <p:nvPr/>
        </p:nvSpPr>
        <p:spPr>
          <a:xfrm>
            <a:off x="1349531" y="5613398"/>
            <a:ext cx="6408677" cy="923330"/>
          </a:xfrm>
          <a:prstGeom prst="rect">
            <a:avLst/>
          </a:prstGeom>
          <a:noFill/>
        </p:spPr>
        <p:txBody>
          <a:bodyPr wrap="none" rtlCol="0">
            <a:spAutoFit/>
          </a:bodyPr>
          <a:lstStyle/>
          <a:p>
            <a:pPr algn="ctr"/>
            <a:r>
              <a:rPr lang="en-GB" sz="1800" dirty="0" smtClean="0"/>
              <a:t>Although 20km away from Paranal, E-ELT will be part of the  </a:t>
            </a:r>
          </a:p>
          <a:p>
            <a:pPr algn="ctr"/>
            <a:r>
              <a:rPr lang="en-GB" sz="1800" b="1" dirty="0" smtClean="0"/>
              <a:t>“La Silla Paranal Observatory” </a:t>
            </a:r>
          </a:p>
          <a:p>
            <a:pPr algn="ctr"/>
            <a:r>
              <a:rPr lang="en-GB" sz="1800" dirty="0" smtClean="0"/>
              <a:t>and will share the infrastructure with VLT.</a:t>
            </a:r>
          </a:p>
        </p:txBody>
      </p:sp>
      <p:sp>
        <p:nvSpPr>
          <p:cNvPr id="7" name="TextBox 6"/>
          <p:cNvSpPr txBox="1"/>
          <p:nvPr/>
        </p:nvSpPr>
        <p:spPr>
          <a:xfrm>
            <a:off x="6858012" y="2980257"/>
            <a:ext cx="897466" cy="400110"/>
          </a:xfrm>
          <a:prstGeom prst="rect">
            <a:avLst/>
          </a:prstGeom>
          <a:noFill/>
        </p:spPr>
        <p:txBody>
          <a:bodyPr wrap="square" rtlCol="0">
            <a:spAutoFit/>
          </a:bodyPr>
          <a:lstStyle/>
          <a:p>
            <a:r>
              <a:rPr lang="en-GB" sz="2000" dirty="0" smtClean="0"/>
              <a:t>2014</a:t>
            </a:r>
            <a:endParaRPr lang="en-GB" sz="2000" dirty="0"/>
          </a:p>
        </p:txBody>
      </p:sp>
      <p:sp>
        <p:nvSpPr>
          <p:cNvPr id="8" name="TextBox 7"/>
          <p:cNvSpPr txBox="1"/>
          <p:nvPr/>
        </p:nvSpPr>
        <p:spPr>
          <a:xfrm>
            <a:off x="4241817" y="2980262"/>
            <a:ext cx="897466" cy="400110"/>
          </a:xfrm>
          <a:prstGeom prst="rect">
            <a:avLst/>
          </a:prstGeom>
          <a:noFill/>
        </p:spPr>
        <p:txBody>
          <a:bodyPr wrap="square" rtlCol="0">
            <a:spAutoFit/>
          </a:bodyPr>
          <a:lstStyle/>
          <a:p>
            <a:r>
              <a:rPr lang="en-GB" sz="2000" dirty="0" smtClean="0"/>
              <a:t>2012</a:t>
            </a:r>
            <a:endParaRPr lang="en-GB" sz="2000" dirty="0"/>
          </a:p>
        </p:txBody>
      </p:sp>
      <p:sp>
        <p:nvSpPr>
          <p:cNvPr id="9" name="TextBox 8"/>
          <p:cNvSpPr txBox="1"/>
          <p:nvPr/>
        </p:nvSpPr>
        <p:spPr>
          <a:xfrm>
            <a:off x="1625606" y="2980253"/>
            <a:ext cx="897466" cy="400110"/>
          </a:xfrm>
          <a:prstGeom prst="rect">
            <a:avLst/>
          </a:prstGeom>
          <a:noFill/>
        </p:spPr>
        <p:txBody>
          <a:bodyPr wrap="square" rtlCol="0">
            <a:spAutoFit/>
          </a:bodyPr>
          <a:lstStyle/>
          <a:p>
            <a:r>
              <a:rPr lang="en-GB" sz="2000" dirty="0" smtClean="0"/>
              <a:t>2011</a:t>
            </a:r>
            <a:endParaRPr lang="en-GB" sz="2000" dirty="0"/>
          </a:p>
        </p:txBody>
      </p:sp>
      <p:sp>
        <p:nvSpPr>
          <p:cNvPr id="10" name="TextBox 9"/>
          <p:cNvSpPr txBox="1"/>
          <p:nvPr/>
        </p:nvSpPr>
        <p:spPr>
          <a:xfrm>
            <a:off x="2887150" y="5164661"/>
            <a:ext cx="897466" cy="400110"/>
          </a:xfrm>
          <a:prstGeom prst="rect">
            <a:avLst/>
          </a:prstGeom>
          <a:noFill/>
        </p:spPr>
        <p:txBody>
          <a:bodyPr wrap="square" rtlCol="0">
            <a:spAutoFit/>
          </a:bodyPr>
          <a:lstStyle/>
          <a:p>
            <a:r>
              <a:rPr lang="en-GB" sz="2000" dirty="0" smtClean="0"/>
              <a:t>2016</a:t>
            </a:r>
            <a:endParaRPr lang="en-GB" sz="2000" dirty="0"/>
          </a:p>
        </p:txBody>
      </p:sp>
      <p:sp>
        <p:nvSpPr>
          <p:cNvPr id="11" name="TextBox 10"/>
          <p:cNvSpPr txBox="1"/>
          <p:nvPr/>
        </p:nvSpPr>
        <p:spPr>
          <a:xfrm>
            <a:off x="5477954" y="5164661"/>
            <a:ext cx="897466" cy="400110"/>
          </a:xfrm>
          <a:prstGeom prst="rect">
            <a:avLst/>
          </a:prstGeom>
          <a:noFill/>
        </p:spPr>
        <p:txBody>
          <a:bodyPr wrap="square" rtlCol="0">
            <a:spAutoFit/>
          </a:bodyPr>
          <a:lstStyle/>
          <a:p>
            <a:r>
              <a:rPr lang="en-GB" sz="2000" dirty="0" smtClean="0"/>
              <a:t>2020</a:t>
            </a:r>
            <a:endParaRPr lang="en-GB" sz="2000" dirty="0"/>
          </a:p>
        </p:txBody>
      </p:sp>
      <p:sp>
        <p:nvSpPr>
          <p:cNvPr id="15" name="Slide Number Placeholder 14"/>
          <p:cNvSpPr>
            <a:spLocks noGrp="1"/>
          </p:cNvSpPr>
          <p:nvPr>
            <p:ph type="sldNum" sz="quarter" idx="12"/>
          </p:nvPr>
        </p:nvSpPr>
        <p:spPr>
          <a:xfrm>
            <a:off x="8237692" y="6466885"/>
            <a:ext cx="795042" cy="265688"/>
          </a:xfrm>
        </p:spPr>
        <p:txBody>
          <a:bodyPr/>
          <a:lstStyle/>
          <a:p>
            <a:fld id="{B0CBB564-CCCD-49F9-B00E-89252E5BA67D}" type="slidenum">
              <a:rPr lang="en-US" sz="1000" smtClean="0"/>
              <a:pPr/>
              <a:t>17</a:t>
            </a:fld>
            <a:endParaRPr lang="en-US" sz="10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48957" y="6527575"/>
            <a:ext cx="657478" cy="233320"/>
          </a:xfrm>
        </p:spPr>
        <p:txBody>
          <a:bodyPr/>
          <a:lstStyle/>
          <a:p>
            <a:fld id="{B0CBB564-CCCD-49F9-B00E-89252E5BA67D}" type="slidenum">
              <a:rPr lang="en-US" sz="1000" smtClean="0"/>
              <a:pPr/>
              <a:t>18</a:t>
            </a:fld>
            <a:endParaRPr lang="en-US" sz="1000" dirty="0"/>
          </a:p>
        </p:txBody>
      </p:sp>
      <p:sp>
        <p:nvSpPr>
          <p:cNvPr id="3" name="Rectangle 2"/>
          <p:cNvSpPr/>
          <p:nvPr/>
        </p:nvSpPr>
        <p:spPr>
          <a:xfrm>
            <a:off x="376279" y="257018"/>
            <a:ext cx="8055622" cy="1015663"/>
          </a:xfrm>
          <a:prstGeom prst="rect">
            <a:avLst/>
          </a:prstGeom>
        </p:spPr>
        <p:txBody>
          <a:bodyPr wrap="square">
            <a:spAutoFit/>
          </a:bodyPr>
          <a:lstStyle/>
          <a:p>
            <a:pPr marL="1254125" indent="-1254125"/>
            <a:r>
              <a:rPr lang="en-GB" dirty="0" smtClean="0"/>
              <a:t>Project:	</a:t>
            </a:r>
            <a:r>
              <a:rPr lang="en-GB" sz="3000" b="1" dirty="0" smtClean="0">
                <a:solidFill>
                  <a:srgbClr val="FF0000"/>
                </a:solidFill>
                <a:effectLst>
                  <a:outerShdw blurRad="38100" dist="38100" dir="2700000" algn="tl">
                    <a:srgbClr val="000000">
                      <a:alpha val="43137"/>
                    </a:srgbClr>
                  </a:outerShdw>
                </a:effectLst>
              </a:rPr>
              <a:t>GRID ELECTRICITY SUPPLY </a:t>
            </a:r>
            <a:r>
              <a:rPr lang="en-GB" sz="2800" dirty="0" smtClean="0"/>
              <a:t>to the </a:t>
            </a:r>
            <a:r>
              <a:rPr lang="en-GB" sz="3000" b="1" dirty="0" smtClean="0">
                <a:solidFill>
                  <a:srgbClr val="FF0000"/>
                </a:solidFill>
                <a:effectLst>
                  <a:outerShdw blurRad="38100" dist="38100" dir="2700000" algn="tl">
                    <a:srgbClr val="000000">
                      <a:alpha val="43137"/>
                    </a:srgbClr>
                  </a:outerShdw>
                </a:effectLst>
              </a:rPr>
              <a:t>ESO VLT and E-ELT Observatory</a:t>
            </a:r>
            <a:endParaRPr lang="en-GB" sz="3000" b="1" dirty="0">
              <a:solidFill>
                <a:srgbClr val="FF0000"/>
              </a:solidFill>
              <a:effectLst>
                <a:outerShdw blurRad="38100" dist="38100" dir="2700000" algn="tl">
                  <a:srgbClr val="000000">
                    <a:alpha val="43137"/>
                  </a:srgbClr>
                </a:outerShdw>
              </a:effectLst>
            </a:endParaRPr>
          </a:p>
        </p:txBody>
      </p:sp>
      <p:pic>
        <p:nvPicPr>
          <p:cNvPr id="4" name="Picture 3" descr="logo+name black"/>
          <p:cNvPicPr>
            <a:picLocks noChangeAspect="1" noChangeArrowheads="1"/>
          </p:cNvPicPr>
          <p:nvPr/>
        </p:nvPicPr>
        <p:blipFill>
          <a:blip r:embed="rId2"/>
          <a:srcRect/>
          <a:stretch>
            <a:fillRect/>
          </a:stretch>
        </p:blipFill>
        <p:spPr bwMode="auto">
          <a:xfrm>
            <a:off x="7045913" y="5790452"/>
            <a:ext cx="1524000" cy="631825"/>
          </a:xfrm>
          <a:prstGeom prst="rect">
            <a:avLst/>
          </a:prstGeom>
          <a:noFill/>
          <a:ln w="9525">
            <a:noFill/>
            <a:miter lim="800000"/>
            <a:headEnd/>
            <a:tailEnd/>
          </a:ln>
        </p:spPr>
      </p:pic>
      <p:sp>
        <p:nvSpPr>
          <p:cNvPr id="6" name="TextBox 5"/>
          <p:cNvSpPr txBox="1"/>
          <p:nvPr/>
        </p:nvSpPr>
        <p:spPr>
          <a:xfrm>
            <a:off x="347957" y="1472748"/>
            <a:ext cx="3325827" cy="3139321"/>
          </a:xfrm>
          <a:prstGeom prst="rect">
            <a:avLst/>
          </a:prstGeom>
          <a:noFill/>
        </p:spPr>
        <p:txBody>
          <a:bodyPr wrap="square" rtlCol="0">
            <a:spAutoFit/>
          </a:bodyPr>
          <a:lstStyle/>
          <a:p>
            <a:r>
              <a:rPr lang="en-GB" sz="2200" dirty="0" smtClean="0"/>
              <a:t>Existing electricity requirements of VLT at Paranal and forthcoming needs of E-ELT at Armazones warrant a grid connection for the electric energy supply of the “ESO VLT and E-ELT Observatory”</a:t>
            </a:r>
            <a:endParaRPr lang="en-GB" sz="2200" dirty="0"/>
          </a:p>
        </p:txBody>
      </p:sp>
      <p:pic>
        <p:nvPicPr>
          <p:cNvPr id="7" name="Picture 6" descr="PA251452.JPG"/>
          <p:cNvPicPr>
            <a:picLocks noChangeAspect="1"/>
          </p:cNvPicPr>
          <p:nvPr/>
        </p:nvPicPr>
        <p:blipFill>
          <a:blip r:embed="rId3"/>
          <a:stretch>
            <a:fillRect/>
          </a:stretch>
        </p:blipFill>
        <p:spPr>
          <a:xfrm>
            <a:off x="0" y="4738014"/>
            <a:ext cx="5899094" cy="2119986"/>
          </a:xfrm>
          <a:prstGeom prst="rect">
            <a:avLst/>
          </a:prstGeom>
        </p:spPr>
      </p:pic>
      <p:graphicFrame>
        <p:nvGraphicFramePr>
          <p:cNvPr id="8" name="Chart 7"/>
          <p:cNvGraphicFramePr/>
          <p:nvPr/>
        </p:nvGraphicFramePr>
        <p:xfrm>
          <a:off x="3827534" y="1351370"/>
          <a:ext cx="5203178" cy="378707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34" y="905932"/>
            <a:ext cx="3555999" cy="1785104"/>
          </a:xfrm>
          <a:prstGeom prst="rect">
            <a:avLst/>
          </a:prstGeom>
          <a:noFill/>
        </p:spPr>
        <p:txBody>
          <a:bodyPr wrap="square" rtlCol="0">
            <a:spAutoFit/>
          </a:bodyPr>
          <a:lstStyle/>
          <a:p>
            <a:r>
              <a:rPr lang="en-GB" sz="2200" dirty="0" smtClean="0"/>
              <a:t>Electric power needs of the E-ELT at Armazones are peculiar </a:t>
            </a:r>
            <a:r>
              <a:rPr lang="en-GB" sz="2200" dirty="0" smtClean="0">
                <a:solidFill>
                  <a:srgbClr val="0070C0"/>
                </a:solidFill>
              </a:rPr>
              <a:t>(</a:t>
            </a:r>
            <a:r>
              <a:rPr lang="en-GB" sz="2000" i="1" dirty="0" smtClean="0">
                <a:solidFill>
                  <a:srgbClr val="0070C0"/>
                </a:solidFill>
              </a:rPr>
              <a:t>active load peaks up to 2MW) </a:t>
            </a:r>
            <a:r>
              <a:rPr lang="en-GB" sz="2200" dirty="0" smtClean="0"/>
              <a:t>and quite high </a:t>
            </a:r>
            <a:r>
              <a:rPr lang="en-GB" sz="2200" dirty="0" smtClean="0">
                <a:solidFill>
                  <a:srgbClr val="0070C0"/>
                </a:solidFill>
              </a:rPr>
              <a:t>(</a:t>
            </a:r>
            <a:r>
              <a:rPr lang="en-GB" sz="2200" i="1" dirty="0" smtClean="0">
                <a:solidFill>
                  <a:srgbClr val="0070C0"/>
                </a:solidFill>
              </a:rPr>
              <a:t>up to 6MW</a:t>
            </a:r>
            <a:r>
              <a:rPr lang="en-GB" sz="2200" dirty="0" smtClean="0">
                <a:solidFill>
                  <a:srgbClr val="0070C0"/>
                </a:solidFill>
              </a:rPr>
              <a:t>)</a:t>
            </a:r>
            <a:endParaRPr lang="en-GB" sz="2200" dirty="0">
              <a:solidFill>
                <a:srgbClr val="0070C0"/>
              </a:solidFill>
            </a:endParaRPr>
          </a:p>
        </p:txBody>
      </p:sp>
      <p:pic>
        <p:nvPicPr>
          <p:cNvPr id="3" name="Picture 3" descr="logo+name black"/>
          <p:cNvPicPr>
            <a:picLocks noChangeAspect="1" noChangeArrowheads="1"/>
          </p:cNvPicPr>
          <p:nvPr/>
        </p:nvPicPr>
        <p:blipFill>
          <a:blip r:embed="rId2"/>
          <a:srcRect/>
          <a:stretch>
            <a:fillRect/>
          </a:stretch>
        </p:blipFill>
        <p:spPr bwMode="auto">
          <a:xfrm>
            <a:off x="372539" y="211667"/>
            <a:ext cx="1524000" cy="631825"/>
          </a:xfrm>
          <a:prstGeom prst="rect">
            <a:avLst/>
          </a:prstGeom>
          <a:noFill/>
          <a:ln w="9525">
            <a:noFill/>
            <a:miter lim="800000"/>
            <a:headEnd/>
            <a:tailEnd/>
          </a:ln>
        </p:spPr>
      </p:pic>
      <p:sp>
        <p:nvSpPr>
          <p:cNvPr id="4" name="TextBox 3"/>
          <p:cNvSpPr txBox="1"/>
          <p:nvPr/>
        </p:nvSpPr>
        <p:spPr>
          <a:xfrm>
            <a:off x="5511798" y="4910667"/>
            <a:ext cx="3386667" cy="923330"/>
          </a:xfrm>
          <a:prstGeom prst="rect">
            <a:avLst/>
          </a:prstGeom>
          <a:noFill/>
        </p:spPr>
        <p:txBody>
          <a:bodyPr wrap="square" rtlCol="0">
            <a:spAutoFit/>
          </a:bodyPr>
          <a:lstStyle/>
          <a:p>
            <a:r>
              <a:rPr lang="en-GB" sz="1800" dirty="0" smtClean="0"/>
              <a:t>And they shall be combined with those of the existing telescopes at Paranal (VLT)</a:t>
            </a:r>
            <a:endParaRPr lang="en-GB" sz="1800" dirty="0"/>
          </a:p>
        </p:txBody>
      </p:sp>
      <p:pic>
        <p:nvPicPr>
          <p:cNvPr id="1027" name="Picture 3"/>
          <p:cNvPicPr>
            <a:picLocks noChangeAspect="1" noChangeArrowheads="1"/>
          </p:cNvPicPr>
          <p:nvPr/>
        </p:nvPicPr>
        <p:blipFill>
          <a:blip r:embed="rId3"/>
          <a:srcRect/>
          <a:stretch>
            <a:fillRect/>
          </a:stretch>
        </p:blipFill>
        <p:spPr bwMode="auto">
          <a:xfrm>
            <a:off x="0" y="2959100"/>
            <a:ext cx="5046663" cy="3898900"/>
          </a:xfrm>
          <a:prstGeom prst="rect">
            <a:avLst/>
          </a:prstGeom>
          <a:noFill/>
        </p:spPr>
      </p:pic>
      <p:pic>
        <p:nvPicPr>
          <p:cNvPr id="1026" name="Picture 2"/>
          <p:cNvPicPr>
            <a:picLocks noChangeAspect="1" noChangeArrowheads="1"/>
          </p:cNvPicPr>
          <p:nvPr/>
        </p:nvPicPr>
        <p:blipFill>
          <a:blip r:embed="rId4"/>
          <a:srcRect/>
          <a:stretch>
            <a:fillRect/>
          </a:stretch>
        </p:blipFill>
        <p:spPr bwMode="auto">
          <a:xfrm>
            <a:off x="3960813" y="0"/>
            <a:ext cx="5183187" cy="4005263"/>
          </a:xfrm>
          <a:prstGeom prst="rect">
            <a:avLst/>
          </a:prstGeom>
          <a:noFill/>
          <a:ln w="50800">
            <a:solidFill>
              <a:schemeClr val="accent1"/>
            </a:solidFill>
            <a:miter lim="800000"/>
            <a:headEnd/>
            <a:tailEnd/>
          </a:ln>
        </p:spPr>
      </p:pic>
      <p:sp>
        <p:nvSpPr>
          <p:cNvPr id="9" name="TextBox 8"/>
          <p:cNvSpPr txBox="1"/>
          <p:nvPr/>
        </p:nvSpPr>
        <p:spPr>
          <a:xfrm>
            <a:off x="4538133" y="3276600"/>
            <a:ext cx="3606801" cy="584775"/>
          </a:xfrm>
          <a:prstGeom prst="rect">
            <a:avLst/>
          </a:prstGeom>
          <a:noFill/>
        </p:spPr>
        <p:txBody>
          <a:bodyPr wrap="square" rtlCol="0">
            <a:spAutoFit/>
          </a:bodyPr>
          <a:lstStyle/>
          <a:p>
            <a:r>
              <a:rPr lang="en-GB" sz="1600" dirty="0" smtClean="0"/>
              <a:t>Local use of flywheels or STATCOM’s seems to  be necessary</a:t>
            </a:r>
            <a:endParaRPr lang="en-GB" sz="1600" dirty="0"/>
          </a:p>
        </p:txBody>
      </p:sp>
      <p:sp>
        <p:nvSpPr>
          <p:cNvPr id="12" name="Slide Number Placeholder 11"/>
          <p:cNvSpPr>
            <a:spLocks noGrp="1"/>
          </p:cNvSpPr>
          <p:nvPr>
            <p:ph type="sldNum" sz="quarter" idx="12"/>
          </p:nvPr>
        </p:nvSpPr>
        <p:spPr>
          <a:xfrm>
            <a:off x="8494614" y="6491160"/>
            <a:ext cx="519913" cy="241412"/>
          </a:xfrm>
        </p:spPr>
        <p:txBody>
          <a:bodyPr/>
          <a:lstStyle/>
          <a:p>
            <a:fld id="{B0CBB564-CCCD-49F9-B00E-89252E5BA67D}" type="slidenum">
              <a:rPr lang="en-US" sz="1000" smtClean="0"/>
              <a:pPr/>
              <a:t>19</a:t>
            </a:fld>
            <a:endParaRPr lang="en-US" sz="1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5664205" y="296334"/>
            <a:ext cx="2641600" cy="1871132"/>
            <a:chOff x="5664205" y="296334"/>
            <a:chExt cx="2641600" cy="1871132"/>
          </a:xfrm>
        </p:grpSpPr>
        <p:pic>
          <p:nvPicPr>
            <p:cNvPr id="8" name="Picture 7" descr="alma-building-4.jpg"/>
            <p:cNvPicPr>
              <a:picLocks noChangeAspect="1"/>
            </p:cNvPicPr>
            <p:nvPr/>
          </p:nvPicPr>
          <p:blipFill>
            <a:blip r:embed="rId2"/>
            <a:stretch>
              <a:fillRect/>
            </a:stretch>
          </p:blipFill>
          <p:spPr>
            <a:xfrm>
              <a:off x="5731939" y="623491"/>
              <a:ext cx="2316866" cy="1543975"/>
            </a:xfrm>
            <a:prstGeom prst="rect">
              <a:avLst/>
            </a:prstGeom>
          </p:spPr>
        </p:pic>
        <p:sp>
          <p:nvSpPr>
            <p:cNvPr id="9" name="TextBox 8"/>
            <p:cNvSpPr txBox="1"/>
            <p:nvPr/>
          </p:nvSpPr>
          <p:spPr>
            <a:xfrm>
              <a:off x="5664205" y="296334"/>
              <a:ext cx="2641600" cy="400110"/>
            </a:xfrm>
            <a:prstGeom prst="rect">
              <a:avLst/>
            </a:prstGeom>
            <a:noFill/>
          </p:spPr>
          <p:txBody>
            <a:bodyPr wrap="square" rtlCol="0">
              <a:spAutoFit/>
            </a:bodyPr>
            <a:lstStyle/>
            <a:p>
              <a:r>
                <a:rPr lang="en-GB" sz="2000" b="1" dirty="0" smtClean="0">
                  <a:solidFill>
                    <a:srgbClr val="0070C0"/>
                  </a:solidFill>
                </a:rPr>
                <a:t>Vitacura</a:t>
              </a:r>
              <a:r>
                <a:rPr lang="en-GB" sz="2000" dirty="0" smtClean="0">
                  <a:solidFill>
                    <a:srgbClr val="0070C0"/>
                  </a:solidFill>
                </a:rPr>
                <a:t>, Santiago</a:t>
              </a:r>
              <a:endParaRPr lang="en-GB" sz="2000" dirty="0">
                <a:solidFill>
                  <a:srgbClr val="0070C0"/>
                </a:solidFill>
              </a:endParaRPr>
            </a:p>
          </p:txBody>
        </p:sp>
      </p:grpSp>
      <p:grpSp>
        <p:nvGrpSpPr>
          <p:cNvPr id="14" name="Group 15"/>
          <p:cNvGrpSpPr/>
          <p:nvPr/>
        </p:nvGrpSpPr>
        <p:grpSpPr>
          <a:xfrm>
            <a:off x="419948" y="2909146"/>
            <a:ext cx="4524585" cy="1703418"/>
            <a:chOff x="419948" y="2909146"/>
            <a:chExt cx="4524585" cy="1703418"/>
          </a:xfrm>
        </p:grpSpPr>
        <p:pic>
          <p:nvPicPr>
            <p:cNvPr id="12" name="Picture 11" descr="ALMA ant1s.jpg"/>
            <p:cNvPicPr>
              <a:picLocks noChangeAspect="1"/>
            </p:cNvPicPr>
            <p:nvPr/>
          </p:nvPicPr>
          <p:blipFill>
            <a:blip r:embed="rId3"/>
            <a:stretch>
              <a:fillRect/>
            </a:stretch>
          </p:blipFill>
          <p:spPr>
            <a:xfrm>
              <a:off x="419948" y="2909146"/>
              <a:ext cx="3161952" cy="1679787"/>
            </a:xfrm>
            <a:prstGeom prst="rect">
              <a:avLst/>
            </a:prstGeom>
          </p:spPr>
        </p:pic>
        <p:sp>
          <p:nvSpPr>
            <p:cNvPr id="13" name="Rectangle 12"/>
            <p:cNvSpPr/>
            <p:nvPr/>
          </p:nvSpPr>
          <p:spPr>
            <a:xfrm>
              <a:off x="3548133" y="3658457"/>
              <a:ext cx="1396400" cy="954107"/>
            </a:xfrm>
            <a:prstGeom prst="rect">
              <a:avLst/>
            </a:prstGeom>
          </p:spPr>
          <p:txBody>
            <a:bodyPr wrap="square">
              <a:spAutoFit/>
            </a:bodyPr>
            <a:lstStyle/>
            <a:p>
              <a:r>
                <a:rPr lang="en-GB" sz="2000" b="1" dirty="0" smtClean="0">
                  <a:solidFill>
                    <a:srgbClr val="0070C0"/>
                  </a:solidFill>
                </a:rPr>
                <a:t>ALMA</a:t>
              </a:r>
              <a:r>
                <a:rPr lang="en-GB" sz="2000" dirty="0" smtClean="0">
                  <a:solidFill>
                    <a:srgbClr val="0070C0"/>
                  </a:solidFill>
                </a:rPr>
                <a:t>, </a:t>
              </a:r>
              <a:r>
                <a:rPr lang="en-US" sz="1800" dirty="0" smtClean="0">
                  <a:solidFill>
                    <a:srgbClr val="0070C0"/>
                  </a:solidFill>
                </a:rPr>
                <a:t>Chajnantor, </a:t>
              </a:r>
              <a:r>
                <a:rPr lang="en-GB" sz="1800" dirty="0" smtClean="0">
                  <a:solidFill>
                    <a:srgbClr val="0070C0"/>
                  </a:solidFill>
                </a:rPr>
                <a:t>II Region </a:t>
              </a:r>
              <a:endParaRPr lang="en-GB" sz="1800" dirty="0">
                <a:solidFill>
                  <a:srgbClr val="0070C0"/>
                </a:solidFill>
              </a:endParaRPr>
            </a:p>
          </p:txBody>
        </p:sp>
      </p:grpSp>
      <p:grpSp>
        <p:nvGrpSpPr>
          <p:cNvPr id="15" name="Group 17"/>
          <p:cNvGrpSpPr/>
          <p:nvPr/>
        </p:nvGrpSpPr>
        <p:grpSpPr>
          <a:xfrm>
            <a:off x="3733798" y="2339875"/>
            <a:ext cx="4978404" cy="2129772"/>
            <a:chOff x="3733798" y="2339875"/>
            <a:chExt cx="4978404" cy="2129772"/>
          </a:xfrm>
        </p:grpSpPr>
        <p:pic>
          <p:nvPicPr>
            <p:cNvPr id="6" name="Picture 5" descr="eso0111f.jpg"/>
            <p:cNvPicPr>
              <a:picLocks noChangeAspect="1"/>
            </p:cNvPicPr>
            <p:nvPr/>
          </p:nvPicPr>
          <p:blipFill>
            <a:blip r:embed="rId4"/>
            <a:stretch>
              <a:fillRect/>
            </a:stretch>
          </p:blipFill>
          <p:spPr>
            <a:xfrm>
              <a:off x="5418669" y="2352008"/>
              <a:ext cx="3293533" cy="2117639"/>
            </a:xfrm>
            <a:prstGeom prst="rect">
              <a:avLst/>
            </a:prstGeom>
          </p:spPr>
        </p:pic>
        <p:sp>
          <p:nvSpPr>
            <p:cNvPr id="10" name="TextBox 9"/>
            <p:cNvSpPr txBox="1"/>
            <p:nvPr/>
          </p:nvSpPr>
          <p:spPr>
            <a:xfrm>
              <a:off x="3733798" y="2339875"/>
              <a:ext cx="1743376" cy="954107"/>
            </a:xfrm>
            <a:prstGeom prst="rect">
              <a:avLst/>
            </a:prstGeom>
            <a:noFill/>
          </p:spPr>
          <p:txBody>
            <a:bodyPr wrap="square" rtlCol="0">
              <a:spAutoFit/>
            </a:bodyPr>
            <a:lstStyle/>
            <a:p>
              <a:r>
                <a:rPr lang="en-GB" sz="2000" b="1" dirty="0" smtClean="0">
                  <a:solidFill>
                    <a:srgbClr val="0070C0"/>
                  </a:solidFill>
                </a:rPr>
                <a:t>Paranal</a:t>
              </a:r>
              <a:r>
                <a:rPr lang="en-GB" sz="2000" dirty="0" smtClean="0">
                  <a:solidFill>
                    <a:srgbClr val="0070C0"/>
                  </a:solidFill>
                </a:rPr>
                <a:t>, VLT,</a:t>
              </a:r>
            </a:p>
            <a:p>
              <a:pPr algn="r"/>
              <a:r>
                <a:rPr lang="en-GB" sz="1800" dirty="0" smtClean="0">
                  <a:solidFill>
                    <a:srgbClr val="0070C0"/>
                  </a:solidFill>
                </a:rPr>
                <a:t>Atacama,</a:t>
              </a:r>
            </a:p>
            <a:p>
              <a:pPr algn="r"/>
              <a:r>
                <a:rPr lang="en-GB" sz="1800" dirty="0" smtClean="0">
                  <a:solidFill>
                    <a:srgbClr val="0070C0"/>
                  </a:solidFill>
                </a:rPr>
                <a:t>II Region </a:t>
              </a:r>
              <a:endParaRPr lang="en-GB" sz="1800" dirty="0">
                <a:solidFill>
                  <a:srgbClr val="0070C0"/>
                </a:solidFill>
              </a:endParaRPr>
            </a:p>
          </p:txBody>
        </p:sp>
      </p:grpSp>
      <p:grpSp>
        <p:nvGrpSpPr>
          <p:cNvPr id="16" name="Group 13"/>
          <p:cNvGrpSpPr/>
          <p:nvPr/>
        </p:nvGrpSpPr>
        <p:grpSpPr>
          <a:xfrm>
            <a:off x="384078" y="331391"/>
            <a:ext cx="3337773" cy="2264662"/>
            <a:chOff x="384078" y="331391"/>
            <a:chExt cx="3337773" cy="2264662"/>
          </a:xfrm>
        </p:grpSpPr>
        <p:pic>
          <p:nvPicPr>
            <p:cNvPr id="5" name="Picture 4" descr="la-silla-domes-beletsky-potw.jpg"/>
            <p:cNvPicPr>
              <a:picLocks noChangeAspect="1"/>
            </p:cNvPicPr>
            <p:nvPr/>
          </p:nvPicPr>
          <p:blipFill>
            <a:blip r:embed="rId5"/>
            <a:stretch>
              <a:fillRect/>
            </a:stretch>
          </p:blipFill>
          <p:spPr>
            <a:xfrm>
              <a:off x="482599" y="331391"/>
              <a:ext cx="2806008" cy="1869942"/>
            </a:xfrm>
            <a:prstGeom prst="rect">
              <a:avLst/>
            </a:prstGeom>
          </p:spPr>
        </p:pic>
        <p:sp>
          <p:nvSpPr>
            <p:cNvPr id="7" name="TextBox 6"/>
            <p:cNvSpPr txBox="1"/>
            <p:nvPr/>
          </p:nvSpPr>
          <p:spPr>
            <a:xfrm>
              <a:off x="384078" y="2195943"/>
              <a:ext cx="3337773" cy="400110"/>
            </a:xfrm>
            <a:prstGeom prst="rect">
              <a:avLst/>
            </a:prstGeom>
            <a:noFill/>
          </p:spPr>
          <p:txBody>
            <a:bodyPr wrap="none" rtlCol="0">
              <a:spAutoFit/>
            </a:bodyPr>
            <a:lstStyle/>
            <a:p>
              <a:r>
                <a:rPr lang="en-GB" sz="2000" b="1" dirty="0" smtClean="0">
                  <a:solidFill>
                    <a:srgbClr val="0070C0"/>
                  </a:solidFill>
                </a:rPr>
                <a:t>La Silla</a:t>
              </a:r>
              <a:r>
                <a:rPr lang="en-GB" sz="2000" dirty="0" smtClean="0">
                  <a:solidFill>
                    <a:srgbClr val="0070C0"/>
                  </a:solidFill>
                </a:rPr>
                <a:t>, </a:t>
              </a:r>
              <a:r>
                <a:rPr lang="en-GB" sz="1800" dirty="0" smtClean="0">
                  <a:solidFill>
                    <a:srgbClr val="0070C0"/>
                  </a:solidFill>
                </a:rPr>
                <a:t>Atacama, IV Region </a:t>
              </a:r>
              <a:endParaRPr lang="en-GB" sz="1800" dirty="0">
                <a:solidFill>
                  <a:srgbClr val="0070C0"/>
                </a:solidFill>
              </a:endParaRPr>
            </a:p>
          </p:txBody>
        </p:sp>
      </p:grpSp>
      <p:sp>
        <p:nvSpPr>
          <p:cNvPr id="3" name="Rectangle 2"/>
          <p:cNvSpPr>
            <a:spLocks noChangeArrowheads="1"/>
          </p:cNvSpPr>
          <p:nvPr/>
        </p:nvSpPr>
        <p:spPr bwMode="auto">
          <a:xfrm>
            <a:off x="298957" y="4639733"/>
            <a:ext cx="8561821" cy="1185334"/>
          </a:xfrm>
          <a:prstGeom prst="rect">
            <a:avLst/>
          </a:prstGeom>
          <a:noFill/>
          <a:ln w="9525">
            <a:noFill/>
            <a:miter lim="800000"/>
            <a:headEnd/>
            <a:tailEnd/>
          </a:ln>
        </p:spPr>
        <p:txBody>
          <a:bodyPr/>
          <a:lstStyle/>
          <a:p>
            <a:r>
              <a:rPr lang="en-GB" sz="2000" dirty="0" smtClean="0"/>
              <a:t>ESO is supported by 15 Countries, among which Brazil has been recently added,  </a:t>
            </a:r>
          </a:p>
          <a:p>
            <a:r>
              <a:rPr lang="en-GB" sz="1600" dirty="0" smtClean="0"/>
              <a:t>(Austria, Belgium, Brazil, the Czech Republic, Denmark, Finland, France, Germany, Italy, the Netherlands, Portugal, Spain, Sweden, Switzerland and the United Kingdom)</a:t>
            </a:r>
          </a:p>
        </p:txBody>
      </p:sp>
      <p:pic>
        <p:nvPicPr>
          <p:cNvPr id="4" name="Picture 6" descr="eso-flags-noframes.png"/>
          <p:cNvPicPr>
            <a:picLocks noChangeAspect="1"/>
          </p:cNvPicPr>
          <p:nvPr/>
        </p:nvPicPr>
        <p:blipFill>
          <a:blip r:embed="rId6"/>
          <a:srcRect/>
          <a:stretch>
            <a:fillRect/>
          </a:stretch>
        </p:blipFill>
        <p:spPr bwMode="auto">
          <a:xfrm>
            <a:off x="393171" y="6060023"/>
            <a:ext cx="8189356" cy="256116"/>
          </a:xfrm>
          <a:prstGeom prst="rect">
            <a:avLst/>
          </a:prstGeom>
          <a:noFill/>
          <a:ln w="9525">
            <a:noFill/>
            <a:miter lim="800000"/>
            <a:headEnd/>
            <a:tailEnd/>
          </a:ln>
        </p:spPr>
      </p:pic>
      <p:pic>
        <p:nvPicPr>
          <p:cNvPr id="11" name="Picture 3" descr="logo+name black"/>
          <p:cNvPicPr>
            <a:picLocks noChangeAspect="1" noChangeArrowheads="1"/>
          </p:cNvPicPr>
          <p:nvPr/>
        </p:nvPicPr>
        <p:blipFill>
          <a:blip r:embed="rId7"/>
          <a:srcRect/>
          <a:stretch>
            <a:fillRect/>
          </a:stretch>
        </p:blipFill>
        <p:spPr bwMode="auto">
          <a:xfrm>
            <a:off x="3894670" y="787406"/>
            <a:ext cx="1524000" cy="631825"/>
          </a:xfrm>
          <a:prstGeom prst="rect">
            <a:avLst/>
          </a:prstGeom>
          <a:noFill/>
          <a:ln w="9525">
            <a:noFill/>
            <a:miter lim="800000"/>
            <a:headEnd/>
            <a:tailEnd/>
          </a:ln>
        </p:spPr>
      </p:pic>
      <p:sp>
        <p:nvSpPr>
          <p:cNvPr id="17" name="Slide Number Placeholder 16"/>
          <p:cNvSpPr>
            <a:spLocks noGrp="1"/>
          </p:cNvSpPr>
          <p:nvPr>
            <p:ph type="sldNum" sz="quarter" idx="12"/>
          </p:nvPr>
        </p:nvSpPr>
        <p:spPr>
          <a:xfrm>
            <a:off x="8059667" y="6555896"/>
            <a:ext cx="954862" cy="184769"/>
          </a:xfrm>
        </p:spPr>
        <p:txBody>
          <a:bodyPr/>
          <a:lstStyle/>
          <a:p>
            <a:fld id="{B0CBB564-CCCD-49F9-B00E-89252E5BA67D}" type="slidenum">
              <a:rPr lang="en-US" sz="1000" smtClean="0"/>
              <a:pPr/>
              <a:t>2</a:t>
            </a:fld>
            <a:endParaRPr lang="en-US" sz="1000" dirty="0"/>
          </a:p>
        </p:txBody>
      </p:sp>
      <p:sp>
        <p:nvSpPr>
          <p:cNvPr id="19" name="Rectangle 18"/>
          <p:cNvSpPr/>
          <p:nvPr/>
        </p:nvSpPr>
        <p:spPr bwMode="auto">
          <a:xfrm>
            <a:off x="1043805" y="4934313"/>
            <a:ext cx="6392174" cy="37093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000" dirty="0" smtClean="0">
                <a:solidFill>
                  <a:srgbClr val="0000CC"/>
                </a:solidFill>
              </a:rPr>
              <a:t>  and is already operating four sites in Chile</a:t>
            </a:r>
            <a:r>
              <a:rPr lang="en-GB" sz="2000" dirty="0" smtClean="0"/>
              <a:t>.</a:t>
            </a:r>
            <a:endParaRPr kumimoji="0" lang="en-GB" sz="2000" b="0" i="0" u="none" strike="noStrike" cap="none" normalizeH="0" baseline="0" dirty="0">
              <a:ln>
                <a:noFill/>
              </a:ln>
              <a:solidFill>
                <a:schemeClr val="tx1"/>
              </a:solidFill>
              <a:effectLst/>
              <a:latin typeface="Arial" pitchFamily="36" charset="0"/>
              <a:ea typeface="ＭＳ Ｐゴシック" pitchFamily="36" charset="-128"/>
              <a:cs typeface="ＭＳ Ｐゴシック" pitchFamily="36" charset="-128"/>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name black"/>
          <p:cNvPicPr>
            <a:picLocks noChangeAspect="1" noChangeArrowheads="1"/>
          </p:cNvPicPr>
          <p:nvPr/>
        </p:nvPicPr>
        <p:blipFill>
          <a:blip r:embed="rId3"/>
          <a:srcRect/>
          <a:stretch>
            <a:fillRect/>
          </a:stretch>
        </p:blipFill>
        <p:spPr bwMode="auto">
          <a:xfrm>
            <a:off x="7145867" y="287870"/>
            <a:ext cx="1524000" cy="631825"/>
          </a:xfrm>
          <a:prstGeom prst="rect">
            <a:avLst/>
          </a:prstGeom>
          <a:noFill/>
          <a:ln w="9525">
            <a:noFill/>
            <a:miter lim="800000"/>
            <a:headEnd/>
            <a:tailEnd/>
          </a:ln>
        </p:spPr>
      </p:pic>
      <p:sp>
        <p:nvSpPr>
          <p:cNvPr id="3" name="TextBox 2"/>
          <p:cNvSpPr txBox="1"/>
          <p:nvPr/>
        </p:nvSpPr>
        <p:spPr>
          <a:xfrm>
            <a:off x="406401" y="1134540"/>
            <a:ext cx="4871847" cy="400110"/>
          </a:xfrm>
          <a:prstGeom prst="rect">
            <a:avLst/>
          </a:prstGeom>
          <a:noFill/>
        </p:spPr>
        <p:txBody>
          <a:bodyPr wrap="none" rtlCol="0">
            <a:spAutoFit/>
          </a:bodyPr>
          <a:lstStyle/>
          <a:p>
            <a:r>
              <a:rPr lang="en-GB" sz="2000" dirty="0" smtClean="0"/>
              <a:t>Resulting in total estimated power needs:</a:t>
            </a:r>
            <a:endParaRPr lang="en-GB" sz="2000" dirty="0"/>
          </a:p>
        </p:txBody>
      </p:sp>
      <p:graphicFrame>
        <p:nvGraphicFramePr>
          <p:cNvPr id="4" name="Table 3"/>
          <p:cNvGraphicFramePr>
            <a:graphicFrameLocks noGrp="1"/>
          </p:cNvGraphicFramePr>
          <p:nvPr/>
        </p:nvGraphicFramePr>
        <p:xfrm>
          <a:off x="448730" y="1735677"/>
          <a:ext cx="8195736" cy="2123440"/>
        </p:xfrm>
        <a:graphic>
          <a:graphicData uri="http://schemas.openxmlformats.org/drawingml/2006/table">
            <a:tbl>
              <a:tblPr firstRow="1" bandRow="1">
                <a:tableStyleId>{21E4AEA4-8DFA-4A89-87EB-49C32662AFE0}</a:tableStyleId>
              </a:tblPr>
              <a:tblGrid>
                <a:gridCol w="3708403"/>
                <a:gridCol w="1515534"/>
                <a:gridCol w="1430866"/>
                <a:gridCol w="1540933"/>
              </a:tblGrid>
              <a:tr h="370840">
                <a:tc>
                  <a:txBody>
                    <a:bodyPr/>
                    <a:lstStyle/>
                    <a:p>
                      <a:endParaRPr lang="en-GB" dirty="0"/>
                    </a:p>
                  </a:txBody>
                  <a:tcPr/>
                </a:tc>
                <a:tc>
                  <a:txBody>
                    <a:bodyPr/>
                    <a:lstStyle/>
                    <a:p>
                      <a:pPr algn="ctr"/>
                      <a:r>
                        <a:rPr lang="en-GB" dirty="0" smtClean="0"/>
                        <a:t>Paranal</a:t>
                      </a:r>
                    </a:p>
                    <a:p>
                      <a:pPr algn="ctr"/>
                      <a:r>
                        <a:rPr lang="en-GB" b="0" dirty="0" smtClean="0"/>
                        <a:t>(VLT)</a:t>
                      </a:r>
                      <a:endParaRPr lang="en-GB" b="0" dirty="0"/>
                    </a:p>
                  </a:txBody>
                  <a:tcPr/>
                </a:tc>
                <a:tc>
                  <a:txBody>
                    <a:bodyPr/>
                    <a:lstStyle/>
                    <a:p>
                      <a:pPr algn="ctr"/>
                      <a:r>
                        <a:rPr lang="en-GB" dirty="0" smtClean="0"/>
                        <a:t>Armazones</a:t>
                      </a:r>
                    </a:p>
                    <a:p>
                      <a:pPr algn="ctr"/>
                      <a:r>
                        <a:rPr lang="en-GB" b="0" dirty="0" smtClean="0"/>
                        <a:t>(E-ELT)</a:t>
                      </a:r>
                      <a:endParaRPr lang="en-GB" b="0" dirty="0"/>
                    </a:p>
                  </a:txBody>
                  <a:tcPr/>
                </a:tc>
                <a:tc>
                  <a:txBody>
                    <a:bodyPr/>
                    <a:lstStyle/>
                    <a:p>
                      <a:pPr algn="ctr"/>
                      <a:r>
                        <a:rPr lang="en-GB" dirty="0" smtClean="0"/>
                        <a:t>Total</a:t>
                      </a:r>
                      <a:endParaRPr lang="en-GB" dirty="0"/>
                    </a:p>
                  </a:txBody>
                  <a:tcPr/>
                </a:tc>
              </a:tr>
              <a:tr h="370840">
                <a:tc>
                  <a:txBody>
                    <a:bodyPr/>
                    <a:lstStyle/>
                    <a:p>
                      <a:r>
                        <a:rPr lang="en-GB" dirty="0" smtClean="0"/>
                        <a:t>Instantaneous peak power </a:t>
                      </a:r>
                      <a:endParaRPr lang="en-GB" dirty="0"/>
                    </a:p>
                  </a:txBody>
                  <a:tcPr/>
                </a:tc>
                <a:tc>
                  <a:txBody>
                    <a:bodyPr/>
                    <a:lstStyle/>
                    <a:p>
                      <a:pPr algn="r"/>
                      <a:r>
                        <a:rPr lang="en-GB" dirty="0" smtClean="0"/>
                        <a:t>2.5 MVA</a:t>
                      </a:r>
                      <a:endParaRPr lang="en-GB" dirty="0"/>
                    </a:p>
                  </a:txBody>
                  <a:tcPr/>
                </a:tc>
                <a:tc>
                  <a:txBody>
                    <a:bodyPr/>
                    <a:lstStyle/>
                    <a:p>
                      <a:pPr algn="r"/>
                      <a:r>
                        <a:rPr lang="en-GB" dirty="0" smtClean="0"/>
                        <a:t>10.0 MVA</a:t>
                      </a:r>
                      <a:endParaRPr lang="en-GB" dirty="0"/>
                    </a:p>
                  </a:txBody>
                  <a:tcPr/>
                </a:tc>
                <a:tc>
                  <a:txBody>
                    <a:bodyPr/>
                    <a:lstStyle/>
                    <a:p>
                      <a:pPr algn="r"/>
                      <a:r>
                        <a:rPr lang="en-GB" dirty="0" smtClean="0"/>
                        <a:t>12.5 MVA</a:t>
                      </a:r>
                      <a:endParaRPr lang="en-GB" dirty="0"/>
                    </a:p>
                  </a:txBody>
                  <a:tcPr/>
                </a:tc>
              </a:tr>
              <a:tr h="370840">
                <a:tc>
                  <a:txBody>
                    <a:bodyPr/>
                    <a:lstStyle/>
                    <a:p>
                      <a:r>
                        <a:rPr lang="en-GB" dirty="0" smtClean="0"/>
                        <a:t>Max power demand</a:t>
                      </a:r>
                      <a:endParaRPr lang="en-GB" dirty="0"/>
                    </a:p>
                  </a:txBody>
                  <a:tcPr/>
                </a:tc>
                <a:tc>
                  <a:txBody>
                    <a:bodyPr/>
                    <a:lstStyle/>
                    <a:p>
                      <a:pPr algn="r"/>
                      <a:r>
                        <a:rPr lang="en-GB" dirty="0" smtClean="0"/>
                        <a:t>1.8 MVA</a:t>
                      </a:r>
                      <a:endParaRPr lang="en-GB" dirty="0"/>
                    </a:p>
                  </a:txBody>
                  <a:tcPr/>
                </a:tc>
                <a:tc>
                  <a:txBody>
                    <a:bodyPr/>
                    <a:lstStyle/>
                    <a:p>
                      <a:pPr algn="r"/>
                      <a:r>
                        <a:rPr lang="en-GB" dirty="0" smtClean="0"/>
                        <a:t>6.0 MVA</a:t>
                      </a:r>
                      <a:endParaRPr lang="en-GB" dirty="0"/>
                    </a:p>
                  </a:txBody>
                  <a:tcPr/>
                </a:tc>
                <a:tc>
                  <a:txBody>
                    <a:bodyPr/>
                    <a:lstStyle/>
                    <a:p>
                      <a:pPr algn="r"/>
                      <a:r>
                        <a:rPr lang="en-GB" dirty="0" smtClean="0"/>
                        <a:t>7.8 MVA</a:t>
                      </a:r>
                      <a:endParaRPr lang="en-GB" dirty="0"/>
                    </a:p>
                  </a:txBody>
                  <a:tcPr/>
                </a:tc>
              </a:tr>
              <a:tr h="370840">
                <a:tc>
                  <a:txBody>
                    <a:bodyPr/>
                    <a:lstStyle/>
                    <a:p>
                      <a:r>
                        <a:rPr lang="en-GB" dirty="0" smtClean="0"/>
                        <a:t>Yearly energy consumption</a:t>
                      </a:r>
                      <a:endParaRPr lang="en-GB" dirty="0"/>
                    </a:p>
                  </a:txBody>
                  <a:tcPr/>
                </a:tc>
                <a:tc>
                  <a:txBody>
                    <a:bodyPr/>
                    <a:lstStyle/>
                    <a:p>
                      <a:pPr algn="r"/>
                      <a:r>
                        <a:rPr lang="en-GB" dirty="0" smtClean="0"/>
                        <a:t>10 GWh/y</a:t>
                      </a:r>
                      <a:endParaRPr lang="en-GB" dirty="0"/>
                    </a:p>
                  </a:txBody>
                  <a:tcPr/>
                </a:tc>
                <a:tc>
                  <a:txBody>
                    <a:bodyPr/>
                    <a:lstStyle/>
                    <a:p>
                      <a:pPr algn="r"/>
                      <a:r>
                        <a:rPr lang="en-GB" dirty="0" smtClean="0"/>
                        <a:t>30 GWh/y</a:t>
                      </a:r>
                      <a:r>
                        <a:rPr lang="en-GB" baseline="30000" dirty="0" smtClean="0"/>
                        <a:t>(1)</a:t>
                      </a:r>
                      <a:endParaRPr lang="en-GB" dirty="0"/>
                    </a:p>
                  </a:txBody>
                  <a:tcPr/>
                </a:tc>
                <a:tc>
                  <a:txBody>
                    <a:bodyPr/>
                    <a:lstStyle/>
                    <a:p>
                      <a:pPr algn="r"/>
                      <a:r>
                        <a:rPr lang="en-GB" dirty="0" smtClean="0"/>
                        <a:t>40 GWh/y</a:t>
                      </a:r>
                      <a:r>
                        <a:rPr lang="en-GB" baseline="30000" dirty="0" smtClean="0"/>
                        <a:t>(1)</a:t>
                      </a:r>
                      <a:endParaRPr lang="en-GB" dirty="0"/>
                    </a:p>
                  </a:txBody>
                  <a:tcPr/>
                </a:tc>
              </a:tr>
              <a:tr h="370840">
                <a:tc>
                  <a:txBody>
                    <a:bodyPr/>
                    <a:lstStyle/>
                    <a:p>
                      <a:r>
                        <a:rPr lang="en-GB" dirty="0" smtClean="0"/>
                        <a:t>ESO internal distribution voltage</a:t>
                      </a:r>
                      <a:endParaRPr lang="en-GB" dirty="0"/>
                    </a:p>
                  </a:txBody>
                  <a:tcPr/>
                </a:tc>
                <a:tc>
                  <a:txBody>
                    <a:bodyPr/>
                    <a:lstStyle/>
                    <a:p>
                      <a:pPr algn="r"/>
                      <a:r>
                        <a:rPr lang="en-GB" dirty="0" smtClean="0"/>
                        <a:t>10 kV</a:t>
                      </a:r>
                      <a:endParaRPr lang="en-GB" dirty="0"/>
                    </a:p>
                  </a:txBody>
                  <a:tcPr/>
                </a:tc>
                <a:tc>
                  <a:txBody>
                    <a:bodyPr/>
                    <a:lstStyle/>
                    <a:p>
                      <a:pPr algn="r"/>
                      <a:r>
                        <a:rPr lang="en-GB" dirty="0" smtClean="0"/>
                        <a:t>15 kV</a:t>
                      </a:r>
                      <a:r>
                        <a:rPr lang="en-GB" baseline="30000" dirty="0" smtClean="0"/>
                        <a:t>(2)</a:t>
                      </a:r>
                      <a:endParaRPr lang="en-GB" dirty="0"/>
                    </a:p>
                  </a:txBody>
                  <a:tcPr/>
                </a:tc>
                <a:tc>
                  <a:txBody>
                    <a:bodyPr/>
                    <a:lstStyle/>
                    <a:p>
                      <a:pPr algn="r"/>
                      <a:endParaRPr lang="en-GB" dirty="0"/>
                    </a:p>
                  </a:txBody>
                  <a:tcPr>
                    <a:solidFill>
                      <a:schemeClr val="accent2"/>
                    </a:solidFill>
                  </a:tcPr>
                </a:tc>
              </a:tr>
            </a:tbl>
          </a:graphicData>
        </a:graphic>
      </p:graphicFrame>
      <p:sp>
        <p:nvSpPr>
          <p:cNvPr id="5" name="TextBox 4"/>
          <p:cNvSpPr txBox="1"/>
          <p:nvPr/>
        </p:nvSpPr>
        <p:spPr>
          <a:xfrm>
            <a:off x="431795" y="3996288"/>
            <a:ext cx="8102600" cy="1077218"/>
          </a:xfrm>
          <a:prstGeom prst="rect">
            <a:avLst/>
          </a:prstGeom>
          <a:noFill/>
        </p:spPr>
        <p:txBody>
          <a:bodyPr wrap="square" rtlCol="0">
            <a:spAutoFit/>
          </a:bodyPr>
          <a:lstStyle/>
          <a:p>
            <a:pPr marL="804863" indent="-804863">
              <a:tabLst>
                <a:tab pos="1252538" algn="l"/>
              </a:tabLst>
            </a:pPr>
            <a:r>
              <a:rPr lang="en-GB" sz="1600" dirty="0" smtClean="0"/>
              <a:t>Notes: 	(1):	Estimated needs. During construction period remarkably lower power </a:t>
            </a:r>
          </a:p>
          <a:p>
            <a:pPr marL="804863" indent="-804863">
              <a:tabLst>
                <a:tab pos="1252538" algn="l"/>
              </a:tabLst>
            </a:pPr>
            <a:r>
              <a:rPr lang="en-GB" sz="1600" dirty="0" smtClean="0"/>
              <a:t>		needs are expected.</a:t>
            </a:r>
          </a:p>
          <a:p>
            <a:pPr marL="804863" indent="-804863">
              <a:tabLst>
                <a:tab pos="1252538" algn="l"/>
              </a:tabLst>
            </a:pPr>
            <a:r>
              <a:rPr lang="en-GB" sz="1600" dirty="0" smtClean="0"/>
              <a:t>	(2): 	15 kV is the preferred value. Other values can be accepted if they </a:t>
            </a:r>
          </a:p>
          <a:p>
            <a:pPr marL="804863" indent="-804863">
              <a:tabLst>
                <a:tab pos="1252538" algn="l"/>
              </a:tabLst>
            </a:pPr>
            <a:r>
              <a:rPr lang="en-GB" sz="1600" dirty="0" smtClean="0"/>
              <a:t>	       	provide technical or standardization advantages</a:t>
            </a:r>
            <a:endParaRPr lang="en-GB" sz="1600" dirty="0"/>
          </a:p>
        </p:txBody>
      </p:sp>
      <p:pic>
        <p:nvPicPr>
          <p:cNvPr id="7" name="Picture 6" descr="phot-11-01.jpg"/>
          <p:cNvPicPr>
            <a:picLocks noChangeAspect="1"/>
          </p:cNvPicPr>
          <p:nvPr/>
        </p:nvPicPr>
        <p:blipFill>
          <a:blip r:embed="rId4"/>
          <a:stretch>
            <a:fillRect/>
          </a:stretch>
        </p:blipFill>
        <p:spPr>
          <a:xfrm>
            <a:off x="397934" y="5227505"/>
            <a:ext cx="8475133" cy="1264649"/>
          </a:xfrm>
          <a:prstGeom prst="rect">
            <a:avLst/>
          </a:prstGeom>
        </p:spPr>
      </p:pic>
      <p:sp>
        <p:nvSpPr>
          <p:cNvPr id="11" name="Slide Number Placeholder 10"/>
          <p:cNvSpPr>
            <a:spLocks noGrp="1"/>
          </p:cNvSpPr>
          <p:nvPr>
            <p:ph type="sldNum" sz="quarter" idx="12"/>
          </p:nvPr>
        </p:nvSpPr>
        <p:spPr>
          <a:xfrm>
            <a:off x="8472360" y="6519708"/>
            <a:ext cx="495637" cy="204774"/>
          </a:xfrm>
        </p:spPr>
        <p:txBody>
          <a:bodyPr/>
          <a:lstStyle/>
          <a:p>
            <a:fld id="{B0CBB564-CCCD-49F9-B00E-89252E5BA67D}" type="slidenum">
              <a:rPr lang="en-US" sz="1000" smtClean="0"/>
              <a:pPr/>
              <a:t>20</a:t>
            </a:fld>
            <a:endParaRPr lang="en-US" sz="1000"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600" y="2023536"/>
            <a:ext cx="3672800" cy="461665"/>
          </a:xfrm>
          <a:prstGeom prst="rect">
            <a:avLst/>
          </a:prstGeom>
          <a:noFill/>
        </p:spPr>
        <p:txBody>
          <a:bodyPr wrap="none" rtlCol="0">
            <a:spAutoFit/>
          </a:bodyPr>
          <a:lstStyle/>
          <a:p>
            <a:r>
              <a:rPr lang="en-GB" b="1" dirty="0" smtClean="0"/>
              <a:t>Standby Power System</a:t>
            </a:r>
            <a:endParaRPr lang="en-GB" b="1" dirty="0"/>
          </a:p>
        </p:txBody>
      </p:sp>
      <p:sp>
        <p:nvSpPr>
          <p:cNvPr id="4" name="Rectangle 3"/>
          <p:cNvSpPr/>
          <p:nvPr/>
        </p:nvSpPr>
        <p:spPr>
          <a:xfrm>
            <a:off x="355600" y="2446868"/>
            <a:ext cx="8432799" cy="2108269"/>
          </a:xfrm>
          <a:prstGeom prst="rect">
            <a:avLst/>
          </a:prstGeom>
        </p:spPr>
        <p:txBody>
          <a:bodyPr wrap="square">
            <a:spAutoFit/>
          </a:bodyPr>
          <a:lstStyle/>
          <a:p>
            <a:r>
              <a:rPr lang="en-GB" sz="1800" dirty="0" smtClean="0"/>
              <a:t>A power generating station is currently operating at Paranal, which is used to supply the Paranal area power demand. </a:t>
            </a:r>
          </a:p>
          <a:p>
            <a:pPr>
              <a:spcBef>
                <a:spcPts val="600"/>
              </a:spcBef>
            </a:pPr>
            <a:r>
              <a:rPr lang="en-GB" sz="1800" dirty="0" smtClean="0"/>
              <a:t>This station is currently comprised of:</a:t>
            </a:r>
          </a:p>
          <a:p>
            <a:pPr marL="177800" indent="-177800">
              <a:buFont typeface="Arial" pitchFamily="34" charset="0"/>
              <a:buChar char="•"/>
            </a:pPr>
            <a:r>
              <a:rPr lang="en-GB" sz="1800" dirty="0" smtClean="0"/>
              <a:t>one multi-fuel turbine-generator set (rated about 2.6 MW</a:t>
            </a:r>
            <a:r>
              <a:rPr lang="en-GB" sz="1800" baseline="-25000" dirty="0" smtClean="0"/>
              <a:t>e</a:t>
            </a:r>
            <a:r>
              <a:rPr lang="en-GB" sz="1800" dirty="0" smtClean="0"/>
              <a:t> at the site)</a:t>
            </a:r>
          </a:p>
          <a:p>
            <a:pPr marL="177800" indent="-177800">
              <a:buFont typeface="Arial" pitchFamily="34" charset="0"/>
              <a:buChar char="•"/>
            </a:pPr>
            <a:r>
              <a:rPr lang="en-GB" sz="1800" dirty="0" smtClean="0"/>
              <a:t>three diesel-generator sets (3x 856 kW</a:t>
            </a:r>
            <a:r>
              <a:rPr lang="en-GB" sz="1800" baseline="-25000" dirty="0" smtClean="0"/>
              <a:t>e</a:t>
            </a:r>
            <a:r>
              <a:rPr lang="en-GB" sz="1800" dirty="0" smtClean="0"/>
              <a:t>) </a:t>
            </a:r>
          </a:p>
          <a:p>
            <a:r>
              <a:rPr lang="en-GB" sz="1800" dirty="0" smtClean="0"/>
              <a:t>all generators are directly connected to the MV (10 kV) distribution network of Paranal.</a:t>
            </a:r>
          </a:p>
        </p:txBody>
      </p:sp>
      <p:pic>
        <p:nvPicPr>
          <p:cNvPr id="5" name="Picture 4" descr="eso9707a.jpg"/>
          <p:cNvPicPr>
            <a:picLocks noChangeAspect="1"/>
          </p:cNvPicPr>
          <p:nvPr/>
        </p:nvPicPr>
        <p:blipFill>
          <a:blip r:embed="rId2"/>
          <a:stretch>
            <a:fillRect/>
          </a:stretch>
        </p:blipFill>
        <p:spPr>
          <a:xfrm>
            <a:off x="5253185" y="4405595"/>
            <a:ext cx="3213482" cy="2191695"/>
          </a:xfrm>
          <a:prstGeom prst="rect">
            <a:avLst/>
          </a:prstGeom>
        </p:spPr>
      </p:pic>
      <p:sp>
        <p:nvSpPr>
          <p:cNvPr id="8" name="Rectangle 7"/>
          <p:cNvSpPr/>
          <p:nvPr/>
        </p:nvSpPr>
        <p:spPr>
          <a:xfrm>
            <a:off x="338666" y="4550308"/>
            <a:ext cx="4351867" cy="1477328"/>
          </a:xfrm>
          <a:prstGeom prst="rect">
            <a:avLst/>
          </a:prstGeom>
        </p:spPr>
        <p:txBody>
          <a:bodyPr wrap="square">
            <a:spAutoFit/>
          </a:bodyPr>
          <a:lstStyle/>
          <a:p>
            <a:pPr>
              <a:spcBef>
                <a:spcPts val="600"/>
              </a:spcBef>
            </a:pPr>
            <a:r>
              <a:rPr lang="en-GB" sz="1800" dirty="0" smtClean="0"/>
              <a:t>This facility, upgraded if necessary, will be used as standby power generation system for both Paranal (VLT) and Armazones (E-ELT) after the connection of the Observatory to the grid.</a:t>
            </a:r>
          </a:p>
        </p:txBody>
      </p:sp>
      <p:pic>
        <p:nvPicPr>
          <p:cNvPr id="9" name="Picture 8" descr="Paranal Standby.jpg"/>
          <p:cNvPicPr>
            <a:picLocks noChangeAspect="1"/>
          </p:cNvPicPr>
          <p:nvPr/>
        </p:nvPicPr>
        <p:blipFill>
          <a:blip r:embed="rId3"/>
          <a:stretch>
            <a:fillRect/>
          </a:stretch>
        </p:blipFill>
        <p:spPr>
          <a:xfrm>
            <a:off x="440267" y="372336"/>
            <a:ext cx="6891866" cy="1639017"/>
          </a:xfrm>
          <a:prstGeom prst="rect">
            <a:avLst/>
          </a:prstGeom>
        </p:spPr>
      </p:pic>
      <p:pic>
        <p:nvPicPr>
          <p:cNvPr id="2" name="Picture 3" descr="logo+name black"/>
          <p:cNvPicPr>
            <a:picLocks noChangeAspect="1" noChangeArrowheads="1"/>
          </p:cNvPicPr>
          <p:nvPr/>
        </p:nvPicPr>
        <p:blipFill>
          <a:blip r:embed="rId4"/>
          <a:srcRect/>
          <a:stretch>
            <a:fillRect/>
          </a:stretch>
        </p:blipFill>
        <p:spPr bwMode="auto">
          <a:xfrm>
            <a:off x="7162799" y="372535"/>
            <a:ext cx="1524000" cy="631825"/>
          </a:xfrm>
          <a:prstGeom prst="rect">
            <a:avLst/>
          </a:prstGeom>
          <a:noFill/>
          <a:ln w="9525">
            <a:noFill/>
            <a:miter lim="800000"/>
            <a:headEnd/>
            <a:tailEnd/>
          </a:ln>
        </p:spPr>
      </p:pic>
      <p:sp>
        <p:nvSpPr>
          <p:cNvPr id="13" name="Slide Number Placeholder 12"/>
          <p:cNvSpPr>
            <a:spLocks noGrp="1"/>
          </p:cNvSpPr>
          <p:nvPr>
            <p:ph type="sldNum" sz="quarter" idx="12"/>
          </p:nvPr>
        </p:nvSpPr>
        <p:spPr>
          <a:xfrm>
            <a:off x="8367165" y="6554549"/>
            <a:ext cx="617017" cy="303451"/>
          </a:xfrm>
        </p:spPr>
        <p:txBody>
          <a:bodyPr/>
          <a:lstStyle/>
          <a:p>
            <a:fld id="{B0CBB564-CCCD-49F9-B00E-89252E5BA67D}" type="slidenum">
              <a:rPr lang="en-US" sz="1000" smtClean="0"/>
              <a:pPr/>
              <a:t>21</a:t>
            </a:fld>
            <a:endParaRPr lang="en-US" sz="10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1" y="304804"/>
            <a:ext cx="6914072" cy="461665"/>
          </a:xfrm>
          <a:prstGeom prst="rect">
            <a:avLst/>
          </a:prstGeom>
          <a:noFill/>
        </p:spPr>
        <p:txBody>
          <a:bodyPr wrap="none" rtlCol="0">
            <a:spAutoFit/>
          </a:bodyPr>
          <a:lstStyle/>
          <a:p>
            <a:r>
              <a:rPr lang="en-GB" b="1" dirty="0" smtClean="0"/>
              <a:t>Grid connection indicative single line diagram</a:t>
            </a:r>
            <a:endParaRPr lang="en-GB" b="1" dirty="0"/>
          </a:p>
        </p:txBody>
      </p:sp>
      <p:pic>
        <p:nvPicPr>
          <p:cNvPr id="5" name="Picture 3" descr="logo+name black"/>
          <p:cNvPicPr>
            <a:picLocks noChangeAspect="1" noChangeArrowheads="1"/>
          </p:cNvPicPr>
          <p:nvPr/>
        </p:nvPicPr>
        <p:blipFill>
          <a:blip r:embed="rId2"/>
          <a:srcRect/>
          <a:stretch>
            <a:fillRect/>
          </a:stretch>
        </p:blipFill>
        <p:spPr bwMode="auto">
          <a:xfrm>
            <a:off x="7340600" y="237068"/>
            <a:ext cx="1524000" cy="631825"/>
          </a:xfrm>
          <a:prstGeom prst="rect">
            <a:avLst/>
          </a:prstGeom>
          <a:noFill/>
          <a:ln w="9525">
            <a:noFill/>
            <a:miter lim="800000"/>
            <a:headEnd/>
            <a:tailEnd/>
          </a:ln>
        </p:spPr>
      </p:pic>
      <p:sp>
        <p:nvSpPr>
          <p:cNvPr id="7" name="TextBox 6"/>
          <p:cNvSpPr txBox="1"/>
          <p:nvPr/>
        </p:nvSpPr>
        <p:spPr>
          <a:xfrm>
            <a:off x="5740400" y="1083734"/>
            <a:ext cx="3107267" cy="5032147"/>
          </a:xfrm>
          <a:prstGeom prst="rect">
            <a:avLst/>
          </a:prstGeom>
          <a:noFill/>
        </p:spPr>
        <p:txBody>
          <a:bodyPr wrap="square" rtlCol="0">
            <a:spAutoFit/>
          </a:bodyPr>
          <a:lstStyle/>
          <a:p>
            <a:pPr>
              <a:spcAft>
                <a:spcPts val="600"/>
              </a:spcAft>
            </a:pPr>
            <a:r>
              <a:rPr lang="en-GB" sz="1800" dirty="0" smtClean="0"/>
              <a:t>Grid line shall be connected to an open switchyard substation to be build at Paranal downhill area.</a:t>
            </a:r>
          </a:p>
          <a:p>
            <a:pPr>
              <a:spcAft>
                <a:spcPts val="600"/>
              </a:spcAft>
            </a:pPr>
            <a:r>
              <a:rPr lang="en-GB" sz="1800" dirty="0" smtClean="0"/>
              <a:t>The main HV transformer will step the voltage down to the Armazones voltage level.</a:t>
            </a:r>
          </a:p>
          <a:p>
            <a:pPr>
              <a:spcAft>
                <a:spcPts val="600"/>
              </a:spcAft>
            </a:pPr>
            <a:r>
              <a:rPr lang="en-GB" sz="1800" dirty="0" smtClean="0"/>
              <a:t>Paranal shall be connected through two 5MVA 15/10kV transformers, so as to keep the ability to provide power to Armazones using the standby generators in case of grid failure.</a:t>
            </a:r>
          </a:p>
          <a:p>
            <a:pPr>
              <a:spcAft>
                <a:spcPts val="600"/>
              </a:spcAft>
            </a:pPr>
            <a:r>
              <a:rPr lang="en-GB" sz="1800" dirty="0" smtClean="0"/>
              <a:t>Armazones MV S/S shall be build at Armazones summit area. </a:t>
            </a:r>
            <a:endParaRPr lang="en-GB" sz="1800" dirty="0"/>
          </a:p>
        </p:txBody>
      </p:sp>
      <p:pic>
        <p:nvPicPr>
          <p:cNvPr id="1026" name="Picture 2"/>
          <p:cNvPicPr>
            <a:picLocks noChangeAspect="1" noChangeArrowheads="1"/>
          </p:cNvPicPr>
          <p:nvPr/>
        </p:nvPicPr>
        <p:blipFill>
          <a:blip r:embed="rId3"/>
          <a:stretch>
            <a:fillRect/>
          </a:stretch>
        </p:blipFill>
        <p:spPr bwMode="auto">
          <a:xfrm>
            <a:off x="368468" y="866772"/>
            <a:ext cx="5234177" cy="5680603"/>
          </a:xfrm>
          <a:prstGeom prst="rect">
            <a:avLst/>
          </a:prstGeom>
          <a:noFill/>
          <a:ln w="9525">
            <a:noFill/>
            <a:miter lim="800000"/>
            <a:headEnd/>
            <a:tailEnd/>
          </a:ln>
        </p:spPr>
      </p:pic>
      <p:sp>
        <p:nvSpPr>
          <p:cNvPr id="6" name="TextBox 5"/>
          <p:cNvSpPr txBox="1"/>
          <p:nvPr/>
        </p:nvSpPr>
        <p:spPr>
          <a:xfrm>
            <a:off x="2607733" y="3894673"/>
            <a:ext cx="2802467" cy="2308324"/>
          </a:xfrm>
          <a:prstGeom prst="rect">
            <a:avLst/>
          </a:prstGeom>
          <a:noFill/>
        </p:spPr>
        <p:txBody>
          <a:bodyPr wrap="square" rtlCol="0">
            <a:spAutoFit/>
          </a:bodyPr>
          <a:lstStyle/>
          <a:p>
            <a:r>
              <a:rPr lang="en-GB" sz="1600" i="1" dirty="0" smtClean="0"/>
              <a:t>Underground cables lines are preferred for the Paranal–Armazones connection, to minimise the environmental impact.</a:t>
            </a:r>
          </a:p>
          <a:p>
            <a:r>
              <a:rPr lang="en-GB" sz="1600" i="1" dirty="0" smtClean="0"/>
              <a:t>For the same reason underground cables will connect Paranal S/S to the Paranal Operating Site.</a:t>
            </a:r>
            <a:endParaRPr lang="en-GB" sz="1600" i="1" dirty="0"/>
          </a:p>
        </p:txBody>
      </p:sp>
      <p:sp>
        <p:nvSpPr>
          <p:cNvPr id="11" name="Slide Number Placeholder 10"/>
          <p:cNvSpPr>
            <a:spLocks noGrp="1"/>
          </p:cNvSpPr>
          <p:nvPr>
            <p:ph type="sldNum" sz="quarter" idx="12"/>
          </p:nvPr>
        </p:nvSpPr>
        <p:spPr>
          <a:xfrm>
            <a:off x="8448084" y="6515437"/>
            <a:ext cx="560373" cy="209044"/>
          </a:xfrm>
        </p:spPr>
        <p:txBody>
          <a:bodyPr/>
          <a:lstStyle/>
          <a:p>
            <a:fld id="{B0CBB564-CCCD-49F9-B00E-89252E5BA67D}" type="slidenum">
              <a:rPr lang="en-US" sz="1000" smtClean="0"/>
              <a:pPr/>
              <a:t>22</a:t>
            </a:fld>
            <a:endParaRPr lang="en-US" sz="1000" dirty="0"/>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so0621a.jpg"/>
          <p:cNvPicPr>
            <a:picLocks noChangeAspect="1"/>
          </p:cNvPicPr>
          <p:nvPr/>
        </p:nvPicPr>
        <p:blipFill>
          <a:blip r:embed="rId2"/>
          <a:stretch>
            <a:fillRect/>
          </a:stretch>
        </p:blipFill>
        <p:spPr>
          <a:xfrm>
            <a:off x="4733840" y="853141"/>
            <a:ext cx="4245216" cy="2076176"/>
          </a:xfrm>
          <a:prstGeom prst="rect">
            <a:avLst/>
          </a:prstGeom>
        </p:spPr>
      </p:pic>
      <p:pic>
        <p:nvPicPr>
          <p:cNvPr id="2" name="Picture 3" descr="logo+name black"/>
          <p:cNvPicPr>
            <a:picLocks noChangeAspect="1" noChangeArrowheads="1"/>
          </p:cNvPicPr>
          <p:nvPr/>
        </p:nvPicPr>
        <p:blipFill>
          <a:blip r:embed="rId3"/>
          <a:srcRect/>
          <a:stretch>
            <a:fillRect/>
          </a:stretch>
        </p:blipFill>
        <p:spPr bwMode="auto">
          <a:xfrm>
            <a:off x="7467600" y="152400"/>
            <a:ext cx="1524000" cy="631825"/>
          </a:xfrm>
          <a:prstGeom prst="rect">
            <a:avLst/>
          </a:prstGeom>
          <a:noFill/>
          <a:ln w="9525">
            <a:noFill/>
            <a:miter lim="800000"/>
            <a:headEnd/>
            <a:tailEnd/>
          </a:ln>
        </p:spPr>
      </p:pic>
      <p:pic>
        <p:nvPicPr>
          <p:cNvPr id="5" name="Picture 4" descr="ann1002a.jpg"/>
          <p:cNvPicPr>
            <a:picLocks noChangeAspect="1"/>
          </p:cNvPicPr>
          <p:nvPr/>
        </p:nvPicPr>
        <p:blipFill>
          <a:blip r:embed="rId4"/>
          <a:stretch>
            <a:fillRect/>
          </a:stretch>
        </p:blipFill>
        <p:spPr>
          <a:xfrm>
            <a:off x="472025" y="281952"/>
            <a:ext cx="2542090" cy="2573866"/>
          </a:xfrm>
          <a:prstGeom prst="rect">
            <a:avLst/>
          </a:prstGeom>
        </p:spPr>
      </p:pic>
      <p:sp>
        <p:nvSpPr>
          <p:cNvPr id="11" name="Slide Number Placeholder 10"/>
          <p:cNvSpPr>
            <a:spLocks noGrp="1"/>
          </p:cNvSpPr>
          <p:nvPr>
            <p:ph type="sldNum" sz="quarter" idx="12"/>
          </p:nvPr>
        </p:nvSpPr>
        <p:spPr>
          <a:xfrm>
            <a:off x="8205323" y="6509368"/>
            <a:ext cx="544189" cy="231297"/>
          </a:xfrm>
        </p:spPr>
        <p:txBody>
          <a:bodyPr/>
          <a:lstStyle/>
          <a:p>
            <a:fld id="{B0CBB564-CCCD-49F9-B00E-89252E5BA67D}" type="slidenum">
              <a:rPr lang="en-US" sz="1000" smtClean="0"/>
              <a:pPr/>
              <a:t>23</a:t>
            </a:fld>
            <a:endParaRPr lang="en-US" sz="1000" dirty="0"/>
          </a:p>
        </p:txBody>
      </p:sp>
      <p:pic>
        <p:nvPicPr>
          <p:cNvPr id="6" name="Picture 5" descr="ann1038a.jpg"/>
          <p:cNvPicPr>
            <a:picLocks noChangeAspect="1"/>
          </p:cNvPicPr>
          <p:nvPr/>
        </p:nvPicPr>
        <p:blipFill>
          <a:blip r:embed="rId5"/>
          <a:stretch>
            <a:fillRect/>
          </a:stretch>
        </p:blipFill>
        <p:spPr>
          <a:xfrm>
            <a:off x="2899047" y="643135"/>
            <a:ext cx="3835399" cy="2552937"/>
          </a:xfrm>
          <a:prstGeom prst="rect">
            <a:avLst/>
          </a:prstGeom>
        </p:spPr>
      </p:pic>
      <p:sp>
        <p:nvSpPr>
          <p:cNvPr id="10" name="TextBox 9"/>
          <p:cNvSpPr txBox="1"/>
          <p:nvPr/>
        </p:nvSpPr>
        <p:spPr>
          <a:xfrm>
            <a:off x="364144" y="2872675"/>
            <a:ext cx="4523445" cy="3893374"/>
          </a:xfrm>
          <a:prstGeom prst="rect">
            <a:avLst/>
          </a:prstGeom>
          <a:noFill/>
        </p:spPr>
        <p:txBody>
          <a:bodyPr wrap="square" rtlCol="0">
            <a:spAutoFit/>
          </a:bodyPr>
          <a:lstStyle/>
          <a:p>
            <a:r>
              <a:rPr lang="en-GB" sz="1900" dirty="0" smtClean="0"/>
              <a:t>ESO has already </a:t>
            </a:r>
          </a:p>
          <a:p>
            <a:r>
              <a:rPr lang="en-GB" sz="1900" dirty="0" smtClean="0"/>
              <a:t>outlaid remarkable amounts from international funds for its sites in Chile and plans for even higher outlays for its future projects. Construction and operation of the sites require a lot of working positions, most of which are occupied by Chileans.</a:t>
            </a:r>
          </a:p>
          <a:p>
            <a:r>
              <a:rPr lang="en-GB" sz="1900" dirty="0" smtClean="0"/>
              <a:t>International visitors, from specialized engineers up to Ministers, Prime Ministers or even Presidents are frequently coming to Chile, to the ESO facilities or due to ESO activities.</a:t>
            </a:r>
            <a:endParaRPr lang="en-GB" sz="1900" dirty="0"/>
          </a:p>
        </p:txBody>
      </p:sp>
      <p:pic>
        <p:nvPicPr>
          <p:cNvPr id="13" name="Picture 12" descr="eso0207a.jpg"/>
          <p:cNvPicPr>
            <a:picLocks noChangeAspect="1"/>
          </p:cNvPicPr>
          <p:nvPr/>
        </p:nvPicPr>
        <p:blipFill>
          <a:blip r:embed="rId6"/>
          <a:stretch>
            <a:fillRect/>
          </a:stretch>
        </p:blipFill>
        <p:spPr>
          <a:xfrm>
            <a:off x="4944233" y="4530276"/>
            <a:ext cx="3066882" cy="2089314"/>
          </a:xfrm>
          <a:prstGeom prst="rect">
            <a:avLst/>
          </a:prstGeom>
        </p:spPr>
      </p:pic>
      <p:pic>
        <p:nvPicPr>
          <p:cNvPr id="12" name="Picture 11" descr="eso0227b.jpg"/>
          <p:cNvPicPr>
            <a:picLocks noChangeAspect="1"/>
          </p:cNvPicPr>
          <p:nvPr/>
        </p:nvPicPr>
        <p:blipFill>
          <a:blip r:embed="rId7"/>
          <a:stretch>
            <a:fillRect/>
          </a:stretch>
        </p:blipFill>
        <p:spPr>
          <a:xfrm>
            <a:off x="5607780" y="2575861"/>
            <a:ext cx="3228299" cy="2133704"/>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1877" y="567267"/>
            <a:ext cx="1965603" cy="461665"/>
          </a:xfrm>
          <a:prstGeom prst="rect">
            <a:avLst/>
          </a:prstGeom>
          <a:noFill/>
        </p:spPr>
        <p:txBody>
          <a:bodyPr wrap="none" rtlCol="0">
            <a:spAutoFit/>
          </a:bodyPr>
          <a:lstStyle/>
          <a:p>
            <a:pPr algn="ctr"/>
            <a:r>
              <a:rPr lang="en-GB" dirty="0" smtClean="0"/>
              <a:t>Side benefits</a:t>
            </a:r>
            <a:endParaRPr lang="en-GB" dirty="0"/>
          </a:p>
        </p:txBody>
      </p:sp>
      <p:pic>
        <p:nvPicPr>
          <p:cNvPr id="3" name="Picture 3" descr="logo+name black"/>
          <p:cNvPicPr>
            <a:picLocks noChangeAspect="1" noChangeArrowheads="1"/>
          </p:cNvPicPr>
          <p:nvPr/>
        </p:nvPicPr>
        <p:blipFill>
          <a:blip r:embed="rId2"/>
          <a:srcRect/>
          <a:stretch>
            <a:fillRect/>
          </a:stretch>
        </p:blipFill>
        <p:spPr bwMode="auto">
          <a:xfrm>
            <a:off x="7467600" y="152400"/>
            <a:ext cx="1524000" cy="631825"/>
          </a:xfrm>
          <a:prstGeom prst="rect">
            <a:avLst/>
          </a:prstGeom>
          <a:noFill/>
          <a:ln w="9525">
            <a:noFill/>
            <a:miter lim="800000"/>
            <a:headEnd/>
            <a:tailEnd/>
          </a:ln>
        </p:spPr>
      </p:pic>
      <p:sp>
        <p:nvSpPr>
          <p:cNvPr id="4" name="TextBox 3"/>
          <p:cNvSpPr txBox="1"/>
          <p:nvPr/>
        </p:nvSpPr>
        <p:spPr>
          <a:xfrm>
            <a:off x="2302933" y="1413934"/>
            <a:ext cx="6477001" cy="4555093"/>
          </a:xfrm>
          <a:prstGeom prst="rect">
            <a:avLst/>
          </a:prstGeom>
          <a:noFill/>
        </p:spPr>
        <p:txBody>
          <a:bodyPr wrap="square" rtlCol="0">
            <a:spAutoFit/>
          </a:bodyPr>
          <a:lstStyle/>
          <a:p>
            <a:pPr marL="271463" indent="-271463">
              <a:spcAft>
                <a:spcPts val="600"/>
              </a:spcAft>
              <a:buFont typeface="Arial" pitchFamily="34" charset="0"/>
              <a:buChar char="•"/>
            </a:pPr>
            <a:r>
              <a:rPr lang="en-GB" sz="2000" dirty="0" smtClean="0"/>
              <a:t>Chile becomes a country hosting top science activities, the world centre for astronomical research</a:t>
            </a:r>
          </a:p>
          <a:p>
            <a:pPr marL="271463" indent="-271463">
              <a:spcAft>
                <a:spcPts val="600"/>
              </a:spcAft>
            </a:pPr>
            <a:endParaRPr lang="en-GB" sz="2000" dirty="0" smtClean="0"/>
          </a:p>
          <a:p>
            <a:pPr marL="271463" indent="-271463">
              <a:spcAft>
                <a:spcPts val="600"/>
              </a:spcAft>
              <a:buFont typeface="Arial" pitchFamily="34" charset="0"/>
              <a:buChar char="•"/>
            </a:pPr>
            <a:r>
              <a:rPr lang="en-GB" sz="2000" dirty="0" smtClean="0"/>
              <a:t>ESO supports Chilean Astronomy</a:t>
            </a:r>
          </a:p>
          <a:p>
            <a:pPr marL="271463" indent="-271463">
              <a:spcAft>
                <a:spcPts val="600"/>
              </a:spcAft>
            </a:pPr>
            <a:endParaRPr lang="en-GB" sz="2000" dirty="0" smtClean="0"/>
          </a:p>
          <a:p>
            <a:pPr marL="271463" indent="-271463">
              <a:spcAft>
                <a:spcPts val="600"/>
              </a:spcAft>
              <a:buFont typeface="Arial" pitchFamily="34" charset="0"/>
              <a:buChar char="•"/>
            </a:pPr>
            <a:r>
              <a:rPr lang="en-GB" sz="2000" dirty="0" smtClean="0"/>
              <a:t>Folks are visiting the Chilean observatories</a:t>
            </a:r>
          </a:p>
          <a:p>
            <a:pPr marL="271463" indent="-271463">
              <a:spcAft>
                <a:spcPts val="600"/>
              </a:spcAft>
            </a:pPr>
            <a:endParaRPr lang="en-GB" sz="2000" dirty="0" smtClean="0"/>
          </a:p>
          <a:p>
            <a:pPr marL="271463" indent="-271463">
              <a:spcAft>
                <a:spcPts val="600"/>
              </a:spcAft>
              <a:buFont typeface="Arial" pitchFamily="34" charset="0"/>
              <a:buChar char="•"/>
            </a:pPr>
            <a:r>
              <a:rPr lang="en-GB" sz="2000" dirty="0" smtClean="0"/>
              <a:t>Observatories have attracted the movie industry</a:t>
            </a:r>
          </a:p>
          <a:p>
            <a:pPr marL="728663" lvl="1" indent="-271463">
              <a:spcAft>
                <a:spcPts val="600"/>
              </a:spcAft>
            </a:pPr>
            <a:endParaRPr lang="en-GB" sz="2000" dirty="0" smtClean="0"/>
          </a:p>
          <a:p>
            <a:pPr marL="728663" lvl="1" indent="-271463">
              <a:spcAft>
                <a:spcPts val="600"/>
              </a:spcAft>
              <a:buFont typeface="Courier New" pitchFamily="49" charset="0"/>
              <a:buChar char="o"/>
            </a:pPr>
            <a:r>
              <a:rPr lang="en-GB" sz="2000" dirty="0" smtClean="0"/>
              <a:t>Nostalgia de la Luz (2010)</a:t>
            </a:r>
          </a:p>
          <a:p>
            <a:pPr marL="728663" lvl="1" indent="-271463">
              <a:spcAft>
                <a:spcPts val="600"/>
              </a:spcAft>
            </a:pPr>
            <a:endParaRPr lang="en-GB" sz="2000" dirty="0" smtClean="0"/>
          </a:p>
          <a:p>
            <a:pPr marL="2100263" lvl="4" indent="-271463">
              <a:spcAft>
                <a:spcPts val="600"/>
              </a:spcAft>
              <a:buFont typeface="Courier New" pitchFamily="49" charset="0"/>
              <a:buChar char="o"/>
            </a:pPr>
            <a:r>
              <a:rPr lang="en-GB" sz="2000" dirty="0" smtClean="0"/>
              <a:t>Quantum of solace </a:t>
            </a:r>
          </a:p>
        </p:txBody>
      </p:sp>
      <p:pic>
        <p:nvPicPr>
          <p:cNvPr id="5" name="Picture 4" descr="eso0621a.jpg"/>
          <p:cNvPicPr>
            <a:picLocks noChangeAspect="1"/>
          </p:cNvPicPr>
          <p:nvPr/>
        </p:nvPicPr>
        <p:blipFill>
          <a:blip r:embed="rId3"/>
          <a:stretch>
            <a:fillRect/>
          </a:stretch>
        </p:blipFill>
        <p:spPr>
          <a:xfrm>
            <a:off x="381000" y="1269205"/>
            <a:ext cx="1836700" cy="898261"/>
          </a:xfrm>
          <a:prstGeom prst="rect">
            <a:avLst/>
          </a:prstGeom>
        </p:spPr>
      </p:pic>
      <p:pic>
        <p:nvPicPr>
          <p:cNvPr id="7" name="Picture 6" descr="char-solar-eclipse01.jpg"/>
          <p:cNvPicPr>
            <a:picLocks noChangeAspect="1"/>
          </p:cNvPicPr>
          <p:nvPr/>
        </p:nvPicPr>
        <p:blipFill>
          <a:blip r:embed="rId4"/>
          <a:stretch>
            <a:fillRect/>
          </a:stretch>
        </p:blipFill>
        <p:spPr>
          <a:xfrm>
            <a:off x="482600" y="2935023"/>
            <a:ext cx="1608666" cy="1088363"/>
          </a:xfrm>
          <a:prstGeom prst="rect">
            <a:avLst/>
          </a:prstGeom>
        </p:spPr>
      </p:pic>
      <p:pic>
        <p:nvPicPr>
          <p:cNvPr id="8" name="Picture 7" descr="11208.jpg"/>
          <p:cNvPicPr>
            <a:picLocks noChangeAspect="1"/>
          </p:cNvPicPr>
          <p:nvPr/>
        </p:nvPicPr>
        <p:blipFill>
          <a:blip r:embed="rId5"/>
          <a:stretch>
            <a:fillRect/>
          </a:stretch>
        </p:blipFill>
        <p:spPr>
          <a:xfrm>
            <a:off x="1631929" y="4593791"/>
            <a:ext cx="941938" cy="1334075"/>
          </a:xfrm>
          <a:prstGeom prst="rect">
            <a:avLst/>
          </a:prstGeom>
        </p:spPr>
      </p:pic>
      <p:pic>
        <p:nvPicPr>
          <p:cNvPr id="9" name="Picture 8" descr="BondP3-1.jpg"/>
          <p:cNvPicPr>
            <a:picLocks noChangeAspect="1"/>
          </p:cNvPicPr>
          <p:nvPr/>
        </p:nvPicPr>
        <p:blipFill>
          <a:blip r:embed="rId6"/>
          <a:stretch>
            <a:fillRect/>
          </a:stretch>
        </p:blipFill>
        <p:spPr>
          <a:xfrm>
            <a:off x="6714066" y="5147735"/>
            <a:ext cx="1727200" cy="1151466"/>
          </a:xfrm>
          <a:prstGeom prst="rect">
            <a:avLst/>
          </a:prstGeom>
        </p:spPr>
      </p:pic>
      <p:pic>
        <p:nvPicPr>
          <p:cNvPr id="10" name="Picture 9" descr="ucn_outreach_group.jpg"/>
          <p:cNvPicPr>
            <a:picLocks noChangeAspect="1"/>
          </p:cNvPicPr>
          <p:nvPr/>
        </p:nvPicPr>
        <p:blipFill>
          <a:blip r:embed="rId7"/>
          <a:stretch>
            <a:fillRect/>
          </a:stretch>
        </p:blipFill>
        <p:spPr>
          <a:xfrm>
            <a:off x="6815667" y="2211916"/>
            <a:ext cx="1600028" cy="980017"/>
          </a:xfrm>
          <a:prstGeom prst="rect">
            <a:avLst/>
          </a:prstGeom>
        </p:spPr>
      </p:pic>
      <p:sp>
        <p:nvSpPr>
          <p:cNvPr id="14" name="Slide Number Placeholder 13"/>
          <p:cNvSpPr>
            <a:spLocks noGrp="1"/>
          </p:cNvSpPr>
          <p:nvPr>
            <p:ph type="sldNum" sz="quarter" idx="12"/>
          </p:nvPr>
        </p:nvSpPr>
        <p:spPr>
          <a:xfrm>
            <a:off x="8286244" y="6497904"/>
            <a:ext cx="657478" cy="248156"/>
          </a:xfrm>
        </p:spPr>
        <p:txBody>
          <a:bodyPr/>
          <a:lstStyle/>
          <a:p>
            <a:fld id="{B0CBB564-CCCD-49F9-B00E-89252E5BA67D}" type="slidenum">
              <a:rPr lang="en-US" sz="1000" smtClean="0"/>
              <a:pPr/>
              <a:t>24</a:t>
            </a:fld>
            <a:endParaRPr lang="en-US" sz="100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logo+name black"/>
          <p:cNvPicPr>
            <a:picLocks noChangeAspect="1" noChangeArrowheads="1"/>
          </p:cNvPicPr>
          <p:nvPr/>
        </p:nvPicPr>
        <p:blipFill>
          <a:blip r:embed="rId2"/>
          <a:srcRect/>
          <a:stretch>
            <a:fillRect/>
          </a:stretch>
        </p:blipFill>
        <p:spPr bwMode="auto">
          <a:xfrm>
            <a:off x="7467600" y="152400"/>
            <a:ext cx="1524000" cy="631825"/>
          </a:xfrm>
          <a:prstGeom prst="rect">
            <a:avLst/>
          </a:prstGeom>
          <a:noFill/>
          <a:ln w="9525">
            <a:noFill/>
            <a:miter lim="800000"/>
            <a:headEnd/>
            <a:tailEnd/>
          </a:ln>
        </p:spPr>
      </p:pic>
      <p:sp>
        <p:nvSpPr>
          <p:cNvPr id="14" name="Slide Number Placeholder 13"/>
          <p:cNvSpPr>
            <a:spLocks noGrp="1"/>
          </p:cNvSpPr>
          <p:nvPr>
            <p:ph type="sldNum" sz="quarter" idx="12"/>
          </p:nvPr>
        </p:nvSpPr>
        <p:spPr>
          <a:xfrm>
            <a:off x="8286244" y="6497904"/>
            <a:ext cx="657478" cy="248156"/>
          </a:xfrm>
        </p:spPr>
        <p:txBody>
          <a:bodyPr/>
          <a:lstStyle/>
          <a:p>
            <a:fld id="{B0CBB564-CCCD-49F9-B00E-89252E5BA67D}" type="slidenum">
              <a:rPr lang="en-US" sz="1000" smtClean="0"/>
              <a:pPr/>
              <a:t>25</a:t>
            </a:fld>
            <a:endParaRPr lang="en-US" sz="1000" dirty="0"/>
          </a:p>
        </p:txBody>
      </p:sp>
      <p:sp>
        <p:nvSpPr>
          <p:cNvPr id="11" name="TextBox 10"/>
          <p:cNvSpPr txBox="1"/>
          <p:nvPr/>
        </p:nvSpPr>
        <p:spPr>
          <a:xfrm>
            <a:off x="2504659" y="218661"/>
            <a:ext cx="4770783" cy="523220"/>
          </a:xfrm>
          <a:prstGeom prst="rect">
            <a:avLst/>
          </a:prstGeom>
          <a:noFill/>
        </p:spPr>
        <p:txBody>
          <a:bodyPr wrap="square" rtlCol="0">
            <a:spAutoFit/>
          </a:bodyPr>
          <a:lstStyle/>
          <a:p>
            <a:pPr algn="ctr"/>
            <a:r>
              <a:rPr lang="en-US" sz="2800" b="1" dirty="0" smtClean="0"/>
              <a:t>Provided Brochure</a:t>
            </a:r>
            <a:endParaRPr lang="en-GB" sz="2800" b="1" dirty="0"/>
          </a:p>
        </p:txBody>
      </p:sp>
      <p:grpSp>
        <p:nvGrpSpPr>
          <p:cNvPr id="18" name="Group 17"/>
          <p:cNvGrpSpPr/>
          <p:nvPr/>
        </p:nvGrpSpPr>
        <p:grpSpPr>
          <a:xfrm>
            <a:off x="19878" y="435170"/>
            <a:ext cx="8929225" cy="6395958"/>
            <a:chOff x="19878" y="435170"/>
            <a:chExt cx="8929225" cy="6395958"/>
          </a:xfrm>
        </p:grpSpPr>
        <p:pic>
          <p:nvPicPr>
            <p:cNvPr id="12" name="Picture 11" descr="110222_grid-brochure-FINAL_Page_1.jpg"/>
            <p:cNvPicPr>
              <a:picLocks noChangeAspect="1"/>
            </p:cNvPicPr>
            <p:nvPr/>
          </p:nvPicPr>
          <p:blipFill>
            <a:blip r:embed="rId3"/>
            <a:stretch>
              <a:fillRect/>
            </a:stretch>
          </p:blipFill>
          <p:spPr>
            <a:xfrm>
              <a:off x="3130845" y="983974"/>
              <a:ext cx="4065085" cy="5747810"/>
            </a:xfrm>
            <a:prstGeom prst="rect">
              <a:avLst/>
            </a:prstGeom>
            <a:ln w="38100">
              <a:solidFill>
                <a:schemeClr val="tx2"/>
              </a:solidFill>
            </a:ln>
          </p:spPr>
        </p:pic>
        <p:pic>
          <p:nvPicPr>
            <p:cNvPr id="13" name="Picture 12" descr="110222_grid-brochure-FINAL_Page_2.jpg"/>
            <p:cNvPicPr>
              <a:picLocks noChangeAspect="1"/>
            </p:cNvPicPr>
            <p:nvPr/>
          </p:nvPicPr>
          <p:blipFill>
            <a:blip r:embed="rId4"/>
            <a:stretch>
              <a:fillRect/>
            </a:stretch>
          </p:blipFill>
          <p:spPr>
            <a:xfrm>
              <a:off x="19878" y="435170"/>
              <a:ext cx="2941807" cy="2080425"/>
            </a:xfrm>
            <a:prstGeom prst="rect">
              <a:avLst/>
            </a:prstGeom>
            <a:ln w="38100">
              <a:solidFill>
                <a:schemeClr val="tx1"/>
              </a:solidFill>
            </a:ln>
          </p:spPr>
        </p:pic>
        <p:pic>
          <p:nvPicPr>
            <p:cNvPr id="15" name="Picture 14" descr="110222_grid-brochure-FINAL_Page_3.jpg"/>
            <p:cNvPicPr>
              <a:picLocks noChangeAspect="1"/>
            </p:cNvPicPr>
            <p:nvPr/>
          </p:nvPicPr>
          <p:blipFill>
            <a:blip r:embed="rId5"/>
            <a:stretch>
              <a:fillRect/>
            </a:stretch>
          </p:blipFill>
          <p:spPr>
            <a:xfrm>
              <a:off x="19878" y="2603279"/>
              <a:ext cx="2941807" cy="2080126"/>
            </a:xfrm>
            <a:prstGeom prst="rect">
              <a:avLst/>
            </a:prstGeom>
            <a:ln w="38100">
              <a:solidFill>
                <a:schemeClr val="tx1"/>
              </a:solidFill>
            </a:ln>
          </p:spPr>
        </p:pic>
        <p:pic>
          <p:nvPicPr>
            <p:cNvPr id="16" name="Picture 15" descr="110222_grid-brochure-FINAL_Page_4.jpg"/>
            <p:cNvPicPr>
              <a:picLocks noChangeAspect="1"/>
            </p:cNvPicPr>
            <p:nvPr/>
          </p:nvPicPr>
          <p:blipFill>
            <a:blip r:embed="rId6"/>
            <a:stretch>
              <a:fillRect/>
            </a:stretch>
          </p:blipFill>
          <p:spPr>
            <a:xfrm>
              <a:off x="19878" y="4750931"/>
              <a:ext cx="2941807" cy="2080197"/>
            </a:xfrm>
            <a:prstGeom prst="rect">
              <a:avLst/>
            </a:prstGeom>
            <a:ln w="38100">
              <a:solidFill>
                <a:schemeClr val="tx1"/>
              </a:solidFill>
            </a:ln>
          </p:spPr>
        </p:pic>
        <p:pic>
          <p:nvPicPr>
            <p:cNvPr id="17" name="Picture 16" descr="110222_grid-brochure-FINAL_Page_5.jpg"/>
            <p:cNvPicPr>
              <a:picLocks noChangeAspect="1"/>
            </p:cNvPicPr>
            <p:nvPr/>
          </p:nvPicPr>
          <p:blipFill>
            <a:blip r:embed="rId7"/>
            <a:stretch>
              <a:fillRect/>
            </a:stretch>
          </p:blipFill>
          <p:spPr>
            <a:xfrm>
              <a:off x="7389099" y="4108516"/>
              <a:ext cx="1560004" cy="2206355"/>
            </a:xfrm>
            <a:prstGeom prst="rect">
              <a:avLst/>
            </a:prstGeom>
            <a:ln w="38100">
              <a:solidFill>
                <a:schemeClr val="tx1"/>
              </a:solidFill>
            </a:ln>
          </p:spPr>
        </p:pic>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logo+name black"/>
          <p:cNvPicPr>
            <a:picLocks noChangeAspect="1" noChangeArrowheads="1"/>
          </p:cNvPicPr>
          <p:nvPr/>
        </p:nvPicPr>
        <p:blipFill>
          <a:blip r:embed="rId2"/>
          <a:srcRect/>
          <a:stretch>
            <a:fillRect/>
          </a:stretch>
        </p:blipFill>
        <p:spPr bwMode="auto">
          <a:xfrm>
            <a:off x="7467600" y="152400"/>
            <a:ext cx="1524000" cy="631825"/>
          </a:xfrm>
          <a:prstGeom prst="rect">
            <a:avLst/>
          </a:prstGeom>
          <a:noFill/>
          <a:ln w="9525">
            <a:noFill/>
            <a:miter lim="800000"/>
            <a:headEnd/>
            <a:tailEnd/>
          </a:ln>
        </p:spPr>
      </p:pic>
      <p:sp>
        <p:nvSpPr>
          <p:cNvPr id="14" name="Slide Number Placeholder 13"/>
          <p:cNvSpPr>
            <a:spLocks noGrp="1"/>
          </p:cNvSpPr>
          <p:nvPr>
            <p:ph type="sldNum" sz="quarter" idx="12"/>
          </p:nvPr>
        </p:nvSpPr>
        <p:spPr>
          <a:xfrm>
            <a:off x="8286244" y="6497904"/>
            <a:ext cx="657478" cy="248156"/>
          </a:xfrm>
        </p:spPr>
        <p:txBody>
          <a:bodyPr/>
          <a:lstStyle/>
          <a:p>
            <a:fld id="{B0CBB564-CCCD-49F9-B00E-89252E5BA67D}" type="slidenum">
              <a:rPr lang="en-US" sz="1000" smtClean="0"/>
              <a:pPr/>
              <a:t>26</a:t>
            </a:fld>
            <a:endParaRPr lang="en-US" sz="1000" dirty="0"/>
          </a:p>
        </p:txBody>
      </p:sp>
      <p:sp>
        <p:nvSpPr>
          <p:cNvPr id="11" name="TextBox 10"/>
          <p:cNvSpPr txBox="1"/>
          <p:nvPr/>
        </p:nvSpPr>
        <p:spPr>
          <a:xfrm>
            <a:off x="327991" y="218661"/>
            <a:ext cx="6947451" cy="523220"/>
          </a:xfrm>
          <a:prstGeom prst="rect">
            <a:avLst/>
          </a:prstGeom>
          <a:noFill/>
        </p:spPr>
        <p:txBody>
          <a:bodyPr wrap="square" rtlCol="0">
            <a:spAutoFit/>
          </a:bodyPr>
          <a:lstStyle/>
          <a:p>
            <a:pPr algn="ctr"/>
            <a:r>
              <a:rPr lang="en-US" sz="2800" b="1" dirty="0" smtClean="0"/>
              <a:t>ESO Web page for this presentation</a:t>
            </a:r>
            <a:endParaRPr lang="en-GB" sz="2800" b="1" dirty="0"/>
          </a:p>
        </p:txBody>
      </p:sp>
      <p:sp>
        <p:nvSpPr>
          <p:cNvPr id="5" name="TextBox 4"/>
          <p:cNvSpPr txBox="1"/>
          <p:nvPr/>
        </p:nvSpPr>
        <p:spPr>
          <a:xfrm>
            <a:off x="263732" y="1441173"/>
            <a:ext cx="8462825" cy="1938992"/>
          </a:xfrm>
          <a:prstGeom prst="rect">
            <a:avLst/>
          </a:prstGeom>
          <a:noFill/>
        </p:spPr>
        <p:txBody>
          <a:bodyPr wrap="square" rtlCol="0">
            <a:spAutoFit/>
          </a:bodyPr>
          <a:lstStyle/>
          <a:p>
            <a:r>
              <a:rPr lang="en-US" dirty="0" smtClean="0"/>
              <a:t>You can find copy of this presentation and of the brochure at:</a:t>
            </a:r>
          </a:p>
          <a:p>
            <a:endParaRPr lang="en-US" dirty="0" smtClean="0"/>
          </a:p>
          <a:p>
            <a:r>
              <a:rPr lang="en-US" dirty="0" smtClean="0">
                <a:solidFill>
                  <a:srgbClr val="CC0000"/>
                </a:solidFill>
                <a:hlinkClick r:id="rId3"/>
              </a:rPr>
              <a:t>www.eso.org/public/industry/projects.html</a:t>
            </a:r>
            <a:r>
              <a:rPr lang="en-US" dirty="0" smtClean="0">
                <a:solidFill>
                  <a:srgbClr val="CC0000"/>
                </a:solidFill>
              </a:rPr>
              <a:t> </a:t>
            </a:r>
            <a:endParaRPr lang="en-US" dirty="0" smtClean="0">
              <a:solidFill>
                <a:srgbClr val="CC0000"/>
              </a:solidFill>
            </a:endParaRPr>
          </a:p>
          <a:p>
            <a:endParaRPr lang="en-US" dirty="0" smtClean="0"/>
          </a:p>
          <a:p>
            <a:endParaRPr lang="en-GB"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logo+name black"/>
          <p:cNvPicPr>
            <a:picLocks noChangeAspect="1" noChangeArrowheads="1"/>
          </p:cNvPicPr>
          <p:nvPr/>
        </p:nvPicPr>
        <p:blipFill>
          <a:blip r:embed="rId2"/>
          <a:srcRect/>
          <a:stretch>
            <a:fillRect/>
          </a:stretch>
        </p:blipFill>
        <p:spPr bwMode="auto">
          <a:xfrm>
            <a:off x="7467600" y="152400"/>
            <a:ext cx="1524000" cy="631825"/>
          </a:xfrm>
          <a:prstGeom prst="rect">
            <a:avLst/>
          </a:prstGeom>
          <a:noFill/>
          <a:ln w="9525">
            <a:noFill/>
            <a:miter lim="800000"/>
            <a:headEnd/>
            <a:tailEnd/>
          </a:ln>
        </p:spPr>
      </p:pic>
      <p:sp>
        <p:nvSpPr>
          <p:cNvPr id="14" name="Slide Number Placeholder 13"/>
          <p:cNvSpPr>
            <a:spLocks noGrp="1"/>
          </p:cNvSpPr>
          <p:nvPr>
            <p:ph type="sldNum" sz="quarter" idx="12"/>
          </p:nvPr>
        </p:nvSpPr>
        <p:spPr>
          <a:xfrm>
            <a:off x="8286244" y="6497904"/>
            <a:ext cx="657478" cy="248156"/>
          </a:xfrm>
        </p:spPr>
        <p:txBody>
          <a:bodyPr/>
          <a:lstStyle/>
          <a:p>
            <a:fld id="{B0CBB564-CCCD-49F9-B00E-89252E5BA67D}" type="slidenum">
              <a:rPr lang="en-US" sz="1000" smtClean="0"/>
              <a:pPr/>
              <a:t>27</a:t>
            </a:fld>
            <a:endParaRPr lang="en-US" sz="1000" dirty="0"/>
          </a:p>
        </p:txBody>
      </p:sp>
      <p:sp>
        <p:nvSpPr>
          <p:cNvPr id="11" name="TextBox 10"/>
          <p:cNvSpPr txBox="1"/>
          <p:nvPr/>
        </p:nvSpPr>
        <p:spPr>
          <a:xfrm>
            <a:off x="1133061" y="218661"/>
            <a:ext cx="6142381" cy="523220"/>
          </a:xfrm>
          <a:prstGeom prst="rect">
            <a:avLst/>
          </a:prstGeom>
          <a:noFill/>
        </p:spPr>
        <p:txBody>
          <a:bodyPr wrap="square" rtlCol="0">
            <a:spAutoFit/>
          </a:bodyPr>
          <a:lstStyle/>
          <a:p>
            <a:pPr algn="ctr"/>
            <a:r>
              <a:rPr lang="en-US" sz="2800" b="1" dirty="0" smtClean="0"/>
              <a:t>Draft Preliminary Inquiry</a:t>
            </a:r>
            <a:endParaRPr lang="en-GB" sz="2800" b="1" dirty="0"/>
          </a:p>
        </p:txBody>
      </p:sp>
      <p:pic>
        <p:nvPicPr>
          <p:cNvPr id="19" name="Picture 18" descr="Page1Ver1_110504 'PI Electricity Supply VLT E-ELT' Draft071.jpg"/>
          <p:cNvPicPr>
            <a:picLocks noChangeAspect="1"/>
          </p:cNvPicPr>
          <p:nvPr/>
        </p:nvPicPr>
        <p:blipFill>
          <a:blip r:embed="rId3"/>
          <a:stretch>
            <a:fillRect/>
          </a:stretch>
        </p:blipFill>
        <p:spPr>
          <a:xfrm>
            <a:off x="685040" y="907628"/>
            <a:ext cx="6982585" cy="4152987"/>
          </a:xfrm>
          <a:prstGeom prst="rect">
            <a:avLst/>
          </a:prstGeom>
        </p:spPr>
      </p:pic>
      <p:sp>
        <p:nvSpPr>
          <p:cNvPr id="20" name="TextBox 19"/>
          <p:cNvSpPr txBox="1"/>
          <p:nvPr/>
        </p:nvSpPr>
        <p:spPr>
          <a:xfrm>
            <a:off x="359141" y="5185505"/>
            <a:ext cx="8420100" cy="1800493"/>
          </a:xfrm>
          <a:prstGeom prst="rect">
            <a:avLst/>
          </a:prstGeom>
          <a:noFill/>
        </p:spPr>
        <p:txBody>
          <a:bodyPr wrap="square" rtlCol="0">
            <a:spAutoFit/>
          </a:bodyPr>
          <a:lstStyle/>
          <a:p>
            <a:r>
              <a:rPr lang="en-US" sz="1900" b="1" dirty="0" smtClean="0"/>
              <a:t>Those of you interested in participating to the preliminary inquiry, please send an email confirming your interest, </a:t>
            </a:r>
            <a:r>
              <a:rPr lang="en-US" sz="1900" b="1" dirty="0" smtClean="0">
                <a:solidFill>
                  <a:srgbClr val="CC0000"/>
                </a:solidFill>
              </a:rPr>
              <a:t>within next 30</a:t>
            </a:r>
            <a:r>
              <a:rPr lang="en-US" sz="1900" b="1" baseline="30000" dirty="0" smtClean="0">
                <a:solidFill>
                  <a:srgbClr val="CC0000"/>
                </a:solidFill>
              </a:rPr>
              <a:t>th</a:t>
            </a:r>
            <a:r>
              <a:rPr lang="en-US" sz="1900" b="1" dirty="0" smtClean="0">
                <a:solidFill>
                  <a:srgbClr val="CC0000"/>
                </a:solidFill>
              </a:rPr>
              <a:t> June </a:t>
            </a:r>
            <a:r>
              <a:rPr lang="en-US" sz="1900" b="1" dirty="0" smtClean="0"/>
              <a:t>2011, to: 	</a:t>
            </a:r>
            <a:r>
              <a:rPr lang="en-US" sz="1900" b="1" dirty="0" smtClean="0">
                <a:solidFill>
                  <a:srgbClr val="CC0000"/>
                </a:solidFill>
              </a:rPr>
              <a:t>Mr. Yves Wesse, </a:t>
            </a:r>
            <a:r>
              <a:rPr lang="en-US" sz="1900" b="1" dirty="0" smtClean="0">
                <a:solidFill>
                  <a:srgbClr val="CC0000"/>
                </a:solidFill>
                <a:hlinkClick r:id="rId4"/>
              </a:rPr>
              <a:t>ywesse@eso.org</a:t>
            </a:r>
            <a:endParaRPr lang="en-US" sz="1900" b="1" dirty="0" smtClean="0">
              <a:solidFill>
                <a:srgbClr val="CC0000"/>
              </a:solidFill>
            </a:endParaRPr>
          </a:p>
          <a:p>
            <a:r>
              <a:rPr lang="en-GB" sz="1900" dirty="0" smtClean="0"/>
              <a:t>For the contractors interested in participating to the preliminary Inquiry, we will organize visit to the </a:t>
            </a:r>
            <a:r>
              <a:rPr lang="en-GB" sz="1900" dirty="0" err="1" smtClean="0"/>
              <a:t>Paranal</a:t>
            </a:r>
            <a:r>
              <a:rPr lang="en-GB" sz="1900" dirty="0" smtClean="0"/>
              <a:t> Observatory and visit the site.</a:t>
            </a:r>
            <a:endParaRPr lang="en-US" sz="1900" dirty="0" smtClean="0"/>
          </a:p>
          <a:p>
            <a:endParaRPr lang="en-GB" sz="16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logo+name black"/>
          <p:cNvPicPr>
            <a:picLocks noChangeAspect="1" noChangeArrowheads="1"/>
          </p:cNvPicPr>
          <p:nvPr/>
        </p:nvPicPr>
        <p:blipFill>
          <a:blip r:embed="rId2"/>
          <a:srcRect/>
          <a:stretch>
            <a:fillRect/>
          </a:stretch>
        </p:blipFill>
        <p:spPr bwMode="auto">
          <a:xfrm>
            <a:off x="7467600" y="152400"/>
            <a:ext cx="1524000" cy="631825"/>
          </a:xfrm>
          <a:prstGeom prst="rect">
            <a:avLst/>
          </a:prstGeom>
          <a:noFill/>
          <a:ln w="9525">
            <a:noFill/>
            <a:miter lim="800000"/>
            <a:headEnd/>
            <a:tailEnd/>
          </a:ln>
        </p:spPr>
      </p:pic>
      <p:pic>
        <p:nvPicPr>
          <p:cNvPr id="5" name="Picture 4" descr="eso0907a.jpg"/>
          <p:cNvPicPr>
            <a:picLocks noChangeAspect="1"/>
          </p:cNvPicPr>
          <p:nvPr/>
        </p:nvPicPr>
        <p:blipFill>
          <a:blip r:embed="rId3"/>
          <a:stretch>
            <a:fillRect/>
          </a:stretch>
        </p:blipFill>
        <p:spPr>
          <a:xfrm>
            <a:off x="-62653" y="0"/>
            <a:ext cx="7410222" cy="6860246"/>
          </a:xfrm>
          <a:prstGeom prst="rect">
            <a:avLst/>
          </a:prstGeom>
        </p:spPr>
      </p:pic>
      <p:sp>
        <p:nvSpPr>
          <p:cNvPr id="6" name="TextBox 5"/>
          <p:cNvSpPr txBox="1"/>
          <p:nvPr/>
        </p:nvSpPr>
        <p:spPr>
          <a:xfrm>
            <a:off x="3660299" y="6376970"/>
            <a:ext cx="3679178" cy="400110"/>
          </a:xfrm>
          <a:prstGeom prst="rect">
            <a:avLst/>
          </a:prstGeom>
          <a:noFill/>
        </p:spPr>
        <p:txBody>
          <a:bodyPr wrap="square" rtlCol="0">
            <a:spAutoFit/>
          </a:bodyPr>
          <a:lstStyle/>
          <a:p>
            <a:pPr algn="ctr"/>
            <a:r>
              <a:rPr lang="en-GB" sz="2000" dirty="0" smtClean="0">
                <a:solidFill>
                  <a:schemeClr val="bg1"/>
                </a:solidFill>
              </a:rPr>
              <a:t>Many thanks for your attention</a:t>
            </a:r>
            <a:endParaRPr lang="en-GB" sz="2000" dirty="0">
              <a:solidFill>
                <a:schemeClr val="bg1"/>
              </a:solidFill>
            </a:endParaRPr>
          </a:p>
        </p:txBody>
      </p:sp>
      <p:sp>
        <p:nvSpPr>
          <p:cNvPr id="7" name="TextBox 6"/>
          <p:cNvSpPr txBox="1"/>
          <p:nvPr/>
        </p:nvSpPr>
        <p:spPr>
          <a:xfrm>
            <a:off x="8017932" y="6688666"/>
            <a:ext cx="1126067" cy="184666"/>
          </a:xfrm>
          <a:prstGeom prst="rect">
            <a:avLst/>
          </a:prstGeom>
          <a:noFill/>
        </p:spPr>
        <p:txBody>
          <a:bodyPr wrap="square" rtlCol="0">
            <a:spAutoFit/>
          </a:bodyPr>
          <a:lstStyle/>
          <a:p>
            <a:r>
              <a:rPr lang="en-GB" sz="600" dirty="0" smtClean="0"/>
              <a:t>P-DKA-110204 V01.000</a:t>
            </a:r>
            <a:endParaRPr lang="en-GB" sz="600" dirty="0"/>
          </a:p>
        </p:txBody>
      </p:sp>
      <p:sp>
        <p:nvSpPr>
          <p:cNvPr id="11" name="Slide Number Placeholder 10"/>
          <p:cNvSpPr>
            <a:spLocks noGrp="1"/>
          </p:cNvSpPr>
          <p:nvPr>
            <p:ph type="sldNum" sz="quarter" idx="12"/>
          </p:nvPr>
        </p:nvSpPr>
        <p:spPr>
          <a:xfrm>
            <a:off x="8350980" y="6497904"/>
            <a:ext cx="608926" cy="226578"/>
          </a:xfrm>
        </p:spPr>
        <p:txBody>
          <a:bodyPr/>
          <a:lstStyle/>
          <a:p>
            <a:fld id="{B0CBB564-CCCD-49F9-B00E-89252E5BA67D}" type="slidenum">
              <a:rPr lang="en-US" sz="1000" smtClean="0"/>
              <a:pPr/>
              <a:t>28</a:t>
            </a:fld>
            <a:endParaRPr lang="en-US" sz="10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america-map-eso.jpg"/>
          <p:cNvPicPr>
            <a:picLocks noChangeAspect="1"/>
          </p:cNvPicPr>
          <p:nvPr/>
        </p:nvPicPr>
        <p:blipFill>
          <a:blip r:embed="rId2"/>
          <a:stretch>
            <a:fillRect/>
          </a:stretch>
        </p:blipFill>
        <p:spPr>
          <a:xfrm>
            <a:off x="880538" y="1061580"/>
            <a:ext cx="7433729" cy="5441723"/>
          </a:xfrm>
          <a:prstGeom prst="rect">
            <a:avLst/>
          </a:prstGeom>
        </p:spPr>
      </p:pic>
      <p:pic>
        <p:nvPicPr>
          <p:cNvPr id="3" name="Picture 3" descr="logo+name black"/>
          <p:cNvPicPr>
            <a:picLocks noChangeAspect="1" noChangeArrowheads="1"/>
          </p:cNvPicPr>
          <p:nvPr/>
        </p:nvPicPr>
        <p:blipFill>
          <a:blip r:embed="rId3"/>
          <a:srcRect/>
          <a:stretch>
            <a:fillRect/>
          </a:stretch>
        </p:blipFill>
        <p:spPr bwMode="auto">
          <a:xfrm>
            <a:off x="313266" y="203200"/>
            <a:ext cx="1524000" cy="631825"/>
          </a:xfrm>
          <a:prstGeom prst="rect">
            <a:avLst/>
          </a:prstGeom>
          <a:noFill/>
          <a:ln w="9525">
            <a:noFill/>
            <a:miter lim="800000"/>
            <a:headEnd/>
            <a:tailEnd/>
          </a:ln>
        </p:spPr>
      </p:pic>
      <p:sp>
        <p:nvSpPr>
          <p:cNvPr id="4" name="TextBox 3"/>
          <p:cNvSpPr txBox="1"/>
          <p:nvPr/>
        </p:nvSpPr>
        <p:spPr>
          <a:xfrm>
            <a:off x="3699933" y="440267"/>
            <a:ext cx="1947969" cy="461665"/>
          </a:xfrm>
          <a:prstGeom prst="rect">
            <a:avLst/>
          </a:prstGeom>
          <a:noFill/>
        </p:spPr>
        <p:txBody>
          <a:bodyPr wrap="none" rtlCol="0">
            <a:spAutoFit/>
          </a:bodyPr>
          <a:lstStyle/>
          <a:p>
            <a:r>
              <a:rPr lang="en-GB" dirty="0" smtClean="0"/>
              <a:t>ESO in Chile</a:t>
            </a:r>
            <a:endParaRPr lang="en-GB" dirty="0"/>
          </a:p>
        </p:txBody>
      </p:sp>
      <p:sp>
        <p:nvSpPr>
          <p:cNvPr id="8" name="Slide Number Placeholder 7"/>
          <p:cNvSpPr>
            <a:spLocks noGrp="1"/>
          </p:cNvSpPr>
          <p:nvPr>
            <p:ph type="sldNum" sz="quarter" idx="12"/>
          </p:nvPr>
        </p:nvSpPr>
        <p:spPr>
          <a:xfrm>
            <a:off x="8278152" y="6568036"/>
            <a:ext cx="704007" cy="289964"/>
          </a:xfrm>
        </p:spPr>
        <p:txBody>
          <a:bodyPr/>
          <a:lstStyle/>
          <a:p>
            <a:fld id="{B0CBB564-CCCD-49F9-B00E-89252E5BA67D}" type="slidenum">
              <a:rPr lang="en-US" sz="1000" smtClean="0"/>
              <a:pPr/>
              <a:t>3</a:t>
            </a:fld>
            <a:endParaRPr lang="en-US" sz="10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133" y="365035"/>
            <a:ext cx="6730999" cy="400110"/>
          </a:xfrm>
          <a:prstGeom prst="rect">
            <a:avLst/>
          </a:prstGeom>
        </p:spPr>
        <p:txBody>
          <a:bodyPr wrap="square">
            <a:spAutoFit/>
          </a:bodyPr>
          <a:lstStyle/>
          <a:p>
            <a:r>
              <a:rPr lang="en-GB" sz="2000" b="1" dirty="0" smtClean="0"/>
              <a:t>La Silla :</a:t>
            </a:r>
            <a:r>
              <a:rPr lang="en-GB" sz="2000" dirty="0" smtClean="0"/>
              <a:t> ESO first observatory, inaugurated in </a:t>
            </a:r>
            <a:r>
              <a:rPr lang="en-GB" sz="2000" b="1" dirty="0" smtClean="0"/>
              <a:t>1969</a:t>
            </a:r>
            <a:endParaRPr lang="en-GB" sz="2000" b="1" dirty="0"/>
          </a:p>
        </p:txBody>
      </p:sp>
      <p:grpSp>
        <p:nvGrpSpPr>
          <p:cNvPr id="10" name="Group 9"/>
          <p:cNvGrpSpPr/>
          <p:nvPr/>
        </p:nvGrpSpPr>
        <p:grpSpPr>
          <a:xfrm>
            <a:off x="406400" y="4291541"/>
            <a:ext cx="8365362" cy="2185460"/>
            <a:chOff x="406400" y="4291541"/>
            <a:chExt cx="8365362" cy="2185460"/>
          </a:xfrm>
        </p:grpSpPr>
        <p:sp>
          <p:nvSpPr>
            <p:cNvPr id="3" name="Rectangle 2"/>
            <p:cNvSpPr/>
            <p:nvPr/>
          </p:nvSpPr>
          <p:spPr>
            <a:xfrm>
              <a:off x="406400" y="4665008"/>
              <a:ext cx="4605865" cy="1200329"/>
            </a:xfrm>
            <a:prstGeom prst="rect">
              <a:avLst/>
            </a:prstGeom>
          </p:spPr>
          <p:txBody>
            <a:bodyPr wrap="square">
              <a:spAutoFit/>
            </a:bodyPr>
            <a:lstStyle/>
            <a:p>
              <a:r>
                <a:rPr lang="en-GB" sz="1800" dirty="0" smtClean="0"/>
                <a:t>La Silla, 42 years after its initial operation, remains at the forefront of astronomy, and is one of the most scientifically productive observatories in the world. </a:t>
              </a:r>
              <a:endParaRPr lang="en-GB" sz="1800" dirty="0"/>
            </a:p>
          </p:txBody>
        </p:sp>
        <p:pic>
          <p:nvPicPr>
            <p:cNvPr id="1026" name="Picture 2" descr="http://www.eso.org/public/archives/images/screen/eso9855a.jpg"/>
            <p:cNvPicPr>
              <a:picLocks noChangeAspect="1" noChangeArrowheads="1"/>
            </p:cNvPicPr>
            <p:nvPr/>
          </p:nvPicPr>
          <p:blipFill>
            <a:blip r:embed="rId2"/>
            <a:srcRect/>
            <a:stretch>
              <a:fillRect/>
            </a:stretch>
          </p:blipFill>
          <p:spPr bwMode="auto">
            <a:xfrm>
              <a:off x="5143502" y="4291541"/>
              <a:ext cx="3628260" cy="2185460"/>
            </a:xfrm>
            <a:prstGeom prst="rect">
              <a:avLst/>
            </a:prstGeom>
            <a:noFill/>
          </p:spPr>
        </p:pic>
      </p:grpSp>
      <p:pic>
        <p:nvPicPr>
          <p:cNvPr id="6" name="Picture 3" descr="logo+name black"/>
          <p:cNvPicPr>
            <a:picLocks noChangeAspect="1" noChangeArrowheads="1"/>
          </p:cNvPicPr>
          <p:nvPr/>
        </p:nvPicPr>
        <p:blipFill>
          <a:blip r:embed="rId3"/>
          <a:srcRect/>
          <a:stretch>
            <a:fillRect/>
          </a:stretch>
        </p:blipFill>
        <p:spPr bwMode="auto">
          <a:xfrm>
            <a:off x="7188200" y="279400"/>
            <a:ext cx="1524000" cy="631825"/>
          </a:xfrm>
          <a:prstGeom prst="rect">
            <a:avLst/>
          </a:prstGeom>
          <a:noFill/>
          <a:ln w="9525">
            <a:noFill/>
            <a:miter lim="800000"/>
            <a:headEnd/>
            <a:tailEnd/>
          </a:ln>
        </p:spPr>
      </p:pic>
      <p:grpSp>
        <p:nvGrpSpPr>
          <p:cNvPr id="9" name="Group 8"/>
          <p:cNvGrpSpPr/>
          <p:nvPr/>
        </p:nvGrpSpPr>
        <p:grpSpPr>
          <a:xfrm>
            <a:off x="419096" y="812799"/>
            <a:ext cx="8072971" cy="3437467"/>
            <a:chOff x="419096" y="812799"/>
            <a:chExt cx="8072971" cy="3437467"/>
          </a:xfrm>
        </p:grpSpPr>
        <p:sp>
          <p:nvSpPr>
            <p:cNvPr id="4" name="Rectangle 3"/>
            <p:cNvSpPr/>
            <p:nvPr/>
          </p:nvSpPr>
          <p:spPr>
            <a:xfrm>
              <a:off x="5232400" y="1526569"/>
              <a:ext cx="3259667" cy="1477328"/>
            </a:xfrm>
            <a:prstGeom prst="rect">
              <a:avLst/>
            </a:prstGeom>
          </p:spPr>
          <p:txBody>
            <a:bodyPr wrap="square">
              <a:spAutoFit/>
            </a:bodyPr>
            <a:lstStyle/>
            <a:p>
              <a:r>
                <a:rPr lang="en-GB" sz="1800" dirty="0" smtClean="0"/>
                <a:t>La Silla is equipped with medium-sized and small optical telescopes, including the most successful exoplanet hunter.</a:t>
              </a:r>
              <a:endParaRPr lang="en-GB" sz="1800" dirty="0"/>
            </a:p>
          </p:txBody>
        </p:sp>
        <p:pic>
          <p:nvPicPr>
            <p:cNvPr id="1028" name="Picture 4" descr="http://www.eso.org/public/archives/images/screen/eso0019b.jpg"/>
            <p:cNvPicPr>
              <a:picLocks noChangeAspect="1" noChangeArrowheads="1"/>
            </p:cNvPicPr>
            <p:nvPr/>
          </p:nvPicPr>
          <p:blipFill>
            <a:blip r:embed="rId4"/>
            <a:srcRect/>
            <a:stretch>
              <a:fillRect/>
            </a:stretch>
          </p:blipFill>
          <p:spPr bwMode="auto">
            <a:xfrm>
              <a:off x="419096" y="812799"/>
              <a:ext cx="4617061" cy="3437467"/>
            </a:xfrm>
            <a:prstGeom prst="rect">
              <a:avLst/>
            </a:prstGeom>
            <a:noFill/>
          </p:spPr>
        </p:pic>
      </p:grpSp>
      <p:sp>
        <p:nvSpPr>
          <p:cNvPr id="11" name="Slide Number Placeholder 10"/>
          <p:cNvSpPr>
            <a:spLocks noGrp="1"/>
          </p:cNvSpPr>
          <p:nvPr>
            <p:ph type="sldNum" sz="quarter" idx="12"/>
          </p:nvPr>
        </p:nvSpPr>
        <p:spPr>
          <a:xfrm>
            <a:off x="8367165" y="6539713"/>
            <a:ext cx="647363" cy="200952"/>
          </a:xfrm>
        </p:spPr>
        <p:txBody>
          <a:bodyPr/>
          <a:lstStyle/>
          <a:p>
            <a:fld id="{B0CBB564-CCCD-49F9-B00E-89252E5BA67D}" type="slidenum">
              <a:rPr lang="en-US" sz="1000" smtClean="0"/>
              <a:pPr/>
              <a:t>4</a:t>
            </a:fld>
            <a:endParaRPr lang="en-US" sz="10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7068" y="381970"/>
            <a:ext cx="7171266" cy="677108"/>
          </a:xfrm>
          <a:prstGeom prst="rect">
            <a:avLst/>
          </a:prstGeom>
        </p:spPr>
        <p:txBody>
          <a:bodyPr wrap="square">
            <a:spAutoFit/>
          </a:bodyPr>
          <a:lstStyle/>
          <a:p>
            <a:pPr marL="1617663" indent="-1617663"/>
            <a:r>
              <a:rPr lang="en-GB" sz="2000" dirty="0" smtClean="0"/>
              <a:t>Paranal </a:t>
            </a:r>
            <a:r>
              <a:rPr lang="en-GB" sz="2000" b="1" dirty="0" smtClean="0"/>
              <a:t>VLT :</a:t>
            </a:r>
            <a:r>
              <a:rPr lang="en-GB" sz="2000" dirty="0" smtClean="0"/>
              <a:t> The world’s most advanced optical instrument, </a:t>
            </a:r>
            <a:r>
              <a:rPr lang="en-GB" sz="1800" dirty="0" smtClean="0"/>
              <a:t>a formidable science machine</a:t>
            </a:r>
            <a:endParaRPr lang="en-GB" sz="1800" dirty="0"/>
          </a:p>
        </p:txBody>
      </p:sp>
      <p:grpSp>
        <p:nvGrpSpPr>
          <p:cNvPr id="10" name="Group 9"/>
          <p:cNvGrpSpPr/>
          <p:nvPr/>
        </p:nvGrpSpPr>
        <p:grpSpPr>
          <a:xfrm>
            <a:off x="3107267" y="1281326"/>
            <a:ext cx="5842000" cy="5242136"/>
            <a:chOff x="3107267" y="1281326"/>
            <a:chExt cx="5842000" cy="5242136"/>
          </a:xfrm>
        </p:grpSpPr>
        <p:sp>
          <p:nvSpPr>
            <p:cNvPr id="3" name="Rectangle 2"/>
            <p:cNvSpPr/>
            <p:nvPr/>
          </p:nvSpPr>
          <p:spPr>
            <a:xfrm>
              <a:off x="3107267" y="5046134"/>
              <a:ext cx="5842000" cy="1477328"/>
            </a:xfrm>
            <a:prstGeom prst="rect">
              <a:avLst/>
            </a:prstGeom>
          </p:spPr>
          <p:txBody>
            <a:bodyPr wrap="square">
              <a:spAutoFit/>
            </a:bodyPr>
            <a:lstStyle/>
            <a:p>
              <a:r>
                <a:rPr lang="en-GB" sz="1800" dirty="0" smtClean="0"/>
                <a:t>The VLT consists of an array of four telescopes, each with a main mirror of 8.2-m diameter, that can observe together or individually and of several smaller telescopes dedicated to interferometry, making it the largest facility of its kind. </a:t>
              </a:r>
              <a:endParaRPr lang="en-GB" sz="1800" dirty="0"/>
            </a:p>
          </p:txBody>
        </p:sp>
        <p:pic>
          <p:nvPicPr>
            <p:cNvPr id="2050" name="Picture 2" descr="http://www.eso.org/public/archives/images/screen/esopia00092sites.jpg"/>
            <p:cNvPicPr>
              <a:picLocks noChangeAspect="1" noChangeArrowheads="1"/>
            </p:cNvPicPr>
            <p:nvPr/>
          </p:nvPicPr>
          <p:blipFill>
            <a:blip r:embed="rId2"/>
            <a:srcRect/>
            <a:stretch>
              <a:fillRect/>
            </a:stretch>
          </p:blipFill>
          <p:spPr bwMode="auto">
            <a:xfrm>
              <a:off x="3378199" y="1281326"/>
              <a:ext cx="5433434" cy="3620875"/>
            </a:xfrm>
            <a:prstGeom prst="rect">
              <a:avLst/>
            </a:prstGeom>
            <a:noFill/>
          </p:spPr>
        </p:pic>
      </p:grpSp>
      <p:grpSp>
        <p:nvGrpSpPr>
          <p:cNvPr id="9" name="Group 8"/>
          <p:cNvGrpSpPr/>
          <p:nvPr/>
        </p:nvGrpSpPr>
        <p:grpSpPr>
          <a:xfrm>
            <a:off x="338672" y="1292704"/>
            <a:ext cx="3022601" cy="5252029"/>
            <a:chOff x="338672" y="1292704"/>
            <a:chExt cx="3022601" cy="5252029"/>
          </a:xfrm>
        </p:grpSpPr>
        <p:sp>
          <p:nvSpPr>
            <p:cNvPr id="4" name="Rectangle 3"/>
            <p:cNvSpPr/>
            <p:nvPr/>
          </p:nvSpPr>
          <p:spPr>
            <a:xfrm>
              <a:off x="338672" y="1292704"/>
              <a:ext cx="3022601" cy="2031325"/>
            </a:xfrm>
            <a:prstGeom prst="rect">
              <a:avLst/>
            </a:prstGeom>
          </p:spPr>
          <p:txBody>
            <a:bodyPr wrap="square">
              <a:spAutoFit/>
            </a:bodyPr>
            <a:lstStyle/>
            <a:p>
              <a:r>
                <a:rPr lang="en-GB" sz="1800" dirty="0" smtClean="0"/>
                <a:t>The Paranal VLT is the most productive individual ground-based facility: leads to the publication of on average of more than one peer-reviewed scientific paper per day. </a:t>
              </a:r>
              <a:endParaRPr lang="en-GB" sz="1800" dirty="0"/>
            </a:p>
          </p:txBody>
        </p:sp>
        <p:pic>
          <p:nvPicPr>
            <p:cNvPr id="2052" name="Picture 4" descr="http://www.eso.org/public/archives/images/screen/yb_lgs_beam_8864_cc.jpg"/>
            <p:cNvPicPr>
              <a:picLocks noChangeAspect="1" noChangeArrowheads="1"/>
            </p:cNvPicPr>
            <p:nvPr/>
          </p:nvPicPr>
          <p:blipFill>
            <a:blip r:embed="rId3"/>
            <a:srcRect/>
            <a:stretch>
              <a:fillRect/>
            </a:stretch>
          </p:blipFill>
          <p:spPr bwMode="auto">
            <a:xfrm>
              <a:off x="601134" y="3352653"/>
              <a:ext cx="2126933" cy="3192080"/>
            </a:xfrm>
            <a:prstGeom prst="rect">
              <a:avLst/>
            </a:prstGeom>
            <a:noFill/>
          </p:spPr>
        </p:pic>
      </p:grpSp>
      <p:pic>
        <p:nvPicPr>
          <p:cNvPr id="1026" name="Picture 2" descr="eso-logo-p3005"/>
          <p:cNvPicPr>
            <a:picLocks noChangeAspect="1" noChangeArrowheads="1"/>
          </p:cNvPicPr>
          <p:nvPr/>
        </p:nvPicPr>
        <p:blipFill>
          <a:blip r:embed="rId4"/>
          <a:srcRect/>
          <a:stretch>
            <a:fillRect/>
          </a:stretch>
        </p:blipFill>
        <p:spPr bwMode="auto">
          <a:xfrm>
            <a:off x="464608" y="287338"/>
            <a:ext cx="636059" cy="831064"/>
          </a:xfrm>
          <a:prstGeom prst="rect">
            <a:avLst/>
          </a:prstGeom>
          <a:noFill/>
          <a:ln w="9525" algn="in">
            <a:noFill/>
            <a:miter lim="800000"/>
            <a:headEnd/>
            <a:tailEnd/>
          </a:ln>
          <a:effectLst/>
        </p:spPr>
      </p:pic>
      <p:sp>
        <p:nvSpPr>
          <p:cNvPr id="11" name="Slide Number Placeholder 10"/>
          <p:cNvSpPr>
            <a:spLocks noGrp="1"/>
          </p:cNvSpPr>
          <p:nvPr>
            <p:ph type="sldNum" sz="quarter" idx="12"/>
          </p:nvPr>
        </p:nvSpPr>
        <p:spPr>
          <a:xfrm>
            <a:off x="8375257" y="6523530"/>
            <a:ext cx="584650" cy="217136"/>
          </a:xfrm>
        </p:spPr>
        <p:txBody>
          <a:bodyPr/>
          <a:lstStyle/>
          <a:p>
            <a:fld id="{B0CBB564-CCCD-49F9-B00E-89252E5BA67D}" type="slidenum">
              <a:rPr lang="en-US" sz="1000" smtClean="0"/>
              <a:pPr/>
              <a:t>5</a:t>
            </a:fld>
            <a:endParaRPr lang="en-US" sz="10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5535" y="2861725"/>
            <a:ext cx="5308600" cy="2277542"/>
          </a:xfrm>
          <a:prstGeom prst="rect">
            <a:avLst/>
          </a:prstGeom>
          <a:noFill/>
          <a:ln w="9525">
            <a:noFill/>
            <a:miter lim="800000"/>
            <a:headEnd/>
            <a:tailEnd/>
          </a:ln>
        </p:spPr>
        <p:txBody>
          <a:bodyPr/>
          <a:lstStyle/>
          <a:p>
            <a:pPr>
              <a:lnSpc>
                <a:spcPct val="120000"/>
              </a:lnSpc>
            </a:pPr>
            <a:r>
              <a:rPr lang="en-GB" sz="2000" dirty="0" smtClean="0"/>
              <a:t>ESO as the European partner, together with USA and Japan are currently completing the </a:t>
            </a:r>
            <a:r>
              <a:rPr lang="en-GB" sz="2000" b="1" dirty="0" smtClean="0"/>
              <a:t>ALMA</a:t>
            </a:r>
            <a:r>
              <a:rPr lang="en-GB" sz="2000" dirty="0" smtClean="0"/>
              <a:t> construction at Chajnantor (66 giant 12-metre and 7-metre diameter antennas at 5100m altitude), north edge of Atacama II Region. </a:t>
            </a:r>
          </a:p>
        </p:txBody>
      </p:sp>
      <p:pic>
        <p:nvPicPr>
          <p:cNvPr id="4" name="Picture 3" descr="alma-chajnantor-scene1.jpg"/>
          <p:cNvPicPr>
            <a:picLocks noChangeAspect="1"/>
          </p:cNvPicPr>
          <p:nvPr/>
        </p:nvPicPr>
        <p:blipFill>
          <a:blip r:embed="rId2"/>
          <a:stretch>
            <a:fillRect/>
          </a:stretch>
        </p:blipFill>
        <p:spPr>
          <a:xfrm>
            <a:off x="313270" y="298456"/>
            <a:ext cx="4580464" cy="2576511"/>
          </a:xfrm>
          <a:prstGeom prst="rect">
            <a:avLst/>
          </a:prstGeom>
        </p:spPr>
      </p:pic>
      <p:pic>
        <p:nvPicPr>
          <p:cNvPr id="6" name="Picture 5" descr="esopia00049teles.jpg"/>
          <p:cNvPicPr>
            <a:picLocks noChangeAspect="1"/>
          </p:cNvPicPr>
          <p:nvPr/>
        </p:nvPicPr>
        <p:blipFill>
          <a:blip r:embed="rId3"/>
          <a:stretch>
            <a:fillRect/>
          </a:stretch>
        </p:blipFill>
        <p:spPr>
          <a:xfrm>
            <a:off x="5775497" y="287871"/>
            <a:ext cx="2681536" cy="3471333"/>
          </a:xfrm>
          <a:prstGeom prst="rect">
            <a:avLst/>
          </a:prstGeom>
        </p:spPr>
      </p:pic>
      <p:pic>
        <p:nvPicPr>
          <p:cNvPr id="9" name="Picture 8" descr="eso0935d.jpg"/>
          <p:cNvPicPr>
            <a:picLocks noChangeAspect="1"/>
          </p:cNvPicPr>
          <p:nvPr/>
        </p:nvPicPr>
        <p:blipFill>
          <a:blip r:embed="rId4"/>
          <a:stretch>
            <a:fillRect/>
          </a:stretch>
        </p:blipFill>
        <p:spPr>
          <a:xfrm>
            <a:off x="2184399" y="4792133"/>
            <a:ext cx="2498968" cy="1659472"/>
          </a:xfrm>
          <a:prstGeom prst="rect">
            <a:avLst/>
          </a:prstGeom>
        </p:spPr>
      </p:pic>
      <p:pic>
        <p:nvPicPr>
          <p:cNvPr id="10" name="Picture 9" descr="alma-mar2009-1662.jpg"/>
          <p:cNvPicPr>
            <a:picLocks noChangeAspect="1"/>
          </p:cNvPicPr>
          <p:nvPr/>
        </p:nvPicPr>
        <p:blipFill>
          <a:blip r:embed="rId5"/>
          <a:stretch>
            <a:fillRect/>
          </a:stretch>
        </p:blipFill>
        <p:spPr>
          <a:xfrm>
            <a:off x="5562600" y="4342810"/>
            <a:ext cx="3276100" cy="2083395"/>
          </a:xfrm>
          <a:prstGeom prst="rect">
            <a:avLst/>
          </a:prstGeom>
        </p:spPr>
      </p:pic>
      <p:pic>
        <p:nvPicPr>
          <p:cNvPr id="7" name="Picture 3" descr="logo+name black"/>
          <p:cNvPicPr>
            <a:picLocks noChangeAspect="1" noChangeArrowheads="1"/>
          </p:cNvPicPr>
          <p:nvPr/>
        </p:nvPicPr>
        <p:blipFill>
          <a:blip r:embed="rId6"/>
          <a:srcRect/>
          <a:stretch>
            <a:fillRect/>
          </a:stretch>
        </p:blipFill>
        <p:spPr bwMode="auto">
          <a:xfrm>
            <a:off x="237066" y="5283200"/>
            <a:ext cx="1524000" cy="631825"/>
          </a:xfrm>
          <a:prstGeom prst="rect">
            <a:avLst/>
          </a:prstGeom>
          <a:noFill/>
          <a:ln w="9525">
            <a:noFill/>
            <a:miter lim="800000"/>
            <a:headEnd/>
            <a:tailEnd/>
          </a:ln>
        </p:spPr>
      </p:pic>
      <p:sp>
        <p:nvSpPr>
          <p:cNvPr id="13" name="Slide Number Placeholder 12"/>
          <p:cNvSpPr>
            <a:spLocks noGrp="1"/>
          </p:cNvSpPr>
          <p:nvPr>
            <p:ph type="sldNum" sz="quarter" idx="12"/>
          </p:nvPr>
        </p:nvSpPr>
        <p:spPr>
          <a:xfrm>
            <a:off x="8270060" y="6500152"/>
            <a:ext cx="641294" cy="224329"/>
          </a:xfrm>
        </p:spPr>
        <p:txBody>
          <a:bodyPr/>
          <a:lstStyle/>
          <a:p>
            <a:fld id="{B0CBB564-CCCD-49F9-B00E-89252E5BA67D}" type="slidenum">
              <a:rPr lang="en-US" sz="1000" smtClean="0"/>
              <a:pPr/>
              <a:t>6</a:t>
            </a:fld>
            <a:endParaRPr lang="en-US" sz="10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824553" y="3216584"/>
            <a:ext cx="5021943" cy="3175000"/>
            <a:chOff x="3664857" y="3200400"/>
            <a:chExt cx="5021943" cy="3175000"/>
          </a:xfrm>
        </p:grpSpPr>
        <p:sp>
          <p:nvSpPr>
            <p:cNvPr id="19" name="Rectangle 18"/>
            <p:cNvSpPr/>
            <p:nvPr/>
          </p:nvSpPr>
          <p:spPr bwMode="auto">
            <a:xfrm>
              <a:off x="8247185" y="3200400"/>
              <a:ext cx="439615" cy="152400"/>
            </a:xfrm>
            <a:prstGeom prst="rect">
              <a:avLst/>
            </a:prstGeom>
            <a:solidFill>
              <a:srgbClr val="FFFF3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6" charset="0"/>
                <a:ea typeface="ＭＳ Ｐゴシック" pitchFamily="36" charset="-128"/>
                <a:cs typeface="ＭＳ Ｐゴシック" pitchFamily="36" charset="-128"/>
              </a:endParaRPr>
            </a:p>
          </p:txBody>
        </p:sp>
        <p:cxnSp>
          <p:nvCxnSpPr>
            <p:cNvPr id="12" name="Straight Connector 11"/>
            <p:cNvCxnSpPr/>
            <p:nvPr/>
          </p:nvCxnSpPr>
          <p:spPr bwMode="auto">
            <a:xfrm rot="16200000" flipH="1">
              <a:off x="6990442" y="4896756"/>
              <a:ext cx="2952470" cy="4817"/>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bwMode="auto">
            <a:xfrm rot="10800000" flipV="1">
              <a:off x="3664857" y="3433881"/>
              <a:ext cx="4800600" cy="362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10" name="Group 9"/>
          <p:cNvGrpSpPr/>
          <p:nvPr/>
        </p:nvGrpSpPr>
        <p:grpSpPr>
          <a:xfrm>
            <a:off x="210399" y="2229357"/>
            <a:ext cx="6093297" cy="4644827"/>
            <a:chOff x="3042605" y="2201035"/>
            <a:chExt cx="6093297" cy="4644827"/>
          </a:xfrm>
        </p:grpSpPr>
        <p:pic>
          <p:nvPicPr>
            <p:cNvPr id="7" name="Picture 6"/>
            <p:cNvPicPr>
              <a:picLocks noChangeAspect="1" noChangeArrowheads="1"/>
            </p:cNvPicPr>
            <p:nvPr/>
          </p:nvPicPr>
          <p:blipFill>
            <a:blip r:embed="rId2" cstate="print"/>
            <a:srcRect b="644"/>
            <a:stretch>
              <a:fillRect/>
            </a:stretch>
          </p:blipFill>
          <p:spPr bwMode="auto">
            <a:xfrm>
              <a:off x="3042605" y="2322244"/>
              <a:ext cx="6093297" cy="4523618"/>
            </a:xfrm>
            <a:prstGeom prst="rect">
              <a:avLst/>
            </a:prstGeom>
            <a:noFill/>
            <a:ln w="12700">
              <a:noFill/>
              <a:miter lim="800000"/>
              <a:headEnd/>
              <a:tailEnd/>
            </a:ln>
          </p:spPr>
        </p:pic>
        <p:sp>
          <p:nvSpPr>
            <p:cNvPr id="9" name="TextBox 8"/>
            <p:cNvSpPr txBox="1"/>
            <p:nvPr/>
          </p:nvSpPr>
          <p:spPr>
            <a:xfrm>
              <a:off x="4118844" y="2201035"/>
              <a:ext cx="4232762" cy="369332"/>
            </a:xfrm>
            <a:prstGeom prst="rect">
              <a:avLst/>
            </a:prstGeom>
            <a:noFill/>
          </p:spPr>
          <p:txBody>
            <a:bodyPr wrap="none" rtlCol="0">
              <a:spAutoFit/>
            </a:bodyPr>
            <a:lstStyle/>
            <a:p>
              <a:r>
                <a:rPr lang="en-GB" sz="1800" b="1" dirty="0" smtClean="0">
                  <a:solidFill>
                    <a:schemeClr val="bg2">
                      <a:lumMod val="50000"/>
                    </a:schemeClr>
                  </a:solidFill>
                </a:rPr>
                <a:t>Telescopes diameter – Calendar year</a:t>
              </a:r>
              <a:endParaRPr lang="en-GB" sz="1800" b="1" dirty="0">
                <a:solidFill>
                  <a:schemeClr val="bg2">
                    <a:lumMod val="50000"/>
                  </a:schemeClr>
                </a:solidFill>
              </a:endParaRPr>
            </a:p>
          </p:txBody>
        </p:sp>
      </p:grpSp>
      <p:sp>
        <p:nvSpPr>
          <p:cNvPr id="2" name="Slide Number Placeholder 1"/>
          <p:cNvSpPr>
            <a:spLocks noGrp="1"/>
          </p:cNvSpPr>
          <p:nvPr>
            <p:ph type="sldNum" sz="quarter" idx="12"/>
          </p:nvPr>
        </p:nvSpPr>
        <p:spPr>
          <a:xfrm>
            <a:off x="8496636" y="6580173"/>
            <a:ext cx="592742" cy="249504"/>
          </a:xfrm>
        </p:spPr>
        <p:txBody>
          <a:bodyPr/>
          <a:lstStyle/>
          <a:p>
            <a:fld id="{B0CBB564-CCCD-49F9-B00E-89252E5BA67D}" type="slidenum">
              <a:rPr lang="en-US" sz="1000" smtClean="0"/>
              <a:pPr/>
              <a:t>7</a:t>
            </a:fld>
            <a:endParaRPr lang="en-US" sz="1000" dirty="0"/>
          </a:p>
        </p:txBody>
      </p:sp>
      <p:pic>
        <p:nvPicPr>
          <p:cNvPr id="3" name="Picture 3" descr="logo+name black"/>
          <p:cNvPicPr>
            <a:picLocks noChangeAspect="1" noChangeArrowheads="1"/>
          </p:cNvPicPr>
          <p:nvPr/>
        </p:nvPicPr>
        <p:blipFill>
          <a:blip r:embed="rId3"/>
          <a:srcRect/>
          <a:stretch>
            <a:fillRect/>
          </a:stretch>
        </p:blipFill>
        <p:spPr bwMode="auto">
          <a:xfrm>
            <a:off x="7374241" y="217586"/>
            <a:ext cx="1524000" cy="631825"/>
          </a:xfrm>
          <a:prstGeom prst="rect">
            <a:avLst/>
          </a:prstGeom>
          <a:noFill/>
          <a:ln w="9525">
            <a:noFill/>
            <a:miter lim="800000"/>
            <a:headEnd/>
            <a:tailEnd/>
          </a:ln>
        </p:spPr>
      </p:pic>
      <p:sp>
        <p:nvSpPr>
          <p:cNvPr id="4" name="TextBox 3"/>
          <p:cNvSpPr txBox="1"/>
          <p:nvPr/>
        </p:nvSpPr>
        <p:spPr>
          <a:xfrm>
            <a:off x="388420" y="153749"/>
            <a:ext cx="5495415" cy="461665"/>
          </a:xfrm>
          <a:prstGeom prst="rect">
            <a:avLst/>
          </a:prstGeom>
          <a:noFill/>
        </p:spPr>
        <p:txBody>
          <a:bodyPr wrap="none" rtlCol="0">
            <a:spAutoFit/>
          </a:bodyPr>
          <a:lstStyle/>
          <a:p>
            <a:r>
              <a:rPr lang="en-GB" b="1" dirty="0" smtClean="0">
                <a:effectLst>
                  <a:outerShdw blurRad="38100" dist="38100" dir="2700000" algn="tl">
                    <a:srgbClr val="000000">
                      <a:alpha val="43137"/>
                    </a:srgbClr>
                  </a:outerShdw>
                </a:effectLst>
              </a:rPr>
              <a:t>Astronomy is about big questions ...</a:t>
            </a:r>
            <a:endParaRPr lang="en-GB" b="1" dirty="0">
              <a:effectLst>
                <a:outerShdw blurRad="38100" dist="38100" dir="2700000" algn="tl">
                  <a:srgbClr val="000000">
                    <a:alpha val="43137"/>
                  </a:srgbClr>
                </a:outerShdw>
              </a:effectLst>
            </a:endParaRPr>
          </a:p>
        </p:txBody>
      </p:sp>
      <p:sp>
        <p:nvSpPr>
          <p:cNvPr id="5" name="TextBox 4"/>
          <p:cNvSpPr txBox="1"/>
          <p:nvPr/>
        </p:nvSpPr>
        <p:spPr>
          <a:xfrm>
            <a:off x="339868" y="623088"/>
            <a:ext cx="7750840" cy="1631216"/>
          </a:xfrm>
          <a:prstGeom prst="rect">
            <a:avLst/>
          </a:prstGeom>
          <a:noFill/>
        </p:spPr>
        <p:txBody>
          <a:bodyPr wrap="none" rtlCol="0">
            <a:spAutoFit/>
          </a:bodyPr>
          <a:lstStyle/>
          <a:p>
            <a:pPr>
              <a:buFont typeface="Arial" pitchFamily="34" charset="0"/>
              <a:buChar char="•"/>
            </a:pPr>
            <a:r>
              <a:rPr lang="en-GB" sz="2000" dirty="0" smtClean="0">
                <a:solidFill>
                  <a:srgbClr val="0070C0"/>
                </a:solidFill>
              </a:rPr>
              <a:t> How do planets form and how does life develop on them?</a:t>
            </a:r>
          </a:p>
          <a:p>
            <a:pPr>
              <a:buFont typeface="Arial" pitchFamily="34" charset="0"/>
              <a:buChar char="•"/>
            </a:pPr>
            <a:r>
              <a:rPr lang="en-GB" sz="2000" dirty="0" smtClean="0">
                <a:solidFill>
                  <a:srgbClr val="0070C0"/>
                </a:solidFill>
              </a:rPr>
              <a:t> How does the solar system work?</a:t>
            </a:r>
          </a:p>
          <a:p>
            <a:pPr>
              <a:buFont typeface="Arial" pitchFamily="34" charset="0"/>
              <a:buChar char="•"/>
            </a:pPr>
            <a:r>
              <a:rPr lang="en-GB" sz="2000" dirty="0" smtClean="0">
                <a:solidFill>
                  <a:srgbClr val="0070C0"/>
                </a:solidFill>
              </a:rPr>
              <a:t> What is the universe made of? Have we found all its constituents?</a:t>
            </a:r>
          </a:p>
          <a:p>
            <a:pPr>
              <a:buFont typeface="Arial" pitchFamily="34" charset="0"/>
              <a:buChar char="•"/>
            </a:pPr>
            <a:r>
              <a:rPr lang="en-GB" sz="2000" dirty="0" smtClean="0">
                <a:solidFill>
                  <a:srgbClr val="0070C0"/>
                </a:solidFill>
              </a:rPr>
              <a:t> Do we understand the physical laws that govern the universe?</a:t>
            </a:r>
          </a:p>
          <a:p>
            <a:pPr>
              <a:buFont typeface="Arial" pitchFamily="34" charset="0"/>
              <a:buChar char="•"/>
            </a:pPr>
            <a:r>
              <a:rPr lang="en-GB" sz="2000" dirty="0" smtClean="0">
                <a:solidFill>
                  <a:srgbClr val="0070C0"/>
                </a:solidFill>
              </a:rPr>
              <a:t> How did the universe originate?</a:t>
            </a:r>
            <a:endParaRPr lang="en-GB" sz="2000" dirty="0">
              <a:solidFill>
                <a:srgbClr val="0070C0"/>
              </a:solidFill>
            </a:endParaRPr>
          </a:p>
        </p:txBody>
      </p:sp>
      <p:sp>
        <p:nvSpPr>
          <p:cNvPr id="6" name="TextBox 5"/>
          <p:cNvSpPr txBox="1"/>
          <p:nvPr/>
        </p:nvSpPr>
        <p:spPr>
          <a:xfrm>
            <a:off x="6617939" y="2596187"/>
            <a:ext cx="2016263" cy="1569660"/>
          </a:xfrm>
          <a:prstGeom prst="rect">
            <a:avLst/>
          </a:prstGeom>
          <a:noFill/>
        </p:spPr>
        <p:txBody>
          <a:bodyPr wrap="square" rtlCol="0">
            <a:spAutoFit/>
          </a:bodyPr>
          <a:lstStyle/>
          <a:p>
            <a:r>
              <a:rPr lang="en-GB" b="1" dirty="0" smtClean="0">
                <a:effectLst>
                  <a:outerShdw blurRad="38100" dist="38100" dir="2700000" algn="tl">
                    <a:srgbClr val="000000">
                      <a:alpha val="43137"/>
                    </a:srgbClr>
                  </a:outerShdw>
                </a:effectLst>
              </a:rPr>
              <a:t>... and the answers require big instruments</a:t>
            </a:r>
            <a:endParaRPr lang="en-GB" b="1" dirty="0">
              <a:effectLst>
                <a:outerShdw blurRad="38100" dist="38100" dir="2700000" algn="tl">
                  <a:srgbClr val="000000">
                    <a:alpha val="43137"/>
                  </a:srgbClr>
                </a:outerShdw>
              </a:effectLst>
            </a:endParaRPr>
          </a:p>
        </p:txBody>
      </p:sp>
      <p:grpSp>
        <p:nvGrpSpPr>
          <p:cNvPr id="16" name="Group 15"/>
          <p:cNvGrpSpPr/>
          <p:nvPr/>
        </p:nvGrpSpPr>
        <p:grpSpPr>
          <a:xfrm>
            <a:off x="6514090" y="4652627"/>
            <a:ext cx="2030754" cy="1800772"/>
            <a:chOff x="6465538" y="2242344"/>
            <a:chExt cx="2030754" cy="1800772"/>
          </a:xfrm>
        </p:grpSpPr>
        <p:pic>
          <p:nvPicPr>
            <p:cNvPr id="14" name="Picture 14"/>
            <p:cNvPicPr>
              <a:picLocks noChangeAspect="1" noChangeArrowheads="1"/>
            </p:cNvPicPr>
            <p:nvPr/>
          </p:nvPicPr>
          <p:blipFill>
            <a:blip r:embed="rId4" cstate="print"/>
            <a:srcRect/>
            <a:stretch>
              <a:fillRect/>
            </a:stretch>
          </p:blipFill>
          <p:spPr bwMode="auto">
            <a:xfrm>
              <a:off x="6598048" y="2242344"/>
              <a:ext cx="1898244" cy="1423348"/>
            </a:xfrm>
            <a:prstGeom prst="rect">
              <a:avLst/>
            </a:prstGeom>
            <a:noFill/>
            <a:ln w="12700">
              <a:solidFill>
                <a:schemeClr val="tx1"/>
              </a:solidFill>
              <a:miter lim="800000"/>
              <a:headEnd/>
              <a:tailEnd/>
            </a:ln>
            <a:effectLst>
              <a:outerShdw dist="76199" dir="2700000" algn="ctr" rotWithShape="0">
                <a:srgbClr val="808080">
                  <a:alpha val="75000"/>
                </a:srgbClr>
              </a:outerShdw>
            </a:effectLst>
          </p:spPr>
        </p:pic>
        <p:sp>
          <p:nvSpPr>
            <p:cNvPr id="15" name="TextBox 14"/>
            <p:cNvSpPr txBox="1"/>
            <p:nvPr/>
          </p:nvSpPr>
          <p:spPr>
            <a:xfrm>
              <a:off x="6465538" y="3673784"/>
              <a:ext cx="834396" cy="369332"/>
            </a:xfrm>
            <a:prstGeom prst="rect">
              <a:avLst/>
            </a:prstGeom>
            <a:noFill/>
          </p:spPr>
          <p:txBody>
            <a:bodyPr wrap="none" rtlCol="0">
              <a:spAutoFit/>
            </a:bodyPr>
            <a:lstStyle/>
            <a:p>
              <a:r>
                <a:rPr lang="en-GB" sz="1800" b="1" i="1" dirty="0" smtClean="0">
                  <a:effectLst>
                    <a:outerShdw blurRad="38100" dist="38100" dir="2700000" algn="tl">
                      <a:srgbClr val="000000">
                        <a:alpha val="43137"/>
                      </a:srgbClr>
                    </a:outerShdw>
                  </a:effectLst>
                </a:rPr>
                <a:t>E-ELT</a:t>
              </a:r>
              <a:endParaRPr lang="en-GB" sz="1800" b="1" i="1" dirty="0">
                <a:effectLst>
                  <a:outerShdw blurRad="38100" dist="38100" dir="2700000" algn="tl">
                    <a:srgbClr val="000000">
                      <a:alpha val="43137"/>
                    </a:srgbClr>
                  </a:outerShdw>
                </a:effectLst>
              </a:endParaRPr>
            </a:p>
          </p:txBody>
        </p:sp>
      </p:gr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38668" y="3742266"/>
            <a:ext cx="8644466" cy="1312333"/>
          </a:xfrm>
          <a:prstGeom prst="rect">
            <a:avLst/>
          </a:prstGeom>
          <a:noFill/>
          <a:ln w="9525">
            <a:noFill/>
            <a:miter lim="800000"/>
            <a:headEnd/>
            <a:tailEnd/>
          </a:ln>
        </p:spPr>
        <p:txBody>
          <a:bodyPr/>
          <a:lstStyle/>
          <a:p>
            <a:pPr>
              <a:lnSpc>
                <a:spcPct val="140000"/>
              </a:lnSpc>
            </a:pPr>
            <a:r>
              <a:rPr lang="en-GB" sz="2000" dirty="0" smtClean="0"/>
              <a:t>ESO is planning to build the European Extremely Large Telescope (E-ELT), the biggest telescope of the world, at Cerro Armazones, 20km east from Paranal.</a:t>
            </a:r>
            <a:endParaRPr lang="en-GB" dirty="0"/>
          </a:p>
        </p:txBody>
      </p:sp>
      <p:pic>
        <p:nvPicPr>
          <p:cNvPr id="4" name="Picture 3" descr="eely_wcar_potw.jpg"/>
          <p:cNvPicPr>
            <a:picLocks noChangeAspect="1"/>
          </p:cNvPicPr>
          <p:nvPr/>
        </p:nvPicPr>
        <p:blipFill>
          <a:blip r:embed="rId2"/>
          <a:stretch>
            <a:fillRect/>
          </a:stretch>
        </p:blipFill>
        <p:spPr>
          <a:xfrm>
            <a:off x="2336800" y="306910"/>
            <a:ext cx="6121402" cy="3443288"/>
          </a:xfrm>
          <a:prstGeom prst="rect">
            <a:avLst/>
          </a:prstGeom>
        </p:spPr>
      </p:pic>
      <p:pic>
        <p:nvPicPr>
          <p:cNvPr id="6" name="Picture 5" descr="armazonesparanal.jpg"/>
          <p:cNvPicPr>
            <a:picLocks noChangeAspect="1"/>
          </p:cNvPicPr>
          <p:nvPr/>
        </p:nvPicPr>
        <p:blipFill>
          <a:blip r:embed="rId3"/>
          <a:stretch>
            <a:fillRect/>
          </a:stretch>
        </p:blipFill>
        <p:spPr>
          <a:xfrm>
            <a:off x="1540967" y="4884475"/>
            <a:ext cx="7095034" cy="1552038"/>
          </a:xfrm>
          <a:prstGeom prst="rect">
            <a:avLst/>
          </a:prstGeom>
        </p:spPr>
      </p:pic>
      <p:pic>
        <p:nvPicPr>
          <p:cNvPr id="5" name="Picture 3" descr="logo+name black"/>
          <p:cNvPicPr>
            <a:picLocks noChangeAspect="1" noChangeArrowheads="1"/>
          </p:cNvPicPr>
          <p:nvPr/>
        </p:nvPicPr>
        <p:blipFill>
          <a:blip r:embed="rId4"/>
          <a:srcRect/>
          <a:stretch>
            <a:fillRect/>
          </a:stretch>
        </p:blipFill>
        <p:spPr bwMode="auto">
          <a:xfrm>
            <a:off x="355600" y="313267"/>
            <a:ext cx="1524000" cy="631825"/>
          </a:xfrm>
          <a:prstGeom prst="rect">
            <a:avLst/>
          </a:prstGeom>
          <a:noFill/>
          <a:ln w="9525">
            <a:noFill/>
            <a:miter lim="800000"/>
            <a:headEnd/>
            <a:tailEnd/>
          </a:ln>
        </p:spPr>
      </p:pic>
      <p:sp>
        <p:nvSpPr>
          <p:cNvPr id="7" name="TextBox 6"/>
          <p:cNvSpPr txBox="1"/>
          <p:nvPr/>
        </p:nvSpPr>
        <p:spPr>
          <a:xfrm>
            <a:off x="2751665" y="6053663"/>
            <a:ext cx="889987" cy="338554"/>
          </a:xfrm>
          <a:prstGeom prst="rect">
            <a:avLst/>
          </a:prstGeom>
          <a:noFill/>
        </p:spPr>
        <p:txBody>
          <a:bodyPr wrap="none" rtlCol="0">
            <a:spAutoFit/>
          </a:bodyPr>
          <a:lstStyle/>
          <a:p>
            <a:r>
              <a:rPr lang="en-GB" sz="1600" dirty="0" smtClean="0"/>
              <a:t>Paranal</a:t>
            </a:r>
            <a:endParaRPr lang="en-GB" sz="1600" dirty="0"/>
          </a:p>
        </p:txBody>
      </p:sp>
      <p:sp>
        <p:nvSpPr>
          <p:cNvPr id="8" name="TextBox 7"/>
          <p:cNvSpPr txBox="1"/>
          <p:nvPr/>
        </p:nvSpPr>
        <p:spPr>
          <a:xfrm>
            <a:off x="6603999" y="4885262"/>
            <a:ext cx="1329267" cy="338554"/>
          </a:xfrm>
          <a:prstGeom prst="rect">
            <a:avLst/>
          </a:prstGeom>
          <a:noFill/>
        </p:spPr>
        <p:txBody>
          <a:bodyPr wrap="square" rtlCol="0">
            <a:spAutoFit/>
          </a:bodyPr>
          <a:lstStyle/>
          <a:p>
            <a:r>
              <a:rPr lang="en-GB" sz="1600" dirty="0" smtClean="0"/>
              <a:t>Armazones</a:t>
            </a:r>
            <a:endParaRPr lang="en-GB" sz="1600" dirty="0"/>
          </a:p>
        </p:txBody>
      </p:sp>
      <p:sp>
        <p:nvSpPr>
          <p:cNvPr id="12" name="Slide Number Placeholder 11"/>
          <p:cNvSpPr>
            <a:spLocks noGrp="1"/>
          </p:cNvSpPr>
          <p:nvPr>
            <p:ph type="sldNum" sz="quarter" idx="12"/>
          </p:nvPr>
        </p:nvSpPr>
        <p:spPr>
          <a:xfrm>
            <a:off x="8221508" y="6547581"/>
            <a:ext cx="746490" cy="209269"/>
          </a:xfrm>
        </p:spPr>
        <p:txBody>
          <a:bodyPr/>
          <a:lstStyle/>
          <a:p>
            <a:fld id="{B0CBB564-CCCD-49F9-B00E-89252E5BA67D}" type="slidenum">
              <a:rPr lang="en-US" sz="1000" smtClean="0"/>
              <a:pPr/>
              <a:t>8</a:t>
            </a:fld>
            <a:endParaRPr lang="en-US" sz="10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64269" y="6543760"/>
            <a:ext cx="544189" cy="217136"/>
          </a:xfrm>
        </p:spPr>
        <p:txBody>
          <a:bodyPr/>
          <a:lstStyle/>
          <a:p>
            <a:fld id="{B0CBB564-CCCD-49F9-B00E-89252E5BA67D}" type="slidenum">
              <a:rPr lang="en-US" sz="1000" smtClean="0"/>
              <a:pPr/>
              <a:t>9</a:t>
            </a:fld>
            <a:endParaRPr lang="en-US" sz="1000" dirty="0"/>
          </a:p>
        </p:txBody>
      </p:sp>
      <p:pic>
        <p:nvPicPr>
          <p:cNvPr id="4" name="Picture 3" descr="elt-illustration-5k-potw_TRIM.jpg"/>
          <p:cNvPicPr>
            <a:picLocks noChangeAspect="1"/>
          </p:cNvPicPr>
          <p:nvPr/>
        </p:nvPicPr>
        <p:blipFill>
          <a:blip r:embed="rId2"/>
          <a:stretch>
            <a:fillRect/>
          </a:stretch>
        </p:blipFill>
        <p:spPr>
          <a:xfrm>
            <a:off x="0" y="-5363"/>
            <a:ext cx="7768354" cy="6863363"/>
          </a:xfrm>
          <a:prstGeom prst="rect">
            <a:avLst/>
          </a:prstGeom>
        </p:spPr>
      </p:pic>
      <p:pic>
        <p:nvPicPr>
          <p:cNvPr id="5" name="Picture 3" descr="logo+name black"/>
          <p:cNvPicPr>
            <a:picLocks noChangeAspect="1" noChangeArrowheads="1"/>
          </p:cNvPicPr>
          <p:nvPr/>
        </p:nvPicPr>
        <p:blipFill>
          <a:blip r:embed="rId3"/>
          <a:srcRect/>
          <a:stretch>
            <a:fillRect/>
          </a:stretch>
        </p:blipFill>
        <p:spPr bwMode="auto">
          <a:xfrm>
            <a:off x="7308093" y="54784"/>
            <a:ext cx="1524000" cy="631825"/>
          </a:xfrm>
          <a:prstGeom prst="rect">
            <a:avLst/>
          </a:prstGeom>
          <a:noFill/>
          <a:ln w="9525">
            <a:noFill/>
            <a:miter lim="800000"/>
            <a:headEnd/>
            <a:tailEnd/>
          </a:ln>
        </p:spPr>
      </p:pic>
      <p:sp>
        <p:nvSpPr>
          <p:cNvPr id="13" name="TextBox 12"/>
          <p:cNvSpPr txBox="1"/>
          <p:nvPr/>
        </p:nvSpPr>
        <p:spPr>
          <a:xfrm>
            <a:off x="3042605" y="5793785"/>
            <a:ext cx="3528128" cy="1015663"/>
          </a:xfrm>
          <a:prstGeom prst="rect">
            <a:avLst/>
          </a:prstGeom>
          <a:noFill/>
        </p:spPr>
        <p:txBody>
          <a:bodyPr wrap="square" rtlCol="0">
            <a:spAutoFit/>
          </a:bodyPr>
          <a:lstStyle/>
          <a:p>
            <a:r>
              <a:rPr lang="en-GB" sz="2000" dirty="0" smtClean="0">
                <a:solidFill>
                  <a:schemeClr val="bg1"/>
                </a:solidFill>
              </a:rPr>
              <a:t>The </a:t>
            </a:r>
            <a:r>
              <a:rPr lang="en-GB" sz="2000" b="1" dirty="0" smtClean="0">
                <a:solidFill>
                  <a:srgbClr val="FFFF33"/>
                </a:solidFill>
              </a:rPr>
              <a:t>5500-ton</a:t>
            </a:r>
            <a:r>
              <a:rPr lang="en-GB" sz="2000" dirty="0" smtClean="0">
                <a:solidFill>
                  <a:schemeClr val="bg1"/>
                </a:solidFill>
              </a:rPr>
              <a:t> telescope system can turn through </a:t>
            </a:r>
          </a:p>
          <a:p>
            <a:r>
              <a:rPr lang="en-GB" sz="2000" dirty="0" smtClean="0">
                <a:solidFill>
                  <a:schemeClr val="bg1"/>
                </a:solidFill>
              </a:rPr>
              <a:t>360 degrees on azimuth level</a:t>
            </a:r>
            <a:endParaRPr lang="en-GB" sz="2000" dirty="0">
              <a:solidFill>
                <a:schemeClr val="bg1"/>
              </a:solidFill>
            </a:endParaRPr>
          </a:p>
        </p:txBody>
      </p:sp>
      <p:sp>
        <p:nvSpPr>
          <p:cNvPr id="14" name="TextBox 13"/>
          <p:cNvSpPr txBox="1"/>
          <p:nvPr/>
        </p:nvSpPr>
        <p:spPr>
          <a:xfrm>
            <a:off x="6206592" y="2047283"/>
            <a:ext cx="1537487" cy="1323439"/>
          </a:xfrm>
          <a:prstGeom prst="rect">
            <a:avLst/>
          </a:prstGeom>
          <a:noFill/>
        </p:spPr>
        <p:txBody>
          <a:bodyPr wrap="square" rtlCol="0">
            <a:spAutoFit/>
          </a:bodyPr>
          <a:lstStyle/>
          <a:p>
            <a:pPr algn="r"/>
            <a:r>
              <a:rPr lang="en-GB" sz="2000" dirty="0" smtClean="0">
                <a:solidFill>
                  <a:schemeClr val="bg1"/>
                </a:solidFill>
              </a:rPr>
              <a:t>Altitude cradles for inclining the telescope</a:t>
            </a:r>
            <a:endParaRPr lang="en-GB" sz="2000" dirty="0">
              <a:solidFill>
                <a:schemeClr val="bg1"/>
              </a:solidFill>
            </a:endParaRPr>
          </a:p>
        </p:txBody>
      </p:sp>
      <p:sp>
        <p:nvSpPr>
          <p:cNvPr id="16" name="TextBox 15"/>
          <p:cNvSpPr txBox="1"/>
          <p:nvPr/>
        </p:nvSpPr>
        <p:spPr>
          <a:xfrm>
            <a:off x="105784" y="109169"/>
            <a:ext cx="4374776" cy="1631216"/>
          </a:xfrm>
          <a:prstGeom prst="rect">
            <a:avLst/>
          </a:prstGeom>
          <a:noFill/>
        </p:spPr>
        <p:txBody>
          <a:bodyPr wrap="square" rtlCol="0">
            <a:spAutoFit/>
          </a:bodyPr>
          <a:lstStyle/>
          <a:p>
            <a:r>
              <a:rPr lang="en-GB" sz="2000" dirty="0" smtClean="0">
                <a:solidFill>
                  <a:srgbClr val="FF6666"/>
                </a:solidFill>
              </a:rPr>
              <a:t>The adaptive mirror adjusts its shape a thousand times a second to correct for distortions caused</a:t>
            </a:r>
          </a:p>
          <a:p>
            <a:r>
              <a:rPr lang="en-GB" sz="2000" dirty="0" smtClean="0">
                <a:solidFill>
                  <a:srgbClr val="FF6666"/>
                </a:solidFill>
              </a:rPr>
              <a:t>by atmospheric</a:t>
            </a:r>
          </a:p>
          <a:p>
            <a:r>
              <a:rPr lang="en-GB" sz="2000" dirty="0" smtClean="0">
                <a:solidFill>
                  <a:srgbClr val="FF6666"/>
                </a:solidFill>
              </a:rPr>
              <a:t>turbulence</a:t>
            </a:r>
            <a:endParaRPr lang="en-GB" sz="2000" dirty="0">
              <a:solidFill>
                <a:srgbClr val="FF6666"/>
              </a:solidFill>
            </a:endParaRPr>
          </a:p>
        </p:txBody>
      </p:sp>
      <p:sp>
        <p:nvSpPr>
          <p:cNvPr id="19" name="Down Arrow 18"/>
          <p:cNvSpPr/>
          <p:nvPr/>
        </p:nvSpPr>
        <p:spPr bwMode="auto">
          <a:xfrm rot="17461716">
            <a:off x="2729877" y="657857"/>
            <a:ext cx="93658" cy="2736238"/>
          </a:xfrm>
          <a:prstGeom prst="downArrow">
            <a:avLst>
              <a:gd name="adj1" fmla="val 64375"/>
              <a:gd name="adj2" fmla="val 50000"/>
            </a:avLst>
          </a:prstGeom>
          <a:solidFill>
            <a:srgbClr val="FF66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6" charset="0"/>
              <a:ea typeface="ＭＳ Ｐゴシック" pitchFamily="36" charset="-128"/>
              <a:cs typeface="ＭＳ Ｐゴシック" pitchFamily="36" charset="-128"/>
            </a:endParaRPr>
          </a:p>
        </p:txBody>
      </p:sp>
      <p:sp>
        <p:nvSpPr>
          <p:cNvPr id="24" name="TextBox 23"/>
          <p:cNvSpPr txBox="1"/>
          <p:nvPr/>
        </p:nvSpPr>
        <p:spPr>
          <a:xfrm>
            <a:off x="7784538" y="914400"/>
            <a:ext cx="1338828" cy="584775"/>
          </a:xfrm>
          <a:prstGeom prst="rect">
            <a:avLst/>
          </a:prstGeom>
          <a:noFill/>
        </p:spPr>
        <p:txBody>
          <a:bodyPr wrap="none" rtlCol="0">
            <a:spAutoFit/>
          </a:bodyPr>
          <a:lstStyle/>
          <a:p>
            <a:r>
              <a:rPr lang="en-GB" sz="3200" b="1" dirty="0" smtClean="0">
                <a:solidFill>
                  <a:srgbClr val="0070C0"/>
                </a:solidFill>
                <a:effectLst>
                  <a:outerShdw blurRad="38100" dist="38100" dir="2700000" algn="tl">
                    <a:srgbClr val="000000">
                      <a:alpha val="43137"/>
                    </a:srgbClr>
                  </a:outerShdw>
                </a:effectLst>
              </a:rPr>
              <a:t>E-ELT</a:t>
            </a:r>
            <a:endParaRPr lang="en-GB" sz="3200" b="1" dirty="0">
              <a:solidFill>
                <a:srgbClr val="0070C0"/>
              </a:solidFill>
              <a:effectLst>
                <a:outerShdw blurRad="38100" dist="38100" dir="2700000" algn="tl">
                  <a:srgbClr val="000000">
                    <a:alpha val="43137"/>
                  </a:srgbClr>
                </a:outerShdw>
              </a:effectLst>
            </a:endParaRPr>
          </a:p>
        </p:txBody>
      </p:sp>
      <p:sp>
        <p:nvSpPr>
          <p:cNvPr id="12" name="Down Arrow 11"/>
          <p:cNvSpPr/>
          <p:nvPr/>
        </p:nvSpPr>
        <p:spPr bwMode="auto">
          <a:xfrm rot="16547210">
            <a:off x="2704312" y="2187699"/>
            <a:ext cx="132675" cy="1578229"/>
          </a:xfrm>
          <a:prstGeom prst="downArrow">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6" charset="0"/>
              <a:ea typeface="ＭＳ Ｐゴシック" pitchFamily="36" charset="-128"/>
              <a:cs typeface="ＭＳ Ｐゴシック" pitchFamily="36" charset="-128"/>
            </a:endParaRPr>
          </a:p>
        </p:txBody>
      </p:sp>
      <p:grpSp>
        <p:nvGrpSpPr>
          <p:cNvPr id="27" name="Group 26"/>
          <p:cNvGrpSpPr/>
          <p:nvPr/>
        </p:nvGrpSpPr>
        <p:grpSpPr>
          <a:xfrm>
            <a:off x="-1" y="1933997"/>
            <a:ext cx="2775569" cy="4674044"/>
            <a:chOff x="-1" y="1933997"/>
            <a:chExt cx="2775569" cy="4674044"/>
          </a:xfrm>
        </p:grpSpPr>
        <p:grpSp>
          <p:nvGrpSpPr>
            <p:cNvPr id="11" name="Group 10"/>
            <p:cNvGrpSpPr/>
            <p:nvPr/>
          </p:nvGrpSpPr>
          <p:grpSpPr>
            <a:xfrm>
              <a:off x="582627" y="2281954"/>
              <a:ext cx="1319001" cy="1196868"/>
              <a:chOff x="6441262" y="938676"/>
              <a:chExt cx="1319001" cy="1196868"/>
            </a:xfrm>
          </p:grpSpPr>
          <p:sp>
            <p:nvSpPr>
              <p:cNvPr id="6" name="Hexagon 5"/>
              <p:cNvSpPr/>
              <p:nvPr/>
            </p:nvSpPr>
            <p:spPr bwMode="auto">
              <a:xfrm>
                <a:off x="6441262" y="938676"/>
                <a:ext cx="1319001" cy="1189529"/>
              </a:xfrm>
              <a:prstGeom prst="hexagon">
                <a:avLst/>
              </a:prstGeom>
              <a:gradFill flip="none" rotWithShape="1">
                <a:gsLst>
                  <a:gs pos="81000">
                    <a:srgbClr val="FFFFFF"/>
                  </a:gs>
                  <a:gs pos="7001">
                    <a:srgbClr val="E6E6E6"/>
                  </a:gs>
                  <a:gs pos="100000">
                    <a:srgbClr val="E6E6E6"/>
                  </a:gs>
                  <a:gs pos="32001">
                    <a:srgbClr val="7D8496"/>
                  </a:gs>
                  <a:gs pos="47000">
                    <a:srgbClr val="E6E6E6"/>
                  </a:gs>
                  <a:gs pos="85001">
                    <a:srgbClr val="7D8496"/>
                  </a:gs>
                  <a:gs pos="100000">
                    <a:srgbClr val="E6E6E6"/>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6" charset="0"/>
                  <a:ea typeface="ＭＳ Ｐゴシック" pitchFamily="36" charset="-128"/>
                  <a:cs typeface="ＭＳ Ｐゴシック" pitchFamily="36" charset="-128"/>
                </a:endParaRPr>
              </a:p>
            </p:txBody>
          </p:sp>
          <p:sp>
            <p:nvSpPr>
              <p:cNvPr id="7" name="TextBox 6"/>
              <p:cNvSpPr txBox="1"/>
              <p:nvPr/>
            </p:nvSpPr>
            <p:spPr>
              <a:xfrm>
                <a:off x="6455814" y="1181437"/>
                <a:ext cx="1294372" cy="954107"/>
              </a:xfrm>
              <a:prstGeom prst="rect">
                <a:avLst/>
              </a:prstGeom>
              <a:noFill/>
            </p:spPr>
            <p:txBody>
              <a:bodyPr wrap="square" rtlCol="0">
                <a:spAutoFit/>
              </a:bodyPr>
              <a:lstStyle/>
              <a:p>
                <a:pPr algn="ctr"/>
                <a:r>
                  <a:rPr lang="en-GB" sz="2000" b="1" dirty="0" smtClean="0"/>
                  <a:t>984 pcs</a:t>
                </a:r>
              </a:p>
              <a:p>
                <a:pPr algn="ctr"/>
                <a:r>
                  <a:rPr lang="en-GB" sz="1800" dirty="0" smtClean="0"/>
                  <a:t>1.45m each</a:t>
                </a:r>
                <a:endParaRPr lang="en-GB" sz="1800" dirty="0"/>
              </a:p>
            </p:txBody>
          </p:sp>
        </p:grpSp>
        <p:sp>
          <p:nvSpPr>
            <p:cNvPr id="20" name="Rectangle 19"/>
            <p:cNvSpPr/>
            <p:nvPr/>
          </p:nvSpPr>
          <p:spPr>
            <a:xfrm>
              <a:off x="-1" y="3468720"/>
              <a:ext cx="2775569" cy="3139321"/>
            </a:xfrm>
            <a:prstGeom prst="rect">
              <a:avLst/>
            </a:prstGeom>
          </p:spPr>
          <p:txBody>
            <a:bodyPr wrap="square">
              <a:spAutoFit/>
            </a:bodyPr>
            <a:lstStyle/>
            <a:p>
              <a:pPr marL="128588" indent="7938">
                <a:buFont typeface="Monotype Sorts" pitchFamily="-110" charset="2"/>
                <a:buNone/>
              </a:pPr>
              <a:r>
                <a:rPr lang="en-US" sz="1800" dirty="0" smtClean="0">
                  <a:solidFill>
                    <a:schemeClr val="bg1"/>
                  </a:solidFill>
                  <a:latin typeface="HelveticaNeueLT Com 55 Roman" pitchFamily="-110" charset="0"/>
                  <a:ea typeface="ＭＳ Ｐゴシック" pitchFamily="34" charset="-128"/>
                  <a:cs typeface="HelveticaNeueLT Com 55 Roman" pitchFamily="-110" charset="0"/>
                </a:rPr>
                <a:t>Active optics system keeps the primary mirror in its optimal shape against all environmental factors such as gravity (at different telescope inclinations), wind, telescope axis deformations, thermal disturbances, etc.</a:t>
              </a:r>
              <a:endParaRPr lang="en-US" sz="1800" b="1" dirty="0" smtClean="0">
                <a:solidFill>
                  <a:schemeClr val="bg1"/>
                </a:solidFill>
                <a:latin typeface="HelveticaNeueLT Com 55 Roman" pitchFamily="-110" charset="0"/>
                <a:ea typeface="ＭＳ Ｐゴシック" pitchFamily="34" charset="-128"/>
                <a:cs typeface="HelveticaNeueLT Com 55 Roman" pitchFamily="-110" charset="0"/>
              </a:endParaRPr>
            </a:p>
          </p:txBody>
        </p:sp>
        <p:sp>
          <p:nvSpPr>
            <p:cNvPr id="21" name="TextBox 20"/>
            <p:cNvSpPr txBox="1"/>
            <p:nvPr/>
          </p:nvSpPr>
          <p:spPr>
            <a:xfrm>
              <a:off x="178025" y="1933997"/>
              <a:ext cx="1787669" cy="369332"/>
            </a:xfrm>
            <a:prstGeom prst="rect">
              <a:avLst/>
            </a:prstGeom>
            <a:noFill/>
          </p:spPr>
          <p:txBody>
            <a:bodyPr wrap="none" rtlCol="0">
              <a:spAutoFit/>
            </a:bodyPr>
            <a:lstStyle/>
            <a:p>
              <a:r>
                <a:rPr lang="en-GB" sz="1800" b="1" dirty="0" smtClean="0">
                  <a:solidFill>
                    <a:schemeClr val="bg1"/>
                  </a:solidFill>
                </a:rPr>
                <a:t>Primary mirror</a:t>
              </a:r>
              <a:endParaRPr lang="en-GB" sz="1800" b="1" dirty="0">
                <a:solidFill>
                  <a:schemeClr val="bg1"/>
                </a:solidFill>
              </a:endParaRPr>
            </a:p>
          </p:txBody>
        </p:sp>
        <p:cxnSp>
          <p:nvCxnSpPr>
            <p:cNvPr id="26" name="Straight Arrow Connector 25"/>
            <p:cNvCxnSpPr>
              <a:stCxn id="6" idx="3"/>
              <a:endCxn id="6" idx="0"/>
            </p:cNvCxnSpPr>
            <p:nvPr/>
          </p:nvCxnSpPr>
          <p:spPr bwMode="auto">
            <a:xfrm rot="10800000" flipH="1">
              <a:off x="582626" y="2876719"/>
              <a:ext cx="1319001" cy="1588"/>
            </a:xfrm>
            <a:prstGeom prst="straightConnector1">
              <a:avLst/>
            </a:prstGeom>
            <a:solidFill>
              <a:schemeClr val="accent1"/>
            </a:solidFill>
            <a:ln w="9525" cap="flat" cmpd="sng" algn="ctr">
              <a:solidFill>
                <a:schemeClr val="tx1"/>
              </a:solidFill>
              <a:prstDash val="solid"/>
              <a:round/>
              <a:headEnd type="arrow"/>
              <a:tailEnd type="arrow"/>
            </a:ln>
            <a:effectLst/>
          </p:spPr>
        </p:cxnSp>
      </p:grpSp>
      <p:sp>
        <p:nvSpPr>
          <p:cNvPr id="18" name="TextBox 17"/>
          <p:cNvSpPr txBox="1"/>
          <p:nvPr/>
        </p:nvSpPr>
        <p:spPr>
          <a:xfrm>
            <a:off x="3472022" y="4425389"/>
            <a:ext cx="997389" cy="707886"/>
          </a:xfrm>
          <a:prstGeom prst="rect">
            <a:avLst/>
          </a:prstGeom>
          <a:noFill/>
        </p:spPr>
        <p:txBody>
          <a:bodyPr wrap="none" rtlCol="0">
            <a:spAutoFit/>
          </a:bodyPr>
          <a:lstStyle/>
          <a:p>
            <a:pPr algn="ctr"/>
            <a:r>
              <a:rPr lang="en-GB" sz="2000" b="1" dirty="0" smtClean="0">
                <a:solidFill>
                  <a:srgbClr val="CC6600"/>
                </a:solidFill>
              </a:rPr>
              <a:t>Laser </a:t>
            </a:r>
          </a:p>
          <a:p>
            <a:pPr algn="ctr"/>
            <a:r>
              <a:rPr lang="en-GB" sz="2000" b="1" dirty="0" smtClean="0">
                <a:solidFill>
                  <a:srgbClr val="CC6600"/>
                </a:solidFill>
              </a:rPr>
              <a:t>beams</a:t>
            </a:r>
            <a:endParaRPr lang="en-GB" sz="2000" b="1" dirty="0">
              <a:solidFill>
                <a:srgbClr val="CC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10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48" presetClass="entr" presetSubtype="0" accel="5000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2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19" dur="2000" fill="hold"/>
                                        <p:tgtEl>
                                          <p:spTgt spid="18"/>
                                        </p:tgtEl>
                                        <p:attrNameLst>
                                          <p:attrName>ppt_y</p:attrName>
                                        </p:attrNameLst>
                                      </p:cBhvr>
                                      <p:tavLst>
                                        <p:tav tm="0">
                                          <p:val>
                                            <p:strVal val="#ppt_y"/>
                                          </p:val>
                                        </p:tav>
                                        <p:tav tm="100000">
                                          <p:val>
                                            <p:strVal val="#ppt_y"/>
                                          </p:val>
                                        </p:tav>
                                      </p:tavLst>
                                    </p:anim>
                                    <p:animEffect transition="in" filter="fade">
                                      <p:cBhvr>
                                        <p:cTn id="20" dur="2000"/>
                                        <p:tgtEl>
                                          <p:spTgt spid="18"/>
                                        </p:tgtEl>
                                      </p:cBhvr>
                                    </p:animEffect>
                                  </p:childTnLst>
                                </p:cTn>
                              </p:par>
                            </p:childTnLst>
                          </p:cTn>
                        </p:par>
                        <p:par>
                          <p:cTn id="21" fill="hold">
                            <p:stCondLst>
                              <p:cond delay="6000"/>
                            </p:stCondLst>
                            <p:childTnLst>
                              <p:par>
                                <p:cTn id="22" presetID="2" presetClass="entr" presetSubtype="12" fill="hold" nodeType="afterEffect">
                                  <p:stCondLst>
                                    <p:cond delay="100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000" fill="hold"/>
                                        <p:tgtEl>
                                          <p:spTgt spid="27"/>
                                        </p:tgtEl>
                                        <p:attrNameLst>
                                          <p:attrName>ppt_x</p:attrName>
                                        </p:attrNameLst>
                                      </p:cBhvr>
                                      <p:tavLst>
                                        <p:tav tm="0">
                                          <p:val>
                                            <p:strVal val="0-#ppt_w/2"/>
                                          </p:val>
                                        </p:tav>
                                        <p:tav tm="100000">
                                          <p:val>
                                            <p:strVal val="#ppt_x"/>
                                          </p:val>
                                        </p:tav>
                                      </p:tavLst>
                                    </p:anim>
                                    <p:anim calcmode="lin" valueType="num">
                                      <p:cBhvr additive="base">
                                        <p:cTn id="25" dur="2000" fill="hold"/>
                                        <p:tgtEl>
                                          <p:spTgt spid="27"/>
                                        </p:tgtEl>
                                        <p:attrNameLst>
                                          <p:attrName>ppt_y</p:attrName>
                                        </p:attrNameLst>
                                      </p:cBhvr>
                                      <p:tavLst>
                                        <p:tav tm="0">
                                          <p:val>
                                            <p:strVal val="1+#ppt_h/2"/>
                                          </p:val>
                                        </p:tav>
                                        <p:tav tm="100000">
                                          <p:val>
                                            <p:strVal val="#ppt_y"/>
                                          </p:val>
                                        </p:tav>
                                      </p:tavLst>
                                    </p:anim>
                                  </p:childTnLst>
                                </p:cTn>
                              </p:par>
                            </p:childTnLst>
                          </p:cTn>
                        </p:par>
                        <p:par>
                          <p:cTn id="26" fill="hold">
                            <p:stCondLst>
                              <p:cond delay="9000"/>
                            </p:stCondLst>
                            <p:childTnLst>
                              <p:par>
                                <p:cTn id="27" presetID="2" presetClass="entr" presetSubtype="12"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par>
                          <p:cTn id="31" fill="hold">
                            <p:stCondLst>
                              <p:cond delay="9500"/>
                            </p:stCondLst>
                            <p:childTnLst>
                              <p:par>
                                <p:cTn id="32" presetID="2" presetClass="entr" presetSubtype="9" fill="hold" grpId="0" nodeType="afterEffect">
                                  <p:stCondLst>
                                    <p:cond delay="300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2000" fill="hold"/>
                                        <p:tgtEl>
                                          <p:spTgt spid="16"/>
                                        </p:tgtEl>
                                        <p:attrNameLst>
                                          <p:attrName>ppt_x</p:attrName>
                                        </p:attrNameLst>
                                      </p:cBhvr>
                                      <p:tavLst>
                                        <p:tav tm="0">
                                          <p:val>
                                            <p:strVal val="0-#ppt_w/2"/>
                                          </p:val>
                                        </p:tav>
                                        <p:tav tm="100000">
                                          <p:val>
                                            <p:strVal val="#ppt_x"/>
                                          </p:val>
                                        </p:tav>
                                      </p:tavLst>
                                    </p:anim>
                                    <p:anim calcmode="lin" valueType="num">
                                      <p:cBhvr additive="base">
                                        <p:cTn id="35" dur="2000" fill="hold"/>
                                        <p:tgtEl>
                                          <p:spTgt spid="16"/>
                                        </p:tgtEl>
                                        <p:attrNameLst>
                                          <p:attrName>ppt_y</p:attrName>
                                        </p:attrNameLst>
                                      </p:cBhvr>
                                      <p:tavLst>
                                        <p:tav tm="0">
                                          <p:val>
                                            <p:strVal val="0-#ppt_h/2"/>
                                          </p:val>
                                        </p:tav>
                                        <p:tav tm="100000">
                                          <p:val>
                                            <p:strVal val="#ppt_y"/>
                                          </p:val>
                                        </p:tav>
                                      </p:tavLst>
                                    </p:anim>
                                  </p:childTnLst>
                                </p:cTn>
                              </p:par>
                            </p:childTnLst>
                          </p:cTn>
                        </p:par>
                        <p:par>
                          <p:cTn id="36" fill="hold">
                            <p:stCondLst>
                              <p:cond delay="14500"/>
                            </p:stCondLst>
                            <p:childTnLst>
                              <p:par>
                                <p:cTn id="37" presetID="2" presetClass="entr" presetSubtype="9"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9" grpId="0" animBg="1"/>
      <p:bldP spid="12" grpId="0" animBg="1"/>
      <p:bldP spid="18" grpId="0"/>
    </p:bldLst>
  </p:timing>
</p:sld>
</file>

<file path=ppt/theme/theme1.xml><?xml version="1.0" encoding="utf-8"?>
<a:theme xmlns:a="http://schemas.openxmlformats.org/drawingml/2006/main" name="eso-alternativ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6" charset="0"/>
            <a:ea typeface="ＭＳ Ｐゴシック" pitchFamily="36" charset="-128"/>
            <a:cs typeface="ＭＳ Ｐゴシック" pitchFamily="3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6" charset="0"/>
            <a:ea typeface="ＭＳ Ｐゴシック" pitchFamily="36" charset="-128"/>
            <a:cs typeface="ＭＳ Ｐゴシック" pitchFamily="3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2004:Templates:Presentations:Designs:Full Moon</Template>
  <TotalTime>5812</TotalTime>
  <Words>1866</Words>
  <Application>Microsoft Office PowerPoint</Application>
  <PresentationFormat>On-screen Show (4:3)</PresentationFormat>
  <Paragraphs>213</Paragraphs>
  <Slides>28</Slides>
  <Notes>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eso-alternative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ESO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ESO User</dc:creator>
  <cp:lastModifiedBy>dkalaitz</cp:lastModifiedBy>
  <cp:revision>552</cp:revision>
  <cp:lastPrinted>2007-03-06T13:40:46Z</cp:lastPrinted>
  <dcterms:created xsi:type="dcterms:W3CDTF">2011-01-04T12:58:49Z</dcterms:created>
  <dcterms:modified xsi:type="dcterms:W3CDTF">2011-05-23T07:38:26Z</dcterms:modified>
</cp:coreProperties>
</file>