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FC22"/>
    <a:srgbClr val="CC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30" d="100"/>
          <a:sy n="130" d="100"/>
        </p:scale>
        <p:origin x="186" y="18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BB96D-1B3E-401B-B669-F2281CE96AE0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DBAE-39BD-472C-9DA5-BF0D9C3BAE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2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0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9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0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9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A6A4-1347-404F-A5AB-AB75842DCCC3}" type="datetimeFigureOut">
              <a:rPr lang="en-GB" smtClean="0"/>
              <a:t>09/10/2013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3354-6519-41DA-A6EB-4A7D1A4DEF9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38"/>
          <p:cNvSpPr>
            <a:spLocks noChangeArrowheads="1"/>
          </p:cNvSpPr>
          <p:nvPr/>
        </p:nvSpPr>
        <p:spPr bwMode="auto">
          <a:xfrm>
            <a:off x="8399" y="12480"/>
            <a:ext cx="9144000" cy="6857999"/>
          </a:xfrm>
          <a:prstGeom prst="rect">
            <a:avLst/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625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25400">
            <a:solidFill>
              <a:srgbClr val="0B73C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8757" y="908721"/>
            <a:ext cx="5341964" cy="504055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/>
              <a:t>Step 1: Correct absolute calibrated photo-diode</a:t>
            </a:r>
            <a:endParaRPr lang="en-GB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61" y="-27384"/>
            <a:ext cx="9116337" cy="6852090"/>
          </a:xfrm>
          <a:gradFill>
            <a:gsLst>
              <a:gs pos="0">
                <a:schemeClr val="accent1">
                  <a:tint val="66000"/>
                  <a:satMod val="160000"/>
                  <a:lumMod val="34000"/>
                  <a:lumOff val="6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7030A0"/>
              </a:gs>
            </a:gsLst>
            <a:lin ang="5400000" scaled="0"/>
          </a:gradFill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831" descr="eso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6333719"/>
            <a:ext cx="365392" cy="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15816" y="6614023"/>
            <a:ext cx="3456384" cy="196131"/>
          </a:xfrm>
          <a:noFill/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S. Deiries, ESO --- Precision UV-QE Measurements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7133" y="-1147"/>
            <a:ext cx="8866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achieve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precision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UV-QE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measurements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optical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detectorS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GB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6118814" y="6532300"/>
            <a:ext cx="31683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rgbClr val="FFFF00"/>
                </a:solidFill>
              </a:rPr>
              <a:t>Scientific Detector Workshop, Oct 7-11, 2013</a:t>
            </a:r>
            <a:endParaRPr lang="en-GB" sz="1000" b="1" dirty="0">
              <a:solidFill>
                <a:srgbClr val="FFFF0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01002" y="1772816"/>
            <a:ext cx="8742998" cy="1512168"/>
            <a:chOff x="401002" y="1772816"/>
            <a:chExt cx="8742998" cy="1512168"/>
          </a:xfrm>
        </p:grpSpPr>
        <p:sp>
          <p:nvSpPr>
            <p:cNvPr id="11" name="Titel 1"/>
            <p:cNvSpPr txBox="1">
              <a:spLocks/>
            </p:cNvSpPr>
            <p:nvPr/>
          </p:nvSpPr>
          <p:spPr>
            <a:xfrm>
              <a:off x="401002" y="1772816"/>
              <a:ext cx="7843406" cy="7200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dirty="0" smtClean="0"/>
                <a:t>Step 2: </a:t>
              </a:r>
              <a:r>
                <a:rPr lang="en-GB" sz="2100" dirty="0" smtClean="0"/>
                <a:t>Correct calibrated high sensitive electrometer for </a:t>
              </a:r>
              <a:r>
                <a:rPr lang="en-GB" sz="2100" dirty="0" err="1" smtClean="0"/>
                <a:t>pA</a:t>
              </a:r>
              <a:r>
                <a:rPr lang="en-GB" sz="2100" dirty="0" smtClean="0"/>
                <a:t> diode </a:t>
              </a:r>
            </a:p>
            <a:p>
              <a:pPr algn="l"/>
              <a:r>
                <a:rPr lang="en-GB" sz="2100" dirty="0"/>
                <a:t> </a:t>
              </a:r>
              <a:r>
                <a:rPr lang="en-GB" sz="2100" dirty="0" smtClean="0"/>
                <a:t>          current measurements</a:t>
              </a:r>
            </a:p>
            <a:p>
              <a:pPr algn="l"/>
              <a:r>
                <a:rPr lang="en-GB" sz="1800" dirty="0"/>
                <a:t> </a:t>
              </a:r>
              <a:r>
                <a:rPr lang="en-GB" sz="1800" dirty="0" smtClean="0"/>
                <a:t>             </a:t>
              </a:r>
              <a:endParaRPr lang="en-GB" sz="1800" dirty="0"/>
            </a:p>
          </p:txBody>
        </p:sp>
        <p:pic>
          <p:nvPicPr>
            <p:cNvPr id="21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708" y="2129952"/>
              <a:ext cx="2038292" cy="115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uppieren 23"/>
          <p:cNvGrpSpPr/>
          <p:nvPr/>
        </p:nvGrpSpPr>
        <p:grpSpPr>
          <a:xfrm>
            <a:off x="402600" y="2108014"/>
            <a:ext cx="6590288" cy="1706403"/>
            <a:chOff x="402600" y="2108014"/>
            <a:chExt cx="6590288" cy="1706403"/>
          </a:xfrm>
        </p:grpSpPr>
        <p:sp>
          <p:nvSpPr>
            <p:cNvPr id="12" name="Titel 1"/>
            <p:cNvSpPr txBox="1">
              <a:spLocks/>
            </p:cNvSpPr>
            <p:nvPr/>
          </p:nvSpPr>
          <p:spPr>
            <a:xfrm>
              <a:off x="402600" y="2708920"/>
              <a:ext cx="5341964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dirty="0" smtClean="0"/>
                <a:t>Step 3: Calibrated double </a:t>
              </a:r>
              <a:r>
                <a:rPr lang="en-GB" sz="1800" dirty="0" err="1" smtClean="0"/>
                <a:t>monochromator</a:t>
              </a:r>
              <a:endParaRPr lang="en-GB" sz="1800" dirty="0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brightnessContrast bright="3000" contras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108014"/>
              <a:ext cx="2564904" cy="1706403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417623" y="589227"/>
            <a:ext cx="7655152" cy="1199640"/>
            <a:chOff x="417623" y="589227"/>
            <a:chExt cx="7655152" cy="1199640"/>
          </a:xfrm>
        </p:grpSpPr>
        <p:sp>
          <p:nvSpPr>
            <p:cNvPr id="18" name="Titel 1"/>
            <p:cNvSpPr txBox="1">
              <a:spLocks/>
            </p:cNvSpPr>
            <p:nvPr/>
          </p:nvSpPr>
          <p:spPr>
            <a:xfrm>
              <a:off x="417623" y="836712"/>
              <a:ext cx="7655152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dirty="0" smtClean="0"/>
                <a:t>Step 1: UV sensitive absolute (correct) calibrated </a:t>
              </a:r>
            </a:p>
            <a:p>
              <a:pPr algn="l"/>
              <a:r>
                <a:rPr lang="en-GB" sz="1800" dirty="0" smtClean="0"/>
                <a:t>              Hamamatsu </a:t>
              </a:r>
              <a:r>
                <a:rPr lang="en-GB" altLang="en-US" sz="1800" dirty="0" smtClean="0"/>
                <a:t>S1337-1010BQ </a:t>
              </a:r>
              <a:r>
                <a:rPr lang="en-GB" sz="1800" dirty="0" smtClean="0"/>
                <a:t>photo-diode</a:t>
              </a:r>
              <a:endParaRPr lang="en-GB" sz="1800" dirty="0"/>
            </a:p>
          </p:txBody>
        </p:sp>
        <p:pic>
          <p:nvPicPr>
            <p:cNvPr id="19" name="Grafik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89227"/>
              <a:ext cx="1200769" cy="119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73364" y="3789040"/>
            <a:ext cx="8770636" cy="2239512"/>
            <a:chOff x="373364" y="3789040"/>
            <a:chExt cx="8770636" cy="2239512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373364" y="3789040"/>
              <a:ext cx="8770636" cy="2239512"/>
              <a:chOff x="373364" y="3789040"/>
              <a:chExt cx="8770636" cy="2239512"/>
            </a:xfrm>
          </p:grpSpPr>
          <p:sp>
            <p:nvSpPr>
              <p:cNvPr id="13" name="Titel 1"/>
              <p:cNvSpPr txBox="1">
                <a:spLocks/>
              </p:cNvSpPr>
              <p:nvPr/>
            </p:nvSpPr>
            <p:spPr>
              <a:xfrm>
                <a:off x="373364" y="3789040"/>
                <a:ext cx="8640299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GB" sz="1800" dirty="0" smtClean="0"/>
                  <a:t>Step 4: Cross-calibration of sphere diode with detector plane diode </a:t>
                </a:r>
                <a:r>
                  <a:rPr lang="en-GB" sz="1800" dirty="0"/>
                  <a:t>with c</a:t>
                </a:r>
                <a:r>
                  <a:rPr lang="en-GB" sz="1800" dirty="0" smtClean="0"/>
                  <a:t>urrent regulated</a:t>
                </a:r>
              </a:p>
              <a:p>
                <a:pPr algn="l"/>
                <a:r>
                  <a:rPr lang="en-GB" sz="1800" dirty="0"/>
                  <a:t> </a:t>
                </a:r>
                <a:r>
                  <a:rPr lang="en-GB" sz="1800" dirty="0" smtClean="0"/>
                  <a:t>            </a:t>
                </a:r>
                <a:r>
                  <a:rPr lang="en-GB" sz="1800" dirty="0" err="1" smtClean="0"/>
                  <a:t>Osram</a:t>
                </a:r>
                <a:r>
                  <a:rPr lang="en-GB" sz="1800" dirty="0" smtClean="0"/>
                  <a:t> </a:t>
                </a:r>
                <a:r>
                  <a:rPr lang="en-GB" sz="1800" dirty="0"/>
                  <a:t>HLX 64641 </a:t>
                </a:r>
                <a:r>
                  <a:rPr lang="en-GB" sz="1800" dirty="0" smtClean="0"/>
                  <a:t>halogen light source</a:t>
                </a:r>
              </a:p>
              <a:p>
                <a:pPr algn="l"/>
                <a:r>
                  <a:rPr lang="en-GB" sz="1800" dirty="0" smtClean="0"/>
                  <a:t>             and BONN shutter</a:t>
                </a:r>
                <a:endParaRPr lang="en-GB" sz="1800" dirty="0"/>
              </a:p>
            </p:txBody>
          </p:sp>
          <p:pic>
            <p:nvPicPr>
              <p:cNvPr id="25" name="Grafik 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962" y="4148060"/>
                <a:ext cx="3563038" cy="1880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" name="Bild 2" descr="http://saimelektrik.com/images/urunler/resim-29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445" y="4386356"/>
              <a:ext cx="898079" cy="955745"/>
            </a:xfrm>
            <a:prstGeom prst="rect">
              <a:avLst/>
            </a:prstGeom>
            <a:solidFill>
              <a:srgbClr val="FFFF97"/>
            </a:solidFill>
            <a:ln w="50800">
              <a:solidFill>
                <a:srgbClr val="FFC000"/>
              </a:solidFill>
              <a:miter lim="800000"/>
              <a:headEnd/>
              <a:tailEnd/>
            </a:ln>
          </p:spPr>
        </p:pic>
      </p:grpSp>
      <p:grpSp>
        <p:nvGrpSpPr>
          <p:cNvPr id="29" name="Gruppieren 28"/>
          <p:cNvGrpSpPr/>
          <p:nvPr/>
        </p:nvGrpSpPr>
        <p:grpSpPr>
          <a:xfrm>
            <a:off x="402600" y="4148060"/>
            <a:ext cx="8570142" cy="2322107"/>
            <a:chOff x="402600" y="4148060"/>
            <a:chExt cx="8570142" cy="2322107"/>
          </a:xfrm>
        </p:grpSpPr>
        <p:sp>
          <p:nvSpPr>
            <p:cNvPr id="15" name="Titel 1"/>
            <p:cNvSpPr txBox="1">
              <a:spLocks/>
            </p:cNvSpPr>
            <p:nvPr/>
          </p:nvSpPr>
          <p:spPr>
            <a:xfrm>
              <a:off x="402600" y="5733256"/>
              <a:ext cx="5341964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dirty="0" smtClean="0"/>
                <a:t>Step 6: Repeated automatic QE CCD measurements</a:t>
              </a:r>
            </a:p>
            <a:p>
              <a:pPr algn="l"/>
              <a:r>
                <a:rPr lang="en-GB" sz="1800" dirty="0"/>
                <a:t> </a:t>
              </a:r>
              <a:r>
                <a:rPr lang="en-GB" sz="1800" dirty="0" smtClean="0"/>
                <a:t>             Resulting error in UV approx. 2-3%              </a:t>
              </a:r>
              <a:endParaRPr lang="en-GB" sz="1800" dirty="0"/>
            </a:p>
          </p:txBody>
        </p:sp>
        <p:pic>
          <p:nvPicPr>
            <p:cNvPr id="30" name="Picture 3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2" t="130" r="113" b="4582"/>
            <a:stretch>
              <a:fillRect/>
            </a:stretch>
          </p:blipFill>
          <p:spPr bwMode="auto">
            <a:xfrm>
              <a:off x="5264695" y="4148060"/>
              <a:ext cx="3708047" cy="2322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383874" y="3068960"/>
            <a:ext cx="5341964" cy="2232247"/>
            <a:chOff x="383874" y="3068960"/>
            <a:chExt cx="5341964" cy="2232247"/>
          </a:xfrm>
        </p:grpSpPr>
        <p:sp>
          <p:nvSpPr>
            <p:cNvPr id="14" name="Titel 1"/>
            <p:cNvSpPr txBox="1">
              <a:spLocks/>
            </p:cNvSpPr>
            <p:nvPr/>
          </p:nvSpPr>
          <p:spPr>
            <a:xfrm>
              <a:off x="383874" y="4797152"/>
              <a:ext cx="5341964" cy="504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 dirty="0" smtClean="0"/>
                <a:t>Step 5: Correct CCD gain calculation</a:t>
              </a:r>
              <a:endParaRPr lang="en-GB" sz="1800" dirty="0"/>
            </a:p>
          </p:txBody>
        </p:sp>
        <p:pic>
          <p:nvPicPr>
            <p:cNvPr id="26" name="Grafik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068960"/>
              <a:ext cx="3456384" cy="1824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09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38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2000"/>
                  <a:lumMod val="79000"/>
                  <a:lumOff val="2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00">
                  <a:lumMod val="98000"/>
                  <a:lumOff val="2000"/>
                </a:srgbClr>
              </a:gs>
            </a:gsLst>
            <a:lin ang="5400000" scaled="0"/>
          </a:gradFill>
          <a:ln w="25400">
            <a:solidFill>
              <a:srgbClr val="0B73C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546939"/>
            <a:ext cx="8352928" cy="7920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With a fully automated detector test bench</a:t>
            </a:r>
            <a:endParaRPr lang="en-GB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831" descr="eso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" y="6333719"/>
            <a:ext cx="365392" cy="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915816" y="6614023"/>
            <a:ext cx="3456384" cy="196131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S. Deiries, ESO --- Precision UV-QE Measurements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3258" y="-99392"/>
            <a:ext cx="8866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achieve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precision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UV-QE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measurements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optical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detectorS</a:t>
            </a:r>
            <a:r>
              <a:rPr lang="de-DE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GB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18814" y="6532300"/>
            <a:ext cx="31683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/>
              <a:t>Scientific Detector Workshop, Oct 7-11, 2013</a:t>
            </a:r>
            <a:endParaRPr lang="en-GB" sz="1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" y="1282586"/>
            <a:ext cx="9303302" cy="528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6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153</Words>
  <Application>Microsoft Office PowerPoint</Application>
  <PresentationFormat>Presentazione su schermo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Larissa</vt:lpstr>
      <vt:lpstr>Step 1: Correct absolute calibrated photo-diode</vt:lpstr>
      <vt:lpstr>With a fully automated detector test bench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Alcalurops</dc:creator>
  <cp:lastModifiedBy>tecno</cp:lastModifiedBy>
  <cp:revision>33</cp:revision>
  <dcterms:created xsi:type="dcterms:W3CDTF">2013-09-26T12:38:11Z</dcterms:created>
  <dcterms:modified xsi:type="dcterms:W3CDTF">2013-10-09T10:22:32Z</dcterms:modified>
</cp:coreProperties>
</file>