
<file path=[Content_Types].xml><?xml version="1.0" encoding="utf-8"?>
<Types xmlns="http://schemas.openxmlformats.org/package/2006/content-types">
  <Override PartName="/ppt/tableStyles.xml" ContentType="application/vnd.openxmlformats-officedocument.presentationml.tableStyles+xml"/>
  <Override PartName="/ppt/notesSlides/notesSlide10.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20.xml" ContentType="application/vnd.openxmlformats-officedocument.presentationml.slide+xml"/>
  <Override PartName="/ppt/slides/slide15.xml" ContentType="application/vnd.openxmlformats-officedocument.presentationml.slide+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0.xml" ContentType="application/vnd.openxmlformats-officedocument.presentationml.slide+xml"/>
  <Override PartName="/ppt/notesSlides/notesSlide14.xml" ContentType="application/vnd.openxmlformats-officedocument.presentationml.notesSlide+xml"/>
  <Override PartName="/ppt/slides/slide27.xml" ContentType="application/vnd.openxmlformats-officedocument.presentationml.slide+xml"/>
  <Override PartName="/ppt/theme/theme1.xml" ContentType="application/vnd.openxmlformats-officedocument.theme+xml"/>
  <Default Extension="rels" ContentType="application/vnd.openxmlformats-package.relationships+xml"/>
  <Override PartName="/ppt/slides/slide7.xml" ContentType="application/vnd.openxmlformats-officedocument.presentationml.slide+xml"/>
  <Override PartName="/ppt/slideLayouts/slideLayout7.xml" ContentType="application/vnd.openxmlformats-officedocument.presentationml.slideLayout+xml"/>
  <Override PartName="/ppt/slides/slide22.xml" ContentType="application/vnd.openxmlformats-officedocument.presentationml.slide+xml"/>
  <Override PartName="/ppt/notesSlides/notesSlide8.xml" ContentType="application/vnd.openxmlformats-officedocument.presentationml.notesSlide+xml"/>
  <Override PartName="/ppt/slides/slide17.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notesSlides/notesSlide6.xml" ContentType="application/vnd.openxmlformats-officedocument.presentationml.notesSlide+xml"/>
  <Default Extension="jpeg" ContentType="image/jpeg"/>
  <Override PartName="/ppt/slides/slide12.xml" ContentType="application/vnd.openxmlformats-officedocument.presentationml.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xml" ContentType="application/vnd.openxmlformats-officedocument.presentationml.notesSlide+xml"/>
  <Override PartName="/ppt/theme/theme3.xml" ContentType="application/vnd.openxmlformats-officedocument.theme+xml"/>
  <Override PartName="/ppt/notesSlides/notesSlide11.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24.xml" ContentType="application/vnd.openxmlformats-officedocument.presentationml.slide+xml"/>
  <Override PartName="/ppt/slideLayouts/slideLayout11.xml" ContentType="application/vnd.openxmlformats-officedocument.presentationml.slideLayout+xml"/>
  <Override PartName="/ppt/slides/slide19.xml" ContentType="application/vnd.openxmlformats-officedocument.presentationml.slide+xml"/>
  <Override PartName="/ppt/slides/slide4.xml" ContentType="application/vnd.openxmlformats-officedocument.presentationml.slide+xml"/>
  <Override PartName="/ppt/slideLayouts/slideLayout4.xml" ContentType="application/vnd.openxmlformats-officedocument.presentationml.slideLayout+xml"/>
  <Default Extension="xml" ContentType="application/xml"/>
  <Override PartName="/ppt/slides/slide14.xml" ContentType="application/vnd.openxmlformats-officedocument.presentationml.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ppt/notesSlides/notesSlide3.xml" ContentType="application/vnd.openxmlformats-officedocument.presentationml.notesSlide+xml"/>
  <Override PartName="/ppt/notesSlides/notesSlide13.xml" ContentType="application/vnd.openxmlformats-officedocument.presentationml.notesSlide+xml"/>
  <Override PartName="/ppt/slides/slide26.xml" ContentType="application/vnd.openxmlformats-officedocument.presentationml.slide+xml"/>
  <Override PartName="/ppt/slideLayouts/slideLayout13.xml" ContentType="application/vnd.openxmlformats-officedocument.presentationml.slideLayout+xml"/>
  <Override PartName="/ppt/handoutMasters/handoutMaster1.xml" ContentType="application/vnd.openxmlformats-officedocument.presentationml.handoutMaster+xml"/>
  <Override PartName="/ppt/presProps.xml" ContentType="application/vnd.openxmlformats-officedocument.presentationml.presProps+xml"/>
  <Override PartName="/ppt/slides/slide6.xml" ContentType="application/vnd.openxmlformats-officedocument.presentationml.slide+xml"/>
  <Override PartName="/ppt/slideLayouts/slideLayout6.xml" ContentType="application/vnd.openxmlformats-officedocument.presentationml.slideLayout+xml"/>
  <Override PartName="/ppt/slides/slide21.xml" ContentType="application/vnd.openxmlformats-officedocument.presentationml.slide+xml"/>
  <Override PartName="/ppt/slides/slide16.xml" ContentType="application/vnd.openxmlformats-officedocument.presentationml.slide+xml"/>
  <Override PartName="/ppt/notesSlides/notesSlide25.xml" ContentType="application/vnd.openxmlformats-officedocument.presentationml.notesSlide+xml"/>
  <Override PartName="/ppt/slides/slide1.xml" ContentType="application/vnd.openxmlformats-officedocument.presentationml.slide+xml"/>
  <Override PartName="/ppt/slideLayouts/slideLayout1.xml" ContentType="application/vnd.openxmlformats-officedocument.presentationml.slideLayout+xml"/>
  <Override PartName="/ppt/notesSlides/notesSlide5.xml" ContentType="application/vnd.openxmlformats-officedocument.presentationml.notesSlide+xml"/>
  <Default Extension="bin" ContentType="application/vnd.openxmlformats-officedocument.presentationml.printerSettings"/>
  <Override PartName="/ppt/slides/slide11.xml" ContentType="application/vnd.openxmlformats-officedocument.presentationml.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slides/slide28.xml" ContentType="application/vnd.openxmlformats-officedocument.presentationml.slide+xml"/>
  <Override PartName="/ppt/theme/theme2.xml" ContentType="application/vnd.openxmlformats-officedocument.theme+xml"/>
  <Override PartName="/ppt/notesMasters/notesMaster1.xml" ContentType="application/vnd.openxmlformats-officedocument.presentationml.notesMaster+xml"/>
  <Default Extension="pdf" ContentType="application/pdf"/>
  <Override PartName="/ppt/viewProps.xml" ContentType="application/vnd.openxmlformats-officedocument.presentationml.viewProps+xml"/>
  <Override PartName="/ppt/slides/slide8.xml" ContentType="application/vnd.openxmlformats-officedocument.presentationml.slide+xml"/>
  <Override PartName="/ppt/slideLayouts/slideLayout8.xml" ContentType="application/vnd.openxmlformats-officedocument.presentationml.slideLayout+xml"/>
  <Override PartName="/ppt/slides/slide23.xml" ContentType="application/vnd.openxmlformats-officedocument.presentationml.slide+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slides/slide18.xml" ContentType="application/vnd.openxmlformats-officedocument.presentationml.slide+xml"/>
  <Override PartName="/ppt/slides/slide3.xml" ContentType="application/vnd.openxmlformats-officedocument.presentationml.slide+xml"/>
  <Default Extension="png" ContentType="image/png"/>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s/slide13.xml" ContentType="application/vnd.openxmlformats-officedocument.presentationml.slide+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docProps/app.xml" ContentType="application/vnd.openxmlformats-officedocument.extended-properties+xml"/>
  <Default Extension="gif" ContentType="image/gif"/>
  <Override PartName="/ppt/notesSlides/notesSlide12.xml" ContentType="application/vnd.openxmlformats-officedocument.presentationml.notesSlide+xml"/>
  <Override PartName="/ppt/slides/slide25.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30"/>
  </p:notesMasterIdLst>
  <p:handoutMasterIdLst>
    <p:handoutMasterId r:id="rId31"/>
  </p:handoutMasterIdLst>
  <p:sldIdLst>
    <p:sldId id="256" r:id="rId2"/>
    <p:sldId id="297" r:id="rId3"/>
    <p:sldId id="387" r:id="rId4"/>
    <p:sldId id="366" r:id="rId5"/>
    <p:sldId id="395" r:id="rId6"/>
    <p:sldId id="388" r:id="rId7"/>
    <p:sldId id="382" r:id="rId8"/>
    <p:sldId id="384" r:id="rId9"/>
    <p:sldId id="394" r:id="rId10"/>
    <p:sldId id="379" r:id="rId11"/>
    <p:sldId id="396" r:id="rId12"/>
    <p:sldId id="383" r:id="rId13"/>
    <p:sldId id="397" r:id="rId14"/>
    <p:sldId id="398" r:id="rId15"/>
    <p:sldId id="399" r:id="rId16"/>
    <p:sldId id="380" r:id="rId17"/>
    <p:sldId id="400" r:id="rId18"/>
    <p:sldId id="381" r:id="rId19"/>
    <p:sldId id="393" r:id="rId20"/>
    <p:sldId id="401" r:id="rId21"/>
    <p:sldId id="390" r:id="rId22"/>
    <p:sldId id="403" r:id="rId23"/>
    <p:sldId id="307" r:id="rId24"/>
    <p:sldId id="392" r:id="rId25"/>
    <p:sldId id="402" r:id="rId26"/>
    <p:sldId id="391" r:id="rId27"/>
    <p:sldId id="358" r:id="rId28"/>
    <p:sldId id="389" r:id="rId29"/>
  </p:sldIdLst>
  <p:sldSz cx="9144000" cy="6858000" type="screen4x3"/>
  <p:notesSz cx="6781800" cy="9918700"/>
  <p:defaultTextStyle>
    <a:defPPr>
      <a:defRPr lang="en-GB"/>
    </a:defPPr>
    <a:lvl1pPr algn="ctr" rtl="0" fontAlgn="base">
      <a:spcBef>
        <a:spcPct val="0"/>
      </a:spcBef>
      <a:spcAft>
        <a:spcPct val="0"/>
      </a:spcAft>
      <a:defRPr sz="1600" kern="1200">
        <a:solidFill>
          <a:schemeClr val="tx1"/>
        </a:solidFill>
        <a:latin typeface="Arial" pitchFamily="-112" charset="0"/>
        <a:ea typeface="+mn-ea"/>
        <a:cs typeface="+mn-cs"/>
      </a:defRPr>
    </a:lvl1pPr>
    <a:lvl2pPr marL="457200" algn="ctr" rtl="0" fontAlgn="base">
      <a:spcBef>
        <a:spcPct val="0"/>
      </a:spcBef>
      <a:spcAft>
        <a:spcPct val="0"/>
      </a:spcAft>
      <a:defRPr sz="1600" kern="1200">
        <a:solidFill>
          <a:schemeClr val="tx1"/>
        </a:solidFill>
        <a:latin typeface="Arial" pitchFamily="-112" charset="0"/>
        <a:ea typeface="+mn-ea"/>
        <a:cs typeface="+mn-cs"/>
      </a:defRPr>
    </a:lvl2pPr>
    <a:lvl3pPr marL="914400" algn="ctr" rtl="0" fontAlgn="base">
      <a:spcBef>
        <a:spcPct val="0"/>
      </a:spcBef>
      <a:spcAft>
        <a:spcPct val="0"/>
      </a:spcAft>
      <a:defRPr sz="1600" kern="1200">
        <a:solidFill>
          <a:schemeClr val="tx1"/>
        </a:solidFill>
        <a:latin typeface="Arial" pitchFamily="-112" charset="0"/>
        <a:ea typeface="+mn-ea"/>
        <a:cs typeface="+mn-cs"/>
      </a:defRPr>
    </a:lvl3pPr>
    <a:lvl4pPr marL="1371600" algn="ctr" rtl="0" fontAlgn="base">
      <a:spcBef>
        <a:spcPct val="0"/>
      </a:spcBef>
      <a:spcAft>
        <a:spcPct val="0"/>
      </a:spcAft>
      <a:defRPr sz="1600" kern="1200">
        <a:solidFill>
          <a:schemeClr val="tx1"/>
        </a:solidFill>
        <a:latin typeface="Arial" pitchFamily="-112" charset="0"/>
        <a:ea typeface="+mn-ea"/>
        <a:cs typeface="+mn-cs"/>
      </a:defRPr>
    </a:lvl4pPr>
    <a:lvl5pPr marL="1828800" algn="ctr" rtl="0" fontAlgn="base">
      <a:spcBef>
        <a:spcPct val="0"/>
      </a:spcBef>
      <a:spcAft>
        <a:spcPct val="0"/>
      </a:spcAft>
      <a:defRPr sz="1600" kern="1200">
        <a:solidFill>
          <a:schemeClr val="tx1"/>
        </a:solidFill>
        <a:latin typeface="Arial" pitchFamily="-112" charset="0"/>
        <a:ea typeface="+mn-ea"/>
        <a:cs typeface="+mn-cs"/>
      </a:defRPr>
    </a:lvl5pPr>
    <a:lvl6pPr marL="2286000" algn="l" defTabSz="457200" rtl="0" eaLnBrk="1" latinLnBrk="0" hangingPunct="1">
      <a:defRPr sz="1600" kern="1200">
        <a:solidFill>
          <a:schemeClr val="tx1"/>
        </a:solidFill>
        <a:latin typeface="Arial" pitchFamily="-112" charset="0"/>
        <a:ea typeface="+mn-ea"/>
        <a:cs typeface="+mn-cs"/>
      </a:defRPr>
    </a:lvl6pPr>
    <a:lvl7pPr marL="2743200" algn="l" defTabSz="457200" rtl="0" eaLnBrk="1" latinLnBrk="0" hangingPunct="1">
      <a:defRPr sz="1600" kern="1200">
        <a:solidFill>
          <a:schemeClr val="tx1"/>
        </a:solidFill>
        <a:latin typeface="Arial" pitchFamily="-112" charset="0"/>
        <a:ea typeface="+mn-ea"/>
        <a:cs typeface="+mn-cs"/>
      </a:defRPr>
    </a:lvl7pPr>
    <a:lvl8pPr marL="3200400" algn="l" defTabSz="457200" rtl="0" eaLnBrk="1" latinLnBrk="0" hangingPunct="1">
      <a:defRPr sz="1600" kern="1200">
        <a:solidFill>
          <a:schemeClr val="tx1"/>
        </a:solidFill>
        <a:latin typeface="Arial" pitchFamily="-112" charset="0"/>
        <a:ea typeface="+mn-ea"/>
        <a:cs typeface="+mn-cs"/>
      </a:defRPr>
    </a:lvl8pPr>
    <a:lvl9pPr marL="3657600" algn="l" defTabSz="457200" rtl="0" eaLnBrk="1" latinLnBrk="0" hangingPunct="1">
      <a:defRPr sz="1600" kern="1200">
        <a:solidFill>
          <a:schemeClr val="tx1"/>
        </a:solidFill>
        <a:latin typeface="Arial" pitchFamily="-11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26BA52"/>
    <a:srgbClr val="FFFF99"/>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p:cViewPr varScale="1">
        <p:scale>
          <a:sx n="87" d="100"/>
          <a:sy n="87" d="100"/>
        </p:scale>
        <p:origin x="-712" y="-11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200" d="100"/>
          <a:sy n="200" d="100"/>
        </p:scale>
        <p:origin x="-72" y="8094"/>
      </p:cViewPr>
      <p:guideLst>
        <p:guide orient="horz" pos="3124"/>
        <p:guide pos="2136"/>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 Type="http://schemas.openxmlformats.org/officeDocument/2006/relationships/slideMaster" Target="slideMasters/slideMaster1.xml"/><Relationship Id="rId19" Type="http://schemas.openxmlformats.org/officeDocument/2006/relationships/slide" Target="slides/slide18.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8" Type="http://schemas.openxmlformats.org/officeDocument/2006/relationships/slide" Target="slides/slide17.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463" cy="495300"/>
          </a:xfrm>
          <a:prstGeom prst="rect">
            <a:avLst/>
          </a:prstGeom>
        </p:spPr>
        <p:txBody>
          <a:bodyPr vert="horz" lIns="91440" tIns="45720" rIns="91440" bIns="45720" rtlCol="0"/>
          <a:lstStyle>
            <a:lvl1pPr algn="l">
              <a:defRPr sz="1200">
                <a:latin typeface="Arial" pitchFamily="29" charset="0"/>
              </a:defRPr>
            </a:lvl1pPr>
          </a:lstStyle>
          <a:p>
            <a:pPr>
              <a:defRPr/>
            </a:pPr>
            <a:endParaRPr lang="en-US"/>
          </a:p>
        </p:txBody>
      </p:sp>
      <p:sp>
        <p:nvSpPr>
          <p:cNvPr id="3" name="Date Placeholder 2"/>
          <p:cNvSpPr>
            <a:spLocks noGrp="1"/>
          </p:cNvSpPr>
          <p:nvPr>
            <p:ph type="dt" sz="quarter" idx="1"/>
          </p:nvPr>
        </p:nvSpPr>
        <p:spPr>
          <a:xfrm>
            <a:off x="3841750" y="0"/>
            <a:ext cx="2938463" cy="495300"/>
          </a:xfrm>
          <a:prstGeom prst="rect">
            <a:avLst/>
          </a:prstGeom>
        </p:spPr>
        <p:txBody>
          <a:bodyPr vert="horz" lIns="91440" tIns="45720" rIns="91440" bIns="45720" rtlCol="0"/>
          <a:lstStyle>
            <a:lvl1pPr algn="r">
              <a:defRPr sz="1200">
                <a:latin typeface="Arial" pitchFamily="29" charset="0"/>
              </a:defRPr>
            </a:lvl1pPr>
          </a:lstStyle>
          <a:p>
            <a:pPr>
              <a:defRPr/>
            </a:pPr>
            <a:fld id="{993B9548-D087-6640-997B-6717B49E8588}" type="datetime1">
              <a:rPr lang="en-US"/>
              <a:pPr>
                <a:defRPr/>
              </a:pPr>
              <a:t>4/6/11</a:t>
            </a:fld>
            <a:endParaRPr lang="en-US"/>
          </a:p>
        </p:txBody>
      </p:sp>
      <p:sp>
        <p:nvSpPr>
          <p:cNvPr id="4" name="Footer Placeholder 3"/>
          <p:cNvSpPr>
            <a:spLocks noGrp="1"/>
          </p:cNvSpPr>
          <p:nvPr>
            <p:ph type="ftr" sz="quarter" idx="2"/>
          </p:nvPr>
        </p:nvSpPr>
        <p:spPr>
          <a:xfrm>
            <a:off x="0" y="9421813"/>
            <a:ext cx="2938463" cy="495300"/>
          </a:xfrm>
          <a:prstGeom prst="rect">
            <a:avLst/>
          </a:prstGeom>
        </p:spPr>
        <p:txBody>
          <a:bodyPr vert="horz" lIns="91440" tIns="45720" rIns="91440" bIns="45720" rtlCol="0" anchor="b"/>
          <a:lstStyle>
            <a:lvl1pPr algn="l">
              <a:defRPr sz="1200">
                <a:latin typeface="Arial" pitchFamily="29" charset="0"/>
              </a:defRPr>
            </a:lvl1pPr>
          </a:lstStyle>
          <a:p>
            <a:pPr>
              <a:defRPr/>
            </a:pPr>
            <a:endParaRPr lang="en-US"/>
          </a:p>
        </p:txBody>
      </p:sp>
      <p:sp>
        <p:nvSpPr>
          <p:cNvPr id="5" name="Slide Number Placeholder 4"/>
          <p:cNvSpPr>
            <a:spLocks noGrp="1"/>
          </p:cNvSpPr>
          <p:nvPr>
            <p:ph type="sldNum" sz="quarter" idx="3"/>
          </p:nvPr>
        </p:nvSpPr>
        <p:spPr>
          <a:xfrm>
            <a:off x="3841750" y="9421813"/>
            <a:ext cx="2938463" cy="495300"/>
          </a:xfrm>
          <a:prstGeom prst="rect">
            <a:avLst/>
          </a:prstGeom>
        </p:spPr>
        <p:txBody>
          <a:bodyPr vert="horz" lIns="91440" tIns="45720" rIns="91440" bIns="45720" rtlCol="0" anchor="b"/>
          <a:lstStyle>
            <a:lvl1pPr algn="r">
              <a:defRPr sz="1200">
                <a:latin typeface="Arial" pitchFamily="29" charset="0"/>
              </a:defRPr>
            </a:lvl1pPr>
          </a:lstStyle>
          <a:p>
            <a:pPr>
              <a:defRPr/>
            </a:pPr>
            <a:fld id="{BB4DD5E3-AE5F-D74E-9AA4-374FCB03791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112" charset="0"/>
              </a:defRPr>
            </a:lvl1pPr>
          </a:lstStyle>
          <a:p>
            <a:pPr>
              <a:defRPr/>
            </a:pPr>
            <a:endParaRPr lang="en-GB"/>
          </a:p>
        </p:txBody>
      </p:sp>
      <p:sp>
        <p:nvSpPr>
          <p:cNvPr id="22531" name="Rectangle 3"/>
          <p:cNvSpPr>
            <a:spLocks noGrp="1" noChangeArrowheads="1"/>
          </p:cNvSpPr>
          <p:nvPr>
            <p:ph type="dt" idx="1"/>
          </p:nvPr>
        </p:nvSpPr>
        <p:spPr bwMode="auto">
          <a:xfrm>
            <a:off x="3841750" y="0"/>
            <a:ext cx="293846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2" charset="0"/>
              </a:defRPr>
            </a:lvl1pPr>
          </a:lstStyle>
          <a:p>
            <a:pPr>
              <a:defRPr/>
            </a:pPr>
            <a:endParaRPr lang="en-GB"/>
          </a:p>
        </p:txBody>
      </p:sp>
      <p:sp>
        <p:nvSpPr>
          <p:cNvPr id="16388" name="Rectangle 4"/>
          <p:cNvSpPr>
            <a:spLocks noGrp="1" noRot="1" noChangeAspect="1" noChangeArrowheads="1" noTextEdit="1"/>
          </p:cNvSpPr>
          <p:nvPr>
            <p:ph type="sldImg" idx="2"/>
          </p:nvPr>
        </p:nvSpPr>
        <p:spPr bwMode="auto">
          <a:xfrm>
            <a:off x="911225" y="744538"/>
            <a:ext cx="4959350" cy="3719512"/>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77863" y="4711700"/>
            <a:ext cx="5426075"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534" name="Rectangle 6"/>
          <p:cNvSpPr>
            <a:spLocks noGrp="1" noChangeArrowheads="1"/>
          </p:cNvSpPr>
          <p:nvPr>
            <p:ph type="ftr" sz="quarter" idx="4"/>
          </p:nvPr>
        </p:nvSpPr>
        <p:spPr bwMode="auto">
          <a:xfrm>
            <a:off x="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112" charset="0"/>
              </a:defRPr>
            </a:lvl1pPr>
          </a:lstStyle>
          <a:p>
            <a:pPr>
              <a:defRPr/>
            </a:pPr>
            <a:endParaRPr lang="en-GB"/>
          </a:p>
        </p:txBody>
      </p:sp>
      <p:sp>
        <p:nvSpPr>
          <p:cNvPr id="22535" name="Rectangle 7"/>
          <p:cNvSpPr>
            <a:spLocks noGrp="1" noChangeArrowheads="1"/>
          </p:cNvSpPr>
          <p:nvPr>
            <p:ph type="sldNum" sz="quarter" idx="5"/>
          </p:nvPr>
        </p:nvSpPr>
        <p:spPr bwMode="auto">
          <a:xfrm>
            <a:off x="3841750" y="9421813"/>
            <a:ext cx="293846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12" charset="0"/>
              </a:defRPr>
            </a:lvl1pPr>
          </a:lstStyle>
          <a:p>
            <a:pPr>
              <a:defRPr/>
            </a:pPr>
            <a:fld id="{5AF1023F-D399-1641-B1B3-53663398E65D}"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29" charset="-128"/>
        <a:cs typeface="ＭＳ Ｐゴシック" pitchFamily="29"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E370845-E869-2449-A5C9-FFE6A42E1AE0}" type="slidenum">
              <a:rPr lang="en-GB"/>
              <a:pPr/>
              <a:t>1</a:t>
            </a:fld>
            <a:endParaRPr lang="en-GB"/>
          </a:p>
        </p:txBody>
      </p:sp>
      <p:sp>
        <p:nvSpPr>
          <p:cNvPr id="18435" name="Rectangle 2"/>
          <p:cNvSpPr>
            <a:spLocks noGrp="1" noRot="1" noChangeAspect="1" noChangeArrowheads="1" noTextEdit="1"/>
          </p:cNvSpPr>
          <p:nvPr>
            <p:ph type="sldImg"/>
          </p:nvPr>
        </p:nvSpPr>
        <p:spPr>
          <a:xfrm>
            <a:off x="2252663" y="350838"/>
            <a:ext cx="1352550" cy="1014412"/>
          </a:xfrm>
          <a:ln/>
        </p:spPr>
      </p:sp>
      <p:sp>
        <p:nvSpPr>
          <p:cNvPr id="18436" name="Rectangle 3"/>
          <p:cNvSpPr>
            <a:spLocks noGrp="1" noChangeArrowheads="1"/>
          </p:cNvSpPr>
          <p:nvPr>
            <p:ph type="body" idx="1"/>
          </p:nvPr>
        </p:nvSpPr>
        <p:spPr>
          <a:xfrm>
            <a:off x="677863" y="1444625"/>
            <a:ext cx="5426075" cy="7729538"/>
          </a:xfrm>
          <a:noFill/>
          <a:ln/>
        </p:spPr>
        <p:txBody>
          <a:bodyPr/>
          <a:lstStyle/>
          <a:p>
            <a:pPr marL="228600" indent="-228600" eaLnBrk="1" hangingPunct="1"/>
            <a:r>
              <a:rPr lang="en-GB" sz="700" b="1">
                <a:ea typeface="ＭＳ Ｐゴシック" pitchFamily="-112" charset="-128"/>
                <a:cs typeface="ＭＳ Ｐゴシック" pitchFamily="-112" charset="-128"/>
              </a:rPr>
              <a:t>The presentation will include:</a:t>
            </a:r>
          </a:p>
          <a:p>
            <a:pPr marL="228600" indent="-228600" eaLnBrk="1" hangingPunct="1">
              <a:buFontTx/>
              <a:buAutoNum type="arabicPeriod"/>
            </a:pPr>
            <a:r>
              <a:rPr lang="en-GB" sz="700">
                <a:ea typeface="ＭＳ Ｐゴシック" pitchFamily="-112" charset="-128"/>
                <a:cs typeface="ＭＳ Ｐゴシック" pitchFamily="-112" charset="-128"/>
              </a:rPr>
              <a:t>goals of the Research Programme</a:t>
            </a:r>
          </a:p>
          <a:p>
            <a:pPr marL="228600" indent="-228600" eaLnBrk="1" hangingPunct="1">
              <a:buFontTx/>
              <a:buAutoNum type="arabicPeriod"/>
            </a:pPr>
            <a:r>
              <a:rPr lang="en-GB" sz="700">
                <a:ea typeface="ＭＳ Ｐゴシック" pitchFamily="-112" charset="-128"/>
                <a:cs typeface="ＭＳ Ｐゴシック" pitchFamily="-112" charset="-128"/>
              </a:rPr>
              <a:t>work carried out to date</a:t>
            </a:r>
          </a:p>
          <a:p>
            <a:pPr marL="228600" indent="-228600" eaLnBrk="1" hangingPunct="1">
              <a:buFontTx/>
              <a:buAutoNum type="arabicPeriod"/>
            </a:pPr>
            <a:r>
              <a:rPr lang="en-GB" sz="700">
                <a:ea typeface="ＭＳ Ｐゴシック" pitchFamily="-112" charset="-128"/>
                <a:cs typeface="ＭＳ Ｐゴシック" pitchFamily="-112" charset="-128"/>
              </a:rPr>
              <a:t>future work, i.e. the programme to completion</a:t>
            </a:r>
          </a:p>
          <a:p>
            <a:pPr marL="228600" indent="-228600" eaLnBrk="1" hangingPunct="1"/>
            <a:endParaRPr lang="en-GB" sz="700">
              <a:ea typeface="ＭＳ Ｐゴシック" pitchFamily="-112" charset="-128"/>
              <a:cs typeface="ＭＳ Ｐゴシック" pitchFamily="-112" charset="-128"/>
            </a:endParaRPr>
          </a:p>
          <a:p>
            <a:pPr marL="228600" indent="-228600" eaLnBrk="1" hangingPunct="1"/>
            <a:r>
              <a:rPr lang="en-GB" sz="700" u="sng">
                <a:ea typeface="ＭＳ Ｐゴシック" pitchFamily="-112" charset="-128"/>
                <a:cs typeface="ＭＳ Ｐゴシック" pitchFamily="-112" charset="-128"/>
              </a:rPr>
              <a:t>PURPOSE:</a:t>
            </a:r>
          </a:p>
          <a:p>
            <a:pPr marL="228600" indent="-228600" eaLnBrk="1" hangingPunct="1"/>
            <a:r>
              <a:rPr lang="en-GB" sz="700">
                <a:ea typeface="ＭＳ Ｐゴシック" pitchFamily="-112" charset="-128"/>
                <a:cs typeface="ＭＳ Ｐゴシック" pitchFamily="-112" charset="-128"/>
              </a:rPr>
              <a:t>The aim of the presentation is to report to the members of the C.A.R., the goals of my Research Programme (MSc  by Research), the work carried to date and the programme to completion.</a:t>
            </a:r>
          </a:p>
          <a:p>
            <a:pPr marL="228600" indent="-228600" eaLnBrk="1" hangingPunct="1"/>
            <a:r>
              <a:rPr lang="en-GB" sz="700" u="sng">
                <a:ea typeface="ＭＳ Ｐゴシック" pitchFamily="-112" charset="-128"/>
                <a:cs typeface="ＭＳ Ｐゴシック" pitchFamily="-112" charset="-128"/>
              </a:rPr>
              <a:t>CONTENT:</a:t>
            </a:r>
          </a:p>
          <a:p>
            <a:pPr marL="228600" indent="-228600" eaLnBrk="1" hangingPunct="1">
              <a:buFontTx/>
              <a:buChar char="•"/>
            </a:pPr>
            <a:r>
              <a:rPr lang="en-GB" sz="700">
                <a:ea typeface="ＭＳ Ｐゴシック" pitchFamily="-112" charset="-128"/>
                <a:cs typeface="ＭＳ Ｐゴシック" pitchFamily="-112" charset="-128"/>
              </a:rPr>
              <a:t>background theory</a:t>
            </a:r>
          </a:p>
          <a:p>
            <a:pPr marL="685800" lvl="1" indent="-228600" eaLnBrk="1" hangingPunct="1">
              <a:buFontTx/>
              <a:buChar char="•"/>
            </a:pPr>
            <a:r>
              <a:rPr lang="en-GB" sz="700"/>
              <a:t>Post-AGB stars</a:t>
            </a:r>
          </a:p>
          <a:p>
            <a:pPr marL="685800" lvl="1" indent="-228600" eaLnBrk="1" hangingPunct="1">
              <a:buFontTx/>
              <a:buChar char="•"/>
            </a:pPr>
            <a:r>
              <a:rPr lang="en-GB" sz="700"/>
              <a:t>dust in evolved stars</a:t>
            </a:r>
          </a:p>
          <a:p>
            <a:pPr marL="1143000" lvl="2" indent="-228600" eaLnBrk="1" hangingPunct="1">
              <a:buFontTx/>
              <a:buChar char="•"/>
            </a:pPr>
            <a:r>
              <a:rPr lang="en-GB" sz="700"/>
              <a:t>O-rich</a:t>
            </a:r>
          </a:p>
          <a:p>
            <a:pPr marL="1143000" lvl="2" indent="-228600" eaLnBrk="1" hangingPunct="1">
              <a:buFontTx/>
              <a:buChar char="•"/>
            </a:pPr>
            <a:r>
              <a:rPr lang="en-GB" sz="700"/>
              <a:t>C-rich</a:t>
            </a:r>
          </a:p>
          <a:p>
            <a:pPr marL="685800" lvl="1" indent="-228600" eaLnBrk="1" hangingPunct="1">
              <a:buFontTx/>
              <a:buChar char="•"/>
            </a:pPr>
            <a:r>
              <a:rPr lang="en-GB" sz="700"/>
              <a:t>binarity and  disks</a:t>
            </a:r>
          </a:p>
          <a:p>
            <a:pPr marL="685800" lvl="1" indent="-228600" eaLnBrk="1" hangingPunct="1">
              <a:buFontTx/>
              <a:buChar char="•"/>
            </a:pPr>
            <a:r>
              <a:rPr lang="en-GB" sz="700"/>
              <a:t>where is the O-rich dust?</a:t>
            </a:r>
          </a:p>
          <a:p>
            <a:pPr marL="228600" indent="-228600" eaLnBrk="1" hangingPunct="1">
              <a:buFontTx/>
              <a:buChar char="•"/>
            </a:pPr>
            <a:r>
              <a:rPr lang="en-GB" sz="700">
                <a:ea typeface="ＭＳ Ｐゴシック" pitchFamily="-112" charset="-128"/>
                <a:cs typeface="ＭＳ Ｐゴシック" pitchFamily="-112" charset="-128"/>
              </a:rPr>
              <a:t>project description</a:t>
            </a:r>
          </a:p>
          <a:p>
            <a:pPr marL="685800" lvl="1" indent="-228600" eaLnBrk="1" hangingPunct="1">
              <a:buFontTx/>
              <a:buChar char="•"/>
            </a:pPr>
            <a:r>
              <a:rPr lang="en-GB" sz="700"/>
              <a:t>goal of the project</a:t>
            </a:r>
          </a:p>
          <a:p>
            <a:pPr marL="1143000" lvl="2" indent="-228600" eaLnBrk="1" hangingPunct="1">
              <a:buFontTx/>
              <a:buChar char="•"/>
            </a:pPr>
            <a:r>
              <a:rPr lang="en-GB" sz="700"/>
              <a:t>use developed realistic models of the dust emission from post-AGB stars using a radiation transport code to, comparing with observational constraints, determine where is the located the O-rich material. </a:t>
            </a:r>
          </a:p>
          <a:p>
            <a:pPr marL="1143000" lvl="2" indent="-228600" eaLnBrk="1" hangingPunct="1">
              <a:buFontTx/>
              <a:buChar char="•"/>
            </a:pPr>
            <a:r>
              <a:rPr lang="en-GB" sz="700"/>
              <a:t>thesis:</a:t>
            </a:r>
            <a:r>
              <a:rPr lang="en-GB" sz="700" i="1"/>
              <a:t> the O-rich material is located in stable circumbinary  disc</a:t>
            </a:r>
          </a:p>
          <a:p>
            <a:pPr marL="1143000" lvl="2" indent="-228600" eaLnBrk="1" hangingPunct="1">
              <a:buFontTx/>
              <a:buChar char="•"/>
            </a:pPr>
            <a:endParaRPr lang="en-GB" sz="700" i="1"/>
          </a:p>
          <a:p>
            <a:pPr marL="685800" lvl="1" indent="-228600" eaLnBrk="1" hangingPunct="1">
              <a:buFontTx/>
              <a:buChar char="•"/>
            </a:pPr>
            <a:r>
              <a:rPr lang="en-GB" sz="700"/>
              <a:t>schedule of work</a:t>
            </a:r>
          </a:p>
          <a:p>
            <a:pPr marL="685800" lvl="1" indent="-228600" eaLnBrk="1" hangingPunct="1">
              <a:buFontTx/>
              <a:buChar char="•"/>
            </a:pPr>
            <a:r>
              <a:rPr lang="en-GB" sz="700"/>
              <a:t>radiative transfer code</a:t>
            </a:r>
          </a:p>
          <a:p>
            <a:pPr marL="1143000" lvl="2" indent="-228600" eaLnBrk="1" hangingPunct="1">
              <a:buFontTx/>
              <a:buChar char="•"/>
            </a:pPr>
            <a:r>
              <a:rPr lang="en-GB" sz="700"/>
              <a:t>ray tracing method</a:t>
            </a:r>
          </a:p>
          <a:p>
            <a:pPr marL="1143000" lvl="2" indent="-228600" eaLnBrk="1" hangingPunct="1">
              <a:buFontTx/>
              <a:buChar char="•"/>
            </a:pPr>
            <a:r>
              <a:rPr lang="en-GB" sz="700"/>
              <a:t>monte-carlo method </a:t>
            </a:r>
          </a:p>
          <a:p>
            <a:pPr marL="685800" lvl="1" indent="-228600" eaLnBrk="1" hangingPunct="1">
              <a:buFontTx/>
              <a:buChar char="•"/>
            </a:pPr>
            <a:r>
              <a:rPr lang="en-GB" sz="700"/>
              <a:t>interpret and analyze the result</a:t>
            </a:r>
          </a:p>
          <a:p>
            <a:pPr marL="1143000" lvl="2" indent="-228600" eaLnBrk="1" hangingPunct="1">
              <a:buFontTx/>
              <a:buChar char="•"/>
            </a:pPr>
            <a:r>
              <a:rPr lang="en-GB" sz="700"/>
              <a:t>constraint models results with observational SEDs and images</a:t>
            </a:r>
          </a:p>
          <a:p>
            <a:pPr marL="228600" indent="-228600" eaLnBrk="1" hangingPunct="1">
              <a:buFontTx/>
              <a:buChar char="•"/>
            </a:pPr>
            <a:r>
              <a:rPr lang="en-GB" sz="700">
                <a:ea typeface="ＭＳ Ｐゴシック" pitchFamily="-112" charset="-128"/>
                <a:cs typeface="ＭＳ Ｐゴシック" pitchFamily="-112" charset="-128"/>
              </a:rPr>
              <a:t>Results</a:t>
            </a:r>
          </a:p>
          <a:p>
            <a:pPr marL="685800" lvl="1" indent="-228600" eaLnBrk="1" hangingPunct="1">
              <a:buFontTx/>
              <a:buChar char="•"/>
            </a:pPr>
            <a:r>
              <a:rPr lang="en-GB" sz="700"/>
              <a:t>fits SEDs vs observations</a:t>
            </a:r>
          </a:p>
          <a:p>
            <a:pPr marL="685800" lvl="1" indent="-228600" eaLnBrk="1" hangingPunct="1">
              <a:buFontTx/>
              <a:buChar char="•"/>
            </a:pPr>
            <a:r>
              <a:rPr lang="en-GB" sz="700"/>
              <a:t>observed images vs models images</a:t>
            </a:r>
          </a:p>
          <a:p>
            <a:pPr marL="1143000" lvl="2" indent="-228600" eaLnBrk="1" hangingPunct="1">
              <a:buFontTx/>
              <a:buChar char="•"/>
            </a:pPr>
            <a:r>
              <a:rPr lang="en-GB" sz="700"/>
              <a:t>case studies</a:t>
            </a:r>
          </a:p>
          <a:p>
            <a:pPr marL="1600200" lvl="3" indent="-228600" eaLnBrk="1" hangingPunct="1">
              <a:buFontTx/>
              <a:buChar char="•"/>
            </a:pPr>
            <a:r>
              <a:rPr lang="en-GB" sz="700"/>
              <a:t>a detailed understanding of exceptional objects may be useful for uncovering and evaluating the key physical processes involved in a class of objects</a:t>
            </a:r>
          </a:p>
          <a:p>
            <a:pPr marL="2057400" lvl="4" indent="-228600" eaLnBrk="1" hangingPunct="1">
              <a:buFontTx/>
              <a:buChar char="•"/>
            </a:pPr>
            <a:r>
              <a:rPr lang="en-GB" sz="700"/>
              <a:t>hd 44179</a:t>
            </a:r>
          </a:p>
          <a:p>
            <a:pPr marL="2057400" lvl="4" indent="-228600" eaLnBrk="1" hangingPunct="1">
              <a:buFontTx/>
              <a:buChar char="•"/>
            </a:pPr>
            <a:r>
              <a:rPr lang="en-GB" sz="700"/>
              <a:t>…</a:t>
            </a:r>
          </a:p>
          <a:p>
            <a:pPr marL="228600" indent="-228600" eaLnBrk="1" hangingPunct="1">
              <a:buFontTx/>
              <a:buChar char="•"/>
            </a:pPr>
            <a:r>
              <a:rPr lang="en-GB" sz="700">
                <a:ea typeface="ＭＳ Ｐゴシック" pitchFamily="-112" charset="-128"/>
                <a:cs typeface="ＭＳ Ｐゴシック" pitchFamily="-112" charset="-128"/>
              </a:rPr>
              <a:t> programme to completation</a:t>
            </a:r>
          </a:p>
          <a:p>
            <a:pPr marL="228600" indent="-228600" eaLnBrk="1" hangingPunct="1"/>
            <a:r>
              <a:rPr lang="en-GB" sz="700" u="sng">
                <a:ea typeface="ＭＳ Ｐゴシック" pitchFamily="-112" charset="-128"/>
                <a:cs typeface="ＭＳ Ｐゴシック" pitchFamily="-112" charset="-128"/>
              </a:rPr>
              <a:t>Structure:</a:t>
            </a:r>
          </a:p>
          <a:p>
            <a:pPr marL="228600" indent="-228600" eaLnBrk="1" hangingPunct="1">
              <a:buFontTx/>
              <a:buAutoNum type="arabicPeriod"/>
            </a:pPr>
            <a:r>
              <a:rPr lang="en-GB" sz="700">
                <a:ea typeface="ＭＳ Ｐゴシック" pitchFamily="-112" charset="-128"/>
                <a:cs typeface="ＭＳ Ｐゴシック" pitchFamily="-112" charset="-128"/>
              </a:rPr>
              <a:t>Introduction</a:t>
            </a:r>
          </a:p>
          <a:p>
            <a:pPr marL="685800" lvl="1" indent="-228600" eaLnBrk="1" hangingPunct="1"/>
            <a:r>
              <a:rPr lang="en-GB" sz="700"/>
              <a:t>Purpose and context</a:t>
            </a:r>
          </a:p>
          <a:p>
            <a:pPr marL="685800" lvl="1" indent="-228600" eaLnBrk="1" hangingPunct="1"/>
            <a:r>
              <a:rPr lang="en-GB" sz="700"/>
              <a:t>Overview of main points </a:t>
            </a:r>
          </a:p>
          <a:p>
            <a:pPr marL="685800" lvl="1" indent="-228600" eaLnBrk="1" hangingPunct="1"/>
            <a:r>
              <a:rPr lang="en-GB" sz="700"/>
              <a:t>	tell them what you are going to say</a:t>
            </a:r>
          </a:p>
          <a:p>
            <a:pPr marL="228600" indent="-228600" eaLnBrk="1" hangingPunct="1">
              <a:buFontTx/>
              <a:buAutoNum type="arabicPeriod"/>
            </a:pPr>
            <a:r>
              <a:rPr lang="en-GB" sz="700">
                <a:ea typeface="ＭＳ Ｐゴシック" pitchFamily="-112" charset="-128"/>
                <a:cs typeface="ＭＳ Ｐゴシック" pitchFamily="-112" charset="-128"/>
              </a:rPr>
              <a:t>Main poits</a:t>
            </a:r>
          </a:p>
          <a:p>
            <a:pPr marL="685800" lvl="1" indent="-228600" eaLnBrk="1" hangingPunct="1"/>
            <a:r>
              <a:rPr lang="en-GB" sz="700"/>
              <a:t>Point1</a:t>
            </a:r>
          </a:p>
          <a:p>
            <a:pPr marL="685800" lvl="1" indent="-228600" eaLnBrk="1" hangingPunct="1"/>
            <a:r>
              <a:rPr lang="en-GB" sz="700"/>
              <a:t>	development and explanation of ideas</a:t>
            </a:r>
          </a:p>
          <a:p>
            <a:pPr marL="685800" lvl="1" indent="-228600" eaLnBrk="1" hangingPunct="1"/>
            <a:r>
              <a:rPr lang="en-GB" sz="700"/>
              <a:t>	examples</a:t>
            </a:r>
          </a:p>
          <a:p>
            <a:pPr marL="685800" lvl="1" indent="-228600" eaLnBrk="1" hangingPunct="1"/>
            <a:r>
              <a:rPr lang="en-GB" sz="700"/>
              <a:t>	restatement of the point</a:t>
            </a:r>
          </a:p>
          <a:p>
            <a:pPr marL="685800" lvl="1" indent="-228600" eaLnBrk="1" hangingPunct="1"/>
            <a:r>
              <a:rPr lang="en-GB" sz="700"/>
              <a:t>Point 2 (…)</a:t>
            </a:r>
          </a:p>
          <a:p>
            <a:pPr marL="228600" indent="-228600" eaLnBrk="1" hangingPunct="1">
              <a:buFontTx/>
              <a:buAutoNum type="arabicPeriod"/>
            </a:pPr>
            <a:r>
              <a:rPr lang="en-GB" sz="700">
                <a:ea typeface="ＭＳ Ｐゴシック" pitchFamily="-112" charset="-128"/>
                <a:cs typeface="ＭＳ Ｐゴシック" pitchFamily="-112" charset="-128"/>
              </a:rPr>
              <a:t>Summary and Conclusion</a:t>
            </a:r>
          </a:p>
          <a:p>
            <a:pPr marL="685800" lvl="1" indent="-228600" eaLnBrk="1" hangingPunct="1"/>
            <a:r>
              <a:rPr lang="en-GB" sz="700"/>
              <a:t>reinstatement and review of main points</a:t>
            </a:r>
          </a:p>
          <a:p>
            <a:pPr marL="685800" lvl="1" indent="-228600" eaLnBrk="1" hangingPunct="1"/>
            <a:r>
              <a:rPr lang="en-GB" sz="700"/>
              <a:t>conclusions and implications </a:t>
            </a:r>
          </a:p>
          <a:p>
            <a:pPr marL="228600" indent="-228600" eaLnBrk="1" hangingPunct="1"/>
            <a:endParaRPr lang="en-GB" sz="700" u="sng">
              <a:ea typeface="ＭＳ Ｐゴシック" pitchFamily="-112" charset="-128"/>
              <a:cs typeface="ＭＳ Ｐゴシック" pitchFamily="-11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756F26F-1DAD-8E40-B7FA-DF9E170E14C9}" type="slidenum">
              <a:rPr lang="en-GB"/>
              <a:pPr/>
              <a:t>10</a:t>
            </a:fld>
            <a:endParaRPr lang="en-GB"/>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ea typeface="ＭＳ Ｐゴシック" pitchFamily="-112" charset="-128"/>
              <a:cs typeface="ＭＳ Ｐゴシック" pitchFamily="-11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756F26F-1DAD-8E40-B7FA-DF9E170E14C9}" type="slidenum">
              <a:rPr lang="en-GB"/>
              <a:pPr/>
              <a:t>11</a:t>
            </a:fld>
            <a:endParaRPr lang="en-GB"/>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ea typeface="ＭＳ Ｐゴシック" pitchFamily="-112" charset="-128"/>
              <a:cs typeface="ＭＳ Ｐゴシック" pitchFamily="-11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5A79E23-5B5F-3A4C-B04B-5796C82FD239}" type="slidenum">
              <a:rPr lang="en-GB"/>
              <a:pPr/>
              <a:t>12</a:t>
            </a:fld>
            <a:endParaRPr lang="en-GB"/>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ea typeface="ＭＳ Ｐゴシック" pitchFamily="-112" charset="-128"/>
              <a:cs typeface="ＭＳ Ｐゴシック" pitchFamily="-11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5A79E23-5B5F-3A4C-B04B-5796C82FD239}" type="slidenum">
              <a:rPr lang="en-GB"/>
              <a:pPr/>
              <a:t>13</a:t>
            </a:fld>
            <a:endParaRPr lang="en-GB"/>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ea typeface="ＭＳ Ｐゴシック" pitchFamily="-112" charset="-128"/>
              <a:cs typeface="ＭＳ Ｐゴシック" pitchFamily="-11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5A79E23-5B5F-3A4C-B04B-5796C82FD239}" type="slidenum">
              <a:rPr lang="en-GB"/>
              <a:pPr/>
              <a:t>14</a:t>
            </a:fld>
            <a:endParaRPr lang="en-GB"/>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ea typeface="ＭＳ Ｐゴシック" pitchFamily="-112" charset="-128"/>
              <a:cs typeface="ＭＳ Ｐゴシック" pitchFamily="-112"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A5A79E23-5B5F-3A4C-B04B-5796C82FD239}" type="slidenum">
              <a:rPr lang="en-GB"/>
              <a:pPr/>
              <a:t>15</a:t>
            </a:fld>
            <a:endParaRPr lang="en-GB"/>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ea typeface="ＭＳ Ｐゴシック" pitchFamily="-112" charset="-128"/>
              <a:cs typeface="ＭＳ Ｐゴシック" pitchFamily="-11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3C57C03-7F29-1240-8E8C-F2ADCEDF3BCC}" type="slidenum">
              <a:rPr lang="en-GB"/>
              <a:pPr/>
              <a:t>16</a:t>
            </a:fld>
            <a:endParaRPr lang="en-GB"/>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ea typeface="ＭＳ Ｐゴシック" pitchFamily="-112" charset="-128"/>
              <a:cs typeface="ＭＳ Ｐゴシック" pitchFamily="-11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3C57C03-7F29-1240-8E8C-F2ADCEDF3BCC}" type="slidenum">
              <a:rPr lang="en-GB"/>
              <a:pPr/>
              <a:t>17</a:t>
            </a:fld>
            <a:endParaRPr lang="en-GB"/>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ea typeface="ＭＳ Ｐゴシック" pitchFamily="-112" charset="-128"/>
              <a:cs typeface="ＭＳ Ｐゴシック" pitchFamily="-11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69DAC40-0D06-8741-AB09-4753BBA6C629}" type="slidenum">
              <a:rPr lang="en-GB"/>
              <a:pPr/>
              <a:t>18</a:t>
            </a:fld>
            <a:endParaRPr lang="en-GB"/>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ea typeface="ＭＳ Ｐゴシック" pitchFamily="-112" charset="-128"/>
              <a:cs typeface="ＭＳ Ｐゴシック" pitchFamily="-112"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69DAC40-0D06-8741-AB09-4753BBA6C629}" type="slidenum">
              <a:rPr lang="en-GB"/>
              <a:pPr/>
              <a:t>19</a:t>
            </a:fld>
            <a:endParaRPr lang="en-GB"/>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ea typeface="ＭＳ Ｐゴシック" pitchFamily="-112" charset="-128"/>
              <a:cs typeface="ＭＳ Ｐゴシック" pitchFamily="-11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C920523C-010E-E843-9AD2-10EE84B31D9A}" type="slidenum">
              <a:rPr lang="en-GB"/>
              <a:pPr/>
              <a:t>2</a:t>
            </a:fld>
            <a:endParaRPr lang="en-GB"/>
          </a:p>
        </p:txBody>
      </p:sp>
      <p:sp>
        <p:nvSpPr>
          <p:cNvPr id="20483" name="Rectangle 1026"/>
          <p:cNvSpPr>
            <a:spLocks noGrp="1" noRot="1" noChangeAspect="1" noChangeArrowheads="1" noTextEdit="1"/>
          </p:cNvSpPr>
          <p:nvPr>
            <p:ph type="sldImg"/>
          </p:nvPr>
        </p:nvSpPr>
        <p:spPr>
          <a:ln/>
        </p:spPr>
      </p:sp>
      <p:sp>
        <p:nvSpPr>
          <p:cNvPr id="20484" name="Rectangle 1027"/>
          <p:cNvSpPr>
            <a:spLocks noGrp="1" noChangeArrowheads="1"/>
          </p:cNvSpPr>
          <p:nvPr>
            <p:ph type="body" idx="1"/>
          </p:nvPr>
        </p:nvSpPr>
        <p:spPr>
          <a:noFill/>
          <a:ln/>
        </p:spPr>
        <p:txBody>
          <a:bodyPr/>
          <a:lstStyle/>
          <a:p>
            <a:pPr eaLnBrk="1" hangingPunct="1"/>
            <a:endParaRPr lang="en-US">
              <a:ea typeface="ＭＳ Ｐゴシック" pitchFamily="-112" charset="-128"/>
              <a:cs typeface="ＭＳ Ｐゴシック" pitchFamily="-112"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69DAC40-0D06-8741-AB09-4753BBA6C629}" type="slidenum">
              <a:rPr lang="en-GB"/>
              <a:pPr/>
              <a:t>20</a:t>
            </a:fld>
            <a:endParaRPr lang="en-GB"/>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ea typeface="ＭＳ Ｐゴシック" pitchFamily="-112" charset="-128"/>
              <a:cs typeface="ＭＳ Ｐゴシック" pitchFamily="-112"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69DAC40-0D06-8741-AB09-4753BBA6C629}" type="slidenum">
              <a:rPr lang="en-GB"/>
              <a:pPr/>
              <a:t>21</a:t>
            </a:fld>
            <a:endParaRPr lang="en-GB"/>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ea typeface="ＭＳ Ｐゴシック" pitchFamily="-112" charset="-128"/>
              <a:cs typeface="ＭＳ Ｐゴシック" pitchFamily="-112"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30EA579-ED79-7941-A77C-DDF51943BEE6}" type="slidenum">
              <a:rPr lang="en-GB"/>
              <a:pPr/>
              <a:t>23</a:t>
            </a:fld>
            <a:endParaRPr lang="en-GB"/>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p:spPr>
        <p:txBody>
          <a:bodyPr/>
          <a:lstStyle/>
          <a:p>
            <a:pPr eaLnBrk="1" hangingPunct="1"/>
            <a:endParaRPr lang="en-US">
              <a:ea typeface="ＭＳ Ｐゴシック" pitchFamily="-112" charset="-128"/>
              <a:cs typeface="ＭＳ Ｐゴシック" pitchFamily="-112"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450EAA6-8364-0B49-94C7-8510ADA49701}" type="slidenum">
              <a:rPr lang="en-GB"/>
              <a:pPr/>
              <a:t>24</a:t>
            </a:fld>
            <a:endParaRPr lang="en-GB"/>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ea typeface="ＭＳ Ｐゴシック" pitchFamily="-112" charset="-128"/>
              <a:cs typeface="ＭＳ Ｐゴシック" pitchFamily="-112"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EB7ACC8-74E8-1B4A-8615-E73BA93474A1}" type="slidenum">
              <a:rPr lang="en-GB"/>
              <a:pPr/>
              <a:t>26</a:t>
            </a:fld>
            <a:endParaRPr lang="en-GB"/>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ea typeface="ＭＳ Ｐゴシック" pitchFamily="-112" charset="-128"/>
              <a:cs typeface="ＭＳ Ｐゴシック" pitchFamily="-112"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EB7ACC8-74E8-1B4A-8615-E73BA93474A1}" type="slidenum">
              <a:rPr lang="en-GB"/>
              <a:pPr/>
              <a:t>27</a:t>
            </a:fld>
            <a:endParaRPr lang="en-GB"/>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ea typeface="ＭＳ Ｐゴシック" pitchFamily="-112" charset="-128"/>
              <a:cs typeface="ＭＳ Ｐゴシック" pitchFamily="-11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C920523C-010E-E843-9AD2-10EE84B31D9A}" type="slidenum">
              <a:rPr lang="en-GB"/>
              <a:pPr/>
              <a:t>3</a:t>
            </a:fld>
            <a:endParaRPr lang="en-GB"/>
          </a:p>
        </p:txBody>
      </p:sp>
      <p:sp>
        <p:nvSpPr>
          <p:cNvPr id="20483" name="Rectangle 1026"/>
          <p:cNvSpPr>
            <a:spLocks noGrp="1" noRot="1" noChangeAspect="1" noChangeArrowheads="1" noTextEdit="1"/>
          </p:cNvSpPr>
          <p:nvPr>
            <p:ph type="sldImg"/>
          </p:nvPr>
        </p:nvSpPr>
        <p:spPr>
          <a:ln/>
        </p:spPr>
      </p:sp>
      <p:sp>
        <p:nvSpPr>
          <p:cNvPr id="20484" name="Rectangle 1027"/>
          <p:cNvSpPr>
            <a:spLocks noGrp="1" noChangeArrowheads="1"/>
          </p:cNvSpPr>
          <p:nvPr>
            <p:ph type="body" idx="1"/>
          </p:nvPr>
        </p:nvSpPr>
        <p:spPr>
          <a:noFill/>
          <a:ln/>
        </p:spPr>
        <p:txBody>
          <a:bodyPr/>
          <a:lstStyle/>
          <a:p>
            <a:pPr eaLnBrk="1" hangingPunct="1"/>
            <a:endParaRPr lang="en-US">
              <a:ea typeface="ＭＳ Ｐゴシック" pitchFamily="-112" charset="-128"/>
              <a:cs typeface="ＭＳ Ｐゴシック" pitchFamily="-11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450D97E-7150-BB4B-9181-6EF2CA703F26}" type="slidenum">
              <a:rPr lang="en-GB"/>
              <a:pPr/>
              <a:t>4</a:t>
            </a:fld>
            <a:endParaRPr lang="en-GB"/>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ea typeface="ＭＳ Ｐゴシック" pitchFamily="-112" charset="-128"/>
              <a:cs typeface="ＭＳ Ｐゴシック" pitchFamily="-11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450D97E-7150-BB4B-9181-6EF2CA703F26}" type="slidenum">
              <a:rPr lang="en-GB"/>
              <a:pPr/>
              <a:t>5</a:t>
            </a:fld>
            <a:endParaRPr lang="en-GB"/>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ea typeface="ＭＳ Ｐゴシック" pitchFamily="-112" charset="-128"/>
              <a:cs typeface="ＭＳ Ｐゴシック" pitchFamily="-11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450D97E-7150-BB4B-9181-6EF2CA703F26}" type="slidenum">
              <a:rPr lang="en-GB"/>
              <a:pPr/>
              <a:t>6</a:t>
            </a:fld>
            <a:endParaRPr lang="en-GB"/>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ea typeface="ＭＳ Ｐゴシック" pitchFamily="-112" charset="-128"/>
              <a:cs typeface="ＭＳ Ｐゴシック" pitchFamily="-11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450EAA6-8364-0B49-94C7-8510ADA49701}" type="slidenum">
              <a:rPr lang="en-GB"/>
              <a:pPr/>
              <a:t>7</a:t>
            </a:fld>
            <a:endParaRPr lang="en-GB"/>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ea typeface="ＭＳ Ｐゴシック" pitchFamily="-112" charset="-128"/>
              <a:cs typeface="ＭＳ Ｐゴシック" pitchFamily="-11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408FE7D4-0AE8-3742-A9DB-433AC25FD43D}" type="slidenum">
              <a:rPr lang="en-GB"/>
              <a:pPr/>
              <a:t>8</a:t>
            </a:fld>
            <a:endParaRPr lang="en-GB"/>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ea typeface="ＭＳ Ｐゴシック" pitchFamily="-112" charset="-128"/>
              <a:cs typeface="ＭＳ Ｐゴシック" pitchFamily="-11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408FE7D4-0AE8-3742-A9DB-433AC25FD43D}" type="slidenum">
              <a:rPr lang="en-GB"/>
              <a:pPr/>
              <a:t>9</a:t>
            </a:fld>
            <a:endParaRPr lang="en-GB"/>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ea typeface="ＭＳ Ｐゴシック" pitchFamily="-112" charset="-128"/>
              <a:cs typeface="ＭＳ Ｐゴシック" pitchFamily="-11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916113"/>
            <a:ext cx="7772400" cy="1470025"/>
          </a:xfrm>
        </p:spPr>
        <p:txBody>
          <a:bodyPr/>
          <a:lstStyle>
            <a:lvl1pPr algn="ctr">
              <a:defRPr/>
            </a:lvl1pPr>
          </a:lstStyle>
          <a:p>
            <a:r>
              <a:rPr lang="en-GB"/>
              <a:t>Click to edit Master title style</a:t>
            </a:r>
          </a:p>
        </p:txBody>
      </p:sp>
      <p:sp>
        <p:nvSpPr>
          <p:cNvPr id="5123" name="Rectangle 3"/>
          <p:cNvSpPr>
            <a:spLocks noGrp="1" noChangeArrowheads="1"/>
          </p:cNvSpPr>
          <p:nvPr>
            <p:ph type="subTitle" idx="1"/>
          </p:nvPr>
        </p:nvSpPr>
        <p:spPr>
          <a:xfrm>
            <a:off x="1371600" y="3644900"/>
            <a:ext cx="6400800" cy="1752600"/>
          </a:xfrm>
        </p:spPr>
        <p:txBody>
          <a:bodyPr/>
          <a:lstStyle>
            <a:lvl1pPr marL="0" indent="0" algn="ctr">
              <a:buFontTx/>
              <a:buNone/>
              <a:defRPr sz="1800"/>
            </a:lvl1pPr>
          </a:lstStyle>
          <a:p>
            <a:r>
              <a:rPr lang="en-GB"/>
              <a:t>Click to edit Master subtitle style</a:t>
            </a:r>
          </a:p>
        </p:txBody>
      </p:sp>
      <p:sp>
        <p:nvSpPr>
          <p:cNvPr id="4" name="Rectangle 5"/>
          <p:cNvSpPr>
            <a:spLocks noGrp="1" noChangeArrowheads="1"/>
          </p:cNvSpPr>
          <p:nvPr>
            <p:ph type="ftr" sz="quarter" idx="10"/>
          </p:nvPr>
        </p:nvSpPr>
        <p:spPr bwMode="auto">
          <a:xfrm>
            <a:off x="323850" y="6237288"/>
            <a:ext cx="843915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chemeClr val="bg1"/>
                </a:solidFill>
                <a:latin typeface="Arial" pitchFamily="-112" charset="0"/>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5777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0577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437"/>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57200" y="1371600"/>
            <a:ext cx="4038600" cy="396081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648200" y="1371600"/>
            <a:ext cx="4038600" cy="190341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quarter" idx="3"/>
          </p:nvPr>
        </p:nvSpPr>
        <p:spPr>
          <a:xfrm>
            <a:off x="4648200" y="3427413"/>
            <a:ext cx="4038600" cy="1905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437"/>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57200" y="1371600"/>
            <a:ext cx="4038600" cy="396081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371600"/>
            <a:ext cx="4038600" cy="396081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xfrm>
            <a:off x="3657600" y="6324600"/>
            <a:ext cx="2286000" cy="206375"/>
          </a:xfrm>
          <a:prstGeom prst="rect">
            <a:avLst/>
          </a:prstGeom>
        </p:spPr>
        <p:txBody>
          <a:bodyPr/>
          <a:lstStyle>
            <a:lvl1pPr>
              <a:defRPr/>
            </a:lvl1pPr>
          </a:lstStyle>
          <a:p>
            <a:pPr>
              <a:defRPr/>
            </a:pPr>
            <a:r>
              <a:rPr lang="en-GB"/>
              <a:t>Nordichi 2010: Reykyavik</a:t>
            </a:r>
          </a:p>
          <a:p>
            <a:pPr>
              <a:defRPr/>
            </a:pPr>
            <a:endParaRPr lang="en-GB"/>
          </a:p>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371600"/>
            <a:ext cx="4038600" cy="3960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371600"/>
            <a:ext cx="4038600" cy="3960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371600"/>
            <a:ext cx="8229600" cy="3960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2" name="Text Box 6"/>
          <p:cNvSpPr txBox="1">
            <a:spLocks noChangeArrowheads="1"/>
          </p:cNvSpPr>
          <p:nvPr/>
        </p:nvSpPr>
        <p:spPr bwMode="auto">
          <a:xfrm>
            <a:off x="250825" y="6308725"/>
            <a:ext cx="2416175" cy="261610"/>
          </a:xfrm>
          <a:prstGeom prst="rect">
            <a:avLst/>
          </a:prstGeom>
          <a:noFill/>
          <a:ln w="9525">
            <a:noFill/>
            <a:miter lim="800000"/>
            <a:headEnd/>
            <a:tailEnd/>
          </a:ln>
          <a:effectLst/>
        </p:spPr>
        <p:txBody>
          <a:bodyPr wrap="square">
            <a:prstTxWarp prst="textNoShape">
              <a:avLst/>
            </a:prstTxWarp>
            <a:spAutoFit/>
          </a:bodyPr>
          <a:lstStyle/>
          <a:p>
            <a:pPr algn="l">
              <a:spcBef>
                <a:spcPct val="50000"/>
              </a:spcBef>
              <a:defRPr/>
            </a:pPr>
            <a:r>
              <a:rPr lang="en-GB" sz="1100" dirty="0">
                <a:solidFill>
                  <a:schemeClr val="bg2"/>
                </a:solidFill>
              </a:rPr>
              <a:t>Avon </a:t>
            </a:r>
            <a:r>
              <a:rPr lang="en-GB" sz="1100" dirty="0" smtClean="0">
                <a:solidFill>
                  <a:schemeClr val="bg2"/>
                </a:solidFill>
              </a:rPr>
              <a:t>Huxor	Santiago	April 2011</a:t>
            </a:r>
            <a:endParaRPr lang="en-GB" sz="1100" dirty="0">
              <a:solidFill>
                <a:schemeClr val="bg2"/>
              </a:solidFill>
            </a:endParaRPr>
          </a:p>
        </p:txBody>
      </p:sp>
      <p:sp>
        <p:nvSpPr>
          <p:cNvPr id="4105" name="Line 9"/>
          <p:cNvSpPr>
            <a:spLocks noChangeShapeType="1"/>
          </p:cNvSpPr>
          <p:nvPr/>
        </p:nvSpPr>
        <p:spPr bwMode="auto">
          <a:xfrm>
            <a:off x="0" y="6092825"/>
            <a:ext cx="9144000" cy="0"/>
          </a:xfrm>
          <a:prstGeom prst="line">
            <a:avLst/>
          </a:prstGeom>
          <a:noFill/>
          <a:ln w="9525">
            <a:solidFill>
              <a:schemeClr val="tx1"/>
            </a:solidFill>
            <a:round/>
            <a:headEnd/>
            <a:tailEnd/>
          </a:ln>
          <a:effectLst/>
        </p:spPr>
        <p:txBody>
          <a:bodyPr>
            <a:prstTxWarp prst="textNoShape">
              <a:avLst/>
            </a:prstTxWarp>
          </a:bodyPr>
          <a:lstStyle/>
          <a:p>
            <a:pPr>
              <a:defRPr/>
            </a:pPr>
            <a:endParaRPr lang="en-US"/>
          </a:p>
        </p:txBody>
      </p:sp>
      <p:sp>
        <p:nvSpPr>
          <p:cNvPr id="4107" name="Line 11"/>
          <p:cNvSpPr>
            <a:spLocks noChangeShapeType="1"/>
          </p:cNvSpPr>
          <p:nvPr/>
        </p:nvSpPr>
        <p:spPr bwMode="auto">
          <a:xfrm>
            <a:off x="3276600" y="1052513"/>
            <a:ext cx="5616575" cy="0"/>
          </a:xfrm>
          <a:prstGeom prst="line">
            <a:avLst/>
          </a:prstGeom>
          <a:noFill/>
          <a:ln w="38100" cmpd="dbl">
            <a:solidFill>
              <a:schemeClr val="bg2"/>
            </a:solidFill>
            <a:round/>
            <a:headEnd/>
            <a:tailEnd/>
          </a:ln>
          <a:effectLst/>
        </p:spPr>
        <p:txBody>
          <a:bodyPr>
            <a:prstTxWarp prst="textNoShape">
              <a:avLst/>
            </a:prstTxWarp>
          </a:bodyPr>
          <a:lstStyle/>
          <a:p>
            <a:pPr>
              <a:defRPr/>
            </a:pPr>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Lst>
  <p:hf sldNum="0" hdr="0" ftr="0"/>
  <p:txStyles>
    <p:titleStyle>
      <a:lvl1pPr algn="r" rtl="0" eaLnBrk="0" fontAlgn="base" hangingPunct="0">
        <a:spcBef>
          <a:spcPct val="0"/>
        </a:spcBef>
        <a:spcAft>
          <a:spcPct val="0"/>
        </a:spcAft>
        <a:defRPr sz="2800">
          <a:solidFill>
            <a:schemeClr val="bg1"/>
          </a:solidFill>
          <a:latin typeface="+mj-lt"/>
          <a:ea typeface="ＭＳ Ｐゴシック" pitchFamily="29" charset="-128"/>
          <a:cs typeface="ＭＳ Ｐゴシック" pitchFamily="29" charset="-128"/>
        </a:defRPr>
      </a:lvl1pPr>
      <a:lvl2pPr algn="r" rtl="0" eaLnBrk="0" fontAlgn="base" hangingPunct="0">
        <a:spcBef>
          <a:spcPct val="0"/>
        </a:spcBef>
        <a:spcAft>
          <a:spcPct val="0"/>
        </a:spcAft>
        <a:defRPr sz="2800">
          <a:solidFill>
            <a:schemeClr val="bg1"/>
          </a:solidFill>
          <a:latin typeface="Arial" pitchFamily="-112" charset="0"/>
          <a:ea typeface="ＭＳ Ｐゴシック" pitchFamily="29" charset="-128"/>
          <a:cs typeface="ＭＳ Ｐゴシック" pitchFamily="29" charset="-128"/>
        </a:defRPr>
      </a:lvl2pPr>
      <a:lvl3pPr algn="r" rtl="0" eaLnBrk="0" fontAlgn="base" hangingPunct="0">
        <a:spcBef>
          <a:spcPct val="0"/>
        </a:spcBef>
        <a:spcAft>
          <a:spcPct val="0"/>
        </a:spcAft>
        <a:defRPr sz="2800">
          <a:solidFill>
            <a:schemeClr val="bg1"/>
          </a:solidFill>
          <a:latin typeface="Arial" pitchFamily="-112" charset="0"/>
          <a:ea typeface="ＭＳ Ｐゴシック" pitchFamily="29" charset="-128"/>
          <a:cs typeface="ＭＳ Ｐゴシック" pitchFamily="29" charset="-128"/>
        </a:defRPr>
      </a:lvl3pPr>
      <a:lvl4pPr algn="r" rtl="0" eaLnBrk="0" fontAlgn="base" hangingPunct="0">
        <a:spcBef>
          <a:spcPct val="0"/>
        </a:spcBef>
        <a:spcAft>
          <a:spcPct val="0"/>
        </a:spcAft>
        <a:defRPr sz="2800">
          <a:solidFill>
            <a:schemeClr val="bg1"/>
          </a:solidFill>
          <a:latin typeface="Arial" pitchFamily="-112" charset="0"/>
          <a:ea typeface="ＭＳ Ｐゴシック" pitchFamily="29" charset="-128"/>
          <a:cs typeface="ＭＳ Ｐゴシック" pitchFamily="29" charset="-128"/>
        </a:defRPr>
      </a:lvl4pPr>
      <a:lvl5pPr algn="r" rtl="0" eaLnBrk="0" fontAlgn="base" hangingPunct="0">
        <a:spcBef>
          <a:spcPct val="0"/>
        </a:spcBef>
        <a:spcAft>
          <a:spcPct val="0"/>
        </a:spcAft>
        <a:defRPr sz="2800">
          <a:solidFill>
            <a:schemeClr val="bg1"/>
          </a:solidFill>
          <a:latin typeface="Arial" pitchFamily="-112" charset="0"/>
          <a:ea typeface="ＭＳ Ｐゴシック" pitchFamily="29" charset="-128"/>
          <a:cs typeface="ＭＳ Ｐゴシック" pitchFamily="29" charset="-128"/>
        </a:defRPr>
      </a:lvl5pPr>
      <a:lvl6pPr marL="457200" algn="r" rtl="0" fontAlgn="base">
        <a:spcBef>
          <a:spcPct val="0"/>
        </a:spcBef>
        <a:spcAft>
          <a:spcPct val="0"/>
        </a:spcAft>
        <a:defRPr sz="2800">
          <a:solidFill>
            <a:schemeClr val="bg1"/>
          </a:solidFill>
          <a:latin typeface="Arial" pitchFamily="-112" charset="0"/>
        </a:defRPr>
      </a:lvl6pPr>
      <a:lvl7pPr marL="914400" algn="r" rtl="0" fontAlgn="base">
        <a:spcBef>
          <a:spcPct val="0"/>
        </a:spcBef>
        <a:spcAft>
          <a:spcPct val="0"/>
        </a:spcAft>
        <a:defRPr sz="2800">
          <a:solidFill>
            <a:schemeClr val="bg1"/>
          </a:solidFill>
          <a:latin typeface="Arial" pitchFamily="-112" charset="0"/>
        </a:defRPr>
      </a:lvl7pPr>
      <a:lvl8pPr marL="1371600" algn="r" rtl="0" fontAlgn="base">
        <a:spcBef>
          <a:spcPct val="0"/>
        </a:spcBef>
        <a:spcAft>
          <a:spcPct val="0"/>
        </a:spcAft>
        <a:defRPr sz="2800">
          <a:solidFill>
            <a:schemeClr val="bg1"/>
          </a:solidFill>
          <a:latin typeface="Arial" pitchFamily="-112" charset="0"/>
        </a:defRPr>
      </a:lvl8pPr>
      <a:lvl9pPr marL="1828800" algn="r" rtl="0" fontAlgn="base">
        <a:spcBef>
          <a:spcPct val="0"/>
        </a:spcBef>
        <a:spcAft>
          <a:spcPct val="0"/>
        </a:spcAft>
        <a:defRPr sz="2800">
          <a:solidFill>
            <a:schemeClr val="bg1"/>
          </a:solidFill>
          <a:latin typeface="Arial" pitchFamily="-112" charset="0"/>
        </a:defRPr>
      </a:lvl9pPr>
    </p:titleStyle>
    <p:bodyStyle>
      <a:lvl1pPr marL="342900" indent="-342900" algn="l" rtl="0" eaLnBrk="0" fontAlgn="base" hangingPunct="0">
        <a:spcBef>
          <a:spcPct val="20000"/>
        </a:spcBef>
        <a:spcAft>
          <a:spcPct val="0"/>
        </a:spcAft>
        <a:buChar char="•"/>
        <a:defRPr sz="1600">
          <a:solidFill>
            <a:schemeClr val="bg1"/>
          </a:solidFill>
          <a:latin typeface="+mn-lt"/>
          <a:ea typeface="ＭＳ Ｐゴシック" pitchFamily="29" charset="-128"/>
          <a:cs typeface="ＭＳ Ｐゴシック" pitchFamily="29" charset="-128"/>
        </a:defRPr>
      </a:lvl1pPr>
      <a:lvl2pPr marL="742950" indent="-285750" algn="l" rtl="0" eaLnBrk="0" fontAlgn="base" hangingPunct="0">
        <a:spcBef>
          <a:spcPct val="20000"/>
        </a:spcBef>
        <a:spcAft>
          <a:spcPct val="0"/>
        </a:spcAft>
        <a:buChar char="–"/>
        <a:defRPr sz="1600">
          <a:solidFill>
            <a:schemeClr val="bg1"/>
          </a:solidFill>
          <a:latin typeface="+mn-lt"/>
          <a:ea typeface="ＭＳ Ｐゴシック" pitchFamily="-112" charset="-128"/>
        </a:defRPr>
      </a:lvl2pPr>
      <a:lvl3pPr marL="1143000" indent="-228600" algn="l" rtl="0" eaLnBrk="0" fontAlgn="base" hangingPunct="0">
        <a:spcBef>
          <a:spcPct val="20000"/>
        </a:spcBef>
        <a:spcAft>
          <a:spcPct val="0"/>
        </a:spcAft>
        <a:buChar char="•"/>
        <a:defRPr sz="1600">
          <a:solidFill>
            <a:schemeClr val="bg1"/>
          </a:solidFill>
          <a:latin typeface="+mn-lt"/>
          <a:ea typeface="ＭＳ Ｐゴシック" pitchFamily="-112" charset="-128"/>
        </a:defRPr>
      </a:lvl3pPr>
      <a:lvl4pPr marL="1600200" indent="-228600" algn="l" rtl="0" eaLnBrk="0" fontAlgn="base" hangingPunct="0">
        <a:spcBef>
          <a:spcPct val="20000"/>
        </a:spcBef>
        <a:spcAft>
          <a:spcPct val="0"/>
        </a:spcAft>
        <a:buChar char="–"/>
        <a:defRPr sz="1600">
          <a:solidFill>
            <a:schemeClr val="bg1"/>
          </a:solidFill>
          <a:latin typeface="+mn-lt"/>
          <a:ea typeface="ＭＳ Ｐゴシック" pitchFamily="-112" charset="-128"/>
        </a:defRPr>
      </a:lvl4pPr>
      <a:lvl5pPr marL="2057400" indent="-228600" algn="l" rtl="0" eaLnBrk="0" fontAlgn="base" hangingPunct="0">
        <a:spcBef>
          <a:spcPct val="20000"/>
        </a:spcBef>
        <a:spcAft>
          <a:spcPct val="0"/>
        </a:spcAft>
        <a:buChar char="»"/>
        <a:defRPr sz="1600">
          <a:solidFill>
            <a:schemeClr val="bg1"/>
          </a:solidFill>
          <a:latin typeface="+mn-lt"/>
          <a:ea typeface="ＭＳ Ｐゴシック" pitchFamily="-112" charset="-128"/>
        </a:defRPr>
      </a:lvl5pPr>
      <a:lvl6pPr marL="2514600" indent="-228600" algn="l" rtl="0" fontAlgn="base">
        <a:spcBef>
          <a:spcPct val="20000"/>
        </a:spcBef>
        <a:spcAft>
          <a:spcPct val="0"/>
        </a:spcAft>
        <a:buChar char="»"/>
        <a:defRPr sz="1600">
          <a:solidFill>
            <a:schemeClr val="bg1"/>
          </a:solidFill>
          <a:latin typeface="+mn-lt"/>
          <a:ea typeface="ＭＳ Ｐゴシック" pitchFamily="-112" charset="-128"/>
        </a:defRPr>
      </a:lvl6pPr>
      <a:lvl7pPr marL="2971800" indent="-228600" algn="l" rtl="0" fontAlgn="base">
        <a:spcBef>
          <a:spcPct val="20000"/>
        </a:spcBef>
        <a:spcAft>
          <a:spcPct val="0"/>
        </a:spcAft>
        <a:buChar char="»"/>
        <a:defRPr sz="1600">
          <a:solidFill>
            <a:schemeClr val="bg1"/>
          </a:solidFill>
          <a:latin typeface="+mn-lt"/>
          <a:ea typeface="ＭＳ Ｐゴシック" pitchFamily="-112" charset="-128"/>
        </a:defRPr>
      </a:lvl7pPr>
      <a:lvl8pPr marL="3429000" indent="-228600" algn="l" rtl="0" fontAlgn="base">
        <a:spcBef>
          <a:spcPct val="20000"/>
        </a:spcBef>
        <a:spcAft>
          <a:spcPct val="0"/>
        </a:spcAft>
        <a:buChar char="»"/>
        <a:defRPr sz="1600">
          <a:solidFill>
            <a:schemeClr val="bg1"/>
          </a:solidFill>
          <a:latin typeface="+mn-lt"/>
          <a:ea typeface="ＭＳ Ｐゴシック" pitchFamily="-112" charset="-128"/>
        </a:defRPr>
      </a:lvl8pPr>
      <a:lvl9pPr marL="3886200" indent="-228600" algn="l" rtl="0" fontAlgn="base">
        <a:spcBef>
          <a:spcPct val="20000"/>
        </a:spcBef>
        <a:spcAft>
          <a:spcPct val="0"/>
        </a:spcAft>
        <a:buChar char="»"/>
        <a:defRPr sz="1600">
          <a:solidFill>
            <a:schemeClr val="bg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1.jpeg"/><Relationship Id="rId4" Type="http://schemas.openxmlformats.org/officeDocument/2006/relationships/image" Target="../media/image12.pdf"/><Relationship Id="rId5"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4.jpeg"/><Relationship Id="rId4" Type="http://schemas.openxmlformats.org/officeDocument/2006/relationships/image" Target="../media/image15.pdf"/><Relationship Id="rId5"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7.pdf"/><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7.pdf"/><Relationship Id="rId4" Type="http://schemas.openxmlformats.org/officeDocument/2006/relationships/image" Target="../media/image18.png"/><Relationship Id="rId5" Type="http://schemas.openxmlformats.org/officeDocument/2006/relationships/image" Target="../media/image19.pdf"/><Relationship Id="rId6"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1.pdf"/><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3.jpeg"/><Relationship Id="rId4" Type="http://schemas.openxmlformats.org/officeDocument/2006/relationships/image" Target="../media/image24.pdf"/><Relationship Id="rId5"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6.pdf"/><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6.pdf"/><Relationship Id="rId4" Type="http://schemas.openxmlformats.org/officeDocument/2006/relationships/image" Target="../media/image27.png"/><Relationship Id="rId5" Type="http://schemas.openxmlformats.org/officeDocument/2006/relationships/image" Target="../media/image28.pdf"/><Relationship Id="rId6"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6.pdf"/><Relationship Id="rId4" Type="http://schemas.openxmlformats.org/officeDocument/2006/relationships/image" Target="../media/image27.png"/><Relationship Id="rId5" Type="http://schemas.openxmlformats.org/officeDocument/2006/relationships/image" Target="../media/image28.pdf"/><Relationship Id="rId6" Type="http://schemas.openxmlformats.org/officeDocument/2006/relationships/image" Target="../media/image29.png"/><Relationship Id="rId7" Type="http://schemas.openxmlformats.org/officeDocument/2006/relationships/image" Target="../media/image30.pdf"/><Relationship Id="rId8"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32.pdf"/><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36.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8.pdf"/><Relationship Id="rId3" Type="http://schemas.openxmlformats.org/officeDocument/2006/relationships/image" Target="../media/image39.png"/><Relationship Id="rId4" Type="http://schemas.openxmlformats.org/officeDocument/2006/relationships/image" Target="../media/image40.pdf"/><Relationship Id="rId5"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6.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pd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7.pdf"/><Relationship Id="rId4" Type="http://schemas.openxmlformats.org/officeDocument/2006/relationships/image" Target="../media/image8.png"/><Relationship Id="rId5" Type="http://schemas.openxmlformats.org/officeDocument/2006/relationships/image" Target="../media/image9.pdf"/><Relationship Id="rId6"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ctrTitle"/>
          </p:nvPr>
        </p:nvSpPr>
        <p:spPr>
          <a:xfrm>
            <a:off x="304800" y="457200"/>
            <a:ext cx="8610600" cy="2743200"/>
          </a:xfrm>
          <a:noFill/>
        </p:spPr>
        <p:txBody>
          <a:bodyPr/>
          <a:lstStyle/>
          <a:p>
            <a:pPr eaLnBrk="1" hangingPunct="1"/>
            <a:r>
              <a:rPr lang="en-US" sz="3600" dirty="0" smtClean="0">
                <a:solidFill>
                  <a:schemeClr val="tx1"/>
                </a:solidFill>
                <a:latin typeface="Franklin Gothic Medium"/>
                <a:ea typeface="ＭＳ Ｐゴシック" pitchFamily="-112" charset="-128"/>
                <a:cs typeface="ＭＳ Ｐゴシック" pitchFamily="-112" charset="-128"/>
              </a:rPr>
              <a:t>The accretion history of the halo of M31 as probed by its globular </a:t>
            </a:r>
            <a:r>
              <a:rPr lang="en-US" sz="3600" dirty="0" smtClean="0">
                <a:solidFill>
                  <a:schemeClr val="tx1"/>
                </a:solidFill>
                <a:latin typeface="Franklin Gothic Medium"/>
                <a:ea typeface="ＭＳ Ｐゴシック" pitchFamily="-112" charset="-128"/>
                <a:cs typeface="ＭＳ Ｐゴシック" pitchFamily="-112" charset="-128"/>
              </a:rPr>
              <a:t>cluster population</a:t>
            </a:r>
            <a:r>
              <a:rPr lang="en-US" dirty="0" smtClean="0">
                <a:solidFill>
                  <a:schemeClr val="tx2"/>
                </a:solidFill>
                <a:ea typeface="ＭＳ Ｐゴシック" pitchFamily="-112" charset="-128"/>
                <a:cs typeface="ＭＳ Ｐゴシック" pitchFamily="-112" charset="-128"/>
              </a:rPr>
              <a:t/>
            </a:r>
            <a:br>
              <a:rPr lang="en-US" dirty="0" smtClean="0">
                <a:solidFill>
                  <a:schemeClr val="tx2"/>
                </a:solidFill>
                <a:ea typeface="ＭＳ Ｐゴシック" pitchFamily="-112" charset="-128"/>
                <a:cs typeface="ＭＳ Ｐゴシック" pitchFamily="-112" charset="-128"/>
              </a:rPr>
            </a:br>
            <a:r>
              <a:rPr lang="en-US" dirty="0" smtClean="0">
                <a:solidFill>
                  <a:schemeClr val="tx2"/>
                </a:solidFill>
                <a:ea typeface="ＭＳ Ｐゴシック" pitchFamily="-112" charset="-128"/>
                <a:cs typeface="ＭＳ Ｐゴシック" pitchFamily="-112" charset="-128"/>
              </a:rPr>
              <a:t/>
            </a:r>
            <a:br>
              <a:rPr lang="en-US" dirty="0" smtClean="0">
                <a:solidFill>
                  <a:schemeClr val="tx2"/>
                </a:solidFill>
                <a:ea typeface="ＭＳ Ｐゴシック" pitchFamily="-112" charset="-128"/>
                <a:cs typeface="ＭＳ Ｐゴシック" pitchFamily="-112" charset="-128"/>
              </a:rPr>
            </a:br>
            <a:r>
              <a:rPr lang="en-US" dirty="0" smtClean="0">
                <a:solidFill>
                  <a:schemeClr val="tx2"/>
                </a:solidFill>
                <a:ea typeface="ＭＳ Ｐゴシック" pitchFamily="-112" charset="-128"/>
                <a:cs typeface="ＭＳ Ｐゴシック" pitchFamily="-112" charset="-128"/>
              </a:rPr>
              <a:t>Avon Huxor</a:t>
            </a:r>
            <a:r>
              <a:rPr lang="en-US" dirty="0" smtClean="0">
                <a:solidFill>
                  <a:schemeClr val="tx2"/>
                </a:solidFill>
                <a:ea typeface="ＭＳ Ｐゴシック" pitchFamily="-112" charset="-128"/>
                <a:cs typeface="ＭＳ Ｐゴシック" pitchFamily="-112" charset="-128"/>
              </a:rPr>
              <a:t/>
            </a:r>
            <a:br>
              <a:rPr lang="en-US" dirty="0" smtClean="0">
                <a:solidFill>
                  <a:schemeClr val="tx2"/>
                </a:solidFill>
                <a:ea typeface="ＭＳ Ｐゴシック" pitchFamily="-112" charset="-128"/>
                <a:cs typeface="ＭＳ Ｐゴシック" pitchFamily="-112" charset="-128"/>
              </a:rPr>
            </a:br>
            <a:r>
              <a:rPr lang="en-US" sz="2000" dirty="0" smtClean="0">
                <a:solidFill>
                  <a:schemeClr val="tx2"/>
                </a:solidFill>
                <a:ea typeface="ＭＳ Ｐゴシック" pitchFamily="-112" charset="-128"/>
                <a:cs typeface="ＭＳ Ｐゴシック" pitchFamily="-112" charset="-128"/>
              </a:rPr>
              <a:t>et al.</a:t>
            </a:r>
            <a:r>
              <a:rPr lang="en-GB" b="1" dirty="0" smtClean="0">
                <a:solidFill>
                  <a:schemeClr val="tx2"/>
                </a:solidFill>
                <a:ea typeface="ＭＳ Ｐゴシック" pitchFamily="-112" charset="-128"/>
                <a:cs typeface="ＭＳ Ｐゴシック" pitchFamily="-112" charset="-128"/>
              </a:rPr>
              <a:t/>
            </a:r>
            <a:br>
              <a:rPr lang="en-GB" b="1" dirty="0" smtClean="0">
                <a:solidFill>
                  <a:schemeClr val="tx2"/>
                </a:solidFill>
                <a:ea typeface="ＭＳ Ｐゴシック" pitchFamily="-112" charset="-128"/>
                <a:cs typeface="ＭＳ Ｐゴシック" pitchFamily="-112" charset="-128"/>
              </a:rPr>
            </a:br>
            <a:endParaRPr lang="en-US" dirty="0" smtClean="0">
              <a:solidFill>
                <a:schemeClr val="tx2"/>
              </a:solidFill>
              <a:ea typeface="ＭＳ Ｐゴシック" pitchFamily="-112" charset="-128"/>
              <a:cs typeface="ＭＳ Ｐゴシック" pitchFamily="-112" charset="-128"/>
            </a:endParaRPr>
          </a:p>
        </p:txBody>
      </p:sp>
      <p:sp>
        <p:nvSpPr>
          <p:cNvPr id="17411" name="Rectangle 8"/>
          <p:cNvSpPr>
            <a:spLocks noGrp="1" noChangeArrowheads="1"/>
          </p:cNvSpPr>
          <p:nvPr>
            <p:ph type="subTitle" idx="1"/>
          </p:nvPr>
        </p:nvSpPr>
        <p:spPr>
          <a:xfrm>
            <a:off x="1143000" y="3581400"/>
            <a:ext cx="3124200" cy="2362200"/>
          </a:xfrm>
          <a:noFill/>
        </p:spPr>
        <p:txBody>
          <a:bodyPr/>
          <a:lstStyle/>
          <a:p>
            <a:pPr eaLnBrk="1" hangingPunct="1"/>
            <a:endParaRPr lang="en-US" dirty="0" smtClean="0">
              <a:solidFill>
                <a:schemeClr val="tx2"/>
              </a:solidFill>
              <a:ea typeface="ＭＳ Ｐゴシック" pitchFamily="-112" charset="-128"/>
              <a:cs typeface="ＭＳ Ｐゴシック" pitchFamily="-112" charset="-128"/>
            </a:endParaRPr>
          </a:p>
          <a:p>
            <a:pPr algn="l" eaLnBrk="1" hangingPunct="1">
              <a:spcBef>
                <a:spcPts val="600"/>
              </a:spcBef>
            </a:pPr>
            <a:r>
              <a:rPr lang="en-US" i="1" dirty="0" smtClean="0">
                <a:solidFill>
                  <a:schemeClr val="tx2"/>
                </a:solidFill>
                <a:ea typeface="ＭＳ Ｐゴシック" pitchFamily="-112" charset="-128"/>
                <a:cs typeface="ＭＳ Ｐゴシック" pitchFamily="-112" charset="-128"/>
              </a:rPr>
              <a:t>Astrophysics Group</a:t>
            </a:r>
            <a:endParaRPr lang="en-US" i="1" dirty="0" smtClean="0">
              <a:solidFill>
                <a:schemeClr val="tx2"/>
              </a:solidFill>
              <a:ea typeface="ＭＳ Ｐゴシック" pitchFamily="-112" charset="-128"/>
              <a:cs typeface="ＭＳ Ｐゴシック" pitchFamily="-112" charset="-128"/>
            </a:endParaRPr>
          </a:p>
          <a:p>
            <a:pPr algn="l" eaLnBrk="1" hangingPunct="1">
              <a:spcBef>
                <a:spcPts val="600"/>
              </a:spcBef>
            </a:pPr>
            <a:r>
              <a:rPr lang="en-US" i="1" dirty="0" smtClean="0">
                <a:solidFill>
                  <a:schemeClr val="tx2"/>
                </a:solidFill>
                <a:ea typeface="ＭＳ Ｐゴシック" pitchFamily="-112" charset="-128"/>
                <a:cs typeface="ＭＳ Ｐゴシック" pitchFamily="-112" charset="-128"/>
              </a:rPr>
              <a:t>HH Wills Physics Laboratory</a:t>
            </a:r>
          </a:p>
          <a:p>
            <a:pPr algn="l" eaLnBrk="1" hangingPunct="1">
              <a:spcBef>
                <a:spcPts val="600"/>
              </a:spcBef>
            </a:pPr>
            <a:r>
              <a:rPr lang="en-US" i="1" dirty="0" smtClean="0">
                <a:solidFill>
                  <a:schemeClr val="tx2"/>
                </a:solidFill>
                <a:ea typeface="ＭＳ Ｐゴシック" pitchFamily="-112" charset="-128"/>
                <a:cs typeface="ＭＳ Ｐゴシック" pitchFamily="-112" charset="-128"/>
              </a:rPr>
              <a:t>University of Bristol</a:t>
            </a:r>
          </a:p>
          <a:p>
            <a:pPr algn="l" eaLnBrk="1" hangingPunct="1">
              <a:spcBef>
                <a:spcPts val="600"/>
              </a:spcBef>
            </a:pPr>
            <a:r>
              <a:rPr lang="en-US" i="1" dirty="0" smtClean="0">
                <a:solidFill>
                  <a:schemeClr val="tx2"/>
                </a:solidFill>
                <a:ea typeface="ＭＳ Ｐゴシック" pitchFamily="-112" charset="-128"/>
                <a:cs typeface="ＭＳ Ｐゴシック" pitchFamily="-112" charset="-128"/>
              </a:rPr>
              <a:t>UK</a:t>
            </a:r>
          </a:p>
          <a:p>
            <a:pPr algn="l" eaLnBrk="1" hangingPunct="1"/>
            <a:endParaRPr lang="en-US" dirty="0" smtClean="0">
              <a:solidFill>
                <a:schemeClr val="tx2"/>
              </a:solidFill>
              <a:ea typeface="ＭＳ Ｐゴシック" pitchFamily="-112" charset="-128"/>
              <a:cs typeface="ＭＳ Ｐゴシック" pitchFamily="-112" charset="-128"/>
            </a:endParaRPr>
          </a:p>
          <a:p>
            <a:pPr algn="l" eaLnBrk="1" hangingPunct="1"/>
            <a:endParaRPr lang="en-US" dirty="0" smtClean="0">
              <a:solidFill>
                <a:schemeClr val="tx2"/>
              </a:solidFill>
              <a:ea typeface="ＭＳ Ｐゴシック" pitchFamily="-112" charset="-128"/>
              <a:cs typeface="ＭＳ Ｐゴシック" pitchFamily="-112" charset="-128"/>
            </a:endParaRPr>
          </a:p>
          <a:p>
            <a:pPr eaLnBrk="1" hangingPunct="1"/>
            <a:endParaRPr lang="en-US" dirty="0" smtClean="0">
              <a:solidFill>
                <a:schemeClr val="tx2"/>
              </a:solidFill>
              <a:ea typeface="ＭＳ Ｐゴシック" pitchFamily="-112" charset="-128"/>
              <a:cs typeface="ＭＳ Ｐゴシック" pitchFamily="-112" charset="-128"/>
            </a:endParaRPr>
          </a:p>
        </p:txBody>
      </p:sp>
      <p:sp>
        <p:nvSpPr>
          <p:cNvPr id="17412" name="Rectangle 8"/>
          <p:cNvSpPr txBox="1">
            <a:spLocks noChangeArrowheads="1"/>
          </p:cNvSpPr>
          <p:nvPr/>
        </p:nvSpPr>
        <p:spPr bwMode="auto">
          <a:xfrm>
            <a:off x="5105400" y="3581400"/>
            <a:ext cx="3352800" cy="2362200"/>
          </a:xfrm>
          <a:prstGeom prst="rect">
            <a:avLst/>
          </a:prstGeom>
          <a:noFill/>
          <a:ln w="9525">
            <a:noFill/>
            <a:miter lim="800000"/>
            <a:headEnd/>
            <a:tailEnd/>
          </a:ln>
        </p:spPr>
        <p:txBody>
          <a:bodyPr>
            <a:prstTxWarp prst="textNoShape">
              <a:avLst/>
            </a:prstTxWarp>
          </a:bodyPr>
          <a:lstStyle/>
          <a:p>
            <a:pPr>
              <a:spcBef>
                <a:spcPct val="20000"/>
              </a:spcBef>
            </a:pPr>
            <a:endParaRPr lang="en-US" sz="1800" dirty="0">
              <a:solidFill>
                <a:schemeClr val="tx2"/>
              </a:solidFill>
              <a:ea typeface="ＭＳ Ｐゴシック" pitchFamily="-112" charset="-128"/>
              <a:cs typeface="ＭＳ Ｐゴシック" pitchFamily="-112" charset="-128"/>
            </a:endParaRPr>
          </a:p>
          <a:p>
            <a:pPr algn="l">
              <a:spcBef>
                <a:spcPts val="600"/>
              </a:spcBef>
            </a:pPr>
            <a:r>
              <a:rPr lang="en-US" sz="1800" i="1" dirty="0" err="1">
                <a:solidFill>
                  <a:schemeClr val="tx2"/>
                </a:solidFill>
                <a:ea typeface="ＭＳ Ｐゴシック" pitchFamily="-112" charset="-128"/>
                <a:cs typeface="ＭＳ Ｐゴシック" pitchFamily="-112" charset="-128"/>
              </a:rPr>
              <a:t>Zentrum</a:t>
            </a:r>
            <a:r>
              <a:rPr lang="en-US" sz="1800" i="1" dirty="0">
                <a:solidFill>
                  <a:schemeClr val="tx2"/>
                </a:solidFill>
                <a:ea typeface="ＭＳ Ｐゴシック" pitchFamily="-112" charset="-128"/>
                <a:cs typeface="ＭＳ Ｐゴシック" pitchFamily="-112" charset="-128"/>
              </a:rPr>
              <a:t> </a:t>
            </a:r>
            <a:r>
              <a:rPr lang="en-US" sz="1800" i="1" dirty="0" err="1">
                <a:solidFill>
                  <a:schemeClr val="tx2"/>
                </a:solidFill>
                <a:ea typeface="ＭＳ Ｐゴシック" pitchFamily="-112" charset="-128"/>
                <a:cs typeface="ＭＳ Ｐゴシック" pitchFamily="-112" charset="-128"/>
              </a:rPr>
              <a:t>für</a:t>
            </a:r>
            <a:r>
              <a:rPr lang="en-US" sz="1800" i="1" dirty="0">
                <a:solidFill>
                  <a:schemeClr val="tx2"/>
                </a:solidFill>
                <a:ea typeface="ＭＳ Ｐゴシック" pitchFamily="-112" charset="-128"/>
                <a:cs typeface="ＭＳ Ｐゴシック" pitchFamily="-112" charset="-128"/>
              </a:rPr>
              <a:t> </a:t>
            </a:r>
            <a:r>
              <a:rPr lang="en-US" sz="1800" i="1" dirty="0" err="1">
                <a:solidFill>
                  <a:schemeClr val="tx2"/>
                </a:solidFill>
                <a:ea typeface="ＭＳ Ｐゴシック" pitchFamily="-112" charset="-128"/>
                <a:cs typeface="ＭＳ Ｐゴシック" pitchFamily="-112" charset="-128"/>
              </a:rPr>
              <a:t>Astronomie</a:t>
            </a:r>
            <a:endParaRPr lang="en-US" sz="1800" i="1" dirty="0">
              <a:solidFill>
                <a:schemeClr val="tx2"/>
              </a:solidFill>
              <a:ea typeface="ＭＳ Ｐゴシック" pitchFamily="-112" charset="-128"/>
              <a:cs typeface="ＭＳ Ｐゴシック" pitchFamily="-112" charset="-128"/>
            </a:endParaRPr>
          </a:p>
          <a:p>
            <a:pPr algn="l">
              <a:spcBef>
                <a:spcPts val="600"/>
              </a:spcBef>
            </a:pPr>
            <a:r>
              <a:rPr lang="en-US" sz="1800" i="1" dirty="0" err="1">
                <a:solidFill>
                  <a:schemeClr val="tx2"/>
                </a:solidFill>
              </a:rPr>
              <a:t>Mönchhofstr</a:t>
            </a:r>
            <a:r>
              <a:rPr lang="en-US" sz="1800" i="1" dirty="0">
                <a:solidFill>
                  <a:schemeClr val="tx2"/>
                </a:solidFill>
              </a:rPr>
              <a:t>. 12-14</a:t>
            </a:r>
            <a:r>
              <a:rPr lang="en-US" sz="1800" i="1" dirty="0" smtClean="0">
                <a:solidFill>
                  <a:schemeClr val="tx2"/>
                </a:solidFill>
              </a:rPr>
              <a:t> </a:t>
            </a:r>
          </a:p>
          <a:p>
            <a:pPr algn="l">
              <a:spcBef>
                <a:spcPts val="600"/>
              </a:spcBef>
            </a:pPr>
            <a:r>
              <a:rPr lang="en-US" sz="1800" i="1" dirty="0" smtClean="0">
                <a:solidFill>
                  <a:schemeClr val="tx2"/>
                </a:solidFill>
              </a:rPr>
              <a:t>69120 </a:t>
            </a:r>
            <a:r>
              <a:rPr lang="en-US" sz="1800" i="1" dirty="0">
                <a:solidFill>
                  <a:schemeClr val="tx2"/>
                </a:solidFill>
              </a:rPr>
              <a:t>Heidelberg</a:t>
            </a:r>
          </a:p>
          <a:p>
            <a:pPr algn="l">
              <a:spcBef>
                <a:spcPts val="600"/>
              </a:spcBef>
            </a:pPr>
            <a:r>
              <a:rPr lang="en-US" sz="1800" i="1" dirty="0" smtClean="0">
                <a:solidFill>
                  <a:schemeClr val="tx2"/>
                </a:solidFill>
                <a:ea typeface="ＭＳ Ｐゴシック" pitchFamily="-112" charset="-128"/>
                <a:cs typeface="ＭＳ Ｐゴシック" pitchFamily="-112" charset="-128"/>
              </a:rPr>
              <a:t>Germany</a:t>
            </a:r>
          </a:p>
          <a:p>
            <a:pPr algn="l">
              <a:spcBef>
                <a:spcPct val="20000"/>
              </a:spcBef>
            </a:pPr>
            <a:endParaRPr lang="en-US" sz="1800" dirty="0" smtClean="0">
              <a:solidFill>
                <a:schemeClr val="tx2"/>
              </a:solidFill>
              <a:ea typeface="ＭＳ Ｐゴシック" pitchFamily="-112" charset="-128"/>
              <a:cs typeface="ＭＳ Ｐゴシック" pitchFamily="-112" charset="-128"/>
            </a:endParaRPr>
          </a:p>
          <a:p>
            <a:pPr algn="l">
              <a:spcBef>
                <a:spcPct val="20000"/>
              </a:spcBef>
            </a:pPr>
            <a:r>
              <a:rPr lang="en-US" sz="1800" dirty="0">
                <a:solidFill>
                  <a:schemeClr val="tx2"/>
                </a:solidFill>
                <a:ea typeface="ＭＳ Ｐゴシック" pitchFamily="-112" charset="-128"/>
                <a:cs typeface="ＭＳ Ｐゴシック" pitchFamily="-112" charset="-128"/>
              </a:rPr>
              <a:t>From</a:t>
            </a:r>
            <a:r>
              <a:rPr lang="en-US" sz="1800" dirty="0" smtClean="0">
                <a:solidFill>
                  <a:schemeClr val="tx2"/>
                </a:solidFill>
                <a:ea typeface="ＭＳ Ｐゴシック" pitchFamily="-112" charset="-128"/>
                <a:cs typeface="ＭＳ Ｐゴシック" pitchFamily="-112" charset="-128"/>
              </a:rPr>
              <a:t> May 2011</a:t>
            </a:r>
            <a:endParaRPr lang="en-US" sz="1800" dirty="0">
              <a:solidFill>
                <a:schemeClr val="tx2"/>
              </a:solidFill>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solidFill>
                  <a:schemeClr val="tx1"/>
                </a:solidFill>
                <a:ea typeface="ＭＳ Ｐゴシック" pitchFamily="-112" charset="-128"/>
                <a:cs typeface="ＭＳ Ｐゴシック" pitchFamily="-112" charset="-128"/>
              </a:rPr>
              <a:t>Colour</a:t>
            </a:r>
          </a:p>
        </p:txBody>
      </p:sp>
      <p:sp>
        <p:nvSpPr>
          <p:cNvPr id="27651" name="Text Box 12"/>
          <p:cNvSpPr txBox="1">
            <a:spLocks noChangeArrowheads="1"/>
          </p:cNvSpPr>
          <p:nvPr/>
        </p:nvSpPr>
        <p:spPr bwMode="auto">
          <a:xfrm>
            <a:off x="747713" y="1736725"/>
            <a:ext cx="184150" cy="336550"/>
          </a:xfrm>
          <a:prstGeom prst="rect">
            <a:avLst/>
          </a:prstGeom>
          <a:noFill/>
          <a:ln w="12700">
            <a:noFill/>
            <a:miter lim="800000"/>
            <a:headEnd/>
            <a:tailEnd/>
          </a:ln>
        </p:spPr>
        <p:txBody>
          <a:bodyPr wrap="none" anchor="ctr">
            <a:prstTxWarp prst="textNoShape">
              <a:avLst/>
            </a:prstTxWarp>
            <a:spAutoFit/>
          </a:bodyPr>
          <a:lstStyle/>
          <a:p>
            <a:endParaRPr lang="en-US"/>
          </a:p>
        </p:txBody>
      </p:sp>
      <p:sp>
        <p:nvSpPr>
          <p:cNvPr id="22533" name="Rectangle 13"/>
          <p:cNvSpPr>
            <a:spLocks noGrp="1" noChangeArrowheads="1"/>
          </p:cNvSpPr>
          <p:nvPr>
            <p:ph type="body" idx="1"/>
          </p:nvPr>
        </p:nvSpPr>
        <p:spPr>
          <a:xfrm>
            <a:off x="228600" y="1219200"/>
            <a:ext cx="2209800" cy="3960813"/>
          </a:xfrm>
        </p:spPr>
        <p:txBody>
          <a:bodyPr/>
          <a:lstStyle/>
          <a:p>
            <a:pPr marL="0" indent="0" eaLnBrk="1" hangingPunct="1">
              <a:buFontTx/>
              <a:buNone/>
              <a:defRPr/>
            </a:pPr>
            <a:r>
              <a:rPr lang="en-US" dirty="0" smtClean="0">
                <a:solidFill>
                  <a:schemeClr val="tx1"/>
                </a:solidFill>
              </a:rPr>
              <a:t>(V-I) colours very </a:t>
            </a:r>
            <a:r>
              <a:rPr lang="en-US" dirty="0" smtClean="0">
                <a:solidFill>
                  <a:schemeClr val="tx1"/>
                </a:solidFill>
              </a:rPr>
              <a:t>similar to the MW.</a:t>
            </a:r>
            <a:endParaRPr lang="en-US" dirty="0" smtClean="0">
              <a:solidFill>
                <a:schemeClr val="tx1"/>
              </a:solidFill>
            </a:endParaRPr>
          </a:p>
          <a:p>
            <a:pPr eaLnBrk="1" hangingPunct="1">
              <a:buFontTx/>
              <a:buNone/>
              <a:defRPr/>
            </a:pPr>
            <a:endParaRPr lang="en-US" dirty="0">
              <a:solidFill>
                <a:schemeClr val="tx1"/>
              </a:solidFill>
            </a:endParaRPr>
          </a:p>
          <a:p>
            <a:pPr eaLnBrk="1" hangingPunct="1">
              <a:buFontTx/>
              <a:buNone/>
              <a:defRPr/>
            </a:pPr>
            <a:endParaRPr lang="en-US" dirty="0">
              <a:solidFill>
                <a:schemeClr val="tx1"/>
              </a:solidFill>
            </a:endParaRPr>
          </a:p>
          <a:p>
            <a:pPr eaLnBrk="1" hangingPunct="1">
              <a:defRPr/>
            </a:pPr>
            <a:endParaRPr lang="en-US" dirty="0">
              <a:solidFill>
                <a:schemeClr val="tx1"/>
              </a:solidFill>
            </a:endParaRPr>
          </a:p>
          <a:p>
            <a:pPr eaLnBrk="1" hangingPunct="1">
              <a:buFontTx/>
              <a:buNone/>
              <a:defRPr/>
            </a:pPr>
            <a:endParaRPr lang="en-US" dirty="0">
              <a:solidFill>
                <a:schemeClr val="tx1"/>
              </a:solidFill>
            </a:endParaRPr>
          </a:p>
        </p:txBody>
      </p:sp>
      <p:pic>
        <p:nvPicPr>
          <p:cNvPr id="27653" name="Picture 4" descr="m31_mw_vio_hist_new_reds.jpg"/>
          <p:cNvPicPr>
            <a:picLocks noChangeAspect="1"/>
          </p:cNvPicPr>
          <p:nvPr/>
        </p:nvPicPr>
        <p:blipFill>
          <a:blip r:embed="rId3"/>
          <a:srcRect/>
          <a:stretch>
            <a:fillRect/>
          </a:stretch>
        </p:blipFill>
        <p:spPr bwMode="auto">
          <a:xfrm>
            <a:off x="2642473" y="1066800"/>
            <a:ext cx="6501528"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solidFill>
                  <a:schemeClr val="tx1"/>
                </a:solidFill>
                <a:ea typeface="ＭＳ Ｐゴシック" pitchFamily="-112" charset="-128"/>
                <a:cs typeface="ＭＳ Ｐゴシック" pitchFamily="-112" charset="-128"/>
              </a:rPr>
              <a:t>Colour</a:t>
            </a:r>
          </a:p>
        </p:txBody>
      </p:sp>
      <p:sp>
        <p:nvSpPr>
          <p:cNvPr id="27651" name="Text Box 12"/>
          <p:cNvSpPr txBox="1">
            <a:spLocks noChangeArrowheads="1"/>
          </p:cNvSpPr>
          <p:nvPr/>
        </p:nvSpPr>
        <p:spPr bwMode="auto">
          <a:xfrm>
            <a:off x="747713" y="1736725"/>
            <a:ext cx="184150" cy="336550"/>
          </a:xfrm>
          <a:prstGeom prst="rect">
            <a:avLst/>
          </a:prstGeom>
          <a:noFill/>
          <a:ln w="12700">
            <a:noFill/>
            <a:miter lim="800000"/>
            <a:headEnd/>
            <a:tailEnd/>
          </a:ln>
        </p:spPr>
        <p:txBody>
          <a:bodyPr wrap="none" anchor="ctr">
            <a:prstTxWarp prst="textNoShape">
              <a:avLst/>
            </a:prstTxWarp>
            <a:spAutoFit/>
          </a:bodyPr>
          <a:lstStyle/>
          <a:p>
            <a:endParaRPr lang="en-US"/>
          </a:p>
        </p:txBody>
      </p:sp>
      <p:pic>
        <p:nvPicPr>
          <p:cNvPr id="27653" name="Picture 4" descr="m31_mw_vio_hist_new_reds.jpg"/>
          <p:cNvPicPr>
            <a:picLocks noChangeAspect="1"/>
          </p:cNvPicPr>
          <p:nvPr/>
        </p:nvPicPr>
        <p:blipFill>
          <a:blip r:embed="rId3"/>
          <a:srcRect/>
          <a:stretch>
            <a:fillRect/>
          </a:stretch>
        </p:blipFill>
        <p:spPr bwMode="auto">
          <a:xfrm>
            <a:off x="2708275" y="1066800"/>
            <a:ext cx="6359525" cy="4621212"/>
          </a:xfrm>
          <a:prstGeom prst="rect">
            <a:avLst/>
          </a:prstGeom>
          <a:noFill/>
          <a:ln w="9525">
            <a:noFill/>
            <a:miter lim="800000"/>
            <a:headEnd/>
            <a:tailEnd/>
          </a:ln>
        </p:spPr>
      </p:pic>
      <p:pic>
        <p:nvPicPr>
          <p:cNvPr id="7" name="Picture 6" descr="cherie_m31_mw_vio_hist_new_reds.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538761" y="1263650"/>
            <a:ext cx="6148040" cy="4527550"/>
          </a:xfrm>
          <a:prstGeom prst="rect">
            <a:avLst/>
          </a:prstGeom>
          <a:solidFill>
            <a:schemeClr val="bg1"/>
          </a:solidFill>
        </p:spPr>
      </p:pic>
      <p:sp>
        <p:nvSpPr>
          <p:cNvPr id="9" name="Rectangle 13"/>
          <p:cNvSpPr>
            <a:spLocks noGrp="1" noChangeArrowheads="1"/>
          </p:cNvSpPr>
          <p:nvPr>
            <p:ph type="body" idx="1"/>
          </p:nvPr>
        </p:nvSpPr>
        <p:spPr>
          <a:xfrm>
            <a:off x="228600" y="1219200"/>
            <a:ext cx="2209800" cy="3960813"/>
          </a:xfrm>
        </p:spPr>
        <p:txBody>
          <a:bodyPr/>
          <a:lstStyle/>
          <a:p>
            <a:pPr marL="0" indent="0" eaLnBrk="1" hangingPunct="1">
              <a:buFontTx/>
              <a:buNone/>
              <a:defRPr/>
            </a:pPr>
            <a:r>
              <a:rPr lang="en-US" dirty="0" smtClean="0">
                <a:solidFill>
                  <a:schemeClr val="tx1"/>
                </a:solidFill>
              </a:rPr>
              <a:t>(V-I) colours very similar.</a:t>
            </a:r>
          </a:p>
          <a:p>
            <a:pPr marL="0" indent="0" eaLnBrk="1" hangingPunct="1">
              <a:buFontTx/>
              <a:buNone/>
              <a:defRPr/>
            </a:pPr>
            <a:endParaRPr lang="en-US" dirty="0" smtClean="0">
              <a:solidFill>
                <a:schemeClr val="tx1"/>
              </a:solidFill>
            </a:endParaRPr>
          </a:p>
          <a:p>
            <a:pPr marL="0" indent="0" eaLnBrk="1" hangingPunct="1">
              <a:buFontTx/>
              <a:buNone/>
              <a:defRPr/>
            </a:pPr>
            <a:r>
              <a:rPr lang="en-US" dirty="0" smtClean="0">
                <a:solidFill>
                  <a:schemeClr val="tx1"/>
                </a:solidFill>
              </a:rPr>
              <a:t>New data concurs</a:t>
            </a:r>
          </a:p>
          <a:p>
            <a:pPr eaLnBrk="1" hangingPunct="1">
              <a:buFontTx/>
              <a:buNone/>
              <a:defRPr/>
            </a:pPr>
            <a:endParaRPr lang="en-US" dirty="0">
              <a:solidFill>
                <a:schemeClr val="tx1"/>
              </a:solidFill>
            </a:endParaRPr>
          </a:p>
          <a:p>
            <a:pPr eaLnBrk="1" hangingPunct="1">
              <a:buFontTx/>
              <a:buNone/>
              <a:defRPr/>
            </a:pPr>
            <a:endParaRPr lang="en-US" dirty="0">
              <a:solidFill>
                <a:schemeClr val="tx1"/>
              </a:solidFill>
            </a:endParaRPr>
          </a:p>
          <a:p>
            <a:pPr eaLnBrk="1" hangingPunct="1">
              <a:defRPr/>
            </a:pPr>
            <a:endParaRPr lang="en-US" dirty="0">
              <a:solidFill>
                <a:schemeClr val="tx1"/>
              </a:solidFill>
            </a:endParaRPr>
          </a:p>
          <a:p>
            <a:pPr eaLnBrk="1" hangingPunct="1">
              <a:buFontTx/>
              <a:buNone/>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solidFill>
                  <a:schemeClr val="tx1"/>
                </a:solidFill>
                <a:ea typeface="ＭＳ Ｐゴシック" pitchFamily="-112" charset="-128"/>
                <a:cs typeface="ＭＳ Ｐゴシック" pitchFamily="-112" charset="-128"/>
              </a:rPr>
              <a:t>Luminosity against distance to host </a:t>
            </a:r>
            <a:endParaRPr lang="en-US" dirty="0" smtClean="0">
              <a:solidFill>
                <a:schemeClr val="tx1"/>
              </a:solidFill>
              <a:ea typeface="ＭＳ Ｐゴシック" pitchFamily="-112" charset="-128"/>
              <a:cs typeface="ＭＳ Ｐゴシック" pitchFamily="-112" charset="-128"/>
            </a:endParaRPr>
          </a:p>
        </p:txBody>
      </p:sp>
      <p:sp>
        <p:nvSpPr>
          <p:cNvPr id="29699" name="Text Box 12"/>
          <p:cNvSpPr txBox="1">
            <a:spLocks noChangeArrowheads="1"/>
          </p:cNvSpPr>
          <p:nvPr/>
        </p:nvSpPr>
        <p:spPr bwMode="auto">
          <a:xfrm>
            <a:off x="747713" y="1736725"/>
            <a:ext cx="184150" cy="336550"/>
          </a:xfrm>
          <a:prstGeom prst="rect">
            <a:avLst/>
          </a:prstGeom>
          <a:noFill/>
          <a:ln w="12700">
            <a:noFill/>
            <a:miter lim="800000"/>
            <a:headEnd/>
            <a:tailEnd/>
          </a:ln>
        </p:spPr>
        <p:txBody>
          <a:bodyPr wrap="none" anchor="ctr">
            <a:prstTxWarp prst="textNoShape">
              <a:avLst/>
            </a:prstTxWarp>
            <a:spAutoFit/>
          </a:bodyPr>
          <a:lstStyle/>
          <a:p>
            <a:endParaRPr lang="en-US"/>
          </a:p>
        </p:txBody>
      </p:sp>
      <p:sp>
        <p:nvSpPr>
          <p:cNvPr id="22533" name="Rectangle 13"/>
          <p:cNvSpPr>
            <a:spLocks noGrp="1" noChangeArrowheads="1"/>
          </p:cNvSpPr>
          <p:nvPr>
            <p:ph type="body" idx="1"/>
          </p:nvPr>
        </p:nvSpPr>
        <p:spPr>
          <a:xfrm>
            <a:off x="152400" y="1219200"/>
            <a:ext cx="2514600" cy="3960813"/>
          </a:xfrm>
        </p:spPr>
        <p:txBody>
          <a:bodyPr/>
          <a:lstStyle/>
          <a:p>
            <a:pPr marL="0" indent="0" eaLnBrk="1" hangingPunct="1">
              <a:buFontTx/>
              <a:buNone/>
              <a:defRPr/>
            </a:pPr>
            <a:r>
              <a:rPr lang="en-US" dirty="0" smtClean="0">
                <a:solidFill>
                  <a:schemeClr val="tx1"/>
                </a:solidFill>
              </a:rPr>
              <a:t>M31 has a population of luminous GCs in the outer </a:t>
            </a:r>
            <a:r>
              <a:rPr lang="en-US" dirty="0" smtClean="0">
                <a:solidFill>
                  <a:schemeClr val="tx1"/>
                </a:solidFill>
              </a:rPr>
              <a:t>halo</a:t>
            </a:r>
            <a:r>
              <a:rPr lang="en-US" dirty="0" smtClean="0">
                <a:solidFill>
                  <a:schemeClr val="tx1"/>
                </a:solidFill>
              </a:rPr>
              <a:t>. The only MW counterpart is the unusual cluster NGC2419</a:t>
            </a:r>
          </a:p>
          <a:p>
            <a:pPr marL="0" indent="0" eaLnBrk="1" hangingPunct="1">
              <a:buFontTx/>
              <a:buNone/>
              <a:defRPr/>
            </a:pPr>
            <a:endParaRPr lang="en-US" dirty="0" smtClean="0">
              <a:solidFill>
                <a:schemeClr val="tx1"/>
              </a:solidFill>
            </a:endParaRPr>
          </a:p>
          <a:p>
            <a:pPr marL="0" indent="0" eaLnBrk="1" hangingPunct="1">
              <a:buFontTx/>
              <a:buNone/>
              <a:defRPr/>
            </a:pPr>
            <a:r>
              <a:rPr lang="en-US" dirty="0" smtClean="0">
                <a:solidFill>
                  <a:schemeClr val="tx1"/>
                </a:solidFill>
              </a:rPr>
              <a:t>We miss the very faint clusters in M31 (M</a:t>
            </a:r>
            <a:r>
              <a:rPr lang="en-US" baseline="-25000" dirty="0" smtClean="0">
                <a:solidFill>
                  <a:schemeClr val="tx1"/>
                </a:solidFill>
              </a:rPr>
              <a:t>V0</a:t>
            </a:r>
            <a:r>
              <a:rPr lang="en-US" dirty="0" smtClean="0">
                <a:solidFill>
                  <a:schemeClr val="tx1"/>
                </a:solidFill>
              </a:rPr>
              <a:t> &gt; -4) </a:t>
            </a:r>
            <a:r>
              <a:rPr lang="en-US" dirty="0" smtClean="0">
                <a:solidFill>
                  <a:schemeClr val="tx1"/>
                </a:solidFill>
              </a:rPr>
              <a:t> </a:t>
            </a:r>
            <a:endParaRPr lang="en-US" dirty="0" smtClean="0">
              <a:solidFill>
                <a:schemeClr val="tx1"/>
              </a:solidFill>
            </a:endParaRPr>
          </a:p>
          <a:p>
            <a:pPr marL="0" indent="0" eaLnBrk="1" hangingPunct="1">
              <a:buFontTx/>
              <a:buNone/>
              <a:defRPr/>
            </a:pPr>
            <a:endParaRPr lang="en-US" dirty="0" smtClean="0">
              <a:solidFill>
                <a:schemeClr val="tx1"/>
              </a:solidFill>
            </a:endParaRPr>
          </a:p>
          <a:p>
            <a:pPr eaLnBrk="1" hangingPunct="1">
              <a:buFontTx/>
              <a:buNone/>
              <a:defRPr/>
            </a:pPr>
            <a:endParaRPr lang="en-US" dirty="0">
              <a:solidFill>
                <a:schemeClr val="tx1"/>
              </a:solidFill>
            </a:endParaRPr>
          </a:p>
          <a:p>
            <a:pPr eaLnBrk="1" hangingPunct="1">
              <a:defRPr/>
            </a:pPr>
            <a:endParaRPr lang="en-US" dirty="0" smtClean="0">
              <a:solidFill>
                <a:schemeClr val="tx1"/>
              </a:solidFill>
            </a:endParaRPr>
          </a:p>
          <a:p>
            <a:pPr eaLnBrk="1" hangingPunct="1">
              <a:buFontTx/>
              <a:buNone/>
              <a:defRPr/>
            </a:pPr>
            <a:r>
              <a:rPr lang="en-US" dirty="0" smtClean="0">
                <a:solidFill>
                  <a:schemeClr val="tx1"/>
                </a:solidFill>
              </a:rPr>
              <a:t> </a:t>
            </a:r>
            <a:endParaRPr lang="en-US" dirty="0">
              <a:solidFill>
                <a:schemeClr val="tx1"/>
              </a:solidFill>
            </a:endParaRPr>
          </a:p>
        </p:txBody>
      </p:sp>
      <p:pic>
        <p:nvPicPr>
          <p:cNvPr id="29701" name="Picture 4" descr="m31_mw_r_mv_new_reds.jpg"/>
          <p:cNvPicPr>
            <a:picLocks noChangeAspect="1"/>
          </p:cNvPicPr>
          <p:nvPr/>
        </p:nvPicPr>
        <p:blipFill>
          <a:blip r:embed="rId3"/>
          <a:srcRect/>
          <a:stretch>
            <a:fillRect/>
          </a:stretch>
        </p:blipFill>
        <p:spPr bwMode="auto">
          <a:xfrm>
            <a:off x="2863850" y="1066800"/>
            <a:ext cx="6280150" cy="455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smtClean="0">
                <a:solidFill>
                  <a:schemeClr val="tx1"/>
                </a:solidFill>
                <a:ea typeface="ＭＳ Ｐゴシック" pitchFamily="-112" charset="-128"/>
                <a:cs typeface="ＭＳ Ｐゴシック" pitchFamily="-112" charset="-128"/>
              </a:rPr>
              <a:t>Luminosity against </a:t>
            </a:r>
            <a:r>
              <a:rPr lang="en-US" smtClean="0">
                <a:solidFill>
                  <a:schemeClr val="tx1"/>
                </a:solidFill>
                <a:ea typeface="ＭＳ Ｐゴシック" pitchFamily="-112" charset="-128"/>
                <a:cs typeface="ＭＳ Ｐゴシック" pitchFamily="-112" charset="-128"/>
              </a:rPr>
              <a:t>distance to host </a:t>
            </a:r>
            <a:endParaRPr lang="en-US" dirty="0" smtClean="0">
              <a:solidFill>
                <a:schemeClr val="tx1"/>
              </a:solidFill>
              <a:ea typeface="ＭＳ Ｐゴシック" pitchFamily="-112" charset="-128"/>
              <a:cs typeface="ＭＳ Ｐゴシック" pitchFamily="-112" charset="-128"/>
            </a:endParaRPr>
          </a:p>
        </p:txBody>
      </p:sp>
      <p:sp>
        <p:nvSpPr>
          <p:cNvPr id="29699" name="Text Box 12"/>
          <p:cNvSpPr txBox="1">
            <a:spLocks noChangeArrowheads="1"/>
          </p:cNvSpPr>
          <p:nvPr/>
        </p:nvSpPr>
        <p:spPr bwMode="auto">
          <a:xfrm>
            <a:off x="747713" y="1736725"/>
            <a:ext cx="184150" cy="336550"/>
          </a:xfrm>
          <a:prstGeom prst="rect">
            <a:avLst/>
          </a:prstGeom>
          <a:noFill/>
          <a:ln w="12700">
            <a:noFill/>
            <a:miter lim="800000"/>
            <a:headEnd/>
            <a:tailEnd/>
          </a:ln>
        </p:spPr>
        <p:txBody>
          <a:bodyPr wrap="none" anchor="ctr">
            <a:prstTxWarp prst="textNoShape">
              <a:avLst/>
            </a:prstTxWarp>
            <a:spAutoFit/>
          </a:bodyPr>
          <a:lstStyle/>
          <a:p>
            <a:endParaRPr lang="en-US"/>
          </a:p>
        </p:txBody>
      </p:sp>
      <p:sp>
        <p:nvSpPr>
          <p:cNvPr id="22533" name="Rectangle 13"/>
          <p:cNvSpPr>
            <a:spLocks noGrp="1" noChangeArrowheads="1"/>
          </p:cNvSpPr>
          <p:nvPr>
            <p:ph type="body" idx="1"/>
          </p:nvPr>
        </p:nvSpPr>
        <p:spPr>
          <a:xfrm>
            <a:off x="152400" y="1219200"/>
            <a:ext cx="2514600" cy="3960813"/>
          </a:xfrm>
        </p:spPr>
        <p:txBody>
          <a:bodyPr/>
          <a:lstStyle/>
          <a:p>
            <a:pPr marL="0" indent="0" eaLnBrk="1" hangingPunct="1">
              <a:buFontTx/>
              <a:buNone/>
              <a:defRPr/>
            </a:pPr>
            <a:r>
              <a:rPr lang="en-US" dirty="0" smtClean="0">
                <a:solidFill>
                  <a:schemeClr val="tx1"/>
                </a:solidFill>
              </a:rPr>
              <a:t>M31 has a population of luminous GCs in the outer </a:t>
            </a:r>
            <a:r>
              <a:rPr lang="en-US" dirty="0" smtClean="0">
                <a:solidFill>
                  <a:schemeClr val="tx1"/>
                </a:solidFill>
              </a:rPr>
              <a:t>halo</a:t>
            </a:r>
            <a:r>
              <a:rPr lang="en-US" dirty="0" smtClean="0">
                <a:solidFill>
                  <a:schemeClr val="tx1"/>
                </a:solidFill>
              </a:rPr>
              <a:t>. The only MW counterpart is the unusual cluster NGC2419</a:t>
            </a:r>
          </a:p>
          <a:p>
            <a:pPr marL="0" indent="0" eaLnBrk="1" hangingPunct="1">
              <a:buFontTx/>
              <a:buNone/>
              <a:defRPr/>
            </a:pPr>
            <a:endParaRPr lang="en-US" dirty="0" smtClean="0">
              <a:solidFill>
                <a:schemeClr val="tx1"/>
              </a:solidFill>
            </a:endParaRPr>
          </a:p>
          <a:p>
            <a:pPr marL="0" indent="0" eaLnBrk="1" hangingPunct="1">
              <a:buFontTx/>
              <a:buNone/>
              <a:defRPr/>
            </a:pPr>
            <a:r>
              <a:rPr lang="en-US" dirty="0" smtClean="0">
                <a:solidFill>
                  <a:schemeClr val="tx1"/>
                </a:solidFill>
              </a:rPr>
              <a:t>We miss the very faint clusters in M31 (M</a:t>
            </a:r>
            <a:r>
              <a:rPr lang="en-US" baseline="-25000" dirty="0" smtClean="0">
                <a:solidFill>
                  <a:schemeClr val="tx1"/>
                </a:solidFill>
              </a:rPr>
              <a:t>V0</a:t>
            </a:r>
            <a:r>
              <a:rPr lang="en-US" dirty="0" smtClean="0">
                <a:solidFill>
                  <a:schemeClr val="tx1"/>
                </a:solidFill>
              </a:rPr>
              <a:t> &gt; -4)  </a:t>
            </a:r>
          </a:p>
          <a:p>
            <a:pPr marL="0" indent="0" eaLnBrk="1" hangingPunct="1">
              <a:buFontTx/>
              <a:buNone/>
              <a:defRPr/>
            </a:pPr>
            <a:endParaRPr lang="en-US" dirty="0" smtClean="0">
              <a:solidFill>
                <a:schemeClr val="tx1"/>
              </a:solidFill>
            </a:endParaRPr>
          </a:p>
          <a:p>
            <a:pPr marL="0" indent="0" eaLnBrk="1" hangingPunct="1">
              <a:buFontTx/>
              <a:buNone/>
              <a:defRPr/>
            </a:pPr>
            <a:r>
              <a:rPr lang="en-US" dirty="0" smtClean="0">
                <a:solidFill>
                  <a:schemeClr val="tx1"/>
                </a:solidFill>
              </a:rPr>
              <a:t>New data follows same pattern. </a:t>
            </a:r>
            <a:endParaRPr lang="en-US" dirty="0" smtClean="0">
              <a:solidFill>
                <a:schemeClr val="tx1"/>
              </a:solidFill>
            </a:endParaRPr>
          </a:p>
          <a:p>
            <a:pPr marL="0" indent="0" eaLnBrk="1" hangingPunct="1">
              <a:buFontTx/>
              <a:buNone/>
              <a:defRPr/>
            </a:pPr>
            <a:endParaRPr lang="en-US" dirty="0" smtClean="0">
              <a:solidFill>
                <a:schemeClr val="tx1"/>
              </a:solidFill>
            </a:endParaRPr>
          </a:p>
          <a:p>
            <a:pPr eaLnBrk="1" hangingPunct="1">
              <a:buFontTx/>
              <a:buNone/>
              <a:defRPr/>
            </a:pPr>
            <a:endParaRPr lang="en-US" dirty="0">
              <a:solidFill>
                <a:schemeClr val="tx1"/>
              </a:solidFill>
            </a:endParaRPr>
          </a:p>
          <a:p>
            <a:pPr eaLnBrk="1" hangingPunct="1">
              <a:defRPr/>
            </a:pPr>
            <a:endParaRPr lang="en-US" dirty="0" smtClean="0">
              <a:solidFill>
                <a:schemeClr val="tx1"/>
              </a:solidFill>
            </a:endParaRPr>
          </a:p>
          <a:p>
            <a:pPr eaLnBrk="1" hangingPunct="1">
              <a:buFontTx/>
              <a:buNone/>
              <a:defRPr/>
            </a:pPr>
            <a:r>
              <a:rPr lang="en-US" dirty="0" smtClean="0">
                <a:solidFill>
                  <a:schemeClr val="tx1"/>
                </a:solidFill>
              </a:rPr>
              <a:t> </a:t>
            </a:r>
            <a:endParaRPr lang="en-US" dirty="0">
              <a:solidFill>
                <a:schemeClr val="tx1"/>
              </a:solidFill>
            </a:endParaRPr>
          </a:p>
        </p:txBody>
      </p:sp>
      <p:pic>
        <p:nvPicPr>
          <p:cNvPr id="29701" name="Picture 4" descr="m31_mw_r_mv_new_reds.jpg"/>
          <p:cNvPicPr>
            <a:picLocks noChangeAspect="1"/>
          </p:cNvPicPr>
          <p:nvPr/>
        </p:nvPicPr>
        <p:blipFill>
          <a:blip r:embed="rId3"/>
          <a:srcRect/>
          <a:stretch>
            <a:fillRect/>
          </a:stretch>
        </p:blipFill>
        <p:spPr bwMode="auto">
          <a:xfrm>
            <a:off x="2863850" y="1066800"/>
            <a:ext cx="6280150" cy="4559300"/>
          </a:xfrm>
          <a:prstGeom prst="rect">
            <a:avLst/>
          </a:prstGeom>
          <a:noFill/>
          <a:ln w="9525">
            <a:noFill/>
            <a:miter lim="800000"/>
            <a:headEnd/>
            <a:tailEnd/>
          </a:ln>
        </p:spPr>
      </p:pic>
      <p:pic>
        <p:nvPicPr>
          <p:cNvPr id="6" name="Picture 5" descr="cherie_m31_mw_r_mv_new_reds.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743200" y="1295400"/>
            <a:ext cx="5995780" cy="4343400"/>
          </a:xfrm>
          <a:prstGeom prst="rect">
            <a:avLst/>
          </a:prstGeom>
          <a:solidFill>
            <a:schemeClr val="bg1"/>
          </a:solid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274638"/>
            <a:ext cx="8229600" cy="706437"/>
          </a:xfrm>
        </p:spPr>
        <p:txBody>
          <a:bodyPr/>
          <a:lstStyle/>
          <a:p>
            <a:pPr eaLnBrk="1" hangingPunct="1"/>
            <a:r>
              <a:rPr lang="en-US" dirty="0" smtClean="0">
                <a:solidFill>
                  <a:schemeClr val="tx1"/>
                </a:solidFill>
                <a:ea typeface="ＭＳ Ｐゴシック" pitchFamily="-112" charset="-128"/>
                <a:cs typeface="ＭＳ Ｐゴシック" pitchFamily="-112" charset="-128"/>
              </a:rPr>
              <a:t>Colour against distance to host </a:t>
            </a:r>
            <a:endParaRPr lang="en-US" dirty="0" smtClean="0">
              <a:solidFill>
                <a:schemeClr val="tx1"/>
              </a:solidFill>
              <a:ea typeface="ＭＳ Ｐゴシック" pitchFamily="-112" charset="-128"/>
              <a:cs typeface="ＭＳ Ｐゴシック" pitchFamily="-112" charset="-128"/>
            </a:endParaRPr>
          </a:p>
        </p:txBody>
      </p:sp>
      <p:sp>
        <p:nvSpPr>
          <p:cNvPr id="29699" name="Text Box 12"/>
          <p:cNvSpPr txBox="1">
            <a:spLocks noChangeArrowheads="1"/>
          </p:cNvSpPr>
          <p:nvPr/>
        </p:nvSpPr>
        <p:spPr bwMode="auto">
          <a:xfrm>
            <a:off x="747713" y="1736725"/>
            <a:ext cx="184150" cy="336550"/>
          </a:xfrm>
          <a:prstGeom prst="rect">
            <a:avLst/>
          </a:prstGeom>
          <a:noFill/>
          <a:ln w="12700">
            <a:noFill/>
            <a:miter lim="800000"/>
            <a:headEnd/>
            <a:tailEnd/>
          </a:ln>
        </p:spPr>
        <p:txBody>
          <a:bodyPr wrap="none" anchor="ctr">
            <a:prstTxWarp prst="textNoShape">
              <a:avLst/>
            </a:prstTxWarp>
            <a:spAutoFit/>
          </a:bodyPr>
          <a:lstStyle/>
          <a:p>
            <a:endParaRPr lang="en-US"/>
          </a:p>
        </p:txBody>
      </p:sp>
      <p:sp>
        <p:nvSpPr>
          <p:cNvPr id="22533" name="Rectangle 13"/>
          <p:cNvSpPr>
            <a:spLocks noGrp="1" noChangeArrowheads="1"/>
          </p:cNvSpPr>
          <p:nvPr>
            <p:ph type="body" idx="1"/>
          </p:nvPr>
        </p:nvSpPr>
        <p:spPr>
          <a:xfrm>
            <a:off x="152400" y="1219200"/>
            <a:ext cx="2514600" cy="3960813"/>
          </a:xfrm>
        </p:spPr>
        <p:txBody>
          <a:bodyPr/>
          <a:lstStyle/>
          <a:p>
            <a:pPr marL="0" indent="0" eaLnBrk="1" hangingPunct="1">
              <a:buFontTx/>
              <a:buNone/>
              <a:defRPr/>
            </a:pPr>
            <a:r>
              <a:rPr lang="en-US" dirty="0" smtClean="0">
                <a:solidFill>
                  <a:schemeClr val="tx1"/>
                </a:solidFill>
              </a:rPr>
              <a:t>Colors in outer halo are uniformly blue, and similar to the MW halo.</a:t>
            </a:r>
          </a:p>
          <a:p>
            <a:pPr marL="0" indent="0" eaLnBrk="1" hangingPunct="1">
              <a:buFontTx/>
              <a:buNone/>
              <a:defRPr/>
            </a:pPr>
            <a:endParaRPr lang="en-US" dirty="0" smtClean="0">
              <a:solidFill>
                <a:schemeClr val="tx1"/>
              </a:solidFill>
            </a:endParaRPr>
          </a:p>
          <a:p>
            <a:pPr marL="0" indent="0" eaLnBrk="1" hangingPunct="1">
              <a:buFontTx/>
              <a:buNone/>
              <a:defRPr/>
            </a:pPr>
            <a:endParaRPr lang="en-US" dirty="0" smtClean="0">
              <a:solidFill>
                <a:schemeClr val="tx1"/>
              </a:solidFill>
            </a:endParaRPr>
          </a:p>
          <a:p>
            <a:pPr marL="0" indent="0" eaLnBrk="1" hangingPunct="1">
              <a:buFontTx/>
              <a:buNone/>
              <a:defRPr/>
            </a:pPr>
            <a:endParaRPr lang="en-US" dirty="0" smtClean="0">
              <a:solidFill>
                <a:schemeClr val="tx1"/>
              </a:solidFill>
            </a:endParaRPr>
          </a:p>
          <a:p>
            <a:pPr eaLnBrk="1" hangingPunct="1">
              <a:buFontTx/>
              <a:buNone/>
              <a:defRPr/>
            </a:pPr>
            <a:endParaRPr lang="en-US" dirty="0">
              <a:solidFill>
                <a:schemeClr val="tx1"/>
              </a:solidFill>
            </a:endParaRPr>
          </a:p>
          <a:p>
            <a:pPr eaLnBrk="1" hangingPunct="1">
              <a:defRPr/>
            </a:pPr>
            <a:endParaRPr lang="en-US" dirty="0" smtClean="0">
              <a:solidFill>
                <a:schemeClr val="tx1"/>
              </a:solidFill>
            </a:endParaRPr>
          </a:p>
          <a:p>
            <a:pPr eaLnBrk="1" hangingPunct="1">
              <a:buFontTx/>
              <a:buNone/>
              <a:defRPr/>
            </a:pPr>
            <a:r>
              <a:rPr lang="en-US" dirty="0" smtClean="0">
                <a:solidFill>
                  <a:schemeClr val="tx1"/>
                </a:solidFill>
              </a:rPr>
              <a:t> </a:t>
            </a:r>
            <a:endParaRPr lang="en-US" dirty="0">
              <a:solidFill>
                <a:schemeClr val="tx1"/>
              </a:solidFill>
            </a:endParaRPr>
          </a:p>
        </p:txBody>
      </p:sp>
      <p:pic>
        <p:nvPicPr>
          <p:cNvPr id="6" name="Picture 5" descr="m31_mw_r_vio_reds.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644960" y="1066800"/>
            <a:ext cx="6499039" cy="4832350"/>
          </a:xfrm>
          <a:prstGeom prst="rect">
            <a:avLst/>
          </a:prstGeom>
          <a:solidFill>
            <a:schemeClr val="bg1"/>
          </a:solid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274638"/>
            <a:ext cx="8229600" cy="706437"/>
          </a:xfrm>
        </p:spPr>
        <p:txBody>
          <a:bodyPr/>
          <a:lstStyle/>
          <a:p>
            <a:pPr eaLnBrk="1" hangingPunct="1"/>
            <a:r>
              <a:rPr lang="en-US" dirty="0" smtClean="0">
                <a:solidFill>
                  <a:schemeClr val="tx1"/>
                </a:solidFill>
                <a:ea typeface="ＭＳ Ｐゴシック" pitchFamily="-112" charset="-128"/>
                <a:cs typeface="ＭＳ Ｐゴシック" pitchFamily="-112" charset="-128"/>
              </a:rPr>
              <a:t>Colour against distance to host </a:t>
            </a:r>
            <a:endParaRPr lang="en-US" dirty="0" smtClean="0">
              <a:solidFill>
                <a:schemeClr val="tx1"/>
              </a:solidFill>
              <a:ea typeface="ＭＳ Ｐゴシック" pitchFamily="-112" charset="-128"/>
              <a:cs typeface="ＭＳ Ｐゴシック" pitchFamily="-112" charset="-128"/>
            </a:endParaRPr>
          </a:p>
        </p:txBody>
      </p:sp>
      <p:sp>
        <p:nvSpPr>
          <p:cNvPr id="29699" name="Text Box 12"/>
          <p:cNvSpPr txBox="1">
            <a:spLocks noChangeArrowheads="1"/>
          </p:cNvSpPr>
          <p:nvPr/>
        </p:nvSpPr>
        <p:spPr bwMode="auto">
          <a:xfrm>
            <a:off x="747713" y="1736725"/>
            <a:ext cx="184150" cy="336550"/>
          </a:xfrm>
          <a:prstGeom prst="rect">
            <a:avLst/>
          </a:prstGeom>
          <a:noFill/>
          <a:ln w="12700">
            <a:noFill/>
            <a:miter lim="800000"/>
            <a:headEnd/>
            <a:tailEnd/>
          </a:ln>
        </p:spPr>
        <p:txBody>
          <a:bodyPr wrap="none" anchor="ctr">
            <a:prstTxWarp prst="textNoShape">
              <a:avLst/>
            </a:prstTxWarp>
            <a:spAutoFit/>
          </a:bodyPr>
          <a:lstStyle/>
          <a:p>
            <a:endParaRPr lang="en-US"/>
          </a:p>
        </p:txBody>
      </p:sp>
      <p:sp>
        <p:nvSpPr>
          <p:cNvPr id="22533" name="Rectangle 13"/>
          <p:cNvSpPr>
            <a:spLocks noGrp="1" noChangeArrowheads="1"/>
          </p:cNvSpPr>
          <p:nvPr>
            <p:ph type="body" idx="1"/>
          </p:nvPr>
        </p:nvSpPr>
        <p:spPr>
          <a:xfrm>
            <a:off x="152400" y="1219200"/>
            <a:ext cx="2514600" cy="3960813"/>
          </a:xfrm>
        </p:spPr>
        <p:txBody>
          <a:bodyPr/>
          <a:lstStyle/>
          <a:p>
            <a:pPr marL="0" indent="0" eaLnBrk="1" hangingPunct="1">
              <a:buFontTx/>
              <a:buNone/>
              <a:defRPr/>
            </a:pPr>
            <a:r>
              <a:rPr lang="en-US" dirty="0" smtClean="0">
                <a:solidFill>
                  <a:schemeClr val="tx1"/>
                </a:solidFill>
              </a:rPr>
              <a:t>Colors in outer halo are uniformly blue, and similar to the MW halo.</a:t>
            </a:r>
          </a:p>
          <a:p>
            <a:pPr marL="0" indent="0" eaLnBrk="1" hangingPunct="1">
              <a:buFontTx/>
              <a:buNone/>
              <a:defRPr/>
            </a:pPr>
            <a:endParaRPr lang="en-US" dirty="0" smtClean="0">
              <a:solidFill>
                <a:schemeClr val="tx1"/>
              </a:solidFill>
            </a:endParaRPr>
          </a:p>
          <a:p>
            <a:pPr marL="0" indent="0" eaLnBrk="1" hangingPunct="1">
              <a:buFontTx/>
              <a:buNone/>
              <a:defRPr/>
            </a:pPr>
            <a:r>
              <a:rPr lang="en-US" dirty="0" smtClean="0">
                <a:solidFill>
                  <a:schemeClr val="tx1"/>
                </a:solidFill>
              </a:rPr>
              <a:t>New data consistent </a:t>
            </a:r>
            <a:r>
              <a:rPr lang="en-US" dirty="0" smtClean="0">
                <a:solidFill>
                  <a:schemeClr val="tx1"/>
                </a:solidFill>
              </a:rPr>
              <a:t>with this result, with hints that that more metal-rich population starts &lt; </a:t>
            </a:r>
            <a:r>
              <a:rPr lang="en-US" dirty="0" smtClean="0">
                <a:solidFill>
                  <a:schemeClr val="tx1"/>
                </a:solidFill>
              </a:rPr>
              <a:t>5</a:t>
            </a:r>
            <a:r>
              <a:rPr lang="en-US" dirty="0" smtClean="0">
                <a:solidFill>
                  <a:schemeClr val="tx1"/>
                </a:solidFill>
              </a:rPr>
              <a:t>0 kpc.</a:t>
            </a:r>
            <a:endParaRPr lang="en-US" dirty="0" smtClean="0">
              <a:solidFill>
                <a:schemeClr val="tx1"/>
              </a:solidFill>
            </a:endParaRPr>
          </a:p>
          <a:p>
            <a:pPr marL="0" indent="0" eaLnBrk="1" hangingPunct="1">
              <a:buFontTx/>
              <a:buNone/>
              <a:defRPr/>
            </a:pPr>
            <a:endParaRPr lang="en-US" dirty="0" smtClean="0">
              <a:solidFill>
                <a:schemeClr val="tx1"/>
              </a:solidFill>
            </a:endParaRPr>
          </a:p>
          <a:p>
            <a:pPr marL="0" indent="0" eaLnBrk="1" hangingPunct="1">
              <a:buFontTx/>
              <a:buNone/>
              <a:defRPr/>
            </a:pPr>
            <a:endParaRPr lang="en-US" dirty="0" smtClean="0">
              <a:solidFill>
                <a:schemeClr val="tx1"/>
              </a:solidFill>
            </a:endParaRPr>
          </a:p>
          <a:p>
            <a:pPr marL="0" indent="0" eaLnBrk="1" hangingPunct="1">
              <a:buFontTx/>
              <a:buNone/>
              <a:defRPr/>
            </a:pPr>
            <a:endParaRPr lang="en-US" dirty="0" smtClean="0">
              <a:solidFill>
                <a:schemeClr val="tx1"/>
              </a:solidFill>
            </a:endParaRPr>
          </a:p>
          <a:p>
            <a:pPr eaLnBrk="1" hangingPunct="1">
              <a:buFontTx/>
              <a:buNone/>
              <a:defRPr/>
            </a:pPr>
            <a:endParaRPr lang="en-US" dirty="0">
              <a:solidFill>
                <a:schemeClr val="tx1"/>
              </a:solidFill>
            </a:endParaRPr>
          </a:p>
          <a:p>
            <a:pPr eaLnBrk="1" hangingPunct="1">
              <a:defRPr/>
            </a:pPr>
            <a:endParaRPr lang="en-US" dirty="0" smtClean="0">
              <a:solidFill>
                <a:schemeClr val="tx1"/>
              </a:solidFill>
            </a:endParaRPr>
          </a:p>
          <a:p>
            <a:pPr eaLnBrk="1" hangingPunct="1">
              <a:buFontTx/>
              <a:buNone/>
              <a:defRPr/>
            </a:pPr>
            <a:r>
              <a:rPr lang="en-US" dirty="0" smtClean="0">
                <a:solidFill>
                  <a:schemeClr val="tx1"/>
                </a:solidFill>
              </a:rPr>
              <a:t> </a:t>
            </a:r>
            <a:endParaRPr lang="en-US" dirty="0">
              <a:solidFill>
                <a:schemeClr val="tx1"/>
              </a:solidFill>
            </a:endParaRPr>
          </a:p>
        </p:txBody>
      </p:sp>
      <p:pic>
        <p:nvPicPr>
          <p:cNvPr id="6" name="Picture 5" descr="m31_mw_r_vio_reds.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644960" y="1066800"/>
            <a:ext cx="6499039" cy="4832350"/>
          </a:xfrm>
          <a:prstGeom prst="rect">
            <a:avLst/>
          </a:prstGeom>
          <a:solidFill>
            <a:schemeClr val="bg1"/>
          </a:solidFill>
        </p:spPr>
      </p:pic>
      <p:pic>
        <p:nvPicPr>
          <p:cNvPr id="7" name="Picture 6" descr="cherie_m31_mw_r_vio_reds.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2408030" y="1219200"/>
            <a:ext cx="6431170" cy="4826000"/>
          </a:xfrm>
          <a:prstGeom prst="rect">
            <a:avLst/>
          </a:prstGeom>
          <a:solidFill>
            <a:schemeClr val="bg1"/>
          </a:solid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solidFill>
                  <a:schemeClr val="tx1"/>
                </a:solidFill>
                <a:ea typeface="ＭＳ Ｐゴシック" pitchFamily="-112" charset="-128"/>
                <a:cs typeface="ＭＳ Ｐゴシック" pitchFamily="-112" charset="-128"/>
              </a:rPr>
              <a:t>Half-light radii</a:t>
            </a:r>
            <a:endParaRPr lang="en-US" dirty="0" smtClean="0">
              <a:solidFill>
                <a:schemeClr val="tx1"/>
              </a:solidFill>
              <a:ea typeface="ＭＳ Ｐゴシック" pitchFamily="-112" charset="-128"/>
              <a:cs typeface="ＭＳ Ｐゴシック" pitchFamily="-112" charset="-128"/>
            </a:endParaRPr>
          </a:p>
        </p:txBody>
      </p:sp>
      <p:sp>
        <p:nvSpPr>
          <p:cNvPr id="25603" name="Text Box 12"/>
          <p:cNvSpPr txBox="1">
            <a:spLocks noChangeArrowheads="1"/>
          </p:cNvSpPr>
          <p:nvPr/>
        </p:nvSpPr>
        <p:spPr bwMode="auto">
          <a:xfrm>
            <a:off x="747713" y="1736725"/>
            <a:ext cx="184150" cy="336550"/>
          </a:xfrm>
          <a:prstGeom prst="rect">
            <a:avLst/>
          </a:prstGeom>
          <a:noFill/>
          <a:ln w="12700">
            <a:noFill/>
            <a:miter lim="800000"/>
            <a:headEnd/>
            <a:tailEnd/>
          </a:ln>
        </p:spPr>
        <p:txBody>
          <a:bodyPr wrap="none" anchor="ctr">
            <a:prstTxWarp prst="textNoShape">
              <a:avLst/>
            </a:prstTxWarp>
            <a:spAutoFit/>
          </a:bodyPr>
          <a:lstStyle/>
          <a:p>
            <a:endParaRPr lang="en-US"/>
          </a:p>
        </p:txBody>
      </p:sp>
      <p:sp>
        <p:nvSpPr>
          <p:cNvPr id="6" name="Rectangle 13"/>
          <p:cNvSpPr txBox="1">
            <a:spLocks noChangeArrowheads="1"/>
          </p:cNvSpPr>
          <p:nvPr/>
        </p:nvSpPr>
        <p:spPr bwMode="auto">
          <a:xfrm>
            <a:off x="228600" y="1143000"/>
            <a:ext cx="2590800" cy="4418013"/>
          </a:xfrm>
          <a:prstGeom prst="rect">
            <a:avLst/>
          </a:prstGeom>
          <a:noFill/>
          <a:ln w="9525">
            <a:noFill/>
            <a:miter lim="800000"/>
            <a:headEnd/>
            <a:tailEnd/>
          </a:ln>
        </p:spPr>
        <p:txBody>
          <a:bodyPr>
            <a:prstTxWarp prst="textNoShape">
              <a:avLst/>
            </a:prstTxWarp>
          </a:bodyPr>
          <a:lstStyle/>
          <a:p>
            <a:pPr algn="l">
              <a:spcBef>
                <a:spcPct val="20000"/>
              </a:spcBef>
              <a:defRPr/>
            </a:pPr>
            <a:r>
              <a:rPr lang="en-US" kern="0" dirty="0" smtClean="0">
                <a:latin typeface="+mn-lt"/>
                <a:ea typeface="ＭＳ Ｐゴシック" pitchFamily="29" charset="-128"/>
                <a:cs typeface="ＭＳ Ｐゴシック" pitchFamily="29" charset="-128"/>
              </a:rPr>
              <a:t>M31 and MW appear quite different. MW has no compact GCs at large </a:t>
            </a:r>
            <a:r>
              <a:rPr lang="en-US" kern="0" dirty="0" err="1" smtClean="0">
                <a:latin typeface="+mn-lt"/>
                <a:ea typeface="ＭＳ Ｐゴシック" pitchFamily="29" charset="-128"/>
                <a:cs typeface="ＭＳ Ｐゴシック" pitchFamily="29" charset="-128"/>
              </a:rPr>
              <a:t>R</a:t>
            </a:r>
            <a:r>
              <a:rPr lang="en-US" kern="0" baseline="-25000" dirty="0" err="1" smtClean="0">
                <a:latin typeface="+mn-lt"/>
                <a:ea typeface="ＭＳ Ｐゴシック" pitchFamily="29" charset="-128"/>
                <a:cs typeface="ＭＳ Ｐゴシック" pitchFamily="29" charset="-128"/>
              </a:rPr>
              <a:t>proj</a:t>
            </a:r>
            <a:r>
              <a:rPr lang="en-US" kern="0" baseline="-25000" dirty="0" smtClean="0">
                <a:latin typeface="+mn-lt"/>
                <a:ea typeface="ＭＳ Ｐゴシック" pitchFamily="29" charset="-128"/>
                <a:cs typeface="ＭＳ Ｐゴシック" pitchFamily="29" charset="-128"/>
              </a:rPr>
              <a:t>.</a:t>
            </a:r>
            <a:r>
              <a:rPr lang="en-US" kern="0" dirty="0" smtClean="0">
                <a:latin typeface="+mn-lt"/>
                <a:ea typeface="ＭＳ Ｐゴシック" pitchFamily="29" charset="-128"/>
                <a:cs typeface="ＭＳ Ｐゴシック" pitchFamily="29" charset="-128"/>
              </a:rPr>
              <a:t>  </a:t>
            </a:r>
          </a:p>
          <a:p>
            <a:pPr algn="l">
              <a:spcBef>
                <a:spcPct val="20000"/>
              </a:spcBef>
              <a:defRPr/>
            </a:pPr>
            <a:endParaRPr lang="en-US" kern="0" dirty="0" smtClean="0">
              <a:latin typeface="+mn-lt"/>
              <a:ea typeface="ＭＳ Ｐゴシック" pitchFamily="29" charset="-128"/>
              <a:cs typeface="ＭＳ Ｐゴシック" pitchFamily="29" charset="-128"/>
            </a:endParaRPr>
          </a:p>
          <a:p>
            <a:pPr algn="l">
              <a:spcBef>
                <a:spcPct val="20000"/>
              </a:spcBef>
              <a:defRPr/>
            </a:pPr>
            <a:r>
              <a:rPr lang="en-US" kern="0" dirty="0" smtClean="0">
                <a:latin typeface="+mn-lt"/>
                <a:ea typeface="ＭＳ Ｐゴシック" pitchFamily="29" charset="-128"/>
                <a:cs typeface="ＭＳ Ｐゴシック" pitchFamily="29" charset="-128"/>
              </a:rPr>
              <a:t>Suggestion of bimodal distribution in </a:t>
            </a:r>
            <a:r>
              <a:rPr lang="en-US" kern="0" dirty="0" err="1" smtClean="0">
                <a:latin typeface="+mn-lt"/>
                <a:ea typeface="ＭＳ Ｐゴシック" pitchFamily="29" charset="-128"/>
                <a:cs typeface="ＭＳ Ｐゴシック" pitchFamily="29" charset="-128"/>
              </a:rPr>
              <a:t>R</a:t>
            </a:r>
            <a:r>
              <a:rPr lang="en-US" kern="0" baseline="-25000" dirty="0" err="1" smtClean="0">
                <a:latin typeface="+mn-lt"/>
                <a:ea typeface="ＭＳ Ｐゴシック" pitchFamily="29" charset="-128"/>
                <a:cs typeface="ＭＳ Ｐゴシック" pitchFamily="29" charset="-128"/>
              </a:rPr>
              <a:t>eff</a:t>
            </a:r>
            <a:r>
              <a:rPr lang="en-US" kern="0" dirty="0" smtClean="0">
                <a:latin typeface="+mn-lt"/>
                <a:ea typeface="ＭＳ Ｐゴシック" pitchFamily="29" charset="-128"/>
                <a:cs typeface="ＭＳ Ｐゴシック" pitchFamily="29" charset="-128"/>
              </a:rPr>
              <a:t> in M31 halo with few from 8 - 15 pc. Compact </a:t>
            </a:r>
            <a:r>
              <a:rPr lang="en-US" kern="0" dirty="0" err="1" smtClean="0">
                <a:latin typeface="+mn-lt"/>
                <a:ea typeface="ＭＳ Ｐゴシック" pitchFamily="29" charset="-128"/>
                <a:cs typeface="ＭＳ Ｐゴシック" pitchFamily="29" charset="-128"/>
              </a:rPr>
              <a:t>vs</a:t>
            </a:r>
            <a:r>
              <a:rPr lang="en-US" kern="0" dirty="0" smtClean="0">
                <a:latin typeface="+mn-lt"/>
                <a:ea typeface="ＭＳ Ｐゴシック" pitchFamily="29" charset="-128"/>
                <a:cs typeface="ＭＳ Ｐゴシック" pitchFamily="29" charset="-128"/>
              </a:rPr>
              <a:t> Extended?</a:t>
            </a:r>
          </a:p>
          <a:p>
            <a:pPr algn="l">
              <a:spcBef>
                <a:spcPct val="20000"/>
              </a:spcBef>
              <a:defRPr/>
            </a:pPr>
            <a:endParaRPr lang="en-US" kern="0" baseline="-25000" dirty="0" smtClean="0">
              <a:latin typeface="+mn-lt"/>
              <a:ea typeface="ＭＳ Ｐゴシック" pitchFamily="29" charset="-128"/>
              <a:cs typeface="ＭＳ Ｐゴシック" pitchFamily="29" charset="-128"/>
            </a:endParaRPr>
          </a:p>
          <a:p>
            <a:pPr algn="l">
              <a:spcBef>
                <a:spcPct val="20000"/>
              </a:spcBef>
              <a:defRPr/>
            </a:pPr>
            <a:endParaRPr lang="en-US" kern="0" dirty="0">
              <a:latin typeface="+mn-lt"/>
              <a:ea typeface="ＭＳ Ｐゴシック" pitchFamily="29" charset="-128"/>
              <a:cs typeface="ＭＳ Ｐゴシック" pitchFamily="29" charset="-128"/>
            </a:endParaRPr>
          </a:p>
          <a:p>
            <a:pPr marL="342900" indent="-342900" algn="l">
              <a:spcBef>
                <a:spcPct val="20000"/>
              </a:spcBef>
              <a:defRPr/>
            </a:pPr>
            <a:endParaRPr lang="en-US" kern="0" dirty="0">
              <a:latin typeface="+mn-lt"/>
              <a:ea typeface="ＭＳ Ｐゴシック" pitchFamily="29" charset="-128"/>
              <a:cs typeface="ＭＳ Ｐゴシック" pitchFamily="29" charset="-128"/>
            </a:endParaRPr>
          </a:p>
          <a:p>
            <a:pPr marL="342900" indent="-342900" algn="l">
              <a:spcBef>
                <a:spcPct val="20000"/>
              </a:spcBef>
              <a:defRPr/>
            </a:pPr>
            <a:endParaRPr lang="en-US" kern="0" dirty="0">
              <a:latin typeface="+mn-lt"/>
              <a:ea typeface="ＭＳ Ｐゴシック" pitchFamily="29" charset="-128"/>
              <a:cs typeface="ＭＳ Ｐゴシック" pitchFamily="29" charset="-128"/>
            </a:endParaRPr>
          </a:p>
          <a:p>
            <a:pPr marL="342900" indent="-342900" algn="l">
              <a:spcBef>
                <a:spcPct val="20000"/>
              </a:spcBef>
              <a:buFontTx/>
              <a:buChar char="•"/>
              <a:defRPr/>
            </a:pPr>
            <a:endParaRPr lang="en-US" kern="0" dirty="0">
              <a:latin typeface="+mn-lt"/>
              <a:ea typeface="ＭＳ Ｐゴシック" pitchFamily="29" charset="-128"/>
              <a:cs typeface="ＭＳ Ｐゴシック" pitchFamily="29" charset="-128"/>
            </a:endParaRPr>
          </a:p>
          <a:p>
            <a:pPr marL="342900" indent="-342900" algn="l">
              <a:spcBef>
                <a:spcPct val="20000"/>
              </a:spcBef>
              <a:defRPr/>
            </a:pPr>
            <a:endParaRPr lang="en-US" kern="0" dirty="0">
              <a:latin typeface="+mn-lt"/>
              <a:ea typeface="ＭＳ Ｐゴシック" pitchFamily="29" charset="-128"/>
              <a:cs typeface="ＭＳ Ｐゴシック" pitchFamily="29" charset="-128"/>
            </a:endParaRPr>
          </a:p>
        </p:txBody>
      </p:sp>
      <p:pic>
        <p:nvPicPr>
          <p:cNvPr id="8" name="Picture 7" descr="m31_mw_r_rh.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743200" y="1140288"/>
            <a:ext cx="6248400" cy="4650912"/>
          </a:xfrm>
          <a:prstGeom prst="rect">
            <a:avLst/>
          </a:prstGeom>
          <a:solidFill>
            <a:schemeClr val="bg1"/>
          </a:solid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solidFill>
                  <a:schemeClr val="tx1"/>
                </a:solidFill>
                <a:ea typeface="ＭＳ Ｐゴシック" pitchFamily="-112" charset="-128"/>
                <a:cs typeface="ＭＳ Ｐゴシック" pitchFamily="-112" charset="-128"/>
              </a:rPr>
              <a:t>Half-light radii</a:t>
            </a:r>
            <a:endParaRPr lang="en-US" dirty="0" smtClean="0">
              <a:solidFill>
                <a:schemeClr val="tx1"/>
              </a:solidFill>
              <a:ea typeface="ＭＳ Ｐゴシック" pitchFamily="-112" charset="-128"/>
              <a:cs typeface="ＭＳ Ｐゴシック" pitchFamily="-112" charset="-128"/>
            </a:endParaRPr>
          </a:p>
        </p:txBody>
      </p:sp>
      <p:sp>
        <p:nvSpPr>
          <p:cNvPr id="25603" name="Text Box 12"/>
          <p:cNvSpPr txBox="1">
            <a:spLocks noChangeArrowheads="1"/>
          </p:cNvSpPr>
          <p:nvPr/>
        </p:nvSpPr>
        <p:spPr bwMode="auto">
          <a:xfrm>
            <a:off x="747713" y="1736725"/>
            <a:ext cx="184150" cy="336550"/>
          </a:xfrm>
          <a:prstGeom prst="rect">
            <a:avLst/>
          </a:prstGeom>
          <a:noFill/>
          <a:ln w="12700">
            <a:noFill/>
            <a:miter lim="800000"/>
            <a:headEnd/>
            <a:tailEnd/>
          </a:ln>
        </p:spPr>
        <p:txBody>
          <a:bodyPr wrap="none" anchor="ctr">
            <a:prstTxWarp prst="textNoShape">
              <a:avLst/>
            </a:prstTxWarp>
            <a:spAutoFit/>
          </a:bodyPr>
          <a:lstStyle/>
          <a:p>
            <a:endParaRPr lang="en-US"/>
          </a:p>
        </p:txBody>
      </p:sp>
      <p:pic>
        <p:nvPicPr>
          <p:cNvPr id="25605" name="Picture 6" descr="m31_mw_r_rh.jpg"/>
          <p:cNvPicPr>
            <a:picLocks noChangeAspect="1"/>
          </p:cNvPicPr>
          <p:nvPr/>
        </p:nvPicPr>
        <p:blipFill>
          <a:blip r:embed="rId3"/>
          <a:srcRect/>
          <a:stretch>
            <a:fillRect/>
          </a:stretch>
        </p:blipFill>
        <p:spPr bwMode="auto">
          <a:xfrm>
            <a:off x="2971800" y="1066800"/>
            <a:ext cx="6172200" cy="4590059"/>
          </a:xfrm>
          <a:prstGeom prst="rect">
            <a:avLst/>
          </a:prstGeom>
          <a:noFill/>
          <a:ln w="9525">
            <a:noFill/>
            <a:miter lim="800000"/>
            <a:headEnd/>
            <a:tailEnd/>
          </a:ln>
        </p:spPr>
      </p:pic>
      <p:sp>
        <p:nvSpPr>
          <p:cNvPr id="8" name="Rectangle 13"/>
          <p:cNvSpPr txBox="1">
            <a:spLocks noChangeArrowheads="1"/>
          </p:cNvSpPr>
          <p:nvPr/>
        </p:nvSpPr>
        <p:spPr bwMode="auto">
          <a:xfrm>
            <a:off x="228600" y="1143000"/>
            <a:ext cx="2590800" cy="4418013"/>
          </a:xfrm>
          <a:prstGeom prst="rect">
            <a:avLst/>
          </a:prstGeom>
          <a:noFill/>
          <a:ln w="9525">
            <a:noFill/>
            <a:miter lim="800000"/>
            <a:headEnd/>
            <a:tailEnd/>
          </a:ln>
        </p:spPr>
        <p:txBody>
          <a:bodyPr>
            <a:prstTxWarp prst="textNoShape">
              <a:avLst/>
            </a:prstTxWarp>
          </a:bodyPr>
          <a:lstStyle/>
          <a:p>
            <a:pPr algn="l">
              <a:spcBef>
                <a:spcPct val="20000"/>
              </a:spcBef>
              <a:defRPr/>
            </a:pPr>
            <a:r>
              <a:rPr lang="en-US" kern="0" dirty="0" smtClean="0">
                <a:latin typeface="+mn-lt"/>
                <a:ea typeface="ＭＳ Ｐゴシック" pitchFamily="29" charset="-128"/>
                <a:cs typeface="ＭＳ Ｐゴシック" pitchFamily="29" charset="-128"/>
              </a:rPr>
              <a:t>M31 and MW appear quite different. MW has no compact GCs at large </a:t>
            </a:r>
            <a:r>
              <a:rPr lang="en-US" kern="0" dirty="0" err="1" smtClean="0">
                <a:latin typeface="+mn-lt"/>
                <a:ea typeface="ＭＳ Ｐゴシック" pitchFamily="29" charset="-128"/>
                <a:cs typeface="ＭＳ Ｐゴシック" pitchFamily="29" charset="-128"/>
              </a:rPr>
              <a:t>R</a:t>
            </a:r>
            <a:r>
              <a:rPr lang="en-US" kern="0" baseline="-25000" dirty="0" err="1" smtClean="0">
                <a:latin typeface="+mn-lt"/>
                <a:ea typeface="ＭＳ Ｐゴシック" pitchFamily="29" charset="-128"/>
                <a:cs typeface="ＭＳ Ｐゴシック" pitchFamily="29" charset="-128"/>
              </a:rPr>
              <a:t>proj</a:t>
            </a:r>
            <a:r>
              <a:rPr lang="en-US" kern="0" baseline="-25000" dirty="0" smtClean="0">
                <a:latin typeface="+mn-lt"/>
                <a:ea typeface="ＭＳ Ｐゴシック" pitchFamily="29" charset="-128"/>
                <a:cs typeface="ＭＳ Ｐゴシック" pitchFamily="29" charset="-128"/>
              </a:rPr>
              <a:t>.</a:t>
            </a:r>
            <a:r>
              <a:rPr lang="en-US" kern="0" dirty="0" smtClean="0">
                <a:latin typeface="+mn-lt"/>
                <a:ea typeface="ＭＳ Ｐゴシック" pitchFamily="29" charset="-128"/>
                <a:cs typeface="ＭＳ Ｐゴシック" pitchFamily="29" charset="-128"/>
              </a:rPr>
              <a:t>  </a:t>
            </a:r>
          </a:p>
          <a:p>
            <a:pPr algn="l">
              <a:spcBef>
                <a:spcPct val="20000"/>
              </a:spcBef>
              <a:defRPr/>
            </a:pPr>
            <a:endParaRPr lang="en-US" kern="0" dirty="0" smtClean="0">
              <a:latin typeface="+mn-lt"/>
              <a:ea typeface="ＭＳ Ｐゴシック" pitchFamily="29" charset="-128"/>
              <a:cs typeface="ＭＳ Ｐゴシック" pitchFamily="29" charset="-128"/>
            </a:endParaRPr>
          </a:p>
          <a:p>
            <a:pPr algn="l">
              <a:spcBef>
                <a:spcPct val="20000"/>
              </a:spcBef>
              <a:defRPr/>
            </a:pPr>
            <a:r>
              <a:rPr lang="en-US" kern="0" dirty="0" smtClean="0">
                <a:latin typeface="+mn-lt"/>
                <a:ea typeface="ＭＳ Ｐゴシック" pitchFamily="29" charset="-128"/>
                <a:cs typeface="ＭＳ Ｐゴシック" pitchFamily="29" charset="-128"/>
              </a:rPr>
              <a:t>Suggestion of bimodal distribution in </a:t>
            </a:r>
            <a:r>
              <a:rPr lang="en-US" kern="0" dirty="0" err="1" smtClean="0">
                <a:latin typeface="+mn-lt"/>
                <a:ea typeface="ＭＳ Ｐゴシック" pitchFamily="29" charset="-128"/>
                <a:cs typeface="ＭＳ Ｐゴシック" pitchFamily="29" charset="-128"/>
              </a:rPr>
              <a:t>R</a:t>
            </a:r>
            <a:r>
              <a:rPr lang="en-US" kern="0" baseline="-25000" dirty="0" err="1" smtClean="0">
                <a:latin typeface="+mn-lt"/>
                <a:ea typeface="ＭＳ Ｐゴシック" pitchFamily="29" charset="-128"/>
                <a:cs typeface="ＭＳ Ｐゴシック" pitchFamily="29" charset="-128"/>
              </a:rPr>
              <a:t>eff</a:t>
            </a:r>
            <a:r>
              <a:rPr lang="en-US" kern="0" dirty="0" smtClean="0">
                <a:latin typeface="+mn-lt"/>
                <a:ea typeface="ＭＳ Ｐゴシック" pitchFamily="29" charset="-128"/>
                <a:cs typeface="ＭＳ Ｐゴシック" pitchFamily="29" charset="-128"/>
              </a:rPr>
              <a:t> in M31 halo with few from 8 - 15 pc. Compact </a:t>
            </a:r>
            <a:r>
              <a:rPr lang="en-US" kern="0" dirty="0" err="1" smtClean="0">
                <a:latin typeface="+mn-lt"/>
                <a:ea typeface="ＭＳ Ｐゴシック" pitchFamily="29" charset="-128"/>
                <a:cs typeface="ＭＳ Ｐゴシック" pitchFamily="29" charset="-128"/>
              </a:rPr>
              <a:t>vs</a:t>
            </a:r>
            <a:r>
              <a:rPr lang="en-US" kern="0" dirty="0" smtClean="0">
                <a:latin typeface="+mn-lt"/>
                <a:ea typeface="ＭＳ Ｐゴシック" pitchFamily="29" charset="-128"/>
                <a:cs typeface="ＭＳ Ｐゴシック" pitchFamily="29" charset="-128"/>
              </a:rPr>
              <a:t> Extended?</a:t>
            </a:r>
          </a:p>
          <a:p>
            <a:pPr algn="l">
              <a:spcBef>
                <a:spcPct val="20000"/>
              </a:spcBef>
              <a:defRPr/>
            </a:pPr>
            <a:endParaRPr lang="en-US" kern="0" dirty="0" smtClean="0">
              <a:latin typeface="+mn-lt"/>
              <a:ea typeface="ＭＳ Ｐゴシック" pitchFamily="29" charset="-128"/>
              <a:cs typeface="ＭＳ Ｐゴシック" pitchFamily="29" charset="-128"/>
            </a:endParaRPr>
          </a:p>
          <a:p>
            <a:pPr algn="l">
              <a:spcBef>
                <a:spcPct val="20000"/>
              </a:spcBef>
              <a:defRPr/>
            </a:pPr>
            <a:r>
              <a:rPr lang="en-US" kern="0" dirty="0" smtClean="0">
                <a:latin typeface="+mn-lt"/>
                <a:ea typeface="ＭＳ Ｐゴシック" pitchFamily="29" charset="-128"/>
                <a:cs typeface="ＭＳ Ｐゴシック" pitchFamily="29" charset="-128"/>
              </a:rPr>
              <a:t>New data reveals many extended clusters, but fills in gap in </a:t>
            </a:r>
            <a:r>
              <a:rPr lang="en-US" kern="0" dirty="0" err="1" smtClean="0">
                <a:latin typeface="+mn-lt"/>
                <a:ea typeface="ＭＳ Ｐゴシック" pitchFamily="29" charset="-128"/>
                <a:cs typeface="ＭＳ Ｐゴシック" pitchFamily="29" charset="-128"/>
              </a:rPr>
              <a:t>R</a:t>
            </a:r>
            <a:r>
              <a:rPr lang="en-US" kern="0" baseline="-25000" dirty="0" err="1" smtClean="0">
                <a:latin typeface="+mn-lt"/>
                <a:ea typeface="ＭＳ Ｐゴシック" pitchFamily="29" charset="-128"/>
                <a:cs typeface="ＭＳ Ｐゴシック" pitchFamily="29" charset="-128"/>
              </a:rPr>
              <a:t>eff</a:t>
            </a:r>
            <a:r>
              <a:rPr lang="en-US" kern="0" dirty="0" smtClean="0">
                <a:latin typeface="+mn-lt"/>
                <a:ea typeface="ＭＳ Ｐゴシック" pitchFamily="29" charset="-128"/>
                <a:cs typeface="ＭＳ Ｐゴシック" pitchFamily="29" charset="-128"/>
              </a:rPr>
              <a:t>. </a:t>
            </a:r>
          </a:p>
          <a:p>
            <a:pPr algn="l">
              <a:spcBef>
                <a:spcPct val="20000"/>
              </a:spcBef>
              <a:defRPr/>
            </a:pPr>
            <a:endParaRPr lang="en-US" kern="0" baseline="-25000" dirty="0" smtClean="0">
              <a:latin typeface="+mn-lt"/>
              <a:ea typeface="ＭＳ Ｐゴシック" pitchFamily="29" charset="-128"/>
              <a:cs typeface="ＭＳ Ｐゴシック" pitchFamily="29" charset="-128"/>
            </a:endParaRPr>
          </a:p>
          <a:p>
            <a:pPr algn="l">
              <a:spcBef>
                <a:spcPct val="20000"/>
              </a:spcBef>
              <a:defRPr/>
            </a:pPr>
            <a:endParaRPr lang="en-US" kern="0" dirty="0">
              <a:latin typeface="+mn-lt"/>
              <a:ea typeface="ＭＳ Ｐゴシック" pitchFamily="29" charset="-128"/>
              <a:cs typeface="ＭＳ Ｐゴシック" pitchFamily="29" charset="-128"/>
            </a:endParaRPr>
          </a:p>
          <a:p>
            <a:pPr marL="342900" indent="-342900" algn="l">
              <a:spcBef>
                <a:spcPct val="20000"/>
              </a:spcBef>
              <a:defRPr/>
            </a:pPr>
            <a:endParaRPr lang="en-US" kern="0" dirty="0">
              <a:latin typeface="+mn-lt"/>
              <a:ea typeface="ＭＳ Ｐゴシック" pitchFamily="29" charset="-128"/>
              <a:cs typeface="ＭＳ Ｐゴシック" pitchFamily="29" charset="-128"/>
            </a:endParaRPr>
          </a:p>
          <a:p>
            <a:pPr marL="342900" indent="-342900" algn="l">
              <a:spcBef>
                <a:spcPct val="20000"/>
              </a:spcBef>
              <a:defRPr/>
            </a:pPr>
            <a:endParaRPr lang="en-US" kern="0" dirty="0">
              <a:latin typeface="+mn-lt"/>
              <a:ea typeface="ＭＳ Ｐゴシック" pitchFamily="29" charset="-128"/>
              <a:cs typeface="ＭＳ Ｐゴシック" pitchFamily="29" charset="-128"/>
            </a:endParaRPr>
          </a:p>
          <a:p>
            <a:pPr marL="342900" indent="-342900" algn="l">
              <a:spcBef>
                <a:spcPct val="20000"/>
              </a:spcBef>
              <a:buFontTx/>
              <a:buChar char="•"/>
              <a:defRPr/>
            </a:pPr>
            <a:endParaRPr lang="en-US" kern="0" dirty="0">
              <a:latin typeface="+mn-lt"/>
              <a:ea typeface="ＭＳ Ｐゴシック" pitchFamily="29" charset="-128"/>
              <a:cs typeface="ＭＳ Ｐゴシック" pitchFamily="29" charset="-128"/>
            </a:endParaRPr>
          </a:p>
          <a:p>
            <a:pPr marL="342900" indent="-342900" algn="l">
              <a:spcBef>
                <a:spcPct val="20000"/>
              </a:spcBef>
              <a:defRPr/>
            </a:pPr>
            <a:endParaRPr lang="en-US" kern="0" dirty="0">
              <a:latin typeface="+mn-lt"/>
              <a:ea typeface="ＭＳ Ｐゴシック" pitchFamily="29" charset="-128"/>
              <a:cs typeface="ＭＳ Ｐゴシック" pitchFamily="29" charset="-128"/>
            </a:endParaRPr>
          </a:p>
        </p:txBody>
      </p:sp>
      <p:pic>
        <p:nvPicPr>
          <p:cNvPr id="9" name="Picture 8" descr="cherie_m31_mw_r_rh.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743200" y="1289050"/>
            <a:ext cx="5936778" cy="4425950"/>
          </a:xfrm>
          <a:prstGeom prst="rect">
            <a:avLst/>
          </a:prstGeom>
          <a:solidFill>
            <a:schemeClr val="bg1"/>
          </a:solid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41350" y="274638"/>
            <a:ext cx="8229600" cy="706437"/>
          </a:xfrm>
        </p:spPr>
        <p:txBody>
          <a:bodyPr/>
          <a:lstStyle/>
          <a:p>
            <a:pPr eaLnBrk="1" hangingPunct="1"/>
            <a:r>
              <a:rPr lang="en-US" dirty="0" smtClean="0">
                <a:solidFill>
                  <a:schemeClr val="tx1"/>
                </a:solidFill>
                <a:ea typeface="ＭＳ Ｐゴシック" pitchFamily="-112" charset="-128"/>
                <a:cs typeface="ＭＳ Ｐゴシック" pitchFamily="-112" charset="-128"/>
              </a:rPr>
              <a:t>GC surface density profile</a:t>
            </a:r>
            <a:endParaRPr lang="en-US" dirty="0" smtClean="0">
              <a:solidFill>
                <a:schemeClr val="tx1"/>
              </a:solidFill>
              <a:ea typeface="ＭＳ Ｐゴシック" pitchFamily="-112" charset="-128"/>
              <a:cs typeface="ＭＳ Ｐゴシック" pitchFamily="-112" charset="-128"/>
            </a:endParaRPr>
          </a:p>
        </p:txBody>
      </p:sp>
      <p:sp>
        <p:nvSpPr>
          <p:cNvPr id="31747" name="Text Box 12"/>
          <p:cNvSpPr txBox="1">
            <a:spLocks noChangeArrowheads="1"/>
          </p:cNvSpPr>
          <p:nvPr/>
        </p:nvSpPr>
        <p:spPr bwMode="auto">
          <a:xfrm>
            <a:off x="931863" y="1736725"/>
            <a:ext cx="184150" cy="336550"/>
          </a:xfrm>
          <a:prstGeom prst="rect">
            <a:avLst/>
          </a:prstGeom>
          <a:noFill/>
          <a:ln w="12700">
            <a:noFill/>
            <a:miter lim="800000"/>
            <a:headEnd/>
            <a:tailEnd/>
          </a:ln>
        </p:spPr>
        <p:txBody>
          <a:bodyPr wrap="none" anchor="ctr">
            <a:prstTxWarp prst="textNoShape">
              <a:avLst/>
            </a:prstTxWarp>
            <a:spAutoFit/>
          </a:bodyPr>
          <a:lstStyle/>
          <a:p>
            <a:endParaRPr lang="en-US"/>
          </a:p>
        </p:txBody>
      </p:sp>
      <p:sp>
        <p:nvSpPr>
          <p:cNvPr id="31748" name="Text Placeholder 13"/>
          <p:cNvSpPr>
            <a:spLocks noGrp="1"/>
          </p:cNvSpPr>
          <p:nvPr>
            <p:ph type="body" sz="half" idx="1"/>
          </p:nvPr>
        </p:nvSpPr>
        <p:spPr>
          <a:xfrm>
            <a:off x="184150" y="1295400"/>
            <a:ext cx="2635250" cy="3886200"/>
          </a:xfrm>
        </p:spPr>
        <p:txBody>
          <a:bodyPr/>
          <a:lstStyle/>
          <a:p>
            <a:pPr marL="0" indent="0">
              <a:buFontTx/>
              <a:buNone/>
            </a:pPr>
            <a:r>
              <a:rPr lang="en-US" dirty="0" smtClean="0">
                <a:solidFill>
                  <a:schemeClr val="tx1"/>
                </a:solidFill>
                <a:ea typeface="ＭＳ Ｐゴシック" pitchFamily="-112" charset="-128"/>
                <a:cs typeface="ＭＳ Ｐゴシック" pitchFamily="-112" charset="-128"/>
              </a:rPr>
              <a:t>Using conventional </a:t>
            </a:r>
            <a:r>
              <a:rPr lang="en-US" dirty="0" smtClean="0">
                <a:solidFill>
                  <a:schemeClr val="tx1"/>
                </a:solidFill>
                <a:ea typeface="ＭＳ Ｐゴシック" pitchFamily="-112" charset="-128"/>
                <a:cs typeface="ＭＳ Ｐゴシック" pitchFamily="-112" charset="-128"/>
              </a:rPr>
              <a:t>R</a:t>
            </a:r>
            <a:r>
              <a:rPr lang="en-US" baseline="30000" dirty="0" smtClean="0">
                <a:solidFill>
                  <a:schemeClr val="tx1"/>
                </a:solidFill>
                <a:ea typeface="ＭＳ Ｐゴシック" pitchFamily="-112" charset="-128"/>
                <a:cs typeface="ＭＳ Ｐゴシック" pitchFamily="-112" charset="-128"/>
              </a:rPr>
              <a:t>1/4</a:t>
            </a:r>
            <a:r>
              <a:rPr lang="en-US" dirty="0" smtClean="0">
                <a:solidFill>
                  <a:schemeClr val="tx1"/>
                </a:solidFill>
                <a:ea typeface="ＭＳ Ｐゴシック" pitchFamily="-112" charset="-128"/>
                <a:cs typeface="ＭＳ Ｐゴシック" pitchFamily="-112" charset="-128"/>
              </a:rPr>
              <a:t> fit, we see a break in the outer slope.</a:t>
            </a:r>
          </a:p>
          <a:p>
            <a:pPr marL="0" indent="0">
              <a:buFontTx/>
              <a:buNone/>
            </a:pPr>
            <a:endParaRPr lang="en-US" dirty="0" smtClean="0">
              <a:solidFill>
                <a:schemeClr val="tx1"/>
              </a:solidFill>
              <a:ea typeface="ＭＳ Ｐゴシック" pitchFamily="-112" charset="-128"/>
              <a:cs typeface="ＭＳ Ｐゴシック" pitchFamily="-112" charset="-128"/>
            </a:endParaRPr>
          </a:p>
          <a:p>
            <a:pPr marL="0" indent="0">
              <a:buNone/>
            </a:pPr>
            <a:r>
              <a:rPr lang="en-US" dirty="0" smtClean="0">
                <a:solidFill>
                  <a:schemeClr val="tx1"/>
                </a:solidFill>
                <a:ea typeface="ＭＳ Ｐゴシック" pitchFamily="-112" charset="-128"/>
                <a:cs typeface="ＭＳ Ｐゴシック" pitchFamily="-112" charset="-128"/>
              </a:rPr>
              <a:t>Not seen </a:t>
            </a:r>
            <a:r>
              <a:rPr lang="en-US" dirty="0" smtClean="0">
                <a:solidFill>
                  <a:schemeClr val="tx1"/>
                </a:solidFill>
                <a:ea typeface="ＭＳ Ｐゴシック" pitchFamily="-112" charset="-128"/>
                <a:cs typeface="ＭＳ Ｐゴシック" pitchFamily="-112" charset="-128"/>
              </a:rPr>
              <a:t>before. </a:t>
            </a:r>
            <a:endParaRPr lang="en-US" dirty="0" smtClean="0">
              <a:solidFill>
                <a:schemeClr val="tx1"/>
              </a:solidFill>
              <a:ea typeface="ＭＳ Ｐゴシック" pitchFamily="-112" charset="-128"/>
              <a:cs typeface="ＭＳ Ｐゴシック" pitchFamily="-112" charset="-128"/>
            </a:endParaRPr>
          </a:p>
          <a:p>
            <a:pPr marL="0" indent="0">
              <a:buFontTx/>
              <a:buNone/>
            </a:pPr>
            <a:endParaRPr lang="en-US" dirty="0" smtClean="0">
              <a:solidFill>
                <a:schemeClr val="tx1"/>
              </a:solidFill>
              <a:ea typeface="ＭＳ Ｐゴシック" pitchFamily="-112" charset="-128"/>
              <a:cs typeface="ＭＳ Ｐゴシック" pitchFamily="-112" charset="-128"/>
            </a:endParaRPr>
          </a:p>
          <a:p>
            <a:pPr marL="0" indent="0">
              <a:buFontTx/>
              <a:buNone/>
            </a:pPr>
            <a:r>
              <a:rPr lang="en-US" dirty="0" smtClean="0">
                <a:solidFill>
                  <a:schemeClr val="tx1"/>
                </a:solidFill>
                <a:ea typeface="ＭＳ Ｐゴシック" pitchFamily="-112" charset="-128"/>
                <a:cs typeface="ＭＳ Ｐゴシック" pitchFamily="-112" charset="-128"/>
              </a:rPr>
              <a:t>[</a:t>
            </a:r>
            <a:r>
              <a:rPr lang="en-US" dirty="0" smtClean="0">
                <a:solidFill>
                  <a:schemeClr val="tx1"/>
                </a:solidFill>
                <a:ea typeface="ＭＳ Ｐゴシック" pitchFamily="-112" charset="-128"/>
                <a:cs typeface="ＭＳ Ｐゴシック" pitchFamily="-112" charset="-128"/>
              </a:rPr>
              <a:t>shallower inner slope known, and likely due to detection problems in central region, and cluster disruption]</a:t>
            </a:r>
          </a:p>
          <a:p>
            <a:pPr marL="0" indent="0">
              <a:buFontTx/>
              <a:buNone/>
            </a:pPr>
            <a:endParaRPr lang="en-US" dirty="0" smtClean="0">
              <a:solidFill>
                <a:schemeClr val="tx1"/>
              </a:solidFill>
              <a:ea typeface="ＭＳ Ｐゴシック" pitchFamily="-112" charset="-128"/>
              <a:cs typeface="ＭＳ Ｐゴシック" pitchFamily="-112" charset="-128"/>
            </a:endParaRPr>
          </a:p>
          <a:p>
            <a:pPr marL="0" indent="0">
              <a:buFontTx/>
              <a:buNone/>
            </a:pPr>
            <a:endParaRPr lang="en-US" dirty="0" smtClean="0">
              <a:solidFill>
                <a:schemeClr val="tx1"/>
              </a:solidFill>
              <a:ea typeface="ＭＳ Ｐゴシック" pitchFamily="-112" charset="-128"/>
              <a:cs typeface="ＭＳ Ｐゴシック" pitchFamily="-112" charset="-128"/>
            </a:endParaRPr>
          </a:p>
        </p:txBody>
      </p:sp>
      <p:pic>
        <p:nvPicPr>
          <p:cNvPr id="8" name="Picture 7" descr="m31_profile_and_fits_mulder.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707567" y="1066800"/>
            <a:ext cx="6436433" cy="4819650"/>
          </a:xfrm>
          <a:prstGeom prst="rect">
            <a:avLst/>
          </a:prstGeom>
          <a:solidFill>
            <a:schemeClr val="bg1"/>
          </a:solid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7" name="Text Box 12"/>
          <p:cNvSpPr txBox="1">
            <a:spLocks noChangeArrowheads="1"/>
          </p:cNvSpPr>
          <p:nvPr/>
        </p:nvSpPr>
        <p:spPr bwMode="auto">
          <a:xfrm>
            <a:off x="931863" y="1736725"/>
            <a:ext cx="184150" cy="336550"/>
          </a:xfrm>
          <a:prstGeom prst="rect">
            <a:avLst/>
          </a:prstGeom>
          <a:noFill/>
          <a:ln w="12700">
            <a:noFill/>
            <a:miter lim="800000"/>
            <a:headEnd/>
            <a:tailEnd/>
          </a:ln>
        </p:spPr>
        <p:txBody>
          <a:bodyPr wrap="none" anchor="ctr">
            <a:prstTxWarp prst="textNoShape">
              <a:avLst/>
            </a:prstTxWarp>
            <a:spAutoFit/>
          </a:bodyPr>
          <a:lstStyle/>
          <a:p>
            <a:endParaRPr lang="en-US"/>
          </a:p>
        </p:txBody>
      </p:sp>
      <p:sp>
        <p:nvSpPr>
          <p:cNvPr id="31748" name="Text Placeholder 13"/>
          <p:cNvSpPr>
            <a:spLocks noGrp="1"/>
          </p:cNvSpPr>
          <p:nvPr>
            <p:ph type="body" sz="half" idx="1"/>
          </p:nvPr>
        </p:nvSpPr>
        <p:spPr>
          <a:xfrm>
            <a:off x="184150" y="1295400"/>
            <a:ext cx="2057400" cy="3886200"/>
          </a:xfrm>
        </p:spPr>
        <p:txBody>
          <a:bodyPr/>
          <a:lstStyle/>
          <a:p>
            <a:pPr marL="0" indent="0">
              <a:buFontTx/>
              <a:buNone/>
            </a:pPr>
            <a:r>
              <a:rPr lang="en-US" dirty="0" smtClean="0">
                <a:solidFill>
                  <a:schemeClr val="tx1"/>
                </a:solidFill>
                <a:ea typeface="ＭＳ Ｐゴシック" pitchFamily="-112" charset="-128"/>
                <a:cs typeface="ＭＳ Ｐゴシック" pitchFamily="-112" charset="-128"/>
              </a:rPr>
              <a:t>Using best empirical fit from </a:t>
            </a:r>
            <a:r>
              <a:rPr lang="en-US" dirty="0" err="1" smtClean="0">
                <a:solidFill>
                  <a:schemeClr val="tx1"/>
                </a:solidFill>
                <a:ea typeface="ＭＳ Ｐゴシック" pitchFamily="-112" charset="-128"/>
                <a:cs typeface="ＭＳ Ｐゴシック" pitchFamily="-112" charset="-128"/>
              </a:rPr>
              <a:t>B</a:t>
            </a:r>
            <a:r>
              <a:rPr lang="en-US" dirty="0" err="1" smtClean="0">
                <a:solidFill>
                  <a:schemeClr val="tx1"/>
                </a:solidFill>
                <a:ea typeface="ＭＳ Ｐゴシック" pitchFamily="-112" charset="-128"/>
                <a:cs typeface="ＭＳ Ｐゴシック" pitchFamily="-112" charset="-128"/>
              </a:rPr>
              <a:t>attistini</a:t>
            </a:r>
            <a:r>
              <a:rPr lang="en-US" dirty="0" smtClean="0">
                <a:solidFill>
                  <a:schemeClr val="tx1"/>
                </a:solidFill>
                <a:ea typeface="ＭＳ Ｐゴシック" pitchFamily="-112" charset="-128"/>
                <a:cs typeface="ＭＳ Ｐゴシック" pitchFamily="-112" charset="-128"/>
              </a:rPr>
              <a:t> et al. (1993), R</a:t>
            </a:r>
            <a:r>
              <a:rPr lang="en-US" baseline="30000" dirty="0" smtClean="0">
                <a:solidFill>
                  <a:schemeClr val="tx1"/>
                </a:solidFill>
                <a:ea typeface="ＭＳ Ｐゴシック" pitchFamily="-112" charset="-128"/>
                <a:cs typeface="ＭＳ Ｐゴシック" pitchFamily="-112" charset="-128"/>
              </a:rPr>
              <a:t>1/1.6</a:t>
            </a:r>
            <a:r>
              <a:rPr lang="en-US" dirty="0" smtClean="0">
                <a:solidFill>
                  <a:schemeClr val="tx1"/>
                </a:solidFill>
                <a:ea typeface="ＭＳ Ｐゴシック" pitchFamily="-112" charset="-128"/>
                <a:cs typeface="ＭＳ Ｐゴシック" pitchFamily="-112" charset="-128"/>
              </a:rPr>
              <a:t> we get excellent fit, despite much amended dataset</a:t>
            </a:r>
          </a:p>
          <a:p>
            <a:pPr marL="0" indent="0">
              <a:buFontTx/>
              <a:buNone/>
            </a:pPr>
            <a:endParaRPr lang="en-US" dirty="0" smtClean="0">
              <a:solidFill>
                <a:schemeClr val="tx1"/>
              </a:solidFill>
              <a:ea typeface="ＭＳ Ｐゴシック" pitchFamily="-112" charset="-128"/>
              <a:cs typeface="ＭＳ Ｐゴシック" pitchFamily="-112" charset="-128"/>
            </a:endParaRPr>
          </a:p>
        </p:txBody>
      </p:sp>
      <p:pic>
        <p:nvPicPr>
          <p:cNvPr id="8" name="Picture 7" descr="m31_profile_and_fits_mulder.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707567" y="1066800"/>
            <a:ext cx="6436433" cy="4819650"/>
          </a:xfrm>
          <a:prstGeom prst="rect">
            <a:avLst/>
          </a:prstGeom>
          <a:solidFill>
            <a:schemeClr val="bg1"/>
          </a:solidFill>
        </p:spPr>
      </p:pic>
      <p:pic>
        <p:nvPicPr>
          <p:cNvPr id="6" name="Picture 5" descr="m31_profile_and_fits_best_mulder.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2392699" y="1295400"/>
            <a:ext cx="6294101" cy="4718050"/>
          </a:xfrm>
          <a:prstGeom prst="rect">
            <a:avLst/>
          </a:prstGeom>
          <a:solidFill>
            <a:schemeClr val="bg1"/>
          </a:solidFill>
        </p:spPr>
      </p:pic>
      <p:sp>
        <p:nvSpPr>
          <p:cNvPr id="7" name="Title 6"/>
          <p:cNvSpPr>
            <a:spLocks noGrp="1"/>
          </p:cNvSpPr>
          <p:nvPr>
            <p:ph type="title"/>
          </p:nvPr>
        </p:nvSpPr>
        <p:spPr/>
        <p:txBody>
          <a:bodyPr/>
          <a:lstStyle/>
          <a:p>
            <a:endParaRPr lang="en-US"/>
          </a:p>
        </p:txBody>
      </p:sp>
      <p:sp>
        <p:nvSpPr>
          <p:cNvPr id="9" name="Rectangle 2"/>
          <p:cNvSpPr txBox="1">
            <a:spLocks noChangeArrowheads="1"/>
          </p:cNvSpPr>
          <p:nvPr/>
        </p:nvSpPr>
        <p:spPr bwMode="auto">
          <a:xfrm>
            <a:off x="641350" y="274638"/>
            <a:ext cx="8229600"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smtClean="0">
                <a:ln>
                  <a:noFill/>
                </a:ln>
                <a:solidFill>
                  <a:schemeClr val="tx1"/>
                </a:solidFill>
                <a:effectLst/>
                <a:uLnTx/>
                <a:uFillTx/>
                <a:latin typeface="+mj-lt"/>
                <a:ea typeface="ＭＳ Ｐゴシック" pitchFamily="-112" charset="-128"/>
                <a:cs typeface="ＭＳ Ｐゴシック" pitchFamily="-112" charset="-128"/>
              </a:rPr>
              <a:t>GC surface density profile</a:t>
            </a:r>
            <a:endParaRPr kumimoji="0" lang="en-US" sz="2800" b="0" i="0" u="none" strike="noStrike" kern="0" cap="none" spc="0" normalizeH="0" baseline="0" noProof="0" dirty="0" smtClean="0">
              <a:ln>
                <a:noFill/>
              </a:ln>
              <a:solidFill>
                <a:schemeClr val="tx1"/>
              </a:solidFill>
              <a:effectLst/>
              <a:uLnTx/>
              <a:uFillTx/>
              <a:latin typeface="+mj-lt"/>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30"/>
          <p:cNvSpPr>
            <a:spLocks noGrp="1" noChangeArrowheads="1"/>
          </p:cNvSpPr>
          <p:nvPr>
            <p:ph type="title"/>
          </p:nvPr>
        </p:nvSpPr>
        <p:spPr>
          <a:xfrm>
            <a:off x="1371600" y="609600"/>
            <a:ext cx="7467600" cy="381000"/>
          </a:xfrm>
          <a:noFill/>
        </p:spPr>
        <p:txBody>
          <a:bodyPr/>
          <a:lstStyle/>
          <a:p>
            <a:pPr eaLnBrk="1" hangingPunct="1"/>
            <a:r>
              <a:rPr lang="en-US" dirty="0" smtClean="0">
                <a:solidFill>
                  <a:schemeClr val="tx1"/>
                </a:solidFill>
                <a:ea typeface="ＭＳ Ｐゴシック" pitchFamily="-112" charset="-128"/>
                <a:cs typeface="ＭＳ Ｐゴシック" pitchFamily="-112" charset="-128"/>
              </a:rPr>
              <a:t>PAndAS</a:t>
            </a:r>
          </a:p>
        </p:txBody>
      </p:sp>
      <p:pic>
        <p:nvPicPr>
          <p:cNvPr id="5" name="Picture 4"/>
          <p:cNvPicPr>
            <a:picLocks noChangeAspect="1"/>
          </p:cNvPicPr>
          <p:nvPr/>
        </p:nvPicPr>
        <p:blipFill>
          <a:blip r:embed="rId3"/>
          <a:stretch>
            <a:fillRect/>
          </a:stretch>
        </p:blipFill>
        <p:spPr>
          <a:xfrm>
            <a:off x="838200" y="1206500"/>
            <a:ext cx="7702866" cy="37465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7" name="Text Box 12"/>
          <p:cNvSpPr txBox="1">
            <a:spLocks noChangeArrowheads="1"/>
          </p:cNvSpPr>
          <p:nvPr/>
        </p:nvSpPr>
        <p:spPr bwMode="auto">
          <a:xfrm>
            <a:off x="931863" y="1736725"/>
            <a:ext cx="184150" cy="336550"/>
          </a:xfrm>
          <a:prstGeom prst="rect">
            <a:avLst/>
          </a:prstGeom>
          <a:noFill/>
          <a:ln w="12700">
            <a:noFill/>
            <a:miter lim="800000"/>
            <a:headEnd/>
            <a:tailEnd/>
          </a:ln>
        </p:spPr>
        <p:txBody>
          <a:bodyPr wrap="none" anchor="ctr">
            <a:prstTxWarp prst="textNoShape">
              <a:avLst/>
            </a:prstTxWarp>
            <a:spAutoFit/>
          </a:bodyPr>
          <a:lstStyle/>
          <a:p>
            <a:endParaRPr lang="en-US"/>
          </a:p>
        </p:txBody>
      </p:sp>
      <p:sp>
        <p:nvSpPr>
          <p:cNvPr id="31748" name="Text Placeholder 13"/>
          <p:cNvSpPr>
            <a:spLocks noGrp="1"/>
          </p:cNvSpPr>
          <p:nvPr>
            <p:ph type="body" sz="half" idx="1"/>
          </p:nvPr>
        </p:nvSpPr>
        <p:spPr>
          <a:xfrm>
            <a:off x="184150" y="1295400"/>
            <a:ext cx="2330450" cy="3886200"/>
          </a:xfrm>
        </p:spPr>
        <p:txBody>
          <a:bodyPr/>
          <a:lstStyle/>
          <a:p>
            <a:pPr marL="0" indent="0">
              <a:buFontTx/>
              <a:buNone/>
            </a:pPr>
            <a:r>
              <a:rPr lang="en-US" dirty="0" smtClean="0">
                <a:solidFill>
                  <a:schemeClr val="tx1"/>
                </a:solidFill>
                <a:ea typeface="ＭＳ Ｐゴシック" pitchFamily="-112" charset="-128"/>
                <a:cs typeface="ＭＳ Ｐゴシック" pitchFamily="-112" charset="-128"/>
              </a:rPr>
              <a:t>New data consistent, with much larger number of clusters.</a:t>
            </a:r>
          </a:p>
          <a:p>
            <a:pPr marL="0" indent="0">
              <a:buFontTx/>
              <a:buNone/>
            </a:pPr>
            <a:endParaRPr lang="en-US" dirty="0" smtClean="0">
              <a:solidFill>
                <a:schemeClr val="tx1"/>
              </a:solidFill>
              <a:ea typeface="ＭＳ Ｐゴシック" pitchFamily="-112" charset="-128"/>
              <a:cs typeface="ＭＳ Ｐゴシック" pitchFamily="-112" charset="-128"/>
            </a:endParaRPr>
          </a:p>
          <a:p>
            <a:pPr marL="0" indent="0">
              <a:buFontTx/>
              <a:buNone/>
            </a:pPr>
            <a:r>
              <a:rPr lang="en-US" dirty="0" smtClean="0">
                <a:solidFill>
                  <a:schemeClr val="tx1"/>
                </a:solidFill>
                <a:ea typeface="ＭＳ Ｐゴシック" pitchFamily="-112" charset="-128"/>
                <a:cs typeface="ＭＳ Ｐゴシック" pitchFamily="-112" charset="-128"/>
              </a:rPr>
              <a:t>Outer region starting to show suggestions of ‘</a:t>
            </a:r>
            <a:r>
              <a:rPr lang="en-US" dirty="0" smtClean="0">
                <a:solidFill>
                  <a:schemeClr val="tx1"/>
                </a:solidFill>
                <a:ea typeface="ＭＳ Ｐゴシック" pitchFamily="-112" charset="-128"/>
                <a:cs typeface="ＭＳ Ｐゴシック" pitchFamily="-112" charset="-128"/>
              </a:rPr>
              <a:t>substructure’.</a:t>
            </a:r>
            <a:endParaRPr lang="en-US" dirty="0" smtClean="0">
              <a:solidFill>
                <a:schemeClr val="tx1"/>
              </a:solidFill>
              <a:ea typeface="ＭＳ Ｐゴシック" pitchFamily="-112" charset="-128"/>
              <a:cs typeface="ＭＳ Ｐゴシック" pitchFamily="-112" charset="-128"/>
            </a:endParaRPr>
          </a:p>
          <a:p>
            <a:pPr marL="0" indent="0">
              <a:buFontTx/>
              <a:buNone/>
            </a:pPr>
            <a:endParaRPr lang="en-US" dirty="0" smtClean="0">
              <a:solidFill>
                <a:schemeClr val="tx1"/>
              </a:solidFill>
              <a:ea typeface="ＭＳ Ｐゴシック" pitchFamily="-112" charset="-128"/>
              <a:cs typeface="ＭＳ Ｐゴシック" pitchFamily="-112" charset="-128"/>
            </a:endParaRPr>
          </a:p>
          <a:p>
            <a:pPr marL="0" indent="0">
              <a:buFontTx/>
              <a:buNone/>
            </a:pPr>
            <a:endParaRPr lang="en-US" dirty="0" smtClean="0">
              <a:solidFill>
                <a:schemeClr val="tx1"/>
              </a:solidFill>
              <a:ea typeface="ＭＳ Ｐゴシック" pitchFamily="-112" charset="-128"/>
              <a:cs typeface="ＭＳ Ｐゴシック" pitchFamily="-112" charset="-128"/>
            </a:endParaRPr>
          </a:p>
        </p:txBody>
      </p:sp>
      <p:pic>
        <p:nvPicPr>
          <p:cNvPr id="8" name="Picture 7" descr="m31_profile_and_fits_mulder.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707567" y="1066800"/>
            <a:ext cx="6436433" cy="4819650"/>
          </a:xfrm>
          <a:prstGeom prst="rect">
            <a:avLst/>
          </a:prstGeom>
          <a:solidFill>
            <a:schemeClr val="bg1"/>
          </a:solidFill>
        </p:spPr>
      </p:pic>
      <p:pic>
        <p:nvPicPr>
          <p:cNvPr id="6" name="Picture 5" descr="m31_profile_and_fits_best_mulder.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2392699" y="1295400"/>
            <a:ext cx="6294101" cy="4718050"/>
          </a:xfrm>
          <a:prstGeom prst="rect">
            <a:avLst/>
          </a:prstGeom>
          <a:solidFill>
            <a:schemeClr val="bg1"/>
          </a:solidFill>
        </p:spPr>
      </p:pic>
      <p:sp>
        <p:nvSpPr>
          <p:cNvPr id="7" name="Title 6"/>
          <p:cNvSpPr>
            <a:spLocks noGrp="1"/>
          </p:cNvSpPr>
          <p:nvPr>
            <p:ph type="title"/>
          </p:nvPr>
        </p:nvSpPr>
        <p:spPr/>
        <p:txBody>
          <a:bodyPr/>
          <a:lstStyle/>
          <a:p>
            <a:endParaRPr lang="en-US"/>
          </a:p>
        </p:txBody>
      </p:sp>
      <p:sp>
        <p:nvSpPr>
          <p:cNvPr id="9" name="Rectangle 2"/>
          <p:cNvSpPr txBox="1">
            <a:spLocks noChangeArrowheads="1"/>
          </p:cNvSpPr>
          <p:nvPr/>
        </p:nvSpPr>
        <p:spPr bwMode="auto">
          <a:xfrm>
            <a:off x="641350" y="274638"/>
            <a:ext cx="8229600"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smtClean="0">
                <a:ln>
                  <a:noFill/>
                </a:ln>
                <a:solidFill>
                  <a:schemeClr val="tx1"/>
                </a:solidFill>
                <a:effectLst/>
                <a:uLnTx/>
                <a:uFillTx/>
                <a:latin typeface="+mj-lt"/>
                <a:ea typeface="ＭＳ Ｐゴシック" pitchFamily="-112" charset="-128"/>
                <a:cs typeface="ＭＳ Ｐゴシック" pitchFamily="-112" charset="-128"/>
              </a:rPr>
              <a:t>GC surface density profile</a:t>
            </a:r>
            <a:endParaRPr kumimoji="0" lang="en-US" sz="2800" b="0" i="0" u="none" strike="noStrike" kern="0" cap="none" spc="0" normalizeH="0" baseline="0" noProof="0" dirty="0" smtClean="0">
              <a:ln>
                <a:noFill/>
              </a:ln>
              <a:solidFill>
                <a:schemeClr val="tx1"/>
              </a:solidFill>
              <a:effectLst/>
              <a:uLnTx/>
              <a:uFillTx/>
              <a:latin typeface="+mj-lt"/>
              <a:ea typeface="ＭＳ Ｐゴシック" pitchFamily="-112" charset="-128"/>
              <a:cs typeface="ＭＳ Ｐゴシック" pitchFamily="-112" charset="-128"/>
            </a:endParaRPr>
          </a:p>
        </p:txBody>
      </p:sp>
      <p:pic>
        <p:nvPicPr>
          <p:cNvPr id="10" name="Picture 9" descr="dougal_m31_profile_and_fits_best_mulder.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2438400" y="1218948"/>
            <a:ext cx="6324600" cy="4800852"/>
          </a:xfrm>
          <a:prstGeom prst="rect">
            <a:avLst/>
          </a:prstGeom>
          <a:solidFill>
            <a:schemeClr val="bg1"/>
          </a:solid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m31_gc_and_stars_notlog_mulder.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164824" y="1143000"/>
            <a:ext cx="6979176" cy="4591050"/>
          </a:xfrm>
          <a:prstGeom prst="rect">
            <a:avLst/>
          </a:prstGeom>
          <a:solidFill>
            <a:schemeClr val="bg1"/>
          </a:solidFill>
        </p:spPr>
      </p:pic>
      <p:sp>
        <p:nvSpPr>
          <p:cNvPr id="31747" name="Text Box 12"/>
          <p:cNvSpPr txBox="1">
            <a:spLocks noChangeArrowheads="1"/>
          </p:cNvSpPr>
          <p:nvPr/>
        </p:nvSpPr>
        <p:spPr bwMode="auto">
          <a:xfrm>
            <a:off x="931863" y="1736725"/>
            <a:ext cx="184150" cy="336550"/>
          </a:xfrm>
          <a:prstGeom prst="rect">
            <a:avLst/>
          </a:prstGeom>
          <a:noFill/>
          <a:ln w="12700">
            <a:noFill/>
            <a:miter lim="800000"/>
            <a:headEnd/>
            <a:tailEnd/>
          </a:ln>
        </p:spPr>
        <p:txBody>
          <a:bodyPr wrap="none" anchor="ctr">
            <a:prstTxWarp prst="textNoShape">
              <a:avLst/>
            </a:prstTxWarp>
            <a:spAutoFit/>
          </a:bodyPr>
          <a:lstStyle/>
          <a:p>
            <a:endParaRPr lang="en-US"/>
          </a:p>
        </p:txBody>
      </p:sp>
      <p:sp>
        <p:nvSpPr>
          <p:cNvPr id="31748" name="Text Placeholder 13"/>
          <p:cNvSpPr>
            <a:spLocks noGrp="1"/>
          </p:cNvSpPr>
          <p:nvPr>
            <p:ph type="body" sz="half" idx="1"/>
          </p:nvPr>
        </p:nvSpPr>
        <p:spPr>
          <a:xfrm>
            <a:off x="184150" y="1295400"/>
            <a:ext cx="2330450" cy="3886200"/>
          </a:xfrm>
        </p:spPr>
        <p:txBody>
          <a:bodyPr/>
          <a:lstStyle/>
          <a:p>
            <a:pPr marL="0" indent="0">
              <a:buFontTx/>
              <a:buNone/>
            </a:pPr>
            <a:r>
              <a:rPr lang="en-US" sz="1800" dirty="0" smtClean="0">
                <a:solidFill>
                  <a:schemeClr val="tx1"/>
                </a:solidFill>
                <a:ea typeface="ＭＳ Ｐゴシック" pitchFamily="-112" charset="-128"/>
                <a:cs typeface="ＭＳ Ｐゴシック" pitchFamily="-112" charset="-128"/>
              </a:rPr>
              <a:t>GCs and stars follow similar profile.</a:t>
            </a:r>
          </a:p>
          <a:p>
            <a:pPr marL="0" indent="0">
              <a:buFontTx/>
              <a:buNone/>
            </a:pPr>
            <a:endParaRPr lang="en-US" sz="1800" dirty="0" smtClean="0">
              <a:solidFill>
                <a:schemeClr val="tx1"/>
              </a:solidFill>
              <a:ea typeface="ＭＳ Ｐゴシック" pitchFamily="-112" charset="-128"/>
              <a:cs typeface="ＭＳ Ｐゴシック" pitchFamily="-112" charset="-128"/>
            </a:endParaRPr>
          </a:p>
          <a:p>
            <a:pPr marL="0" indent="0">
              <a:buFontTx/>
              <a:buNone/>
            </a:pPr>
            <a:r>
              <a:rPr lang="en-US" sz="1800" dirty="0" smtClean="0">
                <a:solidFill>
                  <a:schemeClr val="tx1"/>
                </a:solidFill>
                <a:ea typeface="ＭＳ Ｐゴシック" pitchFamily="-112" charset="-128"/>
                <a:cs typeface="ＭＳ Ｐゴシック" pitchFamily="-112" charset="-128"/>
              </a:rPr>
              <a:t>New data even has a bump at </a:t>
            </a:r>
            <a:r>
              <a:rPr lang="en-US" sz="1800" dirty="0" err="1" smtClean="0">
                <a:solidFill>
                  <a:schemeClr val="tx1"/>
                </a:solidFill>
                <a:ea typeface="ＭＳ Ｐゴシック" pitchFamily="-112" charset="-128"/>
                <a:cs typeface="ＭＳ Ｐゴシック" pitchFamily="-112" charset="-128"/>
              </a:rPr>
              <a:t>R</a:t>
            </a:r>
            <a:r>
              <a:rPr lang="en-US" sz="1800" baseline="-25000" dirty="0" err="1" smtClean="0">
                <a:solidFill>
                  <a:schemeClr val="tx1"/>
                </a:solidFill>
                <a:ea typeface="ＭＳ Ｐゴシック" pitchFamily="-112" charset="-128"/>
                <a:cs typeface="ＭＳ Ｐゴシック" pitchFamily="-112" charset="-128"/>
              </a:rPr>
              <a:t>proj</a:t>
            </a:r>
            <a:r>
              <a:rPr lang="en-US" sz="1800" dirty="0" smtClean="0">
                <a:solidFill>
                  <a:schemeClr val="tx1"/>
                </a:solidFill>
                <a:ea typeface="ＭＳ Ｐゴシック" pitchFamily="-112" charset="-128"/>
                <a:cs typeface="ＭＳ Ｐゴシック" pitchFamily="-112" charset="-128"/>
              </a:rPr>
              <a:t> ~ </a:t>
            </a:r>
            <a:r>
              <a:rPr lang="en-US" sz="1800" smtClean="0">
                <a:solidFill>
                  <a:schemeClr val="tx1"/>
                </a:solidFill>
                <a:ea typeface="ＭＳ Ｐゴシック" pitchFamily="-112" charset="-128"/>
                <a:cs typeface="ＭＳ Ｐゴシック" pitchFamily="-112" charset="-128"/>
              </a:rPr>
              <a:t>40 kpc.</a:t>
            </a:r>
            <a:endParaRPr lang="en-US" sz="1800" smtClean="0">
              <a:solidFill>
                <a:schemeClr val="tx1"/>
              </a:solidFill>
              <a:ea typeface="ＭＳ Ｐゴシック" pitchFamily="-112" charset="-128"/>
              <a:cs typeface="ＭＳ Ｐゴシック" pitchFamily="-112" charset="-128"/>
            </a:endParaRPr>
          </a:p>
          <a:p>
            <a:pPr marL="0" indent="0">
              <a:buFontTx/>
              <a:buNone/>
            </a:pPr>
            <a:endParaRPr lang="en-US" sz="1800" dirty="0" smtClean="0">
              <a:solidFill>
                <a:schemeClr val="tx1"/>
              </a:solidFill>
              <a:ea typeface="ＭＳ Ｐゴシック" pitchFamily="-112" charset="-128"/>
              <a:cs typeface="ＭＳ Ｐゴシック" pitchFamily="-112" charset="-128"/>
            </a:endParaRPr>
          </a:p>
          <a:p>
            <a:pPr marL="0" indent="0">
              <a:buFontTx/>
              <a:buNone/>
            </a:pPr>
            <a:r>
              <a:rPr lang="en-US" sz="1800" dirty="0" smtClean="0">
                <a:solidFill>
                  <a:schemeClr val="tx1"/>
                </a:solidFill>
                <a:ea typeface="ＭＳ Ｐゴシック" pitchFamily="-112" charset="-128"/>
                <a:cs typeface="ＭＳ Ｐゴシック" pitchFamily="-112" charset="-128"/>
              </a:rPr>
              <a:t>Suggestive of a common origin?</a:t>
            </a:r>
          </a:p>
          <a:p>
            <a:pPr marL="0" indent="0">
              <a:buFontTx/>
              <a:buNone/>
            </a:pPr>
            <a:endParaRPr lang="en-US" dirty="0" smtClean="0">
              <a:solidFill>
                <a:schemeClr val="tx1"/>
              </a:solidFill>
              <a:ea typeface="ＭＳ Ｐゴシック" pitchFamily="-112" charset="-128"/>
              <a:cs typeface="ＭＳ Ｐゴシック" pitchFamily="-112" charset="-128"/>
            </a:endParaRPr>
          </a:p>
        </p:txBody>
      </p:sp>
      <p:sp>
        <p:nvSpPr>
          <p:cNvPr id="6" name="Title 5"/>
          <p:cNvSpPr>
            <a:spLocks noGrp="1"/>
          </p:cNvSpPr>
          <p:nvPr>
            <p:ph type="title"/>
          </p:nvPr>
        </p:nvSpPr>
        <p:spPr>
          <a:xfrm>
            <a:off x="457200" y="274638"/>
            <a:ext cx="8382000" cy="706437"/>
          </a:xfrm>
        </p:spPr>
        <p:txBody>
          <a:bodyPr/>
          <a:lstStyle/>
          <a:p>
            <a:endParaRPr lang="en-US"/>
          </a:p>
        </p:txBody>
      </p:sp>
      <p:sp>
        <p:nvSpPr>
          <p:cNvPr id="8" name="Rectangle 2"/>
          <p:cNvSpPr txBox="1">
            <a:spLocks noChangeArrowheads="1"/>
          </p:cNvSpPr>
          <p:nvPr/>
        </p:nvSpPr>
        <p:spPr bwMode="auto">
          <a:xfrm>
            <a:off x="641350" y="274638"/>
            <a:ext cx="8229600"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smtClean="0">
                <a:ln>
                  <a:noFill/>
                </a:ln>
                <a:solidFill>
                  <a:schemeClr val="tx1"/>
                </a:solidFill>
                <a:effectLst/>
                <a:uLnTx/>
                <a:uFillTx/>
                <a:latin typeface="+mj-lt"/>
                <a:ea typeface="ＭＳ Ｐゴシック" pitchFamily="-112" charset="-128"/>
                <a:cs typeface="ＭＳ Ｐゴシック" pitchFamily="-112" charset="-128"/>
              </a:rPr>
              <a:t>GC surface density profile</a:t>
            </a:r>
            <a:endParaRPr kumimoji="0" lang="en-US" sz="2800" b="0" i="0" u="none" strike="noStrike" kern="0" cap="none" spc="0" normalizeH="0" baseline="0" noProof="0" dirty="0" smtClean="0">
              <a:ln>
                <a:noFill/>
              </a:ln>
              <a:solidFill>
                <a:schemeClr val="tx1"/>
              </a:solidFill>
              <a:effectLst/>
              <a:uLnTx/>
              <a:uFillTx/>
              <a:latin typeface="+mj-lt"/>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Comparison with models</a:t>
            </a:r>
            <a:endParaRPr lang="en-US" dirty="0">
              <a:solidFill>
                <a:srgbClr val="000000"/>
              </a:solidFill>
            </a:endParaRPr>
          </a:p>
        </p:txBody>
      </p:sp>
      <p:sp>
        <p:nvSpPr>
          <p:cNvPr id="3" name="Content Placeholder 2"/>
          <p:cNvSpPr>
            <a:spLocks noGrp="1"/>
          </p:cNvSpPr>
          <p:nvPr>
            <p:ph idx="1"/>
          </p:nvPr>
        </p:nvSpPr>
        <p:spPr>
          <a:xfrm>
            <a:off x="457200" y="1371600"/>
            <a:ext cx="3581400" cy="3960813"/>
          </a:xfrm>
        </p:spPr>
        <p:txBody>
          <a:bodyPr/>
          <a:lstStyle/>
          <a:p>
            <a:r>
              <a:rPr lang="en-US" sz="1800" dirty="0" smtClean="0">
                <a:solidFill>
                  <a:schemeClr val="tx1"/>
                </a:solidFill>
              </a:rPr>
              <a:t>Abadi et al. (2005)</a:t>
            </a:r>
          </a:p>
          <a:p>
            <a:r>
              <a:rPr lang="en-US" sz="1800" dirty="0" smtClean="0">
                <a:solidFill>
                  <a:schemeClr val="tx1"/>
                </a:solidFill>
              </a:rPr>
              <a:t>Numerical simulations of mergers produce a ‘luminous radius’ </a:t>
            </a:r>
            <a:r>
              <a:rPr lang="en-US" sz="1800" dirty="0" err="1" smtClean="0">
                <a:solidFill>
                  <a:schemeClr val="tx1"/>
                </a:solidFill>
              </a:rPr>
              <a:t>r</a:t>
            </a:r>
            <a:r>
              <a:rPr lang="en-US" sz="1800" baseline="-25000" dirty="0" err="1" smtClean="0">
                <a:solidFill>
                  <a:schemeClr val="tx1"/>
                </a:solidFill>
              </a:rPr>
              <a:t>lum</a:t>
            </a:r>
            <a:r>
              <a:rPr lang="en-US" sz="1800" dirty="0" smtClean="0">
                <a:solidFill>
                  <a:schemeClr val="tx1"/>
                </a:solidFill>
              </a:rPr>
              <a:t>, beyond which stars mostly accreted.</a:t>
            </a:r>
          </a:p>
          <a:p>
            <a:r>
              <a:rPr lang="en-US" sz="1800" dirty="0" smtClean="0">
                <a:solidFill>
                  <a:schemeClr val="tx1"/>
                </a:solidFill>
              </a:rPr>
              <a:t>We have different slopes in our data, but qualitative similarity with break in M31 profiles.</a:t>
            </a:r>
            <a:endParaRPr lang="en-US" sz="1800" dirty="0">
              <a:solidFill>
                <a:schemeClr val="tx1"/>
              </a:solidFill>
            </a:endParaRPr>
          </a:p>
        </p:txBody>
      </p:sp>
      <p:pic>
        <p:nvPicPr>
          <p:cNvPr id="5" name="Picture 4" descr="abadi.gif"/>
          <p:cNvPicPr>
            <a:picLocks noChangeAspect="1"/>
          </p:cNvPicPr>
          <p:nvPr/>
        </p:nvPicPr>
        <p:blipFill>
          <a:blip r:embed="rId2"/>
          <a:stretch>
            <a:fillRect/>
          </a:stretch>
        </p:blipFill>
        <p:spPr>
          <a:xfrm>
            <a:off x="4038600" y="1219199"/>
            <a:ext cx="4896930" cy="4720641"/>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8"/>
          <p:cNvSpPr>
            <a:spLocks noGrp="1" noChangeArrowheads="1"/>
          </p:cNvSpPr>
          <p:nvPr>
            <p:ph type="title"/>
          </p:nvPr>
        </p:nvSpPr>
        <p:spPr>
          <a:xfrm>
            <a:off x="2514600" y="381000"/>
            <a:ext cx="6324600" cy="609600"/>
          </a:xfrm>
          <a:noFill/>
        </p:spPr>
        <p:txBody>
          <a:bodyPr/>
          <a:lstStyle/>
          <a:p>
            <a:pPr eaLnBrk="1" hangingPunct="1"/>
            <a:r>
              <a:rPr lang="en-US" smtClean="0">
                <a:solidFill>
                  <a:schemeClr val="tx1"/>
                </a:solidFill>
                <a:ea typeface="ＭＳ Ｐゴシック" pitchFamily="-112" charset="-128"/>
                <a:cs typeface="ＭＳ Ｐゴシック" pitchFamily="-112" charset="-128"/>
              </a:rPr>
              <a:t>GCs and substructure</a:t>
            </a:r>
          </a:p>
        </p:txBody>
      </p:sp>
      <p:sp>
        <p:nvSpPr>
          <p:cNvPr id="21507" name="Rectangle 10"/>
          <p:cNvSpPr>
            <a:spLocks noGrp="1" noChangeArrowheads="1"/>
          </p:cNvSpPr>
          <p:nvPr>
            <p:ph type="body" idx="1"/>
          </p:nvPr>
        </p:nvSpPr>
        <p:spPr>
          <a:xfrm>
            <a:off x="228600" y="1371600"/>
            <a:ext cx="3429000" cy="2590800"/>
          </a:xfrm>
        </p:spPr>
        <p:txBody>
          <a:bodyPr/>
          <a:lstStyle/>
          <a:p>
            <a:pPr marL="0" indent="0" eaLnBrk="1" hangingPunct="1">
              <a:buFontTx/>
              <a:buNone/>
            </a:pPr>
            <a:r>
              <a:rPr lang="en-US" sz="1800" dirty="0" smtClean="0">
                <a:solidFill>
                  <a:schemeClr val="tx1"/>
                </a:solidFill>
                <a:ea typeface="ＭＳ Ｐゴシック" pitchFamily="-112" charset="-128"/>
                <a:cs typeface="ＭＳ Ｐゴシック" pitchFamily="-112" charset="-128"/>
              </a:rPr>
              <a:t>GCs lay on stellar </a:t>
            </a:r>
            <a:r>
              <a:rPr lang="en-US" sz="1800" dirty="0" smtClean="0">
                <a:solidFill>
                  <a:schemeClr val="tx1"/>
                </a:solidFill>
                <a:ea typeface="ＭＳ Ｐゴシック" pitchFamily="-112" charset="-128"/>
                <a:cs typeface="ＭＳ Ｐゴシック" pitchFamily="-112" charset="-128"/>
              </a:rPr>
              <a:t>substructure.</a:t>
            </a:r>
          </a:p>
          <a:p>
            <a:pPr marL="0" indent="0" eaLnBrk="1" hangingPunct="1">
              <a:buFontTx/>
              <a:buNone/>
            </a:pPr>
            <a:endParaRPr lang="en-US" sz="1800" dirty="0" smtClean="0">
              <a:solidFill>
                <a:schemeClr val="tx1"/>
              </a:solidFill>
              <a:ea typeface="ＭＳ Ｐゴシック" pitchFamily="-112" charset="-128"/>
              <a:cs typeface="ＭＳ Ｐゴシック" pitchFamily="-112" charset="-128"/>
            </a:endParaRPr>
          </a:p>
          <a:p>
            <a:pPr marL="0" indent="0" eaLnBrk="1" hangingPunct="1">
              <a:buFontTx/>
              <a:buNone/>
            </a:pPr>
            <a:r>
              <a:rPr lang="en-US" sz="1800" dirty="0" smtClean="0">
                <a:solidFill>
                  <a:schemeClr val="tx1"/>
                </a:solidFill>
                <a:ea typeface="ＭＳ Ｐゴシック" pitchFamily="-112" charset="-128"/>
                <a:cs typeface="ＭＳ Ｐゴシック" pitchFamily="-112" charset="-128"/>
              </a:rPr>
              <a:t>Mackey et al (2010) applied a Monte Carlo technique and found a &lt; 1% chance that clusters would lie on the stellar over-densities (&gt; 3.5 </a:t>
            </a:r>
            <a:r>
              <a:rPr lang="en-US" sz="1800" dirty="0" err="1" smtClean="0">
                <a:solidFill>
                  <a:schemeClr val="tx1"/>
                </a:solidFill>
                <a:ea typeface="ＭＳ Ｐゴシック" pitchFamily="-112" charset="-128"/>
                <a:cs typeface="ＭＳ Ｐゴシック" pitchFamily="-112" charset="-128"/>
              </a:rPr>
              <a:t>σ</a:t>
            </a:r>
            <a:r>
              <a:rPr lang="en-US" sz="1800" dirty="0" smtClean="0">
                <a:solidFill>
                  <a:schemeClr val="tx1"/>
                </a:solidFill>
                <a:ea typeface="ＭＳ Ｐゴシック" pitchFamily="-112" charset="-128"/>
                <a:cs typeface="ＭＳ Ｐゴシック" pitchFamily="-112" charset="-128"/>
              </a:rPr>
              <a:t> over local background).</a:t>
            </a:r>
          </a:p>
          <a:p>
            <a:pPr marL="0" indent="0" eaLnBrk="1" hangingPunct="1">
              <a:buFontTx/>
              <a:buNone/>
            </a:pPr>
            <a:endParaRPr lang="en-US" dirty="0" smtClean="0">
              <a:solidFill>
                <a:schemeClr val="tx1"/>
              </a:solidFill>
              <a:ea typeface="ＭＳ Ｐゴシック" pitchFamily="-112" charset="-128"/>
              <a:cs typeface="ＭＳ Ｐゴシック" pitchFamily="-112" charset="-128"/>
            </a:endParaRPr>
          </a:p>
        </p:txBody>
      </p:sp>
      <p:pic>
        <p:nvPicPr>
          <p:cNvPr id="21508" name="Picture 6" descr="dougalFig3.jpg"/>
          <p:cNvPicPr>
            <a:picLocks noChangeAspect="1"/>
          </p:cNvPicPr>
          <p:nvPr/>
        </p:nvPicPr>
        <p:blipFill>
          <a:blip r:embed="rId3"/>
          <a:srcRect/>
          <a:stretch>
            <a:fillRect/>
          </a:stretch>
        </p:blipFill>
        <p:spPr bwMode="auto">
          <a:xfrm>
            <a:off x="3810000" y="1143000"/>
            <a:ext cx="5016500" cy="4935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m31_clus_dw_2011_B.gif"/>
          <p:cNvPicPr>
            <a:picLocks noChangeAspect="1"/>
          </p:cNvPicPr>
          <p:nvPr/>
        </p:nvPicPr>
        <p:blipFill>
          <a:blip r:embed="rId3"/>
          <a:stretch>
            <a:fillRect/>
          </a:stretch>
        </p:blipFill>
        <p:spPr>
          <a:xfrm>
            <a:off x="2850017" y="152400"/>
            <a:ext cx="6217784" cy="5638800"/>
          </a:xfrm>
          <a:prstGeom prst="rect">
            <a:avLst/>
          </a:prstGeom>
        </p:spPr>
      </p:pic>
      <p:sp>
        <p:nvSpPr>
          <p:cNvPr id="33794" name="Rectangle 2"/>
          <p:cNvSpPr>
            <a:spLocks noGrp="1" noChangeArrowheads="1"/>
          </p:cNvSpPr>
          <p:nvPr>
            <p:ph type="title"/>
          </p:nvPr>
        </p:nvSpPr>
        <p:spPr>
          <a:xfrm>
            <a:off x="0" y="274638"/>
            <a:ext cx="8686800" cy="706437"/>
          </a:xfrm>
        </p:spPr>
        <p:txBody>
          <a:bodyPr/>
          <a:lstStyle/>
          <a:p>
            <a:pPr algn="l" eaLnBrk="1" hangingPunct="1"/>
            <a:r>
              <a:rPr lang="en-US" dirty="0" smtClean="0">
                <a:solidFill>
                  <a:schemeClr val="tx1"/>
                </a:solidFill>
                <a:ea typeface="ＭＳ Ｐゴシック" pitchFamily="-112" charset="-128"/>
                <a:cs typeface="ＭＳ Ｐゴシック" pitchFamily="-112" charset="-128"/>
              </a:rPr>
              <a:t>Velocities</a:t>
            </a:r>
            <a:endParaRPr lang="en-US" dirty="0" smtClean="0">
              <a:solidFill>
                <a:schemeClr val="tx1"/>
              </a:solidFill>
              <a:ea typeface="ＭＳ Ｐゴシック" pitchFamily="-112" charset="-128"/>
              <a:cs typeface="ＭＳ Ｐゴシック" pitchFamily="-112" charset="-128"/>
            </a:endParaRPr>
          </a:p>
        </p:txBody>
      </p:sp>
      <p:sp>
        <p:nvSpPr>
          <p:cNvPr id="33795" name="Text Box 12"/>
          <p:cNvSpPr txBox="1">
            <a:spLocks noChangeArrowheads="1"/>
          </p:cNvSpPr>
          <p:nvPr/>
        </p:nvSpPr>
        <p:spPr bwMode="auto">
          <a:xfrm>
            <a:off x="747713" y="1736725"/>
            <a:ext cx="184150" cy="336550"/>
          </a:xfrm>
          <a:prstGeom prst="rect">
            <a:avLst/>
          </a:prstGeom>
          <a:noFill/>
          <a:ln w="12700">
            <a:noFill/>
            <a:miter lim="800000"/>
            <a:headEnd/>
            <a:tailEnd/>
          </a:ln>
        </p:spPr>
        <p:txBody>
          <a:bodyPr wrap="none" anchor="ctr">
            <a:prstTxWarp prst="textNoShape">
              <a:avLst/>
            </a:prstTxWarp>
            <a:spAutoFit/>
          </a:bodyPr>
          <a:lstStyle/>
          <a:p>
            <a:endParaRPr lang="en-US"/>
          </a:p>
        </p:txBody>
      </p:sp>
      <p:sp>
        <p:nvSpPr>
          <p:cNvPr id="22533" name="Rectangle 13"/>
          <p:cNvSpPr>
            <a:spLocks noGrp="1" noChangeArrowheads="1"/>
          </p:cNvSpPr>
          <p:nvPr>
            <p:ph type="body" idx="1"/>
          </p:nvPr>
        </p:nvSpPr>
        <p:spPr>
          <a:xfrm>
            <a:off x="76200" y="1219200"/>
            <a:ext cx="2362200" cy="4343400"/>
          </a:xfrm>
        </p:spPr>
        <p:txBody>
          <a:bodyPr/>
          <a:lstStyle/>
          <a:p>
            <a:pPr marL="0" indent="0" eaLnBrk="1" hangingPunct="1">
              <a:buFontTx/>
              <a:buNone/>
              <a:defRPr/>
            </a:pPr>
            <a:r>
              <a:rPr lang="en-US" dirty="0" smtClean="0">
                <a:solidFill>
                  <a:schemeClr val="tx1"/>
                </a:solidFill>
              </a:rPr>
              <a:t>Most R</a:t>
            </a:r>
            <a:r>
              <a:rPr lang="en-US" baseline="-25000" dirty="0" smtClean="0">
                <a:solidFill>
                  <a:schemeClr val="tx1"/>
                </a:solidFill>
              </a:rPr>
              <a:t>V</a:t>
            </a:r>
            <a:r>
              <a:rPr lang="en-US" dirty="0" smtClean="0">
                <a:solidFill>
                  <a:schemeClr val="tx1"/>
                </a:solidFill>
              </a:rPr>
              <a:t>s to date </a:t>
            </a:r>
            <a:r>
              <a:rPr lang="en-US" dirty="0" smtClean="0">
                <a:solidFill>
                  <a:schemeClr val="tx1"/>
                </a:solidFill>
              </a:rPr>
              <a:t>are in the inner halo, where substructure more confusing</a:t>
            </a:r>
          </a:p>
          <a:p>
            <a:pPr marL="0" indent="0" eaLnBrk="1" hangingPunct="1">
              <a:buFontTx/>
              <a:buNone/>
              <a:defRPr/>
            </a:pPr>
            <a:endParaRPr lang="en-US" dirty="0" smtClean="0">
              <a:solidFill>
                <a:schemeClr val="tx1"/>
              </a:solidFill>
            </a:endParaRPr>
          </a:p>
          <a:p>
            <a:pPr marL="0" indent="0" eaLnBrk="1" hangingPunct="1">
              <a:buFontTx/>
              <a:buNone/>
              <a:defRPr/>
            </a:pPr>
            <a:r>
              <a:rPr lang="en-US" dirty="0" smtClean="0">
                <a:solidFill>
                  <a:schemeClr val="tx1"/>
                </a:solidFill>
              </a:rPr>
              <a:t>New data taken in outer halo, and being reduced</a:t>
            </a:r>
          </a:p>
          <a:p>
            <a:pPr marL="0" indent="0" eaLnBrk="1" hangingPunct="1">
              <a:buFontTx/>
              <a:buNone/>
              <a:defRPr/>
            </a:pPr>
            <a:endParaRPr lang="en-US" dirty="0" smtClean="0">
              <a:solidFill>
                <a:schemeClr val="tx1"/>
              </a:solidFill>
            </a:endParaRPr>
          </a:p>
          <a:p>
            <a:pPr marL="0" indent="0" eaLnBrk="1" hangingPunct="1">
              <a:buFontTx/>
              <a:buNone/>
              <a:defRPr/>
            </a:pPr>
            <a:r>
              <a:rPr lang="en-US" dirty="0" smtClean="0">
                <a:solidFill>
                  <a:schemeClr val="tx1"/>
                </a:solidFill>
              </a:rPr>
              <a:t>As a taster, 2 R</a:t>
            </a:r>
            <a:r>
              <a:rPr lang="en-US" baseline="-25000" dirty="0" smtClean="0">
                <a:solidFill>
                  <a:schemeClr val="tx1"/>
                </a:solidFill>
              </a:rPr>
              <a:t>V</a:t>
            </a:r>
            <a:r>
              <a:rPr lang="en-US" dirty="0" smtClean="0">
                <a:solidFill>
                  <a:schemeClr val="tx1"/>
                </a:solidFill>
              </a:rPr>
              <a:t>s in the SW cloud from GMOS</a:t>
            </a:r>
          </a:p>
          <a:p>
            <a:pPr marL="0" indent="0" eaLnBrk="1" hangingPunct="1">
              <a:buFontTx/>
              <a:buNone/>
              <a:defRPr/>
            </a:pPr>
            <a:endParaRPr lang="en-US" dirty="0" smtClean="0">
              <a:solidFill>
                <a:schemeClr val="tx1"/>
              </a:solidFill>
            </a:endParaRPr>
          </a:p>
          <a:p>
            <a:pPr marL="0" indent="0" eaLnBrk="1" hangingPunct="1">
              <a:buFontTx/>
              <a:buNone/>
              <a:defRPr/>
            </a:pPr>
            <a:r>
              <a:rPr lang="en-US" dirty="0" smtClean="0">
                <a:solidFill>
                  <a:schemeClr val="tx1"/>
                </a:solidFill>
              </a:rPr>
              <a:t>HEC-14  -426</a:t>
            </a:r>
            <a:r>
              <a:rPr lang="en-US" dirty="0" smtClean="0">
                <a:solidFill>
                  <a:schemeClr val="tx1"/>
                </a:solidFill>
              </a:rPr>
              <a:t> ±12 </a:t>
            </a:r>
            <a:r>
              <a:rPr lang="en-US" dirty="0" smtClean="0">
                <a:solidFill>
                  <a:schemeClr val="tx1"/>
                </a:solidFill>
              </a:rPr>
              <a:t>km/</a:t>
            </a:r>
            <a:r>
              <a:rPr lang="en-US" dirty="0" err="1" smtClean="0">
                <a:solidFill>
                  <a:schemeClr val="tx1"/>
                </a:solidFill>
              </a:rPr>
              <a:t>s</a:t>
            </a:r>
            <a:endParaRPr lang="en-US" dirty="0" smtClean="0">
              <a:solidFill>
                <a:schemeClr val="tx1"/>
              </a:solidFill>
            </a:endParaRPr>
          </a:p>
          <a:p>
            <a:pPr marL="0" indent="0" eaLnBrk="1" hangingPunct="1">
              <a:buFontTx/>
              <a:buNone/>
              <a:defRPr/>
            </a:pPr>
            <a:r>
              <a:rPr lang="en-US" dirty="0" smtClean="0">
                <a:solidFill>
                  <a:schemeClr val="tx1"/>
                </a:solidFill>
              </a:rPr>
              <a:t>HEC-15  -405</a:t>
            </a:r>
            <a:r>
              <a:rPr lang="en-US" dirty="0" smtClean="0">
                <a:solidFill>
                  <a:schemeClr val="tx1"/>
                </a:solidFill>
              </a:rPr>
              <a:t> ± 5 </a:t>
            </a:r>
            <a:r>
              <a:rPr lang="en-US" dirty="0" smtClean="0">
                <a:solidFill>
                  <a:schemeClr val="tx1"/>
                </a:solidFill>
              </a:rPr>
              <a:t>km/</a:t>
            </a:r>
            <a:r>
              <a:rPr lang="en-US" dirty="0" err="1" smtClean="0">
                <a:solidFill>
                  <a:schemeClr val="tx1"/>
                </a:solidFill>
              </a:rPr>
              <a:t>s</a:t>
            </a:r>
            <a:endParaRPr lang="en-US" dirty="0" smtClean="0">
              <a:solidFill>
                <a:schemeClr val="tx1"/>
              </a:solidFill>
            </a:endParaRPr>
          </a:p>
          <a:p>
            <a:pPr eaLnBrk="1" hangingPunct="1">
              <a:buFontTx/>
              <a:buNone/>
              <a:defRPr/>
            </a:pPr>
            <a:endParaRPr lang="en-US" dirty="0">
              <a:solidFill>
                <a:schemeClr val="tx1"/>
              </a:solidFill>
            </a:endParaRPr>
          </a:p>
          <a:p>
            <a:pPr eaLnBrk="1" hangingPunct="1">
              <a:buFontTx/>
              <a:buNone/>
              <a:defRPr/>
            </a:pPr>
            <a:endParaRPr lang="en-US" dirty="0">
              <a:solidFill>
                <a:schemeClr val="tx1"/>
              </a:solidFill>
            </a:endParaRPr>
          </a:p>
          <a:p>
            <a:pPr eaLnBrk="1" hangingPunct="1">
              <a:buNone/>
              <a:defRPr/>
            </a:pPr>
            <a:endParaRPr lang="en-US" dirty="0">
              <a:solidFill>
                <a:schemeClr val="tx1"/>
              </a:solidFill>
            </a:endParaRPr>
          </a:p>
          <a:p>
            <a:pPr eaLnBrk="1" hangingPunct="1">
              <a:buFontTx/>
              <a:buNone/>
              <a:defRPr/>
            </a:pPr>
            <a:endParaRPr lang="en-US" dirty="0">
              <a:solidFill>
                <a:schemeClr val="tx1"/>
              </a:solidFill>
            </a:endParaRPr>
          </a:p>
        </p:txBody>
      </p:sp>
      <p:sp>
        <p:nvSpPr>
          <p:cNvPr id="7" name="TextBox 6"/>
          <p:cNvSpPr txBox="1"/>
          <p:nvPr/>
        </p:nvSpPr>
        <p:spPr>
          <a:xfrm>
            <a:off x="8001000" y="2286000"/>
            <a:ext cx="846105" cy="338554"/>
          </a:xfrm>
          <a:prstGeom prst="rect">
            <a:avLst/>
          </a:prstGeom>
          <a:noFill/>
        </p:spPr>
        <p:txBody>
          <a:bodyPr wrap="none" rtlCol="0">
            <a:spAutoFit/>
          </a:bodyPr>
          <a:lstStyle/>
          <a:p>
            <a:r>
              <a:rPr lang="en-US" dirty="0" smtClean="0">
                <a:solidFill>
                  <a:srgbClr val="FF0000"/>
                </a:solidFill>
              </a:rPr>
              <a:t>HEC14</a:t>
            </a:r>
            <a:endParaRPr lang="en-US" dirty="0">
              <a:solidFill>
                <a:srgbClr val="FF0000"/>
              </a:solidFill>
            </a:endParaRPr>
          </a:p>
        </p:txBody>
      </p:sp>
      <p:sp>
        <p:nvSpPr>
          <p:cNvPr id="8" name="TextBox 7"/>
          <p:cNvSpPr txBox="1"/>
          <p:nvPr/>
        </p:nvSpPr>
        <p:spPr>
          <a:xfrm>
            <a:off x="7916895" y="2709446"/>
            <a:ext cx="846105" cy="338554"/>
          </a:xfrm>
          <a:prstGeom prst="rect">
            <a:avLst/>
          </a:prstGeom>
          <a:noFill/>
        </p:spPr>
        <p:txBody>
          <a:bodyPr wrap="none" rtlCol="0">
            <a:spAutoFit/>
          </a:bodyPr>
          <a:lstStyle/>
          <a:p>
            <a:r>
              <a:rPr lang="en-US" dirty="0" smtClean="0">
                <a:solidFill>
                  <a:srgbClr val="FF0000"/>
                </a:solidFill>
              </a:rPr>
              <a:t>HEC15</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Concluding remarks</a:t>
            </a:r>
            <a:endParaRPr lang="en-US" dirty="0">
              <a:solidFill>
                <a:schemeClr val="tx1"/>
              </a:solidFill>
            </a:endParaRPr>
          </a:p>
        </p:txBody>
      </p:sp>
      <p:sp>
        <p:nvSpPr>
          <p:cNvPr id="3" name="Text Placeholder 2"/>
          <p:cNvSpPr>
            <a:spLocks noGrp="1"/>
          </p:cNvSpPr>
          <p:nvPr>
            <p:ph type="body" sz="half" idx="1"/>
          </p:nvPr>
        </p:nvSpPr>
        <p:spPr>
          <a:xfrm>
            <a:off x="381000" y="1143000"/>
            <a:ext cx="8534400" cy="4876800"/>
          </a:xfrm>
        </p:spPr>
        <p:txBody>
          <a:bodyPr/>
          <a:lstStyle/>
          <a:p>
            <a:r>
              <a:rPr lang="en-US" sz="1800" dirty="0" smtClean="0">
                <a:solidFill>
                  <a:srgbClr val="000000"/>
                </a:solidFill>
              </a:rPr>
              <a:t>M31 has an extensive GC system, to the edge of our survey</a:t>
            </a:r>
          </a:p>
          <a:p>
            <a:r>
              <a:rPr lang="en-US" sz="1800" dirty="0" smtClean="0">
                <a:solidFill>
                  <a:srgbClr val="000000"/>
                </a:solidFill>
              </a:rPr>
              <a:t>Will the bimodal GCLF service close reanalysis?</a:t>
            </a:r>
          </a:p>
          <a:p>
            <a:endParaRPr lang="en-US" sz="1800" dirty="0" smtClean="0">
              <a:solidFill>
                <a:srgbClr val="000000"/>
              </a:solidFill>
            </a:endParaRPr>
          </a:p>
          <a:p>
            <a:r>
              <a:rPr lang="en-US" sz="1800" dirty="0" smtClean="0">
                <a:solidFill>
                  <a:srgbClr val="000000"/>
                </a:solidFill>
              </a:rPr>
              <a:t>Evidence suggest that most (if not all) the outer halo clusters are accreted along with their original host dwarf galaxies</a:t>
            </a:r>
          </a:p>
          <a:p>
            <a:pPr lvl="1"/>
            <a:r>
              <a:rPr lang="en-US" sz="1800" dirty="0" smtClean="0">
                <a:solidFill>
                  <a:srgbClr val="000000"/>
                </a:solidFill>
              </a:rPr>
              <a:t>Spatial correlation with stellar substructure</a:t>
            </a:r>
          </a:p>
          <a:p>
            <a:pPr lvl="1"/>
            <a:r>
              <a:rPr lang="en-US" sz="1800" dirty="0" smtClean="0">
                <a:solidFill>
                  <a:srgbClr val="000000"/>
                </a:solidFill>
              </a:rPr>
              <a:t>The break in the GC profile appears to be a signature of this (but hard to see at large distances?)</a:t>
            </a:r>
          </a:p>
          <a:p>
            <a:pPr lvl="1"/>
            <a:r>
              <a:rPr lang="en-US" sz="1800" dirty="0" smtClean="0">
                <a:solidFill>
                  <a:srgbClr val="000000"/>
                </a:solidFill>
              </a:rPr>
              <a:t>Extended clusters preferentially found in dwarfs (e.g. NGC 6822, </a:t>
            </a:r>
            <a:r>
              <a:rPr lang="en-US" sz="1800" dirty="0" smtClean="0">
                <a:solidFill>
                  <a:srgbClr val="000000"/>
                </a:solidFill>
              </a:rPr>
              <a:t>Scl-</a:t>
            </a:r>
            <a:r>
              <a:rPr lang="en-US" sz="1800" dirty="0" smtClean="0">
                <a:solidFill>
                  <a:srgbClr val="000000"/>
                </a:solidFill>
              </a:rPr>
              <a:t>dE1)?</a:t>
            </a:r>
          </a:p>
          <a:p>
            <a:pPr>
              <a:buNone/>
            </a:pPr>
            <a:endParaRPr lang="en-US" sz="1800" dirty="0" smtClean="0">
              <a:solidFill>
                <a:srgbClr val="000000"/>
              </a:solidFill>
            </a:endParaRPr>
          </a:p>
          <a:p>
            <a:r>
              <a:rPr lang="en-US" sz="1800" dirty="0" smtClean="0">
                <a:solidFill>
                  <a:srgbClr val="000000"/>
                </a:solidFill>
              </a:rPr>
              <a:t>The differences in the halo cluster population of M31 </a:t>
            </a:r>
            <a:r>
              <a:rPr lang="en-US" sz="1800" dirty="0" err="1" smtClean="0">
                <a:solidFill>
                  <a:srgbClr val="000000"/>
                </a:solidFill>
              </a:rPr>
              <a:t>w.r.t</a:t>
            </a:r>
            <a:r>
              <a:rPr lang="en-US" sz="1800" dirty="0" smtClean="0">
                <a:solidFill>
                  <a:srgbClr val="000000"/>
                </a:solidFill>
              </a:rPr>
              <a:t> the MW: the compact halo clusters, the luminous halo clusters, the extended clusters, must  be telling us something about:</a:t>
            </a:r>
          </a:p>
          <a:p>
            <a:pPr lvl="1"/>
            <a:r>
              <a:rPr lang="en-US" sz="1800" dirty="0" smtClean="0">
                <a:solidFill>
                  <a:srgbClr val="000000"/>
                </a:solidFill>
              </a:rPr>
              <a:t>The number of merger/accretion events</a:t>
            </a:r>
          </a:p>
          <a:p>
            <a:pPr lvl="1"/>
            <a:r>
              <a:rPr lang="en-US" sz="1800" dirty="0" smtClean="0">
                <a:solidFill>
                  <a:srgbClr val="000000"/>
                </a:solidFill>
              </a:rPr>
              <a:t>The type/mass of satellites  </a:t>
            </a:r>
          </a:p>
          <a:p>
            <a:endParaRPr lang="en-US" sz="1800" dirty="0">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6"/>
          <p:cNvSpPr>
            <a:spLocks noGrp="1" noChangeArrowheads="1"/>
          </p:cNvSpPr>
          <p:nvPr>
            <p:ph type="title"/>
          </p:nvPr>
        </p:nvSpPr>
        <p:spPr>
          <a:xfrm>
            <a:off x="4572000" y="457200"/>
            <a:ext cx="4267200" cy="533400"/>
          </a:xfrm>
          <a:noFill/>
        </p:spPr>
        <p:txBody>
          <a:bodyPr/>
          <a:lstStyle/>
          <a:p>
            <a:pPr eaLnBrk="1" hangingPunct="1"/>
            <a:r>
              <a:rPr lang="en-US" dirty="0" smtClean="0">
                <a:solidFill>
                  <a:schemeClr val="tx1"/>
                </a:solidFill>
                <a:ea typeface="ＭＳ Ｐゴシック" pitchFamily="-112" charset="-128"/>
                <a:cs typeface="ＭＳ Ｐゴシック" pitchFamily="-112" charset="-128"/>
              </a:rPr>
              <a:t>GMOS</a:t>
            </a:r>
          </a:p>
        </p:txBody>
      </p:sp>
      <p:sp>
        <p:nvSpPr>
          <p:cNvPr id="28676" name="Rectangle 7"/>
          <p:cNvSpPr>
            <a:spLocks noGrp="1" noChangeArrowheads="1"/>
          </p:cNvSpPr>
          <p:nvPr>
            <p:ph type="body" idx="1"/>
          </p:nvPr>
        </p:nvSpPr>
        <p:spPr>
          <a:xfrm>
            <a:off x="609600" y="1371600"/>
            <a:ext cx="3810000" cy="4267200"/>
          </a:xfrm>
        </p:spPr>
        <p:txBody>
          <a:bodyPr/>
          <a:lstStyle/>
          <a:p>
            <a:pPr marL="0" indent="0" eaLnBrk="1" hangingPunct="1">
              <a:buFontTx/>
              <a:buNone/>
              <a:defRPr/>
            </a:pPr>
            <a:r>
              <a:rPr lang="en-US" dirty="0" smtClean="0">
                <a:solidFill>
                  <a:schemeClr val="tx1"/>
                </a:solidFill>
              </a:rPr>
              <a:t>GMOS observations of </a:t>
            </a:r>
            <a:r>
              <a:rPr lang="en-US" dirty="0" err="1" smtClean="0">
                <a:solidFill>
                  <a:schemeClr val="tx1"/>
                </a:solidFill>
              </a:rPr>
              <a:t>ECs</a:t>
            </a:r>
            <a:r>
              <a:rPr lang="en-US" dirty="0" smtClean="0">
                <a:solidFill>
                  <a:schemeClr val="tx1"/>
                </a:solidFill>
              </a:rPr>
              <a:t>, for R</a:t>
            </a:r>
            <a:r>
              <a:rPr lang="en-US" baseline="-25000" dirty="0" smtClean="0">
                <a:solidFill>
                  <a:schemeClr val="tx1"/>
                </a:solidFill>
              </a:rPr>
              <a:t>V</a:t>
            </a:r>
            <a:r>
              <a:rPr lang="en-US" dirty="0" smtClean="0">
                <a:solidFill>
                  <a:schemeClr val="tx1"/>
                </a:solidFill>
              </a:rPr>
              <a:t>s</a:t>
            </a:r>
          </a:p>
          <a:p>
            <a:pPr eaLnBrk="1" hangingPunct="1">
              <a:defRPr/>
            </a:pPr>
            <a:endParaRPr lang="en-US" sz="1400" dirty="0">
              <a:solidFill>
                <a:schemeClr val="tx1"/>
              </a:solidFill>
            </a:endParaRPr>
          </a:p>
          <a:p>
            <a:pPr eaLnBrk="1" hangingPunct="1">
              <a:defRPr/>
            </a:pPr>
            <a:endParaRPr lang="en-US" sz="1400" dirty="0">
              <a:solidFill>
                <a:schemeClr val="tx1"/>
              </a:solidFill>
            </a:endParaRPr>
          </a:p>
          <a:p>
            <a:pPr eaLnBrk="1" hangingPunct="1">
              <a:defRPr/>
            </a:pPr>
            <a:endParaRPr lang="en-US" sz="1400" dirty="0">
              <a:solidFill>
                <a:schemeClr val="tx1"/>
              </a:solidFill>
            </a:endParaRPr>
          </a:p>
        </p:txBody>
      </p:sp>
      <p:pic>
        <p:nvPicPr>
          <p:cNvPr id="44036" name="Picture 3" descr="spectra.pdf"/>
          <p:cNvPicPr>
            <a:picLocks noChangeAspect="1"/>
          </p:cNvPicPr>
          <p:nvPr/>
        </p:nvPicPr>
        <p:blipFill>
          <a:blip r:embed="rId3"/>
          <a:srcRect/>
          <a:stretch>
            <a:fillRect/>
          </a:stretch>
        </p:blipFill>
        <p:spPr bwMode="auto">
          <a:xfrm>
            <a:off x="4495800" y="1295400"/>
            <a:ext cx="4319588" cy="4319588"/>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6"/>
          <p:cNvSpPr>
            <a:spLocks noGrp="1" noChangeArrowheads="1"/>
          </p:cNvSpPr>
          <p:nvPr>
            <p:ph type="title"/>
          </p:nvPr>
        </p:nvSpPr>
        <p:spPr>
          <a:xfrm>
            <a:off x="4572000" y="457200"/>
            <a:ext cx="4267200" cy="533400"/>
          </a:xfrm>
          <a:noFill/>
        </p:spPr>
        <p:txBody>
          <a:bodyPr/>
          <a:lstStyle/>
          <a:p>
            <a:pPr eaLnBrk="1" hangingPunct="1"/>
            <a:r>
              <a:rPr lang="en-US" smtClean="0">
                <a:ea typeface="ＭＳ Ｐゴシック" pitchFamily="-112" charset="-128"/>
                <a:cs typeface="ＭＳ Ｐゴシック" pitchFamily="-112" charset="-128"/>
              </a:rPr>
              <a:t>Conclusion</a:t>
            </a:r>
          </a:p>
        </p:txBody>
      </p:sp>
      <p:sp>
        <p:nvSpPr>
          <p:cNvPr id="28676" name="Rectangle 7"/>
          <p:cNvSpPr>
            <a:spLocks noGrp="1" noChangeArrowheads="1"/>
          </p:cNvSpPr>
          <p:nvPr>
            <p:ph type="body" idx="1"/>
          </p:nvPr>
        </p:nvSpPr>
        <p:spPr>
          <a:xfrm>
            <a:off x="609600" y="1371600"/>
            <a:ext cx="3810000" cy="4267200"/>
          </a:xfrm>
        </p:spPr>
        <p:txBody>
          <a:bodyPr/>
          <a:lstStyle/>
          <a:p>
            <a:pPr marL="0" indent="0" eaLnBrk="1" hangingPunct="1">
              <a:buFontTx/>
              <a:buNone/>
              <a:defRPr/>
            </a:pPr>
            <a:r>
              <a:rPr lang="en-US" dirty="0" smtClean="0"/>
              <a:t>In initial use, the system already pointed to its potential. The bulk of the galaxies of interest were in the right-hand peak. But when displayed with the 2 parameters of magnitude and colour, a second peak revealed itself (left of main peak)</a:t>
            </a:r>
          </a:p>
          <a:p>
            <a:pPr marL="0" indent="0" eaLnBrk="1" hangingPunct="1">
              <a:buFontTx/>
              <a:buNone/>
              <a:defRPr/>
            </a:pPr>
            <a:r>
              <a:rPr lang="en-US" dirty="0" smtClean="0"/>
              <a:t>These all looked very similar in size and morphology and stood out.</a:t>
            </a:r>
          </a:p>
          <a:p>
            <a:pPr marL="0" indent="0" eaLnBrk="1" hangingPunct="1">
              <a:buFontTx/>
              <a:buNone/>
              <a:defRPr/>
            </a:pPr>
            <a:endParaRPr lang="en-US" dirty="0" smtClean="0"/>
          </a:p>
          <a:p>
            <a:pPr marL="0" indent="0" eaLnBrk="1" hangingPunct="1">
              <a:buFontTx/>
              <a:buNone/>
              <a:defRPr/>
            </a:pPr>
            <a:r>
              <a:rPr lang="en-US" dirty="0" smtClean="0"/>
              <a:t>This group of objects were new to me. Showing them to a colleague revealed them to be </a:t>
            </a:r>
            <a:r>
              <a:rPr lang="en-US" i="1" dirty="0" smtClean="0"/>
              <a:t>Blue Compact Dwarfs</a:t>
            </a:r>
            <a:r>
              <a:rPr lang="en-US" dirty="0" smtClean="0"/>
              <a:t>.</a:t>
            </a:r>
          </a:p>
          <a:p>
            <a:pPr marL="0" indent="0" eaLnBrk="1" hangingPunct="1">
              <a:buFontTx/>
              <a:buNone/>
              <a:defRPr/>
            </a:pPr>
            <a:endParaRPr lang="en-US" dirty="0" smtClean="0"/>
          </a:p>
          <a:p>
            <a:pPr marL="0" indent="0" eaLnBrk="1" hangingPunct="1">
              <a:buFontTx/>
              <a:buNone/>
              <a:defRPr/>
            </a:pPr>
            <a:r>
              <a:rPr lang="en-US" dirty="0" smtClean="0"/>
              <a:t>A personal, if not community, discovery.    </a:t>
            </a:r>
          </a:p>
          <a:p>
            <a:pPr eaLnBrk="1" hangingPunct="1">
              <a:defRPr/>
            </a:pPr>
            <a:endParaRPr lang="en-US" sz="1400" dirty="0"/>
          </a:p>
          <a:p>
            <a:pPr eaLnBrk="1" hangingPunct="1">
              <a:defRPr/>
            </a:pPr>
            <a:endParaRPr lang="en-US" sz="1400" dirty="0"/>
          </a:p>
          <a:p>
            <a:pPr eaLnBrk="1" hangingPunct="1">
              <a:defRPr/>
            </a:pPr>
            <a:endParaRPr lang="en-US" sz="1400" dirty="0"/>
          </a:p>
        </p:txBody>
      </p:sp>
      <p:sp>
        <p:nvSpPr>
          <p:cNvPr id="5" name="Rectangle 4"/>
          <p:cNvSpPr/>
          <p:nvPr/>
        </p:nvSpPr>
        <p:spPr>
          <a:xfrm>
            <a:off x="0" y="950986"/>
            <a:ext cx="9144000" cy="3393237"/>
          </a:xfrm>
          <a:prstGeom prst="rect">
            <a:avLst/>
          </a:prstGeom>
        </p:spPr>
        <p:txBody>
          <a:bodyPr wrap="square">
            <a:spAutoFit/>
          </a:bodyPr>
          <a:lstStyle/>
          <a:p>
            <a:pPr marL="447675" algn="l">
              <a:lnSpc>
                <a:spcPct val="150000"/>
              </a:lnSpc>
              <a:spcBef>
                <a:spcPts val="600"/>
              </a:spcBef>
              <a:spcAft>
                <a:spcPts val="1000"/>
              </a:spcAft>
            </a:pPr>
            <a:r>
              <a:rPr lang="en-GB" sz="1800" b="1" dirty="0" smtClean="0">
                <a:solidFill>
                  <a:srgbClr val="660066"/>
                </a:solidFill>
              </a:rPr>
              <a:t>WHT</a:t>
            </a:r>
            <a:r>
              <a:rPr lang="en-GB" sz="1800" b="1" dirty="0">
                <a:solidFill>
                  <a:srgbClr val="660066"/>
                </a:solidFill>
              </a:rPr>
              <a:t>/ISIS spectroscopy, 2009B: </a:t>
            </a:r>
            <a:r>
              <a:rPr lang="en-GB" sz="1800" b="1" dirty="0">
                <a:solidFill>
                  <a:srgbClr val="000000"/>
                </a:solidFill>
              </a:rPr>
              <a:t>3 nights, 15 targets, PI </a:t>
            </a:r>
            <a:r>
              <a:rPr lang="en-GB" sz="1800" b="1" dirty="0" smtClean="0">
                <a:solidFill>
                  <a:srgbClr val="000000"/>
                </a:solidFill>
              </a:rPr>
              <a:t>Huxor</a:t>
            </a:r>
          </a:p>
          <a:p>
            <a:pPr lvl="1" algn="l">
              <a:lnSpc>
                <a:spcPct val="150000"/>
              </a:lnSpc>
              <a:spcBef>
                <a:spcPts val="600"/>
              </a:spcBef>
              <a:spcAft>
                <a:spcPts val="1000"/>
              </a:spcAft>
            </a:pPr>
            <a:r>
              <a:rPr lang="en-GB" sz="1800" b="1" dirty="0" smtClean="0">
                <a:solidFill>
                  <a:srgbClr val="660066"/>
                </a:solidFill>
              </a:rPr>
              <a:t>KPNO</a:t>
            </a:r>
            <a:r>
              <a:rPr lang="en-GB" sz="1800" b="1" dirty="0">
                <a:solidFill>
                  <a:srgbClr val="660066"/>
                </a:solidFill>
              </a:rPr>
              <a:t>-4m spectroscopy, 2009B: </a:t>
            </a:r>
            <a:r>
              <a:rPr lang="en-GB" sz="1800" b="1" dirty="0">
                <a:solidFill>
                  <a:srgbClr val="000000"/>
                </a:solidFill>
              </a:rPr>
              <a:t>5 nights, 18 targets, PI </a:t>
            </a:r>
            <a:r>
              <a:rPr lang="en-GB" sz="1800" b="1" dirty="0" smtClean="0">
                <a:solidFill>
                  <a:srgbClr val="000000"/>
                </a:solidFill>
              </a:rPr>
              <a:t>Ferguson</a:t>
            </a:r>
          </a:p>
          <a:p>
            <a:pPr lvl="1" algn="l">
              <a:lnSpc>
                <a:spcPct val="150000"/>
              </a:lnSpc>
              <a:spcBef>
                <a:spcPts val="600"/>
              </a:spcBef>
              <a:spcAft>
                <a:spcPts val="1000"/>
              </a:spcAft>
            </a:pPr>
            <a:r>
              <a:rPr lang="en-GB" sz="1800" b="1" dirty="0" smtClean="0">
                <a:solidFill>
                  <a:srgbClr val="660066"/>
                </a:solidFill>
              </a:rPr>
              <a:t>WHT</a:t>
            </a:r>
            <a:r>
              <a:rPr lang="en-GB" sz="1800" b="1" dirty="0">
                <a:solidFill>
                  <a:srgbClr val="660066"/>
                </a:solidFill>
              </a:rPr>
              <a:t>/ISIS spectroscopy, 2010B: </a:t>
            </a:r>
            <a:r>
              <a:rPr lang="en-GB" sz="1800" b="1" dirty="0">
                <a:solidFill>
                  <a:srgbClr val="000000"/>
                </a:solidFill>
              </a:rPr>
              <a:t>3 nights, 17 targets, PI </a:t>
            </a:r>
            <a:r>
              <a:rPr lang="en-GB" sz="1800" b="1" dirty="0" smtClean="0">
                <a:solidFill>
                  <a:srgbClr val="000000"/>
                </a:solidFill>
              </a:rPr>
              <a:t>Huxor</a:t>
            </a:r>
          </a:p>
          <a:p>
            <a:pPr lvl="1" algn="l">
              <a:lnSpc>
                <a:spcPct val="150000"/>
              </a:lnSpc>
              <a:spcBef>
                <a:spcPts val="600"/>
              </a:spcBef>
            </a:pPr>
            <a:r>
              <a:rPr lang="en-GB" sz="1800" b="1" dirty="0" smtClean="0">
                <a:solidFill>
                  <a:srgbClr val="660066"/>
                </a:solidFill>
              </a:rPr>
              <a:t>Gemini</a:t>
            </a:r>
            <a:r>
              <a:rPr lang="en-GB" sz="1800" b="1" dirty="0">
                <a:solidFill>
                  <a:srgbClr val="660066"/>
                </a:solidFill>
              </a:rPr>
              <a:t>/GMOS spectroscopy, 2010B: </a:t>
            </a:r>
            <a:r>
              <a:rPr lang="en-GB" sz="1800" b="1" dirty="0">
                <a:solidFill>
                  <a:srgbClr val="000000"/>
                </a:solidFill>
              </a:rPr>
              <a:t>6 hours, 4 targets, PI </a:t>
            </a:r>
            <a:r>
              <a:rPr lang="en-GB" sz="1800" b="1" dirty="0" smtClean="0">
                <a:solidFill>
                  <a:srgbClr val="000000"/>
                </a:solidFill>
              </a:rPr>
              <a:t>Mackey</a:t>
            </a:r>
          </a:p>
          <a:p>
            <a:pPr lvl="1" algn="l">
              <a:lnSpc>
                <a:spcPct val="150000"/>
              </a:lnSpc>
              <a:spcBef>
                <a:spcPts val="600"/>
              </a:spcBef>
            </a:pPr>
            <a:r>
              <a:rPr lang="en-GB" sz="1800" b="1" dirty="0" smtClean="0">
                <a:solidFill>
                  <a:srgbClr val="660066"/>
                </a:solidFill>
              </a:rPr>
              <a:t>HST</a:t>
            </a:r>
            <a:r>
              <a:rPr lang="en-GB" sz="1800" b="1" dirty="0">
                <a:solidFill>
                  <a:srgbClr val="660066"/>
                </a:solidFill>
              </a:rPr>
              <a:t>/ACS imaging, Cycle 19: </a:t>
            </a:r>
            <a:r>
              <a:rPr lang="en-GB" sz="1800" b="1" dirty="0"/>
              <a:t>Two proposals pending (13, 15 targets).</a:t>
            </a:r>
            <a:endParaRPr lang="en-GB" sz="1800" b="1" dirty="0" smtClean="0"/>
          </a:p>
          <a:p>
            <a:pPr lvl="1" algn="l">
              <a:lnSpc>
                <a:spcPct val="150000"/>
              </a:lnSpc>
              <a:spcBef>
                <a:spcPts val="600"/>
              </a:spcBef>
            </a:pPr>
            <a:r>
              <a:rPr lang="en-GB" sz="1800" b="1" dirty="0" smtClean="0">
                <a:solidFill>
                  <a:srgbClr val="660066"/>
                </a:solidFill>
              </a:rPr>
              <a:t>Gemini</a:t>
            </a:r>
            <a:r>
              <a:rPr lang="en-GB" sz="1800" b="1" dirty="0">
                <a:solidFill>
                  <a:srgbClr val="660066"/>
                </a:solidFill>
              </a:rPr>
              <a:t>/GMOS spectroscopy, 2011B: </a:t>
            </a:r>
            <a:r>
              <a:rPr lang="en-GB" sz="1800" b="1" dirty="0"/>
              <a:t>Proposal pending (13 </a:t>
            </a:r>
            <a:r>
              <a:rPr lang="en-GB" sz="1800" b="1" dirty="0" smtClean="0"/>
              <a:t>targets)</a:t>
            </a:r>
            <a:endParaRPr lang="en-US" sz="1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Extended Clusters</a:t>
            </a:r>
            <a:endParaRPr lang="en-US" dirty="0"/>
          </a:p>
        </p:txBody>
      </p:sp>
      <p:sp>
        <p:nvSpPr>
          <p:cNvPr id="3" name="Text Placeholder 2"/>
          <p:cNvSpPr>
            <a:spLocks noGrp="1"/>
          </p:cNvSpPr>
          <p:nvPr>
            <p:ph type="body" sz="half" idx="1"/>
          </p:nvPr>
        </p:nvSpPr>
        <p:spPr/>
        <p:txBody>
          <a:bodyPr/>
          <a:lstStyle/>
          <a:p>
            <a:endParaRPr lang="en-US" dirty="0"/>
          </a:p>
        </p:txBody>
      </p:sp>
      <p:pic>
        <p:nvPicPr>
          <p:cNvPr id="6" name="Picture 5" descr="mv_rh_final_king.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018959" y="990600"/>
            <a:ext cx="4814523" cy="5867400"/>
          </a:xfrm>
          <a:prstGeom prst="rect">
            <a:avLst/>
          </a:prstGeom>
          <a:solidFill>
            <a:schemeClr val="bg1"/>
          </a:solidFill>
        </p:spPr>
      </p:pic>
      <p:pic>
        <p:nvPicPr>
          <p:cNvPr id="7" name="Picture 6" descr="new_ff_mos_crop.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0" y="-13494"/>
            <a:ext cx="4114800" cy="6729412"/>
          </a:xfrm>
          <a:prstGeom prst="rect">
            <a:avLst/>
          </a:prstGeom>
        </p:spPr>
      </p:pic>
      <p:sp>
        <p:nvSpPr>
          <p:cNvPr id="8" name="TextBox 7"/>
          <p:cNvSpPr txBox="1"/>
          <p:nvPr/>
        </p:nvSpPr>
        <p:spPr>
          <a:xfrm>
            <a:off x="1447801" y="5334000"/>
            <a:ext cx="2362200" cy="1077218"/>
          </a:xfrm>
          <a:prstGeom prst="rect">
            <a:avLst/>
          </a:prstGeom>
          <a:noFill/>
        </p:spPr>
        <p:txBody>
          <a:bodyPr wrap="square" rtlCol="0">
            <a:spAutoFit/>
          </a:bodyPr>
          <a:lstStyle/>
          <a:p>
            <a:pPr algn="l"/>
            <a:r>
              <a:rPr lang="en-US" dirty="0" smtClean="0">
                <a:solidFill>
                  <a:schemeClr val="bg1"/>
                </a:solidFill>
              </a:rPr>
              <a:t>More recent extended </a:t>
            </a:r>
          </a:p>
          <a:p>
            <a:pPr algn="l"/>
            <a:r>
              <a:rPr lang="en-US" dirty="0">
                <a:solidFill>
                  <a:schemeClr val="bg1"/>
                </a:solidFill>
              </a:rPr>
              <a:t>c</a:t>
            </a:r>
            <a:r>
              <a:rPr lang="en-US" dirty="0" smtClean="0">
                <a:solidFill>
                  <a:schemeClr val="bg1"/>
                </a:solidFill>
              </a:rPr>
              <a:t>lusters more Pal-like but first three still notable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30"/>
          <p:cNvSpPr>
            <a:spLocks noGrp="1" noChangeArrowheads="1"/>
          </p:cNvSpPr>
          <p:nvPr>
            <p:ph type="title"/>
          </p:nvPr>
        </p:nvSpPr>
        <p:spPr>
          <a:xfrm>
            <a:off x="1371600" y="609600"/>
            <a:ext cx="7467600" cy="381000"/>
          </a:xfrm>
          <a:noFill/>
        </p:spPr>
        <p:txBody>
          <a:bodyPr/>
          <a:lstStyle/>
          <a:p>
            <a:pPr eaLnBrk="1" hangingPunct="1"/>
            <a:r>
              <a:rPr lang="en-US" sz="2400" smtClean="0">
                <a:solidFill>
                  <a:schemeClr val="tx1"/>
                </a:solidFill>
                <a:ea typeface="ＭＳ Ｐゴシック" pitchFamily="-112" charset="-128"/>
                <a:cs typeface="ＭＳ Ｐゴシック" pitchFamily="-112" charset="-128"/>
              </a:rPr>
              <a:t>Motivations</a:t>
            </a:r>
          </a:p>
        </p:txBody>
      </p:sp>
      <p:sp>
        <p:nvSpPr>
          <p:cNvPr id="19459" name="Rectangle 31"/>
          <p:cNvSpPr>
            <a:spLocks noGrp="1" noChangeArrowheads="1"/>
          </p:cNvSpPr>
          <p:nvPr>
            <p:ph type="body" idx="1"/>
          </p:nvPr>
        </p:nvSpPr>
        <p:spPr>
          <a:xfrm>
            <a:off x="0" y="1143000"/>
            <a:ext cx="5105400" cy="4876800"/>
          </a:xfrm>
        </p:spPr>
        <p:txBody>
          <a:bodyPr/>
          <a:lstStyle/>
          <a:p>
            <a:pPr marL="173038" indent="0" eaLnBrk="1" hangingPunct="1"/>
            <a:r>
              <a:rPr lang="en-US" dirty="0" smtClean="0">
                <a:solidFill>
                  <a:schemeClr val="tx1"/>
                </a:solidFill>
                <a:ea typeface="ＭＳ Ｐゴシック" pitchFamily="-112" charset="-128"/>
                <a:cs typeface="ＭＳ Ｐゴシック" pitchFamily="-112" charset="-128"/>
              </a:rPr>
              <a:t> Use </a:t>
            </a:r>
            <a:r>
              <a:rPr lang="en-US" dirty="0" smtClean="0">
                <a:solidFill>
                  <a:schemeClr val="tx1"/>
                </a:solidFill>
                <a:ea typeface="ＭＳ Ｐゴシック" pitchFamily="-112" charset="-128"/>
                <a:cs typeface="ＭＳ Ｐゴシック" pitchFamily="-112" charset="-128"/>
              </a:rPr>
              <a:t>of Globular clusters as probes of the history of M31</a:t>
            </a:r>
          </a:p>
          <a:p>
            <a:pPr marL="173038" indent="0" eaLnBrk="1" hangingPunct="1"/>
            <a:endParaRPr lang="en-US" dirty="0" smtClean="0">
              <a:solidFill>
                <a:schemeClr val="tx1"/>
              </a:solidFill>
              <a:ea typeface="ＭＳ Ｐゴシック" pitchFamily="-112" charset="-128"/>
              <a:cs typeface="ＭＳ Ｐゴシック" pitchFamily="-112" charset="-128"/>
            </a:endParaRPr>
          </a:p>
          <a:p>
            <a:pPr marL="573088" lvl="1" indent="0" eaLnBrk="1" hangingPunct="1"/>
            <a:r>
              <a:rPr lang="en-US" dirty="0" smtClean="0">
                <a:solidFill>
                  <a:schemeClr val="tx1"/>
                </a:solidFill>
                <a:ea typeface="ＭＳ Ｐゴシック" pitchFamily="-112" charset="-128"/>
                <a:cs typeface="ＭＳ Ｐゴシック" pitchFamily="-112" charset="-128"/>
              </a:rPr>
              <a:t> GCs form in major SF events that accompany galaxy formation and also wet mergers.</a:t>
            </a:r>
          </a:p>
          <a:p>
            <a:pPr marL="573088" lvl="1" indent="0" eaLnBrk="1" hangingPunct="1"/>
            <a:endParaRPr lang="en-US" dirty="0" smtClean="0">
              <a:solidFill>
                <a:schemeClr val="tx1"/>
              </a:solidFill>
              <a:ea typeface="ＭＳ Ｐゴシック" pitchFamily="-112" charset="-128"/>
              <a:cs typeface="ＭＳ Ｐゴシック" pitchFamily="-112" charset="-128"/>
            </a:endParaRPr>
          </a:p>
          <a:p>
            <a:pPr marL="573088" lvl="1" indent="0" eaLnBrk="1" hangingPunct="1"/>
            <a:r>
              <a:rPr lang="en-US" dirty="0" smtClean="0">
                <a:solidFill>
                  <a:schemeClr val="tx1"/>
                </a:solidFill>
                <a:ea typeface="ＭＳ Ｐゴシック" pitchFamily="-112" charset="-128"/>
                <a:cs typeface="ＭＳ Ｐゴシック" pitchFamily="-112" charset="-128"/>
              </a:rPr>
              <a:t> And accretion of dwarfs will add the dwarfs GCs to the hosts population.</a:t>
            </a:r>
          </a:p>
          <a:p>
            <a:pPr marL="173038" indent="0" eaLnBrk="1" hangingPunct="1"/>
            <a:endParaRPr lang="en-US" dirty="0" smtClean="0">
              <a:solidFill>
                <a:schemeClr val="tx1"/>
              </a:solidFill>
              <a:ea typeface="ＭＳ Ｐゴシック" pitchFamily="-112" charset="-128"/>
              <a:cs typeface="ＭＳ Ｐゴシック" pitchFamily="-112" charset="-128"/>
            </a:endParaRPr>
          </a:p>
          <a:p>
            <a:pPr marL="173038" indent="0" eaLnBrk="1" hangingPunct="1"/>
            <a:r>
              <a:rPr lang="en-US" dirty="0" smtClean="0">
                <a:solidFill>
                  <a:schemeClr val="tx1"/>
                </a:solidFill>
                <a:ea typeface="ＭＳ Ｐゴシック" pitchFamily="-112" charset="-128"/>
                <a:cs typeface="ＭＳ Ｐゴシック" pitchFamily="-112" charset="-128"/>
              </a:rPr>
              <a:t> With M31 we can also use analysis of resolved stellar pops to understand its </a:t>
            </a:r>
            <a:r>
              <a:rPr lang="en-US" dirty="0" smtClean="0">
                <a:solidFill>
                  <a:schemeClr val="tx1"/>
                </a:solidFill>
                <a:ea typeface="ＭＳ Ｐゴシック" pitchFamily="-112" charset="-128"/>
                <a:cs typeface="ＭＳ Ｐゴシック" pitchFamily="-112" charset="-128"/>
              </a:rPr>
              <a:t>history</a:t>
            </a:r>
          </a:p>
          <a:p>
            <a:pPr marL="173038" indent="0" eaLnBrk="1" hangingPunct="1"/>
            <a:endParaRPr lang="en-US" dirty="0" smtClean="0">
              <a:solidFill>
                <a:schemeClr val="tx1"/>
              </a:solidFill>
              <a:ea typeface="ＭＳ Ｐゴシック" pitchFamily="-112" charset="-128"/>
              <a:cs typeface="ＭＳ Ｐゴシック" pitchFamily="-112" charset="-128"/>
            </a:endParaRPr>
          </a:p>
          <a:p>
            <a:pPr marL="573088" lvl="1" indent="0" eaLnBrk="1" hangingPunct="1"/>
            <a:r>
              <a:rPr lang="en-US" dirty="0" smtClean="0">
                <a:solidFill>
                  <a:schemeClr val="tx1"/>
                </a:solidFill>
                <a:ea typeface="ＭＳ Ｐゴシック" pitchFamily="-112" charset="-128"/>
                <a:cs typeface="ＭＳ Ｐゴシック" pitchFamily="-112" charset="-128"/>
              </a:rPr>
              <a:t> GCs can be used in concert with field stars</a:t>
            </a:r>
          </a:p>
          <a:p>
            <a:pPr marL="573088" lvl="1" indent="0" eaLnBrk="1" hangingPunct="1"/>
            <a:endParaRPr lang="en-US" dirty="0" smtClean="0">
              <a:solidFill>
                <a:schemeClr val="tx1"/>
              </a:solidFill>
              <a:ea typeface="ＭＳ Ｐゴシック" pitchFamily="-112" charset="-128"/>
              <a:cs typeface="ＭＳ Ｐゴシック" pitchFamily="-112" charset="-128"/>
            </a:endParaRPr>
          </a:p>
          <a:p>
            <a:pPr marL="573088" lvl="1" indent="0" eaLnBrk="1" hangingPunct="1"/>
            <a:r>
              <a:rPr lang="en-US" dirty="0" smtClean="0">
                <a:solidFill>
                  <a:schemeClr val="tx1"/>
                </a:solidFill>
                <a:ea typeface="ＭＳ Ｐゴシック" pitchFamily="-112" charset="-128"/>
                <a:cs typeface="ＭＳ Ｐゴシック" pitchFamily="-112" charset="-128"/>
              </a:rPr>
              <a:t> If we can to tie GC population to history, might be able to use GCs (integrated properties) to understand more distant galaxies </a:t>
            </a:r>
          </a:p>
        </p:txBody>
      </p:sp>
      <p:pic>
        <p:nvPicPr>
          <p:cNvPr id="4" name="Picture 3" descr="messier-31.jpg"/>
          <p:cNvPicPr>
            <a:picLocks noChangeAspect="1"/>
          </p:cNvPicPr>
          <p:nvPr/>
        </p:nvPicPr>
        <p:blipFill>
          <a:blip r:embed="rId3"/>
          <a:stretch>
            <a:fillRect/>
          </a:stretch>
        </p:blipFill>
        <p:spPr>
          <a:xfrm>
            <a:off x="5105400" y="1524000"/>
            <a:ext cx="3836696" cy="389289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solidFill>
                  <a:schemeClr val="tx1"/>
                </a:solidFill>
                <a:ea typeface="ＭＳ Ｐゴシック" pitchFamily="-112" charset="-128"/>
                <a:cs typeface="ＭＳ Ｐゴシック" pitchFamily="-112" charset="-128"/>
              </a:rPr>
              <a:t>INT-WFS survey area</a:t>
            </a:r>
          </a:p>
        </p:txBody>
      </p:sp>
      <p:sp>
        <p:nvSpPr>
          <p:cNvPr id="23555" name="Text Box 12"/>
          <p:cNvSpPr txBox="1">
            <a:spLocks noChangeArrowheads="1"/>
          </p:cNvSpPr>
          <p:nvPr/>
        </p:nvSpPr>
        <p:spPr bwMode="auto">
          <a:xfrm>
            <a:off x="747713" y="1736725"/>
            <a:ext cx="184150" cy="336550"/>
          </a:xfrm>
          <a:prstGeom prst="rect">
            <a:avLst/>
          </a:prstGeom>
          <a:noFill/>
          <a:ln w="12700">
            <a:noFill/>
            <a:miter lim="800000"/>
            <a:headEnd/>
            <a:tailEnd/>
          </a:ln>
        </p:spPr>
        <p:txBody>
          <a:bodyPr wrap="none" anchor="ctr">
            <a:prstTxWarp prst="textNoShape">
              <a:avLst/>
            </a:prstTxWarp>
            <a:spAutoFit/>
          </a:bodyPr>
          <a:lstStyle/>
          <a:p>
            <a:endParaRPr lang="en-US"/>
          </a:p>
        </p:txBody>
      </p:sp>
      <p:sp>
        <p:nvSpPr>
          <p:cNvPr id="22533" name="Rectangle 13"/>
          <p:cNvSpPr>
            <a:spLocks noGrp="1" noChangeArrowheads="1"/>
          </p:cNvSpPr>
          <p:nvPr>
            <p:ph type="body" idx="1"/>
          </p:nvPr>
        </p:nvSpPr>
        <p:spPr>
          <a:xfrm>
            <a:off x="152400" y="1371600"/>
            <a:ext cx="2514600" cy="3960813"/>
          </a:xfrm>
        </p:spPr>
        <p:txBody>
          <a:bodyPr/>
          <a:lstStyle/>
          <a:p>
            <a:pPr marL="0" indent="0" eaLnBrk="1" hangingPunct="1">
              <a:buFontTx/>
              <a:buNone/>
              <a:defRPr/>
            </a:pPr>
            <a:r>
              <a:rPr lang="en-US" dirty="0" smtClean="0">
                <a:solidFill>
                  <a:schemeClr val="tx1"/>
                </a:solidFill>
              </a:rPr>
              <a:t>INT-WFS was a wide-field survey in V and </a:t>
            </a:r>
            <a:r>
              <a:rPr lang="en-US" dirty="0" err="1" smtClean="0">
                <a:solidFill>
                  <a:schemeClr val="tx1"/>
                </a:solidFill>
              </a:rPr>
              <a:t>i</a:t>
            </a:r>
            <a:r>
              <a:rPr lang="en-US" dirty="0" smtClean="0">
                <a:solidFill>
                  <a:schemeClr val="tx1"/>
                </a:solidFill>
              </a:rPr>
              <a:t>’, using INT/WFC.</a:t>
            </a:r>
          </a:p>
          <a:p>
            <a:pPr marL="0" indent="0" eaLnBrk="1" hangingPunct="1">
              <a:buFontTx/>
              <a:buNone/>
              <a:defRPr/>
            </a:pPr>
            <a:endParaRPr lang="en-US" dirty="0" smtClean="0">
              <a:solidFill>
                <a:schemeClr val="tx1"/>
              </a:solidFill>
            </a:endParaRPr>
          </a:p>
          <a:p>
            <a:pPr marL="0" indent="0" eaLnBrk="1" hangingPunct="1">
              <a:buFontTx/>
              <a:buNone/>
              <a:defRPr/>
            </a:pPr>
            <a:r>
              <a:rPr lang="en-US" dirty="0" smtClean="0">
                <a:solidFill>
                  <a:schemeClr val="tx1"/>
                </a:solidFill>
              </a:rPr>
              <a:t>&gt; 40 square degrees</a:t>
            </a:r>
          </a:p>
          <a:p>
            <a:pPr marL="0" indent="0" eaLnBrk="1" hangingPunct="1">
              <a:buFontTx/>
              <a:buNone/>
              <a:defRPr/>
            </a:pPr>
            <a:endParaRPr lang="en-US" dirty="0" smtClean="0">
              <a:solidFill>
                <a:schemeClr val="tx1"/>
              </a:solidFill>
            </a:endParaRPr>
          </a:p>
          <a:p>
            <a:pPr marL="0" indent="0" eaLnBrk="1" hangingPunct="1">
              <a:buFontTx/>
              <a:buNone/>
              <a:defRPr/>
            </a:pPr>
            <a:r>
              <a:rPr lang="en-US" dirty="0" smtClean="0">
                <a:solidFill>
                  <a:schemeClr val="tx1"/>
                </a:solidFill>
              </a:rPr>
              <a:t>Superseded by the PAndAS survey</a:t>
            </a:r>
          </a:p>
          <a:p>
            <a:pPr marL="0" indent="0" eaLnBrk="1" hangingPunct="1">
              <a:buFontTx/>
              <a:buNone/>
              <a:defRPr/>
            </a:pPr>
            <a:endParaRPr lang="en-US" dirty="0" smtClean="0">
              <a:solidFill>
                <a:schemeClr val="tx1"/>
              </a:solidFill>
            </a:endParaRPr>
          </a:p>
          <a:p>
            <a:pPr marL="0" indent="0" eaLnBrk="1" hangingPunct="1">
              <a:buFontTx/>
              <a:buNone/>
              <a:defRPr/>
            </a:pPr>
            <a:endParaRPr lang="en-US" dirty="0" smtClean="0">
              <a:solidFill>
                <a:schemeClr val="tx1"/>
              </a:solidFill>
            </a:endParaRPr>
          </a:p>
          <a:p>
            <a:pPr marL="0" indent="0" eaLnBrk="1" hangingPunct="1">
              <a:buFontTx/>
              <a:buNone/>
              <a:defRPr/>
            </a:pPr>
            <a:endParaRPr lang="en-US" dirty="0" smtClean="0">
              <a:solidFill>
                <a:schemeClr val="tx1"/>
              </a:solidFill>
            </a:endParaRPr>
          </a:p>
          <a:p>
            <a:pPr eaLnBrk="1" hangingPunct="1">
              <a:buFontTx/>
              <a:buNone/>
              <a:defRPr/>
            </a:pPr>
            <a:endParaRPr lang="en-US" dirty="0" smtClean="0">
              <a:solidFill>
                <a:schemeClr val="tx1"/>
              </a:solidFill>
            </a:endParaRPr>
          </a:p>
          <a:p>
            <a:pPr eaLnBrk="1" hangingPunct="1">
              <a:buFontTx/>
              <a:buNone/>
              <a:defRPr/>
            </a:pPr>
            <a:endParaRPr lang="en-US" dirty="0">
              <a:solidFill>
                <a:schemeClr val="tx1"/>
              </a:solidFill>
            </a:endParaRPr>
          </a:p>
          <a:p>
            <a:pPr eaLnBrk="1" hangingPunct="1">
              <a:defRPr/>
            </a:pPr>
            <a:endParaRPr lang="en-US" dirty="0">
              <a:solidFill>
                <a:schemeClr val="tx1"/>
              </a:solidFill>
            </a:endParaRPr>
          </a:p>
          <a:p>
            <a:pPr eaLnBrk="1" hangingPunct="1">
              <a:buFontTx/>
              <a:buNone/>
              <a:defRPr/>
            </a:pPr>
            <a:endParaRPr lang="en-US" dirty="0">
              <a:solidFill>
                <a:schemeClr val="tx1"/>
              </a:solidFill>
            </a:endParaRPr>
          </a:p>
        </p:txBody>
      </p:sp>
      <p:pic>
        <p:nvPicPr>
          <p:cNvPr id="6" name="Picture 5" descr="int_wfs.jpg"/>
          <p:cNvPicPr>
            <a:picLocks noChangeAspect="1"/>
          </p:cNvPicPr>
          <p:nvPr/>
        </p:nvPicPr>
        <p:blipFill>
          <a:blip r:embed="rId3"/>
          <a:stretch>
            <a:fillRect/>
          </a:stretch>
        </p:blipFill>
        <p:spPr>
          <a:xfrm>
            <a:off x="5105400" y="1143000"/>
            <a:ext cx="3810000" cy="489204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dirty="0" smtClean="0">
                <a:solidFill>
                  <a:schemeClr val="tx1"/>
                </a:solidFill>
                <a:ea typeface="ＭＳ Ｐゴシック" pitchFamily="-112" charset="-128"/>
                <a:cs typeface="ＭＳ Ｐゴシック" pitchFamily="-112" charset="-128"/>
              </a:rPr>
              <a:t>INT-WFS survey area</a:t>
            </a:r>
          </a:p>
        </p:txBody>
      </p:sp>
      <p:sp>
        <p:nvSpPr>
          <p:cNvPr id="23555" name="Text Box 12"/>
          <p:cNvSpPr txBox="1">
            <a:spLocks noChangeArrowheads="1"/>
          </p:cNvSpPr>
          <p:nvPr/>
        </p:nvSpPr>
        <p:spPr bwMode="auto">
          <a:xfrm>
            <a:off x="747713" y="1736725"/>
            <a:ext cx="184150" cy="336550"/>
          </a:xfrm>
          <a:prstGeom prst="rect">
            <a:avLst/>
          </a:prstGeom>
          <a:noFill/>
          <a:ln w="12700">
            <a:noFill/>
            <a:miter lim="800000"/>
            <a:headEnd/>
            <a:tailEnd/>
          </a:ln>
        </p:spPr>
        <p:txBody>
          <a:bodyPr wrap="none" anchor="ctr">
            <a:prstTxWarp prst="textNoShape">
              <a:avLst/>
            </a:prstTxWarp>
            <a:spAutoFit/>
          </a:bodyPr>
          <a:lstStyle/>
          <a:p>
            <a:endParaRPr lang="en-US"/>
          </a:p>
        </p:txBody>
      </p:sp>
      <p:sp>
        <p:nvSpPr>
          <p:cNvPr id="22533" name="Rectangle 13"/>
          <p:cNvSpPr>
            <a:spLocks noGrp="1" noChangeArrowheads="1"/>
          </p:cNvSpPr>
          <p:nvPr>
            <p:ph type="body" idx="1"/>
          </p:nvPr>
        </p:nvSpPr>
        <p:spPr>
          <a:xfrm>
            <a:off x="228600" y="1371600"/>
            <a:ext cx="2514600" cy="3960813"/>
          </a:xfrm>
        </p:spPr>
        <p:txBody>
          <a:bodyPr/>
          <a:lstStyle/>
          <a:p>
            <a:pPr marL="0" indent="0" eaLnBrk="1" hangingPunct="1">
              <a:buFontTx/>
              <a:buNone/>
              <a:defRPr/>
            </a:pPr>
            <a:r>
              <a:rPr lang="en-US" dirty="0" smtClean="0">
                <a:solidFill>
                  <a:schemeClr val="tx1"/>
                </a:solidFill>
              </a:rPr>
              <a:t>Early ‘sample’ comprised INT-WFS coverage, plus overlapping initial CFHT/</a:t>
            </a:r>
            <a:r>
              <a:rPr lang="en-US" dirty="0" err="1" smtClean="0">
                <a:solidFill>
                  <a:schemeClr val="tx1"/>
                </a:solidFill>
              </a:rPr>
              <a:t>MegaCam</a:t>
            </a:r>
            <a:r>
              <a:rPr lang="en-US" dirty="0" smtClean="0">
                <a:solidFill>
                  <a:schemeClr val="tx1"/>
                </a:solidFill>
              </a:rPr>
              <a:t> </a:t>
            </a:r>
            <a:r>
              <a:rPr lang="en-US" dirty="0" smtClean="0">
                <a:solidFill>
                  <a:schemeClr val="tx1"/>
                </a:solidFill>
              </a:rPr>
              <a:t>fields</a:t>
            </a:r>
            <a:r>
              <a:rPr lang="en-US" dirty="0" smtClean="0">
                <a:solidFill>
                  <a:schemeClr val="tx1"/>
                </a:solidFill>
              </a:rPr>
              <a:t>.</a:t>
            </a:r>
          </a:p>
          <a:p>
            <a:pPr marL="0" indent="0" eaLnBrk="1" hangingPunct="1">
              <a:buFontTx/>
              <a:buNone/>
              <a:defRPr/>
            </a:pPr>
            <a:endParaRPr lang="en-US" dirty="0" smtClean="0">
              <a:solidFill>
                <a:schemeClr val="tx1"/>
              </a:solidFill>
            </a:endParaRPr>
          </a:p>
          <a:p>
            <a:pPr marL="0" indent="0" eaLnBrk="1" hangingPunct="1">
              <a:buFontTx/>
              <a:buNone/>
              <a:defRPr/>
            </a:pPr>
            <a:r>
              <a:rPr lang="en-US" dirty="0" smtClean="0">
                <a:solidFill>
                  <a:schemeClr val="tx1"/>
                </a:solidFill>
              </a:rPr>
              <a:t>Provided cluster sample for Huxor et al. 2011</a:t>
            </a:r>
          </a:p>
          <a:p>
            <a:pPr marL="0" indent="0" eaLnBrk="1" hangingPunct="1">
              <a:buFontTx/>
              <a:buNone/>
              <a:defRPr/>
            </a:pPr>
            <a:endParaRPr lang="en-US" dirty="0" smtClean="0">
              <a:solidFill>
                <a:schemeClr val="tx1"/>
              </a:solidFill>
            </a:endParaRPr>
          </a:p>
          <a:p>
            <a:pPr marL="0" indent="0" eaLnBrk="1" hangingPunct="1">
              <a:buFontTx/>
              <a:buNone/>
              <a:defRPr/>
            </a:pPr>
            <a:r>
              <a:rPr lang="en-US" dirty="0" smtClean="0">
                <a:solidFill>
                  <a:schemeClr val="tx1"/>
                </a:solidFill>
              </a:rPr>
              <a:t> </a:t>
            </a:r>
          </a:p>
          <a:p>
            <a:pPr marL="0" indent="0" eaLnBrk="1" hangingPunct="1">
              <a:buFontTx/>
              <a:buNone/>
              <a:defRPr/>
            </a:pPr>
            <a:endParaRPr lang="en-US" dirty="0" smtClean="0">
              <a:solidFill>
                <a:schemeClr val="tx1"/>
              </a:solidFill>
            </a:endParaRPr>
          </a:p>
          <a:p>
            <a:pPr marL="0" indent="0" eaLnBrk="1" hangingPunct="1">
              <a:buFontTx/>
              <a:buNone/>
              <a:defRPr/>
            </a:pPr>
            <a:endParaRPr lang="en-US" dirty="0" smtClean="0">
              <a:solidFill>
                <a:schemeClr val="tx1"/>
              </a:solidFill>
            </a:endParaRPr>
          </a:p>
          <a:p>
            <a:pPr marL="0" indent="0" eaLnBrk="1" hangingPunct="1">
              <a:buFontTx/>
              <a:buNone/>
              <a:defRPr/>
            </a:pPr>
            <a:endParaRPr lang="en-US" dirty="0" smtClean="0">
              <a:solidFill>
                <a:schemeClr val="tx1"/>
              </a:solidFill>
            </a:endParaRPr>
          </a:p>
          <a:p>
            <a:pPr eaLnBrk="1" hangingPunct="1">
              <a:buFontTx/>
              <a:buNone/>
              <a:defRPr/>
            </a:pPr>
            <a:endParaRPr lang="en-US" dirty="0" smtClean="0">
              <a:solidFill>
                <a:schemeClr val="tx1"/>
              </a:solidFill>
            </a:endParaRPr>
          </a:p>
          <a:p>
            <a:pPr eaLnBrk="1" hangingPunct="1">
              <a:buFontTx/>
              <a:buNone/>
              <a:defRPr/>
            </a:pPr>
            <a:endParaRPr lang="en-US" dirty="0">
              <a:solidFill>
                <a:schemeClr val="tx1"/>
              </a:solidFill>
            </a:endParaRPr>
          </a:p>
          <a:p>
            <a:pPr eaLnBrk="1" hangingPunct="1">
              <a:defRPr/>
            </a:pPr>
            <a:endParaRPr lang="en-US" dirty="0">
              <a:solidFill>
                <a:schemeClr val="tx1"/>
              </a:solidFill>
            </a:endParaRPr>
          </a:p>
          <a:p>
            <a:pPr eaLnBrk="1" hangingPunct="1">
              <a:buFontTx/>
              <a:buNone/>
              <a:defRPr/>
            </a:pPr>
            <a:endParaRPr lang="en-US" dirty="0">
              <a:solidFill>
                <a:schemeClr val="tx1"/>
              </a:solidFill>
            </a:endParaRPr>
          </a:p>
        </p:txBody>
      </p:sp>
      <p:pic>
        <p:nvPicPr>
          <p:cNvPr id="7" name="Picture 6" descr="plot_m31spat.jpg"/>
          <p:cNvPicPr>
            <a:picLocks noChangeAspect="1"/>
          </p:cNvPicPr>
          <p:nvPr/>
        </p:nvPicPr>
        <p:blipFill>
          <a:blip r:embed="rId3"/>
          <a:stretch>
            <a:fillRect/>
          </a:stretch>
        </p:blipFill>
        <p:spPr>
          <a:xfrm>
            <a:off x="3962400" y="1066800"/>
            <a:ext cx="4953000" cy="4953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solidFill>
                  <a:schemeClr val="tx1"/>
                </a:solidFill>
                <a:ea typeface="ＭＳ Ｐゴシック" pitchFamily="-112" charset="-128"/>
                <a:cs typeface="ＭＳ Ｐゴシック" pitchFamily="-112" charset="-128"/>
              </a:rPr>
              <a:t>PAndAS survey area</a:t>
            </a:r>
          </a:p>
        </p:txBody>
      </p:sp>
      <p:sp>
        <p:nvSpPr>
          <p:cNvPr id="23555" name="Text Box 12"/>
          <p:cNvSpPr txBox="1">
            <a:spLocks noChangeArrowheads="1"/>
          </p:cNvSpPr>
          <p:nvPr/>
        </p:nvSpPr>
        <p:spPr bwMode="auto">
          <a:xfrm>
            <a:off x="747713" y="1736725"/>
            <a:ext cx="184150" cy="336550"/>
          </a:xfrm>
          <a:prstGeom prst="rect">
            <a:avLst/>
          </a:prstGeom>
          <a:noFill/>
          <a:ln w="12700">
            <a:noFill/>
            <a:miter lim="800000"/>
            <a:headEnd/>
            <a:tailEnd/>
          </a:ln>
        </p:spPr>
        <p:txBody>
          <a:bodyPr wrap="none" anchor="ctr">
            <a:prstTxWarp prst="textNoShape">
              <a:avLst/>
            </a:prstTxWarp>
            <a:spAutoFit/>
          </a:bodyPr>
          <a:lstStyle/>
          <a:p>
            <a:endParaRPr lang="en-US"/>
          </a:p>
        </p:txBody>
      </p:sp>
      <p:sp>
        <p:nvSpPr>
          <p:cNvPr id="22533" name="Rectangle 13"/>
          <p:cNvSpPr>
            <a:spLocks noGrp="1" noChangeArrowheads="1"/>
          </p:cNvSpPr>
          <p:nvPr>
            <p:ph type="body" idx="1"/>
          </p:nvPr>
        </p:nvSpPr>
        <p:spPr>
          <a:xfrm>
            <a:off x="152400" y="1371600"/>
            <a:ext cx="3429000" cy="4191000"/>
          </a:xfrm>
        </p:spPr>
        <p:txBody>
          <a:bodyPr/>
          <a:lstStyle/>
          <a:p>
            <a:pPr marL="0" indent="0" eaLnBrk="1" hangingPunct="1">
              <a:buFontTx/>
              <a:buNone/>
              <a:defRPr/>
            </a:pPr>
            <a:r>
              <a:rPr lang="en-US" sz="1800" dirty="0" smtClean="0">
                <a:solidFill>
                  <a:schemeClr val="tx1"/>
                </a:solidFill>
              </a:rPr>
              <a:t>PAndAS is a wide-field survey in </a:t>
            </a:r>
            <a:r>
              <a:rPr lang="en-US" sz="1800" dirty="0" err="1" smtClean="0">
                <a:solidFill>
                  <a:schemeClr val="tx1"/>
                </a:solidFill>
              </a:rPr>
              <a:t>g</a:t>
            </a:r>
            <a:r>
              <a:rPr lang="en-US" sz="1800" dirty="0" smtClean="0">
                <a:solidFill>
                  <a:schemeClr val="tx1"/>
                </a:solidFill>
              </a:rPr>
              <a:t> and </a:t>
            </a:r>
            <a:r>
              <a:rPr lang="en-US" sz="1800" dirty="0" err="1" smtClean="0">
                <a:solidFill>
                  <a:schemeClr val="tx1"/>
                </a:solidFill>
              </a:rPr>
              <a:t>i</a:t>
            </a:r>
            <a:r>
              <a:rPr lang="en-US" sz="1800" dirty="0" smtClean="0">
                <a:solidFill>
                  <a:schemeClr val="tx1"/>
                </a:solidFill>
              </a:rPr>
              <a:t>, using CFHT </a:t>
            </a:r>
            <a:r>
              <a:rPr lang="en-US" sz="1800" dirty="0" err="1" smtClean="0">
                <a:solidFill>
                  <a:schemeClr val="tx1"/>
                </a:solidFill>
              </a:rPr>
              <a:t>MegaCam</a:t>
            </a:r>
            <a:r>
              <a:rPr lang="en-US" sz="1800" dirty="0" smtClean="0">
                <a:solidFill>
                  <a:schemeClr val="tx1"/>
                </a:solidFill>
              </a:rPr>
              <a:t>.</a:t>
            </a:r>
          </a:p>
          <a:p>
            <a:pPr marL="0" indent="0" eaLnBrk="1" hangingPunct="1">
              <a:buFontTx/>
              <a:buNone/>
              <a:defRPr/>
            </a:pPr>
            <a:endParaRPr lang="en-US" sz="1800" dirty="0" smtClean="0">
              <a:solidFill>
                <a:schemeClr val="tx1"/>
              </a:solidFill>
            </a:endParaRPr>
          </a:p>
          <a:p>
            <a:pPr marL="0" indent="0" eaLnBrk="1" hangingPunct="1">
              <a:buFontTx/>
              <a:buNone/>
              <a:defRPr/>
            </a:pPr>
            <a:r>
              <a:rPr lang="en-US" sz="1800" dirty="0" smtClean="0">
                <a:solidFill>
                  <a:schemeClr val="tx1"/>
                </a:solidFill>
              </a:rPr>
              <a:t>Built on earlier INT-WFS related </a:t>
            </a:r>
            <a:r>
              <a:rPr lang="en-US" sz="1800" dirty="0" err="1" smtClean="0">
                <a:solidFill>
                  <a:schemeClr val="tx1"/>
                </a:solidFill>
              </a:rPr>
              <a:t>MegaCam</a:t>
            </a:r>
            <a:r>
              <a:rPr lang="en-US" sz="1800" dirty="0" smtClean="0">
                <a:solidFill>
                  <a:schemeClr val="tx1"/>
                </a:solidFill>
              </a:rPr>
              <a:t> </a:t>
            </a:r>
            <a:r>
              <a:rPr lang="en-US" sz="1800" dirty="0" smtClean="0">
                <a:solidFill>
                  <a:schemeClr val="tx1"/>
                </a:solidFill>
              </a:rPr>
              <a:t>programs (2002-2006)</a:t>
            </a:r>
          </a:p>
          <a:p>
            <a:pPr marL="0" indent="0" eaLnBrk="1" hangingPunct="1">
              <a:buFontTx/>
              <a:buNone/>
              <a:defRPr/>
            </a:pPr>
            <a:endParaRPr lang="en-US" sz="1800" dirty="0" smtClean="0">
              <a:solidFill>
                <a:schemeClr val="tx1"/>
              </a:solidFill>
            </a:endParaRPr>
          </a:p>
          <a:p>
            <a:pPr marL="0" indent="0" eaLnBrk="1" hangingPunct="1">
              <a:buFontTx/>
              <a:buNone/>
              <a:defRPr/>
            </a:pPr>
            <a:r>
              <a:rPr lang="en-US" sz="1800" dirty="0" smtClean="0">
                <a:solidFill>
                  <a:schemeClr val="tx1"/>
                </a:solidFill>
              </a:rPr>
              <a:t>PAndAS proper: a total of 226 hours (41 nights), giving a final coverage of ~400 square </a:t>
            </a:r>
            <a:r>
              <a:rPr lang="en-US" sz="1800" dirty="0" smtClean="0">
                <a:solidFill>
                  <a:schemeClr val="tx1"/>
                </a:solidFill>
              </a:rPr>
              <a:t>degrees</a:t>
            </a:r>
          </a:p>
          <a:p>
            <a:pPr marL="0" indent="0" eaLnBrk="1" hangingPunct="1">
              <a:buFontTx/>
              <a:buNone/>
              <a:defRPr/>
            </a:pPr>
            <a:endParaRPr lang="en-US" sz="1800" dirty="0" smtClean="0">
              <a:solidFill>
                <a:schemeClr val="tx1"/>
              </a:solidFill>
            </a:endParaRPr>
          </a:p>
          <a:p>
            <a:pPr marL="0" indent="0" eaLnBrk="1" hangingPunct="1">
              <a:buFontTx/>
              <a:buNone/>
              <a:defRPr/>
            </a:pPr>
            <a:endParaRPr lang="en-US" dirty="0" smtClean="0">
              <a:solidFill>
                <a:schemeClr val="tx1"/>
              </a:solidFill>
            </a:endParaRPr>
          </a:p>
          <a:p>
            <a:pPr marL="0" indent="0" eaLnBrk="1" hangingPunct="1">
              <a:buFontTx/>
              <a:buNone/>
              <a:defRPr/>
            </a:pPr>
            <a:endParaRPr lang="en-US" dirty="0" smtClean="0">
              <a:solidFill>
                <a:schemeClr val="tx1"/>
              </a:solidFill>
            </a:endParaRPr>
          </a:p>
          <a:p>
            <a:pPr marL="0" indent="0" eaLnBrk="1" hangingPunct="1">
              <a:buFontTx/>
              <a:buNone/>
              <a:defRPr/>
            </a:pPr>
            <a:endParaRPr lang="en-US" dirty="0" smtClean="0">
              <a:solidFill>
                <a:schemeClr val="tx1"/>
              </a:solidFill>
            </a:endParaRPr>
          </a:p>
          <a:p>
            <a:pPr eaLnBrk="1" hangingPunct="1">
              <a:buFontTx/>
              <a:buNone/>
              <a:defRPr/>
            </a:pPr>
            <a:endParaRPr lang="en-US" dirty="0" smtClean="0">
              <a:solidFill>
                <a:schemeClr val="tx1"/>
              </a:solidFill>
            </a:endParaRPr>
          </a:p>
          <a:p>
            <a:pPr eaLnBrk="1" hangingPunct="1">
              <a:buFontTx/>
              <a:buNone/>
              <a:defRPr/>
            </a:pPr>
            <a:endParaRPr lang="en-US" dirty="0">
              <a:solidFill>
                <a:schemeClr val="tx1"/>
              </a:solidFill>
            </a:endParaRPr>
          </a:p>
          <a:p>
            <a:pPr eaLnBrk="1" hangingPunct="1">
              <a:defRPr/>
            </a:pPr>
            <a:endParaRPr lang="en-US" dirty="0">
              <a:solidFill>
                <a:schemeClr val="tx1"/>
              </a:solidFill>
            </a:endParaRPr>
          </a:p>
          <a:p>
            <a:pPr eaLnBrk="1" hangingPunct="1">
              <a:buFontTx/>
              <a:buNone/>
              <a:defRPr/>
            </a:pPr>
            <a:endParaRPr lang="en-US" dirty="0">
              <a:solidFill>
                <a:schemeClr val="tx1"/>
              </a:solidFill>
            </a:endParaRPr>
          </a:p>
        </p:txBody>
      </p:sp>
      <p:pic>
        <p:nvPicPr>
          <p:cNvPr id="6" name="Picture 5"/>
          <p:cNvPicPr>
            <a:picLocks noChangeAspect="1"/>
          </p:cNvPicPr>
          <p:nvPr/>
        </p:nvPicPr>
        <p:blipFill>
          <a:blip r:embed="rId3"/>
          <a:stretch>
            <a:fillRect/>
          </a:stretch>
        </p:blipFill>
        <p:spPr>
          <a:xfrm>
            <a:off x="3505200" y="1066800"/>
            <a:ext cx="5553770" cy="498436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m31_clus_dw_2011_B.gif"/>
          <p:cNvPicPr>
            <a:picLocks noChangeAspect="1"/>
          </p:cNvPicPr>
          <p:nvPr/>
        </p:nvPicPr>
        <p:blipFill>
          <a:blip r:embed="rId3"/>
          <a:stretch>
            <a:fillRect/>
          </a:stretch>
        </p:blipFill>
        <p:spPr>
          <a:xfrm>
            <a:off x="2038350" y="381000"/>
            <a:ext cx="7105650" cy="5684520"/>
          </a:xfrm>
          <a:prstGeom prst="rect">
            <a:avLst/>
          </a:prstGeom>
        </p:spPr>
      </p:pic>
      <p:sp>
        <p:nvSpPr>
          <p:cNvPr id="33794" name="Rectangle 2"/>
          <p:cNvSpPr>
            <a:spLocks noGrp="1" noChangeArrowheads="1"/>
          </p:cNvSpPr>
          <p:nvPr>
            <p:ph type="title"/>
          </p:nvPr>
        </p:nvSpPr>
        <p:spPr>
          <a:xfrm>
            <a:off x="0" y="274638"/>
            <a:ext cx="8686800" cy="706437"/>
          </a:xfrm>
        </p:spPr>
        <p:txBody>
          <a:bodyPr/>
          <a:lstStyle/>
          <a:p>
            <a:pPr algn="l" eaLnBrk="1" hangingPunct="1"/>
            <a:r>
              <a:rPr lang="en-US" dirty="0" smtClean="0">
                <a:solidFill>
                  <a:schemeClr val="tx1"/>
                </a:solidFill>
                <a:ea typeface="ＭＳ Ｐゴシック" pitchFamily="-112" charset="-128"/>
                <a:cs typeface="ＭＳ Ｐゴシック" pitchFamily="-112" charset="-128"/>
              </a:rPr>
              <a:t>Some New GCs</a:t>
            </a:r>
            <a:endParaRPr lang="en-US" dirty="0" smtClean="0">
              <a:solidFill>
                <a:schemeClr val="tx1"/>
              </a:solidFill>
              <a:ea typeface="ＭＳ Ｐゴシック" pitchFamily="-112" charset="-128"/>
              <a:cs typeface="ＭＳ Ｐゴシック" pitchFamily="-112" charset="-128"/>
            </a:endParaRPr>
          </a:p>
        </p:txBody>
      </p:sp>
      <p:sp>
        <p:nvSpPr>
          <p:cNvPr id="33795" name="Text Box 12"/>
          <p:cNvSpPr txBox="1">
            <a:spLocks noChangeArrowheads="1"/>
          </p:cNvSpPr>
          <p:nvPr/>
        </p:nvSpPr>
        <p:spPr bwMode="auto">
          <a:xfrm>
            <a:off x="747713" y="1736725"/>
            <a:ext cx="184150" cy="336550"/>
          </a:xfrm>
          <a:prstGeom prst="rect">
            <a:avLst/>
          </a:prstGeom>
          <a:noFill/>
          <a:ln w="12700">
            <a:noFill/>
            <a:miter lim="800000"/>
            <a:headEnd/>
            <a:tailEnd/>
          </a:ln>
        </p:spPr>
        <p:txBody>
          <a:bodyPr wrap="none" anchor="ctr">
            <a:prstTxWarp prst="textNoShape">
              <a:avLst/>
            </a:prstTxWarp>
            <a:spAutoFit/>
          </a:bodyPr>
          <a:lstStyle/>
          <a:p>
            <a:endParaRPr lang="en-US"/>
          </a:p>
        </p:txBody>
      </p:sp>
      <p:sp>
        <p:nvSpPr>
          <p:cNvPr id="22533" name="Rectangle 13"/>
          <p:cNvSpPr>
            <a:spLocks noGrp="1" noChangeArrowheads="1"/>
          </p:cNvSpPr>
          <p:nvPr>
            <p:ph type="body" idx="1"/>
          </p:nvPr>
        </p:nvSpPr>
        <p:spPr>
          <a:xfrm>
            <a:off x="76200" y="914400"/>
            <a:ext cx="2438400" cy="4800600"/>
          </a:xfrm>
          <a:solidFill>
            <a:schemeClr val="bg1"/>
          </a:solidFill>
        </p:spPr>
        <p:txBody>
          <a:bodyPr/>
          <a:lstStyle/>
          <a:p>
            <a:pPr marL="0" indent="0" eaLnBrk="1" hangingPunct="1">
              <a:buFontTx/>
              <a:buNone/>
              <a:defRPr/>
            </a:pPr>
            <a:r>
              <a:rPr lang="en-US" dirty="0" smtClean="0">
                <a:solidFill>
                  <a:srgbClr val="FF0000"/>
                </a:solidFill>
              </a:rPr>
              <a:t>Red</a:t>
            </a:r>
            <a:r>
              <a:rPr lang="en-US" dirty="0" smtClean="0">
                <a:solidFill>
                  <a:schemeClr val="tx1"/>
                </a:solidFill>
              </a:rPr>
              <a:t>:</a:t>
            </a:r>
            <a:r>
              <a:rPr lang="en-US" dirty="0" smtClean="0">
                <a:solidFill>
                  <a:schemeClr val="tx1"/>
                </a:solidFill>
              </a:rPr>
              <a:t> compact </a:t>
            </a:r>
            <a:r>
              <a:rPr lang="en-US" dirty="0" smtClean="0">
                <a:solidFill>
                  <a:schemeClr val="tx1"/>
                </a:solidFill>
              </a:rPr>
              <a:t>GC</a:t>
            </a:r>
          </a:p>
          <a:p>
            <a:pPr marL="0" indent="0" eaLnBrk="1" hangingPunct="1">
              <a:buFontTx/>
              <a:buNone/>
              <a:defRPr/>
            </a:pPr>
            <a:r>
              <a:rPr lang="en-US" dirty="0" smtClean="0">
                <a:solidFill>
                  <a:srgbClr val="0000FF"/>
                </a:solidFill>
              </a:rPr>
              <a:t>Blue</a:t>
            </a:r>
            <a:r>
              <a:rPr lang="en-US" dirty="0" smtClean="0">
                <a:solidFill>
                  <a:schemeClr val="tx1"/>
                </a:solidFill>
              </a:rPr>
              <a:t>:</a:t>
            </a:r>
            <a:r>
              <a:rPr lang="en-US" dirty="0" smtClean="0">
                <a:solidFill>
                  <a:schemeClr val="tx1"/>
                </a:solidFill>
              </a:rPr>
              <a:t> extended </a:t>
            </a:r>
            <a:r>
              <a:rPr lang="en-US" dirty="0" smtClean="0">
                <a:solidFill>
                  <a:schemeClr val="tx1"/>
                </a:solidFill>
              </a:rPr>
              <a:t>GC</a:t>
            </a:r>
          </a:p>
          <a:p>
            <a:pPr marL="0" indent="0" eaLnBrk="1" hangingPunct="1">
              <a:buFontTx/>
              <a:buNone/>
              <a:defRPr/>
            </a:pPr>
            <a:r>
              <a:rPr lang="en-US" dirty="0" smtClean="0">
                <a:solidFill>
                  <a:srgbClr val="26BA52"/>
                </a:solidFill>
              </a:rPr>
              <a:t>Green</a:t>
            </a:r>
            <a:r>
              <a:rPr lang="en-US" dirty="0" smtClean="0">
                <a:solidFill>
                  <a:schemeClr val="tx1"/>
                </a:solidFill>
              </a:rPr>
              <a:t>: </a:t>
            </a:r>
            <a:r>
              <a:rPr lang="en-US" dirty="0" smtClean="0">
                <a:solidFill>
                  <a:schemeClr val="tx1"/>
                </a:solidFill>
              </a:rPr>
              <a:t>candidate GC</a:t>
            </a:r>
          </a:p>
          <a:p>
            <a:pPr marL="0" indent="0" eaLnBrk="1" hangingPunct="1">
              <a:buFontTx/>
              <a:buNone/>
              <a:defRPr/>
            </a:pPr>
            <a:endParaRPr lang="en-US" dirty="0" smtClean="0">
              <a:solidFill>
                <a:schemeClr val="tx1"/>
              </a:solidFill>
            </a:endParaRPr>
          </a:p>
          <a:p>
            <a:pPr eaLnBrk="1" hangingPunct="1">
              <a:buFontTx/>
              <a:buAutoNum type="arabicPeriod"/>
              <a:defRPr/>
            </a:pPr>
            <a:r>
              <a:rPr lang="en-US" dirty="0" smtClean="0">
                <a:solidFill>
                  <a:schemeClr val="tx1"/>
                </a:solidFill>
              </a:rPr>
              <a:t>Clusters </a:t>
            </a:r>
            <a:r>
              <a:rPr lang="en-US" dirty="0" smtClean="0">
                <a:solidFill>
                  <a:schemeClr val="tx1"/>
                </a:solidFill>
              </a:rPr>
              <a:t>go to edge of survey</a:t>
            </a:r>
            <a:endParaRPr lang="en-US" dirty="0" smtClean="0">
              <a:solidFill>
                <a:schemeClr val="tx1"/>
              </a:solidFill>
            </a:endParaRPr>
          </a:p>
          <a:p>
            <a:pPr eaLnBrk="1" hangingPunct="1">
              <a:buFontTx/>
              <a:buAutoNum type="arabicPeriod"/>
              <a:defRPr/>
            </a:pPr>
            <a:r>
              <a:rPr lang="en-US" dirty="0" smtClean="0">
                <a:solidFill>
                  <a:schemeClr val="tx1"/>
                </a:solidFill>
              </a:rPr>
              <a:t>New </a:t>
            </a:r>
            <a:r>
              <a:rPr lang="en-US" dirty="0" smtClean="0">
                <a:solidFill>
                  <a:schemeClr val="tx1"/>
                </a:solidFill>
              </a:rPr>
              <a:t>GCs for N147/N185</a:t>
            </a:r>
            <a:endParaRPr lang="en-US" dirty="0" smtClean="0">
              <a:solidFill>
                <a:schemeClr val="tx1"/>
              </a:solidFill>
            </a:endParaRPr>
          </a:p>
          <a:p>
            <a:pPr eaLnBrk="1" hangingPunct="1">
              <a:buFontTx/>
              <a:buAutoNum type="arabicPeriod"/>
              <a:defRPr/>
            </a:pPr>
            <a:r>
              <a:rPr lang="en-US" dirty="0" smtClean="0">
                <a:solidFill>
                  <a:schemeClr val="tx1"/>
                </a:solidFill>
              </a:rPr>
              <a:t>Association </a:t>
            </a:r>
            <a:r>
              <a:rPr lang="en-US" dirty="0" smtClean="0">
                <a:solidFill>
                  <a:schemeClr val="tx1"/>
                </a:solidFill>
              </a:rPr>
              <a:t>of clusters with stellar </a:t>
            </a:r>
            <a:r>
              <a:rPr lang="en-US" dirty="0" smtClean="0">
                <a:solidFill>
                  <a:schemeClr val="tx1"/>
                </a:solidFill>
              </a:rPr>
              <a:t>substructure</a:t>
            </a:r>
          </a:p>
          <a:p>
            <a:pPr eaLnBrk="1" hangingPunct="1">
              <a:buFontTx/>
              <a:buAutoNum type="arabicPeriod"/>
              <a:defRPr/>
            </a:pPr>
            <a:endParaRPr lang="en-US" dirty="0" smtClean="0">
              <a:solidFill>
                <a:schemeClr val="tx1"/>
              </a:solidFill>
            </a:endParaRPr>
          </a:p>
          <a:p>
            <a:pPr marL="0" indent="0" eaLnBrk="1" hangingPunct="1">
              <a:buNone/>
              <a:defRPr/>
            </a:pPr>
            <a:r>
              <a:rPr lang="en-US" dirty="0" smtClean="0">
                <a:solidFill>
                  <a:schemeClr val="tx1"/>
                </a:solidFill>
              </a:rPr>
              <a:t>Latest photometry provisional, but excellent work by PhD student Cherie </a:t>
            </a:r>
            <a:r>
              <a:rPr lang="en-US" dirty="0" err="1" smtClean="0">
                <a:solidFill>
                  <a:schemeClr val="tx1"/>
                </a:solidFill>
              </a:rPr>
              <a:t>Fishlock</a:t>
            </a:r>
            <a:endParaRPr lang="en-US" dirty="0" smtClean="0">
              <a:solidFill>
                <a:schemeClr val="tx1"/>
              </a:solidFill>
            </a:endParaRPr>
          </a:p>
          <a:p>
            <a:pPr eaLnBrk="1" hangingPunct="1">
              <a:buNone/>
              <a:defRPr/>
            </a:pPr>
            <a:endParaRPr lang="en-US" dirty="0" smtClean="0">
              <a:solidFill>
                <a:schemeClr val="tx1"/>
              </a:solidFill>
            </a:endParaRPr>
          </a:p>
          <a:p>
            <a:pPr eaLnBrk="1" hangingPunct="1">
              <a:buNone/>
              <a:defRPr/>
            </a:pPr>
            <a:endParaRPr lang="en-US" dirty="0" smtClean="0">
              <a:solidFill>
                <a:schemeClr val="tx1"/>
              </a:solidFill>
            </a:endParaRPr>
          </a:p>
          <a:p>
            <a:pPr eaLnBrk="1" hangingPunct="1">
              <a:buFontTx/>
              <a:buNone/>
              <a:defRPr/>
            </a:pPr>
            <a:endParaRPr lang="en-US" dirty="0">
              <a:solidFill>
                <a:schemeClr val="tx1"/>
              </a:solidFill>
            </a:endParaRPr>
          </a:p>
          <a:p>
            <a:pPr eaLnBrk="1" hangingPunct="1">
              <a:buFontTx/>
              <a:buNone/>
              <a:defRPr/>
            </a:pPr>
            <a:endParaRPr lang="en-US" dirty="0">
              <a:solidFill>
                <a:schemeClr val="tx1"/>
              </a:solidFill>
            </a:endParaRPr>
          </a:p>
          <a:p>
            <a:pPr eaLnBrk="1" hangingPunct="1">
              <a:defRPr/>
            </a:pPr>
            <a:endParaRPr lang="en-US" dirty="0">
              <a:solidFill>
                <a:schemeClr val="tx1"/>
              </a:solidFill>
            </a:endParaRPr>
          </a:p>
          <a:p>
            <a:pPr eaLnBrk="1" hangingPunct="1">
              <a:buFontTx/>
              <a:buNone/>
              <a:defRPr/>
            </a:pPr>
            <a:endParaRPr lang="en-US"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smtClean="0">
                <a:solidFill>
                  <a:schemeClr val="tx1"/>
                </a:solidFill>
                <a:ea typeface="ＭＳ Ｐゴシック" pitchFamily="-112" charset="-128"/>
                <a:cs typeface="ＭＳ Ｐゴシック" pitchFamily="-112" charset="-128"/>
              </a:rPr>
              <a:t>GC Luminosities</a:t>
            </a:r>
          </a:p>
        </p:txBody>
      </p:sp>
      <p:sp>
        <p:nvSpPr>
          <p:cNvPr id="35843" name="Text Box 12"/>
          <p:cNvSpPr txBox="1">
            <a:spLocks noChangeArrowheads="1"/>
          </p:cNvSpPr>
          <p:nvPr/>
        </p:nvSpPr>
        <p:spPr bwMode="auto">
          <a:xfrm>
            <a:off x="747713" y="1736725"/>
            <a:ext cx="184150" cy="336550"/>
          </a:xfrm>
          <a:prstGeom prst="rect">
            <a:avLst/>
          </a:prstGeom>
          <a:noFill/>
          <a:ln w="12700">
            <a:noFill/>
            <a:miter lim="800000"/>
            <a:headEnd/>
            <a:tailEnd/>
          </a:ln>
        </p:spPr>
        <p:txBody>
          <a:bodyPr wrap="none" anchor="ctr">
            <a:prstTxWarp prst="textNoShape">
              <a:avLst/>
            </a:prstTxWarp>
            <a:spAutoFit/>
          </a:bodyPr>
          <a:lstStyle/>
          <a:p>
            <a:endParaRPr lang="en-US"/>
          </a:p>
        </p:txBody>
      </p:sp>
      <p:sp>
        <p:nvSpPr>
          <p:cNvPr id="22533" name="Rectangle 13"/>
          <p:cNvSpPr>
            <a:spLocks noGrp="1" noChangeArrowheads="1"/>
          </p:cNvSpPr>
          <p:nvPr>
            <p:ph type="body" idx="1"/>
          </p:nvPr>
        </p:nvSpPr>
        <p:spPr>
          <a:xfrm>
            <a:off x="228600" y="838200"/>
            <a:ext cx="2514600" cy="5029200"/>
          </a:xfrm>
        </p:spPr>
        <p:txBody>
          <a:bodyPr/>
          <a:lstStyle/>
          <a:p>
            <a:pPr marL="0" indent="0" eaLnBrk="1" hangingPunct="1">
              <a:buFontTx/>
              <a:buNone/>
              <a:defRPr/>
            </a:pPr>
            <a:endParaRPr lang="en-US" dirty="0" smtClean="0">
              <a:solidFill>
                <a:schemeClr val="tx1"/>
              </a:solidFill>
            </a:endParaRPr>
          </a:p>
          <a:p>
            <a:pPr marL="0" indent="0" eaLnBrk="1" hangingPunct="1">
              <a:buFontTx/>
              <a:buNone/>
              <a:defRPr/>
            </a:pPr>
            <a:r>
              <a:rPr lang="en-US" dirty="0" smtClean="0">
                <a:solidFill>
                  <a:schemeClr val="tx1"/>
                </a:solidFill>
              </a:rPr>
              <a:t>M31 appears to have a somewhat brighter peak than the MW But this is very dependent on the </a:t>
            </a:r>
            <a:r>
              <a:rPr lang="en-US" dirty="0" err="1" smtClean="0">
                <a:solidFill>
                  <a:schemeClr val="tx1"/>
                </a:solidFill>
              </a:rPr>
              <a:t>reddenings</a:t>
            </a:r>
            <a:r>
              <a:rPr lang="en-US" dirty="0" smtClean="0">
                <a:solidFill>
                  <a:schemeClr val="tx1"/>
                </a:solidFill>
              </a:rPr>
              <a:t> (from Fan++ 2010).</a:t>
            </a:r>
          </a:p>
          <a:p>
            <a:pPr marL="0" indent="0" eaLnBrk="1" hangingPunct="1">
              <a:buFontTx/>
              <a:buNone/>
              <a:defRPr/>
            </a:pPr>
            <a:endParaRPr lang="en-US" dirty="0" smtClean="0">
              <a:solidFill>
                <a:schemeClr val="tx1"/>
              </a:solidFill>
            </a:endParaRPr>
          </a:p>
          <a:p>
            <a:pPr marL="0" indent="0" eaLnBrk="1" hangingPunct="1">
              <a:buFontTx/>
              <a:buNone/>
              <a:defRPr/>
            </a:pPr>
            <a:r>
              <a:rPr lang="en-US" dirty="0" smtClean="0">
                <a:solidFill>
                  <a:schemeClr val="tx1"/>
                </a:solidFill>
              </a:rPr>
              <a:t>Suggestion of a second peak at M</a:t>
            </a:r>
            <a:r>
              <a:rPr lang="en-US" baseline="-25000" dirty="0" smtClean="0">
                <a:solidFill>
                  <a:schemeClr val="tx1"/>
                </a:solidFill>
              </a:rPr>
              <a:t>V0</a:t>
            </a:r>
            <a:r>
              <a:rPr lang="en-US" dirty="0" smtClean="0">
                <a:solidFill>
                  <a:schemeClr val="tx1"/>
                </a:solidFill>
              </a:rPr>
              <a:t> ~ -</a:t>
            </a:r>
            <a:r>
              <a:rPr lang="en-US" dirty="0" smtClean="0">
                <a:solidFill>
                  <a:schemeClr val="tx1"/>
                </a:solidFill>
              </a:rPr>
              <a:t>6.0.</a:t>
            </a:r>
          </a:p>
          <a:p>
            <a:pPr eaLnBrk="1" hangingPunct="1">
              <a:buFontTx/>
              <a:buNone/>
              <a:defRPr/>
            </a:pPr>
            <a:endParaRPr lang="en-US" dirty="0">
              <a:solidFill>
                <a:schemeClr val="tx1"/>
              </a:solidFill>
            </a:endParaRPr>
          </a:p>
          <a:p>
            <a:pPr eaLnBrk="1" hangingPunct="1">
              <a:defRPr/>
            </a:pPr>
            <a:endParaRPr lang="en-US" dirty="0">
              <a:solidFill>
                <a:schemeClr val="tx1"/>
              </a:solidFill>
            </a:endParaRPr>
          </a:p>
          <a:p>
            <a:pPr eaLnBrk="1" hangingPunct="1">
              <a:buFontTx/>
              <a:buNone/>
              <a:defRPr/>
            </a:pPr>
            <a:endParaRPr lang="en-US" dirty="0">
              <a:solidFill>
                <a:schemeClr val="tx1"/>
              </a:solidFill>
            </a:endParaRPr>
          </a:p>
        </p:txBody>
      </p:sp>
      <p:pic>
        <p:nvPicPr>
          <p:cNvPr id="6" name="Picture 5" descr="m31_mw_mv_hist_new_reds.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792623" y="1111250"/>
            <a:ext cx="6351377" cy="4603750"/>
          </a:xfrm>
          <a:prstGeom prst="rect">
            <a:avLst/>
          </a:prstGeom>
          <a:solidFill>
            <a:schemeClr val="bg1"/>
          </a:solid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smtClean="0">
                <a:solidFill>
                  <a:schemeClr val="tx1"/>
                </a:solidFill>
                <a:ea typeface="ＭＳ Ｐゴシック" pitchFamily="-112" charset="-128"/>
                <a:cs typeface="ＭＳ Ｐゴシック" pitchFamily="-112" charset="-128"/>
              </a:rPr>
              <a:t>GC Luminosities</a:t>
            </a:r>
          </a:p>
        </p:txBody>
      </p:sp>
      <p:sp>
        <p:nvSpPr>
          <p:cNvPr id="35843" name="Text Box 12"/>
          <p:cNvSpPr txBox="1">
            <a:spLocks noChangeArrowheads="1"/>
          </p:cNvSpPr>
          <p:nvPr/>
        </p:nvSpPr>
        <p:spPr bwMode="auto">
          <a:xfrm>
            <a:off x="747713" y="1736725"/>
            <a:ext cx="184150" cy="336550"/>
          </a:xfrm>
          <a:prstGeom prst="rect">
            <a:avLst/>
          </a:prstGeom>
          <a:noFill/>
          <a:ln w="12700">
            <a:noFill/>
            <a:miter lim="800000"/>
            <a:headEnd/>
            <a:tailEnd/>
          </a:ln>
        </p:spPr>
        <p:txBody>
          <a:bodyPr wrap="none" anchor="ctr">
            <a:prstTxWarp prst="textNoShape">
              <a:avLst/>
            </a:prstTxWarp>
            <a:spAutoFit/>
          </a:bodyPr>
          <a:lstStyle/>
          <a:p>
            <a:endParaRPr lang="en-US"/>
          </a:p>
        </p:txBody>
      </p:sp>
      <p:sp>
        <p:nvSpPr>
          <p:cNvPr id="22533" name="Rectangle 13"/>
          <p:cNvSpPr>
            <a:spLocks noGrp="1" noChangeArrowheads="1"/>
          </p:cNvSpPr>
          <p:nvPr>
            <p:ph type="body" idx="1"/>
          </p:nvPr>
        </p:nvSpPr>
        <p:spPr>
          <a:xfrm>
            <a:off x="228600" y="838200"/>
            <a:ext cx="2514600" cy="5029200"/>
          </a:xfrm>
        </p:spPr>
        <p:txBody>
          <a:bodyPr/>
          <a:lstStyle/>
          <a:p>
            <a:pPr marL="0" indent="0" eaLnBrk="1" hangingPunct="1">
              <a:buFontTx/>
              <a:buNone/>
              <a:defRPr/>
            </a:pPr>
            <a:endParaRPr lang="en-US" dirty="0" smtClean="0">
              <a:solidFill>
                <a:schemeClr val="tx1"/>
              </a:solidFill>
            </a:endParaRPr>
          </a:p>
          <a:p>
            <a:pPr marL="0" indent="0" eaLnBrk="1" hangingPunct="1">
              <a:buFontTx/>
              <a:buNone/>
              <a:defRPr/>
            </a:pPr>
            <a:r>
              <a:rPr lang="en-US" dirty="0" smtClean="0">
                <a:solidFill>
                  <a:schemeClr val="tx1"/>
                </a:solidFill>
              </a:rPr>
              <a:t>M31 appears to have a somewhat brighter peak than the MW But this is very dependent on the </a:t>
            </a:r>
            <a:r>
              <a:rPr lang="en-US" dirty="0" err="1" smtClean="0">
                <a:solidFill>
                  <a:schemeClr val="tx1"/>
                </a:solidFill>
              </a:rPr>
              <a:t>reddenings</a:t>
            </a:r>
            <a:r>
              <a:rPr lang="en-US" dirty="0" smtClean="0">
                <a:solidFill>
                  <a:schemeClr val="tx1"/>
                </a:solidFill>
              </a:rPr>
              <a:t> (from Fan++ 2010).</a:t>
            </a:r>
          </a:p>
          <a:p>
            <a:pPr marL="0" indent="0" eaLnBrk="1" hangingPunct="1">
              <a:buFontTx/>
              <a:buNone/>
              <a:defRPr/>
            </a:pPr>
            <a:endParaRPr lang="en-US" dirty="0" smtClean="0">
              <a:solidFill>
                <a:schemeClr val="tx1"/>
              </a:solidFill>
            </a:endParaRPr>
          </a:p>
          <a:p>
            <a:pPr marL="0" indent="0" eaLnBrk="1" hangingPunct="1">
              <a:buFontTx/>
              <a:buNone/>
              <a:defRPr/>
            </a:pPr>
            <a:r>
              <a:rPr lang="en-US" dirty="0" smtClean="0">
                <a:solidFill>
                  <a:schemeClr val="tx1"/>
                </a:solidFill>
              </a:rPr>
              <a:t>Suggestion of a second peak at M</a:t>
            </a:r>
            <a:r>
              <a:rPr lang="en-US" baseline="-25000" dirty="0" smtClean="0">
                <a:solidFill>
                  <a:schemeClr val="tx1"/>
                </a:solidFill>
              </a:rPr>
              <a:t>V0</a:t>
            </a:r>
            <a:r>
              <a:rPr lang="en-US" dirty="0" smtClean="0">
                <a:solidFill>
                  <a:schemeClr val="tx1"/>
                </a:solidFill>
              </a:rPr>
              <a:t> ~ -</a:t>
            </a:r>
            <a:r>
              <a:rPr lang="en-US" dirty="0" smtClean="0">
                <a:solidFill>
                  <a:schemeClr val="tx1"/>
                </a:solidFill>
              </a:rPr>
              <a:t>6.0.</a:t>
            </a:r>
          </a:p>
          <a:p>
            <a:pPr marL="0" indent="0" eaLnBrk="1" hangingPunct="1">
              <a:buFontTx/>
              <a:buNone/>
              <a:defRPr/>
            </a:pPr>
            <a:endParaRPr lang="en-US" dirty="0" smtClean="0">
              <a:solidFill>
                <a:schemeClr val="tx1"/>
              </a:solidFill>
            </a:endParaRPr>
          </a:p>
          <a:p>
            <a:pPr marL="0" indent="0" eaLnBrk="1" hangingPunct="1">
              <a:buFontTx/>
              <a:buNone/>
              <a:defRPr/>
            </a:pPr>
            <a:r>
              <a:rPr lang="en-US" dirty="0" smtClean="0">
                <a:solidFill>
                  <a:schemeClr val="tx1"/>
                </a:solidFill>
              </a:rPr>
              <a:t>New data (with </a:t>
            </a:r>
            <a:r>
              <a:rPr lang="en-US" dirty="0" smtClean="0">
                <a:solidFill>
                  <a:srgbClr val="FF0000"/>
                </a:solidFill>
              </a:rPr>
              <a:t>warning</a:t>
            </a:r>
            <a:r>
              <a:rPr lang="en-US" dirty="0" smtClean="0">
                <a:solidFill>
                  <a:schemeClr val="tx1"/>
                </a:solidFill>
              </a:rPr>
              <a:t>) </a:t>
            </a:r>
            <a:r>
              <a:rPr lang="en-US" dirty="0" smtClean="0">
                <a:solidFill>
                  <a:schemeClr val="tx1"/>
                </a:solidFill>
              </a:rPr>
              <a:t>strengthens second peak. </a:t>
            </a:r>
          </a:p>
          <a:p>
            <a:pPr eaLnBrk="1" hangingPunct="1">
              <a:buFontTx/>
              <a:buNone/>
              <a:defRPr/>
            </a:pPr>
            <a:endParaRPr lang="en-US" dirty="0">
              <a:solidFill>
                <a:schemeClr val="tx1"/>
              </a:solidFill>
            </a:endParaRPr>
          </a:p>
          <a:p>
            <a:pPr eaLnBrk="1" hangingPunct="1">
              <a:defRPr/>
            </a:pPr>
            <a:endParaRPr lang="en-US" dirty="0">
              <a:solidFill>
                <a:schemeClr val="tx1"/>
              </a:solidFill>
            </a:endParaRPr>
          </a:p>
          <a:p>
            <a:pPr eaLnBrk="1" hangingPunct="1">
              <a:buFontTx/>
              <a:buNone/>
              <a:defRPr/>
            </a:pPr>
            <a:endParaRPr lang="en-US" dirty="0">
              <a:solidFill>
                <a:schemeClr val="tx1"/>
              </a:solidFill>
            </a:endParaRPr>
          </a:p>
        </p:txBody>
      </p:sp>
      <p:pic>
        <p:nvPicPr>
          <p:cNvPr id="6" name="Picture 5" descr="m31_mw_mv_hist_new_reds.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792623" y="1111250"/>
            <a:ext cx="6351377" cy="4603750"/>
          </a:xfrm>
          <a:prstGeom prst="rect">
            <a:avLst/>
          </a:prstGeom>
          <a:solidFill>
            <a:schemeClr val="bg1"/>
          </a:solidFill>
        </p:spPr>
      </p:pic>
      <p:pic>
        <p:nvPicPr>
          <p:cNvPr id="8" name="Picture 7" descr="cherie_m31_mw_mv_hist_new_reds.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2667000" y="1385730"/>
            <a:ext cx="6010816" cy="4557870"/>
          </a:xfrm>
          <a:prstGeom prst="rect">
            <a:avLst/>
          </a:prstGeom>
          <a:solidFill>
            <a:schemeClr val="bg1"/>
          </a:solid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uhpresentaiontemplate">
  <a:themeElements>
    <a:clrScheme name="uhpresentaio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hpresentaio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FFFF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noFill/>
        <a:ln w="12700" cap="flat" cmpd="sng" algn="ctr">
          <a:solidFill>
            <a:srgbClr val="FFFF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a:ln>
              <a:noFill/>
            </a:ln>
            <a:solidFill>
              <a:schemeClr val="tx1"/>
            </a:solidFill>
            <a:effectLst/>
            <a:latin typeface="Arial" pitchFamily="-112" charset="0"/>
          </a:defRPr>
        </a:defPPr>
      </a:lstStyle>
    </a:lnDef>
  </a:objectDefaults>
  <a:extraClrSchemeLst>
    <a:extraClrScheme>
      <a:clrScheme name="uhpresentaio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hpresentaio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hpresentaio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hpresentaio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hpresentaio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hpresentaio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hpresentaio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hpresentaio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hpresentaio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hpresentaio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hpresentaio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hpresentaio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uhpresentaiontemplate</Template>
  <TotalTime>33537</TotalTime>
  <Words>1605</Words>
  <Application>Microsoft Office PowerPoint</Application>
  <PresentationFormat>On-screen Show (4:3)</PresentationFormat>
  <Paragraphs>297</Paragraphs>
  <Slides>28</Slides>
  <Notes>25</Notes>
  <HiddenSlides>0</HiddenSlides>
  <MMClips>0</MMClips>
  <ScaleCrop>false</ScaleCrop>
  <HeadingPairs>
    <vt:vector size="4" baseType="variant">
      <vt:variant>
        <vt:lpstr>Design Template</vt:lpstr>
      </vt:variant>
      <vt:variant>
        <vt:i4>1</vt:i4>
      </vt:variant>
      <vt:variant>
        <vt:lpstr>Slide Titles</vt:lpstr>
      </vt:variant>
      <vt:variant>
        <vt:i4>28</vt:i4>
      </vt:variant>
    </vt:vector>
  </HeadingPairs>
  <TitlesOfParts>
    <vt:vector size="29" baseType="lpstr">
      <vt:lpstr>uhpresentaiontemplate</vt:lpstr>
      <vt:lpstr>The accretion history of the halo of M31 as probed by its globular cluster population  Avon Huxor et al. </vt:lpstr>
      <vt:lpstr>PAndAS</vt:lpstr>
      <vt:lpstr>Motivations</vt:lpstr>
      <vt:lpstr>INT-WFS survey area</vt:lpstr>
      <vt:lpstr>INT-WFS survey area</vt:lpstr>
      <vt:lpstr>PAndAS survey area</vt:lpstr>
      <vt:lpstr>Some New GCs</vt:lpstr>
      <vt:lpstr>GC Luminosities</vt:lpstr>
      <vt:lpstr>GC Luminosities</vt:lpstr>
      <vt:lpstr>Colour</vt:lpstr>
      <vt:lpstr>Colour</vt:lpstr>
      <vt:lpstr>Luminosity against distance to host </vt:lpstr>
      <vt:lpstr>Luminosity against distance to host </vt:lpstr>
      <vt:lpstr>Colour against distance to host </vt:lpstr>
      <vt:lpstr>Colour against distance to host </vt:lpstr>
      <vt:lpstr>Half-light radii</vt:lpstr>
      <vt:lpstr>Half-light radii</vt:lpstr>
      <vt:lpstr>GC surface density profile</vt:lpstr>
      <vt:lpstr>Slide 19</vt:lpstr>
      <vt:lpstr>Slide 20</vt:lpstr>
      <vt:lpstr>Slide 21</vt:lpstr>
      <vt:lpstr>Comparison with models</vt:lpstr>
      <vt:lpstr>GCs and substructure</vt:lpstr>
      <vt:lpstr>Velocities</vt:lpstr>
      <vt:lpstr>Concluding remarks</vt:lpstr>
      <vt:lpstr>GMOS</vt:lpstr>
      <vt:lpstr>Conclusion</vt:lpstr>
      <vt:lpstr>Extended Clusters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joao</dc:creator>
  <cp:lastModifiedBy>Avon Huxor</cp:lastModifiedBy>
  <cp:revision>833</cp:revision>
  <dcterms:created xsi:type="dcterms:W3CDTF">2011-04-06T08:51:17Z</dcterms:created>
  <dcterms:modified xsi:type="dcterms:W3CDTF">2011-04-07T10:58:25Z</dcterms:modified>
</cp:coreProperties>
</file>