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761" r:id="rId3"/>
    <p:sldId id="789" r:id="rId4"/>
    <p:sldId id="778" r:id="rId5"/>
    <p:sldId id="742" r:id="rId6"/>
    <p:sldId id="633" r:id="rId7"/>
    <p:sldId id="530" r:id="rId8"/>
    <p:sldId id="523" r:id="rId9"/>
    <p:sldId id="725" r:id="rId10"/>
    <p:sldId id="645" r:id="rId11"/>
    <p:sldId id="793" r:id="rId12"/>
    <p:sldId id="650" r:id="rId13"/>
    <p:sldId id="745" r:id="rId14"/>
    <p:sldId id="779" r:id="rId15"/>
    <p:sldId id="790" r:id="rId16"/>
    <p:sldId id="791" r:id="rId17"/>
    <p:sldId id="562" r:id="rId18"/>
    <p:sldId id="454" r:id="rId19"/>
    <p:sldId id="783" r:id="rId20"/>
    <p:sldId id="784" r:id="rId21"/>
    <p:sldId id="785" r:id="rId22"/>
    <p:sldId id="727" r:id="rId23"/>
    <p:sldId id="734" r:id="rId24"/>
    <p:sldId id="688" r:id="rId25"/>
    <p:sldId id="538" r:id="rId26"/>
    <p:sldId id="774" r:id="rId27"/>
    <p:sldId id="437" r:id="rId28"/>
    <p:sldId id="775" r:id="rId29"/>
    <p:sldId id="656" r:id="rId30"/>
    <p:sldId id="700" r:id="rId31"/>
    <p:sldId id="475" r:id="rId32"/>
    <p:sldId id="462" r:id="rId33"/>
    <p:sldId id="483" r:id="rId34"/>
    <p:sldId id="666" r:id="rId35"/>
    <p:sldId id="678" r:id="rId36"/>
    <p:sldId id="548" r:id="rId37"/>
    <p:sldId id="769" r:id="rId38"/>
    <p:sldId id="781" r:id="rId39"/>
    <p:sldId id="463" r:id="rId40"/>
    <p:sldId id="772" r:id="rId41"/>
    <p:sldId id="717" r:id="rId42"/>
    <p:sldId id="556" r:id="rId43"/>
    <p:sldId id="751" r:id="rId4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66CC"/>
    <a:srgbClr val="CC0066"/>
    <a:srgbClr val="C2C4D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7" autoAdjust="0"/>
  </p:normalViewPr>
  <p:slideViewPr>
    <p:cSldViewPr>
      <p:cViewPr varScale="1">
        <p:scale>
          <a:sx n="68" d="100"/>
          <a:sy n="68" d="100"/>
        </p:scale>
        <p:origin x="-113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agrange\AppData\Local\Temp\Temp1_Work20110824.zip\Work20110824\plane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385687658575348E-2"/>
          <c:y val="3.7815126050420249E-2"/>
          <c:w val="0.90583009226440725"/>
          <c:h val="0.82563025210084229"/>
        </c:manualLayout>
      </c:layout>
      <c:scatterChart>
        <c:scatterStyle val="lineMarker"/>
        <c:ser>
          <c:idx val="0"/>
          <c:order val="0"/>
          <c:tx>
            <c:v>Radial Velocity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rvnotransit!$E$2:$E$524</c:f>
              <c:numCache>
                <c:formatCode>General</c:formatCode>
                <c:ptCount val="379"/>
                <c:pt idx="0">
                  <c:v>1.29</c:v>
                </c:pt>
                <c:pt idx="1">
                  <c:v>1.54</c:v>
                </c:pt>
                <c:pt idx="2">
                  <c:v>0.83000000000000063</c:v>
                </c:pt>
                <c:pt idx="3">
                  <c:v>2.77</c:v>
                </c:pt>
                <c:pt idx="4">
                  <c:v>1.6800000000000022</c:v>
                </c:pt>
                <c:pt idx="5">
                  <c:v>2.6</c:v>
                </c:pt>
                <c:pt idx="6">
                  <c:v>1.333</c:v>
                </c:pt>
                <c:pt idx="7">
                  <c:v>2.08</c:v>
                </c:pt>
                <c:pt idx="8">
                  <c:v>0.995</c:v>
                </c:pt>
                <c:pt idx="9">
                  <c:v>0.87000000000000111</c:v>
                </c:pt>
                <c:pt idx="10">
                  <c:v>1.1900000000000022</c:v>
                </c:pt>
                <c:pt idx="11">
                  <c:v>2.1</c:v>
                </c:pt>
                <c:pt idx="12">
                  <c:v>3.6</c:v>
                </c:pt>
                <c:pt idx="13">
                  <c:v>11.6</c:v>
                </c:pt>
                <c:pt idx="14">
                  <c:v>5.2000000000000039E-2</c:v>
                </c:pt>
                <c:pt idx="15">
                  <c:v>0.11480000000000003</c:v>
                </c:pt>
                <c:pt idx="16">
                  <c:v>0.24030000000000001</c:v>
                </c:pt>
                <c:pt idx="17">
                  <c:v>5.76</c:v>
                </c:pt>
                <c:pt idx="18">
                  <c:v>0.78100000000000003</c:v>
                </c:pt>
                <c:pt idx="19">
                  <c:v>2.2000000000000002</c:v>
                </c:pt>
                <c:pt idx="20">
                  <c:v>5.0201000000000003E-2</c:v>
                </c:pt>
                <c:pt idx="21">
                  <c:v>0.2175000000000003</c:v>
                </c:pt>
                <c:pt idx="22">
                  <c:v>0.47600000000000031</c:v>
                </c:pt>
                <c:pt idx="23">
                  <c:v>0.48000000000000032</c:v>
                </c:pt>
                <c:pt idx="24">
                  <c:v>2.5</c:v>
                </c:pt>
                <c:pt idx="25">
                  <c:v>0.30000000000000032</c:v>
                </c:pt>
                <c:pt idx="26">
                  <c:v>1.2</c:v>
                </c:pt>
                <c:pt idx="27">
                  <c:v>5.6000000000000015E-2</c:v>
                </c:pt>
                <c:pt idx="28">
                  <c:v>0.68000000000000071</c:v>
                </c:pt>
                <c:pt idx="29">
                  <c:v>4.6000000000000013E-2</c:v>
                </c:pt>
                <c:pt idx="30">
                  <c:v>1.34</c:v>
                </c:pt>
                <c:pt idx="31">
                  <c:v>0.77700000000000113</c:v>
                </c:pt>
                <c:pt idx="32">
                  <c:v>1.45</c:v>
                </c:pt>
                <c:pt idx="33">
                  <c:v>2.0099999999999998</c:v>
                </c:pt>
                <c:pt idx="34">
                  <c:v>4.6000000000000013E-2</c:v>
                </c:pt>
                <c:pt idx="35">
                  <c:v>3.3899999999999997</c:v>
                </c:pt>
                <c:pt idx="36">
                  <c:v>1.9300000000000017</c:v>
                </c:pt>
                <c:pt idx="37">
                  <c:v>1.1900000000000022</c:v>
                </c:pt>
                <c:pt idx="38">
                  <c:v>2.0499999999999998</c:v>
                </c:pt>
                <c:pt idx="39">
                  <c:v>6.6000000000000003E-2</c:v>
                </c:pt>
                <c:pt idx="40">
                  <c:v>0.49000000000000032</c:v>
                </c:pt>
                <c:pt idx="41">
                  <c:v>0.95000000000000062</c:v>
                </c:pt>
                <c:pt idx="42">
                  <c:v>2.8700000000000007E-2</c:v>
                </c:pt>
                <c:pt idx="45">
                  <c:v>3.9000000000000021E-2</c:v>
                </c:pt>
                <c:pt idx="46">
                  <c:v>1.82</c:v>
                </c:pt>
                <c:pt idx="47">
                  <c:v>3.4</c:v>
                </c:pt>
                <c:pt idx="48">
                  <c:v>2.3499999999999988</c:v>
                </c:pt>
                <c:pt idx="49">
                  <c:v>2.4099999999999997</c:v>
                </c:pt>
                <c:pt idx="50">
                  <c:v>4.1000000000000002E-2</c:v>
                </c:pt>
                <c:pt idx="51">
                  <c:v>7.0000000000000034E-2</c:v>
                </c:pt>
                <c:pt idx="52">
                  <c:v>0.22000000000000006</c:v>
                </c:pt>
                <c:pt idx="53">
                  <c:v>3.000000000000002E-2</c:v>
                </c:pt>
                <c:pt idx="54">
                  <c:v>1.135</c:v>
                </c:pt>
                <c:pt idx="55">
                  <c:v>0.31900000000000062</c:v>
                </c:pt>
                <c:pt idx="56">
                  <c:v>0.11000000000000003</c:v>
                </c:pt>
                <c:pt idx="57">
                  <c:v>0.20831700000000031</c:v>
                </c:pt>
                <c:pt idx="58">
                  <c:v>0.12959000000000001</c:v>
                </c:pt>
                <c:pt idx="59">
                  <c:v>2.0806650000000006E-2</c:v>
                </c:pt>
                <c:pt idx="60">
                  <c:v>0.33430000000000093</c:v>
                </c:pt>
                <c:pt idx="61">
                  <c:v>1.1859999999999977</c:v>
                </c:pt>
                <c:pt idx="62">
                  <c:v>2.75</c:v>
                </c:pt>
                <c:pt idx="63">
                  <c:v>1.03</c:v>
                </c:pt>
                <c:pt idx="64">
                  <c:v>6.4100000000000046E-2</c:v>
                </c:pt>
                <c:pt idx="65">
                  <c:v>0.12859999999999999</c:v>
                </c:pt>
                <c:pt idx="66">
                  <c:v>0.26990000000000008</c:v>
                </c:pt>
                <c:pt idx="67">
                  <c:v>0.49290000000000062</c:v>
                </c:pt>
                <c:pt idx="68">
                  <c:v>1.4219999999999955</c:v>
                </c:pt>
                <c:pt idx="69">
                  <c:v>3.4</c:v>
                </c:pt>
                <c:pt idx="70">
                  <c:v>0.30200000000000032</c:v>
                </c:pt>
                <c:pt idx="71">
                  <c:v>0.15320000000000031</c:v>
                </c:pt>
                <c:pt idx="72">
                  <c:v>4.9000000000000092E-2</c:v>
                </c:pt>
                <c:pt idx="73">
                  <c:v>0.6140000000000011</c:v>
                </c:pt>
                <c:pt idx="74">
                  <c:v>1.57</c:v>
                </c:pt>
                <c:pt idx="75">
                  <c:v>0.46</c:v>
                </c:pt>
                <c:pt idx="76">
                  <c:v>8.100000000000003E-2</c:v>
                </c:pt>
                <c:pt idx="77">
                  <c:v>0.2490000000000003</c:v>
                </c:pt>
                <c:pt idx="78">
                  <c:v>0.26429999999999998</c:v>
                </c:pt>
                <c:pt idx="79">
                  <c:v>0.78</c:v>
                </c:pt>
                <c:pt idx="80">
                  <c:v>2.7</c:v>
                </c:pt>
                <c:pt idx="81">
                  <c:v>2.0299999999999998</c:v>
                </c:pt>
                <c:pt idx="82">
                  <c:v>2.16</c:v>
                </c:pt>
                <c:pt idx="83">
                  <c:v>0.26900000000000002</c:v>
                </c:pt>
                <c:pt idx="84">
                  <c:v>0.10199999999999998</c:v>
                </c:pt>
                <c:pt idx="85">
                  <c:v>1.0509999999999977</c:v>
                </c:pt>
                <c:pt idx="86">
                  <c:v>2.68</c:v>
                </c:pt>
                <c:pt idx="87">
                  <c:v>0.33000000000000074</c:v>
                </c:pt>
                <c:pt idx="88">
                  <c:v>6.3500000000000029E-2</c:v>
                </c:pt>
                <c:pt idx="89">
                  <c:v>2.14</c:v>
                </c:pt>
                <c:pt idx="90">
                  <c:v>1.9700000000000017</c:v>
                </c:pt>
                <c:pt idx="91">
                  <c:v>0.71000000000000063</c:v>
                </c:pt>
                <c:pt idx="92">
                  <c:v>2.4299999999999997</c:v>
                </c:pt>
                <c:pt idx="93">
                  <c:v>1.6500000000000001</c:v>
                </c:pt>
                <c:pt idx="94">
                  <c:v>2.08</c:v>
                </c:pt>
                <c:pt idx="95">
                  <c:v>0.35300000000000031</c:v>
                </c:pt>
                <c:pt idx="96">
                  <c:v>1.2</c:v>
                </c:pt>
                <c:pt idx="97">
                  <c:v>2.4299999999999997</c:v>
                </c:pt>
                <c:pt idx="98">
                  <c:v>0.63900000000000123</c:v>
                </c:pt>
                <c:pt idx="99">
                  <c:v>3.7800000000000002</c:v>
                </c:pt>
                <c:pt idx="100">
                  <c:v>0.17600000000000021</c:v>
                </c:pt>
                <c:pt idx="101">
                  <c:v>7.0000000000000034E-2</c:v>
                </c:pt>
                <c:pt idx="102">
                  <c:v>3.16</c:v>
                </c:pt>
                <c:pt idx="103">
                  <c:v>0.22900000000000006</c:v>
                </c:pt>
                <c:pt idx="104">
                  <c:v>1.9300000000000017</c:v>
                </c:pt>
                <c:pt idx="105">
                  <c:v>0.33000000000000074</c:v>
                </c:pt>
                <c:pt idx="106">
                  <c:v>1.02</c:v>
                </c:pt>
                <c:pt idx="107">
                  <c:v>8.0900000000000027E-2</c:v>
                </c:pt>
                <c:pt idx="108">
                  <c:v>1.37</c:v>
                </c:pt>
                <c:pt idx="109">
                  <c:v>5.0000000000000031E-2</c:v>
                </c:pt>
                <c:pt idx="110">
                  <c:v>4.2</c:v>
                </c:pt>
                <c:pt idx="111">
                  <c:v>0.83000000000000063</c:v>
                </c:pt>
                <c:pt idx="112">
                  <c:v>2.56</c:v>
                </c:pt>
                <c:pt idx="113">
                  <c:v>2.3499999999999988</c:v>
                </c:pt>
                <c:pt idx="114">
                  <c:v>1.099</c:v>
                </c:pt>
                <c:pt idx="115">
                  <c:v>1.7600000000000005</c:v>
                </c:pt>
                <c:pt idx="116">
                  <c:v>2.9</c:v>
                </c:pt>
                <c:pt idx="117">
                  <c:v>8.8000000000000078E-2</c:v>
                </c:pt>
                <c:pt idx="118">
                  <c:v>1.85</c:v>
                </c:pt>
                <c:pt idx="119">
                  <c:v>1.980000000000002</c:v>
                </c:pt>
                <c:pt idx="120">
                  <c:v>2.62</c:v>
                </c:pt>
                <c:pt idx="121">
                  <c:v>0.81</c:v>
                </c:pt>
                <c:pt idx="122">
                  <c:v>5.8</c:v>
                </c:pt>
                <c:pt idx="123">
                  <c:v>1.32</c:v>
                </c:pt>
                <c:pt idx="124">
                  <c:v>0.89000000000000024</c:v>
                </c:pt>
                <c:pt idx="125">
                  <c:v>5.1499999999999995</c:v>
                </c:pt>
                <c:pt idx="126">
                  <c:v>2.36</c:v>
                </c:pt>
                <c:pt idx="127">
                  <c:v>1.52</c:v>
                </c:pt>
                <c:pt idx="128">
                  <c:v>1</c:v>
                </c:pt>
                <c:pt idx="129">
                  <c:v>3.03</c:v>
                </c:pt>
                <c:pt idx="130">
                  <c:v>1.05</c:v>
                </c:pt>
                <c:pt idx="131">
                  <c:v>2</c:v>
                </c:pt>
                <c:pt idx="132">
                  <c:v>0.45</c:v>
                </c:pt>
                <c:pt idx="133">
                  <c:v>0.76000000000000123</c:v>
                </c:pt>
                <c:pt idx="134">
                  <c:v>6.3438000000000022E-2</c:v>
                </c:pt>
                <c:pt idx="135">
                  <c:v>0.23880000000000001</c:v>
                </c:pt>
                <c:pt idx="136">
                  <c:v>1.9219999999999973</c:v>
                </c:pt>
                <c:pt idx="137">
                  <c:v>1.32</c:v>
                </c:pt>
                <c:pt idx="138">
                  <c:v>2.4499999999999997</c:v>
                </c:pt>
                <c:pt idx="139">
                  <c:v>0.93</c:v>
                </c:pt>
                <c:pt idx="140">
                  <c:v>5.2000000000000039E-2</c:v>
                </c:pt>
                <c:pt idx="141">
                  <c:v>3.2</c:v>
                </c:pt>
                <c:pt idx="142">
                  <c:v>1.28</c:v>
                </c:pt>
                <c:pt idx="143">
                  <c:v>4.1899999999999995</c:v>
                </c:pt>
                <c:pt idx="144">
                  <c:v>0.60000000000000064</c:v>
                </c:pt>
                <c:pt idx="145">
                  <c:v>1.2</c:v>
                </c:pt>
                <c:pt idx="146">
                  <c:v>0.62800000000000122</c:v>
                </c:pt>
                <c:pt idx="147">
                  <c:v>1.224</c:v>
                </c:pt>
                <c:pt idx="148">
                  <c:v>1.8800000000000001</c:v>
                </c:pt>
                <c:pt idx="149">
                  <c:v>5.0000000000000031E-2</c:v>
                </c:pt>
                <c:pt idx="150">
                  <c:v>2</c:v>
                </c:pt>
                <c:pt idx="151">
                  <c:v>0.35000000000000031</c:v>
                </c:pt>
                <c:pt idx="152">
                  <c:v>2.1</c:v>
                </c:pt>
                <c:pt idx="153">
                  <c:v>7.4000000000000038E-2</c:v>
                </c:pt>
                <c:pt idx="154">
                  <c:v>0.14000000000000001</c:v>
                </c:pt>
                <c:pt idx="155">
                  <c:v>1.1299999999999975</c:v>
                </c:pt>
                <c:pt idx="156">
                  <c:v>2.11</c:v>
                </c:pt>
                <c:pt idx="157">
                  <c:v>1.3</c:v>
                </c:pt>
                <c:pt idx="158">
                  <c:v>1.1299999999999975</c:v>
                </c:pt>
                <c:pt idx="159">
                  <c:v>0.30000000000000032</c:v>
                </c:pt>
                <c:pt idx="160">
                  <c:v>6.5000000000000044E-2</c:v>
                </c:pt>
                <c:pt idx="161">
                  <c:v>1.3</c:v>
                </c:pt>
                <c:pt idx="162">
                  <c:v>0.81</c:v>
                </c:pt>
                <c:pt idx="163">
                  <c:v>3.6</c:v>
                </c:pt>
                <c:pt idx="164">
                  <c:v>2.2400000000000002</c:v>
                </c:pt>
                <c:pt idx="165">
                  <c:v>1.29</c:v>
                </c:pt>
                <c:pt idx="166">
                  <c:v>1.32</c:v>
                </c:pt>
                <c:pt idx="167">
                  <c:v>2.54</c:v>
                </c:pt>
                <c:pt idx="168">
                  <c:v>1.1599999999999975</c:v>
                </c:pt>
                <c:pt idx="169">
                  <c:v>2.4</c:v>
                </c:pt>
                <c:pt idx="170">
                  <c:v>1.03</c:v>
                </c:pt>
                <c:pt idx="171">
                  <c:v>1.7600000000000005</c:v>
                </c:pt>
                <c:pt idx="172">
                  <c:v>1.2217999999999964</c:v>
                </c:pt>
                <c:pt idx="173">
                  <c:v>0.51370000000000005</c:v>
                </c:pt>
                <c:pt idx="174">
                  <c:v>0.32000000000000062</c:v>
                </c:pt>
                <c:pt idx="175">
                  <c:v>0.11000000000000003</c:v>
                </c:pt>
                <c:pt idx="176">
                  <c:v>4.5000000000000033E-2</c:v>
                </c:pt>
                <c:pt idx="177">
                  <c:v>1.4</c:v>
                </c:pt>
                <c:pt idx="178">
                  <c:v>1.3900000000000001</c:v>
                </c:pt>
                <c:pt idx="179">
                  <c:v>1.7800000000000005</c:v>
                </c:pt>
                <c:pt idx="180">
                  <c:v>8.0000000000000057E-2</c:v>
                </c:pt>
                <c:pt idx="181">
                  <c:v>1.7600000000000005</c:v>
                </c:pt>
                <c:pt idx="182">
                  <c:v>3</c:v>
                </c:pt>
                <c:pt idx="183">
                  <c:v>1.7800000000000005</c:v>
                </c:pt>
                <c:pt idx="184">
                  <c:v>1.51</c:v>
                </c:pt>
                <c:pt idx="185">
                  <c:v>4.25</c:v>
                </c:pt>
                <c:pt idx="186">
                  <c:v>7.7000000000000027E-2</c:v>
                </c:pt>
                <c:pt idx="187">
                  <c:v>2.0499999999999998</c:v>
                </c:pt>
                <c:pt idx="188">
                  <c:v>4.2600000000000013E-2</c:v>
                </c:pt>
                <c:pt idx="189">
                  <c:v>4.8899999999999997</c:v>
                </c:pt>
                <c:pt idx="190">
                  <c:v>1.1900000000000022</c:v>
                </c:pt>
                <c:pt idx="191">
                  <c:v>3.92</c:v>
                </c:pt>
                <c:pt idx="192">
                  <c:v>0.128</c:v>
                </c:pt>
                <c:pt idx="193">
                  <c:v>2.0699999999999998</c:v>
                </c:pt>
                <c:pt idx="194">
                  <c:v>5.5</c:v>
                </c:pt>
                <c:pt idx="195">
                  <c:v>0.15000000000000024</c:v>
                </c:pt>
                <c:pt idx="196">
                  <c:v>1.1599999999999975</c:v>
                </c:pt>
                <c:pt idx="197">
                  <c:v>0.13880000000000001</c:v>
                </c:pt>
                <c:pt idx="198">
                  <c:v>2.4699999999999998</c:v>
                </c:pt>
                <c:pt idx="199">
                  <c:v>2.6</c:v>
                </c:pt>
                <c:pt idx="200">
                  <c:v>1.42</c:v>
                </c:pt>
                <c:pt idx="201">
                  <c:v>1.601</c:v>
                </c:pt>
                <c:pt idx="202">
                  <c:v>1.9500000000000017</c:v>
                </c:pt>
                <c:pt idx="203">
                  <c:v>0.83000000000000063</c:v>
                </c:pt>
                <c:pt idx="204">
                  <c:v>2.5499999999999998</c:v>
                </c:pt>
                <c:pt idx="205">
                  <c:v>1.25</c:v>
                </c:pt>
                <c:pt idx="206">
                  <c:v>2.2000000000000002</c:v>
                </c:pt>
                <c:pt idx="207">
                  <c:v>3.0819999999999999</c:v>
                </c:pt>
                <c:pt idx="208">
                  <c:v>2.56</c:v>
                </c:pt>
                <c:pt idx="209">
                  <c:v>0.89600000000000024</c:v>
                </c:pt>
                <c:pt idx="210">
                  <c:v>1.6800000000000022</c:v>
                </c:pt>
                <c:pt idx="211">
                  <c:v>1.381</c:v>
                </c:pt>
                <c:pt idx="212">
                  <c:v>0.51</c:v>
                </c:pt>
                <c:pt idx="213">
                  <c:v>0.94699999999999995</c:v>
                </c:pt>
                <c:pt idx="214">
                  <c:v>1.1000000000000001</c:v>
                </c:pt>
                <c:pt idx="215">
                  <c:v>1.1700000000000021</c:v>
                </c:pt>
                <c:pt idx="216">
                  <c:v>3.6000000000000018E-2</c:v>
                </c:pt>
                <c:pt idx="217">
                  <c:v>1.22</c:v>
                </c:pt>
                <c:pt idx="218">
                  <c:v>2.0299999999999998</c:v>
                </c:pt>
                <c:pt idx="219">
                  <c:v>4.700000000000009E-2</c:v>
                </c:pt>
                <c:pt idx="220">
                  <c:v>1.282</c:v>
                </c:pt>
                <c:pt idx="221">
                  <c:v>2.56</c:v>
                </c:pt>
                <c:pt idx="222">
                  <c:v>2.3199999999999967</c:v>
                </c:pt>
                <c:pt idx="223">
                  <c:v>0.46</c:v>
                </c:pt>
                <c:pt idx="224">
                  <c:v>7.3000000000000037E-2</c:v>
                </c:pt>
                <c:pt idx="225">
                  <c:v>5.2700000000000014</c:v>
                </c:pt>
                <c:pt idx="226">
                  <c:v>2.38</c:v>
                </c:pt>
                <c:pt idx="227">
                  <c:v>0.68730000000000024</c:v>
                </c:pt>
                <c:pt idx="228">
                  <c:v>5.2000000000000039E-2</c:v>
                </c:pt>
                <c:pt idx="229">
                  <c:v>1.25</c:v>
                </c:pt>
                <c:pt idx="230">
                  <c:v>1.35</c:v>
                </c:pt>
                <c:pt idx="231">
                  <c:v>0.23300000000000001</c:v>
                </c:pt>
                <c:pt idx="232">
                  <c:v>1.1800000000000022</c:v>
                </c:pt>
                <c:pt idx="233">
                  <c:v>1.5</c:v>
                </c:pt>
                <c:pt idx="234">
                  <c:v>2.4</c:v>
                </c:pt>
                <c:pt idx="235">
                  <c:v>0.53</c:v>
                </c:pt>
                <c:pt idx="236">
                  <c:v>2.88</c:v>
                </c:pt>
                <c:pt idx="237">
                  <c:v>1.33</c:v>
                </c:pt>
                <c:pt idx="238">
                  <c:v>3.02</c:v>
                </c:pt>
                <c:pt idx="239">
                  <c:v>4.4000000000000039E-2</c:v>
                </c:pt>
                <c:pt idx="240">
                  <c:v>1.1599999999999975</c:v>
                </c:pt>
                <c:pt idx="241">
                  <c:v>0.12200000000000009</c:v>
                </c:pt>
                <c:pt idx="242">
                  <c:v>1.03</c:v>
                </c:pt>
                <c:pt idx="243">
                  <c:v>2.15</c:v>
                </c:pt>
                <c:pt idx="244">
                  <c:v>3.4299999999999997</c:v>
                </c:pt>
                <c:pt idx="245">
                  <c:v>2.6</c:v>
                </c:pt>
                <c:pt idx="246">
                  <c:v>2.2999999999999998</c:v>
                </c:pt>
                <c:pt idx="247">
                  <c:v>1.26</c:v>
                </c:pt>
                <c:pt idx="248">
                  <c:v>0.59000000000000019</c:v>
                </c:pt>
                <c:pt idx="249">
                  <c:v>3.9000000000000021E-2</c:v>
                </c:pt>
                <c:pt idx="250">
                  <c:v>0.16800000000000007</c:v>
                </c:pt>
                <c:pt idx="251">
                  <c:v>1.1000000000000001</c:v>
                </c:pt>
                <c:pt idx="252">
                  <c:v>2.0699999999999998</c:v>
                </c:pt>
                <c:pt idx="253">
                  <c:v>0.28400000000000031</c:v>
                </c:pt>
                <c:pt idx="254">
                  <c:v>0.53364000000000122</c:v>
                </c:pt>
                <c:pt idx="255">
                  <c:v>1.7100000000000004</c:v>
                </c:pt>
                <c:pt idx="256">
                  <c:v>2.8069999999999977</c:v>
                </c:pt>
                <c:pt idx="257">
                  <c:v>0.26</c:v>
                </c:pt>
                <c:pt idx="258">
                  <c:v>1.02</c:v>
                </c:pt>
                <c:pt idx="259">
                  <c:v>0.13100000000000001</c:v>
                </c:pt>
                <c:pt idx="260">
                  <c:v>3.6949999999999998</c:v>
                </c:pt>
                <c:pt idx="261">
                  <c:v>1.7000000000000004</c:v>
                </c:pt>
                <c:pt idx="262">
                  <c:v>3.2800000000000002</c:v>
                </c:pt>
                <c:pt idx="263">
                  <c:v>4.700000000000009E-2</c:v>
                </c:pt>
                <c:pt idx="264">
                  <c:v>8.100000000000003E-2</c:v>
                </c:pt>
                <c:pt idx="265">
                  <c:v>0.13400000000000001</c:v>
                </c:pt>
                <c:pt idx="266">
                  <c:v>0.83000000000000063</c:v>
                </c:pt>
                <c:pt idx="267">
                  <c:v>1.6400000000000001</c:v>
                </c:pt>
                <c:pt idx="268">
                  <c:v>1.7700000000000011E-2</c:v>
                </c:pt>
                <c:pt idx="269">
                  <c:v>1.28</c:v>
                </c:pt>
                <c:pt idx="270">
                  <c:v>1.1639999999999975</c:v>
                </c:pt>
                <c:pt idx="271">
                  <c:v>1.7000000000000004</c:v>
                </c:pt>
                <c:pt idx="272">
                  <c:v>0.11799999999999999</c:v>
                </c:pt>
                <c:pt idx="273">
                  <c:v>1.1900000000000022</c:v>
                </c:pt>
                <c:pt idx="274">
                  <c:v>0.92</c:v>
                </c:pt>
                <c:pt idx="275">
                  <c:v>0.24000000000000021</c:v>
                </c:pt>
                <c:pt idx="276">
                  <c:v>1.1900000000000022</c:v>
                </c:pt>
                <c:pt idx="277">
                  <c:v>1.9200000000000017</c:v>
                </c:pt>
                <c:pt idx="278">
                  <c:v>0.68130000000000024</c:v>
                </c:pt>
                <c:pt idx="279">
                  <c:v>0.89720000000000022</c:v>
                </c:pt>
                <c:pt idx="280">
                  <c:v>0.23</c:v>
                </c:pt>
                <c:pt idx="281">
                  <c:v>4.1000000000000002E-2</c:v>
                </c:pt>
                <c:pt idx="282">
                  <c:v>5.0000000000000031E-2</c:v>
                </c:pt>
                <c:pt idx="283">
                  <c:v>2.3949999999999987</c:v>
                </c:pt>
                <c:pt idx="284">
                  <c:v>1.61</c:v>
                </c:pt>
                <c:pt idx="286">
                  <c:v>1.51</c:v>
                </c:pt>
                <c:pt idx="287">
                  <c:v>5.8000000000000031E-2</c:v>
                </c:pt>
                <c:pt idx="288">
                  <c:v>3.86</c:v>
                </c:pt>
                <c:pt idx="289">
                  <c:v>2.4099999999999997</c:v>
                </c:pt>
                <c:pt idx="290">
                  <c:v>0.5</c:v>
                </c:pt>
                <c:pt idx="291">
                  <c:v>1.7500000000000004</c:v>
                </c:pt>
                <c:pt idx="292">
                  <c:v>0.91100000000000003</c:v>
                </c:pt>
                <c:pt idx="293">
                  <c:v>0.77000000000000102</c:v>
                </c:pt>
                <c:pt idx="294">
                  <c:v>1.58</c:v>
                </c:pt>
                <c:pt idx="295">
                  <c:v>1.6900000000000022</c:v>
                </c:pt>
                <c:pt idx="296">
                  <c:v>3.6000000000000018E-2</c:v>
                </c:pt>
                <c:pt idx="297">
                  <c:v>0.94899999999999995</c:v>
                </c:pt>
                <c:pt idx="298">
                  <c:v>0.14000000000000001</c:v>
                </c:pt>
                <c:pt idx="299">
                  <c:v>1.37</c:v>
                </c:pt>
                <c:pt idx="300">
                  <c:v>3.18</c:v>
                </c:pt>
                <c:pt idx="301">
                  <c:v>3.56</c:v>
                </c:pt>
                <c:pt idx="302">
                  <c:v>7.1000000000000021E-2</c:v>
                </c:pt>
                <c:pt idx="303">
                  <c:v>7.8500000000000014E-2</c:v>
                </c:pt>
                <c:pt idx="304">
                  <c:v>0.1860000000000003</c:v>
                </c:pt>
                <c:pt idx="305">
                  <c:v>0.63000000000000123</c:v>
                </c:pt>
                <c:pt idx="306">
                  <c:v>1.7600000000000005</c:v>
                </c:pt>
                <c:pt idx="307">
                  <c:v>3.3</c:v>
                </c:pt>
                <c:pt idx="308">
                  <c:v>1.36</c:v>
                </c:pt>
                <c:pt idx="309">
                  <c:v>4.74</c:v>
                </c:pt>
                <c:pt idx="310">
                  <c:v>3.7000000000000019E-2</c:v>
                </c:pt>
                <c:pt idx="311">
                  <c:v>2.198</c:v>
                </c:pt>
                <c:pt idx="312">
                  <c:v>0.66000000000000136</c:v>
                </c:pt>
                <c:pt idx="313">
                  <c:v>1.05</c:v>
                </c:pt>
                <c:pt idx="314">
                  <c:v>3.15</c:v>
                </c:pt>
                <c:pt idx="315">
                  <c:v>0.29400000000000032</c:v>
                </c:pt>
                <c:pt idx="316">
                  <c:v>3.4</c:v>
                </c:pt>
                <c:pt idx="317">
                  <c:v>2.2999999999999998</c:v>
                </c:pt>
                <c:pt idx="318">
                  <c:v>4.96</c:v>
                </c:pt>
                <c:pt idx="319">
                  <c:v>4.6000000000000013E-2</c:v>
                </c:pt>
                <c:pt idx="320">
                  <c:v>1.1900000000000022</c:v>
                </c:pt>
                <c:pt idx="321">
                  <c:v>4.9000000000000092E-2</c:v>
                </c:pt>
                <c:pt idx="322">
                  <c:v>5.700000000000003E-2</c:v>
                </c:pt>
                <c:pt idx="323">
                  <c:v>1.9400000000000017</c:v>
                </c:pt>
                <c:pt idx="324">
                  <c:v>0.81</c:v>
                </c:pt>
                <c:pt idx="325">
                  <c:v>1.1900000000000022</c:v>
                </c:pt>
                <c:pt idx="326">
                  <c:v>0.74600000000000111</c:v>
                </c:pt>
                <c:pt idx="327">
                  <c:v>4.0600000000000004E-2</c:v>
                </c:pt>
                <c:pt idx="328">
                  <c:v>2.4499999999999997</c:v>
                </c:pt>
                <c:pt idx="329">
                  <c:v>1.52</c:v>
                </c:pt>
                <c:pt idx="330">
                  <c:v>0.77000000000000102</c:v>
                </c:pt>
                <c:pt idx="331">
                  <c:v>3.9000000000000021E-2</c:v>
                </c:pt>
                <c:pt idx="332">
                  <c:v>2.6</c:v>
                </c:pt>
                <c:pt idx="333">
                  <c:v>2.86</c:v>
                </c:pt>
                <c:pt idx="334">
                  <c:v>3.02</c:v>
                </c:pt>
                <c:pt idx="335">
                  <c:v>3.6</c:v>
                </c:pt>
                <c:pt idx="336">
                  <c:v>4.700000000000009E-2</c:v>
                </c:pt>
                <c:pt idx="337">
                  <c:v>3.27</c:v>
                </c:pt>
                <c:pt idx="338">
                  <c:v>0.88000000000000023</c:v>
                </c:pt>
                <c:pt idx="339">
                  <c:v>0.25</c:v>
                </c:pt>
                <c:pt idx="340">
                  <c:v>0.97000000000000053</c:v>
                </c:pt>
                <c:pt idx="341">
                  <c:v>0.47700000000000031</c:v>
                </c:pt>
                <c:pt idx="342">
                  <c:v>0.18900000000000031</c:v>
                </c:pt>
                <c:pt idx="343">
                  <c:v>0.65400000000000136</c:v>
                </c:pt>
                <c:pt idx="344">
                  <c:v>1.51</c:v>
                </c:pt>
                <c:pt idx="346">
                  <c:v>1.3</c:v>
                </c:pt>
                <c:pt idx="347">
                  <c:v>8.3100000000000077E-2</c:v>
                </c:pt>
                <c:pt idx="348">
                  <c:v>1.105</c:v>
                </c:pt>
                <c:pt idx="349">
                  <c:v>0.12320000000000016</c:v>
                </c:pt>
                <c:pt idx="350">
                  <c:v>5.4</c:v>
                </c:pt>
                <c:pt idx="351">
                  <c:v>0.25</c:v>
                </c:pt>
                <c:pt idx="352">
                  <c:v>0.11600000000000005</c:v>
                </c:pt>
                <c:pt idx="353">
                  <c:v>6.9200000000000053E-2</c:v>
                </c:pt>
                <c:pt idx="354">
                  <c:v>0.54500000000000004</c:v>
                </c:pt>
                <c:pt idx="355">
                  <c:v>1.8900000000000001</c:v>
                </c:pt>
                <c:pt idx="356">
                  <c:v>0.89000000000000024</c:v>
                </c:pt>
                <c:pt idx="357">
                  <c:v>7.7</c:v>
                </c:pt>
                <c:pt idx="358">
                  <c:v>0.16350600000000007</c:v>
                </c:pt>
                <c:pt idx="359">
                  <c:v>10</c:v>
                </c:pt>
                <c:pt idx="360">
                  <c:v>1.2749999999999975</c:v>
                </c:pt>
                <c:pt idx="361">
                  <c:v>0.36000000000000032</c:v>
                </c:pt>
                <c:pt idx="362">
                  <c:v>0.92500000000000004</c:v>
                </c:pt>
                <c:pt idx="363">
                  <c:v>2.7</c:v>
                </c:pt>
                <c:pt idx="364">
                  <c:v>0.68000000000000071</c:v>
                </c:pt>
                <c:pt idx="365">
                  <c:v>1.5</c:v>
                </c:pt>
                <c:pt idx="366">
                  <c:v>9.0940000000000049E-2</c:v>
                </c:pt>
                <c:pt idx="367">
                  <c:v>0.92100000000000004</c:v>
                </c:pt>
                <c:pt idx="368">
                  <c:v>5.2350000000000003</c:v>
                </c:pt>
                <c:pt idx="369">
                  <c:v>2.1</c:v>
                </c:pt>
                <c:pt idx="370">
                  <c:v>2.38</c:v>
                </c:pt>
                <c:pt idx="371">
                  <c:v>1.8</c:v>
                </c:pt>
                <c:pt idx="372">
                  <c:v>5.88</c:v>
                </c:pt>
                <c:pt idx="373">
                  <c:v>4.6000000000000013E-2</c:v>
                </c:pt>
                <c:pt idx="375">
                  <c:v>5.9000000000000115E-2</c:v>
                </c:pt>
                <c:pt idx="376">
                  <c:v>0.86100000000000065</c:v>
                </c:pt>
                <c:pt idx="377">
                  <c:v>2.5499999999999998</c:v>
                </c:pt>
                <c:pt idx="378">
                  <c:v>5.2455999999999996</c:v>
                </c:pt>
              </c:numCache>
            </c:numRef>
          </c:xVal>
          <c:yVal>
            <c:numRef>
              <c:f>rvnotransit!$B$2:$B$524</c:f>
              <c:numCache>
                <c:formatCode>General</c:formatCode>
                <c:ptCount val="379"/>
                <c:pt idx="0">
                  <c:v>19.399999999999999</c:v>
                </c:pt>
                <c:pt idx="1">
                  <c:v>10.5</c:v>
                </c:pt>
                <c:pt idx="2">
                  <c:v>4.8</c:v>
                </c:pt>
                <c:pt idx="3">
                  <c:v>4.6399999999999997</c:v>
                </c:pt>
                <c:pt idx="4">
                  <c:v>1.6800000000000022</c:v>
                </c:pt>
                <c:pt idx="5">
                  <c:v>10.3</c:v>
                </c:pt>
                <c:pt idx="6">
                  <c:v>1.990000000000002</c:v>
                </c:pt>
                <c:pt idx="7">
                  <c:v>0.86000000000000065</c:v>
                </c:pt>
                <c:pt idx="8">
                  <c:v>9.8800000000000008</c:v>
                </c:pt>
                <c:pt idx="9">
                  <c:v>7.1</c:v>
                </c:pt>
                <c:pt idx="10">
                  <c:v>3.88</c:v>
                </c:pt>
                <c:pt idx="11">
                  <c:v>2.5299999999999998</c:v>
                </c:pt>
                <c:pt idx="12">
                  <c:v>0.54</c:v>
                </c:pt>
                <c:pt idx="13">
                  <c:v>1.6400000000000001</c:v>
                </c:pt>
                <c:pt idx="14">
                  <c:v>0.46800000000000008</c:v>
                </c:pt>
                <c:pt idx="15">
                  <c:v>0.82399999999999995</c:v>
                </c:pt>
                <c:pt idx="16">
                  <c:v>0.16900000000000007</c:v>
                </c:pt>
                <c:pt idx="17">
                  <c:v>3.8349999999999977</c:v>
                </c:pt>
                <c:pt idx="18">
                  <c:v>0.14400000000000004</c:v>
                </c:pt>
                <c:pt idx="19">
                  <c:v>2.4</c:v>
                </c:pt>
                <c:pt idx="20">
                  <c:v>1.6000000000000025E-2</c:v>
                </c:pt>
                <c:pt idx="21">
                  <c:v>5.7300000000000115E-2</c:v>
                </c:pt>
                <c:pt idx="22">
                  <c:v>7.2000000000000036E-2</c:v>
                </c:pt>
                <c:pt idx="23">
                  <c:v>6.6</c:v>
                </c:pt>
                <c:pt idx="24">
                  <c:v>5.3</c:v>
                </c:pt>
                <c:pt idx="25">
                  <c:v>2.9</c:v>
                </c:pt>
                <c:pt idx="26">
                  <c:v>1.8</c:v>
                </c:pt>
                <c:pt idx="27">
                  <c:v>4.5000000000000033E-2</c:v>
                </c:pt>
                <c:pt idx="28">
                  <c:v>0.33000000000000074</c:v>
                </c:pt>
                <c:pt idx="29">
                  <c:v>0.48000000000000032</c:v>
                </c:pt>
                <c:pt idx="30">
                  <c:v>5.0999999999999996</c:v>
                </c:pt>
                <c:pt idx="31">
                  <c:v>1.47</c:v>
                </c:pt>
                <c:pt idx="32">
                  <c:v>21.419999999999987</c:v>
                </c:pt>
                <c:pt idx="33">
                  <c:v>12.47</c:v>
                </c:pt>
                <c:pt idx="34">
                  <c:v>2.6400000000000052E-2</c:v>
                </c:pt>
                <c:pt idx="35">
                  <c:v>1.55</c:v>
                </c:pt>
                <c:pt idx="36">
                  <c:v>7.6</c:v>
                </c:pt>
                <c:pt idx="37">
                  <c:v>8.7800000000000011</c:v>
                </c:pt>
                <c:pt idx="38">
                  <c:v>1.85</c:v>
                </c:pt>
                <c:pt idx="39">
                  <c:v>2.6500000000000013E-2</c:v>
                </c:pt>
                <c:pt idx="40">
                  <c:v>3.3699999999999997</c:v>
                </c:pt>
                <c:pt idx="41">
                  <c:v>1.2</c:v>
                </c:pt>
                <c:pt idx="42">
                  <c:v>2.200000000000002E-2</c:v>
                </c:pt>
                <c:pt idx="43">
                  <c:v>1.9000000000000034E-2</c:v>
                </c:pt>
                <c:pt idx="44">
                  <c:v>1.8000000000000026E-2</c:v>
                </c:pt>
                <c:pt idx="45">
                  <c:v>3.7000000000000019E-2</c:v>
                </c:pt>
                <c:pt idx="46">
                  <c:v>4.9000000000000004</c:v>
                </c:pt>
                <c:pt idx="47">
                  <c:v>0.64000000000000123</c:v>
                </c:pt>
                <c:pt idx="48">
                  <c:v>0.82000000000000062</c:v>
                </c:pt>
                <c:pt idx="49">
                  <c:v>0.82000000000000062</c:v>
                </c:pt>
                <c:pt idx="50">
                  <c:v>4.9200000000000028E-2</c:v>
                </c:pt>
                <c:pt idx="51">
                  <c:v>1.6860000000000035E-2</c:v>
                </c:pt>
                <c:pt idx="52">
                  <c:v>2.231000000000001E-2</c:v>
                </c:pt>
                <c:pt idx="53">
                  <c:v>6.1040000000000018E-3</c:v>
                </c:pt>
                <c:pt idx="54">
                  <c:v>0.32800000000000062</c:v>
                </c:pt>
                <c:pt idx="55">
                  <c:v>6.8000000000000033E-2</c:v>
                </c:pt>
                <c:pt idx="56">
                  <c:v>4.01</c:v>
                </c:pt>
                <c:pt idx="57">
                  <c:v>2.2755999999999998</c:v>
                </c:pt>
                <c:pt idx="58">
                  <c:v>0.71419999999999995</c:v>
                </c:pt>
                <c:pt idx="59">
                  <c:v>2.1000000000000015E-2</c:v>
                </c:pt>
                <c:pt idx="60">
                  <c:v>4.6000000000000013E-2</c:v>
                </c:pt>
                <c:pt idx="61">
                  <c:v>14.5</c:v>
                </c:pt>
                <c:pt idx="62">
                  <c:v>1.4</c:v>
                </c:pt>
                <c:pt idx="63">
                  <c:v>1.1599999999999975</c:v>
                </c:pt>
                <c:pt idx="64">
                  <c:v>4.1217000000000004E-2</c:v>
                </c:pt>
                <c:pt idx="65">
                  <c:v>3.6969450000000001E-2</c:v>
                </c:pt>
                <c:pt idx="66">
                  <c:v>7.8973039999999994E-2</c:v>
                </c:pt>
                <c:pt idx="67">
                  <c:v>7.5197430000000176E-2</c:v>
                </c:pt>
                <c:pt idx="68">
                  <c:v>6.7331590000000038E-2</c:v>
                </c:pt>
                <c:pt idx="69">
                  <c:v>0.202624</c:v>
                </c:pt>
                <c:pt idx="70">
                  <c:v>0.30000000000000032</c:v>
                </c:pt>
                <c:pt idx="71">
                  <c:v>0.17200000000000001</c:v>
                </c:pt>
                <c:pt idx="72">
                  <c:v>0.45</c:v>
                </c:pt>
                <c:pt idx="73">
                  <c:v>5.9</c:v>
                </c:pt>
                <c:pt idx="74">
                  <c:v>2.6</c:v>
                </c:pt>
                <c:pt idx="75">
                  <c:v>5.0000000000000031E-2</c:v>
                </c:pt>
                <c:pt idx="76">
                  <c:v>0.96000000000000063</c:v>
                </c:pt>
                <c:pt idx="77">
                  <c:v>9.800000000000024E-2</c:v>
                </c:pt>
                <c:pt idx="78">
                  <c:v>0.1860000000000003</c:v>
                </c:pt>
                <c:pt idx="79">
                  <c:v>6.3</c:v>
                </c:pt>
                <c:pt idx="80">
                  <c:v>7.56</c:v>
                </c:pt>
                <c:pt idx="81">
                  <c:v>0.93</c:v>
                </c:pt>
                <c:pt idx="82">
                  <c:v>6.38</c:v>
                </c:pt>
                <c:pt idx="83">
                  <c:v>0.21000000000000021</c:v>
                </c:pt>
                <c:pt idx="84">
                  <c:v>0.26100000000000001</c:v>
                </c:pt>
                <c:pt idx="85">
                  <c:v>1.36</c:v>
                </c:pt>
                <c:pt idx="86">
                  <c:v>1.018</c:v>
                </c:pt>
                <c:pt idx="87">
                  <c:v>0.77000000000000102</c:v>
                </c:pt>
                <c:pt idx="88">
                  <c:v>0.28000000000000008</c:v>
                </c:pt>
                <c:pt idx="89">
                  <c:v>11.09</c:v>
                </c:pt>
                <c:pt idx="90">
                  <c:v>6.8</c:v>
                </c:pt>
                <c:pt idx="91">
                  <c:v>0.27</c:v>
                </c:pt>
                <c:pt idx="92">
                  <c:v>0.71000000000000063</c:v>
                </c:pt>
                <c:pt idx="93">
                  <c:v>1.24</c:v>
                </c:pt>
                <c:pt idx="94">
                  <c:v>0.84000000000000064</c:v>
                </c:pt>
                <c:pt idx="95">
                  <c:v>10.98</c:v>
                </c:pt>
                <c:pt idx="96">
                  <c:v>1</c:v>
                </c:pt>
                <c:pt idx="97">
                  <c:v>3.44</c:v>
                </c:pt>
                <c:pt idx="98">
                  <c:v>0.82000000000000062</c:v>
                </c:pt>
                <c:pt idx="99">
                  <c:v>2.06</c:v>
                </c:pt>
                <c:pt idx="100">
                  <c:v>0.17800000000000021</c:v>
                </c:pt>
                <c:pt idx="101">
                  <c:v>2.13</c:v>
                </c:pt>
                <c:pt idx="102">
                  <c:v>0.62200000000000111</c:v>
                </c:pt>
                <c:pt idx="103">
                  <c:v>7.9000000000000167E-2</c:v>
                </c:pt>
                <c:pt idx="104">
                  <c:v>6.54</c:v>
                </c:pt>
                <c:pt idx="105">
                  <c:v>1.22</c:v>
                </c:pt>
                <c:pt idx="106">
                  <c:v>3.71</c:v>
                </c:pt>
                <c:pt idx="107">
                  <c:v>4.200000000000003E-2</c:v>
                </c:pt>
                <c:pt idx="108">
                  <c:v>3</c:v>
                </c:pt>
                <c:pt idx="109">
                  <c:v>5.8000000000000031E-2</c:v>
                </c:pt>
                <c:pt idx="110">
                  <c:v>7.2</c:v>
                </c:pt>
                <c:pt idx="111">
                  <c:v>2.2999999999999998</c:v>
                </c:pt>
                <c:pt idx="112">
                  <c:v>1.57</c:v>
                </c:pt>
                <c:pt idx="113">
                  <c:v>0.38000000000000062</c:v>
                </c:pt>
                <c:pt idx="114">
                  <c:v>2.1800000000000002</c:v>
                </c:pt>
                <c:pt idx="115">
                  <c:v>3.21</c:v>
                </c:pt>
                <c:pt idx="116">
                  <c:v>1.6</c:v>
                </c:pt>
                <c:pt idx="117">
                  <c:v>1.02</c:v>
                </c:pt>
                <c:pt idx="118">
                  <c:v>14</c:v>
                </c:pt>
                <c:pt idx="119">
                  <c:v>5.6099999999999985</c:v>
                </c:pt>
                <c:pt idx="120">
                  <c:v>1.49</c:v>
                </c:pt>
                <c:pt idx="121">
                  <c:v>1.59</c:v>
                </c:pt>
                <c:pt idx="122">
                  <c:v>0.82000000000000062</c:v>
                </c:pt>
                <c:pt idx="123">
                  <c:v>2</c:v>
                </c:pt>
                <c:pt idx="124">
                  <c:v>0.22300000000000006</c:v>
                </c:pt>
                <c:pt idx="125">
                  <c:v>1.8800000000000001</c:v>
                </c:pt>
                <c:pt idx="126">
                  <c:v>9.76</c:v>
                </c:pt>
                <c:pt idx="127">
                  <c:v>9.7000000000000011</c:v>
                </c:pt>
                <c:pt idx="128">
                  <c:v>1.03</c:v>
                </c:pt>
                <c:pt idx="129">
                  <c:v>5.0999999999999996</c:v>
                </c:pt>
                <c:pt idx="130">
                  <c:v>1.62</c:v>
                </c:pt>
                <c:pt idx="131">
                  <c:v>3.12</c:v>
                </c:pt>
                <c:pt idx="132">
                  <c:v>5.76</c:v>
                </c:pt>
                <c:pt idx="133">
                  <c:v>2.9</c:v>
                </c:pt>
                <c:pt idx="134">
                  <c:v>2.3900000000000001E-2</c:v>
                </c:pt>
                <c:pt idx="135">
                  <c:v>2.12</c:v>
                </c:pt>
                <c:pt idx="136">
                  <c:v>6.56</c:v>
                </c:pt>
                <c:pt idx="137">
                  <c:v>1.21</c:v>
                </c:pt>
                <c:pt idx="138">
                  <c:v>0.85000000000000064</c:v>
                </c:pt>
                <c:pt idx="139">
                  <c:v>0.96000000000000063</c:v>
                </c:pt>
                <c:pt idx="140">
                  <c:v>1.36</c:v>
                </c:pt>
                <c:pt idx="141">
                  <c:v>3</c:v>
                </c:pt>
                <c:pt idx="142">
                  <c:v>2.73</c:v>
                </c:pt>
                <c:pt idx="143">
                  <c:v>0.94699999999999995</c:v>
                </c:pt>
                <c:pt idx="144">
                  <c:v>5.0199999999999996</c:v>
                </c:pt>
                <c:pt idx="145">
                  <c:v>1.8</c:v>
                </c:pt>
                <c:pt idx="146">
                  <c:v>0.89000000000000024</c:v>
                </c:pt>
                <c:pt idx="147">
                  <c:v>0.504</c:v>
                </c:pt>
                <c:pt idx="148">
                  <c:v>0.7400000000000011</c:v>
                </c:pt>
                <c:pt idx="149">
                  <c:v>1.3100000000000023E-2</c:v>
                </c:pt>
                <c:pt idx="150">
                  <c:v>1.7000000000000004</c:v>
                </c:pt>
                <c:pt idx="151">
                  <c:v>0.21500000000000027</c:v>
                </c:pt>
                <c:pt idx="152">
                  <c:v>4.4000000000000004</c:v>
                </c:pt>
                <c:pt idx="153">
                  <c:v>14.4</c:v>
                </c:pt>
                <c:pt idx="154">
                  <c:v>6.9000000000000047E-2</c:v>
                </c:pt>
                <c:pt idx="155">
                  <c:v>2.7</c:v>
                </c:pt>
                <c:pt idx="156">
                  <c:v>0.36000000000000032</c:v>
                </c:pt>
                <c:pt idx="157">
                  <c:v>1.6</c:v>
                </c:pt>
                <c:pt idx="158">
                  <c:v>14.3</c:v>
                </c:pt>
                <c:pt idx="159">
                  <c:v>8.01</c:v>
                </c:pt>
                <c:pt idx="160">
                  <c:v>0.23</c:v>
                </c:pt>
                <c:pt idx="161">
                  <c:v>6.1</c:v>
                </c:pt>
                <c:pt idx="162">
                  <c:v>2.88</c:v>
                </c:pt>
                <c:pt idx="163">
                  <c:v>4.04</c:v>
                </c:pt>
                <c:pt idx="164">
                  <c:v>0.67000000000000148</c:v>
                </c:pt>
                <c:pt idx="165">
                  <c:v>4.5999999999999996</c:v>
                </c:pt>
                <c:pt idx="166">
                  <c:v>1.980000000000002</c:v>
                </c:pt>
                <c:pt idx="167">
                  <c:v>2.6</c:v>
                </c:pt>
                <c:pt idx="168">
                  <c:v>2.7</c:v>
                </c:pt>
                <c:pt idx="169">
                  <c:v>7.8</c:v>
                </c:pt>
                <c:pt idx="170">
                  <c:v>0.61000000000000065</c:v>
                </c:pt>
                <c:pt idx="171">
                  <c:v>1.5</c:v>
                </c:pt>
                <c:pt idx="172">
                  <c:v>1.49</c:v>
                </c:pt>
                <c:pt idx="173">
                  <c:v>0.15000000000000024</c:v>
                </c:pt>
                <c:pt idx="174">
                  <c:v>6.2919999999999998</c:v>
                </c:pt>
                <c:pt idx="175">
                  <c:v>8.0000000000000057E-2</c:v>
                </c:pt>
                <c:pt idx="176">
                  <c:v>0.95000000000000062</c:v>
                </c:pt>
                <c:pt idx="177">
                  <c:v>22</c:v>
                </c:pt>
                <c:pt idx="178">
                  <c:v>1.6</c:v>
                </c:pt>
                <c:pt idx="179">
                  <c:v>3.3</c:v>
                </c:pt>
                <c:pt idx="180">
                  <c:v>2.3800000000000009E-2</c:v>
                </c:pt>
                <c:pt idx="181">
                  <c:v>0.64000000000000123</c:v>
                </c:pt>
                <c:pt idx="182">
                  <c:v>0.54</c:v>
                </c:pt>
                <c:pt idx="183">
                  <c:v>0.37000000000000038</c:v>
                </c:pt>
                <c:pt idx="184">
                  <c:v>3.67</c:v>
                </c:pt>
                <c:pt idx="185">
                  <c:v>3.82</c:v>
                </c:pt>
                <c:pt idx="186">
                  <c:v>0.94000000000000061</c:v>
                </c:pt>
                <c:pt idx="187">
                  <c:v>0.75000000000000122</c:v>
                </c:pt>
                <c:pt idx="188">
                  <c:v>0.52</c:v>
                </c:pt>
                <c:pt idx="189">
                  <c:v>1.990000000000002</c:v>
                </c:pt>
                <c:pt idx="190">
                  <c:v>1.26</c:v>
                </c:pt>
                <c:pt idx="191">
                  <c:v>1.502</c:v>
                </c:pt>
                <c:pt idx="192">
                  <c:v>5.700000000000003E-2</c:v>
                </c:pt>
                <c:pt idx="193">
                  <c:v>1.9</c:v>
                </c:pt>
                <c:pt idx="194">
                  <c:v>3.1</c:v>
                </c:pt>
                <c:pt idx="195">
                  <c:v>0.72000000000000064</c:v>
                </c:pt>
                <c:pt idx="196">
                  <c:v>2.5</c:v>
                </c:pt>
                <c:pt idx="197">
                  <c:v>3.7</c:v>
                </c:pt>
                <c:pt idx="198">
                  <c:v>2.8299999999999987</c:v>
                </c:pt>
                <c:pt idx="199">
                  <c:v>2.98</c:v>
                </c:pt>
                <c:pt idx="200">
                  <c:v>1.6800000000000022</c:v>
                </c:pt>
                <c:pt idx="201">
                  <c:v>1.85</c:v>
                </c:pt>
                <c:pt idx="202">
                  <c:v>0.9</c:v>
                </c:pt>
                <c:pt idx="203">
                  <c:v>17.399999999999999</c:v>
                </c:pt>
                <c:pt idx="204">
                  <c:v>2.44</c:v>
                </c:pt>
                <c:pt idx="205">
                  <c:v>1.07</c:v>
                </c:pt>
                <c:pt idx="206">
                  <c:v>4.9000000000000004</c:v>
                </c:pt>
                <c:pt idx="207">
                  <c:v>4.05</c:v>
                </c:pt>
                <c:pt idx="208">
                  <c:v>0.26600000000000001</c:v>
                </c:pt>
                <c:pt idx="209">
                  <c:v>1.37</c:v>
                </c:pt>
                <c:pt idx="210">
                  <c:v>2.2000000000000002</c:v>
                </c:pt>
                <c:pt idx="211">
                  <c:v>1.9</c:v>
                </c:pt>
                <c:pt idx="212">
                  <c:v>0.41300000000000031</c:v>
                </c:pt>
                <c:pt idx="213">
                  <c:v>1.990000000000002</c:v>
                </c:pt>
                <c:pt idx="214">
                  <c:v>1.23</c:v>
                </c:pt>
                <c:pt idx="215">
                  <c:v>2</c:v>
                </c:pt>
                <c:pt idx="216">
                  <c:v>0.45</c:v>
                </c:pt>
                <c:pt idx="217">
                  <c:v>2.2999999999999998</c:v>
                </c:pt>
                <c:pt idx="218">
                  <c:v>4.5</c:v>
                </c:pt>
                <c:pt idx="219">
                  <c:v>2.0000000000000014E-2</c:v>
                </c:pt>
                <c:pt idx="220">
                  <c:v>0.33000000000000074</c:v>
                </c:pt>
                <c:pt idx="221">
                  <c:v>1.26</c:v>
                </c:pt>
                <c:pt idx="222">
                  <c:v>1.82</c:v>
                </c:pt>
                <c:pt idx="223">
                  <c:v>0.65000000000000135</c:v>
                </c:pt>
                <c:pt idx="224">
                  <c:v>1.33</c:v>
                </c:pt>
                <c:pt idx="225">
                  <c:v>2.4899999999999998</c:v>
                </c:pt>
                <c:pt idx="226">
                  <c:v>13</c:v>
                </c:pt>
                <c:pt idx="227">
                  <c:v>0.21000000000000021</c:v>
                </c:pt>
                <c:pt idx="228">
                  <c:v>6.6000000000000003E-2</c:v>
                </c:pt>
                <c:pt idx="229">
                  <c:v>3.09</c:v>
                </c:pt>
                <c:pt idx="230">
                  <c:v>7.75</c:v>
                </c:pt>
                <c:pt idx="231">
                  <c:v>0.71000000000000063</c:v>
                </c:pt>
                <c:pt idx="232">
                  <c:v>14.2</c:v>
                </c:pt>
                <c:pt idx="233">
                  <c:v>2.5</c:v>
                </c:pt>
                <c:pt idx="234">
                  <c:v>1.5</c:v>
                </c:pt>
                <c:pt idx="235">
                  <c:v>1.08</c:v>
                </c:pt>
                <c:pt idx="236">
                  <c:v>8.1</c:v>
                </c:pt>
                <c:pt idx="237">
                  <c:v>6.9</c:v>
                </c:pt>
                <c:pt idx="238">
                  <c:v>0.95000000000000062</c:v>
                </c:pt>
                <c:pt idx="239">
                  <c:v>0.48000000000000032</c:v>
                </c:pt>
                <c:pt idx="240">
                  <c:v>1.35</c:v>
                </c:pt>
                <c:pt idx="241">
                  <c:v>0.62000000000000111</c:v>
                </c:pt>
                <c:pt idx="242">
                  <c:v>5.7</c:v>
                </c:pt>
                <c:pt idx="243">
                  <c:v>1.1599999999999975</c:v>
                </c:pt>
                <c:pt idx="244">
                  <c:v>2.54</c:v>
                </c:pt>
                <c:pt idx="245">
                  <c:v>7.7</c:v>
                </c:pt>
                <c:pt idx="246">
                  <c:v>1.29</c:v>
                </c:pt>
                <c:pt idx="247">
                  <c:v>0.5</c:v>
                </c:pt>
                <c:pt idx="248">
                  <c:v>3.04</c:v>
                </c:pt>
                <c:pt idx="249">
                  <c:v>0.62000000000000111</c:v>
                </c:pt>
                <c:pt idx="250">
                  <c:v>0.33000000000000074</c:v>
                </c:pt>
                <c:pt idx="251">
                  <c:v>9.1</c:v>
                </c:pt>
                <c:pt idx="252">
                  <c:v>0.79</c:v>
                </c:pt>
                <c:pt idx="253">
                  <c:v>0.2</c:v>
                </c:pt>
                <c:pt idx="254">
                  <c:v>0.67500000000000149</c:v>
                </c:pt>
                <c:pt idx="255">
                  <c:v>0.65200000000000136</c:v>
                </c:pt>
                <c:pt idx="256">
                  <c:v>0.69600000000000073</c:v>
                </c:pt>
                <c:pt idx="257">
                  <c:v>2.84</c:v>
                </c:pt>
                <c:pt idx="258">
                  <c:v>0.34000000000000014</c:v>
                </c:pt>
                <c:pt idx="259">
                  <c:v>0.78</c:v>
                </c:pt>
                <c:pt idx="260">
                  <c:v>17.7</c:v>
                </c:pt>
                <c:pt idx="261">
                  <c:v>10.7</c:v>
                </c:pt>
                <c:pt idx="262">
                  <c:v>10.3</c:v>
                </c:pt>
                <c:pt idx="263">
                  <c:v>1.3200000000000026E-2</c:v>
                </c:pt>
                <c:pt idx="264">
                  <c:v>2.1600000000000015E-2</c:v>
                </c:pt>
                <c:pt idx="265">
                  <c:v>2.8799999999999999E-2</c:v>
                </c:pt>
                <c:pt idx="266">
                  <c:v>3.2800000000000002</c:v>
                </c:pt>
                <c:pt idx="267">
                  <c:v>2.54</c:v>
                </c:pt>
                <c:pt idx="268">
                  <c:v>18.399999999999999</c:v>
                </c:pt>
                <c:pt idx="269">
                  <c:v>1.56</c:v>
                </c:pt>
                <c:pt idx="270">
                  <c:v>2.0699999999999998</c:v>
                </c:pt>
                <c:pt idx="271">
                  <c:v>0.8</c:v>
                </c:pt>
                <c:pt idx="272">
                  <c:v>4.0500000000000015E-2</c:v>
                </c:pt>
                <c:pt idx="273">
                  <c:v>2.2999999999999998</c:v>
                </c:pt>
                <c:pt idx="274">
                  <c:v>0.60000000000000064</c:v>
                </c:pt>
                <c:pt idx="275">
                  <c:v>2.4899999999999998</c:v>
                </c:pt>
                <c:pt idx="276">
                  <c:v>0.58000000000000029</c:v>
                </c:pt>
                <c:pt idx="277">
                  <c:v>1.7900000000000005</c:v>
                </c:pt>
                <c:pt idx="278">
                  <c:v>0.18720000000000034</c:v>
                </c:pt>
                <c:pt idx="279">
                  <c:v>0.65790000000000148</c:v>
                </c:pt>
                <c:pt idx="280">
                  <c:v>0.47000000000000008</c:v>
                </c:pt>
                <c:pt idx="281">
                  <c:v>0.2490000000000003</c:v>
                </c:pt>
                <c:pt idx="282">
                  <c:v>7.1669999999999998E-2</c:v>
                </c:pt>
                <c:pt idx="283">
                  <c:v>0.35061000000000031</c:v>
                </c:pt>
                <c:pt idx="284">
                  <c:v>5</c:v>
                </c:pt>
                <c:pt idx="285">
                  <c:v>7</c:v>
                </c:pt>
                <c:pt idx="286">
                  <c:v>1.1599999999999975</c:v>
                </c:pt>
                <c:pt idx="287">
                  <c:v>0.11500000000000003</c:v>
                </c:pt>
                <c:pt idx="288">
                  <c:v>1.7100000000000004</c:v>
                </c:pt>
                <c:pt idx="289">
                  <c:v>5.1599999999999975</c:v>
                </c:pt>
                <c:pt idx="290">
                  <c:v>1.05</c:v>
                </c:pt>
                <c:pt idx="291">
                  <c:v>1.9400000000000017</c:v>
                </c:pt>
                <c:pt idx="292">
                  <c:v>5.25</c:v>
                </c:pt>
                <c:pt idx="293">
                  <c:v>3.15</c:v>
                </c:pt>
                <c:pt idx="294">
                  <c:v>7.46</c:v>
                </c:pt>
                <c:pt idx="295">
                  <c:v>2.9</c:v>
                </c:pt>
                <c:pt idx="296">
                  <c:v>0.38000000000000062</c:v>
                </c:pt>
                <c:pt idx="297">
                  <c:v>0.64000000000000123</c:v>
                </c:pt>
                <c:pt idx="298">
                  <c:v>0.39000000000000062</c:v>
                </c:pt>
                <c:pt idx="299">
                  <c:v>1.21</c:v>
                </c:pt>
                <c:pt idx="300">
                  <c:v>2.82</c:v>
                </c:pt>
                <c:pt idx="301">
                  <c:v>1.56</c:v>
                </c:pt>
                <c:pt idx="302">
                  <c:v>1.9</c:v>
                </c:pt>
                <c:pt idx="303">
                  <c:v>3.3000000000000002E-2</c:v>
                </c:pt>
                <c:pt idx="304">
                  <c:v>3.8000000000000013E-2</c:v>
                </c:pt>
                <c:pt idx="305">
                  <c:v>5.8000000000000031E-2</c:v>
                </c:pt>
                <c:pt idx="306">
                  <c:v>6.1</c:v>
                </c:pt>
                <c:pt idx="307">
                  <c:v>2</c:v>
                </c:pt>
                <c:pt idx="308">
                  <c:v>0.29000000000000031</c:v>
                </c:pt>
                <c:pt idx="309">
                  <c:v>3.15</c:v>
                </c:pt>
                <c:pt idx="310">
                  <c:v>1.87</c:v>
                </c:pt>
                <c:pt idx="311">
                  <c:v>3.06</c:v>
                </c:pt>
                <c:pt idx="312">
                  <c:v>2.9</c:v>
                </c:pt>
                <c:pt idx="313">
                  <c:v>2.5</c:v>
                </c:pt>
                <c:pt idx="314">
                  <c:v>1.1499999999999975</c:v>
                </c:pt>
                <c:pt idx="315">
                  <c:v>1.8800000000000001</c:v>
                </c:pt>
                <c:pt idx="316">
                  <c:v>8.0300000000000011</c:v>
                </c:pt>
                <c:pt idx="317">
                  <c:v>1.1100000000000001</c:v>
                </c:pt>
                <c:pt idx="318">
                  <c:v>2</c:v>
                </c:pt>
                <c:pt idx="319">
                  <c:v>0.42000000000000032</c:v>
                </c:pt>
                <c:pt idx="320">
                  <c:v>2.5099999999999998</c:v>
                </c:pt>
                <c:pt idx="321">
                  <c:v>0.19700000000000006</c:v>
                </c:pt>
                <c:pt idx="322">
                  <c:v>2.9000000000000015E-2</c:v>
                </c:pt>
                <c:pt idx="323">
                  <c:v>6.8599999999999985</c:v>
                </c:pt>
                <c:pt idx="324">
                  <c:v>2.7</c:v>
                </c:pt>
                <c:pt idx="325">
                  <c:v>1.7500000000000004</c:v>
                </c:pt>
                <c:pt idx="326">
                  <c:v>2.0099999999999998</c:v>
                </c:pt>
                <c:pt idx="327">
                  <c:v>0.4</c:v>
                </c:pt>
                <c:pt idx="328">
                  <c:v>0.68000000000000071</c:v>
                </c:pt>
                <c:pt idx="329">
                  <c:v>0.13200000000000001</c:v>
                </c:pt>
                <c:pt idx="330">
                  <c:v>2.11</c:v>
                </c:pt>
                <c:pt idx="331">
                  <c:v>1.5</c:v>
                </c:pt>
                <c:pt idx="332">
                  <c:v>1.5</c:v>
                </c:pt>
                <c:pt idx="333">
                  <c:v>7</c:v>
                </c:pt>
                <c:pt idx="334">
                  <c:v>14.2</c:v>
                </c:pt>
                <c:pt idx="335">
                  <c:v>12.1</c:v>
                </c:pt>
                <c:pt idx="336">
                  <c:v>0.22000000000000006</c:v>
                </c:pt>
                <c:pt idx="337">
                  <c:v>1.7800000000000005</c:v>
                </c:pt>
                <c:pt idx="338">
                  <c:v>7.2</c:v>
                </c:pt>
                <c:pt idx="339">
                  <c:v>5.700000000000003E-2</c:v>
                </c:pt>
                <c:pt idx="340">
                  <c:v>3.86</c:v>
                </c:pt>
                <c:pt idx="341">
                  <c:v>0.37000000000000038</c:v>
                </c:pt>
                <c:pt idx="342">
                  <c:v>0.70000000000000062</c:v>
                </c:pt>
                <c:pt idx="343">
                  <c:v>1.82</c:v>
                </c:pt>
                <c:pt idx="344">
                  <c:v>1.2</c:v>
                </c:pt>
                <c:pt idx="345">
                  <c:v>0.62000000000000111</c:v>
                </c:pt>
                <c:pt idx="346">
                  <c:v>0.68000000000000071</c:v>
                </c:pt>
                <c:pt idx="347">
                  <c:v>2.6000000000000006E-2</c:v>
                </c:pt>
                <c:pt idx="348">
                  <c:v>0.502</c:v>
                </c:pt>
                <c:pt idx="349">
                  <c:v>0.10900000000000012</c:v>
                </c:pt>
                <c:pt idx="350">
                  <c:v>0.36000000000000032</c:v>
                </c:pt>
                <c:pt idx="351">
                  <c:v>0.35000000000000031</c:v>
                </c:pt>
                <c:pt idx="352">
                  <c:v>1.25</c:v>
                </c:pt>
                <c:pt idx="353">
                  <c:v>3.88</c:v>
                </c:pt>
                <c:pt idx="354">
                  <c:v>1.28</c:v>
                </c:pt>
                <c:pt idx="355">
                  <c:v>0.56999999999999995</c:v>
                </c:pt>
                <c:pt idx="356">
                  <c:v>1.44</c:v>
                </c:pt>
                <c:pt idx="357">
                  <c:v>15.04</c:v>
                </c:pt>
                <c:pt idx="358">
                  <c:v>0.29800000000000032</c:v>
                </c:pt>
                <c:pt idx="359">
                  <c:v>9</c:v>
                </c:pt>
                <c:pt idx="360">
                  <c:v>8.82</c:v>
                </c:pt>
                <c:pt idx="361">
                  <c:v>2.1</c:v>
                </c:pt>
                <c:pt idx="362">
                  <c:v>2.2599999999999998</c:v>
                </c:pt>
                <c:pt idx="363">
                  <c:v>1.8</c:v>
                </c:pt>
                <c:pt idx="364">
                  <c:v>2.8</c:v>
                </c:pt>
                <c:pt idx="365">
                  <c:v>1.6759999999999977</c:v>
                </c:pt>
                <c:pt idx="366">
                  <c:v>3.321000000000001E-2</c:v>
                </c:pt>
                <c:pt idx="367">
                  <c:v>0.52190000000000003</c:v>
                </c:pt>
                <c:pt idx="368">
                  <c:v>1.8140000000000001</c:v>
                </c:pt>
                <c:pt idx="369">
                  <c:v>10.6</c:v>
                </c:pt>
                <c:pt idx="370">
                  <c:v>19.8</c:v>
                </c:pt>
                <c:pt idx="371">
                  <c:v>22.3</c:v>
                </c:pt>
                <c:pt idx="372">
                  <c:v>24.5</c:v>
                </c:pt>
                <c:pt idx="373">
                  <c:v>3.9</c:v>
                </c:pt>
                <c:pt idx="374">
                  <c:v>18.100000000000001</c:v>
                </c:pt>
                <c:pt idx="375">
                  <c:v>0.69000000000000072</c:v>
                </c:pt>
                <c:pt idx="376">
                  <c:v>14.57</c:v>
                </c:pt>
                <c:pt idx="377">
                  <c:v>10.19</c:v>
                </c:pt>
                <c:pt idx="378">
                  <c:v>1.0589999999999977</c:v>
                </c:pt>
              </c:numCache>
            </c:numRef>
          </c:yVal>
        </c:ser>
        <c:ser>
          <c:idx val="1"/>
          <c:order val="1"/>
          <c:tx>
            <c:v>Transit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transit!$E$2:$E$145</c:f>
              <c:numCache>
                <c:formatCode>General</c:formatCode>
                <c:ptCount val="144"/>
                <c:pt idx="0">
                  <c:v>1.5599999999999999E-2</c:v>
                </c:pt>
                <c:pt idx="1">
                  <c:v>2.5400000000000006E-2</c:v>
                </c:pt>
                <c:pt idx="2">
                  <c:v>0.10550000000000002</c:v>
                </c:pt>
                <c:pt idx="3">
                  <c:v>4.36E-2</c:v>
                </c:pt>
                <c:pt idx="4">
                  <c:v>4.0160000000000029E-2</c:v>
                </c:pt>
                <c:pt idx="5">
                  <c:v>5.1000000000000004E-2</c:v>
                </c:pt>
                <c:pt idx="6">
                  <c:v>2.7000000000000052E-2</c:v>
                </c:pt>
                <c:pt idx="7">
                  <c:v>6.1800000000000029E-2</c:v>
                </c:pt>
                <c:pt idx="8">
                  <c:v>4.6100000000000002E-2</c:v>
                </c:pt>
                <c:pt idx="9">
                  <c:v>2.9500000000000002E-2</c:v>
                </c:pt>
                <c:pt idx="10">
                  <c:v>5.1800000000000013E-2</c:v>
                </c:pt>
                <c:pt idx="11">
                  <c:v>2.81E-2</c:v>
                </c:pt>
                <c:pt idx="12">
                  <c:v>9.0200000000000044E-2</c:v>
                </c:pt>
                <c:pt idx="13">
                  <c:v>4.1700000000000022E-2</c:v>
                </c:pt>
                <c:pt idx="14">
                  <c:v>4.3260000000000014E-2</c:v>
                </c:pt>
                <c:pt idx="15">
                  <c:v>5.700000000000003E-2</c:v>
                </c:pt>
                <c:pt idx="16">
                  <c:v>9.0000000000000066E-2</c:v>
                </c:pt>
                <c:pt idx="17">
                  <c:v>4.9470000000000028E-2</c:v>
                </c:pt>
                <c:pt idx="18">
                  <c:v>8.5500000000000062E-2</c:v>
                </c:pt>
                <c:pt idx="19">
                  <c:v>1.720000000000001E-2</c:v>
                </c:pt>
                <c:pt idx="20">
                  <c:v>6.3000000000000014E-2</c:v>
                </c:pt>
                <c:pt idx="21">
                  <c:v>0.40700000000000008</c:v>
                </c:pt>
                <c:pt idx="22">
                  <c:v>1.4000000000000004E-2</c:v>
                </c:pt>
                <c:pt idx="23">
                  <c:v>2.8870000000000045E-2</c:v>
                </c:pt>
                <c:pt idx="24">
                  <c:v>5.5350000000000031E-2</c:v>
                </c:pt>
                <c:pt idx="25">
                  <c:v>5.3000000000000026E-2</c:v>
                </c:pt>
                <c:pt idx="26">
                  <c:v>3.8400000000000017E-2</c:v>
                </c:pt>
                <c:pt idx="27">
                  <c:v>4.2600000000000013E-2</c:v>
                </c:pt>
                <c:pt idx="28">
                  <c:v>5.9400000000000112E-2</c:v>
                </c:pt>
                <c:pt idx="29">
                  <c:v>9.6400000000000027E-2</c:v>
                </c:pt>
                <c:pt idx="30">
                  <c:v>4.1300000000000017E-2</c:v>
                </c:pt>
                <c:pt idx="31">
                  <c:v>8.8200000000000056E-2</c:v>
                </c:pt>
                <c:pt idx="32">
                  <c:v>5.5900000000000026E-2</c:v>
                </c:pt>
                <c:pt idx="33">
                  <c:v>4.6600000000000003E-2</c:v>
                </c:pt>
                <c:pt idx="34">
                  <c:v>6.7400000000000043E-2</c:v>
                </c:pt>
                <c:pt idx="35">
                  <c:v>3.6100000000000021E-2</c:v>
                </c:pt>
                <c:pt idx="36">
                  <c:v>4.9400000000000041E-2</c:v>
                </c:pt>
                <c:pt idx="37">
                  <c:v>4.1400000000000013E-2</c:v>
                </c:pt>
                <c:pt idx="38">
                  <c:v>2.3199999999999988E-2</c:v>
                </c:pt>
                <c:pt idx="39">
                  <c:v>4.6500000000000014E-2</c:v>
                </c:pt>
                <c:pt idx="40">
                  <c:v>4.6600000000000003E-2</c:v>
                </c:pt>
                <c:pt idx="41">
                  <c:v>4.790000000000004E-2</c:v>
                </c:pt>
                <c:pt idx="42">
                  <c:v>4.030000000000003E-2</c:v>
                </c:pt>
                <c:pt idx="43">
                  <c:v>4.3400000000000022E-2</c:v>
                </c:pt>
                <c:pt idx="44">
                  <c:v>6.6700000000000023E-2</c:v>
                </c:pt>
                <c:pt idx="45">
                  <c:v>3.8660000000000014E-2</c:v>
                </c:pt>
                <c:pt idx="46">
                  <c:v>4.19E-2</c:v>
                </c:pt>
                <c:pt idx="47">
                  <c:v>5.5000000000000028E-2</c:v>
                </c:pt>
                <c:pt idx="48">
                  <c:v>3.4400000000000021E-2</c:v>
                </c:pt>
                <c:pt idx="49">
                  <c:v>5.0300000000000039E-2</c:v>
                </c:pt>
                <c:pt idx="50">
                  <c:v>4.4600000000000029E-2</c:v>
                </c:pt>
                <c:pt idx="51">
                  <c:v>4.0750000000000029E-2</c:v>
                </c:pt>
                <c:pt idx="52">
                  <c:v>5.2350000000000105E-2</c:v>
                </c:pt>
                <c:pt idx="53">
                  <c:v>3.7900000000000059E-2</c:v>
                </c:pt>
                <c:pt idx="54">
                  <c:v>4.490000000000003E-2</c:v>
                </c:pt>
                <c:pt idx="55">
                  <c:v>5.3000000000000026E-2</c:v>
                </c:pt>
                <c:pt idx="56">
                  <c:v>4.2880000000000029E-2</c:v>
                </c:pt>
                <c:pt idx="57">
                  <c:v>0.16230000000000006</c:v>
                </c:pt>
                <c:pt idx="58">
                  <c:v>3.1420000000000017E-2</c:v>
                </c:pt>
                <c:pt idx="59">
                  <c:v>4.7470000000000026E-2</c:v>
                </c:pt>
                <c:pt idx="60">
                  <c:v>0.44900000000000012</c:v>
                </c:pt>
                <c:pt idx="61">
                  <c:v>1.6840000000000039E-2</c:v>
                </c:pt>
                <c:pt idx="62">
                  <c:v>0.24070000000000027</c:v>
                </c:pt>
                <c:pt idx="63">
                  <c:v>9.1000000000000025E-2</c:v>
                </c:pt>
                <c:pt idx="64">
                  <c:v>0.10600000000000002</c:v>
                </c:pt>
                <c:pt idx="65">
                  <c:v>0.15900000000000031</c:v>
                </c:pt>
                <c:pt idx="66">
                  <c:v>0.19400000000000006</c:v>
                </c:pt>
                <c:pt idx="67">
                  <c:v>0.25</c:v>
                </c:pt>
                <c:pt idx="68">
                  <c:v>0.46200000000000002</c:v>
                </c:pt>
                <c:pt idx="70">
                  <c:v>5.7140000000000003E-2</c:v>
                </c:pt>
                <c:pt idx="71">
                  <c:v>2.5910000000000002E-2</c:v>
                </c:pt>
                <c:pt idx="72">
                  <c:v>4.5600000000000002E-2</c:v>
                </c:pt>
                <c:pt idx="73">
                  <c:v>5.0640000000000004E-2</c:v>
                </c:pt>
                <c:pt idx="74">
                  <c:v>4.5670000000000002E-2</c:v>
                </c:pt>
                <c:pt idx="75">
                  <c:v>6.2460000000000113E-2</c:v>
                </c:pt>
                <c:pt idx="76">
                  <c:v>4.830000000000003E-2</c:v>
                </c:pt>
                <c:pt idx="77">
                  <c:v>0.14000000000000001</c:v>
                </c:pt>
                <c:pt idx="78">
                  <c:v>0.22500000000000006</c:v>
                </c:pt>
                <c:pt idx="79">
                  <c:v>2.7300000000000015E-2</c:v>
                </c:pt>
                <c:pt idx="80">
                  <c:v>2.9000000000000015E-2</c:v>
                </c:pt>
                <c:pt idx="81">
                  <c:v>0.1550000000000003</c:v>
                </c:pt>
                <c:pt idx="82">
                  <c:v>8.0000000000000057E-2</c:v>
                </c:pt>
                <c:pt idx="83">
                  <c:v>4.1619999999999997E-2</c:v>
                </c:pt>
                <c:pt idx="84">
                  <c:v>4.700000000000009E-2</c:v>
                </c:pt>
                <c:pt idx="85">
                  <c:v>2.2900000000000014E-2</c:v>
                </c:pt>
                <c:pt idx="86">
                  <c:v>3.0600000000000006E-2</c:v>
                </c:pt>
                <c:pt idx="87">
                  <c:v>5.1000000000000004E-2</c:v>
                </c:pt>
                <c:pt idx="88">
                  <c:v>5.1000000000000004E-2</c:v>
                </c:pt>
                <c:pt idx="89">
                  <c:v>2.2500000000000044E-2</c:v>
                </c:pt>
                <c:pt idx="90">
                  <c:v>3.0800000000000015E-2</c:v>
                </c:pt>
                <c:pt idx="91">
                  <c:v>2.3429999999999999E-2</c:v>
                </c:pt>
                <c:pt idx="92">
                  <c:v>5.5000000000000028E-2</c:v>
                </c:pt>
                <c:pt idx="93">
                  <c:v>3.000000000000002E-2</c:v>
                </c:pt>
                <c:pt idx="94">
                  <c:v>3.9300000000000002E-2</c:v>
                </c:pt>
                <c:pt idx="95">
                  <c:v>3.5560000000000001E-2</c:v>
                </c:pt>
                <c:pt idx="96">
                  <c:v>2.2600000000000016E-2</c:v>
                </c:pt>
                <c:pt idx="97">
                  <c:v>5.0840000000000003E-2</c:v>
                </c:pt>
                <c:pt idx="98">
                  <c:v>3.8200000000000012E-2</c:v>
                </c:pt>
                <c:pt idx="99">
                  <c:v>3.7100000000000022E-2</c:v>
                </c:pt>
                <c:pt idx="100">
                  <c:v>4.3900000000000015E-2</c:v>
                </c:pt>
                <c:pt idx="101">
                  <c:v>2.2930000000000006E-2</c:v>
                </c:pt>
                <c:pt idx="102">
                  <c:v>5.2700000000000115E-2</c:v>
                </c:pt>
                <c:pt idx="103">
                  <c:v>3.7000000000000019E-2</c:v>
                </c:pt>
                <c:pt idx="104">
                  <c:v>4.9900000000000104E-2</c:v>
                </c:pt>
                <c:pt idx="105">
                  <c:v>4.2100000000000026E-2</c:v>
                </c:pt>
                <c:pt idx="106">
                  <c:v>5.1500000000000004E-2</c:v>
                </c:pt>
                <c:pt idx="107">
                  <c:v>2.0470000000000006E-2</c:v>
                </c:pt>
                <c:pt idx="108">
                  <c:v>1.6550000000000026E-2</c:v>
                </c:pt>
                <c:pt idx="109">
                  <c:v>3.1380000000000012E-2</c:v>
                </c:pt>
                <c:pt idx="110">
                  <c:v>5.2000000000000039E-2</c:v>
                </c:pt>
                <c:pt idx="111">
                  <c:v>4.6980000000000001E-2</c:v>
                </c:pt>
                <c:pt idx="112">
                  <c:v>3.7600000000000078E-2</c:v>
                </c:pt>
                <c:pt idx="113">
                  <c:v>3.5900000000000015E-2</c:v>
                </c:pt>
                <c:pt idx="114">
                  <c:v>4.7400000000000039E-2</c:v>
                </c:pt>
                <c:pt idx="115">
                  <c:v>3.9850000000000017E-2</c:v>
                </c:pt>
                <c:pt idx="116">
                  <c:v>4.5500000000000013E-2</c:v>
                </c:pt>
                <c:pt idx="117">
                  <c:v>4.5700000000000039E-2</c:v>
                </c:pt>
                <c:pt idx="118">
                  <c:v>3.1300000000000015E-2</c:v>
                </c:pt>
                <c:pt idx="119">
                  <c:v>4.6569999999999993E-2</c:v>
                </c:pt>
                <c:pt idx="120">
                  <c:v>3.9400000000000018E-2</c:v>
                </c:pt>
                <c:pt idx="121">
                  <c:v>2.5580000000000002E-2</c:v>
                </c:pt>
                <c:pt idx="122">
                  <c:v>5.240000000000003E-2</c:v>
                </c:pt>
                <c:pt idx="123">
                  <c:v>4.317E-2</c:v>
                </c:pt>
                <c:pt idx="125">
                  <c:v>4.339000000000004E-2</c:v>
                </c:pt>
                <c:pt idx="126">
                  <c:v>7.5509999999999994E-2</c:v>
                </c:pt>
                <c:pt idx="127">
                  <c:v>4.8600000000000004E-2</c:v>
                </c:pt>
                <c:pt idx="128">
                  <c:v>2.3119999999999988E-2</c:v>
                </c:pt>
                <c:pt idx="129">
                  <c:v>4.0000000000000029E-2</c:v>
                </c:pt>
                <c:pt idx="130">
                  <c:v>1.4200000000000004E-2</c:v>
                </c:pt>
                <c:pt idx="131">
                  <c:v>3.4730000000000011E-2</c:v>
                </c:pt>
                <c:pt idx="132">
                  <c:v>4.054E-2</c:v>
                </c:pt>
                <c:pt idx="133">
                  <c:v>2.4480000000000009E-2</c:v>
                </c:pt>
                <c:pt idx="134">
                  <c:v>3.4440000000000012E-2</c:v>
                </c:pt>
                <c:pt idx="135">
                  <c:v>2.7290000000000016E-2</c:v>
                </c:pt>
                <c:pt idx="136">
                  <c:v>4.2100000000000026E-2</c:v>
                </c:pt>
                <c:pt idx="137">
                  <c:v>6.1700000000000019E-2</c:v>
                </c:pt>
                <c:pt idx="138">
                  <c:v>8.0100000000000032E-2</c:v>
                </c:pt>
                <c:pt idx="139">
                  <c:v>4.8800000000000017E-2</c:v>
                </c:pt>
                <c:pt idx="140">
                  <c:v>3.6900000000000016E-2</c:v>
                </c:pt>
                <c:pt idx="141">
                  <c:v>4.5400000000000024E-2</c:v>
                </c:pt>
                <c:pt idx="142">
                  <c:v>5.5500000000000028E-2</c:v>
                </c:pt>
                <c:pt idx="143">
                  <c:v>4.8700000000000028E-2</c:v>
                </c:pt>
              </c:numCache>
            </c:numRef>
          </c:xVal>
          <c:yVal>
            <c:numRef>
              <c:f>transit!$B$2:$B$145</c:f>
              <c:numCache>
                <c:formatCode>General</c:formatCode>
                <c:ptCount val="144"/>
                <c:pt idx="0">
                  <c:v>2.7000000000000052E-2</c:v>
                </c:pt>
                <c:pt idx="1">
                  <c:v>1.03</c:v>
                </c:pt>
                <c:pt idx="2">
                  <c:v>2.75</c:v>
                </c:pt>
                <c:pt idx="3">
                  <c:v>2.3299999999999987</c:v>
                </c:pt>
                <c:pt idx="4">
                  <c:v>0.91700000000000004</c:v>
                </c:pt>
                <c:pt idx="5">
                  <c:v>1.3080000000000001</c:v>
                </c:pt>
                <c:pt idx="6">
                  <c:v>7.6</c:v>
                </c:pt>
                <c:pt idx="7">
                  <c:v>0.53500000000000003</c:v>
                </c:pt>
                <c:pt idx="8">
                  <c:v>2.4499999999999997</c:v>
                </c:pt>
                <c:pt idx="9">
                  <c:v>3.4699999999999998</c:v>
                </c:pt>
                <c:pt idx="10">
                  <c:v>1.1100000000000001</c:v>
                </c:pt>
                <c:pt idx="11">
                  <c:v>3.3099999999999987</c:v>
                </c:pt>
                <c:pt idx="12">
                  <c:v>4.24</c:v>
                </c:pt>
                <c:pt idx="13">
                  <c:v>2.5299999999999998</c:v>
                </c:pt>
                <c:pt idx="14">
                  <c:v>2.8</c:v>
                </c:pt>
                <c:pt idx="15">
                  <c:v>21.66</c:v>
                </c:pt>
                <c:pt idx="16">
                  <c:v>0.72000000000000064</c:v>
                </c:pt>
                <c:pt idx="17">
                  <c:v>0.46700000000000008</c:v>
                </c:pt>
                <c:pt idx="18">
                  <c:v>2.96</c:v>
                </c:pt>
                <c:pt idx="19">
                  <c:v>1.5100000000000023E-2</c:v>
                </c:pt>
                <c:pt idx="20">
                  <c:v>0.22000000000000006</c:v>
                </c:pt>
                <c:pt idx="21">
                  <c:v>0.84000000000000064</c:v>
                </c:pt>
                <c:pt idx="22">
                  <c:v>2.0000000000000014E-2</c:v>
                </c:pt>
                <c:pt idx="23">
                  <c:v>7.3700000000000043E-2</c:v>
                </c:pt>
                <c:pt idx="24">
                  <c:v>0.52400000000000002</c:v>
                </c:pt>
                <c:pt idx="25">
                  <c:v>8.100000000000003E-2</c:v>
                </c:pt>
                <c:pt idx="26">
                  <c:v>0.21100000000000024</c:v>
                </c:pt>
                <c:pt idx="27">
                  <c:v>0.85000000000000064</c:v>
                </c:pt>
                <c:pt idx="28">
                  <c:v>2.2000000000000002</c:v>
                </c:pt>
                <c:pt idx="29">
                  <c:v>1.9460000000000017</c:v>
                </c:pt>
                <c:pt idx="30">
                  <c:v>4.1929999999999898</c:v>
                </c:pt>
                <c:pt idx="31">
                  <c:v>0.53</c:v>
                </c:pt>
                <c:pt idx="32">
                  <c:v>0.19700000000000006</c:v>
                </c:pt>
                <c:pt idx="33">
                  <c:v>0.29200000000000031</c:v>
                </c:pt>
                <c:pt idx="34">
                  <c:v>8.74</c:v>
                </c:pt>
                <c:pt idx="35">
                  <c:v>7.2460000000000004</c:v>
                </c:pt>
                <c:pt idx="36">
                  <c:v>4.0629999999999908</c:v>
                </c:pt>
                <c:pt idx="37">
                  <c:v>2.1469999999999998</c:v>
                </c:pt>
                <c:pt idx="38">
                  <c:v>2.09</c:v>
                </c:pt>
                <c:pt idx="39">
                  <c:v>0.68500000000000072</c:v>
                </c:pt>
                <c:pt idx="40">
                  <c:v>0.56699999999999995</c:v>
                </c:pt>
                <c:pt idx="41">
                  <c:v>5.9000000000000115E-2</c:v>
                </c:pt>
                <c:pt idx="42">
                  <c:v>0.66000000000000136</c:v>
                </c:pt>
                <c:pt idx="43">
                  <c:v>0.62600000000000122</c:v>
                </c:pt>
                <c:pt idx="44">
                  <c:v>0.77800000000000114</c:v>
                </c:pt>
                <c:pt idx="45">
                  <c:v>0.59100000000000019</c:v>
                </c:pt>
                <c:pt idx="46">
                  <c:v>0.71100000000000063</c:v>
                </c:pt>
                <c:pt idx="47">
                  <c:v>2.1709999999999998</c:v>
                </c:pt>
                <c:pt idx="48">
                  <c:v>0.94099999999999995</c:v>
                </c:pt>
                <c:pt idx="49">
                  <c:v>0.76300000000000123</c:v>
                </c:pt>
                <c:pt idx="50">
                  <c:v>0.68000000000000071</c:v>
                </c:pt>
                <c:pt idx="51">
                  <c:v>1.06</c:v>
                </c:pt>
                <c:pt idx="52">
                  <c:v>1.0569999999999977</c:v>
                </c:pt>
                <c:pt idx="53">
                  <c:v>1.8</c:v>
                </c:pt>
                <c:pt idx="54">
                  <c:v>1.34</c:v>
                </c:pt>
                <c:pt idx="55">
                  <c:v>0.67000000000000148</c:v>
                </c:pt>
                <c:pt idx="56">
                  <c:v>0.35600000000000032</c:v>
                </c:pt>
                <c:pt idx="57">
                  <c:v>3.1909999999999998</c:v>
                </c:pt>
                <c:pt idx="58">
                  <c:v>1.1379999999999975</c:v>
                </c:pt>
                <c:pt idx="59">
                  <c:v>0.71400000000000063</c:v>
                </c:pt>
                <c:pt idx="60">
                  <c:v>3.94</c:v>
                </c:pt>
                <c:pt idx="61">
                  <c:v>1.4300000000000007E-2</c:v>
                </c:pt>
                <c:pt idx="62">
                  <c:v>6.3000000000000014E-2</c:v>
                </c:pt>
                <c:pt idx="63">
                  <c:v>1.3530000000000009E-2</c:v>
                </c:pt>
                <c:pt idx="64">
                  <c:v>4.2500000000000024E-2</c:v>
                </c:pt>
                <c:pt idx="65">
                  <c:v>1.9189999999999999E-2</c:v>
                </c:pt>
                <c:pt idx="66">
                  <c:v>2.6430000000000058E-2</c:v>
                </c:pt>
                <c:pt idx="67">
                  <c:v>7.2370000000000117E-3</c:v>
                </c:pt>
                <c:pt idx="68">
                  <c:v>0.95000000000000062</c:v>
                </c:pt>
                <c:pt idx="69">
                  <c:v>8.4</c:v>
                </c:pt>
                <c:pt idx="70">
                  <c:v>0.66000000000000136</c:v>
                </c:pt>
                <c:pt idx="71">
                  <c:v>2.4499999999999997</c:v>
                </c:pt>
                <c:pt idx="72">
                  <c:v>7.7000000000000027E-2</c:v>
                </c:pt>
                <c:pt idx="73">
                  <c:v>2.1139999999999999</c:v>
                </c:pt>
                <c:pt idx="74">
                  <c:v>0.66900000000000148</c:v>
                </c:pt>
                <c:pt idx="75">
                  <c:v>0.43300000000000038</c:v>
                </c:pt>
                <c:pt idx="76">
                  <c:v>0.60300000000000065</c:v>
                </c:pt>
                <c:pt idx="77">
                  <c:v>0.252</c:v>
                </c:pt>
                <c:pt idx="78">
                  <c:v>0.17100000000000001</c:v>
                </c:pt>
                <c:pt idx="79">
                  <c:v>2.200000000000002E-2</c:v>
                </c:pt>
                <c:pt idx="80">
                  <c:v>0.49000000000000032</c:v>
                </c:pt>
                <c:pt idx="81">
                  <c:v>18</c:v>
                </c:pt>
                <c:pt idx="82">
                  <c:v>2.2000000000000002</c:v>
                </c:pt>
                <c:pt idx="83">
                  <c:v>0.68000000000000071</c:v>
                </c:pt>
                <c:pt idx="84">
                  <c:v>0.54</c:v>
                </c:pt>
                <c:pt idx="85">
                  <c:v>1.24</c:v>
                </c:pt>
                <c:pt idx="86">
                  <c:v>1.1700000000000021</c:v>
                </c:pt>
                <c:pt idx="87">
                  <c:v>1.06</c:v>
                </c:pt>
                <c:pt idx="88">
                  <c:v>0.75000000000000122</c:v>
                </c:pt>
                <c:pt idx="89">
                  <c:v>1.3</c:v>
                </c:pt>
                <c:pt idx="90">
                  <c:v>4.34</c:v>
                </c:pt>
                <c:pt idx="91">
                  <c:v>1.0900000000000001</c:v>
                </c:pt>
                <c:pt idx="92">
                  <c:v>3.8</c:v>
                </c:pt>
                <c:pt idx="93">
                  <c:v>9.7000000000000011</c:v>
                </c:pt>
                <c:pt idx="94">
                  <c:v>0.76100000000000123</c:v>
                </c:pt>
                <c:pt idx="95">
                  <c:v>1.2529999999999974</c:v>
                </c:pt>
                <c:pt idx="96">
                  <c:v>1.91</c:v>
                </c:pt>
                <c:pt idx="97">
                  <c:v>0.91700000000000004</c:v>
                </c:pt>
                <c:pt idx="98">
                  <c:v>0.86000000000000065</c:v>
                </c:pt>
                <c:pt idx="99">
                  <c:v>3.06</c:v>
                </c:pt>
                <c:pt idx="100">
                  <c:v>0.46</c:v>
                </c:pt>
                <c:pt idx="101">
                  <c:v>1.403999999999995</c:v>
                </c:pt>
                <c:pt idx="102">
                  <c:v>0.46</c:v>
                </c:pt>
                <c:pt idx="103">
                  <c:v>7.7249999999999899</c:v>
                </c:pt>
                <c:pt idx="104">
                  <c:v>0.54200000000000004</c:v>
                </c:pt>
                <c:pt idx="105">
                  <c:v>0.85500000000000065</c:v>
                </c:pt>
                <c:pt idx="106">
                  <c:v>0.48600000000000032</c:v>
                </c:pt>
                <c:pt idx="107">
                  <c:v>10.43</c:v>
                </c:pt>
                <c:pt idx="108">
                  <c:v>1.1679999999999977</c:v>
                </c:pt>
                <c:pt idx="109">
                  <c:v>0.84700000000000064</c:v>
                </c:pt>
                <c:pt idx="110">
                  <c:v>0.30000000000000032</c:v>
                </c:pt>
                <c:pt idx="111">
                  <c:v>0.58800000000000019</c:v>
                </c:pt>
                <c:pt idx="112">
                  <c:v>0.88400000000000023</c:v>
                </c:pt>
                <c:pt idx="113">
                  <c:v>1.032</c:v>
                </c:pt>
                <c:pt idx="114">
                  <c:v>0.58000000000000029</c:v>
                </c:pt>
                <c:pt idx="115">
                  <c:v>1.028</c:v>
                </c:pt>
                <c:pt idx="116">
                  <c:v>0.91</c:v>
                </c:pt>
                <c:pt idx="117">
                  <c:v>0.24400000000000024</c:v>
                </c:pt>
                <c:pt idx="118">
                  <c:v>2.06</c:v>
                </c:pt>
                <c:pt idx="119">
                  <c:v>0.47800000000000031</c:v>
                </c:pt>
                <c:pt idx="120">
                  <c:v>3.6</c:v>
                </c:pt>
                <c:pt idx="121">
                  <c:v>4.59</c:v>
                </c:pt>
                <c:pt idx="122">
                  <c:v>0.59000000000000019</c:v>
                </c:pt>
                <c:pt idx="123">
                  <c:v>0.72000000000000064</c:v>
                </c:pt>
                <c:pt idx="124">
                  <c:v>2.4</c:v>
                </c:pt>
                <c:pt idx="125">
                  <c:v>1.6960000000000022</c:v>
                </c:pt>
                <c:pt idx="126">
                  <c:v>2.7119999999999997</c:v>
                </c:pt>
                <c:pt idx="127">
                  <c:v>0.28000000000000008</c:v>
                </c:pt>
                <c:pt idx="128">
                  <c:v>1.1214999999999977</c:v>
                </c:pt>
                <c:pt idx="129">
                  <c:v>0.92</c:v>
                </c:pt>
                <c:pt idx="130">
                  <c:v>1.7800000000000005</c:v>
                </c:pt>
                <c:pt idx="131">
                  <c:v>0.88900000000000023</c:v>
                </c:pt>
                <c:pt idx="132">
                  <c:v>1.0069999999999975</c:v>
                </c:pt>
                <c:pt idx="133">
                  <c:v>2.101</c:v>
                </c:pt>
                <c:pt idx="134">
                  <c:v>0.98</c:v>
                </c:pt>
                <c:pt idx="135">
                  <c:v>1.637</c:v>
                </c:pt>
                <c:pt idx="136">
                  <c:v>0.503</c:v>
                </c:pt>
                <c:pt idx="137">
                  <c:v>0.96000000000000063</c:v>
                </c:pt>
                <c:pt idx="138">
                  <c:v>2.2440000000000002</c:v>
                </c:pt>
                <c:pt idx="139">
                  <c:v>0.9</c:v>
                </c:pt>
                <c:pt idx="140">
                  <c:v>0.56999999999999995</c:v>
                </c:pt>
                <c:pt idx="141">
                  <c:v>11.79</c:v>
                </c:pt>
                <c:pt idx="142">
                  <c:v>1.7200000000000004</c:v>
                </c:pt>
                <c:pt idx="143">
                  <c:v>1.077</c:v>
                </c:pt>
              </c:numCache>
            </c:numRef>
          </c:yVal>
        </c:ser>
        <c:ser>
          <c:idx val="2"/>
          <c:order val="2"/>
          <c:tx>
            <c:v>RV + Transit</c:v>
          </c:tx>
          <c:xVal>
            <c:numRef>
              <c:f>rvtransit!$E$2:$E$14</c:f>
            </c:numRef>
          </c:xVal>
          <c:yVal>
            <c:numRef>
              <c:f>rvtransit!$B$2:$B$14</c:f>
            </c:numRef>
          </c:yVal>
        </c:ser>
        <c:ser>
          <c:idx val="3"/>
          <c:order val="3"/>
          <c:tx>
            <c:v>Imaging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imaging!$E$2:$E$25</c:f>
              <c:numCache>
                <c:formatCode>General</c:formatCode>
                <c:ptCount val="24"/>
                <c:pt idx="0">
                  <c:v>330</c:v>
                </c:pt>
                <c:pt idx="1">
                  <c:v>15</c:v>
                </c:pt>
                <c:pt idx="2">
                  <c:v>46</c:v>
                </c:pt>
                <c:pt idx="3">
                  <c:v>275</c:v>
                </c:pt>
                <c:pt idx="4">
                  <c:v>9.5500000000000007</c:v>
                </c:pt>
                <c:pt idx="5">
                  <c:v>67</c:v>
                </c:pt>
                <c:pt idx="6">
                  <c:v>2.6</c:v>
                </c:pt>
                <c:pt idx="7">
                  <c:v>200</c:v>
                </c:pt>
                <c:pt idx="8">
                  <c:v>440</c:v>
                </c:pt>
                <c:pt idx="9">
                  <c:v>330</c:v>
                </c:pt>
                <c:pt idx="10">
                  <c:v>115</c:v>
                </c:pt>
                <c:pt idx="11">
                  <c:v>103</c:v>
                </c:pt>
                <c:pt idx="12">
                  <c:v>320</c:v>
                </c:pt>
                <c:pt idx="13">
                  <c:v>710</c:v>
                </c:pt>
                <c:pt idx="14">
                  <c:v>795</c:v>
                </c:pt>
                <c:pt idx="15">
                  <c:v>68</c:v>
                </c:pt>
                <c:pt idx="16">
                  <c:v>38</c:v>
                </c:pt>
                <c:pt idx="17">
                  <c:v>24</c:v>
                </c:pt>
                <c:pt idx="18">
                  <c:v>14.5</c:v>
                </c:pt>
                <c:pt idx="19">
                  <c:v>243</c:v>
                </c:pt>
                <c:pt idx="20">
                  <c:v>1168</c:v>
                </c:pt>
                <c:pt idx="21">
                  <c:v>1083</c:v>
                </c:pt>
                <c:pt idx="22">
                  <c:v>670</c:v>
                </c:pt>
                <c:pt idx="23">
                  <c:v>2500</c:v>
                </c:pt>
              </c:numCache>
            </c:numRef>
          </c:xVal>
          <c:yVal>
            <c:numRef>
              <c:f>imaging!$B$2:$B$25</c:f>
              <c:numCache>
                <c:formatCode>General</c:formatCode>
                <c:ptCount val="24"/>
                <c:pt idx="0">
                  <c:v>8</c:v>
                </c:pt>
                <c:pt idx="1">
                  <c:v>7.5</c:v>
                </c:pt>
                <c:pt idx="2">
                  <c:v>4</c:v>
                </c:pt>
                <c:pt idx="3">
                  <c:v>13.5</c:v>
                </c:pt>
                <c:pt idx="4">
                  <c:v>8</c:v>
                </c:pt>
                <c:pt idx="5">
                  <c:v>31</c:v>
                </c:pt>
                <c:pt idx="6">
                  <c:v>6.5</c:v>
                </c:pt>
                <c:pt idx="7">
                  <c:v>12</c:v>
                </c:pt>
                <c:pt idx="8">
                  <c:v>17</c:v>
                </c:pt>
                <c:pt idx="9">
                  <c:v>11</c:v>
                </c:pt>
                <c:pt idx="10">
                  <c:v>3</c:v>
                </c:pt>
                <c:pt idx="11">
                  <c:v>21.5</c:v>
                </c:pt>
                <c:pt idx="12">
                  <c:v>13.5</c:v>
                </c:pt>
                <c:pt idx="13">
                  <c:v>23.04</c:v>
                </c:pt>
                <c:pt idx="14">
                  <c:v>16</c:v>
                </c:pt>
                <c:pt idx="15">
                  <c:v>7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14</c:v>
                </c:pt>
                <c:pt idx="20">
                  <c:v>8.5</c:v>
                </c:pt>
                <c:pt idx="21">
                  <c:v>13</c:v>
                </c:pt>
                <c:pt idx="22">
                  <c:v>14</c:v>
                </c:pt>
                <c:pt idx="23">
                  <c:v>8</c:v>
                </c:pt>
              </c:numCache>
            </c:numRef>
          </c:yVal>
        </c:ser>
        <c:ser>
          <c:idx val="4"/>
          <c:order val="4"/>
          <c:tx>
            <c:v>Timing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timing!$E$2:$E$14</c:f>
              <c:numCache>
                <c:formatCode>General</c:formatCode>
                <c:ptCount val="13"/>
                <c:pt idx="0">
                  <c:v>8.19</c:v>
                </c:pt>
                <c:pt idx="1">
                  <c:v>3.6</c:v>
                </c:pt>
                <c:pt idx="2">
                  <c:v>5.4</c:v>
                </c:pt>
                <c:pt idx="3">
                  <c:v>5.3</c:v>
                </c:pt>
                <c:pt idx="4">
                  <c:v>3.62</c:v>
                </c:pt>
                <c:pt idx="5">
                  <c:v>5.38</c:v>
                </c:pt>
                <c:pt idx="6">
                  <c:v>3.3899999999999997</c:v>
                </c:pt>
                <c:pt idx="7">
                  <c:v>0.19000000000000006</c:v>
                </c:pt>
                <c:pt idx="8">
                  <c:v>0.36000000000000032</c:v>
                </c:pt>
                <c:pt idx="9">
                  <c:v>0.46</c:v>
                </c:pt>
                <c:pt idx="10">
                  <c:v>23</c:v>
                </c:pt>
                <c:pt idx="11">
                  <c:v>2.8</c:v>
                </c:pt>
                <c:pt idx="12">
                  <c:v>1.7000000000000004</c:v>
                </c:pt>
              </c:numCache>
            </c:numRef>
          </c:xVal>
          <c:yVal>
            <c:numRef>
              <c:f>timing!$B$2:$B$14</c:f>
              <c:numCache>
                <c:formatCode>General</c:formatCode>
                <c:ptCount val="13"/>
                <c:pt idx="0">
                  <c:v>6.05</c:v>
                </c:pt>
                <c:pt idx="1">
                  <c:v>5.9</c:v>
                </c:pt>
                <c:pt idx="2">
                  <c:v>4.5</c:v>
                </c:pt>
                <c:pt idx="3">
                  <c:v>19.2</c:v>
                </c:pt>
                <c:pt idx="4">
                  <c:v>8.5</c:v>
                </c:pt>
                <c:pt idx="5">
                  <c:v>6.91</c:v>
                </c:pt>
                <c:pt idx="6">
                  <c:v>2.2799999999999998</c:v>
                </c:pt>
                <c:pt idx="7" formatCode="0.00E+00">
                  <c:v>7.0000000000000184E-5</c:v>
                </c:pt>
                <c:pt idx="8">
                  <c:v>1.2999999999999998E-2</c:v>
                </c:pt>
                <c:pt idx="9">
                  <c:v>1.2000000000000007E-2</c:v>
                </c:pt>
                <c:pt idx="10">
                  <c:v>2.5</c:v>
                </c:pt>
                <c:pt idx="11">
                  <c:v>7.7</c:v>
                </c:pt>
                <c:pt idx="12">
                  <c:v>3.2</c:v>
                </c:pt>
              </c:numCache>
            </c:numRef>
          </c:yVal>
        </c:ser>
        <c:ser>
          <c:idx val="5"/>
          <c:order val="5"/>
          <c:tx>
            <c:v>Microlensing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numRef>
              <c:f>microlensing!$E$2:$E$14</c:f>
              <c:numCache>
                <c:formatCode>General</c:formatCode>
                <c:ptCount val="13"/>
                <c:pt idx="0">
                  <c:v>0.66000000000000136</c:v>
                </c:pt>
                <c:pt idx="1">
                  <c:v>0.85000000000000064</c:v>
                </c:pt>
                <c:pt idx="2">
                  <c:v>1.25</c:v>
                </c:pt>
                <c:pt idx="3">
                  <c:v>3.2</c:v>
                </c:pt>
                <c:pt idx="4">
                  <c:v>2</c:v>
                </c:pt>
                <c:pt idx="5">
                  <c:v>1.8</c:v>
                </c:pt>
                <c:pt idx="6">
                  <c:v>3.6</c:v>
                </c:pt>
                <c:pt idx="7">
                  <c:v>2.8</c:v>
                </c:pt>
                <c:pt idx="8">
                  <c:v>2.1</c:v>
                </c:pt>
                <c:pt idx="9">
                  <c:v>2.2999999999999998</c:v>
                </c:pt>
                <c:pt idx="10">
                  <c:v>4.5</c:v>
                </c:pt>
                <c:pt idx="11">
                  <c:v>3.3</c:v>
                </c:pt>
                <c:pt idx="12">
                  <c:v>5.0999999999999996</c:v>
                </c:pt>
              </c:numCache>
            </c:numRef>
          </c:xVal>
          <c:yVal>
            <c:numRef>
              <c:f>microlensing!$B$2:$B$14</c:f>
              <c:numCache>
                <c:formatCode>General</c:formatCode>
                <c:ptCount val="13"/>
                <c:pt idx="0">
                  <c:v>1.0000000000000007E-2</c:v>
                </c:pt>
                <c:pt idx="1">
                  <c:v>0.9</c:v>
                </c:pt>
                <c:pt idx="2">
                  <c:v>0.23</c:v>
                </c:pt>
                <c:pt idx="3">
                  <c:v>3.2700000000000021E-2</c:v>
                </c:pt>
                <c:pt idx="4">
                  <c:v>0.15700000000000031</c:v>
                </c:pt>
                <c:pt idx="5">
                  <c:v>2.6</c:v>
                </c:pt>
                <c:pt idx="6">
                  <c:v>3.5</c:v>
                </c:pt>
                <c:pt idx="7">
                  <c:v>4.0000000000000029E-2</c:v>
                </c:pt>
                <c:pt idx="8">
                  <c:v>1.7000000000000008E-2</c:v>
                </c:pt>
                <c:pt idx="9">
                  <c:v>0.72700000000000065</c:v>
                </c:pt>
                <c:pt idx="10">
                  <c:v>0.27100000000000002</c:v>
                </c:pt>
                <c:pt idx="11">
                  <c:v>6.9400000000000128E-2</c:v>
                </c:pt>
                <c:pt idx="12">
                  <c:v>2.6</c:v>
                </c:pt>
              </c:numCache>
            </c:numRef>
          </c:yVal>
        </c:ser>
        <c:axId val="128545152"/>
        <c:axId val="128547456"/>
      </c:scatterChart>
      <c:valAx>
        <c:axId val="128545152"/>
        <c:scaling>
          <c:logBase val="10"/>
          <c:orientation val="minMax"/>
          <c:min val="1.0000000000000009E-2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Major Semi-axis (AU)</a:t>
                </a:r>
              </a:p>
            </c:rich>
          </c:tx>
          <c:layout>
            <c:manualLayout>
              <c:xMode val="edge"/>
              <c:yMode val="edge"/>
              <c:x val="0.44506750820416974"/>
              <c:y val="0.92857142857142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8547456"/>
        <c:crossesAt val="0"/>
        <c:crossBetween val="midCat"/>
      </c:valAx>
      <c:valAx>
        <c:axId val="128547456"/>
        <c:scaling>
          <c:logBase val="10"/>
          <c:orientation val="minMax"/>
          <c:max val="20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Planet Mass (Mjup)</a:t>
                </a:r>
              </a:p>
            </c:rich>
          </c:tx>
          <c:layout>
            <c:manualLayout>
              <c:xMode val="edge"/>
              <c:yMode val="edge"/>
              <c:x val="1.3452922162342661E-2"/>
              <c:y val="0.321428571428572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8545152"/>
        <c:crossesAt val="1.0000000000000009E-2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968655829955463"/>
          <c:y val="6.51260504201681E-2"/>
          <c:w val="0.11995522261422205"/>
          <c:h val="0.2226890756302518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0.08969</cdr:x>
      <cdr:y>0.53782</cdr:y>
    </cdr:from>
    <cdr:to>
      <cdr:x>0.96861</cdr:x>
      <cdr:y>0.53782</cdr:y>
    </cdr:to>
    <cdr:sp macro="" textlink="">
      <cdr:nvSpPr>
        <cdr:cNvPr id="3" name="Connecteur droit 2"/>
        <cdr:cNvSpPr/>
      </cdr:nvSpPr>
      <cdr:spPr bwMode="auto">
        <a:xfrm xmlns:a="http://schemas.openxmlformats.org/drawingml/2006/main">
          <a:off x="762000" y="2438400"/>
          <a:ext cx="746760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190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0.08969</cdr:x>
      <cdr:y>0.53782</cdr:y>
    </cdr:from>
    <cdr:to>
      <cdr:x>0.96861</cdr:x>
      <cdr:y>0.53782</cdr:y>
    </cdr:to>
    <cdr:sp macro="" textlink="">
      <cdr:nvSpPr>
        <cdr:cNvPr id="4" name="Connecteur droit 3"/>
        <cdr:cNvSpPr/>
      </cdr:nvSpPr>
      <cdr:spPr bwMode="auto">
        <a:xfrm xmlns:a="http://schemas.openxmlformats.org/drawingml/2006/main">
          <a:off x="762000" y="2438400"/>
          <a:ext cx="746760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190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0.08969</cdr:x>
      <cdr:y>0.53782</cdr:y>
    </cdr:from>
    <cdr:to>
      <cdr:x>0.96861</cdr:x>
      <cdr:y>0.53782</cdr:y>
    </cdr:to>
    <cdr:sp macro="" textlink="">
      <cdr:nvSpPr>
        <cdr:cNvPr id="5" name="Connecteur droit 4"/>
        <cdr:cNvSpPr/>
      </cdr:nvSpPr>
      <cdr:spPr bwMode="auto">
        <a:xfrm xmlns:a="http://schemas.openxmlformats.org/drawingml/2006/main">
          <a:off x="762000" y="2438400"/>
          <a:ext cx="746760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190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0.07692</cdr:x>
      <cdr:y>0.31579</cdr:y>
    </cdr:from>
    <cdr:to>
      <cdr:x>0.96482</cdr:x>
      <cdr:y>0.31579</cdr:y>
    </cdr:to>
    <cdr:sp macro="" textlink="">
      <cdr:nvSpPr>
        <cdr:cNvPr id="6" name="Connecteur droit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85800" y="1828800"/>
          <a:ext cx="791591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algn="ctr">
          <a:solidFill>
            <a:srgbClr val="FFC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1pPr>
          <a:lvl2pPr marL="742950" indent="-28575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2pPr>
          <a:lvl3pPr marL="1143000" indent="-228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3pPr>
          <a:lvl4pPr marL="1600200" indent="-228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4pPr>
          <a:lvl5pPr marL="2057400" indent="-228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0" y="0"/>
            <a:ext cx="2968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884613" y="0"/>
            <a:ext cx="2968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49178" name="Rectangle 2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37075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74" name="Rectangle 2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07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0" y="8678863"/>
            <a:ext cx="2968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36875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65D66D-6B61-4AC2-A0F8-E1D4C826F6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CAE4CC92-BA1F-4AE4-B5F0-AED226BB5549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C2701C5-D44C-4471-ACAC-DB40EBB07AF6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482A4CA-B3B2-485E-839F-58F21832C972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E5259C4-DD81-486A-81B2-839D8373733E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72FB23A-F129-486F-9431-C4A8B643A810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E30AB79-D0E6-42B3-B998-CD7811F80F6D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A41918E-2216-472A-B3C9-78E4D0EA6B4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C968DEE-61FE-4647-AB6D-6964F341E00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EB0EA1D8-BC56-4E13-A24D-9943C33B3599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4C10F0D-21F7-412D-B0F6-9BD124AACD6F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1227DC2-E2F8-4054-A675-94920648232E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9E16A19-C558-4DA0-AFC3-7D863BE4A6F8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1450" name="Text Box 8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00725" cy="4060825"/>
          </a:xfrm>
          <a:noFill/>
          <a:ln/>
        </p:spPr>
        <p:txBody>
          <a:bodyPr anchor="ctr" anchorCtr="1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E7103552-C5DB-4B16-8C58-47106E548DE9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13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65D66D-6B61-4AC2-A0F8-E1D4C826F6B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  <a:p>
            <a:endParaRPr lang="fr-FR" dirty="0" smtClean="0">
              <a:latin typeface="Times New Roman" pitchFamily="18" charset="0"/>
            </a:endParaRPr>
          </a:p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CCE8B5B-51B7-4D4F-9ED2-11696DD4B36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2" y="722312"/>
            <a:ext cx="4524375" cy="3394075"/>
          </a:xfrm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22312" y="4379912"/>
            <a:ext cx="5451475" cy="4079875"/>
          </a:xfrm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>
          <a:xfrm>
            <a:off x="3921125" y="8721725"/>
            <a:ext cx="2936875" cy="422275"/>
          </a:xfrm>
        </p:spPr>
        <p:txBody>
          <a:bodyPr/>
          <a:lstStyle/>
          <a:p>
            <a:pPr>
              <a:defRPr/>
            </a:pPr>
            <a:fld id="{022C392A-F278-4EEE-B9BB-AE7FC38F1C2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65D66D-6B61-4AC2-A0F8-E1D4C826F6B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68BA7643-0356-429D-B4CA-5633C7734A6B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18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24A25C4-93A5-4F82-97C2-251D9CA8348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3AF217F9-99F9-44B1-B3B6-1FB6FE3E0E37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5453063" cy="41751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C829EC-96DB-44F1-A8A0-69DA8C891E5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DF75C42-BA10-43ED-993B-523E0563BA1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B56F0A29-9152-4901-AEA4-18992A830109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22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5A9E85C9-1994-450D-8E3F-D160105E845A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23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65D66D-6B61-4AC2-A0F8-E1D4C826F6B8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3CA80A-3877-4002-A66A-377C417C299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1988" y="5667375"/>
            <a:ext cx="5451475" cy="4079875"/>
          </a:xfrm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17DC1A6-B350-4B35-A98E-95F3504A62A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BE566D9C-84F2-4550-BC42-91E9E7B19200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27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526E9FBE-6699-4EC7-948C-685BC501703C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28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73E295B-C016-4747-B5D0-89611ED0B0F7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B811D62-A3E9-4DC4-A472-6B03CFC6DF1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46A213C-1803-4D3A-9577-ACC4CDBCB8D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65D66D-6B61-4AC2-A0F8-E1D4C826F6B8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7A741038-6330-44D0-BE57-ED26B2DB2003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32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5453063" cy="41751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243CE0DC-733F-4AE9-8958-884E4101DC02}" type="slidenum">
              <a:rPr lang="en-GB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33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6B6586-C10F-43AD-9888-FAC4DADDD9C3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5E0D44C-565D-4F3E-8AA2-25780968BAD3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A4479AF0-F9CB-45D9-9AB0-1DE216DD804D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36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/>
              <a:t>impro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83063"/>
          </a:xfrm>
          <a:noFill/>
          <a:ln/>
        </p:spPr>
        <p:txBody>
          <a:bodyPr wrap="none" anchor="ctr"/>
          <a:lstStyle/>
          <a:p>
            <a:r>
              <a:rPr lang="fr-FR" smtClean="0">
                <a:latin typeface="Times New Roman" pitchFamily="18" charset="0"/>
              </a:rPr>
              <a:t> </a:t>
            </a:r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838200" y="4343400"/>
            <a:ext cx="86868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65D66D-6B61-4AC2-A0F8-E1D4C826F6B8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90514D5-79FE-45D2-91FD-52FA6DFBE8A9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22E2FD37-0EB9-427C-BD05-5B2573F7D8EF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39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83063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A6730E45-5238-44C8-AE6C-0D7FE94EA3EE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453063" cy="41751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C65D66D-6B61-4AC2-A0F8-E1D4C826F6B8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0C4809-0844-4C03-B686-9574DBD54C28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6557963"/>
            <a:ext cx="5451475" cy="4079875"/>
          </a:xfrm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07D9916-A16F-420C-BEA5-EC02D114572F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533AABB-0156-4E24-B3BF-06097E461F4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4679BBD-2E59-45AE-8B3D-DD9F56B3356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0672D2B-BBB5-4A09-B1E1-50417F254D6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C570286-2C41-46CB-A7D8-69EE89908FC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6324" name="ZoneTexte 1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1475" cy="279180"/>
          </a:xfrm>
          <a:noFill/>
          <a:ln/>
        </p:spPr>
        <p:txBody>
          <a:bodyPr>
            <a:spAutoFit/>
          </a:bodyPr>
          <a:lstStyle/>
          <a:p>
            <a:endParaRPr lang="fr-FR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34C01596-B692-44E1-ADB5-2517F31D4343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3225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69183E6-F00A-4FCC-B8D5-9D9DD8EF093A}" type="slidenum">
              <a:rPr lang="fr-FR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BC92ABF-DCA6-41C9-A983-9CCD60C335FA}" type="slidenum">
              <a:rPr lang="fr-FR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48A7FDE-9477-4CC9-BCB0-5F5FEE99B40B}" type="slidenum">
              <a:rPr lang="fr-FR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38FC326-4A66-462C-8CD4-BDF85F6AE64C}" type="slidenum">
              <a:rPr lang="fr-FR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7355" name="Text Box 9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00725" cy="4060825"/>
          </a:xfrm>
          <a:noFill/>
          <a:ln/>
        </p:spPr>
        <p:txBody>
          <a:bodyPr anchor="ctr" anchorCtr="1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sz="1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5B8E2632-2EAA-4BDA-AF94-7A720DBC6C7C}" type="slidenum">
              <a:rPr lang="fr-FR" smtClean="0">
                <a:latin typeface="Arial" pitchFamily="34" charset="0"/>
              </a:rPr>
              <a:pPr>
                <a:buFont typeface="Times New Roman" pitchFamily="18" charset="0"/>
                <a:buNone/>
                <a:defRPr/>
              </a:pPr>
              <a:t>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3063" cy="417512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C8CD-E33C-4596-98E8-D0967AD7F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30FF-0CB5-4CC5-8DDB-1EBDD89C1C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4000" y="128588"/>
            <a:ext cx="2047875" cy="59626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94400" cy="59626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F70F-F15C-4563-9F93-70E1B00EB8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94675" cy="14001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1138" cy="44910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0738" y="1600200"/>
            <a:ext cx="4021137" cy="44910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A48B-6F1F-42AB-9C63-41821941C7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94675" cy="14001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1138" cy="44910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0738" y="1600200"/>
            <a:ext cx="4021137" cy="2168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30738" y="3921125"/>
            <a:ext cx="4021137" cy="21701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1457-BF3A-4EA8-BF1C-FF42111039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re. Diagramm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02613" cy="14192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24313" cy="44989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33913" y="1600200"/>
            <a:ext cx="4025900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AED9-90EA-4398-B91C-E1FC362966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BDDC-B506-4B5F-8284-7F899CA3A0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CC15-7ECB-4454-BDB7-18194CB900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1138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0738" y="1600200"/>
            <a:ext cx="4021137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275F-0BE8-4A77-854C-4B8D89F85F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1905-BD28-4F79-AB42-0E97A2C10A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9C22-3FF5-4AAA-974D-B9EBB3BE89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7471-712C-4C6C-AD15-BC02FAA31B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91CD7-6180-4E11-8108-F86889ACE2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3391F-9DFB-4B46-8A67-0B9201F279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94675" cy="140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4675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867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CC3046-BD13-4A93-A6CF-B4EF1FB0CC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eso.org/sci/meetings/2011/feedgiant/fp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deepfly.org/TheNeighborhood/SysArch3.html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www.eso.org/sci/facilities/alma/images/alma-chajnantor-scene1.jpg" TargetMode="Externa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eso.org/sci/facilities/eelt/images/elt_1_cc_sm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"/>
          <p:cNvSpPr>
            <a:spLocks noChangeArrowheads="1"/>
          </p:cNvSpPr>
          <p:nvPr/>
        </p:nvSpPr>
        <p:spPr bwMode="auto">
          <a:xfrm>
            <a:off x="6751638" y="10988675"/>
            <a:ext cx="9694862" cy="1838325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600" i="1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n-GB" sz="3200" i="1">
                <a:solidFill>
                  <a:srgbClr val="FFFFFF"/>
                </a:solidFill>
                <a:latin typeface="Calibri" pitchFamily="34" charset="0"/>
              </a:rPr>
              <a:t>Anne-Marie Lagrange </a:t>
            </a:r>
            <a:r>
              <a:rPr lang="en-GB" sz="2400" i="1" baseline="33000">
                <a:solidFill>
                  <a:srgbClr val="FFFFFF"/>
                </a:solidFill>
                <a:latin typeface="Calibri" pitchFamily="34" charset="0"/>
              </a:rPr>
              <a:t>		</a:t>
            </a:r>
          </a:p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400" i="1" baseline="3300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n-GB" sz="2400" i="1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1400" i="1" baseline="1600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400" i="1">
                <a:solidFill>
                  <a:srgbClr val="FFFFFF"/>
                </a:solidFill>
                <a:latin typeface="Calibri" pitchFamily="34" charset="0"/>
              </a:rPr>
              <a:t>Institut de Planétologie et d’Astrophysique de Grenoble, France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GB" sz="2400" i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0588" y="3429000"/>
            <a:ext cx="633412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28600" y="6172200"/>
            <a:ext cx="8534400" cy="862013"/>
          </a:xfrm>
          <a:prstGeom prst="roundRect">
            <a:avLst>
              <a:gd name="adj" fmla="val 74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Feeding the Giants 				August 30</a:t>
            </a:r>
            <a:r>
              <a:rPr lang="en-US" sz="2400" i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2011</a:t>
            </a:r>
          </a:p>
          <a:p>
            <a:pPr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sz="24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0" y="152400"/>
            <a:ext cx="82296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660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Exoplanets, ELTs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660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nd surveys</a:t>
            </a: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5" cstate="print"/>
          <a:srcRect l="18602" r="19830"/>
          <a:stretch>
            <a:fillRect/>
          </a:stretch>
        </p:blipFill>
        <p:spPr bwMode="auto">
          <a:xfrm>
            <a:off x="8561388" y="2743200"/>
            <a:ext cx="5826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6388" y="4038600"/>
            <a:ext cx="1217612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7" name="AutoShape 7"/>
          <p:cNvSpPr>
            <a:spLocks noChangeArrowheads="1"/>
          </p:cNvSpPr>
          <p:nvPr/>
        </p:nvSpPr>
        <p:spPr bwMode="auto">
          <a:xfrm>
            <a:off x="0" y="2438400"/>
            <a:ext cx="8589963" cy="1981200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3600" b="1" i="1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n-GB" sz="36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Anne-Marie Lagrange</a:t>
            </a:r>
            <a:r>
              <a:rPr lang="en-GB" sz="3600" b="1" i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3600" b="1" i="1" baseline="33000">
                <a:solidFill>
                  <a:srgbClr val="FFFFFF"/>
                </a:solidFill>
                <a:latin typeface="Calibri" pitchFamily="34" charset="0"/>
              </a:rPr>
              <a:t>		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2400" b="1" i="1">
              <a:solidFill>
                <a:srgbClr val="FFFFFF"/>
              </a:solidFill>
              <a:latin typeface="Times New Roman" pitchFamily="18" charset="0"/>
            </a:endParaRPr>
          </a:p>
          <a:p>
            <a:pPr algn="ct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1400" b="1" i="1" baseline="16000">
              <a:solidFill>
                <a:srgbClr val="FFFFFF"/>
              </a:solidFill>
              <a:latin typeface="Times New Roman" pitchFamily="18" charset="0"/>
            </a:endParaRPr>
          </a:p>
          <a:p>
            <a:pPr algn="ct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 de Planétologie et d’Astrophysique de Grenoble, France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b="1" i="1" baseline="16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i="1" baseline="16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457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Thanks to: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J.L. Beuzit, A. Boccaletti, A. Cassain, C. Catala,  F. Clarke, R. Davies,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Ehrenreich, R. Gratton, L. Pasquini, D. Queloz, N. Thatte, C. Verinaud</a:t>
            </a:r>
          </a:p>
        </p:txBody>
      </p:sp>
      <p:pic>
        <p:nvPicPr>
          <p:cNvPr id="2059" name="Picture 2" descr="/content/eso/en/sci/meetings/2011/feedgiant/jcr:content/par/image_4/fil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0"/>
            <a:ext cx="1371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2"/>
          <p:cNvSpPr txBox="1">
            <a:spLocks noChangeArrowheads="1"/>
          </p:cNvSpPr>
          <p:nvPr/>
        </p:nvSpPr>
        <p:spPr bwMode="auto">
          <a:xfrm>
            <a:off x="304800" y="62118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Large uncertainties on the mass of imaged planets</a:t>
            </a:r>
          </a:p>
          <a:p>
            <a:r>
              <a:rPr lang="fr-FR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Need for dynamical masses: ex </a:t>
            </a:r>
            <a:r>
              <a:rPr lang="fr-FR" i="1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b</a:t>
            </a:r>
            <a:r>
              <a:rPr lang="fr-FR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Pic b Harps upper mass (Lagrange et al, 2011)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7464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6096000" y="5562600"/>
            <a:ext cx="218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(Fortney et al, 2008)</a:t>
            </a:r>
            <a:r>
              <a:rPr lang="fr-FR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269" name="ZoneTexte 2"/>
          <p:cNvSpPr txBox="1">
            <a:spLocks noChangeArrowheads="1"/>
          </p:cNvSpPr>
          <p:nvPr/>
        </p:nvSpPr>
        <p:spPr bwMode="auto">
          <a:xfrm>
            <a:off x="304800" y="2286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Impact of formation model</a:t>
            </a:r>
          </a:p>
        </p:txBody>
      </p:sp>
      <p:sp>
        <p:nvSpPr>
          <p:cNvPr id="11270" name="Ellipse 6"/>
          <p:cNvSpPr>
            <a:spLocks noChangeArrowheads="1"/>
          </p:cNvSpPr>
          <p:nvPr/>
        </p:nvSpPr>
        <p:spPr bwMode="auto">
          <a:xfrm>
            <a:off x="2362200" y="3276600"/>
            <a:ext cx="152400" cy="1066800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Complementarity imaging/RV</a:t>
            </a:r>
            <a:r>
              <a:rPr lang="fr-FR" smtClean="0"/>
              <a:t/>
            </a:r>
            <a:br>
              <a:rPr lang="fr-FR" smtClean="0"/>
            </a:br>
            <a:r>
              <a:rPr lang="fr-FR" sz="2800" i="1" smtClean="0"/>
              <a:t>solar-type, young stars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6" name="Étoile à 5 branches 5"/>
          <p:cNvSpPr/>
          <p:nvPr/>
        </p:nvSpPr>
        <p:spPr bwMode="auto">
          <a:xfrm>
            <a:off x="6096000" y="4114800"/>
            <a:ext cx="304800" cy="2286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800" dirty="0">
              <a:latin typeface="Arial" charset="0"/>
              <a:cs typeface="+mn-cs"/>
            </a:endParaRPr>
          </a:p>
        </p:txBody>
      </p:sp>
      <p:sp>
        <p:nvSpPr>
          <p:cNvPr id="8" name="Étoile à 5 branches 7"/>
          <p:cNvSpPr/>
          <p:nvPr/>
        </p:nvSpPr>
        <p:spPr bwMode="auto">
          <a:xfrm>
            <a:off x="4343400" y="3733800"/>
            <a:ext cx="304800" cy="3048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800" dirty="0">
              <a:latin typeface="Arial" charset="0"/>
              <a:cs typeface="+mn-cs"/>
            </a:endParaRPr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5638800" y="3733800"/>
            <a:ext cx="16764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cxnSp>
        <p:nvCxnSpPr>
          <p:cNvPr id="12295" name="Connecteur droit 22"/>
          <p:cNvCxnSpPr>
            <a:cxnSpLocks noChangeShapeType="1"/>
          </p:cNvCxnSpPr>
          <p:nvPr/>
        </p:nvCxnSpPr>
        <p:spPr bwMode="auto">
          <a:xfrm flipV="1">
            <a:off x="1752600" y="3735388"/>
            <a:ext cx="396240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2296" name="Groupe 21"/>
          <p:cNvGrpSpPr>
            <a:grpSpLocks/>
          </p:cNvGrpSpPr>
          <p:nvPr/>
        </p:nvGrpSpPr>
        <p:grpSpPr bwMode="auto">
          <a:xfrm>
            <a:off x="457200" y="1295400"/>
            <a:ext cx="7831138" cy="5335588"/>
            <a:chOff x="457200" y="1295400"/>
            <a:chExt cx="7831138" cy="5335588"/>
          </a:xfrm>
        </p:grpSpPr>
        <p:grpSp>
          <p:nvGrpSpPr>
            <p:cNvPr id="12297" name="Groupe 18"/>
            <p:cNvGrpSpPr>
              <a:grpSpLocks/>
            </p:cNvGrpSpPr>
            <p:nvPr/>
          </p:nvGrpSpPr>
          <p:grpSpPr bwMode="auto">
            <a:xfrm>
              <a:off x="457200" y="1295400"/>
              <a:ext cx="7831138" cy="5335588"/>
              <a:chOff x="457200" y="1295400"/>
              <a:chExt cx="7831138" cy="5335588"/>
            </a:xfrm>
          </p:grpSpPr>
          <p:grpSp>
            <p:nvGrpSpPr>
              <p:cNvPr id="12299" name="Groupe 18"/>
              <p:cNvGrpSpPr>
                <a:grpSpLocks/>
              </p:cNvGrpSpPr>
              <p:nvPr/>
            </p:nvGrpSpPr>
            <p:grpSpPr bwMode="auto">
              <a:xfrm>
                <a:off x="457200" y="1295400"/>
                <a:ext cx="7831138" cy="5335588"/>
                <a:chOff x="304800" y="1521742"/>
                <a:chExt cx="7830378" cy="5336258"/>
              </a:xfrm>
            </p:grpSpPr>
            <p:pic>
              <p:nvPicPr>
                <p:cNvPr id="12301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4800" y="1521742"/>
                  <a:ext cx="7830378" cy="5336258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pic>
            <p:sp>
              <p:nvSpPr>
                <p:cNvPr id="12302" name="Rectangle 16"/>
                <p:cNvSpPr>
                  <a:spLocks noChangeArrowheads="1"/>
                </p:cNvSpPr>
                <p:nvPr/>
              </p:nvSpPr>
              <p:spPr bwMode="auto">
                <a:xfrm>
                  <a:off x="3810000" y="2667000"/>
                  <a:ext cx="304800" cy="5334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/>
                </a:p>
              </p:txBody>
            </p:sp>
            <p:sp>
              <p:nvSpPr>
                <p:cNvPr id="12303" name="Rectangle 17"/>
                <p:cNvSpPr>
                  <a:spLocks noChangeArrowheads="1"/>
                </p:cNvSpPr>
                <p:nvPr/>
              </p:nvSpPr>
              <p:spPr bwMode="auto">
                <a:xfrm>
                  <a:off x="4572000" y="2057400"/>
                  <a:ext cx="685800" cy="10668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/>
                </a:p>
              </p:txBody>
            </p:sp>
            <p:sp>
              <p:nvSpPr>
                <p:cNvPr id="12304" name="Rectangle 19"/>
                <p:cNvSpPr>
                  <a:spLocks noChangeArrowheads="1"/>
                </p:cNvSpPr>
                <p:nvPr/>
              </p:nvSpPr>
              <p:spPr bwMode="auto">
                <a:xfrm>
                  <a:off x="4648200" y="1981200"/>
                  <a:ext cx="685800" cy="10668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/>
                </a:p>
              </p:txBody>
            </p:sp>
          </p:grpSp>
          <p:sp>
            <p:nvSpPr>
              <p:cNvPr id="12300" name="Rectangle 17"/>
              <p:cNvSpPr>
                <a:spLocks noChangeArrowheads="1"/>
              </p:cNvSpPr>
              <p:nvPr/>
            </p:nvSpPr>
            <p:spPr bwMode="auto">
              <a:xfrm>
                <a:off x="4953000" y="3505200"/>
                <a:ext cx="2362200" cy="21336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/>
              </a:p>
            </p:txBody>
          </p:sp>
        </p:grpSp>
        <p:sp>
          <p:nvSpPr>
            <p:cNvPr id="12298" name="Ellipse 20"/>
            <p:cNvSpPr>
              <a:spLocks noChangeArrowheads="1"/>
            </p:cNvSpPr>
            <p:nvPr/>
          </p:nvSpPr>
          <p:spPr bwMode="auto">
            <a:xfrm>
              <a:off x="4419600" y="2971800"/>
              <a:ext cx="1752600" cy="838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5110163" y="3581400"/>
            <a:ext cx="2967037" cy="2738438"/>
            <a:chOff x="3888" y="2304"/>
            <a:chExt cx="1869" cy="1725"/>
          </a:xfrm>
        </p:grpSpPr>
        <p:pic>
          <p:nvPicPr>
            <p:cNvPr id="133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8" y="2304"/>
              <a:ext cx="1870" cy="1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3" name="Text Box 3"/>
            <p:cNvSpPr txBox="1">
              <a:spLocks noChangeArrowheads="1"/>
            </p:cNvSpPr>
            <p:nvPr/>
          </p:nvSpPr>
          <p:spPr bwMode="auto">
            <a:xfrm>
              <a:off x="3888" y="2304"/>
              <a:ext cx="1870" cy="1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0"/>
            <a:ext cx="2703513" cy="2674938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0"/>
            <a:ext cx="2733675" cy="2782888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894263" y="6002338"/>
            <a:ext cx="4273550" cy="70326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HR8799 bcd (~7-10MJup; 24,38,64AU)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Marois et al. (2008)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3505200"/>
            <a:ext cx="3143250" cy="25146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55600" y="6078538"/>
            <a:ext cx="3416300" cy="70326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Fomalhautb (&lt;3MJup; 115AU)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Kalas et al. (2008)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5105400" y="2801938"/>
            <a:ext cx="3224213" cy="70326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2M1207B (~5-8MJup; 50AU)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Chauvin et al. (2004;2005)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533400" y="2743200"/>
            <a:ext cx="2949575" cy="709613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ABPic b (~13MJup; 250AU)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Chauvin et al. (2005a)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5440363"/>
            <a:ext cx="8839200" cy="1417637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Dodson-Robinson et al, (2008); see also  Kennedy &amp; Kenyon (2008)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858000" cy="397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04800" y="228600"/>
            <a:ext cx="8196263" cy="140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44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Formation </a:t>
            </a:r>
            <a:r>
              <a:rPr lang="fr-FR" sz="44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mechanisms</a:t>
            </a:r>
            <a:endParaRPr lang="fr-FR" sz="4400" i="1" kern="0" dirty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2133600"/>
            <a:ext cx="54848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re 1"/>
          <p:cNvSpPr>
            <a:spLocks noGrp="1"/>
          </p:cNvSpPr>
          <p:nvPr>
            <p:ph type="title"/>
          </p:nvPr>
        </p:nvSpPr>
        <p:spPr>
          <a:xfrm>
            <a:off x="304800" y="128588"/>
            <a:ext cx="8534400" cy="1166812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Calibri" pitchFamily="34" charset="0"/>
              </a:rPr>
              <a:t>Planet properties and formation mechanisms</a:t>
            </a:r>
          </a:p>
        </p:txBody>
      </p:sp>
      <p:sp>
        <p:nvSpPr>
          <p:cNvPr id="15364" name="Espace réservé du contenu 2"/>
          <p:cNvSpPr>
            <a:spLocks noGrp="1"/>
          </p:cNvSpPr>
          <p:nvPr>
            <p:ph idx="1"/>
          </p:nvPr>
        </p:nvSpPr>
        <p:spPr>
          <a:xfrm>
            <a:off x="1219200" y="5638800"/>
            <a:ext cx="7696200" cy="609600"/>
          </a:xfrm>
        </p:spPr>
        <p:txBody>
          <a:bodyPr/>
          <a:lstStyle/>
          <a:p>
            <a:r>
              <a:rPr lang="fr-FR" sz="24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(Mayor et al, 2011)				   	 (Mordasini et al ,2009)</a:t>
            </a:r>
          </a:p>
          <a:p>
            <a:endParaRPr lang="fr-FR" sz="24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4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4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219200" y="1447800"/>
            <a:ext cx="7239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RV </a:t>
            </a:r>
            <a:r>
              <a:rPr lang="fr-FR" sz="24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detections</a:t>
            </a:r>
            <a:r>
              <a:rPr lang="fr-FR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support CA model (mass, </a:t>
            </a:r>
            <a:r>
              <a:rPr lang="fr-FR" sz="24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metallicity</a:t>
            </a:r>
            <a:r>
              <a:rPr lang="fr-FR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fr-FR" sz="2400" i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2400" i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2400" i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7247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7753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419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419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ZoneTexte 5"/>
          <p:cNvSpPr txBox="1">
            <a:spLocks noChangeArrowheads="1"/>
          </p:cNvSpPr>
          <p:nvPr/>
        </p:nvSpPr>
        <p:spPr bwMode="auto">
          <a:xfrm>
            <a:off x="685800" y="29718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2Mass1207</a:t>
            </a:r>
          </a:p>
          <a:p>
            <a:r>
              <a:rPr lang="fr-FR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(Barman et al, 2011)</a:t>
            </a:r>
          </a:p>
        </p:txBody>
      </p:sp>
      <p:sp>
        <p:nvSpPr>
          <p:cNvPr id="16391" name="ZoneTexte 7"/>
          <p:cNvSpPr txBox="1">
            <a:spLocks noChangeArrowheads="1"/>
          </p:cNvSpPr>
          <p:nvPr/>
        </p:nvSpPr>
        <p:spPr bwMode="auto">
          <a:xfrm>
            <a:off x="-533400" y="304800"/>
            <a:ext cx="8991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Spectrophotometry and spectroscopy </a:t>
            </a:r>
          </a:p>
          <a:p>
            <a:pPr algn="ctr"/>
            <a:r>
              <a:rPr lang="fr-F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young EGPs</a:t>
            </a:r>
          </a:p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38200" y="60198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Atmospheric model: degeneracy: (Teff, gravity, R, age, metallicity, clouds)</a:t>
            </a: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0"/>
            <a:ext cx="1371600" cy="13970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1"/>
          <p:cNvSpPr txBox="1">
            <a:spLocks noChangeArrowheads="1"/>
          </p:cNvSpPr>
          <p:nvPr/>
        </p:nvSpPr>
        <p:spPr bwMode="auto">
          <a:xfrm>
            <a:off x="990600" y="5105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HR8799 c</a:t>
            </a:r>
          </a:p>
          <a:p>
            <a:r>
              <a:rPr lang="fr-FR" sz="16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(Janson et al, 2010)</a:t>
            </a: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8006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828800"/>
            <a:ext cx="44767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86400" y="5105400"/>
            <a:ext cx="2743200" cy="55403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i="1" dirty="0" err="1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Teff</a:t>
            </a:r>
            <a:r>
              <a:rPr lang="fr-FR" sz="1600" i="1" dirty="0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fr-FR" sz="1600" i="1" dirty="0" err="1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estimates</a:t>
            </a:r>
            <a:r>
              <a:rPr lang="fr-FR" sz="1600" i="1" dirty="0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 for HR8799b, 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i="1" dirty="0" err="1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from</a:t>
            </a:r>
            <a:r>
              <a:rPr lang="fr-FR" sz="1600" i="1" dirty="0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fr-FR" sz="1600" i="1" dirty="0" err="1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Bowler</a:t>
            </a:r>
            <a:r>
              <a:rPr lang="fr-FR" sz="1600" i="1" dirty="0"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rPr>
              <a:t> et al 2010</a:t>
            </a:r>
          </a:p>
        </p:txBody>
      </p:sp>
      <p:pic>
        <p:nvPicPr>
          <p:cNvPr id="17414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52400"/>
            <a:ext cx="1676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2"/>
          <p:cNvSpPr txBox="1">
            <a:spLocks noChangeArrowheads="1"/>
          </p:cNvSpPr>
          <p:nvPr/>
        </p:nvSpPr>
        <p:spPr bwMode="auto">
          <a:xfrm>
            <a:off x="2667000" y="22860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 detections</a:t>
            </a:r>
          </a:p>
        </p:txBody>
      </p:sp>
      <p:sp>
        <p:nvSpPr>
          <p:cNvPr id="18435" name="ZoneTexte 4"/>
          <p:cNvSpPr txBox="1">
            <a:spLocks noChangeArrowheads="1"/>
          </p:cNvSpPr>
          <p:nvPr/>
        </p:nvSpPr>
        <p:spPr bwMode="auto">
          <a:xfrm>
            <a:off x="0" y="4267200"/>
            <a:ext cx="9144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Steps for the next 10-15 yrs</a:t>
            </a:r>
            <a:endParaRPr lang="fr-FR" sz="2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Complete population of EGPs at all masses and separations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Insights in exoplanets phys. &amp; chem. properties: internal structures &amp; atmospheric composition 		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Evidence for planets in the HZ (for later search for life signatures)</a:t>
            </a:r>
            <a:endParaRPr lang="fr-FR" sz="2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04800" y="914400"/>
          <a:ext cx="8077199" cy="3061317"/>
        </p:xfrm>
        <a:graphic>
          <a:graphicData uri="http://schemas.openxmlformats.org/drawingml/2006/table">
            <a:tbl>
              <a:tblPr/>
              <a:tblGrid>
                <a:gridCol w="1214051"/>
                <a:gridCol w="894069"/>
                <a:gridCol w="1072881"/>
                <a:gridCol w="912890"/>
                <a:gridCol w="931713"/>
                <a:gridCol w="924655"/>
                <a:gridCol w="1101115"/>
                <a:gridCol w="1025825"/>
              </a:tblGrid>
              <a:tr h="3233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Colonne1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Mp 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M* 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d* 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age*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3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(M&gt;14MJ)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(AU)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(MJup)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(Msun)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(pc)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1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RV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9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RV wo transits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1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transits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1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young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51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micro-lensing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(0.15)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5200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MS/old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chrono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old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Survey projects 2020 that will feed the giants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0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57200" y="914400"/>
          <a:ext cx="8153400" cy="5063235"/>
        </p:xfrm>
        <a:graphic>
          <a:graphicData uri="http://schemas.openxmlformats.org/drawingml/2006/table">
            <a:tbl>
              <a:tblPr/>
              <a:tblGrid>
                <a:gridCol w="1212467"/>
                <a:gridCol w="784150"/>
                <a:gridCol w="650162"/>
                <a:gridCol w="1126803"/>
                <a:gridCol w="863224"/>
                <a:gridCol w="685308"/>
                <a:gridCol w="1010389"/>
                <a:gridCol w="599644"/>
                <a:gridCol w="1221253"/>
              </a:tblGrid>
              <a:tr h="5773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Horizon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Method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Ntargets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Masses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Sep/Per.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Distance range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Constrains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HARPS S, N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Today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RV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thousands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EGP, NLP,SE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yrs?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100 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Gyr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activity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773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VLT/ESPRESSO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2014?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RV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few hundreds?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NLP,SE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yrs?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100pc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Gyr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activity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CFHT/SPIROU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RV (IR)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NLP,SE,E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yrs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&lt;100pc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Gyr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activity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few hundreds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100pc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 star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GAIA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 (L)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150000+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NLP,SE,E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1-4 AU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200pc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773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SWASP,Mearth, etc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today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TP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thousands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EGP,NLP,SE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activity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Kepler/Corot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Today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TP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EGP,NLP,SE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3.5yr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200pc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activity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73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PLATO (tbc)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 (L)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TP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245000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EGP,NLP,SE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&lt;100-a few100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 activity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ECHO (tbc)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 (L)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73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SPHERE,GPI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I,S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~1500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EGP,NLP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2-200+AU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200 pc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&lt;500Myr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bright stars, AK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0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JWST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 (L)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I,S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100?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EGP,NLP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less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constrained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32" marR="4932" marT="49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592" name="ZoneTexte 12"/>
          <p:cNvSpPr txBox="1">
            <a:spLocks noChangeArrowheads="1"/>
          </p:cNvSpPr>
          <p:nvPr/>
        </p:nvSpPr>
        <p:spPr bwMode="auto">
          <a:xfrm>
            <a:off x="152400" y="617220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Detecting planets is more a matter of precision (RV, astrom. Contrast) than sensitivity</a:t>
            </a:r>
          </a:p>
          <a:p>
            <a:r>
              <a:rPr lang="fr-FR">
                <a:solidFill>
                  <a:srgbClr val="000000"/>
                </a:solidFill>
              </a:rPr>
              <a:t>Spectroscopy may require sensitivity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Accurate RV: VLT/Espresso (2016)</a:t>
            </a:r>
            <a:endParaRPr lang="fr-FR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28600" y="2438400"/>
            <a:ext cx="403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RV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precision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: &lt;10cm/s</a:t>
            </a:r>
          </a:p>
          <a:p>
            <a:pPr>
              <a:buFontTx/>
              <a:buChar char="-"/>
              <a:defRPr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1-4UT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natural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significant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improvement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wrt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Harps</a:t>
            </a:r>
            <a:endParaRPr lang="fr-F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large </a:t>
            </a:r>
            <a:r>
              <a:rPr lang="fr-FR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amounts</a:t>
            </a:r>
            <a:r>
              <a:rPr lang="fr-F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obs. time</a:t>
            </a:r>
          </a:p>
          <a:p>
            <a:pPr>
              <a:buFontTx/>
              <a:buChar char="-"/>
              <a:defRPr/>
            </a:pPr>
            <a:endParaRPr lang="fr-F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fr-FR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fr-FR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fr-FR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ELT/Codex, </a:t>
            </a:r>
            <a:r>
              <a:rPr lang="fr-FR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EPICs</a:t>
            </a:r>
            <a:endParaRPr lang="fr-FR" sz="2400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8001000" y="2590800"/>
            <a:ext cx="1371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2K=10cm/s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1Msun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8001000" y="3276600"/>
            <a:ext cx="1371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2K=40cm/s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0.2 </a:t>
            </a:r>
            <a:r>
              <a:rPr lang="fr-FR" sz="1400" kern="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Msun</a:t>
            </a:r>
            <a:endParaRPr lang="fr-FR" sz="1400" kern="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486" name="Groupe 12"/>
          <p:cNvGrpSpPr>
            <a:grpSpLocks/>
          </p:cNvGrpSpPr>
          <p:nvPr/>
        </p:nvGrpSpPr>
        <p:grpSpPr bwMode="auto">
          <a:xfrm>
            <a:off x="4038600" y="1524000"/>
            <a:ext cx="4217988" cy="3886200"/>
            <a:chOff x="4038600" y="1524000"/>
            <a:chExt cx="4218102" cy="3886200"/>
          </a:xfrm>
        </p:grpSpPr>
        <p:pic>
          <p:nvPicPr>
            <p:cNvPr id="20490" name="Picture 2" descr="http://espresso.astro.up.pt/images/content/science/image0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524000"/>
              <a:ext cx="4218102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Rectangle 8"/>
            <p:cNvSpPr>
              <a:spLocks noChangeArrowheads="1"/>
            </p:cNvSpPr>
            <p:nvPr/>
          </p:nvSpPr>
          <p:spPr bwMode="auto">
            <a:xfrm>
              <a:off x="5257800" y="3276600"/>
              <a:ext cx="533400" cy="1143000"/>
            </a:xfrm>
            <a:prstGeom prst="rect">
              <a:avLst/>
            </a:prstGeom>
            <a:noFill/>
            <a:ln w="9525" algn="ctr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6248400" y="3276600"/>
            <a:ext cx="457200" cy="1143000"/>
          </a:xfrm>
          <a:prstGeom prst="rect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20488" name="Espace réservé du contenu 2"/>
          <p:cNvSpPr>
            <a:spLocks noGrp="1"/>
          </p:cNvSpPr>
          <p:nvPr>
            <p:ph idx="1"/>
          </p:nvPr>
        </p:nvSpPr>
        <p:spPr>
          <a:xfrm>
            <a:off x="5181600" y="5562600"/>
            <a:ext cx="2971800" cy="3048000"/>
          </a:xfrm>
        </p:spPr>
        <p:txBody>
          <a:bodyPr/>
          <a:lstStyle/>
          <a:p>
            <a:r>
              <a:rPr lang="fr-FR" sz="1800" i="1" smtClean="0">
                <a:latin typeface="Times New Roman" pitchFamily="18" charset="0"/>
                <a:cs typeface="Times New Roman" pitchFamily="18" charset="0"/>
              </a:rPr>
              <a:t>(from Pasquini et al, 2010)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914400" y="5334000"/>
            <a:ext cx="29718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Understand how planet form and evolve: from disks to structured systems </a:t>
            </a:r>
          </a:p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Explore the diversity of planetary systems (architectures, planet properties)</a:t>
            </a: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Identify</a:t>
            </a:r>
            <a:r>
              <a:rPr lang="fr-FR" sz="2400" i="1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planets suitable for life</a:t>
            </a: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0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76400"/>
            <a:ext cx="10668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196263" cy="9906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Objectives</a:t>
            </a:r>
          </a:p>
        </p:txBody>
      </p:sp>
      <p:pic>
        <p:nvPicPr>
          <p:cNvPr id="3077" name="Picture 4" descr="http://science.psu.edu/alert/images/SigurdssonMande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1524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tential architectures of inner planetary systems around Sun-like stars - click for the next image in this sequen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505200"/>
            <a:ext cx="4275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http://astronomyonline.org/aoblog/uploads/2007/01/hd209458b-puffed-atmosphe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9146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8" descr="exoplanet-interior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648200"/>
            <a:ext cx="19653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8194675" cy="1400175"/>
          </a:xfrm>
        </p:spPr>
        <p:txBody>
          <a:bodyPr/>
          <a:lstStyle/>
          <a:p>
            <a:r>
              <a:rPr lang="fr-FR" sz="3600" smtClean="0"/>
              <a:t>Accurate RV at near-IR</a:t>
            </a:r>
            <a:br>
              <a:rPr lang="fr-FR" sz="3600" smtClean="0"/>
            </a:br>
            <a:r>
              <a:rPr lang="fr-FR" sz="3200" smtClean="0"/>
              <a:t>CFHT/SPIROU (2014)</a:t>
            </a:r>
          </a:p>
        </p:txBody>
      </p:sp>
      <p:sp>
        <p:nvSpPr>
          <p:cNvPr id="21507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981200"/>
            <a:ext cx="4021138" cy="4491038"/>
          </a:xfrm>
        </p:spPr>
        <p:txBody>
          <a:bodyPr/>
          <a:lstStyle/>
          <a:p>
            <a:pPr marL="0" indent="0"/>
            <a:r>
              <a:rPr lang="fr-FR" smtClean="0"/>
              <a:t>-  0.98-2.4 microns</a:t>
            </a:r>
          </a:p>
          <a:p>
            <a:pPr marL="0" indent="0">
              <a:buFontTx/>
              <a:buChar char="-"/>
            </a:pPr>
            <a:r>
              <a:rPr lang="fr-FR" smtClean="0"/>
              <a:t>Precision &lt; 1m/s</a:t>
            </a:r>
          </a:p>
          <a:p>
            <a:pPr marL="0" indent="0">
              <a:buFontTx/>
              <a:buChar char="-"/>
            </a:pPr>
            <a:r>
              <a:rPr lang="fr-FR" smtClean="0"/>
              <a:t>SN=150 (1hr) H=11</a:t>
            </a:r>
          </a:p>
          <a:p>
            <a:pPr marL="0" indent="0">
              <a:buFontTx/>
              <a:buChar char="-"/>
            </a:pPr>
            <a:r>
              <a:rPr lang="fr-FR" smtClean="0"/>
              <a:t>Late type stars</a:t>
            </a:r>
          </a:p>
          <a:p>
            <a:pPr marL="457200" lvl="1" indent="0">
              <a:buFontTx/>
              <a:buChar char="-"/>
            </a:pPr>
            <a:r>
              <a:rPr lang="fr-FR" smtClean="0"/>
              <a:t>Smaller jitter</a:t>
            </a:r>
          </a:p>
          <a:p>
            <a:pPr marL="457200" lvl="1" indent="0">
              <a:buFontTx/>
              <a:buChar char="-"/>
            </a:pPr>
            <a:r>
              <a:rPr lang="fr-FR" smtClean="0"/>
              <a:t>Larger K</a:t>
            </a:r>
          </a:p>
          <a:p>
            <a:pPr marL="457200" lvl="1" indent="0">
              <a:buFontTx/>
              <a:buChar char="-"/>
            </a:pPr>
            <a:r>
              <a:rPr lang="fr-FR" smtClean="0"/>
              <a:t>HZ closer</a:t>
            </a:r>
          </a:p>
          <a:p>
            <a:pPr marL="0" indent="0">
              <a:buFontTx/>
              <a:buChar char="-"/>
            </a:pPr>
            <a:r>
              <a:rPr lang="fr-FR" smtClean="0"/>
              <a:t>800 M stars, 25 visits</a:t>
            </a:r>
          </a:p>
          <a:p>
            <a:pPr marL="0" indent="0"/>
            <a:r>
              <a:rPr lang="fr-FR" smtClean="0"/>
              <a:t>=&gt; 80 planets &lt; 20ME</a:t>
            </a:r>
          </a:p>
          <a:p>
            <a:pPr marL="0" indent="0">
              <a:buFontTx/>
              <a:buChar char="-"/>
            </a:pPr>
            <a:endParaRPr lang="fr-FR" smtClean="0"/>
          </a:p>
        </p:txBody>
      </p:sp>
      <p:pic>
        <p:nvPicPr>
          <p:cNvPr id="21508" name="Picture 2" descr="http://www.ast.obs-mip.fr/users/donati/spirou/spiro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81200"/>
            <a:ext cx="51054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455863" cy="157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1447800" y="533400"/>
            <a:ext cx="27940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 i="1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PLATO</a:t>
            </a:r>
            <a:r>
              <a:rPr lang="en-US" sz="3600">
                <a:solidFill>
                  <a:schemeClr val="tx1"/>
                </a:solidFill>
                <a:latin typeface="Calibri" pitchFamily="34" charset="0"/>
                <a:ea typeface="Helvetica Neue"/>
                <a:cs typeface="Calibri" pitchFamily="34" charset="0"/>
                <a:sym typeface="Helvetica Neue"/>
              </a:rPr>
              <a:t> (L 2018)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295400"/>
            <a:ext cx="6705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cool dwarfs/subgiant&gt; F5, V&lt;13: 250000+</a:t>
            </a:r>
          </a:p>
          <a:p>
            <a:r>
              <a: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- 	V&lt;8: 3000+ </a:t>
            </a:r>
          </a:p>
          <a:p>
            <a:r>
              <a: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- 	V&lt;11: 20000+ </a:t>
            </a:r>
          </a:p>
          <a:p>
            <a:r>
              <a:rPr lang="fr-FR" sz="28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larger overlap with RV surveys </a:t>
            </a:r>
          </a:p>
          <a:p>
            <a:endParaRPr lang="fr-FR" sz="28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Need for RV follow-up</a:t>
            </a:r>
          </a:p>
          <a:p>
            <a:pPr>
              <a:buFontTx/>
              <a:buChar char="-"/>
            </a:pPr>
            <a:r>
              <a: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Sources for ELT Codex, EPICs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2590800"/>
            <a:ext cx="442595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Espace réservé du contenu 2"/>
          <p:cNvSpPr>
            <a:spLocks noGrp="1"/>
          </p:cNvSpPr>
          <p:nvPr>
            <p:ph idx="1"/>
          </p:nvPr>
        </p:nvSpPr>
        <p:spPr>
          <a:xfrm>
            <a:off x="4191000" y="6210300"/>
            <a:ext cx="8194675" cy="1295400"/>
          </a:xfrm>
        </p:spPr>
        <p:txBody>
          <a:bodyPr/>
          <a:lstStyle/>
          <a:p>
            <a:r>
              <a:rPr lang="fr-FR" sz="1800" i="1" smtClean="0">
                <a:latin typeface="Calibri" pitchFamily="34" charset="0"/>
                <a:cs typeface="Calibri" pitchFamily="34" charset="0"/>
              </a:rPr>
              <a:t>(Udry, 2010; courtesy C Catala)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aia_25x25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838" y="1828800"/>
            <a:ext cx="49831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4495800" cy="231616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Astrometric survey:</a:t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	- ~150,000 FGK stars to ~200 pc</a:t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	- </a:t>
            </a:r>
            <a:r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for  FGKM stars d&lt;25 pc</a:t>
            </a: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accuracy : 7 (V=10) – 25 (V=15) </a:t>
            </a:r>
            <a:r>
              <a:rPr lang="en-GB" sz="2000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m</a:t>
            </a: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</a:t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 (Hipparcos: 1mas)</a:t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Photometric survey: </a:t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precision 10e-3</a:t>
            </a:r>
            <a:b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6019800"/>
            <a:ext cx="9144000" cy="838200"/>
          </a:xfrm>
        </p:spPr>
        <p:txBody>
          <a:bodyPr/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(Lattanzi et al, 2010; Sozetti et al, 2010)</a:t>
            </a:r>
            <a:endParaRPr lang="fr-FR" sz="16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8" name="ZoneTexte 5"/>
          <p:cNvSpPr txBox="1">
            <a:spLocks noChangeArrowheads="1"/>
          </p:cNvSpPr>
          <p:nvPr/>
        </p:nvSpPr>
        <p:spPr bwMode="auto">
          <a:xfrm>
            <a:off x="8382000" y="1981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0066"/>
                </a:solidFill>
              </a:rPr>
              <a:t>1Msun </a:t>
            </a:r>
          </a:p>
          <a:p>
            <a:r>
              <a:rPr lang="fr-FR">
                <a:solidFill>
                  <a:srgbClr val="CC0066"/>
                </a:solidFill>
              </a:rPr>
              <a:t> 200 pc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53400" y="42672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0.5Msun </a:t>
            </a:r>
          </a:p>
          <a:p>
            <a:pPr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25 pc</a:t>
            </a:r>
          </a:p>
        </p:txBody>
      </p:sp>
      <p:sp>
        <p:nvSpPr>
          <p:cNvPr id="23560" name="ZoneTexte 7"/>
          <p:cNvSpPr txBox="1">
            <a:spLocks noChangeArrowheads="1"/>
          </p:cNvSpPr>
          <p:nvPr/>
        </p:nvSpPr>
        <p:spPr bwMode="auto">
          <a:xfrm>
            <a:off x="4495800" y="480060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600">
              <a:solidFill>
                <a:srgbClr val="FF66CC"/>
              </a:solidFill>
              <a:latin typeface="Symbol" pitchFamily="18" charset="2"/>
            </a:endParaRPr>
          </a:p>
          <a:p>
            <a:r>
              <a:rPr lang="fr-FR" sz="1400">
                <a:solidFill>
                  <a:srgbClr val="FF66CC"/>
                </a:solidFill>
                <a:latin typeface="Symbol" pitchFamily="18" charset="2"/>
              </a:rPr>
              <a:t>s</a:t>
            </a:r>
            <a:r>
              <a:rPr lang="fr-FR" sz="1400">
                <a:solidFill>
                  <a:srgbClr val="FF66CC"/>
                </a:solidFill>
              </a:rPr>
              <a:t>rv= 3m/s</a:t>
            </a:r>
          </a:p>
          <a:p>
            <a:r>
              <a:rPr lang="fr-FR" sz="1400">
                <a:solidFill>
                  <a:srgbClr val="FF66CC"/>
                </a:solidFill>
              </a:rPr>
              <a:t> det 3*</a:t>
            </a:r>
            <a:r>
              <a:rPr lang="fr-FR" sz="1400">
                <a:solidFill>
                  <a:srgbClr val="FF66CC"/>
                </a:solidFill>
                <a:latin typeface="Symbol" pitchFamily="18" charset="2"/>
              </a:rPr>
              <a:t> s</a:t>
            </a:r>
            <a:r>
              <a:rPr lang="fr-FR" sz="1400">
                <a:solidFill>
                  <a:srgbClr val="FF66CC"/>
                </a:solidFill>
              </a:rPr>
              <a:t>rv</a:t>
            </a:r>
          </a:p>
          <a:p>
            <a:r>
              <a:rPr lang="fr-FR" sz="1400">
                <a:solidFill>
                  <a:srgbClr val="FF66CC"/>
                </a:solidFill>
              </a:rPr>
              <a:t>1Msun</a:t>
            </a:r>
          </a:p>
          <a:p>
            <a:r>
              <a:rPr lang="fr-FR" sz="1400">
                <a:solidFill>
                  <a:srgbClr val="FF66CC"/>
                </a:solidFill>
              </a:rPr>
              <a:t>10 yr 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4419600" y="4343400"/>
            <a:ext cx="2451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rgbClr val="00B050"/>
                </a:solidFill>
              </a:rPr>
              <a:t>5 mmag prec</a:t>
            </a:r>
          </a:p>
          <a:p>
            <a:r>
              <a:rPr lang="fr-FR" sz="1400">
                <a:solidFill>
                  <a:srgbClr val="00B050"/>
                </a:solidFill>
              </a:rPr>
              <a:t>S/N=9</a:t>
            </a:r>
          </a:p>
          <a:p>
            <a:r>
              <a:rPr lang="fr-FR" sz="1400">
                <a:solidFill>
                  <a:srgbClr val="00B050"/>
                </a:solidFill>
              </a:rPr>
              <a:t>1Rsun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09800" y="457200"/>
            <a:ext cx="77724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3200" kern="0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GAIA</a:t>
            </a:r>
            <a:br>
              <a:rPr lang="en-GB" sz="3200" kern="0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GB" sz="3200" kern="0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rPr>
              <a:t>EGPs by thousands</a:t>
            </a:r>
            <a:endParaRPr lang="en-GB" sz="4400" kern="0" dirty="0">
              <a:solidFill>
                <a:srgbClr val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30480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Expected detections: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thousands of giants detected: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~1000+ </a:t>
            </a:r>
            <a:r>
              <a:rPr lang="en-GB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exo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-planets 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~300 multi-planet systems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orbits for ~1000 systems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masses down to NLP at 10 pc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Photometric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transits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96263" cy="9144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GAIA science &amp; synergies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906000" cy="57912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600"/>
              </a:spcAft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latin typeface="Calibri" pitchFamily="34" charset="0"/>
                <a:cs typeface="Calibri" pitchFamily="34" charset="0"/>
              </a:rPr>
              <a:t>Science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smtClean="0">
                <a:latin typeface="Calibri" pitchFamily="34" charset="0"/>
                <a:cs typeface="Calibri" pitchFamily="34" charset="0"/>
              </a:rPr>
              <a:t>- Statistical properties of EGPs at 1-4 AU (direct masses)</a:t>
            </a:r>
            <a:br>
              <a:rPr lang="fr-FR" sz="2000" smtClean="0">
                <a:latin typeface="Calibri" pitchFamily="34" charset="0"/>
                <a:cs typeface="Calibri" pitchFamily="34" charset="0"/>
              </a:rPr>
            </a:br>
            <a:r>
              <a:rPr lang="fr-FR" sz="2000" smtClean="0">
                <a:latin typeface="Calibri" pitchFamily="34" charset="0"/>
                <a:cs typeface="Calibri" pitchFamily="34" charset="0"/>
              </a:rPr>
              <a:t>- Dependance on star (mass, age) =&gt; formation/evolution models</a:t>
            </a:r>
            <a:br>
              <a:rPr lang="fr-FR" sz="2000" smtClean="0">
                <a:latin typeface="Calibri" pitchFamily="34" charset="0"/>
                <a:cs typeface="Calibri" pitchFamily="34" charset="0"/>
              </a:rPr>
            </a:br>
            <a:r>
              <a:rPr lang="fr-FR" sz="2000" smtClean="0">
                <a:latin typeface="Calibri" pitchFamily="34" charset="0"/>
                <a:cs typeface="Calibri" pitchFamily="34" charset="0"/>
              </a:rPr>
              <a:t>- Test of brightness-mass models</a:t>
            </a:r>
            <a:br>
              <a:rPr lang="fr-FR" sz="2000" smtClean="0">
                <a:latin typeface="Calibri" pitchFamily="34" charset="0"/>
                <a:cs typeface="Calibri" pitchFamily="34" charset="0"/>
              </a:rPr>
            </a:br>
            <a:r>
              <a:rPr lang="fr-FR" sz="2000" smtClean="0">
                <a:latin typeface="Calibri" pitchFamily="34" charset="0"/>
                <a:cs typeface="Calibri" pitchFamily="34" charset="0"/>
              </a:rPr>
              <a:t>- Study of multiple systems=&gt; dynamical interactions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Synergies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Imagers: SPHERE (young stars), EPICs</a:t>
            </a:r>
            <a:endParaRPr lang="fr-FR" sz="16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</a:t>
            </a: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targets (mass, orbit)  for imaging/spectral characterization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- negative detections for V&gt;6 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RV: Harps, Espresso, Codex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- mass measurement of EGP in the 1-4 AU region (overlap V&gt;6)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- targets for  orbital refinement or search for longer period GPs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- information on outer GP pop. in systems surveyed for lighter RV planets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(also PLATO)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0" name="Picture 5" descr="gaia_25x25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524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5334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6" descr="limdet_nov09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48768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6378575"/>
            <a:ext cx="176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Lagrange et al 09, 10</a:t>
            </a:r>
          </a:p>
        </p:txBody>
      </p:sp>
      <p:sp>
        <p:nvSpPr>
          <p:cNvPr id="25604" name="Titre 6"/>
          <p:cNvSpPr>
            <a:spLocks noGrp="1"/>
          </p:cNvSpPr>
          <p:nvPr>
            <p:ph type="title"/>
          </p:nvPr>
        </p:nvSpPr>
        <p:spPr>
          <a:xfrm>
            <a:off x="-381000" y="0"/>
            <a:ext cx="8194675" cy="140017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Imaging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/>
            </a:r>
            <a:br>
              <a:rPr lang="fr-FR" smtClean="0">
                <a:latin typeface="Calibri" pitchFamily="34" charset="0"/>
                <a:cs typeface="Calibri" pitchFamily="34" charset="0"/>
              </a:rPr>
            </a:br>
            <a:r>
              <a:rPr lang="fr-FR" sz="3600" smtClean="0">
                <a:latin typeface="Calibri" pitchFamily="34" charset="0"/>
                <a:cs typeface="Calibri" pitchFamily="34" charset="0"/>
              </a:rPr>
              <a:t>VLT/Sphere (2012)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7391400" y="6324600"/>
            <a:ext cx="1336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chemeClr val="tx1"/>
                </a:solidFill>
              </a:rPr>
              <a:t>(Beuzit et al)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685800" y="2057400"/>
            <a:ext cx="2524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IRDIS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0.95 – 2.32 μ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11’’ FoV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Imaging BB, NB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Spectro (R~ 50/400)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5146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62000" y="5029200"/>
            <a:ext cx="3124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ZIMPOL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0.5 – 0.9 μ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FoV 3.5’’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Imaging BB, NB 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=&gt; first reflected light planet ?</a:t>
            </a: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4267200" y="5105400"/>
            <a:ext cx="3124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IFS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el-G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– 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1.35/1.65</a:t>
            </a:r>
            <a:r>
              <a:rPr lang="el-G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μ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FoV 1.77’’</a:t>
            </a:r>
          </a:p>
          <a:p>
            <a:pPr fontAlgn="t"/>
            <a:r>
              <a:rPr lang="fr-FR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R~30;50</a:t>
            </a:r>
          </a:p>
          <a:p>
            <a:pPr fontAlgn="t"/>
            <a:endParaRPr lang="fr-FR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Complementarity sphere/RV</a:t>
            </a:r>
            <a:r>
              <a:rPr lang="fr-FR" smtClean="0"/>
              <a:t/>
            </a:r>
            <a:br>
              <a:rPr lang="fr-FR" smtClean="0"/>
            </a:br>
            <a:r>
              <a:rPr lang="fr-FR" sz="2800" i="1" smtClean="0"/>
              <a:t>solar-type, young stars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6" name="Étoile à 5 branches 5"/>
          <p:cNvSpPr/>
          <p:nvPr/>
        </p:nvSpPr>
        <p:spPr bwMode="auto">
          <a:xfrm>
            <a:off x="6096000" y="4114800"/>
            <a:ext cx="304800" cy="2286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800" dirty="0">
              <a:latin typeface="Arial" charset="0"/>
              <a:cs typeface="+mn-cs"/>
            </a:endParaRPr>
          </a:p>
        </p:txBody>
      </p:sp>
      <p:sp>
        <p:nvSpPr>
          <p:cNvPr id="8" name="Étoile à 5 branches 7"/>
          <p:cNvSpPr/>
          <p:nvPr/>
        </p:nvSpPr>
        <p:spPr bwMode="auto">
          <a:xfrm>
            <a:off x="4343400" y="3733800"/>
            <a:ext cx="304800" cy="3048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800" dirty="0">
              <a:latin typeface="Arial" charset="0"/>
              <a:cs typeface="+mn-cs"/>
            </a:endParaRPr>
          </a:p>
        </p:txBody>
      </p:sp>
      <p:sp>
        <p:nvSpPr>
          <p:cNvPr id="26630" name="Rectangle 20"/>
          <p:cNvSpPr>
            <a:spLocks noChangeArrowheads="1"/>
          </p:cNvSpPr>
          <p:nvPr/>
        </p:nvSpPr>
        <p:spPr bwMode="auto">
          <a:xfrm>
            <a:off x="5638800" y="3733800"/>
            <a:ext cx="16764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grpSp>
        <p:nvGrpSpPr>
          <p:cNvPr id="26631" name="Groupe 24"/>
          <p:cNvGrpSpPr>
            <a:grpSpLocks/>
          </p:cNvGrpSpPr>
          <p:nvPr/>
        </p:nvGrpSpPr>
        <p:grpSpPr bwMode="auto">
          <a:xfrm>
            <a:off x="457200" y="1295400"/>
            <a:ext cx="7831138" cy="5335588"/>
            <a:chOff x="304800" y="1521742"/>
            <a:chExt cx="7830378" cy="5336258"/>
          </a:xfrm>
        </p:grpSpPr>
        <p:grpSp>
          <p:nvGrpSpPr>
            <p:cNvPr id="26632" name="Groupe 18"/>
            <p:cNvGrpSpPr>
              <a:grpSpLocks/>
            </p:cNvGrpSpPr>
            <p:nvPr/>
          </p:nvGrpSpPr>
          <p:grpSpPr bwMode="auto">
            <a:xfrm>
              <a:off x="304800" y="1521742"/>
              <a:ext cx="7830378" cy="5336258"/>
              <a:chOff x="304800" y="1521742"/>
              <a:chExt cx="7830378" cy="5336258"/>
            </a:xfrm>
          </p:grpSpPr>
          <p:pic>
            <p:nvPicPr>
              <p:cNvPr id="26634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4800" y="1521742"/>
                <a:ext cx="7830378" cy="5336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635" name="Connecteur droit 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29000" y="2971800"/>
                <a:ext cx="1981200" cy="152400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636" name="Connecteur droit 11"/>
              <p:cNvCxnSpPr>
                <a:cxnSpLocks noChangeShapeType="1"/>
              </p:cNvCxnSpPr>
              <p:nvPr/>
            </p:nvCxnSpPr>
            <p:spPr bwMode="auto">
              <a:xfrm>
                <a:off x="4495800" y="3886200"/>
                <a:ext cx="1752600" cy="457200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637" name="Connecteur droit 13"/>
              <p:cNvCxnSpPr>
                <a:cxnSpLocks noChangeShapeType="1"/>
                <a:stCxn id="6" idx="3"/>
              </p:cNvCxnSpPr>
              <p:nvPr/>
            </p:nvCxnSpPr>
            <p:spPr bwMode="auto">
              <a:xfrm rot="16200000" flipH="1">
                <a:off x="6828894" y="3857093"/>
                <a:ext cx="1" cy="972612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6638" name="Rectangle 14"/>
              <p:cNvSpPr>
                <a:spLocks noChangeArrowheads="1"/>
              </p:cNvSpPr>
              <p:nvPr/>
            </p:nvSpPr>
            <p:spPr bwMode="auto">
              <a:xfrm>
                <a:off x="4648200" y="3657600"/>
                <a:ext cx="1447800" cy="457200"/>
              </a:xfrm>
              <a:prstGeom prst="rect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r-FR">
                    <a:solidFill>
                      <a:srgbClr val="FF0000"/>
                    </a:solidFill>
                  </a:rPr>
                  <a:t>Sphere IRDIS</a:t>
                </a:r>
              </a:p>
            </p:txBody>
          </p:sp>
          <p:sp>
            <p:nvSpPr>
              <p:cNvPr id="26639" name="Rectangle 16"/>
              <p:cNvSpPr>
                <a:spLocks noChangeArrowheads="1"/>
              </p:cNvSpPr>
              <p:nvPr/>
            </p:nvSpPr>
            <p:spPr bwMode="auto">
              <a:xfrm>
                <a:off x="3810000" y="2667000"/>
                <a:ext cx="304800" cy="5334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/>
              </a:p>
            </p:txBody>
          </p:sp>
          <p:sp>
            <p:nvSpPr>
              <p:cNvPr id="26640" name="Rectangle 17"/>
              <p:cNvSpPr>
                <a:spLocks noChangeArrowheads="1"/>
              </p:cNvSpPr>
              <p:nvPr/>
            </p:nvSpPr>
            <p:spPr bwMode="auto">
              <a:xfrm>
                <a:off x="4572000" y="2057400"/>
                <a:ext cx="685800" cy="1066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/>
              </a:p>
            </p:txBody>
          </p:sp>
          <p:sp>
            <p:nvSpPr>
              <p:cNvPr id="26641" name="Rectangle 19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685800" cy="1066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/>
              </a:p>
            </p:txBody>
          </p:sp>
        </p:grpSp>
        <p:cxnSp>
          <p:nvCxnSpPr>
            <p:cNvPr id="26633" name="Connecteur droit 22"/>
            <p:cNvCxnSpPr>
              <a:cxnSpLocks noChangeShapeType="1"/>
            </p:cNvCxnSpPr>
            <p:nvPr/>
          </p:nvCxnSpPr>
          <p:spPr bwMode="auto">
            <a:xfrm flipV="1">
              <a:off x="1600200" y="3962400"/>
              <a:ext cx="3962400" cy="1447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440738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Espace réservé du contenu 2"/>
          <p:cNvSpPr>
            <a:spLocks noGrp="1"/>
          </p:cNvSpPr>
          <p:nvPr>
            <p:ph idx="1"/>
          </p:nvPr>
        </p:nvSpPr>
        <p:spPr>
          <a:xfrm>
            <a:off x="457200" y="6253163"/>
            <a:ext cx="8194675" cy="452437"/>
          </a:xfrm>
        </p:spPr>
        <p:txBody>
          <a:bodyPr/>
          <a:lstStyle/>
          <a:p>
            <a:r>
              <a:rPr lang="fr-FR" sz="1800" i="1" smtClean="0">
                <a:latin typeface="Calibri" pitchFamily="34" charset="0"/>
                <a:cs typeface="Calibri" pitchFamily="34" charset="0"/>
              </a:rPr>
              <a:t>(Fortney et al, 2008)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0" y="1752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G</a:t>
            </a:r>
            <a:endParaRPr lang="fr-FR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858000" y="17526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tx1"/>
                </a:solidFill>
              </a:rPr>
              <a:t>G-type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7010400" y="2819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010400" y="2819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tx1"/>
                </a:solidFill>
              </a:rPr>
              <a:t>M-type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305800" cy="1401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Complementary facilities</a:t>
            </a:r>
            <a:br>
              <a:rPr lang="fr-FR" sz="3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fr-FR" sz="36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fr-FR" sz="2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ALMA (Disk science) </a:t>
            </a:r>
          </a:p>
          <a:p>
            <a:r>
              <a:rPr lang="fr-FR" sz="2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	</a:t>
            </a:r>
            <a:r>
              <a:rPr lang="fr-FR" sz="2400" smtClean="0">
                <a:latin typeface="Calibri" pitchFamily="34" charset="0"/>
                <a:cs typeface="Calibri" pitchFamily="34" charset="0"/>
              </a:rPr>
              <a:t>Spatial resolution: 0.02’’</a:t>
            </a:r>
          </a:p>
          <a:p>
            <a:r>
              <a:rPr lang="fr-FR" sz="2400" smtClean="0">
                <a:latin typeface="Calibri" pitchFamily="34" charset="0"/>
                <a:cs typeface="Calibri" pitchFamily="34" charset="0"/>
              </a:rPr>
              <a:t>	- Signpost of planets </a:t>
            </a:r>
          </a:p>
          <a:p>
            <a:pPr lvl="2">
              <a:buFontTx/>
              <a:buChar char="-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Giants (gaps)</a:t>
            </a:r>
          </a:p>
          <a:p>
            <a:pPr lvl="2">
              <a:buFontTx/>
              <a:buChar char="-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Earth-mass </a:t>
            </a:r>
            <a:r>
              <a:rPr lang="fr-FR" sz="2000" i="1" smtClean="0">
                <a:latin typeface="Calibri" pitchFamily="34" charset="0"/>
                <a:cs typeface="Calibri" pitchFamily="34" charset="0"/>
              </a:rPr>
              <a:t>(Raymond et al, 2011)</a:t>
            </a:r>
          </a:p>
          <a:p>
            <a:pPr>
              <a:buFontTx/>
              <a:buChar char="-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JWST</a:t>
            </a:r>
          </a:p>
          <a:p>
            <a:pPr lvl="1">
              <a:buFontTx/>
              <a:buChar char="-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Planet detection</a:t>
            </a:r>
          </a:p>
          <a:p>
            <a:pPr lvl="1">
              <a:buFontTx/>
              <a:buChar char="-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Planet characterization: transit spectra + direct spectra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581400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86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www.eso.org/sci/facilities/alma/images/alma-chajnantor-scene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2057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e 7"/>
          <p:cNvGrpSpPr>
            <a:grpSpLocks/>
          </p:cNvGrpSpPr>
          <p:nvPr/>
        </p:nvGrpSpPr>
        <p:grpSpPr bwMode="auto">
          <a:xfrm>
            <a:off x="0" y="1981200"/>
            <a:ext cx="9253538" cy="4048125"/>
            <a:chOff x="0" y="1981200"/>
            <a:chExt cx="9253538" cy="4048125"/>
          </a:xfrm>
        </p:grpSpPr>
        <p:pic>
          <p:nvPicPr>
            <p:cNvPr id="2970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81200"/>
              <a:ext cx="9253538" cy="404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ZoneTexte 5"/>
            <p:cNvSpPr txBox="1">
              <a:spLocks noChangeArrowheads="1"/>
            </p:cNvSpPr>
            <p:nvPr/>
          </p:nvSpPr>
          <p:spPr bwMode="auto">
            <a:xfrm>
              <a:off x="990600" y="5257800"/>
              <a:ext cx="7924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</a:rPr>
                <a:t>Sphere  more sensitive  at short separations &lt; 0.5’’</a:t>
              </a:r>
            </a:p>
            <a:p>
              <a:r>
                <a:rPr lang="fr-FR">
                  <a:solidFill>
                    <a:schemeClr val="tx1"/>
                  </a:solidFill>
                </a:rPr>
                <a:t>Niche for MIRI: M stars</a:t>
              </a:r>
            </a:p>
          </p:txBody>
        </p:sp>
      </p:grp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96263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Planet detection with JWST/MIRI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0"/>
            <a:ext cx="1885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867400" y="5943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(Rouan, Boccaletti)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1828800" y="1828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Sep=10AU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5181600" y="1752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Sep=20AU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eso.org/sci/facilities/eelt/images/elt_1_cc_sm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94675" cy="1400175"/>
          </a:xfrm>
        </p:spPr>
        <p:txBody>
          <a:bodyPr/>
          <a:lstStyle/>
          <a:p>
            <a:r>
              <a:rPr lang="fr-FR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ELT and exoplanets</a:t>
            </a:r>
            <a:br>
              <a:rPr lang="fr-FR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Closer, lighter, and fainter</a:t>
            </a:r>
            <a:r>
              <a:rPr lang="fr-FR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fr-FR" sz="36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194675" cy="4495800"/>
          </a:xfrm>
        </p:spPr>
        <p:txBody>
          <a:bodyPr/>
          <a:lstStyle/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Planet detection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indirect: low mass planets, down to, in HZ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direct: GPs,Neptunes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Planet characterization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transit spectroscopy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direct spectroscopy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Instruments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MICADO, SIMPLE, HARMONI, METIS</a:t>
            </a:r>
          </a:p>
          <a:p>
            <a:r>
              <a:rPr lang="fr-F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fr-FR" sz="28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Codex, EPICS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necteur droit 6"/>
          <p:cNvSpPr>
            <a:spLocks noChangeShapeType="1"/>
          </p:cNvSpPr>
          <p:nvPr/>
        </p:nvSpPr>
        <p:spPr bwMode="auto">
          <a:xfrm>
            <a:off x="914400" y="2590800"/>
            <a:ext cx="7467600" cy="0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099" name="Groupe 13"/>
          <p:cNvGrpSpPr>
            <a:grpSpLocks/>
          </p:cNvGrpSpPr>
          <p:nvPr/>
        </p:nvGrpSpPr>
        <p:grpSpPr bwMode="auto">
          <a:xfrm>
            <a:off x="228600" y="609600"/>
            <a:ext cx="8534400" cy="5181600"/>
            <a:chOff x="228600" y="1214967"/>
            <a:chExt cx="8496300" cy="4533900"/>
          </a:xfrm>
        </p:grpSpPr>
        <p:graphicFrame>
          <p:nvGraphicFramePr>
            <p:cNvPr id="4" name="Chart 1"/>
            <p:cNvGraphicFramePr>
              <a:graphicFrameLocks/>
            </p:cNvGraphicFramePr>
            <p:nvPr/>
          </p:nvGraphicFramePr>
          <p:xfrm>
            <a:off x="228600" y="1214967"/>
            <a:ext cx="8496300" cy="4533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03" name="Connecteur droit 4"/>
            <p:cNvSpPr>
              <a:spLocks noChangeShapeType="1"/>
            </p:cNvSpPr>
            <p:nvPr/>
          </p:nvSpPr>
          <p:spPr bwMode="auto">
            <a:xfrm>
              <a:off x="990600" y="3505200"/>
              <a:ext cx="7467600" cy="0"/>
            </a:xfrm>
            <a:prstGeom prst="line">
              <a:avLst/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" name="Connecteur droit 5"/>
            <p:cNvSpPr>
              <a:spLocks noChangeShapeType="1"/>
            </p:cNvSpPr>
            <p:nvPr/>
          </p:nvSpPr>
          <p:spPr bwMode="auto">
            <a:xfrm>
              <a:off x="914400" y="2971800"/>
              <a:ext cx="7543800" cy="0"/>
            </a:xfrm>
            <a:prstGeom prst="line">
              <a:avLst/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" name="Rectangle 17"/>
            <p:cNvSpPr>
              <a:spLocks noChangeArrowheads="1"/>
            </p:cNvSpPr>
            <p:nvPr/>
          </p:nvSpPr>
          <p:spPr bwMode="auto">
            <a:xfrm>
              <a:off x="5638800" y="2643717"/>
              <a:ext cx="25146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FF0000"/>
                  </a:solidFill>
                </a:rPr>
                <a:t>Neptune-like (NLP)</a:t>
              </a:r>
            </a:p>
          </p:txBody>
        </p:sp>
        <p:sp>
          <p:nvSpPr>
            <p:cNvPr id="4106" name="Rectangle 18"/>
            <p:cNvSpPr>
              <a:spLocks noChangeArrowheads="1"/>
            </p:cNvSpPr>
            <p:nvPr/>
          </p:nvSpPr>
          <p:spPr bwMode="auto">
            <a:xfrm>
              <a:off x="5638800" y="3048000"/>
              <a:ext cx="25146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FF0000"/>
                  </a:solidFill>
                </a:rPr>
                <a:t>Super Earths (SE)</a:t>
              </a:r>
            </a:p>
          </p:txBody>
        </p:sp>
        <p:sp>
          <p:nvSpPr>
            <p:cNvPr id="4107" name="Rectangle 20"/>
            <p:cNvSpPr>
              <a:spLocks noChangeArrowheads="1"/>
            </p:cNvSpPr>
            <p:nvPr/>
          </p:nvSpPr>
          <p:spPr bwMode="auto">
            <a:xfrm>
              <a:off x="5638800" y="3657600"/>
              <a:ext cx="25146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FF0000"/>
                  </a:solidFill>
                </a:rPr>
                <a:t>Earth twins</a:t>
              </a:r>
            </a:p>
          </p:txBody>
        </p:sp>
      </p:grpSp>
      <p:cxnSp>
        <p:nvCxnSpPr>
          <p:cNvPr id="4100" name="Connecteur droit avec flèche 11"/>
          <p:cNvCxnSpPr>
            <a:cxnSpLocks noChangeShapeType="1"/>
          </p:cNvCxnSpPr>
          <p:nvPr/>
        </p:nvCxnSpPr>
        <p:spPr bwMode="auto">
          <a:xfrm rot="16200000" flipV="1">
            <a:off x="6686550" y="3371850"/>
            <a:ext cx="304800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152400" y="5867400"/>
            <a:ext cx="89916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Observational</a:t>
            </a: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fr-FR" sz="28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exoplanet</a:t>
            </a: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science </a:t>
            </a:r>
            <a:r>
              <a:rPr lang="fr-FR" sz="28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is</a:t>
            </a: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fr-FR" sz="28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survey</a:t>
            </a: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science,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and </a:t>
            </a:r>
            <a:r>
              <a:rPr lang="fr-FR" sz="28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require</a:t>
            </a: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fr-FR" sz="2800" i="1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complementary</a:t>
            </a:r>
            <a:r>
              <a:rPr lang="fr-FR" sz="2800" i="1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7127875" cy="938213"/>
          </a:xfrm>
        </p:spPr>
        <p:txBody>
          <a:bodyPr/>
          <a:lstStyle/>
          <a:p>
            <a:r>
              <a:rPr lang="fr-FR" sz="36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ELT/Codex</a:t>
            </a:r>
            <a:endParaRPr lang="fr-FR" sz="36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2362200"/>
            <a:ext cx="58451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Espace réservé du contenu 2"/>
          <p:cNvSpPr>
            <a:spLocks noGrp="1"/>
          </p:cNvSpPr>
          <p:nvPr>
            <p:ph idx="1"/>
          </p:nvPr>
        </p:nvSpPr>
        <p:spPr>
          <a:xfrm>
            <a:off x="7315200" y="5257800"/>
            <a:ext cx="1371600" cy="381000"/>
          </a:xfrm>
        </p:spPr>
        <p:txBody>
          <a:bodyPr/>
          <a:lstStyle/>
          <a:p>
            <a:r>
              <a:rPr lang="fr-FR" sz="1400" smtClean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s</a:t>
            </a:r>
            <a:r>
              <a:rPr lang="fr-FR" sz="14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~3cm/s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315200" y="4800600"/>
            <a:ext cx="1371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s</a:t>
            </a:r>
            <a:r>
              <a:rPr lang="fr-FR" sz="1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~10cm/s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315200" y="3962400"/>
            <a:ext cx="1371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s</a:t>
            </a:r>
            <a:r>
              <a:rPr lang="fr-FR" sz="1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~1m/s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315200" y="4343400"/>
            <a:ext cx="1066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s</a:t>
            </a:r>
            <a:r>
              <a:rPr lang="fr-FR" sz="1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~0.3m/s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7467600" y="3581400"/>
            <a:ext cx="1371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G-type star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400" kern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5"/>
          <p:cNvSpPr>
            <a:spLocks noChangeArrowheads="1"/>
          </p:cNvSpPr>
          <p:nvPr/>
        </p:nvSpPr>
        <p:spPr bwMode="auto">
          <a:xfrm>
            <a:off x="0" y="1143000"/>
            <a:ext cx="731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Codex on the ELT: 2cm/s over 30 years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Main goals: 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measurement of the acceleration expansion of the Universe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Earth twins in the HZ of solar-type stars</a:t>
            </a:r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304800" y="6248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(Pasquini et al,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e 8"/>
          <p:cNvGrpSpPr>
            <a:grpSpLocks/>
          </p:cNvGrpSpPr>
          <p:nvPr/>
        </p:nvGrpSpPr>
        <p:grpSpPr bwMode="auto">
          <a:xfrm>
            <a:off x="609600" y="1143000"/>
            <a:ext cx="8534400" cy="5562600"/>
            <a:chOff x="685800" y="1066800"/>
            <a:chExt cx="8534400" cy="556260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066800"/>
              <a:ext cx="8312882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space réservé du contenu 2"/>
            <p:cNvSpPr txBox="1">
              <a:spLocks/>
            </p:cNvSpPr>
            <p:nvPr/>
          </p:nvSpPr>
          <p:spPr bwMode="auto">
            <a:xfrm>
              <a:off x="2971800" y="1143000"/>
              <a:ext cx="16002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42900"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FR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(1m/s)</a:t>
              </a:r>
            </a:p>
          </p:txBody>
        </p:sp>
        <p:sp>
          <p:nvSpPr>
            <p:cNvPr id="7" name="Espace réservé du contenu 2"/>
            <p:cNvSpPr txBox="1">
              <a:spLocks/>
            </p:cNvSpPr>
            <p:nvPr/>
          </p:nvSpPr>
          <p:spPr bwMode="auto">
            <a:xfrm>
              <a:off x="5486400" y="2286000"/>
              <a:ext cx="16002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42900"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FR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(10cm/s)</a:t>
              </a:r>
            </a:p>
          </p:txBody>
        </p:sp>
        <p:sp>
          <p:nvSpPr>
            <p:cNvPr id="8" name="Espace réservé du contenu 2"/>
            <p:cNvSpPr txBox="1">
              <a:spLocks/>
            </p:cNvSpPr>
            <p:nvPr/>
          </p:nvSpPr>
          <p:spPr bwMode="auto">
            <a:xfrm>
              <a:off x="7620000" y="3352800"/>
              <a:ext cx="16002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42900"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FR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(1cm/s)</a:t>
              </a:r>
            </a:p>
          </p:txBody>
        </p:sp>
      </p:grp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304800" y="0"/>
            <a:ext cx="8196263" cy="140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ELTs</a:t>
            </a:r>
            <a:r>
              <a:rPr lang="fr-FR" sz="3600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and </a:t>
            </a:r>
            <a:r>
              <a:rPr lang="fr-FR" sz="3600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exoplanets</a:t>
            </a:r>
            <a:r>
              <a:rPr lang="fr-FR" sz="3600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fr-FR" sz="3600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fr-FR" sz="3600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Extremely</a:t>
            </a:r>
            <a:r>
              <a:rPr lang="fr-FR" sz="3600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fr-FR" sz="3600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accurate</a:t>
            </a:r>
            <a:r>
              <a:rPr lang="fr-FR" sz="3600" kern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radial </a:t>
            </a:r>
            <a:r>
              <a:rPr lang="fr-FR" sz="3600" kern="0" dirty="0" err="1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velocity</a:t>
            </a:r>
            <a:endParaRPr lang="fr-FR" sz="3600" kern="0" dirty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304800" y="6248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000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(Pasquini et al,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96263" cy="1401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Earth-mass exoplanets with RV</a:t>
            </a:r>
            <a:b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Challenges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Technological: </a:t>
            </a:r>
          </a:p>
          <a:p>
            <a:pPr lvl="2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 RV accuracy &amp; long term stability</a:t>
            </a:r>
          </a:p>
          <a:p>
            <a:pPr lvl="2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absolute reproducible wavelength calib=&gt; LFC</a:t>
            </a:r>
          </a:p>
          <a:p>
            <a:pPr lvl="2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mechanical &amp; thermal stability (1-10mK)</a:t>
            </a: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Astrophysical: </a:t>
            </a:r>
          </a:p>
          <a:p>
            <a:pPr lvl="2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external astrophysical sources of RV errors </a:t>
            </a:r>
            <a:r>
              <a:rPr lang="fr-FR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(BERV, coordinates, time: 1cm/s = 0.6sec)</a:t>
            </a:r>
          </a:p>
          <a:p>
            <a:pPr lvl="2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stellar activity at low level: various origines, associated with various timescales (from mn to decade)</a:t>
            </a:r>
          </a:p>
          <a:p>
            <a:pPr lvl="2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multiple systems </a:t>
            </a:r>
          </a:p>
          <a:p>
            <a:pPr lvl="2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Key issue for light planet detection: target selection, observing strategy, observing time available</a:t>
            </a:r>
          </a:p>
          <a:p>
            <a:pPr lvl="2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i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Espace réservé du contenu 9" descr="fig_neat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4710113" cy="3127375"/>
          </a:xfrm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609600" y="381000"/>
            <a:ext cx="94789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300">
                <a:solidFill>
                  <a:srgbClr val="000000"/>
                </a:solidFill>
              </a:rPr>
              <a:t>Spots, plages/network &amp; convection</a:t>
            </a:r>
            <a:r>
              <a:rPr lang="fr-FR" sz="3600">
                <a:solidFill>
                  <a:srgbClr val="000000"/>
                </a:solidFill>
              </a:rPr>
              <a:t> </a:t>
            </a:r>
            <a:br>
              <a:rPr lang="fr-FR" sz="3600">
                <a:solidFill>
                  <a:srgbClr val="000000"/>
                </a:solidFill>
              </a:rPr>
            </a:br>
            <a:r>
              <a:rPr lang="fr-FR" sz="2900" i="1">
                <a:solidFill>
                  <a:srgbClr val="000000"/>
                </a:solidFill>
              </a:rPr>
              <a:t>planet detection</a:t>
            </a:r>
          </a:p>
        </p:txBody>
      </p:sp>
      <p:pic>
        <p:nvPicPr>
          <p:cNvPr id="3482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133600"/>
            <a:ext cx="4575175" cy="2133600"/>
          </a:xfrm>
        </p:spPr>
      </p:pic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4603750" y="5029200"/>
            <a:ext cx="45402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00"/>
                </a:solidFill>
              </a:rPr>
              <a:t>1M</a:t>
            </a:r>
            <a:r>
              <a:rPr lang="fr-FR" baseline="-25000">
                <a:solidFill>
                  <a:srgbClr val="000000"/>
                </a:solidFill>
              </a:rPr>
              <a:t>E</a:t>
            </a:r>
            <a:r>
              <a:rPr lang="fr-FR">
                <a:solidFill>
                  <a:srgbClr val="000000"/>
                </a:solidFill>
              </a:rPr>
              <a:t> planet at 1.2AU</a:t>
            </a:r>
            <a:br>
              <a:rPr lang="fr-FR">
                <a:solidFill>
                  <a:srgbClr val="000000"/>
                </a:solidFill>
              </a:rPr>
            </a:br>
            <a:r>
              <a:rPr lang="fr-FR">
                <a:solidFill>
                  <a:srgbClr val="000000"/>
                </a:solidFill>
              </a:rPr>
              <a:t>whole cycle </a:t>
            </a:r>
            <a:br>
              <a:rPr lang="fr-FR">
                <a:solidFill>
                  <a:srgbClr val="000000"/>
                </a:solidFill>
              </a:rPr>
            </a:br>
            <a:r>
              <a:rPr lang="fr-FR">
                <a:solidFill>
                  <a:srgbClr val="000000"/>
                </a:solidFill>
              </a:rPr>
              <a:t>daily monitoring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00"/>
                </a:solidFill>
              </a:rPr>
              <a:t>no noise</a:t>
            </a:r>
            <a:endParaRPr lang="fr-FR" i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200" i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>
                <a:solidFill>
                  <a:srgbClr val="000000"/>
                </a:solidFill>
              </a:rPr>
              <a:t>(Lagrange et al, 2010; Meunier et al, 2010)</a:t>
            </a:r>
          </a:p>
        </p:txBody>
      </p:sp>
      <p:sp>
        <p:nvSpPr>
          <p:cNvPr id="34822" name="Line 16"/>
          <p:cNvSpPr>
            <a:spLocks noChangeShapeType="1"/>
          </p:cNvSpPr>
          <p:nvPr/>
        </p:nvSpPr>
        <p:spPr bwMode="auto">
          <a:xfrm>
            <a:off x="8305800" y="1371600"/>
            <a:ext cx="0" cy="1244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7696200" y="1295400"/>
            <a:ext cx="12430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>
                <a:solidFill>
                  <a:schemeClr val="accent2"/>
                </a:solidFill>
              </a:rPr>
              <a:t>expected period</a:t>
            </a: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2819400" y="2667000"/>
            <a:ext cx="14430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FF0000"/>
                </a:solidFill>
              </a:rPr>
              <a:t>rms=2.5 m/s</a:t>
            </a:r>
          </a:p>
        </p:txBody>
      </p:sp>
      <p:pic>
        <p:nvPicPr>
          <p:cNvPr id="348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66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Espace réservé du contenu 2"/>
          <p:cNvSpPr>
            <a:spLocks noGrp="1"/>
          </p:cNvSpPr>
          <p:nvPr>
            <p:ph sz="half" idx="1"/>
          </p:nvPr>
        </p:nvSpPr>
        <p:spPr>
          <a:xfrm>
            <a:off x="2362200" y="5795963"/>
            <a:ext cx="4021138" cy="1062037"/>
          </a:xfrm>
        </p:spPr>
        <p:txBody>
          <a:bodyPr/>
          <a:lstStyle/>
          <a:p>
            <a:pPr marL="0" indent="0" algn="ctr">
              <a:defRPr/>
            </a:pPr>
            <a:r>
              <a:rPr lang="fr-FR" sz="1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Sampling</a:t>
            </a:r>
            <a:r>
              <a:rPr lang="fr-FR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(d); 11 </a:t>
            </a:r>
            <a:r>
              <a:rPr lang="fr-FR" sz="1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years</a:t>
            </a:r>
            <a:endParaRPr lang="fr-FR" sz="1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6934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ZoneTexte 9"/>
          <p:cNvSpPr txBox="1">
            <a:spLocks noChangeArrowheads="1"/>
          </p:cNvSpPr>
          <p:nvPr/>
        </p:nvSpPr>
        <p:spPr bwMode="auto">
          <a:xfrm>
            <a:off x="7467600" y="1295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  convection</a:t>
            </a:r>
          </a:p>
        </p:txBody>
      </p:sp>
      <p:sp>
        <p:nvSpPr>
          <p:cNvPr id="35845" name="ZoneTexte 10"/>
          <p:cNvSpPr txBox="1">
            <a:spLocks noChangeArrowheads="1"/>
          </p:cNvSpPr>
          <p:nvPr/>
        </p:nvSpPr>
        <p:spPr bwMode="auto">
          <a:xfrm>
            <a:off x="7696200" y="4724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  wo convection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609600" y="381000"/>
            <a:ext cx="94789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300">
                <a:solidFill>
                  <a:srgbClr val="000000"/>
                </a:solidFill>
              </a:rPr>
              <a:t>Spots, plages/network &amp; convection</a:t>
            </a:r>
            <a:r>
              <a:rPr lang="fr-FR" sz="3600">
                <a:solidFill>
                  <a:srgbClr val="000000"/>
                </a:solidFill>
              </a:rPr>
              <a:t> </a:t>
            </a:r>
            <a:br>
              <a:rPr lang="fr-FR" sz="3600">
                <a:solidFill>
                  <a:srgbClr val="000000"/>
                </a:solidFill>
              </a:rPr>
            </a:br>
            <a:r>
              <a:rPr lang="fr-FR" sz="2900" i="1">
                <a:solidFill>
                  <a:srgbClr val="000000"/>
                </a:solidFill>
              </a:rPr>
              <a:t>planet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52400" y="1066800"/>
            <a:ext cx="5105400" cy="555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Target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- stars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-type stars</a:t>
            </a:r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(=&gt;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surveys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RV, phot.)</a:t>
            </a:r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Correction:  how? how far?</a:t>
            </a:r>
          </a:p>
          <a:p>
            <a:pPr lvl="1" indent="0" eaLnBrk="0" hangingPunct="0">
              <a:spcBef>
                <a:spcPts val="8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simultaneous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photometry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spots+plages ;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timescales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(Lanza et al, 2011)</a:t>
            </a:r>
          </a:p>
          <a:p>
            <a:pPr lvl="1" indent="0" eaLnBrk="0" hangingPunct="0">
              <a:spcBef>
                <a:spcPts val="8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indicators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convection, long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(cycle) </a:t>
            </a:r>
            <a:r>
              <a:rPr lang="fr-F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Dumusque</a:t>
            </a:r>
            <a:r>
              <a:rPr lang="fr-F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al, 2011b; </a:t>
            </a:r>
            <a:r>
              <a:rPr lang="fr-FR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Lovis</a:t>
            </a:r>
            <a:r>
              <a:rPr lang="fr-F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al, 2011) 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how far?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timescales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case,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observing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fr-FR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important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5814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410200" y="6100763"/>
            <a:ext cx="8194675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Dumusque</a:t>
            </a:r>
            <a:r>
              <a:rPr lang="fr-F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al, 2011b)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9113" y="685800"/>
            <a:ext cx="354488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Espace réservé du contenu 2"/>
          <p:cNvSpPr>
            <a:spLocks noGrp="1"/>
          </p:cNvSpPr>
          <p:nvPr>
            <p:ph idx="1"/>
          </p:nvPr>
        </p:nvSpPr>
        <p:spPr>
          <a:xfrm>
            <a:off x="6019800" y="3124200"/>
            <a:ext cx="8194675" cy="757238"/>
          </a:xfrm>
        </p:spPr>
        <p:txBody>
          <a:bodyPr/>
          <a:lstStyle/>
          <a:p>
            <a:r>
              <a:rPr lang="fr-FR" sz="1800" i="1" smtClean="0">
                <a:latin typeface="Times New Roman" pitchFamily="18" charset="0"/>
                <a:cs typeface="Times New Roman" pitchFamily="18" charset="0"/>
              </a:rPr>
              <a:t>(Dumusque et al, 2011a)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609600" y="304800"/>
            <a:ext cx="4494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Fighting stellar activity</a:t>
            </a:r>
            <a:endParaRPr lang="fr-F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15313" cy="143668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ELT/EPICs </a:t>
            </a:r>
            <a:br>
              <a:rPr lang="fr-FR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Exoplanet imaging </a:t>
            </a:r>
            <a:endParaRPr lang="en-US" sz="3600" b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2209800"/>
            <a:ext cx="6629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5181600" y="4191000"/>
            <a:ext cx="990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Sphere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733800" y="4800600"/>
            <a:ext cx="990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EPICs</a:t>
            </a:r>
          </a:p>
        </p:txBody>
      </p:sp>
      <p:sp>
        <p:nvSpPr>
          <p:cNvPr id="37894" name="Espace réservé du contenu 6"/>
          <p:cNvSpPr>
            <a:spLocks noGrp="1"/>
          </p:cNvSpPr>
          <p:nvPr>
            <p:ph idx="1"/>
          </p:nvPr>
        </p:nvSpPr>
        <p:spPr>
          <a:xfrm>
            <a:off x="6324600" y="5257800"/>
            <a:ext cx="2667000" cy="838200"/>
          </a:xfrm>
        </p:spPr>
        <p:txBody>
          <a:bodyPr/>
          <a:lstStyle/>
          <a:p>
            <a:r>
              <a:rPr lang="fr-FR" sz="1800" b="1" i="1" smtClean="0">
                <a:latin typeface="Calibri" pitchFamily="34" charset="0"/>
                <a:cs typeface="Calibri" pitchFamily="34" charset="0"/>
              </a:rPr>
              <a:t>(Gratton et al, 2010)</a:t>
            </a:r>
          </a:p>
        </p:txBody>
      </p:sp>
      <p:pic>
        <p:nvPicPr>
          <p:cNvPr id="37895" name="Picture 4" descr="ELT_EPIC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04800" y="1371600"/>
            <a:ext cx="8194675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Contrast</a:t>
            </a:r>
            <a:r>
              <a:rPr lang="fr-FR" sz="20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10</a:t>
            </a:r>
            <a:r>
              <a:rPr lang="fr-FR" sz="2000" b="1" kern="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-9</a:t>
            </a:r>
            <a:r>
              <a:rPr lang="fr-FR" sz="20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@ 0.1’’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Sphere</a:t>
            </a:r>
            <a:r>
              <a:rPr lang="fr-FR" sz="20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instruments (IFS and Polar.) </a:t>
            </a:r>
            <a:r>
              <a:rPr lang="fr-FR" sz="20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scaled</a:t>
            </a:r>
            <a:r>
              <a:rPr lang="fr-FR" sz="20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to the ELT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5743575" y="2133600"/>
            <a:ext cx="340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Young (&lt;500Myr)/ near-be (&lt;20d)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5715000" y="2743200"/>
            <a:ext cx="3429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Full census of EGP</a:t>
            </a:r>
          </a:p>
          <a:p>
            <a:pPr lvl="1">
              <a:buFontTx/>
              <a:buChar char="-"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Snowline and &gt;</a:t>
            </a:r>
          </a:p>
          <a:p>
            <a:pPr lvl="1">
              <a:buFontTx/>
              <a:buChar char="-"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Compl. GAIA</a:t>
            </a:r>
          </a:p>
          <a:p>
            <a:pPr>
              <a:buFontTx/>
              <a:buChar char="-"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Detection and spec. of  NLP</a:t>
            </a:r>
          </a:p>
          <a:p>
            <a:pPr>
              <a:buFontTx/>
              <a:buChar char="-"/>
            </a:pPr>
            <a:r>
              <a:rPr lang="fr-FR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Detection of a few rocky planets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194675" cy="1400175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Calibri" pitchFamily="34" charset="0"/>
                <a:cs typeface="Calibri" pitchFamily="34" charset="0"/>
              </a:rPr>
              <a:t>Predicted EPICS detections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6675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2098675" cy="441325"/>
          </a:xfrm>
        </p:spPr>
        <p:txBody>
          <a:bodyPr/>
          <a:lstStyle/>
          <a:p>
            <a:pPr>
              <a:defRPr/>
            </a:pPr>
            <a:fld id="{E4488799-5227-4D6B-A320-CCA371389B6D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pPr>
                <a:defRPr/>
              </a:pPr>
              <a:t>37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41"/>
          <p:cNvGraphicFramePr>
            <a:graphicFrameLocks noGrp="1"/>
          </p:cNvGraphicFramePr>
          <p:nvPr/>
        </p:nvGraphicFramePr>
        <p:xfrm>
          <a:off x="228600" y="2133600"/>
          <a:ext cx="8712200" cy="3657600"/>
        </p:xfrm>
        <a:graphic>
          <a:graphicData uri="http://schemas.openxmlformats.org/drawingml/2006/table">
            <a:tbl>
              <a:tblPr/>
              <a:tblGrid>
                <a:gridCol w="1510281"/>
                <a:gridCol w="1393266"/>
                <a:gridCol w="1454114"/>
                <a:gridCol w="1450993"/>
                <a:gridCol w="1454114"/>
                <a:gridCol w="1449432"/>
              </a:tblGrid>
              <a:tr h="125413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Target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# targets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Self-luminous planets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Giant planets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Neptunes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Rocky planets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Young stars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~100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(~100)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Dozens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Very few (?)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Nearby stars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Dozen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~100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Dozens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Dozen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 Stars w. planets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&gt;Dozen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Espace réservé du contenu 6"/>
          <p:cNvSpPr txBox="1">
            <a:spLocks/>
          </p:cNvSpPr>
          <p:nvPr/>
        </p:nvSpPr>
        <p:spPr>
          <a:xfrm>
            <a:off x="2133600" y="5867400"/>
            <a:ext cx="6858000" cy="83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b="1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(Gratton et al, 2010)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b="1" i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See</a:t>
            </a:r>
            <a:r>
              <a:rPr lang="fr-FR" b="1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b="1" i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also</a:t>
            </a:r>
            <a:r>
              <a:rPr lang="fr-FR" b="1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poster on impact of </a:t>
            </a:r>
            <a:r>
              <a:rPr lang="fr-FR" b="1" i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telescope</a:t>
            </a:r>
            <a:r>
              <a:rPr lang="fr-FR" b="1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ELT/HARMONI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919288"/>
            <a:ext cx="8515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762000" y="5181600"/>
            <a:ext cx="1243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&lt; 500 Myr</a:t>
            </a:r>
          </a:p>
          <a:p>
            <a:r>
              <a:rPr lang="fr-FR">
                <a:solidFill>
                  <a:schemeClr val="tx1"/>
                </a:solidFill>
              </a:rPr>
              <a:t>&lt; 100 pc</a:t>
            </a:r>
          </a:p>
        </p:txBody>
      </p:sp>
      <p:sp>
        <p:nvSpPr>
          <p:cNvPr id="39941" name="ZoneTexte 6"/>
          <p:cNvSpPr txBox="1">
            <a:spLocks noChangeArrowheads="1"/>
          </p:cNvSpPr>
          <p:nvPr/>
        </p:nvSpPr>
        <p:spPr bwMode="auto">
          <a:xfrm>
            <a:off x="5943600" y="4800600"/>
            <a:ext cx="1004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All ages</a:t>
            </a:r>
          </a:p>
          <a:p>
            <a:r>
              <a:rPr lang="fr-FR">
                <a:solidFill>
                  <a:schemeClr val="tx1"/>
                </a:solidFill>
              </a:rPr>
              <a:t>&lt; 20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15313" cy="1436687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Exoplanets Imaging/spectroscopy</a:t>
            </a:r>
            <a:br>
              <a:rPr lang="fr-FR" sz="3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3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Challenges</a:t>
            </a:r>
            <a:endParaRPr lang="en-US" sz="36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173663"/>
          </a:xfrm>
        </p:spPr>
        <p:txBody>
          <a:bodyPr/>
          <a:lstStyle/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Technological challenges: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extreme AO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global stability; error budget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data extraction with differential/spectral modes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Astrophysical challenges: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brightness-mass relations (thermal); reflected planets: need for RV/astrom.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spectral information: 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Earth atmospheric contribution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complexity and diversity of atmospheric composition; impact of star properties (ST, activity, winds), degeneracies, clouds, etc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planet temporal variability</a:t>
            </a:r>
          </a:p>
          <a:p>
            <a:r>
              <a:rPr lang="fr-FR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 lvl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16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04800" y="1219200"/>
          <a:ext cx="8229600" cy="5357303"/>
        </p:xfrm>
        <a:graphic>
          <a:graphicData uri="http://schemas.openxmlformats.org/drawingml/2006/table">
            <a:tbl>
              <a:tblPr/>
              <a:tblGrid>
                <a:gridCol w="3041741"/>
                <a:gridCol w="5187859"/>
              </a:tblGrid>
              <a:tr h="21314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Planet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characteristics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Methods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Mass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RV (min. mass),RV+transits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astrometry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imaging (thermal em)+models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Radius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phot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refl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)+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models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Density,int. struct.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phot.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Orbital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elements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RV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transit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astrom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Temperature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Atmosphere comp.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Albedo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polarimetry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redist.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Evaporation 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Context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Methods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Architecture,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mult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RV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transit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phot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(inc. TTV),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imaging,astrometry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Origine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spectroscopy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polarimetry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young disks, transition disks, debris disks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Parent star properties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spectroscopy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imaging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mass,metallicity,mult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800" i="1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Characterizing exoplanets requires different techniques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685800" y="0"/>
            <a:ext cx="8202613" cy="1419225"/>
          </a:xfrm>
        </p:spPr>
        <p:txBody>
          <a:bodyPr/>
          <a:lstStyle/>
          <a:p>
            <a:r>
              <a:rPr lang="fr-FR" smtClean="0"/>
              <a:t>Earth atmosphere (variable)</a:t>
            </a:r>
          </a:p>
        </p:txBody>
      </p:sp>
      <p:sp>
        <p:nvSpPr>
          <p:cNvPr id="430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7800" y="5943600"/>
            <a:ext cx="6324600" cy="1298575"/>
          </a:xfrm>
        </p:spPr>
        <p:txBody>
          <a:bodyPr/>
          <a:lstStyle/>
          <a:p>
            <a:pPr marL="0" indent="0"/>
            <a:r>
              <a:rPr lang="fr-FR" smtClean="0"/>
              <a:t>Advantage for imaging</a:t>
            </a:r>
          </a:p>
        </p:txBody>
      </p:sp>
      <p:pic>
        <p:nvPicPr>
          <p:cNvPr id="43012" name="Picture 4" descr="0.9 - 2.7um transm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Planets atmopshere diversity</a:t>
            </a:r>
          </a:p>
        </p:txBody>
      </p:sp>
      <p:sp>
        <p:nvSpPr>
          <p:cNvPr id="44035" name="Espace réservé du graphique 2"/>
          <p:cNvSpPr>
            <a:spLocks noGrp="1" noTextEdit="1"/>
          </p:cNvSpPr>
          <p:nvPr>
            <p:ph type="chart" sz="half" idx="1"/>
          </p:nvPr>
        </p:nvSpPr>
        <p:spPr/>
      </p:sp>
      <p:sp>
        <p:nvSpPr>
          <p:cNvPr id="4403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5257800"/>
            <a:ext cx="7607300" cy="2974975"/>
          </a:xfrm>
        </p:spPr>
        <p:txBody>
          <a:bodyPr/>
          <a:lstStyle/>
          <a:p>
            <a:pPr marL="0" indent="0"/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Reflected flux					fractional polarization (p =90)</a:t>
            </a:r>
          </a:p>
          <a:p>
            <a:pPr marL="0" indent="0"/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Earth-like planet</a:t>
            </a:r>
          </a:p>
          <a:p>
            <a:pPr marL="0" indent="0"/>
            <a:r>
              <a:rPr lang="fr-FR" sz="1800" i="1" smtClean="0">
                <a:latin typeface="Times New Roman" pitchFamily="18" charset="0"/>
                <a:cs typeface="Times New Roman" pitchFamily="18" charset="0"/>
              </a:rPr>
              <a:t>(STAM et al, 2008)_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871663"/>
            <a:ext cx="8372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33913" y="5181600"/>
            <a:ext cx="4025900" cy="917575"/>
          </a:xfrm>
        </p:spPr>
        <p:txBody>
          <a:bodyPr/>
          <a:lstStyle/>
          <a:p>
            <a:pPr marL="0" indent="0"/>
            <a:r>
              <a:rPr lang="fr-FR" sz="1800" i="1" smtClean="0">
                <a:latin typeface="Times New Roman" pitchFamily="18" charset="0"/>
                <a:cs typeface="Times New Roman" pitchFamily="18" charset="0"/>
              </a:rPr>
              <a:t>Currus, alta-stratus; strato-cumulus</a:t>
            </a:r>
          </a:p>
          <a:p>
            <a:pPr marL="0" indent="0"/>
            <a:r>
              <a:rPr lang="fr-FR" sz="1800" i="1" smtClean="0">
                <a:latin typeface="Times New Roman" pitchFamily="18" charset="0"/>
                <a:cs typeface="Times New Roman" pitchFamily="18" charset="0"/>
              </a:rPr>
              <a:t>(Tinetti et al, 2007)</a:t>
            </a:r>
          </a:p>
        </p:txBody>
      </p:sp>
      <p:pic>
        <p:nvPicPr>
          <p:cNvPr id="450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778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4343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752600"/>
            <a:ext cx="8493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609600" y="304800"/>
            <a:ext cx="8202613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4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Planets</a:t>
            </a:r>
            <a:r>
              <a:rPr lang="fr-F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and temporal </a:t>
            </a:r>
            <a:r>
              <a:rPr lang="fr-FR" sz="4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variability</a:t>
            </a:r>
            <a:endParaRPr lang="fr-FR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-2133600" y="0"/>
            <a:ext cx="8194675" cy="1400175"/>
          </a:xfrm>
        </p:spPr>
        <p:txBody>
          <a:bodyPr/>
          <a:lstStyle/>
          <a:p>
            <a:r>
              <a:rPr lang="fr-FR" sz="4000" smtClean="0"/>
              <a:t>Synergies</a:t>
            </a:r>
            <a:r>
              <a:rPr lang="fr-FR" sz="3600" smtClean="0"/>
              <a:t/>
            </a:r>
            <a:br>
              <a:rPr lang="fr-FR" sz="3600" smtClean="0"/>
            </a:br>
            <a:r>
              <a:rPr lang="fr-FR" sz="3600" smtClean="0"/>
              <a:t>					</a:t>
            </a:r>
          </a:p>
        </p:txBody>
      </p:sp>
      <p:grpSp>
        <p:nvGrpSpPr>
          <p:cNvPr id="46083" name="Group 1148"/>
          <p:cNvGrpSpPr>
            <a:grpSpLocks/>
          </p:cNvGrpSpPr>
          <p:nvPr/>
        </p:nvGrpSpPr>
        <p:grpSpPr bwMode="auto">
          <a:xfrm>
            <a:off x="0" y="3886200"/>
            <a:ext cx="4648200" cy="2971800"/>
            <a:chOff x="1804" y="3325"/>
            <a:chExt cx="1253" cy="895"/>
          </a:xfrm>
        </p:grpSpPr>
        <p:sp>
          <p:nvSpPr>
            <p:cNvPr id="46091" name="AutoShape 99"/>
            <p:cNvSpPr>
              <a:spLocks noChangeAspect="1" noChangeArrowheads="1" noTextEdit="1"/>
            </p:cNvSpPr>
            <p:nvPr/>
          </p:nvSpPr>
          <p:spPr bwMode="auto">
            <a:xfrm>
              <a:off x="1804" y="3325"/>
              <a:ext cx="1253" cy="8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6092" name="Group 301"/>
            <p:cNvGrpSpPr>
              <a:grpSpLocks/>
            </p:cNvGrpSpPr>
            <p:nvPr/>
          </p:nvGrpSpPr>
          <p:grpSpPr bwMode="auto">
            <a:xfrm>
              <a:off x="1804" y="3325"/>
              <a:ext cx="1253" cy="895"/>
              <a:chOff x="1804" y="3313"/>
              <a:chExt cx="1253" cy="895"/>
            </a:xfrm>
          </p:grpSpPr>
          <p:sp>
            <p:nvSpPr>
              <p:cNvPr id="46938" name="Rectangle 101"/>
              <p:cNvSpPr>
                <a:spLocks noChangeArrowheads="1"/>
              </p:cNvSpPr>
              <p:nvPr/>
            </p:nvSpPr>
            <p:spPr bwMode="auto">
              <a:xfrm>
                <a:off x="1804" y="3313"/>
                <a:ext cx="1253" cy="89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9" name="Line 102"/>
              <p:cNvSpPr>
                <a:spLocks noChangeShapeType="1"/>
              </p:cNvSpPr>
              <p:nvPr/>
            </p:nvSpPr>
            <p:spPr bwMode="auto">
              <a:xfrm>
                <a:off x="1992" y="4074"/>
                <a:ext cx="9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0" name="Line 103"/>
              <p:cNvSpPr>
                <a:spLocks noChangeShapeType="1"/>
              </p:cNvSpPr>
              <p:nvPr/>
            </p:nvSpPr>
            <p:spPr bwMode="auto">
              <a:xfrm flipV="1">
                <a:off x="1992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1" name="Freeform 104"/>
              <p:cNvSpPr>
                <a:spLocks/>
              </p:cNvSpPr>
              <p:nvPr/>
            </p:nvSpPr>
            <p:spPr bwMode="auto">
              <a:xfrm>
                <a:off x="1974" y="4094"/>
                <a:ext cx="5" cy="17"/>
              </a:xfrm>
              <a:custGeom>
                <a:avLst/>
                <a:gdLst>
                  <a:gd name="T0" fmla="*/ 0 w 8"/>
                  <a:gd name="T1" fmla="*/ 3 h 35"/>
                  <a:gd name="T2" fmla="*/ 2 w 8"/>
                  <a:gd name="T3" fmla="*/ 2 h 35"/>
                  <a:gd name="T4" fmla="*/ 5 w 8"/>
                  <a:gd name="T5" fmla="*/ 0 h 35"/>
                  <a:gd name="T6" fmla="*/ 5 w 8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5"/>
                  <a:gd name="T14" fmla="*/ 8 w 8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5">
                    <a:moveTo>
                      <a:pt x="0" y="6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8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2" name="Freeform 105"/>
              <p:cNvSpPr>
                <a:spLocks/>
              </p:cNvSpPr>
              <p:nvPr/>
            </p:nvSpPr>
            <p:spPr bwMode="auto">
              <a:xfrm>
                <a:off x="1989" y="4094"/>
                <a:ext cx="11" cy="17"/>
              </a:xfrm>
              <a:custGeom>
                <a:avLst/>
                <a:gdLst>
                  <a:gd name="T0" fmla="*/ 5 w 23"/>
                  <a:gd name="T1" fmla="*/ 0 h 35"/>
                  <a:gd name="T2" fmla="*/ 2 w 23"/>
                  <a:gd name="T3" fmla="*/ 1 h 35"/>
                  <a:gd name="T4" fmla="*/ 0 w 23"/>
                  <a:gd name="T5" fmla="*/ 3 h 35"/>
                  <a:gd name="T6" fmla="*/ 0 w 23"/>
                  <a:gd name="T7" fmla="*/ 7 h 35"/>
                  <a:gd name="T8" fmla="*/ 0 w 23"/>
                  <a:gd name="T9" fmla="*/ 10 h 35"/>
                  <a:gd name="T10" fmla="*/ 0 w 23"/>
                  <a:gd name="T11" fmla="*/ 14 h 35"/>
                  <a:gd name="T12" fmla="*/ 2 w 23"/>
                  <a:gd name="T13" fmla="*/ 17 h 35"/>
                  <a:gd name="T14" fmla="*/ 5 w 23"/>
                  <a:gd name="T15" fmla="*/ 17 h 35"/>
                  <a:gd name="T16" fmla="*/ 7 w 23"/>
                  <a:gd name="T17" fmla="*/ 17 h 35"/>
                  <a:gd name="T18" fmla="*/ 9 w 23"/>
                  <a:gd name="T19" fmla="*/ 17 h 35"/>
                  <a:gd name="T20" fmla="*/ 10 w 23"/>
                  <a:gd name="T21" fmla="*/ 14 h 35"/>
                  <a:gd name="T22" fmla="*/ 11 w 23"/>
                  <a:gd name="T23" fmla="*/ 10 h 35"/>
                  <a:gd name="T24" fmla="*/ 11 w 23"/>
                  <a:gd name="T25" fmla="*/ 7 h 35"/>
                  <a:gd name="T26" fmla="*/ 10 w 23"/>
                  <a:gd name="T27" fmla="*/ 3 h 35"/>
                  <a:gd name="T28" fmla="*/ 9 w 23"/>
                  <a:gd name="T29" fmla="*/ 1 h 35"/>
                  <a:gd name="T30" fmla="*/ 7 w 23"/>
                  <a:gd name="T31" fmla="*/ 0 h 35"/>
                  <a:gd name="T32" fmla="*/ 5 w 2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5"/>
                  <a:gd name="T53" fmla="*/ 23 w 2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8" y="34"/>
                    </a:lnTo>
                    <a:lnTo>
                      <a:pt x="21" y="29"/>
                    </a:lnTo>
                    <a:lnTo>
                      <a:pt x="23" y="20"/>
                    </a:lnTo>
                    <a:lnTo>
                      <a:pt x="23" y="15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3" name="Freeform 106"/>
              <p:cNvSpPr>
                <a:spLocks/>
              </p:cNvSpPr>
              <p:nvPr/>
            </p:nvSpPr>
            <p:spPr bwMode="auto">
              <a:xfrm>
                <a:off x="2004" y="4088"/>
                <a:ext cx="8" cy="11"/>
              </a:xfrm>
              <a:custGeom>
                <a:avLst/>
                <a:gdLst>
                  <a:gd name="T0" fmla="*/ 3 w 15"/>
                  <a:gd name="T1" fmla="*/ 0 h 21"/>
                  <a:gd name="T2" fmla="*/ 2 w 15"/>
                  <a:gd name="T3" fmla="*/ 0 h 21"/>
                  <a:gd name="T4" fmla="*/ 1 w 15"/>
                  <a:gd name="T5" fmla="*/ 2 h 21"/>
                  <a:gd name="T6" fmla="*/ 0 w 15"/>
                  <a:gd name="T7" fmla="*/ 5 h 21"/>
                  <a:gd name="T8" fmla="*/ 0 w 15"/>
                  <a:gd name="T9" fmla="*/ 6 h 21"/>
                  <a:gd name="T10" fmla="*/ 1 w 15"/>
                  <a:gd name="T11" fmla="*/ 8 h 21"/>
                  <a:gd name="T12" fmla="*/ 2 w 15"/>
                  <a:gd name="T13" fmla="*/ 10 h 21"/>
                  <a:gd name="T14" fmla="*/ 3 w 15"/>
                  <a:gd name="T15" fmla="*/ 11 h 21"/>
                  <a:gd name="T16" fmla="*/ 5 w 15"/>
                  <a:gd name="T17" fmla="*/ 11 h 21"/>
                  <a:gd name="T18" fmla="*/ 6 w 15"/>
                  <a:gd name="T19" fmla="*/ 10 h 21"/>
                  <a:gd name="T20" fmla="*/ 7 w 15"/>
                  <a:gd name="T21" fmla="*/ 8 h 21"/>
                  <a:gd name="T22" fmla="*/ 8 w 15"/>
                  <a:gd name="T23" fmla="*/ 6 h 21"/>
                  <a:gd name="T24" fmla="*/ 8 w 15"/>
                  <a:gd name="T25" fmla="*/ 5 h 21"/>
                  <a:gd name="T26" fmla="*/ 7 w 15"/>
                  <a:gd name="T27" fmla="*/ 2 h 21"/>
                  <a:gd name="T28" fmla="*/ 6 w 15"/>
                  <a:gd name="T29" fmla="*/ 0 h 21"/>
                  <a:gd name="T30" fmla="*/ 5 w 15"/>
                  <a:gd name="T31" fmla="*/ 0 h 21"/>
                  <a:gd name="T32" fmla="*/ 3 w 1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1"/>
                  <a:gd name="T53" fmla="*/ 15 w 1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1">
                    <a:moveTo>
                      <a:pt x="6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4" y="16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4" name="Line 107"/>
              <p:cNvSpPr>
                <a:spLocks noChangeShapeType="1"/>
              </p:cNvSpPr>
              <p:nvPr/>
            </p:nvSpPr>
            <p:spPr bwMode="auto">
              <a:xfrm flipV="1">
                <a:off x="2153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5" name="Freeform 108"/>
              <p:cNvSpPr>
                <a:spLocks/>
              </p:cNvSpPr>
              <p:nvPr/>
            </p:nvSpPr>
            <p:spPr bwMode="auto">
              <a:xfrm>
                <a:off x="2135" y="4094"/>
                <a:ext cx="5" cy="17"/>
              </a:xfrm>
              <a:custGeom>
                <a:avLst/>
                <a:gdLst>
                  <a:gd name="T0" fmla="*/ 0 w 8"/>
                  <a:gd name="T1" fmla="*/ 3 h 35"/>
                  <a:gd name="T2" fmla="*/ 2 w 8"/>
                  <a:gd name="T3" fmla="*/ 2 h 35"/>
                  <a:gd name="T4" fmla="*/ 5 w 8"/>
                  <a:gd name="T5" fmla="*/ 0 h 35"/>
                  <a:gd name="T6" fmla="*/ 5 w 8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5"/>
                  <a:gd name="T14" fmla="*/ 8 w 8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5">
                    <a:moveTo>
                      <a:pt x="0" y="6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8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6" name="Freeform 109"/>
              <p:cNvSpPr>
                <a:spLocks/>
              </p:cNvSpPr>
              <p:nvPr/>
            </p:nvSpPr>
            <p:spPr bwMode="auto">
              <a:xfrm>
                <a:off x="2150" y="4094"/>
                <a:ext cx="11" cy="17"/>
              </a:xfrm>
              <a:custGeom>
                <a:avLst/>
                <a:gdLst>
                  <a:gd name="T0" fmla="*/ 5 w 23"/>
                  <a:gd name="T1" fmla="*/ 0 h 35"/>
                  <a:gd name="T2" fmla="*/ 2 w 23"/>
                  <a:gd name="T3" fmla="*/ 1 h 35"/>
                  <a:gd name="T4" fmla="*/ 0 w 23"/>
                  <a:gd name="T5" fmla="*/ 3 h 35"/>
                  <a:gd name="T6" fmla="*/ 0 w 23"/>
                  <a:gd name="T7" fmla="*/ 7 h 35"/>
                  <a:gd name="T8" fmla="*/ 0 w 23"/>
                  <a:gd name="T9" fmla="*/ 10 h 35"/>
                  <a:gd name="T10" fmla="*/ 0 w 23"/>
                  <a:gd name="T11" fmla="*/ 14 h 35"/>
                  <a:gd name="T12" fmla="*/ 2 w 23"/>
                  <a:gd name="T13" fmla="*/ 17 h 35"/>
                  <a:gd name="T14" fmla="*/ 5 w 23"/>
                  <a:gd name="T15" fmla="*/ 17 h 35"/>
                  <a:gd name="T16" fmla="*/ 6 w 23"/>
                  <a:gd name="T17" fmla="*/ 17 h 35"/>
                  <a:gd name="T18" fmla="*/ 9 w 23"/>
                  <a:gd name="T19" fmla="*/ 17 h 35"/>
                  <a:gd name="T20" fmla="*/ 10 w 23"/>
                  <a:gd name="T21" fmla="*/ 14 h 35"/>
                  <a:gd name="T22" fmla="*/ 11 w 23"/>
                  <a:gd name="T23" fmla="*/ 10 h 35"/>
                  <a:gd name="T24" fmla="*/ 11 w 23"/>
                  <a:gd name="T25" fmla="*/ 7 h 35"/>
                  <a:gd name="T26" fmla="*/ 10 w 23"/>
                  <a:gd name="T27" fmla="*/ 3 h 35"/>
                  <a:gd name="T28" fmla="*/ 9 w 23"/>
                  <a:gd name="T29" fmla="*/ 1 h 35"/>
                  <a:gd name="T30" fmla="*/ 6 w 23"/>
                  <a:gd name="T31" fmla="*/ 0 h 35"/>
                  <a:gd name="T32" fmla="*/ 5 w 2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5"/>
                  <a:gd name="T53" fmla="*/ 23 w 2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21" y="29"/>
                    </a:lnTo>
                    <a:lnTo>
                      <a:pt x="23" y="20"/>
                    </a:lnTo>
                    <a:lnTo>
                      <a:pt x="23" y="15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7" name="Freeform 110"/>
              <p:cNvSpPr>
                <a:spLocks/>
              </p:cNvSpPr>
              <p:nvPr/>
            </p:nvSpPr>
            <p:spPr bwMode="auto">
              <a:xfrm>
                <a:off x="2166" y="4088"/>
                <a:ext cx="3" cy="11"/>
              </a:xfrm>
              <a:custGeom>
                <a:avLst/>
                <a:gdLst>
                  <a:gd name="T0" fmla="*/ 0 w 6"/>
                  <a:gd name="T1" fmla="*/ 2 h 21"/>
                  <a:gd name="T2" fmla="*/ 1 w 6"/>
                  <a:gd name="T3" fmla="*/ 2 h 21"/>
                  <a:gd name="T4" fmla="*/ 3 w 6"/>
                  <a:gd name="T5" fmla="*/ 0 h 21"/>
                  <a:gd name="T6" fmla="*/ 3 w 6"/>
                  <a:gd name="T7" fmla="*/ 11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1"/>
                  <a:gd name="T14" fmla="*/ 6 w 6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1">
                    <a:moveTo>
                      <a:pt x="0" y="4"/>
                    </a:moveTo>
                    <a:lnTo>
                      <a:pt x="2" y="3"/>
                    </a:lnTo>
                    <a:lnTo>
                      <a:pt x="6" y="0"/>
                    </a:lnTo>
                    <a:lnTo>
                      <a:pt x="6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8" name="Line 111"/>
              <p:cNvSpPr>
                <a:spLocks noChangeShapeType="1"/>
              </p:cNvSpPr>
              <p:nvPr/>
            </p:nvSpPr>
            <p:spPr bwMode="auto">
              <a:xfrm flipV="1">
                <a:off x="2314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49" name="Freeform 112"/>
              <p:cNvSpPr>
                <a:spLocks/>
              </p:cNvSpPr>
              <p:nvPr/>
            </p:nvSpPr>
            <p:spPr bwMode="auto">
              <a:xfrm>
                <a:off x="2296" y="4094"/>
                <a:ext cx="4" cy="17"/>
              </a:xfrm>
              <a:custGeom>
                <a:avLst/>
                <a:gdLst>
                  <a:gd name="T0" fmla="*/ 0 w 7"/>
                  <a:gd name="T1" fmla="*/ 3 h 35"/>
                  <a:gd name="T2" fmla="*/ 1 w 7"/>
                  <a:gd name="T3" fmla="*/ 2 h 35"/>
                  <a:gd name="T4" fmla="*/ 4 w 7"/>
                  <a:gd name="T5" fmla="*/ 0 h 35"/>
                  <a:gd name="T6" fmla="*/ 4 w 7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5"/>
                  <a:gd name="T14" fmla="*/ 7 w 7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5">
                    <a:moveTo>
                      <a:pt x="0" y="6"/>
                    </a:moveTo>
                    <a:lnTo>
                      <a:pt x="2" y="5"/>
                    </a:lnTo>
                    <a:lnTo>
                      <a:pt x="7" y="0"/>
                    </a:lnTo>
                    <a:lnTo>
                      <a:pt x="7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0" name="Freeform 113"/>
              <p:cNvSpPr>
                <a:spLocks/>
              </p:cNvSpPr>
              <p:nvPr/>
            </p:nvSpPr>
            <p:spPr bwMode="auto">
              <a:xfrm>
                <a:off x="2310" y="4094"/>
                <a:ext cx="12" cy="17"/>
              </a:xfrm>
              <a:custGeom>
                <a:avLst/>
                <a:gdLst>
                  <a:gd name="T0" fmla="*/ 5 w 23"/>
                  <a:gd name="T1" fmla="*/ 0 h 35"/>
                  <a:gd name="T2" fmla="*/ 3 w 23"/>
                  <a:gd name="T3" fmla="*/ 1 h 35"/>
                  <a:gd name="T4" fmla="*/ 1 w 23"/>
                  <a:gd name="T5" fmla="*/ 3 h 35"/>
                  <a:gd name="T6" fmla="*/ 0 w 23"/>
                  <a:gd name="T7" fmla="*/ 7 h 35"/>
                  <a:gd name="T8" fmla="*/ 0 w 23"/>
                  <a:gd name="T9" fmla="*/ 10 h 35"/>
                  <a:gd name="T10" fmla="*/ 1 w 23"/>
                  <a:gd name="T11" fmla="*/ 14 h 35"/>
                  <a:gd name="T12" fmla="*/ 3 w 23"/>
                  <a:gd name="T13" fmla="*/ 17 h 35"/>
                  <a:gd name="T14" fmla="*/ 5 w 23"/>
                  <a:gd name="T15" fmla="*/ 17 h 35"/>
                  <a:gd name="T16" fmla="*/ 7 w 23"/>
                  <a:gd name="T17" fmla="*/ 17 h 35"/>
                  <a:gd name="T18" fmla="*/ 9 w 23"/>
                  <a:gd name="T19" fmla="*/ 17 h 35"/>
                  <a:gd name="T20" fmla="*/ 11 w 23"/>
                  <a:gd name="T21" fmla="*/ 14 h 35"/>
                  <a:gd name="T22" fmla="*/ 12 w 23"/>
                  <a:gd name="T23" fmla="*/ 10 h 35"/>
                  <a:gd name="T24" fmla="*/ 12 w 23"/>
                  <a:gd name="T25" fmla="*/ 7 h 35"/>
                  <a:gd name="T26" fmla="*/ 11 w 23"/>
                  <a:gd name="T27" fmla="*/ 3 h 35"/>
                  <a:gd name="T28" fmla="*/ 9 w 23"/>
                  <a:gd name="T29" fmla="*/ 1 h 35"/>
                  <a:gd name="T30" fmla="*/ 7 w 23"/>
                  <a:gd name="T31" fmla="*/ 0 h 35"/>
                  <a:gd name="T32" fmla="*/ 5 w 2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5"/>
                  <a:gd name="T53" fmla="*/ 23 w 2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5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8" y="34"/>
                    </a:lnTo>
                    <a:lnTo>
                      <a:pt x="21" y="29"/>
                    </a:lnTo>
                    <a:lnTo>
                      <a:pt x="23" y="20"/>
                    </a:lnTo>
                    <a:lnTo>
                      <a:pt x="23" y="15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1" name="Freeform 114"/>
              <p:cNvSpPr>
                <a:spLocks/>
              </p:cNvSpPr>
              <p:nvPr/>
            </p:nvSpPr>
            <p:spPr bwMode="auto">
              <a:xfrm>
                <a:off x="2326" y="4088"/>
                <a:ext cx="7" cy="11"/>
              </a:xfrm>
              <a:custGeom>
                <a:avLst/>
                <a:gdLst>
                  <a:gd name="T0" fmla="*/ 1 w 14"/>
                  <a:gd name="T1" fmla="*/ 3 h 21"/>
                  <a:gd name="T2" fmla="*/ 1 w 14"/>
                  <a:gd name="T3" fmla="*/ 2 h 21"/>
                  <a:gd name="T4" fmla="*/ 1 w 14"/>
                  <a:gd name="T5" fmla="*/ 1 h 21"/>
                  <a:gd name="T6" fmla="*/ 2 w 14"/>
                  <a:gd name="T7" fmla="*/ 0 h 21"/>
                  <a:gd name="T8" fmla="*/ 3 w 14"/>
                  <a:gd name="T9" fmla="*/ 0 h 21"/>
                  <a:gd name="T10" fmla="*/ 5 w 14"/>
                  <a:gd name="T11" fmla="*/ 0 h 21"/>
                  <a:gd name="T12" fmla="*/ 6 w 14"/>
                  <a:gd name="T13" fmla="*/ 0 h 21"/>
                  <a:gd name="T14" fmla="*/ 7 w 14"/>
                  <a:gd name="T15" fmla="*/ 1 h 21"/>
                  <a:gd name="T16" fmla="*/ 7 w 14"/>
                  <a:gd name="T17" fmla="*/ 2 h 21"/>
                  <a:gd name="T18" fmla="*/ 7 w 14"/>
                  <a:gd name="T19" fmla="*/ 3 h 21"/>
                  <a:gd name="T20" fmla="*/ 7 w 14"/>
                  <a:gd name="T21" fmla="*/ 4 h 21"/>
                  <a:gd name="T22" fmla="*/ 5 w 14"/>
                  <a:gd name="T23" fmla="*/ 6 h 21"/>
                  <a:gd name="T24" fmla="*/ 0 w 14"/>
                  <a:gd name="T25" fmla="*/ 11 h 21"/>
                  <a:gd name="T26" fmla="*/ 7 w 14"/>
                  <a:gd name="T27" fmla="*/ 1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1"/>
                  <a:gd name="T44" fmla="*/ 14 w 1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1">
                    <a:moveTo>
                      <a:pt x="1" y="5"/>
                    </a:moveTo>
                    <a:lnTo>
                      <a:pt x="1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0" y="21"/>
                    </a:lnTo>
                    <a:lnTo>
                      <a:pt x="14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2" name="Line 115"/>
              <p:cNvSpPr>
                <a:spLocks noChangeShapeType="1"/>
              </p:cNvSpPr>
              <p:nvPr/>
            </p:nvSpPr>
            <p:spPr bwMode="auto">
              <a:xfrm flipV="1">
                <a:off x="2475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3" name="Freeform 116"/>
              <p:cNvSpPr>
                <a:spLocks/>
              </p:cNvSpPr>
              <p:nvPr/>
            </p:nvSpPr>
            <p:spPr bwMode="auto">
              <a:xfrm>
                <a:off x="2457" y="4094"/>
                <a:ext cx="4" cy="17"/>
              </a:xfrm>
              <a:custGeom>
                <a:avLst/>
                <a:gdLst>
                  <a:gd name="T0" fmla="*/ 0 w 8"/>
                  <a:gd name="T1" fmla="*/ 3 h 35"/>
                  <a:gd name="T2" fmla="*/ 1 w 8"/>
                  <a:gd name="T3" fmla="*/ 2 h 35"/>
                  <a:gd name="T4" fmla="*/ 4 w 8"/>
                  <a:gd name="T5" fmla="*/ 0 h 35"/>
                  <a:gd name="T6" fmla="*/ 4 w 8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5"/>
                  <a:gd name="T14" fmla="*/ 8 w 8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5">
                    <a:moveTo>
                      <a:pt x="0" y="6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8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4" name="Freeform 117"/>
              <p:cNvSpPr>
                <a:spLocks/>
              </p:cNvSpPr>
              <p:nvPr/>
            </p:nvSpPr>
            <p:spPr bwMode="auto">
              <a:xfrm>
                <a:off x="2471" y="4094"/>
                <a:ext cx="12" cy="17"/>
              </a:xfrm>
              <a:custGeom>
                <a:avLst/>
                <a:gdLst>
                  <a:gd name="T0" fmla="*/ 5 w 23"/>
                  <a:gd name="T1" fmla="*/ 0 h 35"/>
                  <a:gd name="T2" fmla="*/ 3 w 23"/>
                  <a:gd name="T3" fmla="*/ 1 h 35"/>
                  <a:gd name="T4" fmla="*/ 1 w 23"/>
                  <a:gd name="T5" fmla="*/ 3 h 35"/>
                  <a:gd name="T6" fmla="*/ 0 w 23"/>
                  <a:gd name="T7" fmla="*/ 7 h 35"/>
                  <a:gd name="T8" fmla="*/ 0 w 23"/>
                  <a:gd name="T9" fmla="*/ 10 h 35"/>
                  <a:gd name="T10" fmla="*/ 1 w 23"/>
                  <a:gd name="T11" fmla="*/ 14 h 35"/>
                  <a:gd name="T12" fmla="*/ 3 w 23"/>
                  <a:gd name="T13" fmla="*/ 17 h 35"/>
                  <a:gd name="T14" fmla="*/ 5 w 23"/>
                  <a:gd name="T15" fmla="*/ 17 h 35"/>
                  <a:gd name="T16" fmla="*/ 7 w 23"/>
                  <a:gd name="T17" fmla="*/ 17 h 35"/>
                  <a:gd name="T18" fmla="*/ 9 w 23"/>
                  <a:gd name="T19" fmla="*/ 17 h 35"/>
                  <a:gd name="T20" fmla="*/ 11 w 23"/>
                  <a:gd name="T21" fmla="*/ 14 h 35"/>
                  <a:gd name="T22" fmla="*/ 12 w 23"/>
                  <a:gd name="T23" fmla="*/ 10 h 35"/>
                  <a:gd name="T24" fmla="*/ 12 w 23"/>
                  <a:gd name="T25" fmla="*/ 7 h 35"/>
                  <a:gd name="T26" fmla="*/ 11 w 23"/>
                  <a:gd name="T27" fmla="*/ 3 h 35"/>
                  <a:gd name="T28" fmla="*/ 9 w 23"/>
                  <a:gd name="T29" fmla="*/ 1 h 35"/>
                  <a:gd name="T30" fmla="*/ 7 w 23"/>
                  <a:gd name="T31" fmla="*/ 0 h 35"/>
                  <a:gd name="T32" fmla="*/ 5 w 2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5"/>
                  <a:gd name="T53" fmla="*/ 23 w 2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21" y="29"/>
                    </a:lnTo>
                    <a:lnTo>
                      <a:pt x="23" y="20"/>
                    </a:lnTo>
                    <a:lnTo>
                      <a:pt x="23" y="15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5" name="Freeform 118"/>
              <p:cNvSpPr>
                <a:spLocks/>
              </p:cNvSpPr>
              <p:nvPr/>
            </p:nvSpPr>
            <p:spPr bwMode="auto">
              <a:xfrm>
                <a:off x="2486" y="4088"/>
                <a:ext cx="8" cy="11"/>
              </a:xfrm>
              <a:custGeom>
                <a:avLst/>
                <a:gdLst>
                  <a:gd name="T0" fmla="*/ 1 w 15"/>
                  <a:gd name="T1" fmla="*/ 0 h 21"/>
                  <a:gd name="T2" fmla="*/ 7 w 15"/>
                  <a:gd name="T3" fmla="*/ 0 h 21"/>
                  <a:gd name="T4" fmla="*/ 4 w 15"/>
                  <a:gd name="T5" fmla="*/ 4 h 21"/>
                  <a:gd name="T6" fmla="*/ 6 w 15"/>
                  <a:gd name="T7" fmla="*/ 4 h 21"/>
                  <a:gd name="T8" fmla="*/ 6 w 15"/>
                  <a:gd name="T9" fmla="*/ 5 h 21"/>
                  <a:gd name="T10" fmla="*/ 7 w 15"/>
                  <a:gd name="T11" fmla="*/ 5 h 21"/>
                  <a:gd name="T12" fmla="*/ 8 w 15"/>
                  <a:gd name="T13" fmla="*/ 7 h 21"/>
                  <a:gd name="T14" fmla="*/ 8 w 15"/>
                  <a:gd name="T15" fmla="*/ 8 h 21"/>
                  <a:gd name="T16" fmla="*/ 7 w 15"/>
                  <a:gd name="T17" fmla="*/ 9 h 21"/>
                  <a:gd name="T18" fmla="*/ 6 w 15"/>
                  <a:gd name="T19" fmla="*/ 10 h 21"/>
                  <a:gd name="T20" fmla="*/ 5 w 15"/>
                  <a:gd name="T21" fmla="*/ 11 h 21"/>
                  <a:gd name="T22" fmla="*/ 3 w 15"/>
                  <a:gd name="T23" fmla="*/ 11 h 21"/>
                  <a:gd name="T24" fmla="*/ 1 w 15"/>
                  <a:gd name="T25" fmla="*/ 10 h 21"/>
                  <a:gd name="T26" fmla="*/ 1 w 15"/>
                  <a:gd name="T27" fmla="*/ 10 h 21"/>
                  <a:gd name="T28" fmla="*/ 0 w 15"/>
                  <a:gd name="T29" fmla="*/ 8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21"/>
                  <a:gd name="T47" fmla="*/ 15 w 15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21">
                    <a:moveTo>
                      <a:pt x="2" y="0"/>
                    </a:moveTo>
                    <a:lnTo>
                      <a:pt x="14" y="0"/>
                    </a:lnTo>
                    <a:lnTo>
                      <a:pt x="7" y="8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2" y="20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6" name="Line 119"/>
              <p:cNvSpPr>
                <a:spLocks noChangeShapeType="1"/>
              </p:cNvSpPr>
              <p:nvPr/>
            </p:nvSpPr>
            <p:spPr bwMode="auto">
              <a:xfrm flipV="1">
                <a:off x="2635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7" name="Freeform 120"/>
              <p:cNvSpPr>
                <a:spLocks/>
              </p:cNvSpPr>
              <p:nvPr/>
            </p:nvSpPr>
            <p:spPr bwMode="auto">
              <a:xfrm>
                <a:off x="2618" y="4094"/>
                <a:ext cx="4" cy="17"/>
              </a:xfrm>
              <a:custGeom>
                <a:avLst/>
                <a:gdLst>
                  <a:gd name="T0" fmla="*/ 0 w 9"/>
                  <a:gd name="T1" fmla="*/ 3 h 35"/>
                  <a:gd name="T2" fmla="*/ 2 w 9"/>
                  <a:gd name="T3" fmla="*/ 2 h 35"/>
                  <a:gd name="T4" fmla="*/ 4 w 9"/>
                  <a:gd name="T5" fmla="*/ 0 h 35"/>
                  <a:gd name="T6" fmla="*/ 4 w 9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5"/>
                  <a:gd name="T14" fmla="*/ 9 w 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5">
                    <a:moveTo>
                      <a:pt x="0" y="6"/>
                    </a:moveTo>
                    <a:lnTo>
                      <a:pt x="4" y="5"/>
                    </a:lnTo>
                    <a:lnTo>
                      <a:pt x="9" y="0"/>
                    </a:lnTo>
                    <a:lnTo>
                      <a:pt x="9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8" name="Freeform 121"/>
              <p:cNvSpPr>
                <a:spLocks/>
              </p:cNvSpPr>
              <p:nvPr/>
            </p:nvSpPr>
            <p:spPr bwMode="auto">
              <a:xfrm>
                <a:off x="2632" y="4094"/>
                <a:ext cx="11" cy="17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1 h 35"/>
                  <a:gd name="T4" fmla="*/ 1 w 22"/>
                  <a:gd name="T5" fmla="*/ 3 h 35"/>
                  <a:gd name="T6" fmla="*/ 0 w 22"/>
                  <a:gd name="T7" fmla="*/ 7 h 35"/>
                  <a:gd name="T8" fmla="*/ 0 w 22"/>
                  <a:gd name="T9" fmla="*/ 10 h 35"/>
                  <a:gd name="T10" fmla="*/ 1 w 22"/>
                  <a:gd name="T11" fmla="*/ 14 h 35"/>
                  <a:gd name="T12" fmla="*/ 3 w 22"/>
                  <a:gd name="T13" fmla="*/ 17 h 35"/>
                  <a:gd name="T14" fmla="*/ 5 w 22"/>
                  <a:gd name="T15" fmla="*/ 17 h 35"/>
                  <a:gd name="T16" fmla="*/ 6 w 22"/>
                  <a:gd name="T17" fmla="*/ 17 h 35"/>
                  <a:gd name="T18" fmla="*/ 9 w 22"/>
                  <a:gd name="T19" fmla="*/ 17 h 35"/>
                  <a:gd name="T20" fmla="*/ 11 w 22"/>
                  <a:gd name="T21" fmla="*/ 14 h 35"/>
                  <a:gd name="T22" fmla="*/ 11 w 22"/>
                  <a:gd name="T23" fmla="*/ 10 h 35"/>
                  <a:gd name="T24" fmla="*/ 11 w 22"/>
                  <a:gd name="T25" fmla="*/ 7 h 35"/>
                  <a:gd name="T26" fmla="*/ 11 w 22"/>
                  <a:gd name="T27" fmla="*/ 3 h 35"/>
                  <a:gd name="T28" fmla="*/ 9 w 22"/>
                  <a:gd name="T29" fmla="*/ 1 h 35"/>
                  <a:gd name="T30" fmla="*/ 6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9" name="Freeform 122"/>
              <p:cNvSpPr>
                <a:spLocks/>
              </p:cNvSpPr>
              <p:nvPr/>
            </p:nvSpPr>
            <p:spPr bwMode="auto">
              <a:xfrm>
                <a:off x="2647" y="4088"/>
                <a:ext cx="8" cy="7"/>
              </a:xfrm>
              <a:custGeom>
                <a:avLst/>
                <a:gdLst>
                  <a:gd name="T0" fmla="*/ 5 w 15"/>
                  <a:gd name="T1" fmla="*/ 0 h 14"/>
                  <a:gd name="T2" fmla="*/ 0 w 15"/>
                  <a:gd name="T3" fmla="*/ 7 h 14"/>
                  <a:gd name="T4" fmla="*/ 8 w 15"/>
                  <a:gd name="T5" fmla="*/ 7 h 14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4"/>
                  <a:gd name="T11" fmla="*/ 15 w 1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4">
                    <a:moveTo>
                      <a:pt x="10" y="0"/>
                    </a:moveTo>
                    <a:lnTo>
                      <a:pt x="0" y="14"/>
                    </a:lnTo>
                    <a:lnTo>
                      <a:pt x="15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0" name="Line 123"/>
              <p:cNvSpPr>
                <a:spLocks noChangeShapeType="1"/>
              </p:cNvSpPr>
              <p:nvPr/>
            </p:nvSpPr>
            <p:spPr bwMode="auto">
              <a:xfrm>
                <a:off x="2652" y="4088"/>
                <a:ext cx="0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1" name="Line 124"/>
              <p:cNvSpPr>
                <a:spLocks noChangeShapeType="1"/>
              </p:cNvSpPr>
              <p:nvPr/>
            </p:nvSpPr>
            <p:spPr bwMode="auto">
              <a:xfrm flipV="1">
                <a:off x="2796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2" name="Freeform 125"/>
              <p:cNvSpPr>
                <a:spLocks/>
              </p:cNvSpPr>
              <p:nvPr/>
            </p:nvSpPr>
            <p:spPr bwMode="auto">
              <a:xfrm>
                <a:off x="2779" y="4094"/>
                <a:ext cx="4" cy="17"/>
              </a:xfrm>
              <a:custGeom>
                <a:avLst/>
                <a:gdLst>
                  <a:gd name="T0" fmla="*/ 0 w 9"/>
                  <a:gd name="T1" fmla="*/ 3 h 35"/>
                  <a:gd name="T2" fmla="*/ 2 w 9"/>
                  <a:gd name="T3" fmla="*/ 2 h 35"/>
                  <a:gd name="T4" fmla="*/ 4 w 9"/>
                  <a:gd name="T5" fmla="*/ 0 h 35"/>
                  <a:gd name="T6" fmla="*/ 4 w 9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5"/>
                  <a:gd name="T14" fmla="*/ 9 w 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5">
                    <a:moveTo>
                      <a:pt x="0" y="6"/>
                    </a:moveTo>
                    <a:lnTo>
                      <a:pt x="4" y="5"/>
                    </a:lnTo>
                    <a:lnTo>
                      <a:pt x="9" y="0"/>
                    </a:lnTo>
                    <a:lnTo>
                      <a:pt x="9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3" name="Freeform 126"/>
              <p:cNvSpPr>
                <a:spLocks/>
              </p:cNvSpPr>
              <p:nvPr/>
            </p:nvSpPr>
            <p:spPr bwMode="auto">
              <a:xfrm>
                <a:off x="2792" y="4094"/>
                <a:ext cx="12" cy="17"/>
              </a:xfrm>
              <a:custGeom>
                <a:avLst/>
                <a:gdLst>
                  <a:gd name="T0" fmla="*/ 5 w 24"/>
                  <a:gd name="T1" fmla="*/ 0 h 35"/>
                  <a:gd name="T2" fmla="*/ 3 w 24"/>
                  <a:gd name="T3" fmla="*/ 1 h 35"/>
                  <a:gd name="T4" fmla="*/ 2 w 24"/>
                  <a:gd name="T5" fmla="*/ 3 h 35"/>
                  <a:gd name="T6" fmla="*/ 0 w 24"/>
                  <a:gd name="T7" fmla="*/ 7 h 35"/>
                  <a:gd name="T8" fmla="*/ 0 w 24"/>
                  <a:gd name="T9" fmla="*/ 10 h 35"/>
                  <a:gd name="T10" fmla="*/ 2 w 24"/>
                  <a:gd name="T11" fmla="*/ 14 h 35"/>
                  <a:gd name="T12" fmla="*/ 3 w 24"/>
                  <a:gd name="T13" fmla="*/ 17 h 35"/>
                  <a:gd name="T14" fmla="*/ 5 w 24"/>
                  <a:gd name="T15" fmla="*/ 17 h 35"/>
                  <a:gd name="T16" fmla="*/ 7 w 24"/>
                  <a:gd name="T17" fmla="*/ 17 h 35"/>
                  <a:gd name="T18" fmla="*/ 10 w 24"/>
                  <a:gd name="T19" fmla="*/ 17 h 35"/>
                  <a:gd name="T20" fmla="*/ 12 w 24"/>
                  <a:gd name="T21" fmla="*/ 14 h 35"/>
                  <a:gd name="T22" fmla="*/ 12 w 24"/>
                  <a:gd name="T23" fmla="*/ 10 h 35"/>
                  <a:gd name="T24" fmla="*/ 12 w 24"/>
                  <a:gd name="T25" fmla="*/ 7 h 35"/>
                  <a:gd name="T26" fmla="*/ 12 w 24"/>
                  <a:gd name="T27" fmla="*/ 3 h 35"/>
                  <a:gd name="T28" fmla="*/ 10 w 24"/>
                  <a:gd name="T29" fmla="*/ 1 h 35"/>
                  <a:gd name="T30" fmla="*/ 7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4"/>
                    </a:lnTo>
                    <a:lnTo>
                      <a:pt x="23" y="29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3" y="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4" name="Freeform 127"/>
              <p:cNvSpPr>
                <a:spLocks/>
              </p:cNvSpPr>
              <p:nvPr/>
            </p:nvSpPr>
            <p:spPr bwMode="auto">
              <a:xfrm>
                <a:off x="2808" y="4088"/>
                <a:ext cx="7" cy="11"/>
              </a:xfrm>
              <a:custGeom>
                <a:avLst/>
                <a:gdLst>
                  <a:gd name="T0" fmla="*/ 6 w 13"/>
                  <a:gd name="T1" fmla="*/ 0 h 21"/>
                  <a:gd name="T2" fmla="*/ 1 w 13"/>
                  <a:gd name="T3" fmla="*/ 0 h 21"/>
                  <a:gd name="T4" fmla="*/ 1 w 13"/>
                  <a:gd name="T5" fmla="*/ 5 h 21"/>
                  <a:gd name="T6" fmla="*/ 1 w 13"/>
                  <a:gd name="T7" fmla="*/ 4 h 21"/>
                  <a:gd name="T8" fmla="*/ 3 w 13"/>
                  <a:gd name="T9" fmla="*/ 3 h 21"/>
                  <a:gd name="T10" fmla="*/ 4 w 13"/>
                  <a:gd name="T11" fmla="*/ 3 h 21"/>
                  <a:gd name="T12" fmla="*/ 6 w 13"/>
                  <a:gd name="T13" fmla="*/ 4 h 21"/>
                  <a:gd name="T14" fmla="*/ 7 w 13"/>
                  <a:gd name="T15" fmla="*/ 5 h 21"/>
                  <a:gd name="T16" fmla="*/ 7 w 13"/>
                  <a:gd name="T17" fmla="*/ 7 h 21"/>
                  <a:gd name="T18" fmla="*/ 7 w 13"/>
                  <a:gd name="T19" fmla="*/ 8 h 21"/>
                  <a:gd name="T20" fmla="*/ 7 w 13"/>
                  <a:gd name="T21" fmla="*/ 9 h 21"/>
                  <a:gd name="T22" fmla="*/ 6 w 13"/>
                  <a:gd name="T23" fmla="*/ 10 h 21"/>
                  <a:gd name="T24" fmla="*/ 4 w 13"/>
                  <a:gd name="T25" fmla="*/ 11 h 21"/>
                  <a:gd name="T26" fmla="*/ 3 w 13"/>
                  <a:gd name="T27" fmla="*/ 11 h 21"/>
                  <a:gd name="T28" fmla="*/ 1 w 13"/>
                  <a:gd name="T29" fmla="*/ 10 h 21"/>
                  <a:gd name="T30" fmla="*/ 1 w 13"/>
                  <a:gd name="T31" fmla="*/ 10 h 21"/>
                  <a:gd name="T32" fmla="*/ 0 w 13"/>
                  <a:gd name="T33" fmla="*/ 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21"/>
                  <a:gd name="T53" fmla="*/ 13 w 1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21">
                    <a:moveTo>
                      <a:pt x="12" y="0"/>
                    </a:moveTo>
                    <a:lnTo>
                      <a:pt x="2" y="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8" y="21"/>
                    </a:lnTo>
                    <a:lnTo>
                      <a:pt x="5" y="21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5" name="Line 128"/>
              <p:cNvSpPr>
                <a:spLocks noChangeShapeType="1"/>
              </p:cNvSpPr>
              <p:nvPr/>
            </p:nvSpPr>
            <p:spPr bwMode="auto">
              <a:xfrm flipV="1">
                <a:off x="2957" y="4060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6" name="Freeform 129"/>
              <p:cNvSpPr>
                <a:spLocks/>
              </p:cNvSpPr>
              <p:nvPr/>
            </p:nvSpPr>
            <p:spPr bwMode="auto">
              <a:xfrm>
                <a:off x="2940" y="4094"/>
                <a:ext cx="3" cy="17"/>
              </a:xfrm>
              <a:custGeom>
                <a:avLst/>
                <a:gdLst>
                  <a:gd name="T0" fmla="*/ 0 w 8"/>
                  <a:gd name="T1" fmla="*/ 3 h 35"/>
                  <a:gd name="T2" fmla="*/ 1 w 8"/>
                  <a:gd name="T3" fmla="*/ 2 h 35"/>
                  <a:gd name="T4" fmla="*/ 3 w 8"/>
                  <a:gd name="T5" fmla="*/ 0 h 35"/>
                  <a:gd name="T6" fmla="*/ 3 w 8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5"/>
                  <a:gd name="T14" fmla="*/ 8 w 8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5">
                    <a:moveTo>
                      <a:pt x="0" y="6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8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7" name="Freeform 130"/>
              <p:cNvSpPr>
                <a:spLocks/>
              </p:cNvSpPr>
              <p:nvPr/>
            </p:nvSpPr>
            <p:spPr bwMode="auto">
              <a:xfrm>
                <a:off x="2953" y="4094"/>
                <a:ext cx="12" cy="17"/>
              </a:xfrm>
              <a:custGeom>
                <a:avLst/>
                <a:gdLst>
                  <a:gd name="T0" fmla="*/ 5 w 24"/>
                  <a:gd name="T1" fmla="*/ 0 h 35"/>
                  <a:gd name="T2" fmla="*/ 3 w 24"/>
                  <a:gd name="T3" fmla="*/ 1 h 35"/>
                  <a:gd name="T4" fmla="*/ 1 w 24"/>
                  <a:gd name="T5" fmla="*/ 3 h 35"/>
                  <a:gd name="T6" fmla="*/ 0 w 24"/>
                  <a:gd name="T7" fmla="*/ 7 h 35"/>
                  <a:gd name="T8" fmla="*/ 0 w 24"/>
                  <a:gd name="T9" fmla="*/ 10 h 35"/>
                  <a:gd name="T10" fmla="*/ 1 w 24"/>
                  <a:gd name="T11" fmla="*/ 14 h 35"/>
                  <a:gd name="T12" fmla="*/ 3 w 24"/>
                  <a:gd name="T13" fmla="*/ 17 h 35"/>
                  <a:gd name="T14" fmla="*/ 5 w 24"/>
                  <a:gd name="T15" fmla="*/ 17 h 35"/>
                  <a:gd name="T16" fmla="*/ 7 w 24"/>
                  <a:gd name="T17" fmla="*/ 17 h 35"/>
                  <a:gd name="T18" fmla="*/ 10 w 24"/>
                  <a:gd name="T19" fmla="*/ 17 h 35"/>
                  <a:gd name="T20" fmla="*/ 11 w 24"/>
                  <a:gd name="T21" fmla="*/ 14 h 35"/>
                  <a:gd name="T22" fmla="*/ 12 w 24"/>
                  <a:gd name="T23" fmla="*/ 10 h 35"/>
                  <a:gd name="T24" fmla="*/ 12 w 24"/>
                  <a:gd name="T25" fmla="*/ 7 h 35"/>
                  <a:gd name="T26" fmla="*/ 11 w 24"/>
                  <a:gd name="T27" fmla="*/ 3 h 35"/>
                  <a:gd name="T28" fmla="*/ 10 w 24"/>
                  <a:gd name="T29" fmla="*/ 1 h 35"/>
                  <a:gd name="T30" fmla="*/ 7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4"/>
                    </a:lnTo>
                    <a:lnTo>
                      <a:pt x="22" y="29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8" name="Freeform 131"/>
              <p:cNvSpPr>
                <a:spLocks/>
              </p:cNvSpPr>
              <p:nvPr/>
            </p:nvSpPr>
            <p:spPr bwMode="auto">
              <a:xfrm>
                <a:off x="2970" y="4088"/>
                <a:ext cx="6" cy="11"/>
              </a:xfrm>
              <a:custGeom>
                <a:avLst/>
                <a:gdLst>
                  <a:gd name="T0" fmla="*/ 6 w 12"/>
                  <a:gd name="T1" fmla="*/ 2 h 21"/>
                  <a:gd name="T2" fmla="*/ 5 w 12"/>
                  <a:gd name="T3" fmla="*/ 0 h 21"/>
                  <a:gd name="T4" fmla="*/ 3 w 12"/>
                  <a:gd name="T5" fmla="*/ 0 h 21"/>
                  <a:gd name="T6" fmla="*/ 3 w 12"/>
                  <a:gd name="T7" fmla="*/ 0 h 21"/>
                  <a:gd name="T8" fmla="*/ 1 w 12"/>
                  <a:gd name="T9" fmla="*/ 0 h 21"/>
                  <a:gd name="T10" fmla="*/ 0 w 12"/>
                  <a:gd name="T11" fmla="*/ 2 h 21"/>
                  <a:gd name="T12" fmla="*/ 0 w 12"/>
                  <a:gd name="T13" fmla="*/ 5 h 21"/>
                  <a:gd name="T14" fmla="*/ 0 w 12"/>
                  <a:gd name="T15" fmla="*/ 7 h 21"/>
                  <a:gd name="T16" fmla="*/ 0 w 12"/>
                  <a:gd name="T17" fmla="*/ 9 h 21"/>
                  <a:gd name="T18" fmla="*/ 1 w 12"/>
                  <a:gd name="T19" fmla="*/ 10 h 21"/>
                  <a:gd name="T20" fmla="*/ 3 w 12"/>
                  <a:gd name="T21" fmla="*/ 11 h 21"/>
                  <a:gd name="T22" fmla="*/ 3 w 12"/>
                  <a:gd name="T23" fmla="*/ 11 h 21"/>
                  <a:gd name="T24" fmla="*/ 5 w 12"/>
                  <a:gd name="T25" fmla="*/ 10 h 21"/>
                  <a:gd name="T26" fmla="*/ 6 w 12"/>
                  <a:gd name="T27" fmla="*/ 9 h 21"/>
                  <a:gd name="T28" fmla="*/ 6 w 12"/>
                  <a:gd name="T29" fmla="*/ 8 h 21"/>
                  <a:gd name="T30" fmla="*/ 6 w 12"/>
                  <a:gd name="T31" fmla="*/ 7 h 21"/>
                  <a:gd name="T32" fmla="*/ 6 w 12"/>
                  <a:gd name="T33" fmla="*/ 6 h 21"/>
                  <a:gd name="T34" fmla="*/ 5 w 12"/>
                  <a:gd name="T35" fmla="*/ 5 h 21"/>
                  <a:gd name="T36" fmla="*/ 3 w 12"/>
                  <a:gd name="T37" fmla="*/ 4 h 21"/>
                  <a:gd name="T38" fmla="*/ 3 w 12"/>
                  <a:gd name="T39" fmla="*/ 4 h 21"/>
                  <a:gd name="T40" fmla="*/ 1 w 12"/>
                  <a:gd name="T41" fmla="*/ 5 h 21"/>
                  <a:gd name="T42" fmla="*/ 0 w 12"/>
                  <a:gd name="T43" fmla="*/ 6 h 21"/>
                  <a:gd name="T44" fmla="*/ 0 w 12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1"/>
                  <a:gd name="T71" fmla="*/ 12 w 12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1">
                    <a:moveTo>
                      <a:pt x="11" y="3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10" y="20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9" name="Line 132"/>
              <p:cNvSpPr>
                <a:spLocks noChangeShapeType="1"/>
              </p:cNvSpPr>
              <p:nvPr/>
            </p:nvSpPr>
            <p:spPr bwMode="auto">
              <a:xfrm flipV="1">
                <a:off x="204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0" name="Line 133"/>
              <p:cNvSpPr>
                <a:spLocks noChangeShapeType="1"/>
              </p:cNvSpPr>
              <p:nvPr/>
            </p:nvSpPr>
            <p:spPr bwMode="auto">
              <a:xfrm flipV="1">
                <a:off x="206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1" name="Line 134"/>
              <p:cNvSpPr>
                <a:spLocks noChangeShapeType="1"/>
              </p:cNvSpPr>
              <p:nvPr/>
            </p:nvSpPr>
            <p:spPr bwMode="auto">
              <a:xfrm flipV="1">
                <a:off x="208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2" name="Line 135"/>
              <p:cNvSpPr>
                <a:spLocks noChangeShapeType="1"/>
              </p:cNvSpPr>
              <p:nvPr/>
            </p:nvSpPr>
            <p:spPr bwMode="auto">
              <a:xfrm flipV="1">
                <a:off x="2104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3" name="Line 136"/>
              <p:cNvSpPr>
                <a:spLocks noChangeShapeType="1"/>
              </p:cNvSpPr>
              <p:nvPr/>
            </p:nvSpPr>
            <p:spPr bwMode="auto">
              <a:xfrm flipV="1">
                <a:off x="2117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4" name="Line 137"/>
              <p:cNvSpPr>
                <a:spLocks noChangeShapeType="1"/>
              </p:cNvSpPr>
              <p:nvPr/>
            </p:nvSpPr>
            <p:spPr bwMode="auto">
              <a:xfrm flipV="1">
                <a:off x="2128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5" name="Line 138"/>
              <p:cNvSpPr>
                <a:spLocks noChangeShapeType="1"/>
              </p:cNvSpPr>
              <p:nvPr/>
            </p:nvSpPr>
            <p:spPr bwMode="auto">
              <a:xfrm flipV="1">
                <a:off x="2137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6" name="Line 139"/>
              <p:cNvSpPr>
                <a:spLocks noChangeShapeType="1"/>
              </p:cNvSpPr>
              <p:nvPr/>
            </p:nvSpPr>
            <p:spPr bwMode="auto">
              <a:xfrm flipV="1">
                <a:off x="2145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7" name="Line 140"/>
              <p:cNvSpPr>
                <a:spLocks noChangeShapeType="1"/>
              </p:cNvSpPr>
              <p:nvPr/>
            </p:nvSpPr>
            <p:spPr bwMode="auto">
              <a:xfrm flipV="1">
                <a:off x="220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8" name="Line 141"/>
              <p:cNvSpPr>
                <a:spLocks noChangeShapeType="1"/>
              </p:cNvSpPr>
              <p:nvPr/>
            </p:nvSpPr>
            <p:spPr bwMode="auto">
              <a:xfrm flipV="1">
                <a:off x="223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9" name="Line 142"/>
              <p:cNvSpPr>
                <a:spLocks noChangeShapeType="1"/>
              </p:cNvSpPr>
              <p:nvPr/>
            </p:nvSpPr>
            <p:spPr bwMode="auto">
              <a:xfrm flipV="1">
                <a:off x="225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0" name="Line 143"/>
              <p:cNvSpPr>
                <a:spLocks noChangeShapeType="1"/>
              </p:cNvSpPr>
              <p:nvPr/>
            </p:nvSpPr>
            <p:spPr bwMode="auto">
              <a:xfrm flipV="1">
                <a:off x="2265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1" name="Line 144"/>
              <p:cNvSpPr>
                <a:spLocks noChangeShapeType="1"/>
              </p:cNvSpPr>
              <p:nvPr/>
            </p:nvSpPr>
            <p:spPr bwMode="auto">
              <a:xfrm flipV="1">
                <a:off x="2278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2" name="Line 145"/>
              <p:cNvSpPr>
                <a:spLocks noChangeShapeType="1"/>
              </p:cNvSpPr>
              <p:nvPr/>
            </p:nvSpPr>
            <p:spPr bwMode="auto">
              <a:xfrm flipV="1">
                <a:off x="228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3" name="Line 146"/>
              <p:cNvSpPr>
                <a:spLocks noChangeShapeType="1"/>
              </p:cNvSpPr>
              <p:nvPr/>
            </p:nvSpPr>
            <p:spPr bwMode="auto">
              <a:xfrm flipV="1">
                <a:off x="2298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4" name="Line 147"/>
              <p:cNvSpPr>
                <a:spLocks noChangeShapeType="1"/>
              </p:cNvSpPr>
              <p:nvPr/>
            </p:nvSpPr>
            <p:spPr bwMode="auto">
              <a:xfrm flipV="1">
                <a:off x="2306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5" name="Line 148"/>
              <p:cNvSpPr>
                <a:spLocks noChangeShapeType="1"/>
              </p:cNvSpPr>
              <p:nvPr/>
            </p:nvSpPr>
            <p:spPr bwMode="auto">
              <a:xfrm flipV="1">
                <a:off x="2362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6" name="Line 149"/>
              <p:cNvSpPr>
                <a:spLocks noChangeShapeType="1"/>
              </p:cNvSpPr>
              <p:nvPr/>
            </p:nvSpPr>
            <p:spPr bwMode="auto">
              <a:xfrm flipV="1">
                <a:off x="239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7" name="Line 150"/>
              <p:cNvSpPr>
                <a:spLocks noChangeShapeType="1"/>
              </p:cNvSpPr>
              <p:nvPr/>
            </p:nvSpPr>
            <p:spPr bwMode="auto">
              <a:xfrm flipV="1">
                <a:off x="241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8" name="Line 151"/>
              <p:cNvSpPr>
                <a:spLocks noChangeShapeType="1"/>
              </p:cNvSpPr>
              <p:nvPr/>
            </p:nvSpPr>
            <p:spPr bwMode="auto">
              <a:xfrm flipV="1">
                <a:off x="2426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89" name="Line 152"/>
              <p:cNvSpPr>
                <a:spLocks noChangeShapeType="1"/>
              </p:cNvSpPr>
              <p:nvPr/>
            </p:nvSpPr>
            <p:spPr bwMode="auto">
              <a:xfrm flipV="1">
                <a:off x="243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0" name="Line 153"/>
              <p:cNvSpPr>
                <a:spLocks noChangeShapeType="1"/>
              </p:cNvSpPr>
              <p:nvPr/>
            </p:nvSpPr>
            <p:spPr bwMode="auto">
              <a:xfrm flipV="1">
                <a:off x="245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1" name="Line 154"/>
              <p:cNvSpPr>
                <a:spLocks noChangeShapeType="1"/>
              </p:cNvSpPr>
              <p:nvPr/>
            </p:nvSpPr>
            <p:spPr bwMode="auto">
              <a:xfrm flipV="1">
                <a:off x="2458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2" name="Line 155"/>
              <p:cNvSpPr>
                <a:spLocks noChangeShapeType="1"/>
              </p:cNvSpPr>
              <p:nvPr/>
            </p:nvSpPr>
            <p:spPr bwMode="auto">
              <a:xfrm flipV="1">
                <a:off x="2467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3" name="Line 156"/>
              <p:cNvSpPr>
                <a:spLocks noChangeShapeType="1"/>
              </p:cNvSpPr>
              <p:nvPr/>
            </p:nvSpPr>
            <p:spPr bwMode="auto">
              <a:xfrm flipV="1">
                <a:off x="2522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4" name="Line 157"/>
              <p:cNvSpPr>
                <a:spLocks noChangeShapeType="1"/>
              </p:cNvSpPr>
              <p:nvPr/>
            </p:nvSpPr>
            <p:spPr bwMode="auto">
              <a:xfrm flipV="1">
                <a:off x="255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5" name="Line 158"/>
              <p:cNvSpPr>
                <a:spLocks noChangeShapeType="1"/>
              </p:cNvSpPr>
              <p:nvPr/>
            </p:nvSpPr>
            <p:spPr bwMode="auto">
              <a:xfrm flipV="1">
                <a:off x="257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6" name="Line 159"/>
              <p:cNvSpPr>
                <a:spLocks noChangeShapeType="1"/>
              </p:cNvSpPr>
              <p:nvPr/>
            </p:nvSpPr>
            <p:spPr bwMode="auto">
              <a:xfrm flipV="1">
                <a:off x="2587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7" name="Line 160"/>
              <p:cNvSpPr>
                <a:spLocks noChangeShapeType="1"/>
              </p:cNvSpPr>
              <p:nvPr/>
            </p:nvSpPr>
            <p:spPr bwMode="auto">
              <a:xfrm flipV="1">
                <a:off x="260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8" name="Line 161"/>
              <p:cNvSpPr>
                <a:spLocks noChangeShapeType="1"/>
              </p:cNvSpPr>
              <p:nvPr/>
            </p:nvSpPr>
            <p:spPr bwMode="auto">
              <a:xfrm flipV="1">
                <a:off x="261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99" name="Line 162"/>
              <p:cNvSpPr>
                <a:spLocks noChangeShapeType="1"/>
              </p:cNvSpPr>
              <p:nvPr/>
            </p:nvSpPr>
            <p:spPr bwMode="auto">
              <a:xfrm flipV="1">
                <a:off x="261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0" name="Line 163"/>
              <p:cNvSpPr>
                <a:spLocks noChangeShapeType="1"/>
              </p:cNvSpPr>
              <p:nvPr/>
            </p:nvSpPr>
            <p:spPr bwMode="auto">
              <a:xfrm flipV="1">
                <a:off x="2628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1" name="Line 164"/>
              <p:cNvSpPr>
                <a:spLocks noChangeShapeType="1"/>
              </p:cNvSpPr>
              <p:nvPr/>
            </p:nvSpPr>
            <p:spPr bwMode="auto">
              <a:xfrm flipV="1">
                <a:off x="2683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2" name="Line 165"/>
              <p:cNvSpPr>
                <a:spLocks noChangeShapeType="1"/>
              </p:cNvSpPr>
              <p:nvPr/>
            </p:nvSpPr>
            <p:spPr bwMode="auto">
              <a:xfrm flipV="1">
                <a:off x="2712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3" name="Line 166"/>
              <p:cNvSpPr>
                <a:spLocks noChangeShapeType="1"/>
              </p:cNvSpPr>
              <p:nvPr/>
            </p:nvSpPr>
            <p:spPr bwMode="auto">
              <a:xfrm flipV="1">
                <a:off x="2732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4" name="Line 167"/>
              <p:cNvSpPr>
                <a:spLocks noChangeShapeType="1"/>
              </p:cNvSpPr>
              <p:nvPr/>
            </p:nvSpPr>
            <p:spPr bwMode="auto">
              <a:xfrm flipV="1">
                <a:off x="2747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5" name="Line 168"/>
              <p:cNvSpPr>
                <a:spLocks noChangeShapeType="1"/>
              </p:cNvSpPr>
              <p:nvPr/>
            </p:nvSpPr>
            <p:spPr bwMode="auto">
              <a:xfrm flipV="1">
                <a:off x="276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6" name="Line 169"/>
              <p:cNvSpPr>
                <a:spLocks noChangeShapeType="1"/>
              </p:cNvSpPr>
              <p:nvPr/>
            </p:nvSpPr>
            <p:spPr bwMode="auto">
              <a:xfrm flipV="1">
                <a:off x="277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7" name="Line 170"/>
              <p:cNvSpPr>
                <a:spLocks noChangeShapeType="1"/>
              </p:cNvSpPr>
              <p:nvPr/>
            </p:nvSpPr>
            <p:spPr bwMode="auto">
              <a:xfrm flipV="1">
                <a:off x="2780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8" name="Line 171"/>
              <p:cNvSpPr>
                <a:spLocks noChangeShapeType="1"/>
              </p:cNvSpPr>
              <p:nvPr/>
            </p:nvSpPr>
            <p:spPr bwMode="auto">
              <a:xfrm flipV="1">
                <a:off x="278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09" name="Line 172"/>
              <p:cNvSpPr>
                <a:spLocks noChangeShapeType="1"/>
              </p:cNvSpPr>
              <p:nvPr/>
            </p:nvSpPr>
            <p:spPr bwMode="auto">
              <a:xfrm flipV="1">
                <a:off x="2844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0" name="Line 173"/>
              <p:cNvSpPr>
                <a:spLocks noChangeShapeType="1"/>
              </p:cNvSpPr>
              <p:nvPr/>
            </p:nvSpPr>
            <p:spPr bwMode="auto">
              <a:xfrm flipV="1">
                <a:off x="2872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1" name="Line 174"/>
              <p:cNvSpPr>
                <a:spLocks noChangeShapeType="1"/>
              </p:cNvSpPr>
              <p:nvPr/>
            </p:nvSpPr>
            <p:spPr bwMode="auto">
              <a:xfrm flipV="1">
                <a:off x="2893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2" name="Line 175"/>
              <p:cNvSpPr>
                <a:spLocks noChangeShapeType="1"/>
              </p:cNvSpPr>
              <p:nvPr/>
            </p:nvSpPr>
            <p:spPr bwMode="auto">
              <a:xfrm flipV="1">
                <a:off x="2908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3" name="Line 176"/>
              <p:cNvSpPr>
                <a:spLocks noChangeShapeType="1"/>
              </p:cNvSpPr>
              <p:nvPr/>
            </p:nvSpPr>
            <p:spPr bwMode="auto">
              <a:xfrm flipV="1">
                <a:off x="292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4" name="Line 177"/>
              <p:cNvSpPr>
                <a:spLocks noChangeShapeType="1"/>
              </p:cNvSpPr>
              <p:nvPr/>
            </p:nvSpPr>
            <p:spPr bwMode="auto">
              <a:xfrm flipV="1">
                <a:off x="2932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5" name="Line 178"/>
              <p:cNvSpPr>
                <a:spLocks noChangeShapeType="1"/>
              </p:cNvSpPr>
              <p:nvPr/>
            </p:nvSpPr>
            <p:spPr bwMode="auto">
              <a:xfrm flipV="1">
                <a:off x="2941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6" name="Line 179"/>
              <p:cNvSpPr>
                <a:spLocks noChangeShapeType="1"/>
              </p:cNvSpPr>
              <p:nvPr/>
            </p:nvSpPr>
            <p:spPr bwMode="auto">
              <a:xfrm flipV="1">
                <a:off x="2949" y="4067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7" name="Line 180"/>
              <p:cNvSpPr>
                <a:spLocks noChangeShapeType="1"/>
              </p:cNvSpPr>
              <p:nvPr/>
            </p:nvSpPr>
            <p:spPr bwMode="auto">
              <a:xfrm>
                <a:off x="2390" y="4132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8" name="Freeform 181"/>
              <p:cNvSpPr>
                <a:spLocks/>
              </p:cNvSpPr>
              <p:nvPr/>
            </p:nvSpPr>
            <p:spPr bwMode="auto">
              <a:xfrm>
                <a:off x="2390" y="4132"/>
                <a:ext cx="10" cy="11"/>
              </a:xfrm>
              <a:custGeom>
                <a:avLst/>
                <a:gdLst>
                  <a:gd name="T0" fmla="*/ 0 w 20"/>
                  <a:gd name="T1" fmla="*/ 2 h 24"/>
                  <a:gd name="T2" fmla="*/ 1 w 20"/>
                  <a:gd name="T3" fmla="*/ 1 h 24"/>
                  <a:gd name="T4" fmla="*/ 3 w 20"/>
                  <a:gd name="T5" fmla="*/ 0 h 24"/>
                  <a:gd name="T6" fmla="*/ 5 w 20"/>
                  <a:gd name="T7" fmla="*/ 0 h 24"/>
                  <a:gd name="T8" fmla="*/ 7 w 20"/>
                  <a:gd name="T9" fmla="*/ 1 h 24"/>
                  <a:gd name="T10" fmla="*/ 9 w 20"/>
                  <a:gd name="T11" fmla="*/ 2 h 24"/>
                  <a:gd name="T12" fmla="*/ 10 w 20"/>
                  <a:gd name="T13" fmla="*/ 5 h 24"/>
                  <a:gd name="T14" fmla="*/ 10 w 20"/>
                  <a:gd name="T15" fmla="*/ 6 h 24"/>
                  <a:gd name="T16" fmla="*/ 9 w 20"/>
                  <a:gd name="T17" fmla="*/ 9 h 24"/>
                  <a:gd name="T18" fmla="*/ 7 w 20"/>
                  <a:gd name="T19" fmla="*/ 10 h 24"/>
                  <a:gd name="T20" fmla="*/ 5 w 20"/>
                  <a:gd name="T21" fmla="*/ 11 h 24"/>
                  <a:gd name="T22" fmla="*/ 3 w 20"/>
                  <a:gd name="T23" fmla="*/ 11 h 24"/>
                  <a:gd name="T24" fmla="*/ 1 w 20"/>
                  <a:gd name="T25" fmla="*/ 10 h 24"/>
                  <a:gd name="T26" fmla="*/ 0 w 20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4"/>
                  <a:gd name="T44" fmla="*/ 20 w 20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4">
                    <a:moveTo>
                      <a:pt x="0" y="5"/>
                    </a:moveTo>
                    <a:lnTo>
                      <a:pt x="3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0" y="14"/>
                    </a:lnTo>
                    <a:lnTo>
                      <a:pt x="18" y="19"/>
                    </a:lnTo>
                    <a:lnTo>
                      <a:pt x="15" y="21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3" y="21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19" name="Freeform 182"/>
              <p:cNvSpPr>
                <a:spLocks/>
              </p:cNvSpPr>
              <p:nvPr/>
            </p:nvSpPr>
            <p:spPr bwMode="auto">
              <a:xfrm>
                <a:off x="2405" y="4132"/>
                <a:ext cx="9" cy="11"/>
              </a:xfrm>
              <a:custGeom>
                <a:avLst/>
                <a:gdLst>
                  <a:gd name="T0" fmla="*/ 0 w 19"/>
                  <a:gd name="T1" fmla="*/ 5 h 24"/>
                  <a:gd name="T2" fmla="*/ 9 w 19"/>
                  <a:gd name="T3" fmla="*/ 5 h 24"/>
                  <a:gd name="T4" fmla="*/ 9 w 19"/>
                  <a:gd name="T5" fmla="*/ 4 h 24"/>
                  <a:gd name="T6" fmla="*/ 8 w 19"/>
                  <a:gd name="T7" fmla="*/ 2 h 24"/>
                  <a:gd name="T8" fmla="*/ 8 w 19"/>
                  <a:gd name="T9" fmla="*/ 1 h 24"/>
                  <a:gd name="T10" fmla="*/ 6 w 19"/>
                  <a:gd name="T11" fmla="*/ 0 h 24"/>
                  <a:gd name="T12" fmla="*/ 3 w 19"/>
                  <a:gd name="T13" fmla="*/ 0 h 24"/>
                  <a:gd name="T14" fmla="*/ 2 w 19"/>
                  <a:gd name="T15" fmla="*/ 1 h 24"/>
                  <a:gd name="T16" fmla="*/ 0 w 19"/>
                  <a:gd name="T17" fmla="*/ 2 h 24"/>
                  <a:gd name="T18" fmla="*/ 0 w 19"/>
                  <a:gd name="T19" fmla="*/ 5 h 24"/>
                  <a:gd name="T20" fmla="*/ 0 w 19"/>
                  <a:gd name="T21" fmla="*/ 6 h 24"/>
                  <a:gd name="T22" fmla="*/ 0 w 19"/>
                  <a:gd name="T23" fmla="*/ 9 h 24"/>
                  <a:gd name="T24" fmla="*/ 2 w 19"/>
                  <a:gd name="T25" fmla="*/ 10 h 24"/>
                  <a:gd name="T26" fmla="*/ 3 w 19"/>
                  <a:gd name="T27" fmla="*/ 11 h 24"/>
                  <a:gd name="T28" fmla="*/ 6 w 19"/>
                  <a:gd name="T29" fmla="*/ 11 h 24"/>
                  <a:gd name="T30" fmla="*/ 8 w 19"/>
                  <a:gd name="T31" fmla="*/ 10 h 24"/>
                  <a:gd name="T32" fmla="*/ 9 w 19"/>
                  <a:gd name="T33" fmla="*/ 9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4"/>
                  <a:gd name="T53" fmla="*/ 19 w 1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4">
                    <a:moveTo>
                      <a:pt x="0" y="10"/>
                    </a:moveTo>
                    <a:lnTo>
                      <a:pt x="19" y="10"/>
                    </a:lnTo>
                    <a:lnTo>
                      <a:pt x="19" y="8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6" y="21"/>
                    </a:lnTo>
                    <a:lnTo>
                      <a:pt x="19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0" name="Line 183"/>
              <p:cNvSpPr>
                <a:spLocks noChangeShapeType="1"/>
              </p:cNvSpPr>
              <p:nvPr/>
            </p:nvSpPr>
            <p:spPr bwMode="auto">
              <a:xfrm>
                <a:off x="2421" y="4132"/>
                <a:ext cx="0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1" name="Freeform 184"/>
              <p:cNvSpPr>
                <a:spLocks/>
              </p:cNvSpPr>
              <p:nvPr/>
            </p:nvSpPr>
            <p:spPr bwMode="auto">
              <a:xfrm>
                <a:off x="2421" y="4132"/>
                <a:ext cx="6" cy="5"/>
              </a:xfrm>
              <a:custGeom>
                <a:avLst/>
                <a:gdLst>
                  <a:gd name="T0" fmla="*/ 0 w 13"/>
                  <a:gd name="T1" fmla="*/ 5 h 10"/>
                  <a:gd name="T2" fmla="*/ 0 w 13"/>
                  <a:gd name="T3" fmla="*/ 3 h 10"/>
                  <a:gd name="T4" fmla="*/ 2 w 13"/>
                  <a:gd name="T5" fmla="*/ 1 h 10"/>
                  <a:gd name="T6" fmla="*/ 4 w 13"/>
                  <a:gd name="T7" fmla="*/ 0 h 10"/>
                  <a:gd name="T8" fmla="*/ 6 w 1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0"/>
                  <a:gd name="T17" fmla="*/ 13 w 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0">
                    <a:moveTo>
                      <a:pt x="0" y="10"/>
                    </a:moveTo>
                    <a:lnTo>
                      <a:pt x="1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2" name="Freeform 185"/>
              <p:cNvSpPr>
                <a:spLocks/>
              </p:cNvSpPr>
              <p:nvPr/>
            </p:nvSpPr>
            <p:spPr bwMode="auto">
              <a:xfrm>
                <a:off x="2431" y="4125"/>
                <a:ext cx="1" cy="2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1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3" name="Line 186"/>
              <p:cNvSpPr>
                <a:spLocks noChangeShapeType="1"/>
              </p:cNvSpPr>
              <p:nvPr/>
            </p:nvSpPr>
            <p:spPr bwMode="auto">
              <a:xfrm>
                <a:off x="2431" y="4132"/>
                <a:ext cx="0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4" name="Freeform 187"/>
              <p:cNvSpPr>
                <a:spLocks/>
              </p:cNvSpPr>
              <p:nvPr/>
            </p:nvSpPr>
            <p:spPr bwMode="auto">
              <a:xfrm>
                <a:off x="2437" y="4132"/>
                <a:ext cx="11" cy="11"/>
              </a:xfrm>
              <a:custGeom>
                <a:avLst/>
                <a:gdLst>
                  <a:gd name="T0" fmla="*/ 4 w 23"/>
                  <a:gd name="T1" fmla="*/ 0 h 24"/>
                  <a:gd name="T2" fmla="*/ 2 w 23"/>
                  <a:gd name="T3" fmla="*/ 1 h 24"/>
                  <a:gd name="T4" fmla="*/ 1 w 23"/>
                  <a:gd name="T5" fmla="*/ 2 h 24"/>
                  <a:gd name="T6" fmla="*/ 0 w 23"/>
                  <a:gd name="T7" fmla="*/ 5 h 24"/>
                  <a:gd name="T8" fmla="*/ 0 w 23"/>
                  <a:gd name="T9" fmla="*/ 6 h 24"/>
                  <a:gd name="T10" fmla="*/ 1 w 23"/>
                  <a:gd name="T11" fmla="*/ 9 h 24"/>
                  <a:gd name="T12" fmla="*/ 2 w 23"/>
                  <a:gd name="T13" fmla="*/ 10 h 24"/>
                  <a:gd name="T14" fmla="*/ 4 w 23"/>
                  <a:gd name="T15" fmla="*/ 11 h 24"/>
                  <a:gd name="T16" fmla="*/ 7 w 23"/>
                  <a:gd name="T17" fmla="*/ 11 h 24"/>
                  <a:gd name="T18" fmla="*/ 9 w 23"/>
                  <a:gd name="T19" fmla="*/ 10 h 24"/>
                  <a:gd name="T20" fmla="*/ 10 w 23"/>
                  <a:gd name="T21" fmla="*/ 9 h 24"/>
                  <a:gd name="T22" fmla="*/ 11 w 23"/>
                  <a:gd name="T23" fmla="*/ 6 h 24"/>
                  <a:gd name="T24" fmla="*/ 11 w 23"/>
                  <a:gd name="T25" fmla="*/ 5 h 24"/>
                  <a:gd name="T26" fmla="*/ 10 w 23"/>
                  <a:gd name="T27" fmla="*/ 2 h 24"/>
                  <a:gd name="T28" fmla="*/ 9 w 23"/>
                  <a:gd name="T29" fmla="*/ 1 h 24"/>
                  <a:gd name="T30" fmla="*/ 7 w 23"/>
                  <a:gd name="T31" fmla="*/ 0 h 24"/>
                  <a:gd name="T32" fmla="*/ 4 w 23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9" y="0"/>
                    </a:moveTo>
                    <a:lnTo>
                      <a:pt x="5" y="3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8" y="21"/>
                    </a:lnTo>
                    <a:lnTo>
                      <a:pt x="20" y="19"/>
                    </a:lnTo>
                    <a:lnTo>
                      <a:pt x="23" y="14"/>
                    </a:lnTo>
                    <a:lnTo>
                      <a:pt x="23" y="10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5" name="Line 188"/>
              <p:cNvSpPr>
                <a:spLocks noChangeShapeType="1"/>
              </p:cNvSpPr>
              <p:nvPr/>
            </p:nvSpPr>
            <p:spPr bwMode="auto">
              <a:xfrm>
                <a:off x="2462" y="4126"/>
                <a:ext cx="0" cy="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6" name="Freeform 189"/>
              <p:cNvSpPr>
                <a:spLocks/>
              </p:cNvSpPr>
              <p:nvPr/>
            </p:nvSpPr>
            <p:spPr bwMode="auto">
              <a:xfrm>
                <a:off x="2452" y="4132"/>
                <a:ext cx="10" cy="11"/>
              </a:xfrm>
              <a:custGeom>
                <a:avLst/>
                <a:gdLst>
                  <a:gd name="T0" fmla="*/ 10 w 19"/>
                  <a:gd name="T1" fmla="*/ 2 h 24"/>
                  <a:gd name="T2" fmla="*/ 9 w 19"/>
                  <a:gd name="T3" fmla="*/ 1 h 24"/>
                  <a:gd name="T4" fmla="*/ 7 w 19"/>
                  <a:gd name="T5" fmla="*/ 0 h 24"/>
                  <a:gd name="T6" fmla="*/ 4 w 19"/>
                  <a:gd name="T7" fmla="*/ 0 h 24"/>
                  <a:gd name="T8" fmla="*/ 2 w 19"/>
                  <a:gd name="T9" fmla="*/ 1 h 24"/>
                  <a:gd name="T10" fmla="*/ 1 w 19"/>
                  <a:gd name="T11" fmla="*/ 2 h 24"/>
                  <a:gd name="T12" fmla="*/ 0 w 19"/>
                  <a:gd name="T13" fmla="*/ 5 h 24"/>
                  <a:gd name="T14" fmla="*/ 0 w 19"/>
                  <a:gd name="T15" fmla="*/ 6 h 24"/>
                  <a:gd name="T16" fmla="*/ 1 w 19"/>
                  <a:gd name="T17" fmla="*/ 9 h 24"/>
                  <a:gd name="T18" fmla="*/ 2 w 19"/>
                  <a:gd name="T19" fmla="*/ 10 h 24"/>
                  <a:gd name="T20" fmla="*/ 4 w 19"/>
                  <a:gd name="T21" fmla="*/ 11 h 24"/>
                  <a:gd name="T22" fmla="*/ 7 w 19"/>
                  <a:gd name="T23" fmla="*/ 11 h 24"/>
                  <a:gd name="T24" fmla="*/ 9 w 19"/>
                  <a:gd name="T25" fmla="*/ 10 h 24"/>
                  <a:gd name="T26" fmla="*/ 10 w 19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4"/>
                  <a:gd name="T44" fmla="*/ 19 w 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4">
                    <a:moveTo>
                      <a:pt x="19" y="5"/>
                    </a:moveTo>
                    <a:lnTo>
                      <a:pt x="17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7" y="21"/>
                    </a:lnTo>
                    <a:lnTo>
                      <a:pt x="19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7" name="Freeform 190"/>
              <p:cNvSpPr>
                <a:spLocks/>
              </p:cNvSpPr>
              <p:nvPr/>
            </p:nvSpPr>
            <p:spPr bwMode="auto">
              <a:xfrm>
                <a:off x="2482" y="4123"/>
                <a:ext cx="6" cy="27"/>
              </a:xfrm>
              <a:custGeom>
                <a:avLst/>
                <a:gdLst>
                  <a:gd name="T0" fmla="*/ 6 w 11"/>
                  <a:gd name="T1" fmla="*/ 0 h 53"/>
                  <a:gd name="T2" fmla="*/ 5 w 11"/>
                  <a:gd name="T3" fmla="*/ 1 h 53"/>
                  <a:gd name="T4" fmla="*/ 3 w 11"/>
                  <a:gd name="T5" fmla="*/ 4 h 53"/>
                  <a:gd name="T6" fmla="*/ 1 w 11"/>
                  <a:gd name="T7" fmla="*/ 8 h 53"/>
                  <a:gd name="T8" fmla="*/ 0 w 11"/>
                  <a:gd name="T9" fmla="*/ 11 h 53"/>
                  <a:gd name="T10" fmla="*/ 0 w 11"/>
                  <a:gd name="T11" fmla="*/ 15 h 53"/>
                  <a:gd name="T12" fmla="*/ 1 w 11"/>
                  <a:gd name="T13" fmla="*/ 19 h 53"/>
                  <a:gd name="T14" fmla="*/ 3 w 11"/>
                  <a:gd name="T15" fmla="*/ 23 h 53"/>
                  <a:gd name="T16" fmla="*/ 5 w 11"/>
                  <a:gd name="T17" fmla="*/ 26 h 53"/>
                  <a:gd name="T18" fmla="*/ 6 w 11"/>
                  <a:gd name="T19" fmla="*/ 2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53"/>
                  <a:gd name="T32" fmla="*/ 11 w 11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53">
                    <a:moveTo>
                      <a:pt x="11" y="0"/>
                    </a:moveTo>
                    <a:lnTo>
                      <a:pt x="9" y="2"/>
                    </a:lnTo>
                    <a:lnTo>
                      <a:pt x="5" y="7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1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8" name="Line 191"/>
              <p:cNvSpPr>
                <a:spLocks noChangeShapeType="1"/>
              </p:cNvSpPr>
              <p:nvPr/>
            </p:nvSpPr>
            <p:spPr bwMode="auto">
              <a:xfrm>
                <a:off x="2503" y="4126"/>
                <a:ext cx="0" cy="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29" name="Freeform 192"/>
              <p:cNvSpPr>
                <a:spLocks/>
              </p:cNvSpPr>
              <p:nvPr/>
            </p:nvSpPr>
            <p:spPr bwMode="auto">
              <a:xfrm>
                <a:off x="2493" y="4132"/>
                <a:ext cx="10" cy="11"/>
              </a:xfrm>
              <a:custGeom>
                <a:avLst/>
                <a:gdLst>
                  <a:gd name="T0" fmla="*/ 10 w 20"/>
                  <a:gd name="T1" fmla="*/ 2 h 24"/>
                  <a:gd name="T2" fmla="*/ 9 w 20"/>
                  <a:gd name="T3" fmla="*/ 1 h 24"/>
                  <a:gd name="T4" fmla="*/ 7 w 20"/>
                  <a:gd name="T5" fmla="*/ 0 h 24"/>
                  <a:gd name="T6" fmla="*/ 5 w 20"/>
                  <a:gd name="T7" fmla="*/ 0 h 24"/>
                  <a:gd name="T8" fmla="*/ 3 w 20"/>
                  <a:gd name="T9" fmla="*/ 1 h 24"/>
                  <a:gd name="T10" fmla="*/ 1 w 20"/>
                  <a:gd name="T11" fmla="*/ 2 h 24"/>
                  <a:gd name="T12" fmla="*/ 0 w 20"/>
                  <a:gd name="T13" fmla="*/ 5 h 24"/>
                  <a:gd name="T14" fmla="*/ 0 w 20"/>
                  <a:gd name="T15" fmla="*/ 6 h 24"/>
                  <a:gd name="T16" fmla="*/ 1 w 20"/>
                  <a:gd name="T17" fmla="*/ 9 h 24"/>
                  <a:gd name="T18" fmla="*/ 3 w 20"/>
                  <a:gd name="T19" fmla="*/ 10 h 24"/>
                  <a:gd name="T20" fmla="*/ 5 w 20"/>
                  <a:gd name="T21" fmla="*/ 11 h 24"/>
                  <a:gd name="T22" fmla="*/ 7 w 20"/>
                  <a:gd name="T23" fmla="*/ 11 h 24"/>
                  <a:gd name="T24" fmla="*/ 9 w 20"/>
                  <a:gd name="T25" fmla="*/ 10 h 24"/>
                  <a:gd name="T26" fmla="*/ 10 w 20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4"/>
                  <a:gd name="T44" fmla="*/ 20 w 20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4">
                    <a:moveTo>
                      <a:pt x="20" y="5"/>
                    </a:moveTo>
                    <a:lnTo>
                      <a:pt x="18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8" y="21"/>
                    </a:lnTo>
                    <a:lnTo>
                      <a:pt x="2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0" name="Line 193"/>
              <p:cNvSpPr>
                <a:spLocks noChangeShapeType="1"/>
              </p:cNvSpPr>
              <p:nvPr/>
            </p:nvSpPr>
            <p:spPr bwMode="auto">
              <a:xfrm>
                <a:off x="2518" y="4132"/>
                <a:ext cx="0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1" name="Freeform 194"/>
              <p:cNvSpPr>
                <a:spLocks/>
              </p:cNvSpPr>
              <p:nvPr/>
            </p:nvSpPr>
            <p:spPr bwMode="auto">
              <a:xfrm>
                <a:off x="2509" y="4132"/>
                <a:ext cx="9" cy="11"/>
              </a:xfrm>
              <a:custGeom>
                <a:avLst/>
                <a:gdLst>
                  <a:gd name="T0" fmla="*/ 9 w 18"/>
                  <a:gd name="T1" fmla="*/ 2 h 24"/>
                  <a:gd name="T2" fmla="*/ 8 w 18"/>
                  <a:gd name="T3" fmla="*/ 1 h 24"/>
                  <a:gd name="T4" fmla="*/ 6 w 18"/>
                  <a:gd name="T5" fmla="*/ 0 h 24"/>
                  <a:gd name="T6" fmla="*/ 3 w 18"/>
                  <a:gd name="T7" fmla="*/ 0 h 24"/>
                  <a:gd name="T8" fmla="*/ 1 w 18"/>
                  <a:gd name="T9" fmla="*/ 1 h 24"/>
                  <a:gd name="T10" fmla="*/ 1 w 18"/>
                  <a:gd name="T11" fmla="*/ 2 h 24"/>
                  <a:gd name="T12" fmla="*/ 0 w 18"/>
                  <a:gd name="T13" fmla="*/ 5 h 24"/>
                  <a:gd name="T14" fmla="*/ 0 w 18"/>
                  <a:gd name="T15" fmla="*/ 6 h 24"/>
                  <a:gd name="T16" fmla="*/ 1 w 18"/>
                  <a:gd name="T17" fmla="*/ 9 h 24"/>
                  <a:gd name="T18" fmla="*/ 1 w 18"/>
                  <a:gd name="T19" fmla="*/ 10 h 24"/>
                  <a:gd name="T20" fmla="*/ 3 w 18"/>
                  <a:gd name="T21" fmla="*/ 11 h 24"/>
                  <a:gd name="T22" fmla="*/ 6 w 18"/>
                  <a:gd name="T23" fmla="*/ 11 h 24"/>
                  <a:gd name="T24" fmla="*/ 8 w 18"/>
                  <a:gd name="T25" fmla="*/ 10 h 24"/>
                  <a:gd name="T26" fmla="*/ 9 w 18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4"/>
                  <a:gd name="T44" fmla="*/ 18 w 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4">
                    <a:moveTo>
                      <a:pt x="18" y="5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6" y="21"/>
                    </a:lnTo>
                    <a:lnTo>
                      <a:pt x="18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2" name="Freeform 195"/>
              <p:cNvSpPr>
                <a:spLocks/>
              </p:cNvSpPr>
              <p:nvPr/>
            </p:nvSpPr>
            <p:spPr bwMode="auto">
              <a:xfrm>
                <a:off x="2523" y="4132"/>
                <a:ext cx="10" cy="11"/>
              </a:xfrm>
              <a:custGeom>
                <a:avLst/>
                <a:gdLst>
                  <a:gd name="T0" fmla="*/ 0 w 20"/>
                  <a:gd name="T1" fmla="*/ 0 h 24"/>
                  <a:gd name="T2" fmla="*/ 5 w 20"/>
                  <a:gd name="T3" fmla="*/ 11 h 24"/>
                  <a:gd name="T4" fmla="*/ 10 w 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24"/>
                  <a:gd name="T11" fmla="*/ 20 w 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24">
                    <a:moveTo>
                      <a:pt x="0" y="0"/>
                    </a:moveTo>
                    <a:lnTo>
                      <a:pt x="10" y="24"/>
                    </a:lnTo>
                    <a:lnTo>
                      <a:pt x="2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3" name="Freeform 196"/>
              <p:cNvSpPr>
                <a:spLocks/>
              </p:cNvSpPr>
              <p:nvPr/>
            </p:nvSpPr>
            <p:spPr bwMode="auto">
              <a:xfrm>
                <a:off x="2522" y="4143"/>
                <a:ext cx="6" cy="7"/>
              </a:xfrm>
              <a:custGeom>
                <a:avLst/>
                <a:gdLst>
                  <a:gd name="T0" fmla="*/ 6 w 11"/>
                  <a:gd name="T1" fmla="*/ 0 h 12"/>
                  <a:gd name="T2" fmla="*/ 5 w 11"/>
                  <a:gd name="T3" fmla="*/ 4 h 12"/>
                  <a:gd name="T4" fmla="*/ 3 w 11"/>
                  <a:gd name="T5" fmla="*/ 6 h 12"/>
                  <a:gd name="T6" fmla="*/ 1 w 11"/>
                  <a:gd name="T7" fmla="*/ 7 h 12"/>
                  <a:gd name="T8" fmla="*/ 0 w 11"/>
                  <a:gd name="T9" fmla="*/ 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11" y="0"/>
                    </a:moveTo>
                    <a:lnTo>
                      <a:pt x="9" y="7"/>
                    </a:lnTo>
                    <a:lnTo>
                      <a:pt x="5" y="11"/>
                    </a:lnTo>
                    <a:lnTo>
                      <a:pt x="1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4" name="Freeform 197"/>
              <p:cNvSpPr>
                <a:spLocks/>
              </p:cNvSpPr>
              <p:nvPr/>
            </p:nvSpPr>
            <p:spPr bwMode="auto">
              <a:xfrm>
                <a:off x="2537" y="4132"/>
                <a:ext cx="10" cy="11"/>
              </a:xfrm>
              <a:custGeom>
                <a:avLst/>
                <a:gdLst>
                  <a:gd name="T0" fmla="*/ 10 w 18"/>
                  <a:gd name="T1" fmla="*/ 2 h 24"/>
                  <a:gd name="T2" fmla="*/ 9 w 18"/>
                  <a:gd name="T3" fmla="*/ 1 h 24"/>
                  <a:gd name="T4" fmla="*/ 6 w 18"/>
                  <a:gd name="T5" fmla="*/ 0 h 24"/>
                  <a:gd name="T6" fmla="*/ 3 w 18"/>
                  <a:gd name="T7" fmla="*/ 0 h 24"/>
                  <a:gd name="T8" fmla="*/ 1 w 18"/>
                  <a:gd name="T9" fmla="*/ 1 h 24"/>
                  <a:gd name="T10" fmla="*/ 0 w 18"/>
                  <a:gd name="T11" fmla="*/ 2 h 24"/>
                  <a:gd name="T12" fmla="*/ 1 w 18"/>
                  <a:gd name="T13" fmla="*/ 4 h 24"/>
                  <a:gd name="T14" fmla="*/ 3 w 18"/>
                  <a:gd name="T15" fmla="*/ 5 h 24"/>
                  <a:gd name="T16" fmla="*/ 7 w 18"/>
                  <a:gd name="T17" fmla="*/ 6 h 24"/>
                  <a:gd name="T18" fmla="*/ 9 w 18"/>
                  <a:gd name="T19" fmla="*/ 6 h 24"/>
                  <a:gd name="T20" fmla="*/ 10 w 18"/>
                  <a:gd name="T21" fmla="*/ 7 h 24"/>
                  <a:gd name="T22" fmla="*/ 10 w 18"/>
                  <a:gd name="T23" fmla="*/ 9 h 24"/>
                  <a:gd name="T24" fmla="*/ 9 w 18"/>
                  <a:gd name="T25" fmla="*/ 10 h 24"/>
                  <a:gd name="T26" fmla="*/ 6 w 18"/>
                  <a:gd name="T27" fmla="*/ 11 h 24"/>
                  <a:gd name="T28" fmla="*/ 3 w 18"/>
                  <a:gd name="T29" fmla="*/ 11 h 24"/>
                  <a:gd name="T30" fmla="*/ 1 w 18"/>
                  <a:gd name="T31" fmla="*/ 10 h 24"/>
                  <a:gd name="T32" fmla="*/ 0 w 18"/>
                  <a:gd name="T33" fmla="*/ 9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18" y="5"/>
                    </a:moveTo>
                    <a:lnTo>
                      <a:pt x="16" y="3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0"/>
                    </a:lnTo>
                    <a:lnTo>
                      <a:pt x="13" y="13"/>
                    </a:lnTo>
                    <a:lnTo>
                      <a:pt x="16" y="14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1" y="21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5" name="Freeform 198"/>
              <p:cNvSpPr>
                <a:spLocks/>
              </p:cNvSpPr>
              <p:nvPr/>
            </p:nvSpPr>
            <p:spPr bwMode="auto">
              <a:xfrm>
                <a:off x="2551" y="4123"/>
                <a:ext cx="6" cy="27"/>
              </a:xfrm>
              <a:custGeom>
                <a:avLst/>
                <a:gdLst>
                  <a:gd name="T0" fmla="*/ 0 w 13"/>
                  <a:gd name="T1" fmla="*/ 0 h 53"/>
                  <a:gd name="T2" fmla="*/ 2 w 13"/>
                  <a:gd name="T3" fmla="*/ 1 h 53"/>
                  <a:gd name="T4" fmla="*/ 4 w 13"/>
                  <a:gd name="T5" fmla="*/ 4 h 53"/>
                  <a:gd name="T6" fmla="*/ 5 w 13"/>
                  <a:gd name="T7" fmla="*/ 8 h 53"/>
                  <a:gd name="T8" fmla="*/ 6 w 13"/>
                  <a:gd name="T9" fmla="*/ 11 h 53"/>
                  <a:gd name="T10" fmla="*/ 6 w 13"/>
                  <a:gd name="T11" fmla="*/ 15 h 53"/>
                  <a:gd name="T12" fmla="*/ 5 w 13"/>
                  <a:gd name="T13" fmla="*/ 19 h 53"/>
                  <a:gd name="T14" fmla="*/ 4 w 13"/>
                  <a:gd name="T15" fmla="*/ 23 h 53"/>
                  <a:gd name="T16" fmla="*/ 2 w 13"/>
                  <a:gd name="T17" fmla="*/ 26 h 53"/>
                  <a:gd name="T18" fmla="*/ 0 w 13"/>
                  <a:gd name="T19" fmla="*/ 2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53"/>
                  <a:gd name="T32" fmla="*/ 13 w 13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53">
                    <a:moveTo>
                      <a:pt x="0" y="0"/>
                    </a:moveTo>
                    <a:lnTo>
                      <a:pt x="4" y="2"/>
                    </a:lnTo>
                    <a:lnTo>
                      <a:pt x="8" y="7"/>
                    </a:lnTo>
                    <a:lnTo>
                      <a:pt x="10" y="15"/>
                    </a:lnTo>
                    <a:lnTo>
                      <a:pt x="13" y="22"/>
                    </a:lnTo>
                    <a:lnTo>
                      <a:pt x="13" y="30"/>
                    </a:lnTo>
                    <a:lnTo>
                      <a:pt x="10" y="37"/>
                    </a:lnTo>
                    <a:lnTo>
                      <a:pt x="8" y="46"/>
                    </a:lnTo>
                    <a:lnTo>
                      <a:pt x="4" y="51"/>
                    </a:lnTo>
                    <a:lnTo>
                      <a:pt x="0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6" name="Line 199"/>
              <p:cNvSpPr>
                <a:spLocks noChangeShapeType="1"/>
              </p:cNvSpPr>
              <p:nvPr/>
            </p:nvSpPr>
            <p:spPr bwMode="auto">
              <a:xfrm>
                <a:off x="1992" y="3384"/>
                <a:ext cx="9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7" name="Line 200"/>
              <p:cNvSpPr>
                <a:spLocks noChangeShapeType="1"/>
              </p:cNvSpPr>
              <p:nvPr/>
            </p:nvSpPr>
            <p:spPr bwMode="auto">
              <a:xfrm>
                <a:off x="1992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8" name="Line 201"/>
              <p:cNvSpPr>
                <a:spLocks noChangeShapeType="1"/>
              </p:cNvSpPr>
              <p:nvPr/>
            </p:nvSpPr>
            <p:spPr bwMode="auto">
              <a:xfrm>
                <a:off x="2153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39" name="Line 202"/>
              <p:cNvSpPr>
                <a:spLocks noChangeShapeType="1"/>
              </p:cNvSpPr>
              <p:nvPr/>
            </p:nvSpPr>
            <p:spPr bwMode="auto">
              <a:xfrm>
                <a:off x="2314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0" name="Line 203"/>
              <p:cNvSpPr>
                <a:spLocks noChangeShapeType="1"/>
              </p:cNvSpPr>
              <p:nvPr/>
            </p:nvSpPr>
            <p:spPr bwMode="auto">
              <a:xfrm>
                <a:off x="2475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1" name="Line 204"/>
              <p:cNvSpPr>
                <a:spLocks noChangeShapeType="1"/>
              </p:cNvSpPr>
              <p:nvPr/>
            </p:nvSpPr>
            <p:spPr bwMode="auto">
              <a:xfrm>
                <a:off x="2635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2" name="Line 205"/>
              <p:cNvSpPr>
                <a:spLocks noChangeShapeType="1"/>
              </p:cNvSpPr>
              <p:nvPr/>
            </p:nvSpPr>
            <p:spPr bwMode="auto">
              <a:xfrm>
                <a:off x="2796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3" name="Line 206"/>
              <p:cNvSpPr>
                <a:spLocks noChangeShapeType="1"/>
              </p:cNvSpPr>
              <p:nvPr/>
            </p:nvSpPr>
            <p:spPr bwMode="auto">
              <a:xfrm>
                <a:off x="2957" y="3384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4" name="Line 207"/>
              <p:cNvSpPr>
                <a:spLocks noChangeShapeType="1"/>
              </p:cNvSpPr>
              <p:nvPr/>
            </p:nvSpPr>
            <p:spPr bwMode="auto">
              <a:xfrm>
                <a:off x="204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5" name="Line 208"/>
              <p:cNvSpPr>
                <a:spLocks noChangeShapeType="1"/>
              </p:cNvSpPr>
              <p:nvPr/>
            </p:nvSpPr>
            <p:spPr bwMode="auto">
              <a:xfrm>
                <a:off x="206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6" name="Line 209"/>
              <p:cNvSpPr>
                <a:spLocks noChangeShapeType="1"/>
              </p:cNvSpPr>
              <p:nvPr/>
            </p:nvSpPr>
            <p:spPr bwMode="auto">
              <a:xfrm>
                <a:off x="208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7" name="Line 210"/>
              <p:cNvSpPr>
                <a:spLocks noChangeShapeType="1"/>
              </p:cNvSpPr>
              <p:nvPr/>
            </p:nvSpPr>
            <p:spPr bwMode="auto">
              <a:xfrm>
                <a:off x="2104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8" name="Line 211"/>
              <p:cNvSpPr>
                <a:spLocks noChangeShapeType="1"/>
              </p:cNvSpPr>
              <p:nvPr/>
            </p:nvSpPr>
            <p:spPr bwMode="auto">
              <a:xfrm>
                <a:off x="2117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49" name="Line 212"/>
              <p:cNvSpPr>
                <a:spLocks noChangeShapeType="1"/>
              </p:cNvSpPr>
              <p:nvPr/>
            </p:nvSpPr>
            <p:spPr bwMode="auto">
              <a:xfrm>
                <a:off x="2128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0" name="Line 213"/>
              <p:cNvSpPr>
                <a:spLocks noChangeShapeType="1"/>
              </p:cNvSpPr>
              <p:nvPr/>
            </p:nvSpPr>
            <p:spPr bwMode="auto">
              <a:xfrm>
                <a:off x="2137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1" name="Line 214"/>
              <p:cNvSpPr>
                <a:spLocks noChangeShapeType="1"/>
              </p:cNvSpPr>
              <p:nvPr/>
            </p:nvSpPr>
            <p:spPr bwMode="auto">
              <a:xfrm>
                <a:off x="2145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2" name="Line 215"/>
              <p:cNvSpPr>
                <a:spLocks noChangeShapeType="1"/>
              </p:cNvSpPr>
              <p:nvPr/>
            </p:nvSpPr>
            <p:spPr bwMode="auto">
              <a:xfrm>
                <a:off x="220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3" name="Line 216"/>
              <p:cNvSpPr>
                <a:spLocks noChangeShapeType="1"/>
              </p:cNvSpPr>
              <p:nvPr/>
            </p:nvSpPr>
            <p:spPr bwMode="auto">
              <a:xfrm>
                <a:off x="223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4" name="Line 217"/>
              <p:cNvSpPr>
                <a:spLocks noChangeShapeType="1"/>
              </p:cNvSpPr>
              <p:nvPr/>
            </p:nvSpPr>
            <p:spPr bwMode="auto">
              <a:xfrm>
                <a:off x="225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5" name="Line 218"/>
              <p:cNvSpPr>
                <a:spLocks noChangeShapeType="1"/>
              </p:cNvSpPr>
              <p:nvPr/>
            </p:nvSpPr>
            <p:spPr bwMode="auto">
              <a:xfrm>
                <a:off x="2265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6" name="Line 219"/>
              <p:cNvSpPr>
                <a:spLocks noChangeShapeType="1"/>
              </p:cNvSpPr>
              <p:nvPr/>
            </p:nvSpPr>
            <p:spPr bwMode="auto">
              <a:xfrm>
                <a:off x="2278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7" name="Line 220"/>
              <p:cNvSpPr>
                <a:spLocks noChangeShapeType="1"/>
              </p:cNvSpPr>
              <p:nvPr/>
            </p:nvSpPr>
            <p:spPr bwMode="auto">
              <a:xfrm>
                <a:off x="228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8" name="Line 221"/>
              <p:cNvSpPr>
                <a:spLocks noChangeShapeType="1"/>
              </p:cNvSpPr>
              <p:nvPr/>
            </p:nvSpPr>
            <p:spPr bwMode="auto">
              <a:xfrm>
                <a:off x="2298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59" name="Line 222"/>
              <p:cNvSpPr>
                <a:spLocks noChangeShapeType="1"/>
              </p:cNvSpPr>
              <p:nvPr/>
            </p:nvSpPr>
            <p:spPr bwMode="auto">
              <a:xfrm>
                <a:off x="2306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0" name="Line 223"/>
              <p:cNvSpPr>
                <a:spLocks noChangeShapeType="1"/>
              </p:cNvSpPr>
              <p:nvPr/>
            </p:nvSpPr>
            <p:spPr bwMode="auto">
              <a:xfrm>
                <a:off x="2362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1" name="Line 224"/>
              <p:cNvSpPr>
                <a:spLocks noChangeShapeType="1"/>
              </p:cNvSpPr>
              <p:nvPr/>
            </p:nvSpPr>
            <p:spPr bwMode="auto">
              <a:xfrm>
                <a:off x="239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2" name="Line 225"/>
              <p:cNvSpPr>
                <a:spLocks noChangeShapeType="1"/>
              </p:cNvSpPr>
              <p:nvPr/>
            </p:nvSpPr>
            <p:spPr bwMode="auto">
              <a:xfrm>
                <a:off x="241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3" name="Line 226"/>
              <p:cNvSpPr>
                <a:spLocks noChangeShapeType="1"/>
              </p:cNvSpPr>
              <p:nvPr/>
            </p:nvSpPr>
            <p:spPr bwMode="auto">
              <a:xfrm>
                <a:off x="2426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4" name="Line 227"/>
              <p:cNvSpPr>
                <a:spLocks noChangeShapeType="1"/>
              </p:cNvSpPr>
              <p:nvPr/>
            </p:nvSpPr>
            <p:spPr bwMode="auto">
              <a:xfrm>
                <a:off x="243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5" name="Line 228"/>
              <p:cNvSpPr>
                <a:spLocks noChangeShapeType="1"/>
              </p:cNvSpPr>
              <p:nvPr/>
            </p:nvSpPr>
            <p:spPr bwMode="auto">
              <a:xfrm>
                <a:off x="245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6" name="Line 229"/>
              <p:cNvSpPr>
                <a:spLocks noChangeShapeType="1"/>
              </p:cNvSpPr>
              <p:nvPr/>
            </p:nvSpPr>
            <p:spPr bwMode="auto">
              <a:xfrm>
                <a:off x="2458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7" name="Line 230"/>
              <p:cNvSpPr>
                <a:spLocks noChangeShapeType="1"/>
              </p:cNvSpPr>
              <p:nvPr/>
            </p:nvSpPr>
            <p:spPr bwMode="auto">
              <a:xfrm>
                <a:off x="2467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8" name="Line 231"/>
              <p:cNvSpPr>
                <a:spLocks noChangeShapeType="1"/>
              </p:cNvSpPr>
              <p:nvPr/>
            </p:nvSpPr>
            <p:spPr bwMode="auto">
              <a:xfrm>
                <a:off x="2522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9" name="Line 232"/>
              <p:cNvSpPr>
                <a:spLocks noChangeShapeType="1"/>
              </p:cNvSpPr>
              <p:nvPr/>
            </p:nvSpPr>
            <p:spPr bwMode="auto">
              <a:xfrm>
                <a:off x="255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0" name="Line 233"/>
              <p:cNvSpPr>
                <a:spLocks noChangeShapeType="1"/>
              </p:cNvSpPr>
              <p:nvPr/>
            </p:nvSpPr>
            <p:spPr bwMode="auto">
              <a:xfrm>
                <a:off x="257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1" name="Line 234"/>
              <p:cNvSpPr>
                <a:spLocks noChangeShapeType="1"/>
              </p:cNvSpPr>
              <p:nvPr/>
            </p:nvSpPr>
            <p:spPr bwMode="auto">
              <a:xfrm>
                <a:off x="2587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2" name="Line 235"/>
              <p:cNvSpPr>
                <a:spLocks noChangeShapeType="1"/>
              </p:cNvSpPr>
              <p:nvPr/>
            </p:nvSpPr>
            <p:spPr bwMode="auto">
              <a:xfrm>
                <a:off x="260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3" name="Line 236"/>
              <p:cNvSpPr>
                <a:spLocks noChangeShapeType="1"/>
              </p:cNvSpPr>
              <p:nvPr/>
            </p:nvSpPr>
            <p:spPr bwMode="auto">
              <a:xfrm>
                <a:off x="261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4" name="Line 237"/>
              <p:cNvSpPr>
                <a:spLocks noChangeShapeType="1"/>
              </p:cNvSpPr>
              <p:nvPr/>
            </p:nvSpPr>
            <p:spPr bwMode="auto">
              <a:xfrm>
                <a:off x="261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5" name="Line 238"/>
              <p:cNvSpPr>
                <a:spLocks noChangeShapeType="1"/>
              </p:cNvSpPr>
              <p:nvPr/>
            </p:nvSpPr>
            <p:spPr bwMode="auto">
              <a:xfrm>
                <a:off x="2628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6" name="Line 239"/>
              <p:cNvSpPr>
                <a:spLocks noChangeShapeType="1"/>
              </p:cNvSpPr>
              <p:nvPr/>
            </p:nvSpPr>
            <p:spPr bwMode="auto">
              <a:xfrm>
                <a:off x="2683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7" name="Line 240"/>
              <p:cNvSpPr>
                <a:spLocks noChangeShapeType="1"/>
              </p:cNvSpPr>
              <p:nvPr/>
            </p:nvSpPr>
            <p:spPr bwMode="auto">
              <a:xfrm>
                <a:off x="2712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8" name="Line 241"/>
              <p:cNvSpPr>
                <a:spLocks noChangeShapeType="1"/>
              </p:cNvSpPr>
              <p:nvPr/>
            </p:nvSpPr>
            <p:spPr bwMode="auto">
              <a:xfrm>
                <a:off x="2732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9" name="Line 242"/>
              <p:cNvSpPr>
                <a:spLocks noChangeShapeType="1"/>
              </p:cNvSpPr>
              <p:nvPr/>
            </p:nvSpPr>
            <p:spPr bwMode="auto">
              <a:xfrm>
                <a:off x="2747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0" name="Line 243"/>
              <p:cNvSpPr>
                <a:spLocks noChangeShapeType="1"/>
              </p:cNvSpPr>
              <p:nvPr/>
            </p:nvSpPr>
            <p:spPr bwMode="auto">
              <a:xfrm>
                <a:off x="276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1" name="Line 244"/>
              <p:cNvSpPr>
                <a:spLocks noChangeShapeType="1"/>
              </p:cNvSpPr>
              <p:nvPr/>
            </p:nvSpPr>
            <p:spPr bwMode="auto">
              <a:xfrm>
                <a:off x="277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2" name="Line 245"/>
              <p:cNvSpPr>
                <a:spLocks noChangeShapeType="1"/>
              </p:cNvSpPr>
              <p:nvPr/>
            </p:nvSpPr>
            <p:spPr bwMode="auto">
              <a:xfrm>
                <a:off x="2780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3" name="Line 246"/>
              <p:cNvSpPr>
                <a:spLocks noChangeShapeType="1"/>
              </p:cNvSpPr>
              <p:nvPr/>
            </p:nvSpPr>
            <p:spPr bwMode="auto">
              <a:xfrm>
                <a:off x="278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4" name="Line 247"/>
              <p:cNvSpPr>
                <a:spLocks noChangeShapeType="1"/>
              </p:cNvSpPr>
              <p:nvPr/>
            </p:nvSpPr>
            <p:spPr bwMode="auto">
              <a:xfrm>
                <a:off x="2844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5" name="Line 248"/>
              <p:cNvSpPr>
                <a:spLocks noChangeShapeType="1"/>
              </p:cNvSpPr>
              <p:nvPr/>
            </p:nvSpPr>
            <p:spPr bwMode="auto">
              <a:xfrm>
                <a:off x="2872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6" name="Line 249"/>
              <p:cNvSpPr>
                <a:spLocks noChangeShapeType="1"/>
              </p:cNvSpPr>
              <p:nvPr/>
            </p:nvSpPr>
            <p:spPr bwMode="auto">
              <a:xfrm>
                <a:off x="2893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7" name="Line 250"/>
              <p:cNvSpPr>
                <a:spLocks noChangeShapeType="1"/>
              </p:cNvSpPr>
              <p:nvPr/>
            </p:nvSpPr>
            <p:spPr bwMode="auto">
              <a:xfrm>
                <a:off x="2908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8" name="Line 251"/>
              <p:cNvSpPr>
                <a:spLocks noChangeShapeType="1"/>
              </p:cNvSpPr>
              <p:nvPr/>
            </p:nvSpPr>
            <p:spPr bwMode="auto">
              <a:xfrm>
                <a:off x="292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89" name="Line 252"/>
              <p:cNvSpPr>
                <a:spLocks noChangeShapeType="1"/>
              </p:cNvSpPr>
              <p:nvPr/>
            </p:nvSpPr>
            <p:spPr bwMode="auto">
              <a:xfrm>
                <a:off x="2932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0" name="Line 253"/>
              <p:cNvSpPr>
                <a:spLocks noChangeShapeType="1"/>
              </p:cNvSpPr>
              <p:nvPr/>
            </p:nvSpPr>
            <p:spPr bwMode="auto">
              <a:xfrm>
                <a:off x="2941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1" name="Line 254"/>
              <p:cNvSpPr>
                <a:spLocks noChangeShapeType="1"/>
              </p:cNvSpPr>
              <p:nvPr/>
            </p:nvSpPr>
            <p:spPr bwMode="auto">
              <a:xfrm>
                <a:off x="2949" y="338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2" name="Line 255"/>
              <p:cNvSpPr>
                <a:spLocks noChangeShapeType="1"/>
              </p:cNvSpPr>
              <p:nvPr/>
            </p:nvSpPr>
            <p:spPr bwMode="auto">
              <a:xfrm flipV="1">
                <a:off x="1992" y="3384"/>
                <a:ext cx="0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3" name="Line 256"/>
              <p:cNvSpPr>
                <a:spLocks noChangeShapeType="1"/>
              </p:cNvSpPr>
              <p:nvPr/>
            </p:nvSpPr>
            <p:spPr bwMode="auto">
              <a:xfrm>
                <a:off x="1992" y="407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4" name="Freeform 257"/>
              <p:cNvSpPr>
                <a:spLocks/>
              </p:cNvSpPr>
              <p:nvPr/>
            </p:nvSpPr>
            <p:spPr bwMode="auto">
              <a:xfrm>
                <a:off x="1928" y="4056"/>
                <a:ext cx="11" cy="18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1 h 35"/>
                  <a:gd name="T4" fmla="*/ 1 w 22"/>
                  <a:gd name="T5" fmla="*/ 3 h 35"/>
                  <a:gd name="T6" fmla="*/ 0 w 22"/>
                  <a:gd name="T7" fmla="*/ 8 h 35"/>
                  <a:gd name="T8" fmla="*/ 0 w 22"/>
                  <a:gd name="T9" fmla="*/ 10 h 35"/>
                  <a:gd name="T10" fmla="*/ 1 w 22"/>
                  <a:gd name="T11" fmla="*/ 14 h 35"/>
                  <a:gd name="T12" fmla="*/ 3 w 22"/>
                  <a:gd name="T13" fmla="*/ 17 h 35"/>
                  <a:gd name="T14" fmla="*/ 5 w 22"/>
                  <a:gd name="T15" fmla="*/ 18 h 35"/>
                  <a:gd name="T16" fmla="*/ 6 w 22"/>
                  <a:gd name="T17" fmla="*/ 18 h 35"/>
                  <a:gd name="T18" fmla="*/ 9 w 22"/>
                  <a:gd name="T19" fmla="*/ 17 h 35"/>
                  <a:gd name="T20" fmla="*/ 11 w 22"/>
                  <a:gd name="T21" fmla="*/ 14 h 35"/>
                  <a:gd name="T22" fmla="*/ 11 w 22"/>
                  <a:gd name="T23" fmla="*/ 10 h 35"/>
                  <a:gd name="T24" fmla="*/ 11 w 22"/>
                  <a:gd name="T25" fmla="*/ 8 h 35"/>
                  <a:gd name="T26" fmla="*/ 11 w 22"/>
                  <a:gd name="T27" fmla="*/ 3 h 35"/>
                  <a:gd name="T28" fmla="*/ 9 w 22"/>
                  <a:gd name="T29" fmla="*/ 1 h 35"/>
                  <a:gd name="T30" fmla="*/ 6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1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7" y="33"/>
                    </a:lnTo>
                    <a:lnTo>
                      <a:pt x="21" y="28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5" name="Freeform 258"/>
              <p:cNvSpPr>
                <a:spLocks/>
              </p:cNvSpPr>
              <p:nvPr/>
            </p:nvSpPr>
            <p:spPr bwMode="auto">
              <a:xfrm>
                <a:off x="1946" y="4072"/>
                <a:ext cx="1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1 w 3"/>
                  <a:gd name="T5" fmla="*/ 2 h 4"/>
                  <a:gd name="T6" fmla="*/ 1 w 3"/>
                  <a:gd name="T7" fmla="*/ 1 h 4"/>
                  <a:gd name="T8" fmla="*/ 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6" name="Freeform 259"/>
              <p:cNvSpPr>
                <a:spLocks/>
              </p:cNvSpPr>
              <p:nvPr/>
            </p:nvSpPr>
            <p:spPr bwMode="auto">
              <a:xfrm>
                <a:off x="1953" y="4056"/>
                <a:ext cx="11" cy="18"/>
              </a:xfrm>
              <a:custGeom>
                <a:avLst/>
                <a:gdLst>
                  <a:gd name="T0" fmla="*/ 5 w 24"/>
                  <a:gd name="T1" fmla="*/ 0 h 35"/>
                  <a:gd name="T2" fmla="*/ 2 w 24"/>
                  <a:gd name="T3" fmla="*/ 1 h 35"/>
                  <a:gd name="T4" fmla="*/ 1 w 24"/>
                  <a:gd name="T5" fmla="*/ 3 h 35"/>
                  <a:gd name="T6" fmla="*/ 0 w 24"/>
                  <a:gd name="T7" fmla="*/ 8 h 35"/>
                  <a:gd name="T8" fmla="*/ 0 w 24"/>
                  <a:gd name="T9" fmla="*/ 10 h 35"/>
                  <a:gd name="T10" fmla="*/ 1 w 24"/>
                  <a:gd name="T11" fmla="*/ 14 h 35"/>
                  <a:gd name="T12" fmla="*/ 2 w 24"/>
                  <a:gd name="T13" fmla="*/ 17 h 35"/>
                  <a:gd name="T14" fmla="*/ 5 w 24"/>
                  <a:gd name="T15" fmla="*/ 18 h 35"/>
                  <a:gd name="T16" fmla="*/ 6 w 24"/>
                  <a:gd name="T17" fmla="*/ 18 h 35"/>
                  <a:gd name="T18" fmla="*/ 9 w 24"/>
                  <a:gd name="T19" fmla="*/ 17 h 35"/>
                  <a:gd name="T20" fmla="*/ 10 w 24"/>
                  <a:gd name="T21" fmla="*/ 14 h 35"/>
                  <a:gd name="T22" fmla="*/ 11 w 24"/>
                  <a:gd name="T23" fmla="*/ 10 h 35"/>
                  <a:gd name="T24" fmla="*/ 11 w 24"/>
                  <a:gd name="T25" fmla="*/ 8 h 35"/>
                  <a:gd name="T26" fmla="*/ 10 w 24"/>
                  <a:gd name="T27" fmla="*/ 3 h 35"/>
                  <a:gd name="T28" fmla="*/ 9 w 24"/>
                  <a:gd name="T29" fmla="*/ 1 h 35"/>
                  <a:gd name="T30" fmla="*/ 6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1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5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3"/>
                    </a:lnTo>
                    <a:lnTo>
                      <a:pt x="22" y="28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7" name="Freeform 260"/>
              <p:cNvSpPr>
                <a:spLocks/>
              </p:cNvSpPr>
              <p:nvPr/>
            </p:nvSpPr>
            <p:spPr bwMode="auto">
              <a:xfrm>
                <a:off x="1972" y="4056"/>
                <a:ext cx="4" cy="18"/>
              </a:xfrm>
              <a:custGeom>
                <a:avLst/>
                <a:gdLst>
                  <a:gd name="T0" fmla="*/ 0 w 8"/>
                  <a:gd name="T1" fmla="*/ 3 h 35"/>
                  <a:gd name="T2" fmla="*/ 1 w 8"/>
                  <a:gd name="T3" fmla="*/ 3 h 35"/>
                  <a:gd name="T4" fmla="*/ 4 w 8"/>
                  <a:gd name="T5" fmla="*/ 0 h 35"/>
                  <a:gd name="T6" fmla="*/ 4 w 8"/>
                  <a:gd name="T7" fmla="*/ 18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5"/>
                  <a:gd name="T14" fmla="*/ 8 w 8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5">
                    <a:moveTo>
                      <a:pt x="0" y="6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8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8" name="Line 261"/>
              <p:cNvSpPr>
                <a:spLocks noChangeShapeType="1"/>
              </p:cNvSpPr>
              <p:nvPr/>
            </p:nvSpPr>
            <p:spPr bwMode="auto">
              <a:xfrm>
                <a:off x="1992" y="393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99" name="Freeform 262"/>
              <p:cNvSpPr>
                <a:spLocks/>
              </p:cNvSpPr>
              <p:nvPr/>
            </p:nvSpPr>
            <p:spPr bwMode="auto">
              <a:xfrm>
                <a:off x="1928" y="3928"/>
                <a:ext cx="11" cy="18"/>
              </a:xfrm>
              <a:custGeom>
                <a:avLst/>
                <a:gdLst>
                  <a:gd name="T0" fmla="*/ 5 w 22"/>
                  <a:gd name="T1" fmla="*/ 0 h 34"/>
                  <a:gd name="T2" fmla="*/ 3 w 22"/>
                  <a:gd name="T3" fmla="*/ 1 h 34"/>
                  <a:gd name="T4" fmla="*/ 1 w 22"/>
                  <a:gd name="T5" fmla="*/ 4 h 34"/>
                  <a:gd name="T6" fmla="*/ 0 w 22"/>
                  <a:gd name="T7" fmla="*/ 8 h 34"/>
                  <a:gd name="T8" fmla="*/ 0 w 22"/>
                  <a:gd name="T9" fmla="*/ 11 h 34"/>
                  <a:gd name="T10" fmla="*/ 1 w 22"/>
                  <a:gd name="T11" fmla="*/ 15 h 34"/>
                  <a:gd name="T12" fmla="*/ 3 w 22"/>
                  <a:gd name="T13" fmla="*/ 17 h 34"/>
                  <a:gd name="T14" fmla="*/ 5 w 22"/>
                  <a:gd name="T15" fmla="*/ 18 h 34"/>
                  <a:gd name="T16" fmla="*/ 6 w 22"/>
                  <a:gd name="T17" fmla="*/ 18 h 34"/>
                  <a:gd name="T18" fmla="*/ 9 w 22"/>
                  <a:gd name="T19" fmla="*/ 17 h 34"/>
                  <a:gd name="T20" fmla="*/ 11 w 22"/>
                  <a:gd name="T21" fmla="*/ 15 h 34"/>
                  <a:gd name="T22" fmla="*/ 11 w 22"/>
                  <a:gd name="T23" fmla="*/ 11 h 34"/>
                  <a:gd name="T24" fmla="*/ 11 w 22"/>
                  <a:gd name="T25" fmla="*/ 8 h 34"/>
                  <a:gd name="T26" fmla="*/ 11 w 22"/>
                  <a:gd name="T27" fmla="*/ 4 h 34"/>
                  <a:gd name="T28" fmla="*/ 9 w 22"/>
                  <a:gd name="T29" fmla="*/ 1 h 34"/>
                  <a:gd name="T30" fmla="*/ 6 w 22"/>
                  <a:gd name="T31" fmla="*/ 0 h 34"/>
                  <a:gd name="T32" fmla="*/ 5 w 22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4"/>
                  <a:gd name="T53" fmla="*/ 22 w 22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4">
                    <a:moveTo>
                      <a:pt x="10" y="0"/>
                    </a:moveTo>
                    <a:lnTo>
                      <a:pt x="5" y="2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7" y="33"/>
                    </a:lnTo>
                    <a:lnTo>
                      <a:pt x="21" y="28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7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0" name="Freeform 263"/>
              <p:cNvSpPr>
                <a:spLocks/>
              </p:cNvSpPr>
              <p:nvPr/>
            </p:nvSpPr>
            <p:spPr bwMode="auto">
              <a:xfrm>
                <a:off x="1946" y="3944"/>
                <a:ext cx="1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1 w 3"/>
                  <a:gd name="T7" fmla="*/ 1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1" name="Freeform 264"/>
              <p:cNvSpPr>
                <a:spLocks/>
              </p:cNvSpPr>
              <p:nvPr/>
            </p:nvSpPr>
            <p:spPr bwMode="auto">
              <a:xfrm>
                <a:off x="1955" y="3928"/>
                <a:ext cx="4" cy="18"/>
              </a:xfrm>
              <a:custGeom>
                <a:avLst/>
                <a:gdLst>
                  <a:gd name="T0" fmla="*/ 0 w 9"/>
                  <a:gd name="T1" fmla="*/ 4 h 34"/>
                  <a:gd name="T2" fmla="*/ 2 w 9"/>
                  <a:gd name="T3" fmla="*/ 3 h 34"/>
                  <a:gd name="T4" fmla="*/ 4 w 9"/>
                  <a:gd name="T5" fmla="*/ 0 h 34"/>
                  <a:gd name="T6" fmla="*/ 4 w 9"/>
                  <a:gd name="T7" fmla="*/ 1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4"/>
                  <a:gd name="T14" fmla="*/ 9 w 9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4">
                    <a:moveTo>
                      <a:pt x="0" y="7"/>
                    </a:moveTo>
                    <a:lnTo>
                      <a:pt x="4" y="5"/>
                    </a:lnTo>
                    <a:lnTo>
                      <a:pt x="9" y="0"/>
                    </a:lnTo>
                    <a:lnTo>
                      <a:pt x="9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2" name="Freeform 265"/>
              <p:cNvSpPr>
                <a:spLocks/>
              </p:cNvSpPr>
              <p:nvPr/>
            </p:nvSpPr>
            <p:spPr bwMode="auto">
              <a:xfrm>
                <a:off x="1969" y="3928"/>
                <a:ext cx="12" cy="18"/>
              </a:xfrm>
              <a:custGeom>
                <a:avLst/>
                <a:gdLst>
                  <a:gd name="T0" fmla="*/ 5 w 22"/>
                  <a:gd name="T1" fmla="*/ 0 h 34"/>
                  <a:gd name="T2" fmla="*/ 3 w 22"/>
                  <a:gd name="T3" fmla="*/ 1 h 34"/>
                  <a:gd name="T4" fmla="*/ 1 w 22"/>
                  <a:gd name="T5" fmla="*/ 4 h 34"/>
                  <a:gd name="T6" fmla="*/ 0 w 22"/>
                  <a:gd name="T7" fmla="*/ 8 h 34"/>
                  <a:gd name="T8" fmla="*/ 0 w 22"/>
                  <a:gd name="T9" fmla="*/ 11 h 34"/>
                  <a:gd name="T10" fmla="*/ 1 w 22"/>
                  <a:gd name="T11" fmla="*/ 15 h 34"/>
                  <a:gd name="T12" fmla="*/ 3 w 22"/>
                  <a:gd name="T13" fmla="*/ 17 h 34"/>
                  <a:gd name="T14" fmla="*/ 5 w 22"/>
                  <a:gd name="T15" fmla="*/ 18 h 34"/>
                  <a:gd name="T16" fmla="*/ 7 w 22"/>
                  <a:gd name="T17" fmla="*/ 18 h 34"/>
                  <a:gd name="T18" fmla="*/ 10 w 22"/>
                  <a:gd name="T19" fmla="*/ 17 h 34"/>
                  <a:gd name="T20" fmla="*/ 11 w 22"/>
                  <a:gd name="T21" fmla="*/ 15 h 34"/>
                  <a:gd name="T22" fmla="*/ 12 w 22"/>
                  <a:gd name="T23" fmla="*/ 11 h 34"/>
                  <a:gd name="T24" fmla="*/ 12 w 22"/>
                  <a:gd name="T25" fmla="*/ 8 h 34"/>
                  <a:gd name="T26" fmla="*/ 11 w 22"/>
                  <a:gd name="T27" fmla="*/ 4 h 34"/>
                  <a:gd name="T28" fmla="*/ 10 w 22"/>
                  <a:gd name="T29" fmla="*/ 1 h 34"/>
                  <a:gd name="T30" fmla="*/ 7 w 22"/>
                  <a:gd name="T31" fmla="*/ 0 h 34"/>
                  <a:gd name="T32" fmla="*/ 5 w 22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4"/>
                  <a:gd name="T53" fmla="*/ 22 w 22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4">
                    <a:moveTo>
                      <a:pt x="10" y="0"/>
                    </a:moveTo>
                    <a:lnTo>
                      <a:pt x="5" y="2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8" y="33"/>
                    </a:lnTo>
                    <a:lnTo>
                      <a:pt x="21" y="28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7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3" name="Line 266"/>
              <p:cNvSpPr>
                <a:spLocks noChangeShapeType="1"/>
              </p:cNvSpPr>
              <p:nvPr/>
            </p:nvSpPr>
            <p:spPr bwMode="auto">
              <a:xfrm>
                <a:off x="1992" y="3798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4" name="Freeform 267"/>
              <p:cNvSpPr>
                <a:spLocks/>
              </p:cNvSpPr>
              <p:nvPr/>
            </p:nvSpPr>
            <p:spPr bwMode="auto">
              <a:xfrm>
                <a:off x="1931" y="3791"/>
                <a:ext cx="4" cy="17"/>
              </a:xfrm>
              <a:custGeom>
                <a:avLst/>
                <a:gdLst>
                  <a:gd name="T0" fmla="*/ 0 w 7"/>
                  <a:gd name="T1" fmla="*/ 3 h 33"/>
                  <a:gd name="T2" fmla="*/ 1 w 7"/>
                  <a:gd name="T3" fmla="*/ 3 h 33"/>
                  <a:gd name="T4" fmla="*/ 4 w 7"/>
                  <a:gd name="T5" fmla="*/ 0 h 33"/>
                  <a:gd name="T6" fmla="*/ 4 w 7"/>
                  <a:gd name="T7" fmla="*/ 17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3"/>
                  <a:gd name="T14" fmla="*/ 7 w 7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3">
                    <a:moveTo>
                      <a:pt x="0" y="6"/>
                    </a:moveTo>
                    <a:lnTo>
                      <a:pt x="2" y="5"/>
                    </a:lnTo>
                    <a:lnTo>
                      <a:pt x="7" y="0"/>
                    </a:lnTo>
                    <a:lnTo>
                      <a:pt x="7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5" name="Freeform 268"/>
              <p:cNvSpPr>
                <a:spLocks/>
              </p:cNvSpPr>
              <p:nvPr/>
            </p:nvSpPr>
            <p:spPr bwMode="auto">
              <a:xfrm>
                <a:off x="1946" y="3806"/>
                <a:ext cx="1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1 w 3"/>
                  <a:gd name="T7" fmla="*/ 1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6" name="Freeform 269"/>
              <p:cNvSpPr>
                <a:spLocks/>
              </p:cNvSpPr>
              <p:nvPr/>
            </p:nvSpPr>
            <p:spPr bwMode="auto">
              <a:xfrm>
                <a:off x="1953" y="3791"/>
                <a:ext cx="11" cy="17"/>
              </a:xfrm>
              <a:custGeom>
                <a:avLst/>
                <a:gdLst>
                  <a:gd name="T0" fmla="*/ 5 w 24"/>
                  <a:gd name="T1" fmla="*/ 0 h 33"/>
                  <a:gd name="T2" fmla="*/ 2 w 24"/>
                  <a:gd name="T3" fmla="*/ 1 h 33"/>
                  <a:gd name="T4" fmla="*/ 1 w 24"/>
                  <a:gd name="T5" fmla="*/ 3 h 33"/>
                  <a:gd name="T6" fmla="*/ 0 w 24"/>
                  <a:gd name="T7" fmla="*/ 8 h 33"/>
                  <a:gd name="T8" fmla="*/ 0 w 24"/>
                  <a:gd name="T9" fmla="*/ 10 h 33"/>
                  <a:gd name="T10" fmla="*/ 1 w 24"/>
                  <a:gd name="T11" fmla="*/ 14 h 33"/>
                  <a:gd name="T12" fmla="*/ 2 w 24"/>
                  <a:gd name="T13" fmla="*/ 16 h 33"/>
                  <a:gd name="T14" fmla="*/ 5 w 24"/>
                  <a:gd name="T15" fmla="*/ 17 h 33"/>
                  <a:gd name="T16" fmla="*/ 6 w 24"/>
                  <a:gd name="T17" fmla="*/ 17 h 33"/>
                  <a:gd name="T18" fmla="*/ 9 w 24"/>
                  <a:gd name="T19" fmla="*/ 16 h 33"/>
                  <a:gd name="T20" fmla="*/ 10 w 24"/>
                  <a:gd name="T21" fmla="*/ 14 h 33"/>
                  <a:gd name="T22" fmla="*/ 11 w 24"/>
                  <a:gd name="T23" fmla="*/ 10 h 33"/>
                  <a:gd name="T24" fmla="*/ 11 w 24"/>
                  <a:gd name="T25" fmla="*/ 8 h 33"/>
                  <a:gd name="T26" fmla="*/ 10 w 24"/>
                  <a:gd name="T27" fmla="*/ 3 h 33"/>
                  <a:gd name="T28" fmla="*/ 9 w 24"/>
                  <a:gd name="T29" fmla="*/ 1 h 33"/>
                  <a:gd name="T30" fmla="*/ 6 w 24"/>
                  <a:gd name="T31" fmla="*/ 0 h 33"/>
                  <a:gd name="T32" fmla="*/ 5 w 24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3"/>
                  <a:gd name="T53" fmla="*/ 24 w 2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3">
                    <a:moveTo>
                      <a:pt x="10" y="0"/>
                    </a:moveTo>
                    <a:lnTo>
                      <a:pt x="5" y="1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10" y="33"/>
                    </a:lnTo>
                    <a:lnTo>
                      <a:pt x="14" y="33"/>
                    </a:lnTo>
                    <a:lnTo>
                      <a:pt x="19" y="32"/>
                    </a:lnTo>
                    <a:lnTo>
                      <a:pt x="22" y="27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7" name="Freeform 270"/>
              <p:cNvSpPr>
                <a:spLocks/>
              </p:cNvSpPr>
              <p:nvPr/>
            </p:nvSpPr>
            <p:spPr bwMode="auto">
              <a:xfrm>
                <a:off x="1969" y="3791"/>
                <a:ext cx="12" cy="17"/>
              </a:xfrm>
              <a:custGeom>
                <a:avLst/>
                <a:gdLst>
                  <a:gd name="T0" fmla="*/ 5 w 22"/>
                  <a:gd name="T1" fmla="*/ 0 h 33"/>
                  <a:gd name="T2" fmla="*/ 3 w 22"/>
                  <a:gd name="T3" fmla="*/ 1 h 33"/>
                  <a:gd name="T4" fmla="*/ 1 w 22"/>
                  <a:gd name="T5" fmla="*/ 3 h 33"/>
                  <a:gd name="T6" fmla="*/ 0 w 22"/>
                  <a:gd name="T7" fmla="*/ 8 h 33"/>
                  <a:gd name="T8" fmla="*/ 0 w 22"/>
                  <a:gd name="T9" fmla="*/ 10 h 33"/>
                  <a:gd name="T10" fmla="*/ 1 w 22"/>
                  <a:gd name="T11" fmla="*/ 14 h 33"/>
                  <a:gd name="T12" fmla="*/ 3 w 22"/>
                  <a:gd name="T13" fmla="*/ 16 h 33"/>
                  <a:gd name="T14" fmla="*/ 5 w 22"/>
                  <a:gd name="T15" fmla="*/ 17 h 33"/>
                  <a:gd name="T16" fmla="*/ 7 w 22"/>
                  <a:gd name="T17" fmla="*/ 17 h 33"/>
                  <a:gd name="T18" fmla="*/ 10 w 22"/>
                  <a:gd name="T19" fmla="*/ 16 h 33"/>
                  <a:gd name="T20" fmla="*/ 11 w 22"/>
                  <a:gd name="T21" fmla="*/ 14 h 33"/>
                  <a:gd name="T22" fmla="*/ 12 w 22"/>
                  <a:gd name="T23" fmla="*/ 10 h 33"/>
                  <a:gd name="T24" fmla="*/ 12 w 22"/>
                  <a:gd name="T25" fmla="*/ 8 h 33"/>
                  <a:gd name="T26" fmla="*/ 11 w 22"/>
                  <a:gd name="T27" fmla="*/ 3 h 33"/>
                  <a:gd name="T28" fmla="*/ 10 w 22"/>
                  <a:gd name="T29" fmla="*/ 1 h 33"/>
                  <a:gd name="T30" fmla="*/ 7 w 22"/>
                  <a:gd name="T31" fmla="*/ 0 h 33"/>
                  <a:gd name="T32" fmla="*/ 5 w 2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3"/>
                  <a:gd name="T53" fmla="*/ 22 w 22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3">
                    <a:moveTo>
                      <a:pt x="10" y="0"/>
                    </a:moveTo>
                    <a:lnTo>
                      <a:pt x="5" y="1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5" y="32"/>
                    </a:lnTo>
                    <a:lnTo>
                      <a:pt x="10" y="33"/>
                    </a:lnTo>
                    <a:lnTo>
                      <a:pt x="13" y="33"/>
                    </a:lnTo>
                    <a:lnTo>
                      <a:pt x="18" y="32"/>
                    </a:lnTo>
                    <a:lnTo>
                      <a:pt x="21" y="27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8" name="Line 271"/>
              <p:cNvSpPr>
                <a:spLocks noChangeShapeType="1"/>
              </p:cNvSpPr>
              <p:nvPr/>
            </p:nvSpPr>
            <p:spPr bwMode="auto">
              <a:xfrm>
                <a:off x="1992" y="3660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09" name="Freeform 272"/>
              <p:cNvSpPr>
                <a:spLocks/>
              </p:cNvSpPr>
              <p:nvPr/>
            </p:nvSpPr>
            <p:spPr bwMode="auto">
              <a:xfrm>
                <a:off x="1914" y="3653"/>
                <a:ext cx="4" cy="17"/>
              </a:xfrm>
              <a:custGeom>
                <a:avLst/>
                <a:gdLst>
                  <a:gd name="T0" fmla="*/ 0 w 9"/>
                  <a:gd name="T1" fmla="*/ 3 h 35"/>
                  <a:gd name="T2" fmla="*/ 2 w 9"/>
                  <a:gd name="T3" fmla="*/ 2 h 35"/>
                  <a:gd name="T4" fmla="*/ 4 w 9"/>
                  <a:gd name="T5" fmla="*/ 0 h 35"/>
                  <a:gd name="T6" fmla="*/ 4 w 9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5"/>
                  <a:gd name="T14" fmla="*/ 9 w 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5">
                    <a:moveTo>
                      <a:pt x="0" y="6"/>
                    </a:moveTo>
                    <a:lnTo>
                      <a:pt x="4" y="5"/>
                    </a:lnTo>
                    <a:lnTo>
                      <a:pt x="9" y="0"/>
                    </a:lnTo>
                    <a:lnTo>
                      <a:pt x="9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0" name="Freeform 273"/>
              <p:cNvSpPr>
                <a:spLocks/>
              </p:cNvSpPr>
              <p:nvPr/>
            </p:nvSpPr>
            <p:spPr bwMode="auto">
              <a:xfrm>
                <a:off x="1928" y="3653"/>
                <a:ext cx="11" cy="17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0 h 35"/>
                  <a:gd name="T4" fmla="*/ 1 w 22"/>
                  <a:gd name="T5" fmla="*/ 3 h 35"/>
                  <a:gd name="T6" fmla="*/ 0 w 22"/>
                  <a:gd name="T7" fmla="*/ 7 h 35"/>
                  <a:gd name="T8" fmla="*/ 0 w 22"/>
                  <a:gd name="T9" fmla="*/ 10 h 35"/>
                  <a:gd name="T10" fmla="*/ 1 w 22"/>
                  <a:gd name="T11" fmla="*/ 13 h 35"/>
                  <a:gd name="T12" fmla="*/ 3 w 22"/>
                  <a:gd name="T13" fmla="*/ 16 h 35"/>
                  <a:gd name="T14" fmla="*/ 5 w 22"/>
                  <a:gd name="T15" fmla="*/ 17 h 35"/>
                  <a:gd name="T16" fmla="*/ 6 w 22"/>
                  <a:gd name="T17" fmla="*/ 17 h 35"/>
                  <a:gd name="T18" fmla="*/ 9 w 22"/>
                  <a:gd name="T19" fmla="*/ 16 h 35"/>
                  <a:gd name="T20" fmla="*/ 11 w 22"/>
                  <a:gd name="T21" fmla="*/ 13 h 35"/>
                  <a:gd name="T22" fmla="*/ 11 w 22"/>
                  <a:gd name="T23" fmla="*/ 10 h 35"/>
                  <a:gd name="T24" fmla="*/ 11 w 22"/>
                  <a:gd name="T25" fmla="*/ 7 h 35"/>
                  <a:gd name="T26" fmla="*/ 11 w 22"/>
                  <a:gd name="T27" fmla="*/ 3 h 35"/>
                  <a:gd name="T28" fmla="*/ 9 w 22"/>
                  <a:gd name="T29" fmla="*/ 0 h 35"/>
                  <a:gd name="T30" fmla="*/ 6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1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7" y="32"/>
                    </a:lnTo>
                    <a:lnTo>
                      <a:pt x="21" y="27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1" name="Freeform 274"/>
              <p:cNvSpPr>
                <a:spLocks/>
              </p:cNvSpPr>
              <p:nvPr/>
            </p:nvSpPr>
            <p:spPr bwMode="auto">
              <a:xfrm>
                <a:off x="1946" y="3669"/>
                <a:ext cx="1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1 w 3"/>
                  <a:gd name="T5" fmla="*/ 1 h 4"/>
                  <a:gd name="T6" fmla="*/ 1 w 3"/>
                  <a:gd name="T7" fmla="*/ 0 h 4"/>
                  <a:gd name="T8" fmla="*/ 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2" name="Freeform 275"/>
              <p:cNvSpPr>
                <a:spLocks/>
              </p:cNvSpPr>
              <p:nvPr/>
            </p:nvSpPr>
            <p:spPr bwMode="auto">
              <a:xfrm>
                <a:off x="1953" y="3653"/>
                <a:ext cx="11" cy="17"/>
              </a:xfrm>
              <a:custGeom>
                <a:avLst/>
                <a:gdLst>
                  <a:gd name="T0" fmla="*/ 5 w 24"/>
                  <a:gd name="T1" fmla="*/ 0 h 35"/>
                  <a:gd name="T2" fmla="*/ 2 w 24"/>
                  <a:gd name="T3" fmla="*/ 0 h 35"/>
                  <a:gd name="T4" fmla="*/ 1 w 24"/>
                  <a:gd name="T5" fmla="*/ 3 h 35"/>
                  <a:gd name="T6" fmla="*/ 0 w 24"/>
                  <a:gd name="T7" fmla="*/ 7 h 35"/>
                  <a:gd name="T8" fmla="*/ 0 w 24"/>
                  <a:gd name="T9" fmla="*/ 10 h 35"/>
                  <a:gd name="T10" fmla="*/ 1 w 24"/>
                  <a:gd name="T11" fmla="*/ 13 h 35"/>
                  <a:gd name="T12" fmla="*/ 2 w 24"/>
                  <a:gd name="T13" fmla="*/ 16 h 35"/>
                  <a:gd name="T14" fmla="*/ 5 w 24"/>
                  <a:gd name="T15" fmla="*/ 17 h 35"/>
                  <a:gd name="T16" fmla="*/ 6 w 24"/>
                  <a:gd name="T17" fmla="*/ 17 h 35"/>
                  <a:gd name="T18" fmla="*/ 9 w 24"/>
                  <a:gd name="T19" fmla="*/ 16 h 35"/>
                  <a:gd name="T20" fmla="*/ 10 w 24"/>
                  <a:gd name="T21" fmla="*/ 13 h 35"/>
                  <a:gd name="T22" fmla="*/ 11 w 24"/>
                  <a:gd name="T23" fmla="*/ 10 h 35"/>
                  <a:gd name="T24" fmla="*/ 11 w 24"/>
                  <a:gd name="T25" fmla="*/ 7 h 35"/>
                  <a:gd name="T26" fmla="*/ 10 w 24"/>
                  <a:gd name="T27" fmla="*/ 3 h 35"/>
                  <a:gd name="T28" fmla="*/ 9 w 24"/>
                  <a:gd name="T29" fmla="*/ 0 h 35"/>
                  <a:gd name="T30" fmla="*/ 6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1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2"/>
                    </a:lnTo>
                    <a:lnTo>
                      <a:pt x="22" y="27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3" name="Freeform 276"/>
              <p:cNvSpPr>
                <a:spLocks/>
              </p:cNvSpPr>
              <p:nvPr/>
            </p:nvSpPr>
            <p:spPr bwMode="auto">
              <a:xfrm>
                <a:off x="1969" y="3653"/>
                <a:ext cx="12" cy="17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0 h 35"/>
                  <a:gd name="T4" fmla="*/ 1 w 22"/>
                  <a:gd name="T5" fmla="*/ 3 h 35"/>
                  <a:gd name="T6" fmla="*/ 0 w 22"/>
                  <a:gd name="T7" fmla="*/ 7 h 35"/>
                  <a:gd name="T8" fmla="*/ 0 w 22"/>
                  <a:gd name="T9" fmla="*/ 10 h 35"/>
                  <a:gd name="T10" fmla="*/ 1 w 22"/>
                  <a:gd name="T11" fmla="*/ 13 h 35"/>
                  <a:gd name="T12" fmla="*/ 3 w 22"/>
                  <a:gd name="T13" fmla="*/ 16 h 35"/>
                  <a:gd name="T14" fmla="*/ 5 w 22"/>
                  <a:gd name="T15" fmla="*/ 17 h 35"/>
                  <a:gd name="T16" fmla="*/ 7 w 22"/>
                  <a:gd name="T17" fmla="*/ 17 h 35"/>
                  <a:gd name="T18" fmla="*/ 10 w 22"/>
                  <a:gd name="T19" fmla="*/ 16 h 35"/>
                  <a:gd name="T20" fmla="*/ 11 w 22"/>
                  <a:gd name="T21" fmla="*/ 13 h 35"/>
                  <a:gd name="T22" fmla="*/ 12 w 22"/>
                  <a:gd name="T23" fmla="*/ 10 h 35"/>
                  <a:gd name="T24" fmla="*/ 12 w 22"/>
                  <a:gd name="T25" fmla="*/ 7 h 35"/>
                  <a:gd name="T26" fmla="*/ 11 w 22"/>
                  <a:gd name="T27" fmla="*/ 3 h 35"/>
                  <a:gd name="T28" fmla="*/ 10 w 22"/>
                  <a:gd name="T29" fmla="*/ 0 h 35"/>
                  <a:gd name="T30" fmla="*/ 7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1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8" y="32"/>
                    </a:lnTo>
                    <a:lnTo>
                      <a:pt x="21" y="27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4" name="Line 277"/>
              <p:cNvSpPr>
                <a:spLocks noChangeShapeType="1"/>
              </p:cNvSpPr>
              <p:nvPr/>
            </p:nvSpPr>
            <p:spPr bwMode="auto">
              <a:xfrm>
                <a:off x="1992" y="3522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5" name="Freeform 278"/>
              <p:cNvSpPr>
                <a:spLocks/>
              </p:cNvSpPr>
              <p:nvPr/>
            </p:nvSpPr>
            <p:spPr bwMode="auto">
              <a:xfrm>
                <a:off x="1898" y="3515"/>
                <a:ext cx="4" cy="17"/>
              </a:xfrm>
              <a:custGeom>
                <a:avLst/>
                <a:gdLst>
                  <a:gd name="T0" fmla="*/ 0 w 7"/>
                  <a:gd name="T1" fmla="*/ 3 h 35"/>
                  <a:gd name="T2" fmla="*/ 1 w 7"/>
                  <a:gd name="T3" fmla="*/ 2 h 35"/>
                  <a:gd name="T4" fmla="*/ 4 w 7"/>
                  <a:gd name="T5" fmla="*/ 0 h 35"/>
                  <a:gd name="T6" fmla="*/ 4 w 7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5"/>
                  <a:gd name="T14" fmla="*/ 7 w 7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5">
                    <a:moveTo>
                      <a:pt x="0" y="6"/>
                    </a:moveTo>
                    <a:lnTo>
                      <a:pt x="2" y="5"/>
                    </a:lnTo>
                    <a:lnTo>
                      <a:pt x="7" y="0"/>
                    </a:lnTo>
                    <a:lnTo>
                      <a:pt x="7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6" name="Freeform 279"/>
              <p:cNvSpPr>
                <a:spLocks/>
              </p:cNvSpPr>
              <p:nvPr/>
            </p:nvSpPr>
            <p:spPr bwMode="auto">
              <a:xfrm>
                <a:off x="1912" y="3515"/>
                <a:ext cx="11" cy="17"/>
              </a:xfrm>
              <a:custGeom>
                <a:avLst/>
                <a:gdLst>
                  <a:gd name="T0" fmla="*/ 5 w 24"/>
                  <a:gd name="T1" fmla="*/ 0 h 35"/>
                  <a:gd name="T2" fmla="*/ 2 w 24"/>
                  <a:gd name="T3" fmla="*/ 0 h 35"/>
                  <a:gd name="T4" fmla="*/ 1 w 24"/>
                  <a:gd name="T5" fmla="*/ 3 h 35"/>
                  <a:gd name="T6" fmla="*/ 0 w 24"/>
                  <a:gd name="T7" fmla="*/ 7 h 35"/>
                  <a:gd name="T8" fmla="*/ 0 w 24"/>
                  <a:gd name="T9" fmla="*/ 10 h 35"/>
                  <a:gd name="T10" fmla="*/ 1 w 24"/>
                  <a:gd name="T11" fmla="*/ 14 h 35"/>
                  <a:gd name="T12" fmla="*/ 2 w 24"/>
                  <a:gd name="T13" fmla="*/ 17 h 35"/>
                  <a:gd name="T14" fmla="*/ 5 w 24"/>
                  <a:gd name="T15" fmla="*/ 17 h 35"/>
                  <a:gd name="T16" fmla="*/ 6 w 24"/>
                  <a:gd name="T17" fmla="*/ 17 h 35"/>
                  <a:gd name="T18" fmla="*/ 9 w 24"/>
                  <a:gd name="T19" fmla="*/ 17 h 35"/>
                  <a:gd name="T20" fmla="*/ 10 w 24"/>
                  <a:gd name="T21" fmla="*/ 14 h 35"/>
                  <a:gd name="T22" fmla="*/ 11 w 24"/>
                  <a:gd name="T23" fmla="*/ 10 h 35"/>
                  <a:gd name="T24" fmla="*/ 11 w 24"/>
                  <a:gd name="T25" fmla="*/ 7 h 35"/>
                  <a:gd name="T26" fmla="*/ 10 w 24"/>
                  <a:gd name="T27" fmla="*/ 3 h 35"/>
                  <a:gd name="T28" fmla="*/ 9 w 24"/>
                  <a:gd name="T29" fmla="*/ 0 h 35"/>
                  <a:gd name="T30" fmla="*/ 6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1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4"/>
                    </a:lnTo>
                    <a:lnTo>
                      <a:pt x="21" y="29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1" y="6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7" name="Freeform 280"/>
              <p:cNvSpPr>
                <a:spLocks/>
              </p:cNvSpPr>
              <p:nvPr/>
            </p:nvSpPr>
            <p:spPr bwMode="auto">
              <a:xfrm>
                <a:off x="1928" y="3515"/>
                <a:ext cx="11" cy="17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0 h 35"/>
                  <a:gd name="T4" fmla="*/ 1 w 22"/>
                  <a:gd name="T5" fmla="*/ 3 h 35"/>
                  <a:gd name="T6" fmla="*/ 0 w 22"/>
                  <a:gd name="T7" fmla="*/ 7 h 35"/>
                  <a:gd name="T8" fmla="*/ 0 w 22"/>
                  <a:gd name="T9" fmla="*/ 10 h 35"/>
                  <a:gd name="T10" fmla="*/ 1 w 22"/>
                  <a:gd name="T11" fmla="*/ 14 h 35"/>
                  <a:gd name="T12" fmla="*/ 3 w 22"/>
                  <a:gd name="T13" fmla="*/ 17 h 35"/>
                  <a:gd name="T14" fmla="*/ 5 w 22"/>
                  <a:gd name="T15" fmla="*/ 17 h 35"/>
                  <a:gd name="T16" fmla="*/ 6 w 22"/>
                  <a:gd name="T17" fmla="*/ 17 h 35"/>
                  <a:gd name="T18" fmla="*/ 9 w 22"/>
                  <a:gd name="T19" fmla="*/ 17 h 35"/>
                  <a:gd name="T20" fmla="*/ 11 w 22"/>
                  <a:gd name="T21" fmla="*/ 14 h 35"/>
                  <a:gd name="T22" fmla="*/ 11 w 22"/>
                  <a:gd name="T23" fmla="*/ 10 h 35"/>
                  <a:gd name="T24" fmla="*/ 11 w 22"/>
                  <a:gd name="T25" fmla="*/ 7 h 35"/>
                  <a:gd name="T26" fmla="*/ 11 w 22"/>
                  <a:gd name="T27" fmla="*/ 3 h 35"/>
                  <a:gd name="T28" fmla="*/ 9 w 22"/>
                  <a:gd name="T29" fmla="*/ 0 h 35"/>
                  <a:gd name="T30" fmla="*/ 6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1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8" name="Freeform 281"/>
              <p:cNvSpPr>
                <a:spLocks/>
              </p:cNvSpPr>
              <p:nvPr/>
            </p:nvSpPr>
            <p:spPr bwMode="auto">
              <a:xfrm>
                <a:off x="1946" y="3531"/>
                <a:ext cx="1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1 w 3"/>
                  <a:gd name="T5" fmla="*/ 1 h 4"/>
                  <a:gd name="T6" fmla="*/ 1 w 3"/>
                  <a:gd name="T7" fmla="*/ 1 h 4"/>
                  <a:gd name="T8" fmla="*/ 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9" name="Freeform 282"/>
              <p:cNvSpPr>
                <a:spLocks/>
              </p:cNvSpPr>
              <p:nvPr/>
            </p:nvSpPr>
            <p:spPr bwMode="auto">
              <a:xfrm>
                <a:off x="1953" y="3515"/>
                <a:ext cx="11" cy="17"/>
              </a:xfrm>
              <a:custGeom>
                <a:avLst/>
                <a:gdLst>
                  <a:gd name="T0" fmla="*/ 5 w 24"/>
                  <a:gd name="T1" fmla="*/ 0 h 35"/>
                  <a:gd name="T2" fmla="*/ 2 w 24"/>
                  <a:gd name="T3" fmla="*/ 0 h 35"/>
                  <a:gd name="T4" fmla="*/ 1 w 24"/>
                  <a:gd name="T5" fmla="*/ 3 h 35"/>
                  <a:gd name="T6" fmla="*/ 0 w 24"/>
                  <a:gd name="T7" fmla="*/ 7 h 35"/>
                  <a:gd name="T8" fmla="*/ 0 w 24"/>
                  <a:gd name="T9" fmla="*/ 10 h 35"/>
                  <a:gd name="T10" fmla="*/ 1 w 24"/>
                  <a:gd name="T11" fmla="*/ 14 h 35"/>
                  <a:gd name="T12" fmla="*/ 2 w 24"/>
                  <a:gd name="T13" fmla="*/ 17 h 35"/>
                  <a:gd name="T14" fmla="*/ 5 w 24"/>
                  <a:gd name="T15" fmla="*/ 17 h 35"/>
                  <a:gd name="T16" fmla="*/ 6 w 24"/>
                  <a:gd name="T17" fmla="*/ 17 h 35"/>
                  <a:gd name="T18" fmla="*/ 9 w 24"/>
                  <a:gd name="T19" fmla="*/ 17 h 35"/>
                  <a:gd name="T20" fmla="*/ 10 w 24"/>
                  <a:gd name="T21" fmla="*/ 14 h 35"/>
                  <a:gd name="T22" fmla="*/ 11 w 24"/>
                  <a:gd name="T23" fmla="*/ 10 h 35"/>
                  <a:gd name="T24" fmla="*/ 11 w 24"/>
                  <a:gd name="T25" fmla="*/ 7 h 35"/>
                  <a:gd name="T26" fmla="*/ 10 w 24"/>
                  <a:gd name="T27" fmla="*/ 3 h 35"/>
                  <a:gd name="T28" fmla="*/ 9 w 24"/>
                  <a:gd name="T29" fmla="*/ 0 h 35"/>
                  <a:gd name="T30" fmla="*/ 6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1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4"/>
                    </a:lnTo>
                    <a:lnTo>
                      <a:pt x="22" y="29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0" name="Freeform 283"/>
              <p:cNvSpPr>
                <a:spLocks/>
              </p:cNvSpPr>
              <p:nvPr/>
            </p:nvSpPr>
            <p:spPr bwMode="auto">
              <a:xfrm>
                <a:off x="1969" y="3515"/>
                <a:ext cx="12" cy="17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0 h 35"/>
                  <a:gd name="T4" fmla="*/ 1 w 22"/>
                  <a:gd name="T5" fmla="*/ 3 h 35"/>
                  <a:gd name="T6" fmla="*/ 0 w 22"/>
                  <a:gd name="T7" fmla="*/ 7 h 35"/>
                  <a:gd name="T8" fmla="*/ 0 w 22"/>
                  <a:gd name="T9" fmla="*/ 10 h 35"/>
                  <a:gd name="T10" fmla="*/ 1 w 22"/>
                  <a:gd name="T11" fmla="*/ 14 h 35"/>
                  <a:gd name="T12" fmla="*/ 3 w 22"/>
                  <a:gd name="T13" fmla="*/ 17 h 35"/>
                  <a:gd name="T14" fmla="*/ 5 w 22"/>
                  <a:gd name="T15" fmla="*/ 17 h 35"/>
                  <a:gd name="T16" fmla="*/ 7 w 22"/>
                  <a:gd name="T17" fmla="*/ 17 h 35"/>
                  <a:gd name="T18" fmla="*/ 10 w 22"/>
                  <a:gd name="T19" fmla="*/ 17 h 35"/>
                  <a:gd name="T20" fmla="*/ 11 w 22"/>
                  <a:gd name="T21" fmla="*/ 14 h 35"/>
                  <a:gd name="T22" fmla="*/ 12 w 22"/>
                  <a:gd name="T23" fmla="*/ 10 h 35"/>
                  <a:gd name="T24" fmla="*/ 12 w 22"/>
                  <a:gd name="T25" fmla="*/ 7 h 35"/>
                  <a:gd name="T26" fmla="*/ 11 w 22"/>
                  <a:gd name="T27" fmla="*/ 3 h 35"/>
                  <a:gd name="T28" fmla="*/ 10 w 22"/>
                  <a:gd name="T29" fmla="*/ 0 h 35"/>
                  <a:gd name="T30" fmla="*/ 7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1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21" y="29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6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1" name="Line 284"/>
              <p:cNvSpPr>
                <a:spLocks noChangeShapeType="1"/>
              </p:cNvSpPr>
              <p:nvPr/>
            </p:nvSpPr>
            <p:spPr bwMode="auto">
              <a:xfrm>
                <a:off x="1992" y="338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2" name="Freeform 285"/>
              <p:cNvSpPr>
                <a:spLocks/>
              </p:cNvSpPr>
              <p:nvPr/>
            </p:nvSpPr>
            <p:spPr bwMode="auto">
              <a:xfrm>
                <a:off x="1881" y="3384"/>
                <a:ext cx="4" cy="18"/>
              </a:xfrm>
              <a:custGeom>
                <a:avLst/>
                <a:gdLst>
                  <a:gd name="T0" fmla="*/ 0 w 9"/>
                  <a:gd name="T1" fmla="*/ 4 h 35"/>
                  <a:gd name="T2" fmla="*/ 2 w 9"/>
                  <a:gd name="T3" fmla="*/ 3 h 35"/>
                  <a:gd name="T4" fmla="*/ 4 w 9"/>
                  <a:gd name="T5" fmla="*/ 0 h 35"/>
                  <a:gd name="T6" fmla="*/ 4 w 9"/>
                  <a:gd name="T7" fmla="*/ 18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5"/>
                  <a:gd name="T14" fmla="*/ 9 w 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5">
                    <a:moveTo>
                      <a:pt x="0" y="7"/>
                    </a:moveTo>
                    <a:lnTo>
                      <a:pt x="4" y="5"/>
                    </a:lnTo>
                    <a:lnTo>
                      <a:pt x="9" y="0"/>
                    </a:lnTo>
                    <a:lnTo>
                      <a:pt x="9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3" name="Freeform 286"/>
              <p:cNvSpPr>
                <a:spLocks/>
              </p:cNvSpPr>
              <p:nvPr/>
            </p:nvSpPr>
            <p:spPr bwMode="auto">
              <a:xfrm>
                <a:off x="1895" y="3384"/>
                <a:ext cx="12" cy="18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1 h 35"/>
                  <a:gd name="T4" fmla="*/ 1 w 22"/>
                  <a:gd name="T5" fmla="*/ 4 h 35"/>
                  <a:gd name="T6" fmla="*/ 0 w 22"/>
                  <a:gd name="T7" fmla="*/ 8 h 35"/>
                  <a:gd name="T8" fmla="*/ 0 w 22"/>
                  <a:gd name="T9" fmla="*/ 10 h 35"/>
                  <a:gd name="T10" fmla="*/ 1 w 22"/>
                  <a:gd name="T11" fmla="*/ 15 h 35"/>
                  <a:gd name="T12" fmla="*/ 3 w 22"/>
                  <a:gd name="T13" fmla="*/ 17 h 35"/>
                  <a:gd name="T14" fmla="*/ 5 w 22"/>
                  <a:gd name="T15" fmla="*/ 18 h 35"/>
                  <a:gd name="T16" fmla="*/ 7 w 22"/>
                  <a:gd name="T17" fmla="*/ 18 h 35"/>
                  <a:gd name="T18" fmla="*/ 9 w 22"/>
                  <a:gd name="T19" fmla="*/ 17 h 35"/>
                  <a:gd name="T20" fmla="*/ 11 w 22"/>
                  <a:gd name="T21" fmla="*/ 15 h 35"/>
                  <a:gd name="T22" fmla="*/ 12 w 22"/>
                  <a:gd name="T23" fmla="*/ 10 h 35"/>
                  <a:gd name="T24" fmla="*/ 12 w 22"/>
                  <a:gd name="T25" fmla="*/ 8 h 35"/>
                  <a:gd name="T26" fmla="*/ 11 w 22"/>
                  <a:gd name="T27" fmla="*/ 4 h 35"/>
                  <a:gd name="T28" fmla="*/ 9 w 22"/>
                  <a:gd name="T29" fmla="*/ 1 h 35"/>
                  <a:gd name="T30" fmla="*/ 7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7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4" name="Freeform 287"/>
              <p:cNvSpPr>
                <a:spLocks/>
              </p:cNvSpPr>
              <p:nvPr/>
            </p:nvSpPr>
            <p:spPr bwMode="auto">
              <a:xfrm>
                <a:off x="1912" y="3384"/>
                <a:ext cx="11" cy="18"/>
              </a:xfrm>
              <a:custGeom>
                <a:avLst/>
                <a:gdLst>
                  <a:gd name="T0" fmla="*/ 5 w 24"/>
                  <a:gd name="T1" fmla="*/ 0 h 35"/>
                  <a:gd name="T2" fmla="*/ 2 w 24"/>
                  <a:gd name="T3" fmla="*/ 1 h 35"/>
                  <a:gd name="T4" fmla="*/ 1 w 24"/>
                  <a:gd name="T5" fmla="*/ 4 h 35"/>
                  <a:gd name="T6" fmla="*/ 0 w 24"/>
                  <a:gd name="T7" fmla="*/ 8 h 35"/>
                  <a:gd name="T8" fmla="*/ 0 w 24"/>
                  <a:gd name="T9" fmla="*/ 10 h 35"/>
                  <a:gd name="T10" fmla="*/ 1 w 24"/>
                  <a:gd name="T11" fmla="*/ 15 h 35"/>
                  <a:gd name="T12" fmla="*/ 2 w 24"/>
                  <a:gd name="T13" fmla="*/ 17 h 35"/>
                  <a:gd name="T14" fmla="*/ 5 w 24"/>
                  <a:gd name="T15" fmla="*/ 18 h 35"/>
                  <a:gd name="T16" fmla="*/ 6 w 24"/>
                  <a:gd name="T17" fmla="*/ 18 h 35"/>
                  <a:gd name="T18" fmla="*/ 9 w 24"/>
                  <a:gd name="T19" fmla="*/ 17 h 35"/>
                  <a:gd name="T20" fmla="*/ 10 w 24"/>
                  <a:gd name="T21" fmla="*/ 15 h 35"/>
                  <a:gd name="T22" fmla="*/ 11 w 24"/>
                  <a:gd name="T23" fmla="*/ 10 h 35"/>
                  <a:gd name="T24" fmla="*/ 11 w 24"/>
                  <a:gd name="T25" fmla="*/ 8 h 35"/>
                  <a:gd name="T26" fmla="*/ 10 w 24"/>
                  <a:gd name="T27" fmla="*/ 4 h 35"/>
                  <a:gd name="T28" fmla="*/ 9 w 24"/>
                  <a:gd name="T29" fmla="*/ 1 h 35"/>
                  <a:gd name="T30" fmla="*/ 6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4"/>
                    </a:lnTo>
                    <a:lnTo>
                      <a:pt x="21" y="29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1" y="7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5" name="Freeform 288"/>
              <p:cNvSpPr>
                <a:spLocks/>
              </p:cNvSpPr>
              <p:nvPr/>
            </p:nvSpPr>
            <p:spPr bwMode="auto">
              <a:xfrm>
                <a:off x="1928" y="3384"/>
                <a:ext cx="11" cy="18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1 h 35"/>
                  <a:gd name="T4" fmla="*/ 1 w 22"/>
                  <a:gd name="T5" fmla="*/ 4 h 35"/>
                  <a:gd name="T6" fmla="*/ 0 w 22"/>
                  <a:gd name="T7" fmla="*/ 8 h 35"/>
                  <a:gd name="T8" fmla="*/ 0 w 22"/>
                  <a:gd name="T9" fmla="*/ 10 h 35"/>
                  <a:gd name="T10" fmla="*/ 1 w 22"/>
                  <a:gd name="T11" fmla="*/ 15 h 35"/>
                  <a:gd name="T12" fmla="*/ 3 w 22"/>
                  <a:gd name="T13" fmla="*/ 17 h 35"/>
                  <a:gd name="T14" fmla="*/ 5 w 22"/>
                  <a:gd name="T15" fmla="*/ 18 h 35"/>
                  <a:gd name="T16" fmla="*/ 6 w 22"/>
                  <a:gd name="T17" fmla="*/ 18 h 35"/>
                  <a:gd name="T18" fmla="*/ 9 w 22"/>
                  <a:gd name="T19" fmla="*/ 17 h 35"/>
                  <a:gd name="T20" fmla="*/ 11 w 22"/>
                  <a:gd name="T21" fmla="*/ 15 h 35"/>
                  <a:gd name="T22" fmla="*/ 11 w 22"/>
                  <a:gd name="T23" fmla="*/ 10 h 35"/>
                  <a:gd name="T24" fmla="*/ 11 w 22"/>
                  <a:gd name="T25" fmla="*/ 8 h 35"/>
                  <a:gd name="T26" fmla="*/ 11 w 22"/>
                  <a:gd name="T27" fmla="*/ 4 h 35"/>
                  <a:gd name="T28" fmla="*/ 9 w 22"/>
                  <a:gd name="T29" fmla="*/ 1 h 35"/>
                  <a:gd name="T30" fmla="*/ 6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7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6" name="Freeform 289"/>
              <p:cNvSpPr>
                <a:spLocks/>
              </p:cNvSpPr>
              <p:nvPr/>
            </p:nvSpPr>
            <p:spPr bwMode="auto">
              <a:xfrm>
                <a:off x="1946" y="3400"/>
                <a:ext cx="1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1 w 3"/>
                  <a:gd name="T5" fmla="*/ 2 h 4"/>
                  <a:gd name="T6" fmla="*/ 1 w 3"/>
                  <a:gd name="T7" fmla="*/ 1 h 4"/>
                  <a:gd name="T8" fmla="*/ 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7" name="Freeform 290"/>
              <p:cNvSpPr>
                <a:spLocks/>
              </p:cNvSpPr>
              <p:nvPr/>
            </p:nvSpPr>
            <p:spPr bwMode="auto">
              <a:xfrm>
                <a:off x="1953" y="3384"/>
                <a:ext cx="11" cy="18"/>
              </a:xfrm>
              <a:custGeom>
                <a:avLst/>
                <a:gdLst>
                  <a:gd name="T0" fmla="*/ 5 w 24"/>
                  <a:gd name="T1" fmla="*/ 0 h 35"/>
                  <a:gd name="T2" fmla="*/ 2 w 24"/>
                  <a:gd name="T3" fmla="*/ 1 h 35"/>
                  <a:gd name="T4" fmla="*/ 1 w 24"/>
                  <a:gd name="T5" fmla="*/ 4 h 35"/>
                  <a:gd name="T6" fmla="*/ 0 w 24"/>
                  <a:gd name="T7" fmla="*/ 8 h 35"/>
                  <a:gd name="T8" fmla="*/ 0 w 24"/>
                  <a:gd name="T9" fmla="*/ 10 h 35"/>
                  <a:gd name="T10" fmla="*/ 1 w 24"/>
                  <a:gd name="T11" fmla="*/ 15 h 35"/>
                  <a:gd name="T12" fmla="*/ 2 w 24"/>
                  <a:gd name="T13" fmla="*/ 17 h 35"/>
                  <a:gd name="T14" fmla="*/ 5 w 24"/>
                  <a:gd name="T15" fmla="*/ 18 h 35"/>
                  <a:gd name="T16" fmla="*/ 6 w 24"/>
                  <a:gd name="T17" fmla="*/ 18 h 35"/>
                  <a:gd name="T18" fmla="*/ 9 w 24"/>
                  <a:gd name="T19" fmla="*/ 17 h 35"/>
                  <a:gd name="T20" fmla="*/ 10 w 24"/>
                  <a:gd name="T21" fmla="*/ 15 h 35"/>
                  <a:gd name="T22" fmla="*/ 11 w 24"/>
                  <a:gd name="T23" fmla="*/ 10 h 35"/>
                  <a:gd name="T24" fmla="*/ 11 w 24"/>
                  <a:gd name="T25" fmla="*/ 8 h 35"/>
                  <a:gd name="T26" fmla="*/ 10 w 24"/>
                  <a:gd name="T27" fmla="*/ 4 h 35"/>
                  <a:gd name="T28" fmla="*/ 9 w 24"/>
                  <a:gd name="T29" fmla="*/ 1 h 35"/>
                  <a:gd name="T30" fmla="*/ 6 w 24"/>
                  <a:gd name="T31" fmla="*/ 0 h 35"/>
                  <a:gd name="T32" fmla="*/ 5 w 24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5"/>
                  <a:gd name="T53" fmla="*/ 24 w 2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5">
                    <a:moveTo>
                      <a:pt x="10" y="0"/>
                    </a:move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4"/>
                    </a:lnTo>
                    <a:lnTo>
                      <a:pt x="22" y="29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2" y="7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8" name="Freeform 291"/>
              <p:cNvSpPr>
                <a:spLocks/>
              </p:cNvSpPr>
              <p:nvPr/>
            </p:nvSpPr>
            <p:spPr bwMode="auto">
              <a:xfrm>
                <a:off x="1969" y="3384"/>
                <a:ext cx="12" cy="18"/>
              </a:xfrm>
              <a:custGeom>
                <a:avLst/>
                <a:gdLst>
                  <a:gd name="T0" fmla="*/ 5 w 22"/>
                  <a:gd name="T1" fmla="*/ 0 h 35"/>
                  <a:gd name="T2" fmla="*/ 3 w 22"/>
                  <a:gd name="T3" fmla="*/ 1 h 35"/>
                  <a:gd name="T4" fmla="*/ 1 w 22"/>
                  <a:gd name="T5" fmla="*/ 4 h 35"/>
                  <a:gd name="T6" fmla="*/ 0 w 22"/>
                  <a:gd name="T7" fmla="*/ 8 h 35"/>
                  <a:gd name="T8" fmla="*/ 0 w 22"/>
                  <a:gd name="T9" fmla="*/ 10 h 35"/>
                  <a:gd name="T10" fmla="*/ 1 w 22"/>
                  <a:gd name="T11" fmla="*/ 15 h 35"/>
                  <a:gd name="T12" fmla="*/ 3 w 22"/>
                  <a:gd name="T13" fmla="*/ 17 h 35"/>
                  <a:gd name="T14" fmla="*/ 5 w 22"/>
                  <a:gd name="T15" fmla="*/ 18 h 35"/>
                  <a:gd name="T16" fmla="*/ 7 w 22"/>
                  <a:gd name="T17" fmla="*/ 18 h 35"/>
                  <a:gd name="T18" fmla="*/ 10 w 22"/>
                  <a:gd name="T19" fmla="*/ 17 h 35"/>
                  <a:gd name="T20" fmla="*/ 11 w 22"/>
                  <a:gd name="T21" fmla="*/ 15 h 35"/>
                  <a:gd name="T22" fmla="*/ 12 w 22"/>
                  <a:gd name="T23" fmla="*/ 10 h 35"/>
                  <a:gd name="T24" fmla="*/ 12 w 22"/>
                  <a:gd name="T25" fmla="*/ 8 h 35"/>
                  <a:gd name="T26" fmla="*/ 11 w 22"/>
                  <a:gd name="T27" fmla="*/ 4 h 35"/>
                  <a:gd name="T28" fmla="*/ 10 w 22"/>
                  <a:gd name="T29" fmla="*/ 1 h 35"/>
                  <a:gd name="T30" fmla="*/ 7 w 22"/>
                  <a:gd name="T31" fmla="*/ 0 h 35"/>
                  <a:gd name="T32" fmla="*/ 5 w 2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5"/>
                  <a:gd name="T53" fmla="*/ 22 w 2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5">
                    <a:moveTo>
                      <a:pt x="10" y="0"/>
                    </a:moveTo>
                    <a:lnTo>
                      <a:pt x="5" y="2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9"/>
                    </a:lnTo>
                    <a:lnTo>
                      <a:pt x="5" y="34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21" y="29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7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29" name="Line 292"/>
              <p:cNvSpPr>
                <a:spLocks noChangeShapeType="1"/>
              </p:cNvSpPr>
              <p:nvPr/>
            </p:nvSpPr>
            <p:spPr bwMode="auto">
              <a:xfrm>
                <a:off x="1992" y="4032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0" name="Line 293"/>
              <p:cNvSpPr>
                <a:spLocks noChangeShapeType="1"/>
              </p:cNvSpPr>
              <p:nvPr/>
            </p:nvSpPr>
            <p:spPr bwMode="auto">
              <a:xfrm>
                <a:off x="1992" y="4008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1" name="Line 294"/>
              <p:cNvSpPr>
                <a:spLocks noChangeShapeType="1"/>
              </p:cNvSpPr>
              <p:nvPr/>
            </p:nvSpPr>
            <p:spPr bwMode="auto">
              <a:xfrm>
                <a:off x="1992" y="3990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2" name="Line 295"/>
              <p:cNvSpPr>
                <a:spLocks noChangeShapeType="1"/>
              </p:cNvSpPr>
              <p:nvPr/>
            </p:nvSpPr>
            <p:spPr bwMode="auto">
              <a:xfrm>
                <a:off x="1992" y="397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3" name="Line 296"/>
              <p:cNvSpPr>
                <a:spLocks noChangeShapeType="1"/>
              </p:cNvSpPr>
              <p:nvPr/>
            </p:nvSpPr>
            <p:spPr bwMode="auto">
              <a:xfrm>
                <a:off x="1992" y="396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4" name="Line 297"/>
              <p:cNvSpPr>
                <a:spLocks noChangeShapeType="1"/>
              </p:cNvSpPr>
              <p:nvPr/>
            </p:nvSpPr>
            <p:spPr bwMode="auto">
              <a:xfrm>
                <a:off x="1992" y="3958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5" name="Line 298"/>
              <p:cNvSpPr>
                <a:spLocks noChangeShapeType="1"/>
              </p:cNvSpPr>
              <p:nvPr/>
            </p:nvSpPr>
            <p:spPr bwMode="auto">
              <a:xfrm>
                <a:off x="1992" y="394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6" name="Line 299"/>
              <p:cNvSpPr>
                <a:spLocks noChangeShapeType="1"/>
              </p:cNvSpPr>
              <p:nvPr/>
            </p:nvSpPr>
            <p:spPr bwMode="auto">
              <a:xfrm>
                <a:off x="1992" y="3942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37" name="Line 300"/>
              <p:cNvSpPr>
                <a:spLocks noChangeShapeType="1"/>
              </p:cNvSpPr>
              <p:nvPr/>
            </p:nvSpPr>
            <p:spPr bwMode="auto">
              <a:xfrm>
                <a:off x="1992" y="3894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093" name="Group 502"/>
            <p:cNvGrpSpPr>
              <a:grpSpLocks/>
            </p:cNvGrpSpPr>
            <p:nvPr/>
          </p:nvGrpSpPr>
          <p:grpSpPr bwMode="auto">
            <a:xfrm>
              <a:off x="1833" y="3396"/>
              <a:ext cx="1124" cy="690"/>
              <a:chOff x="1833" y="3384"/>
              <a:chExt cx="1124" cy="690"/>
            </a:xfrm>
          </p:grpSpPr>
          <p:sp>
            <p:nvSpPr>
              <p:cNvPr id="46738" name="Line 302"/>
              <p:cNvSpPr>
                <a:spLocks noChangeShapeType="1"/>
              </p:cNvSpPr>
              <p:nvPr/>
            </p:nvSpPr>
            <p:spPr bwMode="auto">
              <a:xfrm>
                <a:off x="1992" y="3870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9" name="Line 303"/>
              <p:cNvSpPr>
                <a:spLocks noChangeShapeType="1"/>
              </p:cNvSpPr>
              <p:nvPr/>
            </p:nvSpPr>
            <p:spPr bwMode="auto">
              <a:xfrm>
                <a:off x="1992" y="385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0" name="Line 304"/>
              <p:cNvSpPr>
                <a:spLocks noChangeShapeType="1"/>
              </p:cNvSpPr>
              <p:nvPr/>
            </p:nvSpPr>
            <p:spPr bwMode="auto">
              <a:xfrm>
                <a:off x="1992" y="383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1" name="Line 305"/>
              <p:cNvSpPr>
                <a:spLocks noChangeShapeType="1"/>
              </p:cNvSpPr>
              <p:nvPr/>
            </p:nvSpPr>
            <p:spPr bwMode="auto">
              <a:xfrm>
                <a:off x="1992" y="382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2" name="Line 306"/>
              <p:cNvSpPr>
                <a:spLocks noChangeShapeType="1"/>
              </p:cNvSpPr>
              <p:nvPr/>
            </p:nvSpPr>
            <p:spPr bwMode="auto">
              <a:xfrm>
                <a:off x="1992" y="3820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3" name="Line 307"/>
              <p:cNvSpPr>
                <a:spLocks noChangeShapeType="1"/>
              </p:cNvSpPr>
              <p:nvPr/>
            </p:nvSpPr>
            <p:spPr bwMode="auto">
              <a:xfrm>
                <a:off x="1992" y="381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4" name="Line 308"/>
              <p:cNvSpPr>
                <a:spLocks noChangeShapeType="1"/>
              </p:cNvSpPr>
              <p:nvPr/>
            </p:nvSpPr>
            <p:spPr bwMode="auto">
              <a:xfrm>
                <a:off x="1992" y="380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5" name="Line 309"/>
              <p:cNvSpPr>
                <a:spLocks noChangeShapeType="1"/>
              </p:cNvSpPr>
              <p:nvPr/>
            </p:nvSpPr>
            <p:spPr bwMode="auto">
              <a:xfrm>
                <a:off x="1992" y="375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6" name="Line 310"/>
              <p:cNvSpPr>
                <a:spLocks noChangeShapeType="1"/>
              </p:cNvSpPr>
              <p:nvPr/>
            </p:nvSpPr>
            <p:spPr bwMode="auto">
              <a:xfrm>
                <a:off x="1992" y="373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7" name="Line 311"/>
              <p:cNvSpPr>
                <a:spLocks noChangeShapeType="1"/>
              </p:cNvSpPr>
              <p:nvPr/>
            </p:nvSpPr>
            <p:spPr bwMode="auto">
              <a:xfrm>
                <a:off x="1992" y="371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8" name="Line 312"/>
              <p:cNvSpPr>
                <a:spLocks noChangeShapeType="1"/>
              </p:cNvSpPr>
              <p:nvPr/>
            </p:nvSpPr>
            <p:spPr bwMode="auto">
              <a:xfrm>
                <a:off x="1992" y="370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9" name="Line 313"/>
              <p:cNvSpPr>
                <a:spLocks noChangeShapeType="1"/>
              </p:cNvSpPr>
              <p:nvPr/>
            </p:nvSpPr>
            <p:spPr bwMode="auto">
              <a:xfrm>
                <a:off x="1992" y="369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0" name="Line 314"/>
              <p:cNvSpPr>
                <a:spLocks noChangeShapeType="1"/>
              </p:cNvSpPr>
              <p:nvPr/>
            </p:nvSpPr>
            <p:spPr bwMode="auto">
              <a:xfrm>
                <a:off x="1992" y="3682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1" name="Line 315"/>
              <p:cNvSpPr>
                <a:spLocks noChangeShapeType="1"/>
              </p:cNvSpPr>
              <p:nvPr/>
            </p:nvSpPr>
            <p:spPr bwMode="auto">
              <a:xfrm>
                <a:off x="1992" y="367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2" name="Line 316"/>
              <p:cNvSpPr>
                <a:spLocks noChangeShapeType="1"/>
              </p:cNvSpPr>
              <p:nvPr/>
            </p:nvSpPr>
            <p:spPr bwMode="auto">
              <a:xfrm>
                <a:off x="1992" y="366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3" name="Line 317"/>
              <p:cNvSpPr>
                <a:spLocks noChangeShapeType="1"/>
              </p:cNvSpPr>
              <p:nvPr/>
            </p:nvSpPr>
            <p:spPr bwMode="auto">
              <a:xfrm>
                <a:off x="1992" y="361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4" name="Line 318"/>
              <p:cNvSpPr>
                <a:spLocks noChangeShapeType="1"/>
              </p:cNvSpPr>
              <p:nvPr/>
            </p:nvSpPr>
            <p:spPr bwMode="auto">
              <a:xfrm>
                <a:off x="1992" y="359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5" name="Line 319"/>
              <p:cNvSpPr>
                <a:spLocks noChangeShapeType="1"/>
              </p:cNvSpPr>
              <p:nvPr/>
            </p:nvSpPr>
            <p:spPr bwMode="auto">
              <a:xfrm>
                <a:off x="1992" y="357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6" name="Line 320"/>
              <p:cNvSpPr>
                <a:spLocks noChangeShapeType="1"/>
              </p:cNvSpPr>
              <p:nvPr/>
            </p:nvSpPr>
            <p:spPr bwMode="auto">
              <a:xfrm>
                <a:off x="1992" y="3564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7" name="Line 321"/>
              <p:cNvSpPr>
                <a:spLocks noChangeShapeType="1"/>
              </p:cNvSpPr>
              <p:nvPr/>
            </p:nvSpPr>
            <p:spPr bwMode="auto">
              <a:xfrm>
                <a:off x="1992" y="355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8" name="Line 322"/>
              <p:cNvSpPr>
                <a:spLocks noChangeShapeType="1"/>
              </p:cNvSpPr>
              <p:nvPr/>
            </p:nvSpPr>
            <p:spPr bwMode="auto">
              <a:xfrm>
                <a:off x="1992" y="3544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9" name="Line 323"/>
              <p:cNvSpPr>
                <a:spLocks noChangeShapeType="1"/>
              </p:cNvSpPr>
              <p:nvPr/>
            </p:nvSpPr>
            <p:spPr bwMode="auto">
              <a:xfrm>
                <a:off x="1992" y="353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0" name="Line 324"/>
              <p:cNvSpPr>
                <a:spLocks noChangeShapeType="1"/>
              </p:cNvSpPr>
              <p:nvPr/>
            </p:nvSpPr>
            <p:spPr bwMode="auto">
              <a:xfrm>
                <a:off x="1992" y="352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1" name="Line 325"/>
              <p:cNvSpPr>
                <a:spLocks noChangeShapeType="1"/>
              </p:cNvSpPr>
              <p:nvPr/>
            </p:nvSpPr>
            <p:spPr bwMode="auto">
              <a:xfrm>
                <a:off x="1992" y="348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2" name="Line 326"/>
              <p:cNvSpPr>
                <a:spLocks noChangeShapeType="1"/>
              </p:cNvSpPr>
              <p:nvPr/>
            </p:nvSpPr>
            <p:spPr bwMode="auto">
              <a:xfrm>
                <a:off x="1992" y="345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3" name="Line 327"/>
              <p:cNvSpPr>
                <a:spLocks noChangeShapeType="1"/>
              </p:cNvSpPr>
              <p:nvPr/>
            </p:nvSpPr>
            <p:spPr bwMode="auto">
              <a:xfrm>
                <a:off x="1992" y="343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4" name="Line 328"/>
              <p:cNvSpPr>
                <a:spLocks noChangeShapeType="1"/>
              </p:cNvSpPr>
              <p:nvPr/>
            </p:nvSpPr>
            <p:spPr bwMode="auto">
              <a:xfrm>
                <a:off x="1992" y="342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5" name="Line 329"/>
              <p:cNvSpPr>
                <a:spLocks noChangeShapeType="1"/>
              </p:cNvSpPr>
              <p:nvPr/>
            </p:nvSpPr>
            <p:spPr bwMode="auto">
              <a:xfrm>
                <a:off x="1992" y="341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6" name="Line 330"/>
              <p:cNvSpPr>
                <a:spLocks noChangeShapeType="1"/>
              </p:cNvSpPr>
              <p:nvPr/>
            </p:nvSpPr>
            <p:spPr bwMode="auto">
              <a:xfrm>
                <a:off x="1992" y="340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7" name="Line 331"/>
              <p:cNvSpPr>
                <a:spLocks noChangeShapeType="1"/>
              </p:cNvSpPr>
              <p:nvPr/>
            </p:nvSpPr>
            <p:spPr bwMode="auto">
              <a:xfrm>
                <a:off x="1992" y="3398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8" name="Line 332"/>
              <p:cNvSpPr>
                <a:spLocks noChangeShapeType="1"/>
              </p:cNvSpPr>
              <p:nvPr/>
            </p:nvSpPr>
            <p:spPr bwMode="auto">
              <a:xfrm>
                <a:off x="1992" y="339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9" name="Line 333"/>
              <p:cNvSpPr>
                <a:spLocks noChangeShapeType="1"/>
              </p:cNvSpPr>
              <p:nvPr/>
            </p:nvSpPr>
            <p:spPr bwMode="auto">
              <a:xfrm>
                <a:off x="1836" y="3899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0" name="Freeform 334"/>
              <p:cNvSpPr>
                <a:spLocks/>
              </p:cNvSpPr>
              <p:nvPr/>
            </p:nvSpPr>
            <p:spPr bwMode="auto">
              <a:xfrm>
                <a:off x="1836" y="3888"/>
                <a:ext cx="8" cy="11"/>
              </a:xfrm>
              <a:custGeom>
                <a:avLst/>
                <a:gdLst>
                  <a:gd name="T0" fmla="*/ 0 w 16"/>
                  <a:gd name="T1" fmla="*/ 11 h 22"/>
                  <a:gd name="T2" fmla="*/ 0 w 16"/>
                  <a:gd name="T3" fmla="*/ 3 h 22"/>
                  <a:gd name="T4" fmla="*/ 1 w 16"/>
                  <a:gd name="T5" fmla="*/ 1 h 22"/>
                  <a:gd name="T6" fmla="*/ 1 w 16"/>
                  <a:gd name="T7" fmla="*/ 1 h 22"/>
                  <a:gd name="T8" fmla="*/ 3 w 16"/>
                  <a:gd name="T9" fmla="*/ 0 h 22"/>
                  <a:gd name="T10" fmla="*/ 5 w 16"/>
                  <a:gd name="T11" fmla="*/ 0 h 22"/>
                  <a:gd name="T12" fmla="*/ 6 w 16"/>
                  <a:gd name="T13" fmla="*/ 1 h 22"/>
                  <a:gd name="T14" fmla="*/ 7 w 16"/>
                  <a:gd name="T15" fmla="*/ 1 h 22"/>
                  <a:gd name="T16" fmla="*/ 8 w 16"/>
                  <a:gd name="T17" fmla="*/ 3 h 22"/>
                  <a:gd name="T18" fmla="*/ 8 w 16"/>
                  <a:gd name="T19" fmla="*/ 11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22"/>
                  <a:gd name="T32" fmla="*/ 16 w 16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22">
                    <a:moveTo>
                      <a:pt x="0" y="22"/>
                    </a:moveTo>
                    <a:lnTo>
                      <a:pt x="0" y="7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7"/>
                    </a:lnTo>
                    <a:lnTo>
                      <a:pt x="16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1" name="Line 335"/>
              <p:cNvSpPr>
                <a:spLocks noChangeShapeType="1"/>
              </p:cNvSpPr>
              <p:nvPr/>
            </p:nvSpPr>
            <p:spPr bwMode="auto">
              <a:xfrm flipV="1">
                <a:off x="1844" y="3888"/>
                <a:ext cx="10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2" name="Freeform 336"/>
              <p:cNvSpPr>
                <a:spLocks/>
              </p:cNvSpPr>
              <p:nvPr/>
            </p:nvSpPr>
            <p:spPr bwMode="auto">
              <a:xfrm>
                <a:off x="1836" y="3871"/>
                <a:ext cx="18" cy="13"/>
              </a:xfrm>
              <a:custGeom>
                <a:avLst/>
                <a:gdLst>
                  <a:gd name="T0" fmla="*/ 0 w 34"/>
                  <a:gd name="T1" fmla="*/ 13 h 26"/>
                  <a:gd name="T2" fmla="*/ 18 w 34"/>
                  <a:gd name="T3" fmla="*/ 7 h 26"/>
                  <a:gd name="T4" fmla="*/ 0 w 3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6"/>
                  <a:gd name="T11" fmla="*/ 34 w 3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6">
                    <a:moveTo>
                      <a:pt x="0" y="26"/>
                    </a:moveTo>
                    <a:lnTo>
                      <a:pt x="34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3" name="Freeform 337"/>
              <p:cNvSpPr>
                <a:spLocks/>
              </p:cNvSpPr>
              <p:nvPr/>
            </p:nvSpPr>
            <p:spPr bwMode="auto">
              <a:xfrm>
                <a:off x="1842" y="3846"/>
                <a:ext cx="12" cy="9"/>
              </a:xfrm>
              <a:custGeom>
                <a:avLst/>
                <a:gdLst>
                  <a:gd name="T0" fmla="*/ 3 w 23"/>
                  <a:gd name="T1" fmla="*/ 0 h 19"/>
                  <a:gd name="T2" fmla="*/ 1 w 23"/>
                  <a:gd name="T3" fmla="*/ 1 h 19"/>
                  <a:gd name="T4" fmla="*/ 0 w 23"/>
                  <a:gd name="T5" fmla="*/ 3 h 19"/>
                  <a:gd name="T6" fmla="*/ 0 w 23"/>
                  <a:gd name="T7" fmla="*/ 5 h 19"/>
                  <a:gd name="T8" fmla="*/ 1 w 23"/>
                  <a:gd name="T9" fmla="*/ 8 h 19"/>
                  <a:gd name="T10" fmla="*/ 3 w 23"/>
                  <a:gd name="T11" fmla="*/ 9 h 19"/>
                  <a:gd name="T12" fmla="*/ 5 w 23"/>
                  <a:gd name="T13" fmla="*/ 8 h 19"/>
                  <a:gd name="T14" fmla="*/ 5 w 23"/>
                  <a:gd name="T15" fmla="*/ 7 h 19"/>
                  <a:gd name="T16" fmla="*/ 6 w 23"/>
                  <a:gd name="T17" fmla="*/ 2 h 19"/>
                  <a:gd name="T18" fmla="*/ 7 w 23"/>
                  <a:gd name="T19" fmla="*/ 1 h 19"/>
                  <a:gd name="T20" fmla="*/ 8 w 23"/>
                  <a:gd name="T21" fmla="*/ 0 h 19"/>
                  <a:gd name="T22" fmla="*/ 9 w 23"/>
                  <a:gd name="T23" fmla="*/ 0 h 19"/>
                  <a:gd name="T24" fmla="*/ 11 w 23"/>
                  <a:gd name="T25" fmla="*/ 1 h 19"/>
                  <a:gd name="T26" fmla="*/ 12 w 23"/>
                  <a:gd name="T27" fmla="*/ 3 h 19"/>
                  <a:gd name="T28" fmla="*/ 12 w 23"/>
                  <a:gd name="T29" fmla="*/ 5 h 19"/>
                  <a:gd name="T30" fmla="*/ 11 w 23"/>
                  <a:gd name="T31" fmla="*/ 8 h 19"/>
                  <a:gd name="T32" fmla="*/ 9 w 23"/>
                  <a:gd name="T33" fmla="*/ 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5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5" y="19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1" y="16"/>
                    </a:lnTo>
                    <a:lnTo>
                      <a:pt x="18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4" name="Freeform 338"/>
              <p:cNvSpPr>
                <a:spLocks/>
              </p:cNvSpPr>
              <p:nvPr/>
            </p:nvSpPr>
            <p:spPr bwMode="auto">
              <a:xfrm>
                <a:off x="1842" y="3831"/>
                <a:ext cx="12" cy="10"/>
              </a:xfrm>
              <a:custGeom>
                <a:avLst/>
                <a:gdLst>
                  <a:gd name="T0" fmla="*/ 5 w 23"/>
                  <a:gd name="T1" fmla="*/ 10 h 20"/>
                  <a:gd name="T2" fmla="*/ 5 w 23"/>
                  <a:gd name="T3" fmla="*/ 0 h 20"/>
                  <a:gd name="T4" fmla="*/ 4 w 23"/>
                  <a:gd name="T5" fmla="*/ 0 h 20"/>
                  <a:gd name="T6" fmla="*/ 2 w 23"/>
                  <a:gd name="T7" fmla="*/ 1 h 20"/>
                  <a:gd name="T8" fmla="*/ 1 w 23"/>
                  <a:gd name="T9" fmla="*/ 2 h 20"/>
                  <a:gd name="T10" fmla="*/ 0 w 23"/>
                  <a:gd name="T11" fmla="*/ 3 h 20"/>
                  <a:gd name="T12" fmla="*/ 0 w 23"/>
                  <a:gd name="T13" fmla="*/ 6 h 20"/>
                  <a:gd name="T14" fmla="*/ 1 w 23"/>
                  <a:gd name="T15" fmla="*/ 7 h 20"/>
                  <a:gd name="T16" fmla="*/ 3 w 23"/>
                  <a:gd name="T17" fmla="*/ 10 h 20"/>
                  <a:gd name="T18" fmla="*/ 5 w 23"/>
                  <a:gd name="T19" fmla="*/ 10 h 20"/>
                  <a:gd name="T20" fmla="*/ 7 w 23"/>
                  <a:gd name="T21" fmla="*/ 10 h 20"/>
                  <a:gd name="T22" fmla="*/ 9 w 23"/>
                  <a:gd name="T23" fmla="*/ 10 h 20"/>
                  <a:gd name="T24" fmla="*/ 11 w 23"/>
                  <a:gd name="T25" fmla="*/ 7 h 20"/>
                  <a:gd name="T26" fmla="*/ 12 w 23"/>
                  <a:gd name="T27" fmla="*/ 6 h 20"/>
                  <a:gd name="T28" fmla="*/ 12 w 23"/>
                  <a:gd name="T29" fmla="*/ 3 h 20"/>
                  <a:gd name="T30" fmla="*/ 11 w 23"/>
                  <a:gd name="T31" fmla="*/ 2 h 20"/>
                  <a:gd name="T32" fmla="*/ 9 w 23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0"/>
                  <a:gd name="T53" fmla="*/ 23 w 23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0">
                    <a:moveTo>
                      <a:pt x="10" y="2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5" y="19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9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3" y="7"/>
                    </a:lnTo>
                    <a:lnTo>
                      <a:pt x="21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5" name="Line 339"/>
              <p:cNvSpPr>
                <a:spLocks noChangeShapeType="1"/>
              </p:cNvSpPr>
              <p:nvPr/>
            </p:nvSpPr>
            <p:spPr bwMode="auto">
              <a:xfrm>
                <a:off x="1842" y="3825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6" name="Freeform 340"/>
              <p:cNvSpPr>
                <a:spLocks/>
              </p:cNvSpPr>
              <p:nvPr/>
            </p:nvSpPr>
            <p:spPr bwMode="auto">
              <a:xfrm>
                <a:off x="1842" y="3816"/>
                <a:ext cx="12" cy="9"/>
              </a:xfrm>
              <a:custGeom>
                <a:avLst/>
                <a:gdLst>
                  <a:gd name="T0" fmla="*/ 4 w 23"/>
                  <a:gd name="T1" fmla="*/ 9 h 18"/>
                  <a:gd name="T2" fmla="*/ 1 w 23"/>
                  <a:gd name="T3" fmla="*/ 6 h 18"/>
                  <a:gd name="T4" fmla="*/ 0 w 23"/>
                  <a:gd name="T5" fmla="*/ 5 h 18"/>
                  <a:gd name="T6" fmla="*/ 0 w 23"/>
                  <a:gd name="T7" fmla="*/ 2 h 18"/>
                  <a:gd name="T8" fmla="*/ 1 w 23"/>
                  <a:gd name="T9" fmla="*/ 1 h 18"/>
                  <a:gd name="T10" fmla="*/ 4 w 23"/>
                  <a:gd name="T11" fmla="*/ 0 h 18"/>
                  <a:gd name="T12" fmla="*/ 12 w 2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7" y="18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7" name="Freeform 341"/>
              <p:cNvSpPr>
                <a:spLocks/>
              </p:cNvSpPr>
              <p:nvPr/>
            </p:nvSpPr>
            <p:spPr bwMode="auto">
              <a:xfrm>
                <a:off x="1842" y="3807"/>
                <a:ext cx="12" cy="9"/>
              </a:xfrm>
              <a:custGeom>
                <a:avLst/>
                <a:gdLst>
                  <a:gd name="T0" fmla="*/ 4 w 23"/>
                  <a:gd name="T1" fmla="*/ 9 h 18"/>
                  <a:gd name="T2" fmla="*/ 1 w 23"/>
                  <a:gd name="T3" fmla="*/ 6 h 18"/>
                  <a:gd name="T4" fmla="*/ 0 w 23"/>
                  <a:gd name="T5" fmla="*/ 5 h 18"/>
                  <a:gd name="T6" fmla="*/ 0 w 23"/>
                  <a:gd name="T7" fmla="*/ 2 h 18"/>
                  <a:gd name="T8" fmla="*/ 1 w 23"/>
                  <a:gd name="T9" fmla="*/ 1 h 18"/>
                  <a:gd name="T10" fmla="*/ 4 w 23"/>
                  <a:gd name="T11" fmla="*/ 0 h 18"/>
                  <a:gd name="T12" fmla="*/ 12 w 2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7" y="18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8" name="Freeform 342"/>
              <p:cNvSpPr>
                <a:spLocks/>
              </p:cNvSpPr>
              <p:nvPr/>
            </p:nvSpPr>
            <p:spPr bwMode="auto">
              <a:xfrm>
                <a:off x="1836" y="3800"/>
                <a:ext cx="1" cy="2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1 h 4"/>
                  <a:gd name="T8" fmla="*/ 1 w 3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9" name="Line 343"/>
              <p:cNvSpPr>
                <a:spLocks noChangeShapeType="1"/>
              </p:cNvSpPr>
              <p:nvPr/>
            </p:nvSpPr>
            <p:spPr bwMode="auto">
              <a:xfrm>
                <a:off x="1842" y="3800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0" name="Line 344"/>
              <p:cNvSpPr>
                <a:spLocks noChangeShapeType="1"/>
              </p:cNvSpPr>
              <p:nvPr/>
            </p:nvSpPr>
            <p:spPr bwMode="auto">
              <a:xfrm flipV="1">
                <a:off x="1846" y="3779"/>
                <a:ext cx="0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1" name="Line 345"/>
              <p:cNvSpPr>
                <a:spLocks noChangeShapeType="1"/>
              </p:cNvSpPr>
              <p:nvPr/>
            </p:nvSpPr>
            <p:spPr bwMode="auto">
              <a:xfrm>
                <a:off x="1842" y="3764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2" name="Freeform 346"/>
              <p:cNvSpPr>
                <a:spLocks/>
              </p:cNvSpPr>
              <p:nvPr/>
            </p:nvSpPr>
            <p:spPr bwMode="auto">
              <a:xfrm>
                <a:off x="1842" y="3764"/>
                <a:ext cx="12" cy="10"/>
              </a:xfrm>
              <a:custGeom>
                <a:avLst/>
                <a:gdLst>
                  <a:gd name="T0" fmla="*/ 3 w 23"/>
                  <a:gd name="T1" fmla="*/ 0 h 20"/>
                  <a:gd name="T2" fmla="*/ 1 w 23"/>
                  <a:gd name="T3" fmla="*/ 1 h 20"/>
                  <a:gd name="T4" fmla="*/ 0 w 23"/>
                  <a:gd name="T5" fmla="*/ 3 h 20"/>
                  <a:gd name="T6" fmla="*/ 0 w 23"/>
                  <a:gd name="T7" fmla="*/ 5 h 20"/>
                  <a:gd name="T8" fmla="*/ 1 w 23"/>
                  <a:gd name="T9" fmla="*/ 7 h 20"/>
                  <a:gd name="T10" fmla="*/ 3 w 23"/>
                  <a:gd name="T11" fmla="*/ 9 h 20"/>
                  <a:gd name="T12" fmla="*/ 5 w 23"/>
                  <a:gd name="T13" fmla="*/ 10 h 20"/>
                  <a:gd name="T14" fmla="*/ 7 w 23"/>
                  <a:gd name="T15" fmla="*/ 10 h 20"/>
                  <a:gd name="T16" fmla="*/ 9 w 23"/>
                  <a:gd name="T17" fmla="*/ 9 h 20"/>
                  <a:gd name="T18" fmla="*/ 11 w 23"/>
                  <a:gd name="T19" fmla="*/ 7 h 20"/>
                  <a:gd name="T20" fmla="*/ 12 w 23"/>
                  <a:gd name="T21" fmla="*/ 5 h 20"/>
                  <a:gd name="T22" fmla="*/ 12 w 23"/>
                  <a:gd name="T23" fmla="*/ 3 h 20"/>
                  <a:gd name="T24" fmla="*/ 11 w 23"/>
                  <a:gd name="T25" fmla="*/ 1 h 20"/>
                  <a:gd name="T26" fmla="*/ 9 w 23"/>
                  <a:gd name="T27" fmla="*/ 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20"/>
                  <a:gd name="T44" fmla="*/ 23 w 23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20">
                    <a:moveTo>
                      <a:pt x="5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8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3" name="Line 347"/>
              <p:cNvSpPr>
                <a:spLocks noChangeShapeType="1"/>
              </p:cNvSpPr>
              <p:nvPr/>
            </p:nvSpPr>
            <p:spPr bwMode="auto">
              <a:xfrm>
                <a:off x="1842" y="3757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4" name="Freeform 348"/>
              <p:cNvSpPr>
                <a:spLocks/>
              </p:cNvSpPr>
              <p:nvPr/>
            </p:nvSpPr>
            <p:spPr bwMode="auto">
              <a:xfrm>
                <a:off x="1842" y="3747"/>
                <a:ext cx="12" cy="10"/>
              </a:xfrm>
              <a:custGeom>
                <a:avLst/>
                <a:gdLst>
                  <a:gd name="T0" fmla="*/ 4 w 23"/>
                  <a:gd name="T1" fmla="*/ 10 h 19"/>
                  <a:gd name="T2" fmla="*/ 1 w 23"/>
                  <a:gd name="T3" fmla="*/ 7 h 19"/>
                  <a:gd name="T4" fmla="*/ 0 w 23"/>
                  <a:gd name="T5" fmla="*/ 5 h 19"/>
                  <a:gd name="T6" fmla="*/ 0 w 23"/>
                  <a:gd name="T7" fmla="*/ 3 h 19"/>
                  <a:gd name="T8" fmla="*/ 1 w 23"/>
                  <a:gd name="T9" fmla="*/ 1 h 19"/>
                  <a:gd name="T10" fmla="*/ 4 w 23"/>
                  <a:gd name="T11" fmla="*/ 0 h 19"/>
                  <a:gd name="T12" fmla="*/ 12 w 2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9"/>
                  <a:gd name="T23" fmla="*/ 23 w 23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9">
                    <a:moveTo>
                      <a:pt x="7" y="19"/>
                    </a:moveTo>
                    <a:lnTo>
                      <a:pt x="2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5" name="Freeform 349"/>
              <p:cNvSpPr>
                <a:spLocks/>
              </p:cNvSpPr>
              <p:nvPr/>
            </p:nvSpPr>
            <p:spPr bwMode="auto">
              <a:xfrm>
                <a:off x="1842" y="3739"/>
                <a:ext cx="12" cy="8"/>
              </a:xfrm>
              <a:custGeom>
                <a:avLst/>
                <a:gdLst>
                  <a:gd name="T0" fmla="*/ 4 w 23"/>
                  <a:gd name="T1" fmla="*/ 8 h 18"/>
                  <a:gd name="T2" fmla="*/ 1 w 23"/>
                  <a:gd name="T3" fmla="*/ 6 h 18"/>
                  <a:gd name="T4" fmla="*/ 0 w 23"/>
                  <a:gd name="T5" fmla="*/ 4 h 18"/>
                  <a:gd name="T6" fmla="*/ 0 w 23"/>
                  <a:gd name="T7" fmla="*/ 2 h 18"/>
                  <a:gd name="T8" fmla="*/ 1 w 23"/>
                  <a:gd name="T9" fmla="*/ 1 h 18"/>
                  <a:gd name="T10" fmla="*/ 4 w 23"/>
                  <a:gd name="T11" fmla="*/ 0 h 18"/>
                  <a:gd name="T12" fmla="*/ 12 w 2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7" y="18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6" name="Line 350"/>
              <p:cNvSpPr>
                <a:spLocks noChangeShapeType="1"/>
              </p:cNvSpPr>
              <p:nvPr/>
            </p:nvSpPr>
            <p:spPr bwMode="auto">
              <a:xfrm>
                <a:off x="1842" y="3732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7" name="Freeform 351"/>
              <p:cNvSpPr>
                <a:spLocks/>
              </p:cNvSpPr>
              <p:nvPr/>
            </p:nvSpPr>
            <p:spPr bwMode="auto">
              <a:xfrm>
                <a:off x="1842" y="3722"/>
                <a:ext cx="12" cy="10"/>
              </a:xfrm>
              <a:custGeom>
                <a:avLst/>
                <a:gdLst>
                  <a:gd name="T0" fmla="*/ 3 w 23"/>
                  <a:gd name="T1" fmla="*/ 10 h 20"/>
                  <a:gd name="T2" fmla="*/ 1 w 23"/>
                  <a:gd name="T3" fmla="*/ 9 h 20"/>
                  <a:gd name="T4" fmla="*/ 0 w 23"/>
                  <a:gd name="T5" fmla="*/ 7 h 20"/>
                  <a:gd name="T6" fmla="*/ 0 w 23"/>
                  <a:gd name="T7" fmla="*/ 5 h 20"/>
                  <a:gd name="T8" fmla="*/ 1 w 23"/>
                  <a:gd name="T9" fmla="*/ 3 h 20"/>
                  <a:gd name="T10" fmla="*/ 3 w 23"/>
                  <a:gd name="T11" fmla="*/ 1 h 20"/>
                  <a:gd name="T12" fmla="*/ 5 w 23"/>
                  <a:gd name="T13" fmla="*/ 0 h 20"/>
                  <a:gd name="T14" fmla="*/ 7 w 23"/>
                  <a:gd name="T15" fmla="*/ 0 h 20"/>
                  <a:gd name="T16" fmla="*/ 9 w 23"/>
                  <a:gd name="T17" fmla="*/ 1 h 20"/>
                  <a:gd name="T18" fmla="*/ 11 w 23"/>
                  <a:gd name="T19" fmla="*/ 3 h 20"/>
                  <a:gd name="T20" fmla="*/ 12 w 23"/>
                  <a:gd name="T21" fmla="*/ 5 h 20"/>
                  <a:gd name="T22" fmla="*/ 12 w 23"/>
                  <a:gd name="T23" fmla="*/ 7 h 20"/>
                  <a:gd name="T24" fmla="*/ 11 w 23"/>
                  <a:gd name="T25" fmla="*/ 9 h 20"/>
                  <a:gd name="T26" fmla="*/ 9 w 23"/>
                  <a:gd name="T27" fmla="*/ 1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20"/>
                  <a:gd name="T44" fmla="*/ 23 w 23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20">
                    <a:moveTo>
                      <a:pt x="5" y="20"/>
                    </a:moveTo>
                    <a:lnTo>
                      <a:pt x="2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1" y="17"/>
                    </a:lnTo>
                    <a:lnTo>
                      <a:pt x="18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8" name="Line 352"/>
              <p:cNvSpPr>
                <a:spLocks noChangeShapeType="1"/>
              </p:cNvSpPr>
              <p:nvPr/>
            </p:nvSpPr>
            <p:spPr bwMode="auto">
              <a:xfrm>
                <a:off x="1836" y="3716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9" name="Freeform 353"/>
              <p:cNvSpPr>
                <a:spLocks/>
              </p:cNvSpPr>
              <p:nvPr/>
            </p:nvSpPr>
            <p:spPr bwMode="auto">
              <a:xfrm>
                <a:off x="1836" y="3709"/>
                <a:ext cx="1" cy="2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1 h 4"/>
                  <a:gd name="T8" fmla="*/ 1 w 3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0" name="Line 354"/>
              <p:cNvSpPr>
                <a:spLocks noChangeShapeType="1"/>
              </p:cNvSpPr>
              <p:nvPr/>
            </p:nvSpPr>
            <p:spPr bwMode="auto">
              <a:xfrm>
                <a:off x="1842" y="3710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1" name="Freeform 355"/>
              <p:cNvSpPr>
                <a:spLocks/>
              </p:cNvSpPr>
              <p:nvPr/>
            </p:nvSpPr>
            <p:spPr bwMode="auto">
              <a:xfrm>
                <a:off x="1836" y="3698"/>
                <a:ext cx="18" cy="5"/>
              </a:xfrm>
              <a:custGeom>
                <a:avLst/>
                <a:gdLst>
                  <a:gd name="T0" fmla="*/ 0 w 34"/>
                  <a:gd name="T1" fmla="*/ 5 h 8"/>
                  <a:gd name="T2" fmla="*/ 14 w 34"/>
                  <a:gd name="T3" fmla="*/ 5 h 8"/>
                  <a:gd name="T4" fmla="*/ 17 w 34"/>
                  <a:gd name="T5" fmla="*/ 4 h 8"/>
                  <a:gd name="T6" fmla="*/ 18 w 34"/>
                  <a:gd name="T7" fmla="*/ 2 h 8"/>
                  <a:gd name="T8" fmla="*/ 18 w 3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8"/>
                  <a:gd name="T17" fmla="*/ 34 w 3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8">
                    <a:moveTo>
                      <a:pt x="0" y="8"/>
                    </a:moveTo>
                    <a:lnTo>
                      <a:pt x="27" y="8"/>
                    </a:lnTo>
                    <a:lnTo>
                      <a:pt x="32" y="6"/>
                    </a:lnTo>
                    <a:lnTo>
                      <a:pt x="34" y="3"/>
                    </a:lnTo>
                    <a:lnTo>
                      <a:pt x="3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2" name="Line 356"/>
              <p:cNvSpPr>
                <a:spLocks noChangeShapeType="1"/>
              </p:cNvSpPr>
              <p:nvPr/>
            </p:nvSpPr>
            <p:spPr bwMode="auto">
              <a:xfrm flipV="1">
                <a:off x="1842" y="369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3" name="Freeform 357"/>
              <p:cNvSpPr>
                <a:spLocks/>
              </p:cNvSpPr>
              <p:nvPr/>
            </p:nvSpPr>
            <p:spPr bwMode="auto">
              <a:xfrm>
                <a:off x="1842" y="3684"/>
                <a:ext cx="12" cy="9"/>
              </a:xfrm>
              <a:custGeom>
                <a:avLst/>
                <a:gdLst>
                  <a:gd name="T0" fmla="*/ 0 w 23"/>
                  <a:gd name="T1" fmla="*/ 9 h 19"/>
                  <a:gd name="T2" fmla="*/ 8 w 23"/>
                  <a:gd name="T3" fmla="*/ 9 h 19"/>
                  <a:gd name="T4" fmla="*/ 11 w 23"/>
                  <a:gd name="T5" fmla="*/ 9 h 19"/>
                  <a:gd name="T6" fmla="*/ 12 w 23"/>
                  <a:gd name="T7" fmla="*/ 7 h 19"/>
                  <a:gd name="T8" fmla="*/ 12 w 23"/>
                  <a:gd name="T9" fmla="*/ 4 h 19"/>
                  <a:gd name="T10" fmla="*/ 11 w 23"/>
                  <a:gd name="T11" fmla="*/ 2 h 19"/>
                  <a:gd name="T12" fmla="*/ 8 w 2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9"/>
                  <a:gd name="T23" fmla="*/ 23 w 23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9">
                    <a:moveTo>
                      <a:pt x="0" y="19"/>
                    </a:moveTo>
                    <a:lnTo>
                      <a:pt x="16" y="19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1" y="5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4" name="Line 358"/>
              <p:cNvSpPr>
                <a:spLocks noChangeShapeType="1"/>
              </p:cNvSpPr>
              <p:nvPr/>
            </p:nvSpPr>
            <p:spPr bwMode="auto">
              <a:xfrm>
                <a:off x="1842" y="3684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5" name="Line 359"/>
              <p:cNvSpPr>
                <a:spLocks noChangeShapeType="1"/>
              </p:cNvSpPr>
              <p:nvPr/>
            </p:nvSpPr>
            <p:spPr bwMode="auto">
              <a:xfrm>
                <a:off x="1836" y="3669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6" name="Freeform 360"/>
              <p:cNvSpPr>
                <a:spLocks/>
              </p:cNvSpPr>
              <p:nvPr/>
            </p:nvSpPr>
            <p:spPr bwMode="auto">
              <a:xfrm>
                <a:off x="1842" y="3669"/>
                <a:ext cx="12" cy="9"/>
              </a:xfrm>
              <a:custGeom>
                <a:avLst/>
                <a:gdLst>
                  <a:gd name="T0" fmla="*/ 3 w 23"/>
                  <a:gd name="T1" fmla="*/ 0 h 20"/>
                  <a:gd name="T2" fmla="*/ 1 w 23"/>
                  <a:gd name="T3" fmla="*/ 2 h 20"/>
                  <a:gd name="T4" fmla="*/ 0 w 23"/>
                  <a:gd name="T5" fmla="*/ 3 h 20"/>
                  <a:gd name="T6" fmla="*/ 0 w 23"/>
                  <a:gd name="T7" fmla="*/ 5 h 20"/>
                  <a:gd name="T8" fmla="*/ 1 w 23"/>
                  <a:gd name="T9" fmla="*/ 7 h 20"/>
                  <a:gd name="T10" fmla="*/ 3 w 23"/>
                  <a:gd name="T11" fmla="*/ 9 h 20"/>
                  <a:gd name="T12" fmla="*/ 5 w 23"/>
                  <a:gd name="T13" fmla="*/ 9 h 20"/>
                  <a:gd name="T14" fmla="*/ 7 w 23"/>
                  <a:gd name="T15" fmla="*/ 9 h 20"/>
                  <a:gd name="T16" fmla="*/ 9 w 23"/>
                  <a:gd name="T17" fmla="*/ 9 h 20"/>
                  <a:gd name="T18" fmla="*/ 11 w 23"/>
                  <a:gd name="T19" fmla="*/ 7 h 20"/>
                  <a:gd name="T20" fmla="*/ 12 w 23"/>
                  <a:gd name="T21" fmla="*/ 5 h 20"/>
                  <a:gd name="T22" fmla="*/ 12 w 23"/>
                  <a:gd name="T23" fmla="*/ 3 h 20"/>
                  <a:gd name="T24" fmla="*/ 11 w 23"/>
                  <a:gd name="T25" fmla="*/ 2 h 20"/>
                  <a:gd name="T26" fmla="*/ 9 w 23"/>
                  <a:gd name="T27" fmla="*/ 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20"/>
                  <a:gd name="T44" fmla="*/ 23 w 23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20">
                    <a:moveTo>
                      <a:pt x="5" y="0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9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9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7" name="Freeform 361"/>
              <p:cNvSpPr>
                <a:spLocks/>
              </p:cNvSpPr>
              <p:nvPr/>
            </p:nvSpPr>
            <p:spPr bwMode="auto">
              <a:xfrm>
                <a:off x="1842" y="3653"/>
                <a:ext cx="12" cy="10"/>
              </a:xfrm>
              <a:custGeom>
                <a:avLst/>
                <a:gdLst>
                  <a:gd name="T0" fmla="*/ 5 w 23"/>
                  <a:gd name="T1" fmla="*/ 10 h 20"/>
                  <a:gd name="T2" fmla="*/ 5 w 23"/>
                  <a:gd name="T3" fmla="*/ 0 h 20"/>
                  <a:gd name="T4" fmla="*/ 4 w 23"/>
                  <a:gd name="T5" fmla="*/ 0 h 20"/>
                  <a:gd name="T6" fmla="*/ 2 w 23"/>
                  <a:gd name="T7" fmla="*/ 1 h 20"/>
                  <a:gd name="T8" fmla="*/ 1 w 23"/>
                  <a:gd name="T9" fmla="*/ 2 h 20"/>
                  <a:gd name="T10" fmla="*/ 0 w 23"/>
                  <a:gd name="T11" fmla="*/ 3 h 20"/>
                  <a:gd name="T12" fmla="*/ 0 w 23"/>
                  <a:gd name="T13" fmla="*/ 5 h 20"/>
                  <a:gd name="T14" fmla="*/ 1 w 23"/>
                  <a:gd name="T15" fmla="*/ 7 h 20"/>
                  <a:gd name="T16" fmla="*/ 3 w 23"/>
                  <a:gd name="T17" fmla="*/ 10 h 20"/>
                  <a:gd name="T18" fmla="*/ 5 w 23"/>
                  <a:gd name="T19" fmla="*/ 10 h 20"/>
                  <a:gd name="T20" fmla="*/ 7 w 23"/>
                  <a:gd name="T21" fmla="*/ 10 h 20"/>
                  <a:gd name="T22" fmla="*/ 9 w 23"/>
                  <a:gd name="T23" fmla="*/ 10 h 20"/>
                  <a:gd name="T24" fmla="*/ 11 w 23"/>
                  <a:gd name="T25" fmla="*/ 7 h 20"/>
                  <a:gd name="T26" fmla="*/ 12 w 23"/>
                  <a:gd name="T27" fmla="*/ 5 h 20"/>
                  <a:gd name="T28" fmla="*/ 12 w 23"/>
                  <a:gd name="T29" fmla="*/ 3 h 20"/>
                  <a:gd name="T30" fmla="*/ 11 w 23"/>
                  <a:gd name="T31" fmla="*/ 2 h 20"/>
                  <a:gd name="T32" fmla="*/ 9 w 23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0"/>
                  <a:gd name="T53" fmla="*/ 23 w 23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0">
                    <a:moveTo>
                      <a:pt x="10" y="2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9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9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8" name="Freeform 362"/>
              <p:cNvSpPr>
                <a:spLocks/>
              </p:cNvSpPr>
              <p:nvPr/>
            </p:nvSpPr>
            <p:spPr bwMode="auto">
              <a:xfrm>
                <a:off x="1833" y="3628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2 w 54"/>
                  <a:gd name="T3" fmla="*/ 2 h 13"/>
                  <a:gd name="T4" fmla="*/ 4 w 54"/>
                  <a:gd name="T5" fmla="*/ 4 h 13"/>
                  <a:gd name="T6" fmla="*/ 7 w 54"/>
                  <a:gd name="T7" fmla="*/ 5 h 13"/>
                  <a:gd name="T8" fmla="*/ 12 w 54"/>
                  <a:gd name="T9" fmla="*/ 6 h 13"/>
                  <a:gd name="T10" fmla="*/ 15 w 54"/>
                  <a:gd name="T11" fmla="*/ 6 h 13"/>
                  <a:gd name="T12" fmla="*/ 19 w 54"/>
                  <a:gd name="T13" fmla="*/ 5 h 13"/>
                  <a:gd name="T14" fmla="*/ 23 w 54"/>
                  <a:gd name="T15" fmla="*/ 4 h 13"/>
                  <a:gd name="T16" fmla="*/ 26 w 54"/>
                  <a:gd name="T17" fmla="*/ 2 h 13"/>
                  <a:gd name="T18" fmla="*/ 27 w 54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3"/>
                  <a:gd name="T32" fmla="*/ 54 w 54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3">
                    <a:moveTo>
                      <a:pt x="0" y="0"/>
                    </a:moveTo>
                    <a:lnTo>
                      <a:pt x="3" y="4"/>
                    </a:lnTo>
                    <a:lnTo>
                      <a:pt x="8" y="8"/>
                    </a:lnTo>
                    <a:lnTo>
                      <a:pt x="15" y="10"/>
                    </a:lnTo>
                    <a:lnTo>
                      <a:pt x="23" y="13"/>
                    </a:lnTo>
                    <a:lnTo>
                      <a:pt x="30" y="13"/>
                    </a:lnTo>
                    <a:lnTo>
                      <a:pt x="38" y="10"/>
                    </a:lnTo>
                    <a:lnTo>
                      <a:pt x="46" y="8"/>
                    </a:lnTo>
                    <a:lnTo>
                      <a:pt x="51" y="4"/>
                    </a:lnTo>
                    <a:lnTo>
                      <a:pt x="5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9" name="Line 363"/>
              <p:cNvSpPr>
                <a:spLocks noChangeShapeType="1"/>
              </p:cNvSpPr>
              <p:nvPr/>
            </p:nvSpPr>
            <p:spPr bwMode="auto">
              <a:xfrm>
                <a:off x="1842" y="3623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0" name="Freeform 364"/>
              <p:cNvSpPr>
                <a:spLocks/>
              </p:cNvSpPr>
              <p:nvPr/>
            </p:nvSpPr>
            <p:spPr bwMode="auto">
              <a:xfrm>
                <a:off x="1842" y="3613"/>
                <a:ext cx="12" cy="10"/>
              </a:xfrm>
              <a:custGeom>
                <a:avLst/>
                <a:gdLst>
                  <a:gd name="T0" fmla="*/ 4 w 23"/>
                  <a:gd name="T1" fmla="*/ 10 h 19"/>
                  <a:gd name="T2" fmla="*/ 1 w 23"/>
                  <a:gd name="T3" fmla="*/ 7 h 19"/>
                  <a:gd name="T4" fmla="*/ 0 w 23"/>
                  <a:gd name="T5" fmla="*/ 5 h 19"/>
                  <a:gd name="T6" fmla="*/ 0 w 23"/>
                  <a:gd name="T7" fmla="*/ 3 h 19"/>
                  <a:gd name="T8" fmla="*/ 1 w 23"/>
                  <a:gd name="T9" fmla="*/ 2 h 19"/>
                  <a:gd name="T10" fmla="*/ 4 w 23"/>
                  <a:gd name="T11" fmla="*/ 0 h 19"/>
                  <a:gd name="T12" fmla="*/ 12 w 2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9"/>
                  <a:gd name="T23" fmla="*/ 23 w 23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9">
                    <a:moveTo>
                      <a:pt x="7" y="19"/>
                    </a:moveTo>
                    <a:lnTo>
                      <a:pt x="2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1" name="Freeform 365"/>
              <p:cNvSpPr>
                <a:spLocks/>
              </p:cNvSpPr>
              <p:nvPr/>
            </p:nvSpPr>
            <p:spPr bwMode="auto">
              <a:xfrm>
                <a:off x="1842" y="3604"/>
                <a:ext cx="12" cy="9"/>
              </a:xfrm>
              <a:custGeom>
                <a:avLst/>
                <a:gdLst>
                  <a:gd name="T0" fmla="*/ 4 w 23"/>
                  <a:gd name="T1" fmla="*/ 9 h 17"/>
                  <a:gd name="T2" fmla="*/ 1 w 23"/>
                  <a:gd name="T3" fmla="*/ 7 h 17"/>
                  <a:gd name="T4" fmla="*/ 0 w 23"/>
                  <a:gd name="T5" fmla="*/ 5 h 17"/>
                  <a:gd name="T6" fmla="*/ 0 w 23"/>
                  <a:gd name="T7" fmla="*/ 3 h 17"/>
                  <a:gd name="T8" fmla="*/ 1 w 23"/>
                  <a:gd name="T9" fmla="*/ 1 h 17"/>
                  <a:gd name="T10" fmla="*/ 4 w 23"/>
                  <a:gd name="T11" fmla="*/ 0 h 17"/>
                  <a:gd name="T12" fmla="*/ 12 w 23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7"/>
                  <a:gd name="T23" fmla="*/ 23 w 2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7">
                    <a:moveTo>
                      <a:pt x="7" y="17"/>
                    </a:moveTo>
                    <a:lnTo>
                      <a:pt x="2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2" name="Line 366"/>
              <p:cNvSpPr>
                <a:spLocks noChangeShapeType="1"/>
              </p:cNvSpPr>
              <p:nvPr/>
            </p:nvSpPr>
            <p:spPr bwMode="auto">
              <a:xfrm>
                <a:off x="1833" y="3585"/>
                <a:ext cx="27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3" name="Freeform 367"/>
              <p:cNvSpPr>
                <a:spLocks/>
              </p:cNvSpPr>
              <p:nvPr/>
            </p:nvSpPr>
            <p:spPr bwMode="auto">
              <a:xfrm>
                <a:off x="1842" y="3572"/>
                <a:ext cx="12" cy="8"/>
              </a:xfrm>
              <a:custGeom>
                <a:avLst/>
                <a:gdLst>
                  <a:gd name="T0" fmla="*/ 3 w 23"/>
                  <a:gd name="T1" fmla="*/ 0 h 18"/>
                  <a:gd name="T2" fmla="*/ 1 w 23"/>
                  <a:gd name="T3" fmla="*/ 0 h 18"/>
                  <a:gd name="T4" fmla="*/ 0 w 23"/>
                  <a:gd name="T5" fmla="*/ 3 h 18"/>
                  <a:gd name="T6" fmla="*/ 0 w 23"/>
                  <a:gd name="T7" fmla="*/ 5 h 18"/>
                  <a:gd name="T8" fmla="*/ 1 w 23"/>
                  <a:gd name="T9" fmla="*/ 7 h 18"/>
                  <a:gd name="T10" fmla="*/ 3 w 23"/>
                  <a:gd name="T11" fmla="*/ 8 h 18"/>
                  <a:gd name="T12" fmla="*/ 5 w 23"/>
                  <a:gd name="T13" fmla="*/ 7 h 18"/>
                  <a:gd name="T14" fmla="*/ 5 w 23"/>
                  <a:gd name="T15" fmla="*/ 6 h 18"/>
                  <a:gd name="T16" fmla="*/ 6 w 23"/>
                  <a:gd name="T17" fmla="*/ 2 h 18"/>
                  <a:gd name="T18" fmla="*/ 7 w 23"/>
                  <a:gd name="T19" fmla="*/ 0 h 18"/>
                  <a:gd name="T20" fmla="*/ 8 w 23"/>
                  <a:gd name="T21" fmla="*/ 0 h 18"/>
                  <a:gd name="T22" fmla="*/ 9 w 23"/>
                  <a:gd name="T23" fmla="*/ 0 h 18"/>
                  <a:gd name="T24" fmla="*/ 11 w 23"/>
                  <a:gd name="T25" fmla="*/ 0 h 18"/>
                  <a:gd name="T26" fmla="*/ 12 w 23"/>
                  <a:gd name="T27" fmla="*/ 3 h 18"/>
                  <a:gd name="T28" fmla="*/ 12 w 23"/>
                  <a:gd name="T29" fmla="*/ 5 h 18"/>
                  <a:gd name="T30" fmla="*/ 11 w 23"/>
                  <a:gd name="T31" fmla="*/ 7 h 18"/>
                  <a:gd name="T32" fmla="*/ 9 w 23"/>
                  <a:gd name="T33" fmla="*/ 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8"/>
                  <a:gd name="T53" fmla="*/ 23 w 23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8">
                    <a:moveTo>
                      <a:pt x="5" y="0"/>
                    </a:moveTo>
                    <a:lnTo>
                      <a:pt x="2" y="1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2" y="5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6"/>
                    </a:lnTo>
                    <a:lnTo>
                      <a:pt x="23" y="11"/>
                    </a:lnTo>
                    <a:lnTo>
                      <a:pt x="21" y="16"/>
                    </a:lnTo>
                    <a:lnTo>
                      <a:pt x="18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4" name="Freeform 368"/>
              <p:cNvSpPr>
                <a:spLocks/>
              </p:cNvSpPr>
              <p:nvPr/>
            </p:nvSpPr>
            <p:spPr bwMode="auto">
              <a:xfrm>
                <a:off x="1833" y="3561"/>
                <a:ext cx="27" cy="6"/>
              </a:xfrm>
              <a:custGeom>
                <a:avLst/>
                <a:gdLst>
                  <a:gd name="T0" fmla="*/ 0 w 54"/>
                  <a:gd name="T1" fmla="*/ 6 h 11"/>
                  <a:gd name="T2" fmla="*/ 2 w 54"/>
                  <a:gd name="T3" fmla="*/ 4 h 11"/>
                  <a:gd name="T4" fmla="*/ 4 w 54"/>
                  <a:gd name="T5" fmla="*/ 3 h 11"/>
                  <a:gd name="T6" fmla="*/ 7 w 54"/>
                  <a:gd name="T7" fmla="*/ 1 h 11"/>
                  <a:gd name="T8" fmla="*/ 12 w 54"/>
                  <a:gd name="T9" fmla="*/ 0 h 11"/>
                  <a:gd name="T10" fmla="*/ 15 w 54"/>
                  <a:gd name="T11" fmla="*/ 0 h 11"/>
                  <a:gd name="T12" fmla="*/ 19 w 54"/>
                  <a:gd name="T13" fmla="*/ 1 h 11"/>
                  <a:gd name="T14" fmla="*/ 23 w 54"/>
                  <a:gd name="T15" fmla="*/ 3 h 11"/>
                  <a:gd name="T16" fmla="*/ 26 w 54"/>
                  <a:gd name="T17" fmla="*/ 4 h 11"/>
                  <a:gd name="T18" fmla="*/ 27 w 54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1"/>
                  <a:gd name="T32" fmla="*/ 54 w 5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1">
                    <a:moveTo>
                      <a:pt x="0" y="11"/>
                    </a:moveTo>
                    <a:lnTo>
                      <a:pt x="3" y="7"/>
                    </a:lnTo>
                    <a:lnTo>
                      <a:pt x="8" y="5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8" y="1"/>
                    </a:lnTo>
                    <a:lnTo>
                      <a:pt x="46" y="5"/>
                    </a:lnTo>
                    <a:lnTo>
                      <a:pt x="51" y="7"/>
                    </a:lnTo>
                    <a:lnTo>
                      <a:pt x="54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5" name="Line 369"/>
              <p:cNvSpPr>
                <a:spLocks noChangeShapeType="1"/>
              </p:cNvSpPr>
              <p:nvPr/>
            </p:nvSpPr>
            <p:spPr bwMode="auto">
              <a:xfrm flipV="1">
                <a:off x="2957" y="3384"/>
                <a:ext cx="0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6" name="Line 370"/>
              <p:cNvSpPr>
                <a:spLocks noChangeShapeType="1"/>
              </p:cNvSpPr>
              <p:nvPr/>
            </p:nvSpPr>
            <p:spPr bwMode="auto">
              <a:xfrm flipH="1">
                <a:off x="2938" y="407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7" name="Line 371"/>
              <p:cNvSpPr>
                <a:spLocks noChangeShapeType="1"/>
              </p:cNvSpPr>
              <p:nvPr/>
            </p:nvSpPr>
            <p:spPr bwMode="auto">
              <a:xfrm flipH="1">
                <a:off x="2938" y="393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8" name="Line 372"/>
              <p:cNvSpPr>
                <a:spLocks noChangeShapeType="1"/>
              </p:cNvSpPr>
              <p:nvPr/>
            </p:nvSpPr>
            <p:spPr bwMode="auto">
              <a:xfrm flipH="1">
                <a:off x="2938" y="3798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09" name="Line 373"/>
              <p:cNvSpPr>
                <a:spLocks noChangeShapeType="1"/>
              </p:cNvSpPr>
              <p:nvPr/>
            </p:nvSpPr>
            <p:spPr bwMode="auto">
              <a:xfrm flipH="1">
                <a:off x="2938" y="3660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0" name="Line 374"/>
              <p:cNvSpPr>
                <a:spLocks noChangeShapeType="1"/>
              </p:cNvSpPr>
              <p:nvPr/>
            </p:nvSpPr>
            <p:spPr bwMode="auto">
              <a:xfrm flipH="1">
                <a:off x="2938" y="3522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1" name="Line 375"/>
              <p:cNvSpPr>
                <a:spLocks noChangeShapeType="1"/>
              </p:cNvSpPr>
              <p:nvPr/>
            </p:nvSpPr>
            <p:spPr bwMode="auto">
              <a:xfrm flipH="1">
                <a:off x="2938" y="338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2" name="Line 376"/>
              <p:cNvSpPr>
                <a:spLocks noChangeShapeType="1"/>
              </p:cNvSpPr>
              <p:nvPr/>
            </p:nvSpPr>
            <p:spPr bwMode="auto">
              <a:xfrm flipH="1">
                <a:off x="2947" y="4032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3" name="Line 377"/>
              <p:cNvSpPr>
                <a:spLocks noChangeShapeType="1"/>
              </p:cNvSpPr>
              <p:nvPr/>
            </p:nvSpPr>
            <p:spPr bwMode="auto">
              <a:xfrm flipH="1">
                <a:off x="2947" y="4008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4" name="Line 378"/>
              <p:cNvSpPr>
                <a:spLocks noChangeShapeType="1"/>
              </p:cNvSpPr>
              <p:nvPr/>
            </p:nvSpPr>
            <p:spPr bwMode="auto">
              <a:xfrm flipH="1">
                <a:off x="2947" y="3990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5" name="Line 379"/>
              <p:cNvSpPr>
                <a:spLocks noChangeShapeType="1"/>
              </p:cNvSpPr>
              <p:nvPr/>
            </p:nvSpPr>
            <p:spPr bwMode="auto">
              <a:xfrm flipH="1">
                <a:off x="2947" y="397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6" name="Line 380"/>
              <p:cNvSpPr>
                <a:spLocks noChangeShapeType="1"/>
              </p:cNvSpPr>
              <p:nvPr/>
            </p:nvSpPr>
            <p:spPr bwMode="auto">
              <a:xfrm flipH="1">
                <a:off x="2947" y="396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7" name="Line 381"/>
              <p:cNvSpPr>
                <a:spLocks noChangeShapeType="1"/>
              </p:cNvSpPr>
              <p:nvPr/>
            </p:nvSpPr>
            <p:spPr bwMode="auto">
              <a:xfrm flipH="1">
                <a:off x="2947" y="3958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8" name="Line 382"/>
              <p:cNvSpPr>
                <a:spLocks noChangeShapeType="1"/>
              </p:cNvSpPr>
              <p:nvPr/>
            </p:nvSpPr>
            <p:spPr bwMode="auto">
              <a:xfrm flipH="1">
                <a:off x="2947" y="394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19" name="Line 383"/>
              <p:cNvSpPr>
                <a:spLocks noChangeShapeType="1"/>
              </p:cNvSpPr>
              <p:nvPr/>
            </p:nvSpPr>
            <p:spPr bwMode="auto">
              <a:xfrm flipH="1">
                <a:off x="2947" y="3942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0" name="Line 384"/>
              <p:cNvSpPr>
                <a:spLocks noChangeShapeType="1"/>
              </p:cNvSpPr>
              <p:nvPr/>
            </p:nvSpPr>
            <p:spPr bwMode="auto">
              <a:xfrm flipH="1">
                <a:off x="2947" y="3894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1" name="Line 385"/>
              <p:cNvSpPr>
                <a:spLocks noChangeShapeType="1"/>
              </p:cNvSpPr>
              <p:nvPr/>
            </p:nvSpPr>
            <p:spPr bwMode="auto">
              <a:xfrm flipH="1">
                <a:off x="2947" y="3870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2" name="Line 386"/>
              <p:cNvSpPr>
                <a:spLocks noChangeShapeType="1"/>
              </p:cNvSpPr>
              <p:nvPr/>
            </p:nvSpPr>
            <p:spPr bwMode="auto">
              <a:xfrm flipH="1">
                <a:off x="2947" y="385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3" name="Line 387"/>
              <p:cNvSpPr>
                <a:spLocks noChangeShapeType="1"/>
              </p:cNvSpPr>
              <p:nvPr/>
            </p:nvSpPr>
            <p:spPr bwMode="auto">
              <a:xfrm flipH="1">
                <a:off x="2947" y="383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4" name="Line 388"/>
              <p:cNvSpPr>
                <a:spLocks noChangeShapeType="1"/>
              </p:cNvSpPr>
              <p:nvPr/>
            </p:nvSpPr>
            <p:spPr bwMode="auto">
              <a:xfrm flipH="1">
                <a:off x="2947" y="382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5" name="Line 389"/>
              <p:cNvSpPr>
                <a:spLocks noChangeShapeType="1"/>
              </p:cNvSpPr>
              <p:nvPr/>
            </p:nvSpPr>
            <p:spPr bwMode="auto">
              <a:xfrm flipH="1">
                <a:off x="2947" y="3820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6" name="Line 390"/>
              <p:cNvSpPr>
                <a:spLocks noChangeShapeType="1"/>
              </p:cNvSpPr>
              <p:nvPr/>
            </p:nvSpPr>
            <p:spPr bwMode="auto">
              <a:xfrm flipH="1">
                <a:off x="2947" y="381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7" name="Line 391"/>
              <p:cNvSpPr>
                <a:spLocks noChangeShapeType="1"/>
              </p:cNvSpPr>
              <p:nvPr/>
            </p:nvSpPr>
            <p:spPr bwMode="auto">
              <a:xfrm flipH="1">
                <a:off x="2947" y="380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8" name="Line 392"/>
              <p:cNvSpPr>
                <a:spLocks noChangeShapeType="1"/>
              </p:cNvSpPr>
              <p:nvPr/>
            </p:nvSpPr>
            <p:spPr bwMode="auto">
              <a:xfrm flipH="1">
                <a:off x="2947" y="375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9" name="Line 393"/>
              <p:cNvSpPr>
                <a:spLocks noChangeShapeType="1"/>
              </p:cNvSpPr>
              <p:nvPr/>
            </p:nvSpPr>
            <p:spPr bwMode="auto">
              <a:xfrm flipH="1">
                <a:off x="2947" y="373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0" name="Line 394"/>
              <p:cNvSpPr>
                <a:spLocks noChangeShapeType="1"/>
              </p:cNvSpPr>
              <p:nvPr/>
            </p:nvSpPr>
            <p:spPr bwMode="auto">
              <a:xfrm flipH="1">
                <a:off x="2947" y="371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1" name="Line 395"/>
              <p:cNvSpPr>
                <a:spLocks noChangeShapeType="1"/>
              </p:cNvSpPr>
              <p:nvPr/>
            </p:nvSpPr>
            <p:spPr bwMode="auto">
              <a:xfrm flipH="1">
                <a:off x="2947" y="370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2" name="Line 396"/>
              <p:cNvSpPr>
                <a:spLocks noChangeShapeType="1"/>
              </p:cNvSpPr>
              <p:nvPr/>
            </p:nvSpPr>
            <p:spPr bwMode="auto">
              <a:xfrm flipH="1">
                <a:off x="2947" y="369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3" name="Line 397"/>
              <p:cNvSpPr>
                <a:spLocks noChangeShapeType="1"/>
              </p:cNvSpPr>
              <p:nvPr/>
            </p:nvSpPr>
            <p:spPr bwMode="auto">
              <a:xfrm flipH="1">
                <a:off x="2947" y="3682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4" name="Line 398"/>
              <p:cNvSpPr>
                <a:spLocks noChangeShapeType="1"/>
              </p:cNvSpPr>
              <p:nvPr/>
            </p:nvSpPr>
            <p:spPr bwMode="auto">
              <a:xfrm flipH="1">
                <a:off x="2947" y="367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5" name="Line 399"/>
              <p:cNvSpPr>
                <a:spLocks noChangeShapeType="1"/>
              </p:cNvSpPr>
              <p:nvPr/>
            </p:nvSpPr>
            <p:spPr bwMode="auto">
              <a:xfrm flipH="1">
                <a:off x="2947" y="366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6" name="Line 400"/>
              <p:cNvSpPr>
                <a:spLocks noChangeShapeType="1"/>
              </p:cNvSpPr>
              <p:nvPr/>
            </p:nvSpPr>
            <p:spPr bwMode="auto">
              <a:xfrm flipH="1">
                <a:off x="2947" y="361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7" name="Line 401"/>
              <p:cNvSpPr>
                <a:spLocks noChangeShapeType="1"/>
              </p:cNvSpPr>
              <p:nvPr/>
            </p:nvSpPr>
            <p:spPr bwMode="auto">
              <a:xfrm flipH="1">
                <a:off x="2947" y="359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8" name="Line 402"/>
              <p:cNvSpPr>
                <a:spLocks noChangeShapeType="1"/>
              </p:cNvSpPr>
              <p:nvPr/>
            </p:nvSpPr>
            <p:spPr bwMode="auto">
              <a:xfrm flipH="1">
                <a:off x="2947" y="357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9" name="Line 403"/>
              <p:cNvSpPr>
                <a:spLocks noChangeShapeType="1"/>
              </p:cNvSpPr>
              <p:nvPr/>
            </p:nvSpPr>
            <p:spPr bwMode="auto">
              <a:xfrm flipH="1">
                <a:off x="2947" y="3564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0" name="Line 404"/>
              <p:cNvSpPr>
                <a:spLocks noChangeShapeType="1"/>
              </p:cNvSpPr>
              <p:nvPr/>
            </p:nvSpPr>
            <p:spPr bwMode="auto">
              <a:xfrm flipH="1">
                <a:off x="2947" y="3553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1" name="Line 405"/>
              <p:cNvSpPr>
                <a:spLocks noChangeShapeType="1"/>
              </p:cNvSpPr>
              <p:nvPr/>
            </p:nvSpPr>
            <p:spPr bwMode="auto">
              <a:xfrm flipH="1">
                <a:off x="2947" y="3544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2" name="Line 406"/>
              <p:cNvSpPr>
                <a:spLocks noChangeShapeType="1"/>
              </p:cNvSpPr>
              <p:nvPr/>
            </p:nvSpPr>
            <p:spPr bwMode="auto">
              <a:xfrm flipH="1">
                <a:off x="2947" y="353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3" name="Line 407"/>
              <p:cNvSpPr>
                <a:spLocks noChangeShapeType="1"/>
              </p:cNvSpPr>
              <p:nvPr/>
            </p:nvSpPr>
            <p:spPr bwMode="auto">
              <a:xfrm flipH="1">
                <a:off x="2947" y="352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4" name="Line 408"/>
              <p:cNvSpPr>
                <a:spLocks noChangeShapeType="1"/>
              </p:cNvSpPr>
              <p:nvPr/>
            </p:nvSpPr>
            <p:spPr bwMode="auto">
              <a:xfrm flipH="1">
                <a:off x="2947" y="348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5" name="Line 409"/>
              <p:cNvSpPr>
                <a:spLocks noChangeShapeType="1"/>
              </p:cNvSpPr>
              <p:nvPr/>
            </p:nvSpPr>
            <p:spPr bwMode="auto">
              <a:xfrm flipH="1">
                <a:off x="2947" y="345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6" name="Line 410"/>
              <p:cNvSpPr>
                <a:spLocks noChangeShapeType="1"/>
              </p:cNvSpPr>
              <p:nvPr/>
            </p:nvSpPr>
            <p:spPr bwMode="auto">
              <a:xfrm flipH="1">
                <a:off x="2947" y="3439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7" name="Line 411"/>
              <p:cNvSpPr>
                <a:spLocks noChangeShapeType="1"/>
              </p:cNvSpPr>
              <p:nvPr/>
            </p:nvSpPr>
            <p:spPr bwMode="auto">
              <a:xfrm flipH="1">
                <a:off x="2947" y="342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8" name="Line 412"/>
              <p:cNvSpPr>
                <a:spLocks noChangeShapeType="1"/>
              </p:cNvSpPr>
              <p:nvPr/>
            </p:nvSpPr>
            <p:spPr bwMode="auto">
              <a:xfrm flipH="1">
                <a:off x="2947" y="3415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9" name="Line 413"/>
              <p:cNvSpPr>
                <a:spLocks noChangeShapeType="1"/>
              </p:cNvSpPr>
              <p:nvPr/>
            </p:nvSpPr>
            <p:spPr bwMode="auto">
              <a:xfrm flipH="1">
                <a:off x="2947" y="340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0" name="Line 414"/>
              <p:cNvSpPr>
                <a:spLocks noChangeShapeType="1"/>
              </p:cNvSpPr>
              <p:nvPr/>
            </p:nvSpPr>
            <p:spPr bwMode="auto">
              <a:xfrm flipH="1">
                <a:off x="2947" y="3398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1" name="Line 415"/>
              <p:cNvSpPr>
                <a:spLocks noChangeShapeType="1"/>
              </p:cNvSpPr>
              <p:nvPr/>
            </p:nvSpPr>
            <p:spPr bwMode="auto">
              <a:xfrm flipH="1">
                <a:off x="2947" y="3391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2" name="Freeform 416"/>
              <p:cNvSpPr>
                <a:spLocks/>
              </p:cNvSpPr>
              <p:nvPr/>
            </p:nvSpPr>
            <p:spPr bwMode="auto">
              <a:xfrm>
                <a:off x="2770" y="355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1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1 w 25"/>
                  <a:gd name="T13" fmla="*/ 1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1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3" name="Freeform 417"/>
              <p:cNvSpPr>
                <a:spLocks/>
              </p:cNvSpPr>
              <p:nvPr/>
            </p:nvSpPr>
            <p:spPr bwMode="auto">
              <a:xfrm>
                <a:off x="2661" y="356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4" name="Freeform 418"/>
              <p:cNvSpPr>
                <a:spLocks/>
              </p:cNvSpPr>
              <p:nvPr/>
            </p:nvSpPr>
            <p:spPr bwMode="auto">
              <a:xfrm>
                <a:off x="2603" y="3589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0 w 24"/>
                  <a:gd name="T15" fmla="*/ 3 h 25"/>
                  <a:gd name="T16" fmla="*/ 0 w 24"/>
                  <a:gd name="T17" fmla="*/ 6 h 25"/>
                  <a:gd name="T18" fmla="*/ 0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5" name="Freeform 419"/>
              <p:cNvSpPr>
                <a:spLocks/>
              </p:cNvSpPr>
              <p:nvPr/>
            </p:nvSpPr>
            <p:spPr bwMode="auto">
              <a:xfrm>
                <a:off x="2662" y="3513"/>
                <a:ext cx="13" cy="12"/>
              </a:xfrm>
              <a:custGeom>
                <a:avLst/>
                <a:gdLst>
                  <a:gd name="T0" fmla="*/ 13 w 27"/>
                  <a:gd name="T1" fmla="*/ 6 h 25"/>
                  <a:gd name="T2" fmla="*/ 12 w 27"/>
                  <a:gd name="T3" fmla="*/ 3 h 25"/>
                  <a:gd name="T4" fmla="*/ 11 w 27"/>
                  <a:gd name="T5" fmla="*/ 2 h 25"/>
                  <a:gd name="T6" fmla="*/ 9 w 27"/>
                  <a:gd name="T7" fmla="*/ 0 h 25"/>
                  <a:gd name="T8" fmla="*/ 6 w 27"/>
                  <a:gd name="T9" fmla="*/ 0 h 25"/>
                  <a:gd name="T10" fmla="*/ 4 w 27"/>
                  <a:gd name="T11" fmla="*/ 0 h 25"/>
                  <a:gd name="T12" fmla="*/ 2 w 27"/>
                  <a:gd name="T13" fmla="*/ 2 h 25"/>
                  <a:gd name="T14" fmla="*/ 1 w 27"/>
                  <a:gd name="T15" fmla="*/ 3 h 25"/>
                  <a:gd name="T16" fmla="*/ 0 w 27"/>
                  <a:gd name="T17" fmla="*/ 6 h 25"/>
                  <a:gd name="T18" fmla="*/ 1 w 27"/>
                  <a:gd name="T19" fmla="*/ 8 h 25"/>
                  <a:gd name="T20" fmla="*/ 2 w 27"/>
                  <a:gd name="T21" fmla="*/ 10 h 25"/>
                  <a:gd name="T22" fmla="*/ 4 w 27"/>
                  <a:gd name="T23" fmla="*/ 12 h 25"/>
                  <a:gd name="T24" fmla="*/ 6 w 27"/>
                  <a:gd name="T25" fmla="*/ 12 h 25"/>
                  <a:gd name="T26" fmla="*/ 9 w 27"/>
                  <a:gd name="T27" fmla="*/ 12 h 25"/>
                  <a:gd name="T28" fmla="*/ 11 w 27"/>
                  <a:gd name="T29" fmla="*/ 10 h 25"/>
                  <a:gd name="T30" fmla="*/ 12 w 27"/>
                  <a:gd name="T31" fmla="*/ 8 h 25"/>
                  <a:gd name="T32" fmla="*/ 13 w 27"/>
                  <a:gd name="T33" fmla="*/ 6 h 25"/>
                  <a:gd name="T34" fmla="*/ 13 w 27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5"/>
                  <a:gd name="T56" fmla="*/ 27 w 27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5">
                    <a:moveTo>
                      <a:pt x="27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6" name="Freeform 420"/>
              <p:cNvSpPr>
                <a:spLocks/>
              </p:cNvSpPr>
              <p:nvPr/>
            </p:nvSpPr>
            <p:spPr bwMode="auto">
              <a:xfrm>
                <a:off x="2719" y="3729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7" name="Freeform 421"/>
              <p:cNvSpPr>
                <a:spLocks/>
              </p:cNvSpPr>
              <p:nvPr/>
            </p:nvSpPr>
            <p:spPr bwMode="auto">
              <a:xfrm>
                <a:off x="2635" y="3523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8" name="Freeform 422"/>
              <p:cNvSpPr>
                <a:spLocks/>
              </p:cNvSpPr>
              <p:nvPr/>
            </p:nvSpPr>
            <p:spPr bwMode="auto">
              <a:xfrm>
                <a:off x="2689" y="3613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9" name="Freeform 423"/>
              <p:cNvSpPr>
                <a:spLocks/>
              </p:cNvSpPr>
              <p:nvPr/>
            </p:nvSpPr>
            <p:spPr bwMode="auto">
              <a:xfrm>
                <a:off x="2500" y="3522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0" name="Freeform 424"/>
              <p:cNvSpPr>
                <a:spLocks/>
              </p:cNvSpPr>
              <p:nvPr/>
            </p:nvSpPr>
            <p:spPr bwMode="auto">
              <a:xfrm>
                <a:off x="2672" y="3537"/>
                <a:ext cx="13" cy="13"/>
              </a:xfrm>
              <a:custGeom>
                <a:avLst/>
                <a:gdLst>
                  <a:gd name="T0" fmla="*/ 13 w 26"/>
                  <a:gd name="T1" fmla="*/ 6 h 26"/>
                  <a:gd name="T2" fmla="*/ 12 w 26"/>
                  <a:gd name="T3" fmla="*/ 4 h 26"/>
                  <a:gd name="T4" fmla="*/ 11 w 26"/>
                  <a:gd name="T5" fmla="*/ 2 h 26"/>
                  <a:gd name="T6" fmla="*/ 9 w 26"/>
                  <a:gd name="T7" fmla="*/ 1 h 26"/>
                  <a:gd name="T8" fmla="*/ 6 w 26"/>
                  <a:gd name="T9" fmla="*/ 0 h 26"/>
                  <a:gd name="T10" fmla="*/ 4 w 26"/>
                  <a:gd name="T11" fmla="*/ 1 h 26"/>
                  <a:gd name="T12" fmla="*/ 2 w 26"/>
                  <a:gd name="T13" fmla="*/ 2 h 26"/>
                  <a:gd name="T14" fmla="*/ 1 w 26"/>
                  <a:gd name="T15" fmla="*/ 4 h 26"/>
                  <a:gd name="T16" fmla="*/ 0 w 26"/>
                  <a:gd name="T17" fmla="*/ 6 h 26"/>
                  <a:gd name="T18" fmla="*/ 1 w 26"/>
                  <a:gd name="T19" fmla="*/ 9 h 26"/>
                  <a:gd name="T20" fmla="*/ 2 w 26"/>
                  <a:gd name="T21" fmla="*/ 11 h 26"/>
                  <a:gd name="T22" fmla="*/ 4 w 26"/>
                  <a:gd name="T23" fmla="*/ 13 h 26"/>
                  <a:gd name="T24" fmla="*/ 6 w 26"/>
                  <a:gd name="T25" fmla="*/ 13 h 26"/>
                  <a:gd name="T26" fmla="*/ 9 w 26"/>
                  <a:gd name="T27" fmla="*/ 13 h 26"/>
                  <a:gd name="T28" fmla="*/ 11 w 26"/>
                  <a:gd name="T29" fmla="*/ 11 h 26"/>
                  <a:gd name="T30" fmla="*/ 12 w 26"/>
                  <a:gd name="T31" fmla="*/ 9 h 26"/>
                  <a:gd name="T32" fmla="*/ 13 w 26"/>
                  <a:gd name="T33" fmla="*/ 6 h 26"/>
                  <a:gd name="T34" fmla="*/ 13 w 26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26" y="12"/>
                    </a:moveTo>
                    <a:lnTo>
                      <a:pt x="24" y="8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1" name="Freeform 425"/>
              <p:cNvSpPr>
                <a:spLocks/>
              </p:cNvSpPr>
              <p:nvPr/>
            </p:nvSpPr>
            <p:spPr bwMode="auto">
              <a:xfrm>
                <a:off x="2665" y="3578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3 w 25"/>
                  <a:gd name="T3" fmla="*/ 4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2 h 26"/>
                  <a:gd name="T24" fmla="*/ 6 w 25"/>
                  <a:gd name="T25" fmla="*/ 13 h 26"/>
                  <a:gd name="T26" fmla="*/ 9 w 25"/>
                  <a:gd name="T27" fmla="*/ 12 h 26"/>
                  <a:gd name="T28" fmla="*/ 11 w 25"/>
                  <a:gd name="T29" fmla="*/ 11 h 26"/>
                  <a:gd name="T30" fmla="*/ 13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2" name="Freeform 426"/>
              <p:cNvSpPr>
                <a:spLocks/>
              </p:cNvSpPr>
              <p:nvPr/>
            </p:nvSpPr>
            <p:spPr bwMode="auto">
              <a:xfrm>
                <a:off x="2683" y="3513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5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3" name="Freeform 427"/>
              <p:cNvSpPr>
                <a:spLocks/>
              </p:cNvSpPr>
              <p:nvPr/>
            </p:nvSpPr>
            <p:spPr bwMode="auto">
              <a:xfrm>
                <a:off x="2780" y="3578"/>
                <a:ext cx="12" cy="13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3 h 25"/>
                  <a:gd name="T24" fmla="*/ 6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4" name="Freeform 428"/>
              <p:cNvSpPr>
                <a:spLocks/>
              </p:cNvSpPr>
              <p:nvPr/>
            </p:nvSpPr>
            <p:spPr bwMode="auto">
              <a:xfrm>
                <a:off x="2566" y="3650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1 w 26"/>
                  <a:gd name="T5" fmla="*/ 1 h 25"/>
                  <a:gd name="T6" fmla="*/ 9 w 26"/>
                  <a:gd name="T7" fmla="*/ 0 h 25"/>
                  <a:gd name="T8" fmla="*/ 6 w 26"/>
                  <a:gd name="T9" fmla="*/ 0 h 25"/>
                  <a:gd name="T10" fmla="*/ 5 w 26"/>
                  <a:gd name="T11" fmla="*/ 0 h 25"/>
                  <a:gd name="T12" fmla="*/ 2 w 26"/>
                  <a:gd name="T13" fmla="*/ 1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1 h 25"/>
                  <a:gd name="T24" fmla="*/ 6 w 26"/>
                  <a:gd name="T25" fmla="*/ 12 h 25"/>
                  <a:gd name="T26" fmla="*/ 9 w 26"/>
                  <a:gd name="T27" fmla="*/ 11 h 25"/>
                  <a:gd name="T28" fmla="*/ 11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5" name="Freeform 429"/>
              <p:cNvSpPr>
                <a:spLocks/>
              </p:cNvSpPr>
              <p:nvPr/>
            </p:nvSpPr>
            <p:spPr bwMode="auto">
              <a:xfrm>
                <a:off x="2759" y="3557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2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4 w 26"/>
                  <a:gd name="T23" fmla="*/ 12 h 25"/>
                  <a:gd name="T24" fmla="*/ 6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2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6" name="Freeform 430"/>
              <p:cNvSpPr>
                <a:spLocks/>
              </p:cNvSpPr>
              <p:nvPr/>
            </p:nvSpPr>
            <p:spPr bwMode="auto">
              <a:xfrm>
                <a:off x="2508" y="363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7" name="Freeform 431"/>
              <p:cNvSpPr>
                <a:spLocks/>
              </p:cNvSpPr>
              <p:nvPr/>
            </p:nvSpPr>
            <p:spPr bwMode="auto">
              <a:xfrm>
                <a:off x="2549" y="3601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5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8" name="Freeform 432"/>
              <p:cNvSpPr>
                <a:spLocks/>
              </p:cNvSpPr>
              <p:nvPr/>
            </p:nvSpPr>
            <p:spPr bwMode="auto">
              <a:xfrm>
                <a:off x="2713" y="3582"/>
                <a:ext cx="13" cy="13"/>
              </a:xfrm>
              <a:custGeom>
                <a:avLst/>
                <a:gdLst>
                  <a:gd name="T0" fmla="*/ 13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3 w 24"/>
                  <a:gd name="T33" fmla="*/ 7 h 25"/>
                  <a:gd name="T34" fmla="*/ 13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69" name="Freeform 433"/>
              <p:cNvSpPr>
                <a:spLocks/>
              </p:cNvSpPr>
              <p:nvPr/>
            </p:nvSpPr>
            <p:spPr bwMode="auto">
              <a:xfrm>
                <a:off x="2598" y="3504"/>
                <a:ext cx="13" cy="13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0" name="Freeform 434"/>
              <p:cNvSpPr>
                <a:spLocks/>
              </p:cNvSpPr>
              <p:nvPr/>
            </p:nvSpPr>
            <p:spPr bwMode="auto">
              <a:xfrm>
                <a:off x="2623" y="364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1" name="Freeform 435"/>
              <p:cNvSpPr>
                <a:spLocks/>
              </p:cNvSpPr>
              <p:nvPr/>
            </p:nvSpPr>
            <p:spPr bwMode="auto">
              <a:xfrm>
                <a:off x="2543" y="3534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8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2" name="Freeform 436"/>
              <p:cNvSpPr>
                <a:spLocks/>
              </p:cNvSpPr>
              <p:nvPr/>
            </p:nvSpPr>
            <p:spPr bwMode="auto">
              <a:xfrm>
                <a:off x="2712" y="3628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3" name="Freeform 437"/>
              <p:cNvSpPr>
                <a:spLocks/>
              </p:cNvSpPr>
              <p:nvPr/>
            </p:nvSpPr>
            <p:spPr bwMode="auto">
              <a:xfrm>
                <a:off x="2731" y="3594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4" name="Freeform 438"/>
              <p:cNvSpPr>
                <a:spLocks/>
              </p:cNvSpPr>
              <p:nvPr/>
            </p:nvSpPr>
            <p:spPr bwMode="auto">
              <a:xfrm>
                <a:off x="2680" y="3549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5" name="Freeform 439"/>
              <p:cNvSpPr>
                <a:spLocks/>
              </p:cNvSpPr>
              <p:nvPr/>
            </p:nvSpPr>
            <p:spPr bwMode="auto">
              <a:xfrm>
                <a:off x="2611" y="362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6" name="Freeform 440"/>
              <p:cNvSpPr>
                <a:spLocks/>
              </p:cNvSpPr>
              <p:nvPr/>
            </p:nvSpPr>
            <p:spPr bwMode="auto">
              <a:xfrm>
                <a:off x="2655" y="3578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4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2 h 26"/>
                  <a:gd name="T24" fmla="*/ 6 w 25"/>
                  <a:gd name="T25" fmla="*/ 13 h 26"/>
                  <a:gd name="T26" fmla="*/ 9 w 25"/>
                  <a:gd name="T27" fmla="*/ 12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7" name="Freeform 441"/>
              <p:cNvSpPr>
                <a:spLocks/>
              </p:cNvSpPr>
              <p:nvPr/>
            </p:nvSpPr>
            <p:spPr bwMode="auto">
              <a:xfrm>
                <a:off x="2675" y="3523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3 h 25"/>
                  <a:gd name="T24" fmla="*/ 6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8" name="Freeform 442"/>
              <p:cNvSpPr>
                <a:spLocks/>
              </p:cNvSpPr>
              <p:nvPr/>
            </p:nvSpPr>
            <p:spPr bwMode="auto">
              <a:xfrm>
                <a:off x="2632" y="352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1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1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1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79" name="Freeform 443"/>
              <p:cNvSpPr>
                <a:spLocks/>
              </p:cNvSpPr>
              <p:nvPr/>
            </p:nvSpPr>
            <p:spPr bwMode="auto">
              <a:xfrm>
                <a:off x="2603" y="3701"/>
                <a:ext cx="12" cy="14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6 w 25"/>
                  <a:gd name="T25" fmla="*/ 14 h 26"/>
                  <a:gd name="T26" fmla="*/ 9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0" name="Freeform 444"/>
              <p:cNvSpPr>
                <a:spLocks/>
              </p:cNvSpPr>
              <p:nvPr/>
            </p:nvSpPr>
            <p:spPr bwMode="auto">
              <a:xfrm>
                <a:off x="2412" y="351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1" name="Freeform 445"/>
              <p:cNvSpPr>
                <a:spLocks/>
              </p:cNvSpPr>
              <p:nvPr/>
            </p:nvSpPr>
            <p:spPr bwMode="auto">
              <a:xfrm>
                <a:off x="2357" y="3569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2" name="Freeform 446"/>
              <p:cNvSpPr>
                <a:spLocks/>
              </p:cNvSpPr>
              <p:nvPr/>
            </p:nvSpPr>
            <p:spPr bwMode="auto">
              <a:xfrm>
                <a:off x="2744" y="3590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3" name="Freeform 447"/>
              <p:cNvSpPr>
                <a:spLocks/>
              </p:cNvSpPr>
              <p:nvPr/>
            </p:nvSpPr>
            <p:spPr bwMode="auto">
              <a:xfrm>
                <a:off x="2624" y="360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4" name="Freeform 448"/>
              <p:cNvSpPr>
                <a:spLocks/>
              </p:cNvSpPr>
              <p:nvPr/>
            </p:nvSpPr>
            <p:spPr bwMode="auto">
              <a:xfrm>
                <a:off x="2562" y="3603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5" name="Freeform 449"/>
              <p:cNvSpPr>
                <a:spLocks/>
              </p:cNvSpPr>
              <p:nvPr/>
            </p:nvSpPr>
            <p:spPr bwMode="auto">
              <a:xfrm>
                <a:off x="2750" y="3583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6" name="Freeform 450"/>
              <p:cNvSpPr>
                <a:spLocks/>
              </p:cNvSpPr>
              <p:nvPr/>
            </p:nvSpPr>
            <p:spPr bwMode="auto">
              <a:xfrm>
                <a:off x="2549" y="358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7" name="Freeform 451"/>
              <p:cNvSpPr>
                <a:spLocks/>
              </p:cNvSpPr>
              <p:nvPr/>
            </p:nvSpPr>
            <p:spPr bwMode="auto">
              <a:xfrm>
                <a:off x="2590" y="359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8" name="Freeform 452"/>
              <p:cNvSpPr>
                <a:spLocks/>
              </p:cNvSpPr>
              <p:nvPr/>
            </p:nvSpPr>
            <p:spPr bwMode="auto">
              <a:xfrm>
                <a:off x="2686" y="3549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89" name="Freeform 453"/>
              <p:cNvSpPr>
                <a:spLocks/>
              </p:cNvSpPr>
              <p:nvPr/>
            </p:nvSpPr>
            <p:spPr bwMode="auto">
              <a:xfrm>
                <a:off x="2603" y="3513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0 w 24"/>
                  <a:gd name="T15" fmla="*/ 3 h 25"/>
                  <a:gd name="T16" fmla="*/ 0 w 24"/>
                  <a:gd name="T17" fmla="*/ 6 h 25"/>
                  <a:gd name="T18" fmla="*/ 0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0" name="Freeform 454"/>
              <p:cNvSpPr>
                <a:spLocks/>
              </p:cNvSpPr>
              <p:nvPr/>
            </p:nvSpPr>
            <p:spPr bwMode="auto">
              <a:xfrm>
                <a:off x="2590" y="3550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0 h 24"/>
                  <a:gd name="T8" fmla="*/ 7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1" name="Freeform 455"/>
              <p:cNvSpPr>
                <a:spLocks/>
              </p:cNvSpPr>
              <p:nvPr/>
            </p:nvSpPr>
            <p:spPr bwMode="auto">
              <a:xfrm>
                <a:off x="2695" y="3582"/>
                <a:ext cx="13" cy="13"/>
              </a:xfrm>
              <a:custGeom>
                <a:avLst/>
                <a:gdLst>
                  <a:gd name="T0" fmla="*/ 13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3 w 24"/>
                  <a:gd name="T33" fmla="*/ 7 h 25"/>
                  <a:gd name="T34" fmla="*/ 13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2" name="Freeform 456"/>
              <p:cNvSpPr>
                <a:spLocks/>
              </p:cNvSpPr>
              <p:nvPr/>
            </p:nvSpPr>
            <p:spPr bwMode="auto">
              <a:xfrm>
                <a:off x="2495" y="3524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3 w 25"/>
                  <a:gd name="T3" fmla="*/ 4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3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8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3" name="Freeform 457"/>
              <p:cNvSpPr>
                <a:spLocks/>
              </p:cNvSpPr>
              <p:nvPr/>
            </p:nvSpPr>
            <p:spPr bwMode="auto">
              <a:xfrm>
                <a:off x="2737" y="3572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4" name="Freeform 458"/>
              <p:cNvSpPr>
                <a:spLocks/>
              </p:cNvSpPr>
              <p:nvPr/>
            </p:nvSpPr>
            <p:spPr bwMode="auto">
              <a:xfrm>
                <a:off x="2542" y="3524"/>
                <a:ext cx="12" cy="13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3 h 25"/>
                  <a:gd name="T24" fmla="*/ 6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5" name="Freeform 459"/>
              <p:cNvSpPr>
                <a:spLocks/>
              </p:cNvSpPr>
              <p:nvPr/>
            </p:nvSpPr>
            <p:spPr bwMode="auto">
              <a:xfrm>
                <a:off x="2663" y="360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6" name="Freeform 460"/>
              <p:cNvSpPr>
                <a:spLocks/>
              </p:cNvSpPr>
              <p:nvPr/>
            </p:nvSpPr>
            <p:spPr bwMode="auto">
              <a:xfrm>
                <a:off x="2374" y="3453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5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5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7" name="Freeform 461"/>
              <p:cNvSpPr>
                <a:spLocks/>
              </p:cNvSpPr>
              <p:nvPr/>
            </p:nvSpPr>
            <p:spPr bwMode="auto">
              <a:xfrm>
                <a:off x="2624" y="353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8" name="Freeform 462"/>
              <p:cNvSpPr>
                <a:spLocks/>
              </p:cNvSpPr>
              <p:nvPr/>
            </p:nvSpPr>
            <p:spPr bwMode="auto">
              <a:xfrm>
                <a:off x="2430" y="3484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1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6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99" name="Freeform 463"/>
              <p:cNvSpPr>
                <a:spLocks/>
              </p:cNvSpPr>
              <p:nvPr/>
            </p:nvSpPr>
            <p:spPr bwMode="auto">
              <a:xfrm>
                <a:off x="2567" y="358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0" name="Freeform 464"/>
              <p:cNvSpPr>
                <a:spLocks/>
              </p:cNvSpPr>
              <p:nvPr/>
            </p:nvSpPr>
            <p:spPr bwMode="auto">
              <a:xfrm>
                <a:off x="2621" y="3538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1" name="Freeform 465"/>
              <p:cNvSpPr>
                <a:spLocks/>
              </p:cNvSpPr>
              <p:nvPr/>
            </p:nvSpPr>
            <p:spPr bwMode="auto">
              <a:xfrm>
                <a:off x="2631" y="3626"/>
                <a:ext cx="13" cy="13"/>
              </a:xfrm>
              <a:custGeom>
                <a:avLst/>
                <a:gdLst>
                  <a:gd name="T0" fmla="*/ 13 w 26"/>
                  <a:gd name="T1" fmla="*/ 7 h 24"/>
                  <a:gd name="T2" fmla="*/ 13 w 26"/>
                  <a:gd name="T3" fmla="*/ 4 h 24"/>
                  <a:gd name="T4" fmla="*/ 12 w 26"/>
                  <a:gd name="T5" fmla="*/ 2 h 24"/>
                  <a:gd name="T6" fmla="*/ 9 w 26"/>
                  <a:gd name="T7" fmla="*/ 1 h 24"/>
                  <a:gd name="T8" fmla="*/ 7 w 26"/>
                  <a:gd name="T9" fmla="*/ 0 h 24"/>
                  <a:gd name="T10" fmla="*/ 5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7 h 24"/>
                  <a:gd name="T18" fmla="*/ 1 w 26"/>
                  <a:gd name="T19" fmla="*/ 9 h 24"/>
                  <a:gd name="T20" fmla="*/ 2 w 26"/>
                  <a:gd name="T21" fmla="*/ 11 h 24"/>
                  <a:gd name="T22" fmla="*/ 5 w 26"/>
                  <a:gd name="T23" fmla="*/ 12 h 24"/>
                  <a:gd name="T24" fmla="*/ 7 w 26"/>
                  <a:gd name="T25" fmla="*/ 13 h 24"/>
                  <a:gd name="T26" fmla="*/ 9 w 26"/>
                  <a:gd name="T27" fmla="*/ 12 h 24"/>
                  <a:gd name="T28" fmla="*/ 12 w 26"/>
                  <a:gd name="T29" fmla="*/ 11 h 24"/>
                  <a:gd name="T30" fmla="*/ 13 w 26"/>
                  <a:gd name="T31" fmla="*/ 9 h 24"/>
                  <a:gd name="T32" fmla="*/ 13 w 26"/>
                  <a:gd name="T33" fmla="*/ 7 h 24"/>
                  <a:gd name="T34" fmla="*/ 13 w 26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2" name="Freeform 466"/>
              <p:cNvSpPr>
                <a:spLocks/>
              </p:cNvSpPr>
              <p:nvPr/>
            </p:nvSpPr>
            <p:spPr bwMode="auto">
              <a:xfrm>
                <a:off x="2675" y="360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3" name="Freeform 467"/>
              <p:cNvSpPr>
                <a:spLocks/>
              </p:cNvSpPr>
              <p:nvPr/>
            </p:nvSpPr>
            <p:spPr bwMode="auto">
              <a:xfrm>
                <a:off x="2580" y="3543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3 w 24"/>
                  <a:gd name="T3" fmla="*/ 3 h 25"/>
                  <a:gd name="T4" fmla="*/ 12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2 w 24"/>
                  <a:gd name="T29" fmla="*/ 10 h 25"/>
                  <a:gd name="T30" fmla="*/ 13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4" name="Freeform 468"/>
              <p:cNvSpPr>
                <a:spLocks/>
              </p:cNvSpPr>
              <p:nvPr/>
            </p:nvSpPr>
            <p:spPr bwMode="auto">
              <a:xfrm>
                <a:off x="2706" y="3549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5" name="Freeform 469"/>
              <p:cNvSpPr>
                <a:spLocks/>
              </p:cNvSpPr>
              <p:nvPr/>
            </p:nvSpPr>
            <p:spPr bwMode="auto">
              <a:xfrm>
                <a:off x="2442" y="3476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2 w 26"/>
                  <a:gd name="T5" fmla="*/ 1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1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1 h 25"/>
                  <a:gd name="T24" fmla="*/ 7 w 26"/>
                  <a:gd name="T25" fmla="*/ 12 h 25"/>
                  <a:gd name="T26" fmla="*/ 9 w 26"/>
                  <a:gd name="T27" fmla="*/ 11 h 25"/>
                  <a:gd name="T28" fmla="*/ 12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5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6" name="Freeform 470"/>
              <p:cNvSpPr>
                <a:spLocks/>
              </p:cNvSpPr>
              <p:nvPr/>
            </p:nvSpPr>
            <p:spPr bwMode="auto">
              <a:xfrm>
                <a:off x="2512" y="3490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7" name="Freeform 471"/>
              <p:cNvSpPr>
                <a:spLocks/>
              </p:cNvSpPr>
              <p:nvPr/>
            </p:nvSpPr>
            <p:spPr bwMode="auto">
              <a:xfrm>
                <a:off x="2530" y="356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8" name="Freeform 472"/>
              <p:cNvSpPr>
                <a:spLocks/>
              </p:cNvSpPr>
              <p:nvPr/>
            </p:nvSpPr>
            <p:spPr bwMode="auto">
              <a:xfrm>
                <a:off x="2609" y="3536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4 w 26"/>
                  <a:gd name="T23" fmla="*/ 12 h 25"/>
                  <a:gd name="T24" fmla="*/ 6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9" name="Freeform 473"/>
              <p:cNvSpPr>
                <a:spLocks/>
              </p:cNvSpPr>
              <p:nvPr/>
            </p:nvSpPr>
            <p:spPr bwMode="auto">
              <a:xfrm>
                <a:off x="2644" y="3538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0" name="Freeform 474"/>
              <p:cNvSpPr>
                <a:spLocks/>
              </p:cNvSpPr>
              <p:nvPr/>
            </p:nvSpPr>
            <p:spPr bwMode="auto">
              <a:xfrm>
                <a:off x="2637" y="3611"/>
                <a:ext cx="13" cy="13"/>
              </a:xfrm>
              <a:custGeom>
                <a:avLst/>
                <a:gdLst>
                  <a:gd name="T0" fmla="*/ 13 w 25"/>
                  <a:gd name="T1" fmla="*/ 6 h 27"/>
                  <a:gd name="T2" fmla="*/ 13 w 25"/>
                  <a:gd name="T3" fmla="*/ 4 h 27"/>
                  <a:gd name="T4" fmla="*/ 11 w 25"/>
                  <a:gd name="T5" fmla="*/ 2 h 27"/>
                  <a:gd name="T6" fmla="*/ 9 w 25"/>
                  <a:gd name="T7" fmla="*/ 1 h 27"/>
                  <a:gd name="T8" fmla="*/ 6 w 25"/>
                  <a:gd name="T9" fmla="*/ 0 h 27"/>
                  <a:gd name="T10" fmla="*/ 4 w 25"/>
                  <a:gd name="T11" fmla="*/ 1 h 27"/>
                  <a:gd name="T12" fmla="*/ 2 w 25"/>
                  <a:gd name="T13" fmla="*/ 2 h 27"/>
                  <a:gd name="T14" fmla="*/ 1 w 25"/>
                  <a:gd name="T15" fmla="*/ 4 h 27"/>
                  <a:gd name="T16" fmla="*/ 0 w 25"/>
                  <a:gd name="T17" fmla="*/ 6 h 27"/>
                  <a:gd name="T18" fmla="*/ 1 w 25"/>
                  <a:gd name="T19" fmla="*/ 9 h 27"/>
                  <a:gd name="T20" fmla="*/ 2 w 25"/>
                  <a:gd name="T21" fmla="*/ 11 h 27"/>
                  <a:gd name="T22" fmla="*/ 4 w 25"/>
                  <a:gd name="T23" fmla="*/ 12 h 27"/>
                  <a:gd name="T24" fmla="*/ 6 w 25"/>
                  <a:gd name="T25" fmla="*/ 13 h 27"/>
                  <a:gd name="T26" fmla="*/ 9 w 25"/>
                  <a:gd name="T27" fmla="*/ 12 h 27"/>
                  <a:gd name="T28" fmla="*/ 11 w 25"/>
                  <a:gd name="T29" fmla="*/ 11 h 27"/>
                  <a:gd name="T30" fmla="*/ 13 w 25"/>
                  <a:gd name="T31" fmla="*/ 9 h 27"/>
                  <a:gd name="T32" fmla="*/ 13 w 25"/>
                  <a:gd name="T33" fmla="*/ 6 h 27"/>
                  <a:gd name="T34" fmla="*/ 13 w 25"/>
                  <a:gd name="T35" fmla="*/ 6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7"/>
                  <a:gd name="T56" fmla="*/ 25 w 25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7">
                    <a:moveTo>
                      <a:pt x="25" y="13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1" name="Freeform 475"/>
              <p:cNvSpPr>
                <a:spLocks/>
              </p:cNvSpPr>
              <p:nvPr/>
            </p:nvSpPr>
            <p:spPr bwMode="auto">
              <a:xfrm>
                <a:off x="2629" y="3602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0 w 24"/>
                  <a:gd name="T15" fmla="*/ 3 h 25"/>
                  <a:gd name="T16" fmla="*/ 0 w 24"/>
                  <a:gd name="T17" fmla="*/ 6 h 25"/>
                  <a:gd name="T18" fmla="*/ 0 w 24"/>
                  <a:gd name="T19" fmla="*/ 8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2" name="Freeform 476"/>
              <p:cNvSpPr>
                <a:spLocks/>
              </p:cNvSpPr>
              <p:nvPr/>
            </p:nvSpPr>
            <p:spPr bwMode="auto">
              <a:xfrm>
                <a:off x="2724" y="3637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3" name="Freeform 477"/>
              <p:cNvSpPr>
                <a:spLocks/>
              </p:cNvSpPr>
              <p:nvPr/>
            </p:nvSpPr>
            <p:spPr bwMode="auto">
              <a:xfrm>
                <a:off x="2547" y="3545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4" name="Freeform 478"/>
              <p:cNvSpPr>
                <a:spLocks/>
              </p:cNvSpPr>
              <p:nvPr/>
            </p:nvSpPr>
            <p:spPr bwMode="auto">
              <a:xfrm>
                <a:off x="2626" y="3509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5" name="Freeform 479"/>
              <p:cNvSpPr>
                <a:spLocks/>
              </p:cNvSpPr>
              <p:nvPr/>
            </p:nvSpPr>
            <p:spPr bwMode="auto">
              <a:xfrm>
                <a:off x="2751" y="3542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6" name="Freeform 480"/>
              <p:cNvSpPr>
                <a:spLocks/>
              </p:cNvSpPr>
              <p:nvPr/>
            </p:nvSpPr>
            <p:spPr bwMode="auto">
              <a:xfrm>
                <a:off x="2526" y="3545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7" name="Freeform 481"/>
              <p:cNvSpPr>
                <a:spLocks/>
              </p:cNvSpPr>
              <p:nvPr/>
            </p:nvSpPr>
            <p:spPr bwMode="auto">
              <a:xfrm>
                <a:off x="2730" y="3642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5 h 25"/>
                  <a:gd name="T4" fmla="*/ 11 w 25"/>
                  <a:gd name="T5" fmla="*/ 2 h 25"/>
                  <a:gd name="T6" fmla="*/ 8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5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7 w 25"/>
                  <a:gd name="T25" fmla="*/ 13 h 25"/>
                  <a:gd name="T26" fmla="*/ 8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8" name="Freeform 482"/>
              <p:cNvSpPr>
                <a:spLocks/>
              </p:cNvSpPr>
              <p:nvPr/>
            </p:nvSpPr>
            <p:spPr bwMode="auto">
              <a:xfrm>
                <a:off x="2530" y="3486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9" name="Freeform 483"/>
              <p:cNvSpPr>
                <a:spLocks/>
              </p:cNvSpPr>
              <p:nvPr/>
            </p:nvSpPr>
            <p:spPr bwMode="auto">
              <a:xfrm>
                <a:off x="2611" y="353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0" name="Freeform 484"/>
              <p:cNvSpPr>
                <a:spLocks/>
              </p:cNvSpPr>
              <p:nvPr/>
            </p:nvSpPr>
            <p:spPr bwMode="auto">
              <a:xfrm>
                <a:off x="2740" y="3631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1" name="Freeform 485"/>
              <p:cNvSpPr>
                <a:spLocks/>
              </p:cNvSpPr>
              <p:nvPr/>
            </p:nvSpPr>
            <p:spPr bwMode="auto">
              <a:xfrm>
                <a:off x="2784" y="3693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0 h 24"/>
                  <a:gd name="T8" fmla="*/ 7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2" name="Freeform 486"/>
              <p:cNvSpPr>
                <a:spLocks/>
              </p:cNvSpPr>
              <p:nvPr/>
            </p:nvSpPr>
            <p:spPr bwMode="auto">
              <a:xfrm>
                <a:off x="2445" y="3484"/>
                <a:ext cx="13" cy="12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3" name="Freeform 487"/>
              <p:cNvSpPr>
                <a:spLocks/>
              </p:cNvSpPr>
              <p:nvPr/>
            </p:nvSpPr>
            <p:spPr bwMode="auto">
              <a:xfrm>
                <a:off x="2481" y="351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4" name="Freeform 488"/>
              <p:cNvSpPr>
                <a:spLocks/>
              </p:cNvSpPr>
              <p:nvPr/>
            </p:nvSpPr>
            <p:spPr bwMode="auto">
              <a:xfrm>
                <a:off x="2550" y="3514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1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1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5" name="Freeform 489"/>
              <p:cNvSpPr>
                <a:spLocks/>
              </p:cNvSpPr>
              <p:nvPr/>
            </p:nvSpPr>
            <p:spPr bwMode="auto">
              <a:xfrm>
                <a:off x="2490" y="3634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4 h 26"/>
                  <a:gd name="T4" fmla="*/ 12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5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5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2 w 25"/>
                  <a:gd name="T29" fmla="*/ 11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5" y="8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6" name="Freeform 490"/>
              <p:cNvSpPr>
                <a:spLocks/>
              </p:cNvSpPr>
              <p:nvPr/>
            </p:nvSpPr>
            <p:spPr bwMode="auto">
              <a:xfrm>
                <a:off x="2531" y="3623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7" name="Freeform 491"/>
              <p:cNvSpPr>
                <a:spLocks/>
              </p:cNvSpPr>
              <p:nvPr/>
            </p:nvSpPr>
            <p:spPr bwMode="auto">
              <a:xfrm>
                <a:off x="2620" y="356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8" name="Freeform 492"/>
              <p:cNvSpPr>
                <a:spLocks/>
              </p:cNvSpPr>
              <p:nvPr/>
            </p:nvSpPr>
            <p:spPr bwMode="auto">
              <a:xfrm>
                <a:off x="2676" y="357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9" name="Freeform 493"/>
              <p:cNvSpPr>
                <a:spLocks/>
              </p:cNvSpPr>
              <p:nvPr/>
            </p:nvSpPr>
            <p:spPr bwMode="auto">
              <a:xfrm>
                <a:off x="2650" y="3608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0" name="Freeform 494"/>
              <p:cNvSpPr>
                <a:spLocks/>
              </p:cNvSpPr>
              <p:nvPr/>
            </p:nvSpPr>
            <p:spPr bwMode="auto">
              <a:xfrm>
                <a:off x="2584" y="3595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1" name="Freeform 495"/>
              <p:cNvSpPr>
                <a:spLocks/>
              </p:cNvSpPr>
              <p:nvPr/>
            </p:nvSpPr>
            <p:spPr bwMode="auto">
              <a:xfrm>
                <a:off x="2662" y="3554"/>
                <a:ext cx="13" cy="12"/>
              </a:xfrm>
              <a:custGeom>
                <a:avLst/>
                <a:gdLst>
                  <a:gd name="T0" fmla="*/ 13 w 27"/>
                  <a:gd name="T1" fmla="*/ 6 h 25"/>
                  <a:gd name="T2" fmla="*/ 12 w 27"/>
                  <a:gd name="T3" fmla="*/ 4 h 25"/>
                  <a:gd name="T4" fmla="*/ 11 w 27"/>
                  <a:gd name="T5" fmla="*/ 2 h 25"/>
                  <a:gd name="T6" fmla="*/ 9 w 27"/>
                  <a:gd name="T7" fmla="*/ 0 h 25"/>
                  <a:gd name="T8" fmla="*/ 7 w 27"/>
                  <a:gd name="T9" fmla="*/ 0 h 25"/>
                  <a:gd name="T10" fmla="*/ 4 w 27"/>
                  <a:gd name="T11" fmla="*/ 0 h 25"/>
                  <a:gd name="T12" fmla="*/ 2 w 27"/>
                  <a:gd name="T13" fmla="*/ 2 h 25"/>
                  <a:gd name="T14" fmla="*/ 1 w 27"/>
                  <a:gd name="T15" fmla="*/ 4 h 25"/>
                  <a:gd name="T16" fmla="*/ 0 w 27"/>
                  <a:gd name="T17" fmla="*/ 6 h 25"/>
                  <a:gd name="T18" fmla="*/ 1 w 27"/>
                  <a:gd name="T19" fmla="*/ 8 h 25"/>
                  <a:gd name="T20" fmla="*/ 2 w 27"/>
                  <a:gd name="T21" fmla="*/ 10 h 25"/>
                  <a:gd name="T22" fmla="*/ 4 w 27"/>
                  <a:gd name="T23" fmla="*/ 12 h 25"/>
                  <a:gd name="T24" fmla="*/ 7 w 27"/>
                  <a:gd name="T25" fmla="*/ 12 h 25"/>
                  <a:gd name="T26" fmla="*/ 9 w 27"/>
                  <a:gd name="T27" fmla="*/ 12 h 25"/>
                  <a:gd name="T28" fmla="*/ 11 w 27"/>
                  <a:gd name="T29" fmla="*/ 10 h 25"/>
                  <a:gd name="T30" fmla="*/ 12 w 27"/>
                  <a:gd name="T31" fmla="*/ 8 h 25"/>
                  <a:gd name="T32" fmla="*/ 13 w 27"/>
                  <a:gd name="T33" fmla="*/ 6 h 25"/>
                  <a:gd name="T34" fmla="*/ 13 w 27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5"/>
                  <a:gd name="T56" fmla="*/ 27 w 27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5">
                    <a:moveTo>
                      <a:pt x="27" y="12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2" name="Freeform 496"/>
              <p:cNvSpPr>
                <a:spLocks/>
              </p:cNvSpPr>
              <p:nvPr/>
            </p:nvSpPr>
            <p:spPr bwMode="auto">
              <a:xfrm>
                <a:off x="2532" y="3585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3" name="Freeform 497"/>
              <p:cNvSpPr>
                <a:spLocks/>
              </p:cNvSpPr>
              <p:nvPr/>
            </p:nvSpPr>
            <p:spPr bwMode="auto">
              <a:xfrm>
                <a:off x="2642" y="3554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3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5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5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3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4" name="Freeform 498"/>
              <p:cNvSpPr>
                <a:spLocks/>
              </p:cNvSpPr>
              <p:nvPr/>
            </p:nvSpPr>
            <p:spPr bwMode="auto">
              <a:xfrm>
                <a:off x="2590" y="3602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5" name="Freeform 499"/>
              <p:cNvSpPr>
                <a:spLocks/>
              </p:cNvSpPr>
              <p:nvPr/>
            </p:nvSpPr>
            <p:spPr bwMode="auto">
              <a:xfrm>
                <a:off x="2583" y="3570"/>
                <a:ext cx="12" cy="13"/>
              </a:xfrm>
              <a:custGeom>
                <a:avLst/>
                <a:gdLst>
                  <a:gd name="T0" fmla="*/ 12 w 24"/>
                  <a:gd name="T1" fmla="*/ 7 h 24"/>
                  <a:gd name="T2" fmla="*/ 12 w 24"/>
                  <a:gd name="T3" fmla="*/ 4 h 24"/>
                  <a:gd name="T4" fmla="*/ 11 w 24"/>
                  <a:gd name="T5" fmla="*/ 2 h 24"/>
                  <a:gd name="T6" fmla="*/ 9 w 24"/>
                  <a:gd name="T7" fmla="*/ 1 h 24"/>
                  <a:gd name="T8" fmla="*/ 6 w 24"/>
                  <a:gd name="T9" fmla="*/ 0 h 24"/>
                  <a:gd name="T10" fmla="*/ 3 w 24"/>
                  <a:gd name="T11" fmla="*/ 1 h 24"/>
                  <a:gd name="T12" fmla="*/ 2 w 24"/>
                  <a:gd name="T13" fmla="*/ 2 h 24"/>
                  <a:gd name="T14" fmla="*/ 1 w 24"/>
                  <a:gd name="T15" fmla="*/ 4 h 24"/>
                  <a:gd name="T16" fmla="*/ 0 w 24"/>
                  <a:gd name="T17" fmla="*/ 7 h 24"/>
                  <a:gd name="T18" fmla="*/ 1 w 24"/>
                  <a:gd name="T19" fmla="*/ 9 h 24"/>
                  <a:gd name="T20" fmla="*/ 2 w 24"/>
                  <a:gd name="T21" fmla="*/ 11 h 24"/>
                  <a:gd name="T22" fmla="*/ 3 w 24"/>
                  <a:gd name="T23" fmla="*/ 12 h 24"/>
                  <a:gd name="T24" fmla="*/ 6 w 24"/>
                  <a:gd name="T25" fmla="*/ 13 h 24"/>
                  <a:gd name="T26" fmla="*/ 9 w 24"/>
                  <a:gd name="T27" fmla="*/ 12 h 24"/>
                  <a:gd name="T28" fmla="*/ 11 w 24"/>
                  <a:gd name="T29" fmla="*/ 11 h 24"/>
                  <a:gd name="T30" fmla="*/ 12 w 24"/>
                  <a:gd name="T31" fmla="*/ 9 h 24"/>
                  <a:gd name="T32" fmla="*/ 12 w 24"/>
                  <a:gd name="T33" fmla="*/ 7 h 24"/>
                  <a:gd name="T34" fmla="*/ 12 w 24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6" name="Freeform 500"/>
              <p:cNvSpPr>
                <a:spLocks/>
              </p:cNvSpPr>
              <p:nvPr/>
            </p:nvSpPr>
            <p:spPr bwMode="auto">
              <a:xfrm>
                <a:off x="2692" y="3694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2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2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37" name="Freeform 501"/>
              <p:cNvSpPr>
                <a:spLocks/>
              </p:cNvSpPr>
              <p:nvPr/>
            </p:nvSpPr>
            <p:spPr bwMode="auto">
              <a:xfrm>
                <a:off x="2506" y="363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094" name="Group 703"/>
            <p:cNvGrpSpPr>
              <a:grpSpLocks/>
            </p:cNvGrpSpPr>
            <p:nvPr/>
          </p:nvGrpSpPr>
          <p:grpSpPr bwMode="auto">
            <a:xfrm>
              <a:off x="2221" y="3474"/>
              <a:ext cx="479" cy="409"/>
              <a:chOff x="2221" y="3462"/>
              <a:chExt cx="479" cy="409"/>
            </a:xfrm>
          </p:grpSpPr>
          <p:sp>
            <p:nvSpPr>
              <p:cNvPr id="46538" name="Freeform 503"/>
              <p:cNvSpPr>
                <a:spLocks/>
              </p:cNvSpPr>
              <p:nvPr/>
            </p:nvSpPr>
            <p:spPr bwMode="auto">
              <a:xfrm>
                <a:off x="2535" y="3711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9" name="Freeform 504"/>
              <p:cNvSpPr>
                <a:spLocks/>
              </p:cNvSpPr>
              <p:nvPr/>
            </p:nvSpPr>
            <p:spPr bwMode="auto">
              <a:xfrm>
                <a:off x="2670" y="3731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0" name="Freeform 505"/>
              <p:cNvSpPr>
                <a:spLocks/>
              </p:cNvSpPr>
              <p:nvPr/>
            </p:nvSpPr>
            <p:spPr bwMode="auto">
              <a:xfrm>
                <a:off x="2465" y="3547"/>
                <a:ext cx="13" cy="13"/>
              </a:xfrm>
              <a:custGeom>
                <a:avLst/>
                <a:gdLst>
                  <a:gd name="T0" fmla="*/ 13 w 26"/>
                  <a:gd name="T1" fmla="*/ 7 h 24"/>
                  <a:gd name="T2" fmla="*/ 12 w 26"/>
                  <a:gd name="T3" fmla="*/ 4 h 24"/>
                  <a:gd name="T4" fmla="*/ 11 w 26"/>
                  <a:gd name="T5" fmla="*/ 2 h 24"/>
                  <a:gd name="T6" fmla="*/ 9 w 26"/>
                  <a:gd name="T7" fmla="*/ 1 h 24"/>
                  <a:gd name="T8" fmla="*/ 7 w 26"/>
                  <a:gd name="T9" fmla="*/ 0 h 24"/>
                  <a:gd name="T10" fmla="*/ 4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7 h 24"/>
                  <a:gd name="T18" fmla="*/ 1 w 26"/>
                  <a:gd name="T19" fmla="*/ 9 h 24"/>
                  <a:gd name="T20" fmla="*/ 2 w 26"/>
                  <a:gd name="T21" fmla="*/ 11 h 24"/>
                  <a:gd name="T22" fmla="*/ 4 w 26"/>
                  <a:gd name="T23" fmla="*/ 12 h 24"/>
                  <a:gd name="T24" fmla="*/ 7 w 26"/>
                  <a:gd name="T25" fmla="*/ 13 h 24"/>
                  <a:gd name="T26" fmla="*/ 9 w 26"/>
                  <a:gd name="T27" fmla="*/ 12 h 24"/>
                  <a:gd name="T28" fmla="*/ 11 w 26"/>
                  <a:gd name="T29" fmla="*/ 11 h 24"/>
                  <a:gd name="T30" fmla="*/ 12 w 26"/>
                  <a:gd name="T31" fmla="*/ 9 h 24"/>
                  <a:gd name="T32" fmla="*/ 13 w 26"/>
                  <a:gd name="T33" fmla="*/ 7 h 24"/>
                  <a:gd name="T34" fmla="*/ 13 w 26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1" name="Freeform 506"/>
              <p:cNvSpPr>
                <a:spLocks/>
              </p:cNvSpPr>
              <p:nvPr/>
            </p:nvSpPr>
            <p:spPr bwMode="auto">
              <a:xfrm>
                <a:off x="2498" y="3813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2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5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2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2" name="Freeform 507"/>
              <p:cNvSpPr>
                <a:spLocks/>
              </p:cNvSpPr>
              <p:nvPr/>
            </p:nvSpPr>
            <p:spPr bwMode="auto">
              <a:xfrm>
                <a:off x="2518" y="362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3" name="Freeform 508"/>
              <p:cNvSpPr>
                <a:spLocks/>
              </p:cNvSpPr>
              <p:nvPr/>
            </p:nvSpPr>
            <p:spPr bwMode="auto">
              <a:xfrm>
                <a:off x="2437" y="373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4" name="Freeform 509"/>
              <p:cNvSpPr>
                <a:spLocks/>
              </p:cNvSpPr>
              <p:nvPr/>
            </p:nvSpPr>
            <p:spPr bwMode="auto">
              <a:xfrm>
                <a:off x="2491" y="3678"/>
                <a:ext cx="12" cy="14"/>
              </a:xfrm>
              <a:custGeom>
                <a:avLst/>
                <a:gdLst>
                  <a:gd name="T0" fmla="*/ 12 w 24"/>
                  <a:gd name="T1" fmla="*/ 8 h 26"/>
                  <a:gd name="T2" fmla="*/ 12 w 24"/>
                  <a:gd name="T3" fmla="*/ 5 h 26"/>
                  <a:gd name="T4" fmla="*/ 11 w 24"/>
                  <a:gd name="T5" fmla="*/ 2 h 26"/>
                  <a:gd name="T6" fmla="*/ 9 w 24"/>
                  <a:gd name="T7" fmla="*/ 1 h 26"/>
                  <a:gd name="T8" fmla="*/ 6 w 24"/>
                  <a:gd name="T9" fmla="*/ 0 h 26"/>
                  <a:gd name="T10" fmla="*/ 3 w 24"/>
                  <a:gd name="T11" fmla="*/ 1 h 26"/>
                  <a:gd name="T12" fmla="*/ 2 w 24"/>
                  <a:gd name="T13" fmla="*/ 2 h 26"/>
                  <a:gd name="T14" fmla="*/ 1 w 24"/>
                  <a:gd name="T15" fmla="*/ 5 h 26"/>
                  <a:gd name="T16" fmla="*/ 0 w 24"/>
                  <a:gd name="T17" fmla="*/ 8 h 26"/>
                  <a:gd name="T18" fmla="*/ 1 w 24"/>
                  <a:gd name="T19" fmla="*/ 9 h 26"/>
                  <a:gd name="T20" fmla="*/ 2 w 24"/>
                  <a:gd name="T21" fmla="*/ 12 h 26"/>
                  <a:gd name="T22" fmla="*/ 3 w 24"/>
                  <a:gd name="T23" fmla="*/ 13 h 26"/>
                  <a:gd name="T24" fmla="*/ 6 w 24"/>
                  <a:gd name="T25" fmla="*/ 14 h 26"/>
                  <a:gd name="T26" fmla="*/ 9 w 24"/>
                  <a:gd name="T27" fmla="*/ 13 h 26"/>
                  <a:gd name="T28" fmla="*/ 11 w 24"/>
                  <a:gd name="T29" fmla="*/ 12 h 26"/>
                  <a:gd name="T30" fmla="*/ 12 w 24"/>
                  <a:gd name="T31" fmla="*/ 9 h 26"/>
                  <a:gd name="T32" fmla="*/ 12 w 24"/>
                  <a:gd name="T33" fmla="*/ 8 h 26"/>
                  <a:gd name="T34" fmla="*/ 12 w 24"/>
                  <a:gd name="T35" fmla="*/ 8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6"/>
                  <a:gd name="T56" fmla="*/ 24 w 24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6">
                    <a:moveTo>
                      <a:pt x="24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5" name="Freeform 510"/>
              <p:cNvSpPr>
                <a:spLocks/>
              </p:cNvSpPr>
              <p:nvPr/>
            </p:nvSpPr>
            <p:spPr bwMode="auto">
              <a:xfrm>
                <a:off x="2543" y="3609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6" name="Freeform 511"/>
              <p:cNvSpPr>
                <a:spLocks/>
              </p:cNvSpPr>
              <p:nvPr/>
            </p:nvSpPr>
            <p:spPr bwMode="auto">
              <a:xfrm>
                <a:off x="2572" y="375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7" name="Freeform 512"/>
              <p:cNvSpPr>
                <a:spLocks/>
              </p:cNvSpPr>
              <p:nvPr/>
            </p:nvSpPr>
            <p:spPr bwMode="auto">
              <a:xfrm>
                <a:off x="2404" y="368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8" name="Freeform 513"/>
              <p:cNvSpPr>
                <a:spLocks/>
              </p:cNvSpPr>
              <p:nvPr/>
            </p:nvSpPr>
            <p:spPr bwMode="auto">
              <a:xfrm>
                <a:off x="2491" y="3631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2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4 w 26"/>
                  <a:gd name="T23" fmla="*/ 12 h 25"/>
                  <a:gd name="T24" fmla="*/ 6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2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9" name="Freeform 514"/>
              <p:cNvSpPr>
                <a:spLocks/>
              </p:cNvSpPr>
              <p:nvPr/>
            </p:nvSpPr>
            <p:spPr bwMode="auto">
              <a:xfrm>
                <a:off x="2536" y="3722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5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5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0" name="Freeform 515"/>
              <p:cNvSpPr>
                <a:spLocks/>
              </p:cNvSpPr>
              <p:nvPr/>
            </p:nvSpPr>
            <p:spPr bwMode="auto">
              <a:xfrm>
                <a:off x="2519" y="3567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7 h 25"/>
                  <a:gd name="T18" fmla="*/ 0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1" name="Freeform 516"/>
              <p:cNvSpPr>
                <a:spLocks/>
              </p:cNvSpPr>
              <p:nvPr/>
            </p:nvSpPr>
            <p:spPr bwMode="auto">
              <a:xfrm>
                <a:off x="2460" y="375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2" name="Freeform 517"/>
              <p:cNvSpPr>
                <a:spLocks/>
              </p:cNvSpPr>
              <p:nvPr/>
            </p:nvSpPr>
            <p:spPr bwMode="auto">
              <a:xfrm>
                <a:off x="2583" y="3666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3" name="Freeform 518"/>
              <p:cNvSpPr>
                <a:spLocks/>
              </p:cNvSpPr>
              <p:nvPr/>
            </p:nvSpPr>
            <p:spPr bwMode="auto">
              <a:xfrm>
                <a:off x="2414" y="353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4" name="Freeform 519"/>
              <p:cNvSpPr>
                <a:spLocks/>
              </p:cNvSpPr>
              <p:nvPr/>
            </p:nvSpPr>
            <p:spPr bwMode="auto">
              <a:xfrm>
                <a:off x="2493" y="3541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5" name="Freeform 520"/>
              <p:cNvSpPr>
                <a:spLocks/>
              </p:cNvSpPr>
              <p:nvPr/>
            </p:nvSpPr>
            <p:spPr bwMode="auto">
              <a:xfrm>
                <a:off x="2468" y="3687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6" name="Freeform 521"/>
              <p:cNvSpPr>
                <a:spLocks/>
              </p:cNvSpPr>
              <p:nvPr/>
            </p:nvSpPr>
            <p:spPr bwMode="auto">
              <a:xfrm>
                <a:off x="2611" y="3694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1 w 26"/>
                  <a:gd name="T5" fmla="*/ 1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1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4 w 26"/>
                  <a:gd name="T23" fmla="*/ 12 h 25"/>
                  <a:gd name="T24" fmla="*/ 6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7" name="Freeform 522"/>
              <p:cNvSpPr>
                <a:spLocks/>
              </p:cNvSpPr>
              <p:nvPr/>
            </p:nvSpPr>
            <p:spPr bwMode="auto">
              <a:xfrm>
                <a:off x="2508" y="3575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3 w 25"/>
                  <a:gd name="T3" fmla="*/ 4 h 24"/>
                  <a:gd name="T4" fmla="*/ 12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5 w 25"/>
                  <a:gd name="T11" fmla="*/ 1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5 w 25"/>
                  <a:gd name="T23" fmla="*/ 13 h 24"/>
                  <a:gd name="T24" fmla="*/ 7 w 25"/>
                  <a:gd name="T25" fmla="*/ 13 h 24"/>
                  <a:gd name="T26" fmla="*/ 9 w 25"/>
                  <a:gd name="T27" fmla="*/ 13 h 24"/>
                  <a:gd name="T28" fmla="*/ 12 w 25"/>
                  <a:gd name="T29" fmla="*/ 11 h 24"/>
                  <a:gd name="T30" fmla="*/ 13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8" name="Freeform 523"/>
              <p:cNvSpPr>
                <a:spLocks/>
              </p:cNvSpPr>
              <p:nvPr/>
            </p:nvSpPr>
            <p:spPr bwMode="auto">
              <a:xfrm>
                <a:off x="2453" y="3696"/>
                <a:ext cx="12" cy="14"/>
              </a:xfrm>
              <a:custGeom>
                <a:avLst/>
                <a:gdLst>
                  <a:gd name="T0" fmla="*/ 12 w 25"/>
                  <a:gd name="T1" fmla="*/ 6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1 w 25"/>
                  <a:gd name="T21" fmla="*/ 12 h 26"/>
                  <a:gd name="T22" fmla="*/ 3 w 25"/>
                  <a:gd name="T23" fmla="*/ 13 h 26"/>
                  <a:gd name="T24" fmla="*/ 6 w 25"/>
                  <a:gd name="T25" fmla="*/ 14 h 26"/>
                  <a:gd name="T26" fmla="*/ 8 w 25"/>
                  <a:gd name="T27" fmla="*/ 13 h 26"/>
                  <a:gd name="T28" fmla="*/ 10 w 25"/>
                  <a:gd name="T29" fmla="*/ 12 h 26"/>
                  <a:gd name="T30" fmla="*/ 11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9" name="Freeform 524"/>
              <p:cNvSpPr>
                <a:spLocks/>
              </p:cNvSpPr>
              <p:nvPr/>
            </p:nvSpPr>
            <p:spPr bwMode="auto">
              <a:xfrm>
                <a:off x="2472" y="358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1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0" name="Freeform 525"/>
              <p:cNvSpPr>
                <a:spLocks/>
              </p:cNvSpPr>
              <p:nvPr/>
            </p:nvSpPr>
            <p:spPr bwMode="auto">
              <a:xfrm>
                <a:off x="2559" y="3682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7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1" name="Freeform 526"/>
              <p:cNvSpPr>
                <a:spLocks/>
              </p:cNvSpPr>
              <p:nvPr/>
            </p:nvSpPr>
            <p:spPr bwMode="auto">
              <a:xfrm>
                <a:off x="2465" y="3670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2" name="Freeform 527"/>
              <p:cNvSpPr>
                <a:spLocks/>
              </p:cNvSpPr>
              <p:nvPr/>
            </p:nvSpPr>
            <p:spPr bwMode="auto">
              <a:xfrm>
                <a:off x="2447" y="3638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3" name="Freeform 528"/>
              <p:cNvSpPr>
                <a:spLocks/>
              </p:cNvSpPr>
              <p:nvPr/>
            </p:nvSpPr>
            <p:spPr bwMode="auto">
              <a:xfrm>
                <a:off x="2461" y="366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4" name="Freeform 529"/>
              <p:cNvSpPr>
                <a:spLocks/>
              </p:cNvSpPr>
              <p:nvPr/>
            </p:nvSpPr>
            <p:spPr bwMode="auto">
              <a:xfrm>
                <a:off x="2509" y="3637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4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2 h 26"/>
                  <a:gd name="T24" fmla="*/ 6 w 25"/>
                  <a:gd name="T25" fmla="*/ 13 h 26"/>
                  <a:gd name="T26" fmla="*/ 9 w 25"/>
                  <a:gd name="T27" fmla="*/ 12 h 26"/>
                  <a:gd name="T28" fmla="*/ 11 w 25"/>
                  <a:gd name="T29" fmla="*/ 11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5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5" name="Freeform 530"/>
              <p:cNvSpPr>
                <a:spLocks/>
              </p:cNvSpPr>
              <p:nvPr/>
            </p:nvSpPr>
            <p:spPr bwMode="auto">
              <a:xfrm>
                <a:off x="2385" y="3688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6" name="Freeform 531"/>
              <p:cNvSpPr>
                <a:spLocks/>
              </p:cNvSpPr>
              <p:nvPr/>
            </p:nvSpPr>
            <p:spPr bwMode="auto">
              <a:xfrm>
                <a:off x="2609" y="3722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1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6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7" name="Freeform 532"/>
              <p:cNvSpPr>
                <a:spLocks/>
              </p:cNvSpPr>
              <p:nvPr/>
            </p:nvSpPr>
            <p:spPr bwMode="auto">
              <a:xfrm>
                <a:off x="2430" y="3608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1 w 25"/>
                  <a:gd name="T3" fmla="*/ 5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5 h 25"/>
                  <a:gd name="T16" fmla="*/ 0 w 25"/>
                  <a:gd name="T17" fmla="*/ 7 h 25"/>
                  <a:gd name="T18" fmla="*/ 0 w 25"/>
                  <a:gd name="T19" fmla="*/ 9 h 25"/>
                  <a:gd name="T20" fmla="*/ 1 w 25"/>
                  <a:gd name="T21" fmla="*/ 12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2 h 25"/>
                  <a:gd name="T30" fmla="*/ 11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8" name="Freeform 533"/>
              <p:cNvSpPr>
                <a:spLocks/>
              </p:cNvSpPr>
              <p:nvPr/>
            </p:nvSpPr>
            <p:spPr bwMode="auto">
              <a:xfrm>
                <a:off x="2547" y="3702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9" name="Freeform 534"/>
              <p:cNvSpPr>
                <a:spLocks/>
              </p:cNvSpPr>
              <p:nvPr/>
            </p:nvSpPr>
            <p:spPr bwMode="auto">
              <a:xfrm>
                <a:off x="2680" y="3678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4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8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0" name="Freeform 535"/>
              <p:cNvSpPr>
                <a:spLocks/>
              </p:cNvSpPr>
              <p:nvPr/>
            </p:nvSpPr>
            <p:spPr bwMode="auto">
              <a:xfrm>
                <a:off x="2474" y="3734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1" name="Freeform 536"/>
              <p:cNvSpPr>
                <a:spLocks/>
              </p:cNvSpPr>
              <p:nvPr/>
            </p:nvSpPr>
            <p:spPr bwMode="auto">
              <a:xfrm>
                <a:off x="2421" y="3660"/>
                <a:ext cx="13" cy="12"/>
              </a:xfrm>
              <a:custGeom>
                <a:avLst/>
                <a:gdLst>
                  <a:gd name="T0" fmla="*/ 13 w 26"/>
                  <a:gd name="T1" fmla="*/ 6 h 24"/>
                  <a:gd name="T2" fmla="*/ 13 w 26"/>
                  <a:gd name="T3" fmla="*/ 3 h 24"/>
                  <a:gd name="T4" fmla="*/ 12 w 26"/>
                  <a:gd name="T5" fmla="*/ 1 h 24"/>
                  <a:gd name="T6" fmla="*/ 9 w 26"/>
                  <a:gd name="T7" fmla="*/ 0 h 24"/>
                  <a:gd name="T8" fmla="*/ 7 w 26"/>
                  <a:gd name="T9" fmla="*/ 0 h 24"/>
                  <a:gd name="T10" fmla="*/ 5 w 26"/>
                  <a:gd name="T11" fmla="*/ 0 h 24"/>
                  <a:gd name="T12" fmla="*/ 2 w 26"/>
                  <a:gd name="T13" fmla="*/ 1 h 24"/>
                  <a:gd name="T14" fmla="*/ 1 w 26"/>
                  <a:gd name="T15" fmla="*/ 3 h 24"/>
                  <a:gd name="T16" fmla="*/ 0 w 26"/>
                  <a:gd name="T17" fmla="*/ 6 h 24"/>
                  <a:gd name="T18" fmla="*/ 1 w 26"/>
                  <a:gd name="T19" fmla="*/ 8 h 24"/>
                  <a:gd name="T20" fmla="*/ 2 w 26"/>
                  <a:gd name="T21" fmla="*/ 11 h 24"/>
                  <a:gd name="T22" fmla="*/ 5 w 26"/>
                  <a:gd name="T23" fmla="*/ 12 h 24"/>
                  <a:gd name="T24" fmla="*/ 7 w 26"/>
                  <a:gd name="T25" fmla="*/ 12 h 24"/>
                  <a:gd name="T26" fmla="*/ 9 w 26"/>
                  <a:gd name="T27" fmla="*/ 12 h 24"/>
                  <a:gd name="T28" fmla="*/ 12 w 26"/>
                  <a:gd name="T29" fmla="*/ 11 h 24"/>
                  <a:gd name="T30" fmla="*/ 13 w 26"/>
                  <a:gd name="T31" fmla="*/ 8 h 24"/>
                  <a:gd name="T32" fmla="*/ 13 w 26"/>
                  <a:gd name="T33" fmla="*/ 6 h 24"/>
                  <a:gd name="T34" fmla="*/ 13 w 26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5" y="7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2" name="Freeform 537"/>
              <p:cNvSpPr>
                <a:spLocks/>
              </p:cNvSpPr>
              <p:nvPr/>
            </p:nvSpPr>
            <p:spPr bwMode="auto">
              <a:xfrm>
                <a:off x="2438" y="3785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3" name="Freeform 538"/>
              <p:cNvSpPr>
                <a:spLocks/>
              </p:cNvSpPr>
              <p:nvPr/>
            </p:nvSpPr>
            <p:spPr bwMode="auto">
              <a:xfrm>
                <a:off x="2495" y="3673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5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5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7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4" name="Freeform 539"/>
              <p:cNvSpPr>
                <a:spLocks/>
              </p:cNvSpPr>
              <p:nvPr/>
            </p:nvSpPr>
            <p:spPr bwMode="auto">
              <a:xfrm>
                <a:off x="2513" y="3539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5" name="Freeform 540"/>
              <p:cNvSpPr>
                <a:spLocks/>
              </p:cNvSpPr>
              <p:nvPr/>
            </p:nvSpPr>
            <p:spPr bwMode="auto">
              <a:xfrm>
                <a:off x="2488" y="3666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6" name="Freeform 541"/>
              <p:cNvSpPr>
                <a:spLocks/>
              </p:cNvSpPr>
              <p:nvPr/>
            </p:nvSpPr>
            <p:spPr bwMode="auto">
              <a:xfrm>
                <a:off x="2366" y="3462"/>
                <a:ext cx="14" cy="13"/>
              </a:xfrm>
              <a:custGeom>
                <a:avLst/>
                <a:gdLst>
                  <a:gd name="T0" fmla="*/ 14 w 26"/>
                  <a:gd name="T1" fmla="*/ 7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6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9 h 25"/>
                  <a:gd name="T32" fmla="*/ 14 w 26"/>
                  <a:gd name="T33" fmla="*/ 7 h 25"/>
                  <a:gd name="T34" fmla="*/ 14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7" name="Freeform 542"/>
              <p:cNvSpPr>
                <a:spLocks/>
              </p:cNvSpPr>
              <p:nvPr/>
            </p:nvSpPr>
            <p:spPr bwMode="auto">
              <a:xfrm>
                <a:off x="2490" y="354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8" name="Freeform 543"/>
              <p:cNvSpPr>
                <a:spLocks/>
              </p:cNvSpPr>
              <p:nvPr/>
            </p:nvSpPr>
            <p:spPr bwMode="auto">
              <a:xfrm>
                <a:off x="2611" y="3689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9" name="Freeform 544"/>
              <p:cNvSpPr>
                <a:spLocks/>
              </p:cNvSpPr>
              <p:nvPr/>
            </p:nvSpPr>
            <p:spPr bwMode="auto">
              <a:xfrm>
                <a:off x="2598" y="3598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0" name="Freeform 545"/>
              <p:cNvSpPr>
                <a:spLocks/>
              </p:cNvSpPr>
              <p:nvPr/>
            </p:nvSpPr>
            <p:spPr bwMode="auto">
              <a:xfrm>
                <a:off x="2481" y="3675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1" name="Freeform 546"/>
              <p:cNvSpPr>
                <a:spLocks/>
              </p:cNvSpPr>
              <p:nvPr/>
            </p:nvSpPr>
            <p:spPr bwMode="auto">
              <a:xfrm>
                <a:off x="2552" y="367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6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2" name="Freeform 547"/>
              <p:cNvSpPr>
                <a:spLocks/>
              </p:cNvSpPr>
              <p:nvPr/>
            </p:nvSpPr>
            <p:spPr bwMode="auto">
              <a:xfrm>
                <a:off x="2306" y="3672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3" name="Freeform 548"/>
              <p:cNvSpPr>
                <a:spLocks/>
              </p:cNvSpPr>
              <p:nvPr/>
            </p:nvSpPr>
            <p:spPr bwMode="auto">
              <a:xfrm>
                <a:off x="2626" y="365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4" name="Freeform 549"/>
              <p:cNvSpPr>
                <a:spLocks/>
              </p:cNvSpPr>
              <p:nvPr/>
            </p:nvSpPr>
            <p:spPr bwMode="auto">
              <a:xfrm>
                <a:off x="2547" y="368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5" name="Freeform 550"/>
              <p:cNvSpPr>
                <a:spLocks/>
              </p:cNvSpPr>
              <p:nvPr/>
            </p:nvSpPr>
            <p:spPr bwMode="auto">
              <a:xfrm>
                <a:off x="2347" y="3646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6" name="Freeform 551"/>
              <p:cNvSpPr>
                <a:spLocks/>
              </p:cNvSpPr>
              <p:nvPr/>
            </p:nvSpPr>
            <p:spPr bwMode="auto">
              <a:xfrm>
                <a:off x="2675" y="3749"/>
                <a:ext cx="12" cy="13"/>
              </a:xfrm>
              <a:custGeom>
                <a:avLst/>
                <a:gdLst>
                  <a:gd name="T0" fmla="*/ 12 w 24"/>
                  <a:gd name="T1" fmla="*/ 7 h 24"/>
                  <a:gd name="T2" fmla="*/ 12 w 24"/>
                  <a:gd name="T3" fmla="*/ 4 h 24"/>
                  <a:gd name="T4" fmla="*/ 11 w 24"/>
                  <a:gd name="T5" fmla="*/ 2 h 24"/>
                  <a:gd name="T6" fmla="*/ 8 w 24"/>
                  <a:gd name="T7" fmla="*/ 1 h 24"/>
                  <a:gd name="T8" fmla="*/ 6 w 24"/>
                  <a:gd name="T9" fmla="*/ 0 h 24"/>
                  <a:gd name="T10" fmla="*/ 3 w 24"/>
                  <a:gd name="T11" fmla="*/ 1 h 24"/>
                  <a:gd name="T12" fmla="*/ 2 w 24"/>
                  <a:gd name="T13" fmla="*/ 2 h 24"/>
                  <a:gd name="T14" fmla="*/ 0 w 24"/>
                  <a:gd name="T15" fmla="*/ 4 h 24"/>
                  <a:gd name="T16" fmla="*/ 0 w 24"/>
                  <a:gd name="T17" fmla="*/ 7 h 24"/>
                  <a:gd name="T18" fmla="*/ 0 w 24"/>
                  <a:gd name="T19" fmla="*/ 9 h 24"/>
                  <a:gd name="T20" fmla="*/ 2 w 24"/>
                  <a:gd name="T21" fmla="*/ 11 h 24"/>
                  <a:gd name="T22" fmla="*/ 3 w 24"/>
                  <a:gd name="T23" fmla="*/ 12 h 24"/>
                  <a:gd name="T24" fmla="*/ 6 w 24"/>
                  <a:gd name="T25" fmla="*/ 13 h 24"/>
                  <a:gd name="T26" fmla="*/ 8 w 24"/>
                  <a:gd name="T27" fmla="*/ 12 h 24"/>
                  <a:gd name="T28" fmla="*/ 11 w 24"/>
                  <a:gd name="T29" fmla="*/ 11 h 24"/>
                  <a:gd name="T30" fmla="*/ 12 w 24"/>
                  <a:gd name="T31" fmla="*/ 9 h 24"/>
                  <a:gd name="T32" fmla="*/ 12 w 24"/>
                  <a:gd name="T33" fmla="*/ 7 h 24"/>
                  <a:gd name="T34" fmla="*/ 12 w 24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7" name="Freeform 552"/>
              <p:cNvSpPr>
                <a:spLocks/>
              </p:cNvSpPr>
              <p:nvPr/>
            </p:nvSpPr>
            <p:spPr bwMode="auto">
              <a:xfrm>
                <a:off x="2602" y="3716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2 h 26"/>
                  <a:gd name="T24" fmla="*/ 6 w 25"/>
                  <a:gd name="T25" fmla="*/ 13 h 26"/>
                  <a:gd name="T26" fmla="*/ 8 w 25"/>
                  <a:gd name="T27" fmla="*/ 12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8" name="Freeform 553"/>
              <p:cNvSpPr>
                <a:spLocks/>
              </p:cNvSpPr>
              <p:nvPr/>
            </p:nvSpPr>
            <p:spPr bwMode="auto">
              <a:xfrm>
                <a:off x="2567" y="3559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9" name="Freeform 554"/>
              <p:cNvSpPr>
                <a:spLocks/>
              </p:cNvSpPr>
              <p:nvPr/>
            </p:nvSpPr>
            <p:spPr bwMode="auto">
              <a:xfrm>
                <a:off x="2311" y="3573"/>
                <a:ext cx="13" cy="12"/>
              </a:xfrm>
              <a:custGeom>
                <a:avLst/>
                <a:gdLst>
                  <a:gd name="T0" fmla="*/ 13 w 26"/>
                  <a:gd name="T1" fmla="*/ 6 h 24"/>
                  <a:gd name="T2" fmla="*/ 13 w 26"/>
                  <a:gd name="T3" fmla="*/ 4 h 24"/>
                  <a:gd name="T4" fmla="*/ 12 w 26"/>
                  <a:gd name="T5" fmla="*/ 2 h 24"/>
                  <a:gd name="T6" fmla="*/ 9 w 26"/>
                  <a:gd name="T7" fmla="*/ 1 h 24"/>
                  <a:gd name="T8" fmla="*/ 7 w 26"/>
                  <a:gd name="T9" fmla="*/ 0 h 24"/>
                  <a:gd name="T10" fmla="*/ 5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6 h 24"/>
                  <a:gd name="T18" fmla="*/ 1 w 26"/>
                  <a:gd name="T19" fmla="*/ 9 h 24"/>
                  <a:gd name="T20" fmla="*/ 2 w 26"/>
                  <a:gd name="T21" fmla="*/ 11 h 24"/>
                  <a:gd name="T22" fmla="*/ 5 w 26"/>
                  <a:gd name="T23" fmla="*/ 12 h 24"/>
                  <a:gd name="T24" fmla="*/ 7 w 26"/>
                  <a:gd name="T25" fmla="*/ 12 h 24"/>
                  <a:gd name="T26" fmla="*/ 9 w 26"/>
                  <a:gd name="T27" fmla="*/ 12 h 24"/>
                  <a:gd name="T28" fmla="*/ 12 w 26"/>
                  <a:gd name="T29" fmla="*/ 11 h 24"/>
                  <a:gd name="T30" fmla="*/ 13 w 26"/>
                  <a:gd name="T31" fmla="*/ 9 h 24"/>
                  <a:gd name="T32" fmla="*/ 13 w 26"/>
                  <a:gd name="T33" fmla="*/ 6 h 24"/>
                  <a:gd name="T34" fmla="*/ 13 w 26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5" y="8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8" y="24"/>
                    </a:lnTo>
                    <a:lnTo>
                      <a:pt x="23" y="22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0" name="Freeform 555"/>
              <p:cNvSpPr>
                <a:spLocks/>
              </p:cNvSpPr>
              <p:nvPr/>
            </p:nvSpPr>
            <p:spPr bwMode="auto">
              <a:xfrm>
                <a:off x="2546" y="3670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1" name="Freeform 556"/>
              <p:cNvSpPr>
                <a:spLocks/>
              </p:cNvSpPr>
              <p:nvPr/>
            </p:nvSpPr>
            <p:spPr bwMode="auto">
              <a:xfrm>
                <a:off x="2498" y="3726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3 h 24"/>
                  <a:gd name="T24" fmla="*/ 7 w 25"/>
                  <a:gd name="T25" fmla="*/ 13 h 24"/>
                  <a:gd name="T26" fmla="*/ 9 w 25"/>
                  <a:gd name="T27" fmla="*/ 13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2" name="Freeform 557"/>
              <p:cNvSpPr>
                <a:spLocks/>
              </p:cNvSpPr>
              <p:nvPr/>
            </p:nvSpPr>
            <p:spPr bwMode="auto">
              <a:xfrm>
                <a:off x="2221" y="355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3" name="Freeform 558"/>
              <p:cNvSpPr>
                <a:spLocks/>
              </p:cNvSpPr>
              <p:nvPr/>
            </p:nvSpPr>
            <p:spPr bwMode="auto">
              <a:xfrm>
                <a:off x="2438" y="3683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4" name="Freeform 559"/>
              <p:cNvSpPr>
                <a:spLocks/>
              </p:cNvSpPr>
              <p:nvPr/>
            </p:nvSpPr>
            <p:spPr bwMode="auto">
              <a:xfrm>
                <a:off x="2558" y="3754"/>
                <a:ext cx="13" cy="13"/>
              </a:xfrm>
              <a:custGeom>
                <a:avLst/>
                <a:gdLst>
                  <a:gd name="T0" fmla="*/ 13 w 26"/>
                  <a:gd name="T1" fmla="*/ 7 h 24"/>
                  <a:gd name="T2" fmla="*/ 13 w 26"/>
                  <a:gd name="T3" fmla="*/ 4 h 24"/>
                  <a:gd name="T4" fmla="*/ 11 w 26"/>
                  <a:gd name="T5" fmla="*/ 2 h 24"/>
                  <a:gd name="T6" fmla="*/ 9 w 26"/>
                  <a:gd name="T7" fmla="*/ 1 h 24"/>
                  <a:gd name="T8" fmla="*/ 7 w 26"/>
                  <a:gd name="T9" fmla="*/ 0 h 24"/>
                  <a:gd name="T10" fmla="*/ 5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7 h 24"/>
                  <a:gd name="T18" fmla="*/ 1 w 26"/>
                  <a:gd name="T19" fmla="*/ 9 h 24"/>
                  <a:gd name="T20" fmla="*/ 2 w 26"/>
                  <a:gd name="T21" fmla="*/ 11 h 24"/>
                  <a:gd name="T22" fmla="*/ 5 w 26"/>
                  <a:gd name="T23" fmla="*/ 12 h 24"/>
                  <a:gd name="T24" fmla="*/ 7 w 26"/>
                  <a:gd name="T25" fmla="*/ 13 h 24"/>
                  <a:gd name="T26" fmla="*/ 9 w 26"/>
                  <a:gd name="T27" fmla="*/ 12 h 24"/>
                  <a:gd name="T28" fmla="*/ 11 w 26"/>
                  <a:gd name="T29" fmla="*/ 11 h 24"/>
                  <a:gd name="T30" fmla="*/ 13 w 26"/>
                  <a:gd name="T31" fmla="*/ 9 h 24"/>
                  <a:gd name="T32" fmla="*/ 13 w 26"/>
                  <a:gd name="T33" fmla="*/ 7 h 24"/>
                  <a:gd name="T34" fmla="*/ 13 w 26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5" name="Freeform 560"/>
              <p:cNvSpPr>
                <a:spLocks/>
              </p:cNvSpPr>
              <p:nvPr/>
            </p:nvSpPr>
            <p:spPr bwMode="auto">
              <a:xfrm>
                <a:off x="2363" y="3858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5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0 w 24"/>
                  <a:gd name="T15" fmla="*/ 5 h 25"/>
                  <a:gd name="T16" fmla="*/ 0 w 24"/>
                  <a:gd name="T17" fmla="*/ 7 h 25"/>
                  <a:gd name="T18" fmla="*/ 0 w 24"/>
                  <a:gd name="T19" fmla="*/ 9 h 25"/>
                  <a:gd name="T20" fmla="*/ 2 w 24"/>
                  <a:gd name="T21" fmla="*/ 11 h 25"/>
                  <a:gd name="T22" fmla="*/ 3 w 24"/>
                  <a:gd name="T23" fmla="*/ 13 h 25"/>
                  <a:gd name="T24" fmla="*/ 6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6" name="Freeform 561"/>
              <p:cNvSpPr>
                <a:spLocks/>
              </p:cNvSpPr>
              <p:nvPr/>
            </p:nvSpPr>
            <p:spPr bwMode="auto">
              <a:xfrm>
                <a:off x="2590" y="3727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7" name="Freeform 562"/>
              <p:cNvSpPr>
                <a:spLocks/>
              </p:cNvSpPr>
              <p:nvPr/>
            </p:nvSpPr>
            <p:spPr bwMode="auto">
              <a:xfrm>
                <a:off x="2406" y="3628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8" name="Freeform 563"/>
              <p:cNvSpPr>
                <a:spLocks/>
              </p:cNvSpPr>
              <p:nvPr/>
            </p:nvSpPr>
            <p:spPr bwMode="auto">
              <a:xfrm>
                <a:off x="2546" y="369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9" name="Freeform 564"/>
              <p:cNvSpPr>
                <a:spLocks/>
              </p:cNvSpPr>
              <p:nvPr/>
            </p:nvSpPr>
            <p:spPr bwMode="auto">
              <a:xfrm>
                <a:off x="2412" y="3596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3 h 24"/>
                  <a:gd name="T16" fmla="*/ 0 w 25"/>
                  <a:gd name="T17" fmla="*/ 6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0" name="Freeform 565"/>
              <p:cNvSpPr>
                <a:spLocks/>
              </p:cNvSpPr>
              <p:nvPr/>
            </p:nvSpPr>
            <p:spPr bwMode="auto">
              <a:xfrm>
                <a:off x="2614" y="373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1" name="Freeform 566"/>
              <p:cNvSpPr>
                <a:spLocks/>
              </p:cNvSpPr>
              <p:nvPr/>
            </p:nvSpPr>
            <p:spPr bwMode="auto">
              <a:xfrm>
                <a:off x="2600" y="374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2" name="Freeform 567"/>
              <p:cNvSpPr>
                <a:spLocks/>
              </p:cNvSpPr>
              <p:nvPr/>
            </p:nvSpPr>
            <p:spPr bwMode="auto">
              <a:xfrm>
                <a:off x="2495" y="3504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3" name="Freeform 568"/>
              <p:cNvSpPr>
                <a:spLocks/>
              </p:cNvSpPr>
              <p:nvPr/>
            </p:nvSpPr>
            <p:spPr bwMode="auto">
              <a:xfrm>
                <a:off x="2670" y="3641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4" name="Freeform 569"/>
              <p:cNvSpPr>
                <a:spLocks/>
              </p:cNvSpPr>
              <p:nvPr/>
            </p:nvSpPr>
            <p:spPr bwMode="auto">
              <a:xfrm>
                <a:off x="2363" y="3567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5" name="Freeform 570"/>
              <p:cNvSpPr>
                <a:spLocks/>
              </p:cNvSpPr>
              <p:nvPr/>
            </p:nvSpPr>
            <p:spPr bwMode="auto">
              <a:xfrm>
                <a:off x="2599" y="3664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6" name="Freeform 571"/>
              <p:cNvSpPr>
                <a:spLocks/>
              </p:cNvSpPr>
              <p:nvPr/>
            </p:nvSpPr>
            <p:spPr bwMode="auto">
              <a:xfrm>
                <a:off x="2618" y="3724"/>
                <a:ext cx="13" cy="13"/>
              </a:xfrm>
              <a:custGeom>
                <a:avLst/>
                <a:gdLst>
                  <a:gd name="T0" fmla="*/ 13 w 27"/>
                  <a:gd name="T1" fmla="*/ 6 h 25"/>
                  <a:gd name="T2" fmla="*/ 12 w 27"/>
                  <a:gd name="T3" fmla="*/ 4 h 25"/>
                  <a:gd name="T4" fmla="*/ 11 w 27"/>
                  <a:gd name="T5" fmla="*/ 2 h 25"/>
                  <a:gd name="T6" fmla="*/ 9 w 27"/>
                  <a:gd name="T7" fmla="*/ 1 h 25"/>
                  <a:gd name="T8" fmla="*/ 6 w 27"/>
                  <a:gd name="T9" fmla="*/ 0 h 25"/>
                  <a:gd name="T10" fmla="*/ 4 w 27"/>
                  <a:gd name="T11" fmla="*/ 1 h 25"/>
                  <a:gd name="T12" fmla="*/ 2 w 27"/>
                  <a:gd name="T13" fmla="*/ 2 h 25"/>
                  <a:gd name="T14" fmla="*/ 1 w 27"/>
                  <a:gd name="T15" fmla="*/ 4 h 25"/>
                  <a:gd name="T16" fmla="*/ 0 w 27"/>
                  <a:gd name="T17" fmla="*/ 6 h 25"/>
                  <a:gd name="T18" fmla="*/ 1 w 27"/>
                  <a:gd name="T19" fmla="*/ 9 h 25"/>
                  <a:gd name="T20" fmla="*/ 2 w 27"/>
                  <a:gd name="T21" fmla="*/ 11 h 25"/>
                  <a:gd name="T22" fmla="*/ 4 w 27"/>
                  <a:gd name="T23" fmla="*/ 12 h 25"/>
                  <a:gd name="T24" fmla="*/ 6 w 27"/>
                  <a:gd name="T25" fmla="*/ 13 h 25"/>
                  <a:gd name="T26" fmla="*/ 9 w 27"/>
                  <a:gd name="T27" fmla="*/ 12 h 25"/>
                  <a:gd name="T28" fmla="*/ 11 w 27"/>
                  <a:gd name="T29" fmla="*/ 11 h 25"/>
                  <a:gd name="T30" fmla="*/ 12 w 27"/>
                  <a:gd name="T31" fmla="*/ 9 h 25"/>
                  <a:gd name="T32" fmla="*/ 13 w 27"/>
                  <a:gd name="T33" fmla="*/ 6 h 25"/>
                  <a:gd name="T34" fmla="*/ 13 w 27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5"/>
                  <a:gd name="T56" fmla="*/ 27 w 27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5">
                    <a:moveTo>
                      <a:pt x="27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7" name="Freeform 572"/>
              <p:cNvSpPr>
                <a:spLocks/>
              </p:cNvSpPr>
              <p:nvPr/>
            </p:nvSpPr>
            <p:spPr bwMode="auto">
              <a:xfrm>
                <a:off x="2335" y="3688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8" name="Freeform 573"/>
              <p:cNvSpPr>
                <a:spLocks/>
              </p:cNvSpPr>
              <p:nvPr/>
            </p:nvSpPr>
            <p:spPr bwMode="auto">
              <a:xfrm>
                <a:off x="2656" y="360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9" name="Freeform 574"/>
              <p:cNvSpPr>
                <a:spLocks/>
              </p:cNvSpPr>
              <p:nvPr/>
            </p:nvSpPr>
            <p:spPr bwMode="auto">
              <a:xfrm>
                <a:off x="2498" y="372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0" name="Freeform 575"/>
              <p:cNvSpPr>
                <a:spLocks/>
              </p:cNvSpPr>
              <p:nvPr/>
            </p:nvSpPr>
            <p:spPr bwMode="auto">
              <a:xfrm>
                <a:off x="2521" y="3579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2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2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1" name="Freeform 576"/>
              <p:cNvSpPr>
                <a:spLocks/>
              </p:cNvSpPr>
              <p:nvPr/>
            </p:nvSpPr>
            <p:spPr bwMode="auto">
              <a:xfrm>
                <a:off x="2325" y="3619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2" name="Freeform 577"/>
              <p:cNvSpPr>
                <a:spLocks/>
              </p:cNvSpPr>
              <p:nvPr/>
            </p:nvSpPr>
            <p:spPr bwMode="auto">
              <a:xfrm>
                <a:off x="2362" y="3743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3" name="Freeform 578"/>
              <p:cNvSpPr>
                <a:spLocks/>
              </p:cNvSpPr>
              <p:nvPr/>
            </p:nvSpPr>
            <p:spPr bwMode="auto">
              <a:xfrm>
                <a:off x="2488" y="3698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4" name="Freeform 579"/>
              <p:cNvSpPr>
                <a:spLocks/>
              </p:cNvSpPr>
              <p:nvPr/>
            </p:nvSpPr>
            <p:spPr bwMode="auto">
              <a:xfrm>
                <a:off x="2616" y="3659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5" name="Freeform 580"/>
              <p:cNvSpPr>
                <a:spLocks/>
              </p:cNvSpPr>
              <p:nvPr/>
            </p:nvSpPr>
            <p:spPr bwMode="auto">
              <a:xfrm>
                <a:off x="2569" y="3673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7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6" name="Freeform 581"/>
              <p:cNvSpPr>
                <a:spLocks/>
              </p:cNvSpPr>
              <p:nvPr/>
            </p:nvSpPr>
            <p:spPr bwMode="auto">
              <a:xfrm>
                <a:off x="2347" y="3628"/>
                <a:ext cx="13" cy="13"/>
              </a:xfrm>
              <a:custGeom>
                <a:avLst/>
                <a:gdLst>
                  <a:gd name="T0" fmla="*/ 13 w 27"/>
                  <a:gd name="T1" fmla="*/ 7 h 25"/>
                  <a:gd name="T2" fmla="*/ 12 w 27"/>
                  <a:gd name="T3" fmla="*/ 4 h 25"/>
                  <a:gd name="T4" fmla="*/ 11 w 27"/>
                  <a:gd name="T5" fmla="*/ 2 h 25"/>
                  <a:gd name="T6" fmla="*/ 9 w 27"/>
                  <a:gd name="T7" fmla="*/ 1 h 25"/>
                  <a:gd name="T8" fmla="*/ 6 w 27"/>
                  <a:gd name="T9" fmla="*/ 0 h 25"/>
                  <a:gd name="T10" fmla="*/ 4 w 27"/>
                  <a:gd name="T11" fmla="*/ 1 h 25"/>
                  <a:gd name="T12" fmla="*/ 2 w 27"/>
                  <a:gd name="T13" fmla="*/ 2 h 25"/>
                  <a:gd name="T14" fmla="*/ 1 w 27"/>
                  <a:gd name="T15" fmla="*/ 4 h 25"/>
                  <a:gd name="T16" fmla="*/ 0 w 27"/>
                  <a:gd name="T17" fmla="*/ 7 h 25"/>
                  <a:gd name="T18" fmla="*/ 1 w 27"/>
                  <a:gd name="T19" fmla="*/ 9 h 25"/>
                  <a:gd name="T20" fmla="*/ 2 w 27"/>
                  <a:gd name="T21" fmla="*/ 11 h 25"/>
                  <a:gd name="T22" fmla="*/ 4 w 27"/>
                  <a:gd name="T23" fmla="*/ 12 h 25"/>
                  <a:gd name="T24" fmla="*/ 6 w 27"/>
                  <a:gd name="T25" fmla="*/ 13 h 25"/>
                  <a:gd name="T26" fmla="*/ 9 w 27"/>
                  <a:gd name="T27" fmla="*/ 12 h 25"/>
                  <a:gd name="T28" fmla="*/ 11 w 27"/>
                  <a:gd name="T29" fmla="*/ 11 h 25"/>
                  <a:gd name="T30" fmla="*/ 12 w 27"/>
                  <a:gd name="T31" fmla="*/ 9 h 25"/>
                  <a:gd name="T32" fmla="*/ 13 w 27"/>
                  <a:gd name="T33" fmla="*/ 7 h 25"/>
                  <a:gd name="T34" fmla="*/ 13 w 27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5"/>
                  <a:gd name="T56" fmla="*/ 27 w 27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5">
                    <a:moveTo>
                      <a:pt x="27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7" name="Freeform 582"/>
              <p:cNvSpPr>
                <a:spLocks/>
              </p:cNvSpPr>
              <p:nvPr/>
            </p:nvSpPr>
            <p:spPr bwMode="auto">
              <a:xfrm>
                <a:off x="2573" y="3723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4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8" name="Freeform 583"/>
              <p:cNvSpPr>
                <a:spLocks/>
              </p:cNvSpPr>
              <p:nvPr/>
            </p:nvSpPr>
            <p:spPr bwMode="auto">
              <a:xfrm>
                <a:off x="2460" y="3826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1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1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9" name="Freeform 584"/>
              <p:cNvSpPr>
                <a:spLocks/>
              </p:cNvSpPr>
              <p:nvPr/>
            </p:nvSpPr>
            <p:spPr bwMode="auto">
              <a:xfrm>
                <a:off x="2355" y="3465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0" name="Freeform 585"/>
              <p:cNvSpPr>
                <a:spLocks/>
              </p:cNvSpPr>
              <p:nvPr/>
            </p:nvSpPr>
            <p:spPr bwMode="auto">
              <a:xfrm>
                <a:off x="2412" y="3719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1" name="Freeform 586"/>
              <p:cNvSpPr>
                <a:spLocks/>
              </p:cNvSpPr>
              <p:nvPr/>
            </p:nvSpPr>
            <p:spPr bwMode="auto">
              <a:xfrm>
                <a:off x="2651" y="3585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2" name="Freeform 587"/>
              <p:cNvSpPr>
                <a:spLocks/>
              </p:cNvSpPr>
              <p:nvPr/>
            </p:nvSpPr>
            <p:spPr bwMode="auto">
              <a:xfrm>
                <a:off x="2580" y="369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3" name="Freeform 588"/>
              <p:cNvSpPr>
                <a:spLocks/>
              </p:cNvSpPr>
              <p:nvPr/>
            </p:nvSpPr>
            <p:spPr bwMode="auto">
              <a:xfrm>
                <a:off x="2404" y="3772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4" name="Freeform 589"/>
              <p:cNvSpPr>
                <a:spLocks/>
              </p:cNvSpPr>
              <p:nvPr/>
            </p:nvSpPr>
            <p:spPr bwMode="auto">
              <a:xfrm>
                <a:off x="2572" y="357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5" name="Freeform 590"/>
              <p:cNvSpPr>
                <a:spLocks/>
              </p:cNvSpPr>
              <p:nvPr/>
            </p:nvSpPr>
            <p:spPr bwMode="auto">
              <a:xfrm>
                <a:off x="2522" y="3617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6" name="Freeform 591"/>
              <p:cNvSpPr>
                <a:spLocks/>
              </p:cNvSpPr>
              <p:nvPr/>
            </p:nvSpPr>
            <p:spPr bwMode="auto">
              <a:xfrm>
                <a:off x="2673" y="362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7" name="Freeform 592"/>
              <p:cNvSpPr>
                <a:spLocks/>
              </p:cNvSpPr>
              <p:nvPr/>
            </p:nvSpPr>
            <p:spPr bwMode="auto">
              <a:xfrm>
                <a:off x="2378" y="365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8" name="Freeform 593"/>
              <p:cNvSpPr>
                <a:spLocks/>
              </p:cNvSpPr>
              <p:nvPr/>
            </p:nvSpPr>
            <p:spPr bwMode="auto">
              <a:xfrm>
                <a:off x="2396" y="3629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9" name="Freeform 594"/>
              <p:cNvSpPr>
                <a:spLocks/>
              </p:cNvSpPr>
              <p:nvPr/>
            </p:nvSpPr>
            <p:spPr bwMode="auto">
              <a:xfrm>
                <a:off x="2603" y="3731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6 h 25"/>
                  <a:gd name="T18" fmla="*/ 0 w 24"/>
                  <a:gd name="T19" fmla="*/ 9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0" name="Freeform 595"/>
              <p:cNvSpPr>
                <a:spLocks/>
              </p:cNvSpPr>
              <p:nvPr/>
            </p:nvSpPr>
            <p:spPr bwMode="auto">
              <a:xfrm>
                <a:off x="2474" y="3669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1" name="Freeform 596"/>
              <p:cNvSpPr>
                <a:spLocks/>
              </p:cNvSpPr>
              <p:nvPr/>
            </p:nvSpPr>
            <p:spPr bwMode="auto">
              <a:xfrm>
                <a:off x="2632" y="363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2" name="Freeform 597"/>
              <p:cNvSpPr>
                <a:spLocks/>
              </p:cNvSpPr>
              <p:nvPr/>
            </p:nvSpPr>
            <p:spPr bwMode="auto">
              <a:xfrm>
                <a:off x="2460" y="3673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3" name="Freeform 598"/>
              <p:cNvSpPr>
                <a:spLocks/>
              </p:cNvSpPr>
              <p:nvPr/>
            </p:nvSpPr>
            <p:spPr bwMode="auto">
              <a:xfrm>
                <a:off x="2568" y="3702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4" name="Freeform 599"/>
              <p:cNvSpPr>
                <a:spLocks/>
              </p:cNvSpPr>
              <p:nvPr/>
            </p:nvSpPr>
            <p:spPr bwMode="auto">
              <a:xfrm>
                <a:off x="2687" y="3593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2 h 24"/>
                  <a:gd name="T22" fmla="*/ 4 w 25"/>
                  <a:gd name="T23" fmla="*/ 13 h 24"/>
                  <a:gd name="T24" fmla="*/ 6 w 25"/>
                  <a:gd name="T25" fmla="*/ 13 h 24"/>
                  <a:gd name="T26" fmla="*/ 9 w 25"/>
                  <a:gd name="T27" fmla="*/ 13 h 24"/>
                  <a:gd name="T28" fmla="*/ 10 w 25"/>
                  <a:gd name="T29" fmla="*/ 12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5" name="Freeform 600"/>
              <p:cNvSpPr>
                <a:spLocks/>
              </p:cNvSpPr>
              <p:nvPr/>
            </p:nvSpPr>
            <p:spPr bwMode="auto">
              <a:xfrm>
                <a:off x="2532" y="3670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6" name="Freeform 601"/>
              <p:cNvSpPr>
                <a:spLocks/>
              </p:cNvSpPr>
              <p:nvPr/>
            </p:nvSpPr>
            <p:spPr bwMode="auto">
              <a:xfrm>
                <a:off x="2448" y="3670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7" name="Freeform 602"/>
              <p:cNvSpPr>
                <a:spLocks/>
              </p:cNvSpPr>
              <p:nvPr/>
            </p:nvSpPr>
            <p:spPr bwMode="auto">
              <a:xfrm>
                <a:off x="2555" y="3606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8" name="Freeform 603"/>
              <p:cNvSpPr>
                <a:spLocks/>
              </p:cNvSpPr>
              <p:nvPr/>
            </p:nvSpPr>
            <p:spPr bwMode="auto">
              <a:xfrm>
                <a:off x="2398" y="3629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9" name="Freeform 604"/>
              <p:cNvSpPr>
                <a:spLocks/>
              </p:cNvSpPr>
              <p:nvPr/>
            </p:nvSpPr>
            <p:spPr bwMode="auto">
              <a:xfrm>
                <a:off x="2542" y="3664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6 h 25"/>
                  <a:gd name="T18" fmla="*/ 0 w 24"/>
                  <a:gd name="T19" fmla="*/ 8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0" name="Freeform 605"/>
              <p:cNvSpPr>
                <a:spLocks/>
              </p:cNvSpPr>
              <p:nvPr/>
            </p:nvSpPr>
            <p:spPr bwMode="auto">
              <a:xfrm>
                <a:off x="2619" y="3641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1 w 25"/>
                  <a:gd name="T21" fmla="*/ 12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2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1" name="Freeform 606"/>
              <p:cNvSpPr>
                <a:spLocks/>
              </p:cNvSpPr>
              <p:nvPr/>
            </p:nvSpPr>
            <p:spPr bwMode="auto">
              <a:xfrm>
                <a:off x="2386" y="3663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2" name="Freeform 607"/>
              <p:cNvSpPr>
                <a:spLocks/>
              </p:cNvSpPr>
              <p:nvPr/>
            </p:nvSpPr>
            <p:spPr bwMode="auto">
              <a:xfrm>
                <a:off x="2422" y="359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3" name="Freeform 608"/>
              <p:cNvSpPr>
                <a:spLocks/>
              </p:cNvSpPr>
              <p:nvPr/>
            </p:nvSpPr>
            <p:spPr bwMode="auto">
              <a:xfrm>
                <a:off x="2396" y="3596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3 h 24"/>
                  <a:gd name="T16" fmla="*/ 0 w 25"/>
                  <a:gd name="T17" fmla="*/ 6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4" name="Freeform 609"/>
              <p:cNvSpPr>
                <a:spLocks/>
              </p:cNvSpPr>
              <p:nvPr/>
            </p:nvSpPr>
            <p:spPr bwMode="auto">
              <a:xfrm>
                <a:off x="2462" y="3648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5" name="Freeform 610"/>
              <p:cNvSpPr>
                <a:spLocks/>
              </p:cNvSpPr>
              <p:nvPr/>
            </p:nvSpPr>
            <p:spPr bwMode="auto">
              <a:xfrm>
                <a:off x="2478" y="3775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6" name="Freeform 611"/>
              <p:cNvSpPr>
                <a:spLocks/>
              </p:cNvSpPr>
              <p:nvPr/>
            </p:nvSpPr>
            <p:spPr bwMode="auto">
              <a:xfrm>
                <a:off x="2681" y="3546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7" name="Freeform 612"/>
              <p:cNvSpPr>
                <a:spLocks/>
              </p:cNvSpPr>
              <p:nvPr/>
            </p:nvSpPr>
            <p:spPr bwMode="auto">
              <a:xfrm>
                <a:off x="2612" y="3677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8" name="Freeform 613"/>
              <p:cNvSpPr>
                <a:spLocks/>
              </p:cNvSpPr>
              <p:nvPr/>
            </p:nvSpPr>
            <p:spPr bwMode="auto">
              <a:xfrm>
                <a:off x="2542" y="3700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6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9" name="Freeform 614"/>
              <p:cNvSpPr>
                <a:spLocks/>
              </p:cNvSpPr>
              <p:nvPr/>
            </p:nvSpPr>
            <p:spPr bwMode="auto">
              <a:xfrm>
                <a:off x="2549" y="3552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0" name="Freeform 615"/>
              <p:cNvSpPr>
                <a:spLocks/>
              </p:cNvSpPr>
              <p:nvPr/>
            </p:nvSpPr>
            <p:spPr bwMode="auto">
              <a:xfrm>
                <a:off x="2572" y="3775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5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1" name="Freeform 616"/>
              <p:cNvSpPr>
                <a:spLocks/>
              </p:cNvSpPr>
              <p:nvPr/>
            </p:nvSpPr>
            <p:spPr bwMode="auto">
              <a:xfrm>
                <a:off x="2580" y="3712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2" name="Freeform 617"/>
              <p:cNvSpPr>
                <a:spLocks/>
              </p:cNvSpPr>
              <p:nvPr/>
            </p:nvSpPr>
            <p:spPr bwMode="auto">
              <a:xfrm>
                <a:off x="2624" y="3697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6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3" name="Freeform 618"/>
              <p:cNvSpPr>
                <a:spLocks/>
              </p:cNvSpPr>
              <p:nvPr/>
            </p:nvSpPr>
            <p:spPr bwMode="auto">
              <a:xfrm>
                <a:off x="2476" y="3642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4" name="Freeform 619"/>
              <p:cNvSpPr>
                <a:spLocks/>
              </p:cNvSpPr>
              <p:nvPr/>
            </p:nvSpPr>
            <p:spPr bwMode="auto">
              <a:xfrm>
                <a:off x="2355" y="3647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5" name="Freeform 620"/>
              <p:cNvSpPr>
                <a:spLocks/>
              </p:cNvSpPr>
              <p:nvPr/>
            </p:nvSpPr>
            <p:spPr bwMode="auto">
              <a:xfrm>
                <a:off x="2600" y="3734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4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6" name="Freeform 621"/>
              <p:cNvSpPr>
                <a:spLocks/>
              </p:cNvSpPr>
              <p:nvPr/>
            </p:nvSpPr>
            <p:spPr bwMode="auto">
              <a:xfrm>
                <a:off x="2401" y="3621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7" name="Freeform 622"/>
              <p:cNvSpPr>
                <a:spLocks/>
              </p:cNvSpPr>
              <p:nvPr/>
            </p:nvSpPr>
            <p:spPr bwMode="auto">
              <a:xfrm>
                <a:off x="2444" y="3717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1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8" name="Freeform 623"/>
              <p:cNvSpPr>
                <a:spLocks/>
              </p:cNvSpPr>
              <p:nvPr/>
            </p:nvSpPr>
            <p:spPr bwMode="auto">
              <a:xfrm>
                <a:off x="2311" y="3546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5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5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2 h 25"/>
                  <a:gd name="T22" fmla="*/ 4 w 25"/>
                  <a:gd name="T23" fmla="*/ 13 h 25"/>
                  <a:gd name="T24" fmla="*/ 7 w 25"/>
                  <a:gd name="T25" fmla="*/ 13 h 25"/>
                  <a:gd name="T26" fmla="*/ 9 w 25"/>
                  <a:gd name="T27" fmla="*/ 13 h 25"/>
                  <a:gd name="T28" fmla="*/ 11 w 25"/>
                  <a:gd name="T29" fmla="*/ 12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9" name="Freeform 624"/>
              <p:cNvSpPr>
                <a:spLocks/>
              </p:cNvSpPr>
              <p:nvPr/>
            </p:nvSpPr>
            <p:spPr bwMode="auto">
              <a:xfrm>
                <a:off x="2439" y="3719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0" name="Freeform 625"/>
              <p:cNvSpPr>
                <a:spLocks/>
              </p:cNvSpPr>
              <p:nvPr/>
            </p:nvSpPr>
            <p:spPr bwMode="auto">
              <a:xfrm>
                <a:off x="2522" y="3660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1" name="Freeform 626"/>
              <p:cNvSpPr>
                <a:spLocks/>
              </p:cNvSpPr>
              <p:nvPr/>
            </p:nvSpPr>
            <p:spPr bwMode="auto">
              <a:xfrm>
                <a:off x="2621" y="3648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2" name="Freeform 627"/>
              <p:cNvSpPr>
                <a:spLocks/>
              </p:cNvSpPr>
              <p:nvPr/>
            </p:nvSpPr>
            <p:spPr bwMode="auto">
              <a:xfrm>
                <a:off x="2474" y="3635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3" name="Freeform 628"/>
              <p:cNvSpPr>
                <a:spLocks/>
              </p:cNvSpPr>
              <p:nvPr/>
            </p:nvSpPr>
            <p:spPr bwMode="auto">
              <a:xfrm>
                <a:off x="2507" y="368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4" name="Freeform 629"/>
              <p:cNvSpPr>
                <a:spLocks/>
              </p:cNvSpPr>
              <p:nvPr/>
            </p:nvSpPr>
            <p:spPr bwMode="auto">
              <a:xfrm>
                <a:off x="2401" y="378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5" name="Freeform 630"/>
              <p:cNvSpPr>
                <a:spLocks/>
              </p:cNvSpPr>
              <p:nvPr/>
            </p:nvSpPr>
            <p:spPr bwMode="auto">
              <a:xfrm>
                <a:off x="2586" y="3641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1 w 25"/>
                  <a:gd name="T21" fmla="*/ 12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2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3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6" name="Freeform 631"/>
              <p:cNvSpPr>
                <a:spLocks/>
              </p:cNvSpPr>
              <p:nvPr/>
            </p:nvSpPr>
            <p:spPr bwMode="auto">
              <a:xfrm>
                <a:off x="2546" y="369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7" name="Freeform 632"/>
              <p:cNvSpPr>
                <a:spLocks/>
              </p:cNvSpPr>
              <p:nvPr/>
            </p:nvSpPr>
            <p:spPr bwMode="auto">
              <a:xfrm>
                <a:off x="2581" y="3751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8" name="Freeform 633"/>
              <p:cNvSpPr>
                <a:spLocks/>
              </p:cNvSpPr>
              <p:nvPr/>
            </p:nvSpPr>
            <p:spPr bwMode="auto">
              <a:xfrm>
                <a:off x="2618" y="3741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9" name="Freeform 634"/>
              <p:cNvSpPr>
                <a:spLocks/>
              </p:cNvSpPr>
              <p:nvPr/>
            </p:nvSpPr>
            <p:spPr bwMode="auto">
              <a:xfrm>
                <a:off x="2598" y="3667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2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0" name="Freeform 635"/>
              <p:cNvSpPr>
                <a:spLocks/>
              </p:cNvSpPr>
              <p:nvPr/>
            </p:nvSpPr>
            <p:spPr bwMode="auto">
              <a:xfrm>
                <a:off x="2453" y="368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1" name="Freeform 636"/>
              <p:cNvSpPr>
                <a:spLocks/>
              </p:cNvSpPr>
              <p:nvPr/>
            </p:nvSpPr>
            <p:spPr bwMode="auto">
              <a:xfrm>
                <a:off x="2541" y="3697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2" name="Freeform 637"/>
              <p:cNvSpPr>
                <a:spLocks/>
              </p:cNvSpPr>
              <p:nvPr/>
            </p:nvSpPr>
            <p:spPr bwMode="auto">
              <a:xfrm>
                <a:off x="2462" y="3627"/>
                <a:ext cx="12" cy="14"/>
              </a:xfrm>
              <a:custGeom>
                <a:avLst/>
                <a:gdLst>
                  <a:gd name="T0" fmla="*/ 12 w 25"/>
                  <a:gd name="T1" fmla="*/ 8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8 h 26"/>
                  <a:gd name="T18" fmla="*/ 0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6 w 25"/>
                  <a:gd name="T25" fmla="*/ 14 h 26"/>
                  <a:gd name="T26" fmla="*/ 9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8 h 26"/>
                  <a:gd name="T34" fmla="*/ 12 w 25"/>
                  <a:gd name="T35" fmla="*/ 8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3" name="Freeform 638"/>
              <p:cNvSpPr>
                <a:spLocks/>
              </p:cNvSpPr>
              <p:nvPr/>
            </p:nvSpPr>
            <p:spPr bwMode="auto">
              <a:xfrm>
                <a:off x="2531" y="3570"/>
                <a:ext cx="13" cy="13"/>
              </a:xfrm>
              <a:custGeom>
                <a:avLst/>
                <a:gdLst>
                  <a:gd name="T0" fmla="*/ 13 w 26"/>
                  <a:gd name="T1" fmla="*/ 7 h 24"/>
                  <a:gd name="T2" fmla="*/ 13 w 26"/>
                  <a:gd name="T3" fmla="*/ 4 h 24"/>
                  <a:gd name="T4" fmla="*/ 12 w 26"/>
                  <a:gd name="T5" fmla="*/ 2 h 24"/>
                  <a:gd name="T6" fmla="*/ 9 w 26"/>
                  <a:gd name="T7" fmla="*/ 1 h 24"/>
                  <a:gd name="T8" fmla="*/ 7 w 26"/>
                  <a:gd name="T9" fmla="*/ 0 h 24"/>
                  <a:gd name="T10" fmla="*/ 5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7 h 24"/>
                  <a:gd name="T18" fmla="*/ 1 w 26"/>
                  <a:gd name="T19" fmla="*/ 9 h 24"/>
                  <a:gd name="T20" fmla="*/ 2 w 26"/>
                  <a:gd name="T21" fmla="*/ 11 h 24"/>
                  <a:gd name="T22" fmla="*/ 5 w 26"/>
                  <a:gd name="T23" fmla="*/ 12 h 24"/>
                  <a:gd name="T24" fmla="*/ 7 w 26"/>
                  <a:gd name="T25" fmla="*/ 13 h 24"/>
                  <a:gd name="T26" fmla="*/ 9 w 26"/>
                  <a:gd name="T27" fmla="*/ 12 h 24"/>
                  <a:gd name="T28" fmla="*/ 12 w 26"/>
                  <a:gd name="T29" fmla="*/ 11 h 24"/>
                  <a:gd name="T30" fmla="*/ 13 w 26"/>
                  <a:gd name="T31" fmla="*/ 9 h 24"/>
                  <a:gd name="T32" fmla="*/ 13 w 26"/>
                  <a:gd name="T33" fmla="*/ 7 h 24"/>
                  <a:gd name="T34" fmla="*/ 13 w 26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4" name="Freeform 639"/>
              <p:cNvSpPr>
                <a:spLocks/>
              </p:cNvSpPr>
              <p:nvPr/>
            </p:nvSpPr>
            <p:spPr bwMode="auto">
              <a:xfrm>
                <a:off x="2439" y="3693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0 w 25"/>
                  <a:gd name="T5" fmla="*/ 2 h 24"/>
                  <a:gd name="T6" fmla="*/ 9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8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0 w 25"/>
                  <a:gd name="T29" fmla="*/ 11 h 24"/>
                  <a:gd name="T30" fmla="*/ 12 w 25"/>
                  <a:gd name="T31" fmla="*/ 8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5" name="Freeform 640"/>
              <p:cNvSpPr>
                <a:spLocks/>
              </p:cNvSpPr>
              <p:nvPr/>
            </p:nvSpPr>
            <p:spPr bwMode="auto">
              <a:xfrm>
                <a:off x="2595" y="3629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6" name="Freeform 641"/>
              <p:cNvSpPr>
                <a:spLocks/>
              </p:cNvSpPr>
              <p:nvPr/>
            </p:nvSpPr>
            <p:spPr bwMode="auto">
              <a:xfrm>
                <a:off x="2347" y="3573"/>
                <a:ext cx="13" cy="12"/>
              </a:xfrm>
              <a:custGeom>
                <a:avLst/>
                <a:gdLst>
                  <a:gd name="T0" fmla="*/ 13 w 27"/>
                  <a:gd name="T1" fmla="*/ 6 h 24"/>
                  <a:gd name="T2" fmla="*/ 12 w 27"/>
                  <a:gd name="T3" fmla="*/ 3 h 24"/>
                  <a:gd name="T4" fmla="*/ 11 w 27"/>
                  <a:gd name="T5" fmla="*/ 2 h 24"/>
                  <a:gd name="T6" fmla="*/ 9 w 27"/>
                  <a:gd name="T7" fmla="*/ 1 h 24"/>
                  <a:gd name="T8" fmla="*/ 6 w 27"/>
                  <a:gd name="T9" fmla="*/ 0 h 24"/>
                  <a:gd name="T10" fmla="*/ 4 w 27"/>
                  <a:gd name="T11" fmla="*/ 1 h 24"/>
                  <a:gd name="T12" fmla="*/ 2 w 27"/>
                  <a:gd name="T13" fmla="*/ 2 h 24"/>
                  <a:gd name="T14" fmla="*/ 1 w 27"/>
                  <a:gd name="T15" fmla="*/ 3 h 24"/>
                  <a:gd name="T16" fmla="*/ 0 w 27"/>
                  <a:gd name="T17" fmla="*/ 6 h 24"/>
                  <a:gd name="T18" fmla="*/ 1 w 27"/>
                  <a:gd name="T19" fmla="*/ 9 h 24"/>
                  <a:gd name="T20" fmla="*/ 2 w 27"/>
                  <a:gd name="T21" fmla="*/ 11 h 24"/>
                  <a:gd name="T22" fmla="*/ 4 w 27"/>
                  <a:gd name="T23" fmla="*/ 12 h 24"/>
                  <a:gd name="T24" fmla="*/ 6 w 27"/>
                  <a:gd name="T25" fmla="*/ 12 h 24"/>
                  <a:gd name="T26" fmla="*/ 9 w 27"/>
                  <a:gd name="T27" fmla="*/ 12 h 24"/>
                  <a:gd name="T28" fmla="*/ 11 w 27"/>
                  <a:gd name="T29" fmla="*/ 11 h 24"/>
                  <a:gd name="T30" fmla="*/ 12 w 27"/>
                  <a:gd name="T31" fmla="*/ 9 h 24"/>
                  <a:gd name="T32" fmla="*/ 13 w 27"/>
                  <a:gd name="T33" fmla="*/ 6 h 24"/>
                  <a:gd name="T34" fmla="*/ 13 w 27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4"/>
                  <a:gd name="T56" fmla="*/ 27 w 27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4">
                    <a:moveTo>
                      <a:pt x="27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7" name="Freeform 642"/>
              <p:cNvSpPr>
                <a:spLocks/>
              </p:cNvSpPr>
              <p:nvPr/>
            </p:nvSpPr>
            <p:spPr bwMode="auto">
              <a:xfrm>
                <a:off x="2432" y="3723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8" name="Freeform 643"/>
              <p:cNvSpPr>
                <a:spLocks/>
              </p:cNvSpPr>
              <p:nvPr/>
            </p:nvSpPr>
            <p:spPr bwMode="auto">
              <a:xfrm>
                <a:off x="2403" y="3724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5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5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9" name="Freeform 644"/>
              <p:cNvSpPr>
                <a:spLocks/>
              </p:cNvSpPr>
              <p:nvPr/>
            </p:nvSpPr>
            <p:spPr bwMode="auto">
              <a:xfrm>
                <a:off x="2500" y="3644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2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4" y="25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0" name="Freeform 645"/>
              <p:cNvSpPr>
                <a:spLocks/>
              </p:cNvSpPr>
              <p:nvPr/>
            </p:nvSpPr>
            <p:spPr bwMode="auto">
              <a:xfrm>
                <a:off x="2592" y="3630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2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2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1" name="Freeform 646"/>
              <p:cNvSpPr>
                <a:spLocks/>
              </p:cNvSpPr>
              <p:nvPr/>
            </p:nvSpPr>
            <p:spPr bwMode="auto">
              <a:xfrm>
                <a:off x="2569" y="364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2" name="Freeform 647"/>
              <p:cNvSpPr>
                <a:spLocks/>
              </p:cNvSpPr>
              <p:nvPr/>
            </p:nvSpPr>
            <p:spPr bwMode="auto">
              <a:xfrm>
                <a:off x="2607" y="3724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5 h 25"/>
                  <a:gd name="T4" fmla="*/ 11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5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3 h 25"/>
                  <a:gd name="T24" fmla="*/ 7 w 26"/>
                  <a:gd name="T25" fmla="*/ 13 h 25"/>
                  <a:gd name="T26" fmla="*/ 9 w 26"/>
                  <a:gd name="T27" fmla="*/ 13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3" name="Freeform 648"/>
              <p:cNvSpPr>
                <a:spLocks/>
              </p:cNvSpPr>
              <p:nvPr/>
            </p:nvSpPr>
            <p:spPr bwMode="auto">
              <a:xfrm>
                <a:off x="2607" y="3647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0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3 w 25"/>
                  <a:gd name="T11" fmla="*/ 1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3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4" name="Freeform 649"/>
              <p:cNvSpPr>
                <a:spLocks/>
              </p:cNvSpPr>
              <p:nvPr/>
            </p:nvSpPr>
            <p:spPr bwMode="auto">
              <a:xfrm>
                <a:off x="2288" y="358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5" name="Freeform 650"/>
              <p:cNvSpPr>
                <a:spLocks/>
              </p:cNvSpPr>
              <p:nvPr/>
            </p:nvSpPr>
            <p:spPr bwMode="auto">
              <a:xfrm>
                <a:off x="2478" y="3708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3 h 24"/>
                  <a:gd name="T24" fmla="*/ 6 w 25"/>
                  <a:gd name="T25" fmla="*/ 13 h 24"/>
                  <a:gd name="T26" fmla="*/ 9 w 25"/>
                  <a:gd name="T27" fmla="*/ 13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6" name="Freeform 651"/>
              <p:cNvSpPr>
                <a:spLocks/>
              </p:cNvSpPr>
              <p:nvPr/>
            </p:nvSpPr>
            <p:spPr bwMode="auto">
              <a:xfrm>
                <a:off x="2536" y="369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8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7 w 25"/>
                  <a:gd name="T25" fmla="*/ 12 h 25"/>
                  <a:gd name="T26" fmla="*/ 8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7" name="Freeform 652"/>
              <p:cNvSpPr>
                <a:spLocks/>
              </p:cNvSpPr>
              <p:nvPr/>
            </p:nvSpPr>
            <p:spPr bwMode="auto">
              <a:xfrm>
                <a:off x="2626" y="3724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8" name="Freeform 653"/>
              <p:cNvSpPr>
                <a:spLocks/>
              </p:cNvSpPr>
              <p:nvPr/>
            </p:nvSpPr>
            <p:spPr bwMode="auto">
              <a:xfrm>
                <a:off x="2490" y="3811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9" name="Freeform 654"/>
              <p:cNvSpPr>
                <a:spLocks/>
              </p:cNvSpPr>
              <p:nvPr/>
            </p:nvSpPr>
            <p:spPr bwMode="auto">
              <a:xfrm>
                <a:off x="2412" y="370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0" name="Freeform 655"/>
              <p:cNvSpPr>
                <a:spLocks/>
              </p:cNvSpPr>
              <p:nvPr/>
            </p:nvSpPr>
            <p:spPr bwMode="auto">
              <a:xfrm>
                <a:off x="2687" y="371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2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1 h 25"/>
                  <a:gd name="T22" fmla="*/ 5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2 w 25"/>
                  <a:gd name="T29" fmla="*/ 11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1" name="Freeform 656"/>
              <p:cNvSpPr>
                <a:spLocks/>
              </p:cNvSpPr>
              <p:nvPr/>
            </p:nvSpPr>
            <p:spPr bwMode="auto">
              <a:xfrm>
                <a:off x="2409" y="371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2" name="Freeform 657"/>
              <p:cNvSpPr>
                <a:spLocks/>
              </p:cNvSpPr>
              <p:nvPr/>
            </p:nvSpPr>
            <p:spPr bwMode="auto">
              <a:xfrm>
                <a:off x="2676" y="370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3" name="Freeform 658"/>
              <p:cNvSpPr>
                <a:spLocks/>
              </p:cNvSpPr>
              <p:nvPr/>
            </p:nvSpPr>
            <p:spPr bwMode="auto">
              <a:xfrm>
                <a:off x="2493" y="3601"/>
                <a:ext cx="13" cy="12"/>
              </a:xfrm>
              <a:custGeom>
                <a:avLst/>
                <a:gdLst>
                  <a:gd name="T0" fmla="*/ 13 w 24"/>
                  <a:gd name="T1" fmla="*/ 6 h 24"/>
                  <a:gd name="T2" fmla="*/ 12 w 24"/>
                  <a:gd name="T3" fmla="*/ 3 h 24"/>
                  <a:gd name="T4" fmla="*/ 11 w 24"/>
                  <a:gd name="T5" fmla="*/ 2 h 24"/>
                  <a:gd name="T6" fmla="*/ 9 w 24"/>
                  <a:gd name="T7" fmla="*/ 1 h 24"/>
                  <a:gd name="T8" fmla="*/ 7 w 24"/>
                  <a:gd name="T9" fmla="*/ 0 h 24"/>
                  <a:gd name="T10" fmla="*/ 4 w 24"/>
                  <a:gd name="T11" fmla="*/ 1 h 24"/>
                  <a:gd name="T12" fmla="*/ 2 w 24"/>
                  <a:gd name="T13" fmla="*/ 2 h 24"/>
                  <a:gd name="T14" fmla="*/ 1 w 24"/>
                  <a:gd name="T15" fmla="*/ 3 h 24"/>
                  <a:gd name="T16" fmla="*/ 0 w 24"/>
                  <a:gd name="T17" fmla="*/ 6 h 24"/>
                  <a:gd name="T18" fmla="*/ 1 w 24"/>
                  <a:gd name="T19" fmla="*/ 9 h 24"/>
                  <a:gd name="T20" fmla="*/ 2 w 24"/>
                  <a:gd name="T21" fmla="*/ 11 h 24"/>
                  <a:gd name="T22" fmla="*/ 4 w 24"/>
                  <a:gd name="T23" fmla="*/ 12 h 24"/>
                  <a:gd name="T24" fmla="*/ 7 w 24"/>
                  <a:gd name="T25" fmla="*/ 12 h 24"/>
                  <a:gd name="T26" fmla="*/ 9 w 24"/>
                  <a:gd name="T27" fmla="*/ 12 h 24"/>
                  <a:gd name="T28" fmla="*/ 11 w 24"/>
                  <a:gd name="T29" fmla="*/ 11 h 24"/>
                  <a:gd name="T30" fmla="*/ 12 w 24"/>
                  <a:gd name="T31" fmla="*/ 9 h 24"/>
                  <a:gd name="T32" fmla="*/ 13 w 24"/>
                  <a:gd name="T33" fmla="*/ 6 h 24"/>
                  <a:gd name="T34" fmla="*/ 13 w 24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4" name="Freeform 659"/>
              <p:cNvSpPr>
                <a:spLocks/>
              </p:cNvSpPr>
              <p:nvPr/>
            </p:nvSpPr>
            <p:spPr bwMode="auto">
              <a:xfrm>
                <a:off x="2380" y="3559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5" name="Freeform 660"/>
              <p:cNvSpPr>
                <a:spLocks/>
              </p:cNvSpPr>
              <p:nvPr/>
            </p:nvSpPr>
            <p:spPr bwMode="auto">
              <a:xfrm>
                <a:off x="2511" y="3711"/>
                <a:ext cx="13" cy="12"/>
              </a:xfrm>
              <a:custGeom>
                <a:avLst/>
                <a:gdLst>
                  <a:gd name="T0" fmla="*/ 13 w 24"/>
                  <a:gd name="T1" fmla="*/ 6 h 24"/>
                  <a:gd name="T2" fmla="*/ 12 w 24"/>
                  <a:gd name="T3" fmla="*/ 3 h 24"/>
                  <a:gd name="T4" fmla="*/ 11 w 24"/>
                  <a:gd name="T5" fmla="*/ 2 h 24"/>
                  <a:gd name="T6" fmla="*/ 9 w 24"/>
                  <a:gd name="T7" fmla="*/ 1 h 24"/>
                  <a:gd name="T8" fmla="*/ 7 w 24"/>
                  <a:gd name="T9" fmla="*/ 0 h 24"/>
                  <a:gd name="T10" fmla="*/ 4 w 24"/>
                  <a:gd name="T11" fmla="*/ 1 h 24"/>
                  <a:gd name="T12" fmla="*/ 2 w 24"/>
                  <a:gd name="T13" fmla="*/ 2 h 24"/>
                  <a:gd name="T14" fmla="*/ 1 w 24"/>
                  <a:gd name="T15" fmla="*/ 3 h 24"/>
                  <a:gd name="T16" fmla="*/ 0 w 24"/>
                  <a:gd name="T17" fmla="*/ 6 h 24"/>
                  <a:gd name="T18" fmla="*/ 1 w 24"/>
                  <a:gd name="T19" fmla="*/ 9 h 24"/>
                  <a:gd name="T20" fmla="*/ 2 w 24"/>
                  <a:gd name="T21" fmla="*/ 11 h 24"/>
                  <a:gd name="T22" fmla="*/ 4 w 24"/>
                  <a:gd name="T23" fmla="*/ 12 h 24"/>
                  <a:gd name="T24" fmla="*/ 7 w 24"/>
                  <a:gd name="T25" fmla="*/ 12 h 24"/>
                  <a:gd name="T26" fmla="*/ 9 w 24"/>
                  <a:gd name="T27" fmla="*/ 12 h 24"/>
                  <a:gd name="T28" fmla="*/ 11 w 24"/>
                  <a:gd name="T29" fmla="*/ 11 h 24"/>
                  <a:gd name="T30" fmla="*/ 12 w 24"/>
                  <a:gd name="T31" fmla="*/ 9 h 24"/>
                  <a:gd name="T32" fmla="*/ 13 w 24"/>
                  <a:gd name="T33" fmla="*/ 6 h 24"/>
                  <a:gd name="T34" fmla="*/ 13 w 24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6" name="Freeform 661"/>
              <p:cNvSpPr>
                <a:spLocks/>
              </p:cNvSpPr>
              <p:nvPr/>
            </p:nvSpPr>
            <p:spPr bwMode="auto">
              <a:xfrm>
                <a:off x="2385" y="3710"/>
                <a:ext cx="13" cy="13"/>
              </a:xfrm>
              <a:custGeom>
                <a:avLst/>
                <a:gdLst>
                  <a:gd name="T0" fmla="*/ 13 w 26"/>
                  <a:gd name="T1" fmla="*/ 7 h 26"/>
                  <a:gd name="T2" fmla="*/ 13 w 26"/>
                  <a:gd name="T3" fmla="*/ 5 h 26"/>
                  <a:gd name="T4" fmla="*/ 11 w 26"/>
                  <a:gd name="T5" fmla="*/ 2 h 26"/>
                  <a:gd name="T6" fmla="*/ 9 w 26"/>
                  <a:gd name="T7" fmla="*/ 1 h 26"/>
                  <a:gd name="T8" fmla="*/ 7 w 26"/>
                  <a:gd name="T9" fmla="*/ 0 h 26"/>
                  <a:gd name="T10" fmla="*/ 5 w 26"/>
                  <a:gd name="T11" fmla="*/ 1 h 26"/>
                  <a:gd name="T12" fmla="*/ 2 w 26"/>
                  <a:gd name="T13" fmla="*/ 2 h 26"/>
                  <a:gd name="T14" fmla="*/ 1 w 26"/>
                  <a:gd name="T15" fmla="*/ 5 h 26"/>
                  <a:gd name="T16" fmla="*/ 0 w 26"/>
                  <a:gd name="T17" fmla="*/ 7 h 26"/>
                  <a:gd name="T18" fmla="*/ 1 w 26"/>
                  <a:gd name="T19" fmla="*/ 9 h 26"/>
                  <a:gd name="T20" fmla="*/ 2 w 26"/>
                  <a:gd name="T21" fmla="*/ 11 h 26"/>
                  <a:gd name="T22" fmla="*/ 5 w 26"/>
                  <a:gd name="T23" fmla="*/ 13 h 26"/>
                  <a:gd name="T24" fmla="*/ 7 w 26"/>
                  <a:gd name="T25" fmla="*/ 13 h 26"/>
                  <a:gd name="T26" fmla="*/ 9 w 26"/>
                  <a:gd name="T27" fmla="*/ 13 h 26"/>
                  <a:gd name="T28" fmla="*/ 11 w 26"/>
                  <a:gd name="T29" fmla="*/ 11 h 26"/>
                  <a:gd name="T30" fmla="*/ 13 w 26"/>
                  <a:gd name="T31" fmla="*/ 9 h 26"/>
                  <a:gd name="T32" fmla="*/ 13 w 26"/>
                  <a:gd name="T33" fmla="*/ 7 h 26"/>
                  <a:gd name="T34" fmla="*/ 13 w 26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26" y="14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7" name="Freeform 662"/>
              <p:cNvSpPr>
                <a:spLocks/>
              </p:cNvSpPr>
              <p:nvPr/>
            </p:nvSpPr>
            <p:spPr bwMode="auto">
              <a:xfrm>
                <a:off x="2469" y="3669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8" name="Freeform 663"/>
              <p:cNvSpPr>
                <a:spLocks/>
              </p:cNvSpPr>
              <p:nvPr/>
            </p:nvSpPr>
            <p:spPr bwMode="auto">
              <a:xfrm>
                <a:off x="2537" y="3720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9" name="Freeform 664"/>
              <p:cNvSpPr>
                <a:spLocks/>
              </p:cNvSpPr>
              <p:nvPr/>
            </p:nvSpPr>
            <p:spPr bwMode="auto">
              <a:xfrm>
                <a:off x="2401" y="3718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0" name="Freeform 665"/>
              <p:cNvSpPr>
                <a:spLocks/>
              </p:cNvSpPr>
              <p:nvPr/>
            </p:nvSpPr>
            <p:spPr bwMode="auto">
              <a:xfrm>
                <a:off x="2409" y="365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1" name="Freeform 666"/>
              <p:cNvSpPr>
                <a:spLocks/>
              </p:cNvSpPr>
              <p:nvPr/>
            </p:nvSpPr>
            <p:spPr bwMode="auto">
              <a:xfrm>
                <a:off x="2324" y="369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2" name="Freeform 667"/>
              <p:cNvSpPr>
                <a:spLocks/>
              </p:cNvSpPr>
              <p:nvPr/>
            </p:nvSpPr>
            <p:spPr bwMode="auto">
              <a:xfrm>
                <a:off x="2603" y="3669"/>
                <a:ext cx="13" cy="13"/>
              </a:xfrm>
              <a:custGeom>
                <a:avLst/>
                <a:gdLst>
                  <a:gd name="T0" fmla="*/ 13 w 24"/>
                  <a:gd name="T1" fmla="*/ 7 h 25"/>
                  <a:gd name="T2" fmla="*/ 13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3 w 24"/>
                  <a:gd name="T31" fmla="*/ 9 h 25"/>
                  <a:gd name="T32" fmla="*/ 13 w 24"/>
                  <a:gd name="T33" fmla="*/ 7 h 25"/>
                  <a:gd name="T34" fmla="*/ 13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3" name="Freeform 668"/>
              <p:cNvSpPr>
                <a:spLocks/>
              </p:cNvSpPr>
              <p:nvPr/>
            </p:nvSpPr>
            <p:spPr bwMode="auto">
              <a:xfrm>
                <a:off x="2393" y="359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4" name="Freeform 669"/>
              <p:cNvSpPr>
                <a:spLocks/>
              </p:cNvSpPr>
              <p:nvPr/>
            </p:nvSpPr>
            <p:spPr bwMode="auto">
              <a:xfrm>
                <a:off x="2507" y="362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5" name="Freeform 670"/>
              <p:cNvSpPr>
                <a:spLocks/>
              </p:cNvSpPr>
              <p:nvPr/>
            </p:nvSpPr>
            <p:spPr bwMode="auto">
              <a:xfrm>
                <a:off x="2550" y="3633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6" name="Freeform 671"/>
              <p:cNvSpPr>
                <a:spLocks/>
              </p:cNvSpPr>
              <p:nvPr/>
            </p:nvSpPr>
            <p:spPr bwMode="auto">
              <a:xfrm>
                <a:off x="2523" y="3651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7" name="Freeform 672"/>
              <p:cNvSpPr>
                <a:spLocks/>
              </p:cNvSpPr>
              <p:nvPr/>
            </p:nvSpPr>
            <p:spPr bwMode="auto">
              <a:xfrm>
                <a:off x="2539" y="3678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8" name="Freeform 673"/>
              <p:cNvSpPr>
                <a:spLocks/>
              </p:cNvSpPr>
              <p:nvPr/>
            </p:nvSpPr>
            <p:spPr bwMode="auto">
              <a:xfrm>
                <a:off x="2329" y="365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9" name="Freeform 674"/>
              <p:cNvSpPr>
                <a:spLocks/>
              </p:cNvSpPr>
              <p:nvPr/>
            </p:nvSpPr>
            <p:spPr bwMode="auto">
              <a:xfrm>
                <a:off x="2525" y="356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0" name="Freeform 675"/>
              <p:cNvSpPr>
                <a:spLocks/>
              </p:cNvSpPr>
              <p:nvPr/>
            </p:nvSpPr>
            <p:spPr bwMode="auto">
              <a:xfrm>
                <a:off x="2472" y="3696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5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5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1" name="Freeform 676"/>
              <p:cNvSpPr>
                <a:spLocks/>
              </p:cNvSpPr>
              <p:nvPr/>
            </p:nvSpPr>
            <p:spPr bwMode="auto">
              <a:xfrm>
                <a:off x="2442" y="3496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2" name="Freeform 677"/>
              <p:cNvSpPr>
                <a:spLocks/>
              </p:cNvSpPr>
              <p:nvPr/>
            </p:nvSpPr>
            <p:spPr bwMode="auto">
              <a:xfrm>
                <a:off x="2369" y="369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3" name="Freeform 678"/>
              <p:cNvSpPr>
                <a:spLocks/>
              </p:cNvSpPr>
              <p:nvPr/>
            </p:nvSpPr>
            <p:spPr bwMode="auto">
              <a:xfrm>
                <a:off x="2578" y="357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4" name="Freeform 679"/>
              <p:cNvSpPr>
                <a:spLocks/>
              </p:cNvSpPr>
              <p:nvPr/>
            </p:nvSpPr>
            <p:spPr bwMode="auto">
              <a:xfrm>
                <a:off x="2599" y="3713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2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5" name="Freeform 680"/>
              <p:cNvSpPr>
                <a:spLocks/>
              </p:cNvSpPr>
              <p:nvPr/>
            </p:nvSpPr>
            <p:spPr bwMode="auto">
              <a:xfrm>
                <a:off x="2252" y="356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1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6" name="Freeform 681"/>
              <p:cNvSpPr>
                <a:spLocks/>
              </p:cNvSpPr>
              <p:nvPr/>
            </p:nvSpPr>
            <p:spPr bwMode="auto">
              <a:xfrm>
                <a:off x="2283" y="3536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5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5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2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0 w 25"/>
                  <a:gd name="T29" fmla="*/ 12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7" name="Freeform 682"/>
              <p:cNvSpPr>
                <a:spLocks/>
              </p:cNvSpPr>
              <p:nvPr/>
            </p:nvSpPr>
            <p:spPr bwMode="auto">
              <a:xfrm>
                <a:off x="2328" y="359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8" name="Freeform 683"/>
              <p:cNvSpPr>
                <a:spLocks/>
              </p:cNvSpPr>
              <p:nvPr/>
            </p:nvSpPr>
            <p:spPr bwMode="auto">
              <a:xfrm>
                <a:off x="2451" y="3685"/>
                <a:ext cx="13" cy="13"/>
              </a:xfrm>
              <a:custGeom>
                <a:avLst/>
                <a:gdLst>
                  <a:gd name="T0" fmla="*/ 13 w 26"/>
                  <a:gd name="T1" fmla="*/ 7 h 24"/>
                  <a:gd name="T2" fmla="*/ 13 w 26"/>
                  <a:gd name="T3" fmla="*/ 4 h 24"/>
                  <a:gd name="T4" fmla="*/ 11 w 26"/>
                  <a:gd name="T5" fmla="*/ 2 h 24"/>
                  <a:gd name="T6" fmla="*/ 9 w 26"/>
                  <a:gd name="T7" fmla="*/ 1 h 24"/>
                  <a:gd name="T8" fmla="*/ 6 w 26"/>
                  <a:gd name="T9" fmla="*/ 0 h 24"/>
                  <a:gd name="T10" fmla="*/ 5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7 h 24"/>
                  <a:gd name="T18" fmla="*/ 1 w 26"/>
                  <a:gd name="T19" fmla="*/ 9 h 24"/>
                  <a:gd name="T20" fmla="*/ 2 w 26"/>
                  <a:gd name="T21" fmla="*/ 11 h 24"/>
                  <a:gd name="T22" fmla="*/ 5 w 26"/>
                  <a:gd name="T23" fmla="*/ 13 h 24"/>
                  <a:gd name="T24" fmla="*/ 6 w 26"/>
                  <a:gd name="T25" fmla="*/ 13 h 24"/>
                  <a:gd name="T26" fmla="*/ 9 w 26"/>
                  <a:gd name="T27" fmla="*/ 13 h 24"/>
                  <a:gd name="T28" fmla="*/ 11 w 26"/>
                  <a:gd name="T29" fmla="*/ 11 h 24"/>
                  <a:gd name="T30" fmla="*/ 13 w 26"/>
                  <a:gd name="T31" fmla="*/ 9 h 24"/>
                  <a:gd name="T32" fmla="*/ 13 w 26"/>
                  <a:gd name="T33" fmla="*/ 7 h 24"/>
                  <a:gd name="T34" fmla="*/ 13 w 26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9" name="Freeform 684"/>
              <p:cNvSpPr>
                <a:spLocks/>
              </p:cNvSpPr>
              <p:nvPr/>
            </p:nvSpPr>
            <p:spPr bwMode="auto">
              <a:xfrm>
                <a:off x="2557" y="3762"/>
                <a:ext cx="13" cy="13"/>
              </a:xfrm>
              <a:custGeom>
                <a:avLst/>
                <a:gdLst>
                  <a:gd name="T0" fmla="*/ 13 w 24"/>
                  <a:gd name="T1" fmla="*/ 7 h 27"/>
                  <a:gd name="T2" fmla="*/ 13 w 24"/>
                  <a:gd name="T3" fmla="*/ 4 h 27"/>
                  <a:gd name="T4" fmla="*/ 11 w 24"/>
                  <a:gd name="T5" fmla="*/ 2 h 27"/>
                  <a:gd name="T6" fmla="*/ 9 w 24"/>
                  <a:gd name="T7" fmla="*/ 1 h 27"/>
                  <a:gd name="T8" fmla="*/ 7 w 24"/>
                  <a:gd name="T9" fmla="*/ 0 h 27"/>
                  <a:gd name="T10" fmla="*/ 4 w 24"/>
                  <a:gd name="T11" fmla="*/ 1 h 27"/>
                  <a:gd name="T12" fmla="*/ 2 w 24"/>
                  <a:gd name="T13" fmla="*/ 2 h 27"/>
                  <a:gd name="T14" fmla="*/ 1 w 24"/>
                  <a:gd name="T15" fmla="*/ 4 h 27"/>
                  <a:gd name="T16" fmla="*/ 0 w 24"/>
                  <a:gd name="T17" fmla="*/ 7 h 27"/>
                  <a:gd name="T18" fmla="*/ 1 w 24"/>
                  <a:gd name="T19" fmla="*/ 9 h 27"/>
                  <a:gd name="T20" fmla="*/ 2 w 24"/>
                  <a:gd name="T21" fmla="*/ 11 h 27"/>
                  <a:gd name="T22" fmla="*/ 4 w 24"/>
                  <a:gd name="T23" fmla="*/ 12 h 27"/>
                  <a:gd name="T24" fmla="*/ 7 w 24"/>
                  <a:gd name="T25" fmla="*/ 13 h 27"/>
                  <a:gd name="T26" fmla="*/ 9 w 24"/>
                  <a:gd name="T27" fmla="*/ 12 h 27"/>
                  <a:gd name="T28" fmla="*/ 11 w 24"/>
                  <a:gd name="T29" fmla="*/ 11 h 27"/>
                  <a:gd name="T30" fmla="*/ 13 w 24"/>
                  <a:gd name="T31" fmla="*/ 9 h 27"/>
                  <a:gd name="T32" fmla="*/ 13 w 24"/>
                  <a:gd name="T33" fmla="*/ 7 h 27"/>
                  <a:gd name="T34" fmla="*/ 13 w 24"/>
                  <a:gd name="T35" fmla="*/ 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7"/>
                  <a:gd name="T56" fmla="*/ 24 w 24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7">
                    <a:moveTo>
                      <a:pt x="24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0" name="Freeform 685"/>
              <p:cNvSpPr>
                <a:spLocks/>
              </p:cNvSpPr>
              <p:nvPr/>
            </p:nvSpPr>
            <p:spPr bwMode="auto">
              <a:xfrm>
                <a:off x="2616" y="3648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1" name="Freeform 686"/>
              <p:cNvSpPr>
                <a:spLocks/>
              </p:cNvSpPr>
              <p:nvPr/>
            </p:nvSpPr>
            <p:spPr bwMode="auto">
              <a:xfrm>
                <a:off x="2588" y="368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1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1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2" name="Freeform 687"/>
              <p:cNvSpPr>
                <a:spLocks/>
              </p:cNvSpPr>
              <p:nvPr/>
            </p:nvSpPr>
            <p:spPr bwMode="auto">
              <a:xfrm>
                <a:off x="2454" y="3601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3 h 24"/>
                  <a:gd name="T16" fmla="*/ 0 w 25"/>
                  <a:gd name="T17" fmla="*/ 6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3" name="Freeform 688"/>
              <p:cNvSpPr>
                <a:spLocks/>
              </p:cNvSpPr>
              <p:nvPr/>
            </p:nvSpPr>
            <p:spPr bwMode="auto">
              <a:xfrm>
                <a:off x="2623" y="3729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4" name="Freeform 689"/>
              <p:cNvSpPr>
                <a:spLocks/>
              </p:cNvSpPr>
              <p:nvPr/>
            </p:nvSpPr>
            <p:spPr bwMode="auto">
              <a:xfrm>
                <a:off x="2354" y="3708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5" name="Freeform 690"/>
              <p:cNvSpPr>
                <a:spLocks/>
              </p:cNvSpPr>
              <p:nvPr/>
            </p:nvSpPr>
            <p:spPr bwMode="auto">
              <a:xfrm>
                <a:off x="2535" y="3665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1 w 25"/>
                  <a:gd name="T3" fmla="*/ 3 h 24"/>
                  <a:gd name="T4" fmla="*/ 10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3 w 25"/>
                  <a:gd name="T11" fmla="*/ 0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3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0 w 25"/>
                  <a:gd name="T29" fmla="*/ 11 h 24"/>
                  <a:gd name="T30" fmla="*/ 11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6" name="Freeform 691"/>
              <p:cNvSpPr>
                <a:spLocks/>
              </p:cNvSpPr>
              <p:nvPr/>
            </p:nvSpPr>
            <p:spPr bwMode="auto">
              <a:xfrm>
                <a:off x="2575" y="3539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7" name="Freeform 692"/>
              <p:cNvSpPr>
                <a:spLocks/>
              </p:cNvSpPr>
              <p:nvPr/>
            </p:nvSpPr>
            <p:spPr bwMode="auto">
              <a:xfrm>
                <a:off x="2551" y="3713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3 w 25"/>
                  <a:gd name="T3" fmla="*/ 4 h 24"/>
                  <a:gd name="T4" fmla="*/ 11 w 25"/>
                  <a:gd name="T5" fmla="*/ 2 h 24"/>
                  <a:gd name="T6" fmla="*/ 9 w 25"/>
                  <a:gd name="T7" fmla="*/ 0 h 24"/>
                  <a:gd name="T8" fmla="*/ 7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3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8" name="Freeform 693"/>
              <p:cNvSpPr>
                <a:spLocks/>
              </p:cNvSpPr>
              <p:nvPr/>
            </p:nvSpPr>
            <p:spPr bwMode="auto">
              <a:xfrm>
                <a:off x="2572" y="3652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9" name="Freeform 694"/>
              <p:cNvSpPr>
                <a:spLocks/>
              </p:cNvSpPr>
              <p:nvPr/>
            </p:nvSpPr>
            <p:spPr bwMode="auto">
              <a:xfrm>
                <a:off x="2432" y="377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8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0" name="Freeform 695"/>
              <p:cNvSpPr>
                <a:spLocks/>
              </p:cNvSpPr>
              <p:nvPr/>
            </p:nvSpPr>
            <p:spPr bwMode="auto">
              <a:xfrm>
                <a:off x="2531" y="372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7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1" name="Freeform 696"/>
              <p:cNvSpPr>
                <a:spLocks/>
              </p:cNvSpPr>
              <p:nvPr/>
            </p:nvSpPr>
            <p:spPr bwMode="auto">
              <a:xfrm>
                <a:off x="2403" y="368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2" name="Freeform 697"/>
              <p:cNvSpPr>
                <a:spLocks/>
              </p:cNvSpPr>
              <p:nvPr/>
            </p:nvSpPr>
            <p:spPr bwMode="auto">
              <a:xfrm>
                <a:off x="2639" y="3641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3" name="Freeform 698"/>
              <p:cNvSpPr>
                <a:spLocks/>
              </p:cNvSpPr>
              <p:nvPr/>
            </p:nvSpPr>
            <p:spPr bwMode="auto">
              <a:xfrm>
                <a:off x="2559" y="3597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5 h 26"/>
                  <a:gd name="T4" fmla="*/ 12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5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5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2 w 25"/>
                  <a:gd name="T29" fmla="*/ 11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4" name="Freeform 699"/>
              <p:cNvSpPr>
                <a:spLocks/>
              </p:cNvSpPr>
              <p:nvPr/>
            </p:nvSpPr>
            <p:spPr bwMode="auto">
              <a:xfrm>
                <a:off x="2426" y="365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5" name="Freeform 700"/>
              <p:cNvSpPr>
                <a:spLocks/>
              </p:cNvSpPr>
              <p:nvPr/>
            </p:nvSpPr>
            <p:spPr bwMode="auto">
              <a:xfrm>
                <a:off x="2291" y="3657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6" name="Freeform 701"/>
              <p:cNvSpPr>
                <a:spLocks/>
              </p:cNvSpPr>
              <p:nvPr/>
            </p:nvSpPr>
            <p:spPr bwMode="auto">
              <a:xfrm>
                <a:off x="2529" y="3691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7" name="Freeform 702"/>
              <p:cNvSpPr>
                <a:spLocks/>
              </p:cNvSpPr>
              <p:nvPr/>
            </p:nvSpPr>
            <p:spPr bwMode="auto">
              <a:xfrm>
                <a:off x="2342" y="3599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7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095" name="Group 904"/>
            <p:cNvGrpSpPr>
              <a:grpSpLocks/>
            </p:cNvGrpSpPr>
            <p:nvPr/>
          </p:nvGrpSpPr>
          <p:grpSpPr bwMode="auto">
            <a:xfrm>
              <a:off x="2228" y="3437"/>
              <a:ext cx="441" cy="530"/>
              <a:chOff x="2228" y="3425"/>
              <a:chExt cx="441" cy="530"/>
            </a:xfrm>
          </p:grpSpPr>
          <p:sp>
            <p:nvSpPr>
              <p:cNvPr id="46338" name="Freeform 704"/>
              <p:cNvSpPr>
                <a:spLocks/>
              </p:cNvSpPr>
              <p:nvPr/>
            </p:nvSpPr>
            <p:spPr bwMode="auto">
              <a:xfrm>
                <a:off x="2527" y="3660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4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39" name="Freeform 705"/>
              <p:cNvSpPr>
                <a:spLocks/>
              </p:cNvSpPr>
              <p:nvPr/>
            </p:nvSpPr>
            <p:spPr bwMode="auto">
              <a:xfrm>
                <a:off x="2398" y="368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0" name="Freeform 706"/>
              <p:cNvSpPr>
                <a:spLocks/>
              </p:cNvSpPr>
              <p:nvPr/>
            </p:nvSpPr>
            <p:spPr bwMode="auto">
              <a:xfrm>
                <a:off x="2419" y="3666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1" name="Freeform 707"/>
              <p:cNvSpPr>
                <a:spLocks/>
              </p:cNvSpPr>
              <p:nvPr/>
            </p:nvSpPr>
            <p:spPr bwMode="auto">
              <a:xfrm>
                <a:off x="2474" y="357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2" name="Freeform 708"/>
              <p:cNvSpPr>
                <a:spLocks/>
              </p:cNvSpPr>
              <p:nvPr/>
            </p:nvSpPr>
            <p:spPr bwMode="auto">
              <a:xfrm>
                <a:off x="2562" y="3527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5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3" name="Freeform 709"/>
              <p:cNvSpPr>
                <a:spLocks/>
              </p:cNvSpPr>
              <p:nvPr/>
            </p:nvSpPr>
            <p:spPr bwMode="auto">
              <a:xfrm>
                <a:off x="2588" y="3657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4" name="Freeform 710"/>
              <p:cNvSpPr>
                <a:spLocks/>
              </p:cNvSpPr>
              <p:nvPr/>
            </p:nvSpPr>
            <p:spPr bwMode="auto">
              <a:xfrm>
                <a:off x="2340" y="3528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8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6 h 25"/>
                  <a:gd name="T18" fmla="*/ 0 w 24"/>
                  <a:gd name="T19" fmla="*/ 9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8 w 24"/>
                  <a:gd name="T27" fmla="*/ 12 h 25"/>
                  <a:gd name="T28" fmla="*/ 11 w 24"/>
                  <a:gd name="T29" fmla="*/ 10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5" name="Freeform 711"/>
              <p:cNvSpPr>
                <a:spLocks/>
              </p:cNvSpPr>
              <p:nvPr/>
            </p:nvSpPr>
            <p:spPr bwMode="auto">
              <a:xfrm>
                <a:off x="2430" y="3706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6" name="Freeform 712"/>
              <p:cNvSpPr>
                <a:spLocks/>
              </p:cNvSpPr>
              <p:nvPr/>
            </p:nvSpPr>
            <p:spPr bwMode="auto">
              <a:xfrm>
                <a:off x="2369" y="3684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7" name="Freeform 713"/>
              <p:cNvSpPr>
                <a:spLocks/>
              </p:cNvSpPr>
              <p:nvPr/>
            </p:nvSpPr>
            <p:spPr bwMode="auto">
              <a:xfrm>
                <a:off x="2514" y="3634"/>
                <a:ext cx="12" cy="13"/>
              </a:xfrm>
              <a:custGeom>
                <a:avLst/>
                <a:gdLst>
                  <a:gd name="T0" fmla="*/ 12 w 24"/>
                  <a:gd name="T1" fmla="*/ 6 h 26"/>
                  <a:gd name="T2" fmla="*/ 12 w 24"/>
                  <a:gd name="T3" fmla="*/ 4 h 26"/>
                  <a:gd name="T4" fmla="*/ 11 w 24"/>
                  <a:gd name="T5" fmla="*/ 2 h 26"/>
                  <a:gd name="T6" fmla="*/ 9 w 24"/>
                  <a:gd name="T7" fmla="*/ 1 h 26"/>
                  <a:gd name="T8" fmla="*/ 6 w 24"/>
                  <a:gd name="T9" fmla="*/ 0 h 26"/>
                  <a:gd name="T10" fmla="*/ 3 w 24"/>
                  <a:gd name="T11" fmla="*/ 1 h 26"/>
                  <a:gd name="T12" fmla="*/ 2 w 24"/>
                  <a:gd name="T13" fmla="*/ 2 h 26"/>
                  <a:gd name="T14" fmla="*/ 0 w 24"/>
                  <a:gd name="T15" fmla="*/ 4 h 26"/>
                  <a:gd name="T16" fmla="*/ 0 w 24"/>
                  <a:gd name="T17" fmla="*/ 6 h 26"/>
                  <a:gd name="T18" fmla="*/ 0 w 24"/>
                  <a:gd name="T19" fmla="*/ 9 h 26"/>
                  <a:gd name="T20" fmla="*/ 2 w 24"/>
                  <a:gd name="T21" fmla="*/ 11 h 26"/>
                  <a:gd name="T22" fmla="*/ 3 w 24"/>
                  <a:gd name="T23" fmla="*/ 13 h 26"/>
                  <a:gd name="T24" fmla="*/ 6 w 24"/>
                  <a:gd name="T25" fmla="*/ 13 h 26"/>
                  <a:gd name="T26" fmla="*/ 9 w 24"/>
                  <a:gd name="T27" fmla="*/ 13 h 26"/>
                  <a:gd name="T28" fmla="*/ 11 w 24"/>
                  <a:gd name="T29" fmla="*/ 11 h 26"/>
                  <a:gd name="T30" fmla="*/ 12 w 24"/>
                  <a:gd name="T31" fmla="*/ 9 h 26"/>
                  <a:gd name="T32" fmla="*/ 12 w 24"/>
                  <a:gd name="T33" fmla="*/ 6 h 26"/>
                  <a:gd name="T34" fmla="*/ 12 w 24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6"/>
                  <a:gd name="T56" fmla="*/ 24 w 24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6">
                    <a:moveTo>
                      <a:pt x="24" y="12"/>
                    </a:moveTo>
                    <a:lnTo>
                      <a:pt x="23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8" name="Freeform 714"/>
              <p:cNvSpPr>
                <a:spLocks/>
              </p:cNvSpPr>
              <p:nvPr/>
            </p:nvSpPr>
            <p:spPr bwMode="auto">
              <a:xfrm>
                <a:off x="2557" y="3732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9" name="Freeform 715"/>
              <p:cNvSpPr>
                <a:spLocks/>
              </p:cNvSpPr>
              <p:nvPr/>
            </p:nvSpPr>
            <p:spPr bwMode="auto">
              <a:xfrm>
                <a:off x="2497" y="3566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0" name="Freeform 716"/>
              <p:cNvSpPr>
                <a:spLocks/>
              </p:cNvSpPr>
              <p:nvPr/>
            </p:nvSpPr>
            <p:spPr bwMode="auto">
              <a:xfrm>
                <a:off x="2387" y="3693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1" name="Freeform 717"/>
              <p:cNvSpPr>
                <a:spLocks/>
              </p:cNvSpPr>
              <p:nvPr/>
            </p:nvSpPr>
            <p:spPr bwMode="auto">
              <a:xfrm>
                <a:off x="2656" y="3636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2" name="Freeform 718"/>
              <p:cNvSpPr>
                <a:spLocks/>
              </p:cNvSpPr>
              <p:nvPr/>
            </p:nvSpPr>
            <p:spPr bwMode="auto">
              <a:xfrm>
                <a:off x="2509" y="3638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3" name="Freeform 719"/>
              <p:cNvSpPr>
                <a:spLocks/>
              </p:cNvSpPr>
              <p:nvPr/>
            </p:nvSpPr>
            <p:spPr bwMode="auto">
              <a:xfrm>
                <a:off x="2285" y="3683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0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4" name="Freeform 720"/>
              <p:cNvSpPr>
                <a:spLocks/>
              </p:cNvSpPr>
              <p:nvPr/>
            </p:nvSpPr>
            <p:spPr bwMode="auto">
              <a:xfrm>
                <a:off x="2600" y="3603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5" name="Freeform 721"/>
              <p:cNvSpPr>
                <a:spLocks/>
              </p:cNvSpPr>
              <p:nvPr/>
            </p:nvSpPr>
            <p:spPr bwMode="auto">
              <a:xfrm>
                <a:off x="2471" y="3629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3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6" name="Freeform 722"/>
              <p:cNvSpPr>
                <a:spLocks/>
              </p:cNvSpPr>
              <p:nvPr/>
            </p:nvSpPr>
            <p:spPr bwMode="auto">
              <a:xfrm>
                <a:off x="2618" y="363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2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5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2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7" name="Freeform 723"/>
              <p:cNvSpPr>
                <a:spLocks/>
              </p:cNvSpPr>
              <p:nvPr/>
            </p:nvSpPr>
            <p:spPr bwMode="auto">
              <a:xfrm>
                <a:off x="2550" y="3662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1 w 25"/>
                  <a:gd name="T3" fmla="*/ 4 h 24"/>
                  <a:gd name="T4" fmla="*/ 10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3 w 25"/>
                  <a:gd name="T11" fmla="*/ 1 h 24"/>
                  <a:gd name="T12" fmla="*/ 1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1 w 25"/>
                  <a:gd name="T21" fmla="*/ 11 h 24"/>
                  <a:gd name="T22" fmla="*/ 3 w 25"/>
                  <a:gd name="T23" fmla="*/ 13 h 24"/>
                  <a:gd name="T24" fmla="*/ 6 w 25"/>
                  <a:gd name="T25" fmla="*/ 13 h 24"/>
                  <a:gd name="T26" fmla="*/ 8 w 25"/>
                  <a:gd name="T27" fmla="*/ 13 h 24"/>
                  <a:gd name="T28" fmla="*/ 10 w 25"/>
                  <a:gd name="T29" fmla="*/ 11 h 24"/>
                  <a:gd name="T30" fmla="*/ 11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8" name="Freeform 724"/>
              <p:cNvSpPr>
                <a:spLocks/>
              </p:cNvSpPr>
              <p:nvPr/>
            </p:nvSpPr>
            <p:spPr bwMode="auto">
              <a:xfrm>
                <a:off x="2368" y="3519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1 h 25"/>
                  <a:gd name="T22" fmla="*/ 4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9" name="Freeform 725"/>
              <p:cNvSpPr>
                <a:spLocks/>
              </p:cNvSpPr>
              <p:nvPr/>
            </p:nvSpPr>
            <p:spPr bwMode="auto">
              <a:xfrm>
                <a:off x="2519" y="3644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2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4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4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2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0" name="Freeform 726"/>
              <p:cNvSpPr>
                <a:spLocks/>
              </p:cNvSpPr>
              <p:nvPr/>
            </p:nvSpPr>
            <p:spPr bwMode="auto">
              <a:xfrm>
                <a:off x="2429" y="3658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1" name="Freeform 727"/>
              <p:cNvSpPr>
                <a:spLocks/>
              </p:cNvSpPr>
              <p:nvPr/>
            </p:nvSpPr>
            <p:spPr bwMode="auto">
              <a:xfrm>
                <a:off x="2387" y="3654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2" name="Freeform 728"/>
              <p:cNvSpPr>
                <a:spLocks/>
              </p:cNvSpPr>
              <p:nvPr/>
            </p:nvSpPr>
            <p:spPr bwMode="auto">
              <a:xfrm>
                <a:off x="2557" y="3653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3" name="Freeform 729"/>
              <p:cNvSpPr>
                <a:spLocks/>
              </p:cNvSpPr>
              <p:nvPr/>
            </p:nvSpPr>
            <p:spPr bwMode="auto">
              <a:xfrm>
                <a:off x="2557" y="3699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4" name="Freeform 730"/>
              <p:cNvSpPr>
                <a:spLocks/>
              </p:cNvSpPr>
              <p:nvPr/>
            </p:nvSpPr>
            <p:spPr bwMode="auto">
              <a:xfrm>
                <a:off x="2596" y="3867"/>
                <a:ext cx="14" cy="13"/>
              </a:xfrm>
              <a:custGeom>
                <a:avLst/>
                <a:gdLst>
                  <a:gd name="T0" fmla="*/ 14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8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8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9 h 25"/>
                  <a:gd name="T32" fmla="*/ 14 w 26"/>
                  <a:gd name="T33" fmla="*/ 6 h 25"/>
                  <a:gd name="T34" fmla="*/ 14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5" name="Freeform 731"/>
              <p:cNvSpPr>
                <a:spLocks/>
              </p:cNvSpPr>
              <p:nvPr/>
            </p:nvSpPr>
            <p:spPr bwMode="auto">
              <a:xfrm>
                <a:off x="2603" y="3745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6" name="Freeform 732"/>
              <p:cNvSpPr>
                <a:spLocks/>
              </p:cNvSpPr>
              <p:nvPr/>
            </p:nvSpPr>
            <p:spPr bwMode="auto">
              <a:xfrm>
                <a:off x="2295" y="3454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7" name="Freeform 733"/>
              <p:cNvSpPr>
                <a:spLocks/>
              </p:cNvSpPr>
              <p:nvPr/>
            </p:nvSpPr>
            <p:spPr bwMode="auto">
              <a:xfrm>
                <a:off x="2329" y="3705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7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8" name="Freeform 734"/>
              <p:cNvSpPr>
                <a:spLocks/>
              </p:cNvSpPr>
              <p:nvPr/>
            </p:nvSpPr>
            <p:spPr bwMode="auto">
              <a:xfrm>
                <a:off x="2347" y="3637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9" name="Freeform 735"/>
              <p:cNvSpPr>
                <a:spLocks/>
              </p:cNvSpPr>
              <p:nvPr/>
            </p:nvSpPr>
            <p:spPr bwMode="auto">
              <a:xfrm>
                <a:off x="2447" y="373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0" name="Freeform 736"/>
              <p:cNvSpPr>
                <a:spLocks/>
              </p:cNvSpPr>
              <p:nvPr/>
            </p:nvSpPr>
            <p:spPr bwMode="auto">
              <a:xfrm>
                <a:off x="2445" y="3666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1" name="Freeform 737"/>
              <p:cNvSpPr>
                <a:spLocks/>
              </p:cNvSpPr>
              <p:nvPr/>
            </p:nvSpPr>
            <p:spPr bwMode="auto">
              <a:xfrm>
                <a:off x="2605" y="3734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2" name="Freeform 738"/>
              <p:cNvSpPr>
                <a:spLocks/>
              </p:cNvSpPr>
              <p:nvPr/>
            </p:nvSpPr>
            <p:spPr bwMode="auto">
              <a:xfrm>
                <a:off x="2437" y="3677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1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3" name="Freeform 739"/>
              <p:cNvSpPr>
                <a:spLocks/>
              </p:cNvSpPr>
              <p:nvPr/>
            </p:nvSpPr>
            <p:spPr bwMode="auto">
              <a:xfrm>
                <a:off x="2511" y="3705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4" name="Freeform 740"/>
              <p:cNvSpPr>
                <a:spLocks/>
              </p:cNvSpPr>
              <p:nvPr/>
            </p:nvSpPr>
            <p:spPr bwMode="auto">
              <a:xfrm>
                <a:off x="2372" y="358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5" name="Freeform 741"/>
              <p:cNvSpPr>
                <a:spLocks/>
              </p:cNvSpPr>
              <p:nvPr/>
            </p:nvSpPr>
            <p:spPr bwMode="auto">
              <a:xfrm>
                <a:off x="2610" y="357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6" name="Freeform 742"/>
              <p:cNvSpPr>
                <a:spLocks/>
              </p:cNvSpPr>
              <p:nvPr/>
            </p:nvSpPr>
            <p:spPr bwMode="auto">
              <a:xfrm>
                <a:off x="2610" y="3730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7" name="Freeform 743"/>
              <p:cNvSpPr>
                <a:spLocks/>
              </p:cNvSpPr>
              <p:nvPr/>
            </p:nvSpPr>
            <p:spPr bwMode="auto">
              <a:xfrm>
                <a:off x="2536" y="3716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8" name="Freeform 744"/>
              <p:cNvSpPr>
                <a:spLocks/>
              </p:cNvSpPr>
              <p:nvPr/>
            </p:nvSpPr>
            <p:spPr bwMode="auto">
              <a:xfrm>
                <a:off x="2527" y="3545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4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4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9" name="Freeform 745"/>
              <p:cNvSpPr>
                <a:spLocks/>
              </p:cNvSpPr>
              <p:nvPr/>
            </p:nvSpPr>
            <p:spPr bwMode="auto">
              <a:xfrm>
                <a:off x="2619" y="3738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1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1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1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0" name="Freeform 746"/>
              <p:cNvSpPr>
                <a:spLocks/>
              </p:cNvSpPr>
              <p:nvPr/>
            </p:nvSpPr>
            <p:spPr bwMode="auto">
              <a:xfrm>
                <a:off x="2600" y="373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1" name="Freeform 747"/>
              <p:cNvSpPr>
                <a:spLocks/>
              </p:cNvSpPr>
              <p:nvPr/>
            </p:nvSpPr>
            <p:spPr bwMode="auto">
              <a:xfrm>
                <a:off x="2538" y="3808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2" name="Freeform 748"/>
              <p:cNvSpPr>
                <a:spLocks/>
              </p:cNvSpPr>
              <p:nvPr/>
            </p:nvSpPr>
            <p:spPr bwMode="auto">
              <a:xfrm>
                <a:off x="2414" y="3537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1 w 25"/>
                  <a:gd name="T5" fmla="*/ 1 h 24"/>
                  <a:gd name="T6" fmla="*/ 9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1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8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8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3" name="Freeform 749"/>
              <p:cNvSpPr>
                <a:spLocks/>
              </p:cNvSpPr>
              <p:nvPr/>
            </p:nvSpPr>
            <p:spPr bwMode="auto">
              <a:xfrm>
                <a:off x="2557" y="3551"/>
                <a:ext cx="13" cy="13"/>
              </a:xfrm>
              <a:custGeom>
                <a:avLst/>
                <a:gdLst>
                  <a:gd name="T0" fmla="*/ 13 w 24"/>
                  <a:gd name="T1" fmla="*/ 7 h 26"/>
                  <a:gd name="T2" fmla="*/ 12 w 24"/>
                  <a:gd name="T3" fmla="*/ 5 h 26"/>
                  <a:gd name="T4" fmla="*/ 11 w 24"/>
                  <a:gd name="T5" fmla="*/ 2 h 26"/>
                  <a:gd name="T6" fmla="*/ 9 w 24"/>
                  <a:gd name="T7" fmla="*/ 1 h 26"/>
                  <a:gd name="T8" fmla="*/ 7 w 24"/>
                  <a:gd name="T9" fmla="*/ 0 h 26"/>
                  <a:gd name="T10" fmla="*/ 4 w 24"/>
                  <a:gd name="T11" fmla="*/ 1 h 26"/>
                  <a:gd name="T12" fmla="*/ 2 w 24"/>
                  <a:gd name="T13" fmla="*/ 2 h 26"/>
                  <a:gd name="T14" fmla="*/ 1 w 24"/>
                  <a:gd name="T15" fmla="*/ 5 h 26"/>
                  <a:gd name="T16" fmla="*/ 0 w 24"/>
                  <a:gd name="T17" fmla="*/ 7 h 26"/>
                  <a:gd name="T18" fmla="*/ 1 w 24"/>
                  <a:gd name="T19" fmla="*/ 9 h 26"/>
                  <a:gd name="T20" fmla="*/ 2 w 24"/>
                  <a:gd name="T21" fmla="*/ 11 h 26"/>
                  <a:gd name="T22" fmla="*/ 4 w 24"/>
                  <a:gd name="T23" fmla="*/ 13 h 26"/>
                  <a:gd name="T24" fmla="*/ 7 w 24"/>
                  <a:gd name="T25" fmla="*/ 13 h 26"/>
                  <a:gd name="T26" fmla="*/ 9 w 24"/>
                  <a:gd name="T27" fmla="*/ 13 h 26"/>
                  <a:gd name="T28" fmla="*/ 11 w 24"/>
                  <a:gd name="T29" fmla="*/ 11 h 26"/>
                  <a:gd name="T30" fmla="*/ 12 w 24"/>
                  <a:gd name="T31" fmla="*/ 9 h 26"/>
                  <a:gd name="T32" fmla="*/ 13 w 24"/>
                  <a:gd name="T33" fmla="*/ 7 h 26"/>
                  <a:gd name="T34" fmla="*/ 13 w 24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6"/>
                  <a:gd name="T56" fmla="*/ 24 w 24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6">
                    <a:moveTo>
                      <a:pt x="24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4" name="Freeform 750"/>
              <p:cNvSpPr>
                <a:spLocks/>
              </p:cNvSpPr>
              <p:nvPr/>
            </p:nvSpPr>
            <p:spPr bwMode="auto">
              <a:xfrm>
                <a:off x="2242" y="3480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0 h 25"/>
                  <a:gd name="T22" fmla="*/ 5 w 26"/>
                  <a:gd name="T23" fmla="*/ 12 h 25"/>
                  <a:gd name="T24" fmla="*/ 7 w 26"/>
                  <a:gd name="T25" fmla="*/ 12 h 25"/>
                  <a:gd name="T26" fmla="*/ 9 w 26"/>
                  <a:gd name="T27" fmla="*/ 12 h 25"/>
                  <a:gd name="T28" fmla="*/ 12 w 26"/>
                  <a:gd name="T29" fmla="*/ 10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5" name="Freeform 751"/>
              <p:cNvSpPr>
                <a:spLocks/>
              </p:cNvSpPr>
              <p:nvPr/>
            </p:nvSpPr>
            <p:spPr bwMode="auto">
              <a:xfrm>
                <a:off x="2252" y="3636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6" name="Freeform 752"/>
              <p:cNvSpPr>
                <a:spLocks/>
              </p:cNvSpPr>
              <p:nvPr/>
            </p:nvSpPr>
            <p:spPr bwMode="auto">
              <a:xfrm>
                <a:off x="2643" y="3608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7" name="Freeform 753"/>
              <p:cNvSpPr>
                <a:spLocks/>
              </p:cNvSpPr>
              <p:nvPr/>
            </p:nvSpPr>
            <p:spPr bwMode="auto">
              <a:xfrm>
                <a:off x="2495" y="3723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8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8" name="Freeform 754"/>
              <p:cNvSpPr>
                <a:spLocks/>
              </p:cNvSpPr>
              <p:nvPr/>
            </p:nvSpPr>
            <p:spPr bwMode="auto">
              <a:xfrm>
                <a:off x="2313" y="3425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1 w 26"/>
                  <a:gd name="T5" fmla="*/ 1 h 25"/>
                  <a:gd name="T6" fmla="*/ 9 w 26"/>
                  <a:gd name="T7" fmla="*/ 0 h 25"/>
                  <a:gd name="T8" fmla="*/ 7 w 26"/>
                  <a:gd name="T9" fmla="*/ 0 h 25"/>
                  <a:gd name="T10" fmla="*/ 5 w 26"/>
                  <a:gd name="T11" fmla="*/ 0 h 25"/>
                  <a:gd name="T12" fmla="*/ 2 w 26"/>
                  <a:gd name="T13" fmla="*/ 1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1 h 25"/>
                  <a:gd name="T24" fmla="*/ 7 w 26"/>
                  <a:gd name="T25" fmla="*/ 12 h 25"/>
                  <a:gd name="T26" fmla="*/ 9 w 26"/>
                  <a:gd name="T27" fmla="*/ 11 h 25"/>
                  <a:gd name="T28" fmla="*/ 11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4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9" name="Freeform 755"/>
              <p:cNvSpPr>
                <a:spLocks/>
              </p:cNvSpPr>
              <p:nvPr/>
            </p:nvSpPr>
            <p:spPr bwMode="auto">
              <a:xfrm>
                <a:off x="2369" y="3646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0" name="Freeform 756"/>
              <p:cNvSpPr>
                <a:spLocks/>
              </p:cNvSpPr>
              <p:nvPr/>
            </p:nvSpPr>
            <p:spPr bwMode="auto">
              <a:xfrm>
                <a:off x="2518" y="3664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1" name="Freeform 757"/>
              <p:cNvSpPr>
                <a:spLocks/>
              </p:cNvSpPr>
              <p:nvPr/>
            </p:nvSpPr>
            <p:spPr bwMode="auto">
              <a:xfrm>
                <a:off x="2383" y="3551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6 h 25"/>
                  <a:gd name="T18" fmla="*/ 0 w 24"/>
                  <a:gd name="T19" fmla="*/ 8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2" name="Freeform 758"/>
              <p:cNvSpPr>
                <a:spLocks/>
              </p:cNvSpPr>
              <p:nvPr/>
            </p:nvSpPr>
            <p:spPr bwMode="auto">
              <a:xfrm>
                <a:off x="2518" y="362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3" name="Freeform 759"/>
              <p:cNvSpPr>
                <a:spLocks/>
              </p:cNvSpPr>
              <p:nvPr/>
            </p:nvSpPr>
            <p:spPr bwMode="auto">
              <a:xfrm>
                <a:off x="2509" y="3565"/>
                <a:ext cx="12" cy="13"/>
              </a:xfrm>
              <a:custGeom>
                <a:avLst/>
                <a:gdLst>
                  <a:gd name="T0" fmla="*/ 12 w 24"/>
                  <a:gd name="T1" fmla="*/ 6 h 27"/>
                  <a:gd name="T2" fmla="*/ 12 w 24"/>
                  <a:gd name="T3" fmla="*/ 4 h 27"/>
                  <a:gd name="T4" fmla="*/ 11 w 24"/>
                  <a:gd name="T5" fmla="*/ 2 h 27"/>
                  <a:gd name="T6" fmla="*/ 8 w 24"/>
                  <a:gd name="T7" fmla="*/ 1 h 27"/>
                  <a:gd name="T8" fmla="*/ 6 w 24"/>
                  <a:gd name="T9" fmla="*/ 0 h 27"/>
                  <a:gd name="T10" fmla="*/ 3 w 24"/>
                  <a:gd name="T11" fmla="*/ 1 h 27"/>
                  <a:gd name="T12" fmla="*/ 1 w 24"/>
                  <a:gd name="T13" fmla="*/ 2 h 27"/>
                  <a:gd name="T14" fmla="*/ 0 w 24"/>
                  <a:gd name="T15" fmla="*/ 4 h 27"/>
                  <a:gd name="T16" fmla="*/ 0 w 24"/>
                  <a:gd name="T17" fmla="*/ 6 h 27"/>
                  <a:gd name="T18" fmla="*/ 0 w 24"/>
                  <a:gd name="T19" fmla="*/ 9 h 27"/>
                  <a:gd name="T20" fmla="*/ 1 w 24"/>
                  <a:gd name="T21" fmla="*/ 11 h 27"/>
                  <a:gd name="T22" fmla="*/ 3 w 24"/>
                  <a:gd name="T23" fmla="*/ 12 h 27"/>
                  <a:gd name="T24" fmla="*/ 6 w 24"/>
                  <a:gd name="T25" fmla="*/ 13 h 27"/>
                  <a:gd name="T26" fmla="*/ 8 w 24"/>
                  <a:gd name="T27" fmla="*/ 12 h 27"/>
                  <a:gd name="T28" fmla="*/ 11 w 24"/>
                  <a:gd name="T29" fmla="*/ 11 h 27"/>
                  <a:gd name="T30" fmla="*/ 12 w 24"/>
                  <a:gd name="T31" fmla="*/ 9 h 27"/>
                  <a:gd name="T32" fmla="*/ 12 w 24"/>
                  <a:gd name="T33" fmla="*/ 6 h 27"/>
                  <a:gd name="T34" fmla="*/ 12 w 24"/>
                  <a:gd name="T35" fmla="*/ 6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7"/>
                  <a:gd name="T56" fmla="*/ 24 w 24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7">
                    <a:moveTo>
                      <a:pt x="24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21" y="23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4" name="Freeform 760"/>
              <p:cNvSpPr>
                <a:spLocks/>
              </p:cNvSpPr>
              <p:nvPr/>
            </p:nvSpPr>
            <p:spPr bwMode="auto">
              <a:xfrm>
                <a:off x="2526" y="375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5" name="Freeform 761"/>
              <p:cNvSpPr>
                <a:spLocks/>
              </p:cNvSpPr>
              <p:nvPr/>
            </p:nvSpPr>
            <p:spPr bwMode="auto">
              <a:xfrm>
                <a:off x="2431" y="365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6" name="Freeform 762"/>
              <p:cNvSpPr>
                <a:spLocks/>
              </p:cNvSpPr>
              <p:nvPr/>
            </p:nvSpPr>
            <p:spPr bwMode="auto">
              <a:xfrm>
                <a:off x="2605" y="367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7" name="Freeform 763"/>
              <p:cNvSpPr>
                <a:spLocks/>
              </p:cNvSpPr>
              <p:nvPr/>
            </p:nvSpPr>
            <p:spPr bwMode="auto">
              <a:xfrm>
                <a:off x="2569" y="3624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8" name="Freeform 764"/>
              <p:cNvSpPr>
                <a:spLocks/>
              </p:cNvSpPr>
              <p:nvPr/>
            </p:nvSpPr>
            <p:spPr bwMode="auto">
              <a:xfrm>
                <a:off x="2608" y="3650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9" name="Freeform 765"/>
              <p:cNvSpPr>
                <a:spLocks/>
              </p:cNvSpPr>
              <p:nvPr/>
            </p:nvSpPr>
            <p:spPr bwMode="auto">
              <a:xfrm>
                <a:off x="2529" y="3634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8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0" name="Freeform 766"/>
              <p:cNvSpPr>
                <a:spLocks/>
              </p:cNvSpPr>
              <p:nvPr/>
            </p:nvSpPr>
            <p:spPr bwMode="auto">
              <a:xfrm>
                <a:off x="2532" y="3634"/>
                <a:ext cx="12" cy="13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3 h 25"/>
                  <a:gd name="T24" fmla="*/ 6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4" y="8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1" name="Freeform 767"/>
              <p:cNvSpPr>
                <a:spLocks/>
              </p:cNvSpPr>
              <p:nvPr/>
            </p:nvSpPr>
            <p:spPr bwMode="auto">
              <a:xfrm>
                <a:off x="2603" y="3672"/>
                <a:ext cx="13" cy="13"/>
              </a:xfrm>
              <a:custGeom>
                <a:avLst/>
                <a:gdLst>
                  <a:gd name="T0" fmla="*/ 13 w 26"/>
                  <a:gd name="T1" fmla="*/ 7 h 27"/>
                  <a:gd name="T2" fmla="*/ 12 w 26"/>
                  <a:gd name="T3" fmla="*/ 4 h 27"/>
                  <a:gd name="T4" fmla="*/ 11 w 26"/>
                  <a:gd name="T5" fmla="*/ 2 h 27"/>
                  <a:gd name="T6" fmla="*/ 9 w 26"/>
                  <a:gd name="T7" fmla="*/ 1 h 27"/>
                  <a:gd name="T8" fmla="*/ 6 w 26"/>
                  <a:gd name="T9" fmla="*/ 0 h 27"/>
                  <a:gd name="T10" fmla="*/ 4 w 26"/>
                  <a:gd name="T11" fmla="*/ 1 h 27"/>
                  <a:gd name="T12" fmla="*/ 2 w 26"/>
                  <a:gd name="T13" fmla="*/ 2 h 27"/>
                  <a:gd name="T14" fmla="*/ 1 w 26"/>
                  <a:gd name="T15" fmla="*/ 4 h 27"/>
                  <a:gd name="T16" fmla="*/ 0 w 26"/>
                  <a:gd name="T17" fmla="*/ 7 h 27"/>
                  <a:gd name="T18" fmla="*/ 1 w 26"/>
                  <a:gd name="T19" fmla="*/ 9 h 27"/>
                  <a:gd name="T20" fmla="*/ 2 w 26"/>
                  <a:gd name="T21" fmla="*/ 11 h 27"/>
                  <a:gd name="T22" fmla="*/ 4 w 26"/>
                  <a:gd name="T23" fmla="*/ 12 h 27"/>
                  <a:gd name="T24" fmla="*/ 6 w 26"/>
                  <a:gd name="T25" fmla="*/ 13 h 27"/>
                  <a:gd name="T26" fmla="*/ 9 w 26"/>
                  <a:gd name="T27" fmla="*/ 12 h 27"/>
                  <a:gd name="T28" fmla="*/ 11 w 26"/>
                  <a:gd name="T29" fmla="*/ 11 h 27"/>
                  <a:gd name="T30" fmla="*/ 12 w 26"/>
                  <a:gd name="T31" fmla="*/ 9 h 27"/>
                  <a:gd name="T32" fmla="*/ 13 w 26"/>
                  <a:gd name="T33" fmla="*/ 7 h 27"/>
                  <a:gd name="T34" fmla="*/ 13 w 26"/>
                  <a:gd name="T35" fmla="*/ 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7"/>
                  <a:gd name="T56" fmla="*/ 26 w 26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7">
                    <a:moveTo>
                      <a:pt x="26" y="14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5"/>
                    </a:lnTo>
                    <a:lnTo>
                      <a:pt x="12" y="27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4" y="18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2" name="Freeform 768"/>
              <p:cNvSpPr>
                <a:spLocks/>
              </p:cNvSpPr>
              <p:nvPr/>
            </p:nvSpPr>
            <p:spPr bwMode="auto">
              <a:xfrm>
                <a:off x="2591" y="3697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3" name="Freeform 769"/>
              <p:cNvSpPr>
                <a:spLocks/>
              </p:cNvSpPr>
              <p:nvPr/>
            </p:nvSpPr>
            <p:spPr bwMode="auto">
              <a:xfrm>
                <a:off x="2646" y="3765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4" name="Freeform 770"/>
              <p:cNvSpPr>
                <a:spLocks/>
              </p:cNvSpPr>
              <p:nvPr/>
            </p:nvSpPr>
            <p:spPr bwMode="auto">
              <a:xfrm>
                <a:off x="2407" y="3545"/>
                <a:ext cx="12" cy="14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1 w 25"/>
                  <a:gd name="T21" fmla="*/ 12 h 26"/>
                  <a:gd name="T22" fmla="*/ 4 w 25"/>
                  <a:gd name="T23" fmla="*/ 13 h 26"/>
                  <a:gd name="T24" fmla="*/ 6 w 25"/>
                  <a:gd name="T25" fmla="*/ 14 h 26"/>
                  <a:gd name="T26" fmla="*/ 8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5" name="Freeform 771"/>
              <p:cNvSpPr>
                <a:spLocks/>
              </p:cNvSpPr>
              <p:nvPr/>
            </p:nvSpPr>
            <p:spPr bwMode="auto">
              <a:xfrm>
                <a:off x="2457" y="3667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6" name="Freeform 772"/>
              <p:cNvSpPr>
                <a:spLocks/>
              </p:cNvSpPr>
              <p:nvPr/>
            </p:nvSpPr>
            <p:spPr bwMode="auto">
              <a:xfrm>
                <a:off x="2397" y="3637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6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7" name="Freeform 773"/>
              <p:cNvSpPr>
                <a:spLocks/>
              </p:cNvSpPr>
              <p:nvPr/>
            </p:nvSpPr>
            <p:spPr bwMode="auto">
              <a:xfrm>
                <a:off x="2433" y="3708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3 w 25"/>
                  <a:gd name="T11" fmla="*/ 1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3 w 25"/>
                  <a:gd name="T23" fmla="*/ 12 h 24"/>
                  <a:gd name="T24" fmla="*/ 6 w 25"/>
                  <a:gd name="T25" fmla="*/ 13 h 24"/>
                  <a:gd name="T26" fmla="*/ 8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8" name="Freeform 774"/>
              <p:cNvSpPr>
                <a:spLocks/>
              </p:cNvSpPr>
              <p:nvPr/>
            </p:nvSpPr>
            <p:spPr bwMode="auto">
              <a:xfrm>
                <a:off x="2325" y="3580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9" name="Freeform 775"/>
              <p:cNvSpPr>
                <a:spLocks/>
              </p:cNvSpPr>
              <p:nvPr/>
            </p:nvSpPr>
            <p:spPr bwMode="auto">
              <a:xfrm>
                <a:off x="2498" y="3678"/>
                <a:ext cx="13" cy="14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4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0" name="Freeform 776"/>
              <p:cNvSpPr>
                <a:spLocks/>
              </p:cNvSpPr>
              <p:nvPr/>
            </p:nvSpPr>
            <p:spPr bwMode="auto">
              <a:xfrm>
                <a:off x="2559" y="3677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2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5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2 w 25"/>
                  <a:gd name="T29" fmla="*/ 10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1" name="Freeform 777"/>
              <p:cNvSpPr>
                <a:spLocks/>
              </p:cNvSpPr>
              <p:nvPr/>
            </p:nvSpPr>
            <p:spPr bwMode="auto">
              <a:xfrm>
                <a:off x="2635" y="3751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6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2" name="Freeform 778"/>
              <p:cNvSpPr>
                <a:spLocks/>
              </p:cNvSpPr>
              <p:nvPr/>
            </p:nvSpPr>
            <p:spPr bwMode="auto">
              <a:xfrm>
                <a:off x="2444" y="3601"/>
                <a:ext cx="12" cy="12"/>
              </a:xfrm>
              <a:custGeom>
                <a:avLst/>
                <a:gdLst>
                  <a:gd name="T0" fmla="*/ 12 w 25"/>
                  <a:gd name="T1" fmla="*/ 6 h 24"/>
                  <a:gd name="T2" fmla="*/ 12 w 25"/>
                  <a:gd name="T3" fmla="*/ 3 h 24"/>
                  <a:gd name="T4" fmla="*/ 10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6 h 24"/>
                  <a:gd name="T34" fmla="*/ 12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3" name="Freeform 779"/>
              <p:cNvSpPr>
                <a:spLocks/>
              </p:cNvSpPr>
              <p:nvPr/>
            </p:nvSpPr>
            <p:spPr bwMode="auto">
              <a:xfrm>
                <a:off x="2440" y="3708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3 w 25"/>
                  <a:gd name="T3" fmla="*/ 4 h 24"/>
                  <a:gd name="T4" fmla="*/ 11 w 25"/>
                  <a:gd name="T5" fmla="*/ 1 h 24"/>
                  <a:gd name="T6" fmla="*/ 9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1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3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4" name="Freeform 780"/>
              <p:cNvSpPr>
                <a:spLocks/>
              </p:cNvSpPr>
              <p:nvPr/>
            </p:nvSpPr>
            <p:spPr bwMode="auto">
              <a:xfrm>
                <a:off x="2391" y="3548"/>
                <a:ext cx="13" cy="13"/>
              </a:xfrm>
              <a:custGeom>
                <a:avLst/>
                <a:gdLst>
                  <a:gd name="T0" fmla="*/ 13 w 26"/>
                  <a:gd name="T1" fmla="*/ 6 h 26"/>
                  <a:gd name="T2" fmla="*/ 13 w 26"/>
                  <a:gd name="T3" fmla="*/ 5 h 26"/>
                  <a:gd name="T4" fmla="*/ 11 w 26"/>
                  <a:gd name="T5" fmla="*/ 2 h 26"/>
                  <a:gd name="T6" fmla="*/ 9 w 26"/>
                  <a:gd name="T7" fmla="*/ 1 h 26"/>
                  <a:gd name="T8" fmla="*/ 7 w 26"/>
                  <a:gd name="T9" fmla="*/ 0 h 26"/>
                  <a:gd name="T10" fmla="*/ 4 w 26"/>
                  <a:gd name="T11" fmla="*/ 1 h 26"/>
                  <a:gd name="T12" fmla="*/ 2 w 26"/>
                  <a:gd name="T13" fmla="*/ 2 h 26"/>
                  <a:gd name="T14" fmla="*/ 1 w 26"/>
                  <a:gd name="T15" fmla="*/ 5 h 26"/>
                  <a:gd name="T16" fmla="*/ 0 w 26"/>
                  <a:gd name="T17" fmla="*/ 6 h 26"/>
                  <a:gd name="T18" fmla="*/ 1 w 26"/>
                  <a:gd name="T19" fmla="*/ 9 h 26"/>
                  <a:gd name="T20" fmla="*/ 2 w 26"/>
                  <a:gd name="T21" fmla="*/ 11 h 26"/>
                  <a:gd name="T22" fmla="*/ 4 w 26"/>
                  <a:gd name="T23" fmla="*/ 13 h 26"/>
                  <a:gd name="T24" fmla="*/ 7 w 26"/>
                  <a:gd name="T25" fmla="*/ 13 h 26"/>
                  <a:gd name="T26" fmla="*/ 9 w 26"/>
                  <a:gd name="T27" fmla="*/ 13 h 26"/>
                  <a:gd name="T28" fmla="*/ 11 w 26"/>
                  <a:gd name="T29" fmla="*/ 11 h 26"/>
                  <a:gd name="T30" fmla="*/ 13 w 26"/>
                  <a:gd name="T31" fmla="*/ 9 h 26"/>
                  <a:gd name="T32" fmla="*/ 13 w 26"/>
                  <a:gd name="T33" fmla="*/ 6 h 26"/>
                  <a:gd name="T34" fmla="*/ 13 w 26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26" y="12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5" name="Freeform 781"/>
              <p:cNvSpPr>
                <a:spLocks/>
              </p:cNvSpPr>
              <p:nvPr/>
            </p:nvSpPr>
            <p:spPr bwMode="auto">
              <a:xfrm>
                <a:off x="2576" y="3681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1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6" name="Freeform 782"/>
              <p:cNvSpPr>
                <a:spLocks/>
              </p:cNvSpPr>
              <p:nvPr/>
            </p:nvSpPr>
            <p:spPr bwMode="auto">
              <a:xfrm>
                <a:off x="2566" y="3699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7" name="Freeform 783"/>
              <p:cNvSpPr>
                <a:spLocks/>
              </p:cNvSpPr>
              <p:nvPr/>
            </p:nvSpPr>
            <p:spPr bwMode="auto">
              <a:xfrm>
                <a:off x="2574" y="370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8" name="Freeform 784"/>
              <p:cNvSpPr>
                <a:spLocks/>
              </p:cNvSpPr>
              <p:nvPr/>
            </p:nvSpPr>
            <p:spPr bwMode="auto">
              <a:xfrm>
                <a:off x="2398" y="3647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4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4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2 h 26"/>
                  <a:gd name="T24" fmla="*/ 7 w 25"/>
                  <a:gd name="T25" fmla="*/ 13 h 26"/>
                  <a:gd name="T26" fmla="*/ 9 w 25"/>
                  <a:gd name="T27" fmla="*/ 12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9" name="Freeform 785"/>
              <p:cNvSpPr>
                <a:spLocks/>
              </p:cNvSpPr>
              <p:nvPr/>
            </p:nvSpPr>
            <p:spPr bwMode="auto">
              <a:xfrm>
                <a:off x="2472" y="3734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0" name="Freeform 786"/>
              <p:cNvSpPr>
                <a:spLocks/>
              </p:cNvSpPr>
              <p:nvPr/>
            </p:nvSpPr>
            <p:spPr bwMode="auto">
              <a:xfrm>
                <a:off x="2643" y="3713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9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1" name="Freeform 787"/>
              <p:cNvSpPr>
                <a:spLocks/>
              </p:cNvSpPr>
              <p:nvPr/>
            </p:nvSpPr>
            <p:spPr bwMode="auto">
              <a:xfrm>
                <a:off x="2635" y="3741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2" name="Freeform 788"/>
              <p:cNvSpPr>
                <a:spLocks/>
              </p:cNvSpPr>
              <p:nvPr/>
            </p:nvSpPr>
            <p:spPr bwMode="auto">
              <a:xfrm>
                <a:off x="2503" y="359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3" name="Freeform 789"/>
              <p:cNvSpPr>
                <a:spLocks/>
              </p:cNvSpPr>
              <p:nvPr/>
            </p:nvSpPr>
            <p:spPr bwMode="auto">
              <a:xfrm>
                <a:off x="2475" y="3590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3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0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0 h 25"/>
                  <a:gd name="T30" fmla="*/ 13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4" name="Freeform 790"/>
              <p:cNvSpPr>
                <a:spLocks/>
              </p:cNvSpPr>
              <p:nvPr/>
            </p:nvSpPr>
            <p:spPr bwMode="auto">
              <a:xfrm>
                <a:off x="2646" y="3683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5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5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5" name="Freeform 791"/>
              <p:cNvSpPr>
                <a:spLocks/>
              </p:cNvSpPr>
              <p:nvPr/>
            </p:nvSpPr>
            <p:spPr bwMode="auto">
              <a:xfrm>
                <a:off x="2485" y="3662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6" name="Freeform 792"/>
              <p:cNvSpPr>
                <a:spLocks/>
              </p:cNvSpPr>
              <p:nvPr/>
            </p:nvSpPr>
            <p:spPr bwMode="auto">
              <a:xfrm>
                <a:off x="2500" y="3726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3 h 24"/>
                  <a:gd name="T24" fmla="*/ 7 w 25"/>
                  <a:gd name="T25" fmla="*/ 13 h 24"/>
                  <a:gd name="T26" fmla="*/ 9 w 25"/>
                  <a:gd name="T27" fmla="*/ 13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7" name="Freeform 793"/>
              <p:cNvSpPr>
                <a:spLocks/>
              </p:cNvSpPr>
              <p:nvPr/>
            </p:nvSpPr>
            <p:spPr bwMode="auto">
              <a:xfrm>
                <a:off x="2387" y="3570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3 w 25"/>
                  <a:gd name="T11" fmla="*/ 0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3 w 25"/>
                  <a:gd name="T23" fmla="*/ 12 h 24"/>
                  <a:gd name="T24" fmla="*/ 6 w 25"/>
                  <a:gd name="T25" fmla="*/ 13 h 24"/>
                  <a:gd name="T26" fmla="*/ 8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8" name="Freeform 794"/>
              <p:cNvSpPr>
                <a:spLocks/>
              </p:cNvSpPr>
              <p:nvPr/>
            </p:nvSpPr>
            <p:spPr bwMode="auto">
              <a:xfrm>
                <a:off x="2585" y="3727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2 w 24"/>
                  <a:gd name="T3" fmla="*/ 3 h 25"/>
                  <a:gd name="T4" fmla="*/ 11 w 24"/>
                  <a:gd name="T5" fmla="*/ 2 h 25"/>
                  <a:gd name="T6" fmla="*/ 9 w 24"/>
                  <a:gd name="T7" fmla="*/ 0 h 25"/>
                  <a:gd name="T8" fmla="*/ 7 w 24"/>
                  <a:gd name="T9" fmla="*/ 0 h 25"/>
                  <a:gd name="T10" fmla="*/ 4 w 24"/>
                  <a:gd name="T11" fmla="*/ 0 h 25"/>
                  <a:gd name="T12" fmla="*/ 2 w 24"/>
                  <a:gd name="T13" fmla="*/ 2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4 w 24"/>
                  <a:gd name="T23" fmla="*/ 11 h 25"/>
                  <a:gd name="T24" fmla="*/ 7 w 24"/>
                  <a:gd name="T25" fmla="*/ 12 h 25"/>
                  <a:gd name="T26" fmla="*/ 9 w 24"/>
                  <a:gd name="T27" fmla="*/ 11 h 25"/>
                  <a:gd name="T28" fmla="*/ 11 w 24"/>
                  <a:gd name="T29" fmla="*/ 10 h 25"/>
                  <a:gd name="T30" fmla="*/ 12 w 24"/>
                  <a:gd name="T31" fmla="*/ 8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9" name="Freeform 795"/>
              <p:cNvSpPr>
                <a:spLocks/>
              </p:cNvSpPr>
              <p:nvPr/>
            </p:nvSpPr>
            <p:spPr bwMode="auto">
              <a:xfrm>
                <a:off x="2443" y="361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0" name="Freeform 796"/>
              <p:cNvSpPr>
                <a:spLocks/>
              </p:cNvSpPr>
              <p:nvPr/>
            </p:nvSpPr>
            <p:spPr bwMode="auto">
              <a:xfrm>
                <a:off x="2458" y="3687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1 w 26"/>
                  <a:gd name="T5" fmla="*/ 2 h 25"/>
                  <a:gd name="T6" fmla="*/ 9 w 26"/>
                  <a:gd name="T7" fmla="*/ 1 h 25"/>
                  <a:gd name="T8" fmla="*/ 6 w 26"/>
                  <a:gd name="T9" fmla="*/ 0 h 25"/>
                  <a:gd name="T10" fmla="*/ 4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4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1" name="Freeform 797"/>
              <p:cNvSpPr>
                <a:spLocks/>
              </p:cNvSpPr>
              <p:nvPr/>
            </p:nvSpPr>
            <p:spPr bwMode="auto">
              <a:xfrm>
                <a:off x="2543" y="3609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2" name="Freeform 798"/>
              <p:cNvSpPr>
                <a:spLocks/>
              </p:cNvSpPr>
              <p:nvPr/>
            </p:nvSpPr>
            <p:spPr bwMode="auto">
              <a:xfrm>
                <a:off x="2638" y="3730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3" name="Freeform 799"/>
              <p:cNvSpPr>
                <a:spLocks/>
              </p:cNvSpPr>
              <p:nvPr/>
            </p:nvSpPr>
            <p:spPr bwMode="auto">
              <a:xfrm>
                <a:off x="2604" y="3650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3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4" name="Freeform 800"/>
              <p:cNvSpPr>
                <a:spLocks/>
              </p:cNvSpPr>
              <p:nvPr/>
            </p:nvSpPr>
            <p:spPr bwMode="auto">
              <a:xfrm>
                <a:off x="2652" y="3677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5" name="Freeform 801"/>
              <p:cNvSpPr>
                <a:spLocks/>
              </p:cNvSpPr>
              <p:nvPr/>
            </p:nvSpPr>
            <p:spPr bwMode="auto">
              <a:xfrm>
                <a:off x="2505" y="3745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6" name="Freeform 802"/>
              <p:cNvSpPr>
                <a:spLocks/>
              </p:cNvSpPr>
              <p:nvPr/>
            </p:nvSpPr>
            <p:spPr bwMode="auto">
              <a:xfrm>
                <a:off x="2551" y="3726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5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7" name="Freeform 803"/>
              <p:cNvSpPr>
                <a:spLocks/>
              </p:cNvSpPr>
              <p:nvPr/>
            </p:nvSpPr>
            <p:spPr bwMode="auto">
              <a:xfrm>
                <a:off x="2554" y="3561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8" name="Freeform 804"/>
              <p:cNvSpPr>
                <a:spLocks/>
              </p:cNvSpPr>
              <p:nvPr/>
            </p:nvSpPr>
            <p:spPr bwMode="auto">
              <a:xfrm>
                <a:off x="2544" y="3699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FF7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9" name="Freeform 805"/>
              <p:cNvSpPr>
                <a:spLocks/>
              </p:cNvSpPr>
              <p:nvPr/>
            </p:nvSpPr>
            <p:spPr bwMode="auto">
              <a:xfrm>
                <a:off x="2452" y="3808"/>
                <a:ext cx="13" cy="12"/>
              </a:xfrm>
              <a:custGeom>
                <a:avLst/>
                <a:gdLst>
                  <a:gd name="T0" fmla="*/ 13 w 24"/>
                  <a:gd name="T1" fmla="*/ 6 h 25"/>
                  <a:gd name="T2" fmla="*/ 13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2 h 25"/>
                  <a:gd name="T26" fmla="*/ 9 w 24"/>
                  <a:gd name="T27" fmla="*/ 12 h 25"/>
                  <a:gd name="T28" fmla="*/ 11 w 24"/>
                  <a:gd name="T29" fmla="*/ 11 h 25"/>
                  <a:gd name="T30" fmla="*/ 13 w 24"/>
                  <a:gd name="T31" fmla="*/ 9 h 25"/>
                  <a:gd name="T32" fmla="*/ 13 w 24"/>
                  <a:gd name="T33" fmla="*/ 6 h 25"/>
                  <a:gd name="T34" fmla="*/ 13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0" name="Freeform 806"/>
              <p:cNvSpPr>
                <a:spLocks/>
              </p:cNvSpPr>
              <p:nvPr/>
            </p:nvSpPr>
            <p:spPr bwMode="auto">
              <a:xfrm>
                <a:off x="2279" y="3929"/>
                <a:ext cx="13" cy="13"/>
              </a:xfrm>
              <a:custGeom>
                <a:avLst/>
                <a:gdLst>
                  <a:gd name="T0" fmla="*/ 13 w 26"/>
                  <a:gd name="T1" fmla="*/ 7 h 26"/>
                  <a:gd name="T2" fmla="*/ 13 w 26"/>
                  <a:gd name="T3" fmla="*/ 5 h 26"/>
                  <a:gd name="T4" fmla="*/ 11 w 26"/>
                  <a:gd name="T5" fmla="*/ 2 h 26"/>
                  <a:gd name="T6" fmla="*/ 9 w 26"/>
                  <a:gd name="T7" fmla="*/ 1 h 26"/>
                  <a:gd name="T8" fmla="*/ 6 w 26"/>
                  <a:gd name="T9" fmla="*/ 0 h 26"/>
                  <a:gd name="T10" fmla="*/ 4 w 26"/>
                  <a:gd name="T11" fmla="*/ 1 h 26"/>
                  <a:gd name="T12" fmla="*/ 2 w 26"/>
                  <a:gd name="T13" fmla="*/ 2 h 26"/>
                  <a:gd name="T14" fmla="*/ 1 w 26"/>
                  <a:gd name="T15" fmla="*/ 5 h 26"/>
                  <a:gd name="T16" fmla="*/ 0 w 26"/>
                  <a:gd name="T17" fmla="*/ 7 h 26"/>
                  <a:gd name="T18" fmla="*/ 1 w 26"/>
                  <a:gd name="T19" fmla="*/ 9 h 26"/>
                  <a:gd name="T20" fmla="*/ 2 w 26"/>
                  <a:gd name="T21" fmla="*/ 11 h 26"/>
                  <a:gd name="T22" fmla="*/ 4 w 26"/>
                  <a:gd name="T23" fmla="*/ 13 h 26"/>
                  <a:gd name="T24" fmla="*/ 6 w 26"/>
                  <a:gd name="T25" fmla="*/ 13 h 26"/>
                  <a:gd name="T26" fmla="*/ 9 w 26"/>
                  <a:gd name="T27" fmla="*/ 13 h 26"/>
                  <a:gd name="T28" fmla="*/ 11 w 26"/>
                  <a:gd name="T29" fmla="*/ 11 h 26"/>
                  <a:gd name="T30" fmla="*/ 13 w 26"/>
                  <a:gd name="T31" fmla="*/ 9 h 26"/>
                  <a:gd name="T32" fmla="*/ 13 w 26"/>
                  <a:gd name="T33" fmla="*/ 7 h 26"/>
                  <a:gd name="T34" fmla="*/ 13 w 26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26" y="14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1" name="Freeform 807"/>
              <p:cNvSpPr>
                <a:spLocks/>
              </p:cNvSpPr>
              <p:nvPr/>
            </p:nvSpPr>
            <p:spPr bwMode="auto">
              <a:xfrm>
                <a:off x="2355" y="3808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2" name="Freeform 808"/>
              <p:cNvSpPr>
                <a:spLocks/>
              </p:cNvSpPr>
              <p:nvPr/>
            </p:nvSpPr>
            <p:spPr bwMode="auto">
              <a:xfrm>
                <a:off x="2329" y="3856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2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5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2 w 25"/>
                  <a:gd name="T29" fmla="*/ 10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3" name="Freeform 809"/>
              <p:cNvSpPr>
                <a:spLocks/>
              </p:cNvSpPr>
              <p:nvPr/>
            </p:nvSpPr>
            <p:spPr bwMode="auto">
              <a:xfrm>
                <a:off x="2240" y="3811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8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4" name="Freeform 810"/>
              <p:cNvSpPr>
                <a:spLocks/>
              </p:cNvSpPr>
              <p:nvPr/>
            </p:nvSpPr>
            <p:spPr bwMode="auto">
              <a:xfrm>
                <a:off x="2427" y="3802"/>
                <a:ext cx="12" cy="13"/>
              </a:xfrm>
              <a:custGeom>
                <a:avLst/>
                <a:gdLst>
                  <a:gd name="T0" fmla="*/ 12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3 w 24"/>
                  <a:gd name="T23" fmla="*/ 13 h 25"/>
                  <a:gd name="T24" fmla="*/ 6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7 h 25"/>
                  <a:gd name="T34" fmla="*/ 12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5" name="Freeform 811"/>
              <p:cNvSpPr>
                <a:spLocks/>
              </p:cNvSpPr>
              <p:nvPr/>
            </p:nvSpPr>
            <p:spPr bwMode="auto">
              <a:xfrm>
                <a:off x="2228" y="3799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1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6" name="Freeform 812"/>
              <p:cNvSpPr>
                <a:spLocks/>
              </p:cNvSpPr>
              <p:nvPr/>
            </p:nvSpPr>
            <p:spPr bwMode="auto">
              <a:xfrm>
                <a:off x="2436" y="3840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7" name="Freeform 813"/>
              <p:cNvSpPr>
                <a:spLocks/>
              </p:cNvSpPr>
              <p:nvPr/>
            </p:nvSpPr>
            <p:spPr bwMode="auto">
              <a:xfrm>
                <a:off x="2292" y="3721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8" name="Freeform 814"/>
              <p:cNvSpPr>
                <a:spLocks/>
              </p:cNvSpPr>
              <p:nvPr/>
            </p:nvSpPr>
            <p:spPr bwMode="auto">
              <a:xfrm>
                <a:off x="2416" y="3816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9" name="Freeform 815"/>
              <p:cNvSpPr>
                <a:spLocks/>
              </p:cNvSpPr>
              <p:nvPr/>
            </p:nvSpPr>
            <p:spPr bwMode="auto">
              <a:xfrm>
                <a:off x="2365" y="3901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9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0" name="Freeform 816"/>
              <p:cNvSpPr>
                <a:spLocks/>
              </p:cNvSpPr>
              <p:nvPr/>
            </p:nvSpPr>
            <p:spPr bwMode="auto">
              <a:xfrm>
                <a:off x="2351" y="3792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1" name="Freeform 817"/>
              <p:cNvSpPr>
                <a:spLocks/>
              </p:cNvSpPr>
              <p:nvPr/>
            </p:nvSpPr>
            <p:spPr bwMode="auto">
              <a:xfrm>
                <a:off x="2465" y="381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2" name="Freeform 818"/>
              <p:cNvSpPr>
                <a:spLocks/>
              </p:cNvSpPr>
              <p:nvPr/>
            </p:nvSpPr>
            <p:spPr bwMode="auto">
              <a:xfrm>
                <a:off x="2271" y="3943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3" name="Freeform 819"/>
              <p:cNvSpPr>
                <a:spLocks/>
              </p:cNvSpPr>
              <p:nvPr/>
            </p:nvSpPr>
            <p:spPr bwMode="auto">
              <a:xfrm>
                <a:off x="2268" y="384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4" name="Freeform 820"/>
              <p:cNvSpPr>
                <a:spLocks/>
              </p:cNvSpPr>
              <p:nvPr/>
            </p:nvSpPr>
            <p:spPr bwMode="auto">
              <a:xfrm>
                <a:off x="2297" y="3777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5" name="Freeform 821"/>
              <p:cNvSpPr>
                <a:spLocks/>
              </p:cNvSpPr>
              <p:nvPr/>
            </p:nvSpPr>
            <p:spPr bwMode="auto">
              <a:xfrm>
                <a:off x="2353" y="3788"/>
                <a:ext cx="12" cy="13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6 h 25"/>
                  <a:gd name="T18" fmla="*/ 0 w 24"/>
                  <a:gd name="T19" fmla="*/ 9 h 25"/>
                  <a:gd name="T20" fmla="*/ 2 w 24"/>
                  <a:gd name="T21" fmla="*/ 11 h 25"/>
                  <a:gd name="T22" fmla="*/ 3 w 24"/>
                  <a:gd name="T23" fmla="*/ 12 h 25"/>
                  <a:gd name="T24" fmla="*/ 6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6" name="Freeform 822"/>
              <p:cNvSpPr>
                <a:spLocks/>
              </p:cNvSpPr>
              <p:nvPr/>
            </p:nvSpPr>
            <p:spPr bwMode="auto">
              <a:xfrm>
                <a:off x="2291" y="3783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7" name="Freeform 823"/>
              <p:cNvSpPr>
                <a:spLocks/>
              </p:cNvSpPr>
              <p:nvPr/>
            </p:nvSpPr>
            <p:spPr bwMode="auto">
              <a:xfrm>
                <a:off x="2330" y="3811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3 h 25"/>
                  <a:gd name="T4" fmla="*/ 11 w 24"/>
                  <a:gd name="T5" fmla="*/ 1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1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3 w 24"/>
                  <a:gd name="T23" fmla="*/ 11 h 25"/>
                  <a:gd name="T24" fmla="*/ 6 w 24"/>
                  <a:gd name="T25" fmla="*/ 12 h 25"/>
                  <a:gd name="T26" fmla="*/ 9 w 24"/>
                  <a:gd name="T27" fmla="*/ 11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8" name="Freeform 824"/>
              <p:cNvSpPr>
                <a:spLocks/>
              </p:cNvSpPr>
              <p:nvPr/>
            </p:nvSpPr>
            <p:spPr bwMode="auto">
              <a:xfrm>
                <a:off x="2257" y="3828"/>
                <a:ext cx="13" cy="13"/>
              </a:xfrm>
              <a:custGeom>
                <a:avLst/>
                <a:gdLst>
                  <a:gd name="T0" fmla="*/ 13 w 25"/>
                  <a:gd name="T1" fmla="*/ 7 h 27"/>
                  <a:gd name="T2" fmla="*/ 12 w 25"/>
                  <a:gd name="T3" fmla="*/ 4 h 27"/>
                  <a:gd name="T4" fmla="*/ 11 w 25"/>
                  <a:gd name="T5" fmla="*/ 2 h 27"/>
                  <a:gd name="T6" fmla="*/ 9 w 25"/>
                  <a:gd name="T7" fmla="*/ 1 h 27"/>
                  <a:gd name="T8" fmla="*/ 7 w 25"/>
                  <a:gd name="T9" fmla="*/ 0 h 27"/>
                  <a:gd name="T10" fmla="*/ 4 w 25"/>
                  <a:gd name="T11" fmla="*/ 1 h 27"/>
                  <a:gd name="T12" fmla="*/ 2 w 25"/>
                  <a:gd name="T13" fmla="*/ 2 h 27"/>
                  <a:gd name="T14" fmla="*/ 1 w 25"/>
                  <a:gd name="T15" fmla="*/ 4 h 27"/>
                  <a:gd name="T16" fmla="*/ 0 w 25"/>
                  <a:gd name="T17" fmla="*/ 7 h 27"/>
                  <a:gd name="T18" fmla="*/ 1 w 25"/>
                  <a:gd name="T19" fmla="*/ 9 h 27"/>
                  <a:gd name="T20" fmla="*/ 2 w 25"/>
                  <a:gd name="T21" fmla="*/ 11 h 27"/>
                  <a:gd name="T22" fmla="*/ 4 w 25"/>
                  <a:gd name="T23" fmla="*/ 12 h 27"/>
                  <a:gd name="T24" fmla="*/ 7 w 25"/>
                  <a:gd name="T25" fmla="*/ 13 h 27"/>
                  <a:gd name="T26" fmla="*/ 9 w 25"/>
                  <a:gd name="T27" fmla="*/ 12 h 27"/>
                  <a:gd name="T28" fmla="*/ 11 w 25"/>
                  <a:gd name="T29" fmla="*/ 11 h 27"/>
                  <a:gd name="T30" fmla="*/ 12 w 25"/>
                  <a:gd name="T31" fmla="*/ 9 h 27"/>
                  <a:gd name="T32" fmla="*/ 13 w 25"/>
                  <a:gd name="T33" fmla="*/ 7 h 27"/>
                  <a:gd name="T34" fmla="*/ 13 w 25"/>
                  <a:gd name="T35" fmla="*/ 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7"/>
                  <a:gd name="T56" fmla="*/ 25 w 25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7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7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9" name="Freeform 825"/>
              <p:cNvSpPr>
                <a:spLocks/>
              </p:cNvSpPr>
              <p:nvPr/>
            </p:nvSpPr>
            <p:spPr bwMode="auto">
              <a:xfrm>
                <a:off x="2362" y="374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1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1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0" name="Freeform 826"/>
              <p:cNvSpPr>
                <a:spLocks/>
              </p:cNvSpPr>
              <p:nvPr/>
            </p:nvSpPr>
            <p:spPr bwMode="auto">
              <a:xfrm>
                <a:off x="2259" y="3725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1" name="Freeform 827"/>
              <p:cNvSpPr>
                <a:spLocks/>
              </p:cNvSpPr>
              <p:nvPr/>
            </p:nvSpPr>
            <p:spPr bwMode="auto">
              <a:xfrm>
                <a:off x="2330" y="378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2" name="Freeform 828"/>
              <p:cNvSpPr>
                <a:spLocks/>
              </p:cNvSpPr>
              <p:nvPr/>
            </p:nvSpPr>
            <p:spPr bwMode="auto">
              <a:xfrm>
                <a:off x="2381" y="3805"/>
                <a:ext cx="12" cy="13"/>
              </a:xfrm>
              <a:custGeom>
                <a:avLst/>
                <a:gdLst>
                  <a:gd name="T0" fmla="*/ 12 w 24"/>
                  <a:gd name="T1" fmla="*/ 7 h 24"/>
                  <a:gd name="T2" fmla="*/ 12 w 24"/>
                  <a:gd name="T3" fmla="*/ 4 h 24"/>
                  <a:gd name="T4" fmla="*/ 11 w 24"/>
                  <a:gd name="T5" fmla="*/ 2 h 24"/>
                  <a:gd name="T6" fmla="*/ 9 w 24"/>
                  <a:gd name="T7" fmla="*/ 1 h 24"/>
                  <a:gd name="T8" fmla="*/ 6 w 24"/>
                  <a:gd name="T9" fmla="*/ 0 h 24"/>
                  <a:gd name="T10" fmla="*/ 4 w 24"/>
                  <a:gd name="T11" fmla="*/ 1 h 24"/>
                  <a:gd name="T12" fmla="*/ 2 w 24"/>
                  <a:gd name="T13" fmla="*/ 2 h 24"/>
                  <a:gd name="T14" fmla="*/ 1 w 24"/>
                  <a:gd name="T15" fmla="*/ 4 h 24"/>
                  <a:gd name="T16" fmla="*/ 0 w 24"/>
                  <a:gd name="T17" fmla="*/ 7 h 24"/>
                  <a:gd name="T18" fmla="*/ 1 w 24"/>
                  <a:gd name="T19" fmla="*/ 9 h 24"/>
                  <a:gd name="T20" fmla="*/ 2 w 24"/>
                  <a:gd name="T21" fmla="*/ 11 h 24"/>
                  <a:gd name="T22" fmla="*/ 4 w 24"/>
                  <a:gd name="T23" fmla="*/ 13 h 24"/>
                  <a:gd name="T24" fmla="*/ 6 w 24"/>
                  <a:gd name="T25" fmla="*/ 13 h 24"/>
                  <a:gd name="T26" fmla="*/ 9 w 24"/>
                  <a:gd name="T27" fmla="*/ 13 h 24"/>
                  <a:gd name="T28" fmla="*/ 11 w 24"/>
                  <a:gd name="T29" fmla="*/ 11 h 24"/>
                  <a:gd name="T30" fmla="*/ 12 w 24"/>
                  <a:gd name="T31" fmla="*/ 9 h 24"/>
                  <a:gd name="T32" fmla="*/ 12 w 24"/>
                  <a:gd name="T33" fmla="*/ 7 h 24"/>
                  <a:gd name="T34" fmla="*/ 12 w 24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3" name="Freeform 829"/>
              <p:cNvSpPr>
                <a:spLocks/>
              </p:cNvSpPr>
              <p:nvPr/>
            </p:nvSpPr>
            <p:spPr bwMode="auto">
              <a:xfrm>
                <a:off x="2399" y="3759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3 w 25"/>
                  <a:gd name="T3" fmla="*/ 4 h 24"/>
                  <a:gd name="T4" fmla="*/ 11 w 25"/>
                  <a:gd name="T5" fmla="*/ 1 h 24"/>
                  <a:gd name="T6" fmla="*/ 9 w 25"/>
                  <a:gd name="T7" fmla="*/ 0 h 24"/>
                  <a:gd name="T8" fmla="*/ 6 w 25"/>
                  <a:gd name="T9" fmla="*/ 0 h 24"/>
                  <a:gd name="T10" fmla="*/ 4 w 25"/>
                  <a:gd name="T11" fmla="*/ 0 h 24"/>
                  <a:gd name="T12" fmla="*/ 2 w 25"/>
                  <a:gd name="T13" fmla="*/ 1 h 24"/>
                  <a:gd name="T14" fmla="*/ 1 w 25"/>
                  <a:gd name="T15" fmla="*/ 4 h 24"/>
                  <a:gd name="T16" fmla="*/ 0 w 25"/>
                  <a:gd name="T17" fmla="*/ 7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3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4" name="Freeform 830"/>
              <p:cNvSpPr>
                <a:spLocks/>
              </p:cNvSpPr>
              <p:nvPr/>
            </p:nvSpPr>
            <p:spPr bwMode="auto">
              <a:xfrm>
                <a:off x="2263" y="3940"/>
                <a:ext cx="13" cy="13"/>
              </a:xfrm>
              <a:custGeom>
                <a:avLst/>
                <a:gdLst>
                  <a:gd name="T0" fmla="*/ 13 w 24"/>
                  <a:gd name="T1" fmla="*/ 7 h 26"/>
                  <a:gd name="T2" fmla="*/ 12 w 24"/>
                  <a:gd name="T3" fmla="*/ 5 h 26"/>
                  <a:gd name="T4" fmla="*/ 11 w 24"/>
                  <a:gd name="T5" fmla="*/ 2 h 26"/>
                  <a:gd name="T6" fmla="*/ 9 w 24"/>
                  <a:gd name="T7" fmla="*/ 1 h 26"/>
                  <a:gd name="T8" fmla="*/ 7 w 24"/>
                  <a:gd name="T9" fmla="*/ 0 h 26"/>
                  <a:gd name="T10" fmla="*/ 4 w 24"/>
                  <a:gd name="T11" fmla="*/ 1 h 26"/>
                  <a:gd name="T12" fmla="*/ 2 w 24"/>
                  <a:gd name="T13" fmla="*/ 2 h 26"/>
                  <a:gd name="T14" fmla="*/ 0 w 24"/>
                  <a:gd name="T15" fmla="*/ 5 h 26"/>
                  <a:gd name="T16" fmla="*/ 0 w 24"/>
                  <a:gd name="T17" fmla="*/ 7 h 26"/>
                  <a:gd name="T18" fmla="*/ 0 w 24"/>
                  <a:gd name="T19" fmla="*/ 9 h 26"/>
                  <a:gd name="T20" fmla="*/ 2 w 24"/>
                  <a:gd name="T21" fmla="*/ 11 h 26"/>
                  <a:gd name="T22" fmla="*/ 4 w 24"/>
                  <a:gd name="T23" fmla="*/ 13 h 26"/>
                  <a:gd name="T24" fmla="*/ 7 w 24"/>
                  <a:gd name="T25" fmla="*/ 13 h 26"/>
                  <a:gd name="T26" fmla="*/ 9 w 24"/>
                  <a:gd name="T27" fmla="*/ 13 h 26"/>
                  <a:gd name="T28" fmla="*/ 11 w 24"/>
                  <a:gd name="T29" fmla="*/ 11 h 26"/>
                  <a:gd name="T30" fmla="*/ 12 w 24"/>
                  <a:gd name="T31" fmla="*/ 9 h 26"/>
                  <a:gd name="T32" fmla="*/ 13 w 24"/>
                  <a:gd name="T33" fmla="*/ 7 h 26"/>
                  <a:gd name="T34" fmla="*/ 13 w 24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6"/>
                  <a:gd name="T56" fmla="*/ 24 w 24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6">
                    <a:moveTo>
                      <a:pt x="24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5" name="Freeform 831"/>
              <p:cNvSpPr>
                <a:spLocks/>
              </p:cNvSpPr>
              <p:nvPr/>
            </p:nvSpPr>
            <p:spPr bwMode="auto">
              <a:xfrm>
                <a:off x="2349" y="378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6" name="Freeform 832"/>
              <p:cNvSpPr>
                <a:spLocks/>
              </p:cNvSpPr>
              <p:nvPr/>
            </p:nvSpPr>
            <p:spPr bwMode="auto">
              <a:xfrm>
                <a:off x="2314" y="3887"/>
                <a:ext cx="13" cy="13"/>
              </a:xfrm>
              <a:custGeom>
                <a:avLst/>
                <a:gdLst>
                  <a:gd name="T0" fmla="*/ 13 w 26"/>
                  <a:gd name="T1" fmla="*/ 7 h 24"/>
                  <a:gd name="T2" fmla="*/ 12 w 26"/>
                  <a:gd name="T3" fmla="*/ 4 h 24"/>
                  <a:gd name="T4" fmla="*/ 11 w 26"/>
                  <a:gd name="T5" fmla="*/ 2 h 24"/>
                  <a:gd name="T6" fmla="*/ 9 w 26"/>
                  <a:gd name="T7" fmla="*/ 1 h 24"/>
                  <a:gd name="T8" fmla="*/ 6 w 26"/>
                  <a:gd name="T9" fmla="*/ 0 h 24"/>
                  <a:gd name="T10" fmla="*/ 4 w 26"/>
                  <a:gd name="T11" fmla="*/ 1 h 24"/>
                  <a:gd name="T12" fmla="*/ 2 w 26"/>
                  <a:gd name="T13" fmla="*/ 2 h 24"/>
                  <a:gd name="T14" fmla="*/ 1 w 26"/>
                  <a:gd name="T15" fmla="*/ 4 h 24"/>
                  <a:gd name="T16" fmla="*/ 0 w 26"/>
                  <a:gd name="T17" fmla="*/ 7 h 24"/>
                  <a:gd name="T18" fmla="*/ 1 w 26"/>
                  <a:gd name="T19" fmla="*/ 9 h 24"/>
                  <a:gd name="T20" fmla="*/ 2 w 26"/>
                  <a:gd name="T21" fmla="*/ 11 h 24"/>
                  <a:gd name="T22" fmla="*/ 4 w 26"/>
                  <a:gd name="T23" fmla="*/ 12 h 24"/>
                  <a:gd name="T24" fmla="*/ 6 w 26"/>
                  <a:gd name="T25" fmla="*/ 13 h 24"/>
                  <a:gd name="T26" fmla="*/ 9 w 26"/>
                  <a:gd name="T27" fmla="*/ 12 h 24"/>
                  <a:gd name="T28" fmla="*/ 11 w 26"/>
                  <a:gd name="T29" fmla="*/ 11 h 24"/>
                  <a:gd name="T30" fmla="*/ 12 w 26"/>
                  <a:gd name="T31" fmla="*/ 9 h 24"/>
                  <a:gd name="T32" fmla="*/ 13 w 26"/>
                  <a:gd name="T33" fmla="*/ 7 h 24"/>
                  <a:gd name="T34" fmla="*/ 13 w 26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4"/>
                  <a:gd name="T56" fmla="*/ 26 w 2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4">
                    <a:moveTo>
                      <a:pt x="26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7" name="Freeform 833"/>
              <p:cNvSpPr>
                <a:spLocks/>
              </p:cNvSpPr>
              <p:nvPr/>
            </p:nvSpPr>
            <p:spPr bwMode="auto">
              <a:xfrm>
                <a:off x="2371" y="3781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8" name="Freeform 834"/>
              <p:cNvSpPr>
                <a:spLocks/>
              </p:cNvSpPr>
              <p:nvPr/>
            </p:nvSpPr>
            <p:spPr bwMode="auto">
              <a:xfrm>
                <a:off x="2357" y="3887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9" name="Freeform 835"/>
              <p:cNvSpPr>
                <a:spLocks/>
              </p:cNvSpPr>
              <p:nvPr/>
            </p:nvSpPr>
            <p:spPr bwMode="auto">
              <a:xfrm>
                <a:off x="2314" y="3787"/>
                <a:ext cx="13" cy="13"/>
              </a:xfrm>
              <a:custGeom>
                <a:avLst/>
                <a:gdLst>
                  <a:gd name="T0" fmla="*/ 13 w 24"/>
                  <a:gd name="T1" fmla="*/ 7 h 25"/>
                  <a:gd name="T2" fmla="*/ 13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3 w 24"/>
                  <a:gd name="T31" fmla="*/ 9 h 25"/>
                  <a:gd name="T32" fmla="*/ 13 w 24"/>
                  <a:gd name="T33" fmla="*/ 7 h 25"/>
                  <a:gd name="T34" fmla="*/ 13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0" name="Freeform 836"/>
              <p:cNvSpPr>
                <a:spLocks/>
              </p:cNvSpPr>
              <p:nvPr/>
            </p:nvSpPr>
            <p:spPr bwMode="auto">
              <a:xfrm>
                <a:off x="2312" y="3744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1" name="Freeform 837"/>
              <p:cNvSpPr>
                <a:spLocks/>
              </p:cNvSpPr>
              <p:nvPr/>
            </p:nvSpPr>
            <p:spPr bwMode="auto">
              <a:xfrm>
                <a:off x="2271" y="3805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8 w 24"/>
                  <a:gd name="T7" fmla="*/ 1 h 25"/>
                  <a:gd name="T8" fmla="*/ 6 w 24"/>
                  <a:gd name="T9" fmla="*/ 0 h 25"/>
                  <a:gd name="T10" fmla="*/ 3 w 24"/>
                  <a:gd name="T11" fmla="*/ 1 h 25"/>
                  <a:gd name="T12" fmla="*/ 2 w 24"/>
                  <a:gd name="T13" fmla="*/ 2 h 25"/>
                  <a:gd name="T14" fmla="*/ 0 w 24"/>
                  <a:gd name="T15" fmla="*/ 4 h 25"/>
                  <a:gd name="T16" fmla="*/ 0 w 24"/>
                  <a:gd name="T17" fmla="*/ 6 h 25"/>
                  <a:gd name="T18" fmla="*/ 0 w 24"/>
                  <a:gd name="T19" fmla="*/ 9 h 25"/>
                  <a:gd name="T20" fmla="*/ 2 w 24"/>
                  <a:gd name="T21" fmla="*/ 10 h 25"/>
                  <a:gd name="T22" fmla="*/ 3 w 24"/>
                  <a:gd name="T23" fmla="*/ 12 h 25"/>
                  <a:gd name="T24" fmla="*/ 6 w 24"/>
                  <a:gd name="T25" fmla="*/ 12 h 25"/>
                  <a:gd name="T26" fmla="*/ 8 w 24"/>
                  <a:gd name="T27" fmla="*/ 12 h 25"/>
                  <a:gd name="T28" fmla="*/ 11 w 24"/>
                  <a:gd name="T29" fmla="*/ 10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2" name="Freeform 838"/>
              <p:cNvSpPr>
                <a:spLocks/>
              </p:cNvSpPr>
              <p:nvPr/>
            </p:nvSpPr>
            <p:spPr bwMode="auto">
              <a:xfrm>
                <a:off x="2253" y="3813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3" name="Freeform 839"/>
              <p:cNvSpPr>
                <a:spLocks/>
              </p:cNvSpPr>
              <p:nvPr/>
            </p:nvSpPr>
            <p:spPr bwMode="auto">
              <a:xfrm>
                <a:off x="2293" y="3877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4" name="Freeform 840"/>
              <p:cNvSpPr>
                <a:spLocks/>
              </p:cNvSpPr>
              <p:nvPr/>
            </p:nvSpPr>
            <p:spPr bwMode="auto">
              <a:xfrm>
                <a:off x="2472" y="3801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5" name="Freeform 841"/>
              <p:cNvSpPr>
                <a:spLocks/>
              </p:cNvSpPr>
              <p:nvPr/>
            </p:nvSpPr>
            <p:spPr bwMode="auto">
              <a:xfrm>
                <a:off x="2402" y="3827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6" name="Freeform 842"/>
              <p:cNvSpPr>
                <a:spLocks/>
              </p:cNvSpPr>
              <p:nvPr/>
            </p:nvSpPr>
            <p:spPr bwMode="auto">
              <a:xfrm>
                <a:off x="2522" y="3785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1 h 25"/>
                  <a:gd name="T30" fmla="*/ 11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7" name="Freeform 843"/>
              <p:cNvSpPr>
                <a:spLocks/>
              </p:cNvSpPr>
              <p:nvPr/>
            </p:nvSpPr>
            <p:spPr bwMode="auto">
              <a:xfrm>
                <a:off x="2377" y="3719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8" name="Freeform 844"/>
              <p:cNvSpPr>
                <a:spLocks/>
              </p:cNvSpPr>
              <p:nvPr/>
            </p:nvSpPr>
            <p:spPr bwMode="auto">
              <a:xfrm>
                <a:off x="2424" y="3750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1 w 25"/>
                  <a:gd name="T21" fmla="*/ 11 h 26"/>
                  <a:gd name="T22" fmla="*/ 4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6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9" name="Freeform 845"/>
              <p:cNvSpPr>
                <a:spLocks/>
              </p:cNvSpPr>
              <p:nvPr/>
            </p:nvSpPr>
            <p:spPr bwMode="auto">
              <a:xfrm>
                <a:off x="2481" y="3751"/>
                <a:ext cx="12" cy="13"/>
              </a:xfrm>
              <a:custGeom>
                <a:avLst/>
                <a:gdLst>
                  <a:gd name="T0" fmla="*/ 12 w 25"/>
                  <a:gd name="T1" fmla="*/ 7 h 26"/>
                  <a:gd name="T2" fmla="*/ 11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1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7 h 26"/>
                  <a:gd name="T34" fmla="*/ 12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0" name="Freeform 846"/>
              <p:cNvSpPr>
                <a:spLocks/>
              </p:cNvSpPr>
              <p:nvPr/>
            </p:nvSpPr>
            <p:spPr bwMode="auto">
              <a:xfrm>
                <a:off x="2266" y="3734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1" name="Freeform 847"/>
              <p:cNvSpPr>
                <a:spLocks/>
              </p:cNvSpPr>
              <p:nvPr/>
            </p:nvSpPr>
            <p:spPr bwMode="auto">
              <a:xfrm>
                <a:off x="2572" y="3772"/>
                <a:ext cx="13" cy="13"/>
              </a:xfrm>
              <a:custGeom>
                <a:avLst/>
                <a:gdLst>
                  <a:gd name="T0" fmla="*/ 13 w 25"/>
                  <a:gd name="T1" fmla="*/ 7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3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7 h 24"/>
                  <a:gd name="T34" fmla="*/ 13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2" name="Freeform 848"/>
              <p:cNvSpPr>
                <a:spLocks/>
              </p:cNvSpPr>
              <p:nvPr/>
            </p:nvSpPr>
            <p:spPr bwMode="auto">
              <a:xfrm>
                <a:off x="2450" y="3721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6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6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6 w 24"/>
                  <a:gd name="T25" fmla="*/ 12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3" name="Freeform 849"/>
              <p:cNvSpPr>
                <a:spLocks/>
              </p:cNvSpPr>
              <p:nvPr/>
            </p:nvSpPr>
            <p:spPr bwMode="auto">
              <a:xfrm>
                <a:off x="2416" y="3723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4" name="Freeform 850"/>
              <p:cNvSpPr>
                <a:spLocks/>
              </p:cNvSpPr>
              <p:nvPr/>
            </p:nvSpPr>
            <p:spPr bwMode="auto">
              <a:xfrm>
                <a:off x="2460" y="3792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5" name="Freeform 851"/>
              <p:cNvSpPr>
                <a:spLocks/>
              </p:cNvSpPr>
              <p:nvPr/>
            </p:nvSpPr>
            <p:spPr bwMode="auto">
              <a:xfrm>
                <a:off x="2475" y="3781"/>
                <a:ext cx="13" cy="13"/>
              </a:xfrm>
              <a:custGeom>
                <a:avLst/>
                <a:gdLst>
                  <a:gd name="T0" fmla="*/ 13 w 26"/>
                  <a:gd name="T1" fmla="*/ 7 h 26"/>
                  <a:gd name="T2" fmla="*/ 12 w 26"/>
                  <a:gd name="T3" fmla="*/ 5 h 26"/>
                  <a:gd name="T4" fmla="*/ 11 w 26"/>
                  <a:gd name="T5" fmla="*/ 2 h 26"/>
                  <a:gd name="T6" fmla="*/ 9 w 26"/>
                  <a:gd name="T7" fmla="*/ 1 h 26"/>
                  <a:gd name="T8" fmla="*/ 6 w 26"/>
                  <a:gd name="T9" fmla="*/ 0 h 26"/>
                  <a:gd name="T10" fmla="*/ 4 w 26"/>
                  <a:gd name="T11" fmla="*/ 1 h 26"/>
                  <a:gd name="T12" fmla="*/ 2 w 26"/>
                  <a:gd name="T13" fmla="*/ 2 h 26"/>
                  <a:gd name="T14" fmla="*/ 1 w 26"/>
                  <a:gd name="T15" fmla="*/ 5 h 26"/>
                  <a:gd name="T16" fmla="*/ 0 w 26"/>
                  <a:gd name="T17" fmla="*/ 7 h 26"/>
                  <a:gd name="T18" fmla="*/ 1 w 26"/>
                  <a:gd name="T19" fmla="*/ 9 h 26"/>
                  <a:gd name="T20" fmla="*/ 2 w 26"/>
                  <a:gd name="T21" fmla="*/ 11 h 26"/>
                  <a:gd name="T22" fmla="*/ 4 w 26"/>
                  <a:gd name="T23" fmla="*/ 13 h 26"/>
                  <a:gd name="T24" fmla="*/ 6 w 26"/>
                  <a:gd name="T25" fmla="*/ 13 h 26"/>
                  <a:gd name="T26" fmla="*/ 9 w 26"/>
                  <a:gd name="T27" fmla="*/ 13 h 26"/>
                  <a:gd name="T28" fmla="*/ 11 w 26"/>
                  <a:gd name="T29" fmla="*/ 11 h 26"/>
                  <a:gd name="T30" fmla="*/ 12 w 26"/>
                  <a:gd name="T31" fmla="*/ 9 h 26"/>
                  <a:gd name="T32" fmla="*/ 13 w 26"/>
                  <a:gd name="T33" fmla="*/ 7 h 26"/>
                  <a:gd name="T34" fmla="*/ 13 w 26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26" y="14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6" name="Freeform 852"/>
              <p:cNvSpPr>
                <a:spLocks/>
              </p:cNvSpPr>
              <p:nvPr/>
            </p:nvSpPr>
            <p:spPr bwMode="auto">
              <a:xfrm>
                <a:off x="2484" y="3754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8 w 25"/>
                  <a:gd name="T7" fmla="*/ 0 h 24"/>
                  <a:gd name="T8" fmla="*/ 6 w 25"/>
                  <a:gd name="T9" fmla="*/ 0 h 24"/>
                  <a:gd name="T10" fmla="*/ 3 w 25"/>
                  <a:gd name="T11" fmla="*/ 0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2 w 25"/>
                  <a:gd name="T21" fmla="*/ 11 h 24"/>
                  <a:gd name="T22" fmla="*/ 3 w 25"/>
                  <a:gd name="T23" fmla="*/ 12 h 24"/>
                  <a:gd name="T24" fmla="*/ 6 w 25"/>
                  <a:gd name="T25" fmla="*/ 13 h 24"/>
                  <a:gd name="T26" fmla="*/ 8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7" name="Freeform 853"/>
              <p:cNvSpPr>
                <a:spLocks/>
              </p:cNvSpPr>
              <p:nvPr/>
            </p:nvSpPr>
            <p:spPr bwMode="auto">
              <a:xfrm>
                <a:off x="2307" y="3739"/>
                <a:ext cx="12" cy="13"/>
              </a:xfrm>
              <a:custGeom>
                <a:avLst/>
                <a:gdLst>
                  <a:gd name="T0" fmla="*/ 12 w 24"/>
                  <a:gd name="T1" fmla="*/ 7 h 27"/>
                  <a:gd name="T2" fmla="*/ 12 w 24"/>
                  <a:gd name="T3" fmla="*/ 4 h 27"/>
                  <a:gd name="T4" fmla="*/ 11 w 24"/>
                  <a:gd name="T5" fmla="*/ 2 h 27"/>
                  <a:gd name="T6" fmla="*/ 9 w 24"/>
                  <a:gd name="T7" fmla="*/ 1 h 27"/>
                  <a:gd name="T8" fmla="*/ 6 w 24"/>
                  <a:gd name="T9" fmla="*/ 0 h 27"/>
                  <a:gd name="T10" fmla="*/ 3 w 24"/>
                  <a:gd name="T11" fmla="*/ 1 h 27"/>
                  <a:gd name="T12" fmla="*/ 2 w 24"/>
                  <a:gd name="T13" fmla="*/ 2 h 27"/>
                  <a:gd name="T14" fmla="*/ 1 w 24"/>
                  <a:gd name="T15" fmla="*/ 4 h 27"/>
                  <a:gd name="T16" fmla="*/ 0 w 24"/>
                  <a:gd name="T17" fmla="*/ 7 h 27"/>
                  <a:gd name="T18" fmla="*/ 1 w 24"/>
                  <a:gd name="T19" fmla="*/ 9 h 27"/>
                  <a:gd name="T20" fmla="*/ 2 w 24"/>
                  <a:gd name="T21" fmla="*/ 11 h 27"/>
                  <a:gd name="T22" fmla="*/ 3 w 24"/>
                  <a:gd name="T23" fmla="*/ 12 h 27"/>
                  <a:gd name="T24" fmla="*/ 6 w 24"/>
                  <a:gd name="T25" fmla="*/ 13 h 27"/>
                  <a:gd name="T26" fmla="*/ 9 w 24"/>
                  <a:gd name="T27" fmla="*/ 12 h 27"/>
                  <a:gd name="T28" fmla="*/ 11 w 24"/>
                  <a:gd name="T29" fmla="*/ 11 h 27"/>
                  <a:gd name="T30" fmla="*/ 12 w 24"/>
                  <a:gd name="T31" fmla="*/ 9 h 27"/>
                  <a:gd name="T32" fmla="*/ 12 w 24"/>
                  <a:gd name="T33" fmla="*/ 7 h 27"/>
                  <a:gd name="T34" fmla="*/ 12 w 24"/>
                  <a:gd name="T35" fmla="*/ 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7"/>
                  <a:gd name="T56" fmla="*/ 24 w 24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7">
                    <a:moveTo>
                      <a:pt x="24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8" name="Freeform 854"/>
              <p:cNvSpPr>
                <a:spLocks/>
              </p:cNvSpPr>
              <p:nvPr/>
            </p:nvSpPr>
            <p:spPr bwMode="auto">
              <a:xfrm>
                <a:off x="2287" y="3716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1 w 25"/>
                  <a:gd name="T3" fmla="*/ 4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4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3 w 25"/>
                  <a:gd name="T23" fmla="*/ 12 h 26"/>
                  <a:gd name="T24" fmla="*/ 6 w 25"/>
                  <a:gd name="T25" fmla="*/ 13 h 26"/>
                  <a:gd name="T26" fmla="*/ 8 w 25"/>
                  <a:gd name="T27" fmla="*/ 12 h 26"/>
                  <a:gd name="T28" fmla="*/ 10 w 25"/>
                  <a:gd name="T29" fmla="*/ 11 h 26"/>
                  <a:gd name="T30" fmla="*/ 11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3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9" name="Freeform 855"/>
              <p:cNvSpPr>
                <a:spLocks/>
              </p:cNvSpPr>
              <p:nvPr/>
            </p:nvSpPr>
            <p:spPr bwMode="auto">
              <a:xfrm>
                <a:off x="2475" y="3815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2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4 w 26"/>
                  <a:gd name="T23" fmla="*/ 12 h 25"/>
                  <a:gd name="T24" fmla="*/ 6 w 26"/>
                  <a:gd name="T25" fmla="*/ 12 h 25"/>
                  <a:gd name="T26" fmla="*/ 9 w 26"/>
                  <a:gd name="T27" fmla="*/ 12 h 25"/>
                  <a:gd name="T28" fmla="*/ 11 w 26"/>
                  <a:gd name="T29" fmla="*/ 11 h 25"/>
                  <a:gd name="T30" fmla="*/ 12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4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0" name="Freeform 856"/>
              <p:cNvSpPr>
                <a:spLocks/>
              </p:cNvSpPr>
              <p:nvPr/>
            </p:nvSpPr>
            <p:spPr bwMode="auto">
              <a:xfrm>
                <a:off x="2499" y="3726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4 h 24"/>
                  <a:gd name="T4" fmla="*/ 10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3 w 25"/>
                  <a:gd name="T11" fmla="*/ 1 h 24"/>
                  <a:gd name="T12" fmla="*/ 1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1 w 25"/>
                  <a:gd name="T21" fmla="*/ 11 h 24"/>
                  <a:gd name="T22" fmla="*/ 3 w 25"/>
                  <a:gd name="T23" fmla="*/ 12 h 24"/>
                  <a:gd name="T24" fmla="*/ 6 w 25"/>
                  <a:gd name="T25" fmla="*/ 13 h 24"/>
                  <a:gd name="T26" fmla="*/ 8 w 25"/>
                  <a:gd name="T27" fmla="*/ 12 h 24"/>
                  <a:gd name="T28" fmla="*/ 10 w 25"/>
                  <a:gd name="T29" fmla="*/ 11 h 24"/>
                  <a:gd name="T30" fmla="*/ 12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1" name="Freeform 857"/>
              <p:cNvSpPr>
                <a:spLocks/>
              </p:cNvSpPr>
              <p:nvPr/>
            </p:nvSpPr>
            <p:spPr bwMode="auto">
              <a:xfrm>
                <a:off x="2562" y="3841"/>
                <a:ext cx="13" cy="13"/>
              </a:xfrm>
              <a:custGeom>
                <a:avLst/>
                <a:gdLst>
                  <a:gd name="T0" fmla="*/ 13 w 24"/>
                  <a:gd name="T1" fmla="*/ 7 h 24"/>
                  <a:gd name="T2" fmla="*/ 12 w 24"/>
                  <a:gd name="T3" fmla="*/ 4 h 24"/>
                  <a:gd name="T4" fmla="*/ 11 w 24"/>
                  <a:gd name="T5" fmla="*/ 2 h 24"/>
                  <a:gd name="T6" fmla="*/ 9 w 24"/>
                  <a:gd name="T7" fmla="*/ 1 h 24"/>
                  <a:gd name="T8" fmla="*/ 7 w 24"/>
                  <a:gd name="T9" fmla="*/ 0 h 24"/>
                  <a:gd name="T10" fmla="*/ 4 w 24"/>
                  <a:gd name="T11" fmla="*/ 1 h 24"/>
                  <a:gd name="T12" fmla="*/ 2 w 24"/>
                  <a:gd name="T13" fmla="*/ 2 h 24"/>
                  <a:gd name="T14" fmla="*/ 0 w 24"/>
                  <a:gd name="T15" fmla="*/ 4 h 24"/>
                  <a:gd name="T16" fmla="*/ 0 w 24"/>
                  <a:gd name="T17" fmla="*/ 7 h 24"/>
                  <a:gd name="T18" fmla="*/ 0 w 24"/>
                  <a:gd name="T19" fmla="*/ 9 h 24"/>
                  <a:gd name="T20" fmla="*/ 2 w 24"/>
                  <a:gd name="T21" fmla="*/ 12 h 24"/>
                  <a:gd name="T22" fmla="*/ 4 w 24"/>
                  <a:gd name="T23" fmla="*/ 13 h 24"/>
                  <a:gd name="T24" fmla="*/ 7 w 24"/>
                  <a:gd name="T25" fmla="*/ 13 h 24"/>
                  <a:gd name="T26" fmla="*/ 9 w 24"/>
                  <a:gd name="T27" fmla="*/ 13 h 24"/>
                  <a:gd name="T28" fmla="*/ 11 w 24"/>
                  <a:gd name="T29" fmla="*/ 12 h 24"/>
                  <a:gd name="T30" fmla="*/ 12 w 24"/>
                  <a:gd name="T31" fmla="*/ 9 h 24"/>
                  <a:gd name="T32" fmla="*/ 13 w 24"/>
                  <a:gd name="T33" fmla="*/ 7 h 24"/>
                  <a:gd name="T34" fmla="*/ 13 w 24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3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2" name="Freeform 858"/>
              <p:cNvSpPr>
                <a:spLocks/>
              </p:cNvSpPr>
              <p:nvPr/>
            </p:nvSpPr>
            <p:spPr bwMode="auto">
              <a:xfrm>
                <a:off x="2550" y="377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3" name="Freeform 859"/>
              <p:cNvSpPr>
                <a:spLocks/>
              </p:cNvSpPr>
              <p:nvPr/>
            </p:nvSpPr>
            <p:spPr bwMode="auto">
              <a:xfrm>
                <a:off x="2515" y="3765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4" name="Freeform 860"/>
              <p:cNvSpPr>
                <a:spLocks/>
              </p:cNvSpPr>
              <p:nvPr/>
            </p:nvSpPr>
            <p:spPr bwMode="auto">
              <a:xfrm>
                <a:off x="2463" y="3842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5" name="Freeform 861"/>
              <p:cNvSpPr>
                <a:spLocks/>
              </p:cNvSpPr>
              <p:nvPr/>
            </p:nvSpPr>
            <p:spPr bwMode="auto">
              <a:xfrm>
                <a:off x="2531" y="3775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6" name="Freeform 862"/>
              <p:cNvSpPr>
                <a:spLocks/>
              </p:cNvSpPr>
              <p:nvPr/>
            </p:nvSpPr>
            <p:spPr bwMode="auto">
              <a:xfrm>
                <a:off x="2509" y="3782"/>
                <a:ext cx="12" cy="13"/>
              </a:xfrm>
              <a:custGeom>
                <a:avLst/>
                <a:gdLst>
                  <a:gd name="T0" fmla="*/ 12 w 24"/>
                  <a:gd name="T1" fmla="*/ 7 h 24"/>
                  <a:gd name="T2" fmla="*/ 12 w 24"/>
                  <a:gd name="T3" fmla="*/ 4 h 24"/>
                  <a:gd name="T4" fmla="*/ 11 w 24"/>
                  <a:gd name="T5" fmla="*/ 2 h 24"/>
                  <a:gd name="T6" fmla="*/ 9 w 24"/>
                  <a:gd name="T7" fmla="*/ 0 h 24"/>
                  <a:gd name="T8" fmla="*/ 6 w 24"/>
                  <a:gd name="T9" fmla="*/ 0 h 24"/>
                  <a:gd name="T10" fmla="*/ 4 w 24"/>
                  <a:gd name="T11" fmla="*/ 0 h 24"/>
                  <a:gd name="T12" fmla="*/ 2 w 24"/>
                  <a:gd name="T13" fmla="*/ 2 h 24"/>
                  <a:gd name="T14" fmla="*/ 1 w 24"/>
                  <a:gd name="T15" fmla="*/ 4 h 24"/>
                  <a:gd name="T16" fmla="*/ 0 w 24"/>
                  <a:gd name="T17" fmla="*/ 7 h 24"/>
                  <a:gd name="T18" fmla="*/ 1 w 24"/>
                  <a:gd name="T19" fmla="*/ 9 h 24"/>
                  <a:gd name="T20" fmla="*/ 2 w 24"/>
                  <a:gd name="T21" fmla="*/ 11 h 24"/>
                  <a:gd name="T22" fmla="*/ 4 w 24"/>
                  <a:gd name="T23" fmla="*/ 12 h 24"/>
                  <a:gd name="T24" fmla="*/ 6 w 24"/>
                  <a:gd name="T25" fmla="*/ 13 h 24"/>
                  <a:gd name="T26" fmla="*/ 9 w 24"/>
                  <a:gd name="T27" fmla="*/ 12 h 24"/>
                  <a:gd name="T28" fmla="*/ 11 w 24"/>
                  <a:gd name="T29" fmla="*/ 11 h 24"/>
                  <a:gd name="T30" fmla="*/ 12 w 24"/>
                  <a:gd name="T31" fmla="*/ 9 h 24"/>
                  <a:gd name="T32" fmla="*/ 12 w 24"/>
                  <a:gd name="T33" fmla="*/ 7 h 24"/>
                  <a:gd name="T34" fmla="*/ 12 w 24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7" name="Freeform 863"/>
              <p:cNvSpPr>
                <a:spLocks/>
              </p:cNvSpPr>
              <p:nvPr/>
            </p:nvSpPr>
            <p:spPr bwMode="auto">
              <a:xfrm>
                <a:off x="2366" y="3721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3 w 25"/>
                  <a:gd name="T11" fmla="*/ 1 h 25"/>
                  <a:gd name="T12" fmla="*/ 1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1 w 25"/>
                  <a:gd name="T21" fmla="*/ 11 h 25"/>
                  <a:gd name="T22" fmla="*/ 3 w 25"/>
                  <a:gd name="T23" fmla="*/ 12 h 25"/>
                  <a:gd name="T24" fmla="*/ 6 w 25"/>
                  <a:gd name="T25" fmla="*/ 13 h 25"/>
                  <a:gd name="T26" fmla="*/ 8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8" name="Freeform 864"/>
              <p:cNvSpPr>
                <a:spLocks/>
              </p:cNvSpPr>
              <p:nvPr/>
            </p:nvSpPr>
            <p:spPr bwMode="auto">
              <a:xfrm>
                <a:off x="2542" y="3813"/>
                <a:ext cx="13" cy="13"/>
              </a:xfrm>
              <a:custGeom>
                <a:avLst/>
                <a:gdLst>
                  <a:gd name="T0" fmla="*/ 13 w 26"/>
                  <a:gd name="T1" fmla="*/ 6 h 25"/>
                  <a:gd name="T2" fmla="*/ 12 w 26"/>
                  <a:gd name="T3" fmla="*/ 4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4 w 26"/>
                  <a:gd name="T11" fmla="*/ 0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6 h 25"/>
                  <a:gd name="T18" fmla="*/ 1 w 26"/>
                  <a:gd name="T19" fmla="*/ 9 h 25"/>
                  <a:gd name="T20" fmla="*/ 2 w 26"/>
                  <a:gd name="T21" fmla="*/ 11 h 25"/>
                  <a:gd name="T22" fmla="*/ 4 w 26"/>
                  <a:gd name="T23" fmla="*/ 12 h 25"/>
                  <a:gd name="T24" fmla="*/ 6 w 26"/>
                  <a:gd name="T25" fmla="*/ 13 h 25"/>
                  <a:gd name="T26" fmla="*/ 9 w 26"/>
                  <a:gd name="T27" fmla="*/ 12 h 25"/>
                  <a:gd name="T28" fmla="*/ 11 w 26"/>
                  <a:gd name="T29" fmla="*/ 11 h 25"/>
                  <a:gd name="T30" fmla="*/ 12 w 26"/>
                  <a:gd name="T31" fmla="*/ 9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9" name="Freeform 865"/>
              <p:cNvSpPr>
                <a:spLocks/>
              </p:cNvSpPr>
              <p:nvPr/>
            </p:nvSpPr>
            <p:spPr bwMode="auto">
              <a:xfrm>
                <a:off x="2490" y="379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1 h 25"/>
                  <a:gd name="T24" fmla="*/ 6 w 25"/>
                  <a:gd name="T25" fmla="*/ 12 h 25"/>
                  <a:gd name="T26" fmla="*/ 8 w 25"/>
                  <a:gd name="T27" fmla="*/ 11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0" name="Freeform 866"/>
              <p:cNvSpPr>
                <a:spLocks/>
              </p:cNvSpPr>
              <p:nvPr/>
            </p:nvSpPr>
            <p:spPr bwMode="auto">
              <a:xfrm>
                <a:off x="2493" y="3789"/>
                <a:ext cx="13" cy="13"/>
              </a:xfrm>
              <a:custGeom>
                <a:avLst/>
                <a:gdLst>
                  <a:gd name="T0" fmla="*/ 13 w 24"/>
                  <a:gd name="T1" fmla="*/ 7 h 25"/>
                  <a:gd name="T2" fmla="*/ 13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3 h 25"/>
                  <a:gd name="T24" fmla="*/ 7 w 24"/>
                  <a:gd name="T25" fmla="*/ 13 h 25"/>
                  <a:gd name="T26" fmla="*/ 9 w 24"/>
                  <a:gd name="T27" fmla="*/ 13 h 25"/>
                  <a:gd name="T28" fmla="*/ 11 w 24"/>
                  <a:gd name="T29" fmla="*/ 11 h 25"/>
                  <a:gd name="T30" fmla="*/ 13 w 24"/>
                  <a:gd name="T31" fmla="*/ 9 h 25"/>
                  <a:gd name="T32" fmla="*/ 13 w 24"/>
                  <a:gd name="T33" fmla="*/ 7 h 25"/>
                  <a:gd name="T34" fmla="*/ 13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1" name="Freeform 867"/>
              <p:cNvSpPr>
                <a:spLocks/>
              </p:cNvSpPr>
              <p:nvPr/>
            </p:nvSpPr>
            <p:spPr bwMode="auto">
              <a:xfrm>
                <a:off x="2564" y="3857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2" name="Freeform 868"/>
              <p:cNvSpPr>
                <a:spLocks/>
              </p:cNvSpPr>
              <p:nvPr/>
            </p:nvSpPr>
            <p:spPr bwMode="auto">
              <a:xfrm>
                <a:off x="2361" y="3765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3 h 25"/>
                  <a:gd name="T4" fmla="*/ 10 w 25"/>
                  <a:gd name="T5" fmla="*/ 1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1 h 25"/>
                  <a:gd name="T24" fmla="*/ 6 w 25"/>
                  <a:gd name="T25" fmla="*/ 12 h 25"/>
                  <a:gd name="T26" fmla="*/ 8 w 25"/>
                  <a:gd name="T27" fmla="*/ 11 h 25"/>
                  <a:gd name="T28" fmla="*/ 10 w 25"/>
                  <a:gd name="T29" fmla="*/ 10 h 25"/>
                  <a:gd name="T30" fmla="*/ 11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3" name="Freeform 869"/>
              <p:cNvSpPr>
                <a:spLocks/>
              </p:cNvSpPr>
              <p:nvPr/>
            </p:nvSpPr>
            <p:spPr bwMode="auto">
              <a:xfrm>
                <a:off x="2467" y="3801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4" name="Freeform 870"/>
              <p:cNvSpPr>
                <a:spLocks/>
              </p:cNvSpPr>
              <p:nvPr/>
            </p:nvSpPr>
            <p:spPr bwMode="auto">
              <a:xfrm>
                <a:off x="2431" y="3726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7 h 26"/>
                  <a:gd name="T18" fmla="*/ 0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3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5" name="Freeform 871"/>
              <p:cNvSpPr>
                <a:spLocks/>
              </p:cNvSpPr>
              <p:nvPr/>
            </p:nvSpPr>
            <p:spPr bwMode="auto">
              <a:xfrm>
                <a:off x="2515" y="3801"/>
                <a:ext cx="13" cy="12"/>
              </a:xfrm>
              <a:custGeom>
                <a:avLst/>
                <a:gdLst>
                  <a:gd name="T0" fmla="*/ 13 w 26"/>
                  <a:gd name="T1" fmla="*/ 6 h 25"/>
                  <a:gd name="T2" fmla="*/ 13 w 26"/>
                  <a:gd name="T3" fmla="*/ 3 h 25"/>
                  <a:gd name="T4" fmla="*/ 11 w 26"/>
                  <a:gd name="T5" fmla="*/ 2 h 25"/>
                  <a:gd name="T6" fmla="*/ 9 w 26"/>
                  <a:gd name="T7" fmla="*/ 0 h 25"/>
                  <a:gd name="T8" fmla="*/ 6 w 26"/>
                  <a:gd name="T9" fmla="*/ 0 h 25"/>
                  <a:gd name="T10" fmla="*/ 5 w 26"/>
                  <a:gd name="T11" fmla="*/ 0 h 25"/>
                  <a:gd name="T12" fmla="*/ 2 w 26"/>
                  <a:gd name="T13" fmla="*/ 2 h 25"/>
                  <a:gd name="T14" fmla="*/ 1 w 26"/>
                  <a:gd name="T15" fmla="*/ 3 h 25"/>
                  <a:gd name="T16" fmla="*/ 0 w 26"/>
                  <a:gd name="T17" fmla="*/ 6 h 25"/>
                  <a:gd name="T18" fmla="*/ 1 w 26"/>
                  <a:gd name="T19" fmla="*/ 8 h 25"/>
                  <a:gd name="T20" fmla="*/ 2 w 26"/>
                  <a:gd name="T21" fmla="*/ 10 h 25"/>
                  <a:gd name="T22" fmla="*/ 5 w 26"/>
                  <a:gd name="T23" fmla="*/ 12 h 25"/>
                  <a:gd name="T24" fmla="*/ 6 w 26"/>
                  <a:gd name="T25" fmla="*/ 12 h 25"/>
                  <a:gd name="T26" fmla="*/ 9 w 26"/>
                  <a:gd name="T27" fmla="*/ 12 h 25"/>
                  <a:gd name="T28" fmla="*/ 11 w 26"/>
                  <a:gd name="T29" fmla="*/ 10 h 25"/>
                  <a:gd name="T30" fmla="*/ 13 w 26"/>
                  <a:gd name="T31" fmla="*/ 8 h 25"/>
                  <a:gd name="T32" fmla="*/ 13 w 26"/>
                  <a:gd name="T33" fmla="*/ 6 h 25"/>
                  <a:gd name="T34" fmla="*/ 13 w 26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6" name="Freeform 872"/>
              <p:cNvSpPr>
                <a:spLocks/>
              </p:cNvSpPr>
              <p:nvPr/>
            </p:nvSpPr>
            <p:spPr bwMode="auto">
              <a:xfrm>
                <a:off x="2478" y="380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7" name="Freeform 873"/>
              <p:cNvSpPr>
                <a:spLocks/>
              </p:cNvSpPr>
              <p:nvPr/>
            </p:nvSpPr>
            <p:spPr bwMode="auto">
              <a:xfrm>
                <a:off x="2314" y="3803"/>
                <a:ext cx="13" cy="12"/>
              </a:xfrm>
              <a:custGeom>
                <a:avLst/>
                <a:gdLst>
                  <a:gd name="T0" fmla="*/ 13 w 24"/>
                  <a:gd name="T1" fmla="*/ 6 h 24"/>
                  <a:gd name="T2" fmla="*/ 12 w 24"/>
                  <a:gd name="T3" fmla="*/ 3 h 24"/>
                  <a:gd name="T4" fmla="*/ 11 w 24"/>
                  <a:gd name="T5" fmla="*/ 2 h 24"/>
                  <a:gd name="T6" fmla="*/ 9 w 24"/>
                  <a:gd name="T7" fmla="*/ 1 h 24"/>
                  <a:gd name="T8" fmla="*/ 7 w 24"/>
                  <a:gd name="T9" fmla="*/ 0 h 24"/>
                  <a:gd name="T10" fmla="*/ 4 w 24"/>
                  <a:gd name="T11" fmla="*/ 1 h 24"/>
                  <a:gd name="T12" fmla="*/ 2 w 24"/>
                  <a:gd name="T13" fmla="*/ 2 h 24"/>
                  <a:gd name="T14" fmla="*/ 1 w 24"/>
                  <a:gd name="T15" fmla="*/ 3 h 24"/>
                  <a:gd name="T16" fmla="*/ 0 w 24"/>
                  <a:gd name="T17" fmla="*/ 6 h 24"/>
                  <a:gd name="T18" fmla="*/ 1 w 24"/>
                  <a:gd name="T19" fmla="*/ 9 h 24"/>
                  <a:gd name="T20" fmla="*/ 2 w 24"/>
                  <a:gd name="T21" fmla="*/ 11 h 24"/>
                  <a:gd name="T22" fmla="*/ 4 w 24"/>
                  <a:gd name="T23" fmla="*/ 12 h 24"/>
                  <a:gd name="T24" fmla="*/ 7 w 24"/>
                  <a:gd name="T25" fmla="*/ 12 h 24"/>
                  <a:gd name="T26" fmla="*/ 9 w 24"/>
                  <a:gd name="T27" fmla="*/ 12 h 24"/>
                  <a:gd name="T28" fmla="*/ 11 w 24"/>
                  <a:gd name="T29" fmla="*/ 11 h 24"/>
                  <a:gd name="T30" fmla="*/ 12 w 24"/>
                  <a:gd name="T31" fmla="*/ 9 h 24"/>
                  <a:gd name="T32" fmla="*/ 13 w 24"/>
                  <a:gd name="T33" fmla="*/ 6 h 24"/>
                  <a:gd name="T34" fmla="*/ 13 w 24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8" name="Freeform 874"/>
              <p:cNvSpPr>
                <a:spLocks/>
              </p:cNvSpPr>
              <p:nvPr/>
            </p:nvSpPr>
            <p:spPr bwMode="auto">
              <a:xfrm>
                <a:off x="2437" y="3738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9" name="Freeform 875"/>
              <p:cNvSpPr>
                <a:spLocks/>
              </p:cNvSpPr>
              <p:nvPr/>
            </p:nvSpPr>
            <p:spPr bwMode="auto">
              <a:xfrm>
                <a:off x="2570" y="3799"/>
                <a:ext cx="13" cy="12"/>
              </a:xfrm>
              <a:custGeom>
                <a:avLst/>
                <a:gdLst>
                  <a:gd name="T0" fmla="*/ 13 w 27"/>
                  <a:gd name="T1" fmla="*/ 6 h 25"/>
                  <a:gd name="T2" fmla="*/ 12 w 27"/>
                  <a:gd name="T3" fmla="*/ 4 h 25"/>
                  <a:gd name="T4" fmla="*/ 11 w 27"/>
                  <a:gd name="T5" fmla="*/ 2 h 25"/>
                  <a:gd name="T6" fmla="*/ 9 w 27"/>
                  <a:gd name="T7" fmla="*/ 0 h 25"/>
                  <a:gd name="T8" fmla="*/ 6 w 27"/>
                  <a:gd name="T9" fmla="*/ 0 h 25"/>
                  <a:gd name="T10" fmla="*/ 4 w 27"/>
                  <a:gd name="T11" fmla="*/ 0 h 25"/>
                  <a:gd name="T12" fmla="*/ 2 w 27"/>
                  <a:gd name="T13" fmla="*/ 2 h 25"/>
                  <a:gd name="T14" fmla="*/ 1 w 27"/>
                  <a:gd name="T15" fmla="*/ 4 h 25"/>
                  <a:gd name="T16" fmla="*/ 0 w 27"/>
                  <a:gd name="T17" fmla="*/ 6 h 25"/>
                  <a:gd name="T18" fmla="*/ 1 w 27"/>
                  <a:gd name="T19" fmla="*/ 8 h 25"/>
                  <a:gd name="T20" fmla="*/ 2 w 27"/>
                  <a:gd name="T21" fmla="*/ 10 h 25"/>
                  <a:gd name="T22" fmla="*/ 4 w 27"/>
                  <a:gd name="T23" fmla="*/ 12 h 25"/>
                  <a:gd name="T24" fmla="*/ 6 w 27"/>
                  <a:gd name="T25" fmla="*/ 12 h 25"/>
                  <a:gd name="T26" fmla="*/ 9 w 27"/>
                  <a:gd name="T27" fmla="*/ 12 h 25"/>
                  <a:gd name="T28" fmla="*/ 11 w 27"/>
                  <a:gd name="T29" fmla="*/ 10 h 25"/>
                  <a:gd name="T30" fmla="*/ 12 w 27"/>
                  <a:gd name="T31" fmla="*/ 8 h 25"/>
                  <a:gd name="T32" fmla="*/ 13 w 27"/>
                  <a:gd name="T33" fmla="*/ 6 h 25"/>
                  <a:gd name="T34" fmla="*/ 13 w 27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5"/>
                  <a:gd name="T56" fmla="*/ 27 w 27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5">
                    <a:moveTo>
                      <a:pt x="27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0" name="Freeform 876"/>
              <p:cNvSpPr>
                <a:spLocks/>
              </p:cNvSpPr>
              <p:nvPr/>
            </p:nvSpPr>
            <p:spPr bwMode="auto">
              <a:xfrm>
                <a:off x="2496" y="3747"/>
                <a:ext cx="13" cy="14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6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6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6 w 25"/>
                  <a:gd name="T25" fmla="*/ 14 h 26"/>
                  <a:gd name="T26" fmla="*/ 9 w 25"/>
                  <a:gd name="T27" fmla="*/ 13 h 26"/>
                  <a:gd name="T28" fmla="*/ 11 w 25"/>
                  <a:gd name="T29" fmla="*/ 12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3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1" name="Freeform 877"/>
              <p:cNvSpPr>
                <a:spLocks/>
              </p:cNvSpPr>
              <p:nvPr/>
            </p:nvSpPr>
            <p:spPr bwMode="auto">
              <a:xfrm>
                <a:off x="2491" y="3798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1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1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8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2" name="Freeform 878"/>
              <p:cNvSpPr>
                <a:spLocks/>
              </p:cNvSpPr>
              <p:nvPr/>
            </p:nvSpPr>
            <p:spPr bwMode="auto">
              <a:xfrm>
                <a:off x="2439" y="374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3" name="Freeform 879"/>
              <p:cNvSpPr>
                <a:spLocks/>
              </p:cNvSpPr>
              <p:nvPr/>
            </p:nvSpPr>
            <p:spPr bwMode="auto">
              <a:xfrm>
                <a:off x="2371" y="3758"/>
                <a:ext cx="12" cy="13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1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1 w 25"/>
                  <a:gd name="T21" fmla="*/ 11 h 26"/>
                  <a:gd name="T22" fmla="*/ 3 w 25"/>
                  <a:gd name="T23" fmla="*/ 13 h 26"/>
                  <a:gd name="T24" fmla="*/ 6 w 25"/>
                  <a:gd name="T25" fmla="*/ 13 h 26"/>
                  <a:gd name="T26" fmla="*/ 8 w 25"/>
                  <a:gd name="T27" fmla="*/ 13 h 26"/>
                  <a:gd name="T28" fmla="*/ 10 w 25"/>
                  <a:gd name="T29" fmla="*/ 11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5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4" name="Freeform 880"/>
              <p:cNvSpPr>
                <a:spLocks/>
              </p:cNvSpPr>
              <p:nvPr/>
            </p:nvSpPr>
            <p:spPr bwMode="auto">
              <a:xfrm>
                <a:off x="2364" y="3829"/>
                <a:ext cx="12" cy="14"/>
              </a:xfrm>
              <a:custGeom>
                <a:avLst/>
                <a:gdLst>
                  <a:gd name="T0" fmla="*/ 12 w 25"/>
                  <a:gd name="T1" fmla="*/ 6 h 26"/>
                  <a:gd name="T2" fmla="*/ 12 w 25"/>
                  <a:gd name="T3" fmla="*/ 5 h 26"/>
                  <a:gd name="T4" fmla="*/ 10 w 25"/>
                  <a:gd name="T5" fmla="*/ 2 h 26"/>
                  <a:gd name="T6" fmla="*/ 8 w 25"/>
                  <a:gd name="T7" fmla="*/ 1 h 26"/>
                  <a:gd name="T8" fmla="*/ 6 w 25"/>
                  <a:gd name="T9" fmla="*/ 0 h 26"/>
                  <a:gd name="T10" fmla="*/ 3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2 h 26"/>
                  <a:gd name="T22" fmla="*/ 3 w 25"/>
                  <a:gd name="T23" fmla="*/ 13 h 26"/>
                  <a:gd name="T24" fmla="*/ 6 w 25"/>
                  <a:gd name="T25" fmla="*/ 14 h 26"/>
                  <a:gd name="T26" fmla="*/ 8 w 25"/>
                  <a:gd name="T27" fmla="*/ 13 h 26"/>
                  <a:gd name="T28" fmla="*/ 10 w 25"/>
                  <a:gd name="T29" fmla="*/ 12 h 26"/>
                  <a:gd name="T30" fmla="*/ 12 w 25"/>
                  <a:gd name="T31" fmla="*/ 9 h 26"/>
                  <a:gd name="T32" fmla="*/ 12 w 25"/>
                  <a:gd name="T33" fmla="*/ 6 h 26"/>
                  <a:gd name="T34" fmla="*/ 12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5" name="Freeform 881"/>
              <p:cNvSpPr>
                <a:spLocks/>
              </p:cNvSpPr>
              <p:nvPr/>
            </p:nvSpPr>
            <p:spPr bwMode="auto">
              <a:xfrm>
                <a:off x="2554" y="380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3 h 25"/>
                  <a:gd name="T4" fmla="*/ 10 w 25"/>
                  <a:gd name="T5" fmla="*/ 1 h 25"/>
                  <a:gd name="T6" fmla="*/ 8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1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1 w 25"/>
                  <a:gd name="T21" fmla="*/ 10 h 25"/>
                  <a:gd name="T22" fmla="*/ 4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2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6" name="Freeform 882"/>
              <p:cNvSpPr>
                <a:spLocks/>
              </p:cNvSpPr>
              <p:nvPr/>
            </p:nvSpPr>
            <p:spPr bwMode="auto">
              <a:xfrm>
                <a:off x="2549" y="3843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3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2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2 h 26"/>
                  <a:gd name="T30" fmla="*/ 13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5" y="9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3"/>
                    </a:lnTo>
                    <a:lnTo>
                      <a:pt x="25" y="1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7" name="Freeform 883"/>
              <p:cNvSpPr>
                <a:spLocks/>
              </p:cNvSpPr>
              <p:nvPr/>
            </p:nvSpPr>
            <p:spPr bwMode="auto">
              <a:xfrm>
                <a:off x="2436" y="3821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1 w 25"/>
                  <a:gd name="T15" fmla="*/ 3 h 24"/>
                  <a:gd name="T16" fmla="*/ 0 w 25"/>
                  <a:gd name="T17" fmla="*/ 6 h 24"/>
                  <a:gd name="T18" fmla="*/ 1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8" name="Freeform 884"/>
              <p:cNvSpPr>
                <a:spLocks/>
              </p:cNvSpPr>
              <p:nvPr/>
            </p:nvSpPr>
            <p:spPr bwMode="auto">
              <a:xfrm>
                <a:off x="2390" y="3826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3 h 24"/>
                  <a:gd name="T4" fmla="*/ 11 w 25"/>
                  <a:gd name="T5" fmla="*/ 2 h 24"/>
                  <a:gd name="T6" fmla="*/ 9 w 25"/>
                  <a:gd name="T7" fmla="*/ 1 h 24"/>
                  <a:gd name="T8" fmla="*/ 7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3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7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9" name="Freeform 885"/>
              <p:cNvSpPr>
                <a:spLocks/>
              </p:cNvSpPr>
              <p:nvPr/>
            </p:nvSpPr>
            <p:spPr bwMode="auto">
              <a:xfrm>
                <a:off x="2550" y="3800"/>
                <a:ext cx="12" cy="13"/>
              </a:xfrm>
              <a:custGeom>
                <a:avLst/>
                <a:gdLst>
                  <a:gd name="T0" fmla="*/ 12 w 25"/>
                  <a:gd name="T1" fmla="*/ 7 h 24"/>
                  <a:gd name="T2" fmla="*/ 11 w 25"/>
                  <a:gd name="T3" fmla="*/ 4 h 24"/>
                  <a:gd name="T4" fmla="*/ 10 w 25"/>
                  <a:gd name="T5" fmla="*/ 2 h 24"/>
                  <a:gd name="T6" fmla="*/ 8 w 25"/>
                  <a:gd name="T7" fmla="*/ 1 h 24"/>
                  <a:gd name="T8" fmla="*/ 6 w 25"/>
                  <a:gd name="T9" fmla="*/ 0 h 24"/>
                  <a:gd name="T10" fmla="*/ 3 w 25"/>
                  <a:gd name="T11" fmla="*/ 1 h 24"/>
                  <a:gd name="T12" fmla="*/ 1 w 25"/>
                  <a:gd name="T13" fmla="*/ 2 h 24"/>
                  <a:gd name="T14" fmla="*/ 0 w 25"/>
                  <a:gd name="T15" fmla="*/ 4 h 24"/>
                  <a:gd name="T16" fmla="*/ 0 w 25"/>
                  <a:gd name="T17" fmla="*/ 7 h 24"/>
                  <a:gd name="T18" fmla="*/ 0 w 25"/>
                  <a:gd name="T19" fmla="*/ 9 h 24"/>
                  <a:gd name="T20" fmla="*/ 1 w 25"/>
                  <a:gd name="T21" fmla="*/ 11 h 24"/>
                  <a:gd name="T22" fmla="*/ 3 w 25"/>
                  <a:gd name="T23" fmla="*/ 13 h 24"/>
                  <a:gd name="T24" fmla="*/ 6 w 25"/>
                  <a:gd name="T25" fmla="*/ 13 h 24"/>
                  <a:gd name="T26" fmla="*/ 8 w 25"/>
                  <a:gd name="T27" fmla="*/ 13 h 24"/>
                  <a:gd name="T28" fmla="*/ 10 w 25"/>
                  <a:gd name="T29" fmla="*/ 11 h 24"/>
                  <a:gd name="T30" fmla="*/ 11 w 25"/>
                  <a:gd name="T31" fmla="*/ 9 h 24"/>
                  <a:gd name="T32" fmla="*/ 12 w 25"/>
                  <a:gd name="T33" fmla="*/ 7 h 24"/>
                  <a:gd name="T34" fmla="*/ 12 w 25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0" name="Freeform 886"/>
              <p:cNvSpPr>
                <a:spLocks/>
              </p:cNvSpPr>
              <p:nvPr/>
            </p:nvSpPr>
            <p:spPr bwMode="auto">
              <a:xfrm>
                <a:off x="2441" y="3802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1" name="Freeform 887"/>
              <p:cNvSpPr>
                <a:spLocks/>
              </p:cNvSpPr>
              <p:nvPr/>
            </p:nvSpPr>
            <p:spPr bwMode="auto">
              <a:xfrm>
                <a:off x="2469" y="3761"/>
                <a:ext cx="12" cy="13"/>
              </a:xfrm>
              <a:custGeom>
                <a:avLst/>
                <a:gdLst>
                  <a:gd name="T0" fmla="*/ 12 w 25"/>
                  <a:gd name="T1" fmla="*/ 7 h 25"/>
                  <a:gd name="T2" fmla="*/ 12 w 25"/>
                  <a:gd name="T3" fmla="*/ 4 h 25"/>
                  <a:gd name="T4" fmla="*/ 10 w 25"/>
                  <a:gd name="T5" fmla="*/ 2 h 25"/>
                  <a:gd name="T6" fmla="*/ 8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8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7 h 25"/>
                  <a:gd name="T34" fmla="*/ 12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5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2" name="Freeform 888"/>
              <p:cNvSpPr>
                <a:spLocks/>
              </p:cNvSpPr>
              <p:nvPr/>
            </p:nvSpPr>
            <p:spPr bwMode="auto">
              <a:xfrm>
                <a:off x="2549" y="3797"/>
                <a:ext cx="13" cy="13"/>
              </a:xfrm>
              <a:custGeom>
                <a:avLst/>
                <a:gdLst>
                  <a:gd name="T0" fmla="*/ 13 w 26"/>
                  <a:gd name="T1" fmla="*/ 7 h 25"/>
                  <a:gd name="T2" fmla="*/ 13 w 26"/>
                  <a:gd name="T3" fmla="*/ 4 h 25"/>
                  <a:gd name="T4" fmla="*/ 12 w 26"/>
                  <a:gd name="T5" fmla="*/ 2 h 25"/>
                  <a:gd name="T6" fmla="*/ 9 w 26"/>
                  <a:gd name="T7" fmla="*/ 1 h 25"/>
                  <a:gd name="T8" fmla="*/ 7 w 26"/>
                  <a:gd name="T9" fmla="*/ 0 h 25"/>
                  <a:gd name="T10" fmla="*/ 5 w 26"/>
                  <a:gd name="T11" fmla="*/ 1 h 25"/>
                  <a:gd name="T12" fmla="*/ 2 w 26"/>
                  <a:gd name="T13" fmla="*/ 2 h 25"/>
                  <a:gd name="T14" fmla="*/ 1 w 26"/>
                  <a:gd name="T15" fmla="*/ 4 h 25"/>
                  <a:gd name="T16" fmla="*/ 0 w 26"/>
                  <a:gd name="T17" fmla="*/ 7 h 25"/>
                  <a:gd name="T18" fmla="*/ 1 w 26"/>
                  <a:gd name="T19" fmla="*/ 9 h 25"/>
                  <a:gd name="T20" fmla="*/ 2 w 26"/>
                  <a:gd name="T21" fmla="*/ 11 h 25"/>
                  <a:gd name="T22" fmla="*/ 5 w 26"/>
                  <a:gd name="T23" fmla="*/ 12 h 25"/>
                  <a:gd name="T24" fmla="*/ 7 w 26"/>
                  <a:gd name="T25" fmla="*/ 13 h 25"/>
                  <a:gd name="T26" fmla="*/ 9 w 26"/>
                  <a:gd name="T27" fmla="*/ 12 h 25"/>
                  <a:gd name="T28" fmla="*/ 12 w 26"/>
                  <a:gd name="T29" fmla="*/ 11 h 25"/>
                  <a:gd name="T30" fmla="*/ 13 w 26"/>
                  <a:gd name="T31" fmla="*/ 9 h 25"/>
                  <a:gd name="T32" fmla="*/ 13 w 26"/>
                  <a:gd name="T33" fmla="*/ 7 h 25"/>
                  <a:gd name="T34" fmla="*/ 13 w 26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5"/>
                  <a:gd name="T56" fmla="*/ 26 w 26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3" name="Freeform 889"/>
              <p:cNvSpPr>
                <a:spLocks/>
              </p:cNvSpPr>
              <p:nvPr/>
            </p:nvSpPr>
            <p:spPr bwMode="auto">
              <a:xfrm>
                <a:off x="2541" y="3762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4" name="Freeform 890"/>
              <p:cNvSpPr>
                <a:spLocks/>
              </p:cNvSpPr>
              <p:nvPr/>
            </p:nvSpPr>
            <p:spPr bwMode="auto">
              <a:xfrm>
                <a:off x="2498" y="3708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3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5" name="Freeform 891"/>
              <p:cNvSpPr>
                <a:spLocks/>
              </p:cNvSpPr>
              <p:nvPr/>
            </p:nvSpPr>
            <p:spPr bwMode="auto">
              <a:xfrm>
                <a:off x="2522" y="3824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3 h 25"/>
                  <a:gd name="T4" fmla="*/ 11 w 25"/>
                  <a:gd name="T5" fmla="*/ 2 h 25"/>
                  <a:gd name="T6" fmla="*/ 9 w 25"/>
                  <a:gd name="T7" fmla="*/ 0 h 25"/>
                  <a:gd name="T8" fmla="*/ 6 w 25"/>
                  <a:gd name="T9" fmla="*/ 0 h 25"/>
                  <a:gd name="T10" fmla="*/ 5 w 25"/>
                  <a:gd name="T11" fmla="*/ 0 h 25"/>
                  <a:gd name="T12" fmla="*/ 2 w 25"/>
                  <a:gd name="T13" fmla="*/ 2 h 25"/>
                  <a:gd name="T14" fmla="*/ 1 w 25"/>
                  <a:gd name="T15" fmla="*/ 3 h 25"/>
                  <a:gd name="T16" fmla="*/ 0 w 25"/>
                  <a:gd name="T17" fmla="*/ 6 h 25"/>
                  <a:gd name="T18" fmla="*/ 1 w 25"/>
                  <a:gd name="T19" fmla="*/ 8 h 25"/>
                  <a:gd name="T20" fmla="*/ 2 w 25"/>
                  <a:gd name="T21" fmla="*/ 10 h 25"/>
                  <a:gd name="T22" fmla="*/ 5 w 25"/>
                  <a:gd name="T23" fmla="*/ 11 h 25"/>
                  <a:gd name="T24" fmla="*/ 6 w 25"/>
                  <a:gd name="T25" fmla="*/ 12 h 25"/>
                  <a:gd name="T26" fmla="*/ 9 w 25"/>
                  <a:gd name="T27" fmla="*/ 11 h 25"/>
                  <a:gd name="T28" fmla="*/ 11 w 25"/>
                  <a:gd name="T29" fmla="*/ 10 h 25"/>
                  <a:gd name="T30" fmla="*/ 13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6" name="Freeform 892"/>
              <p:cNvSpPr>
                <a:spLocks/>
              </p:cNvSpPr>
              <p:nvPr/>
            </p:nvSpPr>
            <p:spPr bwMode="auto">
              <a:xfrm>
                <a:off x="2366" y="3688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7" name="Freeform 893"/>
              <p:cNvSpPr>
                <a:spLocks/>
              </p:cNvSpPr>
              <p:nvPr/>
            </p:nvSpPr>
            <p:spPr bwMode="auto">
              <a:xfrm>
                <a:off x="2540" y="3776"/>
                <a:ext cx="12" cy="12"/>
              </a:xfrm>
              <a:custGeom>
                <a:avLst/>
                <a:gdLst>
                  <a:gd name="T0" fmla="*/ 12 w 25"/>
                  <a:gd name="T1" fmla="*/ 6 h 25"/>
                  <a:gd name="T2" fmla="*/ 11 w 25"/>
                  <a:gd name="T3" fmla="*/ 4 h 25"/>
                  <a:gd name="T4" fmla="*/ 10 w 25"/>
                  <a:gd name="T5" fmla="*/ 2 h 25"/>
                  <a:gd name="T6" fmla="*/ 8 w 25"/>
                  <a:gd name="T7" fmla="*/ 0 h 25"/>
                  <a:gd name="T8" fmla="*/ 6 w 25"/>
                  <a:gd name="T9" fmla="*/ 0 h 25"/>
                  <a:gd name="T10" fmla="*/ 3 w 25"/>
                  <a:gd name="T11" fmla="*/ 0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3 w 25"/>
                  <a:gd name="T23" fmla="*/ 12 h 25"/>
                  <a:gd name="T24" fmla="*/ 6 w 25"/>
                  <a:gd name="T25" fmla="*/ 12 h 25"/>
                  <a:gd name="T26" fmla="*/ 8 w 25"/>
                  <a:gd name="T27" fmla="*/ 12 h 25"/>
                  <a:gd name="T28" fmla="*/ 10 w 25"/>
                  <a:gd name="T29" fmla="*/ 10 h 25"/>
                  <a:gd name="T30" fmla="*/ 11 w 25"/>
                  <a:gd name="T31" fmla="*/ 8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8" name="Freeform 894"/>
              <p:cNvSpPr>
                <a:spLocks/>
              </p:cNvSpPr>
              <p:nvPr/>
            </p:nvSpPr>
            <p:spPr bwMode="auto">
              <a:xfrm>
                <a:off x="2537" y="3800"/>
                <a:ext cx="12" cy="13"/>
              </a:xfrm>
              <a:custGeom>
                <a:avLst/>
                <a:gdLst>
                  <a:gd name="T0" fmla="*/ 12 w 24"/>
                  <a:gd name="T1" fmla="*/ 7 h 24"/>
                  <a:gd name="T2" fmla="*/ 12 w 24"/>
                  <a:gd name="T3" fmla="*/ 4 h 24"/>
                  <a:gd name="T4" fmla="*/ 11 w 24"/>
                  <a:gd name="T5" fmla="*/ 2 h 24"/>
                  <a:gd name="T6" fmla="*/ 9 w 24"/>
                  <a:gd name="T7" fmla="*/ 1 h 24"/>
                  <a:gd name="T8" fmla="*/ 6 w 24"/>
                  <a:gd name="T9" fmla="*/ 0 h 24"/>
                  <a:gd name="T10" fmla="*/ 3 w 24"/>
                  <a:gd name="T11" fmla="*/ 1 h 24"/>
                  <a:gd name="T12" fmla="*/ 2 w 24"/>
                  <a:gd name="T13" fmla="*/ 2 h 24"/>
                  <a:gd name="T14" fmla="*/ 1 w 24"/>
                  <a:gd name="T15" fmla="*/ 4 h 24"/>
                  <a:gd name="T16" fmla="*/ 0 w 24"/>
                  <a:gd name="T17" fmla="*/ 7 h 24"/>
                  <a:gd name="T18" fmla="*/ 1 w 24"/>
                  <a:gd name="T19" fmla="*/ 9 h 24"/>
                  <a:gd name="T20" fmla="*/ 2 w 24"/>
                  <a:gd name="T21" fmla="*/ 11 h 24"/>
                  <a:gd name="T22" fmla="*/ 3 w 24"/>
                  <a:gd name="T23" fmla="*/ 13 h 24"/>
                  <a:gd name="T24" fmla="*/ 6 w 24"/>
                  <a:gd name="T25" fmla="*/ 13 h 24"/>
                  <a:gd name="T26" fmla="*/ 9 w 24"/>
                  <a:gd name="T27" fmla="*/ 13 h 24"/>
                  <a:gd name="T28" fmla="*/ 11 w 24"/>
                  <a:gd name="T29" fmla="*/ 11 h 24"/>
                  <a:gd name="T30" fmla="*/ 12 w 24"/>
                  <a:gd name="T31" fmla="*/ 9 h 24"/>
                  <a:gd name="T32" fmla="*/ 12 w 24"/>
                  <a:gd name="T33" fmla="*/ 7 h 24"/>
                  <a:gd name="T34" fmla="*/ 12 w 24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4"/>
                  <a:gd name="T56" fmla="*/ 24 w 24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4">
                    <a:moveTo>
                      <a:pt x="24" y="12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9" name="Freeform 895"/>
              <p:cNvSpPr>
                <a:spLocks/>
              </p:cNvSpPr>
              <p:nvPr/>
            </p:nvSpPr>
            <p:spPr bwMode="auto">
              <a:xfrm>
                <a:off x="2335" y="3742"/>
                <a:ext cx="12" cy="12"/>
              </a:xfrm>
              <a:custGeom>
                <a:avLst/>
                <a:gdLst>
                  <a:gd name="T0" fmla="*/ 12 w 24"/>
                  <a:gd name="T1" fmla="*/ 6 h 25"/>
                  <a:gd name="T2" fmla="*/ 12 w 24"/>
                  <a:gd name="T3" fmla="*/ 3 h 25"/>
                  <a:gd name="T4" fmla="*/ 11 w 24"/>
                  <a:gd name="T5" fmla="*/ 1 h 25"/>
                  <a:gd name="T6" fmla="*/ 9 w 24"/>
                  <a:gd name="T7" fmla="*/ 0 h 25"/>
                  <a:gd name="T8" fmla="*/ 6 w 24"/>
                  <a:gd name="T9" fmla="*/ 0 h 25"/>
                  <a:gd name="T10" fmla="*/ 3 w 24"/>
                  <a:gd name="T11" fmla="*/ 0 h 25"/>
                  <a:gd name="T12" fmla="*/ 2 w 24"/>
                  <a:gd name="T13" fmla="*/ 1 h 25"/>
                  <a:gd name="T14" fmla="*/ 1 w 24"/>
                  <a:gd name="T15" fmla="*/ 3 h 25"/>
                  <a:gd name="T16" fmla="*/ 0 w 24"/>
                  <a:gd name="T17" fmla="*/ 6 h 25"/>
                  <a:gd name="T18" fmla="*/ 1 w 24"/>
                  <a:gd name="T19" fmla="*/ 8 h 25"/>
                  <a:gd name="T20" fmla="*/ 2 w 24"/>
                  <a:gd name="T21" fmla="*/ 10 h 25"/>
                  <a:gd name="T22" fmla="*/ 3 w 24"/>
                  <a:gd name="T23" fmla="*/ 11 h 25"/>
                  <a:gd name="T24" fmla="*/ 6 w 24"/>
                  <a:gd name="T25" fmla="*/ 12 h 25"/>
                  <a:gd name="T26" fmla="*/ 9 w 24"/>
                  <a:gd name="T27" fmla="*/ 11 h 25"/>
                  <a:gd name="T28" fmla="*/ 11 w 24"/>
                  <a:gd name="T29" fmla="*/ 10 h 25"/>
                  <a:gd name="T30" fmla="*/ 12 w 24"/>
                  <a:gd name="T31" fmla="*/ 8 h 25"/>
                  <a:gd name="T32" fmla="*/ 12 w 24"/>
                  <a:gd name="T33" fmla="*/ 6 h 25"/>
                  <a:gd name="T34" fmla="*/ 12 w 24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2"/>
                    </a:move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0" name="Freeform 896"/>
              <p:cNvSpPr>
                <a:spLocks/>
              </p:cNvSpPr>
              <p:nvPr/>
            </p:nvSpPr>
            <p:spPr bwMode="auto">
              <a:xfrm>
                <a:off x="2557" y="3757"/>
                <a:ext cx="12" cy="13"/>
              </a:xfrm>
              <a:custGeom>
                <a:avLst/>
                <a:gdLst>
                  <a:gd name="T0" fmla="*/ 12 w 25"/>
                  <a:gd name="T1" fmla="*/ 6 h 25"/>
                  <a:gd name="T2" fmla="*/ 12 w 25"/>
                  <a:gd name="T3" fmla="*/ 4 h 25"/>
                  <a:gd name="T4" fmla="*/ 10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3 h 25"/>
                  <a:gd name="T24" fmla="*/ 6 w 25"/>
                  <a:gd name="T25" fmla="*/ 13 h 25"/>
                  <a:gd name="T26" fmla="*/ 9 w 25"/>
                  <a:gd name="T27" fmla="*/ 13 h 25"/>
                  <a:gd name="T28" fmla="*/ 10 w 25"/>
                  <a:gd name="T29" fmla="*/ 11 h 25"/>
                  <a:gd name="T30" fmla="*/ 12 w 25"/>
                  <a:gd name="T31" fmla="*/ 9 h 25"/>
                  <a:gd name="T32" fmla="*/ 12 w 25"/>
                  <a:gd name="T33" fmla="*/ 6 h 25"/>
                  <a:gd name="T34" fmla="*/ 12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1" name="Freeform 897"/>
              <p:cNvSpPr>
                <a:spLocks/>
              </p:cNvSpPr>
              <p:nvPr/>
            </p:nvSpPr>
            <p:spPr bwMode="auto">
              <a:xfrm>
                <a:off x="2493" y="3830"/>
                <a:ext cx="13" cy="13"/>
              </a:xfrm>
              <a:custGeom>
                <a:avLst/>
                <a:gdLst>
                  <a:gd name="T0" fmla="*/ 13 w 24"/>
                  <a:gd name="T1" fmla="*/ 7 h 25"/>
                  <a:gd name="T2" fmla="*/ 12 w 24"/>
                  <a:gd name="T3" fmla="*/ 4 h 25"/>
                  <a:gd name="T4" fmla="*/ 11 w 24"/>
                  <a:gd name="T5" fmla="*/ 2 h 25"/>
                  <a:gd name="T6" fmla="*/ 9 w 24"/>
                  <a:gd name="T7" fmla="*/ 1 h 25"/>
                  <a:gd name="T8" fmla="*/ 7 w 24"/>
                  <a:gd name="T9" fmla="*/ 0 h 25"/>
                  <a:gd name="T10" fmla="*/ 4 w 24"/>
                  <a:gd name="T11" fmla="*/ 1 h 25"/>
                  <a:gd name="T12" fmla="*/ 2 w 24"/>
                  <a:gd name="T13" fmla="*/ 2 h 25"/>
                  <a:gd name="T14" fmla="*/ 1 w 24"/>
                  <a:gd name="T15" fmla="*/ 4 h 25"/>
                  <a:gd name="T16" fmla="*/ 0 w 24"/>
                  <a:gd name="T17" fmla="*/ 7 h 25"/>
                  <a:gd name="T18" fmla="*/ 1 w 24"/>
                  <a:gd name="T19" fmla="*/ 9 h 25"/>
                  <a:gd name="T20" fmla="*/ 2 w 24"/>
                  <a:gd name="T21" fmla="*/ 11 h 25"/>
                  <a:gd name="T22" fmla="*/ 4 w 24"/>
                  <a:gd name="T23" fmla="*/ 12 h 25"/>
                  <a:gd name="T24" fmla="*/ 7 w 24"/>
                  <a:gd name="T25" fmla="*/ 13 h 25"/>
                  <a:gd name="T26" fmla="*/ 9 w 24"/>
                  <a:gd name="T27" fmla="*/ 12 h 25"/>
                  <a:gd name="T28" fmla="*/ 11 w 24"/>
                  <a:gd name="T29" fmla="*/ 11 h 25"/>
                  <a:gd name="T30" fmla="*/ 12 w 24"/>
                  <a:gd name="T31" fmla="*/ 9 h 25"/>
                  <a:gd name="T32" fmla="*/ 13 w 24"/>
                  <a:gd name="T33" fmla="*/ 7 h 25"/>
                  <a:gd name="T34" fmla="*/ 13 w 24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5"/>
                  <a:gd name="T56" fmla="*/ 24 w 24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5">
                    <a:moveTo>
                      <a:pt x="24" y="13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2" name="Freeform 898"/>
              <p:cNvSpPr>
                <a:spLocks/>
              </p:cNvSpPr>
              <p:nvPr/>
            </p:nvSpPr>
            <p:spPr bwMode="auto">
              <a:xfrm>
                <a:off x="2467" y="3811"/>
                <a:ext cx="13" cy="13"/>
              </a:xfrm>
              <a:custGeom>
                <a:avLst/>
                <a:gdLst>
                  <a:gd name="T0" fmla="*/ 13 w 25"/>
                  <a:gd name="T1" fmla="*/ 6 h 25"/>
                  <a:gd name="T2" fmla="*/ 13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7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1 w 25"/>
                  <a:gd name="T15" fmla="*/ 4 h 25"/>
                  <a:gd name="T16" fmla="*/ 0 w 25"/>
                  <a:gd name="T17" fmla="*/ 6 h 25"/>
                  <a:gd name="T18" fmla="*/ 1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7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3 w 25"/>
                  <a:gd name="T31" fmla="*/ 9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5" y="7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3" name="Freeform 899"/>
              <p:cNvSpPr>
                <a:spLocks/>
              </p:cNvSpPr>
              <p:nvPr/>
            </p:nvSpPr>
            <p:spPr bwMode="auto">
              <a:xfrm>
                <a:off x="2394" y="3697"/>
                <a:ext cx="13" cy="13"/>
              </a:xfrm>
              <a:custGeom>
                <a:avLst/>
                <a:gdLst>
                  <a:gd name="T0" fmla="*/ 13 w 25"/>
                  <a:gd name="T1" fmla="*/ 7 h 25"/>
                  <a:gd name="T2" fmla="*/ 12 w 25"/>
                  <a:gd name="T3" fmla="*/ 4 h 25"/>
                  <a:gd name="T4" fmla="*/ 11 w 25"/>
                  <a:gd name="T5" fmla="*/ 2 h 25"/>
                  <a:gd name="T6" fmla="*/ 9 w 25"/>
                  <a:gd name="T7" fmla="*/ 1 h 25"/>
                  <a:gd name="T8" fmla="*/ 6 w 25"/>
                  <a:gd name="T9" fmla="*/ 0 h 25"/>
                  <a:gd name="T10" fmla="*/ 4 w 25"/>
                  <a:gd name="T11" fmla="*/ 1 h 25"/>
                  <a:gd name="T12" fmla="*/ 2 w 25"/>
                  <a:gd name="T13" fmla="*/ 2 h 25"/>
                  <a:gd name="T14" fmla="*/ 0 w 25"/>
                  <a:gd name="T15" fmla="*/ 4 h 25"/>
                  <a:gd name="T16" fmla="*/ 0 w 25"/>
                  <a:gd name="T17" fmla="*/ 7 h 25"/>
                  <a:gd name="T18" fmla="*/ 0 w 25"/>
                  <a:gd name="T19" fmla="*/ 9 h 25"/>
                  <a:gd name="T20" fmla="*/ 2 w 25"/>
                  <a:gd name="T21" fmla="*/ 11 h 25"/>
                  <a:gd name="T22" fmla="*/ 4 w 25"/>
                  <a:gd name="T23" fmla="*/ 12 h 25"/>
                  <a:gd name="T24" fmla="*/ 6 w 25"/>
                  <a:gd name="T25" fmla="*/ 13 h 25"/>
                  <a:gd name="T26" fmla="*/ 9 w 25"/>
                  <a:gd name="T27" fmla="*/ 12 h 25"/>
                  <a:gd name="T28" fmla="*/ 11 w 25"/>
                  <a:gd name="T29" fmla="*/ 11 h 25"/>
                  <a:gd name="T30" fmla="*/ 12 w 25"/>
                  <a:gd name="T31" fmla="*/ 9 h 25"/>
                  <a:gd name="T32" fmla="*/ 13 w 25"/>
                  <a:gd name="T33" fmla="*/ 7 h 25"/>
                  <a:gd name="T34" fmla="*/ 13 w 25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3"/>
                    </a:moveTo>
                    <a:lnTo>
                      <a:pt x="24" y="8"/>
                    </a:lnTo>
                    <a:lnTo>
                      <a:pt x="21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4" name="Freeform 900"/>
              <p:cNvSpPr>
                <a:spLocks/>
              </p:cNvSpPr>
              <p:nvPr/>
            </p:nvSpPr>
            <p:spPr bwMode="auto">
              <a:xfrm>
                <a:off x="2582" y="3779"/>
                <a:ext cx="13" cy="13"/>
              </a:xfrm>
              <a:custGeom>
                <a:avLst/>
                <a:gdLst>
                  <a:gd name="T0" fmla="*/ 13 w 25"/>
                  <a:gd name="T1" fmla="*/ 7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1 w 25"/>
                  <a:gd name="T15" fmla="*/ 5 h 26"/>
                  <a:gd name="T16" fmla="*/ 0 w 25"/>
                  <a:gd name="T17" fmla="*/ 7 h 26"/>
                  <a:gd name="T18" fmla="*/ 1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7 h 26"/>
                  <a:gd name="T34" fmla="*/ 13 w 25"/>
                  <a:gd name="T35" fmla="*/ 7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4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5" name="Freeform 901"/>
              <p:cNvSpPr>
                <a:spLocks/>
              </p:cNvSpPr>
              <p:nvPr/>
            </p:nvSpPr>
            <p:spPr bwMode="auto">
              <a:xfrm>
                <a:off x="2307" y="3780"/>
                <a:ext cx="13" cy="12"/>
              </a:xfrm>
              <a:custGeom>
                <a:avLst/>
                <a:gdLst>
                  <a:gd name="T0" fmla="*/ 13 w 25"/>
                  <a:gd name="T1" fmla="*/ 6 h 24"/>
                  <a:gd name="T2" fmla="*/ 12 w 25"/>
                  <a:gd name="T3" fmla="*/ 4 h 24"/>
                  <a:gd name="T4" fmla="*/ 11 w 25"/>
                  <a:gd name="T5" fmla="*/ 2 h 24"/>
                  <a:gd name="T6" fmla="*/ 9 w 25"/>
                  <a:gd name="T7" fmla="*/ 1 h 24"/>
                  <a:gd name="T8" fmla="*/ 6 w 25"/>
                  <a:gd name="T9" fmla="*/ 0 h 24"/>
                  <a:gd name="T10" fmla="*/ 4 w 25"/>
                  <a:gd name="T11" fmla="*/ 1 h 24"/>
                  <a:gd name="T12" fmla="*/ 2 w 25"/>
                  <a:gd name="T13" fmla="*/ 2 h 24"/>
                  <a:gd name="T14" fmla="*/ 0 w 25"/>
                  <a:gd name="T15" fmla="*/ 4 h 24"/>
                  <a:gd name="T16" fmla="*/ 0 w 25"/>
                  <a:gd name="T17" fmla="*/ 6 h 24"/>
                  <a:gd name="T18" fmla="*/ 0 w 25"/>
                  <a:gd name="T19" fmla="*/ 9 h 24"/>
                  <a:gd name="T20" fmla="*/ 2 w 25"/>
                  <a:gd name="T21" fmla="*/ 11 h 24"/>
                  <a:gd name="T22" fmla="*/ 4 w 25"/>
                  <a:gd name="T23" fmla="*/ 12 h 24"/>
                  <a:gd name="T24" fmla="*/ 6 w 25"/>
                  <a:gd name="T25" fmla="*/ 12 h 24"/>
                  <a:gd name="T26" fmla="*/ 9 w 25"/>
                  <a:gd name="T27" fmla="*/ 12 h 24"/>
                  <a:gd name="T28" fmla="*/ 11 w 25"/>
                  <a:gd name="T29" fmla="*/ 11 h 24"/>
                  <a:gd name="T30" fmla="*/ 12 w 25"/>
                  <a:gd name="T31" fmla="*/ 9 h 24"/>
                  <a:gd name="T32" fmla="*/ 13 w 25"/>
                  <a:gd name="T33" fmla="*/ 6 h 24"/>
                  <a:gd name="T34" fmla="*/ 13 w 25"/>
                  <a:gd name="T35" fmla="*/ 6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4"/>
                  <a:gd name="T56" fmla="*/ 25 w 25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4">
                    <a:moveTo>
                      <a:pt x="25" y="12"/>
                    </a:moveTo>
                    <a:lnTo>
                      <a:pt x="23" y="8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6" name="Freeform 902"/>
              <p:cNvSpPr>
                <a:spLocks/>
              </p:cNvSpPr>
              <p:nvPr/>
            </p:nvSpPr>
            <p:spPr bwMode="auto">
              <a:xfrm>
                <a:off x="2572" y="3793"/>
                <a:ext cx="13" cy="12"/>
              </a:xfrm>
              <a:custGeom>
                <a:avLst/>
                <a:gdLst>
                  <a:gd name="T0" fmla="*/ 13 w 25"/>
                  <a:gd name="T1" fmla="*/ 6 h 25"/>
                  <a:gd name="T2" fmla="*/ 12 w 25"/>
                  <a:gd name="T3" fmla="*/ 3 h 25"/>
                  <a:gd name="T4" fmla="*/ 11 w 25"/>
                  <a:gd name="T5" fmla="*/ 1 h 25"/>
                  <a:gd name="T6" fmla="*/ 9 w 25"/>
                  <a:gd name="T7" fmla="*/ 0 h 25"/>
                  <a:gd name="T8" fmla="*/ 7 w 25"/>
                  <a:gd name="T9" fmla="*/ 0 h 25"/>
                  <a:gd name="T10" fmla="*/ 4 w 25"/>
                  <a:gd name="T11" fmla="*/ 0 h 25"/>
                  <a:gd name="T12" fmla="*/ 2 w 25"/>
                  <a:gd name="T13" fmla="*/ 1 h 25"/>
                  <a:gd name="T14" fmla="*/ 0 w 25"/>
                  <a:gd name="T15" fmla="*/ 3 h 25"/>
                  <a:gd name="T16" fmla="*/ 0 w 25"/>
                  <a:gd name="T17" fmla="*/ 6 h 25"/>
                  <a:gd name="T18" fmla="*/ 0 w 25"/>
                  <a:gd name="T19" fmla="*/ 8 h 25"/>
                  <a:gd name="T20" fmla="*/ 2 w 25"/>
                  <a:gd name="T21" fmla="*/ 10 h 25"/>
                  <a:gd name="T22" fmla="*/ 4 w 25"/>
                  <a:gd name="T23" fmla="*/ 12 h 25"/>
                  <a:gd name="T24" fmla="*/ 7 w 25"/>
                  <a:gd name="T25" fmla="*/ 12 h 25"/>
                  <a:gd name="T26" fmla="*/ 9 w 25"/>
                  <a:gd name="T27" fmla="*/ 12 h 25"/>
                  <a:gd name="T28" fmla="*/ 11 w 25"/>
                  <a:gd name="T29" fmla="*/ 10 h 25"/>
                  <a:gd name="T30" fmla="*/ 12 w 25"/>
                  <a:gd name="T31" fmla="*/ 8 h 25"/>
                  <a:gd name="T32" fmla="*/ 13 w 25"/>
                  <a:gd name="T33" fmla="*/ 6 h 25"/>
                  <a:gd name="T34" fmla="*/ 13 w 25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5"/>
                  <a:gd name="T56" fmla="*/ 25 w 2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5">
                    <a:moveTo>
                      <a:pt x="25" y="12"/>
                    </a:moveTo>
                    <a:lnTo>
                      <a:pt x="24" y="7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7" name="Freeform 903"/>
              <p:cNvSpPr>
                <a:spLocks/>
              </p:cNvSpPr>
              <p:nvPr/>
            </p:nvSpPr>
            <p:spPr bwMode="auto">
              <a:xfrm>
                <a:off x="2439" y="3775"/>
                <a:ext cx="13" cy="13"/>
              </a:xfrm>
              <a:custGeom>
                <a:avLst/>
                <a:gdLst>
                  <a:gd name="T0" fmla="*/ 13 w 25"/>
                  <a:gd name="T1" fmla="*/ 6 h 26"/>
                  <a:gd name="T2" fmla="*/ 12 w 25"/>
                  <a:gd name="T3" fmla="*/ 5 h 26"/>
                  <a:gd name="T4" fmla="*/ 11 w 25"/>
                  <a:gd name="T5" fmla="*/ 2 h 26"/>
                  <a:gd name="T6" fmla="*/ 9 w 25"/>
                  <a:gd name="T7" fmla="*/ 1 h 26"/>
                  <a:gd name="T8" fmla="*/ 7 w 25"/>
                  <a:gd name="T9" fmla="*/ 0 h 26"/>
                  <a:gd name="T10" fmla="*/ 4 w 25"/>
                  <a:gd name="T11" fmla="*/ 1 h 26"/>
                  <a:gd name="T12" fmla="*/ 2 w 25"/>
                  <a:gd name="T13" fmla="*/ 2 h 26"/>
                  <a:gd name="T14" fmla="*/ 0 w 25"/>
                  <a:gd name="T15" fmla="*/ 5 h 26"/>
                  <a:gd name="T16" fmla="*/ 0 w 25"/>
                  <a:gd name="T17" fmla="*/ 6 h 26"/>
                  <a:gd name="T18" fmla="*/ 0 w 25"/>
                  <a:gd name="T19" fmla="*/ 9 h 26"/>
                  <a:gd name="T20" fmla="*/ 2 w 25"/>
                  <a:gd name="T21" fmla="*/ 11 h 26"/>
                  <a:gd name="T22" fmla="*/ 4 w 25"/>
                  <a:gd name="T23" fmla="*/ 13 h 26"/>
                  <a:gd name="T24" fmla="*/ 7 w 25"/>
                  <a:gd name="T25" fmla="*/ 13 h 26"/>
                  <a:gd name="T26" fmla="*/ 9 w 25"/>
                  <a:gd name="T27" fmla="*/ 13 h 26"/>
                  <a:gd name="T28" fmla="*/ 11 w 25"/>
                  <a:gd name="T29" fmla="*/ 11 h 26"/>
                  <a:gd name="T30" fmla="*/ 12 w 25"/>
                  <a:gd name="T31" fmla="*/ 9 h 26"/>
                  <a:gd name="T32" fmla="*/ 13 w 25"/>
                  <a:gd name="T33" fmla="*/ 6 h 26"/>
                  <a:gd name="T34" fmla="*/ 13 w 25"/>
                  <a:gd name="T35" fmla="*/ 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6"/>
                  <a:gd name="T56" fmla="*/ 25 w 2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6">
                    <a:moveTo>
                      <a:pt x="25" y="12"/>
                    </a:moveTo>
                    <a:lnTo>
                      <a:pt x="24" y="9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096" name="Freeform 905"/>
            <p:cNvSpPr>
              <a:spLocks/>
            </p:cNvSpPr>
            <p:nvPr/>
          </p:nvSpPr>
          <p:spPr bwMode="auto">
            <a:xfrm>
              <a:off x="2518" y="3726"/>
              <a:ext cx="13" cy="12"/>
            </a:xfrm>
            <a:custGeom>
              <a:avLst/>
              <a:gdLst>
                <a:gd name="T0" fmla="*/ 13 w 26"/>
                <a:gd name="T1" fmla="*/ 6 h 25"/>
                <a:gd name="T2" fmla="*/ 13 w 26"/>
                <a:gd name="T3" fmla="*/ 3 h 25"/>
                <a:gd name="T4" fmla="*/ 11 w 26"/>
                <a:gd name="T5" fmla="*/ 2 h 25"/>
                <a:gd name="T6" fmla="*/ 9 w 26"/>
                <a:gd name="T7" fmla="*/ 0 h 25"/>
                <a:gd name="T8" fmla="*/ 7 w 26"/>
                <a:gd name="T9" fmla="*/ 0 h 25"/>
                <a:gd name="T10" fmla="*/ 5 w 26"/>
                <a:gd name="T11" fmla="*/ 0 h 25"/>
                <a:gd name="T12" fmla="*/ 2 w 26"/>
                <a:gd name="T13" fmla="*/ 2 h 25"/>
                <a:gd name="T14" fmla="*/ 1 w 26"/>
                <a:gd name="T15" fmla="*/ 3 h 25"/>
                <a:gd name="T16" fmla="*/ 0 w 26"/>
                <a:gd name="T17" fmla="*/ 6 h 25"/>
                <a:gd name="T18" fmla="*/ 1 w 26"/>
                <a:gd name="T19" fmla="*/ 8 h 25"/>
                <a:gd name="T20" fmla="*/ 2 w 26"/>
                <a:gd name="T21" fmla="*/ 10 h 25"/>
                <a:gd name="T22" fmla="*/ 5 w 26"/>
                <a:gd name="T23" fmla="*/ 11 h 25"/>
                <a:gd name="T24" fmla="*/ 7 w 26"/>
                <a:gd name="T25" fmla="*/ 12 h 25"/>
                <a:gd name="T26" fmla="*/ 9 w 26"/>
                <a:gd name="T27" fmla="*/ 11 h 25"/>
                <a:gd name="T28" fmla="*/ 11 w 26"/>
                <a:gd name="T29" fmla="*/ 10 h 25"/>
                <a:gd name="T30" fmla="*/ 13 w 26"/>
                <a:gd name="T31" fmla="*/ 8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2"/>
                  </a:moveTo>
                  <a:lnTo>
                    <a:pt x="25" y="7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9" y="23"/>
                  </a:lnTo>
                  <a:lnTo>
                    <a:pt x="14" y="25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97" name="Freeform 906"/>
            <p:cNvSpPr>
              <a:spLocks/>
            </p:cNvSpPr>
            <p:nvPr/>
          </p:nvSpPr>
          <p:spPr bwMode="auto">
            <a:xfrm>
              <a:off x="2524" y="3813"/>
              <a:ext cx="13" cy="12"/>
            </a:xfrm>
            <a:custGeom>
              <a:avLst/>
              <a:gdLst>
                <a:gd name="T0" fmla="*/ 13 w 26"/>
                <a:gd name="T1" fmla="*/ 5 h 25"/>
                <a:gd name="T2" fmla="*/ 13 w 26"/>
                <a:gd name="T3" fmla="*/ 3 h 25"/>
                <a:gd name="T4" fmla="*/ 11 w 26"/>
                <a:gd name="T5" fmla="*/ 1 h 25"/>
                <a:gd name="T6" fmla="*/ 9 w 26"/>
                <a:gd name="T7" fmla="*/ 0 h 25"/>
                <a:gd name="T8" fmla="*/ 7 w 26"/>
                <a:gd name="T9" fmla="*/ 0 h 25"/>
                <a:gd name="T10" fmla="*/ 4 w 26"/>
                <a:gd name="T11" fmla="*/ 0 h 25"/>
                <a:gd name="T12" fmla="*/ 2 w 26"/>
                <a:gd name="T13" fmla="*/ 1 h 25"/>
                <a:gd name="T14" fmla="*/ 1 w 26"/>
                <a:gd name="T15" fmla="*/ 3 h 25"/>
                <a:gd name="T16" fmla="*/ 0 w 26"/>
                <a:gd name="T17" fmla="*/ 5 h 25"/>
                <a:gd name="T18" fmla="*/ 1 w 26"/>
                <a:gd name="T19" fmla="*/ 8 h 25"/>
                <a:gd name="T20" fmla="*/ 2 w 26"/>
                <a:gd name="T21" fmla="*/ 10 h 25"/>
                <a:gd name="T22" fmla="*/ 4 w 26"/>
                <a:gd name="T23" fmla="*/ 11 h 25"/>
                <a:gd name="T24" fmla="*/ 7 w 26"/>
                <a:gd name="T25" fmla="*/ 12 h 25"/>
                <a:gd name="T26" fmla="*/ 9 w 26"/>
                <a:gd name="T27" fmla="*/ 11 h 25"/>
                <a:gd name="T28" fmla="*/ 11 w 26"/>
                <a:gd name="T29" fmla="*/ 10 h 25"/>
                <a:gd name="T30" fmla="*/ 13 w 26"/>
                <a:gd name="T31" fmla="*/ 8 h 25"/>
                <a:gd name="T32" fmla="*/ 13 w 26"/>
                <a:gd name="T33" fmla="*/ 5 h 25"/>
                <a:gd name="T34" fmla="*/ 13 w 26"/>
                <a:gd name="T35" fmla="*/ 5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1"/>
                  </a:moveTo>
                  <a:lnTo>
                    <a:pt x="25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5" y="16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98" name="Freeform 907"/>
            <p:cNvSpPr>
              <a:spLocks/>
            </p:cNvSpPr>
            <p:nvPr/>
          </p:nvSpPr>
          <p:spPr bwMode="auto">
            <a:xfrm>
              <a:off x="2581" y="3834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1 w 25"/>
                <a:gd name="T3" fmla="*/ 4 h 25"/>
                <a:gd name="T4" fmla="*/ 10 w 25"/>
                <a:gd name="T5" fmla="*/ 1 h 25"/>
                <a:gd name="T6" fmla="*/ 8 w 25"/>
                <a:gd name="T7" fmla="*/ 0 h 25"/>
                <a:gd name="T8" fmla="*/ 6 w 25"/>
                <a:gd name="T9" fmla="*/ 0 h 25"/>
                <a:gd name="T10" fmla="*/ 3 w 25"/>
                <a:gd name="T11" fmla="*/ 0 h 25"/>
                <a:gd name="T12" fmla="*/ 2 w 25"/>
                <a:gd name="T13" fmla="*/ 1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8 h 25"/>
                <a:gd name="T20" fmla="*/ 2 w 25"/>
                <a:gd name="T21" fmla="*/ 10 h 25"/>
                <a:gd name="T22" fmla="*/ 3 w 25"/>
                <a:gd name="T23" fmla="*/ 12 h 25"/>
                <a:gd name="T24" fmla="*/ 6 w 25"/>
                <a:gd name="T25" fmla="*/ 12 h 25"/>
                <a:gd name="T26" fmla="*/ 8 w 25"/>
                <a:gd name="T27" fmla="*/ 12 h 25"/>
                <a:gd name="T28" fmla="*/ 10 w 25"/>
                <a:gd name="T29" fmla="*/ 10 h 25"/>
                <a:gd name="T30" fmla="*/ 11 w 25"/>
                <a:gd name="T31" fmla="*/ 8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3" y="8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6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99" name="Freeform 908"/>
            <p:cNvSpPr>
              <a:spLocks/>
            </p:cNvSpPr>
            <p:nvPr/>
          </p:nvSpPr>
          <p:spPr bwMode="auto">
            <a:xfrm>
              <a:off x="2368" y="3823"/>
              <a:ext cx="13" cy="12"/>
            </a:xfrm>
            <a:custGeom>
              <a:avLst/>
              <a:gdLst>
                <a:gd name="T0" fmla="*/ 13 w 26"/>
                <a:gd name="T1" fmla="*/ 6 h 25"/>
                <a:gd name="T2" fmla="*/ 13 w 26"/>
                <a:gd name="T3" fmla="*/ 3 h 25"/>
                <a:gd name="T4" fmla="*/ 11 w 26"/>
                <a:gd name="T5" fmla="*/ 1 h 25"/>
                <a:gd name="T6" fmla="*/ 9 w 26"/>
                <a:gd name="T7" fmla="*/ 0 h 25"/>
                <a:gd name="T8" fmla="*/ 7 w 26"/>
                <a:gd name="T9" fmla="*/ 0 h 25"/>
                <a:gd name="T10" fmla="*/ 4 w 26"/>
                <a:gd name="T11" fmla="*/ 0 h 25"/>
                <a:gd name="T12" fmla="*/ 2 w 26"/>
                <a:gd name="T13" fmla="*/ 1 h 25"/>
                <a:gd name="T14" fmla="*/ 1 w 26"/>
                <a:gd name="T15" fmla="*/ 3 h 25"/>
                <a:gd name="T16" fmla="*/ 0 w 26"/>
                <a:gd name="T17" fmla="*/ 6 h 25"/>
                <a:gd name="T18" fmla="*/ 1 w 26"/>
                <a:gd name="T19" fmla="*/ 8 h 25"/>
                <a:gd name="T20" fmla="*/ 2 w 26"/>
                <a:gd name="T21" fmla="*/ 10 h 25"/>
                <a:gd name="T22" fmla="*/ 4 w 26"/>
                <a:gd name="T23" fmla="*/ 11 h 25"/>
                <a:gd name="T24" fmla="*/ 7 w 26"/>
                <a:gd name="T25" fmla="*/ 12 h 25"/>
                <a:gd name="T26" fmla="*/ 9 w 26"/>
                <a:gd name="T27" fmla="*/ 11 h 25"/>
                <a:gd name="T28" fmla="*/ 11 w 26"/>
                <a:gd name="T29" fmla="*/ 10 h 25"/>
                <a:gd name="T30" fmla="*/ 13 w 26"/>
                <a:gd name="T31" fmla="*/ 8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2"/>
                  </a:moveTo>
                  <a:lnTo>
                    <a:pt x="25" y="7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0" name="Freeform 909"/>
            <p:cNvSpPr>
              <a:spLocks/>
            </p:cNvSpPr>
            <p:nvPr/>
          </p:nvSpPr>
          <p:spPr bwMode="auto">
            <a:xfrm>
              <a:off x="2362" y="3767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0 h 25"/>
                <a:gd name="T8" fmla="*/ 6 w 25"/>
                <a:gd name="T9" fmla="*/ 0 h 25"/>
                <a:gd name="T10" fmla="*/ 3 w 25"/>
                <a:gd name="T11" fmla="*/ 0 h 25"/>
                <a:gd name="T12" fmla="*/ 1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8 h 25"/>
                <a:gd name="T20" fmla="*/ 1 w 25"/>
                <a:gd name="T21" fmla="*/ 11 h 25"/>
                <a:gd name="T22" fmla="*/ 3 w 25"/>
                <a:gd name="T23" fmla="*/ 12 h 25"/>
                <a:gd name="T24" fmla="*/ 6 w 25"/>
                <a:gd name="T25" fmla="*/ 12 h 25"/>
                <a:gd name="T26" fmla="*/ 8 w 25"/>
                <a:gd name="T27" fmla="*/ 12 h 25"/>
                <a:gd name="T28" fmla="*/ 10 w 25"/>
                <a:gd name="T29" fmla="*/ 11 h 25"/>
                <a:gd name="T30" fmla="*/ 12 w 25"/>
                <a:gd name="T31" fmla="*/ 8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9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1" name="Freeform 910"/>
            <p:cNvSpPr>
              <a:spLocks/>
            </p:cNvSpPr>
            <p:nvPr/>
          </p:nvSpPr>
          <p:spPr bwMode="auto">
            <a:xfrm>
              <a:off x="2333" y="3755"/>
              <a:ext cx="12" cy="13"/>
            </a:xfrm>
            <a:custGeom>
              <a:avLst/>
              <a:gdLst>
                <a:gd name="T0" fmla="*/ 12 w 25"/>
                <a:gd name="T1" fmla="*/ 7 h 25"/>
                <a:gd name="T2" fmla="*/ 11 w 25"/>
                <a:gd name="T3" fmla="*/ 4 h 25"/>
                <a:gd name="T4" fmla="*/ 10 w 25"/>
                <a:gd name="T5" fmla="*/ 2 h 25"/>
                <a:gd name="T6" fmla="*/ 8 w 25"/>
                <a:gd name="T7" fmla="*/ 1 h 25"/>
                <a:gd name="T8" fmla="*/ 6 w 25"/>
                <a:gd name="T9" fmla="*/ 0 h 25"/>
                <a:gd name="T10" fmla="*/ 3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2 w 25"/>
                <a:gd name="T21" fmla="*/ 11 h 25"/>
                <a:gd name="T22" fmla="*/ 3 w 25"/>
                <a:gd name="T23" fmla="*/ 12 h 25"/>
                <a:gd name="T24" fmla="*/ 6 w 25"/>
                <a:gd name="T25" fmla="*/ 13 h 25"/>
                <a:gd name="T26" fmla="*/ 8 w 25"/>
                <a:gd name="T27" fmla="*/ 12 h 25"/>
                <a:gd name="T28" fmla="*/ 10 w 25"/>
                <a:gd name="T29" fmla="*/ 11 h 25"/>
                <a:gd name="T30" fmla="*/ 11 w 25"/>
                <a:gd name="T31" fmla="*/ 9 h 25"/>
                <a:gd name="T32" fmla="*/ 12 w 25"/>
                <a:gd name="T33" fmla="*/ 7 h 25"/>
                <a:gd name="T34" fmla="*/ 12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2" name="Freeform 911"/>
            <p:cNvSpPr>
              <a:spLocks/>
            </p:cNvSpPr>
            <p:nvPr/>
          </p:nvSpPr>
          <p:spPr bwMode="auto">
            <a:xfrm>
              <a:off x="2501" y="3828"/>
              <a:ext cx="13" cy="12"/>
            </a:xfrm>
            <a:custGeom>
              <a:avLst/>
              <a:gdLst>
                <a:gd name="T0" fmla="*/ 13 w 25"/>
                <a:gd name="T1" fmla="*/ 6 h 24"/>
                <a:gd name="T2" fmla="*/ 13 w 25"/>
                <a:gd name="T3" fmla="*/ 3 h 24"/>
                <a:gd name="T4" fmla="*/ 11 w 25"/>
                <a:gd name="T5" fmla="*/ 2 h 24"/>
                <a:gd name="T6" fmla="*/ 9 w 25"/>
                <a:gd name="T7" fmla="*/ 0 h 24"/>
                <a:gd name="T8" fmla="*/ 6 w 25"/>
                <a:gd name="T9" fmla="*/ 0 h 24"/>
                <a:gd name="T10" fmla="*/ 4 w 25"/>
                <a:gd name="T11" fmla="*/ 0 h 24"/>
                <a:gd name="T12" fmla="*/ 2 w 25"/>
                <a:gd name="T13" fmla="*/ 2 h 24"/>
                <a:gd name="T14" fmla="*/ 1 w 25"/>
                <a:gd name="T15" fmla="*/ 3 h 24"/>
                <a:gd name="T16" fmla="*/ 0 w 25"/>
                <a:gd name="T17" fmla="*/ 6 h 24"/>
                <a:gd name="T18" fmla="*/ 1 w 25"/>
                <a:gd name="T19" fmla="*/ 9 h 24"/>
                <a:gd name="T20" fmla="*/ 2 w 25"/>
                <a:gd name="T21" fmla="*/ 11 h 24"/>
                <a:gd name="T22" fmla="*/ 4 w 25"/>
                <a:gd name="T23" fmla="*/ 12 h 24"/>
                <a:gd name="T24" fmla="*/ 6 w 25"/>
                <a:gd name="T25" fmla="*/ 12 h 24"/>
                <a:gd name="T26" fmla="*/ 9 w 25"/>
                <a:gd name="T27" fmla="*/ 12 h 24"/>
                <a:gd name="T28" fmla="*/ 11 w 25"/>
                <a:gd name="T29" fmla="*/ 11 h 24"/>
                <a:gd name="T30" fmla="*/ 13 w 25"/>
                <a:gd name="T31" fmla="*/ 9 h 24"/>
                <a:gd name="T32" fmla="*/ 13 w 25"/>
                <a:gd name="T33" fmla="*/ 6 h 24"/>
                <a:gd name="T34" fmla="*/ 13 w 25"/>
                <a:gd name="T35" fmla="*/ 6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4"/>
                <a:gd name="T56" fmla="*/ 25 w 2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4">
                  <a:moveTo>
                    <a:pt x="25" y="12"/>
                  </a:moveTo>
                  <a:lnTo>
                    <a:pt x="25" y="7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5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3" name="Freeform 912"/>
            <p:cNvSpPr>
              <a:spLocks/>
            </p:cNvSpPr>
            <p:nvPr/>
          </p:nvSpPr>
          <p:spPr bwMode="auto">
            <a:xfrm>
              <a:off x="2499" y="3779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3 w 25"/>
                <a:gd name="T3" fmla="*/ 4 h 25"/>
                <a:gd name="T4" fmla="*/ 11 w 25"/>
                <a:gd name="T5" fmla="*/ 2 h 25"/>
                <a:gd name="T6" fmla="*/ 9 w 25"/>
                <a:gd name="T7" fmla="*/ 1 h 25"/>
                <a:gd name="T8" fmla="*/ 6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6 h 25"/>
                <a:gd name="T18" fmla="*/ 1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6 w 25"/>
                <a:gd name="T25" fmla="*/ 12 h 25"/>
                <a:gd name="T26" fmla="*/ 9 w 25"/>
                <a:gd name="T27" fmla="*/ 12 h 25"/>
                <a:gd name="T28" fmla="*/ 11 w 25"/>
                <a:gd name="T29" fmla="*/ 11 h 25"/>
                <a:gd name="T30" fmla="*/ 13 w 25"/>
                <a:gd name="T31" fmla="*/ 9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5" y="9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4" name="Freeform 913"/>
            <p:cNvSpPr>
              <a:spLocks/>
            </p:cNvSpPr>
            <p:nvPr/>
          </p:nvSpPr>
          <p:spPr bwMode="auto">
            <a:xfrm>
              <a:off x="2321" y="3750"/>
              <a:ext cx="13" cy="13"/>
            </a:xfrm>
            <a:custGeom>
              <a:avLst/>
              <a:gdLst>
                <a:gd name="T0" fmla="*/ 13 w 25"/>
                <a:gd name="T1" fmla="*/ 7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7 h 25"/>
                <a:gd name="T18" fmla="*/ 1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7 w 25"/>
                <a:gd name="T25" fmla="*/ 13 h 25"/>
                <a:gd name="T26" fmla="*/ 9 w 25"/>
                <a:gd name="T27" fmla="*/ 12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7 h 25"/>
                <a:gd name="T34" fmla="*/ 13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5" name="Freeform 914"/>
            <p:cNvSpPr>
              <a:spLocks/>
            </p:cNvSpPr>
            <p:nvPr/>
          </p:nvSpPr>
          <p:spPr bwMode="auto">
            <a:xfrm>
              <a:off x="2261" y="3740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8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1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9 h 25"/>
                <a:gd name="T20" fmla="*/ 1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8 w 25"/>
                <a:gd name="T27" fmla="*/ 12 h 25"/>
                <a:gd name="T28" fmla="*/ 11 w 25"/>
                <a:gd name="T29" fmla="*/ 10 h 25"/>
                <a:gd name="T30" fmla="*/ 12 w 25"/>
                <a:gd name="T31" fmla="*/ 9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5" y="8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6" name="Freeform 915"/>
            <p:cNvSpPr>
              <a:spLocks/>
            </p:cNvSpPr>
            <p:nvPr/>
          </p:nvSpPr>
          <p:spPr bwMode="auto">
            <a:xfrm>
              <a:off x="2247" y="3690"/>
              <a:ext cx="13" cy="13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7 w 25"/>
                <a:gd name="T25" fmla="*/ 13 h 25"/>
                <a:gd name="T26" fmla="*/ 9 w 25"/>
                <a:gd name="T27" fmla="*/ 12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7" name="Freeform 916"/>
            <p:cNvSpPr>
              <a:spLocks/>
            </p:cNvSpPr>
            <p:nvPr/>
          </p:nvSpPr>
          <p:spPr bwMode="auto">
            <a:xfrm>
              <a:off x="2511" y="3837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3 h 25"/>
                <a:gd name="T4" fmla="*/ 10 w 25"/>
                <a:gd name="T5" fmla="*/ 2 h 25"/>
                <a:gd name="T6" fmla="*/ 9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3 h 25"/>
                <a:gd name="T16" fmla="*/ 0 w 25"/>
                <a:gd name="T17" fmla="*/ 6 h 25"/>
                <a:gd name="T18" fmla="*/ 1 w 25"/>
                <a:gd name="T19" fmla="*/ 8 h 25"/>
                <a:gd name="T20" fmla="*/ 2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9 w 25"/>
                <a:gd name="T27" fmla="*/ 12 h 25"/>
                <a:gd name="T28" fmla="*/ 10 w 25"/>
                <a:gd name="T29" fmla="*/ 10 h 25"/>
                <a:gd name="T30" fmla="*/ 12 w 25"/>
                <a:gd name="T31" fmla="*/ 8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5" y="7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5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8" name="Freeform 917"/>
            <p:cNvSpPr>
              <a:spLocks/>
            </p:cNvSpPr>
            <p:nvPr/>
          </p:nvSpPr>
          <p:spPr bwMode="auto">
            <a:xfrm>
              <a:off x="2550" y="3811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1 w 25"/>
                <a:gd name="T3" fmla="*/ 4 h 25"/>
                <a:gd name="T4" fmla="*/ 10 w 25"/>
                <a:gd name="T5" fmla="*/ 2 h 25"/>
                <a:gd name="T6" fmla="*/ 8 w 25"/>
                <a:gd name="T7" fmla="*/ 0 h 25"/>
                <a:gd name="T8" fmla="*/ 6 w 25"/>
                <a:gd name="T9" fmla="*/ 0 h 25"/>
                <a:gd name="T10" fmla="*/ 3 w 25"/>
                <a:gd name="T11" fmla="*/ 0 h 25"/>
                <a:gd name="T12" fmla="*/ 1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8 h 25"/>
                <a:gd name="T20" fmla="*/ 1 w 25"/>
                <a:gd name="T21" fmla="*/ 10 h 25"/>
                <a:gd name="T22" fmla="*/ 3 w 25"/>
                <a:gd name="T23" fmla="*/ 12 h 25"/>
                <a:gd name="T24" fmla="*/ 6 w 25"/>
                <a:gd name="T25" fmla="*/ 12 h 25"/>
                <a:gd name="T26" fmla="*/ 8 w 25"/>
                <a:gd name="T27" fmla="*/ 12 h 25"/>
                <a:gd name="T28" fmla="*/ 10 w 25"/>
                <a:gd name="T29" fmla="*/ 10 h 25"/>
                <a:gd name="T30" fmla="*/ 11 w 25"/>
                <a:gd name="T31" fmla="*/ 8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9" name="Freeform 918"/>
            <p:cNvSpPr>
              <a:spLocks/>
            </p:cNvSpPr>
            <p:nvPr/>
          </p:nvSpPr>
          <p:spPr bwMode="auto">
            <a:xfrm>
              <a:off x="2391" y="3763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6 h 25"/>
                <a:gd name="T18" fmla="*/ 1 w 25"/>
                <a:gd name="T19" fmla="*/ 9 h 25"/>
                <a:gd name="T20" fmla="*/ 2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9 w 25"/>
                <a:gd name="T27" fmla="*/ 12 h 25"/>
                <a:gd name="T28" fmla="*/ 11 w 25"/>
                <a:gd name="T29" fmla="*/ 10 h 25"/>
                <a:gd name="T30" fmla="*/ 12 w 25"/>
                <a:gd name="T31" fmla="*/ 9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0" name="Freeform 919"/>
            <p:cNvSpPr>
              <a:spLocks/>
            </p:cNvSpPr>
            <p:nvPr/>
          </p:nvSpPr>
          <p:spPr bwMode="auto">
            <a:xfrm>
              <a:off x="2481" y="3855"/>
              <a:ext cx="12" cy="13"/>
            </a:xfrm>
            <a:custGeom>
              <a:avLst/>
              <a:gdLst>
                <a:gd name="T0" fmla="*/ 12 w 25"/>
                <a:gd name="T1" fmla="*/ 7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1 h 25"/>
                <a:gd name="T8" fmla="*/ 6 w 25"/>
                <a:gd name="T9" fmla="*/ 0 h 25"/>
                <a:gd name="T10" fmla="*/ 4 w 25"/>
                <a:gd name="T11" fmla="*/ 1 h 25"/>
                <a:gd name="T12" fmla="*/ 1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1 w 25"/>
                <a:gd name="T21" fmla="*/ 11 h 25"/>
                <a:gd name="T22" fmla="*/ 4 w 25"/>
                <a:gd name="T23" fmla="*/ 12 h 25"/>
                <a:gd name="T24" fmla="*/ 6 w 25"/>
                <a:gd name="T25" fmla="*/ 13 h 25"/>
                <a:gd name="T26" fmla="*/ 8 w 25"/>
                <a:gd name="T27" fmla="*/ 12 h 25"/>
                <a:gd name="T28" fmla="*/ 10 w 25"/>
                <a:gd name="T29" fmla="*/ 11 h 25"/>
                <a:gd name="T30" fmla="*/ 12 w 25"/>
                <a:gd name="T31" fmla="*/ 9 h 25"/>
                <a:gd name="T32" fmla="*/ 12 w 25"/>
                <a:gd name="T33" fmla="*/ 7 h 25"/>
                <a:gd name="T34" fmla="*/ 12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5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1" name="Freeform 920"/>
            <p:cNvSpPr>
              <a:spLocks/>
            </p:cNvSpPr>
            <p:nvPr/>
          </p:nvSpPr>
          <p:spPr bwMode="auto">
            <a:xfrm>
              <a:off x="2403" y="3810"/>
              <a:ext cx="12" cy="13"/>
            </a:xfrm>
            <a:custGeom>
              <a:avLst/>
              <a:gdLst>
                <a:gd name="T0" fmla="*/ 12 w 25"/>
                <a:gd name="T1" fmla="*/ 7 h 26"/>
                <a:gd name="T2" fmla="*/ 12 w 25"/>
                <a:gd name="T3" fmla="*/ 4 h 26"/>
                <a:gd name="T4" fmla="*/ 10 w 25"/>
                <a:gd name="T5" fmla="*/ 2 h 26"/>
                <a:gd name="T6" fmla="*/ 8 w 25"/>
                <a:gd name="T7" fmla="*/ 1 h 26"/>
                <a:gd name="T8" fmla="*/ 6 w 25"/>
                <a:gd name="T9" fmla="*/ 0 h 26"/>
                <a:gd name="T10" fmla="*/ 4 w 25"/>
                <a:gd name="T11" fmla="*/ 1 h 26"/>
                <a:gd name="T12" fmla="*/ 2 w 25"/>
                <a:gd name="T13" fmla="*/ 2 h 26"/>
                <a:gd name="T14" fmla="*/ 0 w 25"/>
                <a:gd name="T15" fmla="*/ 4 h 26"/>
                <a:gd name="T16" fmla="*/ 0 w 25"/>
                <a:gd name="T17" fmla="*/ 7 h 26"/>
                <a:gd name="T18" fmla="*/ 0 w 25"/>
                <a:gd name="T19" fmla="*/ 9 h 26"/>
                <a:gd name="T20" fmla="*/ 2 w 25"/>
                <a:gd name="T21" fmla="*/ 11 h 26"/>
                <a:gd name="T22" fmla="*/ 4 w 25"/>
                <a:gd name="T23" fmla="*/ 12 h 26"/>
                <a:gd name="T24" fmla="*/ 6 w 25"/>
                <a:gd name="T25" fmla="*/ 13 h 26"/>
                <a:gd name="T26" fmla="*/ 8 w 25"/>
                <a:gd name="T27" fmla="*/ 12 h 26"/>
                <a:gd name="T28" fmla="*/ 10 w 25"/>
                <a:gd name="T29" fmla="*/ 11 h 26"/>
                <a:gd name="T30" fmla="*/ 12 w 25"/>
                <a:gd name="T31" fmla="*/ 9 h 26"/>
                <a:gd name="T32" fmla="*/ 12 w 25"/>
                <a:gd name="T33" fmla="*/ 7 h 26"/>
                <a:gd name="T34" fmla="*/ 12 w 25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25" y="13"/>
                  </a:moveTo>
                  <a:lnTo>
                    <a:pt x="24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4" y="1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2" name="Freeform 921"/>
            <p:cNvSpPr>
              <a:spLocks/>
            </p:cNvSpPr>
            <p:nvPr/>
          </p:nvSpPr>
          <p:spPr bwMode="auto">
            <a:xfrm>
              <a:off x="2586" y="3770"/>
              <a:ext cx="12" cy="13"/>
            </a:xfrm>
            <a:custGeom>
              <a:avLst/>
              <a:gdLst>
                <a:gd name="T0" fmla="*/ 12 w 25"/>
                <a:gd name="T1" fmla="*/ 7 h 26"/>
                <a:gd name="T2" fmla="*/ 12 w 25"/>
                <a:gd name="T3" fmla="*/ 5 h 26"/>
                <a:gd name="T4" fmla="*/ 10 w 25"/>
                <a:gd name="T5" fmla="*/ 2 h 26"/>
                <a:gd name="T6" fmla="*/ 8 w 25"/>
                <a:gd name="T7" fmla="*/ 1 h 26"/>
                <a:gd name="T8" fmla="*/ 6 w 25"/>
                <a:gd name="T9" fmla="*/ 0 h 26"/>
                <a:gd name="T10" fmla="*/ 3 w 25"/>
                <a:gd name="T11" fmla="*/ 1 h 26"/>
                <a:gd name="T12" fmla="*/ 1 w 25"/>
                <a:gd name="T13" fmla="*/ 2 h 26"/>
                <a:gd name="T14" fmla="*/ 0 w 25"/>
                <a:gd name="T15" fmla="*/ 5 h 26"/>
                <a:gd name="T16" fmla="*/ 0 w 25"/>
                <a:gd name="T17" fmla="*/ 7 h 26"/>
                <a:gd name="T18" fmla="*/ 0 w 25"/>
                <a:gd name="T19" fmla="*/ 9 h 26"/>
                <a:gd name="T20" fmla="*/ 1 w 25"/>
                <a:gd name="T21" fmla="*/ 11 h 26"/>
                <a:gd name="T22" fmla="*/ 3 w 25"/>
                <a:gd name="T23" fmla="*/ 13 h 26"/>
                <a:gd name="T24" fmla="*/ 6 w 25"/>
                <a:gd name="T25" fmla="*/ 13 h 26"/>
                <a:gd name="T26" fmla="*/ 8 w 25"/>
                <a:gd name="T27" fmla="*/ 13 h 26"/>
                <a:gd name="T28" fmla="*/ 10 w 25"/>
                <a:gd name="T29" fmla="*/ 11 h 26"/>
                <a:gd name="T30" fmla="*/ 12 w 25"/>
                <a:gd name="T31" fmla="*/ 9 h 26"/>
                <a:gd name="T32" fmla="*/ 12 w 25"/>
                <a:gd name="T33" fmla="*/ 7 h 26"/>
                <a:gd name="T34" fmla="*/ 12 w 25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25" y="14"/>
                  </a:moveTo>
                  <a:lnTo>
                    <a:pt x="25" y="9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5" y="17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3" name="Freeform 922"/>
            <p:cNvSpPr>
              <a:spLocks/>
            </p:cNvSpPr>
            <p:nvPr/>
          </p:nvSpPr>
          <p:spPr bwMode="auto">
            <a:xfrm>
              <a:off x="2350" y="3732"/>
              <a:ext cx="13" cy="13"/>
            </a:xfrm>
            <a:custGeom>
              <a:avLst/>
              <a:gdLst>
                <a:gd name="T0" fmla="*/ 13 w 25"/>
                <a:gd name="T1" fmla="*/ 7 h 25"/>
                <a:gd name="T2" fmla="*/ 13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7 h 25"/>
                <a:gd name="T18" fmla="*/ 1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6 w 25"/>
                <a:gd name="T25" fmla="*/ 13 h 25"/>
                <a:gd name="T26" fmla="*/ 9 w 25"/>
                <a:gd name="T27" fmla="*/ 12 h 25"/>
                <a:gd name="T28" fmla="*/ 11 w 25"/>
                <a:gd name="T29" fmla="*/ 11 h 25"/>
                <a:gd name="T30" fmla="*/ 13 w 25"/>
                <a:gd name="T31" fmla="*/ 9 h 25"/>
                <a:gd name="T32" fmla="*/ 13 w 25"/>
                <a:gd name="T33" fmla="*/ 7 h 25"/>
                <a:gd name="T34" fmla="*/ 13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5" y="8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4" name="Freeform 923"/>
            <p:cNvSpPr>
              <a:spLocks/>
            </p:cNvSpPr>
            <p:nvPr/>
          </p:nvSpPr>
          <p:spPr bwMode="auto">
            <a:xfrm>
              <a:off x="2495" y="3789"/>
              <a:ext cx="13" cy="13"/>
            </a:xfrm>
            <a:custGeom>
              <a:avLst/>
              <a:gdLst>
                <a:gd name="T0" fmla="*/ 13 w 26"/>
                <a:gd name="T1" fmla="*/ 6 h 26"/>
                <a:gd name="T2" fmla="*/ 13 w 26"/>
                <a:gd name="T3" fmla="*/ 4 h 26"/>
                <a:gd name="T4" fmla="*/ 12 w 26"/>
                <a:gd name="T5" fmla="*/ 2 h 26"/>
                <a:gd name="T6" fmla="*/ 9 w 26"/>
                <a:gd name="T7" fmla="*/ 1 h 26"/>
                <a:gd name="T8" fmla="*/ 7 w 26"/>
                <a:gd name="T9" fmla="*/ 0 h 26"/>
                <a:gd name="T10" fmla="*/ 5 w 26"/>
                <a:gd name="T11" fmla="*/ 1 h 26"/>
                <a:gd name="T12" fmla="*/ 2 w 26"/>
                <a:gd name="T13" fmla="*/ 2 h 26"/>
                <a:gd name="T14" fmla="*/ 1 w 26"/>
                <a:gd name="T15" fmla="*/ 4 h 26"/>
                <a:gd name="T16" fmla="*/ 0 w 26"/>
                <a:gd name="T17" fmla="*/ 6 h 26"/>
                <a:gd name="T18" fmla="*/ 1 w 26"/>
                <a:gd name="T19" fmla="*/ 9 h 26"/>
                <a:gd name="T20" fmla="*/ 2 w 26"/>
                <a:gd name="T21" fmla="*/ 11 h 26"/>
                <a:gd name="T22" fmla="*/ 5 w 26"/>
                <a:gd name="T23" fmla="*/ 12 h 26"/>
                <a:gd name="T24" fmla="*/ 7 w 26"/>
                <a:gd name="T25" fmla="*/ 13 h 26"/>
                <a:gd name="T26" fmla="*/ 9 w 26"/>
                <a:gd name="T27" fmla="*/ 12 h 26"/>
                <a:gd name="T28" fmla="*/ 12 w 26"/>
                <a:gd name="T29" fmla="*/ 11 h 26"/>
                <a:gd name="T30" fmla="*/ 13 w 26"/>
                <a:gd name="T31" fmla="*/ 9 h 26"/>
                <a:gd name="T32" fmla="*/ 13 w 26"/>
                <a:gd name="T33" fmla="*/ 6 h 26"/>
                <a:gd name="T34" fmla="*/ 13 w 26"/>
                <a:gd name="T35" fmla="*/ 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6"/>
                <a:gd name="T56" fmla="*/ 26 w 2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6">
                  <a:moveTo>
                    <a:pt x="25" y="12"/>
                  </a:moveTo>
                  <a:lnTo>
                    <a:pt x="25" y="8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6"/>
                  </a:lnTo>
                  <a:lnTo>
                    <a:pt x="18" y="24"/>
                  </a:lnTo>
                  <a:lnTo>
                    <a:pt x="23" y="22"/>
                  </a:lnTo>
                  <a:lnTo>
                    <a:pt x="25" y="17"/>
                  </a:lnTo>
                  <a:lnTo>
                    <a:pt x="26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5" name="Freeform 924"/>
            <p:cNvSpPr>
              <a:spLocks/>
            </p:cNvSpPr>
            <p:nvPr/>
          </p:nvSpPr>
          <p:spPr bwMode="auto">
            <a:xfrm>
              <a:off x="2537" y="3748"/>
              <a:ext cx="13" cy="12"/>
            </a:xfrm>
            <a:custGeom>
              <a:avLst/>
              <a:gdLst>
                <a:gd name="T0" fmla="*/ 13 w 26"/>
                <a:gd name="T1" fmla="*/ 6 h 25"/>
                <a:gd name="T2" fmla="*/ 12 w 26"/>
                <a:gd name="T3" fmla="*/ 4 h 25"/>
                <a:gd name="T4" fmla="*/ 11 w 26"/>
                <a:gd name="T5" fmla="*/ 2 h 25"/>
                <a:gd name="T6" fmla="*/ 9 w 26"/>
                <a:gd name="T7" fmla="*/ 1 h 25"/>
                <a:gd name="T8" fmla="*/ 6 w 26"/>
                <a:gd name="T9" fmla="*/ 0 h 25"/>
                <a:gd name="T10" fmla="*/ 4 w 26"/>
                <a:gd name="T11" fmla="*/ 1 h 25"/>
                <a:gd name="T12" fmla="*/ 2 w 26"/>
                <a:gd name="T13" fmla="*/ 2 h 25"/>
                <a:gd name="T14" fmla="*/ 1 w 26"/>
                <a:gd name="T15" fmla="*/ 4 h 25"/>
                <a:gd name="T16" fmla="*/ 0 w 26"/>
                <a:gd name="T17" fmla="*/ 6 h 25"/>
                <a:gd name="T18" fmla="*/ 1 w 26"/>
                <a:gd name="T19" fmla="*/ 9 h 25"/>
                <a:gd name="T20" fmla="*/ 2 w 26"/>
                <a:gd name="T21" fmla="*/ 10 h 25"/>
                <a:gd name="T22" fmla="*/ 4 w 26"/>
                <a:gd name="T23" fmla="*/ 12 h 25"/>
                <a:gd name="T24" fmla="*/ 6 w 26"/>
                <a:gd name="T25" fmla="*/ 12 h 25"/>
                <a:gd name="T26" fmla="*/ 9 w 26"/>
                <a:gd name="T27" fmla="*/ 12 h 25"/>
                <a:gd name="T28" fmla="*/ 11 w 26"/>
                <a:gd name="T29" fmla="*/ 10 h 25"/>
                <a:gd name="T30" fmla="*/ 12 w 26"/>
                <a:gd name="T31" fmla="*/ 9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6" name="Freeform 925"/>
            <p:cNvSpPr>
              <a:spLocks/>
            </p:cNvSpPr>
            <p:nvPr/>
          </p:nvSpPr>
          <p:spPr bwMode="auto">
            <a:xfrm>
              <a:off x="2519" y="3788"/>
              <a:ext cx="12" cy="12"/>
            </a:xfrm>
            <a:custGeom>
              <a:avLst/>
              <a:gdLst>
                <a:gd name="T0" fmla="*/ 12 w 24"/>
                <a:gd name="T1" fmla="*/ 6 h 25"/>
                <a:gd name="T2" fmla="*/ 12 w 24"/>
                <a:gd name="T3" fmla="*/ 4 h 25"/>
                <a:gd name="T4" fmla="*/ 11 w 24"/>
                <a:gd name="T5" fmla="*/ 2 h 25"/>
                <a:gd name="T6" fmla="*/ 9 w 24"/>
                <a:gd name="T7" fmla="*/ 0 h 25"/>
                <a:gd name="T8" fmla="*/ 6 w 24"/>
                <a:gd name="T9" fmla="*/ 0 h 25"/>
                <a:gd name="T10" fmla="*/ 3 w 24"/>
                <a:gd name="T11" fmla="*/ 0 h 25"/>
                <a:gd name="T12" fmla="*/ 2 w 24"/>
                <a:gd name="T13" fmla="*/ 2 h 25"/>
                <a:gd name="T14" fmla="*/ 1 w 24"/>
                <a:gd name="T15" fmla="*/ 4 h 25"/>
                <a:gd name="T16" fmla="*/ 0 w 24"/>
                <a:gd name="T17" fmla="*/ 6 h 25"/>
                <a:gd name="T18" fmla="*/ 1 w 24"/>
                <a:gd name="T19" fmla="*/ 8 h 25"/>
                <a:gd name="T20" fmla="*/ 2 w 24"/>
                <a:gd name="T21" fmla="*/ 10 h 25"/>
                <a:gd name="T22" fmla="*/ 3 w 24"/>
                <a:gd name="T23" fmla="*/ 12 h 25"/>
                <a:gd name="T24" fmla="*/ 6 w 24"/>
                <a:gd name="T25" fmla="*/ 12 h 25"/>
                <a:gd name="T26" fmla="*/ 9 w 24"/>
                <a:gd name="T27" fmla="*/ 12 h 25"/>
                <a:gd name="T28" fmla="*/ 11 w 24"/>
                <a:gd name="T29" fmla="*/ 10 h 25"/>
                <a:gd name="T30" fmla="*/ 12 w 24"/>
                <a:gd name="T31" fmla="*/ 8 h 25"/>
                <a:gd name="T32" fmla="*/ 12 w 24"/>
                <a:gd name="T33" fmla="*/ 6 h 25"/>
                <a:gd name="T34" fmla="*/ 12 w 24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5"/>
                <a:gd name="T56" fmla="*/ 24 w 24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5">
                  <a:moveTo>
                    <a:pt x="24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7" name="Freeform 926"/>
            <p:cNvSpPr>
              <a:spLocks/>
            </p:cNvSpPr>
            <p:nvPr/>
          </p:nvSpPr>
          <p:spPr bwMode="auto">
            <a:xfrm>
              <a:off x="2588" y="3761"/>
              <a:ext cx="12" cy="13"/>
            </a:xfrm>
            <a:custGeom>
              <a:avLst/>
              <a:gdLst>
                <a:gd name="T0" fmla="*/ 12 w 25"/>
                <a:gd name="T1" fmla="*/ 7 h 24"/>
                <a:gd name="T2" fmla="*/ 12 w 25"/>
                <a:gd name="T3" fmla="*/ 4 h 24"/>
                <a:gd name="T4" fmla="*/ 11 w 25"/>
                <a:gd name="T5" fmla="*/ 2 h 24"/>
                <a:gd name="T6" fmla="*/ 9 w 25"/>
                <a:gd name="T7" fmla="*/ 0 h 24"/>
                <a:gd name="T8" fmla="*/ 6 w 25"/>
                <a:gd name="T9" fmla="*/ 0 h 24"/>
                <a:gd name="T10" fmla="*/ 4 w 25"/>
                <a:gd name="T11" fmla="*/ 0 h 24"/>
                <a:gd name="T12" fmla="*/ 2 w 25"/>
                <a:gd name="T13" fmla="*/ 2 h 24"/>
                <a:gd name="T14" fmla="*/ 1 w 25"/>
                <a:gd name="T15" fmla="*/ 4 h 24"/>
                <a:gd name="T16" fmla="*/ 0 w 25"/>
                <a:gd name="T17" fmla="*/ 7 h 24"/>
                <a:gd name="T18" fmla="*/ 1 w 25"/>
                <a:gd name="T19" fmla="*/ 9 h 24"/>
                <a:gd name="T20" fmla="*/ 2 w 25"/>
                <a:gd name="T21" fmla="*/ 11 h 24"/>
                <a:gd name="T22" fmla="*/ 4 w 25"/>
                <a:gd name="T23" fmla="*/ 12 h 24"/>
                <a:gd name="T24" fmla="*/ 6 w 25"/>
                <a:gd name="T25" fmla="*/ 13 h 24"/>
                <a:gd name="T26" fmla="*/ 9 w 25"/>
                <a:gd name="T27" fmla="*/ 12 h 24"/>
                <a:gd name="T28" fmla="*/ 11 w 25"/>
                <a:gd name="T29" fmla="*/ 11 h 24"/>
                <a:gd name="T30" fmla="*/ 12 w 25"/>
                <a:gd name="T31" fmla="*/ 9 h 24"/>
                <a:gd name="T32" fmla="*/ 12 w 25"/>
                <a:gd name="T33" fmla="*/ 7 h 24"/>
                <a:gd name="T34" fmla="*/ 12 w 25"/>
                <a:gd name="T35" fmla="*/ 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4"/>
                <a:gd name="T56" fmla="*/ 25 w 2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4">
                  <a:moveTo>
                    <a:pt x="25" y="12"/>
                  </a:moveTo>
                  <a:lnTo>
                    <a:pt x="24" y="7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8" name="Freeform 927"/>
            <p:cNvSpPr>
              <a:spLocks/>
            </p:cNvSpPr>
            <p:nvPr/>
          </p:nvSpPr>
          <p:spPr bwMode="auto">
            <a:xfrm>
              <a:off x="2424" y="3823"/>
              <a:ext cx="13" cy="13"/>
            </a:xfrm>
            <a:custGeom>
              <a:avLst/>
              <a:gdLst>
                <a:gd name="T0" fmla="*/ 13 w 26"/>
                <a:gd name="T1" fmla="*/ 6 h 25"/>
                <a:gd name="T2" fmla="*/ 12 w 26"/>
                <a:gd name="T3" fmla="*/ 5 h 25"/>
                <a:gd name="T4" fmla="*/ 11 w 26"/>
                <a:gd name="T5" fmla="*/ 2 h 25"/>
                <a:gd name="T6" fmla="*/ 9 w 26"/>
                <a:gd name="T7" fmla="*/ 1 h 25"/>
                <a:gd name="T8" fmla="*/ 6 w 26"/>
                <a:gd name="T9" fmla="*/ 0 h 25"/>
                <a:gd name="T10" fmla="*/ 4 w 26"/>
                <a:gd name="T11" fmla="*/ 1 h 25"/>
                <a:gd name="T12" fmla="*/ 2 w 26"/>
                <a:gd name="T13" fmla="*/ 2 h 25"/>
                <a:gd name="T14" fmla="*/ 1 w 26"/>
                <a:gd name="T15" fmla="*/ 5 h 25"/>
                <a:gd name="T16" fmla="*/ 0 w 26"/>
                <a:gd name="T17" fmla="*/ 6 h 25"/>
                <a:gd name="T18" fmla="*/ 1 w 26"/>
                <a:gd name="T19" fmla="*/ 9 h 25"/>
                <a:gd name="T20" fmla="*/ 2 w 26"/>
                <a:gd name="T21" fmla="*/ 11 h 25"/>
                <a:gd name="T22" fmla="*/ 4 w 26"/>
                <a:gd name="T23" fmla="*/ 13 h 25"/>
                <a:gd name="T24" fmla="*/ 6 w 26"/>
                <a:gd name="T25" fmla="*/ 13 h 25"/>
                <a:gd name="T26" fmla="*/ 9 w 26"/>
                <a:gd name="T27" fmla="*/ 13 h 25"/>
                <a:gd name="T28" fmla="*/ 11 w 26"/>
                <a:gd name="T29" fmla="*/ 11 h 25"/>
                <a:gd name="T30" fmla="*/ 12 w 26"/>
                <a:gd name="T31" fmla="*/ 9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2"/>
                  </a:moveTo>
                  <a:lnTo>
                    <a:pt x="24" y="9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2" y="22"/>
                  </a:lnTo>
                  <a:lnTo>
                    <a:pt x="24" y="17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19" name="Freeform 928"/>
            <p:cNvSpPr>
              <a:spLocks/>
            </p:cNvSpPr>
            <p:nvPr/>
          </p:nvSpPr>
          <p:spPr bwMode="auto">
            <a:xfrm>
              <a:off x="2328" y="3753"/>
              <a:ext cx="12" cy="13"/>
            </a:xfrm>
            <a:custGeom>
              <a:avLst/>
              <a:gdLst>
                <a:gd name="T0" fmla="*/ 12 w 25"/>
                <a:gd name="T1" fmla="*/ 7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1 h 25"/>
                <a:gd name="T8" fmla="*/ 6 w 25"/>
                <a:gd name="T9" fmla="*/ 0 h 25"/>
                <a:gd name="T10" fmla="*/ 3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2 w 25"/>
                <a:gd name="T21" fmla="*/ 11 h 25"/>
                <a:gd name="T22" fmla="*/ 3 w 25"/>
                <a:gd name="T23" fmla="*/ 12 h 25"/>
                <a:gd name="T24" fmla="*/ 6 w 25"/>
                <a:gd name="T25" fmla="*/ 13 h 25"/>
                <a:gd name="T26" fmla="*/ 8 w 25"/>
                <a:gd name="T27" fmla="*/ 12 h 25"/>
                <a:gd name="T28" fmla="*/ 10 w 25"/>
                <a:gd name="T29" fmla="*/ 11 h 25"/>
                <a:gd name="T30" fmla="*/ 12 w 25"/>
                <a:gd name="T31" fmla="*/ 9 h 25"/>
                <a:gd name="T32" fmla="*/ 12 w 25"/>
                <a:gd name="T33" fmla="*/ 7 h 25"/>
                <a:gd name="T34" fmla="*/ 12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0" name="Freeform 929"/>
            <p:cNvSpPr>
              <a:spLocks/>
            </p:cNvSpPr>
            <p:nvPr/>
          </p:nvSpPr>
          <p:spPr bwMode="auto">
            <a:xfrm>
              <a:off x="2560" y="3772"/>
              <a:ext cx="12" cy="12"/>
            </a:xfrm>
            <a:custGeom>
              <a:avLst/>
              <a:gdLst>
                <a:gd name="T0" fmla="*/ 12 w 24"/>
                <a:gd name="T1" fmla="*/ 6 h 25"/>
                <a:gd name="T2" fmla="*/ 12 w 24"/>
                <a:gd name="T3" fmla="*/ 3 h 25"/>
                <a:gd name="T4" fmla="*/ 11 w 24"/>
                <a:gd name="T5" fmla="*/ 1 h 25"/>
                <a:gd name="T6" fmla="*/ 9 w 24"/>
                <a:gd name="T7" fmla="*/ 0 h 25"/>
                <a:gd name="T8" fmla="*/ 6 w 24"/>
                <a:gd name="T9" fmla="*/ 0 h 25"/>
                <a:gd name="T10" fmla="*/ 3 w 24"/>
                <a:gd name="T11" fmla="*/ 0 h 25"/>
                <a:gd name="T12" fmla="*/ 2 w 24"/>
                <a:gd name="T13" fmla="*/ 1 h 25"/>
                <a:gd name="T14" fmla="*/ 1 w 24"/>
                <a:gd name="T15" fmla="*/ 3 h 25"/>
                <a:gd name="T16" fmla="*/ 0 w 24"/>
                <a:gd name="T17" fmla="*/ 6 h 25"/>
                <a:gd name="T18" fmla="*/ 1 w 24"/>
                <a:gd name="T19" fmla="*/ 8 h 25"/>
                <a:gd name="T20" fmla="*/ 2 w 24"/>
                <a:gd name="T21" fmla="*/ 10 h 25"/>
                <a:gd name="T22" fmla="*/ 3 w 24"/>
                <a:gd name="T23" fmla="*/ 11 h 25"/>
                <a:gd name="T24" fmla="*/ 6 w 24"/>
                <a:gd name="T25" fmla="*/ 12 h 25"/>
                <a:gd name="T26" fmla="*/ 9 w 24"/>
                <a:gd name="T27" fmla="*/ 11 h 25"/>
                <a:gd name="T28" fmla="*/ 11 w 24"/>
                <a:gd name="T29" fmla="*/ 10 h 25"/>
                <a:gd name="T30" fmla="*/ 12 w 24"/>
                <a:gd name="T31" fmla="*/ 8 h 25"/>
                <a:gd name="T32" fmla="*/ 12 w 24"/>
                <a:gd name="T33" fmla="*/ 6 h 25"/>
                <a:gd name="T34" fmla="*/ 12 w 24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5"/>
                <a:gd name="T56" fmla="*/ 24 w 24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5">
                  <a:moveTo>
                    <a:pt x="24" y="12"/>
                  </a:moveTo>
                  <a:lnTo>
                    <a:pt x="23" y="7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2" y="25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1" name="Freeform 930"/>
            <p:cNvSpPr>
              <a:spLocks/>
            </p:cNvSpPr>
            <p:nvPr/>
          </p:nvSpPr>
          <p:spPr bwMode="auto">
            <a:xfrm>
              <a:off x="2449" y="3828"/>
              <a:ext cx="13" cy="13"/>
            </a:xfrm>
            <a:custGeom>
              <a:avLst/>
              <a:gdLst>
                <a:gd name="T0" fmla="*/ 13 w 26"/>
                <a:gd name="T1" fmla="*/ 6 h 26"/>
                <a:gd name="T2" fmla="*/ 13 w 26"/>
                <a:gd name="T3" fmla="*/ 5 h 26"/>
                <a:gd name="T4" fmla="*/ 12 w 26"/>
                <a:gd name="T5" fmla="*/ 2 h 26"/>
                <a:gd name="T6" fmla="*/ 9 w 26"/>
                <a:gd name="T7" fmla="*/ 1 h 26"/>
                <a:gd name="T8" fmla="*/ 7 w 26"/>
                <a:gd name="T9" fmla="*/ 0 h 26"/>
                <a:gd name="T10" fmla="*/ 5 w 26"/>
                <a:gd name="T11" fmla="*/ 1 h 26"/>
                <a:gd name="T12" fmla="*/ 2 w 26"/>
                <a:gd name="T13" fmla="*/ 2 h 26"/>
                <a:gd name="T14" fmla="*/ 1 w 26"/>
                <a:gd name="T15" fmla="*/ 5 h 26"/>
                <a:gd name="T16" fmla="*/ 0 w 26"/>
                <a:gd name="T17" fmla="*/ 6 h 26"/>
                <a:gd name="T18" fmla="*/ 1 w 26"/>
                <a:gd name="T19" fmla="*/ 9 h 26"/>
                <a:gd name="T20" fmla="*/ 2 w 26"/>
                <a:gd name="T21" fmla="*/ 11 h 26"/>
                <a:gd name="T22" fmla="*/ 5 w 26"/>
                <a:gd name="T23" fmla="*/ 13 h 26"/>
                <a:gd name="T24" fmla="*/ 7 w 26"/>
                <a:gd name="T25" fmla="*/ 13 h 26"/>
                <a:gd name="T26" fmla="*/ 9 w 26"/>
                <a:gd name="T27" fmla="*/ 13 h 26"/>
                <a:gd name="T28" fmla="*/ 12 w 26"/>
                <a:gd name="T29" fmla="*/ 11 h 26"/>
                <a:gd name="T30" fmla="*/ 13 w 26"/>
                <a:gd name="T31" fmla="*/ 9 h 26"/>
                <a:gd name="T32" fmla="*/ 13 w 26"/>
                <a:gd name="T33" fmla="*/ 6 h 26"/>
                <a:gd name="T34" fmla="*/ 13 w 26"/>
                <a:gd name="T35" fmla="*/ 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6"/>
                <a:gd name="T56" fmla="*/ 26 w 2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6">
                  <a:moveTo>
                    <a:pt x="26" y="12"/>
                  </a:moveTo>
                  <a:lnTo>
                    <a:pt x="25" y="9"/>
                  </a:lnTo>
                  <a:lnTo>
                    <a:pt x="23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6"/>
                  </a:lnTo>
                  <a:lnTo>
                    <a:pt x="18" y="25"/>
                  </a:lnTo>
                  <a:lnTo>
                    <a:pt x="23" y="22"/>
                  </a:lnTo>
                  <a:lnTo>
                    <a:pt x="25" y="17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2" name="Freeform 931"/>
            <p:cNvSpPr>
              <a:spLocks/>
            </p:cNvSpPr>
            <p:nvPr/>
          </p:nvSpPr>
          <p:spPr bwMode="auto">
            <a:xfrm>
              <a:off x="2490" y="3764"/>
              <a:ext cx="13" cy="13"/>
            </a:xfrm>
            <a:custGeom>
              <a:avLst/>
              <a:gdLst>
                <a:gd name="T0" fmla="*/ 13 w 26"/>
                <a:gd name="T1" fmla="*/ 6 h 25"/>
                <a:gd name="T2" fmla="*/ 13 w 26"/>
                <a:gd name="T3" fmla="*/ 4 h 25"/>
                <a:gd name="T4" fmla="*/ 11 w 26"/>
                <a:gd name="T5" fmla="*/ 2 h 25"/>
                <a:gd name="T6" fmla="*/ 9 w 26"/>
                <a:gd name="T7" fmla="*/ 1 h 25"/>
                <a:gd name="T8" fmla="*/ 7 w 26"/>
                <a:gd name="T9" fmla="*/ 0 h 25"/>
                <a:gd name="T10" fmla="*/ 5 w 26"/>
                <a:gd name="T11" fmla="*/ 1 h 25"/>
                <a:gd name="T12" fmla="*/ 2 w 26"/>
                <a:gd name="T13" fmla="*/ 2 h 25"/>
                <a:gd name="T14" fmla="*/ 1 w 26"/>
                <a:gd name="T15" fmla="*/ 4 h 25"/>
                <a:gd name="T16" fmla="*/ 0 w 26"/>
                <a:gd name="T17" fmla="*/ 6 h 25"/>
                <a:gd name="T18" fmla="*/ 1 w 26"/>
                <a:gd name="T19" fmla="*/ 9 h 25"/>
                <a:gd name="T20" fmla="*/ 2 w 26"/>
                <a:gd name="T21" fmla="*/ 11 h 25"/>
                <a:gd name="T22" fmla="*/ 5 w 26"/>
                <a:gd name="T23" fmla="*/ 12 h 25"/>
                <a:gd name="T24" fmla="*/ 7 w 26"/>
                <a:gd name="T25" fmla="*/ 13 h 25"/>
                <a:gd name="T26" fmla="*/ 9 w 26"/>
                <a:gd name="T27" fmla="*/ 12 h 25"/>
                <a:gd name="T28" fmla="*/ 11 w 26"/>
                <a:gd name="T29" fmla="*/ 11 h 25"/>
                <a:gd name="T30" fmla="*/ 13 w 26"/>
                <a:gd name="T31" fmla="*/ 9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2"/>
                  </a:moveTo>
                  <a:lnTo>
                    <a:pt x="25" y="7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9" y="23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3" name="Freeform 932"/>
            <p:cNvSpPr>
              <a:spLocks/>
            </p:cNvSpPr>
            <p:nvPr/>
          </p:nvSpPr>
          <p:spPr bwMode="auto">
            <a:xfrm>
              <a:off x="2412" y="3839"/>
              <a:ext cx="13" cy="13"/>
            </a:xfrm>
            <a:custGeom>
              <a:avLst/>
              <a:gdLst>
                <a:gd name="T0" fmla="*/ 13 w 25"/>
                <a:gd name="T1" fmla="*/ 7 h 26"/>
                <a:gd name="T2" fmla="*/ 12 w 25"/>
                <a:gd name="T3" fmla="*/ 5 h 26"/>
                <a:gd name="T4" fmla="*/ 11 w 25"/>
                <a:gd name="T5" fmla="*/ 2 h 26"/>
                <a:gd name="T6" fmla="*/ 9 w 25"/>
                <a:gd name="T7" fmla="*/ 1 h 26"/>
                <a:gd name="T8" fmla="*/ 6 w 25"/>
                <a:gd name="T9" fmla="*/ 0 h 26"/>
                <a:gd name="T10" fmla="*/ 4 w 25"/>
                <a:gd name="T11" fmla="*/ 1 h 26"/>
                <a:gd name="T12" fmla="*/ 2 w 25"/>
                <a:gd name="T13" fmla="*/ 2 h 26"/>
                <a:gd name="T14" fmla="*/ 1 w 25"/>
                <a:gd name="T15" fmla="*/ 5 h 26"/>
                <a:gd name="T16" fmla="*/ 0 w 25"/>
                <a:gd name="T17" fmla="*/ 7 h 26"/>
                <a:gd name="T18" fmla="*/ 1 w 25"/>
                <a:gd name="T19" fmla="*/ 9 h 26"/>
                <a:gd name="T20" fmla="*/ 2 w 25"/>
                <a:gd name="T21" fmla="*/ 11 h 26"/>
                <a:gd name="T22" fmla="*/ 4 w 25"/>
                <a:gd name="T23" fmla="*/ 13 h 26"/>
                <a:gd name="T24" fmla="*/ 6 w 25"/>
                <a:gd name="T25" fmla="*/ 13 h 26"/>
                <a:gd name="T26" fmla="*/ 9 w 25"/>
                <a:gd name="T27" fmla="*/ 13 h 26"/>
                <a:gd name="T28" fmla="*/ 11 w 25"/>
                <a:gd name="T29" fmla="*/ 11 h 26"/>
                <a:gd name="T30" fmla="*/ 12 w 25"/>
                <a:gd name="T31" fmla="*/ 9 h 26"/>
                <a:gd name="T32" fmla="*/ 13 w 25"/>
                <a:gd name="T33" fmla="*/ 7 h 26"/>
                <a:gd name="T34" fmla="*/ 13 w 25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25" y="14"/>
                  </a:moveTo>
                  <a:lnTo>
                    <a:pt x="24" y="9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7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4" name="Freeform 933"/>
            <p:cNvSpPr>
              <a:spLocks/>
            </p:cNvSpPr>
            <p:nvPr/>
          </p:nvSpPr>
          <p:spPr bwMode="auto">
            <a:xfrm>
              <a:off x="2577" y="3788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6 h 25"/>
                <a:gd name="T18" fmla="*/ 1 w 25"/>
                <a:gd name="T19" fmla="*/ 8 h 25"/>
                <a:gd name="T20" fmla="*/ 2 w 25"/>
                <a:gd name="T21" fmla="*/ 10 h 25"/>
                <a:gd name="T22" fmla="*/ 4 w 25"/>
                <a:gd name="T23" fmla="*/ 12 h 25"/>
                <a:gd name="T24" fmla="*/ 7 w 25"/>
                <a:gd name="T25" fmla="*/ 12 h 25"/>
                <a:gd name="T26" fmla="*/ 9 w 25"/>
                <a:gd name="T27" fmla="*/ 12 h 25"/>
                <a:gd name="T28" fmla="*/ 11 w 25"/>
                <a:gd name="T29" fmla="*/ 10 h 25"/>
                <a:gd name="T30" fmla="*/ 12 w 25"/>
                <a:gd name="T31" fmla="*/ 8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5" name="Freeform 934"/>
            <p:cNvSpPr>
              <a:spLocks/>
            </p:cNvSpPr>
            <p:nvPr/>
          </p:nvSpPr>
          <p:spPr bwMode="auto">
            <a:xfrm>
              <a:off x="2385" y="3792"/>
              <a:ext cx="13" cy="13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8 w 25"/>
                <a:gd name="T7" fmla="*/ 1 h 25"/>
                <a:gd name="T8" fmla="*/ 7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7 w 25"/>
                <a:gd name="T25" fmla="*/ 13 h 25"/>
                <a:gd name="T26" fmla="*/ 8 w 25"/>
                <a:gd name="T27" fmla="*/ 12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6" name="Freeform 935"/>
            <p:cNvSpPr>
              <a:spLocks/>
            </p:cNvSpPr>
            <p:nvPr/>
          </p:nvSpPr>
          <p:spPr bwMode="auto">
            <a:xfrm>
              <a:off x="2436" y="3752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3 w 25"/>
                <a:gd name="T3" fmla="*/ 3 h 25"/>
                <a:gd name="T4" fmla="*/ 11 w 25"/>
                <a:gd name="T5" fmla="*/ 2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3 h 25"/>
                <a:gd name="T16" fmla="*/ 0 w 25"/>
                <a:gd name="T17" fmla="*/ 6 h 25"/>
                <a:gd name="T18" fmla="*/ 1 w 25"/>
                <a:gd name="T19" fmla="*/ 8 h 25"/>
                <a:gd name="T20" fmla="*/ 2 w 25"/>
                <a:gd name="T21" fmla="*/ 10 h 25"/>
                <a:gd name="T22" fmla="*/ 4 w 25"/>
                <a:gd name="T23" fmla="*/ 12 h 25"/>
                <a:gd name="T24" fmla="*/ 7 w 25"/>
                <a:gd name="T25" fmla="*/ 12 h 25"/>
                <a:gd name="T26" fmla="*/ 9 w 25"/>
                <a:gd name="T27" fmla="*/ 12 h 25"/>
                <a:gd name="T28" fmla="*/ 11 w 25"/>
                <a:gd name="T29" fmla="*/ 10 h 25"/>
                <a:gd name="T30" fmla="*/ 13 w 25"/>
                <a:gd name="T31" fmla="*/ 8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5" y="7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5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7" name="Freeform 936"/>
            <p:cNvSpPr>
              <a:spLocks/>
            </p:cNvSpPr>
            <p:nvPr/>
          </p:nvSpPr>
          <p:spPr bwMode="auto">
            <a:xfrm>
              <a:off x="2455" y="3815"/>
              <a:ext cx="12" cy="12"/>
            </a:xfrm>
            <a:custGeom>
              <a:avLst/>
              <a:gdLst>
                <a:gd name="T0" fmla="*/ 12 w 25"/>
                <a:gd name="T1" fmla="*/ 6 h 24"/>
                <a:gd name="T2" fmla="*/ 12 w 25"/>
                <a:gd name="T3" fmla="*/ 3 h 24"/>
                <a:gd name="T4" fmla="*/ 11 w 25"/>
                <a:gd name="T5" fmla="*/ 2 h 24"/>
                <a:gd name="T6" fmla="*/ 9 w 25"/>
                <a:gd name="T7" fmla="*/ 1 h 24"/>
                <a:gd name="T8" fmla="*/ 6 w 25"/>
                <a:gd name="T9" fmla="*/ 0 h 24"/>
                <a:gd name="T10" fmla="*/ 4 w 25"/>
                <a:gd name="T11" fmla="*/ 1 h 24"/>
                <a:gd name="T12" fmla="*/ 2 w 25"/>
                <a:gd name="T13" fmla="*/ 2 h 24"/>
                <a:gd name="T14" fmla="*/ 1 w 25"/>
                <a:gd name="T15" fmla="*/ 3 h 24"/>
                <a:gd name="T16" fmla="*/ 0 w 25"/>
                <a:gd name="T17" fmla="*/ 6 h 24"/>
                <a:gd name="T18" fmla="*/ 1 w 25"/>
                <a:gd name="T19" fmla="*/ 9 h 24"/>
                <a:gd name="T20" fmla="*/ 2 w 25"/>
                <a:gd name="T21" fmla="*/ 11 h 24"/>
                <a:gd name="T22" fmla="*/ 4 w 25"/>
                <a:gd name="T23" fmla="*/ 12 h 24"/>
                <a:gd name="T24" fmla="*/ 6 w 25"/>
                <a:gd name="T25" fmla="*/ 12 h 24"/>
                <a:gd name="T26" fmla="*/ 9 w 25"/>
                <a:gd name="T27" fmla="*/ 12 h 24"/>
                <a:gd name="T28" fmla="*/ 11 w 25"/>
                <a:gd name="T29" fmla="*/ 11 h 24"/>
                <a:gd name="T30" fmla="*/ 12 w 25"/>
                <a:gd name="T31" fmla="*/ 9 h 24"/>
                <a:gd name="T32" fmla="*/ 12 w 25"/>
                <a:gd name="T33" fmla="*/ 6 h 24"/>
                <a:gd name="T34" fmla="*/ 12 w 25"/>
                <a:gd name="T35" fmla="*/ 6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4"/>
                <a:gd name="T56" fmla="*/ 25 w 2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4">
                  <a:moveTo>
                    <a:pt x="25" y="12"/>
                  </a:moveTo>
                  <a:lnTo>
                    <a:pt x="24" y="7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8" name="Freeform 937"/>
            <p:cNvSpPr>
              <a:spLocks/>
            </p:cNvSpPr>
            <p:nvPr/>
          </p:nvSpPr>
          <p:spPr bwMode="auto">
            <a:xfrm>
              <a:off x="2446" y="3808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8 h 25"/>
                <a:gd name="T20" fmla="*/ 2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8 w 25"/>
                <a:gd name="T27" fmla="*/ 12 h 25"/>
                <a:gd name="T28" fmla="*/ 10 w 25"/>
                <a:gd name="T29" fmla="*/ 10 h 25"/>
                <a:gd name="T30" fmla="*/ 12 w 25"/>
                <a:gd name="T31" fmla="*/ 8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5" y="9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5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9" name="Freeform 938"/>
            <p:cNvSpPr>
              <a:spLocks/>
            </p:cNvSpPr>
            <p:nvPr/>
          </p:nvSpPr>
          <p:spPr bwMode="auto">
            <a:xfrm>
              <a:off x="2393" y="3764"/>
              <a:ext cx="13" cy="12"/>
            </a:xfrm>
            <a:custGeom>
              <a:avLst/>
              <a:gdLst>
                <a:gd name="T0" fmla="*/ 13 w 25"/>
                <a:gd name="T1" fmla="*/ 6 h 24"/>
                <a:gd name="T2" fmla="*/ 12 w 25"/>
                <a:gd name="T3" fmla="*/ 3 h 24"/>
                <a:gd name="T4" fmla="*/ 11 w 25"/>
                <a:gd name="T5" fmla="*/ 2 h 24"/>
                <a:gd name="T6" fmla="*/ 9 w 25"/>
                <a:gd name="T7" fmla="*/ 1 h 24"/>
                <a:gd name="T8" fmla="*/ 7 w 25"/>
                <a:gd name="T9" fmla="*/ 0 h 24"/>
                <a:gd name="T10" fmla="*/ 4 w 25"/>
                <a:gd name="T11" fmla="*/ 1 h 24"/>
                <a:gd name="T12" fmla="*/ 2 w 25"/>
                <a:gd name="T13" fmla="*/ 2 h 24"/>
                <a:gd name="T14" fmla="*/ 1 w 25"/>
                <a:gd name="T15" fmla="*/ 3 h 24"/>
                <a:gd name="T16" fmla="*/ 0 w 25"/>
                <a:gd name="T17" fmla="*/ 6 h 24"/>
                <a:gd name="T18" fmla="*/ 1 w 25"/>
                <a:gd name="T19" fmla="*/ 9 h 24"/>
                <a:gd name="T20" fmla="*/ 2 w 25"/>
                <a:gd name="T21" fmla="*/ 11 h 24"/>
                <a:gd name="T22" fmla="*/ 4 w 25"/>
                <a:gd name="T23" fmla="*/ 12 h 24"/>
                <a:gd name="T24" fmla="*/ 7 w 25"/>
                <a:gd name="T25" fmla="*/ 12 h 24"/>
                <a:gd name="T26" fmla="*/ 9 w 25"/>
                <a:gd name="T27" fmla="*/ 12 h 24"/>
                <a:gd name="T28" fmla="*/ 11 w 25"/>
                <a:gd name="T29" fmla="*/ 11 h 24"/>
                <a:gd name="T30" fmla="*/ 12 w 25"/>
                <a:gd name="T31" fmla="*/ 9 h 24"/>
                <a:gd name="T32" fmla="*/ 13 w 25"/>
                <a:gd name="T33" fmla="*/ 6 h 24"/>
                <a:gd name="T34" fmla="*/ 13 w 25"/>
                <a:gd name="T35" fmla="*/ 6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4"/>
                <a:gd name="T56" fmla="*/ 25 w 2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4">
                  <a:moveTo>
                    <a:pt x="25" y="12"/>
                  </a:moveTo>
                  <a:lnTo>
                    <a:pt x="24" y="7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0" name="Freeform 939"/>
            <p:cNvSpPr>
              <a:spLocks/>
            </p:cNvSpPr>
            <p:nvPr/>
          </p:nvSpPr>
          <p:spPr bwMode="auto">
            <a:xfrm>
              <a:off x="2577" y="3814"/>
              <a:ext cx="13" cy="13"/>
            </a:xfrm>
            <a:custGeom>
              <a:avLst/>
              <a:gdLst>
                <a:gd name="T0" fmla="*/ 13 w 25"/>
                <a:gd name="T1" fmla="*/ 7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7 w 25"/>
                <a:gd name="T25" fmla="*/ 13 h 25"/>
                <a:gd name="T26" fmla="*/ 9 w 25"/>
                <a:gd name="T27" fmla="*/ 12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7 h 25"/>
                <a:gd name="T34" fmla="*/ 13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1" name="Freeform 940"/>
            <p:cNvSpPr>
              <a:spLocks/>
            </p:cNvSpPr>
            <p:nvPr/>
          </p:nvSpPr>
          <p:spPr bwMode="auto">
            <a:xfrm>
              <a:off x="2485" y="3773"/>
              <a:ext cx="13" cy="13"/>
            </a:xfrm>
            <a:custGeom>
              <a:avLst/>
              <a:gdLst>
                <a:gd name="T0" fmla="*/ 13 w 25"/>
                <a:gd name="T1" fmla="*/ 7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1 h 25"/>
                <a:gd name="T8" fmla="*/ 7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7 h 25"/>
                <a:gd name="T18" fmla="*/ 1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7 w 25"/>
                <a:gd name="T25" fmla="*/ 13 h 25"/>
                <a:gd name="T26" fmla="*/ 9 w 25"/>
                <a:gd name="T27" fmla="*/ 12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7 h 25"/>
                <a:gd name="T34" fmla="*/ 13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2" name="Freeform 941"/>
            <p:cNvSpPr>
              <a:spLocks/>
            </p:cNvSpPr>
            <p:nvPr/>
          </p:nvSpPr>
          <p:spPr bwMode="auto">
            <a:xfrm>
              <a:off x="2457" y="3757"/>
              <a:ext cx="13" cy="12"/>
            </a:xfrm>
            <a:custGeom>
              <a:avLst/>
              <a:gdLst>
                <a:gd name="T0" fmla="*/ 13 w 27"/>
                <a:gd name="T1" fmla="*/ 6 h 25"/>
                <a:gd name="T2" fmla="*/ 12 w 27"/>
                <a:gd name="T3" fmla="*/ 3 h 25"/>
                <a:gd name="T4" fmla="*/ 11 w 27"/>
                <a:gd name="T5" fmla="*/ 2 h 25"/>
                <a:gd name="T6" fmla="*/ 9 w 27"/>
                <a:gd name="T7" fmla="*/ 0 h 25"/>
                <a:gd name="T8" fmla="*/ 7 w 27"/>
                <a:gd name="T9" fmla="*/ 0 h 25"/>
                <a:gd name="T10" fmla="*/ 4 w 27"/>
                <a:gd name="T11" fmla="*/ 0 h 25"/>
                <a:gd name="T12" fmla="*/ 2 w 27"/>
                <a:gd name="T13" fmla="*/ 2 h 25"/>
                <a:gd name="T14" fmla="*/ 1 w 27"/>
                <a:gd name="T15" fmla="*/ 3 h 25"/>
                <a:gd name="T16" fmla="*/ 0 w 27"/>
                <a:gd name="T17" fmla="*/ 6 h 25"/>
                <a:gd name="T18" fmla="*/ 1 w 27"/>
                <a:gd name="T19" fmla="*/ 8 h 25"/>
                <a:gd name="T20" fmla="*/ 2 w 27"/>
                <a:gd name="T21" fmla="*/ 10 h 25"/>
                <a:gd name="T22" fmla="*/ 4 w 27"/>
                <a:gd name="T23" fmla="*/ 12 h 25"/>
                <a:gd name="T24" fmla="*/ 7 w 27"/>
                <a:gd name="T25" fmla="*/ 12 h 25"/>
                <a:gd name="T26" fmla="*/ 9 w 27"/>
                <a:gd name="T27" fmla="*/ 12 h 25"/>
                <a:gd name="T28" fmla="*/ 11 w 27"/>
                <a:gd name="T29" fmla="*/ 10 h 25"/>
                <a:gd name="T30" fmla="*/ 12 w 27"/>
                <a:gd name="T31" fmla="*/ 8 h 25"/>
                <a:gd name="T32" fmla="*/ 13 w 27"/>
                <a:gd name="T33" fmla="*/ 6 h 25"/>
                <a:gd name="T34" fmla="*/ 13 w 27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25"/>
                <a:gd name="T56" fmla="*/ 27 w 27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25">
                  <a:moveTo>
                    <a:pt x="27" y="12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9" y="24"/>
                  </a:lnTo>
                  <a:lnTo>
                    <a:pt x="14" y="25"/>
                  </a:lnTo>
                  <a:lnTo>
                    <a:pt x="18" y="24"/>
                  </a:lnTo>
                  <a:lnTo>
                    <a:pt x="23" y="21"/>
                  </a:lnTo>
                  <a:lnTo>
                    <a:pt x="25" y="1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3" name="Freeform 942"/>
            <p:cNvSpPr>
              <a:spLocks/>
            </p:cNvSpPr>
            <p:nvPr/>
          </p:nvSpPr>
          <p:spPr bwMode="auto">
            <a:xfrm>
              <a:off x="2583" y="3784"/>
              <a:ext cx="12" cy="13"/>
            </a:xfrm>
            <a:custGeom>
              <a:avLst/>
              <a:gdLst>
                <a:gd name="T0" fmla="*/ 12 w 24"/>
                <a:gd name="T1" fmla="*/ 7 h 24"/>
                <a:gd name="T2" fmla="*/ 12 w 24"/>
                <a:gd name="T3" fmla="*/ 4 h 24"/>
                <a:gd name="T4" fmla="*/ 11 w 24"/>
                <a:gd name="T5" fmla="*/ 2 h 24"/>
                <a:gd name="T6" fmla="*/ 9 w 24"/>
                <a:gd name="T7" fmla="*/ 1 h 24"/>
                <a:gd name="T8" fmla="*/ 6 w 24"/>
                <a:gd name="T9" fmla="*/ 0 h 24"/>
                <a:gd name="T10" fmla="*/ 3 w 24"/>
                <a:gd name="T11" fmla="*/ 1 h 24"/>
                <a:gd name="T12" fmla="*/ 2 w 24"/>
                <a:gd name="T13" fmla="*/ 2 h 24"/>
                <a:gd name="T14" fmla="*/ 1 w 24"/>
                <a:gd name="T15" fmla="*/ 4 h 24"/>
                <a:gd name="T16" fmla="*/ 0 w 24"/>
                <a:gd name="T17" fmla="*/ 7 h 24"/>
                <a:gd name="T18" fmla="*/ 1 w 24"/>
                <a:gd name="T19" fmla="*/ 9 h 24"/>
                <a:gd name="T20" fmla="*/ 2 w 24"/>
                <a:gd name="T21" fmla="*/ 11 h 24"/>
                <a:gd name="T22" fmla="*/ 3 w 24"/>
                <a:gd name="T23" fmla="*/ 12 h 24"/>
                <a:gd name="T24" fmla="*/ 6 w 24"/>
                <a:gd name="T25" fmla="*/ 13 h 24"/>
                <a:gd name="T26" fmla="*/ 9 w 24"/>
                <a:gd name="T27" fmla="*/ 12 h 24"/>
                <a:gd name="T28" fmla="*/ 11 w 24"/>
                <a:gd name="T29" fmla="*/ 11 h 24"/>
                <a:gd name="T30" fmla="*/ 12 w 24"/>
                <a:gd name="T31" fmla="*/ 9 h 24"/>
                <a:gd name="T32" fmla="*/ 12 w 24"/>
                <a:gd name="T33" fmla="*/ 7 h 24"/>
                <a:gd name="T34" fmla="*/ 12 w 24"/>
                <a:gd name="T35" fmla="*/ 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4"/>
                <a:gd name="T56" fmla="*/ 24 w 24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4">
                  <a:moveTo>
                    <a:pt x="24" y="12"/>
                  </a:moveTo>
                  <a:lnTo>
                    <a:pt x="23" y="7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4" name="Freeform 943"/>
            <p:cNvSpPr>
              <a:spLocks/>
            </p:cNvSpPr>
            <p:nvPr/>
          </p:nvSpPr>
          <p:spPr bwMode="auto">
            <a:xfrm>
              <a:off x="2480" y="3771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4 h 25"/>
                <a:gd name="T4" fmla="*/ 10 w 25"/>
                <a:gd name="T5" fmla="*/ 2 h 25"/>
                <a:gd name="T6" fmla="*/ 9 w 25"/>
                <a:gd name="T7" fmla="*/ 1 h 25"/>
                <a:gd name="T8" fmla="*/ 6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9 h 25"/>
                <a:gd name="T20" fmla="*/ 2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9 w 25"/>
                <a:gd name="T27" fmla="*/ 12 h 25"/>
                <a:gd name="T28" fmla="*/ 10 w 25"/>
                <a:gd name="T29" fmla="*/ 10 h 25"/>
                <a:gd name="T30" fmla="*/ 12 w 25"/>
                <a:gd name="T31" fmla="*/ 9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5" name="Freeform 944"/>
            <p:cNvSpPr>
              <a:spLocks/>
            </p:cNvSpPr>
            <p:nvPr/>
          </p:nvSpPr>
          <p:spPr bwMode="auto">
            <a:xfrm>
              <a:off x="2521" y="3814"/>
              <a:ext cx="13" cy="13"/>
            </a:xfrm>
            <a:custGeom>
              <a:avLst/>
              <a:gdLst>
                <a:gd name="T0" fmla="*/ 13 w 25"/>
                <a:gd name="T1" fmla="*/ 7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7 h 25"/>
                <a:gd name="T18" fmla="*/ 1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7 w 25"/>
                <a:gd name="T25" fmla="*/ 13 h 25"/>
                <a:gd name="T26" fmla="*/ 9 w 25"/>
                <a:gd name="T27" fmla="*/ 12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7 h 25"/>
                <a:gd name="T34" fmla="*/ 13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6" name="Freeform 945"/>
            <p:cNvSpPr>
              <a:spLocks/>
            </p:cNvSpPr>
            <p:nvPr/>
          </p:nvSpPr>
          <p:spPr bwMode="auto">
            <a:xfrm>
              <a:off x="2358" y="3746"/>
              <a:ext cx="13" cy="13"/>
            </a:xfrm>
            <a:custGeom>
              <a:avLst/>
              <a:gdLst>
                <a:gd name="T0" fmla="*/ 13 w 25"/>
                <a:gd name="T1" fmla="*/ 7 h 26"/>
                <a:gd name="T2" fmla="*/ 12 w 25"/>
                <a:gd name="T3" fmla="*/ 4 h 26"/>
                <a:gd name="T4" fmla="*/ 11 w 25"/>
                <a:gd name="T5" fmla="*/ 2 h 26"/>
                <a:gd name="T6" fmla="*/ 9 w 25"/>
                <a:gd name="T7" fmla="*/ 1 h 26"/>
                <a:gd name="T8" fmla="*/ 6 w 25"/>
                <a:gd name="T9" fmla="*/ 0 h 26"/>
                <a:gd name="T10" fmla="*/ 4 w 25"/>
                <a:gd name="T11" fmla="*/ 1 h 26"/>
                <a:gd name="T12" fmla="*/ 2 w 25"/>
                <a:gd name="T13" fmla="*/ 2 h 26"/>
                <a:gd name="T14" fmla="*/ 1 w 25"/>
                <a:gd name="T15" fmla="*/ 4 h 26"/>
                <a:gd name="T16" fmla="*/ 0 w 25"/>
                <a:gd name="T17" fmla="*/ 7 h 26"/>
                <a:gd name="T18" fmla="*/ 1 w 25"/>
                <a:gd name="T19" fmla="*/ 9 h 26"/>
                <a:gd name="T20" fmla="*/ 2 w 25"/>
                <a:gd name="T21" fmla="*/ 11 h 26"/>
                <a:gd name="T22" fmla="*/ 4 w 25"/>
                <a:gd name="T23" fmla="*/ 13 h 26"/>
                <a:gd name="T24" fmla="*/ 6 w 25"/>
                <a:gd name="T25" fmla="*/ 13 h 26"/>
                <a:gd name="T26" fmla="*/ 9 w 25"/>
                <a:gd name="T27" fmla="*/ 13 h 26"/>
                <a:gd name="T28" fmla="*/ 11 w 25"/>
                <a:gd name="T29" fmla="*/ 11 h 26"/>
                <a:gd name="T30" fmla="*/ 12 w 25"/>
                <a:gd name="T31" fmla="*/ 9 h 26"/>
                <a:gd name="T32" fmla="*/ 13 w 25"/>
                <a:gd name="T33" fmla="*/ 7 h 26"/>
                <a:gd name="T34" fmla="*/ 13 w 25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25" y="13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7" name="Freeform 946"/>
            <p:cNvSpPr>
              <a:spLocks/>
            </p:cNvSpPr>
            <p:nvPr/>
          </p:nvSpPr>
          <p:spPr bwMode="auto">
            <a:xfrm>
              <a:off x="2546" y="3757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3 h 25"/>
                <a:gd name="T4" fmla="*/ 11 w 25"/>
                <a:gd name="T5" fmla="*/ 2 h 25"/>
                <a:gd name="T6" fmla="*/ 8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0 w 25"/>
                <a:gd name="T15" fmla="*/ 3 h 25"/>
                <a:gd name="T16" fmla="*/ 0 w 25"/>
                <a:gd name="T17" fmla="*/ 6 h 25"/>
                <a:gd name="T18" fmla="*/ 0 w 25"/>
                <a:gd name="T19" fmla="*/ 8 h 25"/>
                <a:gd name="T20" fmla="*/ 2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8 w 25"/>
                <a:gd name="T27" fmla="*/ 12 h 25"/>
                <a:gd name="T28" fmla="*/ 11 w 25"/>
                <a:gd name="T29" fmla="*/ 10 h 25"/>
                <a:gd name="T30" fmla="*/ 12 w 25"/>
                <a:gd name="T31" fmla="*/ 8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6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8" name="Freeform 947"/>
            <p:cNvSpPr>
              <a:spLocks/>
            </p:cNvSpPr>
            <p:nvPr/>
          </p:nvSpPr>
          <p:spPr bwMode="auto">
            <a:xfrm>
              <a:off x="2508" y="3805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3 h 25"/>
                <a:gd name="T4" fmla="*/ 11 w 25"/>
                <a:gd name="T5" fmla="*/ 1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1 h 25"/>
                <a:gd name="T14" fmla="*/ 1 w 25"/>
                <a:gd name="T15" fmla="*/ 3 h 25"/>
                <a:gd name="T16" fmla="*/ 0 w 25"/>
                <a:gd name="T17" fmla="*/ 6 h 25"/>
                <a:gd name="T18" fmla="*/ 1 w 25"/>
                <a:gd name="T19" fmla="*/ 8 h 25"/>
                <a:gd name="T20" fmla="*/ 2 w 25"/>
                <a:gd name="T21" fmla="*/ 10 h 25"/>
                <a:gd name="T22" fmla="*/ 4 w 25"/>
                <a:gd name="T23" fmla="*/ 11 h 25"/>
                <a:gd name="T24" fmla="*/ 7 w 25"/>
                <a:gd name="T25" fmla="*/ 12 h 25"/>
                <a:gd name="T26" fmla="*/ 9 w 25"/>
                <a:gd name="T27" fmla="*/ 11 h 25"/>
                <a:gd name="T28" fmla="*/ 11 w 25"/>
                <a:gd name="T29" fmla="*/ 10 h 25"/>
                <a:gd name="T30" fmla="*/ 12 w 25"/>
                <a:gd name="T31" fmla="*/ 8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9" name="Freeform 948"/>
            <p:cNvSpPr>
              <a:spLocks/>
            </p:cNvSpPr>
            <p:nvPr/>
          </p:nvSpPr>
          <p:spPr bwMode="auto">
            <a:xfrm>
              <a:off x="2514" y="3825"/>
              <a:ext cx="13" cy="12"/>
            </a:xfrm>
            <a:custGeom>
              <a:avLst/>
              <a:gdLst>
                <a:gd name="T0" fmla="*/ 13 w 26"/>
                <a:gd name="T1" fmla="*/ 6 h 25"/>
                <a:gd name="T2" fmla="*/ 12 w 26"/>
                <a:gd name="T3" fmla="*/ 4 h 25"/>
                <a:gd name="T4" fmla="*/ 11 w 26"/>
                <a:gd name="T5" fmla="*/ 2 h 25"/>
                <a:gd name="T6" fmla="*/ 9 w 26"/>
                <a:gd name="T7" fmla="*/ 1 h 25"/>
                <a:gd name="T8" fmla="*/ 7 w 26"/>
                <a:gd name="T9" fmla="*/ 0 h 25"/>
                <a:gd name="T10" fmla="*/ 4 w 26"/>
                <a:gd name="T11" fmla="*/ 1 h 25"/>
                <a:gd name="T12" fmla="*/ 2 w 26"/>
                <a:gd name="T13" fmla="*/ 2 h 25"/>
                <a:gd name="T14" fmla="*/ 1 w 26"/>
                <a:gd name="T15" fmla="*/ 4 h 25"/>
                <a:gd name="T16" fmla="*/ 0 w 26"/>
                <a:gd name="T17" fmla="*/ 6 h 25"/>
                <a:gd name="T18" fmla="*/ 1 w 26"/>
                <a:gd name="T19" fmla="*/ 9 h 25"/>
                <a:gd name="T20" fmla="*/ 2 w 26"/>
                <a:gd name="T21" fmla="*/ 11 h 25"/>
                <a:gd name="T22" fmla="*/ 4 w 26"/>
                <a:gd name="T23" fmla="*/ 12 h 25"/>
                <a:gd name="T24" fmla="*/ 7 w 26"/>
                <a:gd name="T25" fmla="*/ 12 h 25"/>
                <a:gd name="T26" fmla="*/ 9 w 26"/>
                <a:gd name="T27" fmla="*/ 12 h 25"/>
                <a:gd name="T28" fmla="*/ 11 w 26"/>
                <a:gd name="T29" fmla="*/ 11 h 25"/>
                <a:gd name="T30" fmla="*/ 12 w 26"/>
                <a:gd name="T31" fmla="*/ 9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3"/>
                  </a:moveTo>
                  <a:lnTo>
                    <a:pt x="24" y="8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7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0" name="Freeform 949"/>
            <p:cNvSpPr>
              <a:spLocks/>
            </p:cNvSpPr>
            <p:nvPr/>
          </p:nvSpPr>
          <p:spPr bwMode="auto">
            <a:xfrm>
              <a:off x="2444" y="3790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3 h 25"/>
                <a:gd name="T4" fmla="*/ 11 w 25"/>
                <a:gd name="T5" fmla="*/ 1 h 25"/>
                <a:gd name="T6" fmla="*/ 9 w 25"/>
                <a:gd name="T7" fmla="*/ 0 h 25"/>
                <a:gd name="T8" fmla="*/ 7 w 25"/>
                <a:gd name="T9" fmla="*/ 0 h 25"/>
                <a:gd name="T10" fmla="*/ 4 w 25"/>
                <a:gd name="T11" fmla="*/ 0 h 25"/>
                <a:gd name="T12" fmla="*/ 2 w 25"/>
                <a:gd name="T13" fmla="*/ 1 h 25"/>
                <a:gd name="T14" fmla="*/ 1 w 25"/>
                <a:gd name="T15" fmla="*/ 3 h 25"/>
                <a:gd name="T16" fmla="*/ 0 w 25"/>
                <a:gd name="T17" fmla="*/ 6 h 25"/>
                <a:gd name="T18" fmla="*/ 1 w 25"/>
                <a:gd name="T19" fmla="*/ 8 h 25"/>
                <a:gd name="T20" fmla="*/ 2 w 25"/>
                <a:gd name="T21" fmla="*/ 10 h 25"/>
                <a:gd name="T22" fmla="*/ 4 w 25"/>
                <a:gd name="T23" fmla="*/ 11 h 25"/>
                <a:gd name="T24" fmla="*/ 7 w 25"/>
                <a:gd name="T25" fmla="*/ 12 h 25"/>
                <a:gd name="T26" fmla="*/ 9 w 25"/>
                <a:gd name="T27" fmla="*/ 11 h 25"/>
                <a:gd name="T28" fmla="*/ 11 w 25"/>
                <a:gd name="T29" fmla="*/ 10 h 25"/>
                <a:gd name="T30" fmla="*/ 12 w 25"/>
                <a:gd name="T31" fmla="*/ 8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4" y="16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1" name="Freeform 950"/>
            <p:cNvSpPr>
              <a:spLocks/>
            </p:cNvSpPr>
            <p:nvPr/>
          </p:nvSpPr>
          <p:spPr bwMode="auto">
            <a:xfrm>
              <a:off x="2393" y="3741"/>
              <a:ext cx="13" cy="12"/>
            </a:xfrm>
            <a:custGeom>
              <a:avLst/>
              <a:gdLst>
                <a:gd name="T0" fmla="*/ 13 w 25"/>
                <a:gd name="T1" fmla="*/ 6 h 24"/>
                <a:gd name="T2" fmla="*/ 12 w 25"/>
                <a:gd name="T3" fmla="*/ 3 h 24"/>
                <a:gd name="T4" fmla="*/ 11 w 25"/>
                <a:gd name="T5" fmla="*/ 2 h 24"/>
                <a:gd name="T6" fmla="*/ 9 w 25"/>
                <a:gd name="T7" fmla="*/ 1 h 24"/>
                <a:gd name="T8" fmla="*/ 7 w 25"/>
                <a:gd name="T9" fmla="*/ 0 h 24"/>
                <a:gd name="T10" fmla="*/ 4 w 25"/>
                <a:gd name="T11" fmla="*/ 1 h 24"/>
                <a:gd name="T12" fmla="*/ 2 w 25"/>
                <a:gd name="T13" fmla="*/ 2 h 24"/>
                <a:gd name="T14" fmla="*/ 0 w 25"/>
                <a:gd name="T15" fmla="*/ 3 h 24"/>
                <a:gd name="T16" fmla="*/ 0 w 25"/>
                <a:gd name="T17" fmla="*/ 6 h 24"/>
                <a:gd name="T18" fmla="*/ 0 w 25"/>
                <a:gd name="T19" fmla="*/ 9 h 24"/>
                <a:gd name="T20" fmla="*/ 2 w 25"/>
                <a:gd name="T21" fmla="*/ 11 h 24"/>
                <a:gd name="T22" fmla="*/ 4 w 25"/>
                <a:gd name="T23" fmla="*/ 12 h 24"/>
                <a:gd name="T24" fmla="*/ 7 w 25"/>
                <a:gd name="T25" fmla="*/ 12 h 24"/>
                <a:gd name="T26" fmla="*/ 9 w 25"/>
                <a:gd name="T27" fmla="*/ 12 h 24"/>
                <a:gd name="T28" fmla="*/ 11 w 25"/>
                <a:gd name="T29" fmla="*/ 11 h 24"/>
                <a:gd name="T30" fmla="*/ 12 w 25"/>
                <a:gd name="T31" fmla="*/ 9 h 24"/>
                <a:gd name="T32" fmla="*/ 13 w 25"/>
                <a:gd name="T33" fmla="*/ 6 h 24"/>
                <a:gd name="T34" fmla="*/ 13 w 25"/>
                <a:gd name="T35" fmla="*/ 6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4"/>
                <a:gd name="T56" fmla="*/ 25 w 2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4">
                  <a:moveTo>
                    <a:pt x="25" y="12"/>
                  </a:moveTo>
                  <a:lnTo>
                    <a:pt x="24" y="7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2" name="Freeform 951"/>
            <p:cNvSpPr>
              <a:spLocks/>
            </p:cNvSpPr>
            <p:nvPr/>
          </p:nvSpPr>
          <p:spPr bwMode="auto">
            <a:xfrm>
              <a:off x="2381" y="3782"/>
              <a:ext cx="12" cy="13"/>
            </a:xfrm>
            <a:custGeom>
              <a:avLst/>
              <a:gdLst>
                <a:gd name="T0" fmla="*/ 12 w 24"/>
                <a:gd name="T1" fmla="*/ 7 h 26"/>
                <a:gd name="T2" fmla="*/ 12 w 24"/>
                <a:gd name="T3" fmla="*/ 5 h 26"/>
                <a:gd name="T4" fmla="*/ 11 w 24"/>
                <a:gd name="T5" fmla="*/ 2 h 26"/>
                <a:gd name="T6" fmla="*/ 9 w 24"/>
                <a:gd name="T7" fmla="*/ 1 h 26"/>
                <a:gd name="T8" fmla="*/ 6 w 24"/>
                <a:gd name="T9" fmla="*/ 0 h 26"/>
                <a:gd name="T10" fmla="*/ 3 w 24"/>
                <a:gd name="T11" fmla="*/ 1 h 26"/>
                <a:gd name="T12" fmla="*/ 2 w 24"/>
                <a:gd name="T13" fmla="*/ 2 h 26"/>
                <a:gd name="T14" fmla="*/ 0 w 24"/>
                <a:gd name="T15" fmla="*/ 5 h 26"/>
                <a:gd name="T16" fmla="*/ 0 w 24"/>
                <a:gd name="T17" fmla="*/ 7 h 26"/>
                <a:gd name="T18" fmla="*/ 0 w 24"/>
                <a:gd name="T19" fmla="*/ 9 h 26"/>
                <a:gd name="T20" fmla="*/ 2 w 24"/>
                <a:gd name="T21" fmla="*/ 11 h 26"/>
                <a:gd name="T22" fmla="*/ 3 w 24"/>
                <a:gd name="T23" fmla="*/ 13 h 26"/>
                <a:gd name="T24" fmla="*/ 6 w 24"/>
                <a:gd name="T25" fmla="*/ 13 h 26"/>
                <a:gd name="T26" fmla="*/ 9 w 24"/>
                <a:gd name="T27" fmla="*/ 13 h 26"/>
                <a:gd name="T28" fmla="*/ 11 w 24"/>
                <a:gd name="T29" fmla="*/ 11 h 26"/>
                <a:gd name="T30" fmla="*/ 12 w 24"/>
                <a:gd name="T31" fmla="*/ 9 h 26"/>
                <a:gd name="T32" fmla="*/ 12 w 24"/>
                <a:gd name="T33" fmla="*/ 7 h 26"/>
                <a:gd name="T34" fmla="*/ 12 w 24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6"/>
                <a:gd name="T56" fmla="*/ 24 w 24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6">
                  <a:moveTo>
                    <a:pt x="24" y="14"/>
                  </a:moveTo>
                  <a:lnTo>
                    <a:pt x="23" y="9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3" name="Freeform 952"/>
            <p:cNvSpPr>
              <a:spLocks/>
            </p:cNvSpPr>
            <p:nvPr/>
          </p:nvSpPr>
          <p:spPr bwMode="auto">
            <a:xfrm>
              <a:off x="2534" y="3777"/>
              <a:ext cx="12" cy="12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3 h 25"/>
                <a:gd name="T4" fmla="*/ 10 w 25"/>
                <a:gd name="T5" fmla="*/ 1 h 25"/>
                <a:gd name="T6" fmla="*/ 9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1 h 25"/>
                <a:gd name="T14" fmla="*/ 1 w 25"/>
                <a:gd name="T15" fmla="*/ 3 h 25"/>
                <a:gd name="T16" fmla="*/ 0 w 25"/>
                <a:gd name="T17" fmla="*/ 6 h 25"/>
                <a:gd name="T18" fmla="*/ 1 w 25"/>
                <a:gd name="T19" fmla="*/ 8 h 25"/>
                <a:gd name="T20" fmla="*/ 2 w 25"/>
                <a:gd name="T21" fmla="*/ 10 h 25"/>
                <a:gd name="T22" fmla="*/ 4 w 25"/>
                <a:gd name="T23" fmla="*/ 11 h 25"/>
                <a:gd name="T24" fmla="*/ 6 w 25"/>
                <a:gd name="T25" fmla="*/ 12 h 25"/>
                <a:gd name="T26" fmla="*/ 9 w 25"/>
                <a:gd name="T27" fmla="*/ 11 h 25"/>
                <a:gd name="T28" fmla="*/ 10 w 25"/>
                <a:gd name="T29" fmla="*/ 10 h 25"/>
                <a:gd name="T30" fmla="*/ 12 w 25"/>
                <a:gd name="T31" fmla="*/ 8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4" name="Freeform 953"/>
            <p:cNvSpPr>
              <a:spLocks/>
            </p:cNvSpPr>
            <p:nvPr/>
          </p:nvSpPr>
          <p:spPr bwMode="auto">
            <a:xfrm>
              <a:off x="2499" y="3807"/>
              <a:ext cx="12" cy="13"/>
            </a:xfrm>
            <a:custGeom>
              <a:avLst/>
              <a:gdLst>
                <a:gd name="T0" fmla="*/ 12 w 25"/>
                <a:gd name="T1" fmla="*/ 7 h 26"/>
                <a:gd name="T2" fmla="*/ 11 w 25"/>
                <a:gd name="T3" fmla="*/ 4 h 26"/>
                <a:gd name="T4" fmla="*/ 10 w 25"/>
                <a:gd name="T5" fmla="*/ 2 h 26"/>
                <a:gd name="T6" fmla="*/ 8 w 25"/>
                <a:gd name="T7" fmla="*/ 1 h 26"/>
                <a:gd name="T8" fmla="*/ 6 w 25"/>
                <a:gd name="T9" fmla="*/ 0 h 26"/>
                <a:gd name="T10" fmla="*/ 3 w 25"/>
                <a:gd name="T11" fmla="*/ 1 h 26"/>
                <a:gd name="T12" fmla="*/ 1 w 25"/>
                <a:gd name="T13" fmla="*/ 2 h 26"/>
                <a:gd name="T14" fmla="*/ 0 w 25"/>
                <a:gd name="T15" fmla="*/ 4 h 26"/>
                <a:gd name="T16" fmla="*/ 0 w 25"/>
                <a:gd name="T17" fmla="*/ 7 h 26"/>
                <a:gd name="T18" fmla="*/ 0 w 25"/>
                <a:gd name="T19" fmla="*/ 9 h 26"/>
                <a:gd name="T20" fmla="*/ 1 w 25"/>
                <a:gd name="T21" fmla="*/ 11 h 26"/>
                <a:gd name="T22" fmla="*/ 3 w 25"/>
                <a:gd name="T23" fmla="*/ 12 h 26"/>
                <a:gd name="T24" fmla="*/ 6 w 25"/>
                <a:gd name="T25" fmla="*/ 13 h 26"/>
                <a:gd name="T26" fmla="*/ 8 w 25"/>
                <a:gd name="T27" fmla="*/ 12 h 26"/>
                <a:gd name="T28" fmla="*/ 10 w 25"/>
                <a:gd name="T29" fmla="*/ 11 h 26"/>
                <a:gd name="T30" fmla="*/ 11 w 25"/>
                <a:gd name="T31" fmla="*/ 9 h 26"/>
                <a:gd name="T32" fmla="*/ 12 w 25"/>
                <a:gd name="T33" fmla="*/ 7 h 26"/>
                <a:gd name="T34" fmla="*/ 12 w 25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25" y="13"/>
                  </a:move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5" name="Freeform 954"/>
            <p:cNvSpPr>
              <a:spLocks/>
            </p:cNvSpPr>
            <p:nvPr/>
          </p:nvSpPr>
          <p:spPr bwMode="auto">
            <a:xfrm>
              <a:off x="2345" y="3795"/>
              <a:ext cx="13" cy="12"/>
            </a:xfrm>
            <a:custGeom>
              <a:avLst/>
              <a:gdLst>
                <a:gd name="T0" fmla="*/ 13 w 26"/>
                <a:gd name="T1" fmla="*/ 6 h 25"/>
                <a:gd name="T2" fmla="*/ 13 w 26"/>
                <a:gd name="T3" fmla="*/ 3 h 25"/>
                <a:gd name="T4" fmla="*/ 11 w 26"/>
                <a:gd name="T5" fmla="*/ 1 h 25"/>
                <a:gd name="T6" fmla="*/ 9 w 26"/>
                <a:gd name="T7" fmla="*/ 0 h 25"/>
                <a:gd name="T8" fmla="*/ 6 w 26"/>
                <a:gd name="T9" fmla="*/ 0 h 25"/>
                <a:gd name="T10" fmla="*/ 4 w 26"/>
                <a:gd name="T11" fmla="*/ 0 h 25"/>
                <a:gd name="T12" fmla="*/ 2 w 26"/>
                <a:gd name="T13" fmla="*/ 1 h 25"/>
                <a:gd name="T14" fmla="*/ 1 w 26"/>
                <a:gd name="T15" fmla="*/ 3 h 25"/>
                <a:gd name="T16" fmla="*/ 0 w 26"/>
                <a:gd name="T17" fmla="*/ 6 h 25"/>
                <a:gd name="T18" fmla="*/ 1 w 26"/>
                <a:gd name="T19" fmla="*/ 8 h 25"/>
                <a:gd name="T20" fmla="*/ 2 w 26"/>
                <a:gd name="T21" fmla="*/ 10 h 25"/>
                <a:gd name="T22" fmla="*/ 4 w 26"/>
                <a:gd name="T23" fmla="*/ 11 h 25"/>
                <a:gd name="T24" fmla="*/ 6 w 26"/>
                <a:gd name="T25" fmla="*/ 12 h 25"/>
                <a:gd name="T26" fmla="*/ 9 w 26"/>
                <a:gd name="T27" fmla="*/ 11 h 25"/>
                <a:gd name="T28" fmla="*/ 11 w 26"/>
                <a:gd name="T29" fmla="*/ 10 h 25"/>
                <a:gd name="T30" fmla="*/ 13 w 26"/>
                <a:gd name="T31" fmla="*/ 8 h 25"/>
                <a:gd name="T32" fmla="*/ 13 w 26"/>
                <a:gd name="T33" fmla="*/ 6 h 25"/>
                <a:gd name="T34" fmla="*/ 13 w 26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5"/>
                <a:gd name="T56" fmla="*/ 26 w 2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5">
                  <a:moveTo>
                    <a:pt x="26" y="12"/>
                  </a:moveTo>
                  <a:lnTo>
                    <a:pt x="25" y="7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2" y="25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6" name="Freeform 955"/>
            <p:cNvSpPr>
              <a:spLocks/>
            </p:cNvSpPr>
            <p:nvPr/>
          </p:nvSpPr>
          <p:spPr bwMode="auto">
            <a:xfrm>
              <a:off x="2426" y="3727"/>
              <a:ext cx="12" cy="13"/>
            </a:xfrm>
            <a:custGeom>
              <a:avLst/>
              <a:gdLst>
                <a:gd name="T0" fmla="*/ 12 w 25"/>
                <a:gd name="T1" fmla="*/ 7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1 h 25"/>
                <a:gd name="T8" fmla="*/ 6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3 h 25"/>
                <a:gd name="T24" fmla="*/ 6 w 25"/>
                <a:gd name="T25" fmla="*/ 13 h 25"/>
                <a:gd name="T26" fmla="*/ 8 w 25"/>
                <a:gd name="T27" fmla="*/ 13 h 25"/>
                <a:gd name="T28" fmla="*/ 10 w 25"/>
                <a:gd name="T29" fmla="*/ 11 h 25"/>
                <a:gd name="T30" fmla="*/ 12 w 25"/>
                <a:gd name="T31" fmla="*/ 9 h 25"/>
                <a:gd name="T32" fmla="*/ 12 w 25"/>
                <a:gd name="T33" fmla="*/ 7 h 25"/>
                <a:gd name="T34" fmla="*/ 12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7" name="Freeform 956"/>
            <p:cNvSpPr>
              <a:spLocks/>
            </p:cNvSpPr>
            <p:nvPr/>
          </p:nvSpPr>
          <p:spPr bwMode="auto">
            <a:xfrm>
              <a:off x="2465" y="3777"/>
              <a:ext cx="12" cy="13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1 h 25"/>
                <a:gd name="T8" fmla="*/ 6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6 h 25"/>
                <a:gd name="T18" fmla="*/ 1 w 25"/>
                <a:gd name="T19" fmla="*/ 9 h 25"/>
                <a:gd name="T20" fmla="*/ 2 w 25"/>
                <a:gd name="T21" fmla="*/ 11 h 25"/>
                <a:gd name="T22" fmla="*/ 4 w 25"/>
                <a:gd name="T23" fmla="*/ 13 h 25"/>
                <a:gd name="T24" fmla="*/ 6 w 25"/>
                <a:gd name="T25" fmla="*/ 13 h 25"/>
                <a:gd name="T26" fmla="*/ 9 w 25"/>
                <a:gd name="T27" fmla="*/ 13 h 25"/>
                <a:gd name="T28" fmla="*/ 11 w 25"/>
                <a:gd name="T29" fmla="*/ 11 h 25"/>
                <a:gd name="T30" fmla="*/ 12 w 25"/>
                <a:gd name="T31" fmla="*/ 9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5" y="7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8" name="Freeform 957"/>
            <p:cNvSpPr>
              <a:spLocks/>
            </p:cNvSpPr>
            <p:nvPr/>
          </p:nvSpPr>
          <p:spPr bwMode="auto">
            <a:xfrm>
              <a:off x="2533" y="3766"/>
              <a:ext cx="12" cy="13"/>
            </a:xfrm>
            <a:custGeom>
              <a:avLst/>
              <a:gdLst>
                <a:gd name="T0" fmla="*/ 12 w 25"/>
                <a:gd name="T1" fmla="*/ 7 h 26"/>
                <a:gd name="T2" fmla="*/ 12 w 25"/>
                <a:gd name="T3" fmla="*/ 5 h 26"/>
                <a:gd name="T4" fmla="*/ 10 w 25"/>
                <a:gd name="T5" fmla="*/ 2 h 26"/>
                <a:gd name="T6" fmla="*/ 9 w 25"/>
                <a:gd name="T7" fmla="*/ 1 h 26"/>
                <a:gd name="T8" fmla="*/ 6 w 25"/>
                <a:gd name="T9" fmla="*/ 0 h 26"/>
                <a:gd name="T10" fmla="*/ 4 w 25"/>
                <a:gd name="T11" fmla="*/ 1 h 26"/>
                <a:gd name="T12" fmla="*/ 2 w 25"/>
                <a:gd name="T13" fmla="*/ 2 h 26"/>
                <a:gd name="T14" fmla="*/ 0 w 25"/>
                <a:gd name="T15" fmla="*/ 5 h 26"/>
                <a:gd name="T16" fmla="*/ 0 w 25"/>
                <a:gd name="T17" fmla="*/ 7 h 26"/>
                <a:gd name="T18" fmla="*/ 0 w 25"/>
                <a:gd name="T19" fmla="*/ 9 h 26"/>
                <a:gd name="T20" fmla="*/ 2 w 25"/>
                <a:gd name="T21" fmla="*/ 12 h 26"/>
                <a:gd name="T22" fmla="*/ 4 w 25"/>
                <a:gd name="T23" fmla="*/ 13 h 26"/>
                <a:gd name="T24" fmla="*/ 6 w 25"/>
                <a:gd name="T25" fmla="*/ 13 h 26"/>
                <a:gd name="T26" fmla="*/ 9 w 25"/>
                <a:gd name="T27" fmla="*/ 13 h 26"/>
                <a:gd name="T28" fmla="*/ 10 w 25"/>
                <a:gd name="T29" fmla="*/ 12 h 26"/>
                <a:gd name="T30" fmla="*/ 12 w 25"/>
                <a:gd name="T31" fmla="*/ 9 h 26"/>
                <a:gd name="T32" fmla="*/ 12 w 25"/>
                <a:gd name="T33" fmla="*/ 7 h 26"/>
                <a:gd name="T34" fmla="*/ 12 w 25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25" y="14"/>
                  </a:moveTo>
                  <a:lnTo>
                    <a:pt x="24" y="9"/>
                  </a:lnTo>
                  <a:lnTo>
                    <a:pt x="21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4" y="18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49" name="Freeform 958"/>
            <p:cNvSpPr>
              <a:spLocks/>
            </p:cNvSpPr>
            <p:nvPr/>
          </p:nvSpPr>
          <p:spPr bwMode="auto">
            <a:xfrm>
              <a:off x="2297" y="3751"/>
              <a:ext cx="12" cy="13"/>
            </a:xfrm>
            <a:custGeom>
              <a:avLst/>
              <a:gdLst>
                <a:gd name="T0" fmla="*/ 12 w 25"/>
                <a:gd name="T1" fmla="*/ 6 h 25"/>
                <a:gd name="T2" fmla="*/ 11 w 25"/>
                <a:gd name="T3" fmla="*/ 4 h 25"/>
                <a:gd name="T4" fmla="*/ 10 w 25"/>
                <a:gd name="T5" fmla="*/ 2 h 25"/>
                <a:gd name="T6" fmla="*/ 8 w 25"/>
                <a:gd name="T7" fmla="*/ 1 h 25"/>
                <a:gd name="T8" fmla="*/ 6 w 25"/>
                <a:gd name="T9" fmla="*/ 0 h 25"/>
                <a:gd name="T10" fmla="*/ 3 w 25"/>
                <a:gd name="T11" fmla="*/ 1 h 25"/>
                <a:gd name="T12" fmla="*/ 1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9 h 25"/>
                <a:gd name="T20" fmla="*/ 1 w 25"/>
                <a:gd name="T21" fmla="*/ 11 h 25"/>
                <a:gd name="T22" fmla="*/ 3 w 25"/>
                <a:gd name="T23" fmla="*/ 13 h 25"/>
                <a:gd name="T24" fmla="*/ 6 w 25"/>
                <a:gd name="T25" fmla="*/ 13 h 25"/>
                <a:gd name="T26" fmla="*/ 8 w 25"/>
                <a:gd name="T27" fmla="*/ 13 h 25"/>
                <a:gd name="T28" fmla="*/ 10 w 25"/>
                <a:gd name="T29" fmla="*/ 11 h 25"/>
                <a:gd name="T30" fmla="*/ 11 w 25"/>
                <a:gd name="T31" fmla="*/ 9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0" name="Freeform 959"/>
            <p:cNvSpPr>
              <a:spLocks/>
            </p:cNvSpPr>
            <p:nvPr/>
          </p:nvSpPr>
          <p:spPr bwMode="auto">
            <a:xfrm>
              <a:off x="2457" y="3855"/>
              <a:ext cx="13" cy="13"/>
            </a:xfrm>
            <a:custGeom>
              <a:avLst/>
              <a:gdLst>
                <a:gd name="T0" fmla="*/ 13 w 25"/>
                <a:gd name="T1" fmla="*/ 7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1 h 25"/>
                <a:gd name="T8" fmla="*/ 7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3 h 25"/>
                <a:gd name="T24" fmla="*/ 7 w 25"/>
                <a:gd name="T25" fmla="*/ 13 h 25"/>
                <a:gd name="T26" fmla="*/ 9 w 25"/>
                <a:gd name="T27" fmla="*/ 13 h 25"/>
                <a:gd name="T28" fmla="*/ 11 w 25"/>
                <a:gd name="T29" fmla="*/ 11 h 25"/>
                <a:gd name="T30" fmla="*/ 12 w 25"/>
                <a:gd name="T31" fmla="*/ 9 h 25"/>
                <a:gd name="T32" fmla="*/ 13 w 25"/>
                <a:gd name="T33" fmla="*/ 7 h 25"/>
                <a:gd name="T34" fmla="*/ 13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2" y="21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1" name="Freeform 960"/>
            <p:cNvSpPr>
              <a:spLocks/>
            </p:cNvSpPr>
            <p:nvPr/>
          </p:nvSpPr>
          <p:spPr bwMode="auto">
            <a:xfrm>
              <a:off x="2427" y="3783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2 w 25"/>
                <a:gd name="T3" fmla="*/ 4 h 25"/>
                <a:gd name="T4" fmla="*/ 11 w 25"/>
                <a:gd name="T5" fmla="*/ 2 h 25"/>
                <a:gd name="T6" fmla="*/ 9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6 h 25"/>
                <a:gd name="T18" fmla="*/ 1 w 25"/>
                <a:gd name="T19" fmla="*/ 9 h 25"/>
                <a:gd name="T20" fmla="*/ 2 w 25"/>
                <a:gd name="T21" fmla="*/ 10 h 25"/>
                <a:gd name="T22" fmla="*/ 4 w 25"/>
                <a:gd name="T23" fmla="*/ 12 h 25"/>
                <a:gd name="T24" fmla="*/ 6 w 25"/>
                <a:gd name="T25" fmla="*/ 12 h 25"/>
                <a:gd name="T26" fmla="*/ 9 w 25"/>
                <a:gd name="T27" fmla="*/ 12 h 25"/>
                <a:gd name="T28" fmla="*/ 11 w 25"/>
                <a:gd name="T29" fmla="*/ 10 h 25"/>
                <a:gd name="T30" fmla="*/ 12 w 25"/>
                <a:gd name="T31" fmla="*/ 9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2" name="Freeform 961"/>
            <p:cNvSpPr>
              <a:spLocks/>
            </p:cNvSpPr>
            <p:nvPr/>
          </p:nvSpPr>
          <p:spPr bwMode="auto">
            <a:xfrm>
              <a:off x="2573" y="3761"/>
              <a:ext cx="13" cy="12"/>
            </a:xfrm>
            <a:custGeom>
              <a:avLst/>
              <a:gdLst>
                <a:gd name="T0" fmla="*/ 13 w 25"/>
                <a:gd name="T1" fmla="*/ 6 h 25"/>
                <a:gd name="T2" fmla="*/ 13 w 25"/>
                <a:gd name="T3" fmla="*/ 4 h 25"/>
                <a:gd name="T4" fmla="*/ 11 w 25"/>
                <a:gd name="T5" fmla="*/ 2 h 25"/>
                <a:gd name="T6" fmla="*/ 9 w 25"/>
                <a:gd name="T7" fmla="*/ 1 h 25"/>
                <a:gd name="T8" fmla="*/ 6 w 25"/>
                <a:gd name="T9" fmla="*/ 0 h 25"/>
                <a:gd name="T10" fmla="*/ 5 w 25"/>
                <a:gd name="T11" fmla="*/ 1 h 25"/>
                <a:gd name="T12" fmla="*/ 2 w 25"/>
                <a:gd name="T13" fmla="*/ 2 h 25"/>
                <a:gd name="T14" fmla="*/ 1 w 25"/>
                <a:gd name="T15" fmla="*/ 4 h 25"/>
                <a:gd name="T16" fmla="*/ 0 w 25"/>
                <a:gd name="T17" fmla="*/ 6 h 25"/>
                <a:gd name="T18" fmla="*/ 1 w 25"/>
                <a:gd name="T19" fmla="*/ 9 h 25"/>
                <a:gd name="T20" fmla="*/ 2 w 25"/>
                <a:gd name="T21" fmla="*/ 11 h 25"/>
                <a:gd name="T22" fmla="*/ 5 w 25"/>
                <a:gd name="T23" fmla="*/ 12 h 25"/>
                <a:gd name="T24" fmla="*/ 6 w 25"/>
                <a:gd name="T25" fmla="*/ 12 h 25"/>
                <a:gd name="T26" fmla="*/ 9 w 25"/>
                <a:gd name="T27" fmla="*/ 12 h 25"/>
                <a:gd name="T28" fmla="*/ 11 w 25"/>
                <a:gd name="T29" fmla="*/ 11 h 25"/>
                <a:gd name="T30" fmla="*/ 13 w 25"/>
                <a:gd name="T31" fmla="*/ 9 h 25"/>
                <a:gd name="T32" fmla="*/ 13 w 25"/>
                <a:gd name="T33" fmla="*/ 6 h 25"/>
                <a:gd name="T34" fmla="*/ 13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5" y="8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2" y="22"/>
                  </a:lnTo>
                  <a:lnTo>
                    <a:pt x="25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3" name="Freeform 962"/>
            <p:cNvSpPr>
              <a:spLocks/>
            </p:cNvSpPr>
            <p:nvPr/>
          </p:nvSpPr>
          <p:spPr bwMode="auto">
            <a:xfrm>
              <a:off x="2464" y="3787"/>
              <a:ext cx="12" cy="13"/>
            </a:xfrm>
            <a:custGeom>
              <a:avLst/>
              <a:gdLst>
                <a:gd name="T0" fmla="*/ 12 w 25"/>
                <a:gd name="T1" fmla="*/ 6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0 h 25"/>
                <a:gd name="T8" fmla="*/ 6 w 25"/>
                <a:gd name="T9" fmla="*/ 0 h 25"/>
                <a:gd name="T10" fmla="*/ 4 w 25"/>
                <a:gd name="T11" fmla="*/ 0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6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2 h 25"/>
                <a:gd name="T24" fmla="*/ 6 w 25"/>
                <a:gd name="T25" fmla="*/ 13 h 25"/>
                <a:gd name="T26" fmla="*/ 8 w 25"/>
                <a:gd name="T27" fmla="*/ 12 h 25"/>
                <a:gd name="T28" fmla="*/ 10 w 25"/>
                <a:gd name="T29" fmla="*/ 11 h 25"/>
                <a:gd name="T30" fmla="*/ 12 w 25"/>
                <a:gd name="T31" fmla="*/ 9 h 25"/>
                <a:gd name="T32" fmla="*/ 12 w 25"/>
                <a:gd name="T33" fmla="*/ 6 h 25"/>
                <a:gd name="T34" fmla="*/ 12 w 25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2"/>
                  </a:moveTo>
                  <a:lnTo>
                    <a:pt x="24" y="7"/>
                  </a:lnTo>
                  <a:lnTo>
                    <a:pt x="21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4" name="Freeform 963"/>
            <p:cNvSpPr>
              <a:spLocks/>
            </p:cNvSpPr>
            <p:nvPr/>
          </p:nvSpPr>
          <p:spPr bwMode="auto">
            <a:xfrm>
              <a:off x="2297" y="3815"/>
              <a:ext cx="13" cy="12"/>
            </a:xfrm>
            <a:custGeom>
              <a:avLst/>
              <a:gdLst>
                <a:gd name="T0" fmla="*/ 13 w 25"/>
                <a:gd name="T1" fmla="*/ 6 h 24"/>
                <a:gd name="T2" fmla="*/ 12 w 25"/>
                <a:gd name="T3" fmla="*/ 3 h 24"/>
                <a:gd name="T4" fmla="*/ 11 w 25"/>
                <a:gd name="T5" fmla="*/ 2 h 24"/>
                <a:gd name="T6" fmla="*/ 9 w 25"/>
                <a:gd name="T7" fmla="*/ 1 h 24"/>
                <a:gd name="T8" fmla="*/ 6 w 25"/>
                <a:gd name="T9" fmla="*/ 0 h 24"/>
                <a:gd name="T10" fmla="*/ 4 w 25"/>
                <a:gd name="T11" fmla="*/ 1 h 24"/>
                <a:gd name="T12" fmla="*/ 2 w 25"/>
                <a:gd name="T13" fmla="*/ 2 h 24"/>
                <a:gd name="T14" fmla="*/ 0 w 25"/>
                <a:gd name="T15" fmla="*/ 3 h 24"/>
                <a:gd name="T16" fmla="*/ 0 w 25"/>
                <a:gd name="T17" fmla="*/ 6 h 24"/>
                <a:gd name="T18" fmla="*/ 0 w 25"/>
                <a:gd name="T19" fmla="*/ 9 h 24"/>
                <a:gd name="T20" fmla="*/ 2 w 25"/>
                <a:gd name="T21" fmla="*/ 11 h 24"/>
                <a:gd name="T22" fmla="*/ 4 w 25"/>
                <a:gd name="T23" fmla="*/ 12 h 24"/>
                <a:gd name="T24" fmla="*/ 6 w 25"/>
                <a:gd name="T25" fmla="*/ 12 h 24"/>
                <a:gd name="T26" fmla="*/ 9 w 25"/>
                <a:gd name="T27" fmla="*/ 12 h 24"/>
                <a:gd name="T28" fmla="*/ 11 w 25"/>
                <a:gd name="T29" fmla="*/ 11 h 24"/>
                <a:gd name="T30" fmla="*/ 12 w 25"/>
                <a:gd name="T31" fmla="*/ 9 h 24"/>
                <a:gd name="T32" fmla="*/ 13 w 25"/>
                <a:gd name="T33" fmla="*/ 6 h 24"/>
                <a:gd name="T34" fmla="*/ 13 w 25"/>
                <a:gd name="T35" fmla="*/ 6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4"/>
                <a:gd name="T56" fmla="*/ 25 w 2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4">
                  <a:moveTo>
                    <a:pt x="25" y="12"/>
                  </a:moveTo>
                  <a:lnTo>
                    <a:pt x="24" y="7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5" name="Freeform 964"/>
            <p:cNvSpPr>
              <a:spLocks/>
            </p:cNvSpPr>
            <p:nvPr/>
          </p:nvSpPr>
          <p:spPr bwMode="auto">
            <a:xfrm>
              <a:off x="2337" y="3700"/>
              <a:ext cx="13" cy="13"/>
            </a:xfrm>
            <a:custGeom>
              <a:avLst/>
              <a:gdLst>
                <a:gd name="T0" fmla="*/ 13 w 24"/>
                <a:gd name="T1" fmla="*/ 6 h 25"/>
                <a:gd name="T2" fmla="*/ 12 w 24"/>
                <a:gd name="T3" fmla="*/ 4 h 25"/>
                <a:gd name="T4" fmla="*/ 11 w 24"/>
                <a:gd name="T5" fmla="*/ 2 h 25"/>
                <a:gd name="T6" fmla="*/ 9 w 24"/>
                <a:gd name="T7" fmla="*/ 1 h 25"/>
                <a:gd name="T8" fmla="*/ 7 w 24"/>
                <a:gd name="T9" fmla="*/ 0 h 25"/>
                <a:gd name="T10" fmla="*/ 4 w 24"/>
                <a:gd name="T11" fmla="*/ 1 h 25"/>
                <a:gd name="T12" fmla="*/ 2 w 24"/>
                <a:gd name="T13" fmla="*/ 2 h 25"/>
                <a:gd name="T14" fmla="*/ 1 w 24"/>
                <a:gd name="T15" fmla="*/ 4 h 25"/>
                <a:gd name="T16" fmla="*/ 0 w 24"/>
                <a:gd name="T17" fmla="*/ 6 h 25"/>
                <a:gd name="T18" fmla="*/ 1 w 24"/>
                <a:gd name="T19" fmla="*/ 9 h 25"/>
                <a:gd name="T20" fmla="*/ 2 w 24"/>
                <a:gd name="T21" fmla="*/ 11 h 25"/>
                <a:gd name="T22" fmla="*/ 4 w 24"/>
                <a:gd name="T23" fmla="*/ 12 h 25"/>
                <a:gd name="T24" fmla="*/ 7 w 24"/>
                <a:gd name="T25" fmla="*/ 13 h 25"/>
                <a:gd name="T26" fmla="*/ 9 w 24"/>
                <a:gd name="T27" fmla="*/ 12 h 25"/>
                <a:gd name="T28" fmla="*/ 11 w 24"/>
                <a:gd name="T29" fmla="*/ 11 h 25"/>
                <a:gd name="T30" fmla="*/ 12 w 24"/>
                <a:gd name="T31" fmla="*/ 9 h 25"/>
                <a:gd name="T32" fmla="*/ 13 w 24"/>
                <a:gd name="T33" fmla="*/ 6 h 25"/>
                <a:gd name="T34" fmla="*/ 13 w 24"/>
                <a:gd name="T35" fmla="*/ 6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5"/>
                <a:gd name="T56" fmla="*/ 24 w 24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5">
                  <a:moveTo>
                    <a:pt x="24" y="12"/>
                  </a:moveTo>
                  <a:lnTo>
                    <a:pt x="23" y="7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2" y="25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6" name="Freeform 965"/>
            <p:cNvSpPr>
              <a:spLocks/>
            </p:cNvSpPr>
            <p:nvPr/>
          </p:nvSpPr>
          <p:spPr bwMode="auto">
            <a:xfrm>
              <a:off x="2490" y="3822"/>
              <a:ext cx="12" cy="13"/>
            </a:xfrm>
            <a:custGeom>
              <a:avLst/>
              <a:gdLst>
                <a:gd name="T0" fmla="*/ 12 w 25"/>
                <a:gd name="T1" fmla="*/ 7 h 25"/>
                <a:gd name="T2" fmla="*/ 12 w 25"/>
                <a:gd name="T3" fmla="*/ 4 h 25"/>
                <a:gd name="T4" fmla="*/ 10 w 25"/>
                <a:gd name="T5" fmla="*/ 2 h 25"/>
                <a:gd name="T6" fmla="*/ 8 w 25"/>
                <a:gd name="T7" fmla="*/ 1 h 25"/>
                <a:gd name="T8" fmla="*/ 6 w 25"/>
                <a:gd name="T9" fmla="*/ 0 h 25"/>
                <a:gd name="T10" fmla="*/ 4 w 25"/>
                <a:gd name="T11" fmla="*/ 1 h 25"/>
                <a:gd name="T12" fmla="*/ 2 w 25"/>
                <a:gd name="T13" fmla="*/ 2 h 25"/>
                <a:gd name="T14" fmla="*/ 0 w 25"/>
                <a:gd name="T15" fmla="*/ 4 h 25"/>
                <a:gd name="T16" fmla="*/ 0 w 25"/>
                <a:gd name="T17" fmla="*/ 7 h 25"/>
                <a:gd name="T18" fmla="*/ 0 w 25"/>
                <a:gd name="T19" fmla="*/ 9 h 25"/>
                <a:gd name="T20" fmla="*/ 2 w 25"/>
                <a:gd name="T21" fmla="*/ 11 h 25"/>
                <a:gd name="T22" fmla="*/ 4 w 25"/>
                <a:gd name="T23" fmla="*/ 13 h 25"/>
                <a:gd name="T24" fmla="*/ 6 w 25"/>
                <a:gd name="T25" fmla="*/ 13 h 25"/>
                <a:gd name="T26" fmla="*/ 8 w 25"/>
                <a:gd name="T27" fmla="*/ 13 h 25"/>
                <a:gd name="T28" fmla="*/ 10 w 25"/>
                <a:gd name="T29" fmla="*/ 11 h 25"/>
                <a:gd name="T30" fmla="*/ 12 w 25"/>
                <a:gd name="T31" fmla="*/ 9 h 25"/>
                <a:gd name="T32" fmla="*/ 12 w 25"/>
                <a:gd name="T33" fmla="*/ 7 h 25"/>
                <a:gd name="T34" fmla="*/ 12 w 25"/>
                <a:gd name="T35" fmla="*/ 7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5"/>
                <a:gd name="T56" fmla="*/ 25 w 25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5">
                  <a:moveTo>
                    <a:pt x="25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7" name="Line 966"/>
            <p:cNvSpPr>
              <a:spLocks noChangeShapeType="1"/>
            </p:cNvSpPr>
            <p:nvPr/>
          </p:nvSpPr>
          <p:spPr bwMode="auto">
            <a:xfrm>
              <a:off x="2477" y="3418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8" name="Line 967"/>
            <p:cNvSpPr>
              <a:spLocks noChangeShapeType="1"/>
            </p:cNvSpPr>
            <p:nvPr/>
          </p:nvSpPr>
          <p:spPr bwMode="auto">
            <a:xfrm>
              <a:off x="2477" y="3418"/>
              <a:ext cx="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59" name="Line 968"/>
            <p:cNvSpPr>
              <a:spLocks noChangeShapeType="1"/>
            </p:cNvSpPr>
            <p:nvPr/>
          </p:nvSpPr>
          <p:spPr bwMode="auto">
            <a:xfrm>
              <a:off x="2477" y="3428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0" name="Line 969"/>
            <p:cNvSpPr>
              <a:spLocks noChangeShapeType="1"/>
            </p:cNvSpPr>
            <p:nvPr/>
          </p:nvSpPr>
          <p:spPr bwMode="auto">
            <a:xfrm>
              <a:off x="2477" y="3438"/>
              <a:ext cx="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1" name="Line 970"/>
            <p:cNvSpPr>
              <a:spLocks noChangeShapeType="1"/>
            </p:cNvSpPr>
            <p:nvPr/>
          </p:nvSpPr>
          <p:spPr bwMode="auto">
            <a:xfrm>
              <a:off x="2496" y="3418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2" name="Freeform 971"/>
            <p:cNvSpPr>
              <a:spLocks/>
            </p:cNvSpPr>
            <p:nvPr/>
          </p:nvSpPr>
          <p:spPr bwMode="auto">
            <a:xfrm>
              <a:off x="2496" y="3418"/>
              <a:ext cx="14" cy="10"/>
            </a:xfrm>
            <a:custGeom>
              <a:avLst/>
              <a:gdLst>
                <a:gd name="T0" fmla="*/ 0 w 27"/>
                <a:gd name="T1" fmla="*/ 0 h 21"/>
                <a:gd name="T2" fmla="*/ 9 w 27"/>
                <a:gd name="T3" fmla="*/ 0 h 21"/>
                <a:gd name="T4" fmla="*/ 12 w 27"/>
                <a:gd name="T5" fmla="*/ 0 h 21"/>
                <a:gd name="T6" fmla="*/ 13 w 27"/>
                <a:gd name="T7" fmla="*/ 2 h 21"/>
                <a:gd name="T8" fmla="*/ 14 w 27"/>
                <a:gd name="T9" fmla="*/ 4 h 21"/>
                <a:gd name="T10" fmla="*/ 14 w 27"/>
                <a:gd name="T11" fmla="*/ 7 h 21"/>
                <a:gd name="T12" fmla="*/ 13 w 27"/>
                <a:gd name="T13" fmla="*/ 9 h 21"/>
                <a:gd name="T14" fmla="*/ 12 w 27"/>
                <a:gd name="T15" fmla="*/ 10 h 21"/>
                <a:gd name="T16" fmla="*/ 9 w 27"/>
                <a:gd name="T17" fmla="*/ 10 h 21"/>
                <a:gd name="T18" fmla="*/ 0 w 27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1"/>
                <a:gd name="T32" fmla="*/ 27 w 2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1">
                  <a:moveTo>
                    <a:pt x="0" y="0"/>
                  </a:moveTo>
                  <a:lnTo>
                    <a:pt x="17" y="0"/>
                  </a:lnTo>
                  <a:lnTo>
                    <a:pt x="23" y="1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5" y="18"/>
                  </a:lnTo>
                  <a:lnTo>
                    <a:pt x="23" y="20"/>
                  </a:lnTo>
                  <a:lnTo>
                    <a:pt x="17" y="21"/>
                  </a:lnTo>
                  <a:lnTo>
                    <a:pt x="0" y="2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3" name="Line 972"/>
            <p:cNvSpPr>
              <a:spLocks noChangeShapeType="1"/>
            </p:cNvSpPr>
            <p:nvPr/>
          </p:nvSpPr>
          <p:spPr bwMode="auto">
            <a:xfrm>
              <a:off x="2517" y="3418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4" name="Freeform 973"/>
            <p:cNvSpPr>
              <a:spLocks/>
            </p:cNvSpPr>
            <p:nvPr/>
          </p:nvSpPr>
          <p:spPr bwMode="auto">
            <a:xfrm>
              <a:off x="2524" y="3418"/>
              <a:ext cx="15" cy="20"/>
            </a:xfrm>
            <a:custGeom>
              <a:avLst/>
              <a:gdLst>
                <a:gd name="T0" fmla="*/ 15 w 30"/>
                <a:gd name="T1" fmla="*/ 4 h 41"/>
                <a:gd name="T2" fmla="*/ 14 w 30"/>
                <a:gd name="T3" fmla="*/ 2 h 41"/>
                <a:gd name="T4" fmla="*/ 12 w 30"/>
                <a:gd name="T5" fmla="*/ 0 h 41"/>
                <a:gd name="T6" fmla="*/ 10 w 30"/>
                <a:gd name="T7" fmla="*/ 0 h 41"/>
                <a:gd name="T8" fmla="*/ 7 w 30"/>
                <a:gd name="T9" fmla="*/ 0 h 41"/>
                <a:gd name="T10" fmla="*/ 4 w 30"/>
                <a:gd name="T11" fmla="*/ 0 h 41"/>
                <a:gd name="T12" fmla="*/ 2 w 30"/>
                <a:gd name="T13" fmla="*/ 2 h 41"/>
                <a:gd name="T14" fmla="*/ 2 w 30"/>
                <a:gd name="T15" fmla="*/ 4 h 41"/>
                <a:gd name="T16" fmla="*/ 0 w 30"/>
                <a:gd name="T17" fmla="*/ 7 h 41"/>
                <a:gd name="T18" fmla="*/ 0 w 30"/>
                <a:gd name="T19" fmla="*/ 12 h 41"/>
                <a:gd name="T20" fmla="*/ 2 w 30"/>
                <a:gd name="T21" fmla="*/ 15 h 41"/>
                <a:gd name="T22" fmla="*/ 2 w 30"/>
                <a:gd name="T23" fmla="*/ 17 h 41"/>
                <a:gd name="T24" fmla="*/ 4 w 30"/>
                <a:gd name="T25" fmla="*/ 19 h 41"/>
                <a:gd name="T26" fmla="*/ 7 w 30"/>
                <a:gd name="T27" fmla="*/ 20 h 41"/>
                <a:gd name="T28" fmla="*/ 10 w 30"/>
                <a:gd name="T29" fmla="*/ 20 h 41"/>
                <a:gd name="T30" fmla="*/ 12 w 30"/>
                <a:gd name="T31" fmla="*/ 19 h 41"/>
                <a:gd name="T32" fmla="*/ 14 w 30"/>
                <a:gd name="T33" fmla="*/ 17 h 41"/>
                <a:gd name="T34" fmla="*/ 15 w 30"/>
                <a:gd name="T35" fmla="*/ 15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1"/>
                <a:gd name="T56" fmla="*/ 30 w 3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1">
                  <a:moveTo>
                    <a:pt x="30" y="9"/>
                  </a:moveTo>
                  <a:lnTo>
                    <a:pt x="28" y="5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4" y="35"/>
                  </a:lnTo>
                  <a:lnTo>
                    <a:pt x="8" y="39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4" y="39"/>
                  </a:lnTo>
                  <a:lnTo>
                    <a:pt x="28" y="35"/>
                  </a:lnTo>
                  <a:lnTo>
                    <a:pt x="3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5" name="Freeform 974"/>
            <p:cNvSpPr>
              <a:spLocks/>
            </p:cNvSpPr>
            <p:nvPr/>
          </p:nvSpPr>
          <p:spPr bwMode="auto">
            <a:xfrm>
              <a:off x="2544" y="3418"/>
              <a:ext cx="15" cy="20"/>
            </a:xfrm>
            <a:custGeom>
              <a:avLst/>
              <a:gdLst>
                <a:gd name="T0" fmla="*/ 15 w 29"/>
                <a:gd name="T1" fmla="*/ 2 h 41"/>
                <a:gd name="T2" fmla="*/ 13 w 29"/>
                <a:gd name="T3" fmla="*/ 0 h 41"/>
                <a:gd name="T4" fmla="*/ 10 w 29"/>
                <a:gd name="T5" fmla="*/ 0 h 41"/>
                <a:gd name="T6" fmla="*/ 5 w 29"/>
                <a:gd name="T7" fmla="*/ 0 h 41"/>
                <a:gd name="T8" fmla="*/ 3 w 29"/>
                <a:gd name="T9" fmla="*/ 0 h 41"/>
                <a:gd name="T10" fmla="*/ 0 w 29"/>
                <a:gd name="T11" fmla="*/ 2 h 41"/>
                <a:gd name="T12" fmla="*/ 0 w 29"/>
                <a:gd name="T13" fmla="*/ 4 h 41"/>
                <a:gd name="T14" fmla="*/ 2 w 29"/>
                <a:gd name="T15" fmla="*/ 7 h 41"/>
                <a:gd name="T16" fmla="*/ 3 w 29"/>
                <a:gd name="T17" fmla="*/ 7 h 41"/>
                <a:gd name="T18" fmla="*/ 5 w 29"/>
                <a:gd name="T19" fmla="*/ 9 h 41"/>
                <a:gd name="T20" fmla="*/ 10 w 29"/>
                <a:gd name="T21" fmla="*/ 10 h 41"/>
                <a:gd name="T22" fmla="*/ 13 w 29"/>
                <a:gd name="T23" fmla="*/ 12 h 41"/>
                <a:gd name="T24" fmla="*/ 14 w 29"/>
                <a:gd name="T25" fmla="*/ 12 h 41"/>
                <a:gd name="T26" fmla="*/ 15 w 29"/>
                <a:gd name="T27" fmla="*/ 14 h 41"/>
                <a:gd name="T28" fmla="*/ 15 w 29"/>
                <a:gd name="T29" fmla="*/ 17 h 41"/>
                <a:gd name="T30" fmla="*/ 13 w 29"/>
                <a:gd name="T31" fmla="*/ 19 h 41"/>
                <a:gd name="T32" fmla="*/ 10 w 29"/>
                <a:gd name="T33" fmla="*/ 20 h 41"/>
                <a:gd name="T34" fmla="*/ 5 w 29"/>
                <a:gd name="T35" fmla="*/ 20 h 41"/>
                <a:gd name="T36" fmla="*/ 3 w 29"/>
                <a:gd name="T37" fmla="*/ 19 h 41"/>
                <a:gd name="T38" fmla="*/ 0 w 29"/>
                <a:gd name="T39" fmla="*/ 1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41"/>
                <a:gd name="T62" fmla="*/ 29 w 29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41">
                  <a:moveTo>
                    <a:pt x="29" y="5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20" y="21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5" y="39"/>
                  </a:lnTo>
                  <a:lnTo>
                    <a:pt x="19" y="41"/>
                  </a:lnTo>
                  <a:lnTo>
                    <a:pt x="10" y="41"/>
                  </a:lnTo>
                  <a:lnTo>
                    <a:pt x="5" y="39"/>
                  </a:lnTo>
                  <a:lnTo>
                    <a:pt x="0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6" name="Freeform 975"/>
            <p:cNvSpPr>
              <a:spLocks/>
            </p:cNvSpPr>
            <p:nvPr/>
          </p:nvSpPr>
          <p:spPr bwMode="auto">
            <a:xfrm>
              <a:off x="2055" y="3703"/>
              <a:ext cx="517" cy="107"/>
            </a:xfrm>
            <a:custGeom>
              <a:avLst/>
              <a:gdLst>
                <a:gd name="T0" fmla="*/ 0 w 1034"/>
                <a:gd name="T1" fmla="*/ 96 h 215"/>
                <a:gd name="T2" fmla="*/ 2 w 1034"/>
                <a:gd name="T3" fmla="*/ 107 h 215"/>
                <a:gd name="T4" fmla="*/ 517 w 1034"/>
                <a:gd name="T5" fmla="*/ 11 h 215"/>
                <a:gd name="T6" fmla="*/ 516 w 1034"/>
                <a:gd name="T7" fmla="*/ 0 h 215"/>
                <a:gd name="T8" fmla="*/ 0 w 1034"/>
                <a:gd name="T9" fmla="*/ 96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4"/>
                <a:gd name="T16" fmla="*/ 0 h 215"/>
                <a:gd name="T17" fmla="*/ 1034 w 1034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4" h="215">
                  <a:moveTo>
                    <a:pt x="0" y="192"/>
                  </a:moveTo>
                  <a:lnTo>
                    <a:pt x="4" y="215"/>
                  </a:lnTo>
                  <a:lnTo>
                    <a:pt x="1034" y="22"/>
                  </a:lnTo>
                  <a:lnTo>
                    <a:pt x="1031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7" name="Freeform 976"/>
            <p:cNvSpPr>
              <a:spLocks noEditPoints="1"/>
            </p:cNvSpPr>
            <p:nvPr/>
          </p:nvSpPr>
          <p:spPr bwMode="auto">
            <a:xfrm>
              <a:off x="2055" y="3769"/>
              <a:ext cx="517" cy="107"/>
            </a:xfrm>
            <a:custGeom>
              <a:avLst/>
              <a:gdLst>
                <a:gd name="T0" fmla="*/ 0 w 1034"/>
                <a:gd name="T1" fmla="*/ 97 h 214"/>
                <a:gd name="T2" fmla="*/ 9 w 1034"/>
                <a:gd name="T3" fmla="*/ 95 h 214"/>
                <a:gd name="T4" fmla="*/ 19 w 1034"/>
                <a:gd name="T5" fmla="*/ 93 h 214"/>
                <a:gd name="T6" fmla="*/ 28 w 1034"/>
                <a:gd name="T7" fmla="*/ 91 h 214"/>
                <a:gd name="T8" fmla="*/ 38 w 1034"/>
                <a:gd name="T9" fmla="*/ 89 h 214"/>
                <a:gd name="T10" fmla="*/ 48 w 1034"/>
                <a:gd name="T11" fmla="*/ 87 h 214"/>
                <a:gd name="T12" fmla="*/ 58 w 1034"/>
                <a:gd name="T13" fmla="*/ 86 h 214"/>
                <a:gd name="T14" fmla="*/ 68 w 1034"/>
                <a:gd name="T15" fmla="*/ 84 h 214"/>
                <a:gd name="T16" fmla="*/ 78 w 1034"/>
                <a:gd name="T17" fmla="*/ 82 h 214"/>
                <a:gd name="T18" fmla="*/ 87 w 1034"/>
                <a:gd name="T19" fmla="*/ 80 h 214"/>
                <a:gd name="T20" fmla="*/ 97 w 1034"/>
                <a:gd name="T21" fmla="*/ 78 h 214"/>
                <a:gd name="T22" fmla="*/ 106 w 1034"/>
                <a:gd name="T23" fmla="*/ 77 h 214"/>
                <a:gd name="T24" fmla="*/ 116 w 1034"/>
                <a:gd name="T25" fmla="*/ 75 h 214"/>
                <a:gd name="T26" fmla="*/ 126 w 1034"/>
                <a:gd name="T27" fmla="*/ 73 h 214"/>
                <a:gd name="T28" fmla="*/ 135 w 1034"/>
                <a:gd name="T29" fmla="*/ 71 h 214"/>
                <a:gd name="T30" fmla="*/ 145 w 1034"/>
                <a:gd name="T31" fmla="*/ 69 h 214"/>
                <a:gd name="T32" fmla="*/ 155 w 1034"/>
                <a:gd name="T33" fmla="*/ 68 h 214"/>
                <a:gd name="T34" fmla="*/ 165 w 1034"/>
                <a:gd name="T35" fmla="*/ 66 h 214"/>
                <a:gd name="T36" fmla="*/ 174 w 1034"/>
                <a:gd name="T37" fmla="*/ 63 h 214"/>
                <a:gd name="T38" fmla="*/ 184 w 1034"/>
                <a:gd name="T39" fmla="*/ 62 h 214"/>
                <a:gd name="T40" fmla="*/ 194 w 1034"/>
                <a:gd name="T41" fmla="*/ 60 h 214"/>
                <a:gd name="T42" fmla="*/ 203 w 1034"/>
                <a:gd name="T43" fmla="*/ 58 h 214"/>
                <a:gd name="T44" fmla="*/ 213 w 1034"/>
                <a:gd name="T45" fmla="*/ 56 h 214"/>
                <a:gd name="T46" fmla="*/ 223 w 1034"/>
                <a:gd name="T47" fmla="*/ 55 h 214"/>
                <a:gd name="T48" fmla="*/ 232 w 1034"/>
                <a:gd name="T49" fmla="*/ 53 h 214"/>
                <a:gd name="T50" fmla="*/ 242 w 1034"/>
                <a:gd name="T51" fmla="*/ 51 h 214"/>
                <a:gd name="T52" fmla="*/ 252 w 1034"/>
                <a:gd name="T53" fmla="*/ 50 h 214"/>
                <a:gd name="T54" fmla="*/ 262 w 1034"/>
                <a:gd name="T55" fmla="*/ 48 h 214"/>
                <a:gd name="T56" fmla="*/ 271 w 1034"/>
                <a:gd name="T57" fmla="*/ 46 h 214"/>
                <a:gd name="T58" fmla="*/ 281 w 1034"/>
                <a:gd name="T59" fmla="*/ 44 h 214"/>
                <a:gd name="T60" fmla="*/ 291 w 1034"/>
                <a:gd name="T61" fmla="*/ 42 h 214"/>
                <a:gd name="T62" fmla="*/ 300 w 1034"/>
                <a:gd name="T63" fmla="*/ 40 h 214"/>
                <a:gd name="T64" fmla="*/ 310 w 1034"/>
                <a:gd name="T65" fmla="*/ 38 h 214"/>
                <a:gd name="T66" fmla="*/ 320 w 1034"/>
                <a:gd name="T67" fmla="*/ 37 h 214"/>
                <a:gd name="T68" fmla="*/ 329 w 1034"/>
                <a:gd name="T69" fmla="*/ 35 h 214"/>
                <a:gd name="T70" fmla="*/ 339 w 1034"/>
                <a:gd name="T71" fmla="*/ 33 h 214"/>
                <a:gd name="T72" fmla="*/ 349 w 1034"/>
                <a:gd name="T73" fmla="*/ 31 h 214"/>
                <a:gd name="T74" fmla="*/ 358 w 1034"/>
                <a:gd name="T75" fmla="*/ 29 h 214"/>
                <a:gd name="T76" fmla="*/ 368 w 1034"/>
                <a:gd name="T77" fmla="*/ 27 h 214"/>
                <a:gd name="T78" fmla="*/ 378 w 1034"/>
                <a:gd name="T79" fmla="*/ 26 h 214"/>
                <a:gd name="T80" fmla="*/ 388 w 1034"/>
                <a:gd name="T81" fmla="*/ 24 h 214"/>
                <a:gd name="T82" fmla="*/ 397 w 1034"/>
                <a:gd name="T83" fmla="*/ 22 h 214"/>
                <a:gd name="T84" fmla="*/ 407 w 1034"/>
                <a:gd name="T85" fmla="*/ 20 h 214"/>
                <a:gd name="T86" fmla="*/ 417 w 1034"/>
                <a:gd name="T87" fmla="*/ 18 h 214"/>
                <a:gd name="T88" fmla="*/ 426 w 1034"/>
                <a:gd name="T89" fmla="*/ 17 h 214"/>
                <a:gd name="T90" fmla="*/ 436 w 1034"/>
                <a:gd name="T91" fmla="*/ 14 h 214"/>
                <a:gd name="T92" fmla="*/ 445 w 1034"/>
                <a:gd name="T93" fmla="*/ 13 h 214"/>
                <a:gd name="T94" fmla="*/ 455 w 1034"/>
                <a:gd name="T95" fmla="*/ 12 h 214"/>
                <a:gd name="T96" fmla="*/ 465 w 1034"/>
                <a:gd name="T97" fmla="*/ 10 h 214"/>
                <a:gd name="T98" fmla="*/ 475 w 1034"/>
                <a:gd name="T99" fmla="*/ 7 h 214"/>
                <a:gd name="T100" fmla="*/ 485 w 1034"/>
                <a:gd name="T101" fmla="*/ 6 h 214"/>
                <a:gd name="T102" fmla="*/ 494 w 1034"/>
                <a:gd name="T103" fmla="*/ 4 h 214"/>
                <a:gd name="T104" fmla="*/ 504 w 1034"/>
                <a:gd name="T105" fmla="*/ 2 h 214"/>
                <a:gd name="T106" fmla="*/ 514 w 1034"/>
                <a:gd name="T107" fmla="*/ 0 h 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34"/>
                <a:gd name="T163" fmla="*/ 0 h 214"/>
                <a:gd name="T164" fmla="*/ 1034 w 1034"/>
                <a:gd name="T165" fmla="*/ 214 h 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34" h="214">
                  <a:moveTo>
                    <a:pt x="0" y="193"/>
                  </a:moveTo>
                  <a:lnTo>
                    <a:pt x="4" y="214"/>
                  </a:lnTo>
                  <a:lnTo>
                    <a:pt x="9" y="214"/>
                  </a:lnTo>
                  <a:lnTo>
                    <a:pt x="5" y="192"/>
                  </a:lnTo>
                  <a:lnTo>
                    <a:pt x="0" y="193"/>
                  </a:lnTo>
                  <a:close/>
                  <a:moveTo>
                    <a:pt x="19" y="189"/>
                  </a:moveTo>
                  <a:lnTo>
                    <a:pt x="24" y="212"/>
                  </a:lnTo>
                  <a:lnTo>
                    <a:pt x="29" y="211"/>
                  </a:lnTo>
                  <a:lnTo>
                    <a:pt x="25" y="188"/>
                  </a:lnTo>
                  <a:lnTo>
                    <a:pt x="19" y="189"/>
                  </a:lnTo>
                  <a:close/>
                  <a:moveTo>
                    <a:pt x="39" y="186"/>
                  </a:moveTo>
                  <a:lnTo>
                    <a:pt x="42" y="208"/>
                  </a:lnTo>
                  <a:lnTo>
                    <a:pt x="49" y="207"/>
                  </a:lnTo>
                  <a:lnTo>
                    <a:pt x="44" y="184"/>
                  </a:lnTo>
                  <a:lnTo>
                    <a:pt x="39" y="186"/>
                  </a:lnTo>
                  <a:close/>
                  <a:moveTo>
                    <a:pt x="57" y="182"/>
                  </a:moveTo>
                  <a:lnTo>
                    <a:pt x="62" y="204"/>
                  </a:lnTo>
                  <a:lnTo>
                    <a:pt x="67" y="203"/>
                  </a:lnTo>
                  <a:lnTo>
                    <a:pt x="64" y="181"/>
                  </a:lnTo>
                  <a:lnTo>
                    <a:pt x="57" y="182"/>
                  </a:lnTo>
                  <a:close/>
                  <a:moveTo>
                    <a:pt x="77" y="178"/>
                  </a:moveTo>
                  <a:lnTo>
                    <a:pt x="81" y="201"/>
                  </a:lnTo>
                  <a:lnTo>
                    <a:pt x="87" y="199"/>
                  </a:lnTo>
                  <a:lnTo>
                    <a:pt x="83" y="177"/>
                  </a:lnTo>
                  <a:lnTo>
                    <a:pt x="77" y="178"/>
                  </a:lnTo>
                  <a:close/>
                  <a:moveTo>
                    <a:pt x="97" y="174"/>
                  </a:moveTo>
                  <a:lnTo>
                    <a:pt x="101" y="197"/>
                  </a:lnTo>
                  <a:lnTo>
                    <a:pt x="106" y="196"/>
                  </a:lnTo>
                  <a:lnTo>
                    <a:pt x="102" y="173"/>
                  </a:lnTo>
                  <a:lnTo>
                    <a:pt x="97" y="174"/>
                  </a:lnTo>
                  <a:close/>
                  <a:moveTo>
                    <a:pt x="116" y="171"/>
                  </a:moveTo>
                  <a:lnTo>
                    <a:pt x="121" y="193"/>
                  </a:lnTo>
                  <a:lnTo>
                    <a:pt x="126" y="192"/>
                  </a:lnTo>
                  <a:lnTo>
                    <a:pt x="122" y="170"/>
                  </a:lnTo>
                  <a:lnTo>
                    <a:pt x="116" y="171"/>
                  </a:lnTo>
                  <a:close/>
                  <a:moveTo>
                    <a:pt x="136" y="167"/>
                  </a:moveTo>
                  <a:lnTo>
                    <a:pt x="139" y="189"/>
                  </a:lnTo>
                  <a:lnTo>
                    <a:pt x="146" y="188"/>
                  </a:lnTo>
                  <a:lnTo>
                    <a:pt x="141" y="166"/>
                  </a:lnTo>
                  <a:lnTo>
                    <a:pt x="136" y="167"/>
                  </a:lnTo>
                  <a:close/>
                  <a:moveTo>
                    <a:pt x="156" y="163"/>
                  </a:moveTo>
                  <a:lnTo>
                    <a:pt x="159" y="186"/>
                  </a:lnTo>
                  <a:lnTo>
                    <a:pt x="164" y="184"/>
                  </a:lnTo>
                  <a:lnTo>
                    <a:pt x="161" y="162"/>
                  </a:lnTo>
                  <a:lnTo>
                    <a:pt x="156" y="163"/>
                  </a:lnTo>
                  <a:close/>
                  <a:moveTo>
                    <a:pt x="174" y="160"/>
                  </a:moveTo>
                  <a:lnTo>
                    <a:pt x="178" y="182"/>
                  </a:lnTo>
                  <a:lnTo>
                    <a:pt x="184" y="181"/>
                  </a:lnTo>
                  <a:lnTo>
                    <a:pt x="180" y="160"/>
                  </a:lnTo>
                  <a:lnTo>
                    <a:pt x="174" y="160"/>
                  </a:lnTo>
                  <a:close/>
                  <a:moveTo>
                    <a:pt x="194" y="156"/>
                  </a:moveTo>
                  <a:lnTo>
                    <a:pt x="198" y="178"/>
                  </a:lnTo>
                  <a:lnTo>
                    <a:pt x="204" y="177"/>
                  </a:lnTo>
                  <a:lnTo>
                    <a:pt x="199" y="156"/>
                  </a:lnTo>
                  <a:lnTo>
                    <a:pt x="194" y="156"/>
                  </a:lnTo>
                  <a:close/>
                  <a:moveTo>
                    <a:pt x="213" y="153"/>
                  </a:moveTo>
                  <a:lnTo>
                    <a:pt x="218" y="174"/>
                  </a:lnTo>
                  <a:lnTo>
                    <a:pt x="223" y="174"/>
                  </a:lnTo>
                  <a:lnTo>
                    <a:pt x="219" y="152"/>
                  </a:lnTo>
                  <a:lnTo>
                    <a:pt x="213" y="153"/>
                  </a:lnTo>
                  <a:close/>
                  <a:moveTo>
                    <a:pt x="233" y="150"/>
                  </a:moveTo>
                  <a:lnTo>
                    <a:pt x="236" y="171"/>
                  </a:lnTo>
                  <a:lnTo>
                    <a:pt x="243" y="171"/>
                  </a:lnTo>
                  <a:lnTo>
                    <a:pt x="238" y="148"/>
                  </a:lnTo>
                  <a:lnTo>
                    <a:pt x="233" y="150"/>
                  </a:lnTo>
                  <a:close/>
                  <a:moveTo>
                    <a:pt x="253" y="146"/>
                  </a:moveTo>
                  <a:lnTo>
                    <a:pt x="256" y="168"/>
                  </a:lnTo>
                  <a:lnTo>
                    <a:pt x="261" y="167"/>
                  </a:lnTo>
                  <a:lnTo>
                    <a:pt x="258" y="145"/>
                  </a:lnTo>
                  <a:lnTo>
                    <a:pt x="253" y="146"/>
                  </a:lnTo>
                  <a:close/>
                  <a:moveTo>
                    <a:pt x="271" y="142"/>
                  </a:moveTo>
                  <a:lnTo>
                    <a:pt x="275" y="165"/>
                  </a:lnTo>
                  <a:lnTo>
                    <a:pt x="281" y="163"/>
                  </a:lnTo>
                  <a:lnTo>
                    <a:pt x="277" y="141"/>
                  </a:lnTo>
                  <a:lnTo>
                    <a:pt x="271" y="142"/>
                  </a:lnTo>
                  <a:close/>
                  <a:moveTo>
                    <a:pt x="291" y="138"/>
                  </a:moveTo>
                  <a:lnTo>
                    <a:pt x="295" y="161"/>
                  </a:lnTo>
                  <a:lnTo>
                    <a:pt x="301" y="160"/>
                  </a:lnTo>
                  <a:lnTo>
                    <a:pt x="296" y="137"/>
                  </a:lnTo>
                  <a:lnTo>
                    <a:pt x="291" y="138"/>
                  </a:lnTo>
                  <a:close/>
                  <a:moveTo>
                    <a:pt x="310" y="135"/>
                  </a:moveTo>
                  <a:lnTo>
                    <a:pt x="315" y="157"/>
                  </a:lnTo>
                  <a:lnTo>
                    <a:pt x="320" y="156"/>
                  </a:lnTo>
                  <a:lnTo>
                    <a:pt x="316" y="133"/>
                  </a:lnTo>
                  <a:lnTo>
                    <a:pt x="310" y="135"/>
                  </a:lnTo>
                  <a:close/>
                  <a:moveTo>
                    <a:pt x="330" y="131"/>
                  </a:moveTo>
                  <a:lnTo>
                    <a:pt x="333" y="153"/>
                  </a:lnTo>
                  <a:lnTo>
                    <a:pt x="340" y="152"/>
                  </a:lnTo>
                  <a:lnTo>
                    <a:pt x="335" y="130"/>
                  </a:lnTo>
                  <a:lnTo>
                    <a:pt x="330" y="131"/>
                  </a:lnTo>
                  <a:close/>
                  <a:moveTo>
                    <a:pt x="349" y="127"/>
                  </a:moveTo>
                  <a:lnTo>
                    <a:pt x="353" y="150"/>
                  </a:lnTo>
                  <a:lnTo>
                    <a:pt x="358" y="148"/>
                  </a:lnTo>
                  <a:lnTo>
                    <a:pt x="354" y="126"/>
                  </a:lnTo>
                  <a:lnTo>
                    <a:pt x="349" y="127"/>
                  </a:lnTo>
                  <a:close/>
                  <a:moveTo>
                    <a:pt x="368" y="124"/>
                  </a:moveTo>
                  <a:lnTo>
                    <a:pt x="372" y="146"/>
                  </a:lnTo>
                  <a:lnTo>
                    <a:pt x="378" y="145"/>
                  </a:lnTo>
                  <a:lnTo>
                    <a:pt x="374" y="122"/>
                  </a:lnTo>
                  <a:lnTo>
                    <a:pt x="368" y="124"/>
                  </a:lnTo>
                  <a:close/>
                  <a:moveTo>
                    <a:pt x="388" y="120"/>
                  </a:moveTo>
                  <a:lnTo>
                    <a:pt x="392" y="142"/>
                  </a:lnTo>
                  <a:lnTo>
                    <a:pt x="398" y="141"/>
                  </a:lnTo>
                  <a:lnTo>
                    <a:pt x="393" y="119"/>
                  </a:lnTo>
                  <a:lnTo>
                    <a:pt x="388" y="120"/>
                  </a:lnTo>
                  <a:close/>
                  <a:moveTo>
                    <a:pt x="407" y="116"/>
                  </a:moveTo>
                  <a:lnTo>
                    <a:pt x="412" y="138"/>
                  </a:lnTo>
                  <a:lnTo>
                    <a:pt x="417" y="137"/>
                  </a:lnTo>
                  <a:lnTo>
                    <a:pt x="413" y="116"/>
                  </a:lnTo>
                  <a:lnTo>
                    <a:pt x="407" y="116"/>
                  </a:lnTo>
                  <a:close/>
                  <a:moveTo>
                    <a:pt x="427" y="112"/>
                  </a:moveTo>
                  <a:lnTo>
                    <a:pt x="430" y="135"/>
                  </a:lnTo>
                  <a:lnTo>
                    <a:pt x="437" y="133"/>
                  </a:lnTo>
                  <a:lnTo>
                    <a:pt x="432" y="112"/>
                  </a:lnTo>
                  <a:lnTo>
                    <a:pt x="427" y="112"/>
                  </a:lnTo>
                  <a:close/>
                  <a:moveTo>
                    <a:pt x="446" y="110"/>
                  </a:moveTo>
                  <a:lnTo>
                    <a:pt x="450" y="131"/>
                  </a:lnTo>
                  <a:lnTo>
                    <a:pt x="455" y="131"/>
                  </a:lnTo>
                  <a:lnTo>
                    <a:pt x="451" y="109"/>
                  </a:lnTo>
                  <a:lnTo>
                    <a:pt x="446" y="110"/>
                  </a:lnTo>
                  <a:close/>
                  <a:moveTo>
                    <a:pt x="465" y="106"/>
                  </a:moveTo>
                  <a:lnTo>
                    <a:pt x="470" y="127"/>
                  </a:lnTo>
                  <a:lnTo>
                    <a:pt x="475" y="127"/>
                  </a:lnTo>
                  <a:lnTo>
                    <a:pt x="471" y="105"/>
                  </a:lnTo>
                  <a:lnTo>
                    <a:pt x="465" y="106"/>
                  </a:lnTo>
                  <a:close/>
                  <a:moveTo>
                    <a:pt x="485" y="102"/>
                  </a:moveTo>
                  <a:lnTo>
                    <a:pt x="489" y="125"/>
                  </a:lnTo>
                  <a:lnTo>
                    <a:pt x="495" y="124"/>
                  </a:lnTo>
                  <a:lnTo>
                    <a:pt x="490" y="101"/>
                  </a:lnTo>
                  <a:lnTo>
                    <a:pt x="485" y="102"/>
                  </a:lnTo>
                  <a:close/>
                  <a:moveTo>
                    <a:pt x="504" y="99"/>
                  </a:moveTo>
                  <a:lnTo>
                    <a:pt x="509" y="121"/>
                  </a:lnTo>
                  <a:lnTo>
                    <a:pt x="514" y="120"/>
                  </a:lnTo>
                  <a:lnTo>
                    <a:pt x="510" y="97"/>
                  </a:lnTo>
                  <a:lnTo>
                    <a:pt x="504" y="99"/>
                  </a:lnTo>
                  <a:close/>
                  <a:moveTo>
                    <a:pt x="524" y="95"/>
                  </a:moveTo>
                  <a:lnTo>
                    <a:pt x="527" y="117"/>
                  </a:lnTo>
                  <a:lnTo>
                    <a:pt x="533" y="116"/>
                  </a:lnTo>
                  <a:lnTo>
                    <a:pt x="528" y="94"/>
                  </a:lnTo>
                  <a:lnTo>
                    <a:pt x="524" y="95"/>
                  </a:lnTo>
                  <a:close/>
                  <a:moveTo>
                    <a:pt x="543" y="91"/>
                  </a:moveTo>
                  <a:lnTo>
                    <a:pt x="547" y="114"/>
                  </a:lnTo>
                  <a:lnTo>
                    <a:pt x="552" y="112"/>
                  </a:lnTo>
                  <a:lnTo>
                    <a:pt x="548" y="90"/>
                  </a:lnTo>
                  <a:lnTo>
                    <a:pt x="543" y="91"/>
                  </a:lnTo>
                  <a:close/>
                  <a:moveTo>
                    <a:pt x="562" y="87"/>
                  </a:moveTo>
                  <a:lnTo>
                    <a:pt x="567" y="110"/>
                  </a:lnTo>
                  <a:lnTo>
                    <a:pt x="572" y="109"/>
                  </a:lnTo>
                  <a:lnTo>
                    <a:pt x="568" y="86"/>
                  </a:lnTo>
                  <a:lnTo>
                    <a:pt x="562" y="87"/>
                  </a:lnTo>
                  <a:close/>
                  <a:moveTo>
                    <a:pt x="582" y="84"/>
                  </a:moveTo>
                  <a:lnTo>
                    <a:pt x="586" y="106"/>
                  </a:lnTo>
                  <a:lnTo>
                    <a:pt x="592" y="105"/>
                  </a:lnTo>
                  <a:lnTo>
                    <a:pt x="587" y="82"/>
                  </a:lnTo>
                  <a:lnTo>
                    <a:pt x="582" y="84"/>
                  </a:lnTo>
                  <a:close/>
                  <a:moveTo>
                    <a:pt x="601" y="80"/>
                  </a:moveTo>
                  <a:lnTo>
                    <a:pt x="606" y="102"/>
                  </a:lnTo>
                  <a:lnTo>
                    <a:pt x="611" y="101"/>
                  </a:lnTo>
                  <a:lnTo>
                    <a:pt x="607" y="79"/>
                  </a:lnTo>
                  <a:lnTo>
                    <a:pt x="601" y="80"/>
                  </a:lnTo>
                  <a:close/>
                  <a:moveTo>
                    <a:pt x="620" y="76"/>
                  </a:moveTo>
                  <a:lnTo>
                    <a:pt x="624" y="99"/>
                  </a:lnTo>
                  <a:lnTo>
                    <a:pt x="630" y="97"/>
                  </a:lnTo>
                  <a:lnTo>
                    <a:pt x="625" y="75"/>
                  </a:lnTo>
                  <a:lnTo>
                    <a:pt x="620" y="76"/>
                  </a:lnTo>
                  <a:close/>
                  <a:moveTo>
                    <a:pt x="640" y="73"/>
                  </a:moveTo>
                  <a:lnTo>
                    <a:pt x="644" y="95"/>
                  </a:lnTo>
                  <a:lnTo>
                    <a:pt x="649" y="94"/>
                  </a:lnTo>
                  <a:lnTo>
                    <a:pt x="645" y="73"/>
                  </a:lnTo>
                  <a:lnTo>
                    <a:pt x="640" y="73"/>
                  </a:lnTo>
                  <a:close/>
                  <a:moveTo>
                    <a:pt x="659" y="69"/>
                  </a:moveTo>
                  <a:lnTo>
                    <a:pt x="664" y="91"/>
                  </a:lnTo>
                  <a:lnTo>
                    <a:pt x="669" y="90"/>
                  </a:lnTo>
                  <a:lnTo>
                    <a:pt x="665" y="69"/>
                  </a:lnTo>
                  <a:lnTo>
                    <a:pt x="659" y="69"/>
                  </a:lnTo>
                  <a:close/>
                  <a:moveTo>
                    <a:pt x="679" y="66"/>
                  </a:moveTo>
                  <a:lnTo>
                    <a:pt x="683" y="87"/>
                  </a:lnTo>
                  <a:lnTo>
                    <a:pt x="689" y="87"/>
                  </a:lnTo>
                  <a:lnTo>
                    <a:pt x="684" y="65"/>
                  </a:lnTo>
                  <a:lnTo>
                    <a:pt x="679" y="66"/>
                  </a:lnTo>
                  <a:close/>
                  <a:moveTo>
                    <a:pt x="698" y="63"/>
                  </a:moveTo>
                  <a:lnTo>
                    <a:pt x="703" y="84"/>
                  </a:lnTo>
                  <a:lnTo>
                    <a:pt x="707" y="84"/>
                  </a:lnTo>
                  <a:lnTo>
                    <a:pt x="704" y="61"/>
                  </a:lnTo>
                  <a:lnTo>
                    <a:pt x="698" y="63"/>
                  </a:lnTo>
                  <a:close/>
                  <a:moveTo>
                    <a:pt x="717" y="59"/>
                  </a:moveTo>
                  <a:lnTo>
                    <a:pt x="721" y="81"/>
                  </a:lnTo>
                  <a:lnTo>
                    <a:pt x="727" y="80"/>
                  </a:lnTo>
                  <a:lnTo>
                    <a:pt x="722" y="58"/>
                  </a:lnTo>
                  <a:lnTo>
                    <a:pt x="717" y="59"/>
                  </a:lnTo>
                  <a:close/>
                  <a:moveTo>
                    <a:pt x="737" y="55"/>
                  </a:moveTo>
                  <a:lnTo>
                    <a:pt x="741" y="78"/>
                  </a:lnTo>
                  <a:lnTo>
                    <a:pt x="746" y="76"/>
                  </a:lnTo>
                  <a:lnTo>
                    <a:pt x="742" y="54"/>
                  </a:lnTo>
                  <a:lnTo>
                    <a:pt x="737" y="55"/>
                  </a:lnTo>
                  <a:close/>
                  <a:moveTo>
                    <a:pt x="756" y="51"/>
                  </a:moveTo>
                  <a:lnTo>
                    <a:pt x="761" y="74"/>
                  </a:lnTo>
                  <a:lnTo>
                    <a:pt x="766" y="73"/>
                  </a:lnTo>
                  <a:lnTo>
                    <a:pt x="762" y="50"/>
                  </a:lnTo>
                  <a:lnTo>
                    <a:pt x="756" y="51"/>
                  </a:lnTo>
                  <a:close/>
                  <a:moveTo>
                    <a:pt x="776" y="48"/>
                  </a:moveTo>
                  <a:lnTo>
                    <a:pt x="780" y="70"/>
                  </a:lnTo>
                  <a:lnTo>
                    <a:pt x="786" y="69"/>
                  </a:lnTo>
                  <a:lnTo>
                    <a:pt x="781" y="46"/>
                  </a:lnTo>
                  <a:lnTo>
                    <a:pt x="776" y="48"/>
                  </a:lnTo>
                  <a:close/>
                  <a:moveTo>
                    <a:pt x="795" y="44"/>
                  </a:moveTo>
                  <a:lnTo>
                    <a:pt x="799" y="66"/>
                  </a:lnTo>
                  <a:lnTo>
                    <a:pt x="804" y="65"/>
                  </a:lnTo>
                  <a:lnTo>
                    <a:pt x="801" y="43"/>
                  </a:lnTo>
                  <a:lnTo>
                    <a:pt x="795" y="44"/>
                  </a:lnTo>
                  <a:close/>
                  <a:moveTo>
                    <a:pt x="814" y="40"/>
                  </a:moveTo>
                  <a:lnTo>
                    <a:pt x="818" y="63"/>
                  </a:lnTo>
                  <a:lnTo>
                    <a:pt x="824" y="61"/>
                  </a:lnTo>
                  <a:lnTo>
                    <a:pt x="819" y="39"/>
                  </a:lnTo>
                  <a:lnTo>
                    <a:pt x="814" y="40"/>
                  </a:lnTo>
                  <a:close/>
                  <a:moveTo>
                    <a:pt x="834" y="36"/>
                  </a:moveTo>
                  <a:lnTo>
                    <a:pt x="838" y="59"/>
                  </a:lnTo>
                  <a:lnTo>
                    <a:pt x="843" y="58"/>
                  </a:lnTo>
                  <a:lnTo>
                    <a:pt x="839" y="35"/>
                  </a:lnTo>
                  <a:lnTo>
                    <a:pt x="834" y="36"/>
                  </a:lnTo>
                  <a:close/>
                  <a:moveTo>
                    <a:pt x="853" y="33"/>
                  </a:moveTo>
                  <a:lnTo>
                    <a:pt x="858" y="55"/>
                  </a:lnTo>
                  <a:lnTo>
                    <a:pt x="863" y="54"/>
                  </a:lnTo>
                  <a:lnTo>
                    <a:pt x="859" y="32"/>
                  </a:lnTo>
                  <a:lnTo>
                    <a:pt x="853" y="33"/>
                  </a:lnTo>
                  <a:close/>
                  <a:moveTo>
                    <a:pt x="873" y="29"/>
                  </a:moveTo>
                  <a:lnTo>
                    <a:pt x="877" y="51"/>
                  </a:lnTo>
                  <a:lnTo>
                    <a:pt x="883" y="50"/>
                  </a:lnTo>
                  <a:lnTo>
                    <a:pt x="878" y="29"/>
                  </a:lnTo>
                  <a:lnTo>
                    <a:pt x="873" y="29"/>
                  </a:lnTo>
                  <a:close/>
                  <a:moveTo>
                    <a:pt x="891" y="25"/>
                  </a:moveTo>
                  <a:lnTo>
                    <a:pt x="896" y="48"/>
                  </a:lnTo>
                  <a:lnTo>
                    <a:pt x="901" y="46"/>
                  </a:lnTo>
                  <a:lnTo>
                    <a:pt x="898" y="25"/>
                  </a:lnTo>
                  <a:lnTo>
                    <a:pt x="891" y="25"/>
                  </a:lnTo>
                  <a:close/>
                  <a:moveTo>
                    <a:pt x="911" y="23"/>
                  </a:moveTo>
                  <a:lnTo>
                    <a:pt x="915" y="44"/>
                  </a:lnTo>
                  <a:lnTo>
                    <a:pt x="921" y="44"/>
                  </a:lnTo>
                  <a:lnTo>
                    <a:pt x="918" y="22"/>
                  </a:lnTo>
                  <a:lnTo>
                    <a:pt x="911" y="23"/>
                  </a:lnTo>
                  <a:close/>
                  <a:moveTo>
                    <a:pt x="931" y="19"/>
                  </a:moveTo>
                  <a:lnTo>
                    <a:pt x="935" y="40"/>
                  </a:lnTo>
                  <a:lnTo>
                    <a:pt x="940" y="40"/>
                  </a:lnTo>
                  <a:lnTo>
                    <a:pt x="936" y="18"/>
                  </a:lnTo>
                  <a:lnTo>
                    <a:pt x="931" y="19"/>
                  </a:lnTo>
                  <a:close/>
                  <a:moveTo>
                    <a:pt x="950" y="15"/>
                  </a:moveTo>
                  <a:lnTo>
                    <a:pt x="955" y="38"/>
                  </a:lnTo>
                  <a:lnTo>
                    <a:pt x="960" y="36"/>
                  </a:lnTo>
                  <a:lnTo>
                    <a:pt x="956" y="14"/>
                  </a:lnTo>
                  <a:lnTo>
                    <a:pt x="950" y="15"/>
                  </a:lnTo>
                  <a:close/>
                  <a:moveTo>
                    <a:pt x="970" y="12"/>
                  </a:moveTo>
                  <a:lnTo>
                    <a:pt x="974" y="34"/>
                  </a:lnTo>
                  <a:lnTo>
                    <a:pt x="980" y="33"/>
                  </a:lnTo>
                  <a:lnTo>
                    <a:pt x="975" y="10"/>
                  </a:lnTo>
                  <a:lnTo>
                    <a:pt x="970" y="12"/>
                  </a:lnTo>
                  <a:close/>
                  <a:moveTo>
                    <a:pt x="988" y="8"/>
                  </a:moveTo>
                  <a:lnTo>
                    <a:pt x="993" y="30"/>
                  </a:lnTo>
                  <a:lnTo>
                    <a:pt x="998" y="29"/>
                  </a:lnTo>
                  <a:lnTo>
                    <a:pt x="995" y="7"/>
                  </a:lnTo>
                  <a:lnTo>
                    <a:pt x="988" y="8"/>
                  </a:lnTo>
                  <a:close/>
                  <a:moveTo>
                    <a:pt x="1008" y="4"/>
                  </a:moveTo>
                  <a:lnTo>
                    <a:pt x="1012" y="27"/>
                  </a:lnTo>
                  <a:lnTo>
                    <a:pt x="1018" y="25"/>
                  </a:lnTo>
                  <a:lnTo>
                    <a:pt x="1015" y="3"/>
                  </a:lnTo>
                  <a:lnTo>
                    <a:pt x="1008" y="4"/>
                  </a:lnTo>
                  <a:close/>
                  <a:moveTo>
                    <a:pt x="1028" y="0"/>
                  </a:moveTo>
                  <a:lnTo>
                    <a:pt x="1032" y="23"/>
                  </a:lnTo>
                  <a:lnTo>
                    <a:pt x="1034" y="22"/>
                  </a:lnTo>
                  <a:lnTo>
                    <a:pt x="1031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8" name="Freeform 977"/>
            <p:cNvSpPr>
              <a:spLocks noEditPoints="1"/>
            </p:cNvSpPr>
            <p:nvPr/>
          </p:nvSpPr>
          <p:spPr bwMode="auto">
            <a:xfrm>
              <a:off x="2055" y="3835"/>
              <a:ext cx="515" cy="107"/>
            </a:xfrm>
            <a:custGeom>
              <a:avLst/>
              <a:gdLst>
                <a:gd name="T0" fmla="*/ 2 w 1029"/>
                <a:gd name="T1" fmla="*/ 107 h 214"/>
                <a:gd name="T2" fmla="*/ 14 w 1029"/>
                <a:gd name="T3" fmla="*/ 94 h 214"/>
                <a:gd name="T4" fmla="*/ 28 w 1029"/>
                <a:gd name="T5" fmla="*/ 91 h 214"/>
                <a:gd name="T6" fmla="*/ 44 w 1029"/>
                <a:gd name="T7" fmla="*/ 100 h 214"/>
                <a:gd name="T8" fmla="*/ 28 w 1029"/>
                <a:gd name="T9" fmla="*/ 91 h 214"/>
                <a:gd name="T10" fmla="*/ 58 w 1029"/>
                <a:gd name="T11" fmla="*/ 97 h 214"/>
                <a:gd name="T12" fmla="*/ 69 w 1029"/>
                <a:gd name="T13" fmla="*/ 84 h 214"/>
                <a:gd name="T14" fmla="*/ 83 w 1029"/>
                <a:gd name="T15" fmla="*/ 81 h 214"/>
                <a:gd name="T16" fmla="*/ 99 w 1029"/>
                <a:gd name="T17" fmla="*/ 89 h 214"/>
                <a:gd name="T18" fmla="*/ 83 w 1029"/>
                <a:gd name="T19" fmla="*/ 81 h 214"/>
                <a:gd name="T20" fmla="*/ 113 w 1029"/>
                <a:gd name="T21" fmla="*/ 87 h 214"/>
                <a:gd name="T22" fmla="*/ 125 w 1029"/>
                <a:gd name="T23" fmla="*/ 73 h 214"/>
                <a:gd name="T24" fmla="*/ 139 w 1029"/>
                <a:gd name="T25" fmla="*/ 71 h 214"/>
                <a:gd name="T26" fmla="*/ 154 w 1029"/>
                <a:gd name="T27" fmla="*/ 79 h 214"/>
                <a:gd name="T28" fmla="*/ 139 w 1029"/>
                <a:gd name="T29" fmla="*/ 71 h 214"/>
                <a:gd name="T30" fmla="*/ 169 w 1029"/>
                <a:gd name="T31" fmla="*/ 76 h 214"/>
                <a:gd name="T32" fmla="*/ 180 w 1029"/>
                <a:gd name="T33" fmla="*/ 62 h 214"/>
                <a:gd name="T34" fmla="*/ 194 w 1029"/>
                <a:gd name="T35" fmla="*/ 60 h 214"/>
                <a:gd name="T36" fmla="*/ 210 w 1029"/>
                <a:gd name="T37" fmla="*/ 69 h 214"/>
                <a:gd name="T38" fmla="*/ 194 w 1029"/>
                <a:gd name="T39" fmla="*/ 60 h 214"/>
                <a:gd name="T40" fmla="*/ 224 w 1029"/>
                <a:gd name="T41" fmla="*/ 66 h 214"/>
                <a:gd name="T42" fmla="*/ 236 w 1029"/>
                <a:gd name="T43" fmla="*/ 53 h 214"/>
                <a:gd name="T44" fmla="*/ 250 w 1029"/>
                <a:gd name="T45" fmla="*/ 49 h 214"/>
                <a:gd name="T46" fmla="*/ 266 w 1029"/>
                <a:gd name="T47" fmla="*/ 58 h 214"/>
                <a:gd name="T48" fmla="*/ 250 w 1029"/>
                <a:gd name="T49" fmla="*/ 49 h 214"/>
                <a:gd name="T50" fmla="*/ 279 w 1029"/>
                <a:gd name="T51" fmla="*/ 55 h 214"/>
                <a:gd name="T52" fmla="*/ 291 w 1029"/>
                <a:gd name="T53" fmla="*/ 42 h 214"/>
                <a:gd name="T54" fmla="*/ 305 w 1029"/>
                <a:gd name="T55" fmla="*/ 40 h 214"/>
                <a:gd name="T56" fmla="*/ 321 w 1029"/>
                <a:gd name="T57" fmla="*/ 48 h 214"/>
                <a:gd name="T58" fmla="*/ 305 w 1029"/>
                <a:gd name="T59" fmla="*/ 40 h 214"/>
                <a:gd name="T60" fmla="*/ 335 w 1029"/>
                <a:gd name="T61" fmla="*/ 45 h 214"/>
                <a:gd name="T62" fmla="*/ 347 w 1029"/>
                <a:gd name="T63" fmla="*/ 31 h 214"/>
                <a:gd name="T64" fmla="*/ 360 w 1029"/>
                <a:gd name="T65" fmla="*/ 28 h 214"/>
                <a:gd name="T66" fmla="*/ 376 w 1029"/>
                <a:gd name="T67" fmla="*/ 38 h 214"/>
                <a:gd name="T68" fmla="*/ 360 w 1029"/>
                <a:gd name="T69" fmla="*/ 28 h 214"/>
                <a:gd name="T70" fmla="*/ 390 w 1029"/>
                <a:gd name="T71" fmla="*/ 35 h 214"/>
                <a:gd name="T72" fmla="*/ 402 w 1029"/>
                <a:gd name="T73" fmla="*/ 21 h 214"/>
                <a:gd name="T74" fmla="*/ 416 w 1029"/>
                <a:gd name="T75" fmla="*/ 18 h 214"/>
                <a:gd name="T76" fmla="*/ 432 w 1029"/>
                <a:gd name="T77" fmla="*/ 27 h 214"/>
                <a:gd name="T78" fmla="*/ 416 w 1029"/>
                <a:gd name="T79" fmla="*/ 18 h 214"/>
                <a:gd name="T80" fmla="*/ 445 w 1029"/>
                <a:gd name="T81" fmla="*/ 25 h 214"/>
                <a:gd name="T82" fmla="*/ 457 w 1029"/>
                <a:gd name="T83" fmla="*/ 11 h 214"/>
                <a:gd name="T84" fmla="*/ 471 w 1029"/>
                <a:gd name="T85" fmla="*/ 8 h 214"/>
                <a:gd name="T86" fmla="*/ 487 w 1029"/>
                <a:gd name="T87" fmla="*/ 17 h 214"/>
                <a:gd name="T88" fmla="*/ 471 w 1029"/>
                <a:gd name="T89" fmla="*/ 8 h 214"/>
                <a:gd name="T90" fmla="*/ 501 w 1029"/>
                <a:gd name="T91" fmla="*/ 14 h 214"/>
                <a:gd name="T92" fmla="*/ 512 w 1029"/>
                <a:gd name="T93" fmla="*/ 0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9"/>
                <a:gd name="T142" fmla="*/ 0 h 214"/>
                <a:gd name="T143" fmla="*/ 1029 w 1029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9" h="214">
                  <a:moveTo>
                    <a:pt x="0" y="192"/>
                  </a:moveTo>
                  <a:lnTo>
                    <a:pt x="4" y="214"/>
                  </a:lnTo>
                  <a:lnTo>
                    <a:pt x="31" y="209"/>
                  </a:lnTo>
                  <a:lnTo>
                    <a:pt x="28" y="187"/>
                  </a:lnTo>
                  <a:lnTo>
                    <a:pt x="0" y="192"/>
                  </a:lnTo>
                  <a:close/>
                  <a:moveTo>
                    <a:pt x="55" y="182"/>
                  </a:moveTo>
                  <a:lnTo>
                    <a:pt x="60" y="204"/>
                  </a:lnTo>
                  <a:lnTo>
                    <a:pt x="87" y="199"/>
                  </a:lnTo>
                  <a:lnTo>
                    <a:pt x="83" y="177"/>
                  </a:lnTo>
                  <a:lnTo>
                    <a:pt x="55" y="182"/>
                  </a:lnTo>
                  <a:close/>
                  <a:moveTo>
                    <a:pt x="111" y="172"/>
                  </a:moveTo>
                  <a:lnTo>
                    <a:pt x="115" y="194"/>
                  </a:lnTo>
                  <a:lnTo>
                    <a:pt x="142" y="188"/>
                  </a:lnTo>
                  <a:lnTo>
                    <a:pt x="138" y="167"/>
                  </a:lnTo>
                  <a:lnTo>
                    <a:pt x="111" y="172"/>
                  </a:lnTo>
                  <a:close/>
                  <a:moveTo>
                    <a:pt x="166" y="161"/>
                  </a:moveTo>
                  <a:lnTo>
                    <a:pt x="170" y="183"/>
                  </a:lnTo>
                  <a:lnTo>
                    <a:pt x="198" y="178"/>
                  </a:lnTo>
                  <a:lnTo>
                    <a:pt x="194" y="156"/>
                  </a:lnTo>
                  <a:lnTo>
                    <a:pt x="166" y="161"/>
                  </a:lnTo>
                  <a:close/>
                  <a:moveTo>
                    <a:pt x="221" y="151"/>
                  </a:moveTo>
                  <a:lnTo>
                    <a:pt x="225" y="173"/>
                  </a:lnTo>
                  <a:lnTo>
                    <a:pt x="254" y="168"/>
                  </a:lnTo>
                  <a:lnTo>
                    <a:pt x="249" y="146"/>
                  </a:lnTo>
                  <a:lnTo>
                    <a:pt x="221" y="151"/>
                  </a:lnTo>
                  <a:close/>
                  <a:moveTo>
                    <a:pt x="277" y="141"/>
                  </a:moveTo>
                  <a:lnTo>
                    <a:pt x="281" y="163"/>
                  </a:lnTo>
                  <a:lnTo>
                    <a:pt x="308" y="157"/>
                  </a:lnTo>
                  <a:lnTo>
                    <a:pt x="305" y="136"/>
                  </a:lnTo>
                  <a:lnTo>
                    <a:pt x="277" y="141"/>
                  </a:lnTo>
                  <a:close/>
                  <a:moveTo>
                    <a:pt x="332" y="129"/>
                  </a:moveTo>
                  <a:lnTo>
                    <a:pt x="337" y="152"/>
                  </a:lnTo>
                  <a:lnTo>
                    <a:pt x="364" y="147"/>
                  </a:lnTo>
                  <a:lnTo>
                    <a:pt x="359" y="125"/>
                  </a:lnTo>
                  <a:lnTo>
                    <a:pt x="332" y="129"/>
                  </a:lnTo>
                  <a:close/>
                  <a:moveTo>
                    <a:pt x="388" y="120"/>
                  </a:moveTo>
                  <a:lnTo>
                    <a:pt x="392" y="142"/>
                  </a:lnTo>
                  <a:lnTo>
                    <a:pt x="419" y="137"/>
                  </a:lnTo>
                  <a:lnTo>
                    <a:pt x="415" y="115"/>
                  </a:lnTo>
                  <a:lnTo>
                    <a:pt x="388" y="120"/>
                  </a:lnTo>
                  <a:close/>
                  <a:moveTo>
                    <a:pt x="443" y="110"/>
                  </a:moveTo>
                  <a:lnTo>
                    <a:pt x="448" y="132"/>
                  </a:lnTo>
                  <a:lnTo>
                    <a:pt x="475" y="126"/>
                  </a:lnTo>
                  <a:lnTo>
                    <a:pt x="471" y="105"/>
                  </a:lnTo>
                  <a:lnTo>
                    <a:pt x="443" y="110"/>
                  </a:lnTo>
                  <a:close/>
                  <a:moveTo>
                    <a:pt x="499" y="98"/>
                  </a:moveTo>
                  <a:lnTo>
                    <a:pt x="502" y="121"/>
                  </a:lnTo>
                  <a:lnTo>
                    <a:pt x="531" y="116"/>
                  </a:lnTo>
                  <a:lnTo>
                    <a:pt x="526" y="93"/>
                  </a:lnTo>
                  <a:lnTo>
                    <a:pt x="499" y="98"/>
                  </a:lnTo>
                  <a:close/>
                  <a:moveTo>
                    <a:pt x="555" y="88"/>
                  </a:moveTo>
                  <a:lnTo>
                    <a:pt x="558" y="111"/>
                  </a:lnTo>
                  <a:lnTo>
                    <a:pt x="586" y="106"/>
                  </a:lnTo>
                  <a:lnTo>
                    <a:pt x="582" y="83"/>
                  </a:lnTo>
                  <a:lnTo>
                    <a:pt x="555" y="88"/>
                  </a:lnTo>
                  <a:close/>
                  <a:moveTo>
                    <a:pt x="609" y="79"/>
                  </a:moveTo>
                  <a:lnTo>
                    <a:pt x="613" y="101"/>
                  </a:lnTo>
                  <a:lnTo>
                    <a:pt x="642" y="95"/>
                  </a:lnTo>
                  <a:lnTo>
                    <a:pt x="637" y="74"/>
                  </a:lnTo>
                  <a:lnTo>
                    <a:pt x="609" y="79"/>
                  </a:lnTo>
                  <a:close/>
                  <a:moveTo>
                    <a:pt x="665" y="67"/>
                  </a:moveTo>
                  <a:lnTo>
                    <a:pt x="669" y="90"/>
                  </a:lnTo>
                  <a:lnTo>
                    <a:pt x="696" y="85"/>
                  </a:lnTo>
                  <a:lnTo>
                    <a:pt x="693" y="62"/>
                  </a:lnTo>
                  <a:lnTo>
                    <a:pt x="665" y="67"/>
                  </a:lnTo>
                  <a:close/>
                  <a:moveTo>
                    <a:pt x="720" y="57"/>
                  </a:moveTo>
                  <a:lnTo>
                    <a:pt x="725" y="80"/>
                  </a:lnTo>
                  <a:lnTo>
                    <a:pt x="752" y="75"/>
                  </a:lnTo>
                  <a:lnTo>
                    <a:pt x="749" y="52"/>
                  </a:lnTo>
                  <a:lnTo>
                    <a:pt x="720" y="57"/>
                  </a:lnTo>
                  <a:close/>
                  <a:moveTo>
                    <a:pt x="776" y="47"/>
                  </a:moveTo>
                  <a:lnTo>
                    <a:pt x="780" y="70"/>
                  </a:lnTo>
                  <a:lnTo>
                    <a:pt x="807" y="64"/>
                  </a:lnTo>
                  <a:lnTo>
                    <a:pt x="803" y="42"/>
                  </a:lnTo>
                  <a:lnTo>
                    <a:pt x="776" y="47"/>
                  </a:lnTo>
                  <a:close/>
                  <a:moveTo>
                    <a:pt x="831" y="36"/>
                  </a:moveTo>
                  <a:lnTo>
                    <a:pt x="836" y="59"/>
                  </a:lnTo>
                  <a:lnTo>
                    <a:pt x="863" y="54"/>
                  </a:lnTo>
                  <a:lnTo>
                    <a:pt x="859" y="31"/>
                  </a:lnTo>
                  <a:lnTo>
                    <a:pt x="831" y="36"/>
                  </a:lnTo>
                  <a:close/>
                  <a:moveTo>
                    <a:pt x="886" y="26"/>
                  </a:moveTo>
                  <a:lnTo>
                    <a:pt x="890" y="49"/>
                  </a:lnTo>
                  <a:lnTo>
                    <a:pt x="919" y="44"/>
                  </a:lnTo>
                  <a:lnTo>
                    <a:pt x="914" y="21"/>
                  </a:lnTo>
                  <a:lnTo>
                    <a:pt x="886" y="26"/>
                  </a:lnTo>
                  <a:close/>
                  <a:moveTo>
                    <a:pt x="942" y="16"/>
                  </a:moveTo>
                  <a:lnTo>
                    <a:pt x="946" y="39"/>
                  </a:lnTo>
                  <a:lnTo>
                    <a:pt x="974" y="33"/>
                  </a:lnTo>
                  <a:lnTo>
                    <a:pt x="970" y="11"/>
                  </a:lnTo>
                  <a:lnTo>
                    <a:pt x="942" y="16"/>
                  </a:lnTo>
                  <a:close/>
                  <a:moveTo>
                    <a:pt x="997" y="5"/>
                  </a:moveTo>
                  <a:lnTo>
                    <a:pt x="1001" y="28"/>
                  </a:lnTo>
                  <a:lnTo>
                    <a:pt x="1029" y="23"/>
                  </a:lnTo>
                  <a:lnTo>
                    <a:pt x="1024" y="0"/>
                  </a:lnTo>
                  <a:lnTo>
                    <a:pt x="99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69" name="Freeform 978"/>
            <p:cNvSpPr>
              <a:spLocks/>
            </p:cNvSpPr>
            <p:nvPr/>
          </p:nvSpPr>
          <p:spPr bwMode="auto">
            <a:xfrm>
              <a:off x="2902" y="4026"/>
              <a:ext cx="16" cy="16"/>
            </a:xfrm>
            <a:custGeom>
              <a:avLst/>
              <a:gdLst>
                <a:gd name="T0" fmla="*/ 16 w 32"/>
                <a:gd name="T1" fmla="*/ 8 h 31"/>
                <a:gd name="T2" fmla="*/ 15 w 32"/>
                <a:gd name="T3" fmla="*/ 5 h 31"/>
                <a:gd name="T4" fmla="*/ 13 w 32"/>
                <a:gd name="T5" fmla="*/ 2 h 31"/>
                <a:gd name="T6" fmla="*/ 11 w 32"/>
                <a:gd name="T7" fmla="*/ 1 h 31"/>
                <a:gd name="T8" fmla="*/ 7 w 32"/>
                <a:gd name="T9" fmla="*/ 0 h 31"/>
                <a:gd name="T10" fmla="*/ 4 w 32"/>
                <a:gd name="T11" fmla="*/ 1 h 31"/>
                <a:gd name="T12" fmla="*/ 2 w 32"/>
                <a:gd name="T13" fmla="*/ 2 h 31"/>
                <a:gd name="T14" fmla="*/ 1 w 32"/>
                <a:gd name="T15" fmla="*/ 5 h 31"/>
                <a:gd name="T16" fmla="*/ 0 w 32"/>
                <a:gd name="T17" fmla="*/ 8 h 31"/>
                <a:gd name="T18" fmla="*/ 1 w 32"/>
                <a:gd name="T19" fmla="*/ 11 h 31"/>
                <a:gd name="T20" fmla="*/ 2 w 32"/>
                <a:gd name="T21" fmla="*/ 13 h 31"/>
                <a:gd name="T22" fmla="*/ 4 w 32"/>
                <a:gd name="T23" fmla="*/ 15 h 31"/>
                <a:gd name="T24" fmla="*/ 7 w 32"/>
                <a:gd name="T25" fmla="*/ 16 h 31"/>
                <a:gd name="T26" fmla="*/ 11 w 32"/>
                <a:gd name="T27" fmla="*/ 15 h 31"/>
                <a:gd name="T28" fmla="*/ 13 w 32"/>
                <a:gd name="T29" fmla="*/ 13 h 31"/>
                <a:gd name="T30" fmla="*/ 15 w 32"/>
                <a:gd name="T31" fmla="*/ 11 h 31"/>
                <a:gd name="T32" fmla="*/ 16 w 32"/>
                <a:gd name="T33" fmla="*/ 8 h 31"/>
                <a:gd name="T34" fmla="*/ 16 w 32"/>
                <a:gd name="T35" fmla="*/ 8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1"/>
                <a:gd name="T56" fmla="*/ 32 w 32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1">
                  <a:moveTo>
                    <a:pt x="32" y="15"/>
                  </a:moveTo>
                  <a:lnTo>
                    <a:pt x="30" y="9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22" y="30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0" name="Line 979"/>
            <p:cNvSpPr>
              <a:spLocks noChangeShapeType="1"/>
            </p:cNvSpPr>
            <p:nvPr/>
          </p:nvSpPr>
          <p:spPr bwMode="auto">
            <a:xfrm>
              <a:off x="2713" y="402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1" name="Freeform 980"/>
            <p:cNvSpPr>
              <a:spLocks/>
            </p:cNvSpPr>
            <p:nvPr/>
          </p:nvSpPr>
          <p:spPr bwMode="auto">
            <a:xfrm>
              <a:off x="2713" y="4024"/>
              <a:ext cx="11" cy="8"/>
            </a:xfrm>
            <a:custGeom>
              <a:avLst/>
              <a:gdLst>
                <a:gd name="T0" fmla="*/ 0 w 22"/>
                <a:gd name="T1" fmla="*/ 0 h 18"/>
                <a:gd name="T2" fmla="*/ 7 w 22"/>
                <a:gd name="T3" fmla="*/ 0 h 18"/>
                <a:gd name="T4" fmla="*/ 10 w 22"/>
                <a:gd name="T5" fmla="*/ 1 h 18"/>
                <a:gd name="T6" fmla="*/ 11 w 22"/>
                <a:gd name="T7" fmla="*/ 2 h 18"/>
                <a:gd name="T8" fmla="*/ 11 w 22"/>
                <a:gd name="T9" fmla="*/ 4 h 18"/>
                <a:gd name="T10" fmla="*/ 11 w 22"/>
                <a:gd name="T11" fmla="*/ 4 h 18"/>
                <a:gd name="T12" fmla="*/ 11 w 22"/>
                <a:gd name="T13" fmla="*/ 6 h 18"/>
                <a:gd name="T14" fmla="*/ 10 w 22"/>
                <a:gd name="T15" fmla="*/ 7 h 18"/>
                <a:gd name="T16" fmla="*/ 7 w 22"/>
                <a:gd name="T17" fmla="*/ 8 h 18"/>
                <a:gd name="T18" fmla="*/ 0 w 22"/>
                <a:gd name="T19" fmla="*/ 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8"/>
                <a:gd name="T32" fmla="*/ 22 w 2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8">
                  <a:moveTo>
                    <a:pt x="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2" name="Line 981"/>
            <p:cNvSpPr>
              <a:spLocks noChangeShapeType="1"/>
            </p:cNvSpPr>
            <p:nvPr/>
          </p:nvSpPr>
          <p:spPr bwMode="auto">
            <a:xfrm>
              <a:off x="2719" y="4032"/>
              <a:ext cx="5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3" name="Freeform 982"/>
            <p:cNvSpPr>
              <a:spLocks/>
            </p:cNvSpPr>
            <p:nvPr/>
          </p:nvSpPr>
          <p:spPr bwMode="auto">
            <a:xfrm>
              <a:off x="2729" y="4030"/>
              <a:ext cx="12" cy="11"/>
            </a:xfrm>
            <a:custGeom>
              <a:avLst/>
              <a:gdLst>
                <a:gd name="T0" fmla="*/ 5 w 22"/>
                <a:gd name="T1" fmla="*/ 0 h 22"/>
                <a:gd name="T2" fmla="*/ 3 w 22"/>
                <a:gd name="T3" fmla="*/ 1 h 22"/>
                <a:gd name="T4" fmla="*/ 1 w 22"/>
                <a:gd name="T5" fmla="*/ 3 h 22"/>
                <a:gd name="T6" fmla="*/ 0 w 22"/>
                <a:gd name="T7" fmla="*/ 5 h 22"/>
                <a:gd name="T8" fmla="*/ 0 w 22"/>
                <a:gd name="T9" fmla="*/ 6 h 22"/>
                <a:gd name="T10" fmla="*/ 1 w 22"/>
                <a:gd name="T11" fmla="*/ 9 h 22"/>
                <a:gd name="T12" fmla="*/ 3 w 22"/>
                <a:gd name="T13" fmla="*/ 11 h 22"/>
                <a:gd name="T14" fmla="*/ 5 w 22"/>
                <a:gd name="T15" fmla="*/ 11 h 22"/>
                <a:gd name="T16" fmla="*/ 8 w 22"/>
                <a:gd name="T17" fmla="*/ 11 h 22"/>
                <a:gd name="T18" fmla="*/ 9 w 22"/>
                <a:gd name="T19" fmla="*/ 11 h 22"/>
                <a:gd name="T20" fmla="*/ 11 w 22"/>
                <a:gd name="T21" fmla="*/ 9 h 22"/>
                <a:gd name="T22" fmla="*/ 12 w 22"/>
                <a:gd name="T23" fmla="*/ 6 h 22"/>
                <a:gd name="T24" fmla="*/ 12 w 22"/>
                <a:gd name="T25" fmla="*/ 5 h 22"/>
                <a:gd name="T26" fmla="*/ 11 w 22"/>
                <a:gd name="T27" fmla="*/ 3 h 22"/>
                <a:gd name="T28" fmla="*/ 9 w 22"/>
                <a:gd name="T29" fmla="*/ 1 h 22"/>
                <a:gd name="T30" fmla="*/ 8 w 22"/>
                <a:gd name="T31" fmla="*/ 0 h 22"/>
                <a:gd name="T32" fmla="*/ 5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9" y="0"/>
                  </a:move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7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4" name="Freeform 983"/>
            <p:cNvSpPr>
              <a:spLocks/>
            </p:cNvSpPr>
            <p:nvPr/>
          </p:nvSpPr>
          <p:spPr bwMode="auto">
            <a:xfrm>
              <a:off x="2745" y="4030"/>
              <a:ext cx="10" cy="11"/>
            </a:xfrm>
            <a:custGeom>
              <a:avLst/>
              <a:gdLst>
                <a:gd name="T0" fmla="*/ 10 w 20"/>
                <a:gd name="T1" fmla="*/ 3 h 22"/>
                <a:gd name="T2" fmla="*/ 9 w 20"/>
                <a:gd name="T3" fmla="*/ 1 h 22"/>
                <a:gd name="T4" fmla="*/ 7 w 20"/>
                <a:gd name="T5" fmla="*/ 0 h 22"/>
                <a:gd name="T6" fmla="*/ 5 w 20"/>
                <a:gd name="T7" fmla="*/ 0 h 22"/>
                <a:gd name="T8" fmla="*/ 3 w 20"/>
                <a:gd name="T9" fmla="*/ 1 h 22"/>
                <a:gd name="T10" fmla="*/ 1 w 20"/>
                <a:gd name="T11" fmla="*/ 3 h 22"/>
                <a:gd name="T12" fmla="*/ 0 w 20"/>
                <a:gd name="T13" fmla="*/ 5 h 22"/>
                <a:gd name="T14" fmla="*/ 0 w 20"/>
                <a:gd name="T15" fmla="*/ 6 h 22"/>
                <a:gd name="T16" fmla="*/ 1 w 20"/>
                <a:gd name="T17" fmla="*/ 9 h 22"/>
                <a:gd name="T18" fmla="*/ 3 w 20"/>
                <a:gd name="T19" fmla="*/ 11 h 22"/>
                <a:gd name="T20" fmla="*/ 5 w 20"/>
                <a:gd name="T21" fmla="*/ 11 h 22"/>
                <a:gd name="T22" fmla="*/ 7 w 20"/>
                <a:gd name="T23" fmla="*/ 11 h 22"/>
                <a:gd name="T24" fmla="*/ 9 w 20"/>
                <a:gd name="T25" fmla="*/ 11 h 22"/>
                <a:gd name="T26" fmla="*/ 10 w 20"/>
                <a:gd name="T27" fmla="*/ 9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20" y="5"/>
                  </a:moveTo>
                  <a:lnTo>
                    <a:pt x="17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5" name="Line 984"/>
            <p:cNvSpPr>
              <a:spLocks noChangeShapeType="1"/>
            </p:cNvSpPr>
            <p:nvPr/>
          </p:nvSpPr>
          <p:spPr bwMode="auto">
            <a:xfrm>
              <a:off x="2761" y="402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6" name="Line 985"/>
            <p:cNvSpPr>
              <a:spLocks noChangeShapeType="1"/>
            </p:cNvSpPr>
            <p:nvPr/>
          </p:nvSpPr>
          <p:spPr bwMode="auto">
            <a:xfrm flipH="1">
              <a:off x="2761" y="4030"/>
              <a:ext cx="8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7" name="Line 986"/>
            <p:cNvSpPr>
              <a:spLocks noChangeShapeType="1"/>
            </p:cNvSpPr>
            <p:nvPr/>
          </p:nvSpPr>
          <p:spPr bwMode="auto">
            <a:xfrm>
              <a:off x="2764" y="40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8" name="Freeform 987"/>
            <p:cNvSpPr>
              <a:spLocks/>
            </p:cNvSpPr>
            <p:nvPr/>
          </p:nvSpPr>
          <p:spPr bwMode="auto">
            <a:xfrm>
              <a:off x="2774" y="4030"/>
              <a:ext cx="9" cy="11"/>
            </a:xfrm>
            <a:custGeom>
              <a:avLst/>
              <a:gdLst>
                <a:gd name="T0" fmla="*/ 0 w 19"/>
                <a:gd name="T1" fmla="*/ 0 h 22"/>
                <a:gd name="T2" fmla="*/ 4 w 19"/>
                <a:gd name="T3" fmla="*/ 11 h 22"/>
                <a:gd name="T4" fmla="*/ 9 w 19"/>
                <a:gd name="T5" fmla="*/ 0 h 22"/>
                <a:gd name="T6" fmla="*/ 0 60000 65536"/>
                <a:gd name="T7" fmla="*/ 0 60000 65536"/>
                <a:gd name="T8" fmla="*/ 0 60000 65536"/>
                <a:gd name="T9" fmla="*/ 0 w 19"/>
                <a:gd name="T10" fmla="*/ 0 h 22"/>
                <a:gd name="T11" fmla="*/ 19 w 19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2">
                  <a:moveTo>
                    <a:pt x="0" y="0"/>
                  </a:moveTo>
                  <a:lnTo>
                    <a:pt x="9" y="22"/>
                  </a:lnTo>
                  <a:lnTo>
                    <a:pt x="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79" name="Freeform 988"/>
            <p:cNvSpPr>
              <a:spLocks/>
            </p:cNvSpPr>
            <p:nvPr/>
          </p:nvSpPr>
          <p:spPr bwMode="auto">
            <a:xfrm>
              <a:off x="2772" y="4041"/>
              <a:ext cx="6" cy="7"/>
            </a:xfrm>
            <a:custGeom>
              <a:avLst/>
              <a:gdLst>
                <a:gd name="T0" fmla="*/ 6 w 11"/>
                <a:gd name="T1" fmla="*/ 0 h 14"/>
                <a:gd name="T2" fmla="*/ 4 w 11"/>
                <a:gd name="T3" fmla="*/ 5 h 14"/>
                <a:gd name="T4" fmla="*/ 3 w 11"/>
                <a:gd name="T5" fmla="*/ 6 h 14"/>
                <a:gd name="T6" fmla="*/ 1 w 11"/>
                <a:gd name="T7" fmla="*/ 7 h 14"/>
                <a:gd name="T8" fmla="*/ 0 w 11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4"/>
                <a:gd name="T17" fmla="*/ 11 w 1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4">
                  <a:moveTo>
                    <a:pt x="11" y="0"/>
                  </a:moveTo>
                  <a:lnTo>
                    <a:pt x="8" y="9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0" name="Line 989"/>
            <p:cNvSpPr>
              <a:spLocks noChangeShapeType="1"/>
            </p:cNvSpPr>
            <p:nvPr/>
          </p:nvSpPr>
          <p:spPr bwMode="auto">
            <a:xfrm>
              <a:off x="2802" y="403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1" name="Freeform 990"/>
            <p:cNvSpPr>
              <a:spLocks/>
            </p:cNvSpPr>
            <p:nvPr/>
          </p:nvSpPr>
          <p:spPr bwMode="auto">
            <a:xfrm>
              <a:off x="2802" y="4030"/>
              <a:ext cx="9" cy="11"/>
            </a:xfrm>
            <a:custGeom>
              <a:avLst/>
              <a:gdLst>
                <a:gd name="T0" fmla="*/ 0 w 20"/>
                <a:gd name="T1" fmla="*/ 3 h 22"/>
                <a:gd name="T2" fmla="*/ 1 w 20"/>
                <a:gd name="T3" fmla="*/ 1 h 22"/>
                <a:gd name="T4" fmla="*/ 3 w 20"/>
                <a:gd name="T5" fmla="*/ 0 h 22"/>
                <a:gd name="T6" fmla="*/ 5 w 20"/>
                <a:gd name="T7" fmla="*/ 0 h 22"/>
                <a:gd name="T8" fmla="*/ 7 w 20"/>
                <a:gd name="T9" fmla="*/ 1 h 22"/>
                <a:gd name="T10" fmla="*/ 8 w 20"/>
                <a:gd name="T11" fmla="*/ 3 h 22"/>
                <a:gd name="T12" fmla="*/ 9 w 20"/>
                <a:gd name="T13" fmla="*/ 5 h 22"/>
                <a:gd name="T14" fmla="*/ 9 w 20"/>
                <a:gd name="T15" fmla="*/ 6 h 22"/>
                <a:gd name="T16" fmla="*/ 8 w 20"/>
                <a:gd name="T17" fmla="*/ 9 h 22"/>
                <a:gd name="T18" fmla="*/ 7 w 20"/>
                <a:gd name="T19" fmla="*/ 11 h 22"/>
                <a:gd name="T20" fmla="*/ 5 w 20"/>
                <a:gd name="T21" fmla="*/ 11 h 22"/>
                <a:gd name="T22" fmla="*/ 3 w 20"/>
                <a:gd name="T23" fmla="*/ 11 h 22"/>
                <a:gd name="T24" fmla="*/ 1 w 20"/>
                <a:gd name="T25" fmla="*/ 11 h 22"/>
                <a:gd name="T26" fmla="*/ 0 w 20"/>
                <a:gd name="T27" fmla="*/ 9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0" y="5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2" name="Line 991"/>
            <p:cNvSpPr>
              <a:spLocks noChangeShapeType="1"/>
            </p:cNvSpPr>
            <p:nvPr/>
          </p:nvSpPr>
          <p:spPr bwMode="auto">
            <a:xfrm>
              <a:off x="2817" y="402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3" name="Line 992"/>
            <p:cNvSpPr>
              <a:spLocks noChangeShapeType="1"/>
            </p:cNvSpPr>
            <p:nvPr/>
          </p:nvSpPr>
          <p:spPr bwMode="auto">
            <a:xfrm>
              <a:off x="2833" y="403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4" name="Freeform 993"/>
            <p:cNvSpPr>
              <a:spLocks/>
            </p:cNvSpPr>
            <p:nvPr/>
          </p:nvSpPr>
          <p:spPr bwMode="auto">
            <a:xfrm>
              <a:off x="2823" y="4030"/>
              <a:ext cx="10" cy="11"/>
            </a:xfrm>
            <a:custGeom>
              <a:avLst/>
              <a:gdLst>
                <a:gd name="T0" fmla="*/ 10 w 20"/>
                <a:gd name="T1" fmla="*/ 3 h 22"/>
                <a:gd name="T2" fmla="*/ 9 w 20"/>
                <a:gd name="T3" fmla="*/ 1 h 22"/>
                <a:gd name="T4" fmla="*/ 7 w 20"/>
                <a:gd name="T5" fmla="*/ 0 h 22"/>
                <a:gd name="T6" fmla="*/ 5 w 20"/>
                <a:gd name="T7" fmla="*/ 0 h 22"/>
                <a:gd name="T8" fmla="*/ 3 w 20"/>
                <a:gd name="T9" fmla="*/ 1 h 22"/>
                <a:gd name="T10" fmla="*/ 1 w 20"/>
                <a:gd name="T11" fmla="*/ 3 h 22"/>
                <a:gd name="T12" fmla="*/ 0 w 20"/>
                <a:gd name="T13" fmla="*/ 5 h 22"/>
                <a:gd name="T14" fmla="*/ 0 w 20"/>
                <a:gd name="T15" fmla="*/ 6 h 22"/>
                <a:gd name="T16" fmla="*/ 1 w 20"/>
                <a:gd name="T17" fmla="*/ 9 h 22"/>
                <a:gd name="T18" fmla="*/ 3 w 20"/>
                <a:gd name="T19" fmla="*/ 11 h 22"/>
                <a:gd name="T20" fmla="*/ 5 w 20"/>
                <a:gd name="T21" fmla="*/ 11 h 22"/>
                <a:gd name="T22" fmla="*/ 7 w 20"/>
                <a:gd name="T23" fmla="*/ 11 h 22"/>
                <a:gd name="T24" fmla="*/ 9 w 20"/>
                <a:gd name="T25" fmla="*/ 11 h 22"/>
                <a:gd name="T26" fmla="*/ 10 w 20"/>
                <a:gd name="T27" fmla="*/ 9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20" y="5"/>
                  </a:moveTo>
                  <a:lnTo>
                    <a:pt x="17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5" name="Line 994"/>
            <p:cNvSpPr>
              <a:spLocks noChangeShapeType="1"/>
            </p:cNvSpPr>
            <p:nvPr/>
          </p:nvSpPr>
          <p:spPr bwMode="auto">
            <a:xfrm>
              <a:off x="2839" y="403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6" name="Freeform 995"/>
            <p:cNvSpPr>
              <a:spLocks/>
            </p:cNvSpPr>
            <p:nvPr/>
          </p:nvSpPr>
          <p:spPr bwMode="auto">
            <a:xfrm>
              <a:off x="2839" y="4030"/>
              <a:ext cx="9" cy="11"/>
            </a:xfrm>
            <a:custGeom>
              <a:avLst/>
              <a:gdLst>
                <a:gd name="T0" fmla="*/ 0 w 17"/>
                <a:gd name="T1" fmla="*/ 3 h 22"/>
                <a:gd name="T2" fmla="*/ 2 w 17"/>
                <a:gd name="T3" fmla="*/ 1 h 22"/>
                <a:gd name="T4" fmla="*/ 4 w 17"/>
                <a:gd name="T5" fmla="*/ 0 h 22"/>
                <a:gd name="T6" fmla="*/ 6 w 17"/>
                <a:gd name="T7" fmla="*/ 0 h 22"/>
                <a:gd name="T8" fmla="*/ 8 w 17"/>
                <a:gd name="T9" fmla="*/ 1 h 22"/>
                <a:gd name="T10" fmla="*/ 9 w 17"/>
                <a:gd name="T11" fmla="*/ 3 h 22"/>
                <a:gd name="T12" fmla="*/ 9 w 17"/>
                <a:gd name="T13" fmla="*/ 1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2"/>
                <a:gd name="T23" fmla="*/ 17 w 1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2">
                  <a:moveTo>
                    <a:pt x="0" y="6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7" y="6"/>
                  </a:lnTo>
                  <a:lnTo>
                    <a:pt x="17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7" name="Freeform 996"/>
            <p:cNvSpPr>
              <a:spLocks/>
            </p:cNvSpPr>
            <p:nvPr/>
          </p:nvSpPr>
          <p:spPr bwMode="auto">
            <a:xfrm>
              <a:off x="2854" y="4030"/>
              <a:ext cx="10" cy="11"/>
            </a:xfrm>
            <a:custGeom>
              <a:avLst/>
              <a:gdLst>
                <a:gd name="T0" fmla="*/ 0 w 19"/>
                <a:gd name="T1" fmla="*/ 5 h 22"/>
                <a:gd name="T2" fmla="*/ 10 w 19"/>
                <a:gd name="T3" fmla="*/ 5 h 22"/>
                <a:gd name="T4" fmla="*/ 10 w 19"/>
                <a:gd name="T5" fmla="*/ 3 h 22"/>
                <a:gd name="T6" fmla="*/ 9 w 19"/>
                <a:gd name="T7" fmla="*/ 1 h 22"/>
                <a:gd name="T8" fmla="*/ 9 w 19"/>
                <a:gd name="T9" fmla="*/ 1 h 22"/>
                <a:gd name="T10" fmla="*/ 7 w 19"/>
                <a:gd name="T11" fmla="*/ 0 h 22"/>
                <a:gd name="T12" fmla="*/ 4 w 19"/>
                <a:gd name="T13" fmla="*/ 0 h 22"/>
                <a:gd name="T14" fmla="*/ 2 w 19"/>
                <a:gd name="T15" fmla="*/ 1 h 22"/>
                <a:gd name="T16" fmla="*/ 1 w 19"/>
                <a:gd name="T17" fmla="*/ 3 h 22"/>
                <a:gd name="T18" fmla="*/ 0 w 19"/>
                <a:gd name="T19" fmla="*/ 5 h 22"/>
                <a:gd name="T20" fmla="*/ 0 w 19"/>
                <a:gd name="T21" fmla="*/ 6 h 22"/>
                <a:gd name="T22" fmla="*/ 1 w 19"/>
                <a:gd name="T23" fmla="*/ 9 h 22"/>
                <a:gd name="T24" fmla="*/ 2 w 19"/>
                <a:gd name="T25" fmla="*/ 11 h 22"/>
                <a:gd name="T26" fmla="*/ 4 w 19"/>
                <a:gd name="T27" fmla="*/ 11 h 22"/>
                <a:gd name="T28" fmla="*/ 7 w 19"/>
                <a:gd name="T29" fmla="*/ 11 h 22"/>
                <a:gd name="T30" fmla="*/ 9 w 19"/>
                <a:gd name="T31" fmla="*/ 11 h 22"/>
                <a:gd name="T32" fmla="*/ 10 w 19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0" y="10"/>
                  </a:moveTo>
                  <a:lnTo>
                    <a:pt x="19" y="10"/>
                  </a:lnTo>
                  <a:lnTo>
                    <a:pt x="19" y="6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7" y="21"/>
                  </a:lnTo>
                  <a:lnTo>
                    <a:pt x="19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8" name="Freeform 997"/>
            <p:cNvSpPr>
              <a:spLocks/>
            </p:cNvSpPr>
            <p:nvPr/>
          </p:nvSpPr>
          <p:spPr bwMode="auto">
            <a:xfrm>
              <a:off x="2871" y="4024"/>
              <a:ext cx="4" cy="17"/>
            </a:xfrm>
            <a:custGeom>
              <a:avLst/>
              <a:gdLst>
                <a:gd name="T0" fmla="*/ 0 w 9"/>
                <a:gd name="T1" fmla="*/ 0 h 35"/>
                <a:gd name="T2" fmla="*/ 0 w 9"/>
                <a:gd name="T3" fmla="*/ 14 h 35"/>
                <a:gd name="T4" fmla="*/ 0 w 9"/>
                <a:gd name="T5" fmla="*/ 17 h 35"/>
                <a:gd name="T6" fmla="*/ 2 w 9"/>
                <a:gd name="T7" fmla="*/ 17 h 35"/>
                <a:gd name="T8" fmla="*/ 4 w 9"/>
                <a:gd name="T9" fmla="*/ 1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5"/>
                <a:gd name="T17" fmla="*/ 9 w 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5">
                  <a:moveTo>
                    <a:pt x="0" y="0"/>
                  </a:moveTo>
                  <a:lnTo>
                    <a:pt x="0" y="29"/>
                  </a:lnTo>
                  <a:lnTo>
                    <a:pt x="1" y="34"/>
                  </a:lnTo>
                  <a:lnTo>
                    <a:pt x="5" y="35"/>
                  </a:lnTo>
                  <a:lnTo>
                    <a:pt x="9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89" name="Line 998"/>
            <p:cNvSpPr>
              <a:spLocks noChangeShapeType="1"/>
            </p:cNvSpPr>
            <p:nvPr/>
          </p:nvSpPr>
          <p:spPr bwMode="auto">
            <a:xfrm>
              <a:off x="2868" y="4030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0" name="Freeform 999"/>
            <p:cNvSpPr>
              <a:spLocks/>
            </p:cNvSpPr>
            <p:nvPr/>
          </p:nvSpPr>
          <p:spPr bwMode="auto">
            <a:xfrm>
              <a:off x="2879" y="4030"/>
              <a:ext cx="9" cy="11"/>
            </a:xfrm>
            <a:custGeom>
              <a:avLst/>
              <a:gdLst>
                <a:gd name="T0" fmla="*/ 9 w 19"/>
                <a:gd name="T1" fmla="*/ 3 h 22"/>
                <a:gd name="T2" fmla="*/ 8 w 19"/>
                <a:gd name="T3" fmla="*/ 1 h 22"/>
                <a:gd name="T4" fmla="*/ 5 w 19"/>
                <a:gd name="T5" fmla="*/ 0 h 22"/>
                <a:gd name="T6" fmla="*/ 3 w 19"/>
                <a:gd name="T7" fmla="*/ 0 h 22"/>
                <a:gd name="T8" fmla="*/ 0 w 19"/>
                <a:gd name="T9" fmla="*/ 1 h 22"/>
                <a:gd name="T10" fmla="*/ 0 w 19"/>
                <a:gd name="T11" fmla="*/ 3 h 22"/>
                <a:gd name="T12" fmla="*/ 0 w 19"/>
                <a:gd name="T13" fmla="*/ 3 h 22"/>
                <a:gd name="T14" fmla="*/ 2 w 19"/>
                <a:gd name="T15" fmla="*/ 5 h 22"/>
                <a:gd name="T16" fmla="*/ 7 w 19"/>
                <a:gd name="T17" fmla="*/ 6 h 22"/>
                <a:gd name="T18" fmla="*/ 8 w 19"/>
                <a:gd name="T19" fmla="*/ 6 h 22"/>
                <a:gd name="T20" fmla="*/ 9 w 19"/>
                <a:gd name="T21" fmla="*/ 8 h 22"/>
                <a:gd name="T22" fmla="*/ 9 w 19"/>
                <a:gd name="T23" fmla="*/ 9 h 22"/>
                <a:gd name="T24" fmla="*/ 8 w 19"/>
                <a:gd name="T25" fmla="*/ 11 h 22"/>
                <a:gd name="T26" fmla="*/ 5 w 19"/>
                <a:gd name="T27" fmla="*/ 11 h 22"/>
                <a:gd name="T28" fmla="*/ 3 w 19"/>
                <a:gd name="T29" fmla="*/ 11 h 22"/>
                <a:gd name="T30" fmla="*/ 0 w 19"/>
                <a:gd name="T31" fmla="*/ 11 h 22"/>
                <a:gd name="T32" fmla="*/ 0 w 19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9" y="5"/>
                  </a:moveTo>
                  <a:lnTo>
                    <a:pt x="16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1" y="21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1" name="Freeform 1000"/>
            <p:cNvSpPr>
              <a:spLocks/>
            </p:cNvSpPr>
            <p:nvPr/>
          </p:nvSpPr>
          <p:spPr bwMode="auto">
            <a:xfrm>
              <a:off x="2902" y="3996"/>
              <a:ext cx="16" cy="16"/>
            </a:xfrm>
            <a:custGeom>
              <a:avLst/>
              <a:gdLst>
                <a:gd name="T0" fmla="*/ 16 w 32"/>
                <a:gd name="T1" fmla="*/ 7 h 31"/>
                <a:gd name="T2" fmla="*/ 15 w 32"/>
                <a:gd name="T3" fmla="*/ 4 h 31"/>
                <a:gd name="T4" fmla="*/ 13 w 32"/>
                <a:gd name="T5" fmla="*/ 2 h 31"/>
                <a:gd name="T6" fmla="*/ 11 w 32"/>
                <a:gd name="T7" fmla="*/ 1 h 31"/>
                <a:gd name="T8" fmla="*/ 7 w 32"/>
                <a:gd name="T9" fmla="*/ 0 h 31"/>
                <a:gd name="T10" fmla="*/ 4 w 32"/>
                <a:gd name="T11" fmla="*/ 1 h 31"/>
                <a:gd name="T12" fmla="*/ 2 w 32"/>
                <a:gd name="T13" fmla="*/ 2 h 31"/>
                <a:gd name="T14" fmla="*/ 1 w 32"/>
                <a:gd name="T15" fmla="*/ 4 h 31"/>
                <a:gd name="T16" fmla="*/ 0 w 32"/>
                <a:gd name="T17" fmla="*/ 7 h 31"/>
                <a:gd name="T18" fmla="*/ 1 w 32"/>
                <a:gd name="T19" fmla="*/ 11 h 31"/>
                <a:gd name="T20" fmla="*/ 2 w 32"/>
                <a:gd name="T21" fmla="*/ 13 h 31"/>
                <a:gd name="T22" fmla="*/ 4 w 32"/>
                <a:gd name="T23" fmla="*/ 15 h 31"/>
                <a:gd name="T24" fmla="*/ 7 w 32"/>
                <a:gd name="T25" fmla="*/ 16 h 31"/>
                <a:gd name="T26" fmla="*/ 11 w 32"/>
                <a:gd name="T27" fmla="*/ 15 h 31"/>
                <a:gd name="T28" fmla="*/ 13 w 32"/>
                <a:gd name="T29" fmla="*/ 13 h 31"/>
                <a:gd name="T30" fmla="*/ 15 w 32"/>
                <a:gd name="T31" fmla="*/ 11 h 31"/>
                <a:gd name="T32" fmla="*/ 16 w 32"/>
                <a:gd name="T33" fmla="*/ 7 h 31"/>
                <a:gd name="T34" fmla="*/ 16 w 32"/>
                <a:gd name="T35" fmla="*/ 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1"/>
                <a:gd name="T56" fmla="*/ 32 w 32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1">
                  <a:moveTo>
                    <a:pt x="32" y="14"/>
                  </a:moveTo>
                  <a:lnTo>
                    <a:pt x="30" y="8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5" y="31"/>
                  </a:lnTo>
                  <a:lnTo>
                    <a:pt x="22" y="29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2" name="Line 1001"/>
            <p:cNvSpPr>
              <a:spLocks noChangeShapeType="1"/>
            </p:cNvSpPr>
            <p:nvPr/>
          </p:nvSpPr>
          <p:spPr bwMode="auto">
            <a:xfrm>
              <a:off x="2775" y="399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3" name="Freeform 1002"/>
            <p:cNvSpPr>
              <a:spLocks/>
            </p:cNvSpPr>
            <p:nvPr/>
          </p:nvSpPr>
          <p:spPr bwMode="auto">
            <a:xfrm>
              <a:off x="2775" y="3994"/>
              <a:ext cx="12" cy="17"/>
            </a:xfrm>
            <a:custGeom>
              <a:avLst/>
              <a:gdLst>
                <a:gd name="T0" fmla="*/ 0 w 23"/>
                <a:gd name="T1" fmla="*/ 0 h 34"/>
                <a:gd name="T2" fmla="*/ 12 w 23"/>
                <a:gd name="T3" fmla="*/ 17 h 34"/>
                <a:gd name="T4" fmla="*/ 12 w 23"/>
                <a:gd name="T5" fmla="*/ 0 h 34"/>
                <a:gd name="T6" fmla="*/ 0 60000 65536"/>
                <a:gd name="T7" fmla="*/ 0 60000 65536"/>
                <a:gd name="T8" fmla="*/ 0 60000 65536"/>
                <a:gd name="T9" fmla="*/ 0 w 23"/>
                <a:gd name="T10" fmla="*/ 0 h 34"/>
                <a:gd name="T11" fmla="*/ 23 w 2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4">
                  <a:moveTo>
                    <a:pt x="0" y="0"/>
                  </a:moveTo>
                  <a:lnTo>
                    <a:pt x="23" y="34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4" name="Freeform 1003"/>
            <p:cNvSpPr>
              <a:spLocks/>
            </p:cNvSpPr>
            <p:nvPr/>
          </p:nvSpPr>
          <p:spPr bwMode="auto">
            <a:xfrm>
              <a:off x="2792" y="4000"/>
              <a:ext cx="10" cy="11"/>
            </a:xfrm>
            <a:custGeom>
              <a:avLst/>
              <a:gdLst>
                <a:gd name="T0" fmla="*/ 0 w 20"/>
                <a:gd name="T1" fmla="*/ 5 h 22"/>
                <a:gd name="T2" fmla="*/ 10 w 20"/>
                <a:gd name="T3" fmla="*/ 5 h 22"/>
                <a:gd name="T4" fmla="*/ 10 w 20"/>
                <a:gd name="T5" fmla="*/ 3 h 22"/>
                <a:gd name="T6" fmla="*/ 10 w 20"/>
                <a:gd name="T7" fmla="*/ 1 h 22"/>
                <a:gd name="T8" fmla="*/ 9 w 20"/>
                <a:gd name="T9" fmla="*/ 1 h 22"/>
                <a:gd name="T10" fmla="*/ 7 w 20"/>
                <a:gd name="T11" fmla="*/ 0 h 22"/>
                <a:gd name="T12" fmla="*/ 5 w 20"/>
                <a:gd name="T13" fmla="*/ 0 h 22"/>
                <a:gd name="T14" fmla="*/ 3 w 20"/>
                <a:gd name="T15" fmla="*/ 1 h 22"/>
                <a:gd name="T16" fmla="*/ 1 w 20"/>
                <a:gd name="T17" fmla="*/ 3 h 22"/>
                <a:gd name="T18" fmla="*/ 0 w 20"/>
                <a:gd name="T19" fmla="*/ 5 h 22"/>
                <a:gd name="T20" fmla="*/ 0 w 20"/>
                <a:gd name="T21" fmla="*/ 6 h 22"/>
                <a:gd name="T22" fmla="*/ 1 w 20"/>
                <a:gd name="T23" fmla="*/ 9 h 22"/>
                <a:gd name="T24" fmla="*/ 3 w 20"/>
                <a:gd name="T25" fmla="*/ 11 h 22"/>
                <a:gd name="T26" fmla="*/ 5 w 20"/>
                <a:gd name="T27" fmla="*/ 11 h 22"/>
                <a:gd name="T28" fmla="*/ 7 w 20"/>
                <a:gd name="T29" fmla="*/ 11 h 22"/>
                <a:gd name="T30" fmla="*/ 9 w 20"/>
                <a:gd name="T31" fmla="*/ 11 h 22"/>
                <a:gd name="T32" fmla="*/ 10 w 20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0" y="10"/>
                  </a:moveTo>
                  <a:lnTo>
                    <a:pt x="20" y="10"/>
                  </a:lnTo>
                  <a:lnTo>
                    <a:pt x="20" y="6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5" name="Line 1004"/>
            <p:cNvSpPr>
              <a:spLocks noChangeShapeType="1"/>
            </p:cNvSpPr>
            <p:nvPr/>
          </p:nvSpPr>
          <p:spPr bwMode="auto">
            <a:xfrm>
              <a:off x="2808" y="400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6" name="Freeform 1005"/>
            <p:cNvSpPr>
              <a:spLocks/>
            </p:cNvSpPr>
            <p:nvPr/>
          </p:nvSpPr>
          <p:spPr bwMode="auto">
            <a:xfrm>
              <a:off x="2808" y="4000"/>
              <a:ext cx="10" cy="11"/>
            </a:xfrm>
            <a:custGeom>
              <a:avLst/>
              <a:gdLst>
                <a:gd name="T0" fmla="*/ 0 w 19"/>
                <a:gd name="T1" fmla="*/ 3 h 22"/>
                <a:gd name="T2" fmla="*/ 2 w 19"/>
                <a:gd name="T3" fmla="*/ 1 h 22"/>
                <a:gd name="T4" fmla="*/ 4 w 19"/>
                <a:gd name="T5" fmla="*/ 0 h 22"/>
                <a:gd name="T6" fmla="*/ 6 w 19"/>
                <a:gd name="T7" fmla="*/ 0 h 22"/>
                <a:gd name="T8" fmla="*/ 7 w 19"/>
                <a:gd name="T9" fmla="*/ 1 h 22"/>
                <a:gd name="T10" fmla="*/ 9 w 19"/>
                <a:gd name="T11" fmla="*/ 3 h 22"/>
                <a:gd name="T12" fmla="*/ 10 w 19"/>
                <a:gd name="T13" fmla="*/ 5 h 22"/>
                <a:gd name="T14" fmla="*/ 10 w 19"/>
                <a:gd name="T15" fmla="*/ 6 h 22"/>
                <a:gd name="T16" fmla="*/ 9 w 19"/>
                <a:gd name="T17" fmla="*/ 9 h 22"/>
                <a:gd name="T18" fmla="*/ 7 w 19"/>
                <a:gd name="T19" fmla="*/ 11 h 22"/>
                <a:gd name="T20" fmla="*/ 6 w 19"/>
                <a:gd name="T21" fmla="*/ 11 h 22"/>
                <a:gd name="T22" fmla="*/ 4 w 19"/>
                <a:gd name="T23" fmla="*/ 11 h 22"/>
                <a:gd name="T24" fmla="*/ 2 w 19"/>
                <a:gd name="T25" fmla="*/ 11 h 22"/>
                <a:gd name="T26" fmla="*/ 0 w 19"/>
                <a:gd name="T27" fmla="*/ 9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2"/>
                <a:gd name="T44" fmla="*/ 19 w 1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2">
                  <a:moveTo>
                    <a:pt x="0" y="5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1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7" name="Freeform 1006"/>
            <p:cNvSpPr>
              <a:spLocks/>
            </p:cNvSpPr>
            <p:nvPr/>
          </p:nvSpPr>
          <p:spPr bwMode="auto">
            <a:xfrm>
              <a:off x="2825" y="3994"/>
              <a:ext cx="3" cy="17"/>
            </a:xfrm>
            <a:custGeom>
              <a:avLst/>
              <a:gdLst>
                <a:gd name="T0" fmla="*/ 0 w 8"/>
                <a:gd name="T1" fmla="*/ 0 h 34"/>
                <a:gd name="T2" fmla="*/ 0 w 8"/>
                <a:gd name="T3" fmla="*/ 14 h 34"/>
                <a:gd name="T4" fmla="*/ 0 w 8"/>
                <a:gd name="T5" fmla="*/ 17 h 34"/>
                <a:gd name="T6" fmla="*/ 2 w 8"/>
                <a:gd name="T7" fmla="*/ 17 h 34"/>
                <a:gd name="T8" fmla="*/ 3 w 8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4"/>
                <a:gd name="T17" fmla="*/ 8 w 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4">
                  <a:moveTo>
                    <a:pt x="0" y="0"/>
                  </a:moveTo>
                  <a:lnTo>
                    <a:pt x="0" y="28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8" name="Line 1007"/>
            <p:cNvSpPr>
              <a:spLocks noChangeShapeType="1"/>
            </p:cNvSpPr>
            <p:nvPr/>
          </p:nvSpPr>
          <p:spPr bwMode="auto">
            <a:xfrm>
              <a:off x="2822" y="4000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99" name="Freeform 1008"/>
            <p:cNvSpPr>
              <a:spLocks/>
            </p:cNvSpPr>
            <p:nvPr/>
          </p:nvSpPr>
          <p:spPr bwMode="auto">
            <a:xfrm>
              <a:off x="2833" y="4000"/>
              <a:ext cx="10" cy="11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8 h 22"/>
                <a:gd name="T4" fmla="*/ 1 w 18"/>
                <a:gd name="T5" fmla="*/ 11 h 22"/>
                <a:gd name="T6" fmla="*/ 2 w 18"/>
                <a:gd name="T7" fmla="*/ 11 h 22"/>
                <a:gd name="T8" fmla="*/ 5 w 18"/>
                <a:gd name="T9" fmla="*/ 11 h 22"/>
                <a:gd name="T10" fmla="*/ 7 w 18"/>
                <a:gd name="T11" fmla="*/ 11 h 22"/>
                <a:gd name="T12" fmla="*/ 10 w 18"/>
                <a:gd name="T13" fmla="*/ 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0" y="0"/>
                  </a:moveTo>
                  <a:lnTo>
                    <a:pt x="0" y="16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3" y="21"/>
                  </a:lnTo>
                  <a:lnTo>
                    <a:pt x="18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0" name="Line 1009"/>
            <p:cNvSpPr>
              <a:spLocks noChangeShapeType="1"/>
            </p:cNvSpPr>
            <p:nvPr/>
          </p:nvSpPr>
          <p:spPr bwMode="auto">
            <a:xfrm>
              <a:off x="2843" y="400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1" name="Line 1010"/>
            <p:cNvSpPr>
              <a:spLocks noChangeShapeType="1"/>
            </p:cNvSpPr>
            <p:nvPr/>
          </p:nvSpPr>
          <p:spPr bwMode="auto">
            <a:xfrm>
              <a:off x="2849" y="400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2" name="Freeform 1011"/>
            <p:cNvSpPr>
              <a:spLocks/>
            </p:cNvSpPr>
            <p:nvPr/>
          </p:nvSpPr>
          <p:spPr bwMode="auto">
            <a:xfrm>
              <a:off x="2849" y="4000"/>
              <a:ext cx="9" cy="11"/>
            </a:xfrm>
            <a:custGeom>
              <a:avLst/>
              <a:gdLst>
                <a:gd name="T0" fmla="*/ 0 w 18"/>
                <a:gd name="T1" fmla="*/ 3 h 22"/>
                <a:gd name="T2" fmla="*/ 2 w 18"/>
                <a:gd name="T3" fmla="*/ 1 h 22"/>
                <a:gd name="T4" fmla="*/ 4 w 18"/>
                <a:gd name="T5" fmla="*/ 0 h 22"/>
                <a:gd name="T6" fmla="*/ 6 w 18"/>
                <a:gd name="T7" fmla="*/ 0 h 22"/>
                <a:gd name="T8" fmla="*/ 9 w 18"/>
                <a:gd name="T9" fmla="*/ 1 h 22"/>
                <a:gd name="T10" fmla="*/ 9 w 18"/>
                <a:gd name="T11" fmla="*/ 3 h 22"/>
                <a:gd name="T12" fmla="*/ 9 w 18"/>
                <a:gd name="T13" fmla="*/ 1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0" y="6"/>
                  </a:move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8" y="6"/>
                  </a:lnTo>
                  <a:lnTo>
                    <a:pt x="18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3" name="Freeform 1012"/>
            <p:cNvSpPr>
              <a:spLocks/>
            </p:cNvSpPr>
            <p:nvPr/>
          </p:nvSpPr>
          <p:spPr bwMode="auto">
            <a:xfrm>
              <a:off x="2864" y="4000"/>
              <a:ext cx="10" cy="11"/>
            </a:xfrm>
            <a:custGeom>
              <a:avLst/>
              <a:gdLst>
                <a:gd name="T0" fmla="*/ 0 w 20"/>
                <a:gd name="T1" fmla="*/ 5 h 22"/>
                <a:gd name="T2" fmla="*/ 10 w 20"/>
                <a:gd name="T3" fmla="*/ 5 h 22"/>
                <a:gd name="T4" fmla="*/ 10 w 20"/>
                <a:gd name="T5" fmla="*/ 3 h 22"/>
                <a:gd name="T6" fmla="*/ 10 w 20"/>
                <a:gd name="T7" fmla="*/ 1 h 22"/>
                <a:gd name="T8" fmla="*/ 9 w 20"/>
                <a:gd name="T9" fmla="*/ 1 h 22"/>
                <a:gd name="T10" fmla="*/ 7 w 20"/>
                <a:gd name="T11" fmla="*/ 0 h 22"/>
                <a:gd name="T12" fmla="*/ 5 w 20"/>
                <a:gd name="T13" fmla="*/ 0 h 22"/>
                <a:gd name="T14" fmla="*/ 3 w 20"/>
                <a:gd name="T15" fmla="*/ 1 h 22"/>
                <a:gd name="T16" fmla="*/ 1 w 20"/>
                <a:gd name="T17" fmla="*/ 3 h 22"/>
                <a:gd name="T18" fmla="*/ 0 w 20"/>
                <a:gd name="T19" fmla="*/ 5 h 22"/>
                <a:gd name="T20" fmla="*/ 0 w 20"/>
                <a:gd name="T21" fmla="*/ 6 h 22"/>
                <a:gd name="T22" fmla="*/ 1 w 20"/>
                <a:gd name="T23" fmla="*/ 9 h 22"/>
                <a:gd name="T24" fmla="*/ 3 w 20"/>
                <a:gd name="T25" fmla="*/ 11 h 22"/>
                <a:gd name="T26" fmla="*/ 5 w 20"/>
                <a:gd name="T27" fmla="*/ 11 h 22"/>
                <a:gd name="T28" fmla="*/ 7 w 20"/>
                <a:gd name="T29" fmla="*/ 11 h 22"/>
                <a:gd name="T30" fmla="*/ 9 w 20"/>
                <a:gd name="T31" fmla="*/ 11 h 22"/>
                <a:gd name="T32" fmla="*/ 10 w 20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0" y="10"/>
                  </a:moveTo>
                  <a:lnTo>
                    <a:pt x="20" y="10"/>
                  </a:lnTo>
                  <a:lnTo>
                    <a:pt x="20" y="6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4" name="Freeform 1013"/>
            <p:cNvSpPr>
              <a:spLocks/>
            </p:cNvSpPr>
            <p:nvPr/>
          </p:nvSpPr>
          <p:spPr bwMode="auto">
            <a:xfrm>
              <a:off x="2879" y="4000"/>
              <a:ext cx="9" cy="11"/>
            </a:xfrm>
            <a:custGeom>
              <a:avLst/>
              <a:gdLst>
                <a:gd name="T0" fmla="*/ 9 w 19"/>
                <a:gd name="T1" fmla="*/ 3 h 22"/>
                <a:gd name="T2" fmla="*/ 8 w 19"/>
                <a:gd name="T3" fmla="*/ 1 h 22"/>
                <a:gd name="T4" fmla="*/ 5 w 19"/>
                <a:gd name="T5" fmla="*/ 0 h 22"/>
                <a:gd name="T6" fmla="*/ 3 w 19"/>
                <a:gd name="T7" fmla="*/ 0 h 22"/>
                <a:gd name="T8" fmla="*/ 0 w 19"/>
                <a:gd name="T9" fmla="*/ 1 h 22"/>
                <a:gd name="T10" fmla="*/ 0 w 19"/>
                <a:gd name="T11" fmla="*/ 3 h 22"/>
                <a:gd name="T12" fmla="*/ 0 w 19"/>
                <a:gd name="T13" fmla="*/ 3 h 22"/>
                <a:gd name="T14" fmla="*/ 2 w 19"/>
                <a:gd name="T15" fmla="*/ 5 h 22"/>
                <a:gd name="T16" fmla="*/ 7 w 19"/>
                <a:gd name="T17" fmla="*/ 6 h 22"/>
                <a:gd name="T18" fmla="*/ 8 w 19"/>
                <a:gd name="T19" fmla="*/ 6 h 22"/>
                <a:gd name="T20" fmla="*/ 9 w 19"/>
                <a:gd name="T21" fmla="*/ 8 h 22"/>
                <a:gd name="T22" fmla="*/ 9 w 19"/>
                <a:gd name="T23" fmla="*/ 9 h 22"/>
                <a:gd name="T24" fmla="*/ 8 w 19"/>
                <a:gd name="T25" fmla="*/ 11 h 22"/>
                <a:gd name="T26" fmla="*/ 5 w 19"/>
                <a:gd name="T27" fmla="*/ 11 h 22"/>
                <a:gd name="T28" fmla="*/ 3 w 19"/>
                <a:gd name="T29" fmla="*/ 11 h 22"/>
                <a:gd name="T30" fmla="*/ 0 w 19"/>
                <a:gd name="T31" fmla="*/ 11 h 22"/>
                <a:gd name="T32" fmla="*/ 0 w 19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9" y="5"/>
                  </a:moveTo>
                  <a:lnTo>
                    <a:pt x="16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1" y="21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5" name="Freeform 1014"/>
            <p:cNvSpPr>
              <a:spLocks/>
            </p:cNvSpPr>
            <p:nvPr/>
          </p:nvSpPr>
          <p:spPr bwMode="auto">
            <a:xfrm>
              <a:off x="2902" y="3966"/>
              <a:ext cx="16" cy="16"/>
            </a:xfrm>
            <a:custGeom>
              <a:avLst/>
              <a:gdLst>
                <a:gd name="T0" fmla="*/ 16 w 32"/>
                <a:gd name="T1" fmla="*/ 8 h 31"/>
                <a:gd name="T2" fmla="*/ 15 w 32"/>
                <a:gd name="T3" fmla="*/ 5 h 31"/>
                <a:gd name="T4" fmla="*/ 13 w 32"/>
                <a:gd name="T5" fmla="*/ 3 h 31"/>
                <a:gd name="T6" fmla="*/ 11 w 32"/>
                <a:gd name="T7" fmla="*/ 1 h 31"/>
                <a:gd name="T8" fmla="*/ 7 w 32"/>
                <a:gd name="T9" fmla="*/ 0 h 31"/>
                <a:gd name="T10" fmla="*/ 4 w 32"/>
                <a:gd name="T11" fmla="*/ 1 h 31"/>
                <a:gd name="T12" fmla="*/ 2 w 32"/>
                <a:gd name="T13" fmla="*/ 3 h 31"/>
                <a:gd name="T14" fmla="*/ 1 w 32"/>
                <a:gd name="T15" fmla="*/ 5 h 31"/>
                <a:gd name="T16" fmla="*/ 0 w 32"/>
                <a:gd name="T17" fmla="*/ 8 h 31"/>
                <a:gd name="T18" fmla="*/ 1 w 32"/>
                <a:gd name="T19" fmla="*/ 11 h 31"/>
                <a:gd name="T20" fmla="*/ 2 w 32"/>
                <a:gd name="T21" fmla="*/ 13 h 31"/>
                <a:gd name="T22" fmla="*/ 4 w 32"/>
                <a:gd name="T23" fmla="*/ 15 h 31"/>
                <a:gd name="T24" fmla="*/ 7 w 32"/>
                <a:gd name="T25" fmla="*/ 16 h 31"/>
                <a:gd name="T26" fmla="*/ 11 w 32"/>
                <a:gd name="T27" fmla="*/ 15 h 31"/>
                <a:gd name="T28" fmla="*/ 13 w 32"/>
                <a:gd name="T29" fmla="*/ 13 h 31"/>
                <a:gd name="T30" fmla="*/ 15 w 32"/>
                <a:gd name="T31" fmla="*/ 11 h 31"/>
                <a:gd name="T32" fmla="*/ 16 w 32"/>
                <a:gd name="T33" fmla="*/ 8 h 31"/>
                <a:gd name="T34" fmla="*/ 16 w 32"/>
                <a:gd name="T35" fmla="*/ 8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1"/>
                <a:gd name="T56" fmla="*/ 32 w 32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1">
                  <a:moveTo>
                    <a:pt x="32" y="15"/>
                  </a:moveTo>
                  <a:lnTo>
                    <a:pt x="30" y="10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22" y="30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7F00"/>
            </a:solidFill>
            <a:ln w="0">
              <a:solidFill>
                <a:srgbClr val="FF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6" name="Freeform 1015"/>
            <p:cNvSpPr>
              <a:spLocks/>
            </p:cNvSpPr>
            <p:nvPr/>
          </p:nvSpPr>
          <p:spPr bwMode="auto">
            <a:xfrm>
              <a:off x="2724" y="3965"/>
              <a:ext cx="12" cy="16"/>
            </a:xfrm>
            <a:custGeom>
              <a:avLst/>
              <a:gdLst>
                <a:gd name="T0" fmla="*/ 12 w 25"/>
                <a:gd name="T1" fmla="*/ 4 h 34"/>
                <a:gd name="T2" fmla="*/ 11 w 25"/>
                <a:gd name="T3" fmla="*/ 2 h 34"/>
                <a:gd name="T4" fmla="*/ 10 w 25"/>
                <a:gd name="T5" fmla="*/ 0 h 34"/>
                <a:gd name="T6" fmla="*/ 8 w 25"/>
                <a:gd name="T7" fmla="*/ 0 h 34"/>
                <a:gd name="T8" fmla="*/ 5 w 25"/>
                <a:gd name="T9" fmla="*/ 0 h 34"/>
                <a:gd name="T10" fmla="*/ 3 w 25"/>
                <a:gd name="T11" fmla="*/ 0 h 34"/>
                <a:gd name="T12" fmla="*/ 1 w 25"/>
                <a:gd name="T13" fmla="*/ 2 h 34"/>
                <a:gd name="T14" fmla="*/ 0 w 25"/>
                <a:gd name="T15" fmla="*/ 4 h 34"/>
                <a:gd name="T16" fmla="*/ 0 w 25"/>
                <a:gd name="T17" fmla="*/ 6 h 34"/>
                <a:gd name="T18" fmla="*/ 0 w 25"/>
                <a:gd name="T19" fmla="*/ 10 h 34"/>
                <a:gd name="T20" fmla="*/ 0 w 25"/>
                <a:gd name="T21" fmla="*/ 12 h 34"/>
                <a:gd name="T22" fmla="*/ 1 w 25"/>
                <a:gd name="T23" fmla="*/ 14 h 34"/>
                <a:gd name="T24" fmla="*/ 3 w 25"/>
                <a:gd name="T25" fmla="*/ 15 h 34"/>
                <a:gd name="T26" fmla="*/ 5 w 25"/>
                <a:gd name="T27" fmla="*/ 16 h 34"/>
                <a:gd name="T28" fmla="*/ 8 w 25"/>
                <a:gd name="T29" fmla="*/ 16 h 34"/>
                <a:gd name="T30" fmla="*/ 10 w 25"/>
                <a:gd name="T31" fmla="*/ 15 h 34"/>
                <a:gd name="T32" fmla="*/ 11 w 25"/>
                <a:gd name="T33" fmla="*/ 14 h 34"/>
                <a:gd name="T34" fmla="*/ 12 w 25"/>
                <a:gd name="T35" fmla="*/ 12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4"/>
                <a:gd name="T56" fmla="*/ 25 w 25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4">
                  <a:moveTo>
                    <a:pt x="25" y="8"/>
                  </a:moveTo>
                  <a:lnTo>
                    <a:pt x="23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3" y="29"/>
                  </a:lnTo>
                  <a:lnTo>
                    <a:pt x="25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7" name="Freeform 1016"/>
            <p:cNvSpPr>
              <a:spLocks/>
            </p:cNvSpPr>
            <p:nvPr/>
          </p:nvSpPr>
          <p:spPr bwMode="auto">
            <a:xfrm>
              <a:off x="2741" y="3970"/>
              <a:ext cx="11" cy="11"/>
            </a:xfrm>
            <a:custGeom>
              <a:avLst/>
              <a:gdLst>
                <a:gd name="T0" fmla="*/ 4 w 21"/>
                <a:gd name="T1" fmla="*/ 0 h 23"/>
                <a:gd name="T2" fmla="*/ 3 w 21"/>
                <a:gd name="T3" fmla="*/ 1 h 23"/>
                <a:gd name="T4" fmla="*/ 1 w 21"/>
                <a:gd name="T5" fmla="*/ 2 h 23"/>
                <a:gd name="T6" fmla="*/ 0 w 21"/>
                <a:gd name="T7" fmla="*/ 5 h 23"/>
                <a:gd name="T8" fmla="*/ 0 w 21"/>
                <a:gd name="T9" fmla="*/ 6 h 23"/>
                <a:gd name="T10" fmla="*/ 1 w 21"/>
                <a:gd name="T11" fmla="*/ 9 h 23"/>
                <a:gd name="T12" fmla="*/ 3 w 21"/>
                <a:gd name="T13" fmla="*/ 10 h 23"/>
                <a:gd name="T14" fmla="*/ 4 w 21"/>
                <a:gd name="T15" fmla="*/ 11 h 23"/>
                <a:gd name="T16" fmla="*/ 6 w 21"/>
                <a:gd name="T17" fmla="*/ 11 h 23"/>
                <a:gd name="T18" fmla="*/ 8 w 21"/>
                <a:gd name="T19" fmla="*/ 10 h 23"/>
                <a:gd name="T20" fmla="*/ 10 w 21"/>
                <a:gd name="T21" fmla="*/ 9 h 23"/>
                <a:gd name="T22" fmla="*/ 11 w 21"/>
                <a:gd name="T23" fmla="*/ 6 h 23"/>
                <a:gd name="T24" fmla="*/ 11 w 21"/>
                <a:gd name="T25" fmla="*/ 5 h 23"/>
                <a:gd name="T26" fmla="*/ 10 w 21"/>
                <a:gd name="T27" fmla="*/ 2 h 23"/>
                <a:gd name="T28" fmla="*/ 8 w 21"/>
                <a:gd name="T29" fmla="*/ 1 h 23"/>
                <a:gd name="T30" fmla="*/ 6 w 21"/>
                <a:gd name="T31" fmla="*/ 0 h 23"/>
                <a:gd name="T32" fmla="*/ 4 w 21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7" y="0"/>
                  </a:moveTo>
                  <a:lnTo>
                    <a:pt x="5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19" y="18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8" name="Line 1017"/>
            <p:cNvSpPr>
              <a:spLocks noChangeShapeType="1"/>
            </p:cNvSpPr>
            <p:nvPr/>
          </p:nvSpPr>
          <p:spPr bwMode="auto">
            <a:xfrm>
              <a:off x="2757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09" name="Line 1018"/>
            <p:cNvSpPr>
              <a:spLocks noChangeShapeType="1"/>
            </p:cNvSpPr>
            <p:nvPr/>
          </p:nvSpPr>
          <p:spPr bwMode="auto">
            <a:xfrm>
              <a:off x="2774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0" name="Freeform 1019"/>
            <p:cNvSpPr>
              <a:spLocks/>
            </p:cNvSpPr>
            <p:nvPr/>
          </p:nvSpPr>
          <p:spPr bwMode="auto">
            <a:xfrm>
              <a:off x="2764" y="3970"/>
              <a:ext cx="10" cy="11"/>
            </a:xfrm>
            <a:custGeom>
              <a:avLst/>
              <a:gdLst>
                <a:gd name="T0" fmla="*/ 10 w 20"/>
                <a:gd name="T1" fmla="*/ 2 h 23"/>
                <a:gd name="T2" fmla="*/ 8 w 20"/>
                <a:gd name="T3" fmla="*/ 1 h 23"/>
                <a:gd name="T4" fmla="*/ 6 w 20"/>
                <a:gd name="T5" fmla="*/ 0 h 23"/>
                <a:gd name="T6" fmla="*/ 4 w 20"/>
                <a:gd name="T7" fmla="*/ 0 h 23"/>
                <a:gd name="T8" fmla="*/ 3 w 20"/>
                <a:gd name="T9" fmla="*/ 1 h 23"/>
                <a:gd name="T10" fmla="*/ 1 w 20"/>
                <a:gd name="T11" fmla="*/ 2 h 23"/>
                <a:gd name="T12" fmla="*/ 0 w 20"/>
                <a:gd name="T13" fmla="*/ 5 h 23"/>
                <a:gd name="T14" fmla="*/ 0 w 20"/>
                <a:gd name="T15" fmla="*/ 6 h 23"/>
                <a:gd name="T16" fmla="*/ 1 w 20"/>
                <a:gd name="T17" fmla="*/ 9 h 23"/>
                <a:gd name="T18" fmla="*/ 3 w 20"/>
                <a:gd name="T19" fmla="*/ 10 h 23"/>
                <a:gd name="T20" fmla="*/ 4 w 20"/>
                <a:gd name="T21" fmla="*/ 11 h 23"/>
                <a:gd name="T22" fmla="*/ 6 w 20"/>
                <a:gd name="T23" fmla="*/ 11 h 23"/>
                <a:gd name="T24" fmla="*/ 8 w 20"/>
                <a:gd name="T25" fmla="*/ 10 h 23"/>
                <a:gd name="T26" fmla="*/ 10 w 20"/>
                <a:gd name="T27" fmla="*/ 9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3"/>
                <a:gd name="T44" fmla="*/ 20 w 20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3">
                  <a:moveTo>
                    <a:pt x="20" y="5"/>
                  </a:move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6" y="21"/>
                  </a:lnTo>
                  <a:lnTo>
                    <a:pt x="2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1" name="Freeform 1020"/>
            <p:cNvSpPr>
              <a:spLocks/>
            </p:cNvSpPr>
            <p:nvPr/>
          </p:nvSpPr>
          <p:spPr bwMode="auto">
            <a:xfrm>
              <a:off x="2792" y="3965"/>
              <a:ext cx="8" cy="16"/>
            </a:xfrm>
            <a:custGeom>
              <a:avLst/>
              <a:gdLst>
                <a:gd name="T0" fmla="*/ 8 w 16"/>
                <a:gd name="T1" fmla="*/ 0 h 34"/>
                <a:gd name="T2" fmla="*/ 8 w 16"/>
                <a:gd name="T3" fmla="*/ 12 h 34"/>
                <a:gd name="T4" fmla="*/ 7 w 16"/>
                <a:gd name="T5" fmla="*/ 15 h 34"/>
                <a:gd name="T6" fmla="*/ 6 w 16"/>
                <a:gd name="T7" fmla="*/ 15 h 34"/>
                <a:gd name="T8" fmla="*/ 5 w 16"/>
                <a:gd name="T9" fmla="*/ 16 h 34"/>
                <a:gd name="T10" fmla="*/ 3 w 16"/>
                <a:gd name="T11" fmla="*/ 16 h 34"/>
                <a:gd name="T12" fmla="*/ 1 w 16"/>
                <a:gd name="T13" fmla="*/ 15 h 34"/>
                <a:gd name="T14" fmla="*/ 1 w 16"/>
                <a:gd name="T15" fmla="*/ 15 h 34"/>
                <a:gd name="T16" fmla="*/ 0 w 16"/>
                <a:gd name="T17" fmla="*/ 12 h 34"/>
                <a:gd name="T18" fmla="*/ 0 w 16"/>
                <a:gd name="T19" fmla="*/ 1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4"/>
                <a:gd name="T32" fmla="*/ 16 w 1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4">
                  <a:moveTo>
                    <a:pt x="16" y="0"/>
                  </a:moveTo>
                  <a:lnTo>
                    <a:pt x="16" y="26"/>
                  </a:lnTo>
                  <a:lnTo>
                    <a:pt x="15" y="31"/>
                  </a:lnTo>
                  <a:lnTo>
                    <a:pt x="13" y="32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2" name="Freeform 1021"/>
            <p:cNvSpPr>
              <a:spLocks/>
            </p:cNvSpPr>
            <p:nvPr/>
          </p:nvSpPr>
          <p:spPr bwMode="auto">
            <a:xfrm>
              <a:off x="2807" y="3970"/>
              <a:ext cx="8" cy="11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8 h 23"/>
                <a:gd name="T4" fmla="*/ 0 w 17"/>
                <a:gd name="T5" fmla="*/ 10 h 23"/>
                <a:gd name="T6" fmla="*/ 2 w 17"/>
                <a:gd name="T7" fmla="*/ 11 h 23"/>
                <a:gd name="T8" fmla="*/ 5 w 17"/>
                <a:gd name="T9" fmla="*/ 11 h 23"/>
                <a:gd name="T10" fmla="*/ 6 w 17"/>
                <a:gd name="T11" fmla="*/ 10 h 23"/>
                <a:gd name="T12" fmla="*/ 8 w 17"/>
                <a:gd name="T13" fmla="*/ 8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3"/>
                <a:gd name="T23" fmla="*/ 17 w 1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3">
                  <a:moveTo>
                    <a:pt x="0" y="0"/>
                  </a:moveTo>
                  <a:lnTo>
                    <a:pt x="0" y="16"/>
                  </a:lnTo>
                  <a:lnTo>
                    <a:pt x="1" y="21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3" name="Line 1022"/>
            <p:cNvSpPr>
              <a:spLocks noChangeShapeType="1"/>
            </p:cNvSpPr>
            <p:nvPr/>
          </p:nvSpPr>
          <p:spPr bwMode="auto">
            <a:xfrm>
              <a:off x="2815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4" name="Line 1023"/>
            <p:cNvSpPr>
              <a:spLocks noChangeShapeType="1"/>
            </p:cNvSpPr>
            <p:nvPr/>
          </p:nvSpPr>
          <p:spPr bwMode="auto">
            <a:xfrm>
              <a:off x="2822" y="397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5" name="Freeform 1024"/>
            <p:cNvSpPr>
              <a:spLocks/>
            </p:cNvSpPr>
            <p:nvPr/>
          </p:nvSpPr>
          <p:spPr bwMode="auto">
            <a:xfrm>
              <a:off x="2822" y="3970"/>
              <a:ext cx="10" cy="11"/>
            </a:xfrm>
            <a:custGeom>
              <a:avLst/>
              <a:gdLst>
                <a:gd name="T0" fmla="*/ 0 w 20"/>
                <a:gd name="T1" fmla="*/ 2 h 23"/>
                <a:gd name="T2" fmla="*/ 1 w 20"/>
                <a:gd name="T3" fmla="*/ 1 h 23"/>
                <a:gd name="T4" fmla="*/ 3 w 20"/>
                <a:gd name="T5" fmla="*/ 0 h 23"/>
                <a:gd name="T6" fmla="*/ 5 w 20"/>
                <a:gd name="T7" fmla="*/ 0 h 23"/>
                <a:gd name="T8" fmla="*/ 7 w 20"/>
                <a:gd name="T9" fmla="*/ 1 h 23"/>
                <a:gd name="T10" fmla="*/ 9 w 20"/>
                <a:gd name="T11" fmla="*/ 2 h 23"/>
                <a:gd name="T12" fmla="*/ 10 w 20"/>
                <a:gd name="T13" fmla="*/ 5 h 23"/>
                <a:gd name="T14" fmla="*/ 10 w 20"/>
                <a:gd name="T15" fmla="*/ 6 h 23"/>
                <a:gd name="T16" fmla="*/ 9 w 20"/>
                <a:gd name="T17" fmla="*/ 9 h 23"/>
                <a:gd name="T18" fmla="*/ 7 w 20"/>
                <a:gd name="T19" fmla="*/ 10 h 23"/>
                <a:gd name="T20" fmla="*/ 5 w 20"/>
                <a:gd name="T21" fmla="*/ 11 h 23"/>
                <a:gd name="T22" fmla="*/ 3 w 20"/>
                <a:gd name="T23" fmla="*/ 11 h 23"/>
                <a:gd name="T24" fmla="*/ 1 w 20"/>
                <a:gd name="T25" fmla="*/ 10 h 23"/>
                <a:gd name="T26" fmla="*/ 0 w 20"/>
                <a:gd name="T27" fmla="*/ 9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3"/>
                <a:gd name="T44" fmla="*/ 20 w 20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3">
                  <a:moveTo>
                    <a:pt x="0" y="5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6" name="Freeform 1025"/>
            <p:cNvSpPr>
              <a:spLocks/>
            </p:cNvSpPr>
            <p:nvPr/>
          </p:nvSpPr>
          <p:spPr bwMode="auto">
            <a:xfrm>
              <a:off x="2837" y="3963"/>
              <a:ext cx="1" cy="2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1 w 2"/>
                <a:gd name="T5" fmla="*/ 1 h 3"/>
                <a:gd name="T6" fmla="*/ 1 w 2"/>
                <a:gd name="T7" fmla="*/ 0 h 3"/>
                <a:gd name="T8" fmla="*/ 0 w 2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2"/>
                  </a:moveTo>
                  <a:lnTo>
                    <a:pt x="1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7" name="Line 1026"/>
            <p:cNvSpPr>
              <a:spLocks noChangeShapeType="1"/>
            </p:cNvSpPr>
            <p:nvPr/>
          </p:nvSpPr>
          <p:spPr bwMode="auto">
            <a:xfrm>
              <a:off x="2838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8" name="Freeform 1027"/>
            <p:cNvSpPr>
              <a:spLocks/>
            </p:cNvSpPr>
            <p:nvPr/>
          </p:nvSpPr>
          <p:spPr bwMode="auto">
            <a:xfrm>
              <a:off x="2845" y="3965"/>
              <a:ext cx="4" cy="16"/>
            </a:xfrm>
            <a:custGeom>
              <a:avLst/>
              <a:gdLst>
                <a:gd name="T0" fmla="*/ 0 w 8"/>
                <a:gd name="T1" fmla="*/ 0 h 34"/>
                <a:gd name="T2" fmla="*/ 0 w 8"/>
                <a:gd name="T3" fmla="*/ 13 h 34"/>
                <a:gd name="T4" fmla="*/ 1 w 8"/>
                <a:gd name="T5" fmla="*/ 15 h 34"/>
                <a:gd name="T6" fmla="*/ 2 w 8"/>
                <a:gd name="T7" fmla="*/ 16 h 34"/>
                <a:gd name="T8" fmla="*/ 4 w 8"/>
                <a:gd name="T9" fmla="*/ 1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4"/>
                <a:gd name="T17" fmla="*/ 8 w 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4">
                  <a:moveTo>
                    <a:pt x="0" y="0"/>
                  </a:moveTo>
                  <a:lnTo>
                    <a:pt x="0" y="27"/>
                  </a:lnTo>
                  <a:lnTo>
                    <a:pt x="1" y="32"/>
                  </a:lnTo>
                  <a:lnTo>
                    <a:pt x="5" y="34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19" name="Line 1028"/>
            <p:cNvSpPr>
              <a:spLocks noChangeShapeType="1"/>
            </p:cNvSpPr>
            <p:nvPr/>
          </p:nvSpPr>
          <p:spPr bwMode="auto">
            <a:xfrm>
              <a:off x="2843" y="3970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0" name="Freeform 1029"/>
            <p:cNvSpPr>
              <a:spLocks/>
            </p:cNvSpPr>
            <p:nvPr/>
          </p:nvSpPr>
          <p:spPr bwMode="auto">
            <a:xfrm>
              <a:off x="2853" y="3970"/>
              <a:ext cx="10" cy="11"/>
            </a:xfrm>
            <a:custGeom>
              <a:avLst/>
              <a:gdLst>
                <a:gd name="T0" fmla="*/ 0 w 20"/>
                <a:gd name="T1" fmla="*/ 5 h 23"/>
                <a:gd name="T2" fmla="*/ 10 w 20"/>
                <a:gd name="T3" fmla="*/ 5 h 23"/>
                <a:gd name="T4" fmla="*/ 10 w 20"/>
                <a:gd name="T5" fmla="*/ 3 h 23"/>
                <a:gd name="T6" fmla="*/ 10 w 20"/>
                <a:gd name="T7" fmla="*/ 1 h 23"/>
                <a:gd name="T8" fmla="*/ 8 w 20"/>
                <a:gd name="T9" fmla="*/ 1 h 23"/>
                <a:gd name="T10" fmla="*/ 7 w 20"/>
                <a:gd name="T11" fmla="*/ 0 h 23"/>
                <a:gd name="T12" fmla="*/ 5 w 20"/>
                <a:gd name="T13" fmla="*/ 0 h 23"/>
                <a:gd name="T14" fmla="*/ 3 w 20"/>
                <a:gd name="T15" fmla="*/ 1 h 23"/>
                <a:gd name="T16" fmla="*/ 1 w 20"/>
                <a:gd name="T17" fmla="*/ 2 h 23"/>
                <a:gd name="T18" fmla="*/ 0 w 20"/>
                <a:gd name="T19" fmla="*/ 5 h 23"/>
                <a:gd name="T20" fmla="*/ 0 w 20"/>
                <a:gd name="T21" fmla="*/ 6 h 23"/>
                <a:gd name="T22" fmla="*/ 1 w 20"/>
                <a:gd name="T23" fmla="*/ 9 h 23"/>
                <a:gd name="T24" fmla="*/ 3 w 20"/>
                <a:gd name="T25" fmla="*/ 10 h 23"/>
                <a:gd name="T26" fmla="*/ 5 w 20"/>
                <a:gd name="T27" fmla="*/ 11 h 23"/>
                <a:gd name="T28" fmla="*/ 7 w 20"/>
                <a:gd name="T29" fmla="*/ 11 h 23"/>
                <a:gd name="T30" fmla="*/ 8 w 20"/>
                <a:gd name="T31" fmla="*/ 10 h 23"/>
                <a:gd name="T32" fmla="*/ 10 w 20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3"/>
                <a:gd name="T53" fmla="*/ 20 w 2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3">
                  <a:moveTo>
                    <a:pt x="0" y="10"/>
                  </a:moveTo>
                  <a:lnTo>
                    <a:pt x="20" y="10"/>
                  </a:lnTo>
                  <a:lnTo>
                    <a:pt x="20" y="7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9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1" name="Line 1030"/>
            <p:cNvSpPr>
              <a:spLocks noChangeShapeType="1"/>
            </p:cNvSpPr>
            <p:nvPr/>
          </p:nvSpPr>
          <p:spPr bwMode="auto">
            <a:xfrm>
              <a:off x="2869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2" name="Freeform 1031"/>
            <p:cNvSpPr>
              <a:spLocks/>
            </p:cNvSpPr>
            <p:nvPr/>
          </p:nvSpPr>
          <p:spPr bwMode="auto">
            <a:xfrm>
              <a:off x="2869" y="3970"/>
              <a:ext cx="7" cy="5"/>
            </a:xfrm>
            <a:custGeom>
              <a:avLst/>
              <a:gdLst>
                <a:gd name="T0" fmla="*/ 0 w 14"/>
                <a:gd name="T1" fmla="*/ 5 h 10"/>
                <a:gd name="T2" fmla="*/ 2 w 14"/>
                <a:gd name="T3" fmla="*/ 3 h 10"/>
                <a:gd name="T4" fmla="*/ 3 w 14"/>
                <a:gd name="T5" fmla="*/ 1 h 10"/>
                <a:gd name="T6" fmla="*/ 5 w 14"/>
                <a:gd name="T7" fmla="*/ 0 h 10"/>
                <a:gd name="T8" fmla="*/ 7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0" y="10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3" name="Freeform 1032"/>
            <p:cNvSpPr>
              <a:spLocks/>
            </p:cNvSpPr>
            <p:nvPr/>
          </p:nvSpPr>
          <p:spPr bwMode="auto">
            <a:xfrm>
              <a:off x="2879" y="3970"/>
              <a:ext cx="9" cy="11"/>
            </a:xfrm>
            <a:custGeom>
              <a:avLst/>
              <a:gdLst>
                <a:gd name="T0" fmla="*/ 9 w 19"/>
                <a:gd name="T1" fmla="*/ 2 h 23"/>
                <a:gd name="T2" fmla="*/ 8 w 19"/>
                <a:gd name="T3" fmla="*/ 1 h 23"/>
                <a:gd name="T4" fmla="*/ 5 w 19"/>
                <a:gd name="T5" fmla="*/ 0 h 23"/>
                <a:gd name="T6" fmla="*/ 3 w 19"/>
                <a:gd name="T7" fmla="*/ 0 h 23"/>
                <a:gd name="T8" fmla="*/ 0 w 19"/>
                <a:gd name="T9" fmla="*/ 1 h 23"/>
                <a:gd name="T10" fmla="*/ 0 w 19"/>
                <a:gd name="T11" fmla="*/ 2 h 23"/>
                <a:gd name="T12" fmla="*/ 0 w 19"/>
                <a:gd name="T13" fmla="*/ 4 h 23"/>
                <a:gd name="T14" fmla="*/ 2 w 19"/>
                <a:gd name="T15" fmla="*/ 5 h 23"/>
                <a:gd name="T16" fmla="*/ 7 w 19"/>
                <a:gd name="T17" fmla="*/ 5 h 23"/>
                <a:gd name="T18" fmla="*/ 8 w 19"/>
                <a:gd name="T19" fmla="*/ 6 h 23"/>
                <a:gd name="T20" fmla="*/ 9 w 19"/>
                <a:gd name="T21" fmla="*/ 8 h 23"/>
                <a:gd name="T22" fmla="*/ 9 w 19"/>
                <a:gd name="T23" fmla="*/ 9 h 23"/>
                <a:gd name="T24" fmla="*/ 8 w 19"/>
                <a:gd name="T25" fmla="*/ 10 h 23"/>
                <a:gd name="T26" fmla="*/ 5 w 19"/>
                <a:gd name="T27" fmla="*/ 11 h 23"/>
                <a:gd name="T28" fmla="*/ 3 w 19"/>
                <a:gd name="T29" fmla="*/ 11 h 23"/>
                <a:gd name="T30" fmla="*/ 0 w 19"/>
                <a:gd name="T31" fmla="*/ 10 h 23"/>
                <a:gd name="T32" fmla="*/ 0 w 19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3"/>
                <a:gd name="T53" fmla="*/ 19 w 19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3">
                  <a:moveTo>
                    <a:pt x="19" y="5"/>
                  </a:moveTo>
                  <a:lnTo>
                    <a:pt x="16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1" y="21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4" name="Freeform 1033"/>
            <p:cNvSpPr>
              <a:spLocks/>
            </p:cNvSpPr>
            <p:nvPr/>
          </p:nvSpPr>
          <p:spPr bwMode="auto">
            <a:xfrm>
              <a:off x="2902" y="3937"/>
              <a:ext cx="16" cy="15"/>
            </a:xfrm>
            <a:custGeom>
              <a:avLst/>
              <a:gdLst>
                <a:gd name="T0" fmla="*/ 16 w 32"/>
                <a:gd name="T1" fmla="*/ 8 h 31"/>
                <a:gd name="T2" fmla="*/ 15 w 32"/>
                <a:gd name="T3" fmla="*/ 5 h 31"/>
                <a:gd name="T4" fmla="*/ 13 w 32"/>
                <a:gd name="T5" fmla="*/ 2 h 31"/>
                <a:gd name="T6" fmla="*/ 11 w 32"/>
                <a:gd name="T7" fmla="*/ 0 h 31"/>
                <a:gd name="T8" fmla="*/ 7 w 32"/>
                <a:gd name="T9" fmla="*/ 0 h 31"/>
                <a:gd name="T10" fmla="*/ 4 w 32"/>
                <a:gd name="T11" fmla="*/ 0 h 31"/>
                <a:gd name="T12" fmla="*/ 2 w 32"/>
                <a:gd name="T13" fmla="*/ 2 h 31"/>
                <a:gd name="T14" fmla="*/ 1 w 32"/>
                <a:gd name="T15" fmla="*/ 5 h 31"/>
                <a:gd name="T16" fmla="*/ 0 w 32"/>
                <a:gd name="T17" fmla="*/ 8 h 31"/>
                <a:gd name="T18" fmla="*/ 1 w 32"/>
                <a:gd name="T19" fmla="*/ 10 h 31"/>
                <a:gd name="T20" fmla="*/ 2 w 32"/>
                <a:gd name="T21" fmla="*/ 13 h 31"/>
                <a:gd name="T22" fmla="*/ 4 w 32"/>
                <a:gd name="T23" fmla="*/ 15 h 31"/>
                <a:gd name="T24" fmla="*/ 7 w 32"/>
                <a:gd name="T25" fmla="*/ 15 h 31"/>
                <a:gd name="T26" fmla="*/ 11 w 32"/>
                <a:gd name="T27" fmla="*/ 15 h 31"/>
                <a:gd name="T28" fmla="*/ 13 w 32"/>
                <a:gd name="T29" fmla="*/ 13 h 31"/>
                <a:gd name="T30" fmla="*/ 15 w 32"/>
                <a:gd name="T31" fmla="*/ 10 h 31"/>
                <a:gd name="T32" fmla="*/ 16 w 32"/>
                <a:gd name="T33" fmla="*/ 8 h 31"/>
                <a:gd name="T34" fmla="*/ 16 w 32"/>
                <a:gd name="T35" fmla="*/ 8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1"/>
                <a:gd name="T56" fmla="*/ 32 w 32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1">
                  <a:moveTo>
                    <a:pt x="32" y="16"/>
                  </a:moveTo>
                  <a:lnTo>
                    <a:pt x="30" y="10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22" y="30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5" name="Freeform 1034"/>
            <p:cNvSpPr>
              <a:spLocks/>
            </p:cNvSpPr>
            <p:nvPr/>
          </p:nvSpPr>
          <p:spPr bwMode="auto">
            <a:xfrm>
              <a:off x="2708" y="3935"/>
              <a:ext cx="16" cy="17"/>
            </a:xfrm>
            <a:custGeom>
              <a:avLst/>
              <a:gdLst>
                <a:gd name="T0" fmla="*/ 0 w 33"/>
                <a:gd name="T1" fmla="*/ 0 h 34"/>
                <a:gd name="T2" fmla="*/ 4 w 33"/>
                <a:gd name="T3" fmla="*/ 17 h 34"/>
                <a:gd name="T4" fmla="*/ 8 w 33"/>
                <a:gd name="T5" fmla="*/ 0 h 34"/>
                <a:gd name="T6" fmla="*/ 12 w 33"/>
                <a:gd name="T7" fmla="*/ 17 h 34"/>
                <a:gd name="T8" fmla="*/ 16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0" y="0"/>
                  </a:moveTo>
                  <a:lnTo>
                    <a:pt x="8" y="34"/>
                  </a:lnTo>
                  <a:lnTo>
                    <a:pt x="17" y="0"/>
                  </a:lnTo>
                  <a:lnTo>
                    <a:pt x="24" y="34"/>
                  </a:lnTo>
                  <a:lnTo>
                    <a:pt x="3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6" name="Line 1035"/>
            <p:cNvSpPr>
              <a:spLocks noChangeShapeType="1"/>
            </p:cNvSpPr>
            <p:nvPr/>
          </p:nvSpPr>
          <p:spPr bwMode="auto">
            <a:xfrm>
              <a:off x="2738" y="3940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7" name="Freeform 1036"/>
            <p:cNvSpPr>
              <a:spLocks/>
            </p:cNvSpPr>
            <p:nvPr/>
          </p:nvSpPr>
          <p:spPr bwMode="auto">
            <a:xfrm>
              <a:off x="2728" y="3940"/>
              <a:ext cx="10" cy="12"/>
            </a:xfrm>
            <a:custGeom>
              <a:avLst/>
              <a:gdLst>
                <a:gd name="T0" fmla="*/ 10 w 20"/>
                <a:gd name="T1" fmla="*/ 3 h 22"/>
                <a:gd name="T2" fmla="*/ 9 w 20"/>
                <a:gd name="T3" fmla="*/ 1 h 22"/>
                <a:gd name="T4" fmla="*/ 6 w 20"/>
                <a:gd name="T5" fmla="*/ 0 h 22"/>
                <a:gd name="T6" fmla="*/ 4 w 20"/>
                <a:gd name="T7" fmla="*/ 0 h 22"/>
                <a:gd name="T8" fmla="*/ 3 w 20"/>
                <a:gd name="T9" fmla="*/ 1 h 22"/>
                <a:gd name="T10" fmla="*/ 1 w 20"/>
                <a:gd name="T11" fmla="*/ 3 h 22"/>
                <a:gd name="T12" fmla="*/ 0 w 20"/>
                <a:gd name="T13" fmla="*/ 5 h 22"/>
                <a:gd name="T14" fmla="*/ 0 w 20"/>
                <a:gd name="T15" fmla="*/ 7 h 22"/>
                <a:gd name="T16" fmla="*/ 1 w 20"/>
                <a:gd name="T17" fmla="*/ 9 h 22"/>
                <a:gd name="T18" fmla="*/ 3 w 20"/>
                <a:gd name="T19" fmla="*/ 11 h 22"/>
                <a:gd name="T20" fmla="*/ 4 w 20"/>
                <a:gd name="T21" fmla="*/ 12 h 22"/>
                <a:gd name="T22" fmla="*/ 6 w 20"/>
                <a:gd name="T23" fmla="*/ 12 h 22"/>
                <a:gd name="T24" fmla="*/ 9 w 20"/>
                <a:gd name="T25" fmla="*/ 11 h 22"/>
                <a:gd name="T26" fmla="*/ 10 w 20"/>
                <a:gd name="T27" fmla="*/ 9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20" y="5"/>
                  </a:moveTo>
                  <a:lnTo>
                    <a:pt x="17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7" y="21"/>
                  </a:lnTo>
                  <a:lnTo>
                    <a:pt x="2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8" name="Line 1037"/>
            <p:cNvSpPr>
              <a:spLocks noChangeShapeType="1"/>
            </p:cNvSpPr>
            <p:nvPr/>
          </p:nvSpPr>
          <p:spPr bwMode="auto">
            <a:xfrm>
              <a:off x="2744" y="3940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29" name="Freeform 1038"/>
            <p:cNvSpPr>
              <a:spLocks/>
            </p:cNvSpPr>
            <p:nvPr/>
          </p:nvSpPr>
          <p:spPr bwMode="auto">
            <a:xfrm>
              <a:off x="2744" y="3940"/>
              <a:ext cx="7" cy="5"/>
            </a:xfrm>
            <a:custGeom>
              <a:avLst/>
              <a:gdLst>
                <a:gd name="T0" fmla="*/ 0 w 13"/>
                <a:gd name="T1" fmla="*/ 5 h 10"/>
                <a:gd name="T2" fmla="*/ 1 w 13"/>
                <a:gd name="T3" fmla="*/ 3 h 10"/>
                <a:gd name="T4" fmla="*/ 3 w 13"/>
                <a:gd name="T5" fmla="*/ 1 h 10"/>
                <a:gd name="T6" fmla="*/ 4 w 13"/>
                <a:gd name="T7" fmla="*/ 0 h 10"/>
                <a:gd name="T8" fmla="*/ 7 w 13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0" y="10"/>
                  </a:moveTo>
                  <a:lnTo>
                    <a:pt x="1" y="5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0" name="Line 1039"/>
            <p:cNvSpPr>
              <a:spLocks noChangeShapeType="1"/>
            </p:cNvSpPr>
            <p:nvPr/>
          </p:nvSpPr>
          <p:spPr bwMode="auto">
            <a:xfrm>
              <a:off x="2755" y="3940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1" name="Freeform 1040"/>
            <p:cNvSpPr>
              <a:spLocks/>
            </p:cNvSpPr>
            <p:nvPr/>
          </p:nvSpPr>
          <p:spPr bwMode="auto">
            <a:xfrm>
              <a:off x="2755" y="3940"/>
              <a:ext cx="9" cy="12"/>
            </a:xfrm>
            <a:custGeom>
              <a:avLst/>
              <a:gdLst>
                <a:gd name="T0" fmla="*/ 0 w 19"/>
                <a:gd name="T1" fmla="*/ 3 h 22"/>
                <a:gd name="T2" fmla="*/ 2 w 19"/>
                <a:gd name="T3" fmla="*/ 1 h 22"/>
                <a:gd name="T4" fmla="*/ 4 w 19"/>
                <a:gd name="T5" fmla="*/ 0 h 22"/>
                <a:gd name="T6" fmla="*/ 7 w 19"/>
                <a:gd name="T7" fmla="*/ 0 h 22"/>
                <a:gd name="T8" fmla="*/ 8 w 19"/>
                <a:gd name="T9" fmla="*/ 1 h 22"/>
                <a:gd name="T10" fmla="*/ 9 w 19"/>
                <a:gd name="T11" fmla="*/ 3 h 22"/>
                <a:gd name="T12" fmla="*/ 9 w 19"/>
                <a:gd name="T13" fmla="*/ 1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2"/>
                <a:gd name="T23" fmla="*/ 19 w 1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2">
                  <a:moveTo>
                    <a:pt x="0" y="6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6"/>
                  </a:lnTo>
                  <a:lnTo>
                    <a:pt x="19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2" name="Freeform 1041"/>
            <p:cNvSpPr>
              <a:spLocks/>
            </p:cNvSpPr>
            <p:nvPr/>
          </p:nvSpPr>
          <p:spPr bwMode="auto">
            <a:xfrm>
              <a:off x="2764" y="3940"/>
              <a:ext cx="10" cy="12"/>
            </a:xfrm>
            <a:custGeom>
              <a:avLst/>
              <a:gdLst>
                <a:gd name="T0" fmla="*/ 0 w 18"/>
                <a:gd name="T1" fmla="*/ 3 h 22"/>
                <a:gd name="T2" fmla="*/ 2 w 18"/>
                <a:gd name="T3" fmla="*/ 1 h 22"/>
                <a:gd name="T4" fmla="*/ 4 w 18"/>
                <a:gd name="T5" fmla="*/ 0 h 22"/>
                <a:gd name="T6" fmla="*/ 7 w 18"/>
                <a:gd name="T7" fmla="*/ 0 h 22"/>
                <a:gd name="T8" fmla="*/ 9 w 18"/>
                <a:gd name="T9" fmla="*/ 1 h 22"/>
                <a:gd name="T10" fmla="*/ 10 w 18"/>
                <a:gd name="T11" fmla="*/ 3 h 22"/>
                <a:gd name="T12" fmla="*/ 10 w 18"/>
                <a:gd name="T13" fmla="*/ 1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0" y="6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8" y="6"/>
                  </a:lnTo>
                  <a:lnTo>
                    <a:pt x="18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3" name="Freeform 1042"/>
            <p:cNvSpPr>
              <a:spLocks/>
            </p:cNvSpPr>
            <p:nvPr/>
          </p:nvSpPr>
          <p:spPr bwMode="auto">
            <a:xfrm>
              <a:off x="2792" y="3935"/>
              <a:ext cx="8" cy="17"/>
            </a:xfrm>
            <a:custGeom>
              <a:avLst/>
              <a:gdLst>
                <a:gd name="T0" fmla="*/ 8 w 16"/>
                <a:gd name="T1" fmla="*/ 0 h 34"/>
                <a:gd name="T2" fmla="*/ 8 w 16"/>
                <a:gd name="T3" fmla="*/ 13 h 34"/>
                <a:gd name="T4" fmla="*/ 7 w 16"/>
                <a:gd name="T5" fmla="*/ 16 h 34"/>
                <a:gd name="T6" fmla="*/ 6 w 16"/>
                <a:gd name="T7" fmla="*/ 17 h 34"/>
                <a:gd name="T8" fmla="*/ 5 w 16"/>
                <a:gd name="T9" fmla="*/ 17 h 34"/>
                <a:gd name="T10" fmla="*/ 3 w 16"/>
                <a:gd name="T11" fmla="*/ 17 h 34"/>
                <a:gd name="T12" fmla="*/ 1 w 16"/>
                <a:gd name="T13" fmla="*/ 17 h 34"/>
                <a:gd name="T14" fmla="*/ 1 w 16"/>
                <a:gd name="T15" fmla="*/ 16 h 34"/>
                <a:gd name="T16" fmla="*/ 0 w 16"/>
                <a:gd name="T17" fmla="*/ 13 h 34"/>
                <a:gd name="T18" fmla="*/ 0 w 16"/>
                <a:gd name="T19" fmla="*/ 1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4"/>
                <a:gd name="T32" fmla="*/ 16 w 1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4">
                  <a:moveTo>
                    <a:pt x="16" y="0"/>
                  </a:moveTo>
                  <a:lnTo>
                    <a:pt x="16" y="27"/>
                  </a:lnTo>
                  <a:lnTo>
                    <a:pt x="15" y="32"/>
                  </a:lnTo>
                  <a:lnTo>
                    <a:pt x="13" y="33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4" name="Freeform 1043"/>
            <p:cNvSpPr>
              <a:spLocks/>
            </p:cNvSpPr>
            <p:nvPr/>
          </p:nvSpPr>
          <p:spPr bwMode="auto">
            <a:xfrm>
              <a:off x="2807" y="3940"/>
              <a:ext cx="8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9 h 22"/>
                <a:gd name="T4" fmla="*/ 0 w 17"/>
                <a:gd name="T5" fmla="*/ 11 h 22"/>
                <a:gd name="T6" fmla="*/ 2 w 17"/>
                <a:gd name="T7" fmla="*/ 12 h 22"/>
                <a:gd name="T8" fmla="*/ 5 w 17"/>
                <a:gd name="T9" fmla="*/ 12 h 22"/>
                <a:gd name="T10" fmla="*/ 6 w 17"/>
                <a:gd name="T11" fmla="*/ 11 h 22"/>
                <a:gd name="T12" fmla="*/ 8 w 17"/>
                <a:gd name="T13" fmla="*/ 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2"/>
                <a:gd name="T23" fmla="*/ 17 w 1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2">
                  <a:moveTo>
                    <a:pt x="0" y="0"/>
                  </a:moveTo>
                  <a:lnTo>
                    <a:pt x="0" y="16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2" y="21"/>
                  </a:lnTo>
                  <a:lnTo>
                    <a:pt x="17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5" name="Line 1044"/>
            <p:cNvSpPr>
              <a:spLocks noChangeShapeType="1"/>
            </p:cNvSpPr>
            <p:nvPr/>
          </p:nvSpPr>
          <p:spPr bwMode="auto">
            <a:xfrm>
              <a:off x="2815" y="3940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6" name="Line 1045"/>
            <p:cNvSpPr>
              <a:spLocks noChangeShapeType="1"/>
            </p:cNvSpPr>
            <p:nvPr/>
          </p:nvSpPr>
          <p:spPr bwMode="auto">
            <a:xfrm>
              <a:off x="2822" y="394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7" name="Freeform 1046"/>
            <p:cNvSpPr>
              <a:spLocks/>
            </p:cNvSpPr>
            <p:nvPr/>
          </p:nvSpPr>
          <p:spPr bwMode="auto">
            <a:xfrm>
              <a:off x="2822" y="3940"/>
              <a:ext cx="10" cy="12"/>
            </a:xfrm>
            <a:custGeom>
              <a:avLst/>
              <a:gdLst>
                <a:gd name="T0" fmla="*/ 0 w 20"/>
                <a:gd name="T1" fmla="*/ 3 h 22"/>
                <a:gd name="T2" fmla="*/ 1 w 20"/>
                <a:gd name="T3" fmla="*/ 1 h 22"/>
                <a:gd name="T4" fmla="*/ 3 w 20"/>
                <a:gd name="T5" fmla="*/ 0 h 22"/>
                <a:gd name="T6" fmla="*/ 5 w 20"/>
                <a:gd name="T7" fmla="*/ 0 h 22"/>
                <a:gd name="T8" fmla="*/ 7 w 20"/>
                <a:gd name="T9" fmla="*/ 1 h 22"/>
                <a:gd name="T10" fmla="*/ 9 w 20"/>
                <a:gd name="T11" fmla="*/ 3 h 22"/>
                <a:gd name="T12" fmla="*/ 10 w 20"/>
                <a:gd name="T13" fmla="*/ 5 h 22"/>
                <a:gd name="T14" fmla="*/ 10 w 20"/>
                <a:gd name="T15" fmla="*/ 7 h 22"/>
                <a:gd name="T16" fmla="*/ 9 w 20"/>
                <a:gd name="T17" fmla="*/ 9 h 22"/>
                <a:gd name="T18" fmla="*/ 7 w 20"/>
                <a:gd name="T19" fmla="*/ 11 h 22"/>
                <a:gd name="T20" fmla="*/ 5 w 20"/>
                <a:gd name="T21" fmla="*/ 12 h 22"/>
                <a:gd name="T22" fmla="*/ 3 w 20"/>
                <a:gd name="T23" fmla="*/ 12 h 22"/>
                <a:gd name="T24" fmla="*/ 1 w 20"/>
                <a:gd name="T25" fmla="*/ 11 h 22"/>
                <a:gd name="T26" fmla="*/ 0 w 20"/>
                <a:gd name="T27" fmla="*/ 9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0" y="5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8" name="Freeform 1047"/>
            <p:cNvSpPr>
              <a:spLocks/>
            </p:cNvSpPr>
            <p:nvPr/>
          </p:nvSpPr>
          <p:spPr bwMode="auto">
            <a:xfrm>
              <a:off x="2837" y="3933"/>
              <a:ext cx="1" cy="2"/>
            </a:xfrm>
            <a:custGeom>
              <a:avLst/>
              <a:gdLst>
                <a:gd name="T0" fmla="*/ 0 w 2"/>
                <a:gd name="T1" fmla="*/ 1 h 4"/>
                <a:gd name="T2" fmla="*/ 1 w 2"/>
                <a:gd name="T3" fmla="*/ 2 h 4"/>
                <a:gd name="T4" fmla="*/ 1 w 2"/>
                <a:gd name="T5" fmla="*/ 1 h 4"/>
                <a:gd name="T6" fmla="*/ 1 w 2"/>
                <a:gd name="T7" fmla="*/ 0 h 4"/>
                <a:gd name="T8" fmla="*/ 0 w 2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0" y="2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39" name="Line 1048"/>
            <p:cNvSpPr>
              <a:spLocks noChangeShapeType="1"/>
            </p:cNvSpPr>
            <p:nvPr/>
          </p:nvSpPr>
          <p:spPr bwMode="auto">
            <a:xfrm>
              <a:off x="2838" y="3940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0" name="Freeform 1049"/>
            <p:cNvSpPr>
              <a:spLocks/>
            </p:cNvSpPr>
            <p:nvPr/>
          </p:nvSpPr>
          <p:spPr bwMode="auto">
            <a:xfrm>
              <a:off x="2845" y="3935"/>
              <a:ext cx="4" cy="17"/>
            </a:xfrm>
            <a:custGeom>
              <a:avLst/>
              <a:gdLst>
                <a:gd name="T0" fmla="*/ 0 w 8"/>
                <a:gd name="T1" fmla="*/ 0 h 34"/>
                <a:gd name="T2" fmla="*/ 0 w 8"/>
                <a:gd name="T3" fmla="*/ 14 h 34"/>
                <a:gd name="T4" fmla="*/ 1 w 8"/>
                <a:gd name="T5" fmla="*/ 17 h 34"/>
                <a:gd name="T6" fmla="*/ 2 w 8"/>
                <a:gd name="T7" fmla="*/ 17 h 34"/>
                <a:gd name="T8" fmla="*/ 4 w 8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4"/>
                <a:gd name="T17" fmla="*/ 8 w 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4">
                  <a:moveTo>
                    <a:pt x="0" y="0"/>
                  </a:moveTo>
                  <a:lnTo>
                    <a:pt x="0" y="28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1" name="Line 1050"/>
            <p:cNvSpPr>
              <a:spLocks noChangeShapeType="1"/>
            </p:cNvSpPr>
            <p:nvPr/>
          </p:nvSpPr>
          <p:spPr bwMode="auto">
            <a:xfrm>
              <a:off x="2843" y="3940"/>
              <a:ext cx="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2" name="Freeform 1051"/>
            <p:cNvSpPr>
              <a:spLocks/>
            </p:cNvSpPr>
            <p:nvPr/>
          </p:nvSpPr>
          <p:spPr bwMode="auto">
            <a:xfrm>
              <a:off x="2853" y="3940"/>
              <a:ext cx="10" cy="12"/>
            </a:xfrm>
            <a:custGeom>
              <a:avLst/>
              <a:gdLst>
                <a:gd name="T0" fmla="*/ 0 w 20"/>
                <a:gd name="T1" fmla="*/ 5 h 22"/>
                <a:gd name="T2" fmla="*/ 10 w 20"/>
                <a:gd name="T3" fmla="*/ 5 h 22"/>
                <a:gd name="T4" fmla="*/ 10 w 20"/>
                <a:gd name="T5" fmla="*/ 3 h 22"/>
                <a:gd name="T6" fmla="*/ 10 w 20"/>
                <a:gd name="T7" fmla="*/ 2 h 22"/>
                <a:gd name="T8" fmla="*/ 8 w 20"/>
                <a:gd name="T9" fmla="*/ 1 h 22"/>
                <a:gd name="T10" fmla="*/ 7 w 20"/>
                <a:gd name="T11" fmla="*/ 0 h 22"/>
                <a:gd name="T12" fmla="*/ 5 w 20"/>
                <a:gd name="T13" fmla="*/ 0 h 22"/>
                <a:gd name="T14" fmla="*/ 3 w 20"/>
                <a:gd name="T15" fmla="*/ 1 h 22"/>
                <a:gd name="T16" fmla="*/ 1 w 20"/>
                <a:gd name="T17" fmla="*/ 3 h 22"/>
                <a:gd name="T18" fmla="*/ 0 w 20"/>
                <a:gd name="T19" fmla="*/ 5 h 22"/>
                <a:gd name="T20" fmla="*/ 0 w 20"/>
                <a:gd name="T21" fmla="*/ 7 h 22"/>
                <a:gd name="T22" fmla="*/ 1 w 20"/>
                <a:gd name="T23" fmla="*/ 9 h 22"/>
                <a:gd name="T24" fmla="*/ 3 w 20"/>
                <a:gd name="T25" fmla="*/ 11 h 22"/>
                <a:gd name="T26" fmla="*/ 5 w 20"/>
                <a:gd name="T27" fmla="*/ 12 h 22"/>
                <a:gd name="T28" fmla="*/ 7 w 20"/>
                <a:gd name="T29" fmla="*/ 12 h 22"/>
                <a:gd name="T30" fmla="*/ 8 w 20"/>
                <a:gd name="T31" fmla="*/ 11 h 22"/>
                <a:gd name="T32" fmla="*/ 10 w 20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0" y="10"/>
                  </a:moveTo>
                  <a:lnTo>
                    <a:pt x="20" y="10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2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3" name="Line 1052"/>
            <p:cNvSpPr>
              <a:spLocks noChangeShapeType="1"/>
            </p:cNvSpPr>
            <p:nvPr/>
          </p:nvSpPr>
          <p:spPr bwMode="auto">
            <a:xfrm>
              <a:off x="2869" y="3940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4" name="Freeform 1053"/>
            <p:cNvSpPr>
              <a:spLocks/>
            </p:cNvSpPr>
            <p:nvPr/>
          </p:nvSpPr>
          <p:spPr bwMode="auto">
            <a:xfrm>
              <a:off x="2869" y="3940"/>
              <a:ext cx="7" cy="5"/>
            </a:xfrm>
            <a:custGeom>
              <a:avLst/>
              <a:gdLst>
                <a:gd name="T0" fmla="*/ 0 w 14"/>
                <a:gd name="T1" fmla="*/ 5 h 10"/>
                <a:gd name="T2" fmla="*/ 2 w 14"/>
                <a:gd name="T3" fmla="*/ 3 h 10"/>
                <a:gd name="T4" fmla="*/ 3 w 14"/>
                <a:gd name="T5" fmla="*/ 1 h 10"/>
                <a:gd name="T6" fmla="*/ 5 w 14"/>
                <a:gd name="T7" fmla="*/ 0 h 10"/>
                <a:gd name="T8" fmla="*/ 7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0" y="10"/>
                  </a:moveTo>
                  <a:lnTo>
                    <a:pt x="3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5" name="Freeform 1054"/>
            <p:cNvSpPr>
              <a:spLocks/>
            </p:cNvSpPr>
            <p:nvPr/>
          </p:nvSpPr>
          <p:spPr bwMode="auto">
            <a:xfrm>
              <a:off x="2879" y="3940"/>
              <a:ext cx="9" cy="12"/>
            </a:xfrm>
            <a:custGeom>
              <a:avLst/>
              <a:gdLst>
                <a:gd name="T0" fmla="*/ 9 w 19"/>
                <a:gd name="T1" fmla="*/ 3 h 22"/>
                <a:gd name="T2" fmla="*/ 8 w 19"/>
                <a:gd name="T3" fmla="*/ 1 h 22"/>
                <a:gd name="T4" fmla="*/ 5 w 19"/>
                <a:gd name="T5" fmla="*/ 0 h 22"/>
                <a:gd name="T6" fmla="*/ 3 w 19"/>
                <a:gd name="T7" fmla="*/ 0 h 22"/>
                <a:gd name="T8" fmla="*/ 0 w 19"/>
                <a:gd name="T9" fmla="*/ 1 h 22"/>
                <a:gd name="T10" fmla="*/ 0 w 19"/>
                <a:gd name="T11" fmla="*/ 3 h 22"/>
                <a:gd name="T12" fmla="*/ 0 w 19"/>
                <a:gd name="T13" fmla="*/ 4 h 22"/>
                <a:gd name="T14" fmla="*/ 2 w 19"/>
                <a:gd name="T15" fmla="*/ 5 h 22"/>
                <a:gd name="T16" fmla="*/ 7 w 19"/>
                <a:gd name="T17" fmla="*/ 6 h 22"/>
                <a:gd name="T18" fmla="*/ 8 w 19"/>
                <a:gd name="T19" fmla="*/ 7 h 22"/>
                <a:gd name="T20" fmla="*/ 9 w 19"/>
                <a:gd name="T21" fmla="*/ 9 h 22"/>
                <a:gd name="T22" fmla="*/ 9 w 19"/>
                <a:gd name="T23" fmla="*/ 9 h 22"/>
                <a:gd name="T24" fmla="*/ 8 w 19"/>
                <a:gd name="T25" fmla="*/ 11 h 22"/>
                <a:gd name="T26" fmla="*/ 5 w 19"/>
                <a:gd name="T27" fmla="*/ 12 h 22"/>
                <a:gd name="T28" fmla="*/ 3 w 19"/>
                <a:gd name="T29" fmla="*/ 12 h 22"/>
                <a:gd name="T30" fmla="*/ 0 w 19"/>
                <a:gd name="T31" fmla="*/ 11 h 22"/>
                <a:gd name="T32" fmla="*/ 0 w 19"/>
                <a:gd name="T33" fmla="*/ 9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9" y="5"/>
                  </a:moveTo>
                  <a:lnTo>
                    <a:pt x="16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1" y="21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6" name="Line 1055"/>
            <p:cNvSpPr>
              <a:spLocks noChangeShapeType="1"/>
            </p:cNvSpPr>
            <p:nvPr/>
          </p:nvSpPr>
          <p:spPr bwMode="auto">
            <a:xfrm>
              <a:off x="2039" y="4034"/>
              <a:ext cx="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7" name="Line 1056"/>
            <p:cNvSpPr>
              <a:spLocks noChangeShapeType="1"/>
            </p:cNvSpPr>
            <p:nvPr/>
          </p:nvSpPr>
          <p:spPr bwMode="auto">
            <a:xfrm>
              <a:off x="2067" y="4034"/>
              <a:ext cx="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8" name="Line 1057"/>
            <p:cNvSpPr>
              <a:spLocks noChangeShapeType="1"/>
            </p:cNvSpPr>
            <p:nvPr/>
          </p:nvSpPr>
          <p:spPr bwMode="auto">
            <a:xfrm>
              <a:off x="2095" y="4034"/>
              <a:ext cx="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49" name="Line 1058"/>
            <p:cNvSpPr>
              <a:spLocks noChangeShapeType="1"/>
            </p:cNvSpPr>
            <p:nvPr/>
          </p:nvSpPr>
          <p:spPr bwMode="auto">
            <a:xfrm>
              <a:off x="2123" y="4034"/>
              <a:ext cx="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0" name="Freeform 1059"/>
            <p:cNvSpPr>
              <a:spLocks/>
            </p:cNvSpPr>
            <p:nvPr/>
          </p:nvSpPr>
          <p:spPr bwMode="auto">
            <a:xfrm>
              <a:off x="2172" y="4024"/>
              <a:ext cx="12" cy="17"/>
            </a:xfrm>
            <a:custGeom>
              <a:avLst/>
              <a:gdLst>
                <a:gd name="T0" fmla="*/ 1 w 24"/>
                <a:gd name="T1" fmla="*/ 4 h 35"/>
                <a:gd name="T2" fmla="*/ 1 w 24"/>
                <a:gd name="T3" fmla="*/ 4 h 35"/>
                <a:gd name="T4" fmla="*/ 2 w 24"/>
                <a:gd name="T5" fmla="*/ 2 h 35"/>
                <a:gd name="T6" fmla="*/ 3 w 24"/>
                <a:gd name="T7" fmla="*/ 1 h 35"/>
                <a:gd name="T8" fmla="*/ 5 w 24"/>
                <a:gd name="T9" fmla="*/ 0 h 35"/>
                <a:gd name="T10" fmla="*/ 7 w 24"/>
                <a:gd name="T11" fmla="*/ 0 h 35"/>
                <a:gd name="T12" fmla="*/ 10 w 24"/>
                <a:gd name="T13" fmla="*/ 1 h 35"/>
                <a:gd name="T14" fmla="*/ 10 w 24"/>
                <a:gd name="T15" fmla="*/ 2 h 35"/>
                <a:gd name="T16" fmla="*/ 11 w 24"/>
                <a:gd name="T17" fmla="*/ 4 h 35"/>
                <a:gd name="T18" fmla="*/ 11 w 24"/>
                <a:gd name="T19" fmla="*/ 5 h 35"/>
                <a:gd name="T20" fmla="*/ 10 w 24"/>
                <a:gd name="T21" fmla="*/ 7 h 35"/>
                <a:gd name="T22" fmla="*/ 8 w 24"/>
                <a:gd name="T23" fmla="*/ 9 h 35"/>
                <a:gd name="T24" fmla="*/ 0 w 24"/>
                <a:gd name="T25" fmla="*/ 17 h 35"/>
                <a:gd name="T26" fmla="*/ 12 w 24"/>
                <a:gd name="T27" fmla="*/ 17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5"/>
                <a:gd name="T44" fmla="*/ 24 w 24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5">
                  <a:moveTo>
                    <a:pt x="1" y="9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0" y="14"/>
                  </a:lnTo>
                  <a:lnTo>
                    <a:pt x="16" y="19"/>
                  </a:lnTo>
                  <a:lnTo>
                    <a:pt x="0" y="35"/>
                  </a:lnTo>
                  <a:lnTo>
                    <a:pt x="24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1" name="Freeform 1060"/>
            <p:cNvSpPr>
              <a:spLocks/>
            </p:cNvSpPr>
            <p:nvPr/>
          </p:nvSpPr>
          <p:spPr bwMode="auto">
            <a:xfrm>
              <a:off x="2189" y="4024"/>
              <a:ext cx="11" cy="17"/>
            </a:xfrm>
            <a:custGeom>
              <a:avLst/>
              <a:gdLst>
                <a:gd name="T0" fmla="*/ 4 w 23"/>
                <a:gd name="T1" fmla="*/ 0 h 35"/>
                <a:gd name="T2" fmla="*/ 2 w 23"/>
                <a:gd name="T3" fmla="*/ 1 h 35"/>
                <a:gd name="T4" fmla="*/ 1 w 23"/>
                <a:gd name="T5" fmla="*/ 4 h 35"/>
                <a:gd name="T6" fmla="*/ 0 w 23"/>
                <a:gd name="T7" fmla="*/ 7 h 35"/>
                <a:gd name="T8" fmla="*/ 0 w 23"/>
                <a:gd name="T9" fmla="*/ 10 h 35"/>
                <a:gd name="T10" fmla="*/ 1 w 23"/>
                <a:gd name="T11" fmla="*/ 14 h 35"/>
                <a:gd name="T12" fmla="*/ 2 w 23"/>
                <a:gd name="T13" fmla="*/ 17 h 35"/>
                <a:gd name="T14" fmla="*/ 4 w 23"/>
                <a:gd name="T15" fmla="*/ 17 h 35"/>
                <a:gd name="T16" fmla="*/ 6 w 23"/>
                <a:gd name="T17" fmla="*/ 17 h 35"/>
                <a:gd name="T18" fmla="*/ 9 w 23"/>
                <a:gd name="T19" fmla="*/ 17 h 35"/>
                <a:gd name="T20" fmla="*/ 11 w 23"/>
                <a:gd name="T21" fmla="*/ 14 h 35"/>
                <a:gd name="T22" fmla="*/ 11 w 23"/>
                <a:gd name="T23" fmla="*/ 10 h 35"/>
                <a:gd name="T24" fmla="*/ 11 w 23"/>
                <a:gd name="T25" fmla="*/ 7 h 35"/>
                <a:gd name="T26" fmla="*/ 11 w 23"/>
                <a:gd name="T27" fmla="*/ 4 h 35"/>
                <a:gd name="T28" fmla="*/ 9 w 23"/>
                <a:gd name="T29" fmla="*/ 1 h 35"/>
                <a:gd name="T30" fmla="*/ 6 w 23"/>
                <a:gd name="T31" fmla="*/ 0 h 35"/>
                <a:gd name="T32" fmla="*/ 4 w 23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0"/>
                  </a:moveTo>
                  <a:lnTo>
                    <a:pt x="4" y="3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4" y="34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18" y="34"/>
                  </a:lnTo>
                  <a:lnTo>
                    <a:pt x="22" y="29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2" name="Freeform 1061"/>
            <p:cNvSpPr>
              <a:spLocks/>
            </p:cNvSpPr>
            <p:nvPr/>
          </p:nvSpPr>
          <p:spPr bwMode="auto">
            <a:xfrm>
              <a:off x="2205" y="4024"/>
              <a:ext cx="12" cy="17"/>
            </a:xfrm>
            <a:custGeom>
              <a:avLst/>
              <a:gdLst>
                <a:gd name="T0" fmla="*/ 1 w 23"/>
                <a:gd name="T1" fmla="*/ 4 h 35"/>
                <a:gd name="T2" fmla="*/ 1 w 23"/>
                <a:gd name="T3" fmla="*/ 4 h 35"/>
                <a:gd name="T4" fmla="*/ 2 w 23"/>
                <a:gd name="T5" fmla="*/ 2 h 35"/>
                <a:gd name="T6" fmla="*/ 3 w 23"/>
                <a:gd name="T7" fmla="*/ 1 h 35"/>
                <a:gd name="T8" fmla="*/ 4 w 23"/>
                <a:gd name="T9" fmla="*/ 0 h 35"/>
                <a:gd name="T10" fmla="*/ 8 w 23"/>
                <a:gd name="T11" fmla="*/ 0 h 35"/>
                <a:gd name="T12" fmla="*/ 9 w 23"/>
                <a:gd name="T13" fmla="*/ 1 h 35"/>
                <a:gd name="T14" fmla="*/ 10 w 23"/>
                <a:gd name="T15" fmla="*/ 2 h 35"/>
                <a:gd name="T16" fmla="*/ 11 w 23"/>
                <a:gd name="T17" fmla="*/ 4 h 35"/>
                <a:gd name="T18" fmla="*/ 11 w 23"/>
                <a:gd name="T19" fmla="*/ 5 h 35"/>
                <a:gd name="T20" fmla="*/ 10 w 23"/>
                <a:gd name="T21" fmla="*/ 7 h 35"/>
                <a:gd name="T22" fmla="*/ 8 w 23"/>
                <a:gd name="T23" fmla="*/ 9 h 35"/>
                <a:gd name="T24" fmla="*/ 0 w 23"/>
                <a:gd name="T25" fmla="*/ 17 h 35"/>
                <a:gd name="T26" fmla="*/ 12 w 23"/>
                <a:gd name="T27" fmla="*/ 17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35"/>
                <a:gd name="T44" fmla="*/ 23 w 23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35">
                  <a:moveTo>
                    <a:pt x="1" y="9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0" y="14"/>
                  </a:lnTo>
                  <a:lnTo>
                    <a:pt x="16" y="19"/>
                  </a:lnTo>
                  <a:lnTo>
                    <a:pt x="0" y="35"/>
                  </a:lnTo>
                  <a:lnTo>
                    <a:pt x="23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3" name="Freeform 1062"/>
            <p:cNvSpPr>
              <a:spLocks/>
            </p:cNvSpPr>
            <p:nvPr/>
          </p:nvSpPr>
          <p:spPr bwMode="auto">
            <a:xfrm>
              <a:off x="2221" y="4024"/>
              <a:ext cx="12" cy="17"/>
            </a:xfrm>
            <a:custGeom>
              <a:avLst/>
              <a:gdLst>
                <a:gd name="T0" fmla="*/ 5 w 24"/>
                <a:gd name="T1" fmla="*/ 0 h 35"/>
                <a:gd name="T2" fmla="*/ 3 w 24"/>
                <a:gd name="T3" fmla="*/ 1 h 35"/>
                <a:gd name="T4" fmla="*/ 2 w 24"/>
                <a:gd name="T5" fmla="*/ 4 h 35"/>
                <a:gd name="T6" fmla="*/ 0 w 24"/>
                <a:gd name="T7" fmla="*/ 7 h 35"/>
                <a:gd name="T8" fmla="*/ 0 w 24"/>
                <a:gd name="T9" fmla="*/ 10 h 35"/>
                <a:gd name="T10" fmla="*/ 2 w 24"/>
                <a:gd name="T11" fmla="*/ 14 h 35"/>
                <a:gd name="T12" fmla="*/ 3 w 24"/>
                <a:gd name="T13" fmla="*/ 17 h 35"/>
                <a:gd name="T14" fmla="*/ 5 w 24"/>
                <a:gd name="T15" fmla="*/ 17 h 35"/>
                <a:gd name="T16" fmla="*/ 7 w 24"/>
                <a:gd name="T17" fmla="*/ 17 h 35"/>
                <a:gd name="T18" fmla="*/ 10 w 24"/>
                <a:gd name="T19" fmla="*/ 17 h 35"/>
                <a:gd name="T20" fmla="*/ 11 w 24"/>
                <a:gd name="T21" fmla="*/ 14 h 35"/>
                <a:gd name="T22" fmla="*/ 12 w 24"/>
                <a:gd name="T23" fmla="*/ 10 h 35"/>
                <a:gd name="T24" fmla="*/ 12 w 24"/>
                <a:gd name="T25" fmla="*/ 7 h 35"/>
                <a:gd name="T26" fmla="*/ 11 w 24"/>
                <a:gd name="T27" fmla="*/ 4 h 35"/>
                <a:gd name="T28" fmla="*/ 10 w 24"/>
                <a:gd name="T29" fmla="*/ 1 h 35"/>
                <a:gd name="T30" fmla="*/ 7 w 24"/>
                <a:gd name="T31" fmla="*/ 0 h 35"/>
                <a:gd name="T32" fmla="*/ 5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0" y="0"/>
                  </a:moveTo>
                  <a:lnTo>
                    <a:pt x="5" y="3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5" y="34"/>
                  </a:lnTo>
                  <a:lnTo>
                    <a:pt x="10" y="35"/>
                  </a:lnTo>
                  <a:lnTo>
                    <a:pt x="14" y="35"/>
                  </a:lnTo>
                  <a:lnTo>
                    <a:pt x="19" y="34"/>
                  </a:lnTo>
                  <a:lnTo>
                    <a:pt x="22" y="29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22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4" name="Freeform 1063"/>
            <p:cNvSpPr>
              <a:spLocks/>
            </p:cNvSpPr>
            <p:nvPr/>
          </p:nvSpPr>
          <p:spPr bwMode="auto">
            <a:xfrm>
              <a:off x="2252" y="4020"/>
              <a:ext cx="6" cy="28"/>
            </a:xfrm>
            <a:custGeom>
              <a:avLst/>
              <a:gdLst>
                <a:gd name="T0" fmla="*/ 6 w 11"/>
                <a:gd name="T1" fmla="*/ 0 h 55"/>
                <a:gd name="T2" fmla="*/ 4 w 11"/>
                <a:gd name="T3" fmla="*/ 2 h 55"/>
                <a:gd name="T4" fmla="*/ 3 w 11"/>
                <a:gd name="T5" fmla="*/ 5 h 55"/>
                <a:gd name="T6" fmla="*/ 1 w 11"/>
                <a:gd name="T7" fmla="*/ 8 h 55"/>
                <a:gd name="T8" fmla="*/ 0 w 11"/>
                <a:gd name="T9" fmla="*/ 12 h 55"/>
                <a:gd name="T10" fmla="*/ 0 w 11"/>
                <a:gd name="T11" fmla="*/ 15 h 55"/>
                <a:gd name="T12" fmla="*/ 1 w 11"/>
                <a:gd name="T13" fmla="*/ 20 h 55"/>
                <a:gd name="T14" fmla="*/ 3 w 11"/>
                <a:gd name="T15" fmla="*/ 23 h 55"/>
                <a:gd name="T16" fmla="*/ 4 w 11"/>
                <a:gd name="T17" fmla="*/ 26 h 55"/>
                <a:gd name="T18" fmla="*/ 6 w 11"/>
                <a:gd name="T19" fmla="*/ 2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5"/>
                <a:gd name="T32" fmla="*/ 11 w 11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5">
                  <a:moveTo>
                    <a:pt x="11" y="0"/>
                  </a:moveTo>
                  <a:lnTo>
                    <a:pt x="8" y="4"/>
                  </a:lnTo>
                  <a:lnTo>
                    <a:pt x="5" y="9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1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5" name="Freeform 1064"/>
            <p:cNvSpPr>
              <a:spLocks/>
            </p:cNvSpPr>
            <p:nvPr/>
          </p:nvSpPr>
          <p:spPr bwMode="auto">
            <a:xfrm>
              <a:off x="2263" y="4024"/>
              <a:ext cx="12" cy="17"/>
            </a:xfrm>
            <a:custGeom>
              <a:avLst/>
              <a:gdLst>
                <a:gd name="T0" fmla="*/ 12 w 25"/>
                <a:gd name="T1" fmla="*/ 4 h 35"/>
                <a:gd name="T2" fmla="*/ 11 w 25"/>
                <a:gd name="T3" fmla="*/ 2 h 35"/>
                <a:gd name="T4" fmla="*/ 10 w 25"/>
                <a:gd name="T5" fmla="*/ 1 h 35"/>
                <a:gd name="T6" fmla="*/ 8 w 25"/>
                <a:gd name="T7" fmla="*/ 0 h 35"/>
                <a:gd name="T8" fmla="*/ 5 w 25"/>
                <a:gd name="T9" fmla="*/ 0 h 35"/>
                <a:gd name="T10" fmla="*/ 3 w 25"/>
                <a:gd name="T11" fmla="*/ 1 h 35"/>
                <a:gd name="T12" fmla="*/ 1 w 25"/>
                <a:gd name="T13" fmla="*/ 2 h 35"/>
                <a:gd name="T14" fmla="*/ 1 w 25"/>
                <a:gd name="T15" fmla="*/ 4 h 35"/>
                <a:gd name="T16" fmla="*/ 0 w 25"/>
                <a:gd name="T17" fmla="*/ 7 h 35"/>
                <a:gd name="T18" fmla="*/ 0 w 25"/>
                <a:gd name="T19" fmla="*/ 11 h 35"/>
                <a:gd name="T20" fmla="*/ 1 w 25"/>
                <a:gd name="T21" fmla="*/ 14 h 35"/>
                <a:gd name="T22" fmla="*/ 1 w 25"/>
                <a:gd name="T23" fmla="*/ 15 h 35"/>
                <a:gd name="T24" fmla="*/ 3 w 25"/>
                <a:gd name="T25" fmla="*/ 17 h 35"/>
                <a:gd name="T26" fmla="*/ 5 w 25"/>
                <a:gd name="T27" fmla="*/ 17 h 35"/>
                <a:gd name="T28" fmla="*/ 8 w 25"/>
                <a:gd name="T29" fmla="*/ 17 h 35"/>
                <a:gd name="T30" fmla="*/ 10 w 25"/>
                <a:gd name="T31" fmla="*/ 17 h 35"/>
                <a:gd name="T32" fmla="*/ 11 w 25"/>
                <a:gd name="T33" fmla="*/ 15 h 35"/>
                <a:gd name="T34" fmla="*/ 12 w 25"/>
                <a:gd name="T35" fmla="*/ 1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5"/>
                <a:gd name="T56" fmla="*/ 25 w 25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5">
                  <a:moveTo>
                    <a:pt x="25" y="9"/>
                  </a:moveTo>
                  <a:lnTo>
                    <a:pt x="23" y="5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7" y="34"/>
                  </a:lnTo>
                  <a:lnTo>
                    <a:pt x="10" y="35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0"/>
                  </a:lnTo>
                  <a:lnTo>
                    <a:pt x="25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6" name="Freeform 1065"/>
            <p:cNvSpPr>
              <a:spLocks/>
            </p:cNvSpPr>
            <p:nvPr/>
          </p:nvSpPr>
          <p:spPr bwMode="auto">
            <a:xfrm>
              <a:off x="2280" y="4024"/>
              <a:ext cx="13" cy="17"/>
            </a:xfrm>
            <a:custGeom>
              <a:avLst/>
              <a:gdLst>
                <a:gd name="T0" fmla="*/ 5 w 26"/>
                <a:gd name="T1" fmla="*/ 0 h 35"/>
                <a:gd name="T2" fmla="*/ 3 w 26"/>
                <a:gd name="T3" fmla="*/ 1 h 35"/>
                <a:gd name="T4" fmla="*/ 2 w 26"/>
                <a:gd name="T5" fmla="*/ 2 h 35"/>
                <a:gd name="T6" fmla="*/ 1 w 26"/>
                <a:gd name="T7" fmla="*/ 4 h 35"/>
                <a:gd name="T8" fmla="*/ 0 w 26"/>
                <a:gd name="T9" fmla="*/ 7 h 35"/>
                <a:gd name="T10" fmla="*/ 0 w 26"/>
                <a:gd name="T11" fmla="*/ 11 h 35"/>
                <a:gd name="T12" fmla="*/ 1 w 26"/>
                <a:gd name="T13" fmla="*/ 14 h 35"/>
                <a:gd name="T14" fmla="*/ 2 w 26"/>
                <a:gd name="T15" fmla="*/ 15 h 35"/>
                <a:gd name="T16" fmla="*/ 3 w 26"/>
                <a:gd name="T17" fmla="*/ 17 h 35"/>
                <a:gd name="T18" fmla="*/ 5 w 26"/>
                <a:gd name="T19" fmla="*/ 17 h 35"/>
                <a:gd name="T20" fmla="*/ 8 w 26"/>
                <a:gd name="T21" fmla="*/ 17 h 35"/>
                <a:gd name="T22" fmla="*/ 10 w 26"/>
                <a:gd name="T23" fmla="*/ 17 h 35"/>
                <a:gd name="T24" fmla="*/ 12 w 26"/>
                <a:gd name="T25" fmla="*/ 15 h 35"/>
                <a:gd name="T26" fmla="*/ 12 w 26"/>
                <a:gd name="T27" fmla="*/ 14 h 35"/>
                <a:gd name="T28" fmla="*/ 13 w 26"/>
                <a:gd name="T29" fmla="*/ 11 h 35"/>
                <a:gd name="T30" fmla="*/ 13 w 26"/>
                <a:gd name="T31" fmla="*/ 7 h 35"/>
                <a:gd name="T32" fmla="*/ 12 w 26"/>
                <a:gd name="T33" fmla="*/ 4 h 35"/>
                <a:gd name="T34" fmla="*/ 12 w 26"/>
                <a:gd name="T35" fmla="*/ 2 h 35"/>
                <a:gd name="T36" fmla="*/ 10 w 26"/>
                <a:gd name="T37" fmla="*/ 1 h 35"/>
                <a:gd name="T38" fmla="*/ 8 w 26"/>
                <a:gd name="T39" fmla="*/ 0 h 35"/>
                <a:gd name="T40" fmla="*/ 5 w 2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35"/>
                <a:gd name="T65" fmla="*/ 26 w 2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35">
                  <a:moveTo>
                    <a:pt x="10" y="0"/>
                  </a:moveTo>
                  <a:lnTo>
                    <a:pt x="6" y="3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3" y="30"/>
                  </a:lnTo>
                  <a:lnTo>
                    <a:pt x="6" y="34"/>
                  </a:lnTo>
                  <a:lnTo>
                    <a:pt x="10" y="35"/>
                  </a:lnTo>
                  <a:lnTo>
                    <a:pt x="16" y="35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7" name="Line 1066"/>
            <p:cNvSpPr>
              <a:spLocks noChangeShapeType="1"/>
            </p:cNvSpPr>
            <p:nvPr/>
          </p:nvSpPr>
          <p:spPr bwMode="auto">
            <a:xfrm>
              <a:off x="2299" y="402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8" name="Freeform 1067"/>
            <p:cNvSpPr>
              <a:spLocks/>
            </p:cNvSpPr>
            <p:nvPr/>
          </p:nvSpPr>
          <p:spPr bwMode="auto">
            <a:xfrm>
              <a:off x="2299" y="4024"/>
              <a:ext cx="12" cy="17"/>
            </a:xfrm>
            <a:custGeom>
              <a:avLst/>
              <a:gdLst>
                <a:gd name="T0" fmla="*/ 0 w 24"/>
                <a:gd name="T1" fmla="*/ 0 h 35"/>
                <a:gd name="T2" fmla="*/ 6 w 24"/>
                <a:gd name="T3" fmla="*/ 0 h 35"/>
                <a:gd name="T4" fmla="*/ 9 w 24"/>
                <a:gd name="T5" fmla="*/ 1 h 35"/>
                <a:gd name="T6" fmla="*/ 10 w 24"/>
                <a:gd name="T7" fmla="*/ 2 h 35"/>
                <a:gd name="T8" fmla="*/ 11 w 24"/>
                <a:gd name="T9" fmla="*/ 4 h 35"/>
                <a:gd name="T10" fmla="*/ 12 w 24"/>
                <a:gd name="T11" fmla="*/ 7 h 35"/>
                <a:gd name="T12" fmla="*/ 12 w 24"/>
                <a:gd name="T13" fmla="*/ 11 h 35"/>
                <a:gd name="T14" fmla="*/ 11 w 24"/>
                <a:gd name="T15" fmla="*/ 14 h 35"/>
                <a:gd name="T16" fmla="*/ 10 w 24"/>
                <a:gd name="T17" fmla="*/ 15 h 35"/>
                <a:gd name="T18" fmla="*/ 9 w 24"/>
                <a:gd name="T19" fmla="*/ 17 h 35"/>
                <a:gd name="T20" fmla="*/ 6 w 24"/>
                <a:gd name="T21" fmla="*/ 17 h 35"/>
                <a:gd name="T22" fmla="*/ 0 w 24"/>
                <a:gd name="T23" fmla="*/ 1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5"/>
                <a:gd name="T38" fmla="*/ 24 w 2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5">
                  <a:moveTo>
                    <a:pt x="0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2" y="9"/>
                  </a:lnTo>
                  <a:lnTo>
                    <a:pt x="24" y="14"/>
                  </a:lnTo>
                  <a:lnTo>
                    <a:pt x="24" y="23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7" y="34"/>
                  </a:lnTo>
                  <a:lnTo>
                    <a:pt x="12" y="35"/>
                  </a:lnTo>
                  <a:lnTo>
                    <a:pt x="0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59" name="Line 1068"/>
            <p:cNvSpPr>
              <a:spLocks noChangeShapeType="1"/>
            </p:cNvSpPr>
            <p:nvPr/>
          </p:nvSpPr>
          <p:spPr bwMode="auto">
            <a:xfrm>
              <a:off x="2316" y="402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0" name="Line 1069"/>
            <p:cNvSpPr>
              <a:spLocks noChangeShapeType="1"/>
            </p:cNvSpPr>
            <p:nvPr/>
          </p:nvSpPr>
          <p:spPr bwMode="auto">
            <a:xfrm>
              <a:off x="2316" y="4024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1" name="Line 1070"/>
            <p:cNvSpPr>
              <a:spLocks noChangeShapeType="1"/>
            </p:cNvSpPr>
            <p:nvPr/>
          </p:nvSpPr>
          <p:spPr bwMode="auto">
            <a:xfrm>
              <a:off x="2316" y="4032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2" name="Line 1071"/>
            <p:cNvSpPr>
              <a:spLocks noChangeShapeType="1"/>
            </p:cNvSpPr>
            <p:nvPr/>
          </p:nvSpPr>
          <p:spPr bwMode="auto">
            <a:xfrm>
              <a:off x="2316" y="4041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3" name="Line 1072"/>
            <p:cNvSpPr>
              <a:spLocks noChangeShapeType="1"/>
            </p:cNvSpPr>
            <p:nvPr/>
          </p:nvSpPr>
          <p:spPr bwMode="auto">
            <a:xfrm>
              <a:off x="2331" y="4024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4" name="Line 1073"/>
            <p:cNvSpPr>
              <a:spLocks noChangeShapeType="1"/>
            </p:cNvSpPr>
            <p:nvPr/>
          </p:nvSpPr>
          <p:spPr bwMode="auto">
            <a:xfrm flipH="1">
              <a:off x="2331" y="4024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5" name="Freeform 1074"/>
            <p:cNvSpPr>
              <a:spLocks/>
            </p:cNvSpPr>
            <p:nvPr/>
          </p:nvSpPr>
          <p:spPr bwMode="auto">
            <a:xfrm>
              <a:off x="2347" y="4020"/>
              <a:ext cx="6" cy="28"/>
            </a:xfrm>
            <a:custGeom>
              <a:avLst/>
              <a:gdLst>
                <a:gd name="T0" fmla="*/ 0 w 13"/>
                <a:gd name="T1" fmla="*/ 0 h 55"/>
                <a:gd name="T2" fmla="*/ 2 w 13"/>
                <a:gd name="T3" fmla="*/ 2 h 55"/>
                <a:gd name="T4" fmla="*/ 4 w 13"/>
                <a:gd name="T5" fmla="*/ 5 h 55"/>
                <a:gd name="T6" fmla="*/ 5 w 13"/>
                <a:gd name="T7" fmla="*/ 8 h 55"/>
                <a:gd name="T8" fmla="*/ 6 w 13"/>
                <a:gd name="T9" fmla="*/ 12 h 55"/>
                <a:gd name="T10" fmla="*/ 6 w 13"/>
                <a:gd name="T11" fmla="*/ 15 h 55"/>
                <a:gd name="T12" fmla="*/ 5 w 13"/>
                <a:gd name="T13" fmla="*/ 20 h 55"/>
                <a:gd name="T14" fmla="*/ 4 w 13"/>
                <a:gd name="T15" fmla="*/ 23 h 55"/>
                <a:gd name="T16" fmla="*/ 2 w 13"/>
                <a:gd name="T17" fmla="*/ 26 h 55"/>
                <a:gd name="T18" fmla="*/ 0 w 13"/>
                <a:gd name="T19" fmla="*/ 2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5"/>
                <a:gd name="T32" fmla="*/ 13 w 13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5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  <a:lnTo>
                    <a:pt x="10" y="15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10" y="39"/>
                  </a:lnTo>
                  <a:lnTo>
                    <a:pt x="8" y="46"/>
                  </a:lnTo>
                  <a:lnTo>
                    <a:pt x="4" y="51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6" name="Line 1075"/>
            <p:cNvSpPr>
              <a:spLocks noChangeShapeType="1"/>
            </p:cNvSpPr>
            <p:nvPr/>
          </p:nvSpPr>
          <p:spPr bwMode="auto">
            <a:xfrm>
              <a:off x="2039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7" name="Line 1076"/>
            <p:cNvSpPr>
              <a:spLocks noChangeShapeType="1"/>
            </p:cNvSpPr>
            <p:nvPr/>
          </p:nvSpPr>
          <p:spPr bwMode="auto">
            <a:xfrm>
              <a:off x="2049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8" name="Line 1077"/>
            <p:cNvSpPr>
              <a:spLocks noChangeShapeType="1"/>
            </p:cNvSpPr>
            <p:nvPr/>
          </p:nvSpPr>
          <p:spPr bwMode="auto">
            <a:xfrm>
              <a:off x="2059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69" name="Line 1078"/>
            <p:cNvSpPr>
              <a:spLocks noChangeShapeType="1"/>
            </p:cNvSpPr>
            <p:nvPr/>
          </p:nvSpPr>
          <p:spPr bwMode="auto">
            <a:xfrm>
              <a:off x="2069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0" name="Line 1079"/>
            <p:cNvSpPr>
              <a:spLocks noChangeShapeType="1"/>
            </p:cNvSpPr>
            <p:nvPr/>
          </p:nvSpPr>
          <p:spPr bwMode="auto">
            <a:xfrm>
              <a:off x="2078" y="4004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1" name="Line 1080"/>
            <p:cNvSpPr>
              <a:spLocks noChangeShapeType="1"/>
            </p:cNvSpPr>
            <p:nvPr/>
          </p:nvSpPr>
          <p:spPr bwMode="auto">
            <a:xfrm>
              <a:off x="2088" y="4004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2" name="Line 1081"/>
            <p:cNvSpPr>
              <a:spLocks noChangeShapeType="1"/>
            </p:cNvSpPr>
            <p:nvPr/>
          </p:nvSpPr>
          <p:spPr bwMode="auto">
            <a:xfrm>
              <a:off x="2098" y="4004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3" name="Line 1082"/>
            <p:cNvSpPr>
              <a:spLocks noChangeShapeType="1"/>
            </p:cNvSpPr>
            <p:nvPr/>
          </p:nvSpPr>
          <p:spPr bwMode="auto">
            <a:xfrm>
              <a:off x="2108" y="4004"/>
              <a:ext cx="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4" name="Line 1083"/>
            <p:cNvSpPr>
              <a:spLocks noChangeShapeType="1"/>
            </p:cNvSpPr>
            <p:nvPr/>
          </p:nvSpPr>
          <p:spPr bwMode="auto">
            <a:xfrm>
              <a:off x="2118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5" name="Line 1084"/>
            <p:cNvSpPr>
              <a:spLocks noChangeShapeType="1"/>
            </p:cNvSpPr>
            <p:nvPr/>
          </p:nvSpPr>
          <p:spPr bwMode="auto">
            <a:xfrm>
              <a:off x="2128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6" name="Line 1085"/>
            <p:cNvSpPr>
              <a:spLocks noChangeShapeType="1"/>
            </p:cNvSpPr>
            <p:nvPr/>
          </p:nvSpPr>
          <p:spPr bwMode="auto">
            <a:xfrm>
              <a:off x="2138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7" name="Line 1086"/>
            <p:cNvSpPr>
              <a:spLocks noChangeShapeType="1"/>
            </p:cNvSpPr>
            <p:nvPr/>
          </p:nvSpPr>
          <p:spPr bwMode="auto">
            <a:xfrm>
              <a:off x="2148" y="400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8" name="Freeform 1087"/>
            <p:cNvSpPr>
              <a:spLocks/>
            </p:cNvSpPr>
            <p:nvPr/>
          </p:nvSpPr>
          <p:spPr bwMode="auto">
            <a:xfrm>
              <a:off x="2172" y="3994"/>
              <a:ext cx="12" cy="17"/>
            </a:xfrm>
            <a:custGeom>
              <a:avLst/>
              <a:gdLst>
                <a:gd name="T0" fmla="*/ 1 w 24"/>
                <a:gd name="T1" fmla="*/ 4 h 34"/>
                <a:gd name="T2" fmla="*/ 1 w 24"/>
                <a:gd name="T3" fmla="*/ 3 h 34"/>
                <a:gd name="T4" fmla="*/ 2 w 24"/>
                <a:gd name="T5" fmla="*/ 1 h 34"/>
                <a:gd name="T6" fmla="*/ 3 w 24"/>
                <a:gd name="T7" fmla="*/ 1 h 34"/>
                <a:gd name="T8" fmla="*/ 5 w 24"/>
                <a:gd name="T9" fmla="*/ 0 h 34"/>
                <a:gd name="T10" fmla="*/ 7 w 24"/>
                <a:gd name="T11" fmla="*/ 0 h 34"/>
                <a:gd name="T12" fmla="*/ 10 w 24"/>
                <a:gd name="T13" fmla="*/ 1 h 34"/>
                <a:gd name="T14" fmla="*/ 10 w 24"/>
                <a:gd name="T15" fmla="*/ 1 h 34"/>
                <a:gd name="T16" fmla="*/ 11 w 24"/>
                <a:gd name="T17" fmla="*/ 3 h 34"/>
                <a:gd name="T18" fmla="*/ 11 w 24"/>
                <a:gd name="T19" fmla="*/ 4 h 34"/>
                <a:gd name="T20" fmla="*/ 10 w 24"/>
                <a:gd name="T21" fmla="*/ 6 h 34"/>
                <a:gd name="T22" fmla="*/ 8 w 24"/>
                <a:gd name="T23" fmla="*/ 9 h 34"/>
                <a:gd name="T24" fmla="*/ 0 w 24"/>
                <a:gd name="T25" fmla="*/ 17 h 34"/>
                <a:gd name="T26" fmla="*/ 12 w 24"/>
                <a:gd name="T27" fmla="*/ 1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4"/>
                <a:gd name="T44" fmla="*/ 24 w 24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4">
                  <a:moveTo>
                    <a:pt x="1" y="8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0" y="13"/>
                  </a:lnTo>
                  <a:lnTo>
                    <a:pt x="16" y="18"/>
                  </a:lnTo>
                  <a:lnTo>
                    <a:pt x="0" y="34"/>
                  </a:lnTo>
                  <a:lnTo>
                    <a:pt x="24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79" name="Freeform 1088"/>
            <p:cNvSpPr>
              <a:spLocks/>
            </p:cNvSpPr>
            <p:nvPr/>
          </p:nvSpPr>
          <p:spPr bwMode="auto">
            <a:xfrm>
              <a:off x="2189" y="3994"/>
              <a:ext cx="11" cy="17"/>
            </a:xfrm>
            <a:custGeom>
              <a:avLst/>
              <a:gdLst>
                <a:gd name="T0" fmla="*/ 4 w 23"/>
                <a:gd name="T1" fmla="*/ 0 h 34"/>
                <a:gd name="T2" fmla="*/ 2 w 23"/>
                <a:gd name="T3" fmla="*/ 1 h 34"/>
                <a:gd name="T4" fmla="*/ 1 w 23"/>
                <a:gd name="T5" fmla="*/ 3 h 34"/>
                <a:gd name="T6" fmla="*/ 0 w 23"/>
                <a:gd name="T7" fmla="*/ 7 h 34"/>
                <a:gd name="T8" fmla="*/ 0 w 23"/>
                <a:gd name="T9" fmla="*/ 9 h 34"/>
                <a:gd name="T10" fmla="*/ 1 w 23"/>
                <a:gd name="T11" fmla="*/ 14 h 34"/>
                <a:gd name="T12" fmla="*/ 2 w 23"/>
                <a:gd name="T13" fmla="*/ 17 h 34"/>
                <a:gd name="T14" fmla="*/ 4 w 23"/>
                <a:gd name="T15" fmla="*/ 17 h 34"/>
                <a:gd name="T16" fmla="*/ 6 w 23"/>
                <a:gd name="T17" fmla="*/ 17 h 34"/>
                <a:gd name="T18" fmla="*/ 9 w 23"/>
                <a:gd name="T19" fmla="*/ 17 h 34"/>
                <a:gd name="T20" fmla="*/ 11 w 23"/>
                <a:gd name="T21" fmla="*/ 14 h 34"/>
                <a:gd name="T22" fmla="*/ 11 w 23"/>
                <a:gd name="T23" fmla="*/ 9 h 34"/>
                <a:gd name="T24" fmla="*/ 11 w 23"/>
                <a:gd name="T25" fmla="*/ 7 h 34"/>
                <a:gd name="T26" fmla="*/ 11 w 23"/>
                <a:gd name="T27" fmla="*/ 3 h 34"/>
                <a:gd name="T28" fmla="*/ 9 w 23"/>
                <a:gd name="T29" fmla="*/ 1 h 34"/>
                <a:gd name="T30" fmla="*/ 6 w 23"/>
                <a:gd name="T31" fmla="*/ 0 h 34"/>
                <a:gd name="T32" fmla="*/ 4 w 23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0"/>
                  </a:moveTo>
                  <a:lnTo>
                    <a:pt x="4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4" y="33"/>
                  </a:lnTo>
                  <a:lnTo>
                    <a:pt x="9" y="34"/>
                  </a:lnTo>
                  <a:lnTo>
                    <a:pt x="13" y="34"/>
                  </a:lnTo>
                  <a:lnTo>
                    <a:pt x="18" y="33"/>
                  </a:lnTo>
                  <a:lnTo>
                    <a:pt x="22" y="28"/>
                  </a:lnTo>
                  <a:lnTo>
                    <a:pt x="23" y="19"/>
                  </a:lnTo>
                  <a:lnTo>
                    <a:pt x="23" y="14"/>
                  </a:lnTo>
                  <a:lnTo>
                    <a:pt x="22" y="7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0" name="Freeform 1089"/>
            <p:cNvSpPr>
              <a:spLocks/>
            </p:cNvSpPr>
            <p:nvPr/>
          </p:nvSpPr>
          <p:spPr bwMode="auto">
            <a:xfrm>
              <a:off x="2207" y="3994"/>
              <a:ext cx="5" cy="17"/>
            </a:xfrm>
            <a:custGeom>
              <a:avLst/>
              <a:gdLst>
                <a:gd name="T0" fmla="*/ 0 w 8"/>
                <a:gd name="T1" fmla="*/ 3 h 34"/>
                <a:gd name="T2" fmla="*/ 2 w 8"/>
                <a:gd name="T3" fmla="*/ 2 h 34"/>
                <a:gd name="T4" fmla="*/ 5 w 8"/>
                <a:gd name="T5" fmla="*/ 0 h 34"/>
                <a:gd name="T6" fmla="*/ 5 w 8"/>
                <a:gd name="T7" fmla="*/ 1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4"/>
                <a:gd name="T14" fmla="*/ 8 w 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4">
                  <a:moveTo>
                    <a:pt x="0" y="7"/>
                  </a:moveTo>
                  <a:lnTo>
                    <a:pt x="3" y="5"/>
                  </a:lnTo>
                  <a:lnTo>
                    <a:pt x="8" y="0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1" name="Freeform 1090"/>
            <p:cNvSpPr>
              <a:spLocks/>
            </p:cNvSpPr>
            <p:nvPr/>
          </p:nvSpPr>
          <p:spPr bwMode="auto">
            <a:xfrm>
              <a:off x="2221" y="3994"/>
              <a:ext cx="12" cy="17"/>
            </a:xfrm>
            <a:custGeom>
              <a:avLst/>
              <a:gdLst>
                <a:gd name="T0" fmla="*/ 10 w 24"/>
                <a:gd name="T1" fmla="*/ 0 h 34"/>
                <a:gd name="T2" fmla="*/ 2 w 24"/>
                <a:gd name="T3" fmla="*/ 0 h 34"/>
                <a:gd name="T4" fmla="*/ 2 w 24"/>
                <a:gd name="T5" fmla="*/ 7 h 34"/>
                <a:gd name="T6" fmla="*/ 2 w 24"/>
                <a:gd name="T7" fmla="*/ 6 h 34"/>
                <a:gd name="T8" fmla="*/ 5 w 24"/>
                <a:gd name="T9" fmla="*/ 6 h 34"/>
                <a:gd name="T10" fmla="*/ 7 w 24"/>
                <a:gd name="T11" fmla="*/ 6 h 34"/>
                <a:gd name="T12" fmla="*/ 10 w 24"/>
                <a:gd name="T13" fmla="*/ 6 h 34"/>
                <a:gd name="T14" fmla="*/ 11 w 24"/>
                <a:gd name="T15" fmla="*/ 9 h 34"/>
                <a:gd name="T16" fmla="*/ 12 w 24"/>
                <a:gd name="T17" fmla="*/ 11 h 34"/>
                <a:gd name="T18" fmla="*/ 12 w 24"/>
                <a:gd name="T19" fmla="*/ 12 h 34"/>
                <a:gd name="T20" fmla="*/ 11 w 24"/>
                <a:gd name="T21" fmla="*/ 14 h 34"/>
                <a:gd name="T22" fmla="*/ 10 w 24"/>
                <a:gd name="T23" fmla="*/ 17 h 34"/>
                <a:gd name="T24" fmla="*/ 7 w 24"/>
                <a:gd name="T25" fmla="*/ 17 h 34"/>
                <a:gd name="T26" fmla="*/ 5 w 24"/>
                <a:gd name="T27" fmla="*/ 17 h 34"/>
                <a:gd name="T28" fmla="*/ 2 w 24"/>
                <a:gd name="T29" fmla="*/ 17 h 34"/>
                <a:gd name="T30" fmla="*/ 2 w 24"/>
                <a:gd name="T31" fmla="*/ 16 h 34"/>
                <a:gd name="T32" fmla="*/ 0 w 24"/>
                <a:gd name="T33" fmla="*/ 1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4"/>
                <a:gd name="T53" fmla="*/ 24 w 2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4">
                  <a:moveTo>
                    <a:pt x="20" y="0"/>
                  </a:moveTo>
                  <a:lnTo>
                    <a:pt x="4" y="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2" y="29"/>
                  </a:lnTo>
                  <a:lnTo>
                    <a:pt x="19" y="33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2" name="Freeform 1091"/>
            <p:cNvSpPr>
              <a:spLocks/>
            </p:cNvSpPr>
            <p:nvPr/>
          </p:nvSpPr>
          <p:spPr bwMode="auto">
            <a:xfrm>
              <a:off x="2252" y="3991"/>
              <a:ext cx="6" cy="27"/>
            </a:xfrm>
            <a:custGeom>
              <a:avLst/>
              <a:gdLst>
                <a:gd name="T0" fmla="*/ 6 w 11"/>
                <a:gd name="T1" fmla="*/ 0 h 55"/>
                <a:gd name="T2" fmla="*/ 4 w 11"/>
                <a:gd name="T3" fmla="*/ 2 h 55"/>
                <a:gd name="T4" fmla="*/ 3 w 11"/>
                <a:gd name="T5" fmla="*/ 4 h 55"/>
                <a:gd name="T6" fmla="*/ 1 w 11"/>
                <a:gd name="T7" fmla="*/ 7 h 55"/>
                <a:gd name="T8" fmla="*/ 0 w 11"/>
                <a:gd name="T9" fmla="*/ 12 h 55"/>
                <a:gd name="T10" fmla="*/ 0 w 11"/>
                <a:gd name="T11" fmla="*/ 15 h 55"/>
                <a:gd name="T12" fmla="*/ 1 w 11"/>
                <a:gd name="T13" fmla="*/ 19 h 55"/>
                <a:gd name="T14" fmla="*/ 3 w 11"/>
                <a:gd name="T15" fmla="*/ 23 h 55"/>
                <a:gd name="T16" fmla="*/ 4 w 11"/>
                <a:gd name="T17" fmla="*/ 25 h 55"/>
                <a:gd name="T18" fmla="*/ 6 w 11"/>
                <a:gd name="T19" fmla="*/ 2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5"/>
                <a:gd name="T32" fmla="*/ 11 w 11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5">
                  <a:moveTo>
                    <a:pt x="11" y="0"/>
                  </a:moveTo>
                  <a:lnTo>
                    <a:pt x="8" y="4"/>
                  </a:lnTo>
                  <a:lnTo>
                    <a:pt x="5" y="9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1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3" name="Line 1092"/>
            <p:cNvSpPr>
              <a:spLocks noChangeShapeType="1"/>
            </p:cNvSpPr>
            <p:nvPr/>
          </p:nvSpPr>
          <p:spPr bwMode="auto">
            <a:xfrm>
              <a:off x="2263" y="399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4" name="Line 1093"/>
            <p:cNvSpPr>
              <a:spLocks noChangeShapeType="1"/>
            </p:cNvSpPr>
            <p:nvPr/>
          </p:nvSpPr>
          <p:spPr bwMode="auto">
            <a:xfrm>
              <a:off x="2263" y="3994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5" name="Line 1094"/>
            <p:cNvSpPr>
              <a:spLocks noChangeShapeType="1"/>
            </p:cNvSpPr>
            <p:nvPr/>
          </p:nvSpPr>
          <p:spPr bwMode="auto">
            <a:xfrm>
              <a:off x="2263" y="4002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6" name="Line 1095"/>
            <p:cNvSpPr>
              <a:spLocks noChangeShapeType="1"/>
            </p:cNvSpPr>
            <p:nvPr/>
          </p:nvSpPr>
          <p:spPr bwMode="auto">
            <a:xfrm>
              <a:off x="2263" y="4011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7" name="Line 1096"/>
            <p:cNvSpPr>
              <a:spLocks noChangeShapeType="1"/>
            </p:cNvSpPr>
            <p:nvPr/>
          </p:nvSpPr>
          <p:spPr bwMode="auto">
            <a:xfrm>
              <a:off x="2278" y="3994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8" name="Line 1097"/>
            <p:cNvSpPr>
              <a:spLocks noChangeShapeType="1"/>
            </p:cNvSpPr>
            <p:nvPr/>
          </p:nvSpPr>
          <p:spPr bwMode="auto">
            <a:xfrm flipH="1">
              <a:off x="2278" y="3994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89" name="Line 1098"/>
            <p:cNvSpPr>
              <a:spLocks noChangeShapeType="1"/>
            </p:cNvSpPr>
            <p:nvPr/>
          </p:nvSpPr>
          <p:spPr bwMode="auto">
            <a:xfrm>
              <a:off x="2296" y="399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0" name="Freeform 1099"/>
            <p:cNvSpPr>
              <a:spLocks/>
            </p:cNvSpPr>
            <p:nvPr/>
          </p:nvSpPr>
          <p:spPr bwMode="auto">
            <a:xfrm>
              <a:off x="2296" y="3994"/>
              <a:ext cx="11" cy="9"/>
            </a:xfrm>
            <a:custGeom>
              <a:avLst/>
              <a:gdLst>
                <a:gd name="T0" fmla="*/ 0 w 23"/>
                <a:gd name="T1" fmla="*/ 0 h 18"/>
                <a:gd name="T2" fmla="*/ 7 w 23"/>
                <a:gd name="T3" fmla="*/ 0 h 18"/>
                <a:gd name="T4" fmla="*/ 10 w 23"/>
                <a:gd name="T5" fmla="*/ 1 h 18"/>
                <a:gd name="T6" fmla="*/ 10 w 23"/>
                <a:gd name="T7" fmla="*/ 1 h 18"/>
                <a:gd name="T8" fmla="*/ 11 w 23"/>
                <a:gd name="T9" fmla="*/ 3 h 18"/>
                <a:gd name="T10" fmla="*/ 11 w 23"/>
                <a:gd name="T11" fmla="*/ 6 h 18"/>
                <a:gd name="T12" fmla="*/ 10 w 23"/>
                <a:gd name="T13" fmla="*/ 7 h 18"/>
                <a:gd name="T14" fmla="*/ 10 w 23"/>
                <a:gd name="T15" fmla="*/ 9 h 18"/>
                <a:gd name="T16" fmla="*/ 7 w 23"/>
                <a:gd name="T17" fmla="*/ 9 h 18"/>
                <a:gd name="T18" fmla="*/ 0 w 23"/>
                <a:gd name="T19" fmla="*/ 9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8"/>
                <a:gd name="T32" fmla="*/ 23 w 23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8">
                  <a:moveTo>
                    <a:pt x="0" y="0"/>
                  </a:moveTo>
                  <a:lnTo>
                    <a:pt x="15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5" y="18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1" name="Line 1100"/>
            <p:cNvSpPr>
              <a:spLocks noChangeShapeType="1"/>
            </p:cNvSpPr>
            <p:nvPr/>
          </p:nvSpPr>
          <p:spPr bwMode="auto">
            <a:xfrm>
              <a:off x="2313" y="399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2" name="Freeform 1101"/>
            <p:cNvSpPr>
              <a:spLocks/>
            </p:cNvSpPr>
            <p:nvPr/>
          </p:nvSpPr>
          <p:spPr bwMode="auto">
            <a:xfrm>
              <a:off x="2313" y="3994"/>
              <a:ext cx="11" cy="8"/>
            </a:xfrm>
            <a:custGeom>
              <a:avLst/>
              <a:gdLst>
                <a:gd name="T0" fmla="*/ 0 w 22"/>
                <a:gd name="T1" fmla="*/ 0 h 17"/>
                <a:gd name="T2" fmla="*/ 7 w 22"/>
                <a:gd name="T3" fmla="*/ 0 h 17"/>
                <a:gd name="T4" fmla="*/ 10 w 22"/>
                <a:gd name="T5" fmla="*/ 1 h 17"/>
                <a:gd name="T6" fmla="*/ 11 w 22"/>
                <a:gd name="T7" fmla="*/ 1 h 17"/>
                <a:gd name="T8" fmla="*/ 11 w 22"/>
                <a:gd name="T9" fmla="*/ 3 h 17"/>
                <a:gd name="T10" fmla="*/ 11 w 22"/>
                <a:gd name="T11" fmla="*/ 4 h 17"/>
                <a:gd name="T12" fmla="*/ 11 w 22"/>
                <a:gd name="T13" fmla="*/ 6 h 17"/>
                <a:gd name="T14" fmla="*/ 10 w 22"/>
                <a:gd name="T15" fmla="*/ 7 h 17"/>
                <a:gd name="T16" fmla="*/ 7 w 22"/>
                <a:gd name="T17" fmla="*/ 8 h 17"/>
                <a:gd name="T18" fmla="*/ 0 w 22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4" y="17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3" name="Line 1102"/>
            <p:cNvSpPr>
              <a:spLocks noChangeShapeType="1"/>
            </p:cNvSpPr>
            <p:nvPr/>
          </p:nvSpPr>
          <p:spPr bwMode="auto">
            <a:xfrm>
              <a:off x="2319" y="4002"/>
              <a:ext cx="5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4" name="Line 1103"/>
            <p:cNvSpPr>
              <a:spLocks noChangeShapeType="1"/>
            </p:cNvSpPr>
            <p:nvPr/>
          </p:nvSpPr>
          <p:spPr bwMode="auto">
            <a:xfrm>
              <a:off x="2330" y="3994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5" name="Line 1104"/>
            <p:cNvSpPr>
              <a:spLocks noChangeShapeType="1"/>
            </p:cNvSpPr>
            <p:nvPr/>
          </p:nvSpPr>
          <p:spPr bwMode="auto">
            <a:xfrm>
              <a:off x="2330" y="3994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6" name="Line 1106"/>
            <p:cNvSpPr>
              <a:spLocks noChangeShapeType="1"/>
            </p:cNvSpPr>
            <p:nvPr/>
          </p:nvSpPr>
          <p:spPr bwMode="auto">
            <a:xfrm>
              <a:off x="2330" y="4002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7" name="Line 1107"/>
            <p:cNvSpPr>
              <a:spLocks noChangeShapeType="1"/>
            </p:cNvSpPr>
            <p:nvPr/>
          </p:nvSpPr>
          <p:spPr bwMode="auto">
            <a:xfrm>
              <a:off x="2330" y="4011"/>
              <a:ext cx="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8" name="Freeform 1108"/>
            <p:cNvSpPr>
              <a:spLocks/>
            </p:cNvSpPr>
            <p:nvPr/>
          </p:nvSpPr>
          <p:spPr bwMode="auto">
            <a:xfrm>
              <a:off x="2345" y="3994"/>
              <a:ext cx="12" cy="17"/>
            </a:xfrm>
            <a:custGeom>
              <a:avLst/>
              <a:gdLst>
                <a:gd name="T0" fmla="*/ 12 w 24"/>
                <a:gd name="T1" fmla="*/ 2 h 34"/>
                <a:gd name="T2" fmla="*/ 10 w 24"/>
                <a:gd name="T3" fmla="*/ 1 h 34"/>
                <a:gd name="T4" fmla="*/ 7 w 24"/>
                <a:gd name="T5" fmla="*/ 0 h 34"/>
                <a:gd name="T6" fmla="*/ 5 w 24"/>
                <a:gd name="T7" fmla="*/ 0 h 34"/>
                <a:gd name="T8" fmla="*/ 2 w 24"/>
                <a:gd name="T9" fmla="*/ 1 h 34"/>
                <a:gd name="T10" fmla="*/ 0 w 24"/>
                <a:gd name="T11" fmla="*/ 2 h 34"/>
                <a:gd name="T12" fmla="*/ 0 w 24"/>
                <a:gd name="T13" fmla="*/ 4 h 34"/>
                <a:gd name="T14" fmla="*/ 2 w 24"/>
                <a:gd name="T15" fmla="*/ 6 h 34"/>
                <a:gd name="T16" fmla="*/ 2 w 24"/>
                <a:gd name="T17" fmla="*/ 6 h 34"/>
                <a:gd name="T18" fmla="*/ 4 w 24"/>
                <a:gd name="T19" fmla="*/ 7 h 34"/>
                <a:gd name="T20" fmla="*/ 9 w 24"/>
                <a:gd name="T21" fmla="*/ 9 h 34"/>
                <a:gd name="T22" fmla="*/ 10 w 24"/>
                <a:gd name="T23" fmla="*/ 9 h 34"/>
                <a:gd name="T24" fmla="*/ 11 w 24"/>
                <a:gd name="T25" fmla="*/ 11 h 34"/>
                <a:gd name="T26" fmla="*/ 12 w 24"/>
                <a:gd name="T27" fmla="*/ 12 h 34"/>
                <a:gd name="T28" fmla="*/ 12 w 24"/>
                <a:gd name="T29" fmla="*/ 14 h 34"/>
                <a:gd name="T30" fmla="*/ 10 w 24"/>
                <a:gd name="T31" fmla="*/ 17 h 34"/>
                <a:gd name="T32" fmla="*/ 7 w 24"/>
                <a:gd name="T33" fmla="*/ 17 h 34"/>
                <a:gd name="T34" fmla="*/ 5 w 24"/>
                <a:gd name="T35" fmla="*/ 17 h 34"/>
                <a:gd name="T36" fmla="*/ 2 w 24"/>
                <a:gd name="T37" fmla="*/ 17 h 34"/>
                <a:gd name="T38" fmla="*/ 0 w 24"/>
                <a:gd name="T39" fmla="*/ 14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34"/>
                <a:gd name="T62" fmla="*/ 24 w 24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34">
                  <a:moveTo>
                    <a:pt x="24" y="5"/>
                  </a:move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4" y="33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99" name="Freeform 1109"/>
            <p:cNvSpPr>
              <a:spLocks/>
            </p:cNvSpPr>
            <p:nvPr/>
          </p:nvSpPr>
          <p:spPr bwMode="auto">
            <a:xfrm>
              <a:off x="2362" y="3994"/>
              <a:ext cx="11" cy="17"/>
            </a:xfrm>
            <a:custGeom>
              <a:avLst/>
              <a:gdLst>
                <a:gd name="T0" fmla="*/ 11 w 22"/>
                <a:gd name="T1" fmla="*/ 2 h 34"/>
                <a:gd name="T2" fmla="*/ 10 w 22"/>
                <a:gd name="T3" fmla="*/ 1 h 34"/>
                <a:gd name="T4" fmla="*/ 7 w 22"/>
                <a:gd name="T5" fmla="*/ 0 h 34"/>
                <a:gd name="T6" fmla="*/ 3 w 22"/>
                <a:gd name="T7" fmla="*/ 0 h 34"/>
                <a:gd name="T8" fmla="*/ 1 w 22"/>
                <a:gd name="T9" fmla="*/ 1 h 34"/>
                <a:gd name="T10" fmla="*/ 0 w 22"/>
                <a:gd name="T11" fmla="*/ 2 h 34"/>
                <a:gd name="T12" fmla="*/ 0 w 22"/>
                <a:gd name="T13" fmla="*/ 4 h 34"/>
                <a:gd name="T14" fmla="*/ 1 w 22"/>
                <a:gd name="T15" fmla="*/ 6 h 34"/>
                <a:gd name="T16" fmla="*/ 1 w 22"/>
                <a:gd name="T17" fmla="*/ 6 h 34"/>
                <a:gd name="T18" fmla="*/ 3 w 22"/>
                <a:gd name="T19" fmla="*/ 7 h 34"/>
                <a:gd name="T20" fmla="*/ 8 w 22"/>
                <a:gd name="T21" fmla="*/ 9 h 34"/>
                <a:gd name="T22" fmla="*/ 10 w 22"/>
                <a:gd name="T23" fmla="*/ 9 h 34"/>
                <a:gd name="T24" fmla="*/ 11 w 22"/>
                <a:gd name="T25" fmla="*/ 11 h 34"/>
                <a:gd name="T26" fmla="*/ 11 w 22"/>
                <a:gd name="T27" fmla="*/ 12 h 34"/>
                <a:gd name="T28" fmla="*/ 11 w 22"/>
                <a:gd name="T29" fmla="*/ 14 h 34"/>
                <a:gd name="T30" fmla="*/ 10 w 22"/>
                <a:gd name="T31" fmla="*/ 17 h 34"/>
                <a:gd name="T32" fmla="*/ 7 w 22"/>
                <a:gd name="T33" fmla="*/ 17 h 34"/>
                <a:gd name="T34" fmla="*/ 3 w 22"/>
                <a:gd name="T35" fmla="*/ 17 h 34"/>
                <a:gd name="T36" fmla="*/ 1 w 22"/>
                <a:gd name="T37" fmla="*/ 17 h 34"/>
                <a:gd name="T38" fmla="*/ 0 w 22"/>
                <a:gd name="T39" fmla="*/ 14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4"/>
                <a:gd name="T62" fmla="*/ 22 w 22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4">
                  <a:moveTo>
                    <a:pt x="22" y="5"/>
                  </a:moveTo>
                  <a:lnTo>
                    <a:pt x="20" y="2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16" y="18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7" y="34"/>
                  </a:lnTo>
                  <a:lnTo>
                    <a:pt x="3" y="33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0" name="Freeform 1110"/>
            <p:cNvSpPr>
              <a:spLocks/>
            </p:cNvSpPr>
            <p:nvPr/>
          </p:nvSpPr>
          <p:spPr bwMode="auto">
            <a:xfrm>
              <a:off x="2378" y="3994"/>
              <a:ext cx="13" cy="17"/>
            </a:xfrm>
            <a:custGeom>
              <a:avLst/>
              <a:gdLst>
                <a:gd name="T0" fmla="*/ 5 w 26"/>
                <a:gd name="T1" fmla="*/ 0 h 34"/>
                <a:gd name="T2" fmla="*/ 4 w 26"/>
                <a:gd name="T3" fmla="*/ 1 h 34"/>
                <a:gd name="T4" fmla="*/ 2 w 26"/>
                <a:gd name="T5" fmla="*/ 2 h 34"/>
                <a:gd name="T6" fmla="*/ 2 w 26"/>
                <a:gd name="T7" fmla="*/ 4 h 34"/>
                <a:gd name="T8" fmla="*/ 0 w 26"/>
                <a:gd name="T9" fmla="*/ 6 h 34"/>
                <a:gd name="T10" fmla="*/ 0 w 26"/>
                <a:gd name="T11" fmla="*/ 11 h 34"/>
                <a:gd name="T12" fmla="*/ 2 w 26"/>
                <a:gd name="T13" fmla="*/ 13 h 34"/>
                <a:gd name="T14" fmla="*/ 2 w 26"/>
                <a:gd name="T15" fmla="*/ 14 h 34"/>
                <a:gd name="T16" fmla="*/ 4 w 26"/>
                <a:gd name="T17" fmla="*/ 17 h 34"/>
                <a:gd name="T18" fmla="*/ 5 w 26"/>
                <a:gd name="T19" fmla="*/ 17 h 34"/>
                <a:gd name="T20" fmla="*/ 9 w 26"/>
                <a:gd name="T21" fmla="*/ 17 h 34"/>
                <a:gd name="T22" fmla="*/ 10 w 26"/>
                <a:gd name="T23" fmla="*/ 17 h 34"/>
                <a:gd name="T24" fmla="*/ 12 w 26"/>
                <a:gd name="T25" fmla="*/ 14 h 34"/>
                <a:gd name="T26" fmla="*/ 13 w 26"/>
                <a:gd name="T27" fmla="*/ 13 h 34"/>
                <a:gd name="T28" fmla="*/ 13 w 26"/>
                <a:gd name="T29" fmla="*/ 11 h 34"/>
                <a:gd name="T30" fmla="*/ 13 w 26"/>
                <a:gd name="T31" fmla="*/ 6 h 34"/>
                <a:gd name="T32" fmla="*/ 13 w 26"/>
                <a:gd name="T33" fmla="*/ 4 h 34"/>
                <a:gd name="T34" fmla="*/ 12 w 26"/>
                <a:gd name="T35" fmla="*/ 2 h 34"/>
                <a:gd name="T36" fmla="*/ 10 w 26"/>
                <a:gd name="T37" fmla="*/ 1 h 34"/>
                <a:gd name="T38" fmla="*/ 9 w 26"/>
                <a:gd name="T39" fmla="*/ 0 h 34"/>
                <a:gd name="T40" fmla="*/ 5 w 26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34"/>
                <a:gd name="T65" fmla="*/ 26 w 2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34">
                  <a:moveTo>
                    <a:pt x="10" y="0"/>
                  </a:moveTo>
                  <a:lnTo>
                    <a:pt x="8" y="2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6" y="22"/>
                  </a:lnTo>
                  <a:lnTo>
                    <a:pt x="26" y="13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1" name="Freeform 1111"/>
            <p:cNvSpPr>
              <a:spLocks/>
            </p:cNvSpPr>
            <p:nvPr/>
          </p:nvSpPr>
          <p:spPr bwMode="auto">
            <a:xfrm>
              <a:off x="2396" y="3991"/>
              <a:ext cx="6" cy="27"/>
            </a:xfrm>
            <a:custGeom>
              <a:avLst/>
              <a:gdLst>
                <a:gd name="T0" fmla="*/ 0 w 13"/>
                <a:gd name="T1" fmla="*/ 0 h 55"/>
                <a:gd name="T2" fmla="*/ 2 w 13"/>
                <a:gd name="T3" fmla="*/ 2 h 55"/>
                <a:gd name="T4" fmla="*/ 4 w 13"/>
                <a:gd name="T5" fmla="*/ 4 h 55"/>
                <a:gd name="T6" fmla="*/ 5 w 13"/>
                <a:gd name="T7" fmla="*/ 7 h 55"/>
                <a:gd name="T8" fmla="*/ 6 w 13"/>
                <a:gd name="T9" fmla="*/ 12 h 55"/>
                <a:gd name="T10" fmla="*/ 6 w 13"/>
                <a:gd name="T11" fmla="*/ 15 h 55"/>
                <a:gd name="T12" fmla="*/ 5 w 13"/>
                <a:gd name="T13" fmla="*/ 19 h 55"/>
                <a:gd name="T14" fmla="*/ 4 w 13"/>
                <a:gd name="T15" fmla="*/ 23 h 55"/>
                <a:gd name="T16" fmla="*/ 2 w 13"/>
                <a:gd name="T17" fmla="*/ 25 h 55"/>
                <a:gd name="T18" fmla="*/ 0 w 13"/>
                <a:gd name="T19" fmla="*/ 2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5"/>
                <a:gd name="T32" fmla="*/ 13 w 13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5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  <a:lnTo>
                    <a:pt x="10" y="15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10" y="39"/>
                  </a:lnTo>
                  <a:lnTo>
                    <a:pt x="8" y="46"/>
                  </a:lnTo>
                  <a:lnTo>
                    <a:pt x="4" y="51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2" name="Line 1112"/>
            <p:cNvSpPr>
              <a:spLocks noChangeShapeType="1"/>
            </p:cNvSpPr>
            <p:nvPr/>
          </p:nvSpPr>
          <p:spPr bwMode="auto">
            <a:xfrm>
              <a:off x="2039" y="3974"/>
              <a:ext cx="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3" name="Line 1113"/>
            <p:cNvSpPr>
              <a:spLocks noChangeShapeType="1"/>
            </p:cNvSpPr>
            <p:nvPr/>
          </p:nvSpPr>
          <p:spPr bwMode="auto">
            <a:xfrm flipH="1">
              <a:off x="2170" y="3965"/>
              <a:ext cx="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4" name="Line 1114"/>
            <p:cNvSpPr>
              <a:spLocks noChangeShapeType="1"/>
            </p:cNvSpPr>
            <p:nvPr/>
          </p:nvSpPr>
          <p:spPr bwMode="auto">
            <a:xfrm>
              <a:off x="2177" y="3965"/>
              <a:ext cx="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5" name="Line 1115"/>
            <p:cNvSpPr>
              <a:spLocks noChangeShapeType="1"/>
            </p:cNvSpPr>
            <p:nvPr/>
          </p:nvSpPr>
          <p:spPr bwMode="auto">
            <a:xfrm>
              <a:off x="2173" y="3976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6" name="Freeform 1116"/>
            <p:cNvSpPr>
              <a:spLocks/>
            </p:cNvSpPr>
            <p:nvPr/>
          </p:nvSpPr>
          <p:spPr bwMode="auto">
            <a:xfrm>
              <a:off x="2187" y="3970"/>
              <a:ext cx="10" cy="11"/>
            </a:xfrm>
            <a:custGeom>
              <a:avLst/>
              <a:gdLst>
                <a:gd name="T0" fmla="*/ 10 w 20"/>
                <a:gd name="T1" fmla="*/ 2 h 23"/>
                <a:gd name="T2" fmla="*/ 8 w 20"/>
                <a:gd name="T3" fmla="*/ 1 h 23"/>
                <a:gd name="T4" fmla="*/ 6 w 20"/>
                <a:gd name="T5" fmla="*/ 0 h 23"/>
                <a:gd name="T6" fmla="*/ 3 w 20"/>
                <a:gd name="T7" fmla="*/ 0 h 23"/>
                <a:gd name="T8" fmla="*/ 3 w 20"/>
                <a:gd name="T9" fmla="*/ 1 h 23"/>
                <a:gd name="T10" fmla="*/ 1 w 20"/>
                <a:gd name="T11" fmla="*/ 2 h 23"/>
                <a:gd name="T12" fmla="*/ 0 w 20"/>
                <a:gd name="T13" fmla="*/ 5 h 23"/>
                <a:gd name="T14" fmla="*/ 0 w 20"/>
                <a:gd name="T15" fmla="*/ 6 h 23"/>
                <a:gd name="T16" fmla="*/ 1 w 20"/>
                <a:gd name="T17" fmla="*/ 9 h 23"/>
                <a:gd name="T18" fmla="*/ 3 w 20"/>
                <a:gd name="T19" fmla="*/ 10 h 23"/>
                <a:gd name="T20" fmla="*/ 3 w 20"/>
                <a:gd name="T21" fmla="*/ 11 h 23"/>
                <a:gd name="T22" fmla="*/ 6 w 20"/>
                <a:gd name="T23" fmla="*/ 11 h 23"/>
                <a:gd name="T24" fmla="*/ 8 w 20"/>
                <a:gd name="T25" fmla="*/ 10 h 23"/>
                <a:gd name="T26" fmla="*/ 10 w 20"/>
                <a:gd name="T27" fmla="*/ 9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3"/>
                <a:gd name="T44" fmla="*/ 20 w 20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3">
                  <a:moveTo>
                    <a:pt x="20" y="5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2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7" name="Freeform 1117"/>
            <p:cNvSpPr>
              <a:spLocks/>
            </p:cNvSpPr>
            <p:nvPr/>
          </p:nvSpPr>
          <p:spPr bwMode="auto">
            <a:xfrm>
              <a:off x="2203" y="3965"/>
              <a:ext cx="4" cy="16"/>
            </a:xfrm>
            <a:custGeom>
              <a:avLst/>
              <a:gdLst>
                <a:gd name="T0" fmla="*/ 0 w 9"/>
                <a:gd name="T1" fmla="*/ 0 h 34"/>
                <a:gd name="T2" fmla="*/ 0 w 9"/>
                <a:gd name="T3" fmla="*/ 13 h 34"/>
                <a:gd name="T4" fmla="*/ 1 w 9"/>
                <a:gd name="T5" fmla="*/ 15 h 34"/>
                <a:gd name="T6" fmla="*/ 2 w 9"/>
                <a:gd name="T7" fmla="*/ 16 h 34"/>
                <a:gd name="T8" fmla="*/ 4 w 9"/>
                <a:gd name="T9" fmla="*/ 1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4"/>
                <a:gd name="T17" fmla="*/ 9 w 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4">
                  <a:moveTo>
                    <a:pt x="0" y="0"/>
                  </a:moveTo>
                  <a:lnTo>
                    <a:pt x="0" y="27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8" name="Line 1118"/>
            <p:cNvSpPr>
              <a:spLocks noChangeShapeType="1"/>
            </p:cNvSpPr>
            <p:nvPr/>
          </p:nvSpPr>
          <p:spPr bwMode="auto">
            <a:xfrm>
              <a:off x="2201" y="3970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09" name="Freeform 1119"/>
            <p:cNvSpPr>
              <a:spLocks/>
            </p:cNvSpPr>
            <p:nvPr/>
          </p:nvSpPr>
          <p:spPr bwMode="auto">
            <a:xfrm>
              <a:off x="2212" y="3970"/>
              <a:ext cx="9" cy="11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8 h 23"/>
                <a:gd name="T4" fmla="*/ 1 w 17"/>
                <a:gd name="T5" fmla="*/ 10 h 23"/>
                <a:gd name="T6" fmla="*/ 3 w 17"/>
                <a:gd name="T7" fmla="*/ 11 h 23"/>
                <a:gd name="T8" fmla="*/ 5 w 17"/>
                <a:gd name="T9" fmla="*/ 11 h 23"/>
                <a:gd name="T10" fmla="*/ 7 w 17"/>
                <a:gd name="T11" fmla="*/ 10 h 23"/>
                <a:gd name="T12" fmla="*/ 9 w 17"/>
                <a:gd name="T13" fmla="*/ 8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3"/>
                <a:gd name="T23" fmla="*/ 17 w 1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3">
                  <a:moveTo>
                    <a:pt x="0" y="0"/>
                  </a:moveTo>
                  <a:lnTo>
                    <a:pt x="0" y="16"/>
                  </a:lnTo>
                  <a:lnTo>
                    <a:pt x="1" y="21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3" y="21"/>
                  </a:lnTo>
                  <a:lnTo>
                    <a:pt x="17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0" name="Line 1120"/>
            <p:cNvSpPr>
              <a:spLocks noChangeShapeType="1"/>
            </p:cNvSpPr>
            <p:nvPr/>
          </p:nvSpPr>
          <p:spPr bwMode="auto">
            <a:xfrm>
              <a:off x="2221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1" name="Line 1121"/>
            <p:cNvSpPr>
              <a:spLocks noChangeShapeType="1"/>
            </p:cNvSpPr>
            <p:nvPr/>
          </p:nvSpPr>
          <p:spPr bwMode="auto">
            <a:xfrm>
              <a:off x="2237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2" name="Freeform 1122"/>
            <p:cNvSpPr>
              <a:spLocks/>
            </p:cNvSpPr>
            <p:nvPr/>
          </p:nvSpPr>
          <p:spPr bwMode="auto">
            <a:xfrm>
              <a:off x="2227" y="3970"/>
              <a:ext cx="10" cy="11"/>
            </a:xfrm>
            <a:custGeom>
              <a:avLst/>
              <a:gdLst>
                <a:gd name="T0" fmla="*/ 10 w 19"/>
                <a:gd name="T1" fmla="*/ 2 h 23"/>
                <a:gd name="T2" fmla="*/ 8 w 19"/>
                <a:gd name="T3" fmla="*/ 1 h 23"/>
                <a:gd name="T4" fmla="*/ 6 w 19"/>
                <a:gd name="T5" fmla="*/ 0 h 23"/>
                <a:gd name="T6" fmla="*/ 4 w 19"/>
                <a:gd name="T7" fmla="*/ 0 h 23"/>
                <a:gd name="T8" fmla="*/ 2 w 19"/>
                <a:gd name="T9" fmla="*/ 1 h 23"/>
                <a:gd name="T10" fmla="*/ 1 w 19"/>
                <a:gd name="T11" fmla="*/ 2 h 23"/>
                <a:gd name="T12" fmla="*/ 0 w 19"/>
                <a:gd name="T13" fmla="*/ 5 h 23"/>
                <a:gd name="T14" fmla="*/ 0 w 19"/>
                <a:gd name="T15" fmla="*/ 6 h 23"/>
                <a:gd name="T16" fmla="*/ 1 w 19"/>
                <a:gd name="T17" fmla="*/ 9 h 23"/>
                <a:gd name="T18" fmla="*/ 2 w 19"/>
                <a:gd name="T19" fmla="*/ 10 h 23"/>
                <a:gd name="T20" fmla="*/ 4 w 19"/>
                <a:gd name="T21" fmla="*/ 11 h 23"/>
                <a:gd name="T22" fmla="*/ 6 w 19"/>
                <a:gd name="T23" fmla="*/ 11 h 23"/>
                <a:gd name="T24" fmla="*/ 8 w 19"/>
                <a:gd name="T25" fmla="*/ 10 h 23"/>
                <a:gd name="T26" fmla="*/ 10 w 19"/>
                <a:gd name="T27" fmla="*/ 9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3"/>
                <a:gd name="T44" fmla="*/ 19 w 19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3">
                  <a:moveTo>
                    <a:pt x="19" y="5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19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3" name="Line 1123"/>
            <p:cNvSpPr>
              <a:spLocks noChangeShapeType="1"/>
            </p:cNvSpPr>
            <p:nvPr/>
          </p:nvSpPr>
          <p:spPr bwMode="auto">
            <a:xfrm>
              <a:off x="2243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4" name="Line 1124"/>
            <p:cNvSpPr>
              <a:spLocks noChangeShapeType="1"/>
            </p:cNvSpPr>
            <p:nvPr/>
          </p:nvSpPr>
          <p:spPr bwMode="auto">
            <a:xfrm>
              <a:off x="2263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5" name="Freeform 1125"/>
            <p:cNvSpPr>
              <a:spLocks/>
            </p:cNvSpPr>
            <p:nvPr/>
          </p:nvSpPr>
          <p:spPr bwMode="auto">
            <a:xfrm>
              <a:off x="2269" y="3963"/>
              <a:ext cx="2" cy="2"/>
            </a:xfrm>
            <a:custGeom>
              <a:avLst/>
              <a:gdLst>
                <a:gd name="T0" fmla="*/ 0 w 4"/>
                <a:gd name="T1" fmla="*/ 1 h 3"/>
                <a:gd name="T2" fmla="*/ 1 w 4"/>
                <a:gd name="T3" fmla="*/ 2 h 3"/>
                <a:gd name="T4" fmla="*/ 2 w 4"/>
                <a:gd name="T5" fmla="*/ 1 h 3"/>
                <a:gd name="T6" fmla="*/ 1 w 4"/>
                <a:gd name="T7" fmla="*/ 0 h 3"/>
                <a:gd name="T8" fmla="*/ 0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6" name="Line 1126"/>
            <p:cNvSpPr>
              <a:spLocks noChangeShapeType="1"/>
            </p:cNvSpPr>
            <p:nvPr/>
          </p:nvSpPr>
          <p:spPr bwMode="auto">
            <a:xfrm>
              <a:off x="2270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7" name="Line 1127"/>
            <p:cNvSpPr>
              <a:spLocks noChangeShapeType="1"/>
            </p:cNvSpPr>
            <p:nvPr/>
          </p:nvSpPr>
          <p:spPr bwMode="auto">
            <a:xfrm>
              <a:off x="2276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8" name="Freeform 1128"/>
            <p:cNvSpPr>
              <a:spLocks/>
            </p:cNvSpPr>
            <p:nvPr/>
          </p:nvSpPr>
          <p:spPr bwMode="auto">
            <a:xfrm>
              <a:off x="2276" y="3970"/>
              <a:ext cx="10" cy="11"/>
            </a:xfrm>
            <a:custGeom>
              <a:avLst/>
              <a:gdLst>
                <a:gd name="T0" fmla="*/ 0 w 18"/>
                <a:gd name="T1" fmla="*/ 3 h 23"/>
                <a:gd name="T2" fmla="*/ 3 w 18"/>
                <a:gd name="T3" fmla="*/ 1 h 23"/>
                <a:gd name="T4" fmla="*/ 4 w 18"/>
                <a:gd name="T5" fmla="*/ 0 h 23"/>
                <a:gd name="T6" fmla="*/ 7 w 18"/>
                <a:gd name="T7" fmla="*/ 0 h 23"/>
                <a:gd name="T8" fmla="*/ 9 w 18"/>
                <a:gd name="T9" fmla="*/ 1 h 23"/>
                <a:gd name="T10" fmla="*/ 10 w 18"/>
                <a:gd name="T11" fmla="*/ 3 h 23"/>
                <a:gd name="T12" fmla="*/ 10 w 18"/>
                <a:gd name="T13" fmla="*/ 1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3"/>
                <a:gd name="T23" fmla="*/ 18 w 1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3">
                  <a:moveTo>
                    <a:pt x="0" y="7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8" y="7"/>
                  </a:lnTo>
                  <a:lnTo>
                    <a:pt x="18" y="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19" name="Freeform 1129"/>
            <p:cNvSpPr>
              <a:spLocks/>
            </p:cNvSpPr>
            <p:nvPr/>
          </p:nvSpPr>
          <p:spPr bwMode="auto">
            <a:xfrm>
              <a:off x="2286" y="3970"/>
              <a:ext cx="8" cy="11"/>
            </a:xfrm>
            <a:custGeom>
              <a:avLst/>
              <a:gdLst>
                <a:gd name="T0" fmla="*/ 0 w 18"/>
                <a:gd name="T1" fmla="*/ 3 h 23"/>
                <a:gd name="T2" fmla="*/ 2 w 18"/>
                <a:gd name="T3" fmla="*/ 1 h 23"/>
                <a:gd name="T4" fmla="*/ 4 w 18"/>
                <a:gd name="T5" fmla="*/ 0 h 23"/>
                <a:gd name="T6" fmla="*/ 6 w 18"/>
                <a:gd name="T7" fmla="*/ 0 h 23"/>
                <a:gd name="T8" fmla="*/ 8 w 18"/>
                <a:gd name="T9" fmla="*/ 1 h 23"/>
                <a:gd name="T10" fmla="*/ 8 w 18"/>
                <a:gd name="T11" fmla="*/ 3 h 23"/>
                <a:gd name="T12" fmla="*/ 8 w 18"/>
                <a:gd name="T13" fmla="*/ 1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3"/>
                <a:gd name="T23" fmla="*/ 18 w 1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3">
                  <a:moveTo>
                    <a:pt x="0" y="7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8" y="7"/>
                  </a:lnTo>
                  <a:lnTo>
                    <a:pt x="18" y="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0" name="Freeform 1130"/>
            <p:cNvSpPr>
              <a:spLocks/>
            </p:cNvSpPr>
            <p:nvPr/>
          </p:nvSpPr>
          <p:spPr bwMode="auto">
            <a:xfrm>
              <a:off x="2301" y="3963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2 h 3"/>
                <a:gd name="T4" fmla="*/ 1 w 3"/>
                <a:gd name="T5" fmla="*/ 1 h 3"/>
                <a:gd name="T6" fmla="*/ 0 w 3"/>
                <a:gd name="T7" fmla="*/ 0 h 3"/>
                <a:gd name="T8" fmla="*/ 0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2"/>
                  </a:move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1" name="Line 1131"/>
            <p:cNvSpPr>
              <a:spLocks noChangeShapeType="1"/>
            </p:cNvSpPr>
            <p:nvPr/>
          </p:nvSpPr>
          <p:spPr bwMode="auto">
            <a:xfrm>
              <a:off x="2301" y="3970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2" name="Freeform 1132"/>
            <p:cNvSpPr>
              <a:spLocks/>
            </p:cNvSpPr>
            <p:nvPr/>
          </p:nvSpPr>
          <p:spPr bwMode="auto">
            <a:xfrm>
              <a:off x="2309" y="3965"/>
              <a:ext cx="4" cy="16"/>
            </a:xfrm>
            <a:custGeom>
              <a:avLst/>
              <a:gdLst>
                <a:gd name="T0" fmla="*/ 0 w 9"/>
                <a:gd name="T1" fmla="*/ 0 h 34"/>
                <a:gd name="T2" fmla="*/ 0 w 9"/>
                <a:gd name="T3" fmla="*/ 13 h 34"/>
                <a:gd name="T4" fmla="*/ 1 w 9"/>
                <a:gd name="T5" fmla="*/ 15 h 34"/>
                <a:gd name="T6" fmla="*/ 2 w 9"/>
                <a:gd name="T7" fmla="*/ 16 h 34"/>
                <a:gd name="T8" fmla="*/ 4 w 9"/>
                <a:gd name="T9" fmla="*/ 1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4"/>
                <a:gd name="T17" fmla="*/ 9 w 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4">
                  <a:moveTo>
                    <a:pt x="0" y="0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3" name="Line 1133"/>
            <p:cNvSpPr>
              <a:spLocks noChangeShapeType="1"/>
            </p:cNvSpPr>
            <p:nvPr/>
          </p:nvSpPr>
          <p:spPr bwMode="auto">
            <a:xfrm>
              <a:off x="2306" y="3970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4" name="Freeform 1134"/>
            <p:cNvSpPr>
              <a:spLocks/>
            </p:cNvSpPr>
            <p:nvPr/>
          </p:nvSpPr>
          <p:spPr bwMode="auto">
            <a:xfrm>
              <a:off x="2331" y="3961"/>
              <a:ext cx="6" cy="27"/>
            </a:xfrm>
            <a:custGeom>
              <a:avLst/>
              <a:gdLst>
                <a:gd name="T0" fmla="*/ 6 w 11"/>
                <a:gd name="T1" fmla="*/ 0 h 54"/>
                <a:gd name="T2" fmla="*/ 4 w 11"/>
                <a:gd name="T3" fmla="*/ 2 h 54"/>
                <a:gd name="T4" fmla="*/ 3 w 11"/>
                <a:gd name="T5" fmla="*/ 4 h 54"/>
                <a:gd name="T6" fmla="*/ 1 w 11"/>
                <a:gd name="T7" fmla="*/ 7 h 54"/>
                <a:gd name="T8" fmla="*/ 0 w 11"/>
                <a:gd name="T9" fmla="*/ 12 h 54"/>
                <a:gd name="T10" fmla="*/ 0 w 11"/>
                <a:gd name="T11" fmla="*/ 14 h 54"/>
                <a:gd name="T12" fmla="*/ 1 w 11"/>
                <a:gd name="T13" fmla="*/ 19 h 54"/>
                <a:gd name="T14" fmla="*/ 3 w 11"/>
                <a:gd name="T15" fmla="*/ 23 h 54"/>
                <a:gd name="T16" fmla="*/ 4 w 11"/>
                <a:gd name="T17" fmla="*/ 26 h 54"/>
                <a:gd name="T18" fmla="*/ 6 w 11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4"/>
                <a:gd name="T32" fmla="*/ 11 w 11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4">
                  <a:moveTo>
                    <a:pt x="11" y="0"/>
                  </a:moveTo>
                  <a:lnTo>
                    <a:pt x="8" y="3"/>
                  </a:lnTo>
                  <a:lnTo>
                    <a:pt x="5" y="8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38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1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5" name="Line 1135"/>
            <p:cNvSpPr>
              <a:spLocks noChangeShapeType="1"/>
            </p:cNvSpPr>
            <p:nvPr/>
          </p:nvSpPr>
          <p:spPr bwMode="auto">
            <a:xfrm>
              <a:off x="2342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6" name="Line 1136"/>
            <p:cNvSpPr>
              <a:spLocks noChangeShapeType="1"/>
            </p:cNvSpPr>
            <p:nvPr/>
          </p:nvSpPr>
          <p:spPr bwMode="auto">
            <a:xfrm>
              <a:off x="2354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7" name="Line 1137"/>
            <p:cNvSpPr>
              <a:spLocks noChangeShapeType="1"/>
            </p:cNvSpPr>
            <p:nvPr/>
          </p:nvSpPr>
          <p:spPr bwMode="auto">
            <a:xfrm>
              <a:off x="2342" y="3973"/>
              <a:ext cx="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8" name="Line 1138"/>
            <p:cNvSpPr>
              <a:spLocks noChangeShapeType="1"/>
            </p:cNvSpPr>
            <p:nvPr/>
          </p:nvSpPr>
          <p:spPr bwMode="auto">
            <a:xfrm flipH="1">
              <a:off x="2358" y="3965"/>
              <a:ext cx="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29" name="Line 1139"/>
            <p:cNvSpPr>
              <a:spLocks noChangeShapeType="1"/>
            </p:cNvSpPr>
            <p:nvPr/>
          </p:nvSpPr>
          <p:spPr bwMode="auto">
            <a:xfrm>
              <a:off x="2365" y="3965"/>
              <a:ext cx="6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0" name="Line 1140"/>
            <p:cNvSpPr>
              <a:spLocks noChangeShapeType="1"/>
            </p:cNvSpPr>
            <p:nvPr/>
          </p:nvSpPr>
          <p:spPr bwMode="auto">
            <a:xfrm>
              <a:off x="2360" y="3976"/>
              <a:ext cx="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1" name="Line 1141"/>
            <p:cNvSpPr>
              <a:spLocks noChangeShapeType="1"/>
            </p:cNvSpPr>
            <p:nvPr/>
          </p:nvSpPr>
          <p:spPr bwMode="auto">
            <a:xfrm>
              <a:off x="2375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2" name="Freeform 1142"/>
            <p:cNvSpPr>
              <a:spLocks/>
            </p:cNvSpPr>
            <p:nvPr/>
          </p:nvSpPr>
          <p:spPr bwMode="auto">
            <a:xfrm>
              <a:off x="2375" y="3965"/>
              <a:ext cx="12" cy="8"/>
            </a:xfrm>
            <a:custGeom>
              <a:avLst/>
              <a:gdLst>
                <a:gd name="T0" fmla="*/ 0 w 24"/>
                <a:gd name="T1" fmla="*/ 0 h 16"/>
                <a:gd name="T2" fmla="*/ 7 w 24"/>
                <a:gd name="T3" fmla="*/ 0 h 16"/>
                <a:gd name="T4" fmla="*/ 10 w 24"/>
                <a:gd name="T5" fmla="*/ 1 h 16"/>
                <a:gd name="T6" fmla="*/ 11 w 24"/>
                <a:gd name="T7" fmla="*/ 1 h 16"/>
                <a:gd name="T8" fmla="*/ 12 w 24"/>
                <a:gd name="T9" fmla="*/ 3 h 16"/>
                <a:gd name="T10" fmla="*/ 12 w 24"/>
                <a:gd name="T11" fmla="*/ 4 h 16"/>
                <a:gd name="T12" fmla="*/ 11 w 24"/>
                <a:gd name="T13" fmla="*/ 6 h 16"/>
                <a:gd name="T14" fmla="*/ 10 w 24"/>
                <a:gd name="T15" fmla="*/ 7 h 16"/>
                <a:gd name="T16" fmla="*/ 7 w 24"/>
                <a:gd name="T17" fmla="*/ 8 h 16"/>
                <a:gd name="T18" fmla="*/ 0 w 24"/>
                <a:gd name="T19" fmla="*/ 8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6"/>
                <a:gd name="T32" fmla="*/ 24 w 2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6">
                  <a:moveTo>
                    <a:pt x="0" y="0"/>
                  </a:moveTo>
                  <a:lnTo>
                    <a:pt x="15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3" name="Line 1143"/>
            <p:cNvSpPr>
              <a:spLocks noChangeShapeType="1"/>
            </p:cNvSpPr>
            <p:nvPr/>
          </p:nvSpPr>
          <p:spPr bwMode="auto">
            <a:xfrm>
              <a:off x="2381" y="3973"/>
              <a:ext cx="6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4" name="Line 1144"/>
            <p:cNvSpPr>
              <a:spLocks noChangeShapeType="1"/>
            </p:cNvSpPr>
            <p:nvPr/>
          </p:nvSpPr>
          <p:spPr bwMode="auto">
            <a:xfrm>
              <a:off x="2393" y="3965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5" name="Freeform 1145"/>
            <p:cNvSpPr>
              <a:spLocks/>
            </p:cNvSpPr>
            <p:nvPr/>
          </p:nvSpPr>
          <p:spPr bwMode="auto">
            <a:xfrm>
              <a:off x="2393" y="3965"/>
              <a:ext cx="11" cy="8"/>
            </a:xfrm>
            <a:custGeom>
              <a:avLst/>
              <a:gdLst>
                <a:gd name="T0" fmla="*/ 0 w 24"/>
                <a:gd name="T1" fmla="*/ 0 h 18"/>
                <a:gd name="T2" fmla="*/ 7 w 24"/>
                <a:gd name="T3" fmla="*/ 0 h 18"/>
                <a:gd name="T4" fmla="*/ 9 w 24"/>
                <a:gd name="T5" fmla="*/ 0 h 18"/>
                <a:gd name="T6" fmla="*/ 10 w 24"/>
                <a:gd name="T7" fmla="*/ 1 h 18"/>
                <a:gd name="T8" fmla="*/ 11 w 24"/>
                <a:gd name="T9" fmla="*/ 3 h 18"/>
                <a:gd name="T10" fmla="*/ 11 w 24"/>
                <a:gd name="T11" fmla="*/ 5 h 18"/>
                <a:gd name="T12" fmla="*/ 10 w 24"/>
                <a:gd name="T13" fmla="*/ 6 h 18"/>
                <a:gd name="T14" fmla="*/ 9 w 24"/>
                <a:gd name="T15" fmla="*/ 7 h 18"/>
                <a:gd name="T16" fmla="*/ 7 w 24"/>
                <a:gd name="T17" fmla="*/ 8 h 18"/>
                <a:gd name="T18" fmla="*/ 0 w 24"/>
                <a:gd name="T19" fmla="*/ 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8"/>
                <a:gd name="T32" fmla="*/ 24 w 24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8">
                  <a:moveTo>
                    <a:pt x="0" y="0"/>
                  </a:moveTo>
                  <a:lnTo>
                    <a:pt x="15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5" y="18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6" name="Freeform 1146"/>
            <p:cNvSpPr>
              <a:spLocks/>
            </p:cNvSpPr>
            <p:nvPr/>
          </p:nvSpPr>
          <p:spPr bwMode="auto">
            <a:xfrm>
              <a:off x="2409" y="3965"/>
              <a:ext cx="12" cy="16"/>
            </a:xfrm>
            <a:custGeom>
              <a:avLst/>
              <a:gdLst>
                <a:gd name="T0" fmla="*/ 12 w 22"/>
                <a:gd name="T1" fmla="*/ 2 h 34"/>
                <a:gd name="T2" fmla="*/ 10 w 22"/>
                <a:gd name="T3" fmla="*/ 0 h 34"/>
                <a:gd name="T4" fmla="*/ 7 w 22"/>
                <a:gd name="T5" fmla="*/ 0 h 34"/>
                <a:gd name="T6" fmla="*/ 4 w 22"/>
                <a:gd name="T7" fmla="*/ 0 h 34"/>
                <a:gd name="T8" fmla="*/ 1 w 22"/>
                <a:gd name="T9" fmla="*/ 0 h 34"/>
                <a:gd name="T10" fmla="*/ 0 w 22"/>
                <a:gd name="T11" fmla="*/ 2 h 34"/>
                <a:gd name="T12" fmla="*/ 0 w 22"/>
                <a:gd name="T13" fmla="*/ 4 h 34"/>
                <a:gd name="T14" fmla="*/ 1 w 22"/>
                <a:gd name="T15" fmla="*/ 5 h 34"/>
                <a:gd name="T16" fmla="*/ 1 w 22"/>
                <a:gd name="T17" fmla="*/ 6 h 34"/>
                <a:gd name="T18" fmla="*/ 3 w 22"/>
                <a:gd name="T19" fmla="*/ 7 h 34"/>
                <a:gd name="T20" fmla="*/ 9 w 22"/>
                <a:gd name="T21" fmla="*/ 8 h 34"/>
                <a:gd name="T22" fmla="*/ 10 w 22"/>
                <a:gd name="T23" fmla="*/ 9 h 34"/>
                <a:gd name="T24" fmla="*/ 11 w 22"/>
                <a:gd name="T25" fmla="*/ 10 h 34"/>
                <a:gd name="T26" fmla="*/ 12 w 22"/>
                <a:gd name="T27" fmla="*/ 11 h 34"/>
                <a:gd name="T28" fmla="*/ 12 w 22"/>
                <a:gd name="T29" fmla="*/ 14 h 34"/>
                <a:gd name="T30" fmla="*/ 10 w 22"/>
                <a:gd name="T31" fmla="*/ 15 h 34"/>
                <a:gd name="T32" fmla="*/ 7 w 22"/>
                <a:gd name="T33" fmla="*/ 16 h 34"/>
                <a:gd name="T34" fmla="*/ 4 w 22"/>
                <a:gd name="T35" fmla="*/ 16 h 34"/>
                <a:gd name="T36" fmla="*/ 1 w 22"/>
                <a:gd name="T37" fmla="*/ 15 h 34"/>
                <a:gd name="T38" fmla="*/ 0 w 22"/>
                <a:gd name="T39" fmla="*/ 14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4"/>
                <a:gd name="T62" fmla="*/ 22 w 22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4">
                  <a:moveTo>
                    <a:pt x="22" y="4"/>
                  </a:moveTo>
                  <a:lnTo>
                    <a:pt x="18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6" y="14"/>
                  </a:lnTo>
                  <a:lnTo>
                    <a:pt x="16" y="18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18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2" y="32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37" name="Freeform 1147"/>
            <p:cNvSpPr>
              <a:spLocks/>
            </p:cNvSpPr>
            <p:nvPr/>
          </p:nvSpPr>
          <p:spPr bwMode="auto">
            <a:xfrm>
              <a:off x="2426" y="3961"/>
              <a:ext cx="5" cy="27"/>
            </a:xfrm>
            <a:custGeom>
              <a:avLst/>
              <a:gdLst>
                <a:gd name="T0" fmla="*/ 0 w 11"/>
                <a:gd name="T1" fmla="*/ 0 h 54"/>
                <a:gd name="T2" fmla="*/ 2 w 11"/>
                <a:gd name="T3" fmla="*/ 2 h 54"/>
                <a:gd name="T4" fmla="*/ 3 w 11"/>
                <a:gd name="T5" fmla="*/ 4 h 54"/>
                <a:gd name="T6" fmla="*/ 5 w 11"/>
                <a:gd name="T7" fmla="*/ 7 h 54"/>
                <a:gd name="T8" fmla="*/ 5 w 11"/>
                <a:gd name="T9" fmla="*/ 12 h 54"/>
                <a:gd name="T10" fmla="*/ 5 w 11"/>
                <a:gd name="T11" fmla="*/ 14 h 54"/>
                <a:gd name="T12" fmla="*/ 5 w 11"/>
                <a:gd name="T13" fmla="*/ 19 h 54"/>
                <a:gd name="T14" fmla="*/ 3 w 11"/>
                <a:gd name="T15" fmla="*/ 23 h 54"/>
                <a:gd name="T16" fmla="*/ 2 w 11"/>
                <a:gd name="T17" fmla="*/ 26 h 54"/>
                <a:gd name="T18" fmla="*/ 0 w 11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4"/>
                <a:gd name="T32" fmla="*/ 11 w 11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4">
                  <a:moveTo>
                    <a:pt x="0" y="0"/>
                  </a:moveTo>
                  <a:lnTo>
                    <a:pt x="4" y="3"/>
                  </a:lnTo>
                  <a:lnTo>
                    <a:pt x="6" y="8"/>
                  </a:lnTo>
                  <a:lnTo>
                    <a:pt x="10" y="15"/>
                  </a:lnTo>
                  <a:lnTo>
                    <a:pt x="11" y="23"/>
                  </a:lnTo>
                  <a:lnTo>
                    <a:pt x="11" y="29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1"/>
                  </a:lnTo>
                  <a:lnTo>
                    <a:pt x="0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6084" name="Picture 95" descr="EPICS_AS_nearb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8600"/>
            <a:ext cx="4221163" cy="3014663"/>
          </a:xfrm>
          <a:solidFill>
            <a:schemeClr val="bg1"/>
          </a:solidFill>
        </p:spPr>
      </p:pic>
      <p:sp>
        <p:nvSpPr>
          <p:cNvPr id="1056" name="Espace réservé du contenu 6"/>
          <p:cNvSpPr txBox="1">
            <a:spLocks/>
          </p:cNvSpPr>
          <p:nvPr/>
        </p:nvSpPr>
        <p:spPr bwMode="auto">
          <a:xfrm>
            <a:off x="6477000" y="6438900"/>
            <a:ext cx="2667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b="1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(Gratton et al, 2010)</a:t>
            </a:r>
          </a:p>
        </p:txBody>
      </p:sp>
      <p:pic>
        <p:nvPicPr>
          <p:cNvPr id="46086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663" y="3124200"/>
            <a:ext cx="447833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1058"/>
          <p:cNvSpPr>
            <a:spLocks noChangeArrowheads="1"/>
          </p:cNvSpPr>
          <p:nvPr/>
        </p:nvSpPr>
        <p:spPr bwMode="auto">
          <a:xfrm>
            <a:off x="2971800" y="41148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RV studies	</a:t>
            </a:r>
          </a:p>
        </p:txBody>
      </p:sp>
      <p:sp>
        <p:nvSpPr>
          <p:cNvPr id="46088" name="Rectangle 1059"/>
          <p:cNvSpPr>
            <a:spLocks noChangeArrowheads="1"/>
          </p:cNvSpPr>
          <p:nvPr/>
        </p:nvSpPr>
        <p:spPr bwMode="auto">
          <a:xfrm>
            <a:off x="5334000" y="14478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GAIA</a:t>
            </a:r>
          </a:p>
        </p:txBody>
      </p:sp>
      <p:sp>
        <p:nvSpPr>
          <p:cNvPr id="46089" name="Rectangle 1060"/>
          <p:cNvSpPr>
            <a:spLocks noChangeArrowheads="1"/>
          </p:cNvSpPr>
          <p:nvPr/>
        </p:nvSpPr>
        <p:spPr bwMode="auto">
          <a:xfrm>
            <a:off x="5257800" y="60960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PLATO	</a:t>
            </a:r>
          </a:p>
        </p:txBody>
      </p:sp>
      <p:sp>
        <p:nvSpPr>
          <p:cNvPr id="46090" name="Rectangle 1061"/>
          <p:cNvSpPr>
            <a:spLocks noChangeArrowheads="1"/>
          </p:cNvSpPr>
          <p:nvPr/>
        </p:nvSpPr>
        <p:spPr bwMode="auto">
          <a:xfrm>
            <a:off x="-228600" y="1066800"/>
            <a:ext cx="4876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fr-F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SPHERE GPI: confirmation of faint cand., spectral charact.</a:t>
            </a:r>
          </a:p>
          <a:p>
            <a:pPr lvl="1">
              <a:buFontTx/>
              <a:buChar char="-"/>
            </a:pPr>
            <a:r>
              <a:rPr lang="fr-F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Espresso, Codex, GAIA: direct imaging &amp; charact. of identified planets</a:t>
            </a:r>
          </a:p>
          <a:p>
            <a:pPr lvl="1">
              <a:buFontTx/>
              <a:buChar char="-"/>
            </a:pPr>
            <a:r>
              <a:rPr lang="fr-F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PLATO: charac.  of identified planets </a:t>
            </a:r>
          </a:p>
          <a:p>
            <a:pPr lvl="1">
              <a:buFontTx/>
              <a:buChar char="-"/>
            </a:pPr>
            <a:r>
              <a:rPr lang="fr-F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ALMA: detection of planets in disks with gaps</a:t>
            </a:r>
          </a:p>
          <a:p>
            <a:pPr lvl="1">
              <a:buFontTx/>
              <a:buChar char="-"/>
            </a:pPr>
            <a:endParaRPr lang="fr-FR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F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JWST: complementary, mid-IR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038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381000" y="4419600"/>
            <a:ext cx="3276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HD10180 multiple (7) system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5 NEP + 1EGP + 1 SEP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(1.4ME)?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Sigma(o-c) 6.5 =&gt; 1.3 m/s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(Lovis et al, 2011)</a:t>
            </a:r>
          </a:p>
        </p:txBody>
      </p:sp>
      <p:sp>
        <p:nvSpPr>
          <p:cNvPr id="6148" name="ZoneTexte 2"/>
          <p:cNvSpPr txBox="1">
            <a:spLocks noChangeArrowheads="1"/>
          </p:cNvSpPr>
          <p:nvPr/>
        </p:nvSpPr>
        <p:spPr bwMode="auto">
          <a:xfrm>
            <a:off x="5029200" y="36576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Kepler 11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 6 planets with 2.3-13ME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TTV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(Lisssauer et al, 2011)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4419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ZoneTexte 7"/>
          <p:cNvSpPr txBox="1">
            <a:spLocks noChangeArrowheads="1"/>
          </p:cNvSpPr>
          <p:nvPr/>
        </p:nvSpPr>
        <p:spPr bwMode="auto">
          <a:xfrm>
            <a:off x="228600" y="228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Multiple systems are frequent</a:t>
            </a:r>
          </a:p>
        </p:txBody>
      </p:sp>
      <p:sp>
        <p:nvSpPr>
          <p:cNvPr id="6151" name="ZoneTexte 8"/>
          <p:cNvSpPr txBox="1">
            <a:spLocks noChangeArrowheads="1"/>
          </p:cNvSpPr>
          <p:nvPr/>
        </p:nvSpPr>
        <p:spPr bwMode="auto">
          <a:xfrm>
            <a:off x="0" y="6096000"/>
            <a:ext cx="891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be even more frequent</a:t>
            </a:r>
            <a:endParaRPr lang="fr-FR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(Anglada-Escude et al, 2010; Garcia Melendo et al, 2011; Wright et al, 2011)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57200" y="4572000"/>
            <a:ext cx="24384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HD209458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(Queloz et al, 2000)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338" y="55563"/>
            <a:ext cx="3522662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19800" y="5943600"/>
            <a:ext cx="28956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Wasp17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>
                <a:solidFill>
                  <a:schemeClr val="tx1"/>
                </a:solidFill>
              </a:rPr>
              <a:t>(Andersen et al, 2010)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i="1">
              <a:solidFill>
                <a:schemeClr val="tx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838200"/>
            <a:ext cx="449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fr-FR" sz="3600">
                <a:solidFill>
                  <a:schemeClr val="tx1"/>
                </a:solidFill>
              </a:rPr>
              <a:t>Orbital elements</a:t>
            </a:r>
          </a:p>
          <a:p>
            <a:pPr>
              <a:buClr>
                <a:srgbClr val="000000"/>
              </a:buClr>
              <a:buSzPct val="100000"/>
            </a:pPr>
            <a:r>
              <a:rPr lang="fr-FR" sz="2400">
                <a:solidFill>
                  <a:schemeClr val="tx1"/>
                </a:solidFill>
              </a:rPr>
              <a:t>Rossiter effect during transits</a:t>
            </a:r>
          </a:p>
          <a:p>
            <a:pPr>
              <a:buClr>
                <a:srgbClr val="000000"/>
              </a:buClr>
              <a:buSzPct val="100000"/>
            </a:pPr>
            <a:endParaRPr lang="fr-FR" sz="2800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1000" y="56388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fr-FR" sz="2000">
                <a:solidFill>
                  <a:schemeClr val="tx1"/>
                </a:solidFill>
              </a:rPr>
              <a:t>Complex dynamical history </a:t>
            </a:r>
          </a:p>
          <a:p>
            <a:pPr>
              <a:buClr>
                <a:srgbClr val="000000"/>
              </a:buClr>
              <a:buSzPct val="100000"/>
            </a:pPr>
            <a:r>
              <a:rPr lang="fr-FR" sz="2000">
                <a:solidFill>
                  <a:schemeClr val="tx1"/>
                </a:solidFill>
              </a:rPr>
              <a:t>Also high eccentricities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" y="2362200"/>
            <a:ext cx="4175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ZoneTexte 10"/>
          <p:cNvSpPr txBox="1">
            <a:spLocks noChangeArrowheads="1"/>
          </p:cNvSpPr>
          <p:nvPr/>
        </p:nvSpPr>
        <p:spPr bwMode="auto">
          <a:xfrm rot="-5400000">
            <a:off x="-255587" y="31511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tx1"/>
                </a:solidFill>
              </a:rPr>
              <a:t>Residuals (m/s)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343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228600" y="3276600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HD209458 NaI HST (Charbonneau et al, 2002)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75" y="1223963"/>
            <a:ext cx="40227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ZoneTexte 5"/>
          <p:cNvSpPr txBox="1">
            <a:spLocks noChangeArrowheads="1"/>
          </p:cNvSpPr>
          <p:nvPr/>
        </p:nvSpPr>
        <p:spPr bwMode="auto">
          <a:xfrm>
            <a:off x="4572000" y="327660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HD187933  transm. spectrum HST (Sing et al, 2011)</a:t>
            </a:r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457200" y="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Atmosphere</a:t>
            </a:r>
            <a:r>
              <a:rPr lang="fr-FR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of hot Jupiters</a:t>
            </a:r>
          </a:p>
          <a:p>
            <a:pPr>
              <a:defRPr/>
            </a:pPr>
            <a:r>
              <a:rPr lang="fr-FR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Atomic</a:t>
            </a:r>
            <a:r>
              <a:rPr lang="fr-FR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(</a:t>
            </a:r>
            <a:r>
              <a:rPr lang="fr-FR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NaI</a:t>
            </a:r>
            <a:r>
              <a:rPr lang="fr-FR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KI, )  and </a:t>
            </a:r>
            <a:r>
              <a:rPr lang="fr-FR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molecular</a:t>
            </a:r>
            <a:r>
              <a:rPr lang="fr-FR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(H20,CO CH4) </a:t>
            </a:r>
            <a:r>
              <a:rPr lang="fr-FR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species</a:t>
            </a:r>
            <a:r>
              <a:rPr lang="fr-FR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; </a:t>
            </a:r>
            <a:r>
              <a:rPr lang="fr-FR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hazes</a:t>
            </a:r>
            <a:endParaRPr lang="fr-FR" i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3810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488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ZoneTexte 9"/>
          <p:cNvSpPr txBox="1">
            <a:spLocks noChangeArrowheads="1"/>
          </p:cNvSpPr>
          <p:nvPr/>
        </p:nvSpPr>
        <p:spPr bwMode="auto">
          <a:xfrm>
            <a:off x="457200" y="5867400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Corot 1b emission spectrum	</a:t>
            </a:r>
          </a:p>
          <a:p>
            <a:r>
              <a:rPr lang="fr-FR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(Rodgers et al,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533400" y="2819400"/>
            <a:ext cx="1373188" cy="1220788"/>
            <a:chOff x="336" y="1632"/>
            <a:chExt cx="1103" cy="989"/>
          </a:xfrm>
        </p:grpSpPr>
        <p:sp>
          <p:nvSpPr>
            <p:cNvPr id="9248" name="Text Box 2"/>
            <p:cNvSpPr txBox="1">
              <a:spLocks noChangeArrowheads="1"/>
            </p:cNvSpPr>
            <p:nvPr/>
          </p:nvSpPr>
          <p:spPr bwMode="auto">
            <a:xfrm>
              <a:off x="599" y="1711"/>
              <a:ext cx="480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</a:tabLst>
              </a:pPr>
              <a:r>
                <a:rPr lang="fr-FR" sz="24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2003</a:t>
              </a:r>
            </a:p>
          </p:txBody>
        </p:sp>
        <p:pic>
          <p:nvPicPr>
            <p:cNvPr id="924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632"/>
              <a:ext cx="1103" cy="9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1447800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8600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10000"/>
            <a:ext cx="1143000" cy="121920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800600"/>
            <a:ext cx="1447800" cy="118586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9223" name="Group 8"/>
          <p:cNvGrpSpPr>
            <a:grpSpLocks/>
          </p:cNvGrpSpPr>
          <p:nvPr/>
        </p:nvGrpSpPr>
        <p:grpSpPr bwMode="auto">
          <a:xfrm>
            <a:off x="374650" y="6400800"/>
            <a:ext cx="8767763" cy="990600"/>
            <a:chOff x="236" y="4023"/>
            <a:chExt cx="5523" cy="624"/>
          </a:xfrm>
        </p:grpSpPr>
        <p:sp>
          <p:nvSpPr>
            <p:cNvPr id="9246" name="Line 9"/>
            <p:cNvSpPr>
              <a:spLocks noChangeShapeType="1"/>
            </p:cNvSpPr>
            <p:nvPr/>
          </p:nvSpPr>
          <p:spPr bwMode="auto">
            <a:xfrm>
              <a:off x="575" y="4646"/>
              <a:ext cx="5039" cy="1"/>
            </a:xfrm>
            <a:prstGeom prst="line">
              <a:avLst/>
            </a:prstGeom>
            <a:noFill/>
            <a:ln w="1828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47" name="Text Box 10"/>
            <p:cNvSpPr txBox="1">
              <a:spLocks noChangeArrowheads="1"/>
            </p:cNvSpPr>
            <p:nvPr/>
          </p:nvSpPr>
          <p:spPr bwMode="auto">
            <a:xfrm>
              <a:off x="236" y="4023"/>
              <a:ext cx="5523" cy="2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 anchor="ctr" anchorCtr="1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</a:pPr>
              <a:r>
                <a:rPr lang="en-US" sz="240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10-20 AU		20-60 AU    					100-350 AU</a:t>
              </a:r>
            </a:p>
          </p:txBody>
        </p:sp>
      </p:grp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800600" y="5943600"/>
            <a:ext cx="209232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Kalas et al. (2008)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6642100" y="2465388"/>
            <a:ext cx="24923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Chauvin et al. (2005a)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2438400" y="3251200"/>
            <a:ext cx="22352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Marois et al. (2008)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2057400" y="5257800"/>
            <a:ext cx="296227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Chauvin et al. (2004;2005)</a:t>
            </a:r>
          </a:p>
        </p:txBody>
      </p:sp>
      <p:pic>
        <p:nvPicPr>
          <p:cNvPr id="922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3200400"/>
            <a:ext cx="13493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6858000" y="4419600"/>
            <a:ext cx="32004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Lafrenière et al.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(2008;2010)</a:t>
            </a: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2743200" y="228600"/>
            <a:ext cx="1371600" cy="1371600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31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3886200"/>
            <a:ext cx="1143000" cy="11430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660400" y="5029200"/>
            <a:ext cx="2895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Todorov et al. (2010)</a:t>
            </a:r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auto">
          <a:xfrm>
            <a:off x="1371600" y="3886200"/>
            <a:ext cx="1143000" cy="11430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34" name="Rectangle 21"/>
          <p:cNvSpPr>
            <a:spLocks noChangeArrowheads="1"/>
          </p:cNvSpPr>
          <p:nvPr/>
        </p:nvSpPr>
        <p:spPr bwMode="auto">
          <a:xfrm>
            <a:off x="2971800" y="3810000"/>
            <a:ext cx="1143000" cy="12192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35" name="Rectangle 22"/>
          <p:cNvSpPr>
            <a:spLocks noChangeArrowheads="1"/>
          </p:cNvSpPr>
          <p:nvPr/>
        </p:nvSpPr>
        <p:spPr bwMode="auto">
          <a:xfrm>
            <a:off x="6858000" y="3200400"/>
            <a:ext cx="1371600" cy="1295400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36" name="Rectangle 23"/>
          <p:cNvSpPr>
            <a:spLocks noChangeArrowheads="1"/>
          </p:cNvSpPr>
          <p:nvPr/>
        </p:nvSpPr>
        <p:spPr bwMode="auto">
          <a:xfrm>
            <a:off x="5181600" y="228600"/>
            <a:ext cx="1447800" cy="1287463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4800600" y="1524000"/>
            <a:ext cx="209232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Neuhauser et al. (2005; 2008)</a:t>
            </a:r>
          </a:p>
        </p:txBody>
      </p:sp>
      <p:sp>
        <p:nvSpPr>
          <p:cNvPr id="9238" name="Text Box 25"/>
          <p:cNvSpPr txBox="1">
            <a:spLocks noChangeArrowheads="1"/>
          </p:cNvSpPr>
          <p:nvPr/>
        </p:nvSpPr>
        <p:spPr bwMode="auto">
          <a:xfrm>
            <a:off x="914400" y="152400"/>
            <a:ext cx="209232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GB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Tahlmann et al. (2009)</a:t>
            </a:r>
          </a:p>
        </p:txBody>
      </p:sp>
      <p:sp>
        <p:nvSpPr>
          <p:cNvPr id="9239" name="Text Box 26"/>
          <p:cNvSpPr txBox="1">
            <a:spLocks noChangeArrowheads="1"/>
          </p:cNvSpPr>
          <p:nvPr/>
        </p:nvSpPr>
        <p:spPr bwMode="auto">
          <a:xfrm rot="-5400000">
            <a:off x="-3546475" y="2784475"/>
            <a:ext cx="7620000" cy="5270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1                       5                               13          Mjup 	</a:t>
            </a:r>
          </a:p>
        </p:txBody>
      </p:sp>
      <p:pic>
        <p:nvPicPr>
          <p:cNvPr id="9240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1335088"/>
            <a:ext cx="1066800" cy="1179512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</p:pic>
      <p:pic>
        <p:nvPicPr>
          <p:cNvPr id="9241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1905000"/>
            <a:ext cx="12192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42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96263" y="381000"/>
            <a:ext cx="94773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3" name="Text Box 12"/>
          <p:cNvSpPr txBox="1">
            <a:spLocks noChangeArrowheads="1"/>
          </p:cNvSpPr>
          <p:nvPr/>
        </p:nvSpPr>
        <p:spPr bwMode="auto">
          <a:xfrm>
            <a:off x="7543800" y="914400"/>
            <a:ext cx="16002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Ireland et al.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(2011)</a:t>
            </a: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8153400" y="381000"/>
            <a:ext cx="990600" cy="990600"/>
          </a:xfrm>
          <a:prstGeom prst="roundRect">
            <a:avLst>
              <a:gd name="adj" fmla="val 97"/>
            </a:avLst>
          </a:prstGeom>
          <a:solidFill>
            <a:srgbClr val="FFFFFF">
              <a:alpha val="0"/>
            </a:srgbClr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45" name="AutoShape 28"/>
          <p:cNvSpPr>
            <a:spLocks noChangeArrowheads="1"/>
          </p:cNvSpPr>
          <p:nvPr/>
        </p:nvSpPr>
        <p:spPr bwMode="auto">
          <a:xfrm>
            <a:off x="533400" y="2895600"/>
            <a:ext cx="1371600" cy="1219200"/>
          </a:xfrm>
          <a:prstGeom prst="roundRect">
            <a:avLst>
              <a:gd name="adj" fmla="val 97"/>
            </a:avLst>
          </a:prstGeom>
          <a:solidFill>
            <a:srgbClr val="FFFFFF">
              <a:alpha val="0"/>
            </a:srgbClr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4114800" y="4267200"/>
            <a:ext cx="838200" cy="2209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96263" cy="1401763"/>
          </a:xfrm>
        </p:spPr>
        <p:txBody>
          <a:bodyPr/>
          <a:lstStyle/>
          <a:p>
            <a:pPr>
              <a:tabLst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1201400" algn="l"/>
              </a:tabLst>
            </a:pPr>
            <a:r>
              <a:rPr lang="fr-FR" sz="3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Planets and debris disks</a:t>
            </a:r>
          </a:p>
        </p:txBody>
      </p:sp>
      <p:sp>
        <p:nvSpPr>
          <p:cNvPr id="10244" name="AutoShape 5" descr="https://webmail.ujf-grenoble.fr/horde/imp/view.php?popup_view=1&amp;mailbox=INBOX&amp;index=29771&amp;actionID=view_attach&amp;id=2&amp;mimecache=7230bec607140829a57e991f9b4eabf7&amp;nocache=54cz4z5x9j0g&amp;img_dat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0245" name="AutoShape 7" descr="https://webmail.ujf-grenoble.fr/horde/imp/view.php?popup_view=1&amp;mailbox=INBOX&amp;index=29771&amp;actionID=view_attach&amp;id=2&amp;mimecache=7230bec607140829a57e991f9b4eabf7&amp;nocache=54cz4z5x9j0g&amp;img_dat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2884488" cy="23622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10247" name="Groupe 16"/>
          <p:cNvGrpSpPr>
            <a:grpSpLocks/>
          </p:cNvGrpSpPr>
          <p:nvPr/>
        </p:nvGrpSpPr>
        <p:grpSpPr bwMode="auto">
          <a:xfrm>
            <a:off x="457200" y="4191000"/>
            <a:ext cx="6096000" cy="1524000"/>
            <a:chOff x="762000" y="4267200"/>
            <a:chExt cx="7543800" cy="2209800"/>
          </a:xfrm>
        </p:grpSpPr>
        <p:pic>
          <p:nvPicPr>
            <p:cNvPr id="10253" name="Image 11" descr="cadi_croppe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4267200"/>
              <a:ext cx="7543800" cy="218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4" name="Groupe 15"/>
            <p:cNvGrpSpPr>
              <a:grpSpLocks/>
            </p:cNvGrpSpPr>
            <p:nvPr/>
          </p:nvGrpSpPr>
          <p:grpSpPr bwMode="auto">
            <a:xfrm>
              <a:off x="4114800" y="4419600"/>
              <a:ext cx="838200" cy="2057400"/>
              <a:chOff x="4114800" y="4419600"/>
              <a:chExt cx="838200" cy="2057400"/>
            </a:xfrm>
          </p:grpSpPr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4114800" y="4419600"/>
                <a:ext cx="838200" cy="20574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1"/>
              <p:cNvGrpSpPr>
                <a:grpSpLocks/>
              </p:cNvGrpSpPr>
              <p:nvPr/>
            </p:nvGrpSpPr>
            <p:grpSpPr bwMode="auto">
              <a:xfrm>
                <a:off x="4114800" y="5105400"/>
                <a:ext cx="838200" cy="618890"/>
                <a:chOff x="336" y="1632"/>
                <a:chExt cx="1103" cy="989"/>
              </a:xfrm>
              <a:solidFill>
                <a:srgbClr val="000000"/>
              </a:solidFill>
            </p:grpSpPr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99" y="1711"/>
                  <a:ext cx="480" cy="741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</a:tabLst>
                    <a:defRPr/>
                  </a:pPr>
                  <a:endParaRPr lang="fr-FR" sz="2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36" y="1632"/>
                  <a:ext cx="1103" cy="989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</p:grpSp>
        </p:grpSp>
      </p:grpSp>
      <p:sp>
        <p:nvSpPr>
          <p:cNvPr id="10248" name="ZoneTexte 17"/>
          <p:cNvSpPr txBox="1">
            <a:spLocks noChangeArrowheads="1"/>
          </p:cNvSpPr>
          <p:nvPr/>
        </p:nvSpPr>
        <p:spPr bwMode="auto">
          <a:xfrm>
            <a:off x="1676400" y="55626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B pic NaCO </a:t>
            </a:r>
            <a:r>
              <a:rPr lang="fr-FR" i="1"/>
              <a:t>(Lagrange et al, 2011)</a:t>
            </a:r>
          </a:p>
        </p:txBody>
      </p:sp>
      <p:sp>
        <p:nvSpPr>
          <p:cNvPr id="10249" name="ZoneTexte 18"/>
          <p:cNvSpPr txBox="1">
            <a:spLocks noChangeArrowheads="1"/>
          </p:cNvSpPr>
          <p:nvPr/>
        </p:nvSpPr>
        <p:spPr bwMode="auto">
          <a:xfrm>
            <a:off x="914400" y="3581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A PsA HST </a:t>
            </a:r>
            <a:r>
              <a:rPr lang="fr-FR" i="1"/>
              <a:t>(Kalas et al, 2008)</a:t>
            </a:r>
          </a:p>
        </p:txBody>
      </p:sp>
      <p:sp>
        <p:nvSpPr>
          <p:cNvPr id="10250" name="ZoneTexte 19"/>
          <p:cNvSpPr txBox="1">
            <a:spLocks noChangeArrowheads="1"/>
          </p:cNvSpPr>
          <p:nvPr/>
        </p:nvSpPr>
        <p:spPr bwMode="auto">
          <a:xfrm>
            <a:off x="381000" y="60960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Lot’s of young/transitional/debris disks : IRAS, Spitzer, Herschel, etc</a:t>
            </a:r>
          </a:p>
        </p:txBody>
      </p: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371600"/>
            <a:ext cx="152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ZoneTexte 23"/>
          <p:cNvSpPr txBox="1">
            <a:spLocks noChangeArrowheads="1"/>
          </p:cNvSpPr>
          <p:nvPr/>
        </p:nvSpPr>
        <p:spPr bwMode="auto">
          <a:xfrm>
            <a:off x="6781800" y="3505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HR8799 CSO</a:t>
            </a:r>
          </a:p>
          <a:p>
            <a:r>
              <a:rPr lang="fr-FR" i="1"/>
              <a:t>(Patience et al, 2011)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28004</TotalTime>
  <Words>1675</Words>
  <Application>Microsoft Office PowerPoint</Application>
  <PresentationFormat>Affichage à l'écran (4:3)</PresentationFormat>
  <Paragraphs>619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3" baseType="lpstr">
      <vt:lpstr>Arial</vt:lpstr>
      <vt:lpstr>Times New Roman</vt:lpstr>
      <vt:lpstr>Calibri</vt:lpstr>
      <vt:lpstr>Comic Sans MS</vt:lpstr>
      <vt:lpstr>Symbol</vt:lpstr>
      <vt:lpstr>DejaVu Sans</vt:lpstr>
      <vt:lpstr>StarSymbol</vt:lpstr>
      <vt:lpstr>Helvetica Neue</vt:lpstr>
      <vt:lpstr>Wingdings</vt:lpstr>
      <vt:lpstr>Modèle par défaut</vt:lpstr>
      <vt:lpstr>Diapositive 1</vt:lpstr>
      <vt:lpstr>Objectives</vt:lpstr>
      <vt:lpstr>Diapositive 3</vt:lpstr>
      <vt:lpstr>Characterizing exoplanets requires different techniques</vt:lpstr>
      <vt:lpstr>Diapositive 5</vt:lpstr>
      <vt:lpstr>Diapositive 6</vt:lpstr>
      <vt:lpstr>Diapositive 7</vt:lpstr>
      <vt:lpstr>Diapositive 8</vt:lpstr>
      <vt:lpstr>Planets and debris disks</vt:lpstr>
      <vt:lpstr>Diapositive 10</vt:lpstr>
      <vt:lpstr>Complementarity imaging/RV solar-type, young stars</vt:lpstr>
      <vt:lpstr>Diapositive 12</vt:lpstr>
      <vt:lpstr>Dodson-Robinson et al, (2008); see also  Kennedy &amp; Kenyon (2008)</vt:lpstr>
      <vt:lpstr>Planet properties and formation mechanisms</vt:lpstr>
      <vt:lpstr>Diapositive 15</vt:lpstr>
      <vt:lpstr>Diapositive 16</vt:lpstr>
      <vt:lpstr>Diapositive 17</vt:lpstr>
      <vt:lpstr>Survey projects 2020 that will feed the giants</vt:lpstr>
      <vt:lpstr>Accurate RV: VLT/Espresso (2016)</vt:lpstr>
      <vt:lpstr>Accurate RV at near-IR CFHT/SPIROU (2014)</vt:lpstr>
      <vt:lpstr>Diapositive 21</vt:lpstr>
      <vt:lpstr>- Astrometric survey:   - ~150,000 FGK stars to ~200 pc   - complete for  FGKM stars d&lt;25 pc  - accuracy : 7 (V=10) – 25 (V=15) mas   (Hipparcos: 1mas) - Photometric survey:   - precision 10e-3  </vt:lpstr>
      <vt:lpstr>GAIA science &amp; synergies</vt:lpstr>
      <vt:lpstr>Imaging VLT/Sphere (2012)</vt:lpstr>
      <vt:lpstr>Complementarity sphere/RV solar-type, young stars</vt:lpstr>
      <vt:lpstr>Diapositive 26</vt:lpstr>
      <vt:lpstr>Complementary facilities </vt:lpstr>
      <vt:lpstr> Planet detection with JWST/MIRI</vt:lpstr>
      <vt:lpstr>ELT and exoplanets Closer, lighter, and fainter </vt:lpstr>
      <vt:lpstr>ELT/Codex</vt:lpstr>
      <vt:lpstr>Diapositive 31</vt:lpstr>
      <vt:lpstr>Earth-mass exoplanets with RV Challenges</vt:lpstr>
      <vt:lpstr>Diapositive 33</vt:lpstr>
      <vt:lpstr>Diapositive 34</vt:lpstr>
      <vt:lpstr>Diapositive 35</vt:lpstr>
      <vt:lpstr> ELT/EPICs  Exoplanet imaging </vt:lpstr>
      <vt:lpstr>Predicted EPICS detections</vt:lpstr>
      <vt:lpstr>ELT/HARMONI</vt:lpstr>
      <vt:lpstr> Exoplanets Imaging/spectroscopy Challenges</vt:lpstr>
      <vt:lpstr>Earth atmosphere (variable)</vt:lpstr>
      <vt:lpstr>Planets atmopshere diversity</vt:lpstr>
      <vt:lpstr>Diapositive 42</vt:lpstr>
      <vt:lpstr>Synergies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INSU-SDU</dc:creator>
  <cp:lastModifiedBy>Lagrange</cp:lastModifiedBy>
  <cp:revision>802</cp:revision>
  <cp:lastPrinted>2010-10-06T16:27:01Z</cp:lastPrinted>
  <dcterms:created xsi:type="dcterms:W3CDTF">2010-10-04T10:30:55Z</dcterms:created>
  <dcterms:modified xsi:type="dcterms:W3CDTF">2011-08-30T10:13:48Z</dcterms:modified>
</cp:coreProperties>
</file>