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mov" ContentType="video/unknown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79" r:id="rId1"/>
  </p:sldMasterIdLst>
  <p:notesMasterIdLst>
    <p:notesMasterId r:id="rId20"/>
  </p:notesMasterIdLst>
  <p:sldIdLst>
    <p:sldId id="256" r:id="rId2"/>
    <p:sldId id="273" r:id="rId3"/>
    <p:sldId id="278" r:id="rId4"/>
    <p:sldId id="275" r:id="rId5"/>
    <p:sldId id="276" r:id="rId6"/>
    <p:sldId id="279" r:id="rId7"/>
    <p:sldId id="280" r:id="rId8"/>
    <p:sldId id="277" r:id="rId9"/>
    <p:sldId id="268" r:id="rId10"/>
    <p:sldId id="270" r:id="rId11"/>
    <p:sldId id="281" r:id="rId12"/>
    <p:sldId id="263" r:id="rId13"/>
    <p:sldId id="258" r:id="rId14"/>
    <p:sldId id="283" r:id="rId15"/>
    <p:sldId id="284" r:id="rId16"/>
    <p:sldId id="285" r:id="rId17"/>
    <p:sldId id="282" r:id="rId18"/>
    <p:sldId id="286" r:id="rId19"/>
  </p:sldIdLst>
  <p:sldSz cx="9144000" cy="6858000" type="screen4x3"/>
  <p:notesSz cx="6858000" cy="9144000"/>
  <p:defaultTextStyle>
    <a:defPPr>
      <a:defRPr lang="en-A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ABCFF"/>
    <a:srgbClr val="FF0DF6"/>
    <a:srgbClr val="F89AFF"/>
    <a:srgbClr val="FF758E"/>
    <a:srgbClr val="9FFF69"/>
    <a:srgbClr val="FFFF00"/>
    <a:srgbClr val="000000"/>
    <a:srgbClr val="3399FF"/>
    <a:srgbClr val="FF0066"/>
    <a:srgbClr val="00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7250" autoAdjust="0"/>
  </p:normalViewPr>
  <p:slideViewPr>
    <p:cSldViewPr>
      <p:cViewPr>
        <p:scale>
          <a:sx n="85" d="100"/>
          <a:sy n="85" d="100"/>
        </p:scale>
        <p:origin x="-912" y="25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notesMaster" Target="notesMasters/notesMaster1.xml"/><Relationship Id="rId21" Type="http://schemas.openxmlformats.org/officeDocument/2006/relationships/printerSettings" Target="printerSettings/printerSettings1.bin"/><Relationship Id="rId22" Type="http://schemas.openxmlformats.org/officeDocument/2006/relationships/presProps" Target="presProps.xml"/><Relationship Id="rId23" Type="http://schemas.openxmlformats.org/officeDocument/2006/relationships/viewProps" Target="viewProps.xml"/><Relationship Id="rId24" Type="http://schemas.openxmlformats.org/officeDocument/2006/relationships/theme" Target="theme/theme1.xml"/><Relationship Id="rId25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guymonnet:Desktop:MANIFEST:Manifest+WFC_efficieny.xls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125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r>
              <a:rPr lang="en-US"/>
              <a:t>Total Throughput for Each Fibre System (%)</a:t>
            </a:r>
          </a:p>
        </c:rich>
      </c:tx>
      <c:layout>
        <c:manualLayout>
          <c:xMode val="edge"/>
          <c:yMode val="edge"/>
          <c:x val="0.360559939275387"/>
          <c:y val="0.0283688106997144"/>
        </c:manualLayout>
      </c:layout>
      <c:overlay val="0"/>
      <c:spPr>
        <a:noFill/>
        <a:ln w="25400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0.0630104748248249"/>
          <c:y val="0.108747107682238"/>
          <c:w val="0.798132681114449"/>
          <c:h val="0.765957888892288"/>
        </c:manualLayout>
      </c:layout>
      <c:scatterChart>
        <c:scatterStyle val="smoothMarker"/>
        <c:varyColors val="0"/>
        <c:ser>
          <c:idx val="0"/>
          <c:order val="0"/>
          <c:tx>
            <c:strRef>
              <c:f>'MANIFEST System'!$O$2</c:f>
              <c:strCache>
                <c:ptCount val="1"/>
                <c:pt idx="0">
                  <c:v>Total GMACS</c:v>
                </c:pt>
              </c:strCache>
            </c:strRef>
          </c:tx>
          <c:spPr>
            <a:ln w="25400">
              <a:solidFill>
                <a:srgbClr val="000080"/>
              </a:solidFill>
              <a:prstDash val="solid"/>
            </a:ln>
          </c:spPr>
          <c:marker>
            <c:symbol val="none"/>
          </c:marker>
          <c:xVal>
            <c:numRef>
              <c:f>'MANIFEST System'!$A$3:$A$80</c:f>
              <c:numCache>
                <c:formatCode>General</c:formatCode>
                <c:ptCount val="78"/>
                <c:pt idx="0">
                  <c:v>300.0</c:v>
                </c:pt>
                <c:pt idx="1">
                  <c:v>310.0</c:v>
                </c:pt>
                <c:pt idx="2">
                  <c:v>320.0</c:v>
                </c:pt>
                <c:pt idx="3">
                  <c:v>330.0</c:v>
                </c:pt>
                <c:pt idx="4">
                  <c:v>340.0</c:v>
                </c:pt>
                <c:pt idx="5">
                  <c:v>350.0</c:v>
                </c:pt>
                <c:pt idx="6">
                  <c:v>360.0</c:v>
                </c:pt>
                <c:pt idx="7">
                  <c:v>370.0</c:v>
                </c:pt>
                <c:pt idx="8">
                  <c:v>380.0</c:v>
                </c:pt>
                <c:pt idx="9">
                  <c:v>390.0</c:v>
                </c:pt>
                <c:pt idx="10">
                  <c:v>400.0</c:v>
                </c:pt>
                <c:pt idx="11">
                  <c:v>410.0</c:v>
                </c:pt>
                <c:pt idx="12">
                  <c:v>420.0</c:v>
                </c:pt>
                <c:pt idx="13">
                  <c:v>430.0</c:v>
                </c:pt>
                <c:pt idx="14">
                  <c:v>440.0</c:v>
                </c:pt>
                <c:pt idx="15">
                  <c:v>450.0</c:v>
                </c:pt>
                <c:pt idx="16">
                  <c:v>450.0</c:v>
                </c:pt>
                <c:pt idx="17">
                  <c:v>460.0</c:v>
                </c:pt>
                <c:pt idx="18">
                  <c:v>470.0</c:v>
                </c:pt>
                <c:pt idx="19">
                  <c:v>480.0</c:v>
                </c:pt>
                <c:pt idx="20">
                  <c:v>490.0</c:v>
                </c:pt>
                <c:pt idx="21">
                  <c:v>500.0</c:v>
                </c:pt>
                <c:pt idx="22">
                  <c:v>510.0</c:v>
                </c:pt>
                <c:pt idx="23">
                  <c:v>520.0</c:v>
                </c:pt>
                <c:pt idx="24">
                  <c:v>530.0</c:v>
                </c:pt>
                <c:pt idx="25">
                  <c:v>540.0</c:v>
                </c:pt>
                <c:pt idx="26">
                  <c:v>550.0</c:v>
                </c:pt>
                <c:pt idx="27">
                  <c:v>560.0</c:v>
                </c:pt>
                <c:pt idx="28">
                  <c:v>570.0</c:v>
                </c:pt>
                <c:pt idx="29">
                  <c:v>580.0</c:v>
                </c:pt>
                <c:pt idx="30">
                  <c:v>590.0</c:v>
                </c:pt>
                <c:pt idx="31">
                  <c:v>600.0</c:v>
                </c:pt>
                <c:pt idx="32">
                  <c:v>610.0</c:v>
                </c:pt>
                <c:pt idx="33">
                  <c:v>620.0</c:v>
                </c:pt>
                <c:pt idx="34">
                  <c:v>630.0</c:v>
                </c:pt>
                <c:pt idx="35">
                  <c:v>640.0</c:v>
                </c:pt>
                <c:pt idx="36">
                  <c:v>650.0</c:v>
                </c:pt>
                <c:pt idx="37">
                  <c:v>660.0</c:v>
                </c:pt>
                <c:pt idx="38">
                  <c:v>670.0</c:v>
                </c:pt>
                <c:pt idx="39">
                  <c:v>680.0</c:v>
                </c:pt>
                <c:pt idx="40">
                  <c:v>690.0</c:v>
                </c:pt>
                <c:pt idx="41">
                  <c:v>700.0</c:v>
                </c:pt>
                <c:pt idx="42">
                  <c:v>710.0</c:v>
                </c:pt>
                <c:pt idx="43">
                  <c:v>720.0</c:v>
                </c:pt>
                <c:pt idx="44">
                  <c:v>730.0</c:v>
                </c:pt>
                <c:pt idx="45">
                  <c:v>740.0</c:v>
                </c:pt>
                <c:pt idx="46">
                  <c:v>750.0</c:v>
                </c:pt>
                <c:pt idx="47">
                  <c:v>760.0</c:v>
                </c:pt>
                <c:pt idx="48">
                  <c:v>770.0</c:v>
                </c:pt>
                <c:pt idx="49">
                  <c:v>780.0</c:v>
                </c:pt>
                <c:pt idx="50">
                  <c:v>790.0</c:v>
                </c:pt>
                <c:pt idx="51">
                  <c:v>800.0</c:v>
                </c:pt>
                <c:pt idx="52">
                  <c:v>810.0</c:v>
                </c:pt>
                <c:pt idx="53">
                  <c:v>820.0</c:v>
                </c:pt>
                <c:pt idx="54">
                  <c:v>830.0</c:v>
                </c:pt>
                <c:pt idx="55">
                  <c:v>840.0</c:v>
                </c:pt>
                <c:pt idx="56">
                  <c:v>850.0</c:v>
                </c:pt>
                <c:pt idx="57">
                  <c:v>860.0</c:v>
                </c:pt>
                <c:pt idx="58">
                  <c:v>870.0</c:v>
                </c:pt>
                <c:pt idx="59">
                  <c:v>923.0</c:v>
                </c:pt>
                <c:pt idx="60">
                  <c:v>930.0</c:v>
                </c:pt>
                <c:pt idx="61">
                  <c:v>940.0</c:v>
                </c:pt>
                <c:pt idx="62">
                  <c:v>950.0</c:v>
                </c:pt>
                <c:pt idx="63">
                  <c:v>960.0</c:v>
                </c:pt>
                <c:pt idx="64">
                  <c:v>970.0</c:v>
                </c:pt>
                <c:pt idx="65">
                  <c:v>980.0</c:v>
                </c:pt>
                <c:pt idx="66">
                  <c:v>990.0</c:v>
                </c:pt>
                <c:pt idx="67">
                  <c:v>1000.0</c:v>
                </c:pt>
                <c:pt idx="68">
                  <c:v>1010.0</c:v>
                </c:pt>
                <c:pt idx="69">
                  <c:v>1020.0</c:v>
                </c:pt>
                <c:pt idx="70">
                  <c:v>1030.0</c:v>
                </c:pt>
                <c:pt idx="71">
                  <c:v>1040.0</c:v>
                </c:pt>
                <c:pt idx="72">
                  <c:v>1050.0</c:v>
                </c:pt>
                <c:pt idx="73">
                  <c:v>1060.0</c:v>
                </c:pt>
                <c:pt idx="74">
                  <c:v>1070.0</c:v>
                </c:pt>
                <c:pt idx="75">
                  <c:v>1080.0</c:v>
                </c:pt>
                <c:pt idx="76">
                  <c:v>1090.0</c:v>
                </c:pt>
                <c:pt idx="77">
                  <c:v>1100.0</c:v>
                </c:pt>
              </c:numCache>
            </c:numRef>
          </c:xVal>
          <c:yVal>
            <c:numRef>
              <c:f>'MANIFEST System'!$S$3:$S$80</c:f>
              <c:numCache>
                <c:formatCode>General</c:formatCode>
                <c:ptCount val="78"/>
                <c:pt idx="0">
                  <c:v>20.03433004705575</c:v>
                </c:pt>
                <c:pt idx="1">
                  <c:v>25.0186611494523</c:v>
                </c:pt>
                <c:pt idx="2">
                  <c:v>30.21420557310967</c:v>
                </c:pt>
                <c:pt idx="3">
                  <c:v>35.61283116965856</c:v>
                </c:pt>
                <c:pt idx="4">
                  <c:v>41.28181305909815</c:v>
                </c:pt>
                <c:pt idx="5">
                  <c:v>47.21924273456487</c:v>
                </c:pt>
                <c:pt idx="6">
                  <c:v>53.23311044064575</c:v>
                </c:pt>
                <c:pt idx="7">
                  <c:v>59.72320676570922</c:v>
                </c:pt>
                <c:pt idx="8">
                  <c:v>60.53084531455631</c:v>
                </c:pt>
                <c:pt idx="9">
                  <c:v>60.03997199762275</c:v>
                </c:pt>
                <c:pt idx="10">
                  <c:v>60.49083080920352</c:v>
                </c:pt>
                <c:pt idx="11">
                  <c:v>60.83565887574299</c:v>
                </c:pt>
                <c:pt idx="12">
                  <c:v>60.91891038565612</c:v>
                </c:pt>
                <c:pt idx="13">
                  <c:v>61.15635789210371</c:v>
                </c:pt>
                <c:pt idx="14">
                  <c:v>61.46430772888937</c:v>
                </c:pt>
                <c:pt idx="15">
                  <c:v>61.45450270632087</c:v>
                </c:pt>
                <c:pt idx="16">
                  <c:v>62.58048801214149</c:v>
                </c:pt>
                <c:pt idx="17">
                  <c:v>62.65919212831948</c:v>
                </c:pt>
                <c:pt idx="18">
                  <c:v>62.7907584179236</c:v>
                </c:pt>
                <c:pt idx="19">
                  <c:v>62.8897852189493</c:v>
                </c:pt>
                <c:pt idx="20">
                  <c:v>62.99211394116966</c:v>
                </c:pt>
                <c:pt idx="21">
                  <c:v>63.06676311019752</c:v>
                </c:pt>
                <c:pt idx="22">
                  <c:v>63.15106122884772</c:v>
                </c:pt>
                <c:pt idx="23">
                  <c:v>63.20992412640651</c:v>
                </c:pt>
                <c:pt idx="24">
                  <c:v>63.28802436043443</c:v>
                </c:pt>
                <c:pt idx="25">
                  <c:v>63.34880922484251</c:v>
                </c:pt>
                <c:pt idx="26">
                  <c:v>63.40331925715007</c:v>
                </c:pt>
                <c:pt idx="27">
                  <c:v>63.45143104933411</c:v>
                </c:pt>
                <c:pt idx="28">
                  <c:v>63.49304196176814</c:v>
                </c:pt>
                <c:pt idx="29">
                  <c:v>63.54393674533516</c:v>
                </c:pt>
                <c:pt idx="30">
                  <c:v>63.56648986488612</c:v>
                </c:pt>
                <c:pt idx="31">
                  <c:v>63.6065019246376</c:v>
                </c:pt>
                <c:pt idx="32">
                  <c:v>63.6283868347915</c:v>
                </c:pt>
                <c:pt idx="33">
                  <c:v>63.67744192414444</c:v>
                </c:pt>
                <c:pt idx="34">
                  <c:v>63.70775603325415</c:v>
                </c:pt>
                <c:pt idx="35">
                  <c:v>63.7231802445096</c:v>
                </c:pt>
                <c:pt idx="36">
                  <c:v>63.7490421097308</c:v>
                </c:pt>
                <c:pt idx="37">
                  <c:v>63.6889488818413</c:v>
                </c:pt>
                <c:pt idx="38">
                  <c:v>63.63498976659304</c:v>
                </c:pt>
                <c:pt idx="39">
                  <c:v>63.58637425556192</c:v>
                </c:pt>
                <c:pt idx="40">
                  <c:v>63.52474456807404</c:v>
                </c:pt>
                <c:pt idx="41">
                  <c:v>63.47703806029784</c:v>
                </c:pt>
                <c:pt idx="42">
                  <c:v>63.40766164519847</c:v>
                </c:pt>
                <c:pt idx="43">
                  <c:v>63.36188461015134</c:v>
                </c:pt>
                <c:pt idx="44">
                  <c:v>63.29480082076966</c:v>
                </c:pt>
                <c:pt idx="45">
                  <c:v>63.24828254198746</c:v>
                </c:pt>
                <c:pt idx="46">
                  <c:v>63.20051100785581</c:v>
                </c:pt>
                <c:pt idx="47">
                  <c:v>63.16702527994357</c:v>
                </c:pt>
                <c:pt idx="48">
                  <c:v>63.09492176786315</c:v>
                </c:pt>
                <c:pt idx="49">
                  <c:v>63.04798638978843</c:v>
                </c:pt>
                <c:pt idx="50">
                  <c:v>62.97700979462754</c:v>
                </c:pt>
                <c:pt idx="51">
                  <c:v>62.9281339213379</c:v>
                </c:pt>
                <c:pt idx="52">
                  <c:v>62.8707581907912</c:v>
                </c:pt>
                <c:pt idx="53">
                  <c:v>62.77151055324185</c:v>
                </c:pt>
                <c:pt idx="54">
                  <c:v>62.72045696883485</c:v>
                </c:pt>
                <c:pt idx="55">
                  <c:v>62.65873735102192</c:v>
                </c:pt>
                <c:pt idx="56">
                  <c:v>62.61154145400119</c:v>
                </c:pt>
                <c:pt idx="57">
                  <c:v>62.55039797691192</c:v>
                </c:pt>
                <c:pt idx="58">
                  <c:v>62.44317733518002</c:v>
                </c:pt>
                <c:pt idx="59">
                  <c:v>62.267571891919</c:v>
                </c:pt>
                <c:pt idx="60">
                  <c:v>62.21961138851681</c:v>
                </c:pt>
                <c:pt idx="61">
                  <c:v>62.07926284055645</c:v>
                </c:pt>
                <c:pt idx="62">
                  <c:v>61.94395797451227</c:v>
                </c:pt>
                <c:pt idx="63">
                  <c:v>61.97741729235297</c:v>
                </c:pt>
                <c:pt idx="64">
                  <c:v>62.05492354742004</c:v>
                </c:pt>
                <c:pt idx="65">
                  <c:v>62.08606510081235</c:v>
                </c:pt>
                <c:pt idx="66">
                  <c:v>62.09314163575076</c:v>
                </c:pt>
                <c:pt idx="67">
                  <c:v>62.11736219939802</c:v>
                </c:pt>
                <c:pt idx="68">
                  <c:v>62.10589895733823</c:v>
                </c:pt>
                <c:pt idx="69">
                  <c:v>62.09964493802772</c:v>
                </c:pt>
                <c:pt idx="70">
                  <c:v>62.10329090948363</c:v>
                </c:pt>
                <c:pt idx="71">
                  <c:v>62.12224674591408</c:v>
                </c:pt>
                <c:pt idx="72">
                  <c:v>62.12537183404735</c:v>
                </c:pt>
                <c:pt idx="73">
                  <c:v>62.13718627534707</c:v>
                </c:pt>
                <c:pt idx="74">
                  <c:v>62.11793784784344</c:v>
                </c:pt>
                <c:pt idx="75">
                  <c:v>62.11906514076045</c:v>
                </c:pt>
                <c:pt idx="76">
                  <c:v>62.12808379737487</c:v>
                </c:pt>
                <c:pt idx="77">
                  <c:v>62.13354315760314</c:v>
                </c:pt>
              </c:numCache>
            </c:numRef>
          </c:yVal>
          <c:smooth val="1"/>
        </c:ser>
        <c:ser>
          <c:idx val="1"/>
          <c:order val="1"/>
          <c:tx>
            <c:strRef>
              <c:f>'MANIFEST System'!$P$2</c:f>
              <c:strCache>
                <c:ptCount val="1"/>
                <c:pt idx="0">
                  <c:v>Total NIRMOS</c:v>
                </c:pt>
              </c:strCache>
            </c:strRef>
          </c:tx>
          <c:spPr>
            <a:ln w="25400">
              <a:solidFill>
                <a:srgbClr val="DD0806"/>
              </a:solidFill>
              <a:prstDash val="solid"/>
            </a:ln>
          </c:spPr>
          <c:marker>
            <c:symbol val="none"/>
          </c:marker>
          <c:xVal>
            <c:numRef>
              <c:f>'MANIFEST System'!$A$81:$A$156</c:f>
              <c:numCache>
                <c:formatCode>General</c:formatCode>
                <c:ptCount val="76"/>
                <c:pt idx="0">
                  <c:v>1000.0</c:v>
                </c:pt>
                <c:pt idx="1">
                  <c:v>1010.0</c:v>
                </c:pt>
                <c:pt idx="2">
                  <c:v>1020.0</c:v>
                </c:pt>
                <c:pt idx="3">
                  <c:v>1030.0</c:v>
                </c:pt>
                <c:pt idx="4">
                  <c:v>1040.0</c:v>
                </c:pt>
                <c:pt idx="5">
                  <c:v>1050.0</c:v>
                </c:pt>
                <c:pt idx="6">
                  <c:v>1060.0</c:v>
                </c:pt>
                <c:pt idx="7">
                  <c:v>1070.0</c:v>
                </c:pt>
                <c:pt idx="8">
                  <c:v>1080.0</c:v>
                </c:pt>
                <c:pt idx="9">
                  <c:v>1090.0</c:v>
                </c:pt>
                <c:pt idx="10">
                  <c:v>1100.0</c:v>
                </c:pt>
                <c:pt idx="11">
                  <c:v>1110.0</c:v>
                </c:pt>
                <c:pt idx="12">
                  <c:v>1120.0</c:v>
                </c:pt>
                <c:pt idx="13">
                  <c:v>1130.0</c:v>
                </c:pt>
                <c:pt idx="14">
                  <c:v>1140.0</c:v>
                </c:pt>
                <c:pt idx="15">
                  <c:v>1150.0</c:v>
                </c:pt>
                <c:pt idx="16">
                  <c:v>1160.0</c:v>
                </c:pt>
                <c:pt idx="17">
                  <c:v>1170.0</c:v>
                </c:pt>
                <c:pt idx="18">
                  <c:v>1180.0</c:v>
                </c:pt>
                <c:pt idx="19">
                  <c:v>1190.0</c:v>
                </c:pt>
                <c:pt idx="20">
                  <c:v>1200.0</c:v>
                </c:pt>
                <c:pt idx="21">
                  <c:v>1210.0</c:v>
                </c:pt>
                <c:pt idx="22">
                  <c:v>1220.0</c:v>
                </c:pt>
                <c:pt idx="23">
                  <c:v>1230.0</c:v>
                </c:pt>
                <c:pt idx="24">
                  <c:v>1240.0</c:v>
                </c:pt>
                <c:pt idx="25">
                  <c:v>1250.0</c:v>
                </c:pt>
                <c:pt idx="26">
                  <c:v>1260.0</c:v>
                </c:pt>
                <c:pt idx="27">
                  <c:v>1270.0</c:v>
                </c:pt>
                <c:pt idx="28">
                  <c:v>1280.0</c:v>
                </c:pt>
                <c:pt idx="29">
                  <c:v>1290.0</c:v>
                </c:pt>
                <c:pt idx="30">
                  <c:v>1300.0</c:v>
                </c:pt>
                <c:pt idx="31">
                  <c:v>1310.0</c:v>
                </c:pt>
                <c:pt idx="32">
                  <c:v>1320.0</c:v>
                </c:pt>
                <c:pt idx="33">
                  <c:v>1330.0</c:v>
                </c:pt>
                <c:pt idx="34">
                  <c:v>1340.0</c:v>
                </c:pt>
                <c:pt idx="35">
                  <c:v>1350.0</c:v>
                </c:pt>
                <c:pt idx="36">
                  <c:v>1360.0</c:v>
                </c:pt>
                <c:pt idx="37">
                  <c:v>1370.0</c:v>
                </c:pt>
                <c:pt idx="38">
                  <c:v>1380.0</c:v>
                </c:pt>
                <c:pt idx="39">
                  <c:v>1390.0</c:v>
                </c:pt>
                <c:pt idx="40">
                  <c:v>1400.0</c:v>
                </c:pt>
                <c:pt idx="41">
                  <c:v>1410.0</c:v>
                </c:pt>
                <c:pt idx="42">
                  <c:v>1420.0</c:v>
                </c:pt>
                <c:pt idx="43">
                  <c:v>1430.0</c:v>
                </c:pt>
                <c:pt idx="44">
                  <c:v>1440.0</c:v>
                </c:pt>
                <c:pt idx="45">
                  <c:v>1450.0</c:v>
                </c:pt>
                <c:pt idx="46">
                  <c:v>1460.0</c:v>
                </c:pt>
                <c:pt idx="47">
                  <c:v>1470.0</c:v>
                </c:pt>
                <c:pt idx="48">
                  <c:v>1480.0</c:v>
                </c:pt>
                <c:pt idx="49">
                  <c:v>1490.0</c:v>
                </c:pt>
                <c:pt idx="50">
                  <c:v>1500.0</c:v>
                </c:pt>
                <c:pt idx="51">
                  <c:v>1510.0</c:v>
                </c:pt>
                <c:pt idx="52">
                  <c:v>1520.0</c:v>
                </c:pt>
                <c:pt idx="53">
                  <c:v>1530.0</c:v>
                </c:pt>
                <c:pt idx="54">
                  <c:v>1540.0</c:v>
                </c:pt>
                <c:pt idx="55">
                  <c:v>1550.0</c:v>
                </c:pt>
                <c:pt idx="56">
                  <c:v>1560.0</c:v>
                </c:pt>
                <c:pt idx="57">
                  <c:v>1570.0</c:v>
                </c:pt>
                <c:pt idx="58">
                  <c:v>1580.0</c:v>
                </c:pt>
                <c:pt idx="59">
                  <c:v>1590.0</c:v>
                </c:pt>
                <c:pt idx="60">
                  <c:v>1600.0</c:v>
                </c:pt>
                <c:pt idx="61">
                  <c:v>1610.0</c:v>
                </c:pt>
                <c:pt idx="62">
                  <c:v>1620.0</c:v>
                </c:pt>
                <c:pt idx="63">
                  <c:v>1630.0</c:v>
                </c:pt>
                <c:pt idx="64">
                  <c:v>1640.0</c:v>
                </c:pt>
                <c:pt idx="65">
                  <c:v>1650.0</c:v>
                </c:pt>
                <c:pt idx="66">
                  <c:v>1660.0</c:v>
                </c:pt>
                <c:pt idx="67">
                  <c:v>1670.0</c:v>
                </c:pt>
                <c:pt idx="68">
                  <c:v>1680.0</c:v>
                </c:pt>
                <c:pt idx="69">
                  <c:v>1690.0</c:v>
                </c:pt>
                <c:pt idx="70">
                  <c:v>1700.0</c:v>
                </c:pt>
                <c:pt idx="71">
                  <c:v>1710.0</c:v>
                </c:pt>
                <c:pt idx="72">
                  <c:v>1720.0</c:v>
                </c:pt>
                <c:pt idx="73">
                  <c:v>1730.0</c:v>
                </c:pt>
                <c:pt idx="74">
                  <c:v>1740.0</c:v>
                </c:pt>
                <c:pt idx="75">
                  <c:v>1750.0</c:v>
                </c:pt>
              </c:numCache>
            </c:numRef>
          </c:xVal>
          <c:yVal>
            <c:numRef>
              <c:f>('MANIFEST System'!$T$81:$T$152,'MANIFEST System'!$T$153,'MANIFEST System'!$T$154,'MANIFEST System'!$T$155,'MANIFEST System'!$T$156)</c:f>
              <c:numCache>
                <c:formatCode>General</c:formatCode>
                <c:ptCount val="76"/>
                <c:pt idx="0">
                  <c:v>62.10451565097261</c:v>
                </c:pt>
                <c:pt idx="1">
                  <c:v>62.11785992138164</c:v>
                </c:pt>
                <c:pt idx="2">
                  <c:v>62.10043799117504</c:v>
                </c:pt>
                <c:pt idx="3">
                  <c:v>62.10403670190086</c:v>
                </c:pt>
                <c:pt idx="4">
                  <c:v>62.1083550155866</c:v>
                </c:pt>
                <c:pt idx="5">
                  <c:v>62.1072736631054</c:v>
                </c:pt>
                <c:pt idx="6">
                  <c:v>62.10231267189642</c:v>
                </c:pt>
                <c:pt idx="7">
                  <c:v>62.10919474099498</c:v>
                </c:pt>
                <c:pt idx="8">
                  <c:v>62.10686440081894</c:v>
                </c:pt>
                <c:pt idx="9">
                  <c:v>62.10343660891201</c:v>
                </c:pt>
                <c:pt idx="10">
                  <c:v>62.10517026982293</c:v>
                </c:pt>
                <c:pt idx="11">
                  <c:v>62.10284025584495</c:v>
                </c:pt>
                <c:pt idx="12">
                  <c:v>62.10393531155308</c:v>
                </c:pt>
                <c:pt idx="13">
                  <c:v>62.09939336679776</c:v>
                </c:pt>
                <c:pt idx="14">
                  <c:v>62.1031499545114</c:v>
                </c:pt>
                <c:pt idx="15">
                  <c:v>62.0999510541183</c:v>
                </c:pt>
                <c:pt idx="16">
                  <c:v>62.09302785967434</c:v>
                </c:pt>
                <c:pt idx="17">
                  <c:v>62.0929788825544</c:v>
                </c:pt>
                <c:pt idx="18">
                  <c:v>62.08938749767739</c:v>
                </c:pt>
                <c:pt idx="19">
                  <c:v>62.08985183597606</c:v>
                </c:pt>
                <c:pt idx="20">
                  <c:v>62.07576720647064</c:v>
                </c:pt>
                <c:pt idx="21">
                  <c:v>62.07226352545334</c:v>
                </c:pt>
                <c:pt idx="22">
                  <c:v>62.06425119355994</c:v>
                </c:pt>
                <c:pt idx="23">
                  <c:v>62.0571431808381</c:v>
                </c:pt>
                <c:pt idx="24">
                  <c:v>62.03857575631394</c:v>
                </c:pt>
                <c:pt idx="25">
                  <c:v>62.0281766407117</c:v>
                </c:pt>
                <c:pt idx="26">
                  <c:v>62.02776245580429</c:v>
                </c:pt>
                <c:pt idx="27">
                  <c:v>62.01818368725019</c:v>
                </c:pt>
                <c:pt idx="28">
                  <c:v>62.02469935417484</c:v>
                </c:pt>
                <c:pt idx="29">
                  <c:v>62.0203414786902</c:v>
                </c:pt>
                <c:pt idx="30">
                  <c:v>62.02533335208006</c:v>
                </c:pt>
                <c:pt idx="31">
                  <c:v>62.02350145693493</c:v>
                </c:pt>
                <c:pt idx="32">
                  <c:v>62.02644064677868</c:v>
                </c:pt>
                <c:pt idx="33">
                  <c:v>62.03074567328746</c:v>
                </c:pt>
                <c:pt idx="34">
                  <c:v>62.0194526477832</c:v>
                </c:pt>
                <c:pt idx="35">
                  <c:v>62.02348267774718</c:v>
                </c:pt>
                <c:pt idx="36">
                  <c:v>61.93411481520754</c:v>
                </c:pt>
                <c:pt idx="37">
                  <c:v>61.79324887766077</c:v>
                </c:pt>
                <c:pt idx="38">
                  <c:v>61.47890617500295</c:v>
                </c:pt>
                <c:pt idx="39">
                  <c:v>61.3970490155673</c:v>
                </c:pt>
                <c:pt idx="40">
                  <c:v>61.50309478367122</c:v>
                </c:pt>
                <c:pt idx="41">
                  <c:v>61.53428109943501</c:v>
                </c:pt>
                <c:pt idx="42">
                  <c:v>61.51436263608375</c:v>
                </c:pt>
                <c:pt idx="43">
                  <c:v>61.48397433139962</c:v>
                </c:pt>
                <c:pt idx="44">
                  <c:v>61.42413467745283</c:v>
                </c:pt>
                <c:pt idx="45">
                  <c:v>61.36728230955442</c:v>
                </c:pt>
                <c:pt idx="46">
                  <c:v>61.31513830749152</c:v>
                </c:pt>
                <c:pt idx="47">
                  <c:v>61.2423857298031</c:v>
                </c:pt>
                <c:pt idx="48">
                  <c:v>61.17161746538618</c:v>
                </c:pt>
                <c:pt idx="49">
                  <c:v>61.11006917501297</c:v>
                </c:pt>
                <c:pt idx="50">
                  <c:v>61.03646490310516</c:v>
                </c:pt>
                <c:pt idx="51">
                  <c:v>60.9617160209913</c:v>
                </c:pt>
                <c:pt idx="52">
                  <c:v>60.90015134858165</c:v>
                </c:pt>
                <c:pt idx="53">
                  <c:v>60.82274546280863</c:v>
                </c:pt>
                <c:pt idx="54">
                  <c:v>60.74368788990472</c:v>
                </c:pt>
                <c:pt idx="55">
                  <c:v>60.67264016224875</c:v>
                </c:pt>
                <c:pt idx="56">
                  <c:v>60.60442267214449</c:v>
                </c:pt>
                <c:pt idx="57">
                  <c:v>60.51923149288235</c:v>
                </c:pt>
                <c:pt idx="58">
                  <c:v>60.44411102599454</c:v>
                </c:pt>
                <c:pt idx="59">
                  <c:v>60.37058199216147</c:v>
                </c:pt>
                <c:pt idx="60">
                  <c:v>60.27917712803576</c:v>
                </c:pt>
                <c:pt idx="61">
                  <c:v>60.18593402316515</c:v>
                </c:pt>
                <c:pt idx="62">
                  <c:v>60.11345755225526</c:v>
                </c:pt>
                <c:pt idx="63">
                  <c:v>60.0313353553735</c:v>
                </c:pt>
                <c:pt idx="64">
                  <c:v>59.94296865131604</c:v>
                </c:pt>
                <c:pt idx="65">
                  <c:v>59.85233714022772</c:v>
                </c:pt>
                <c:pt idx="66">
                  <c:v>59.77489944662594</c:v>
                </c:pt>
                <c:pt idx="67">
                  <c:v>59.69606272738451</c:v>
                </c:pt>
                <c:pt idx="68">
                  <c:v>59.5812751237888</c:v>
                </c:pt>
                <c:pt idx="69">
                  <c:v>59.51743212850356</c:v>
                </c:pt>
                <c:pt idx="70">
                  <c:v>59.45810591265591</c:v>
                </c:pt>
                <c:pt idx="71">
                  <c:v>59.38340998573089</c:v>
                </c:pt>
                <c:pt idx="72">
                  <c:v>59.30875937699104</c:v>
                </c:pt>
                <c:pt idx="73">
                  <c:v>59.23415410446727</c:v>
                </c:pt>
                <c:pt idx="74">
                  <c:v>59.1595941861541</c:v>
                </c:pt>
                <c:pt idx="75">
                  <c:v>59.08557994869272</c:v>
                </c:pt>
              </c:numCache>
            </c:numRef>
          </c:yVal>
          <c:smooth val="1"/>
        </c:ser>
        <c:ser>
          <c:idx val="2"/>
          <c:order val="2"/>
          <c:tx>
            <c:v>Total GCLEF</c:v>
          </c:tx>
          <c:spPr>
            <a:ln w="25400">
              <a:solidFill>
                <a:srgbClr val="00CCFF"/>
              </a:solidFill>
              <a:prstDash val="solid"/>
            </a:ln>
          </c:spPr>
          <c:marker>
            <c:symbol val="none"/>
          </c:marker>
          <c:xVal>
            <c:numRef>
              <c:f>'MANIFEST System'!$A$3:$A$80</c:f>
              <c:numCache>
                <c:formatCode>General</c:formatCode>
                <c:ptCount val="78"/>
                <c:pt idx="0">
                  <c:v>300.0</c:v>
                </c:pt>
                <c:pt idx="1">
                  <c:v>310.0</c:v>
                </c:pt>
                <c:pt idx="2">
                  <c:v>320.0</c:v>
                </c:pt>
                <c:pt idx="3">
                  <c:v>330.0</c:v>
                </c:pt>
                <c:pt idx="4">
                  <c:v>340.0</c:v>
                </c:pt>
                <c:pt idx="5">
                  <c:v>350.0</c:v>
                </c:pt>
                <c:pt idx="6">
                  <c:v>360.0</c:v>
                </c:pt>
                <c:pt idx="7">
                  <c:v>370.0</c:v>
                </c:pt>
                <c:pt idx="8">
                  <c:v>380.0</c:v>
                </c:pt>
                <c:pt idx="9">
                  <c:v>390.0</c:v>
                </c:pt>
                <c:pt idx="10">
                  <c:v>400.0</c:v>
                </c:pt>
                <c:pt idx="11">
                  <c:v>410.0</c:v>
                </c:pt>
                <c:pt idx="12">
                  <c:v>420.0</c:v>
                </c:pt>
                <c:pt idx="13">
                  <c:v>430.0</c:v>
                </c:pt>
                <c:pt idx="14">
                  <c:v>440.0</c:v>
                </c:pt>
                <c:pt idx="15">
                  <c:v>450.0</c:v>
                </c:pt>
                <c:pt idx="16">
                  <c:v>450.0</c:v>
                </c:pt>
                <c:pt idx="17">
                  <c:v>460.0</c:v>
                </c:pt>
                <c:pt idx="18">
                  <c:v>470.0</c:v>
                </c:pt>
                <c:pt idx="19">
                  <c:v>480.0</c:v>
                </c:pt>
                <c:pt idx="20">
                  <c:v>490.0</c:v>
                </c:pt>
                <c:pt idx="21">
                  <c:v>500.0</c:v>
                </c:pt>
                <c:pt idx="22">
                  <c:v>510.0</c:v>
                </c:pt>
                <c:pt idx="23">
                  <c:v>520.0</c:v>
                </c:pt>
                <c:pt idx="24">
                  <c:v>530.0</c:v>
                </c:pt>
                <c:pt idx="25">
                  <c:v>540.0</c:v>
                </c:pt>
                <c:pt idx="26">
                  <c:v>550.0</c:v>
                </c:pt>
                <c:pt idx="27">
                  <c:v>560.0</c:v>
                </c:pt>
                <c:pt idx="28">
                  <c:v>570.0</c:v>
                </c:pt>
                <c:pt idx="29">
                  <c:v>580.0</c:v>
                </c:pt>
                <c:pt idx="30">
                  <c:v>590.0</c:v>
                </c:pt>
                <c:pt idx="31">
                  <c:v>600.0</c:v>
                </c:pt>
                <c:pt idx="32">
                  <c:v>610.0</c:v>
                </c:pt>
                <c:pt idx="33">
                  <c:v>620.0</c:v>
                </c:pt>
                <c:pt idx="34">
                  <c:v>630.0</c:v>
                </c:pt>
                <c:pt idx="35">
                  <c:v>640.0</c:v>
                </c:pt>
                <c:pt idx="36">
                  <c:v>650.0</c:v>
                </c:pt>
                <c:pt idx="37">
                  <c:v>660.0</c:v>
                </c:pt>
                <c:pt idx="38">
                  <c:v>670.0</c:v>
                </c:pt>
                <c:pt idx="39">
                  <c:v>680.0</c:v>
                </c:pt>
                <c:pt idx="40">
                  <c:v>690.0</c:v>
                </c:pt>
                <c:pt idx="41">
                  <c:v>700.0</c:v>
                </c:pt>
                <c:pt idx="42">
                  <c:v>710.0</c:v>
                </c:pt>
                <c:pt idx="43">
                  <c:v>720.0</c:v>
                </c:pt>
                <c:pt idx="44">
                  <c:v>730.0</c:v>
                </c:pt>
                <c:pt idx="45">
                  <c:v>740.0</c:v>
                </c:pt>
                <c:pt idx="46">
                  <c:v>750.0</c:v>
                </c:pt>
                <c:pt idx="47">
                  <c:v>760.0</c:v>
                </c:pt>
                <c:pt idx="48">
                  <c:v>770.0</c:v>
                </c:pt>
                <c:pt idx="49">
                  <c:v>780.0</c:v>
                </c:pt>
                <c:pt idx="50">
                  <c:v>790.0</c:v>
                </c:pt>
                <c:pt idx="51">
                  <c:v>800.0</c:v>
                </c:pt>
                <c:pt idx="52">
                  <c:v>810.0</c:v>
                </c:pt>
                <c:pt idx="53">
                  <c:v>820.0</c:v>
                </c:pt>
                <c:pt idx="54">
                  <c:v>830.0</c:v>
                </c:pt>
                <c:pt idx="55">
                  <c:v>840.0</c:v>
                </c:pt>
                <c:pt idx="56">
                  <c:v>850.0</c:v>
                </c:pt>
                <c:pt idx="57">
                  <c:v>860.0</c:v>
                </c:pt>
                <c:pt idx="58">
                  <c:v>870.0</c:v>
                </c:pt>
                <c:pt idx="59">
                  <c:v>923.0</c:v>
                </c:pt>
                <c:pt idx="60">
                  <c:v>930.0</c:v>
                </c:pt>
                <c:pt idx="61">
                  <c:v>940.0</c:v>
                </c:pt>
                <c:pt idx="62">
                  <c:v>950.0</c:v>
                </c:pt>
                <c:pt idx="63">
                  <c:v>960.0</c:v>
                </c:pt>
                <c:pt idx="64">
                  <c:v>970.0</c:v>
                </c:pt>
                <c:pt idx="65">
                  <c:v>980.0</c:v>
                </c:pt>
                <c:pt idx="66">
                  <c:v>990.0</c:v>
                </c:pt>
                <c:pt idx="67">
                  <c:v>1000.0</c:v>
                </c:pt>
                <c:pt idx="68">
                  <c:v>1010.0</c:v>
                </c:pt>
                <c:pt idx="69">
                  <c:v>1020.0</c:v>
                </c:pt>
                <c:pt idx="70">
                  <c:v>1030.0</c:v>
                </c:pt>
                <c:pt idx="71">
                  <c:v>1040.0</c:v>
                </c:pt>
                <c:pt idx="72">
                  <c:v>1050.0</c:v>
                </c:pt>
                <c:pt idx="73">
                  <c:v>1060.0</c:v>
                </c:pt>
                <c:pt idx="74">
                  <c:v>1070.0</c:v>
                </c:pt>
                <c:pt idx="75">
                  <c:v>1080.0</c:v>
                </c:pt>
                <c:pt idx="76">
                  <c:v>1090.0</c:v>
                </c:pt>
                <c:pt idx="77">
                  <c:v>1100.0</c:v>
                </c:pt>
              </c:numCache>
            </c:numRef>
          </c:xVal>
          <c:yVal>
            <c:numRef>
              <c:f>'MANIFEST System'!$V$3:$V$80</c:f>
              <c:numCache>
                <c:formatCode>General</c:formatCode>
                <c:ptCount val="78"/>
                <c:pt idx="0">
                  <c:v>5.334389959845645</c:v>
                </c:pt>
                <c:pt idx="1">
                  <c:v>7.98412819557119</c:v>
                </c:pt>
                <c:pt idx="2">
                  <c:v>11.05753675225727</c:v>
                </c:pt>
                <c:pt idx="3">
                  <c:v>14.50905657970096</c:v>
                </c:pt>
                <c:pt idx="4">
                  <c:v>18.55890322418961</c:v>
                </c:pt>
                <c:pt idx="5">
                  <c:v>23.24483035735624</c:v>
                </c:pt>
                <c:pt idx="6">
                  <c:v>27.79577275751806</c:v>
                </c:pt>
                <c:pt idx="7">
                  <c:v>33.87905234586954</c:v>
                </c:pt>
                <c:pt idx="8">
                  <c:v>34.9268677398974</c:v>
                </c:pt>
                <c:pt idx="9">
                  <c:v>34.96297850605188</c:v>
                </c:pt>
                <c:pt idx="10">
                  <c:v>39.67128804536205</c:v>
                </c:pt>
                <c:pt idx="11">
                  <c:v>41.5229840626705</c:v>
                </c:pt>
                <c:pt idx="12">
                  <c:v>41.97974953393744</c:v>
                </c:pt>
                <c:pt idx="13">
                  <c:v>43.30676435204009</c:v>
                </c:pt>
                <c:pt idx="14">
                  <c:v>45.08237476374236</c:v>
                </c:pt>
                <c:pt idx="15">
                  <c:v>45.02487316714447</c:v>
                </c:pt>
                <c:pt idx="16">
                  <c:v>52.06362375380227</c:v>
                </c:pt>
                <c:pt idx="17">
                  <c:v>52.5897562678168</c:v>
                </c:pt>
                <c:pt idx="18">
                  <c:v>53.47966256065158</c:v>
                </c:pt>
                <c:pt idx="19">
                  <c:v>54.15813754123243</c:v>
                </c:pt>
                <c:pt idx="20">
                  <c:v>54.86713619558225</c:v>
                </c:pt>
                <c:pt idx="21">
                  <c:v>55.38946373947104</c:v>
                </c:pt>
                <c:pt idx="22">
                  <c:v>55.98453217303155</c:v>
                </c:pt>
                <c:pt idx="23">
                  <c:v>56.40336061791641</c:v>
                </c:pt>
                <c:pt idx="24">
                  <c:v>56.96329961623677</c:v>
                </c:pt>
                <c:pt idx="25">
                  <c:v>57.40245610006846</c:v>
                </c:pt>
                <c:pt idx="26">
                  <c:v>57.798794976855</c:v>
                </c:pt>
                <c:pt idx="27">
                  <c:v>58.150599939779</c:v>
                </c:pt>
                <c:pt idx="28">
                  <c:v>58.45637847142925</c:v>
                </c:pt>
                <c:pt idx="29">
                  <c:v>58.83229177968344</c:v>
                </c:pt>
                <c:pt idx="30">
                  <c:v>58.99954627450667</c:v>
                </c:pt>
                <c:pt idx="31">
                  <c:v>59.2973007335162</c:v>
                </c:pt>
                <c:pt idx="32">
                  <c:v>59.46071546513002</c:v>
                </c:pt>
                <c:pt idx="33">
                  <c:v>59.82844235439781</c:v>
                </c:pt>
                <c:pt idx="34">
                  <c:v>60.05667648580199</c:v>
                </c:pt>
                <c:pt idx="35">
                  <c:v>60.17309712342526</c:v>
                </c:pt>
                <c:pt idx="36">
                  <c:v>60.36874345844019</c:v>
                </c:pt>
                <c:pt idx="37">
                  <c:v>60.40444755413994</c:v>
                </c:pt>
                <c:pt idx="38">
                  <c:v>60.48694402803076</c:v>
                </c:pt>
                <c:pt idx="39">
                  <c:v>60.6105157371708</c:v>
                </c:pt>
                <c:pt idx="40">
                  <c:v>60.63518468782723</c:v>
                </c:pt>
                <c:pt idx="41">
                  <c:v>60.7665326378594</c:v>
                </c:pt>
                <c:pt idx="42">
                  <c:v>60.73222862808056</c:v>
                </c:pt>
                <c:pt idx="43">
                  <c:v>60.87910505682106</c:v>
                </c:pt>
                <c:pt idx="44">
                  <c:v>60.86257054501073</c:v>
                </c:pt>
                <c:pt idx="45">
                  <c:v>61.00458649697435</c:v>
                </c:pt>
                <c:pt idx="46">
                  <c:v>61.13755959073234</c:v>
                </c:pt>
                <c:pt idx="47">
                  <c:v>61.38210406143939</c:v>
                </c:pt>
                <c:pt idx="48">
                  <c:v>61.32715488511742</c:v>
                </c:pt>
                <c:pt idx="49">
                  <c:v>61.46823603948638</c:v>
                </c:pt>
                <c:pt idx="50">
                  <c:v>61.4221364889923</c:v>
                </c:pt>
                <c:pt idx="51">
                  <c:v>61.54876470848272</c:v>
                </c:pt>
                <c:pt idx="52">
                  <c:v>61.60929369774345</c:v>
                </c:pt>
                <c:pt idx="53">
                  <c:v>61.34196423372608</c:v>
                </c:pt>
                <c:pt idx="54">
                  <c:v>61.45191379065449</c:v>
                </c:pt>
                <c:pt idx="55">
                  <c:v>61.47856967149195</c:v>
                </c:pt>
                <c:pt idx="56">
                  <c:v>61.61962342121489</c:v>
                </c:pt>
                <c:pt idx="57">
                  <c:v>61.65126890617118</c:v>
                </c:pt>
                <c:pt idx="58">
                  <c:v>61.3201471809905</c:v>
                </c:pt>
                <c:pt idx="59">
                  <c:v>60.45675702814657</c:v>
                </c:pt>
                <c:pt idx="60">
                  <c:v>60.58962221162449</c:v>
                </c:pt>
                <c:pt idx="61">
                  <c:v>60.00495732194279</c:v>
                </c:pt>
                <c:pt idx="62">
                  <c:v>59.4628219524084</c:v>
                </c:pt>
                <c:pt idx="63">
                  <c:v>59.7202612229151</c:v>
                </c:pt>
                <c:pt idx="64">
                  <c:v>60.32035129467454</c:v>
                </c:pt>
                <c:pt idx="65">
                  <c:v>60.56294570052367</c:v>
                </c:pt>
                <c:pt idx="66">
                  <c:v>60.61819118086186</c:v>
                </c:pt>
                <c:pt idx="67">
                  <c:v>60.80761149189066</c:v>
                </c:pt>
                <c:pt idx="68">
                  <c:v>60.71789714629263</c:v>
                </c:pt>
                <c:pt idx="69">
                  <c:v>60.66900039421343</c:v>
                </c:pt>
                <c:pt idx="70">
                  <c:v>60.69750205837265</c:v>
                </c:pt>
                <c:pt idx="71">
                  <c:v>60.84587446433584</c:v>
                </c:pt>
                <c:pt idx="72">
                  <c:v>60.87036581329932</c:v>
                </c:pt>
                <c:pt idx="73">
                  <c:v>60.96303368013432</c:v>
                </c:pt>
                <c:pt idx="74">
                  <c:v>60.81211972484238</c:v>
                </c:pt>
                <c:pt idx="75">
                  <c:v>60.8209490490127</c:v>
                </c:pt>
                <c:pt idx="76">
                  <c:v>60.89162648908999</c:v>
                </c:pt>
                <c:pt idx="77">
                  <c:v>60.93444533192065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99086360"/>
        <c:axId val="399092536"/>
      </c:scatterChart>
      <c:valAx>
        <c:axId val="399086360"/>
        <c:scaling>
          <c:orientation val="minMax"/>
          <c:max val="1750.0"/>
          <c:min val="350.0"/>
        </c:scaling>
        <c:delete val="0"/>
        <c:axPos val="b"/>
        <c:title>
          <c:tx>
            <c:rich>
              <a:bodyPr/>
              <a:lstStyle/>
              <a:p>
                <a:pPr>
                  <a:defRPr sz="950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en-US"/>
                  <a:t>Wavelength (nm)</a:t>
                </a:r>
              </a:p>
            </c:rich>
          </c:tx>
          <c:layout>
            <c:manualLayout>
              <c:xMode val="edge"/>
              <c:yMode val="edge"/>
              <c:x val="0.415402389585883"/>
              <c:y val="0.926714482857336"/>
            </c:manualLayout>
          </c:layout>
          <c:overlay val="0"/>
          <c:spPr>
            <a:noFill/>
            <a:ln w="25400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95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399092536"/>
        <c:crosses val="autoZero"/>
        <c:crossBetween val="midCat"/>
        <c:majorUnit val="100.0"/>
      </c:valAx>
      <c:valAx>
        <c:axId val="399092536"/>
        <c:scaling>
          <c:orientation val="minMax"/>
          <c:max val="100.0"/>
          <c:min val="0.0"/>
        </c:scaling>
        <c:delete val="0"/>
        <c:axPos val="l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 sz="950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en-US"/>
                  <a:t>%</a:t>
                </a:r>
              </a:p>
            </c:rich>
          </c:tx>
          <c:layout>
            <c:manualLayout>
              <c:xMode val="edge"/>
              <c:yMode val="edge"/>
              <c:x val="0.01400232773885"/>
              <c:y val="0.477541646778525"/>
            </c:manualLayout>
          </c:layout>
          <c:overlay val="0"/>
          <c:spPr>
            <a:noFill/>
            <a:ln w="25400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95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399086360"/>
        <c:crosses val="autoZero"/>
        <c:crossBetween val="midCat"/>
      </c:valAx>
      <c:spPr>
        <a:noFill/>
        <a:ln w="3175">
          <a:solidFill>
            <a:srgbClr val="000000"/>
          </a:solidFill>
          <a:prstDash val="solid"/>
        </a:ln>
      </c:spPr>
    </c:plotArea>
    <c:legend>
      <c:legendPos val="r"/>
      <c:layout>
        <c:manualLayout>
          <c:xMode val="edge"/>
          <c:yMode val="edge"/>
          <c:x val="0.864643737873986"/>
          <c:y val="0.00945627023323812"/>
          <c:w val="0.122520367714937"/>
          <c:h val="0.1489362561735"/>
        </c:manualLayout>
      </c:layout>
      <c:overlay val="0"/>
      <c:spPr>
        <a:solidFill>
          <a:srgbClr val="FFFFFF"/>
        </a:solidFill>
        <a:ln w="3175">
          <a:solidFill>
            <a:srgbClr val="000000"/>
          </a:solidFill>
          <a:prstDash val="solid"/>
        </a:ln>
      </c:spPr>
      <c:txPr>
        <a:bodyPr/>
        <a:lstStyle/>
        <a:p>
          <a:pPr>
            <a:defRPr sz="920" b="0" i="0" u="none" strike="noStrike" baseline="0">
              <a:solidFill>
                <a:srgbClr val="000000"/>
              </a:solidFill>
              <a:latin typeface="Arial"/>
              <a:ea typeface="Arial"/>
              <a:cs typeface="Arial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rgbClr val="FFFFFF"/>
    </a:solidFill>
    <a:ln w="3175">
      <a:solidFill>
        <a:srgbClr val="000000"/>
      </a:solidFill>
      <a:prstDash val="solid"/>
    </a:ln>
  </c:spPr>
  <c:txPr>
    <a:bodyPr/>
    <a:lstStyle/>
    <a:p>
      <a:pPr>
        <a:defRPr sz="95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" charset="0"/>
                <a:cs typeface="ＭＳ Ｐゴシック" charset="0"/>
              </a:defRPr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" charset="0"/>
                <a:cs typeface="ＭＳ Ｐゴシック" charset="0"/>
              </a:defRPr>
            </a:lvl1pPr>
          </a:lstStyle>
          <a:p>
            <a:pPr>
              <a:defRPr/>
            </a:pPr>
            <a:fld id="{FB9834C5-A8B0-DB48-B21F-A408C47CE21F}" type="datetime1">
              <a:rPr lang="en-AU"/>
              <a:pPr>
                <a:defRPr/>
              </a:pPr>
              <a:t>31Aug2011</a:t>
            </a:fld>
            <a:endParaRPr lang="en-AU"/>
          </a:p>
        </p:txBody>
      </p:sp>
      <p:sp>
        <p:nvSpPr>
          <p:cNvPr id="102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24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AU" noProof="0" smtClean="0"/>
              <a:t>Click to edit Master text styles</a:t>
            </a:r>
          </a:p>
          <a:p>
            <a:pPr lvl="1"/>
            <a:r>
              <a:rPr lang="en-AU" noProof="0" smtClean="0"/>
              <a:t>Second level</a:t>
            </a:r>
          </a:p>
          <a:p>
            <a:pPr lvl="2"/>
            <a:r>
              <a:rPr lang="en-AU" noProof="0" smtClean="0"/>
              <a:t>Third level</a:t>
            </a:r>
          </a:p>
          <a:p>
            <a:pPr lvl="3"/>
            <a:r>
              <a:rPr lang="en-AU" noProof="0" smtClean="0"/>
              <a:t>Fourth level</a:t>
            </a:r>
          </a:p>
          <a:p>
            <a:pPr lvl="4"/>
            <a:r>
              <a:rPr lang="en-AU" noProof="0" smtClean="0"/>
              <a:t>Fifth level</a:t>
            </a:r>
          </a:p>
        </p:txBody>
      </p:sp>
      <p:sp>
        <p:nvSpPr>
          <p:cNvPr id="1024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" charset="0"/>
                <a:cs typeface="ＭＳ Ｐゴシック" charset="0"/>
              </a:defRPr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1024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" charset="0"/>
                <a:cs typeface="ＭＳ Ｐゴシック" charset="0"/>
              </a:defRPr>
            </a:lvl1pPr>
          </a:lstStyle>
          <a:p>
            <a:pPr>
              <a:defRPr/>
            </a:pPr>
            <a:fld id="{3CACBA45-DC76-2740-AB86-10B50D4B5938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50232456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charset="0"/>
        <a:ea typeface="ＭＳ Ｐゴシック" charset="0"/>
        <a:cs typeface="Arial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charset="0"/>
        <a:ea typeface="ＭＳ Ｐゴシック" charset="0"/>
        <a:cs typeface="Arial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charset="0"/>
        <a:ea typeface="ＭＳ Ｐゴシック" charset="0"/>
        <a:cs typeface="Arial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charset="0"/>
        <a:ea typeface="ＭＳ Ｐゴシック" charset="0"/>
        <a:cs typeface="Arial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charset="0"/>
        <a:ea typeface="ＭＳ Ｐゴシック" charset="0"/>
        <a:cs typeface="Arial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4000" cy="6856413"/>
            <a:chOff x="0" y="0"/>
            <a:chExt cx="5760" cy="4319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0" y="12"/>
              <a:ext cx="5758" cy="3273"/>
            </a:xfrm>
            <a:custGeom>
              <a:avLst/>
              <a:gdLst>
                <a:gd name="T0" fmla="*/ 3193 w 5740"/>
                <a:gd name="T1" fmla="*/ 1816 h 3273"/>
                <a:gd name="T2" fmla="*/ 0 w 5740"/>
                <a:gd name="T3" fmla="*/ 0 h 3273"/>
                <a:gd name="T4" fmla="*/ 0 w 5740"/>
                <a:gd name="T5" fmla="*/ 522 h 3273"/>
                <a:gd name="T6" fmla="*/ 3037 w 5740"/>
                <a:gd name="T7" fmla="*/ 1978 h 3273"/>
                <a:gd name="T8" fmla="*/ 5740 w 5740"/>
                <a:gd name="T9" fmla="*/ 3273 h 3273"/>
                <a:gd name="T10" fmla="*/ 5740 w 5740"/>
                <a:gd name="T11" fmla="*/ 3267 h 3273"/>
                <a:gd name="T12" fmla="*/ 3193 w 5740"/>
                <a:gd name="T13" fmla="*/ 1816 h 3273"/>
                <a:gd name="T14" fmla="*/ 3193 w 5740"/>
                <a:gd name="T15" fmla="*/ 1816 h 3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740" h="3273">
                  <a:moveTo>
                    <a:pt x="3193" y="1816"/>
                  </a:moveTo>
                  <a:lnTo>
                    <a:pt x="0" y="0"/>
                  </a:lnTo>
                  <a:lnTo>
                    <a:pt x="0" y="522"/>
                  </a:lnTo>
                  <a:lnTo>
                    <a:pt x="3037" y="1978"/>
                  </a:lnTo>
                  <a:lnTo>
                    <a:pt x="5740" y="3273"/>
                  </a:lnTo>
                  <a:lnTo>
                    <a:pt x="5740" y="3267"/>
                  </a:lnTo>
                  <a:lnTo>
                    <a:pt x="3193" y="1816"/>
                  </a:lnTo>
                  <a:lnTo>
                    <a:pt x="3193" y="181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3529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149" y="0"/>
              <a:ext cx="5609" cy="3243"/>
            </a:xfrm>
            <a:custGeom>
              <a:avLst/>
              <a:gdLst>
                <a:gd name="T0" fmla="*/ 3163 w 5591"/>
                <a:gd name="T1" fmla="*/ 1714 h 3243"/>
                <a:gd name="T2" fmla="*/ 431 w 5591"/>
                <a:gd name="T3" fmla="*/ 0 h 3243"/>
                <a:gd name="T4" fmla="*/ 0 w 5591"/>
                <a:gd name="T5" fmla="*/ 0 h 3243"/>
                <a:gd name="T6" fmla="*/ 3086 w 5591"/>
                <a:gd name="T7" fmla="*/ 1786 h 3243"/>
                <a:gd name="T8" fmla="*/ 5591 w 5591"/>
                <a:gd name="T9" fmla="*/ 3243 h 3243"/>
                <a:gd name="T10" fmla="*/ 5591 w 5591"/>
                <a:gd name="T11" fmla="*/ 3237 h 3243"/>
                <a:gd name="T12" fmla="*/ 3163 w 5591"/>
                <a:gd name="T13" fmla="*/ 1714 h 3243"/>
                <a:gd name="T14" fmla="*/ 3163 w 5591"/>
                <a:gd name="T15" fmla="*/ 1714 h 3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591" h="3243">
                  <a:moveTo>
                    <a:pt x="3163" y="1714"/>
                  </a:moveTo>
                  <a:lnTo>
                    <a:pt x="431" y="0"/>
                  </a:lnTo>
                  <a:lnTo>
                    <a:pt x="0" y="0"/>
                  </a:lnTo>
                  <a:lnTo>
                    <a:pt x="3086" y="1786"/>
                  </a:lnTo>
                  <a:lnTo>
                    <a:pt x="5591" y="3243"/>
                  </a:lnTo>
                  <a:lnTo>
                    <a:pt x="5591" y="3237"/>
                  </a:lnTo>
                  <a:lnTo>
                    <a:pt x="3163" y="1714"/>
                  </a:lnTo>
                  <a:lnTo>
                    <a:pt x="3163" y="1714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hidden">
            <a:xfrm>
              <a:off x="0" y="3433"/>
              <a:ext cx="4038" cy="191"/>
            </a:xfrm>
            <a:custGeom>
              <a:avLst/>
              <a:gdLst>
                <a:gd name="T0" fmla="*/ 0 w 4042"/>
                <a:gd name="T1" fmla="*/ 156 h 192"/>
                <a:gd name="T2" fmla="*/ 4042 w 4042"/>
                <a:gd name="T3" fmla="*/ 192 h 192"/>
                <a:gd name="T4" fmla="*/ 4042 w 4042"/>
                <a:gd name="T5" fmla="*/ 144 h 192"/>
                <a:gd name="T6" fmla="*/ 0 w 4042"/>
                <a:gd name="T7" fmla="*/ 0 h 192"/>
                <a:gd name="T8" fmla="*/ 0 w 4042"/>
                <a:gd name="T9" fmla="*/ 156 h 192"/>
                <a:gd name="T10" fmla="*/ 0 w 4042"/>
                <a:gd name="T11" fmla="*/ 15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042" h="192">
                  <a:moveTo>
                    <a:pt x="0" y="156"/>
                  </a:moveTo>
                  <a:lnTo>
                    <a:pt x="4042" y="192"/>
                  </a:lnTo>
                  <a:lnTo>
                    <a:pt x="4042" y="144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0" y="15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5686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8" name="Freeform 6"/>
            <p:cNvSpPr>
              <a:spLocks/>
            </p:cNvSpPr>
            <p:nvPr/>
          </p:nvSpPr>
          <p:spPr bwMode="hidden">
            <a:xfrm>
              <a:off x="4038" y="3577"/>
              <a:ext cx="1720" cy="65"/>
            </a:xfrm>
            <a:custGeom>
              <a:avLst/>
              <a:gdLst>
                <a:gd name="T0" fmla="*/ 1716 w 1722"/>
                <a:gd name="T1" fmla="*/ 63 h 66"/>
                <a:gd name="T2" fmla="*/ 1716 w 1722"/>
                <a:gd name="T3" fmla="*/ 57 h 66"/>
                <a:gd name="T4" fmla="*/ 0 w 1722"/>
                <a:gd name="T5" fmla="*/ 0 h 66"/>
                <a:gd name="T6" fmla="*/ 0 w 1722"/>
                <a:gd name="T7" fmla="*/ 45 h 66"/>
                <a:gd name="T8" fmla="*/ 1716 w 1722"/>
                <a:gd name="T9" fmla="*/ 63 h 66"/>
                <a:gd name="T10" fmla="*/ 1716 w 1722"/>
                <a:gd name="T11" fmla="*/ 63 h 6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722" h="66">
                  <a:moveTo>
                    <a:pt x="1722" y="66"/>
                  </a:moveTo>
                  <a:lnTo>
                    <a:pt x="1722" y="60"/>
                  </a:lnTo>
                  <a:lnTo>
                    <a:pt x="0" y="0"/>
                  </a:lnTo>
                  <a:lnTo>
                    <a:pt x="0" y="48"/>
                  </a:lnTo>
                  <a:lnTo>
                    <a:pt x="172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7"/>
            <p:cNvSpPr>
              <a:spLocks/>
            </p:cNvSpPr>
            <p:nvPr/>
          </p:nvSpPr>
          <p:spPr bwMode="hidden">
            <a:xfrm>
              <a:off x="0" y="3726"/>
              <a:ext cx="4784" cy="329"/>
            </a:xfrm>
            <a:custGeom>
              <a:avLst/>
              <a:gdLst>
                <a:gd name="T0" fmla="*/ 0 w 4789"/>
                <a:gd name="T1" fmla="*/ 329 h 329"/>
                <a:gd name="T2" fmla="*/ 4789 w 4789"/>
                <a:gd name="T3" fmla="*/ 77 h 329"/>
                <a:gd name="T4" fmla="*/ 4789 w 4789"/>
                <a:gd name="T5" fmla="*/ 0 h 329"/>
                <a:gd name="T6" fmla="*/ 0 w 4789"/>
                <a:gd name="T7" fmla="*/ 107 h 329"/>
                <a:gd name="T8" fmla="*/ 0 w 4789"/>
                <a:gd name="T9" fmla="*/ 329 h 329"/>
                <a:gd name="T10" fmla="*/ 0 w 4789"/>
                <a:gd name="T11" fmla="*/ 329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789" h="329">
                  <a:moveTo>
                    <a:pt x="0" y="329"/>
                  </a:moveTo>
                  <a:lnTo>
                    <a:pt x="4789" y="77"/>
                  </a:lnTo>
                  <a:lnTo>
                    <a:pt x="4789" y="0"/>
                  </a:lnTo>
                  <a:lnTo>
                    <a:pt x="0" y="107"/>
                  </a:lnTo>
                  <a:lnTo>
                    <a:pt x="0" y="329"/>
                  </a:lnTo>
                  <a:lnTo>
                    <a:pt x="0" y="329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1961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10" name="Freeform 8"/>
            <p:cNvSpPr>
              <a:spLocks/>
            </p:cNvSpPr>
            <p:nvPr/>
          </p:nvSpPr>
          <p:spPr bwMode="hidden">
            <a:xfrm>
              <a:off x="4784" y="3702"/>
              <a:ext cx="974" cy="101"/>
            </a:xfrm>
            <a:custGeom>
              <a:avLst/>
              <a:gdLst>
                <a:gd name="T0" fmla="*/ 972 w 975"/>
                <a:gd name="T1" fmla="*/ 48 h 101"/>
                <a:gd name="T2" fmla="*/ 972 w 975"/>
                <a:gd name="T3" fmla="*/ 0 h 101"/>
                <a:gd name="T4" fmla="*/ 0 w 975"/>
                <a:gd name="T5" fmla="*/ 24 h 101"/>
                <a:gd name="T6" fmla="*/ 0 w 975"/>
                <a:gd name="T7" fmla="*/ 101 h 101"/>
                <a:gd name="T8" fmla="*/ 972 w 975"/>
                <a:gd name="T9" fmla="*/ 48 h 101"/>
                <a:gd name="T10" fmla="*/ 972 w 975"/>
                <a:gd name="T11" fmla="*/ 48 h 10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975" h="101">
                  <a:moveTo>
                    <a:pt x="975" y="48"/>
                  </a:moveTo>
                  <a:lnTo>
                    <a:pt x="975" y="0"/>
                  </a:lnTo>
                  <a:lnTo>
                    <a:pt x="0" y="24"/>
                  </a:lnTo>
                  <a:lnTo>
                    <a:pt x="0" y="101"/>
                  </a:lnTo>
                  <a:lnTo>
                    <a:pt x="975" y="4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9"/>
            <p:cNvSpPr>
              <a:spLocks/>
            </p:cNvSpPr>
            <p:nvPr/>
          </p:nvSpPr>
          <p:spPr bwMode="hidden">
            <a:xfrm>
              <a:off x="3619" y="3815"/>
              <a:ext cx="2139" cy="198"/>
            </a:xfrm>
            <a:custGeom>
              <a:avLst/>
              <a:gdLst>
                <a:gd name="T0" fmla="*/ 2135 w 2141"/>
                <a:gd name="T1" fmla="*/ 0 h 198"/>
                <a:gd name="T2" fmla="*/ 0 w 2141"/>
                <a:gd name="T3" fmla="*/ 156 h 198"/>
                <a:gd name="T4" fmla="*/ 0 w 2141"/>
                <a:gd name="T5" fmla="*/ 198 h 198"/>
                <a:gd name="T6" fmla="*/ 2135 w 2141"/>
                <a:gd name="T7" fmla="*/ 0 h 198"/>
                <a:gd name="T8" fmla="*/ 2135 w 2141"/>
                <a:gd name="T9" fmla="*/ 0 h 19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41" h="198">
                  <a:moveTo>
                    <a:pt x="2141" y="0"/>
                  </a:moveTo>
                  <a:lnTo>
                    <a:pt x="0" y="156"/>
                  </a:lnTo>
                  <a:lnTo>
                    <a:pt x="0" y="198"/>
                  </a:lnTo>
                  <a:lnTo>
                    <a:pt x="214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0"/>
            <p:cNvSpPr>
              <a:spLocks/>
            </p:cNvSpPr>
            <p:nvPr/>
          </p:nvSpPr>
          <p:spPr bwMode="hidden">
            <a:xfrm>
              <a:off x="0" y="3971"/>
              <a:ext cx="3619" cy="348"/>
            </a:xfrm>
            <a:custGeom>
              <a:avLst/>
              <a:gdLst>
                <a:gd name="T0" fmla="*/ 0 w 3623"/>
                <a:gd name="T1" fmla="*/ 348 h 348"/>
                <a:gd name="T2" fmla="*/ 311 w 3623"/>
                <a:gd name="T3" fmla="*/ 348 h 348"/>
                <a:gd name="T4" fmla="*/ 3623 w 3623"/>
                <a:gd name="T5" fmla="*/ 42 h 348"/>
                <a:gd name="T6" fmla="*/ 3623 w 3623"/>
                <a:gd name="T7" fmla="*/ 0 h 348"/>
                <a:gd name="T8" fmla="*/ 0 w 3623"/>
                <a:gd name="T9" fmla="*/ 264 h 348"/>
                <a:gd name="T10" fmla="*/ 0 w 3623"/>
                <a:gd name="T11" fmla="*/ 348 h 348"/>
                <a:gd name="T12" fmla="*/ 0 w 3623"/>
                <a:gd name="T13" fmla="*/ 348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23" h="348">
                  <a:moveTo>
                    <a:pt x="0" y="348"/>
                  </a:moveTo>
                  <a:lnTo>
                    <a:pt x="311" y="348"/>
                  </a:lnTo>
                  <a:lnTo>
                    <a:pt x="3623" y="42"/>
                  </a:lnTo>
                  <a:lnTo>
                    <a:pt x="3623" y="0"/>
                  </a:lnTo>
                  <a:lnTo>
                    <a:pt x="0" y="264"/>
                  </a:lnTo>
                  <a:lnTo>
                    <a:pt x="0" y="348"/>
                  </a:lnTo>
                  <a:lnTo>
                    <a:pt x="0" y="3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13" name="Freeform 11"/>
            <p:cNvSpPr>
              <a:spLocks/>
            </p:cNvSpPr>
            <p:nvPr/>
          </p:nvSpPr>
          <p:spPr bwMode="hidden">
            <a:xfrm>
              <a:off x="2097" y="4043"/>
              <a:ext cx="2514" cy="276"/>
            </a:xfrm>
            <a:custGeom>
              <a:avLst/>
              <a:gdLst>
                <a:gd name="T0" fmla="*/ 2173 w 2517"/>
                <a:gd name="T1" fmla="*/ 276 h 276"/>
                <a:gd name="T2" fmla="*/ 2508 w 2517"/>
                <a:gd name="T3" fmla="*/ 204 h 276"/>
                <a:gd name="T4" fmla="*/ 2251 w 2517"/>
                <a:gd name="T5" fmla="*/ 0 h 276"/>
                <a:gd name="T6" fmla="*/ 0 w 2517"/>
                <a:gd name="T7" fmla="*/ 276 h 276"/>
                <a:gd name="T8" fmla="*/ 2173 w 2517"/>
                <a:gd name="T9" fmla="*/ 276 h 276"/>
                <a:gd name="T10" fmla="*/ 2173 w 2517"/>
                <a:gd name="T11" fmla="*/ 276 h 27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517" h="276">
                  <a:moveTo>
                    <a:pt x="2182" y="276"/>
                  </a:moveTo>
                  <a:lnTo>
                    <a:pt x="2517" y="204"/>
                  </a:lnTo>
                  <a:lnTo>
                    <a:pt x="2260" y="0"/>
                  </a:lnTo>
                  <a:lnTo>
                    <a:pt x="0" y="276"/>
                  </a:lnTo>
                  <a:lnTo>
                    <a:pt x="2182" y="27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2"/>
            <p:cNvSpPr>
              <a:spLocks/>
            </p:cNvSpPr>
            <p:nvPr/>
          </p:nvSpPr>
          <p:spPr bwMode="hidden">
            <a:xfrm>
              <a:off x="4354" y="3869"/>
              <a:ext cx="1404" cy="378"/>
            </a:xfrm>
            <a:custGeom>
              <a:avLst/>
              <a:gdLst>
                <a:gd name="T0" fmla="*/ 1405 w 1405"/>
                <a:gd name="T1" fmla="*/ 126 h 378"/>
                <a:gd name="T2" fmla="*/ 1405 w 1405"/>
                <a:gd name="T3" fmla="*/ 0 h 378"/>
                <a:gd name="T4" fmla="*/ 0 w 1405"/>
                <a:gd name="T5" fmla="*/ 174 h 378"/>
                <a:gd name="T6" fmla="*/ 257 w 1405"/>
                <a:gd name="T7" fmla="*/ 378 h 378"/>
                <a:gd name="T8" fmla="*/ 1405 w 1405"/>
                <a:gd name="T9" fmla="*/ 126 h 378"/>
                <a:gd name="T10" fmla="*/ 1405 w 1405"/>
                <a:gd name="T11" fmla="*/ 126 h 3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05" h="378">
                  <a:moveTo>
                    <a:pt x="1405" y="126"/>
                  </a:moveTo>
                  <a:lnTo>
                    <a:pt x="1405" y="0"/>
                  </a:lnTo>
                  <a:lnTo>
                    <a:pt x="0" y="174"/>
                  </a:lnTo>
                  <a:lnTo>
                    <a:pt x="257" y="378"/>
                  </a:lnTo>
                  <a:lnTo>
                    <a:pt x="1405" y="126"/>
                  </a:lnTo>
                  <a:lnTo>
                    <a:pt x="1405" y="12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6863"/>
                    <a:invGamma/>
                  </a:schemeClr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15" name="Freeform 13"/>
            <p:cNvSpPr>
              <a:spLocks/>
            </p:cNvSpPr>
            <p:nvPr/>
          </p:nvSpPr>
          <p:spPr bwMode="hidden">
            <a:xfrm>
              <a:off x="5030" y="3151"/>
              <a:ext cx="728" cy="240"/>
            </a:xfrm>
            <a:custGeom>
              <a:avLst/>
              <a:gdLst>
                <a:gd name="T0" fmla="*/ 726 w 729"/>
                <a:gd name="T1" fmla="*/ 240 h 240"/>
                <a:gd name="T2" fmla="*/ 0 w 729"/>
                <a:gd name="T3" fmla="*/ 0 h 240"/>
                <a:gd name="T4" fmla="*/ 0 w 729"/>
                <a:gd name="T5" fmla="*/ 6 h 240"/>
                <a:gd name="T6" fmla="*/ 726 w 729"/>
                <a:gd name="T7" fmla="*/ 240 h 240"/>
                <a:gd name="T8" fmla="*/ 726 w 729"/>
                <a:gd name="T9" fmla="*/ 240 h 2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29" h="240">
                  <a:moveTo>
                    <a:pt x="729" y="24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729" y="24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0" y="1486"/>
              <a:ext cx="5030" cy="1671"/>
            </a:xfrm>
            <a:custGeom>
              <a:avLst/>
              <a:gdLst>
                <a:gd name="T0" fmla="*/ 0 w 5035"/>
                <a:gd name="T1" fmla="*/ 72 h 1672"/>
                <a:gd name="T2" fmla="*/ 5035 w 5035"/>
                <a:gd name="T3" fmla="*/ 1672 h 1672"/>
                <a:gd name="T4" fmla="*/ 5035 w 5035"/>
                <a:gd name="T5" fmla="*/ 1666 h 1672"/>
                <a:gd name="T6" fmla="*/ 0 w 5035"/>
                <a:gd name="T7" fmla="*/ 0 h 1672"/>
                <a:gd name="T8" fmla="*/ 0 w 5035"/>
                <a:gd name="T9" fmla="*/ 72 h 1672"/>
                <a:gd name="T10" fmla="*/ 0 w 5035"/>
                <a:gd name="T11" fmla="*/ 72 h 1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35" h="1672">
                  <a:moveTo>
                    <a:pt x="0" y="72"/>
                  </a:moveTo>
                  <a:lnTo>
                    <a:pt x="5035" y="1672"/>
                  </a:lnTo>
                  <a:lnTo>
                    <a:pt x="5035" y="1666"/>
                  </a:lnTo>
                  <a:lnTo>
                    <a:pt x="0" y="0"/>
                  </a:lnTo>
                  <a:lnTo>
                    <a:pt x="0" y="72"/>
                  </a:lnTo>
                  <a:lnTo>
                    <a:pt x="0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451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17" name="Freeform 15"/>
            <p:cNvSpPr>
              <a:spLocks/>
            </p:cNvSpPr>
            <p:nvPr/>
          </p:nvSpPr>
          <p:spPr bwMode="hidden">
            <a:xfrm>
              <a:off x="5030" y="3049"/>
              <a:ext cx="728" cy="318"/>
            </a:xfrm>
            <a:custGeom>
              <a:avLst/>
              <a:gdLst>
                <a:gd name="T0" fmla="*/ 726 w 729"/>
                <a:gd name="T1" fmla="*/ 318 h 318"/>
                <a:gd name="T2" fmla="*/ 726 w 729"/>
                <a:gd name="T3" fmla="*/ 312 h 318"/>
                <a:gd name="T4" fmla="*/ 0 w 729"/>
                <a:gd name="T5" fmla="*/ 0 h 318"/>
                <a:gd name="T6" fmla="*/ 0 w 729"/>
                <a:gd name="T7" fmla="*/ 54 h 318"/>
                <a:gd name="T8" fmla="*/ 726 w 729"/>
                <a:gd name="T9" fmla="*/ 318 h 318"/>
                <a:gd name="T10" fmla="*/ 726 w 729"/>
                <a:gd name="T11" fmla="*/ 318 h 31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729" h="318">
                  <a:moveTo>
                    <a:pt x="729" y="318"/>
                  </a:moveTo>
                  <a:lnTo>
                    <a:pt x="729" y="312"/>
                  </a:lnTo>
                  <a:lnTo>
                    <a:pt x="0" y="0"/>
                  </a:lnTo>
                  <a:lnTo>
                    <a:pt x="0" y="54"/>
                  </a:lnTo>
                  <a:lnTo>
                    <a:pt x="729" y="3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6"/>
            <p:cNvSpPr>
              <a:spLocks/>
            </p:cNvSpPr>
            <p:nvPr/>
          </p:nvSpPr>
          <p:spPr bwMode="hidden">
            <a:xfrm>
              <a:off x="0" y="916"/>
              <a:ext cx="5030" cy="2187"/>
            </a:xfrm>
            <a:custGeom>
              <a:avLst/>
              <a:gdLst>
                <a:gd name="T0" fmla="*/ 0 w 5035"/>
                <a:gd name="T1" fmla="*/ 396 h 2188"/>
                <a:gd name="T2" fmla="*/ 5035 w 5035"/>
                <a:gd name="T3" fmla="*/ 2188 h 2188"/>
                <a:gd name="T4" fmla="*/ 5035 w 5035"/>
                <a:gd name="T5" fmla="*/ 2134 h 2188"/>
                <a:gd name="T6" fmla="*/ 0 w 5035"/>
                <a:gd name="T7" fmla="*/ 0 h 2188"/>
                <a:gd name="T8" fmla="*/ 0 w 5035"/>
                <a:gd name="T9" fmla="*/ 396 h 2188"/>
                <a:gd name="T10" fmla="*/ 0 w 5035"/>
                <a:gd name="T11" fmla="*/ 396 h 2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35" h="2188">
                  <a:moveTo>
                    <a:pt x="0" y="396"/>
                  </a:moveTo>
                  <a:lnTo>
                    <a:pt x="5035" y="2188"/>
                  </a:lnTo>
                  <a:lnTo>
                    <a:pt x="5035" y="2134"/>
                  </a:lnTo>
                  <a:lnTo>
                    <a:pt x="0" y="0"/>
                  </a:lnTo>
                  <a:lnTo>
                    <a:pt x="0" y="396"/>
                  </a:lnTo>
                  <a:lnTo>
                    <a:pt x="0" y="39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19" name="Freeform 17"/>
            <p:cNvSpPr>
              <a:spLocks/>
            </p:cNvSpPr>
            <p:nvPr/>
          </p:nvSpPr>
          <p:spPr bwMode="hidden">
            <a:xfrm>
              <a:off x="2294" y="0"/>
              <a:ext cx="3159" cy="2725"/>
            </a:xfrm>
            <a:custGeom>
              <a:avLst/>
              <a:gdLst>
                <a:gd name="T0" fmla="*/ 0 w 3163"/>
                <a:gd name="T1" fmla="*/ 0 h 2727"/>
                <a:gd name="T2" fmla="*/ 3145 w 3163"/>
                <a:gd name="T3" fmla="*/ 2727 h 2727"/>
                <a:gd name="T4" fmla="*/ 3163 w 3163"/>
                <a:gd name="T5" fmla="*/ 2704 h 2727"/>
                <a:gd name="T6" fmla="*/ 102 w 3163"/>
                <a:gd name="T7" fmla="*/ 0 h 2727"/>
                <a:gd name="T8" fmla="*/ 0 w 3163"/>
                <a:gd name="T9" fmla="*/ 0 h 2727"/>
                <a:gd name="T10" fmla="*/ 0 w 3163"/>
                <a:gd name="T11" fmla="*/ 0 h 27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63" h="2727">
                  <a:moveTo>
                    <a:pt x="0" y="0"/>
                  </a:moveTo>
                  <a:lnTo>
                    <a:pt x="3145" y="2727"/>
                  </a:lnTo>
                  <a:lnTo>
                    <a:pt x="3163" y="2704"/>
                  </a:lnTo>
                  <a:lnTo>
                    <a:pt x="10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980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20" name="Freeform 18"/>
            <p:cNvSpPr>
              <a:spLocks/>
            </p:cNvSpPr>
            <p:nvPr/>
          </p:nvSpPr>
          <p:spPr bwMode="hidden">
            <a:xfrm>
              <a:off x="5435" y="2702"/>
              <a:ext cx="323" cy="299"/>
            </a:xfrm>
            <a:custGeom>
              <a:avLst/>
              <a:gdLst>
                <a:gd name="T0" fmla="*/ 323 w 323"/>
                <a:gd name="T1" fmla="*/ 299 h 299"/>
                <a:gd name="T2" fmla="*/ 323 w 323"/>
                <a:gd name="T3" fmla="*/ 263 h 299"/>
                <a:gd name="T4" fmla="*/ 18 w 323"/>
                <a:gd name="T5" fmla="*/ 0 h 299"/>
                <a:gd name="T6" fmla="*/ 0 w 323"/>
                <a:gd name="T7" fmla="*/ 23 h 299"/>
                <a:gd name="T8" fmla="*/ 323 w 323"/>
                <a:gd name="T9" fmla="*/ 299 h 299"/>
                <a:gd name="T10" fmla="*/ 323 w 323"/>
                <a:gd name="T11" fmla="*/ 299 h 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3" h="299">
                  <a:moveTo>
                    <a:pt x="323" y="299"/>
                  </a:moveTo>
                  <a:lnTo>
                    <a:pt x="323" y="263"/>
                  </a:lnTo>
                  <a:lnTo>
                    <a:pt x="18" y="0"/>
                  </a:lnTo>
                  <a:lnTo>
                    <a:pt x="0" y="23"/>
                  </a:lnTo>
                  <a:lnTo>
                    <a:pt x="323" y="299"/>
                  </a:lnTo>
                  <a:lnTo>
                    <a:pt x="323" y="29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4118"/>
                    <a:invGamma/>
                  </a:scheme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21" name="Freeform 19"/>
            <p:cNvSpPr>
              <a:spLocks/>
            </p:cNvSpPr>
            <p:nvPr/>
          </p:nvSpPr>
          <p:spPr bwMode="hidden">
            <a:xfrm>
              <a:off x="5477" y="2588"/>
              <a:ext cx="281" cy="335"/>
            </a:xfrm>
            <a:custGeom>
              <a:avLst/>
              <a:gdLst>
                <a:gd name="T0" fmla="*/ 281 w 281"/>
                <a:gd name="T1" fmla="*/ 335 h 335"/>
                <a:gd name="T2" fmla="*/ 281 w 281"/>
                <a:gd name="T3" fmla="*/ 173 h 335"/>
                <a:gd name="T4" fmla="*/ 96 w 281"/>
                <a:gd name="T5" fmla="*/ 0 h 335"/>
                <a:gd name="T6" fmla="*/ 0 w 281"/>
                <a:gd name="T7" fmla="*/ 90 h 335"/>
                <a:gd name="T8" fmla="*/ 281 w 281"/>
                <a:gd name="T9" fmla="*/ 335 h 335"/>
                <a:gd name="T10" fmla="*/ 281 w 281"/>
                <a:gd name="T11" fmla="*/ 335 h 33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81" h="335">
                  <a:moveTo>
                    <a:pt x="281" y="335"/>
                  </a:moveTo>
                  <a:lnTo>
                    <a:pt x="281" y="173"/>
                  </a:lnTo>
                  <a:lnTo>
                    <a:pt x="96" y="0"/>
                  </a:lnTo>
                  <a:lnTo>
                    <a:pt x="0" y="90"/>
                  </a:lnTo>
                  <a:lnTo>
                    <a:pt x="281" y="33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20"/>
            <p:cNvSpPr>
              <a:spLocks/>
            </p:cNvSpPr>
            <p:nvPr/>
          </p:nvSpPr>
          <p:spPr bwMode="hidden">
            <a:xfrm>
              <a:off x="2454" y="0"/>
              <a:ext cx="3119" cy="2678"/>
            </a:xfrm>
            <a:custGeom>
              <a:avLst/>
              <a:gdLst>
                <a:gd name="T0" fmla="*/ 0 w 3122"/>
                <a:gd name="T1" fmla="*/ 0 h 2680"/>
                <a:gd name="T2" fmla="*/ 3026 w 3122"/>
                <a:gd name="T3" fmla="*/ 2680 h 2680"/>
                <a:gd name="T4" fmla="*/ 3122 w 3122"/>
                <a:gd name="T5" fmla="*/ 2590 h 2680"/>
                <a:gd name="T6" fmla="*/ 383 w 3122"/>
                <a:gd name="T7" fmla="*/ 0 h 2680"/>
                <a:gd name="T8" fmla="*/ 0 w 3122"/>
                <a:gd name="T9" fmla="*/ 0 h 2680"/>
                <a:gd name="T10" fmla="*/ 0 w 3122"/>
                <a:gd name="T11" fmla="*/ 0 h 26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22" h="2680">
                  <a:moveTo>
                    <a:pt x="0" y="0"/>
                  </a:moveTo>
                  <a:lnTo>
                    <a:pt x="3026" y="2680"/>
                  </a:lnTo>
                  <a:lnTo>
                    <a:pt x="3122" y="2590"/>
                  </a:lnTo>
                  <a:lnTo>
                    <a:pt x="383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23" name="Freeform 21"/>
            <p:cNvSpPr>
              <a:spLocks/>
            </p:cNvSpPr>
            <p:nvPr/>
          </p:nvSpPr>
          <p:spPr bwMode="hidden">
            <a:xfrm>
              <a:off x="5626" y="2534"/>
              <a:ext cx="132" cy="132"/>
            </a:xfrm>
            <a:custGeom>
              <a:avLst/>
              <a:gdLst>
                <a:gd name="T0" fmla="*/ 132 w 132"/>
                <a:gd name="T1" fmla="*/ 132 h 132"/>
                <a:gd name="T2" fmla="*/ 0 w 132"/>
                <a:gd name="T3" fmla="*/ 0 h 132"/>
                <a:gd name="T4" fmla="*/ 0 w 132"/>
                <a:gd name="T5" fmla="*/ 0 h 132"/>
                <a:gd name="T6" fmla="*/ 132 w 132"/>
                <a:gd name="T7" fmla="*/ 132 h 132"/>
                <a:gd name="T8" fmla="*/ 132 w 132"/>
                <a:gd name="T9" fmla="*/ 132 h 1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32" h="132">
                  <a:moveTo>
                    <a:pt x="132" y="132"/>
                  </a:moveTo>
                  <a:lnTo>
                    <a:pt x="0" y="0"/>
                  </a:lnTo>
                  <a:lnTo>
                    <a:pt x="132" y="132"/>
                  </a:lnTo>
                  <a:close/>
                </a:path>
              </a:pathLst>
            </a:custGeom>
            <a:solidFill>
              <a:srgbClr val="FF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22"/>
            <p:cNvSpPr>
              <a:spLocks/>
            </p:cNvSpPr>
            <p:nvPr/>
          </p:nvSpPr>
          <p:spPr bwMode="hidden">
            <a:xfrm>
              <a:off x="3112" y="0"/>
              <a:ext cx="2514" cy="2534"/>
            </a:xfrm>
            <a:custGeom>
              <a:avLst/>
              <a:gdLst>
                <a:gd name="T0" fmla="*/ 0 w 2517"/>
                <a:gd name="T1" fmla="*/ 0 h 2536"/>
                <a:gd name="T2" fmla="*/ 2517 w 2517"/>
                <a:gd name="T3" fmla="*/ 2536 h 2536"/>
                <a:gd name="T4" fmla="*/ 2517 w 2517"/>
                <a:gd name="T5" fmla="*/ 2536 h 2536"/>
                <a:gd name="T6" fmla="*/ 66 w 2517"/>
                <a:gd name="T7" fmla="*/ 0 h 2536"/>
                <a:gd name="T8" fmla="*/ 0 w 2517"/>
                <a:gd name="T9" fmla="*/ 0 h 2536"/>
                <a:gd name="T10" fmla="*/ 0 w 2517"/>
                <a:gd name="T11" fmla="*/ 0 h 2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17" h="2536">
                  <a:moveTo>
                    <a:pt x="0" y="0"/>
                  </a:moveTo>
                  <a:lnTo>
                    <a:pt x="2517" y="2536"/>
                  </a:lnTo>
                  <a:lnTo>
                    <a:pt x="2517" y="2536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1373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25" name="Freeform 23"/>
            <p:cNvSpPr>
              <a:spLocks/>
            </p:cNvSpPr>
            <p:nvPr/>
          </p:nvSpPr>
          <p:spPr bwMode="hidden">
            <a:xfrm>
              <a:off x="3488" y="0"/>
              <a:ext cx="2198" cy="2480"/>
            </a:xfrm>
            <a:custGeom>
              <a:avLst/>
              <a:gdLst>
                <a:gd name="T0" fmla="*/ 0 w 2200"/>
                <a:gd name="T1" fmla="*/ 0 h 2482"/>
                <a:gd name="T2" fmla="*/ 2188 w 2200"/>
                <a:gd name="T3" fmla="*/ 2482 h 2482"/>
                <a:gd name="T4" fmla="*/ 2200 w 2200"/>
                <a:gd name="T5" fmla="*/ 2476 h 2482"/>
                <a:gd name="T6" fmla="*/ 317 w 2200"/>
                <a:gd name="T7" fmla="*/ 0 h 2482"/>
                <a:gd name="T8" fmla="*/ 0 w 2200"/>
                <a:gd name="T9" fmla="*/ 0 h 2482"/>
                <a:gd name="T10" fmla="*/ 0 w 2200"/>
                <a:gd name="T11" fmla="*/ 0 h 24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00" h="2482">
                  <a:moveTo>
                    <a:pt x="0" y="0"/>
                  </a:moveTo>
                  <a:lnTo>
                    <a:pt x="2188" y="2482"/>
                  </a:lnTo>
                  <a:lnTo>
                    <a:pt x="2200" y="2476"/>
                  </a:lnTo>
                  <a:lnTo>
                    <a:pt x="31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26" name="Freeform 24"/>
            <p:cNvSpPr>
              <a:spLocks/>
            </p:cNvSpPr>
            <p:nvPr/>
          </p:nvSpPr>
          <p:spPr bwMode="hidden">
            <a:xfrm>
              <a:off x="5674" y="2474"/>
              <a:ext cx="84" cy="96"/>
            </a:xfrm>
            <a:custGeom>
              <a:avLst/>
              <a:gdLst>
                <a:gd name="T0" fmla="*/ 84 w 84"/>
                <a:gd name="T1" fmla="*/ 96 h 96"/>
                <a:gd name="T2" fmla="*/ 84 w 84"/>
                <a:gd name="T3" fmla="*/ 90 h 96"/>
                <a:gd name="T4" fmla="*/ 12 w 84"/>
                <a:gd name="T5" fmla="*/ 0 h 96"/>
                <a:gd name="T6" fmla="*/ 0 w 84"/>
                <a:gd name="T7" fmla="*/ 6 h 96"/>
                <a:gd name="T8" fmla="*/ 84 w 84"/>
                <a:gd name="T9" fmla="*/ 96 h 96"/>
                <a:gd name="T10" fmla="*/ 84 w 84"/>
                <a:gd name="T11" fmla="*/ 96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96">
                  <a:moveTo>
                    <a:pt x="84" y="96"/>
                  </a:moveTo>
                  <a:lnTo>
                    <a:pt x="84" y="90"/>
                  </a:lnTo>
                  <a:lnTo>
                    <a:pt x="12" y="0"/>
                  </a:lnTo>
                  <a:lnTo>
                    <a:pt x="0" y="6"/>
                  </a:lnTo>
                  <a:lnTo>
                    <a:pt x="84" y="96"/>
                  </a:lnTo>
                  <a:lnTo>
                    <a:pt x="84" y="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27" name="Freeform 25"/>
            <p:cNvSpPr>
              <a:spLocks/>
            </p:cNvSpPr>
            <p:nvPr/>
          </p:nvSpPr>
          <p:spPr bwMode="hidden">
            <a:xfrm>
              <a:off x="5603" y="850"/>
              <a:ext cx="155" cy="516"/>
            </a:xfrm>
            <a:custGeom>
              <a:avLst/>
              <a:gdLst>
                <a:gd name="T0" fmla="*/ 155 w 155"/>
                <a:gd name="T1" fmla="*/ 516 h 516"/>
                <a:gd name="T2" fmla="*/ 155 w 155"/>
                <a:gd name="T3" fmla="*/ 204 h 516"/>
                <a:gd name="T4" fmla="*/ 77 w 155"/>
                <a:gd name="T5" fmla="*/ 0 h 516"/>
                <a:gd name="T6" fmla="*/ 0 w 155"/>
                <a:gd name="T7" fmla="*/ 192 h 516"/>
                <a:gd name="T8" fmla="*/ 155 w 155"/>
                <a:gd name="T9" fmla="*/ 516 h 516"/>
                <a:gd name="T10" fmla="*/ 155 w 155"/>
                <a:gd name="T11" fmla="*/ 516 h 5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55" h="516">
                  <a:moveTo>
                    <a:pt x="155" y="516"/>
                  </a:moveTo>
                  <a:lnTo>
                    <a:pt x="155" y="204"/>
                  </a:lnTo>
                  <a:lnTo>
                    <a:pt x="77" y="0"/>
                  </a:lnTo>
                  <a:lnTo>
                    <a:pt x="0" y="192"/>
                  </a:lnTo>
                  <a:lnTo>
                    <a:pt x="155" y="51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5107" y="0"/>
              <a:ext cx="573" cy="1042"/>
            </a:xfrm>
            <a:custGeom>
              <a:avLst/>
              <a:gdLst>
                <a:gd name="T0" fmla="*/ 0 w 574"/>
                <a:gd name="T1" fmla="*/ 0 h 1043"/>
                <a:gd name="T2" fmla="*/ 497 w 574"/>
                <a:gd name="T3" fmla="*/ 1043 h 1043"/>
                <a:gd name="T4" fmla="*/ 574 w 574"/>
                <a:gd name="T5" fmla="*/ 851 h 1043"/>
                <a:gd name="T6" fmla="*/ 251 w 574"/>
                <a:gd name="T7" fmla="*/ 0 h 1043"/>
                <a:gd name="T8" fmla="*/ 0 w 574"/>
                <a:gd name="T9" fmla="*/ 0 h 1043"/>
                <a:gd name="T10" fmla="*/ 0 w 574"/>
                <a:gd name="T11" fmla="*/ 0 h 10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" h="1043">
                  <a:moveTo>
                    <a:pt x="0" y="0"/>
                  </a:moveTo>
                  <a:lnTo>
                    <a:pt x="497" y="1043"/>
                  </a:lnTo>
                  <a:lnTo>
                    <a:pt x="574" y="851"/>
                  </a:lnTo>
                  <a:lnTo>
                    <a:pt x="251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29" name="Freeform 27"/>
            <p:cNvSpPr>
              <a:spLocks/>
            </p:cNvSpPr>
            <p:nvPr/>
          </p:nvSpPr>
          <p:spPr bwMode="hidden">
            <a:xfrm>
              <a:off x="5411" y="0"/>
              <a:ext cx="341" cy="796"/>
            </a:xfrm>
            <a:custGeom>
              <a:avLst/>
              <a:gdLst>
                <a:gd name="T0" fmla="*/ 144 w 341"/>
                <a:gd name="T1" fmla="*/ 0 h 797"/>
                <a:gd name="T2" fmla="*/ 0 w 341"/>
                <a:gd name="T3" fmla="*/ 0 h 797"/>
                <a:gd name="T4" fmla="*/ 287 w 341"/>
                <a:gd name="T5" fmla="*/ 797 h 797"/>
                <a:gd name="T6" fmla="*/ 341 w 341"/>
                <a:gd name="T7" fmla="*/ 653 h 797"/>
                <a:gd name="T8" fmla="*/ 144 w 341"/>
                <a:gd name="T9" fmla="*/ 0 h 797"/>
                <a:gd name="T10" fmla="*/ 144 w 341"/>
                <a:gd name="T11" fmla="*/ 0 h 7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1" h="797">
                  <a:moveTo>
                    <a:pt x="144" y="0"/>
                  </a:moveTo>
                  <a:lnTo>
                    <a:pt x="0" y="0"/>
                  </a:lnTo>
                  <a:lnTo>
                    <a:pt x="287" y="797"/>
                  </a:lnTo>
                  <a:lnTo>
                    <a:pt x="341" y="653"/>
                  </a:lnTo>
                  <a:lnTo>
                    <a:pt x="144" y="0"/>
                  </a:lnTo>
                  <a:lnTo>
                    <a:pt x="144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980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30" name="Freeform 28"/>
            <p:cNvSpPr>
              <a:spLocks/>
            </p:cNvSpPr>
            <p:nvPr/>
          </p:nvSpPr>
          <p:spPr bwMode="hidden">
            <a:xfrm>
              <a:off x="5698" y="653"/>
              <a:ext cx="60" cy="311"/>
            </a:xfrm>
            <a:custGeom>
              <a:avLst/>
              <a:gdLst>
                <a:gd name="T0" fmla="*/ 0 w 60"/>
                <a:gd name="T1" fmla="*/ 144 h 312"/>
                <a:gd name="T2" fmla="*/ 60 w 60"/>
                <a:gd name="T3" fmla="*/ 309 h 312"/>
                <a:gd name="T4" fmla="*/ 60 w 60"/>
                <a:gd name="T5" fmla="*/ 6 h 312"/>
                <a:gd name="T6" fmla="*/ 54 w 60"/>
                <a:gd name="T7" fmla="*/ 0 h 312"/>
                <a:gd name="T8" fmla="*/ 0 w 60"/>
                <a:gd name="T9" fmla="*/ 144 h 312"/>
                <a:gd name="T10" fmla="*/ 0 w 60"/>
                <a:gd name="T11" fmla="*/ 144 h 3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0" h="312">
                  <a:moveTo>
                    <a:pt x="0" y="144"/>
                  </a:moveTo>
                  <a:lnTo>
                    <a:pt x="60" y="312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Freeform 29"/>
            <p:cNvSpPr>
              <a:spLocks/>
            </p:cNvSpPr>
            <p:nvPr/>
          </p:nvSpPr>
          <p:spPr bwMode="hidden">
            <a:xfrm>
              <a:off x="2" y="1601"/>
              <a:ext cx="5752" cy="1864"/>
            </a:xfrm>
            <a:custGeom>
              <a:avLst/>
              <a:gdLst>
                <a:gd name="T0" fmla="*/ 0 w 5740"/>
                <a:gd name="T1" fmla="*/ 371 h 1864"/>
                <a:gd name="T2" fmla="*/ 5740 w 5740"/>
                <a:gd name="T3" fmla="*/ 1864 h 1864"/>
                <a:gd name="T4" fmla="*/ 5740 w 5740"/>
                <a:gd name="T5" fmla="*/ 1834 h 1864"/>
                <a:gd name="T6" fmla="*/ 0 w 5740"/>
                <a:gd name="T7" fmla="*/ 0 h 1864"/>
                <a:gd name="T8" fmla="*/ 0 w 5740"/>
                <a:gd name="T9" fmla="*/ 371 h 1864"/>
                <a:gd name="T10" fmla="*/ 0 w 5740"/>
                <a:gd name="T11" fmla="*/ 371 h 18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864">
                  <a:moveTo>
                    <a:pt x="0" y="371"/>
                  </a:moveTo>
                  <a:lnTo>
                    <a:pt x="5740" y="1864"/>
                  </a:lnTo>
                  <a:lnTo>
                    <a:pt x="5740" y="1834"/>
                  </a:lnTo>
                  <a:lnTo>
                    <a:pt x="0" y="0"/>
                  </a:lnTo>
                  <a:lnTo>
                    <a:pt x="0" y="371"/>
                  </a:lnTo>
                  <a:lnTo>
                    <a:pt x="0" y="371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352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32" name="Freeform 30"/>
            <p:cNvSpPr>
              <a:spLocks/>
            </p:cNvSpPr>
            <p:nvPr/>
          </p:nvSpPr>
          <p:spPr bwMode="hidden">
            <a:xfrm>
              <a:off x="5754" y="3483"/>
              <a:ext cx="6" cy="6"/>
            </a:xfrm>
            <a:custGeom>
              <a:avLst/>
              <a:gdLst>
                <a:gd name="T0" fmla="*/ 6 w 6"/>
                <a:gd name="T1" fmla="*/ 6 h 6"/>
                <a:gd name="T2" fmla="*/ 0 w 6"/>
                <a:gd name="T3" fmla="*/ 0 h 6"/>
                <a:gd name="T4" fmla="*/ 0 w 6"/>
                <a:gd name="T5" fmla="*/ 6 h 6"/>
                <a:gd name="T6" fmla="*/ 6 w 6"/>
                <a:gd name="T7" fmla="*/ 6 h 6"/>
                <a:gd name="T8" fmla="*/ 6 w 6"/>
                <a:gd name="T9" fmla="*/ 6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" h="6">
                  <a:moveTo>
                    <a:pt x="6" y="6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18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Freeform 31"/>
            <p:cNvSpPr>
              <a:spLocks/>
            </p:cNvSpPr>
            <p:nvPr/>
          </p:nvSpPr>
          <p:spPr bwMode="hidden">
            <a:xfrm>
              <a:off x="2" y="2152"/>
              <a:ext cx="5752" cy="1337"/>
            </a:xfrm>
            <a:custGeom>
              <a:avLst/>
              <a:gdLst>
                <a:gd name="T0" fmla="*/ 0 w 5740"/>
                <a:gd name="T1" fmla="*/ 366 h 1337"/>
                <a:gd name="T2" fmla="*/ 5740 w 5740"/>
                <a:gd name="T3" fmla="*/ 1337 h 1337"/>
                <a:gd name="T4" fmla="*/ 5740 w 5740"/>
                <a:gd name="T5" fmla="*/ 1331 h 1337"/>
                <a:gd name="T6" fmla="*/ 0 w 5740"/>
                <a:gd name="T7" fmla="*/ 0 h 1337"/>
                <a:gd name="T8" fmla="*/ 0 w 5740"/>
                <a:gd name="T9" fmla="*/ 366 h 1337"/>
                <a:gd name="T10" fmla="*/ 0 w 5740"/>
                <a:gd name="T11" fmla="*/ 366 h 1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337">
                  <a:moveTo>
                    <a:pt x="0" y="366"/>
                  </a:moveTo>
                  <a:lnTo>
                    <a:pt x="5740" y="1337"/>
                  </a:lnTo>
                  <a:lnTo>
                    <a:pt x="5740" y="1331"/>
                  </a:lnTo>
                  <a:lnTo>
                    <a:pt x="0" y="0"/>
                  </a:lnTo>
                  <a:lnTo>
                    <a:pt x="0" y="366"/>
                  </a:lnTo>
                  <a:lnTo>
                    <a:pt x="0" y="36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34" name="Freeform 32"/>
            <p:cNvSpPr>
              <a:spLocks/>
            </p:cNvSpPr>
            <p:nvPr/>
          </p:nvSpPr>
          <p:spPr bwMode="hidden">
            <a:xfrm>
              <a:off x="2" y="3177"/>
              <a:ext cx="5752" cy="414"/>
            </a:xfrm>
            <a:custGeom>
              <a:avLst/>
              <a:gdLst>
                <a:gd name="T0" fmla="*/ 0 w 5740"/>
                <a:gd name="T1" fmla="*/ 48 h 414"/>
                <a:gd name="T2" fmla="*/ 5740 w 5740"/>
                <a:gd name="T3" fmla="*/ 414 h 414"/>
                <a:gd name="T4" fmla="*/ 5740 w 5740"/>
                <a:gd name="T5" fmla="*/ 402 h 414"/>
                <a:gd name="T6" fmla="*/ 0 w 5740"/>
                <a:gd name="T7" fmla="*/ 0 h 414"/>
                <a:gd name="T8" fmla="*/ 0 w 5740"/>
                <a:gd name="T9" fmla="*/ 48 h 414"/>
                <a:gd name="T10" fmla="*/ 0 w 5740"/>
                <a:gd name="T11" fmla="*/ 48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414">
                  <a:moveTo>
                    <a:pt x="0" y="48"/>
                  </a:moveTo>
                  <a:lnTo>
                    <a:pt x="5740" y="414"/>
                  </a:lnTo>
                  <a:lnTo>
                    <a:pt x="5740" y="402"/>
                  </a:ln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35" name="Freeform 33"/>
            <p:cNvSpPr>
              <a:spLocks/>
            </p:cNvSpPr>
            <p:nvPr/>
          </p:nvSpPr>
          <p:spPr bwMode="hidden">
            <a:xfrm>
              <a:off x="1297" y="0"/>
              <a:ext cx="4457" cy="3177"/>
            </a:xfrm>
            <a:custGeom>
              <a:avLst/>
              <a:gdLst>
                <a:gd name="T0" fmla="*/ 0 w 4448"/>
                <a:gd name="T1" fmla="*/ 0 h 3177"/>
                <a:gd name="T2" fmla="*/ 4448 w 4448"/>
                <a:gd name="T3" fmla="*/ 3177 h 3177"/>
                <a:gd name="T4" fmla="*/ 4448 w 4448"/>
                <a:gd name="T5" fmla="*/ 3153 h 3177"/>
                <a:gd name="T6" fmla="*/ 125 w 4448"/>
                <a:gd name="T7" fmla="*/ 0 h 3177"/>
                <a:gd name="T8" fmla="*/ 0 w 4448"/>
                <a:gd name="T9" fmla="*/ 0 h 3177"/>
                <a:gd name="T10" fmla="*/ 0 w 4448"/>
                <a:gd name="T11" fmla="*/ 0 h 3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448" h="3177">
                  <a:moveTo>
                    <a:pt x="0" y="0"/>
                  </a:moveTo>
                  <a:lnTo>
                    <a:pt x="4448" y="3177"/>
                  </a:lnTo>
                  <a:lnTo>
                    <a:pt x="4448" y="3153"/>
                  </a:lnTo>
                  <a:lnTo>
                    <a:pt x="125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862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36" name="Freeform 34"/>
            <p:cNvSpPr>
              <a:spLocks/>
            </p:cNvSpPr>
            <p:nvPr/>
          </p:nvSpPr>
          <p:spPr bwMode="hidden">
            <a:xfrm>
              <a:off x="3321" y="0"/>
              <a:ext cx="2433" cy="2614"/>
            </a:xfrm>
            <a:custGeom>
              <a:avLst/>
              <a:gdLst>
                <a:gd name="T0" fmla="*/ 0 w 2428"/>
                <a:gd name="T1" fmla="*/ 0 h 2614"/>
                <a:gd name="T2" fmla="*/ 2428 w 2428"/>
                <a:gd name="T3" fmla="*/ 2614 h 2614"/>
                <a:gd name="T4" fmla="*/ 2428 w 2428"/>
                <a:gd name="T5" fmla="*/ 2608 h 2614"/>
                <a:gd name="T6" fmla="*/ 66 w 2428"/>
                <a:gd name="T7" fmla="*/ 0 h 2614"/>
                <a:gd name="T8" fmla="*/ 0 w 2428"/>
                <a:gd name="T9" fmla="*/ 0 h 2614"/>
                <a:gd name="T10" fmla="*/ 0 w 2428"/>
                <a:gd name="T11" fmla="*/ 0 h 26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28" h="2614">
                  <a:moveTo>
                    <a:pt x="0" y="0"/>
                  </a:moveTo>
                  <a:lnTo>
                    <a:pt x="2428" y="2614"/>
                  </a:lnTo>
                  <a:lnTo>
                    <a:pt x="2428" y="2608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37" name="Freeform 35"/>
            <p:cNvSpPr>
              <a:spLocks/>
            </p:cNvSpPr>
            <p:nvPr/>
          </p:nvSpPr>
          <p:spPr bwMode="hidden">
            <a:xfrm>
              <a:off x="3950" y="0"/>
              <a:ext cx="1804" cy="2464"/>
            </a:xfrm>
            <a:custGeom>
              <a:avLst/>
              <a:gdLst>
                <a:gd name="T0" fmla="*/ 485 w 1800"/>
                <a:gd name="T1" fmla="*/ 0 h 2464"/>
                <a:gd name="T2" fmla="*/ 0 w 1800"/>
                <a:gd name="T3" fmla="*/ 0 h 2464"/>
                <a:gd name="T4" fmla="*/ 1800 w 1800"/>
                <a:gd name="T5" fmla="*/ 2464 h 2464"/>
                <a:gd name="T6" fmla="*/ 1800 w 1800"/>
                <a:gd name="T7" fmla="*/ 2248 h 2464"/>
                <a:gd name="T8" fmla="*/ 1794 w 1800"/>
                <a:gd name="T9" fmla="*/ 2248 h 2464"/>
                <a:gd name="T10" fmla="*/ 485 w 1800"/>
                <a:gd name="T11" fmla="*/ 0 h 2464"/>
                <a:gd name="T12" fmla="*/ 485 w 1800"/>
                <a:gd name="T13" fmla="*/ 0 h 2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00" h="2464">
                  <a:moveTo>
                    <a:pt x="485" y="0"/>
                  </a:moveTo>
                  <a:lnTo>
                    <a:pt x="0" y="0"/>
                  </a:lnTo>
                  <a:lnTo>
                    <a:pt x="1800" y="2464"/>
                  </a:lnTo>
                  <a:lnTo>
                    <a:pt x="1800" y="2248"/>
                  </a:lnTo>
                  <a:lnTo>
                    <a:pt x="1794" y="2248"/>
                  </a:lnTo>
                  <a:lnTo>
                    <a:pt x="485" y="0"/>
                  </a:lnTo>
                  <a:lnTo>
                    <a:pt x="485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38" name="Freeform 36"/>
            <p:cNvSpPr>
              <a:spLocks/>
            </p:cNvSpPr>
            <p:nvPr/>
          </p:nvSpPr>
          <p:spPr bwMode="hidden">
            <a:xfrm>
              <a:off x="4519" y="0"/>
              <a:ext cx="1235" cy="2074"/>
            </a:xfrm>
            <a:custGeom>
              <a:avLst/>
              <a:gdLst>
                <a:gd name="T0" fmla="*/ 0 w 1232"/>
                <a:gd name="T1" fmla="*/ 0 h 2074"/>
                <a:gd name="T2" fmla="*/ 1232 w 1232"/>
                <a:gd name="T3" fmla="*/ 2074 h 2074"/>
                <a:gd name="T4" fmla="*/ 1232 w 1232"/>
                <a:gd name="T5" fmla="*/ 2038 h 2074"/>
                <a:gd name="T6" fmla="*/ 42 w 1232"/>
                <a:gd name="T7" fmla="*/ 0 h 2074"/>
                <a:gd name="T8" fmla="*/ 0 w 1232"/>
                <a:gd name="T9" fmla="*/ 0 h 2074"/>
                <a:gd name="T10" fmla="*/ 0 w 1232"/>
                <a:gd name="T11" fmla="*/ 0 h 20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32" h="2074">
                  <a:moveTo>
                    <a:pt x="0" y="0"/>
                  </a:moveTo>
                  <a:lnTo>
                    <a:pt x="1232" y="2074"/>
                  </a:lnTo>
                  <a:lnTo>
                    <a:pt x="1232" y="2038"/>
                  </a:lnTo>
                  <a:lnTo>
                    <a:pt x="4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764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39" name="Freeform 37"/>
            <p:cNvSpPr>
              <a:spLocks/>
            </p:cNvSpPr>
            <p:nvPr/>
          </p:nvSpPr>
          <p:spPr bwMode="hidden">
            <a:xfrm>
              <a:off x="4694" y="0"/>
              <a:ext cx="1060" cy="1936"/>
            </a:xfrm>
            <a:custGeom>
              <a:avLst/>
              <a:gdLst>
                <a:gd name="T0" fmla="*/ 0 w 1058"/>
                <a:gd name="T1" fmla="*/ 0 h 1936"/>
                <a:gd name="T2" fmla="*/ 1058 w 1058"/>
                <a:gd name="T3" fmla="*/ 1936 h 1936"/>
                <a:gd name="T4" fmla="*/ 1058 w 1058"/>
                <a:gd name="T5" fmla="*/ 1930 h 1936"/>
                <a:gd name="T6" fmla="*/ 54 w 1058"/>
                <a:gd name="T7" fmla="*/ 0 h 1936"/>
                <a:gd name="T8" fmla="*/ 0 w 1058"/>
                <a:gd name="T9" fmla="*/ 0 h 1936"/>
                <a:gd name="T10" fmla="*/ 0 w 1058"/>
                <a:gd name="T11" fmla="*/ 0 h 19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58" h="1936">
                  <a:moveTo>
                    <a:pt x="0" y="0"/>
                  </a:moveTo>
                  <a:lnTo>
                    <a:pt x="1058" y="1936"/>
                  </a:lnTo>
                  <a:lnTo>
                    <a:pt x="1058" y="1930"/>
                  </a:lnTo>
                  <a:lnTo>
                    <a:pt x="54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40" name="Freeform 38"/>
            <p:cNvSpPr>
              <a:spLocks/>
            </p:cNvSpPr>
            <p:nvPr/>
          </p:nvSpPr>
          <p:spPr bwMode="hidden">
            <a:xfrm>
              <a:off x="4981" y="0"/>
              <a:ext cx="773" cy="1487"/>
            </a:xfrm>
            <a:custGeom>
              <a:avLst/>
              <a:gdLst>
                <a:gd name="T0" fmla="*/ 771 w 771"/>
                <a:gd name="T1" fmla="*/ 1433 h 1487"/>
                <a:gd name="T2" fmla="*/ 42 w 771"/>
                <a:gd name="T3" fmla="*/ 0 h 1487"/>
                <a:gd name="T4" fmla="*/ 0 w 771"/>
                <a:gd name="T5" fmla="*/ 0 h 1487"/>
                <a:gd name="T6" fmla="*/ 771 w 771"/>
                <a:gd name="T7" fmla="*/ 1487 h 1487"/>
                <a:gd name="T8" fmla="*/ 771 w 771"/>
                <a:gd name="T9" fmla="*/ 1433 h 1487"/>
                <a:gd name="T10" fmla="*/ 771 w 771"/>
                <a:gd name="T11" fmla="*/ 1433 h 14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71" h="1487">
                  <a:moveTo>
                    <a:pt x="771" y="1433"/>
                  </a:moveTo>
                  <a:lnTo>
                    <a:pt x="42" y="0"/>
                  </a:lnTo>
                  <a:lnTo>
                    <a:pt x="0" y="0"/>
                  </a:lnTo>
                  <a:lnTo>
                    <a:pt x="771" y="1487"/>
                  </a:lnTo>
                  <a:lnTo>
                    <a:pt x="771" y="1433"/>
                  </a:lnTo>
                  <a:lnTo>
                    <a:pt x="771" y="1433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882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grpSp>
          <p:nvGrpSpPr>
            <p:cNvPr id="41" name="Group 39"/>
            <p:cNvGrpSpPr>
              <a:grpSpLocks/>
            </p:cNvGrpSpPr>
            <p:nvPr userDrawn="1"/>
          </p:nvGrpSpPr>
          <p:grpSpPr bwMode="auto">
            <a:xfrm>
              <a:off x="0" y="1632"/>
              <a:ext cx="5758" cy="1858"/>
              <a:chOff x="0" y="1632"/>
              <a:chExt cx="5758" cy="1858"/>
            </a:xfrm>
          </p:grpSpPr>
          <p:sp>
            <p:nvSpPr>
              <p:cNvPr id="42" name="Freeform 40"/>
              <p:cNvSpPr>
                <a:spLocks/>
              </p:cNvSpPr>
              <p:nvPr/>
            </p:nvSpPr>
            <p:spPr bwMode="hidden">
              <a:xfrm>
                <a:off x="0" y="1632"/>
                <a:ext cx="3670" cy="1313"/>
              </a:xfrm>
              <a:custGeom>
                <a:avLst/>
                <a:gdLst>
                  <a:gd name="T0" fmla="*/ 0 w 3659"/>
                  <a:gd name="T1" fmla="*/ 0 h 1313"/>
                  <a:gd name="T2" fmla="*/ 0 w 3659"/>
                  <a:gd name="T3" fmla="*/ 366 h 1313"/>
                  <a:gd name="T4" fmla="*/ 3635 w 3659"/>
                  <a:gd name="T5" fmla="*/ 1313 h 1313"/>
                  <a:gd name="T6" fmla="*/ 3647 w 3659"/>
                  <a:gd name="T7" fmla="*/ 1235 h 1313"/>
                  <a:gd name="T8" fmla="*/ 3659 w 3659"/>
                  <a:gd name="T9" fmla="*/ 1163 h 1313"/>
                  <a:gd name="T10" fmla="*/ 0 w 3659"/>
                  <a:gd name="T11" fmla="*/ 0 h 1313"/>
                  <a:gd name="T12" fmla="*/ 0 w 3659"/>
                  <a:gd name="T13" fmla="*/ 0 h 13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59" h="1313">
                    <a:moveTo>
                      <a:pt x="0" y="0"/>
                    </a:moveTo>
                    <a:lnTo>
                      <a:pt x="0" y="366"/>
                    </a:lnTo>
                    <a:lnTo>
                      <a:pt x="3635" y="1313"/>
                    </a:lnTo>
                    <a:lnTo>
                      <a:pt x="3647" y="1235"/>
                    </a:lnTo>
                    <a:lnTo>
                      <a:pt x="3659" y="116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72549"/>
                      <a:invGamma/>
                    </a:schemeClr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Arial" charset="0"/>
                </a:endParaRPr>
              </a:p>
            </p:txBody>
          </p:sp>
          <p:sp>
            <p:nvSpPr>
              <p:cNvPr id="43" name="Freeform 41"/>
              <p:cNvSpPr>
                <a:spLocks/>
              </p:cNvSpPr>
              <p:nvPr/>
            </p:nvSpPr>
            <p:spPr bwMode="hidden">
              <a:xfrm>
                <a:off x="3646" y="2795"/>
                <a:ext cx="2112" cy="695"/>
              </a:xfrm>
              <a:custGeom>
                <a:avLst/>
                <a:gdLst>
                  <a:gd name="T0" fmla="*/ 2105 w 2105"/>
                  <a:gd name="T1" fmla="*/ 665 h 695"/>
                  <a:gd name="T2" fmla="*/ 24 w 2105"/>
                  <a:gd name="T3" fmla="*/ 0 h 695"/>
                  <a:gd name="T4" fmla="*/ 12 w 2105"/>
                  <a:gd name="T5" fmla="*/ 72 h 695"/>
                  <a:gd name="T6" fmla="*/ 0 w 2105"/>
                  <a:gd name="T7" fmla="*/ 150 h 695"/>
                  <a:gd name="T8" fmla="*/ 2105 w 2105"/>
                  <a:gd name="T9" fmla="*/ 695 h 695"/>
                  <a:gd name="T10" fmla="*/ 2105 w 2105"/>
                  <a:gd name="T11" fmla="*/ 665 h 695"/>
                  <a:gd name="T12" fmla="*/ 2105 w 2105"/>
                  <a:gd name="T13" fmla="*/ 665 h 6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05" h="695">
                    <a:moveTo>
                      <a:pt x="2105" y="665"/>
                    </a:moveTo>
                    <a:lnTo>
                      <a:pt x="24" y="0"/>
                    </a:lnTo>
                    <a:lnTo>
                      <a:pt x="12" y="72"/>
                    </a:lnTo>
                    <a:lnTo>
                      <a:pt x="0" y="150"/>
                    </a:lnTo>
                    <a:lnTo>
                      <a:pt x="2105" y="695"/>
                    </a:lnTo>
                    <a:lnTo>
                      <a:pt x="2105" y="665"/>
                    </a:lnTo>
                    <a:lnTo>
                      <a:pt x="2105" y="6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tint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Arial" charset="0"/>
                </a:endParaRPr>
              </a:p>
            </p:txBody>
          </p:sp>
        </p:grpSp>
      </p:grpSp>
      <p:sp>
        <p:nvSpPr>
          <p:cNvPr id="59434" name="Rectangle 42"/>
          <p:cNvSpPr>
            <a:spLocks noGrp="1" noChangeArrowheads="1"/>
          </p:cNvSpPr>
          <p:nvPr>
            <p:ph type="ctrTitle" sz="quarter"/>
          </p:nvPr>
        </p:nvSpPr>
        <p:spPr>
          <a:xfrm>
            <a:off x="457200" y="1600200"/>
            <a:ext cx="8229600" cy="1828800"/>
          </a:xfrm>
        </p:spPr>
        <p:txBody>
          <a:bodyPr/>
          <a:lstStyle>
            <a:lvl1pPr>
              <a:defRPr sz="4800"/>
            </a:lvl1pPr>
          </a:lstStyle>
          <a:p>
            <a:pPr lvl="0"/>
            <a:r>
              <a:rPr lang="en-AU" noProof="0" smtClean="0"/>
              <a:t>Click to edit Master title style</a:t>
            </a:r>
          </a:p>
        </p:txBody>
      </p:sp>
      <p:sp>
        <p:nvSpPr>
          <p:cNvPr id="59435" name="Rectangle 4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charset="0"/>
              <a:buNone/>
              <a:defRPr sz="3600"/>
            </a:lvl1pPr>
          </a:lstStyle>
          <a:p>
            <a:pPr lvl="0"/>
            <a:r>
              <a:rPr lang="en-AU" noProof="0" smtClean="0"/>
              <a:t>Click to edit Master subtitle style</a:t>
            </a:r>
          </a:p>
        </p:txBody>
      </p:sp>
      <p:sp>
        <p:nvSpPr>
          <p:cNvPr id="44" name="Rectangle 44"/>
          <p:cNvSpPr>
            <a:spLocks noGrp="1" noChangeArrowheads="1"/>
          </p:cNvSpPr>
          <p:nvPr>
            <p:ph type="dt" sz="quarter" idx="10"/>
          </p:nvPr>
        </p:nvSpPr>
        <p:spPr>
          <a:xfrm>
            <a:off x="457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9FB977-0D68-2F44-8422-5CBAB97CCC0B}" type="datetime1">
              <a:rPr lang="en-US"/>
              <a:pPr>
                <a:defRPr/>
              </a:pPr>
              <a:t>31Aug2011</a:t>
            </a:fld>
            <a:endParaRPr lang="en-AU"/>
          </a:p>
        </p:txBody>
      </p:sp>
      <p:sp>
        <p:nvSpPr>
          <p:cNvPr id="45" name="Rectangle 4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4F9D63-7D81-C640-9373-B348D40B494B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4112569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A5EAAA-14DB-7A4E-9C88-60B44EC36495}" type="datetime1">
              <a:rPr lang="en-US"/>
              <a:pPr>
                <a:defRPr/>
              </a:pPr>
              <a:t>31Aug2011</a:t>
            </a:fld>
            <a:endParaRPr lang="en-AU"/>
          </a:p>
        </p:txBody>
      </p:sp>
      <p:sp>
        <p:nvSpPr>
          <p:cNvPr id="5" name="Rectangle 4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C53E84-25FA-7B4B-B95C-CD6F47FD04CA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8335084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38925" y="277813"/>
            <a:ext cx="2058988" cy="588168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29325" cy="588168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257686-70E3-104A-9F13-A5B1936C9E0C}" type="datetime1">
              <a:rPr lang="en-US"/>
              <a:pPr>
                <a:defRPr/>
              </a:pPr>
              <a:t>31Aug2011</a:t>
            </a:fld>
            <a:endParaRPr lang="en-AU"/>
          </a:p>
        </p:txBody>
      </p:sp>
      <p:sp>
        <p:nvSpPr>
          <p:cNvPr id="5" name="Rectangle 4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A62241-06AD-1549-9EA3-4A661BA23A61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0163684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68313" y="1628775"/>
            <a:ext cx="8229600" cy="4530725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EB3C98-8751-1A43-A7CE-6D5177970E68}" type="datetime1">
              <a:rPr lang="en-US"/>
              <a:pPr>
                <a:defRPr/>
              </a:pPr>
              <a:t>31Aug2011</a:t>
            </a:fld>
            <a:endParaRPr lang="en-AU"/>
          </a:p>
        </p:txBody>
      </p:sp>
      <p:sp>
        <p:nvSpPr>
          <p:cNvPr id="5" name="Rectangle 4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809431-1873-B042-8143-DD892C581BB9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6010896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15E9CD-2496-6E44-9C25-F0AD9A4F25E9}" type="datetime1">
              <a:rPr lang="en-US"/>
              <a:pPr>
                <a:defRPr/>
              </a:pPr>
              <a:t>31Aug2011</a:t>
            </a:fld>
            <a:endParaRPr lang="en-AU"/>
          </a:p>
        </p:txBody>
      </p:sp>
      <p:sp>
        <p:nvSpPr>
          <p:cNvPr id="5" name="Rectangle 4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FDEAD3-BC38-A54F-8CD6-192D28A88B4F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149155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B1FACE-75B4-C849-A0D4-0F640626214F}" type="datetime1">
              <a:rPr lang="en-US"/>
              <a:pPr>
                <a:defRPr/>
              </a:pPr>
              <a:t>31Aug2011</a:t>
            </a:fld>
            <a:endParaRPr lang="en-AU"/>
          </a:p>
        </p:txBody>
      </p:sp>
      <p:sp>
        <p:nvSpPr>
          <p:cNvPr id="5" name="Rectangle 4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488757-E506-844D-BA30-1205BA77FF14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172036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8313" y="1628775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9313" y="1628775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7DA0B7-2EE7-664D-9E7B-2C4B928181BB}" type="datetime1">
              <a:rPr lang="en-US"/>
              <a:pPr>
                <a:defRPr/>
              </a:pPr>
              <a:t>31Aug2011</a:t>
            </a:fld>
            <a:endParaRPr lang="en-AU"/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EE1CF5-E8BE-8D45-A296-21D2E4982206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5546732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37DC51-6B60-5D48-B3C5-4108C2AF16DF}" type="datetime1">
              <a:rPr lang="en-US"/>
              <a:pPr>
                <a:defRPr/>
              </a:pPr>
              <a:t>31Aug2011</a:t>
            </a:fld>
            <a:endParaRPr lang="en-AU"/>
          </a:p>
        </p:txBody>
      </p:sp>
      <p:sp>
        <p:nvSpPr>
          <p:cNvPr id="8" name="Rectangle 4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B10B40-8E8C-1C41-9755-8C55A98DB2BB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9288689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CF3F34-1E2F-854C-8516-23A75C49B2B0}" type="datetime1">
              <a:rPr lang="en-US"/>
              <a:pPr>
                <a:defRPr/>
              </a:pPr>
              <a:t>31Aug2011</a:t>
            </a:fld>
            <a:endParaRPr lang="en-AU"/>
          </a:p>
        </p:txBody>
      </p:sp>
      <p:sp>
        <p:nvSpPr>
          <p:cNvPr id="4" name="Rectangle 4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9B5F26-96E9-D84F-B108-3B87D540BC86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8361389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C06899-475E-734C-954E-A4B8817BB8CC}" type="datetime1">
              <a:rPr lang="en-US"/>
              <a:pPr>
                <a:defRPr/>
              </a:pPr>
              <a:t>31Aug2011</a:t>
            </a:fld>
            <a:endParaRPr lang="en-AU"/>
          </a:p>
        </p:txBody>
      </p:sp>
      <p:sp>
        <p:nvSpPr>
          <p:cNvPr id="3" name="Rectangle 4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C4E951-9253-A045-85EB-2012FA2C03DD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539883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396F60-A209-644D-ADCC-63699B432B3F}" type="datetime1">
              <a:rPr lang="en-US"/>
              <a:pPr>
                <a:defRPr/>
              </a:pPr>
              <a:t>31Aug2011</a:t>
            </a:fld>
            <a:endParaRPr lang="en-AU"/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4F98ED-BF7B-554A-B63A-EDD68A98F653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6873146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96F980-92C6-2145-9E42-C606DD890175}" type="datetime1">
              <a:rPr lang="en-US"/>
              <a:pPr>
                <a:defRPr/>
              </a:pPr>
              <a:t>31Aug2011</a:t>
            </a:fld>
            <a:endParaRPr lang="en-AU"/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25F9E0-DE93-C448-AAB4-F8EA151E8770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0420523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image" Target="../media/image1.png"/><Relationship Id="rId15" Type="http://schemas.openxmlformats.org/officeDocument/2006/relationships/image" Target="../media/image2.png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>
                <a:gamma/>
                <a:shade val="57647"/>
                <a:invGamma/>
              </a:schemeClr>
            </a:gs>
            <a:gs pos="100000">
              <a:schemeClr val="bg1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0" y="0"/>
            <a:ext cx="9144000" cy="6856413"/>
            <a:chOff x="0" y="0"/>
            <a:chExt cx="5760" cy="4319"/>
          </a:xfrm>
        </p:grpSpPr>
        <p:sp>
          <p:nvSpPr>
            <p:cNvPr id="58371" name="Freeform 3"/>
            <p:cNvSpPr>
              <a:spLocks/>
            </p:cNvSpPr>
            <p:nvPr/>
          </p:nvSpPr>
          <p:spPr bwMode="hidden">
            <a:xfrm>
              <a:off x="0" y="12"/>
              <a:ext cx="5758" cy="3273"/>
            </a:xfrm>
            <a:custGeom>
              <a:avLst/>
              <a:gdLst>
                <a:gd name="T0" fmla="*/ 3193 w 5740"/>
                <a:gd name="T1" fmla="*/ 1816 h 3273"/>
                <a:gd name="T2" fmla="*/ 0 w 5740"/>
                <a:gd name="T3" fmla="*/ 0 h 3273"/>
                <a:gd name="T4" fmla="*/ 0 w 5740"/>
                <a:gd name="T5" fmla="*/ 522 h 3273"/>
                <a:gd name="T6" fmla="*/ 3037 w 5740"/>
                <a:gd name="T7" fmla="*/ 1978 h 3273"/>
                <a:gd name="T8" fmla="*/ 5740 w 5740"/>
                <a:gd name="T9" fmla="*/ 3273 h 3273"/>
                <a:gd name="T10" fmla="*/ 5740 w 5740"/>
                <a:gd name="T11" fmla="*/ 3267 h 3273"/>
                <a:gd name="T12" fmla="*/ 3193 w 5740"/>
                <a:gd name="T13" fmla="*/ 1816 h 3273"/>
                <a:gd name="T14" fmla="*/ 3193 w 5740"/>
                <a:gd name="T15" fmla="*/ 1816 h 3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740" h="3273">
                  <a:moveTo>
                    <a:pt x="3193" y="1816"/>
                  </a:moveTo>
                  <a:lnTo>
                    <a:pt x="0" y="0"/>
                  </a:lnTo>
                  <a:lnTo>
                    <a:pt x="0" y="522"/>
                  </a:lnTo>
                  <a:lnTo>
                    <a:pt x="3037" y="1978"/>
                  </a:lnTo>
                  <a:lnTo>
                    <a:pt x="5740" y="3273"/>
                  </a:lnTo>
                  <a:lnTo>
                    <a:pt x="5740" y="3267"/>
                  </a:lnTo>
                  <a:lnTo>
                    <a:pt x="3193" y="1816"/>
                  </a:lnTo>
                  <a:lnTo>
                    <a:pt x="3193" y="181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3529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58372" name="Freeform 4"/>
            <p:cNvSpPr>
              <a:spLocks/>
            </p:cNvSpPr>
            <p:nvPr/>
          </p:nvSpPr>
          <p:spPr bwMode="hidden">
            <a:xfrm>
              <a:off x="149" y="0"/>
              <a:ext cx="5609" cy="3243"/>
            </a:xfrm>
            <a:custGeom>
              <a:avLst/>
              <a:gdLst>
                <a:gd name="T0" fmla="*/ 3163 w 5591"/>
                <a:gd name="T1" fmla="*/ 1714 h 3243"/>
                <a:gd name="T2" fmla="*/ 431 w 5591"/>
                <a:gd name="T3" fmla="*/ 0 h 3243"/>
                <a:gd name="T4" fmla="*/ 0 w 5591"/>
                <a:gd name="T5" fmla="*/ 0 h 3243"/>
                <a:gd name="T6" fmla="*/ 3086 w 5591"/>
                <a:gd name="T7" fmla="*/ 1786 h 3243"/>
                <a:gd name="T8" fmla="*/ 5591 w 5591"/>
                <a:gd name="T9" fmla="*/ 3243 h 3243"/>
                <a:gd name="T10" fmla="*/ 5591 w 5591"/>
                <a:gd name="T11" fmla="*/ 3237 h 3243"/>
                <a:gd name="T12" fmla="*/ 3163 w 5591"/>
                <a:gd name="T13" fmla="*/ 1714 h 3243"/>
                <a:gd name="T14" fmla="*/ 3163 w 5591"/>
                <a:gd name="T15" fmla="*/ 1714 h 3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591" h="3243">
                  <a:moveTo>
                    <a:pt x="3163" y="1714"/>
                  </a:moveTo>
                  <a:lnTo>
                    <a:pt x="431" y="0"/>
                  </a:lnTo>
                  <a:lnTo>
                    <a:pt x="0" y="0"/>
                  </a:lnTo>
                  <a:lnTo>
                    <a:pt x="3086" y="1786"/>
                  </a:lnTo>
                  <a:lnTo>
                    <a:pt x="5591" y="3243"/>
                  </a:lnTo>
                  <a:lnTo>
                    <a:pt x="5591" y="3237"/>
                  </a:lnTo>
                  <a:lnTo>
                    <a:pt x="3163" y="1714"/>
                  </a:lnTo>
                  <a:lnTo>
                    <a:pt x="3163" y="1714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58373" name="Freeform 5"/>
            <p:cNvSpPr>
              <a:spLocks/>
            </p:cNvSpPr>
            <p:nvPr/>
          </p:nvSpPr>
          <p:spPr bwMode="hidden">
            <a:xfrm>
              <a:off x="0" y="3433"/>
              <a:ext cx="4038" cy="191"/>
            </a:xfrm>
            <a:custGeom>
              <a:avLst/>
              <a:gdLst>
                <a:gd name="T0" fmla="*/ 0 w 4042"/>
                <a:gd name="T1" fmla="*/ 156 h 192"/>
                <a:gd name="T2" fmla="*/ 4042 w 4042"/>
                <a:gd name="T3" fmla="*/ 192 h 192"/>
                <a:gd name="T4" fmla="*/ 4042 w 4042"/>
                <a:gd name="T5" fmla="*/ 144 h 192"/>
                <a:gd name="T6" fmla="*/ 0 w 4042"/>
                <a:gd name="T7" fmla="*/ 0 h 192"/>
                <a:gd name="T8" fmla="*/ 0 w 4042"/>
                <a:gd name="T9" fmla="*/ 156 h 192"/>
                <a:gd name="T10" fmla="*/ 0 w 4042"/>
                <a:gd name="T11" fmla="*/ 15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042" h="192">
                  <a:moveTo>
                    <a:pt x="0" y="156"/>
                  </a:moveTo>
                  <a:lnTo>
                    <a:pt x="4042" y="192"/>
                  </a:lnTo>
                  <a:lnTo>
                    <a:pt x="4042" y="144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0" y="15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5686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1034" name="Freeform 6"/>
            <p:cNvSpPr>
              <a:spLocks/>
            </p:cNvSpPr>
            <p:nvPr/>
          </p:nvSpPr>
          <p:spPr bwMode="hidden">
            <a:xfrm>
              <a:off x="4038" y="3577"/>
              <a:ext cx="1720" cy="65"/>
            </a:xfrm>
            <a:custGeom>
              <a:avLst/>
              <a:gdLst>
                <a:gd name="T0" fmla="*/ 1716 w 1722"/>
                <a:gd name="T1" fmla="*/ 63 h 66"/>
                <a:gd name="T2" fmla="*/ 1716 w 1722"/>
                <a:gd name="T3" fmla="*/ 57 h 66"/>
                <a:gd name="T4" fmla="*/ 0 w 1722"/>
                <a:gd name="T5" fmla="*/ 0 h 66"/>
                <a:gd name="T6" fmla="*/ 0 w 1722"/>
                <a:gd name="T7" fmla="*/ 45 h 66"/>
                <a:gd name="T8" fmla="*/ 1716 w 1722"/>
                <a:gd name="T9" fmla="*/ 63 h 66"/>
                <a:gd name="T10" fmla="*/ 1716 w 1722"/>
                <a:gd name="T11" fmla="*/ 63 h 6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722" h="66">
                  <a:moveTo>
                    <a:pt x="1722" y="66"/>
                  </a:moveTo>
                  <a:lnTo>
                    <a:pt x="1722" y="60"/>
                  </a:lnTo>
                  <a:lnTo>
                    <a:pt x="0" y="0"/>
                  </a:lnTo>
                  <a:lnTo>
                    <a:pt x="0" y="48"/>
                  </a:lnTo>
                  <a:lnTo>
                    <a:pt x="172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8375" name="Freeform 7"/>
            <p:cNvSpPr>
              <a:spLocks/>
            </p:cNvSpPr>
            <p:nvPr/>
          </p:nvSpPr>
          <p:spPr bwMode="hidden">
            <a:xfrm>
              <a:off x="0" y="3726"/>
              <a:ext cx="4784" cy="329"/>
            </a:xfrm>
            <a:custGeom>
              <a:avLst/>
              <a:gdLst>
                <a:gd name="T0" fmla="*/ 0 w 4789"/>
                <a:gd name="T1" fmla="*/ 329 h 329"/>
                <a:gd name="T2" fmla="*/ 4789 w 4789"/>
                <a:gd name="T3" fmla="*/ 77 h 329"/>
                <a:gd name="T4" fmla="*/ 4789 w 4789"/>
                <a:gd name="T5" fmla="*/ 0 h 329"/>
                <a:gd name="T6" fmla="*/ 0 w 4789"/>
                <a:gd name="T7" fmla="*/ 107 h 329"/>
                <a:gd name="T8" fmla="*/ 0 w 4789"/>
                <a:gd name="T9" fmla="*/ 329 h 329"/>
                <a:gd name="T10" fmla="*/ 0 w 4789"/>
                <a:gd name="T11" fmla="*/ 329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789" h="329">
                  <a:moveTo>
                    <a:pt x="0" y="329"/>
                  </a:moveTo>
                  <a:lnTo>
                    <a:pt x="4789" y="77"/>
                  </a:lnTo>
                  <a:lnTo>
                    <a:pt x="4789" y="0"/>
                  </a:lnTo>
                  <a:lnTo>
                    <a:pt x="0" y="107"/>
                  </a:lnTo>
                  <a:lnTo>
                    <a:pt x="0" y="329"/>
                  </a:lnTo>
                  <a:lnTo>
                    <a:pt x="0" y="329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1961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1036" name="Freeform 8"/>
            <p:cNvSpPr>
              <a:spLocks/>
            </p:cNvSpPr>
            <p:nvPr/>
          </p:nvSpPr>
          <p:spPr bwMode="hidden">
            <a:xfrm>
              <a:off x="4784" y="3702"/>
              <a:ext cx="974" cy="101"/>
            </a:xfrm>
            <a:custGeom>
              <a:avLst/>
              <a:gdLst>
                <a:gd name="T0" fmla="*/ 972 w 975"/>
                <a:gd name="T1" fmla="*/ 48 h 101"/>
                <a:gd name="T2" fmla="*/ 972 w 975"/>
                <a:gd name="T3" fmla="*/ 0 h 101"/>
                <a:gd name="T4" fmla="*/ 0 w 975"/>
                <a:gd name="T5" fmla="*/ 24 h 101"/>
                <a:gd name="T6" fmla="*/ 0 w 975"/>
                <a:gd name="T7" fmla="*/ 101 h 101"/>
                <a:gd name="T8" fmla="*/ 972 w 975"/>
                <a:gd name="T9" fmla="*/ 48 h 101"/>
                <a:gd name="T10" fmla="*/ 972 w 975"/>
                <a:gd name="T11" fmla="*/ 48 h 10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975" h="101">
                  <a:moveTo>
                    <a:pt x="975" y="48"/>
                  </a:moveTo>
                  <a:lnTo>
                    <a:pt x="975" y="0"/>
                  </a:lnTo>
                  <a:lnTo>
                    <a:pt x="0" y="24"/>
                  </a:lnTo>
                  <a:lnTo>
                    <a:pt x="0" y="101"/>
                  </a:lnTo>
                  <a:lnTo>
                    <a:pt x="975" y="4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7" name="Freeform 9"/>
            <p:cNvSpPr>
              <a:spLocks/>
            </p:cNvSpPr>
            <p:nvPr/>
          </p:nvSpPr>
          <p:spPr bwMode="hidden">
            <a:xfrm>
              <a:off x="3619" y="3815"/>
              <a:ext cx="2139" cy="198"/>
            </a:xfrm>
            <a:custGeom>
              <a:avLst/>
              <a:gdLst>
                <a:gd name="T0" fmla="*/ 2135 w 2141"/>
                <a:gd name="T1" fmla="*/ 0 h 198"/>
                <a:gd name="T2" fmla="*/ 0 w 2141"/>
                <a:gd name="T3" fmla="*/ 156 h 198"/>
                <a:gd name="T4" fmla="*/ 0 w 2141"/>
                <a:gd name="T5" fmla="*/ 198 h 198"/>
                <a:gd name="T6" fmla="*/ 2135 w 2141"/>
                <a:gd name="T7" fmla="*/ 0 h 198"/>
                <a:gd name="T8" fmla="*/ 2135 w 2141"/>
                <a:gd name="T9" fmla="*/ 0 h 19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41" h="198">
                  <a:moveTo>
                    <a:pt x="2141" y="0"/>
                  </a:moveTo>
                  <a:lnTo>
                    <a:pt x="0" y="156"/>
                  </a:lnTo>
                  <a:lnTo>
                    <a:pt x="0" y="198"/>
                  </a:lnTo>
                  <a:lnTo>
                    <a:pt x="214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8378" name="Freeform 10"/>
            <p:cNvSpPr>
              <a:spLocks/>
            </p:cNvSpPr>
            <p:nvPr/>
          </p:nvSpPr>
          <p:spPr bwMode="hidden">
            <a:xfrm>
              <a:off x="0" y="3971"/>
              <a:ext cx="3619" cy="348"/>
            </a:xfrm>
            <a:custGeom>
              <a:avLst/>
              <a:gdLst>
                <a:gd name="T0" fmla="*/ 0 w 3623"/>
                <a:gd name="T1" fmla="*/ 348 h 348"/>
                <a:gd name="T2" fmla="*/ 311 w 3623"/>
                <a:gd name="T3" fmla="*/ 348 h 348"/>
                <a:gd name="T4" fmla="*/ 3623 w 3623"/>
                <a:gd name="T5" fmla="*/ 42 h 348"/>
                <a:gd name="T6" fmla="*/ 3623 w 3623"/>
                <a:gd name="T7" fmla="*/ 0 h 348"/>
                <a:gd name="T8" fmla="*/ 0 w 3623"/>
                <a:gd name="T9" fmla="*/ 264 h 348"/>
                <a:gd name="T10" fmla="*/ 0 w 3623"/>
                <a:gd name="T11" fmla="*/ 348 h 348"/>
                <a:gd name="T12" fmla="*/ 0 w 3623"/>
                <a:gd name="T13" fmla="*/ 348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23" h="348">
                  <a:moveTo>
                    <a:pt x="0" y="348"/>
                  </a:moveTo>
                  <a:lnTo>
                    <a:pt x="311" y="348"/>
                  </a:lnTo>
                  <a:lnTo>
                    <a:pt x="3623" y="42"/>
                  </a:lnTo>
                  <a:lnTo>
                    <a:pt x="3623" y="0"/>
                  </a:lnTo>
                  <a:lnTo>
                    <a:pt x="0" y="264"/>
                  </a:lnTo>
                  <a:lnTo>
                    <a:pt x="0" y="348"/>
                  </a:lnTo>
                  <a:lnTo>
                    <a:pt x="0" y="3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1039" name="Freeform 11"/>
            <p:cNvSpPr>
              <a:spLocks/>
            </p:cNvSpPr>
            <p:nvPr/>
          </p:nvSpPr>
          <p:spPr bwMode="hidden">
            <a:xfrm>
              <a:off x="2097" y="4043"/>
              <a:ext cx="2514" cy="276"/>
            </a:xfrm>
            <a:custGeom>
              <a:avLst/>
              <a:gdLst>
                <a:gd name="T0" fmla="*/ 2173 w 2517"/>
                <a:gd name="T1" fmla="*/ 276 h 276"/>
                <a:gd name="T2" fmla="*/ 2508 w 2517"/>
                <a:gd name="T3" fmla="*/ 204 h 276"/>
                <a:gd name="T4" fmla="*/ 2251 w 2517"/>
                <a:gd name="T5" fmla="*/ 0 h 276"/>
                <a:gd name="T6" fmla="*/ 0 w 2517"/>
                <a:gd name="T7" fmla="*/ 276 h 276"/>
                <a:gd name="T8" fmla="*/ 2173 w 2517"/>
                <a:gd name="T9" fmla="*/ 276 h 276"/>
                <a:gd name="T10" fmla="*/ 2173 w 2517"/>
                <a:gd name="T11" fmla="*/ 276 h 27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517" h="276">
                  <a:moveTo>
                    <a:pt x="2182" y="276"/>
                  </a:moveTo>
                  <a:lnTo>
                    <a:pt x="2517" y="204"/>
                  </a:lnTo>
                  <a:lnTo>
                    <a:pt x="2260" y="0"/>
                  </a:lnTo>
                  <a:lnTo>
                    <a:pt x="0" y="276"/>
                  </a:lnTo>
                  <a:lnTo>
                    <a:pt x="2182" y="27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8380" name="Freeform 12"/>
            <p:cNvSpPr>
              <a:spLocks/>
            </p:cNvSpPr>
            <p:nvPr/>
          </p:nvSpPr>
          <p:spPr bwMode="hidden">
            <a:xfrm>
              <a:off x="4354" y="3869"/>
              <a:ext cx="1404" cy="378"/>
            </a:xfrm>
            <a:custGeom>
              <a:avLst/>
              <a:gdLst>
                <a:gd name="T0" fmla="*/ 1405 w 1405"/>
                <a:gd name="T1" fmla="*/ 126 h 378"/>
                <a:gd name="T2" fmla="*/ 1405 w 1405"/>
                <a:gd name="T3" fmla="*/ 0 h 378"/>
                <a:gd name="T4" fmla="*/ 0 w 1405"/>
                <a:gd name="T5" fmla="*/ 174 h 378"/>
                <a:gd name="T6" fmla="*/ 257 w 1405"/>
                <a:gd name="T7" fmla="*/ 378 h 378"/>
                <a:gd name="T8" fmla="*/ 1405 w 1405"/>
                <a:gd name="T9" fmla="*/ 126 h 378"/>
                <a:gd name="T10" fmla="*/ 1405 w 1405"/>
                <a:gd name="T11" fmla="*/ 126 h 3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05" h="378">
                  <a:moveTo>
                    <a:pt x="1405" y="126"/>
                  </a:moveTo>
                  <a:lnTo>
                    <a:pt x="1405" y="0"/>
                  </a:lnTo>
                  <a:lnTo>
                    <a:pt x="0" y="174"/>
                  </a:lnTo>
                  <a:lnTo>
                    <a:pt x="257" y="378"/>
                  </a:lnTo>
                  <a:lnTo>
                    <a:pt x="1405" y="126"/>
                  </a:lnTo>
                  <a:lnTo>
                    <a:pt x="1405" y="12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6863"/>
                    <a:invGamma/>
                  </a:schemeClr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1041" name="Freeform 13"/>
            <p:cNvSpPr>
              <a:spLocks/>
            </p:cNvSpPr>
            <p:nvPr/>
          </p:nvSpPr>
          <p:spPr bwMode="hidden">
            <a:xfrm>
              <a:off x="5030" y="3151"/>
              <a:ext cx="728" cy="240"/>
            </a:xfrm>
            <a:custGeom>
              <a:avLst/>
              <a:gdLst>
                <a:gd name="T0" fmla="*/ 726 w 729"/>
                <a:gd name="T1" fmla="*/ 240 h 240"/>
                <a:gd name="T2" fmla="*/ 0 w 729"/>
                <a:gd name="T3" fmla="*/ 0 h 240"/>
                <a:gd name="T4" fmla="*/ 0 w 729"/>
                <a:gd name="T5" fmla="*/ 6 h 240"/>
                <a:gd name="T6" fmla="*/ 726 w 729"/>
                <a:gd name="T7" fmla="*/ 240 h 240"/>
                <a:gd name="T8" fmla="*/ 726 w 729"/>
                <a:gd name="T9" fmla="*/ 240 h 2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29" h="240">
                  <a:moveTo>
                    <a:pt x="729" y="24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729" y="24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8382" name="Freeform 14"/>
            <p:cNvSpPr>
              <a:spLocks/>
            </p:cNvSpPr>
            <p:nvPr/>
          </p:nvSpPr>
          <p:spPr bwMode="hidden">
            <a:xfrm>
              <a:off x="0" y="1486"/>
              <a:ext cx="5030" cy="1671"/>
            </a:xfrm>
            <a:custGeom>
              <a:avLst/>
              <a:gdLst>
                <a:gd name="T0" fmla="*/ 0 w 5035"/>
                <a:gd name="T1" fmla="*/ 72 h 1672"/>
                <a:gd name="T2" fmla="*/ 5035 w 5035"/>
                <a:gd name="T3" fmla="*/ 1672 h 1672"/>
                <a:gd name="T4" fmla="*/ 5035 w 5035"/>
                <a:gd name="T5" fmla="*/ 1666 h 1672"/>
                <a:gd name="T6" fmla="*/ 0 w 5035"/>
                <a:gd name="T7" fmla="*/ 0 h 1672"/>
                <a:gd name="T8" fmla="*/ 0 w 5035"/>
                <a:gd name="T9" fmla="*/ 72 h 1672"/>
                <a:gd name="T10" fmla="*/ 0 w 5035"/>
                <a:gd name="T11" fmla="*/ 72 h 1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35" h="1672">
                  <a:moveTo>
                    <a:pt x="0" y="72"/>
                  </a:moveTo>
                  <a:lnTo>
                    <a:pt x="5035" y="1672"/>
                  </a:lnTo>
                  <a:lnTo>
                    <a:pt x="5035" y="1666"/>
                  </a:lnTo>
                  <a:lnTo>
                    <a:pt x="0" y="0"/>
                  </a:lnTo>
                  <a:lnTo>
                    <a:pt x="0" y="72"/>
                  </a:lnTo>
                  <a:lnTo>
                    <a:pt x="0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451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1043" name="Freeform 15"/>
            <p:cNvSpPr>
              <a:spLocks/>
            </p:cNvSpPr>
            <p:nvPr/>
          </p:nvSpPr>
          <p:spPr bwMode="hidden">
            <a:xfrm>
              <a:off x="5030" y="3049"/>
              <a:ext cx="728" cy="318"/>
            </a:xfrm>
            <a:custGeom>
              <a:avLst/>
              <a:gdLst>
                <a:gd name="T0" fmla="*/ 726 w 729"/>
                <a:gd name="T1" fmla="*/ 318 h 318"/>
                <a:gd name="T2" fmla="*/ 726 w 729"/>
                <a:gd name="T3" fmla="*/ 312 h 318"/>
                <a:gd name="T4" fmla="*/ 0 w 729"/>
                <a:gd name="T5" fmla="*/ 0 h 318"/>
                <a:gd name="T6" fmla="*/ 0 w 729"/>
                <a:gd name="T7" fmla="*/ 54 h 318"/>
                <a:gd name="T8" fmla="*/ 726 w 729"/>
                <a:gd name="T9" fmla="*/ 318 h 318"/>
                <a:gd name="T10" fmla="*/ 726 w 729"/>
                <a:gd name="T11" fmla="*/ 318 h 31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729" h="318">
                  <a:moveTo>
                    <a:pt x="729" y="318"/>
                  </a:moveTo>
                  <a:lnTo>
                    <a:pt x="729" y="312"/>
                  </a:lnTo>
                  <a:lnTo>
                    <a:pt x="0" y="0"/>
                  </a:lnTo>
                  <a:lnTo>
                    <a:pt x="0" y="54"/>
                  </a:lnTo>
                  <a:lnTo>
                    <a:pt x="729" y="3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8384" name="Freeform 16"/>
            <p:cNvSpPr>
              <a:spLocks/>
            </p:cNvSpPr>
            <p:nvPr/>
          </p:nvSpPr>
          <p:spPr bwMode="hidden">
            <a:xfrm>
              <a:off x="0" y="916"/>
              <a:ext cx="5030" cy="2187"/>
            </a:xfrm>
            <a:custGeom>
              <a:avLst/>
              <a:gdLst>
                <a:gd name="T0" fmla="*/ 0 w 5035"/>
                <a:gd name="T1" fmla="*/ 396 h 2188"/>
                <a:gd name="T2" fmla="*/ 5035 w 5035"/>
                <a:gd name="T3" fmla="*/ 2188 h 2188"/>
                <a:gd name="T4" fmla="*/ 5035 w 5035"/>
                <a:gd name="T5" fmla="*/ 2134 h 2188"/>
                <a:gd name="T6" fmla="*/ 0 w 5035"/>
                <a:gd name="T7" fmla="*/ 0 h 2188"/>
                <a:gd name="T8" fmla="*/ 0 w 5035"/>
                <a:gd name="T9" fmla="*/ 396 h 2188"/>
                <a:gd name="T10" fmla="*/ 0 w 5035"/>
                <a:gd name="T11" fmla="*/ 396 h 2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35" h="2188">
                  <a:moveTo>
                    <a:pt x="0" y="396"/>
                  </a:moveTo>
                  <a:lnTo>
                    <a:pt x="5035" y="2188"/>
                  </a:lnTo>
                  <a:lnTo>
                    <a:pt x="5035" y="2134"/>
                  </a:lnTo>
                  <a:lnTo>
                    <a:pt x="0" y="0"/>
                  </a:lnTo>
                  <a:lnTo>
                    <a:pt x="0" y="396"/>
                  </a:lnTo>
                  <a:lnTo>
                    <a:pt x="0" y="39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58385" name="Freeform 17"/>
            <p:cNvSpPr>
              <a:spLocks/>
            </p:cNvSpPr>
            <p:nvPr/>
          </p:nvSpPr>
          <p:spPr bwMode="hidden">
            <a:xfrm>
              <a:off x="2294" y="0"/>
              <a:ext cx="3159" cy="2725"/>
            </a:xfrm>
            <a:custGeom>
              <a:avLst/>
              <a:gdLst>
                <a:gd name="T0" fmla="*/ 0 w 3163"/>
                <a:gd name="T1" fmla="*/ 0 h 2727"/>
                <a:gd name="T2" fmla="*/ 3145 w 3163"/>
                <a:gd name="T3" fmla="*/ 2727 h 2727"/>
                <a:gd name="T4" fmla="*/ 3163 w 3163"/>
                <a:gd name="T5" fmla="*/ 2704 h 2727"/>
                <a:gd name="T6" fmla="*/ 102 w 3163"/>
                <a:gd name="T7" fmla="*/ 0 h 2727"/>
                <a:gd name="T8" fmla="*/ 0 w 3163"/>
                <a:gd name="T9" fmla="*/ 0 h 2727"/>
                <a:gd name="T10" fmla="*/ 0 w 3163"/>
                <a:gd name="T11" fmla="*/ 0 h 27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63" h="2727">
                  <a:moveTo>
                    <a:pt x="0" y="0"/>
                  </a:moveTo>
                  <a:lnTo>
                    <a:pt x="3145" y="2727"/>
                  </a:lnTo>
                  <a:lnTo>
                    <a:pt x="3163" y="2704"/>
                  </a:lnTo>
                  <a:lnTo>
                    <a:pt x="10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980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58386" name="Freeform 18"/>
            <p:cNvSpPr>
              <a:spLocks/>
            </p:cNvSpPr>
            <p:nvPr/>
          </p:nvSpPr>
          <p:spPr bwMode="hidden">
            <a:xfrm>
              <a:off x="5435" y="2702"/>
              <a:ext cx="323" cy="299"/>
            </a:xfrm>
            <a:custGeom>
              <a:avLst/>
              <a:gdLst>
                <a:gd name="T0" fmla="*/ 323 w 323"/>
                <a:gd name="T1" fmla="*/ 299 h 299"/>
                <a:gd name="T2" fmla="*/ 323 w 323"/>
                <a:gd name="T3" fmla="*/ 263 h 299"/>
                <a:gd name="T4" fmla="*/ 18 w 323"/>
                <a:gd name="T5" fmla="*/ 0 h 299"/>
                <a:gd name="T6" fmla="*/ 0 w 323"/>
                <a:gd name="T7" fmla="*/ 23 h 299"/>
                <a:gd name="T8" fmla="*/ 323 w 323"/>
                <a:gd name="T9" fmla="*/ 299 h 299"/>
                <a:gd name="T10" fmla="*/ 323 w 323"/>
                <a:gd name="T11" fmla="*/ 299 h 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3" h="299">
                  <a:moveTo>
                    <a:pt x="323" y="299"/>
                  </a:moveTo>
                  <a:lnTo>
                    <a:pt x="323" y="263"/>
                  </a:lnTo>
                  <a:lnTo>
                    <a:pt x="18" y="0"/>
                  </a:lnTo>
                  <a:lnTo>
                    <a:pt x="0" y="23"/>
                  </a:lnTo>
                  <a:lnTo>
                    <a:pt x="323" y="299"/>
                  </a:lnTo>
                  <a:lnTo>
                    <a:pt x="323" y="29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4118"/>
                    <a:invGamma/>
                  </a:scheme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1047" name="Freeform 19"/>
            <p:cNvSpPr>
              <a:spLocks/>
            </p:cNvSpPr>
            <p:nvPr/>
          </p:nvSpPr>
          <p:spPr bwMode="hidden">
            <a:xfrm>
              <a:off x="5477" y="2588"/>
              <a:ext cx="281" cy="335"/>
            </a:xfrm>
            <a:custGeom>
              <a:avLst/>
              <a:gdLst>
                <a:gd name="T0" fmla="*/ 281 w 281"/>
                <a:gd name="T1" fmla="*/ 335 h 335"/>
                <a:gd name="T2" fmla="*/ 281 w 281"/>
                <a:gd name="T3" fmla="*/ 173 h 335"/>
                <a:gd name="T4" fmla="*/ 96 w 281"/>
                <a:gd name="T5" fmla="*/ 0 h 335"/>
                <a:gd name="T6" fmla="*/ 0 w 281"/>
                <a:gd name="T7" fmla="*/ 90 h 335"/>
                <a:gd name="T8" fmla="*/ 281 w 281"/>
                <a:gd name="T9" fmla="*/ 335 h 335"/>
                <a:gd name="T10" fmla="*/ 281 w 281"/>
                <a:gd name="T11" fmla="*/ 335 h 33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81" h="335">
                  <a:moveTo>
                    <a:pt x="281" y="335"/>
                  </a:moveTo>
                  <a:lnTo>
                    <a:pt x="281" y="173"/>
                  </a:lnTo>
                  <a:lnTo>
                    <a:pt x="96" y="0"/>
                  </a:lnTo>
                  <a:lnTo>
                    <a:pt x="0" y="90"/>
                  </a:lnTo>
                  <a:lnTo>
                    <a:pt x="281" y="33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8388" name="Freeform 20"/>
            <p:cNvSpPr>
              <a:spLocks/>
            </p:cNvSpPr>
            <p:nvPr/>
          </p:nvSpPr>
          <p:spPr bwMode="hidden">
            <a:xfrm>
              <a:off x="2454" y="0"/>
              <a:ext cx="3119" cy="2678"/>
            </a:xfrm>
            <a:custGeom>
              <a:avLst/>
              <a:gdLst>
                <a:gd name="T0" fmla="*/ 0 w 3122"/>
                <a:gd name="T1" fmla="*/ 0 h 2680"/>
                <a:gd name="T2" fmla="*/ 3026 w 3122"/>
                <a:gd name="T3" fmla="*/ 2680 h 2680"/>
                <a:gd name="T4" fmla="*/ 3122 w 3122"/>
                <a:gd name="T5" fmla="*/ 2590 h 2680"/>
                <a:gd name="T6" fmla="*/ 383 w 3122"/>
                <a:gd name="T7" fmla="*/ 0 h 2680"/>
                <a:gd name="T8" fmla="*/ 0 w 3122"/>
                <a:gd name="T9" fmla="*/ 0 h 2680"/>
                <a:gd name="T10" fmla="*/ 0 w 3122"/>
                <a:gd name="T11" fmla="*/ 0 h 26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22" h="2680">
                  <a:moveTo>
                    <a:pt x="0" y="0"/>
                  </a:moveTo>
                  <a:lnTo>
                    <a:pt x="3026" y="2680"/>
                  </a:lnTo>
                  <a:lnTo>
                    <a:pt x="3122" y="2590"/>
                  </a:lnTo>
                  <a:lnTo>
                    <a:pt x="383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1049" name="Freeform 21"/>
            <p:cNvSpPr>
              <a:spLocks/>
            </p:cNvSpPr>
            <p:nvPr/>
          </p:nvSpPr>
          <p:spPr bwMode="hidden">
            <a:xfrm>
              <a:off x="5626" y="2534"/>
              <a:ext cx="132" cy="132"/>
            </a:xfrm>
            <a:custGeom>
              <a:avLst/>
              <a:gdLst>
                <a:gd name="T0" fmla="*/ 132 w 132"/>
                <a:gd name="T1" fmla="*/ 132 h 132"/>
                <a:gd name="T2" fmla="*/ 0 w 132"/>
                <a:gd name="T3" fmla="*/ 0 h 132"/>
                <a:gd name="T4" fmla="*/ 0 w 132"/>
                <a:gd name="T5" fmla="*/ 0 h 132"/>
                <a:gd name="T6" fmla="*/ 132 w 132"/>
                <a:gd name="T7" fmla="*/ 132 h 132"/>
                <a:gd name="T8" fmla="*/ 132 w 132"/>
                <a:gd name="T9" fmla="*/ 132 h 1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32" h="132">
                  <a:moveTo>
                    <a:pt x="132" y="132"/>
                  </a:moveTo>
                  <a:lnTo>
                    <a:pt x="0" y="0"/>
                  </a:lnTo>
                  <a:lnTo>
                    <a:pt x="132" y="132"/>
                  </a:lnTo>
                  <a:close/>
                </a:path>
              </a:pathLst>
            </a:custGeom>
            <a:solidFill>
              <a:srgbClr val="FF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8390" name="Freeform 22"/>
            <p:cNvSpPr>
              <a:spLocks/>
            </p:cNvSpPr>
            <p:nvPr/>
          </p:nvSpPr>
          <p:spPr bwMode="hidden">
            <a:xfrm>
              <a:off x="3112" y="0"/>
              <a:ext cx="2514" cy="2534"/>
            </a:xfrm>
            <a:custGeom>
              <a:avLst/>
              <a:gdLst>
                <a:gd name="T0" fmla="*/ 0 w 2517"/>
                <a:gd name="T1" fmla="*/ 0 h 2536"/>
                <a:gd name="T2" fmla="*/ 2517 w 2517"/>
                <a:gd name="T3" fmla="*/ 2536 h 2536"/>
                <a:gd name="T4" fmla="*/ 2517 w 2517"/>
                <a:gd name="T5" fmla="*/ 2536 h 2536"/>
                <a:gd name="T6" fmla="*/ 66 w 2517"/>
                <a:gd name="T7" fmla="*/ 0 h 2536"/>
                <a:gd name="T8" fmla="*/ 0 w 2517"/>
                <a:gd name="T9" fmla="*/ 0 h 2536"/>
                <a:gd name="T10" fmla="*/ 0 w 2517"/>
                <a:gd name="T11" fmla="*/ 0 h 2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17" h="2536">
                  <a:moveTo>
                    <a:pt x="0" y="0"/>
                  </a:moveTo>
                  <a:lnTo>
                    <a:pt x="2517" y="2536"/>
                  </a:lnTo>
                  <a:lnTo>
                    <a:pt x="2517" y="2536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1373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58391" name="Freeform 23"/>
            <p:cNvSpPr>
              <a:spLocks/>
            </p:cNvSpPr>
            <p:nvPr/>
          </p:nvSpPr>
          <p:spPr bwMode="hidden">
            <a:xfrm>
              <a:off x="3488" y="0"/>
              <a:ext cx="2198" cy="2480"/>
            </a:xfrm>
            <a:custGeom>
              <a:avLst/>
              <a:gdLst>
                <a:gd name="T0" fmla="*/ 0 w 2200"/>
                <a:gd name="T1" fmla="*/ 0 h 2482"/>
                <a:gd name="T2" fmla="*/ 2188 w 2200"/>
                <a:gd name="T3" fmla="*/ 2482 h 2482"/>
                <a:gd name="T4" fmla="*/ 2200 w 2200"/>
                <a:gd name="T5" fmla="*/ 2476 h 2482"/>
                <a:gd name="T6" fmla="*/ 317 w 2200"/>
                <a:gd name="T7" fmla="*/ 0 h 2482"/>
                <a:gd name="T8" fmla="*/ 0 w 2200"/>
                <a:gd name="T9" fmla="*/ 0 h 2482"/>
                <a:gd name="T10" fmla="*/ 0 w 2200"/>
                <a:gd name="T11" fmla="*/ 0 h 24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00" h="2482">
                  <a:moveTo>
                    <a:pt x="0" y="0"/>
                  </a:moveTo>
                  <a:lnTo>
                    <a:pt x="2188" y="2482"/>
                  </a:lnTo>
                  <a:lnTo>
                    <a:pt x="2200" y="2476"/>
                  </a:lnTo>
                  <a:lnTo>
                    <a:pt x="31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58392" name="Freeform 24"/>
            <p:cNvSpPr>
              <a:spLocks/>
            </p:cNvSpPr>
            <p:nvPr/>
          </p:nvSpPr>
          <p:spPr bwMode="hidden">
            <a:xfrm>
              <a:off x="5674" y="2474"/>
              <a:ext cx="84" cy="96"/>
            </a:xfrm>
            <a:custGeom>
              <a:avLst/>
              <a:gdLst>
                <a:gd name="T0" fmla="*/ 84 w 84"/>
                <a:gd name="T1" fmla="*/ 96 h 96"/>
                <a:gd name="T2" fmla="*/ 84 w 84"/>
                <a:gd name="T3" fmla="*/ 90 h 96"/>
                <a:gd name="T4" fmla="*/ 12 w 84"/>
                <a:gd name="T5" fmla="*/ 0 h 96"/>
                <a:gd name="T6" fmla="*/ 0 w 84"/>
                <a:gd name="T7" fmla="*/ 6 h 96"/>
                <a:gd name="T8" fmla="*/ 84 w 84"/>
                <a:gd name="T9" fmla="*/ 96 h 96"/>
                <a:gd name="T10" fmla="*/ 84 w 84"/>
                <a:gd name="T11" fmla="*/ 96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96">
                  <a:moveTo>
                    <a:pt x="84" y="96"/>
                  </a:moveTo>
                  <a:lnTo>
                    <a:pt x="84" y="90"/>
                  </a:lnTo>
                  <a:lnTo>
                    <a:pt x="12" y="0"/>
                  </a:lnTo>
                  <a:lnTo>
                    <a:pt x="0" y="6"/>
                  </a:lnTo>
                  <a:lnTo>
                    <a:pt x="84" y="96"/>
                  </a:lnTo>
                  <a:lnTo>
                    <a:pt x="84" y="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1053" name="Freeform 25"/>
            <p:cNvSpPr>
              <a:spLocks/>
            </p:cNvSpPr>
            <p:nvPr/>
          </p:nvSpPr>
          <p:spPr bwMode="hidden">
            <a:xfrm>
              <a:off x="5603" y="850"/>
              <a:ext cx="155" cy="516"/>
            </a:xfrm>
            <a:custGeom>
              <a:avLst/>
              <a:gdLst>
                <a:gd name="T0" fmla="*/ 155 w 155"/>
                <a:gd name="T1" fmla="*/ 516 h 516"/>
                <a:gd name="T2" fmla="*/ 155 w 155"/>
                <a:gd name="T3" fmla="*/ 204 h 516"/>
                <a:gd name="T4" fmla="*/ 77 w 155"/>
                <a:gd name="T5" fmla="*/ 0 h 516"/>
                <a:gd name="T6" fmla="*/ 0 w 155"/>
                <a:gd name="T7" fmla="*/ 192 h 516"/>
                <a:gd name="T8" fmla="*/ 155 w 155"/>
                <a:gd name="T9" fmla="*/ 516 h 516"/>
                <a:gd name="T10" fmla="*/ 155 w 155"/>
                <a:gd name="T11" fmla="*/ 516 h 5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55" h="516">
                  <a:moveTo>
                    <a:pt x="155" y="516"/>
                  </a:moveTo>
                  <a:lnTo>
                    <a:pt x="155" y="204"/>
                  </a:lnTo>
                  <a:lnTo>
                    <a:pt x="77" y="0"/>
                  </a:lnTo>
                  <a:lnTo>
                    <a:pt x="0" y="192"/>
                  </a:lnTo>
                  <a:lnTo>
                    <a:pt x="155" y="51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8394" name="Freeform 26"/>
            <p:cNvSpPr>
              <a:spLocks/>
            </p:cNvSpPr>
            <p:nvPr/>
          </p:nvSpPr>
          <p:spPr bwMode="hidden">
            <a:xfrm>
              <a:off x="5107" y="0"/>
              <a:ext cx="573" cy="1042"/>
            </a:xfrm>
            <a:custGeom>
              <a:avLst/>
              <a:gdLst>
                <a:gd name="T0" fmla="*/ 0 w 574"/>
                <a:gd name="T1" fmla="*/ 0 h 1043"/>
                <a:gd name="T2" fmla="*/ 497 w 574"/>
                <a:gd name="T3" fmla="*/ 1043 h 1043"/>
                <a:gd name="T4" fmla="*/ 574 w 574"/>
                <a:gd name="T5" fmla="*/ 851 h 1043"/>
                <a:gd name="T6" fmla="*/ 251 w 574"/>
                <a:gd name="T7" fmla="*/ 0 h 1043"/>
                <a:gd name="T8" fmla="*/ 0 w 574"/>
                <a:gd name="T9" fmla="*/ 0 h 1043"/>
                <a:gd name="T10" fmla="*/ 0 w 574"/>
                <a:gd name="T11" fmla="*/ 0 h 10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" h="1043">
                  <a:moveTo>
                    <a:pt x="0" y="0"/>
                  </a:moveTo>
                  <a:lnTo>
                    <a:pt x="497" y="1043"/>
                  </a:lnTo>
                  <a:lnTo>
                    <a:pt x="574" y="851"/>
                  </a:lnTo>
                  <a:lnTo>
                    <a:pt x="251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58395" name="Freeform 27"/>
            <p:cNvSpPr>
              <a:spLocks/>
            </p:cNvSpPr>
            <p:nvPr/>
          </p:nvSpPr>
          <p:spPr bwMode="hidden">
            <a:xfrm>
              <a:off x="5411" y="0"/>
              <a:ext cx="341" cy="796"/>
            </a:xfrm>
            <a:custGeom>
              <a:avLst/>
              <a:gdLst>
                <a:gd name="T0" fmla="*/ 144 w 341"/>
                <a:gd name="T1" fmla="*/ 0 h 797"/>
                <a:gd name="T2" fmla="*/ 0 w 341"/>
                <a:gd name="T3" fmla="*/ 0 h 797"/>
                <a:gd name="T4" fmla="*/ 287 w 341"/>
                <a:gd name="T5" fmla="*/ 797 h 797"/>
                <a:gd name="T6" fmla="*/ 341 w 341"/>
                <a:gd name="T7" fmla="*/ 653 h 797"/>
                <a:gd name="T8" fmla="*/ 144 w 341"/>
                <a:gd name="T9" fmla="*/ 0 h 797"/>
                <a:gd name="T10" fmla="*/ 144 w 341"/>
                <a:gd name="T11" fmla="*/ 0 h 7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1" h="797">
                  <a:moveTo>
                    <a:pt x="144" y="0"/>
                  </a:moveTo>
                  <a:lnTo>
                    <a:pt x="0" y="0"/>
                  </a:lnTo>
                  <a:lnTo>
                    <a:pt x="287" y="797"/>
                  </a:lnTo>
                  <a:lnTo>
                    <a:pt x="341" y="653"/>
                  </a:lnTo>
                  <a:lnTo>
                    <a:pt x="144" y="0"/>
                  </a:lnTo>
                  <a:lnTo>
                    <a:pt x="144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980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1056" name="Freeform 28"/>
            <p:cNvSpPr>
              <a:spLocks/>
            </p:cNvSpPr>
            <p:nvPr/>
          </p:nvSpPr>
          <p:spPr bwMode="hidden">
            <a:xfrm>
              <a:off x="5698" y="653"/>
              <a:ext cx="60" cy="311"/>
            </a:xfrm>
            <a:custGeom>
              <a:avLst/>
              <a:gdLst>
                <a:gd name="T0" fmla="*/ 0 w 60"/>
                <a:gd name="T1" fmla="*/ 144 h 312"/>
                <a:gd name="T2" fmla="*/ 60 w 60"/>
                <a:gd name="T3" fmla="*/ 309 h 312"/>
                <a:gd name="T4" fmla="*/ 60 w 60"/>
                <a:gd name="T5" fmla="*/ 6 h 312"/>
                <a:gd name="T6" fmla="*/ 54 w 60"/>
                <a:gd name="T7" fmla="*/ 0 h 312"/>
                <a:gd name="T8" fmla="*/ 0 w 60"/>
                <a:gd name="T9" fmla="*/ 144 h 312"/>
                <a:gd name="T10" fmla="*/ 0 w 60"/>
                <a:gd name="T11" fmla="*/ 144 h 3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0" h="312">
                  <a:moveTo>
                    <a:pt x="0" y="144"/>
                  </a:moveTo>
                  <a:lnTo>
                    <a:pt x="60" y="312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8397" name="Freeform 29"/>
            <p:cNvSpPr>
              <a:spLocks/>
            </p:cNvSpPr>
            <p:nvPr/>
          </p:nvSpPr>
          <p:spPr bwMode="hidden">
            <a:xfrm>
              <a:off x="2" y="1601"/>
              <a:ext cx="5752" cy="1864"/>
            </a:xfrm>
            <a:custGeom>
              <a:avLst/>
              <a:gdLst>
                <a:gd name="T0" fmla="*/ 0 w 5740"/>
                <a:gd name="T1" fmla="*/ 371 h 1864"/>
                <a:gd name="T2" fmla="*/ 5740 w 5740"/>
                <a:gd name="T3" fmla="*/ 1864 h 1864"/>
                <a:gd name="T4" fmla="*/ 5740 w 5740"/>
                <a:gd name="T5" fmla="*/ 1834 h 1864"/>
                <a:gd name="T6" fmla="*/ 0 w 5740"/>
                <a:gd name="T7" fmla="*/ 0 h 1864"/>
                <a:gd name="T8" fmla="*/ 0 w 5740"/>
                <a:gd name="T9" fmla="*/ 371 h 1864"/>
                <a:gd name="T10" fmla="*/ 0 w 5740"/>
                <a:gd name="T11" fmla="*/ 371 h 18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864">
                  <a:moveTo>
                    <a:pt x="0" y="371"/>
                  </a:moveTo>
                  <a:lnTo>
                    <a:pt x="5740" y="1864"/>
                  </a:lnTo>
                  <a:lnTo>
                    <a:pt x="5740" y="1834"/>
                  </a:lnTo>
                  <a:lnTo>
                    <a:pt x="0" y="0"/>
                  </a:lnTo>
                  <a:lnTo>
                    <a:pt x="0" y="371"/>
                  </a:lnTo>
                  <a:lnTo>
                    <a:pt x="0" y="371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352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1058" name="Freeform 30"/>
            <p:cNvSpPr>
              <a:spLocks/>
            </p:cNvSpPr>
            <p:nvPr/>
          </p:nvSpPr>
          <p:spPr bwMode="hidden">
            <a:xfrm>
              <a:off x="5754" y="3483"/>
              <a:ext cx="6" cy="6"/>
            </a:xfrm>
            <a:custGeom>
              <a:avLst/>
              <a:gdLst>
                <a:gd name="T0" fmla="*/ 6 w 6"/>
                <a:gd name="T1" fmla="*/ 6 h 6"/>
                <a:gd name="T2" fmla="*/ 0 w 6"/>
                <a:gd name="T3" fmla="*/ 0 h 6"/>
                <a:gd name="T4" fmla="*/ 0 w 6"/>
                <a:gd name="T5" fmla="*/ 6 h 6"/>
                <a:gd name="T6" fmla="*/ 6 w 6"/>
                <a:gd name="T7" fmla="*/ 6 h 6"/>
                <a:gd name="T8" fmla="*/ 6 w 6"/>
                <a:gd name="T9" fmla="*/ 6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" h="6">
                  <a:moveTo>
                    <a:pt x="6" y="6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18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8399" name="Freeform 31"/>
            <p:cNvSpPr>
              <a:spLocks/>
            </p:cNvSpPr>
            <p:nvPr/>
          </p:nvSpPr>
          <p:spPr bwMode="hidden">
            <a:xfrm>
              <a:off x="2" y="2152"/>
              <a:ext cx="5752" cy="1337"/>
            </a:xfrm>
            <a:custGeom>
              <a:avLst/>
              <a:gdLst>
                <a:gd name="T0" fmla="*/ 0 w 5740"/>
                <a:gd name="T1" fmla="*/ 366 h 1337"/>
                <a:gd name="T2" fmla="*/ 5740 w 5740"/>
                <a:gd name="T3" fmla="*/ 1337 h 1337"/>
                <a:gd name="T4" fmla="*/ 5740 w 5740"/>
                <a:gd name="T5" fmla="*/ 1331 h 1337"/>
                <a:gd name="T6" fmla="*/ 0 w 5740"/>
                <a:gd name="T7" fmla="*/ 0 h 1337"/>
                <a:gd name="T8" fmla="*/ 0 w 5740"/>
                <a:gd name="T9" fmla="*/ 366 h 1337"/>
                <a:gd name="T10" fmla="*/ 0 w 5740"/>
                <a:gd name="T11" fmla="*/ 366 h 1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337">
                  <a:moveTo>
                    <a:pt x="0" y="366"/>
                  </a:moveTo>
                  <a:lnTo>
                    <a:pt x="5740" y="1337"/>
                  </a:lnTo>
                  <a:lnTo>
                    <a:pt x="5740" y="1331"/>
                  </a:lnTo>
                  <a:lnTo>
                    <a:pt x="0" y="0"/>
                  </a:lnTo>
                  <a:lnTo>
                    <a:pt x="0" y="366"/>
                  </a:lnTo>
                  <a:lnTo>
                    <a:pt x="0" y="36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58400" name="Freeform 32"/>
            <p:cNvSpPr>
              <a:spLocks/>
            </p:cNvSpPr>
            <p:nvPr/>
          </p:nvSpPr>
          <p:spPr bwMode="hidden">
            <a:xfrm>
              <a:off x="2" y="3177"/>
              <a:ext cx="5752" cy="414"/>
            </a:xfrm>
            <a:custGeom>
              <a:avLst/>
              <a:gdLst>
                <a:gd name="T0" fmla="*/ 0 w 5740"/>
                <a:gd name="T1" fmla="*/ 48 h 414"/>
                <a:gd name="T2" fmla="*/ 5740 w 5740"/>
                <a:gd name="T3" fmla="*/ 414 h 414"/>
                <a:gd name="T4" fmla="*/ 5740 w 5740"/>
                <a:gd name="T5" fmla="*/ 402 h 414"/>
                <a:gd name="T6" fmla="*/ 0 w 5740"/>
                <a:gd name="T7" fmla="*/ 0 h 414"/>
                <a:gd name="T8" fmla="*/ 0 w 5740"/>
                <a:gd name="T9" fmla="*/ 48 h 414"/>
                <a:gd name="T10" fmla="*/ 0 w 5740"/>
                <a:gd name="T11" fmla="*/ 48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414">
                  <a:moveTo>
                    <a:pt x="0" y="48"/>
                  </a:moveTo>
                  <a:lnTo>
                    <a:pt x="5740" y="414"/>
                  </a:lnTo>
                  <a:lnTo>
                    <a:pt x="5740" y="402"/>
                  </a:ln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58401" name="Freeform 33"/>
            <p:cNvSpPr>
              <a:spLocks/>
            </p:cNvSpPr>
            <p:nvPr/>
          </p:nvSpPr>
          <p:spPr bwMode="hidden">
            <a:xfrm>
              <a:off x="1297" y="0"/>
              <a:ext cx="4457" cy="3177"/>
            </a:xfrm>
            <a:custGeom>
              <a:avLst/>
              <a:gdLst>
                <a:gd name="T0" fmla="*/ 0 w 4448"/>
                <a:gd name="T1" fmla="*/ 0 h 3177"/>
                <a:gd name="T2" fmla="*/ 4448 w 4448"/>
                <a:gd name="T3" fmla="*/ 3177 h 3177"/>
                <a:gd name="T4" fmla="*/ 4448 w 4448"/>
                <a:gd name="T5" fmla="*/ 3153 h 3177"/>
                <a:gd name="T6" fmla="*/ 125 w 4448"/>
                <a:gd name="T7" fmla="*/ 0 h 3177"/>
                <a:gd name="T8" fmla="*/ 0 w 4448"/>
                <a:gd name="T9" fmla="*/ 0 h 3177"/>
                <a:gd name="T10" fmla="*/ 0 w 4448"/>
                <a:gd name="T11" fmla="*/ 0 h 3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448" h="3177">
                  <a:moveTo>
                    <a:pt x="0" y="0"/>
                  </a:moveTo>
                  <a:lnTo>
                    <a:pt x="4448" y="3177"/>
                  </a:lnTo>
                  <a:lnTo>
                    <a:pt x="4448" y="3153"/>
                  </a:lnTo>
                  <a:lnTo>
                    <a:pt x="125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862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58402" name="Freeform 34"/>
            <p:cNvSpPr>
              <a:spLocks/>
            </p:cNvSpPr>
            <p:nvPr/>
          </p:nvSpPr>
          <p:spPr bwMode="hidden">
            <a:xfrm>
              <a:off x="3321" y="0"/>
              <a:ext cx="2433" cy="2614"/>
            </a:xfrm>
            <a:custGeom>
              <a:avLst/>
              <a:gdLst>
                <a:gd name="T0" fmla="*/ 0 w 2428"/>
                <a:gd name="T1" fmla="*/ 0 h 2614"/>
                <a:gd name="T2" fmla="*/ 2428 w 2428"/>
                <a:gd name="T3" fmla="*/ 2614 h 2614"/>
                <a:gd name="T4" fmla="*/ 2428 w 2428"/>
                <a:gd name="T5" fmla="*/ 2608 h 2614"/>
                <a:gd name="T6" fmla="*/ 66 w 2428"/>
                <a:gd name="T7" fmla="*/ 0 h 2614"/>
                <a:gd name="T8" fmla="*/ 0 w 2428"/>
                <a:gd name="T9" fmla="*/ 0 h 2614"/>
                <a:gd name="T10" fmla="*/ 0 w 2428"/>
                <a:gd name="T11" fmla="*/ 0 h 26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28" h="2614">
                  <a:moveTo>
                    <a:pt x="0" y="0"/>
                  </a:moveTo>
                  <a:lnTo>
                    <a:pt x="2428" y="2614"/>
                  </a:lnTo>
                  <a:lnTo>
                    <a:pt x="2428" y="2608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58403" name="Freeform 35"/>
            <p:cNvSpPr>
              <a:spLocks/>
            </p:cNvSpPr>
            <p:nvPr/>
          </p:nvSpPr>
          <p:spPr bwMode="hidden">
            <a:xfrm>
              <a:off x="3950" y="0"/>
              <a:ext cx="1804" cy="2464"/>
            </a:xfrm>
            <a:custGeom>
              <a:avLst/>
              <a:gdLst>
                <a:gd name="T0" fmla="*/ 485 w 1800"/>
                <a:gd name="T1" fmla="*/ 0 h 2464"/>
                <a:gd name="T2" fmla="*/ 0 w 1800"/>
                <a:gd name="T3" fmla="*/ 0 h 2464"/>
                <a:gd name="T4" fmla="*/ 1800 w 1800"/>
                <a:gd name="T5" fmla="*/ 2464 h 2464"/>
                <a:gd name="T6" fmla="*/ 1800 w 1800"/>
                <a:gd name="T7" fmla="*/ 2248 h 2464"/>
                <a:gd name="T8" fmla="*/ 1794 w 1800"/>
                <a:gd name="T9" fmla="*/ 2248 h 2464"/>
                <a:gd name="T10" fmla="*/ 485 w 1800"/>
                <a:gd name="T11" fmla="*/ 0 h 2464"/>
                <a:gd name="T12" fmla="*/ 485 w 1800"/>
                <a:gd name="T13" fmla="*/ 0 h 2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00" h="2464">
                  <a:moveTo>
                    <a:pt x="485" y="0"/>
                  </a:moveTo>
                  <a:lnTo>
                    <a:pt x="0" y="0"/>
                  </a:lnTo>
                  <a:lnTo>
                    <a:pt x="1800" y="2464"/>
                  </a:lnTo>
                  <a:lnTo>
                    <a:pt x="1800" y="2248"/>
                  </a:lnTo>
                  <a:lnTo>
                    <a:pt x="1794" y="2248"/>
                  </a:lnTo>
                  <a:lnTo>
                    <a:pt x="485" y="0"/>
                  </a:lnTo>
                  <a:lnTo>
                    <a:pt x="485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58404" name="Freeform 36"/>
            <p:cNvSpPr>
              <a:spLocks/>
            </p:cNvSpPr>
            <p:nvPr/>
          </p:nvSpPr>
          <p:spPr bwMode="hidden">
            <a:xfrm>
              <a:off x="4519" y="0"/>
              <a:ext cx="1235" cy="2074"/>
            </a:xfrm>
            <a:custGeom>
              <a:avLst/>
              <a:gdLst>
                <a:gd name="T0" fmla="*/ 0 w 1232"/>
                <a:gd name="T1" fmla="*/ 0 h 2074"/>
                <a:gd name="T2" fmla="*/ 1232 w 1232"/>
                <a:gd name="T3" fmla="*/ 2074 h 2074"/>
                <a:gd name="T4" fmla="*/ 1232 w 1232"/>
                <a:gd name="T5" fmla="*/ 2038 h 2074"/>
                <a:gd name="T6" fmla="*/ 42 w 1232"/>
                <a:gd name="T7" fmla="*/ 0 h 2074"/>
                <a:gd name="T8" fmla="*/ 0 w 1232"/>
                <a:gd name="T9" fmla="*/ 0 h 2074"/>
                <a:gd name="T10" fmla="*/ 0 w 1232"/>
                <a:gd name="T11" fmla="*/ 0 h 20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32" h="2074">
                  <a:moveTo>
                    <a:pt x="0" y="0"/>
                  </a:moveTo>
                  <a:lnTo>
                    <a:pt x="1232" y="2074"/>
                  </a:lnTo>
                  <a:lnTo>
                    <a:pt x="1232" y="2038"/>
                  </a:lnTo>
                  <a:lnTo>
                    <a:pt x="4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764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58405" name="Freeform 37"/>
            <p:cNvSpPr>
              <a:spLocks/>
            </p:cNvSpPr>
            <p:nvPr/>
          </p:nvSpPr>
          <p:spPr bwMode="hidden">
            <a:xfrm>
              <a:off x="4694" y="0"/>
              <a:ext cx="1060" cy="1936"/>
            </a:xfrm>
            <a:custGeom>
              <a:avLst/>
              <a:gdLst>
                <a:gd name="T0" fmla="*/ 0 w 1058"/>
                <a:gd name="T1" fmla="*/ 0 h 1936"/>
                <a:gd name="T2" fmla="*/ 1058 w 1058"/>
                <a:gd name="T3" fmla="*/ 1936 h 1936"/>
                <a:gd name="T4" fmla="*/ 1058 w 1058"/>
                <a:gd name="T5" fmla="*/ 1930 h 1936"/>
                <a:gd name="T6" fmla="*/ 54 w 1058"/>
                <a:gd name="T7" fmla="*/ 0 h 1936"/>
                <a:gd name="T8" fmla="*/ 0 w 1058"/>
                <a:gd name="T9" fmla="*/ 0 h 1936"/>
                <a:gd name="T10" fmla="*/ 0 w 1058"/>
                <a:gd name="T11" fmla="*/ 0 h 19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58" h="1936">
                  <a:moveTo>
                    <a:pt x="0" y="0"/>
                  </a:moveTo>
                  <a:lnTo>
                    <a:pt x="1058" y="1936"/>
                  </a:lnTo>
                  <a:lnTo>
                    <a:pt x="1058" y="1930"/>
                  </a:lnTo>
                  <a:lnTo>
                    <a:pt x="54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58406" name="Freeform 38"/>
            <p:cNvSpPr>
              <a:spLocks/>
            </p:cNvSpPr>
            <p:nvPr/>
          </p:nvSpPr>
          <p:spPr bwMode="hidden">
            <a:xfrm>
              <a:off x="4981" y="0"/>
              <a:ext cx="773" cy="1487"/>
            </a:xfrm>
            <a:custGeom>
              <a:avLst/>
              <a:gdLst>
                <a:gd name="T0" fmla="*/ 771 w 771"/>
                <a:gd name="T1" fmla="*/ 1433 h 1487"/>
                <a:gd name="T2" fmla="*/ 42 w 771"/>
                <a:gd name="T3" fmla="*/ 0 h 1487"/>
                <a:gd name="T4" fmla="*/ 0 w 771"/>
                <a:gd name="T5" fmla="*/ 0 h 1487"/>
                <a:gd name="T6" fmla="*/ 771 w 771"/>
                <a:gd name="T7" fmla="*/ 1487 h 1487"/>
                <a:gd name="T8" fmla="*/ 771 w 771"/>
                <a:gd name="T9" fmla="*/ 1433 h 1487"/>
                <a:gd name="T10" fmla="*/ 771 w 771"/>
                <a:gd name="T11" fmla="*/ 1433 h 14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71" h="1487">
                  <a:moveTo>
                    <a:pt x="771" y="1433"/>
                  </a:moveTo>
                  <a:lnTo>
                    <a:pt x="42" y="0"/>
                  </a:lnTo>
                  <a:lnTo>
                    <a:pt x="0" y="0"/>
                  </a:lnTo>
                  <a:lnTo>
                    <a:pt x="771" y="1487"/>
                  </a:lnTo>
                  <a:lnTo>
                    <a:pt x="771" y="1433"/>
                  </a:lnTo>
                  <a:lnTo>
                    <a:pt x="771" y="1433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882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grpSp>
          <p:nvGrpSpPr>
            <p:cNvPr id="1067" name="Group 39"/>
            <p:cNvGrpSpPr>
              <a:grpSpLocks/>
            </p:cNvGrpSpPr>
            <p:nvPr userDrawn="1"/>
          </p:nvGrpSpPr>
          <p:grpSpPr bwMode="auto">
            <a:xfrm>
              <a:off x="0" y="1632"/>
              <a:ext cx="5758" cy="1858"/>
              <a:chOff x="0" y="1632"/>
              <a:chExt cx="5758" cy="1858"/>
            </a:xfrm>
          </p:grpSpPr>
          <p:sp>
            <p:nvSpPr>
              <p:cNvPr id="58408" name="Freeform 40"/>
              <p:cNvSpPr>
                <a:spLocks/>
              </p:cNvSpPr>
              <p:nvPr/>
            </p:nvSpPr>
            <p:spPr bwMode="hidden">
              <a:xfrm>
                <a:off x="0" y="1632"/>
                <a:ext cx="3670" cy="1313"/>
              </a:xfrm>
              <a:custGeom>
                <a:avLst/>
                <a:gdLst>
                  <a:gd name="T0" fmla="*/ 0 w 3659"/>
                  <a:gd name="T1" fmla="*/ 0 h 1313"/>
                  <a:gd name="T2" fmla="*/ 0 w 3659"/>
                  <a:gd name="T3" fmla="*/ 366 h 1313"/>
                  <a:gd name="T4" fmla="*/ 3635 w 3659"/>
                  <a:gd name="T5" fmla="*/ 1313 h 1313"/>
                  <a:gd name="T6" fmla="*/ 3647 w 3659"/>
                  <a:gd name="T7" fmla="*/ 1235 h 1313"/>
                  <a:gd name="T8" fmla="*/ 3659 w 3659"/>
                  <a:gd name="T9" fmla="*/ 1163 h 1313"/>
                  <a:gd name="T10" fmla="*/ 0 w 3659"/>
                  <a:gd name="T11" fmla="*/ 0 h 1313"/>
                  <a:gd name="T12" fmla="*/ 0 w 3659"/>
                  <a:gd name="T13" fmla="*/ 0 h 13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59" h="1313">
                    <a:moveTo>
                      <a:pt x="0" y="0"/>
                    </a:moveTo>
                    <a:lnTo>
                      <a:pt x="0" y="366"/>
                    </a:lnTo>
                    <a:lnTo>
                      <a:pt x="3635" y="1313"/>
                    </a:lnTo>
                    <a:lnTo>
                      <a:pt x="3647" y="1235"/>
                    </a:lnTo>
                    <a:lnTo>
                      <a:pt x="3659" y="116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72549"/>
                      <a:invGamma/>
                    </a:schemeClr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Arial" charset="0"/>
                </a:endParaRPr>
              </a:p>
            </p:txBody>
          </p:sp>
          <p:sp>
            <p:nvSpPr>
              <p:cNvPr id="58409" name="Freeform 41"/>
              <p:cNvSpPr>
                <a:spLocks/>
              </p:cNvSpPr>
              <p:nvPr/>
            </p:nvSpPr>
            <p:spPr bwMode="hidden">
              <a:xfrm>
                <a:off x="3646" y="2795"/>
                <a:ext cx="2112" cy="695"/>
              </a:xfrm>
              <a:custGeom>
                <a:avLst/>
                <a:gdLst>
                  <a:gd name="T0" fmla="*/ 2105 w 2105"/>
                  <a:gd name="T1" fmla="*/ 665 h 695"/>
                  <a:gd name="T2" fmla="*/ 24 w 2105"/>
                  <a:gd name="T3" fmla="*/ 0 h 695"/>
                  <a:gd name="T4" fmla="*/ 12 w 2105"/>
                  <a:gd name="T5" fmla="*/ 72 h 695"/>
                  <a:gd name="T6" fmla="*/ 0 w 2105"/>
                  <a:gd name="T7" fmla="*/ 150 h 695"/>
                  <a:gd name="T8" fmla="*/ 2105 w 2105"/>
                  <a:gd name="T9" fmla="*/ 695 h 695"/>
                  <a:gd name="T10" fmla="*/ 2105 w 2105"/>
                  <a:gd name="T11" fmla="*/ 665 h 695"/>
                  <a:gd name="T12" fmla="*/ 2105 w 2105"/>
                  <a:gd name="T13" fmla="*/ 665 h 6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05" h="695">
                    <a:moveTo>
                      <a:pt x="2105" y="665"/>
                    </a:moveTo>
                    <a:lnTo>
                      <a:pt x="24" y="0"/>
                    </a:lnTo>
                    <a:lnTo>
                      <a:pt x="12" y="72"/>
                    </a:lnTo>
                    <a:lnTo>
                      <a:pt x="0" y="150"/>
                    </a:lnTo>
                    <a:lnTo>
                      <a:pt x="2105" y="695"/>
                    </a:lnTo>
                    <a:lnTo>
                      <a:pt x="2105" y="665"/>
                    </a:lnTo>
                    <a:lnTo>
                      <a:pt x="2105" y="6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tint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Arial" charset="0"/>
                </a:endParaRPr>
              </a:p>
            </p:txBody>
          </p:sp>
        </p:grpSp>
      </p:grpSp>
      <p:sp>
        <p:nvSpPr>
          <p:cNvPr id="58410" name="Rectangle 4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AU"/>
              <a:t>Click to edit Master title style</a:t>
            </a:r>
          </a:p>
        </p:txBody>
      </p:sp>
      <p:sp>
        <p:nvSpPr>
          <p:cNvPr id="58411" name="Rectangle 4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8313" y="1628775"/>
            <a:ext cx="8229600" cy="453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</a:p>
        </p:txBody>
      </p:sp>
      <p:sp>
        <p:nvSpPr>
          <p:cNvPr id="58412" name="Rectangle 4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68313" y="6237288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effectLst>
                  <a:outerShdw blurRad="38100" dist="38100" dir="2700000" algn="tl">
                    <a:srgbClr val="000000"/>
                  </a:outerShdw>
                </a:effectLst>
                <a:cs typeface="ＭＳ Ｐゴシック" charset="0"/>
              </a:defRPr>
            </a:lvl1pPr>
          </a:lstStyle>
          <a:p>
            <a:pPr>
              <a:defRPr/>
            </a:pPr>
            <a:fld id="{0B3ED21F-8110-A641-8A2A-06F08E47592B}" type="datetime1">
              <a:rPr lang="en-US"/>
              <a:pPr>
                <a:defRPr/>
              </a:pPr>
              <a:t>31Aug2011</a:t>
            </a:fld>
            <a:endParaRPr lang="en-AU"/>
          </a:p>
        </p:txBody>
      </p:sp>
      <p:sp>
        <p:nvSpPr>
          <p:cNvPr id="58414" name="Rectangle 4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effectLst>
                  <a:outerShdw blurRad="38100" dist="38100" dir="2700000" algn="tl">
                    <a:srgbClr val="000000"/>
                  </a:outerShdw>
                </a:effectLst>
                <a:cs typeface="ＭＳ Ｐゴシック" charset="0"/>
              </a:defRPr>
            </a:lvl1pPr>
          </a:lstStyle>
          <a:p>
            <a:pPr>
              <a:defRPr/>
            </a:pPr>
            <a:fld id="{B068A713-61B4-574A-8669-53778C247C17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30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  <p:sldLayoutId id="2147483729" r:id="rId1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90000"/>
        <a:buFont typeface="Wingdings" charset="0"/>
        <a:buBlip>
          <a:blip r:embed="rId14"/>
        </a:buBlip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Arial" charset="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charset="0"/>
        <a:buBlip>
          <a:blip r:embed="rId15"/>
        </a:buBlip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Arial" charset="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Arial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charset="0"/>
        <a:buBlip>
          <a:blip r:embed="rId16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Arial" charset="0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charset="0"/>
        <a:buBlip>
          <a:blip r:embed="rId16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Arial" charset="0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charset="0"/>
        <a:buBlip>
          <a:blip r:embed="rId16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Arial" charset="0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charset="0"/>
        <a:buBlip>
          <a:blip r:embed="rId16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Arial" charset="0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charset="0"/>
        <a:buBlip>
          <a:blip r:embed="rId16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Arial" charset="0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chart" Target="../charts/chart1.xml"/><Relationship Id="rId3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1.png"/><Relationship Id="rId5" Type="http://schemas.openxmlformats.org/officeDocument/2006/relationships/image" Target="../media/image2.png"/><Relationship Id="rId6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20.png"/><Relationship Id="rId7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1.png"/><Relationship Id="rId6" Type="http://schemas.openxmlformats.org/officeDocument/2006/relationships/image" Target="../media/image2.png"/><Relationship Id="rId7" Type="http://schemas.openxmlformats.org/officeDocument/2006/relationships/image" Target="../media/image3.png"/><Relationship Id="rId8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4" Type="http://schemas.openxmlformats.org/officeDocument/2006/relationships/image" Target="../media/image11.emf"/><Relationship Id="rId5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4.png"/><Relationship Id="rId5" Type="http://schemas.openxmlformats.org/officeDocument/2006/relationships/image" Target="../media/image13.png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wmf"/><Relationship Id="rId4" Type="http://schemas.openxmlformats.org/officeDocument/2006/relationships/image" Target="../media/image15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2"/>
          <p:cNvSpPr>
            <a:spLocks noGrp="1"/>
          </p:cNvSpPr>
          <p:nvPr>
            <p:ph type="sldNum" sz="quarter" idx="11"/>
          </p:nvPr>
        </p:nvSpPr>
        <p:spPr>
          <a:xfrm>
            <a:off x="6553200" y="6264275"/>
            <a:ext cx="2133600" cy="415925"/>
          </a:xfrm>
        </p:spPr>
        <p:txBody>
          <a:bodyPr/>
          <a:lstStyle/>
          <a:p>
            <a:pPr>
              <a:defRPr/>
            </a:pPr>
            <a:fld id="{276F698B-3BCC-5E40-ABAF-914DA51E7F87}" type="slidenum">
              <a:rPr lang="en-AU" b="1"/>
              <a:pPr>
                <a:defRPr/>
              </a:pPr>
              <a:t>1</a:t>
            </a:fld>
            <a:endParaRPr lang="en-AU" b="1" dirty="0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467544" y="1844824"/>
            <a:ext cx="8352606" cy="2808312"/>
          </a:xfrm>
        </p:spPr>
        <p:txBody>
          <a:bodyPr/>
          <a:lstStyle/>
          <a:p>
            <a:pPr marL="0" indent="0" algn="ctr" eaLnBrk="1" hangingPunct="1">
              <a:buFont typeface="Wingdings" charset="0"/>
              <a:buNone/>
              <a:defRPr/>
            </a:pPr>
            <a:r>
              <a:rPr lang="en-AU" sz="4800" dirty="0" smtClean="0">
                <a:effectLst/>
                <a:latin typeface="Arial Narrow" charset="0"/>
              </a:rPr>
              <a:t>Feeding a Giant: </a:t>
            </a:r>
            <a:r>
              <a:rPr lang="en-AU" sz="4400" dirty="0" smtClean="0">
                <a:effectLst/>
                <a:latin typeface="Arial Narrow" charset="0"/>
              </a:rPr>
              <a:t>MANIFEST at GMT</a:t>
            </a:r>
          </a:p>
          <a:p>
            <a:pPr marL="0" indent="0" algn="ctr" eaLnBrk="1" hangingPunct="1">
              <a:buFont typeface="Wingdings" charset="0"/>
              <a:buNone/>
              <a:defRPr/>
            </a:pPr>
            <a:endParaRPr lang="en-AU" sz="2800" dirty="0" smtClean="0">
              <a:effectLst/>
              <a:latin typeface="Arial Narrow" charset="0"/>
            </a:endParaRPr>
          </a:p>
          <a:p>
            <a:pPr marL="0" indent="0" algn="ctr" eaLnBrk="1" hangingPunct="1">
              <a:buFont typeface="Wingdings" charset="0"/>
              <a:buNone/>
              <a:defRPr/>
            </a:pPr>
            <a:r>
              <a:rPr lang="en-AU" sz="4400" dirty="0" smtClean="0">
                <a:effectLst/>
                <a:latin typeface="Brush Script MT"/>
              </a:rPr>
              <a:t>A </a:t>
            </a:r>
            <a:r>
              <a:rPr lang="en-AU" sz="4400" dirty="0" err="1" smtClean="0">
                <a:effectLst/>
                <a:latin typeface="Brush Script MT"/>
              </a:rPr>
              <a:t>fiber</a:t>
            </a:r>
            <a:r>
              <a:rPr lang="en-AU" sz="4400" dirty="0" smtClean="0">
                <a:effectLst/>
                <a:latin typeface="Brush Script MT"/>
              </a:rPr>
              <a:t>-based spectrographic </a:t>
            </a:r>
            <a:r>
              <a:rPr lang="en-AU" sz="4400" dirty="0">
                <a:effectLst/>
                <a:latin typeface="Brush Script MT"/>
              </a:rPr>
              <a:t>s</a:t>
            </a:r>
            <a:r>
              <a:rPr lang="en-AU" sz="4400" dirty="0" smtClean="0">
                <a:effectLst/>
                <a:latin typeface="Brush Script MT"/>
              </a:rPr>
              <a:t>urvey enabler </a:t>
            </a:r>
          </a:p>
        </p:txBody>
      </p:sp>
      <p:pic>
        <p:nvPicPr>
          <p:cNvPr id="15363" name="Picture 5" descr="New Picture (8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6381750"/>
            <a:ext cx="9715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5" name="Text Box 7"/>
          <p:cNvSpPr txBox="1">
            <a:spLocks noChangeArrowheads="1"/>
          </p:cNvSpPr>
          <p:nvPr/>
        </p:nvSpPr>
        <p:spPr bwMode="auto">
          <a:xfrm>
            <a:off x="8455025" y="6416675"/>
            <a:ext cx="576263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54000" rIns="5400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AU" sz="1200" dirty="0" smtClean="0">
                <a:cs typeface="Arial" charset="0"/>
              </a:rPr>
              <a:t>/17</a:t>
            </a:r>
            <a:endParaRPr lang="en-AU" sz="1200" dirty="0">
              <a:cs typeface="Arial" charset="0"/>
            </a:endParaRPr>
          </a:p>
        </p:txBody>
      </p:sp>
      <p:sp>
        <p:nvSpPr>
          <p:cNvPr id="7176" name="Text Box 8"/>
          <p:cNvSpPr txBox="1">
            <a:spLocks noChangeArrowheads="1"/>
          </p:cNvSpPr>
          <p:nvPr/>
        </p:nvSpPr>
        <p:spPr bwMode="auto">
          <a:xfrm>
            <a:off x="2987675" y="6407150"/>
            <a:ext cx="3168650" cy="277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AU" sz="1200" dirty="0">
                <a:cs typeface="Arial" charset="0"/>
              </a:rPr>
              <a:t>Feeding The </a:t>
            </a:r>
            <a:r>
              <a:rPr lang="en-AU" sz="1200" dirty="0" smtClean="0">
                <a:cs typeface="Arial" charset="0"/>
              </a:rPr>
              <a:t>Giants, Ischia, August 2011</a:t>
            </a:r>
            <a:endParaRPr lang="en-AU" sz="1200" dirty="0">
              <a:cs typeface="Arial" charset="0"/>
            </a:endParaRPr>
          </a:p>
        </p:txBody>
      </p:sp>
      <p:pic>
        <p:nvPicPr>
          <p:cNvPr id="2" name="Picture 1" descr="octopus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4096497"/>
            <a:ext cx="2159000" cy="2146300"/>
          </a:xfrm>
          <a:prstGeom prst="rect">
            <a:avLst/>
          </a:prstGeom>
        </p:spPr>
      </p:pic>
      <p:sp>
        <p:nvSpPr>
          <p:cNvPr id="8" name="Text Box 12"/>
          <p:cNvSpPr txBox="1">
            <a:spLocks noChangeArrowheads="1"/>
          </p:cNvSpPr>
          <p:nvPr/>
        </p:nvSpPr>
        <p:spPr bwMode="auto">
          <a:xfrm>
            <a:off x="3563888" y="5013176"/>
            <a:ext cx="5184576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buClr>
                <a:srgbClr val="9FFF69"/>
              </a:buClr>
              <a:defRPr/>
            </a:pPr>
            <a:r>
              <a:rPr lang="en-AU" sz="2800" i="1" dirty="0" smtClean="0">
                <a:latin typeface="+mn-lt"/>
              </a:rPr>
              <a:t>Feasibility Study </a:t>
            </a:r>
            <a:r>
              <a:rPr lang="en-AU" sz="2600" i="1" dirty="0" smtClean="0">
                <a:latin typeface="+mn-lt"/>
              </a:rPr>
              <a:t>(June 2011)</a:t>
            </a:r>
            <a:endParaRPr lang="en-AU" sz="2600" i="1" dirty="0">
              <a:latin typeface="+mn-lt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Chart 1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56237877"/>
              </p:ext>
            </p:extLst>
          </p:nvPr>
        </p:nvGraphicFramePr>
        <p:xfrm>
          <a:off x="179512" y="1772816"/>
          <a:ext cx="8748464" cy="44862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3" name="Slide Number Placeholder 2"/>
          <p:cNvSpPr>
            <a:spLocks noGrp="1"/>
          </p:cNvSpPr>
          <p:nvPr>
            <p:ph type="sldNum" sz="quarter" idx="11"/>
          </p:nvPr>
        </p:nvSpPr>
        <p:spPr>
          <a:xfrm>
            <a:off x="6553200" y="6230938"/>
            <a:ext cx="2133600" cy="457200"/>
          </a:xfrm>
        </p:spPr>
        <p:txBody>
          <a:bodyPr/>
          <a:lstStyle/>
          <a:p>
            <a:pPr>
              <a:defRPr/>
            </a:pPr>
            <a:fld id="{15139ADB-5CE5-D645-9F90-FF72BDEEF1A0}" type="slidenum">
              <a:rPr lang="en-AU" b="1"/>
              <a:pPr>
                <a:defRPr/>
              </a:pPr>
              <a:t>10</a:t>
            </a:fld>
            <a:endParaRPr lang="en-AU" b="1" dirty="0"/>
          </a:p>
        </p:txBody>
      </p:sp>
      <p:sp>
        <p:nvSpPr>
          <p:cNvPr id="22530" name="Title 1"/>
          <p:cNvSpPr>
            <a:spLocks noGrp="1"/>
          </p:cNvSpPr>
          <p:nvPr>
            <p:ph type="title" idx="4294967295"/>
          </p:nvPr>
        </p:nvSpPr>
        <p:spPr>
          <a:xfrm>
            <a:off x="1258888" y="384175"/>
            <a:ext cx="6265862" cy="523875"/>
          </a:xfrm>
        </p:spPr>
        <p:txBody>
          <a:bodyPr lIns="54000" rIns="54000"/>
          <a:lstStyle/>
          <a:p>
            <a:pPr eaLnBrk="1" hangingPunct="1">
              <a:defRPr/>
            </a:pPr>
            <a:r>
              <a:rPr lang="en-AU" sz="3400" dirty="0" smtClean="0"/>
              <a:t>Light Transmission Losses</a:t>
            </a:r>
            <a:r>
              <a:rPr lang="en-AU" sz="4200" dirty="0" smtClean="0"/>
              <a:t> </a:t>
            </a:r>
          </a:p>
        </p:txBody>
      </p:sp>
      <p:pic>
        <p:nvPicPr>
          <p:cNvPr id="21507" name="Picture 11" descr="New Picture (8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6381750"/>
            <a:ext cx="9715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42" name="Text Box 14"/>
          <p:cNvSpPr txBox="1">
            <a:spLocks noChangeArrowheads="1"/>
          </p:cNvSpPr>
          <p:nvPr/>
        </p:nvSpPr>
        <p:spPr bwMode="auto">
          <a:xfrm>
            <a:off x="8443913" y="6419850"/>
            <a:ext cx="576262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54000" rIns="5400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AU" sz="1200" dirty="0" smtClean="0">
                <a:cs typeface="Arial" charset="0"/>
              </a:rPr>
              <a:t>/17</a:t>
            </a:r>
            <a:endParaRPr lang="en-AU" sz="1200" dirty="0">
              <a:cs typeface="Arial" charset="0"/>
            </a:endParaRPr>
          </a:p>
        </p:txBody>
      </p:sp>
      <p:sp>
        <p:nvSpPr>
          <p:cNvPr id="14" name="Text Box 8"/>
          <p:cNvSpPr txBox="1">
            <a:spLocks noChangeArrowheads="1"/>
          </p:cNvSpPr>
          <p:nvPr/>
        </p:nvSpPr>
        <p:spPr bwMode="auto">
          <a:xfrm>
            <a:off x="2987675" y="6381750"/>
            <a:ext cx="3168650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AU" sz="1200" dirty="0">
                <a:cs typeface="Arial" charset="0"/>
              </a:rPr>
              <a:t>Feeding The Giants, Ischia</a:t>
            </a:r>
            <a:r>
              <a:rPr lang="en-AU" sz="1200" dirty="0" smtClean="0">
                <a:cs typeface="Arial" charset="0"/>
              </a:rPr>
              <a:t>, August </a:t>
            </a:r>
            <a:r>
              <a:rPr lang="en-AU" sz="1200" dirty="0">
                <a:cs typeface="Arial" charset="0"/>
              </a:rPr>
              <a:t>2011</a:t>
            </a:r>
          </a:p>
        </p:txBody>
      </p:sp>
      <p:sp>
        <p:nvSpPr>
          <p:cNvPr id="16" name="Text Box 3"/>
          <p:cNvSpPr txBox="1">
            <a:spLocks noChangeArrowheads="1"/>
          </p:cNvSpPr>
          <p:nvPr/>
        </p:nvSpPr>
        <p:spPr bwMode="auto">
          <a:xfrm>
            <a:off x="395288" y="1268760"/>
            <a:ext cx="81994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buClr>
                <a:srgbClr val="FF0066"/>
              </a:buClr>
              <a:buFont typeface="Wingdings" charset="0"/>
              <a:buChar char="Ø"/>
              <a:defRPr/>
            </a:pPr>
            <a:r>
              <a:rPr lang="en-AU" sz="2400" dirty="0">
                <a:latin typeface="Arial Narrow" charset="0"/>
              </a:rPr>
              <a:t> </a:t>
            </a:r>
            <a:r>
              <a:rPr lang="en-AU" sz="2400" dirty="0">
                <a:latin typeface="+mn-lt"/>
              </a:rPr>
              <a:t>A significant hit, quite hard to </a:t>
            </a:r>
            <a:r>
              <a:rPr lang="en-AU" sz="2400" dirty="0" smtClean="0">
                <a:latin typeface="+mn-lt"/>
              </a:rPr>
              <a:t>reduce</a:t>
            </a:r>
            <a:endParaRPr lang="en-AU" sz="2400" dirty="0">
              <a:latin typeface="+mn-lt"/>
              <a:sym typeface="Wingdings 3" charset="0"/>
            </a:endParaRPr>
          </a:p>
        </p:txBody>
      </p:sp>
      <p:sp>
        <p:nvSpPr>
          <p:cNvPr id="19" name="Text Box 26"/>
          <p:cNvSpPr txBox="1">
            <a:spLocks noChangeArrowheads="1"/>
          </p:cNvSpPr>
          <p:nvPr/>
        </p:nvSpPr>
        <p:spPr bwMode="auto">
          <a:xfrm>
            <a:off x="755650" y="1916832"/>
            <a:ext cx="7705725" cy="427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 typeface="Wingdings" charset="0"/>
              <a:buNone/>
              <a:defRPr/>
            </a:pPr>
            <a:r>
              <a:rPr lang="en-AU" sz="2200" dirty="0">
                <a:latin typeface="+mn-lt"/>
                <a:sym typeface="Wingdings 3" charset="0"/>
              </a:rPr>
              <a:t> partially offset by better efficiency at field edge </a:t>
            </a:r>
            <a:endParaRPr lang="en-AU" dirty="0">
              <a:latin typeface="+mn-lt"/>
              <a:cs typeface="Arial" charset="0"/>
            </a:endParaRPr>
          </a:p>
        </p:txBody>
      </p:sp>
      <p:sp>
        <p:nvSpPr>
          <p:cNvPr id="20" name="Text Box 26"/>
          <p:cNvSpPr txBox="1">
            <a:spLocks noChangeArrowheads="1"/>
          </p:cNvSpPr>
          <p:nvPr/>
        </p:nvSpPr>
        <p:spPr bwMode="auto">
          <a:xfrm>
            <a:off x="755650" y="2492896"/>
            <a:ext cx="7993063" cy="430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 typeface="Wingdings" charset="0"/>
              <a:buNone/>
              <a:defRPr/>
            </a:pPr>
            <a:r>
              <a:rPr lang="en-AU" sz="2200" dirty="0">
                <a:latin typeface="+mn-lt"/>
                <a:sym typeface="Wingdings 3" charset="0"/>
              </a:rPr>
              <a:t> partially offset by better ‘slit’ efficiency in seeing-limited case </a:t>
            </a:r>
            <a:endParaRPr lang="en-AU" dirty="0">
              <a:latin typeface="+mn-lt"/>
              <a:cs typeface="Arial" charset="0"/>
            </a:endParaRPr>
          </a:p>
        </p:txBody>
      </p:sp>
      <p:sp>
        <p:nvSpPr>
          <p:cNvPr id="12" name="Text Box 3"/>
          <p:cNvSpPr txBox="1">
            <a:spLocks noChangeArrowheads="1"/>
          </p:cNvSpPr>
          <p:nvPr/>
        </p:nvSpPr>
        <p:spPr bwMode="auto">
          <a:xfrm>
            <a:off x="411163" y="3835896"/>
            <a:ext cx="819943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buClr>
                <a:srgbClr val="FF0066"/>
              </a:buClr>
              <a:buFont typeface="Wingdings" charset="0"/>
              <a:buChar char="Ø"/>
              <a:defRPr/>
            </a:pPr>
            <a:r>
              <a:rPr lang="en-AU" sz="2400" dirty="0" smtClean="0">
                <a:latin typeface="Arial Narrow"/>
              </a:rPr>
              <a:t> considered in trade-off with much </a:t>
            </a:r>
            <a:r>
              <a:rPr lang="en-AU" sz="2400" dirty="0">
                <a:latin typeface="Arial Narrow"/>
              </a:rPr>
              <a:t>better survey efficiency</a:t>
            </a:r>
            <a:endParaRPr lang="en-AU" sz="2400" dirty="0">
              <a:latin typeface="Arial Narrow"/>
              <a:sym typeface="Wingdings 3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1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10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7" grpId="0">
        <p:bldAsOne/>
      </p:bldGraphic>
      <p:bldP spid="16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6553200" y="6230938"/>
            <a:ext cx="2133600" cy="457200"/>
          </a:xfrm>
        </p:spPr>
        <p:txBody>
          <a:bodyPr/>
          <a:lstStyle/>
          <a:p>
            <a:pPr>
              <a:defRPr/>
            </a:pPr>
            <a:fld id="{F743C135-EFD2-E04A-8E61-8E4721DAE156}" type="slidenum">
              <a:rPr lang="en-AU" b="1"/>
              <a:pPr>
                <a:defRPr/>
              </a:pPr>
              <a:t>11</a:t>
            </a:fld>
            <a:endParaRPr lang="en-AU" b="1" dirty="0"/>
          </a:p>
        </p:txBody>
      </p:sp>
      <p:pic>
        <p:nvPicPr>
          <p:cNvPr id="18435" name="Picture 9" descr="New Picture (8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6381750"/>
            <a:ext cx="9715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51" name="Text Box 11"/>
          <p:cNvSpPr txBox="1">
            <a:spLocks noChangeArrowheads="1"/>
          </p:cNvSpPr>
          <p:nvPr/>
        </p:nvSpPr>
        <p:spPr bwMode="auto">
          <a:xfrm>
            <a:off x="8455025" y="6416675"/>
            <a:ext cx="576263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54000" rIns="5400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AU" sz="1200" dirty="0" smtClean="0">
                <a:cs typeface="Arial" charset="0"/>
              </a:rPr>
              <a:t>/17</a:t>
            </a:r>
            <a:endParaRPr lang="en-AU" sz="1200" dirty="0">
              <a:cs typeface="Arial" charset="0"/>
            </a:endParaRPr>
          </a:p>
        </p:txBody>
      </p:sp>
      <p:sp>
        <p:nvSpPr>
          <p:cNvPr id="11" name="Text Box 8"/>
          <p:cNvSpPr txBox="1">
            <a:spLocks noChangeArrowheads="1"/>
          </p:cNvSpPr>
          <p:nvPr/>
        </p:nvSpPr>
        <p:spPr bwMode="auto">
          <a:xfrm>
            <a:off x="2987675" y="6381750"/>
            <a:ext cx="3168650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AU" sz="1200" dirty="0">
                <a:cs typeface="Arial" charset="0"/>
              </a:rPr>
              <a:t>Feeding The Giants, </a:t>
            </a:r>
            <a:r>
              <a:rPr lang="en-AU" sz="1200" dirty="0" smtClean="0">
                <a:cs typeface="Arial" charset="0"/>
              </a:rPr>
              <a:t>Ischia, August </a:t>
            </a:r>
            <a:r>
              <a:rPr lang="en-AU" sz="1200" dirty="0">
                <a:cs typeface="Arial" charset="0"/>
              </a:rPr>
              <a:t>2011</a:t>
            </a:r>
          </a:p>
        </p:txBody>
      </p:sp>
      <p:sp>
        <p:nvSpPr>
          <p:cNvPr id="13" name="Rectangle 2"/>
          <p:cNvSpPr>
            <a:spLocks noGrp="1" noChangeArrowheads="1"/>
          </p:cNvSpPr>
          <p:nvPr>
            <p:ph type="title"/>
          </p:nvPr>
        </p:nvSpPr>
        <p:spPr>
          <a:xfrm>
            <a:off x="1619672" y="260648"/>
            <a:ext cx="6048672" cy="976312"/>
          </a:xfrm>
        </p:spPr>
        <p:txBody>
          <a:bodyPr rIns="166389"/>
          <a:lstStyle/>
          <a:p>
            <a:pPr marL="55563" eaLnBrk="1" hangingPunct="1"/>
            <a:r>
              <a:rPr lang="en-US" sz="3600" dirty="0">
                <a:latin typeface="Arial Narrow Bold" charset="0"/>
                <a:ea typeface="ＭＳ Ｐゴシック" charset="0"/>
              </a:rPr>
              <a:t>Survey speed gains</a:t>
            </a:r>
          </a:p>
        </p:txBody>
      </p:sp>
      <p:sp>
        <p:nvSpPr>
          <p:cNvPr id="14" name="Rectangle 3"/>
          <p:cNvSpPr>
            <a:spLocks noGrp="1" noChangeArrowheads="1"/>
          </p:cNvSpPr>
          <p:nvPr>
            <p:ph idx="1"/>
          </p:nvPr>
        </p:nvSpPr>
        <p:spPr>
          <a:xfrm>
            <a:off x="251520" y="1412776"/>
            <a:ext cx="8568952" cy="4608512"/>
          </a:xfrm>
        </p:spPr>
        <p:txBody>
          <a:bodyPr rIns="166389"/>
          <a:lstStyle/>
          <a:p>
            <a:pPr eaLnBrk="1" hangingPunct="1">
              <a:buClr>
                <a:srgbClr val="FF0066"/>
              </a:buClr>
              <a:buFont typeface="Wingdings" charset="2"/>
              <a:buChar char="Ø"/>
            </a:pPr>
            <a:r>
              <a:rPr lang="en-US" sz="2400" dirty="0">
                <a:latin typeface="Arial Narrow" charset="0"/>
                <a:ea typeface="ＭＳ Ｐゴシック" charset="0"/>
                <a:cs typeface="ＭＳ Ｐゴシック" charset="0"/>
              </a:rPr>
              <a:t>T</a:t>
            </a:r>
            <a:r>
              <a:rPr lang="en-US" sz="2400" dirty="0" smtClean="0">
                <a:latin typeface="Arial Narrow" charset="0"/>
                <a:ea typeface="ＭＳ Ｐゴシック" charset="0"/>
                <a:cs typeface="ＭＳ Ｐゴシック" charset="0"/>
              </a:rPr>
              <a:t>argets with surface density </a:t>
            </a:r>
            <a:r>
              <a:rPr lang="en-US" sz="2400" dirty="0" err="1" smtClean="0">
                <a:latin typeface="Arial Narrow" charset="0"/>
                <a:ea typeface="ＭＳ Ｐゴシック" charset="0"/>
                <a:cs typeface="ＭＳ Ｐゴシック" charset="0"/>
              </a:rPr>
              <a:t>σ</a:t>
            </a:r>
            <a:r>
              <a:rPr lang="en-US" sz="2400" dirty="0" smtClean="0">
                <a:latin typeface="Arial Narrow" charset="0"/>
                <a:ea typeface="ＭＳ Ｐゴシック" charset="0"/>
                <a:cs typeface="ＭＳ Ｐゴシック" charset="0"/>
              </a:rPr>
              <a:t> over sky area A observed at fixed S/N</a:t>
            </a:r>
            <a:br>
              <a:rPr lang="en-US" sz="2400" dirty="0" smtClean="0">
                <a:latin typeface="Arial Narrow" charset="0"/>
                <a:ea typeface="ＭＳ Ｐゴシック" charset="0"/>
                <a:cs typeface="ＭＳ Ｐゴシック" charset="0"/>
              </a:rPr>
            </a:br>
            <a:r>
              <a:rPr lang="en-AU" sz="2400" dirty="0">
                <a:sym typeface="Wingdings 3" charset="0"/>
              </a:rPr>
              <a:t> </a:t>
            </a:r>
            <a:r>
              <a:rPr lang="en-US" sz="2400" dirty="0" smtClean="0">
                <a:latin typeface="Arial Narrow" charset="0"/>
                <a:ea typeface="ＭＳ Ｐゴシック" charset="0"/>
                <a:cs typeface="ＭＳ Ｐゴシック" charset="0"/>
              </a:rPr>
              <a:t>survey </a:t>
            </a:r>
            <a:r>
              <a:rPr lang="en-US" sz="2400" dirty="0" smtClean="0">
                <a:solidFill>
                  <a:schemeClr val="tx2"/>
                </a:solidFill>
                <a:latin typeface="Arial Narrow" charset="0"/>
                <a:ea typeface="ＭＳ Ｐゴシック" charset="0"/>
                <a:cs typeface="ＭＳ Ｐゴシック" charset="0"/>
              </a:rPr>
              <a:t>speed ~ </a:t>
            </a:r>
            <a:r>
              <a:rPr lang="en-US" sz="2400" dirty="0" err="1">
                <a:solidFill>
                  <a:schemeClr val="tx2"/>
                </a:solidFill>
                <a:latin typeface="Arial Narrow" charset="0"/>
                <a:ea typeface="ＭＳ Ｐゴシック" charset="0"/>
                <a:cs typeface="ＭＳ Ｐゴシック" charset="0"/>
              </a:rPr>
              <a:t>ε</a:t>
            </a:r>
            <a:r>
              <a:rPr lang="en-US" sz="2400" dirty="0">
                <a:solidFill>
                  <a:schemeClr val="tx2"/>
                </a:solidFill>
                <a:latin typeface="Arial Narrow" charset="0"/>
                <a:ea typeface="ＭＳ Ｐゴシック" charset="0"/>
                <a:cs typeface="ＭＳ Ｐゴシック" charset="0"/>
              </a:rPr>
              <a:t>.[</a:t>
            </a:r>
            <a:r>
              <a:rPr lang="en-US" sz="2400" dirty="0" err="1">
                <a:solidFill>
                  <a:schemeClr val="tx2"/>
                </a:solidFill>
                <a:latin typeface="Arial Narrow" charset="0"/>
                <a:ea typeface="ＭＳ Ｐゴシック" charset="0"/>
                <a:cs typeface="ＭＳ Ｐゴシック" charset="0"/>
              </a:rPr>
              <a:t>Ω</a:t>
            </a:r>
            <a:r>
              <a:rPr lang="en-US" sz="2400" dirty="0">
                <a:solidFill>
                  <a:schemeClr val="tx2"/>
                </a:solidFill>
                <a:latin typeface="Arial Narrow" charset="0"/>
                <a:ea typeface="ＭＳ Ｐゴシック" charset="0"/>
                <a:cs typeface="ＭＳ Ｐゴシック" charset="0"/>
              </a:rPr>
              <a:t>/A].</a:t>
            </a:r>
            <a:r>
              <a:rPr lang="en-US" sz="2400" dirty="0" smtClean="0">
                <a:solidFill>
                  <a:schemeClr val="tx2"/>
                </a:solidFill>
                <a:latin typeface="Arial Narrow" charset="0"/>
                <a:ea typeface="ＭＳ Ｐゴシック" charset="0"/>
                <a:cs typeface="ＭＳ Ｐゴシック" charset="0"/>
              </a:rPr>
              <a:t>[M/</a:t>
            </a:r>
            <a:r>
              <a:rPr lang="en-US" sz="2400" dirty="0" err="1">
                <a:solidFill>
                  <a:schemeClr val="tx2"/>
                </a:solidFill>
                <a:latin typeface="Arial Narrow" charset="0"/>
                <a:ea typeface="ＭＳ Ｐゴシック" charset="0"/>
                <a:cs typeface="ＭＳ Ｐゴシック" charset="0"/>
              </a:rPr>
              <a:t>σΩ</a:t>
            </a:r>
            <a:r>
              <a:rPr lang="en-US" sz="2400" dirty="0">
                <a:solidFill>
                  <a:schemeClr val="tx2"/>
                </a:solidFill>
                <a:latin typeface="Arial Narrow" charset="0"/>
                <a:ea typeface="ＭＳ Ｐゴシック" charset="0"/>
                <a:cs typeface="ＭＳ Ｐゴシック" charset="0"/>
              </a:rPr>
              <a:t>]    </a:t>
            </a:r>
            <a:r>
              <a:rPr lang="en-US" sz="2400" dirty="0">
                <a:latin typeface="Arial Narrow" charset="0"/>
                <a:ea typeface="ＭＳ Ｐゴシック" charset="0"/>
                <a:cs typeface="ＭＳ Ｐゴシック" charset="0"/>
              </a:rPr>
              <a:t>(</a:t>
            </a:r>
            <a:r>
              <a:rPr lang="en-US" sz="2400" dirty="0" err="1">
                <a:latin typeface="Arial Narrow" charset="0"/>
                <a:ea typeface="ＭＳ Ｐゴシック" charset="0"/>
                <a:cs typeface="ＭＳ Ｐゴシック" charset="0"/>
              </a:rPr>
              <a:t>ε</a:t>
            </a:r>
            <a:r>
              <a:rPr lang="en-US" sz="2400" dirty="0">
                <a:latin typeface="Arial Narrow" charset="0"/>
                <a:ea typeface="ＭＳ Ｐゴシック" charset="0"/>
                <a:cs typeface="ＭＳ Ｐゴシック" charset="0"/>
              </a:rPr>
              <a:t>=efficiency, </a:t>
            </a:r>
            <a:r>
              <a:rPr lang="en-US" sz="2400" dirty="0" err="1">
                <a:latin typeface="Arial Narrow" charset="0"/>
                <a:ea typeface="ＭＳ Ｐゴシック" charset="0"/>
                <a:cs typeface="ＭＳ Ｐゴシック" charset="0"/>
              </a:rPr>
              <a:t>Ω</a:t>
            </a:r>
            <a:r>
              <a:rPr lang="en-US" sz="2400" dirty="0">
                <a:latin typeface="Arial Narrow" charset="0"/>
                <a:ea typeface="ＭＳ Ｐゴシック" charset="0"/>
                <a:cs typeface="ＭＳ Ｐゴシック" charset="0"/>
              </a:rPr>
              <a:t>=</a:t>
            </a:r>
            <a:r>
              <a:rPr lang="en-US" sz="2400" dirty="0" err="1">
                <a:latin typeface="Arial Narrow" charset="0"/>
                <a:ea typeface="ＭＳ Ｐゴシック" charset="0"/>
                <a:cs typeface="ＭＳ Ｐゴシック" charset="0"/>
              </a:rPr>
              <a:t>FoV</a:t>
            </a:r>
            <a:r>
              <a:rPr lang="en-US" sz="2400" dirty="0">
                <a:latin typeface="Arial Narrow" charset="0"/>
                <a:ea typeface="ＭＳ Ｐゴシック" charset="0"/>
                <a:cs typeface="ＭＳ Ｐゴシック" charset="0"/>
              </a:rPr>
              <a:t>, </a:t>
            </a:r>
            <a:r>
              <a:rPr lang="en-US" sz="2400" dirty="0" smtClean="0">
                <a:latin typeface="Arial Narrow" charset="0"/>
                <a:ea typeface="ＭＳ Ｐゴシック" charset="0"/>
                <a:cs typeface="ＭＳ Ｐゴシック" charset="0"/>
              </a:rPr>
              <a:t>M=</a:t>
            </a:r>
            <a:r>
              <a:rPr lang="en-US" sz="2400" dirty="0">
                <a:latin typeface="Arial Narrow" charset="0"/>
                <a:ea typeface="ＭＳ Ｐゴシック" charset="0"/>
                <a:cs typeface="ＭＳ Ｐゴシック" charset="0"/>
              </a:rPr>
              <a:t>multiplex)</a:t>
            </a:r>
          </a:p>
          <a:p>
            <a:pPr eaLnBrk="1" hangingPunct="1">
              <a:buClr>
                <a:srgbClr val="FF0066"/>
              </a:buClr>
              <a:buFont typeface="Wingdings" charset="2"/>
              <a:buChar char="Ø"/>
            </a:pPr>
            <a:r>
              <a:rPr lang="en-US" sz="2400" dirty="0">
                <a:latin typeface="Arial Narrow" charset="0"/>
                <a:ea typeface="ＭＳ Ｐゴシック" charset="0"/>
                <a:cs typeface="ＭＳ Ｐゴシック" charset="0"/>
              </a:rPr>
              <a:t>Limiting cases...</a:t>
            </a:r>
          </a:p>
          <a:p>
            <a:pPr marL="901700" lvl="1" eaLnBrk="1" hangingPunct="1">
              <a:buClr>
                <a:schemeClr val="tx1"/>
              </a:buClr>
            </a:pPr>
            <a:r>
              <a:rPr lang="en-US" sz="2400" dirty="0">
                <a:solidFill>
                  <a:srgbClr val="FFFFFF"/>
                </a:solidFill>
                <a:latin typeface="Arial Narrow" charset="0"/>
                <a:ea typeface="ＭＳ Ｐゴシック" charset="0"/>
              </a:rPr>
              <a:t>Field-limited if </a:t>
            </a:r>
            <a:r>
              <a:rPr lang="en-US" sz="2400" dirty="0" smtClean="0">
                <a:solidFill>
                  <a:srgbClr val="FFFFFF"/>
                </a:solidFill>
                <a:latin typeface="Arial Narrow" charset="0"/>
                <a:ea typeface="ＭＳ Ｐゴシック" charset="0"/>
              </a:rPr>
              <a:t>M&gt;</a:t>
            </a:r>
            <a:r>
              <a:rPr lang="en-US" sz="2400" dirty="0" err="1">
                <a:solidFill>
                  <a:srgbClr val="FFFFFF"/>
                </a:solidFill>
                <a:latin typeface="Arial Narrow" charset="0"/>
                <a:ea typeface="ＭＳ Ｐゴシック" charset="0"/>
              </a:rPr>
              <a:t>σΩ</a:t>
            </a:r>
            <a:r>
              <a:rPr lang="en-US" sz="2400" dirty="0">
                <a:solidFill>
                  <a:srgbClr val="FFFFFF"/>
                </a:solidFill>
                <a:latin typeface="Arial Narrow" charset="0"/>
                <a:ea typeface="ＭＳ Ｐゴシック" charset="0"/>
              </a:rPr>
              <a:t>:  speed ~ </a:t>
            </a:r>
            <a:r>
              <a:rPr lang="en-US" sz="2400" dirty="0" err="1">
                <a:solidFill>
                  <a:srgbClr val="FFFFFF"/>
                </a:solidFill>
                <a:latin typeface="Arial Narrow" charset="0"/>
                <a:ea typeface="ＭＳ Ｐゴシック" charset="0"/>
              </a:rPr>
              <a:t>ε.Ω</a:t>
            </a:r>
            <a:r>
              <a:rPr lang="en-US" sz="2400" dirty="0">
                <a:solidFill>
                  <a:srgbClr val="FFFFFF"/>
                </a:solidFill>
                <a:latin typeface="Arial Narrow" charset="0"/>
                <a:ea typeface="ＭＳ Ｐゴシック" charset="0"/>
              </a:rPr>
              <a:t>/A ~ </a:t>
            </a:r>
            <a:r>
              <a:rPr lang="en-US" sz="2400" dirty="0" err="1">
                <a:solidFill>
                  <a:srgbClr val="FFFFFF"/>
                </a:solidFill>
                <a:latin typeface="Arial Narrow" charset="0"/>
                <a:ea typeface="ＭＳ Ｐゴシック" charset="0"/>
              </a:rPr>
              <a:t>ε.Ω</a:t>
            </a:r>
            <a:endParaRPr lang="en-US" sz="2400" dirty="0">
              <a:solidFill>
                <a:srgbClr val="FFFFFF"/>
              </a:solidFill>
              <a:latin typeface="Arial Narrow" charset="0"/>
              <a:ea typeface="ＭＳ Ｐゴシック" charset="0"/>
            </a:endParaRPr>
          </a:p>
          <a:p>
            <a:pPr marL="901700" lvl="1" eaLnBrk="1" hangingPunct="1">
              <a:buClr>
                <a:schemeClr val="tx1"/>
              </a:buClr>
            </a:pPr>
            <a:r>
              <a:rPr lang="en-US" sz="2400" dirty="0">
                <a:solidFill>
                  <a:srgbClr val="FFFFFF"/>
                </a:solidFill>
                <a:latin typeface="Arial Narrow" charset="0"/>
                <a:ea typeface="ＭＳ Ｐゴシック" charset="0"/>
              </a:rPr>
              <a:t>Multiplex-limited if </a:t>
            </a:r>
            <a:r>
              <a:rPr lang="en-US" sz="2400" dirty="0" smtClean="0">
                <a:solidFill>
                  <a:srgbClr val="FFFFFF"/>
                </a:solidFill>
                <a:latin typeface="Arial Narrow" charset="0"/>
                <a:ea typeface="ＭＳ Ｐゴシック" charset="0"/>
              </a:rPr>
              <a:t>M&lt;</a:t>
            </a:r>
            <a:r>
              <a:rPr lang="en-US" sz="2400" dirty="0">
                <a:solidFill>
                  <a:srgbClr val="FFFFFF"/>
                </a:solidFill>
                <a:latin typeface="Arial Narrow" charset="0"/>
                <a:ea typeface="ＭＳ Ｐゴシック" charset="0"/>
              </a:rPr>
              <a:t>&lt;</a:t>
            </a:r>
            <a:r>
              <a:rPr lang="en-US" sz="2400" dirty="0" err="1">
                <a:solidFill>
                  <a:srgbClr val="FFFFFF"/>
                </a:solidFill>
                <a:latin typeface="Arial Narrow" charset="0"/>
                <a:ea typeface="ＭＳ Ｐゴシック" charset="0"/>
              </a:rPr>
              <a:t>σΩ</a:t>
            </a:r>
            <a:r>
              <a:rPr lang="en-US" sz="2400" dirty="0">
                <a:solidFill>
                  <a:srgbClr val="FFFFFF"/>
                </a:solidFill>
                <a:latin typeface="Arial Narrow" charset="0"/>
                <a:ea typeface="ＭＳ Ｐゴシック" charset="0"/>
              </a:rPr>
              <a:t>:  speed ~ </a:t>
            </a:r>
            <a:r>
              <a:rPr lang="en-US" sz="2400" dirty="0" err="1" smtClean="0">
                <a:solidFill>
                  <a:srgbClr val="FFFFFF"/>
                </a:solidFill>
                <a:latin typeface="Arial Narrow" charset="0"/>
                <a:ea typeface="ＭＳ Ｐゴシック" charset="0"/>
              </a:rPr>
              <a:t>ε.M</a:t>
            </a:r>
            <a:r>
              <a:rPr lang="en-US" sz="2400" dirty="0" smtClean="0">
                <a:solidFill>
                  <a:srgbClr val="FFFFFF"/>
                </a:solidFill>
                <a:latin typeface="Arial Narrow" charset="0"/>
                <a:ea typeface="ＭＳ Ｐゴシック" charset="0"/>
              </a:rPr>
              <a:t>/</a:t>
            </a:r>
            <a:r>
              <a:rPr lang="en-US" sz="2400" dirty="0">
                <a:solidFill>
                  <a:srgbClr val="FFFFFF"/>
                </a:solidFill>
                <a:latin typeface="Arial Narrow" charset="0"/>
                <a:ea typeface="ＭＳ Ｐゴシック" charset="0"/>
              </a:rPr>
              <a:t>(</a:t>
            </a:r>
            <a:r>
              <a:rPr lang="en-US" sz="2400" dirty="0" err="1">
                <a:solidFill>
                  <a:srgbClr val="FFFFFF"/>
                </a:solidFill>
                <a:latin typeface="Arial Narrow" charset="0"/>
                <a:ea typeface="ＭＳ Ｐゴシック" charset="0"/>
              </a:rPr>
              <a:t>A.σ</a:t>
            </a:r>
            <a:r>
              <a:rPr lang="en-US" sz="2400" dirty="0">
                <a:solidFill>
                  <a:srgbClr val="FFFFFF"/>
                </a:solidFill>
                <a:latin typeface="Arial Narrow" charset="0"/>
                <a:ea typeface="ＭＳ Ｐゴシック" charset="0"/>
              </a:rPr>
              <a:t>) ~ </a:t>
            </a:r>
            <a:r>
              <a:rPr lang="en-US" sz="2400" dirty="0" err="1" smtClean="0">
                <a:solidFill>
                  <a:srgbClr val="FFFFFF"/>
                </a:solidFill>
                <a:latin typeface="Arial Narrow" charset="0"/>
                <a:ea typeface="ＭＳ Ｐゴシック" charset="0"/>
              </a:rPr>
              <a:t>ε.M</a:t>
            </a:r>
            <a:endParaRPr lang="en-US" sz="2400" dirty="0">
              <a:solidFill>
                <a:srgbClr val="FFFFFF"/>
              </a:solidFill>
              <a:latin typeface="Arial Narrow" charset="0"/>
              <a:ea typeface="ＭＳ Ｐゴシック" charset="0"/>
            </a:endParaRPr>
          </a:p>
          <a:p>
            <a:pPr eaLnBrk="1" hangingPunct="1">
              <a:buClr>
                <a:srgbClr val="FF0066"/>
              </a:buClr>
              <a:buFont typeface="Wingdings" charset="2"/>
              <a:buChar char="Ø"/>
            </a:pPr>
            <a:r>
              <a:rPr lang="en-US" sz="2400" dirty="0" smtClean="0">
                <a:latin typeface="Arial Narrow" charset="0"/>
                <a:ea typeface="ＭＳ Ｐゴシック" charset="0"/>
                <a:cs typeface="ＭＳ Ｐゴシック" charset="0"/>
              </a:rPr>
              <a:t>MANIFEST</a:t>
            </a:r>
            <a:r>
              <a:rPr lang="en-US" altLang="ja-JP" sz="2400" dirty="0" smtClean="0">
                <a:latin typeface="Arial Narrow" charset="0"/>
                <a:ea typeface="ＭＳ Ｐゴシック" charset="0"/>
                <a:cs typeface="ＭＳ Ｐゴシック" charset="0"/>
              </a:rPr>
              <a:t> survey field: 20’ (GMACS) &amp; 17.5’ (NIRMOS)</a:t>
            </a:r>
            <a:endParaRPr lang="en-US" altLang="ja-JP" sz="2400" dirty="0">
              <a:latin typeface="Arial Narrow" charset="0"/>
              <a:ea typeface="ＭＳ Ｐゴシック" charset="0"/>
              <a:cs typeface="ＭＳ Ｐゴシック" charset="0"/>
            </a:endParaRPr>
          </a:p>
          <a:p>
            <a:pPr marL="0" indent="0" eaLnBrk="1" hangingPunct="1">
              <a:buClr>
                <a:srgbClr val="FF0066"/>
              </a:buClr>
              <a:buNone/>
            </a:pPr>
            <a:r>
              <a:rPr lang="en-US" altLang="ja-JP" sz="2400" dirty="0" smtClean="0">
                <a:latin typeface="Arial Narrow" charset="0"/>
                <a:ea typeface="ＭＳ Ｐゴシック" charset="0"/>
                <a:cs typeface="ＭＳ Ｐゴシック" charset="0"/>
              </a:rPr>
              <a:t>     </a:t>
            </a:r>
            <a:r>
              <a:rPr lang="en-US" altLang="ja-JP" sz="2400" dirty="0">
                <a:latin typeface="Arial Narrow" charset="0"/>
                <a:ea typeface="ＭＳ Ｐゴシック" charset="0"/>
                <a:cs typeface="ＭＳ Ｐゴシック" charset="0"/>
              </a:rPr>
              <a:t>I</a:t>
            </a:r>
            <a:r>
              <a:rPr lang="en-US" altLang="ja-JP" sz="2400" dirty="0" smtClean="0">
                <a:latin typeface="Arial Narrow" charset="0"/>
                <a:ea typeface="ＭＳ Ｐゴシック" charset="0"/>
                <a:cs typeface="ＭＳ Ｐゴシック" charset="0"/>
              </a:rPr>
              <a:t>f </a:t>
            </a:r>
            <a:r>
              <a:rPr lang="en-US" altLang="ja-JP" sz="2400" dirty="0">
                <a:latin typeface="Arial Narrow" charset="0"/>
                <a:ea typeface="ＭＳ Ｐゴシック" charset="0"/>
                <a:cs typeface="ＭＳ Ｐゴシック" charset="0"/>
              </a:rPr>
              <a:t>MANIFEST is </a:t>
            </a:r>
            <a:r>
              <a:rPr lang="en-US" altLang="ja-JP" sz="2400" dirty="0" smtClean="0">
                <a:latin typeface="Arial Narrow" charset="0"/>
                <a:ea typeface="ＭＳ Ｐゴシック" charset="0"/>
                <a:cs typeface="ＭＳ Ｐゴシック" charset="0"/>
              </a:rPr>
              <a:t>about </a:t>
            </a:r>
            <a:r>
              <a:rPr lang="en-US" altLang="ja-JP" sz="2400" dirty="0">
                <a:latin typeface="Arial Narrow" charset="0"/>
                <a:ea typeface="ＭＳ Ｐゴシック" charset="0"/>
                <a:cs typeface="ＭＳ Ｐゴシック" charset="0"/>
              </a:rPr>
              <a:t>throughput-</a:t>
            </a:r>
            <a:r>
              <a:rPr lang="en-US" altLang="ja-JP" sz="2400" dirty="0" smtClean="0">
                <a:latin typeface="Arial Narrow" charset="0"/>
                <a:ea typeface="ＭＳ Ｐゴシック" charset="0"/>
                <a:cs typeface="ＭＳ Ｐゴシック" charset="0"/>
              </a:rPr>
              <a:t>neutral</a:t>
            </a:r>
            <a:r>
              <a:rPr lang="en-US" altLang="ja-JP" sz="2400" dirty="0">
                <a:latin typeface="Arial Narrow" charset="0"/>
                <a:ea typeface="ＭＳ Ｐゴシック" charset="0"/>
                <a:cs typeface="ＭＳ Ｐゴシック" charset="0"/>
              </a:rPr>
              <a:t>:</a:t>
            </a:r>
          </a:p>
          <a:p>
            <a:pPr marL="901700" lvl="1" eaLnBrk="1" hangingPunct="1"/>
            <a:r>
              <a:rPr lang="en-US" sz="2400" dirty="0">
                <a:solidFill>
                  <a:srgbClr val="FFFFFF"/>
                </a:solidFill>
                <a:latin typeface="Arial Narrow" charset="0"/>
                <a:ea typeface="ＭＳ Ｐゴシック" charset="0"/>
              </a:rPr>
              <a:t>GMACS: ~2× gain for both field-limited and multiplex-limited</a:t>
            </a:r>
          </a:p>
          <a:p>
            <a:pPr marL="901700" lvl="1" eaLnBrk="1" hangingPunct="1"/>
            <a:r>
              <a:rPr lang="en-US" sz="2400" dirty="0">
                <a:solidFill>
                  <a:srgbClr val="FFFFFF"/>
                </a:solidFill>
                <a:latin typeface="Arial Narrow" charset="0"/>
                <a:ea typeface="ＭＳ Ｐゴシック" charset="0"/>
              </a:rPr>
              <a:t>NIRMOS: ~4× for field-limited, ~2× gain for multiplex-limited</a:t>
            </a:r>
          </a:p>
          <a:p>
            <a:pPr marL="901700" lvl="1" eaLnBrk="1" hangingPunct="1"/>
            <a:r>
              <a:rPr lang="en-US" sz="2400" dirty="0">
                <a:solidFill>
                  <a:srgbClr val="FFFFFF"/>
                </a:solidFill>
                <a:latin typeface="Arial Narrow" charset="0"/>
                <a:ea typeface="ＭＳ Ｐゴシック" charset="0"/>
              </a:rPr>
              <a:t>G-CLEF: ~43× gain for multi-orders, ~4× gain for all orders</a:t>
            </a:r>
          </a:p>
        </p:txBody>
      </p:sp>
    </p:spTree>
    <p:extLst>
      <p:ext uri="{BB962C8B-B14F-4D97-AF65-F5344CB8AC3E}">
        <p14:creationId xmlns:p14="http://schemas.microsoft.com/office/powerpoint/2010/main" val="6787328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lide Number Placeholder 2"/>
          <p:cNvSpPr>
            <a:spLocks noGrp="1"/>
          </p:cNvSpPr>
          <p:nvPr>
            <p:ph type="sldNum" sz="quarter" idx="11"/>
          </p:nvPr>
        </p:nvSpPr>
        <p:spPr>
          <a:xfrm>
            <a:off x="6553200" y="6230938"/>
            <a:ext cx="2133600" cy="457200"/>
          </a:xfrm>
        </p:spPr>
        <p:txBody>
          <a:bodyPr/>
          <a:lstStyle/>
          <a:p>
            <a:pPr>
              <a:defRPr/>
            </a:pPr>
            <a:fld id="{0C0F235B-96D5-F945-8CA3-E4B0F8CCD19B}" type="slidenum">
              <a:rPr lang="en-AU" b="1"/>
              <a:pPr>
                <a:defRPr/>
              </a:pPr>
              <a:t>12</a:t>
            </a:fld>
            <a:endParaRPr lang="en-AU" b="1" dirty="0"/>
          </a:p>
        </p:txBody>
      </p:sp>
      <p:pic>
        <p:nvPicPr>
          <p:cNvPr id="27650" name="Picture 41" descr="New Picture (8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6381750"/>
            <a:ext cx="9715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402" name="Title 1"/>
          <p:cNvSpPr>
            <a:spLocks/>
          </p:cNvSpPr>
          <p:nvPr/>
        </p:nvSpPr>
        <p:spPr bwMode="auto">
          <a:xfrm>
            <a:off x="1042988" y="277813"/>
            <a:ext cx="6408737" cy="55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defRPr/>
            </a:pPr>
            <a:r>
              <a:rPr lang="en-AU" sz="34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MANIFEST Science Cases</a:t>
            </a:r>
            <a:endParaRPr lang="en-AU" sz="3400" dirty="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</p:txBody>
      </p:sp>
      <p:sp>
        <p:nvSpPr>
          <p:cNvPr id="15410" name="Text Box 50"/>
          <p:cNvSpPr txBox="1">
            <a:spLocks noChangeArrowheads="1"/>
          </p:cNvSpPr>
          <p:nvPr/>
        </p:nvSpPr>
        <p:spPr bwMode="auto">
          <a:xfrm>
            <a:off x="8455025" y="6416675"/>
            <a:ext cx="576263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54000" rIns="5400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AU" sz="1200" dirty="0" smtClean="0">
                <a:cs typeface="Arial" charset="0"/>
              </a:rPr>
              <a:t>/17</a:t>
            </a:r>
            <a:endParaRPr lang="en-AU" sz="1200" dirty="0">
              <a:cs typeface="Arial" charset="0"/>
            </a:endParaRPr>
          </a:p>
        </p:txBody>
      </p:sp>
      <p:sp>
        <p:nvSpPr>
          <p:cNvPr id="19" name="Text Box 8"/>
          <p:cNvSpPr txBox="1">
            <a:spLocks noChangeArrowheads="1"/>
          </p:cNvSpPr>
          <p:nvPr/>
        </p:nvSpPr>
        <p:spPr bwMode="auto">
          <a:xfrm>
            <a:off x="2987675" y="6381750"/>
            <a:ext cx="316865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AU" sz="1200" dirty="0">
                <a:cs typeface="Arial" charset="0"/>
              </a:rPr>
              <a:t>Feeding The </a:t>
            </a:r>
            <a:r>
              <a:rPr lang="en-AU" sz="1200" dirty="0" smtClean="0">
                <a:cs typeface="Arial" charset="0"/>
              </a:rPr>
              <a:t>Giants, Ischia,  August 2011</a:t>
            </a:r>
            <a:endParaRPr lang="en-AU" sz="1200" dirty="0">
              <a:cs typeface="Arial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5343340"/>
              </p:ext>
            </p:extLst>
          </p:nvPr>
        </p:nvGraphicFramePr>
        <p:xfrm>
          <a:off x="755576" y="1628799"/>
          <a:ext cx="7488832" cy="424847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76464"/>
                <a:gridCol w="3312368"/>
              </a:tblGrid>
              <a:tr h="562616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Science Case</a:t>
                      </a:r>
                      <a:endParaRPr lang="en-US" sz="2400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Probes Format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</a:tr>
              <a:tr h="526551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 smtClean="0"/>
                        <a:t>Period of peak stellar formation</a:t>
                      </a:r>
                    </a:p>
                  </a:txBody>
                  <a:tcPr>
                    <a:solidFill>
                      <a:srgbClr val="FF006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1" i="0" dirty="0" smtClean="0"/>
                        <a:t>91 x 1” dia. Starbugs</a:t>
                      </a:r>
                      <a:endParaRPr lang="en-US" sz="2000" b="1" i="0" dirty="0"/>
                    </a:p>
                  </a:txBody>
                  <a:tcPr>
                    <a:solidFill>
                      <a:srgbClr val="FF0066"/>
                    </a:solidFill>
                  </a:tcPr>
                </a:tc>
              </a:tr>
              <a:tr h="526551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 smtClean="0"/>
                        <a:t>Massive galaxy assembly</a:t>
                      </a:r>
                      <a:r>
                        <a:rPr lang="en-US" sz="2000" b="1" baseline="0" dirty="0" smtClean="0"/>
                        <a:t> / AGNs</a:t>
                      </a:r>
                      <a:endParaRPr lang="en-US" sz="2000" b="1" dirty="0" smtClean="0"/>
                    </a:p>
                  </a:txBody>
                  <a:tcPr>
                    <a:solidFill>
                      <a:srgbClr val="FF006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1" i="0" dirty="0" smtClean="0"/>
                        <a:t>14 x 2.5” dia. Starbugs</a:t>
                      </a:r>
                      <a:endParaRPr lang="en-US" sz="2000" b="1" i="0" dirty="0"/>
                    </a:p>
                  </a:txBody>
                  <a:tcPr>
                    <a:solidFill>
                      <a:srgbClr val="FF0066"/>
                    </a:solidFill>
                  </a:tcPr>
                </a:tc>
              </a:tr>
              <a:tr h="526551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 smtClean="0"/>
                        <a:t>Evolution</a:t>
                      </a:r>
                      <a:r>
                        <a:rPr lang="en-US" sz="2000" b="1" baseline="0" dirty="0" smtClean="0"/>
                        <a:t> of galaxy clustering</a:t>
                      </a:r>
                      <a:endParaRPr lang="en-US" sz="2000" b="1" dirty="0" smtClean="0"/>
                    </a:p>
                  </a:txBody>
                  <a:tcPr>
                    <a:solidFill>
                      <a:srgbClr val="FF006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1" i="0" dirty="0" smtClean="0"/>
                        <a:t>1 x 8.2” dia. Starbugs</a:t>
                      </a:r>
                      <a:endParaRPr lang="en-US" sz="2000" b="1" i="0" dirty="0"/>
                    </a:p>
                  </a:txBody>
                  <a:tcPr>
                    <a:solidFill>
                      <a:srgbClr val="FF0066"/>
                    </a:solidFill>
                  </a:tcPr>
                </a:tc>
              </a:tr>
              <a:tr h="526551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 smtClean="0"/>
                        <a:t>IGM Tomography</a:t>
                      </a:r>
                    </a:p>
                  </a:txBody>
                  <a:tcPr>
                    <a:solidFill>
                      <a:srgbClr val="3366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1" i="0" dirty="0" smtClean="0"/>
                        <a:t>436 x 1” dia. Starbugs</a:t>
                      </a:r>
                      <a:endParaRPr lang="en-US" sz="2000" b="1" i="0" dirty="0"/>
                    </a:p>
                  </a:txBody>
                  <a:tcPr>
                    <a:solidFill>
                      <a:srgbClr val="3366FF"/>
                    </a:solidFill>
                  </a:tcPr>
                </a:tc>
              </a:tr>
              <a:tr h="526551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 smtClean="0"/>
                        <a:t>Dark Matter Distribution</a:t>
                      </a:r>
                    </a:p>
                  </a:txBody>
                  <a:tcPr>
                    <a:solidFill>
                      <a:srgbClr val="3366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1" i="0" dirty="0" smtClean="0"/>
                        <a:t>1 x 19” dia. IFU</a:t>
                      </a:r>
                      <a:endParaRPr lang="en-US" sz="2000" b="1" i="0" dirty="0"/>
                    </a:p>
                  </a:txBody>
                  <a:tcPr>
                    <a:solidFill>
                      <a:srgbClr val="3366FF"/>
                    </a:solidFill>
                  </a:tcPr>
                </a:tc>
              </a:tr>
              <a:tr h="526551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 err="1" smtClean="0"/>
                        <a:t>Reionization</a:t>
                      </a:r>
                      <a:r>
                        <a:rPr lang="en-US" sz="2000" b="1" dirty="0" smtClean="0"/>
                        <a:t> &amp; 1</a:t>
                      </a:r>
                      <a:r>
                        <a:rPr lang="en-US" sz="2000" b="1" baseline="30000" dirty="0" smtClean="0"/>
                        <a:t>st</a:t>
                      </a:r>
                      <a:r>
                        <a:rPr lang="en-US" sz="2000" b="1" dirty="0" smtClean="0"/>
                        <a:t> lights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00FF"/>
                        </a:gs>
                        <a:gs pos="99000">
                          <a:srgbClr val="FF0066"/>
                        </a:gs>
                        <a:gs pos="1000">
                          <a:srgbClr val="3366FF"/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1" i="0" dirty="0" smtClean="0"/>
                        <a:t>436 X 1”; 1x 8.2”; 91 x 1”</a:t>
                      </a:r>
                      <a:endParaRPr lang="en-US" sz="2000" b="1" i="0" dirty="0"/>
                    </a:p>
                  </a:txBody>
                  <a:tcPr>
                    <a:gradFill flip="none" rotWithShape="1">
                      <a:gsLst>
                        <a:gs pos="0">
                          <a:srgbClr val="0000FF"/>
                        </a:gs>
                        <a:gs pos="99000">
                          <a:srgbClr val="FF0066"/>
                        </a:gs>
                        <a:gs pos="1000">
                          <a:srgbClr val="3366FF"/>
                        </a:gs>
                      </a:gsLst>
                      <a:lin ang="0" scaled="1"/>
                      <a:tileRect/>
                    </a:gradFill>
                  </a:tcPr>
                </a:tc>
              </a:tr>
              <a:tr h="526551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 smtClean="0"/>
                        <a:t>Local galaxies Archaeology</a:t>
                      </a:r>
                    </a:p>
                  </a:txBody>
                  <a:tcPr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1" i="0" dirty="0" smtClean="0"/>
                        <a:t>40 x 1” dia. Starbugs</a:t>
                      </a:r>
                      <a:endParaRPr lang="en-US" sz="2000" b="1" i="0" dirty="0"/>
                    </a:p>
                  </a:txBody>
                  <a:tcPr>
                    <a:solidFill>
                      <a:srgbClr val="FF9900"/>
                    </a:solidFill>
                  </a:tcPr>
                </a:tc>
              </a:tr>
            </a:tbl>
          </a:graphicData>
        </a:graphic>
      </p:graphicFrame>
      <p:grpSp>
        <p:nvGrpSpPr>
          <p:cNvPr id="3" name="Group 2"/>
          <p:cNvGrpSpPr/>
          <p:nvPr/>
        </p:nvGrpSpPr>
        <p:grpSpPr>
          <a:xfrm>
            <a:off x="1835696" y="1052513"/>
            <a:ext cx="5471666" cy="5270500"/>
            <a:chOff x="1835696" y="1052513"/>
            <a:chExt cx="5471666" cy="5270500"/>
          </a:xfrm>
        </p:grpSpPr>
        <p:grpSp>
          <p:nvGrpSpPr>
            <p:cNvPr id="8" name="Group 7"/>
            <p:cNvGrpSpPr/>
            <p:nvPr/>
          </p:nvGrpSpPr>
          <p:grpSpPr>
            <a:xfrm>
              <a:off x="1979712" y="1052513"/>
              <a:ext cx="5327650" cy="5270500"/>
              <a:chOff x="1979712" y="1052513"/>
              <a:chExt cx="5327650" cy="5270500"/>
            </a:xfrm>
          </p:grpSpPr>
          <p:pic>
            <p:nvPicPr>
              <p:cNvPr id="9" name="Picture 240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79712" y="1052513"/>
                <a:ext cx="5327650" cy="52705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0" name="Title 1"/>
              <p:cNvSpPr txBox="1">
                <a:spLocks/>
              </p:cNvSpPr>
              <p:nvPr/>
            </p:nvSpPr>
            <p:spPr bwMode="auto">
              <a:xfrm>
                <a:off x="5580112" y="1052736"/>
                <a:ext cx="1656183" cy="6480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  <a:ext uri="{FAA26D3D-D897-4be2-8F04-BA451C77F1D7}">
                  <ma14:placeholderFlag xmlns:ma14="http://schemas.microsoft.com/office/mac/drawingml/2011/main" val="1"/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>
                <a:lvl1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2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+mj-lt"/>
                    <a:ea typeface="+mj-ea"/>
                    <a:cs typeface="+mj-cs"/>
                  </a:defRPr>
                </a:lvl1pPr>
                <a:lvl2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2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ea typeface="ＭＳ Ｐゴシック" charset="0"/>
                    <a:cs typeface="Arial" charset="0"/>
                  </a:defRPr>
                </a:lvl2pPr>
                <a:lvl3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2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ea typeface="ＭＳ Ｐゴシック" charset="0"/>
                    <a:cs typeface="Arial" charset="0"/>
                  </a:defRPr>
                </a:lvl3pPr>
                <a:lvl4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2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ea typeface="ＭＳ Ｐゴシック" charset="0"/>
                    <a:cs typeface="Arial" charset="0"/>
                  </a:defRPr>
                </a:lvl4pPr>
                <a:lvl5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2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ea typeface="ＭＳ Ｐゴシック" charset="0"/>
                    <a:cs typeface="Arial" charset="0"/>
                  </a:defRPr>
                </a:lvl5pPr>
                <a:lvl6pPr marL="457200" algn="ctr" rtl="0" fontAlgn="base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2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ea typeface="ＭＳ Ｐゴシック" charset="0"/>
                    <a:cs typeface="Arial" charset="0"/>
                  </a:defRPr>
                </a:lvl6pPr>
                <a:lvl7pPr marL="914400" algn="ctr" rtl="0" fontAlgn="base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2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ea typeface="ＭＳ Ｐゴシック" charset="0"/>
                    <a:cs typeface="Arial" charset="0"/>
                  </a:defRPr>
                </a:lvl7pPr>
                <a:lvl8pPr marL="1371600" algn="ctr" rtl="0" fontAlgn="base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2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ea typeface="ＭＳ Ｐゴシック" charset="0"/>
                    <a:cs typeface="Arial" charset="0"/>
                  </a:defRPr>
                </a:lvl8pPr>
                <a:lvl9pPr marL="1828800" algn="ctr" rtl="0" fontAlgn="base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2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ea typeface="ＭＳ Ｐゴシック" charset="0"/>
                    <a:cs typeface="Arial" charset="0"/>
                  </a:defRPr>
                </a:lvl9pPr>
              </a:lstStyle>
              <a:p>
                <a:pPr algn="r" eaLnBrk="1" hangingPunct="1">
                  <a:defRPr/>
                </a:pPr>
                <a:r>
                  <a:rPr lang="en-AU" sz="1800" dirty="0" smtClean="0"/>
                  <a:t> </a:t>
                </a:r>
                <a:r>
                  <a:rPr lang="en-AU" sz="1800" dirty="0">
                    <a:solidFill>
                      <a:schemeClr val="bg2"/>
                    </a:solidFill>
                    <a:latin typeface="+mn-lt"/>
                  </a:rPr>
                  <a:t>P</a:t>
                </a:r>
                <a:r>
                  <a:rPr lang="en-AU" sz="1800" dirty="0" smtClean="0">
                    <a:solidFill>
                      <a:schemeClr val="bg2"/>
                    </a:solidFill>
                    <a:latin typeface="+mn-lt"/>
                  </a:rPr>
                  <a:t>arking position </a:t>
                </a:r>
              </a:p>
            </p:txBody>
          </p:sp>
        </p:grpSp>
        <p:sp>
          <p:nvSpPr>
            <p:cNvPr id="11" name="Title 1"/>
            <p:cNvSpPr txBox="1">
              <a:spLocks/>
            </p:cNvSpPr>
            <p:nvPr/>
          </p:nvSpPr>
          <p:spPr bwMode="auto">
            <a:xfrm>
              <a:off x="1835696" y="1124743"/>
              <a:ext cx="1656183" cy="4320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  <a:ext uri="{FAA26D3D-D897-4be2-8F04-BA451C77F1D7}">
                <ma14:placeholderFlag xmlns:ma14="http://schemas.microsoft.com/office/mac/drawingml/2011/main" val="1"/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>
              <a:lvl1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lt"/>
                  <a:ea typeface="+mj-ea"/>
                  <a:cs typeface="+mj-cs"/>
                </a:defRPr>
              </a:lvl1pPr>
              <a:lvl2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ea typeface="ＭＳ Ｐゴシック" charset="0"/>
                  <a:cs typeface="Arial" charset="0"/>
                </a:defRPr>
              </a:lvl2pPr>
              <a:lvl3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ea typeface="ＭＳ Ｐゴシック" charset="0"/>
                  <a:cs typeface="Arial" charset="0"/>
                </a:defRPr>
              </a:lvl3pPr>
              <a:lvl4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ea typeface="ＭＳ Ｐゴシック" charset="0"/>
                  <a:cs typeface="Arial" charset="0"/>
                </a:defRPr>
              </a:lvl4pPr>
              <a:lvl5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ea typeface="ＭＳ Ｐゴシック" charset="0"/>
                  <a:cs typeface="Arial" charset="0"/>
                </a:defRPr>
              </a:lvl5pPr>
              <a:lvl6pPr marL="4572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ea typeface="ＭＳ Ｐゴシック" charset="0"/>
                  <a:cs typeface="Arial" charset="0"/>
                </a:defRPr>
              </a:lvl6pPr>
              <a:lvl7pPr marL="9144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ea typeface="ＭＳ Ｐゴシック" charset="0"/>
                  <a:cs typeface="Arial" charset="0"/>
                </a:defRPr>
              </a:lvl7pPr>
              <a:lvl8pPr marL="13716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ea typeface="ＭＳ Ｐゴシック" charset="0"/>
                  <a:cs typeface="Arial" charset="0"/>
                </a:defRPr>
              </a:lvl8pPr>
              <a:lvl9pPr marL="18288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ea typeface="ＭＳ Ｐゴシック" charset="0"/>
                  <a:cs typeface="Arial" charset="0"/>
                </a:defRPr>
              </a:lvl9pPr>
            </a:lstStyle>
            <a:p>
              <a:pPr eaLnBrk="1" hangingPunct="1">
                <a:defRPr/>
              </a:pPr>
              <a:r>
                <a:rPr lang="en-AU" sz="1800" dirty="0" smtClean="0"/>
                <a:t> </a:t>
              </a:r>
              <a:r>
                <a:rPr lang="en-AU" sz="1800" dirty="0" smtClean="0">
                  <a:solidFill>
                    <a:schemeClr val="bg2"/>
                  </a:solidFill>
                  <a:latin typeface="+mn-lt"/>
                </a:rPr>
                <a:t>566 Starbugs </a:t>
              </a:r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2"/>
          <p:cNvSpPr>
            <a:spLocks noGrp="1"/>
          </p:cNvSpPr>
          <p:nvPr>
            <p:ph type="sldNum" sz="quarter" idx="11"/>
          </p:nvPr>
        </p:nvSpPr>
        <p:spPr>
          <a:xfrm>
            <a:off x="6553200" y="6230938"/>
            <a:ext cx="2133600" cy="457200"/>
          </a:xfrm>
        </p:spPr>
        <p:txBody>
          <a:bodyPr/>
          <a:lstStyle/>
          <a:p>
            <a:pPr>
              <a:defRPr/>
            </a:pPr>
            <a:fld id="{F1FEEA4F-ED17-664E-BBBA-E598E58604AF}" type="slidenum">
              <a:rPr lang="en-AU" b="1"/>
              <a:pPr>
                <a:defRPr/>
              </a:pPr>
              <a:t>13</a:t>
            </a:fld>
            <a:endParaRPr lang="en-AU" b="1" dirty="0"/>
          </a:p>
        </p:txBody>
      </p:sp>
      <p:pic>
        <p:nvPicPr>
          <p:cNvPr id="22535" name="Picture 11" descr="New Picture (8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6381750"/>
            <a:ext cx="9715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05" name="Text Box 13"/>
          <p:cNvSpPr txBox="1">
            <a:spLocks noChangeArrowheads="1"/>
          </p:cNvSpPr>
          <p:nvPr/>
        </p:nvSpPr>
        <p:spPr bwMode="auto">
          <a:xfrm>
            <a:off x="8455025" y="6416675"/>
            <a:ext cx="576263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54000" rIns="5400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AU" sz="1200" dirty="0" smtClean="0">
                <a:cs typeface="Arial" charset="0"/>
              </a:rPr>
              <a:t>/17</a:t>
            </a:r>
            <a:endParaRPr lang="en-AU" sz="1200" dirty="0">
              <a:cs typeface="Arial" charset="0"/>
            </a:endParaRPr>
          </a:p>
        </p:txBody>
      </p:sp>
      <p:sp>
        <p:nvSpPr>
          <p:cNvPr id="14" name="Text Box 8"/>
          <p:cNvSpPr txBox="1">
            <a:spLocks noChangeArrowheads="1"/>
          </p:cNvSpPr>
          <p:nvPr/>
        </p:nvSpPr>
        <p:spPr bwMode="auto">
          <a:xfrm>
            <a:off x="2987675" y="6381750"/>
            <a:ext cx="316865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AU" sz="1200" dirty="0">
                <a:cs typeface="Arial" charset="0"/>
              </a:rPr>
              <a:t>Feeding The </a:t>
            </a:r>
            <a:r>
              <a:rPr lang="en-AU" sz="1200" dirty="0" smtClean="0">
                <a:cs typeface="Arial" charset="0"/>
              </a:rPr>
              <a:t>Giants, Ischia,  August </a:t>
            </a:r>
            <a:r>
              <a:rPr lang="en-AU" sz="1200" dirty="0">
                <a:cs typeface="Arial" charset="0"/>
              </a:rPr>
              <a:t>2011</a:t>
            </a:r>
          </a:p>
        </p:txBody>
      </p:sp>
      <p:sp>
        <p:nvSpPr>
          <p:cNvPr id="28" name="Rectangle 3"/>
          <p:cNvSpPr txBox="1">
            <a:spLocks noChangeArrowheads="1"/>
          </p:cNvSpPr>
          <p:nvPr/>
        </p:nvSpPr>
        <p:spPr>
          <a:xfrm>
            <a:off x="179512" y="332656"/>
            <a:ext cx="8784976" cy="2304256"/>
          </a:xfrm>
          <a:prstGeom prst="rect">
            <a:avLst/>
          </a:prstGeom>
        </p:spPr>
        <p:txBody>
          <a:bodyPr rIns="166389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90000"/>
              <a:buFont typeface="Wingdings" charset="0"/>
              <a:buBlip>
                <a:blip r:embed="rId3"/>
              </a:buBlip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Arial" charset="0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90000"/>
              <a:buFont typeface="Wingdings" charset="0"/>
              <a:buBlip>
                <a:blip r:embed="rId4"/>
              </a:buBlip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Arial" charset="0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Arial" charset="0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charset="0"/>
              <a:buBlip>
                <a:blip r:embed="rId5"/>
              </a:buBlip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Arial" charset="0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charset="0"/>
              <a:buBlip>
                <a:blip r:embed="rId5"/>
              </a:buBlip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Arial" charset="0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charset="0"/>
              <a:buBlip>
                <a:blip r:embed="rId5"/>
              </a:buBlip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Arial" charset="0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charset="0"/>
              <a:buBlip>
                <a:blip r:embed="rId5"/>
              </a:buBlip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Arial" charset="0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charset="0"/>
              <a:buBlip>
                <a:blip r:embed="rId5"/>
              </a:buBlip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Arial" charset="0"/>
                <a:cs typeface="+mn-cs"/>
              </a:defRPr>
            </a:lvl9pPr>
          </a:lstStyle>
          <a:p>
            <a:pPr marL="0" indent="0" algn="ctr" eaLnBrk="1" hangingPunct="1">
              <a:spcBef>
                <a:spcPts val="600"/>
              </a:spcBef>
              <a:buNone/>
            </a:pPr>
            <a:r>
              <a:rPr lang="en-US" b="1" dirty="0">
                <a:latin typeface="Arial Narrow" charset="0"/>
                <a:ea typeface="ＭＳ Ｐゴシック" charset="0"/>
                <a:cs typeface="ＭＳ Ｐゴシック" charset="0"/>
              </a:rPr>
              <a:t>G</a:t>
            </a:r>
            <a:r>
              <a:rPr lang="en-US" b="1" dirty="0" smtClean="0">
                <a:latin typeface="Arial Narrow" charset="0"/>
                <a:ea typeface="ＭＳ Ｐゴシック" charset="0"/>
                <a:cs typeface="ＭＳ Ｐゴシック" charset="0"/>
              </a:rPr>
              <a:t>alaxy mass </a:t>
            </a:r>
            <a:r>
              <a:rPr lang="en-US" b="1" dirty="0">
                <a:latin typeface="Arial Narrow" charset="0"/>
                <a:ea typeface="ＭＳ Ｐゴシック" charset="0"/>
                <a:cs typeface="ＭＳ Ｐゴシック" charset="0"/>
              </a:rPr>
              <a:t>a</a:t>
            </a:r>
            <a:r>
              <a:rPr lang="en-US" b="1" dirty="0" smtClean="0">
                <a:latin typeface="Arial Narrow" charset="0"/>
                <a:ea typeface="ＭＳ Ｐゴシック" charset="0"/>
                <a:cs typeface="ＭＳ Ｐゴシック" charset="0"/>
              </a:rPr>
              <a:t>ssembly &amp; physical processes</a:t>
            </a:r>
          </a:p>
          <a:p>
            <a:pPr eaLnBrk="1" hangingPunct="1">
              <a:spcBef>
                <a:spcPts val="1000"/>
              </a:spcBef>
              <a:buClr>
                <a:srgbClr val="FF0000"/>
              </a:buClr>
              <a:buFont typeface="Wingdings" charset="2"/>
              <a:buChar char="Ø"/>
            </a:pPr>
            <a:r>
              <a:rPr lang="en-US" sz="2900" dirty="0" smtClean="0">
                <a:latin typeface="Arial Narrow" charset="0"/>
                <a:ea typeface="ＭＳ Ｐゴシック" charset="0"/>
                <a:cs typeface="ＭＳ Ｐゴシック" charset="0"/>
              </a:rPr>
              <a:t>Spatially resolved spectroscopy </a:t>
            </a:r>
            <a:r>
              <a:rPr lang="en-US" sz="2700" dirty="0" smtClean="0">
                <a:latin typeface="Arial Narrow" charset="0"/>
                <a:ea typeface="ＭＳ Ｐゴシック" charset="0"/>
                <a:cs typeface="ＭＳ Ｐゴシック" charset="0"/>
              </a:rPr>
              <a:t>(SFR</a:t>
            </a:r>
            <a:r>
              <a:rPr lang="en-US" sz="2800" dirty="0" smtClean="0">
                <a:latin typeface="Arial Narrow" charset="0"/>
                <a:ea typeface="ＭＳ Ｐゴシック" charset="0"/>
                <a:cs typeface="ＭＳ Ｐゴシック" charset="0"/>
              </a:rPr>
              <a:t>, </a:t>
            </a:r>
            <a:r>
              <a:rPr lang="en-US" sz="2800" dirty="0" err="1" smtClean="0">
                <a:latin typeface="Arial Narrow" charset="0"/>
                <a:ea typeface="ＭＳ Ｐゴシック" charset="0"/>
                <a:cs typeface="ＭＳ Ｐゴシック" charset="0"/>
              </a:rPr>
              <a:t>metallicity</a:t>
            </a:r>
            <a:r>
              <a:rPr lang="en-US" sz="2800" dirty="0" smtClean="0">
                <a:latin typeface="Arial Narrow" charset="0"/>
                <a:ea typeface="ＭＳ Ｐゴシック" charset="0"/>
                <a:cs typeface="ＭＳ Ｐゴシック" charset="0"/>
              </a:rPr>
              <a:t> &amp; dynamics</a:t>
            </a:r>
            <a:r>
              <a:rPr lang="en-US" sz="2700" dirty="0" smtClean="0">
                <a:latin typeface="Arial Narrow" charset="0"/>
                <a:ea typeface="ＭＳ Ｐゴシック" charset="0"/>
                <a:cs typeface="ＭＳ Ｐゴシック" charset="0"/>
              </a:rPr>
              <a:t>)</a:t>
            </a:r>
          </a:p>
          <a:p>
            <a:pPr eaLnBrk="1" hangingPunct="1">
              <a:spcBef>
                <a:spcPts val="1000"/>
              </a:spcBef>
              <a:buClr>
                <a:srgbClr val="FF0000"/>
              </a:buClr>
              <a:buFont typeface="Wingdings" charset="2"/>
              <a:buChar char="Ø"/>
            </a:pPr>
            <a:r>
              <a:rPr lang="en-US" sz="2800" dirty="0" smtClean="0">
                <a:latin typeface="Arial Narrow" charset="0"/>
                <a:ea typeface="ＭＳ Ｐゴシック" charset="0"/>
                <a:cs typeface="ＭＳ Ｐゴシック" charset="0"/>
              </a:rPr>
              <a:t>14</a:t>
            </a:r>
            <a:r>
              <a:rPr lang="en-US" sz="2900" dirty="0" smtClean="0">
                <a:latin typeface="Arial Narrow" charset="0"/>
                <a:ea typeface="ＭＳ Ｐゴシック" charset="0"/>
                <a:cs typeface="ＭＳ Ｐゴシック" charset="0"/>
              </a:rPr>
              <a:t> x 2” field </a:t>
            </a:r>
            <a:r>
              <a:rPr lang="en-US" sz="2800" dirty="0" smtClean="0">
                <a:latin typeface="Arial Narrow" charset="0"/>
                <a:ea typeface="ＭＳ Ｐゴシック" charset="0"/>
                <a:cs typeface="ＭＳ Ｐゴシック" charset="0"/>
              </a:rPr>
              <a:t>IFU</a:t>
            </a:r>
            <a:r>
              <a:rPr lang="en-US" sz="2900" dirty="0" smtClean="0">
                <a:latin typeface="Arial Narrow" charset="0"/>
                <a:ea typeface="ＭＳ Ｐゴシック" charset="0"/>
                <a:cs typeface="ＭＳ Ｐゴシック" charset="0"/>
              </a:rPr>
              <a:t> feeding </a:t>
            </a:r>
            <a:r>
              <a:rPr lang="en-US" sz="2800" dirty="0" smtClean="0">
                <a:latin typeface="Arial Narrow" charset="0"/>
                <a:ea typeface="ＭＳ Ｐゴシック" charset="0"/>
                <a:cs typeface="ＭＳ Ｐゴシック" charset="0"/>
              </a:rPr>
              <a:t>NIRMOS</a:t>
            </a:r>
            <a:r>
              <a:rPr lang="en-US" sz="2900" dirty="0" smtClean="0">
                <a:latin typeface="Arial Narrow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700" dirty="0" smtClean="0">
                <a:latin typeface="Arial Narrow" charset="0"/>
                <a:ea typeface="ＭＳ Ｐゴシック" charset="0"/>
                <a:cs typeface="ＭＳ Ｐゴシック" charset="0"/>
              </a:rPr>
              <a:t>(</a:t>
            </a:r>
            <a:r>
              <a:rPr lang="en-US" sz="2700" dirty="0">
                <a:latin typeface="Arial Narrow" charset="0"/>
                <a:ea typeface="ＭＳ Ｐゴシック" charset="0"/>
                <a:cs typeface="ＭＳ Ｐゴシック" charset="0"/>
              </a:rPr>
              <a:t>1</a:t>
            </a:r>
            <a:r>
              <a:rPr lang="en-US" altLang="ja-JP" sz="2700" dirty="0" smtClean="0">
                <a:latin typeface="Arial Narrow" charset="0"/>
                <a:ea typeface="ＭＳ Ｐゴシック" charset="0"/>
                <a:cs typeface="ＭＳ Ｐゴシック" charset="0"/>
              </a:rPr>
              <a:t>-1.65</a:t>
            </a:r>
            <a:r>
              <a:rPr lang="en-US" altLang="ja-JP" sz="2700" dirty="0" smtClean="0"/>
              <a:t>μ</a:t>
            </a:r>
            <a:r>
              <a:rPr lang="en-US" altLang="ja-JP" sz="2700" dirty="0" smtClean="0">
                <a:latin typeface="Arial Narrow" charset="0"/>
                <a:ea typeface="ＭＳ Ｐゴシック" charset="0"/>
                <a:cs typeface="ＭＳ Ｐゴシック" charset="0"/>
              </a:rPr>
              <a:t>m, </a:t>
            </a:r>
            <a:r>
              <a:rPr lang="en-US" sz="2700" dirty="0" smtClean="0">
                <a:latin typeface="Arial Narrow" charset="0"/>
                <a:ea typeface="ＭＳ Ｐゴシック" charset="0"/>
                <a:cs typeface="ＭＳ Ｐゴシック" charset="0"/>
              </a:rPr>
              <a:t>R ~ 5.10</a:t>
            </a:r>
            <a:r>
              <a:rPr lang="en-US" sz="2700" b="1" baseline="30000" dirty="0" smtClean="0">
                <a:latin typeface="Arial Narrow" charset="0"/>
                <a:ea typeface="ＭＳ Ｐゴシック" charset="0"/>
                <a:cs typeface="ＭＳ Ｐゴシック" charset="0"/>
              </a:rPr>
              <a:t>3</a:t>
            </a:r>
            <a:r>
              <a:rPr lang="en-US" sz="2700" dirty="0" smtClean="0">
                <a:latin typeface="Arial Narrow" charset="0"/>
                <a:ea typeface="ＭＳ Ｐゴシック" charset="0"/>
                <a:cs typeface="ＭＳ Ｐゴシック" charset="0"/>
              </a:rPr>
              <a:t>)</a:t>
            </a:r>
            <a:r>
              <a:rPr lang="en-AU" sz="2400" dirty="0">
                <a:sym typeface="Wingdings 3" charset="0"/>
              </a:rPr>
              <a:t> </a:t>
            </a:r>
            <a:r>
              <a:rPr lang="en-AU" sz="2400" dirty="0" smtClean="0">
                <a:sym typeface="Wingdings 3" charset="0"/>
              </a:rPr>
              <a:t/>
            </a:r>
            <a:br>
              <a:rPr lang="en-AU" sz="2400" dirty="0" smtClean="0">
                <a:sym typeface="Wingdings 3" charset="0"/>
              </a:rPr>
            </a:br>
            <a:r>
              <a:rPr lang="en-AU" sz="2700" dirty="0" smtClean="0">
                <a:latin typeface="Arial Narrow"/>
                <a:cs typeface="Arial Narrow"/>
                <a:sym typeface="Wingdings 3" charset="0"/>
              </a:rPr>
              <a:t> </a:t>
            </a:r>
            <a:r>
              <a:rPr lang="en-US" sz="2700" dirty="0">
                <a:latin typeface="Arial Narrow"/>
                <a:ea typeface="ＭＳ Ｐゴシック" charset="0"/>
                <a:cs typeface="Arial Narrow"/>
              </a:rPr>
              <a:t>survey of </a:t>
            </a:r>
            <a:r>
              <a:rPr lang="en-US" sz="2700" dirty="0" smtClean="0">
                <a:latin typeface="Arial Narrow"/>
                <a:ea typeface="ＭＳ Ｐゴシック" charset="0"/>
                <a:cs typeface="Arial Narrow"/>
              </a:rPr>
              <a:t>10</a:t>
            </a:r>
            <a:r>
              <a:rPr lang="en-US" sz="2700" b="1" baseline="30000" dirty="0" smtClean="0">
                <a:latin typeface="Arial Narrow"/>
                <a:ea typeface="ＭＳ Ｐゴシック" charset="0"/>
                <a:cs typeface="Arial Narrow"/>
              </a:rPr>
              <a:t>3</a:t>
            </a:r>
            <a:r>
              <a:rPr lang="en-US" sz="2700" dirty="0" smtClean="0">
                <a:latin typeface="Arial Narrow"/>
                <a:ea typeface="ＭＳ Ｐゴシック" charset="0"/>
                <a:cs typeface="Arial Narrow"/>
              </a:rPr>
              <a:t> galaxies in ~ 25 nights</a:t>
            </a:r>
            <a:endParaRPr lang="en-US" sz="2700" dirty="0">
              <a:latin typeface="Arial Narrow"/>
              <a:ea typeface="ＭＳ Ｐゴシック" charset="0"/>
              <a:cs typeface="Arial Narrow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323528" y="2852117"/>
            <a:ext cx="9001000" cy="3382963"/>
            <a:chOff x="323528" y="2852117"/>
            <a:chExt cx="9001000" cy="3382963"/>
          </a:xfrm>
        </p:grpSpPr>
        <p:pic>
          <p:nvPicPr>
            <p:cNvPr id="29" name="Picture 9" descr="MFSfig9-2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3528" y="2852117"/>
              <a:ext cx="8568952" cy="33829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" name="TextBox 29"/>
            <p:cNvSpPr txBox="1"/>
            <p:nvPr/>
          </p:nvSpPr>
          <p:spPr>
            <a:xfrm>
              <a:off x="6372200" y="2886035"/>
              <a:ext cx="2952328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2400" i="1" dirty="0" smtClean="0">
                  <a:solidFill>
                    <a:schemeClr val="bg1"/>
                  </a:solidFill>
                  <a:latin typeface="+mn-lt"/>
                  <a:ea typeface="ヒラギノ角ゴ ProN W3" charset="-128"/>
                  <a:cs typeface="ヒラギノ角ゴ ProN W3" charset="-128"/>
                </a:rPr>
                <a:t>GDDS </a:t>
              </a:r>
              <a:r>
                <a:rPr lang="en-US" sz="2400" i="1" dirty="0">
                  <a:solidFill>
                    <a:schemeClr val="bg1"/>
                  </a:solidFill>
                  <a:latin typeface="+mn-lt"/>
                  <a:ea typeface="ヒラギノ角ゴ ProN W3" charset="-128"/>
                  <a:cs typeface="ヒラギノ角ゴ ProN W3" charset="-128"/>
                </a:rPr>
                <a:t>z~</a:t>
              </a:r>
              <a:r>
                <a:rPr lang="en-US" sz="2400" i="1" dirty="0" smtClean="0">
                  <a:solidFill>
                    <a:schemeClr val="bg1"/>
                  </a:solidFill>
                  <a:latin typeface="+mn-lt"/>
                  <a:ea typeface="ヒラギノ角ゴ ProN W3" charset="-128"/>
                  <a:cs typeface="ヒラギノ角ゴ ProN W3" charset="-128"/>
                </a:rPr>
                <a:t>1.5 galaxies</a:t>
              </a:r>
              <a:endParaRPr lang="en-US" sz="2400" i="1" dirty="0">
                <a:solidFill>
                  <a:schemeClr val="bg1"/>
                </a:solidFill>
                <a:latin typeface="+mn-lt"/>
                <a:ea typeface="ヒラギノ角ゴ ProN W3" charset="-128"/>
                <a:cs typeface="ヒラギノ角ゴ ProN W3" charset="-128"/>
              </a:endParaRPr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2"/>
          <p:cNvSpPr>
            <a:spLocks noGrp="1"/>
          </p:cNvSpPr>
          <p:nvPr>
            <p:ph type="sldNum" sz="quarter" idx="11"/>
          </p:nvPr>
        </p:nvSpPr>
        <p:spPr>
          <a:xfrm>
            <a:off x="6553200" y="6230938"/>
            <a:ext cx="2133600" cy="457200"/>
          </a:xfrm>
        </p:spPr>
        <p:txBody>
          <a:bodyPr/>
          <a:lstStyle/>
          <a:p>
            <a:pPr>
              <a:defRPr/>
            </a:pPr>
            <a:fld id="{F1FEEA4F-ED17-664E-BBBA-E598E58604AF}" type="slidenum">
              <a:rPr lang="en-AU" b="1"/>
              <a:pPr>
                <a:defRPr/>
              </a:pPr>
              <a:t>14</a:t>
            </a:fld>
            <a:endParaRPr lang="en-AU" b="1" dirty="0"/>
          </a:p>
        </p:txBody>
      </p:sp>
      <p:pic>
        <p:nvPicPr>
          <p:cNvPr id="22535" name="Picture 11" descr="New Picture (8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6381750"/>
            <a:ext cx="9715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05" name="Text Box 13"/>
          <p:cNvSpPr txBox="1">
            <a:spLocks noChangeArrowheads="1"/>
          </p:cNvSpPr>
          <p:nvPr/>
        </p:nvSpPr>
        <p:spPr bwMode="auto">
          <a:xfrm>
            <a:off x="8455025" y="6416675"/>
            <a:ext cx="576263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54000" rIns="5400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AU" sz="1200" dirty="0" smtClean="0">
                <a:cs typeface="Arial" charset="0"/>
              </a:rPr>
              <a:t>/17</a:t>
            </a:r>
            <a:endParaRPr lang="en-AU" sz="1200" dirty="0">
              <a:cs typeface="Arial" charset="0"/>
            </a:endParaRPr>
          </a:p>
        </p:txBody>
      </p:sp>
      <p:sp>
        <p:nvSpPr>
          <p:cNvPr id="14" name="Text Box 8"/>
          <p:cNvSpPr txBox="1">
            <a:spLocks noChangeArrowheads="1"/>
          </p:cNvSpPr>
          <p:nvPr/>
        </p:nvSpPr>
        <p:spPr bwMode="auto">
          <a:xfrm>
            <a:off x="2987675" y="6381750"/>
            <a:ext cx="316865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AU" sz="1200" dirty="0">
                <a:cs typeface="Arial" charset="0"/>
              </a:rPr>
              <a:t>Feeding The </a:t>
            </a:r>
            <a:r>
              <a:rPr lang="en-AU" sz="1200" dirty="0" smtClean="0">
                <a:cs typeface="Arial" charset="0"/>
              </a:rPr>
              <a:t>Giants, Ischia,  August </a:t>
            </a:r>
            <a:r>
              <a:rPr lang="en-AU" sz="1200" dirty="0">
                <a:cs typeface="Arial" charset="0"/>
              </a:rPr>
              <a:t>2011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755576" y="3068960"/>
            <a:ext cx="8051800" cy="3278634"/>
            <a:chOff x="755576" y="2348880"/>
            <a:chExt cx="8051800" cy="3422650"/>
          </a:xfrm>
        </p:grpSpPr>
        <p:grpSp>
          <p:nvGrpSpPr>
            <p:cNvPr id="18" name="Group 4"/>
            <p:cNvGrpSpPr>
              <a:grpSpLocks/>
            </p:cNvGrpSpPr>
            <p:nvPr/>
          </p:nvGrpSpPr>
          <p:grpSpPr bwMode="auto">
            <a:xfrm>
              <a:off x="755576" y="2348880"/>
              <a:ext cx="8051800" cy="3422650"/>
              <a:chOff x="0" y="68"/>
              <a:chExt cx="5072" cy="2156"/>
            </a:xfrm>
          </p:grpSpPr>
          <p:pic>
            <p:nvPicPr>
              <p:cNvPr id="19" name="Picture 5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8492"/>
              <a:stretch>
                <a:fillRect/>
              </a:stretch>
            </p:blipFill>
            <p:spPr bwMode="auto">
              <a:xfrm>
                <a:off x="0" y="68"/>
                <a:ext cx="5072" cy="215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pic>
          <p:sp>
            <p:nvSpPr>
              <p:cNvPr id="20" name="Rectangle 6"/>
              <p:cNvSpPr>
                <a:spLocks/>
              </p:cNvSpPr>
              <p:nvPr/>
            </p:nvSpPr>
            <p:spPr bwMode="auto">
              <a:xfrm>
                <a:off x="152" y="96"/>
                <a:ext cx="1200" cy="224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57799" bIns="0"/>
              <a:lstStyle/>
              <a:p>
                <a:pPr marL="55563"/>
                <a:r>
                  <a:rPr lang="en-US" sz="2400" dirty="0">
                    <a:solidFill>
                      <a:schemeClr val="tx1"/>
                    </a:solidFill>
                    <a:latin typeface="Arial Narrow" charset="0"/>
                    <a:cs typeface="Arial Narrow" charset="0"/>
                  </a:rPr>
                  <a:t>Gemini 10hr</a:t>
                </a:r>
              </a:p>
            </p:txBody>
          </p:sp>
          <p:sp>
            <p:nvSpPr>
              <p:cNvPr id="21" name="Rectangle 7"/>
              <p:cNvSpPr>
                <a:spLocks/>
              </p:cNvSpPr>
              <p:nvPr/>
            </p:nvSpPr>
            <p:spPr bwMode="auto">
              <a:xfrm>
                <a:off x="152" y="1104"/>
                <a:ext cx="1208" cy="224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800000"/>
                <a:headEnd type="none" w="med" len="med"/>
                <a:tailEnd type="none" w="med" len="med"/>
              </a:ln>
            </p:spPr>
            <p:txBody>
              <a:bodyPr lIns="0" tIns="0" rIns="57799" bIns="0"/>
              <a:lstStyle/>
              <a:p>
                <a:pPr marL="57147">
                  <a:defRPr/>
                </a:pPr>
                <a:r>
                  <a:rPr lang="en-US" sz="2400" dirty="0">
                    <a:solidFill>
                      <a:schemeClr val="tx1"/>
                    </a:solidFill>
                    <a:latin typeface="+mn-lt"/>
                    <a:ea typeface="Arial Narrow"/>
                    <a:cs typeface="Arial Narrow"/>
                  </a:rPr>
                  <a:t>GMT 10hr</a:t>
                </a:r>
              </a:p>
            </p:txBody>
          </p:sp>
          <p:sp>
            <p:nvSpPr>
              <p:cNvPr id="22" name="Rectangle 8"/>
              <p:cNvSpPr>
                <a:spLocks/>
              </p:cNvSpPr>
              <p:nvPr/>
            </p:nvSpPr>
            <p:spPr bwMode="auto">
              <a:xfrm>
                <a:off x="4037" y="1589"/>
                <a:ext cx="888" cy="2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57799" bIns="0"/>
              <a:lstStyle/>
              <a:p>
                <a:pPr>
                  <a:lnSpc>
                    <a:spcPct val="90000"/>
                  </a:lnSpc>
                  <a:spcBef>
                    <a:spcPts val="1200"/>
                  </a:spcBef>
                </a:pPr>
                <a:r>
                  <a:rPr lang="en-US" sz="2000" i="1" dirty="0">
                    <a:solidFill>
                      <a:schemeClr val="bg1"/>
                    </a:solidFill>
                    <a:latin typeface="Arial Narrow" charset="0"/>
                    <a:cs typeface="Arial Narrow" charset="0"/>
                  </a:rPr>
                  <a:t>Lyα forest</a:t>
                </a:r>
              </a:p>
            </p:txBody>
          </p:sp>
          <p:sp>
            <p:nvSpPr>
              <p:cNvPr id="23" name="Rectangle 9"/>
              <p:cNvSpPr>
                <a:spLocks/>
              </p:cNvSpPr>
              <p:nvPr/>
            </p:nvSpPr>
            <p:spPr bwMode="auto">
              <a:xfrm>
                <a:off x="1588" y="808"/>
                <a:ext cx="3304" cy="184"/>
              </a:xfrm>
              <a:prstGeom prst="rect">
                <a:avLst/>
              </a:prstGeom>
              <a:noFill/>
              <a:ln w="12700" cap="flat">
                <a:noFill/>
                <a:miter lim="800000"/>
                <a:headEnd type="none" w="med" len="med"/>
                <a:tailEnd type="none" w="med" len="med"/>
              </a:ln>
            </p:spPr>
            <p:txBody>
              <a:bodyPr lIns="0" tIns="0" rIns="57799" bIns="0"/>
              <a:lstStyle/>
              <a:p>
                <a:pPr marL="57147" algn="r">
                  <a:defRPr/>
                </a:pPr>
                <a:r>
                  <a:rPr lang="en-US" sz="2200" i="1" dirty="0">
                    <a:solidFill>
                      <a:schemeClr val="bg1"/>
                    </a:solidFill>
                    <a:latin typeface="+mn-lt"/>
                    <a:ea typeface="Arial Narrow"/>
                    <a:cs typeface="Arial Narrow"/>
                  </a:rPr>
                  <a:t>Simulated LBG </a:t>
                </a:r>
                <a:r>
                  <a:rPr lang="en-US" sz="2200" i="1" dirty="0" smtClean="0">
                    <a:solidFill>
                      <a:schemeClr val="bg1"/>
                    </a:solidFill>
                    <a:latin typeface="+mn-lt"/>
                    <a:ea typeface="Arial Narrow"/>
                    <a:cs typeface="Arial Narrow"/>
                  </a:rPr>
                  <a:t>spectrum </a:t>
                </a:r>
                <a:r>
                  <a:rPr lang="en-US" sz="2200" i="1" dirty="0">
                    <a:solidFill>
                      <a:schemeClr val="bg1"/>
                    </a:solidFill>
                    <a:latin typeface="+mn-lt"/>
                    <a:ea typeface="Arial Narrow"/>
                    <a:cs typeface="Arial Narrow"/>
                  </a:rPr>
                  <a:t>(z=4) at R=</a:t>
                </a:r>
                <a:r>
                  <a:rPr lang="en-US" sz="2200" i="1" dirty="0" smtClean="0">
                    <a:solidFill>
                      <a:schemeClr val="bg1"/>
                    </a:solidFill>
                    <a:latin typeface="+mn-lt"/>
                    <a:ea typeface="Arial Narrow"/>
                    <a:cs typeface="Arial Narrow"/>
                  </a:rPr>
                  <a:t>10</a:t>
                </a:r>
                <a:r>
                  <a:rPr lang="en-US" sz="2200" i="1" baseline="30000" dirty="0" smtClean="0">
                    <a:solidFill>
                      <a:schemeClr val="bg1"/>
                    </a:solidFill>
                    <a:latin typeface="+mn-lt"/>
                    <a:ea typeface="Arial Narrow"/>
                    <a:cs typeface="Arial Narrow"/>
                  </a:rPr>
                  <a:t>4</a:t>
                </a:r>
                <a:endParaRPr lang="en-US" sz="2200" i="1" baseline="30000" dirty="0">
                  <a:solidFill>
                    <a:schemeClr val="bg1"/>
                  </a:solidFill>
                  <a:latin typeface="+mn-lt"/>
                  <a:ea typeface="Arial Narrow"/>
                  <a:cs typeface="Arial Narrow"/>
                </a:endParaRPr>
              </a:p>
            </p:txBody>
          </p:sp>
        </p:grpSp>
        <p:sp>
          <p:nvSpPr>
            <p:cNvPr id="25" name="Rectangle 6"/>
            <p:cNvSpPr>
              <a:spLocks/>
            </p:cNvSpPr>
            <p:nvPr/>
          </p:nvSpPr>
          <p:spPr bwMode="auto">
            <a:xfrm>
              <a:off x="971600" y="2348880"/>
              <a:ext cx="1905000" cy="3556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57799" bIns="0"/>
            <a:lstStyle/>
            <a:p>
              <a:pPr marL="55563"/>
              <a:r>
                <a:rPr lang="en-US" sz="2400" dirty="0" smtClean="0">
                  <a:solidFill>
                    <a:schemeClr val="bg1"/>
                  </a:solidFill>
                  <a:latin typeface="Arial Narrow" charset="0"/>
                  <a:cs typeface="Arial Narrow" charset="0"/>
                </a:rPr>
                <a:t>Gemini </a:t>
              </a:r>
              <a:r>
                <a:rPr lang="en-US" sz="2400" dirty="0">
                  <a:solidFill>
                    <a:schemeClr val="bg1"/>
                  </a:solidFill>
                  <a:latin typeface="Arial Narrow" charset="0"/>
                  <a:cs typeface="Arial Narrow" charset="0"/>
                </a:rPr>
                <a:t>10hr</a:t>
              </a:r>
            </a:p>
          </p:txBody>
        </p:sp>
        <p:sp>
          <p:nvSpPr>
            <p:cNvPr id="27" name="Rectangle 7"/>
            <p:cNvSpPr>
              <a:spLocks/>
            </p:cNvSpPr>
            <p:nvPr/>
          </p:nvSpPr>
          <p:spPr bwMode="auto">
            <a:xfrm>
              <a:off x="971600" y="3933056"/>
              <a:ext cx="1917700" cy="35560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57799" bIns="0"/>
            <a:lstStyle/>
            <a:p>
              <a:pPr marL="57147">
                <a:defRPr/>
              </a:pPr>
              <a:r>
                <a:rPr lang="en-US" sz="2400" dirty="0">
                  <a:solidFill>
                    <a:schemeClr val="bg1"/>
                  </a:solidFill>
                  <a:latin typeface="Arial Narrow"/>
                  <a:ea typeface="Arial Narrow"/>
                  <a:cs typeface="Arial Narrow"/>
                </a:rPr>
                <a:t>GMT 10hr</a:t>
              </a:r>
            </a:p>
          </p:txBody>
        </p:sp>
      </p:grpSp>
      <p:sp>
        <p:nvSpPr>
          <p:cNvPr id="28" name="Rectangle 3"/>
          <p:cNvSpPr txBox="1">
            <a:spLocks noChangeArrowheads="1"/>
          </p:cNvSpPr>
          <p:nvPr/>
        </p:nvSpPr>
        <p:spPr>
          <a:xfrm>
            <a:off x="179512" y="332656"/>
            <a:ext cx="8784976" cy="2520280"/>
          </a:xfrm>
          <a:prstGeom prst="rect">
            <a:avLst/>
          </a:prstGeom>
        </p:spPr>
        <p:txBody>
          <a:bodyPr rIns="166389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90000"/>
              <a:buFont typeface="Wingdings" charset="0"/>
              <a:buBlip>
                <a:blip r:embed="rId4"/>
              </a:buBlip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Arial" charset="0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90000"/>
              <a:buFont typeface="Wingdings" charset="0"/>
              <a:buBlip>
                <a:blip r:embed="rId5"/>
              </a:buBlip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Arial" charset="0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Arial" charset="0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charset="0"/>
              <a:buBlip>
                <a:blip r:embed="rId6"/>
              </a:buBlip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Arial" charset="0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charset="0"/>
              <a:buBlip>
                <a:blip r:embed="rId6"/>
              </a:buBlip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Arial" charset="0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charset="0"/>
              <a:buBlip>
                <a:blip r:embed="rId6"/>
              </a:buBlip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Arial" charset="0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charset="0"/>
              <a:buBlip>
                <a:blip r:embed="rId6"/>
              </a:buBlip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Arial" charset="0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charset="0"/>
              <a:buBlip>
                <a:blip r:embed="rId6"/>
              </a:buBlip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Arial" charset="0"/>
                <a:cs typeface="+mn-cs"/>
              </a:defRPr>
            </a:lvl9pPr>
          </a:lstStyle>
          <a:p>
            <a:pPr marL="0" indent="0" algn="ctr" eaLnBrk="1" hangingPunct="1">
              <a:spcBef>
                <a:spcPts val="600"/>
              </a:spcBef>
              <a:buNone/>
            </a:pPr>
            <a:r>
              <a:rPr lang="en-US" b="1" dirty="0" smtClean="0">
                <a:latin typeface="Arial Narrow" charset="0"/>
                <a:ea typeface="ＭＳ Ｐゴシック" charset="0"/>
                <a:cs typeface="ＭＳ Ｐゴシック" charset="0"/>
              </a:rPr>
              <a:t>IGM </a:t>
            </a:r>
            <a:r>
              <a:rPr lang="en-US" b="1" dirty="0">
                <a:latin typeface="Arial Narrow" charset="0"/>
                <a:ea typeface="ＭＳ Ｐゴシック" charset="0"/>
                <a:cs typeface="ＭＳ Ｐゴシック" charset="0"/>
              </a:rPr>
              <a:t>T</a:t>
            </a:r>
            <a:r>
              <a:rPr lang="en-US" b="1" dirty="0" smtClean="0">
                <a:latin typeface="Arial Narrow" charset="0"/>
                <a:ea typeface="ＭＳ Ｐゴシック" charset="0"/>
                <a:cs typeface="ＭＳ Ｐゴシック" charset="0"/>
              </a:rPr>
              <a:t>omography using Lyman break galaxies</a:t>
            </a:r>
          </a:p>
          <a:p>
            <a:pPr eaLnBrk="1" hangingPunct="1">
              <a:spcBef>
                <a:spcPts val="1000"/>
              </a:spcBef>
              <a:buClr>
                <a:srgbClr val="FF0000"/>
              </a:buClr>
              <a:buFont typeface="Wingdings" charset="2"/>
              <a:buChar char="Ø"/>
            </a:pPr>
            <a:r>
              <a:rPr lang="en-US" sz="2900" dirty="0">
                <a:latin typeface="Arial Narrow" charset="0"/>
                <a:ea typeface="ＭＳ Ｐゴシック" charset="0"/>
                <a:cs typeface="ＭＳ Ｐゴシック" charset="0"/>
              </a:rPr>
              <a:t>R</a:t>
            </a:r>
            <a:r>
              <a:rPr lang="en-US" sz="2900" dirty="0" smtClean="0">
                <a:latin typeface="Arial Narrow" charset="0"/>
                <a:ea typeface="ＭＳ Ｐゴシック" charset="0"/>
                <a:cs typeface="ＭＳ Ｐゴシック" charset="0"/>
              </a:rPr>
              <a:t>econstruct the IGM 3D small-scale structure by densely sampling the Lyα forest over large areas of sky</a:t>
            </a:r>
          </a:p>
          <a:p>
            <a:pPr eaLnBrk="1" hangingPunct="1">
              <a:spcBef>
                <a:spcPts val="1000"/>
              </a:spcBef>
              <a:buClr>
                <a:srgbClr val="FF0000"/>
              </a:buClr>
              <a:buFont typeface="Wingdings" charset="2"/>
              <a:buChar char="Ø"/>
            </a:pPr>
            <a:r>
              <a:rPr lang="en-US" sz="2800" dirty="0" smtClean="0">
                <a:latin typeface="Arial Narrow" charset="0"/>
                <a:ea typeface="ＭＳ Ｐゴシック" charset="0"/>
                <a:cs typeface="ＭＳ Ｐゴシック" charset="0"/>
              </a:rPr>
              <a:t>436</a:t>
            </a:r>
            <a:r>
              <a:rPr lang="en-US" sz="2900" dirty="0" smtClean="0">
                <a:latin typeface="Arial Narrow" charset="0"/>
                <a:ea typeface="ＭＳ Ｐゴシック" charset="0"/>
                <a:cs typeface="ＭＳ Ｐゴシック" charset="0"/>
              </a:rPr>
              <a:t> image-slicing </a:t>
            </a:r>
            <a:r>
              <a:rPr lang="en-US" sz="2800" dirty="0" smtClean="0">
                <a:latin typeface="Arial Narrow" charset="0"/>
                <a:ea typeface="ＭＳ Ｐゴシック" charset="0"/>
                <a:cs typeface="ＭＳ Ｐゴシック" charset="0"/>
              </a:rPr>
              <a:t>IFU</a:t>
            </a:r>
            <a:r>
              <a:rPr lang="en-US" sz="2900" dirty="0" smtClean="0">
                <a:latin typeface="Arial Narrow" charset="0"/>
                <a:ea typeface="ＭＳ Ｐゴシック" charset="0"/>
                <a:cs typeface="ＭＳ Ｐゴシック" charset="0"/>
              </a:rPr>
              <a:t> feeding </a:t>
            </a:r>
            <a:r>
              <a:rPr lang="en-US" sz="2800" dirty="0" smtClean="0">
                <a:latin typeface="Arial Narrow" charset="0"/>
                <a:ea typeface="ＭＳ Ｐゴシック" charset="0"/>
                <a:cs typeface="ＭＳ Ｐゴシック" charset="0"/>
              </a:rPr>
              <a:t>GMACS</a:t>
            </a:r>
            <a:r>
              <a:rPr lang="en-US" sz="2900" dirty="0" smtClean="0">
                <a:latin typeface="Arial Narrow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700" dirty="0" smtClean="0">
                <a:latin typeface="Arial Narrow" charset="0"/>
                <a:ea typeface="ＭＳ Ｐゴシック" charset="0"/>
                <a:cs typeface="ＭＳ Ｐゴシック" charset="0"/>
              </a:rPr>
              <a:t>(</a:t>
            </a:r>
            <a:r>
              <a:rPr lang="en-US" altLang="ja-JP" sz="2700" dirty="0">
                <a:latin typeface="Arial Narrow" charset="0"/>
                <a:ea typeface="ＭＳ Ｐゴシック" charset="0"/>
                <a:cs typeface="ＭＳ Ｐゴシック" charset="0"/>
              </a:rPr>
              <a:t>0.36-</a:t>
            </a:r>
            <a:r>
              <a:rPr lang="en-US" altLang="ja-JP" sz="2700" dirty="0" smtClean="0">
                <a:latin typeface="Arial Narrow" charset="0"/>
                <a:ea typeface="ＭＳ Ｐゴシック" charset="0"/>
                <a:cs typeface="ＭＳ Ｐゴシック" charset="0"/>
              </a:rPr>
              <a:t>0.52</a:t>
            </a:r>
            <a:r>
              <a:rPr lang="en-US" altLang="ja-JP" sz="2700" dirty="0" smtClean="0"/>
              <a:t>μ</a:t>
            </a:r>
            <a:r>
              <a:rPr lang="en-US" altLang="ja-JP" sz="2700" dirty="0" smtClean="0">
                <a:latin typeface="Arial Narrow" charset="0"/>
                <a:ea typeface="ＭＳ Ｐゴシック" charset="0"/>
                <a:cs typeface="ＭＳ Ｐゴシック" charset="0"/>
              </a:rPr>
              <a:t>m, </a:t>
            </a:r>
            <a:r>
              <a:rPr lang="en-US" sz="2700" dirty="0" smtClean="0">
                <a:latin typeface="Arial Narrow" charset="0"/>
                <a:ea typeface="ＭＳ Ｐゴシック" charset="0"/>
                <a:cs typeface="ＭＳ Ｐゴシック" charset="0"/>
              </a:rPr>
              <a:t>R ~ 10</a:t>
            </a:r>
            <a:r>
              <a:rPr lang="en-US" sz="2700" baseline="30000" dirty="0" smtClean="0">
                <a:latin typeface="Arial Narrow" charset="0"/>
                <a:ea typeface="ＭＳ Ｐゴシック" charset="0"/>
                <a:cs typeface="ＭＳ Ｐゴシック" charset="0"/>
              </a:rPr>
              <a:t>4</a:t>
            </a:r>
            <a:r>
              <a:rPr lang="en-US" sz="2700" dirty="0" smtClean="0">
                <a:latin typeface="Arial Narrow" charset="0"/>
                <a:ea typeface="ＭＳ Ｐゴシック" charset="0"/>
                <a:cs typeface="ＭＳ Ｐゴシック" charset="0"/>
              </a:rPr>
              <a:t>)</a:t>
            </a:r>
            <a:br>
              <a:rPr lang="en-US" sz="2700" dirty="0" smtClean="0">
                <a:latin typeface="Arial Narrow" charset="0"/>
                <a:ea typeface="ＭＳ Ｐゴシック" charset="0"/>
                <a:cs typeface="ＭＳ Ｐゴシック" charset="0"/>
              </a:rPr>
            </a:br>
            <a:r>
              <a:rPr lang="en-AU" sz="2800" dirty="0">
                <a:sym typeface="Wingdings 3" charset="0"/>
              </a:rPr>
              <a:t> </a:t>
            </a:r>
            <a:r>
              <a:rPr lang="en-US" sz="2800" dirty="0">
                <a:latin typeface="Arial Narrow" charset="0"/>
                <a:ea typeface="ＭＳ Ｐゴシック" charset="0"/>
                <a:cs typeface="ＭＳ Ｐゴシック" charset="0"/>
              </a:rPr>
              <a:t>survey </a:t>
            </a:r>
            <a:r>
              <a:rPr lang="en-US" sz="2800" dirty="0" smtClean="0">
                <a:latin typeface="Arial Narrow" charset="0"/>
                <a:ea typeface="ＭＳ Ｐゴシック" charset="0"/>
                <a:cs typeface="ＭＳ Ｐゴシック" charset="0"/>
              </a:rPr>
              <a:t>of 4000 LBG over 1 deg</a:t>
            </a:r>
            <a:r>
              <a:rPr lang="en-US" sz="2800" baseline="30000" dirty="0" smtClean="0">
                <a:latin typeface="Arial Narrow" charset="0"/>
                <a:ea typeface="ＭＳ Ｐゴシック" charset="0"/>
                <a:cs typeface="ＭＳ Ｐゴシック" charset="0"/>
              </a:rPr>
              <a:t>2</a:t>
            </a:r>
            <a:r>
              <a:rPr lang="en-US" sz="2800" dirty="0" smtClean="0">
                <a:latin typeface="Arial Narrow" charset="0"/>
                <a:ea typeface="ＭＳ Ｐゴシック" charset="0"/>
                <a:cs typeface="ＭＳ Ｐゴシック" charset="0"/>
              </a:rPr>
              <a:t> at S/N 10 in 10 nights</a:t>
            </a:r>
            <a:endParaRPr lang="en-US" sz="2700" dirty="0">
              <a:latin typeface="Arial Narrow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74827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2"/>
          <p:cNvSpPr>
            <a:spLocks noGrp="1"/>
          </p:cNvSpPr>
          <p:nvPr>
            <p:ph type="sldNum" sz="quarter" idx="11"/>
          </p:nvPr>
        </p:nvSpPr>
        <p:spPr>
          <a:xfrm>
            <a:off x="6553200" y="6230938"/>
            <a:ext cx="2133600" cy="457200"/>
          </a:xfrm>
        </p:spPr>
        <p:txBody>
          <a:bodyPr/>
          <a:lstStyle/>
          <a:p>
            <a:pPr>
              <a:defRPr/>
            </a:pPr>
            <a:fld id="{F1FEEA4F-ED17-664E-BBBA-E598E58604AF}" type="slidenum">
              <a:rPr lang="en-AU" b="1"/>
              <a:pPr>
                <a:defRPr/>
              </a:pPr>
              <a:t>15</a:t>
            </a:fld>
            <a:endParaRPr lang="en-AU" b="1" dirty="0"/>
          </a:p>
        </p:txBody>
      </p:sp>
      <p:pic>
        <p:nvPicPr>
          <p:cNvPr id="22535" name="Picture 11" descr="New Picture (8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6381750"/>
            <a:ext cx="9715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05" name="Text Box 13"/>
          <p:cNvSpPr txBox="1">
            <a:spLocks noChangeArrowheads="1"/>
          </p:cNvSpPr>
          <p:nvPr/>
        </p:nvSpPr>
        <p:spPr bwMode="auto">
          <a:xfrm>
            <a:off x="8455025" y="6416675"/>
            <a:ext cx="576263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54000" rIns="5400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AU" sz="1200" dirty="0" smtClean="0">
                <a:cs typeface="Arial" charset="0"/>
              </a:rPr>
              <a:t>/17</a:t>
            </a:r>
            <a:endParaRPr lang="en-AU" sz="1200" dirty="0">
              <a:cs typeface="Arial" charset="0"/>
            </a:endParaRPr>
          </a:p>
        </p:txBody>
      </p:sp>
      <p:sp>
        <p:nvSpPr>
          <p:cNvPr id="14" name="Text Box 8"/>
          <p:cNvSpPr txBox="1">
            <a:spLocks noChangeArrowheads="1"/>
          </p:cNvSpPr>
          <p:nvPr/>
        </p:nvSpPr>
        <p:spPr bwMode="auto">
          <a:xfrm>
            <a:off x="2987675" y="6381750"/>
            <a:ext cx="316865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AU" sz="1200" dirty="0">
                <a:cs typeface="Arial" charset="0"/>
              </a:rPr>
              <a:t>Feeding The </a:t>
            </a:r>
            <a:r>
              <a:rPr lang="en-AU" sz="1200" dirty="0" smtClean="0">
                <a:cs typeface="Arial" charset="0"/>
              </a:rPr>
              <a:t>Giants, Ischia,  August </a:t>
            </a:r>
            <a:r>
              <a:rPr lang="en-AU" sz="1200" dirty="0">
                <a:cs typeface="Arial" charset="0"/>
              </a:rPr>
              <a:t>2011</a:t>
            </a:r>
          </a:p>
        </p:txBody>
      </p:sp>
      <p:sp>
        <p:nvSpPr>
          <p:cNvPr id="28" name="Rectangle 3"/>
          <p:cNvSpPr txBox="1">
            <a:spLocks noChangeArrowheads="1"/>
          </p:cNvSpPr>
          <p:nvPr/>
        </p:nvSpPr>
        <p:spPr>
          <a:xfrm>
            <a:off x="179512" y="332656"/>
            <a:ext cx="8784976" cy="2520280"/>
          </a:xfrm>
          <a:prstGeom prst="rect">
            <a:avLst/>
          </a:prstGeom>
        </p:spPr>
        <p:txBody>
          <a:bodyPr rIns="166389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90000"/>
              <a:buFont typeface="Wingdings" charset="0"/>
              <a:buBlip>
                <a:blip r:embed="rId3"/>
              </a:buBlip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Arial" charset="0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90000"/>
              <a:buFont typeface="Wingdings" charset="0"/>
              <a:buBlip>
                <a:blip r:embed="rId4"/>
              </a:buBlip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Arial" charset="0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Arial" charset="0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charset="0"/>
              <a:buBlip>
                <a:blip r:embed="rId5"/>
              </a:buBlip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Arial" charset="0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charset="0"/>
              <a:buBlip>
                <a:blip r:embed="rId5"/>
              </a:buBlip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Arial" charset="0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charset="0"/>
              <a:buBlip>
                <a:blip r:embed="rId5"/>
              </a:buBlip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Arial" charset="0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charset="0"/>
              <a:buBlip>
                <a:blip r:embed="rId5"/>
              </a:buBlip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Arial" charset="0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charset="0"/>
              <a:buBlip>
                <a:blip r:embed="rId5"/>
              </a:buBlip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Arial" charset="0"/>
                <a:cs typeface="+mn-cs"/>
              </a:defRPr>
            </a:lvl9pPr>
          </a:lstStyle>
          <a:p>
            <a:pPr marL="0" indent="0" algn="ctr" eaLnBrk="1" hangingPunct="1">
              <a:spcBef>
                <a:spcPts val="600"/>
              </a:spcBef>
              <a:buNone/>
            </a:pPr>
            <a:r>
              <a:rPr lang="en-US" b="1" dirty="0" smtClean="0">
                <a:latin typeface="Arial Narrow" charset="0"/>
                <a:ea typeface="ＭＳ Ｐゴシック" charset="0"/>
                <a:cs typeface="ＭＳ Ｐゴシック" charset="0"/>
              </a:rPr>
              <a:t>Stellar formation history in Local Group galaxies</a:t>
            </a:r>
          </a:p>
          <a:p>
            <a:pPr eaLnBrk="1" hangingPunct="1">
              <a:spcBef>
                <a:spcPts val="1000"/>
              </a:spcBef>
              <a:buClr>
                <a:srgbClr val="FF0000"/>
              </a:buClr>
              <a:buFont typeface="Wingdings" charset="2"/>
              <a:buChar char="Ø"/>
            </a:pPr>
            <a:r>
              <a:rPr lang="en-US" sz="2900" dirty="0" smtClean="0">
                <a:latin typeface="Arial Narrow" charset="0"/>
                <a:ea typeface="ＭＳ Ｐゴシック" charset="0"/>
                <a:cs typeface="ＭＳ Ｐゴシック" charset="0"/>
              </a:rPr>
              <a:t>Accurate chemical abundances of RGB stars</a:t>
            </a:r>
          </a:p>
          <a:p>
            <a:pPr eaLnBrk="1" hangingPunct="1">
              <a:spcBef>
                <a:spcPts val="1000"/>
              </a:spcBef>
              <a:buClr>
                <a:srgbClr val="FF0000"/>
              </a:buClr>
              <a:buFont typeface="Wingdings" charset="2"/>
              <a:buChar char="Ø"/>
            </a:pPr>
            <a:r>
              <a:rPr lang="en-US" sz="2800" dirty="0" smtClean="0">
                <a:latin typeface="Arial Narrow" charset="0"/>
                <a:ea typeface="ＭＳ Ｐゴシック" charset="0"/>
                <a:cs typeface="ＭＳ Ｐゴシック" charset="0"/>
              </a:rPr>
              <a:t>43 simultaneous spectral chunks with G-CLEF</a:t>
            </a:r>
            <a:r>
              <a:rPr lang="en-US" sz="2900" dirty="0" smtClean="0">
                <a:latin typeface="Arial Narrow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700" dirty="0" smtClean="0">
                <a:latin typeface="Arial Narrow" charset="0"/>
                <a:ea typeface="ＭＳ Ｐゴシック" charset="0"/>
                <a:cs typeface="ＭＳ Ｐゴシック" charset="0"/>
              </a:rPr>
              <a:t>(R ~ 3.10</a:t>
            </a:r>
            <a:r>
              <a:rPr lang="en-US" sz="2700" baseline="30000" dirty="0" smtClean="0">
                <a:latin typeface="Arial Narrow" charset="0"/>
                <a:ea typeface="ＭＳ Ｐゴシック" charset="0"/>
                <a:cs typeface="ＭＳ Ｐゴシック" charset="0"/>
              </a:rPr>
              <a:t>4</a:t>
            </a:r>
            <a:r>
              <a:rPr lang="en-US" sz="2700" dirty="0" smtClean="0">
                <a:latin typeface="Arial Narrow" charset="0"/>
                <a:ea typeface="ＭＳ Ｐゴシック" charset="0"/>
                <a:cs typeface="ＭＳ Ｐゴシック" charset="0"/>
              </a:rPr>
              <a:t>)</a:t>
            </a:r>
            <a:br>
              <a:rPr lang="en-US" sz="2700" dirty="0" smtClean="0">
                <a:latin typeface="Arial Narrow" charset="0"/>
                <a:ea typeface="ＭＳ Ｐゴシック" charset="0"/>
                <a:cs typeface="ＭＳ Ｐゴシック" charset="0"/>
              </a:rPr>
            </a:br>
            <a:r>
              <a:rPr lang="en-AU" sz="2800" dirty="0">
                <a:sym typeface="Wingdings 3" charset="0"/>
              </a:rPr>
              <a:t> </a:t>
            </a:r>
            <a:r>
              <a:rPr lang="en-US" sz="2800" dirty="0">
                <a:latin typeface="Arial Narrow" charset="0"/>
                <a:ea typeface="ＭＳ Ｐゴシック" charset="0"/>
                <a:cs typeface="ＭＳ Ｐゴシック" charset="0"/>
                <a:sym typeface="Wingdings 3" charset="0"/>
              </a:rPr>
              <a:t>1</a:t>
            </a:r>
            <a:r>
              <a:rPr lang="en-US" sz="2800" dirty="0" smtClean="0">
                <a:latin typeface="Arial Narrow" charset="0"/>
                <a:ea typeface="ＭＳ Ｐゴシック" charset="0"/>
                <a:cs typeface="ＭＳ Ｐゴシック" charset="0"/>
              </a:rPr>
              <a:t>00 RGB in 20 LG galaxies at S/N 30 in 30 nights</a:t>
            </a:r>
            <a:endParaRPr lang="en-US" sz="2700" dirty="0">
              <a:latin typeface="Arial Narrow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85" b="1666"/>
          <a:stretch>
            <a:fillRect/>
          </a:stretch>
        </p:blipFill>
        <p:spPr bwMode="auto">
          <a:xfrm>
            <a:off x="1763688" y="2564904"/>
            <a:ext cx="5649913" cy="3737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572000" y="4797152"/>
            <a:ext cx="1296144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HERMES </a:t>
            </a:r>
            <a:r>
              <a:rPr lang="en-US" sz="1900" b="1" dirty="0" smtClean="0">
                <a:solidFill>
                  <a:schemeClr val="bg1"/>
                </a:solidFill>
              </a:rPr>
              <a:t>window</a:t>
            </a:r>
            <a:endParaRPr lang="en-US" sz="1900" b="1" dirty="0">
              <a:solidFill>
                <a:schemeClr val="bg1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835696" y="2564904"/>
            <a:ext cx="5148263" cy="5156200"/>
            <a:chOff x="1835696" y="2564904"/>
            <a:chExt cx="5148263" cy="5156200"/>
          </a:xfrm>
        </p:grpSpPr>
        <p:grpSp>
          <p:nvGrpSpPr>
            <p:cNvPr id="17" name="Group 11"/>
            <p:cNvGrpSpPr>
              <a:grpSpLocks/>
            </p:cNvGrpSpPr>
            <p:nvPr/>
          </p:nvGrpSpPr>
          <p:grpSpPr bwMode="auto">
            <a:xfrm>
              <a:off x="1835696" y="2564904"/>
              <a:ext cx="5148263" cy="5156200"/>
              <a:chOff x="8712200" y="4038600"/>
              <a:chExt cx="5147733" cy="5156200"/>
            </a:xfrm>
          </p:grpSpPr>
          <p:pic>
            <p:nvPicPr>
              <p:cNvPr id="24" name="Picture 6" descr="MFSfig9-5.png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712200" y="4038600"/>
                <a:ext cx="3835400" cy="38354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6" name="Oval 9"/>
              <p:cNvSpPr>
                <a:spLocks noChangeAspect="1"/>
              </p:cNvSpPr>
              <p:nvPr/>
            </p:nvSpPr>
            <p:spPr bwMode="auto">
              <a:xfrm>
                <a:off x="8754533" y="4089400"/>
                <a:ext cx="5105400" cy="5105400"/>
              </a:xfrm>
              <a:prstGeom prst="ellipse">
                <a:avLst/>
              </a:prstGeom>
              <a:noFill/>
              <a:ln w="2540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eaLnBrk="0" hangingPunct="0"/>
                <a:endParaRPr lang="en-US" sz="2400">
                  <a:solidFill>
                    <a:schemeClr val="tx1"/>
                  </a:solidFill>
                  <a:latin typeface="Times" charset="0"/>
                </a:endParaRPr>
              </a:p>
            </p:txBody>
          </p:sp>
        </p:grpSp>
        <p:sp>
          <p:nvSpPr>
            <p:cNvPr id="4" name="TextBox 3"/>
            <p:cNvSpPr txBox="1"/>
            <p:nvPr/>
          </p:nvSpPr>
          <p:spPr>
            <a:xfrm>
              <a:off x="3707904" y="2780928"/>
              <a:ext cx="129614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NGC 6822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1049543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2"/>
          <p:cNvSpPr>
            <a:spLocks noGrp="1"/>
          </p:cNvSpPr>
          <p:nvPr>
            <p:ph type="sldNum" sz="quarter" idx="11"/>
          </p:nvPr>
        </p:nvSpPr>
        <p:spPr>
          <a:xfrm>
            <a:off x="6553200" y="6230938"/>
            <a:ext cx="2133600" cy="457200"/>
          </a:xfrm>
        </p:spPr>
        <p:txBody>
          <a:bodyPr/>
          <a:lstStyle/>
          <a:p>
            <a:pPr>
              <a:defRPr/>
            </a:pPr>
            <a:fld id="{F1FEEA4F-ED17-664E-BBBA-E598E58604AF}" type="slidenum">
              <a:rPr lang="en-AU" b="1"/>
              <a:pPr>
                <a:defRPr/>
              </a:pPr>
              <a:t>16</a:t>
            </a:fld>
            <a:endParaRPr lang="en-AU" b="1" dirty="0"/>
          </a:p>
        </p:txBody>
      </p:sp>
      <p:pic>
        <p:nvPicPr>
          <p:cNvPr id="22535" name="Picture 11" descr="New Picture (8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6381750"/>
            <a:ext cx="9715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05" name="Text Box 13"/>
          <p:cNvSpPr txBox="1">
            <a:spLocks noChangeArrowheads="1"/>
          </p:cNvSpPr>
          <p:nvPr/>
        </p:nvSpPr>
        <p:spPr bwMode="auto">
          <a:xfrm>
            <a:off x="8455025" y="6416675"/>
            <a:ext cx="576263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54000" rIns="5400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AU" sz="1200" dirty="0" smtClean="0">
                <a:cs typeface="Arial" charset="0"/>
              </a:rPr>
              <a:t>/17</a:t>
            </a:r>
            <a:endParaRPr lang="en-AU" sz="1200" dirty="0">
              <a:cs typeface="Arial" charset="0"/>
            </a:endParaRPr>
          </a:p>
        </p:txBody>
      </p:sp>
      <p:sp>
        <p:nvSpPr>
          <p:cNvPr id="14" name="Text Box 8"/>
          <p:cNvSpPr txBox="1">
            <a:spLocks noChangeArrowheads="1"/>
          </p:cNvSpPr>
          <p:nvPr/>
        </p:nvSpPr>
        <p:spPr bwMode="auto">
          <a:xfrm>
            <a:off x="2987675" y="6381750"/>
            <a:ext cx="316865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AU" sz="1200" dirty="0">
                <a:cs typeface="Arial" charset="0"/>
              </a:rPr>
              <a:t>Feeding The </a:t>
            </a:r>
            <a:r>
              <a:rPr lang="en-AU" sz="1200" dirty="0" smtClean="0">
                <a:cs typeface="Arial" charset="0"/>
              </a:rPr>
              <a:t>Giants, Ischia,  August </a:t>
            </a:r>
            <a:r>
              <a:rPr lang="en-AU" sz="1200" dirty="0">
                <a:cs typeface="Arial" charset="0"/>
              </a:rPr>
              <a:t>2011</a:t>
            </a:r>
          </a:p>
        </p:txBody>
      </p:sp>
      <p:sp>
        <p:nvSpPr>
          <p:cNvPr id="28" name="Rectangle 3"/>
          <p:cNvSpPr txBox="1">
            <a:spLocks noChangeArrowheads="1"/>
          </p:cNvSpPr>
          <p:nvPr/>
        </p:nvSpPr>
        <p:spPr>
          <a:xfrm>
            <a:off x="179512" y="332656"/>
            <a:ext cx="8784976" cy="648072"/>
          </a:xfrm>
          <a:prstGeom prst="rect">
            <a:avLst/>
          </a:prstGeom>
        </p:spPr>
        <p:txBody>
          <a:bodyPr rIns="166389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90000"/>
              <a:buFont typeface="Wingdings" charset="0"/>
              <a:buBlip>
                <a:blip r:embed="rId3"/>
              </a:buBlip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Arial" charset="0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90000"/>
              <a:buFont typeface="Wingdings" charset="0"/>
              <a:buBlip>
                <a:blip r:embed="rId4"/>
              </a:buBlip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Arial" charset="0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Arial" charset="0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charset="0"/>
              <a:buBlip>
                <a:blip r:embed="rId5"/>
              </a:buBlip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Arial" charset="0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charset="0"/>
              <a:buBlip>
                <a:blip r:embed="rId5"/>
              </a:buBlip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Arial" charset="0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charset="0"/>
              <a:buBlip>
                <a:blip r:embed="rId5"/>
              </a:buBlip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Arial" charset="0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charset="0"/>
              <a:buBlip>
                <a:blip r:embed="rId5"/>
              </a:buBlip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Arial" charset="0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charset="0"/>
              <a:buBlip>
                <a:blip r:embed="rId5"/>
              </a:buBlip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Arial" charset="0"/>
                <a:cs typeface="+mn-cs"/>
              </a:defRPr>
            </a:lvl9pPr>
          </a:lstStyle>
          <a:p>
            <a:pPr marL="0" indent="0" algn="ctr" eaLnBrk="1" hangingPunct="1">
              <a:spcBef>
                <a:spcPts val="600"/>
              </a:spcBef>
              <a:buNone/>
            </a:pPr>
            <a:r>
              <a:rPr lang="en-US" sz="3400" b="1" dirty="0" smtClean="0">
                <a:latin typeface="Arial Narrow" charset="0"/>
                <a:ea typeface="ＭＳ Ｐゴシック" charset="0"/>
                <a:cs typeface="ＭＳ Ｐゴシック" charset="0"/>
              </a:rPr>
              <a:t>Conclusions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0" y="4797152"/>
            <a:ext cx="1296144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HERMES </a:t>
            </a:r>
            <a:r>
              <a:rPr lang="en-US" sz="1900" b="1" dirty="0" smtClean="0">
                <a:solidFill>
                  <a:schemeClr val="bg1"/>
                </a:solidFill>
              </a:rPr>
              <a:t>window</a:t>
            </a:r>
            <a:endParaRPr lang="en-US" sz="1900" b="1" dirty="0">
              <a:solidFill>
                <a:schemeClr val="bg1"/>
              </a:solidFill>
            </a:endParaRPr>
          </a:p>
        </p:txBody>
      </p:sp>
      <p:sp>
        <p:nvSpPr>
          <p:cNvPr id="12" name="Rectangle 3"/>
          <p:cNvSpPr txBox="1">
            <a:spLocks noChangeArrowheads="1"/>
          </p:cNvSpPr>
          <p:nvPr/>
        </p:nvSpPr>
        <p:spPr>
          <a:xfrm>
            <a:off x="323528" y="2780928"/>
            <a:ext cx="8515672" cy="1080120"/>
          </a:xfrm>
          <a:prstGeom prst="rect">
            <a:avLst/>
          </a:prstGeom>
        </p:spPr>
        <p:txBody>
          <a:bodyPr rIns="166389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90000"/>
              <a:buFont typeface="Wingdings" charset="0"/>
              <a:buBlip>
                <a:blip r:embed="rId3"/>
              </a:buBlip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Arial" charset="0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90000"/>
              <a:buFont typeface="Wingdings" charset="0"/>
              <a:buBlip>
                <a:blip r:embed="rId4"/>
              </a:buBlip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Arial" charset="0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Arial" charset="0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charset="0"/>
              <a:buBlip>
                <a:blip r:embed="rId5"/>
              </a:buBlip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Arial" charset="0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charset="0"/>
              <a:buBlip>
                <a:blip r:embed="rId5"/>
              </a:buBlip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Arial" charset="0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charset="0"/>
              <a:buBlip>
                <a:blip r:embed="rId5"/>
              </a:buBlip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Arial" charset="0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charset="0"/>
              <a:buBlip>
                <a:blip r:embed="rId5"/>
              </a:buBlip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Arial" charset="0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charset="0"/>
              <a:buBlip>
                <a:blip r:embed="rId5"/>
              </a:buBlip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Arial" charset="0"/>
                <a:cs typeface="+mn-cs"/>
              </a:defRPr>
            </a:lvl9pPr>
          </a:lstStyle>
          <a:p>
            <a:pPr eaLnBrk="1" hangingPunct="1">
              <a:spcBef>
                <a:spcPts val="1000"/>
              </a:spcBef>
              <a:buClr>
                <a:srgbClr val="FF0000"/>
              </a:buClr>
              <a:buFont typeface="Wingdings" charset="2"/>
              <a:buChar char="Ø"/>
            </a:pPr>
            <a:r>
              <a:rPr lang="en-US" sz="2900" dirty="0" smtClean="0">
                <a:latin typeface="Arial Narrow" charset="0"/>
                <a:ea typeface="ＭＳ Ｐゴシック" charset="0"/>
                <a:cs typeface="ＭＳ Ｐゴシック" charset="0"/>
              </a:rPr>
              <a:t>MANIFEST allows GMT to benefit from the complementary strengths of both multi-slit and multi-fiber feeds</a:t>
            </a:r>
            <a:endParaRPr lang="en-US" sz="2800" dirty="0" smtClean="0">
              <a:latin typeface="Arial Narrow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" name="Rectangle 3"/>
          <p:cNvSpPr txBox="1">
            <a:spLocks noChangeArrowheads="1"/>
          </p:cNvSpPr>
          <p:nvPr/>
        </p:nvSpPr>
        <p:spPr>
          <a:xfrm>
            <a:off x="331912" y="-963488"/>
            <a:ext cx="8507288" cy="1080120"/>
          </a:xfrm>
          <a:prstGeom prst="rect">
            <a:avLst/>
          </a:prstGeom>
        </p:spPr>
        <p:txBody>
          <a:bodyPr rIns="166389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90000"/>
              <a:buFont typeface="Wingdings" charset="0"/>
              <a:buBlip>
                <a:blip r:embed="rId3"/>
              </a:buBlip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Arial" charset="0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90000"/>
              <a:buFont typeface="Wingdings" charset="0"/>
              <a:buBlip>
                <a:blip r:embed="rId4"/>
              </a:buBlip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Arial" charset="0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Arial" charset="0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charset="0"/>
              <a:buBlip>
                <a:blip r:embed="rId5"/>
              </a:buBlip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Arial" charset="0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charset="0"/>
              <a:buBlip>
                <a:blip r:embed="rId5"/>
              </a:buBlip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Arial" charset="0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charset="0"/>
              <a:buBlip>
                <a:blip r:embed="rId5"/>
              </a:buBlip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Arial" charset="0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charset="0"/>
              <a:buBlip>
                <a:blip r:embed="rId5"/>
              </a:buBlip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Arial" charset="0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charset="0"/>
              <a:buBlip>
                <a:blip r:embed="rId5"/>
              </a:buBlip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Arial" charset="0"/>
                <a:cs typeface="+mn-cs"/>
              </a:defRPr>
            </a:lvl9pPr>
          </a:lstStyle>
          <a:p>
            <a:pPr eaLnBrk="1" hangingPunct="1">
              <a:spcBef>
                <a:spcPts val="1000"/>
              </a:spcBef>
              <a:buClr>
                <a:srgbClr val="FF0000"/>
              </a:buClr>
              <a:buFont typeface="Wingdings" charset="2"/>
              <a:buChar char="Ø"/>
            </a:pPr>
            <a:r>
              <a:rPr lang="en-US" sz="2900" dirty="0" smtClean="0">
                <a:latin typeface="Arial Narrow" charset="0"/>
                <a:ea typeface="ＭＳ Ｐゴシック" charset="0"/>
                <a:cs typeface="ＭＳ Ｐゴシック" charset="0"/>
              </a:rPr>
              <a:t>Fiber-fed multi-object spectroscopy is a versatile means of providing a diverse range of capabilities </a:t>
            </a:r>
          </a:p>
        </p:txBody>
      </p:sp>
      <p:sp>
        <p:nvSpPr>
          <p:cNvPr id="23" name="Rectangle 3"/>
          <p:cNvSpPr txBox="1">
            <a:spLocks noChangeArrowheads="1"/>
          </p:cNvSpPr>
          <p:nvPr/>
        </p:nvSpPr>
        <p:spPr>
          <a:xfrm>
            <a:off x="323528" y="4128864"/>
            <a:ext cx="8352928" cy="956320"/>
          </a:xfrm>
          <a:prstGeom prst="rect">
            <a:avLst/>
          </a:prstGeom>
        </p:spPr>
        <p:txBody>
          <a:bodyPr rIns="166389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90000"/>
              <a:buFont typeface="Wingdings" charset="0"/>
              <a:buBlip>
                <a:blip r:embed="rId3"/>
              </a:buBlip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Arial" charset="0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90000"/>
              <a:buFont typeface="Wingdings" charset="0"/>
              <a:buBlip>
                <a:blip r:embed="rId4"/>
              </a:buBlip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Arial" charset="0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Arial" charset="0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charset="0"/>
              <a:buBlip>
                <a:blip r:embed="rId5"/>
              </a:buBlip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Arial" charset="0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charset="0"/>
              <a:buBlip>
                <a:blip r:embed="rId5"/>
              </a:buBlip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Arial" charset="0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charset="0"/>
              <a:buBlip>
                <a:blip r:embed="rId5"/>
              </a:buBlip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Arial" charset="0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charset="0"/>
              <a:buBlip>
                <a:blip r:embed="rId5"/>
              </a:buBlip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Arial" charset="0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charset="0"/>
              <a:buBlip>
                <a:blip r:embed="rId5"/>
              </a:buBlip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Arial" charset="0"/>
                <a:cs typeface="+mn-cs"/>
              </a:defRPr>
            </a:lvl9pPr>
          </a:lstStyle>
          <a:p>
            <a:pPr eaLnBrk="1" hangingPunct="1">
              <a:spcBef>
                <a:spcPts val="1000"/>
              </a:spcBef>
              <a:buClr>
                <a:srgbClr val="FF0000"/>
              </a:buClr>
              <a:buFont typeface="Wingdings" charset="2"/>
              <a:buChar char="Ø"/>
            </a:pPr>
            <a:r>
              <a:rPr lang="en-US" sz="2900" dirty="0" smtClean="0">
                <a:latin typeface="Arial Narrow" charset="0"/>
                <a:ea typeface="ＭＳ Ｐゴシック" charset="0"/>
                <a:cs typeface="ＭＳ Ｐゴシック" charset="0"/>
              </a:rPr>
              <a:t>GMT+MANIFEST will be a powerful tool for a wide variety of seeing-limited and GLAO surveys</a:t>
            </a:r>
            <a:endParaRPr lang="en-US" sz="2800" dirty="0" smtClean="0">
              <a:latin typeface="Arial Narrow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7" name="Rectangle 3"/>
          <p:cNvSpPr txBox="1">
            <a:spLocks noChangeArrowheads="1"/>
          </p:cNvSpPr>
          <p:nvPr/>
        </p:nvSpPr>
        <p:spPr>
          <a:xfrm>
            <a:off x="331912" y="1340768"/>
            <a:ext cx="8507288" cy="1080120"/>
          </a:xfrm>
          <a:prstGeom prst="rect">
            <a:avLst/>
          </a:prstGeom>
        </p:spPr>
        <p:txBody>
          <a:bodyPr rIns="166389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90000"/>
              <a:buFont typeface="Wingdings" charset="0"/>
              <a:buBlip>
                <a:blip r:embed="rId3"/>
              </a:buBlip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Arial" charset="0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90000"/>
              <a:buFont typeface="Wingdings" charset="0"/>
              <a:buBlip>
                <a:blip r:embed="rId4"/>
              </a:buBlip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Arial" charset="0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Arial" charset="0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charset="0"/>
              <a:buBlip>
                <a:blip r:embed="rId5"/>
              </a:buBlip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Arial" charset="0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charset="0"/>
              <a:buBlip>
                <a:blip r:embed="rId5"/>
              </a:buBlip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Arial" charset="0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charset="0"/>
              <a:buBlip>
                <a:blip r:embed="rId5"/>
              </a:buBlip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Arial" charset="0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charset="0"/>
              <a:buBlip>
                <a:blip r:embed="rId5"/>
              </a:buBlip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Arial" charset="0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charset="0"/>
              <a:buBlip>
                <a:blip r:embed="rId5"/>
              </a:buBlip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Arial" charset="0"/>
                <a:cs typeface="+mn-cs"/>
              </a:defRPr>
            </a:lvl9pPr>
          </a:lstStyle>
          <a:p>
            <a:pPr eaLnBrk="1" hangingPunct="1">
              <a:spcBef>
                <a:spcPts val="1000"/>
              </a:spcBef>
              <a:buClr>
                <a:srgbClr val="FF0000"/>
              </a:buClr>
              <a:buFont typeface="Wingdings" charset="2"/>
              <a:buChar char="Ø"/>
            </a:pPr>
            <a:r>
              <a:rPr lang="en-US" sz="2900" dirty="0" smtClean="0">
                <a:latin typeface="Arial Narrow" charset="0"/>
                <a:ea typeface="ＭＳ Ｐゴシック" charset="0"/>
                <a:cs typeface="ＭＳ Ｐゴシック" charset="0"/>
              </a:rPr>
              <a:t>Fiber-fed multi-object spectroscopy is a versatile means of providing a diverse range of spectroscopic capabilities </a:t>
            </a:r>
          </a:p>
        </p:txBody>
      </p:sp>
    </p:spTree>
    <p:extLst>
      <p:ext uri="{BB962C8B-B14F-4D97-AF65-F5344CB8AC3E}">
        <p14:creationId xmlns:p14="http://schemas.microsoft.com/office/powerpoint/2010/main" val="19200371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2"/>
          <p:cNvSpPr>
            <a:spLocks noGrp="1"/>
          </p:cNvSpPr>
          <p:nvPr>
            <p:ph type="sldNum" sz="quarter" idx="11"/>
          </p:nvPr>
        </p:nvSpPr>
        <p:spPr>
          <a:xfrm>
            <a:off x="6553200" y="6230938"/>
            <a:ext cx="2133600" cy="457200"/>
          </a:xfrm>
        </p:spPr>
        <p:txBody>
          <a:bodyPr/>
          <a:lstStyle/>
          <a:p>
            <a:pPr>
              <a:defRPr/>
            </a:pPr>
            <a:fld id="{F1FEEA4F-ED17-664E-BBBA-E598E58604AF}" type="slidenum">
              <a:rPr lang="en-AU" b="1"/>
              <a:pPr>
                <a:defRPr/>
              </a:pPr>
              <a:t>17</a:t>
            </a:fld>
            <a:endParaRPr lang="en-AU" b="1"/>
          </a:p>
        </p:txBody>
      </p:sp>
      <p:pic>
        <p:nvPicPr>
          <p:cNvPr id="22535" name="Picture 11" descr="New Picture (8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6381750"/>
            <a:ext cx="9715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05" name="Text Box 13"/>
          <p:cNvSpPr txBox="1">
            <a:spLocks noChangeArrowheads="1"/>
          </p:cNvSpPr>
          <p:nvPr/>
        </p:nvSpPr>
        <p:spPr bwMode="auto">
          <a:xfrm>
            <a:off x="8455025" y="6416675"/>
            <a:ext cx="576263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54000" rIns="5400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AU" sz="1200" dirty="0" smtClean="0">
                <a:cs typeface="Arial" charset="0"/>
              </a:rPr>
              <a:t>/17</a:t>
            </a:r>
            <a:endParaRPr lang="en-AU" sz="1200" dirty="0">
              <a:cs typeface="Arial" charset="0"/>
            </a:endParaRPr>
          </a:p>
        </p:txBody>
      </p:sp>
      <p:sp>
        <p:nvSpPr>
          <p:cNvPr id="14" name="Text Box 8"/>
          <p:cNvSpPr txBox="1">
            <a:spLocks noChangeArrowheads="1"/>
          </p:cNvSpPr>
          <p:nvPr/>
        </p:nvSpPr>
        <p:spPr bwMode="auto">
          <a:xfrm>
            <a:off x="2987675" y="6381750"/>
            <a:ext cx="316865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AU" sz="1200" dirty="0">
                <a:cs typeface="Arial" charset="0"/>
              </a:rPr>
              <a:t>Feeding The </a:t>
            </a:r>
            <a:r>
              <a:rPr lang="en-AU" sz="1200" dirty="0" smtClean="0">
                <a:cs typeface="Arial" charset="0"/>
              </a:rPr>
              <a:t>Giants, Ischia,  August 2011</a:t>
            </a:r>
            <a:endParaRPr lang="en-AU" sz="1200" dirty="0">
              <a:cs typeface="Arial" charset="0"/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1331640" y="1772816"/>
            <a:ext cx="7344816" cy="4248472"/>
          </a:xfrm>
          <a:prstGeom prst="rect">
            <a:avLst/>
          </a:prstGeom>
        </p:spPr>
        <p:txBody>
          <a:bodyPr rIns="166389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90000"/>
              <a:buFont typeface="Wingdings" charset="0"/>
              <a:buBlip>
                <a:blip r:embed="rId3"/>
              </a:buBlip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Arial" charset="0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90000"/>
              <a:buFont typeface="Wingdings" charset="0"/>
              <a:buBlip>
                <a:blip r:embed="rId4"/>
              </a:buBlip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Arial" charset="0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Arial" charset="0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charset="0"/>
              <a:buBlip>
                <a:blip r:embed="rId5"/>
              </a:buBlip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Arial" charset="0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charset="0"/>
              <a:buBlip>
                <a:blip r:embed="rId5"/>
              </a:buBlip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Arial" charset="0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charset="0"/>
              <a:buBlip>
                <a:blip r:embed="rId5"/>
              </a:buBlip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Arial" charset="0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charset="0"/>
              <a:buBlip>
                <a:blip r:embed="rId5"/>
              </a:buBlip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Arial" charset="0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charset="0"/>
              <a:buBlip>
                <a:blip r:embed="rId5"/>
              </a:buBlip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Arial" charset="0"/>
                <a:cs typeface="+mn-cs"/>
              </a:defRPr>
            </a:lvl9pPr>
          </a:lstStyle>
          <a:p>
            <a:pPr marL="901700" lvl="1" eaLnBrk="1" hangingPunct="1">
              <a:spcBef>
                <a:spcPts val="24"/>
              </a:spcBef>
            </a:pPr>
            <a:r>
              <a:rPr lang="en-US" sz="2600" dirty="0" smtClean="0">
                <a:latin typeface="Arial Narrow" charset="0"/>
                <a:ea typeface="ＭＳ Ｐゴシック" charset="0"/>
              </a:rPr>
              <a:t>Matthew </a:t>
            </a:r>
            <a:r>
              <a:rPr lang="en-US" sz="2600" dirty="0" err="1" smtClean="0">
                <a:latin typeface="Arial Narrow" charset="0"/>
                <a:ea typeface="ＭＳ Ｐゴシック" charset="0"/>
              </a:rPr>
              <a:t>Colless</a:t>
            </a:r>
            <a:r>
              <a:rPr lang="en-US" sz="2600" dirty="0" smtClean="0">
                <a:latin typeface="Arial Narrow" charset="0"/>
                <a:ea typeface="ＭＳ Ｐゴシック" charset="0"/>
              </a:rPr>
              <a:t> (Principal Investigator)</a:t>
            </a:r>
          </a:p>
          <a:p>
            <a:pPr marL="901700" lvl="1" eaLnBrk="1" hangingPunct="1">
              <a:spcBef>
                <a:spcPts val="24"/>
              </a:spcBef>
            </a:pPr>
            <a:r>
              <a:rPr lang="en-US" sz="2600" dirty="0" smtClean="0">
                <a:latin typeface="Arial Narrow" charset="0"/>
                <a:ea typeface="ＭＳ Ｐゴシック" charset="0"/>
              </a:rPr>
              <a:t>Guy Monnet (Project Scientist up)</a:t>
            </a:r>
          </a:p>
          <a:p>
            <a:pPr marL="901700" lvl="1" eaLnBrk="1" hangingPunct="1">
              <a:spcBef>
                <a:spcPts val="24"/>
              </a:spcBef>
            </a:pPr>
            <a:r>
              <a:rPr lang="en-US" sz="2600" dirty="0" smtClean="0">
                <a:latin typeface="Arial Narrow" charset="0"/>
                <a:ea typeface="ＭＳ Ｐゴシック" charset="0"/>
              </a:rPr>
              <a:t>Julia </a:t>
            </a:r>
            <a:r>
              <a:rPr lang="en-US" sz="2600" dirty="0" err="1" smtClean="0">
                <a:latin typeface="Arial Narrow" charset="0"/>
                <a:ea typeface="ＭＳ Ｐゴシック" charset="0"/>
              </a:rPr>
              <a:t>Tims</a:t>
            </a:r>
            <a:r>
              <a:rPr lang="en-US" sz="2600" dirty="0" smtClean="0">
                <a:latin typeface="Arial Narrow" charset="0"/>
                <a:ea typeface="ＭＳ Ｐゴシック" charset="0"/>
              </a:rPr>
              <a:t> (Project Manager)</a:t>
            </a:r>
          </a:p>
          <a:p>
            <a:pPr marL="901700" lvl="1" eaLnBrk="1" hangingPunct="1">
              <a:spcBef>
                <a:spcPts val="24"/>
              </a:spcBef>
            </a:pPr>
            <a:r>
              <a:rPr lang="en-US" sz="2600" dirty="0" smtClean="0">
                <a:latin typeface="Arial Narrow" charset="0"/>
                <a:ea typeface="ＭＳ Ｐゴシック" charset="0"/>
              </a:rPr>
              <a:t>Will Saunders (Instrument Scientist)</a:t>
            </a:r>
          </a:p>
          <a:p>
            <a:pPr marL="901700" lvl="1" eaLnBrk="1" hangingPunct="1">
              <a:spcBef>
                <a:spcPts val="24"/>
              </a:spcBef>
            </a:pPr>
            <a:r>
              <a:rPr lang="en-US" sz="2600" dirty="0" smtClean="0">
                <a:latin typeface="Arial Narrow" charset="0"/>
                <a:ea typeface="ＭＳ Ｐゴシック" charset="0"/>
              </a:rPr>
              <a:t>Andrew Hopkins (Science Analysis)</a:t>
            </a:r>
          </a:p>
          <a:p>
            <a:pPr marL="901700" lvl="1" eaLnBrk="1" hangingPunct="1">
              <a:spcBef>
                <a:spcPts val="24"/>
              </a:spcBef>
            </a:pPr>
            <a:r>
              <a:rPr lang="en-US" sz="2600" dirty="0" smtClean="0">
                <a:latin typeface="Arial Narrow" charset="0"/>
                <a:ea typeface="ＭＳ Ｐゴシック" charset="0"/>
              </a:rPr>
              <a:t>Michael Goodwin (Instrument Modeling)</a:t>
            </a:r>
          </a:p>
          <a:p>
            <a:pPr marL="901700" lvl="1" eaLnBrk="1" hangingPunct="1">
              <a:spcBef>
                <a:spcPts val="24"/>
              </a:spcBef>
            </a:pPr>
            <a:r>
              <a:rPr lang="en-US" sz="2600" dirty="0" err="1" smtClean="0">
                <a:latin typeface="Arial Narrow" charset="0"/>
                <a:ea typeface="ＭＳ Ｐゴシック" charset="0"/>
              </a:rPr>
              <a:t>Jeroen</a:t>
            </a:r>
            <a:r>
              <a:rPr lang="en-US" sz="2600" dirty="0" smtClean="0">
                <a:latin typeface="Arial Narrow" charset="0"/>
                <a:ea typeface="ＭＳ Ｐゴシック" charset="0"/>
              </a:rPr>
              <a:t> </a:t>
            </a:r>
            <a:r>
              <a:rPr lang="en-US" sz="2600" dirty="0" err="1" smtClean="0">
                <a:latin typeface="Arial Narrow" charset="0"/>
                <a:ea typeface="ＭＳ Ｐゴシック" charset="0"/>
              </a:rPr>
              <a:t>Heijmans</a:t>
            </a:r>
            <a:r>
              <a:rPr lang="en-US" sz="2600" dirty="0" smtClean="0">
                <a:latin typeface="Arial Narrow" charset="0"/>
                <a:ea typeface="ＭＳ Ｐゴシック" charset="0"/>
              </a:rPr>
              <a:t> (Mechanical Analysis)</a:t>
            </a:r>
          </a:p>
          <a:p>
            <a:pPr marL="901700" lvl="1" eaLnBrk="1" hangingPunct="1">
              <a:spcBef>
                <a:spcPts val="24"/>
              </a:spcBef>
            </a:pPr>
            <a:r>
              <a:rPr lang="en-US" sz="2600" dirty="0" err="1" smtClean="0">
                <a:latin typeface="Arial Narrow" charset="0"/>
                <a:ea typeface="ＭＳ Ｐゴシック" charset="0"/>
              </a:rPr>
              <a:t>Jurek</a:t>
            </a:r>
            <a:r>
              <a:rPr lang="en-US" sz="2600" dirty="0" smtClean="0">
                <a:latin typeface="Arial Narrow" charset="0"/>
                <a:ea typeface="ＭＳ Ｐゴシック" charset="0"/>
              </a:rPr>
              <a:t> </a:t>
            </a:r>
            <a:r>
              <a:rPr lang="en-US" sz="2600" dirty="0" err="1" smtClean="0">
                <a:latin typeface="Arial Narrow" charset="0"/>
                <a:ea typeface="ＭＳ Ｐゴシック" charset="0"/>
              </a:rPr>
              <a:t>Brzeski</a:t>
            </a:r>
            <a:r>
              <a:rPr lang="en-US" sz="2600" dirty="0" smtClean="0">
                <a:latin typeface="Arial Narrow" charset="0"/>
                <a:ea typeface="ＭＳ Ｐゴシック" charset="0"/>
              </a:rPr>
              <a:t> (Mechanical Design) </a:t>
            </a:r>
          </a:p>
          <a:p>
            <a:pPr marL="901700" lvl="1" eaLnBrk="1" hangingPunct="1">
              <a:spcBef>
                <a:spcPts val="24"/>
              </a:spcBef>
            </a:pPr>
            <a:r>
              <a:rPr lang="en-US" sz="2600" dirty="0" smtClean="0">
                <a:latin typeface="Arial Narrow" charset="0"/>
                <a:ea typeface="ＭＳ Ｐゴシック" charset="0"/>
              </a:rPr>
              <a:t>Tony Farrell (Software Design)</a:t>
            </a:r>
          </a:p>
          <a:p>
            <a:pPr marL="901700" lvl="1" eaLnBrk="1" hangingPunct="1">
              <a:spcBef>
                <a:spcPts val="24"/>
              </a:spcBef>
            </a:pPr>
            <a:r>
              <a:rPr lang="en-US" sz="2600" dirty="0" smtClean="0">
                <a:latin typeface="Arial Narrow" charset="0"/>
                <a:ea typeface="ＭＳ Ｐゴシック" charset="0"/>
              </a:rPr>
              <a:t>plus various other contributors.</a:t>
            </a:r>
            <a:endParaRPr lang="en-US" sz="2600" dirty="0">
              <a:latin typeface="Arial Narrow" charset="0"/>
              <a:ea typeface="ＭＳ Ｐゴシック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27584" y="332656"/>
            <a:ext cx="770485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3200" dirty="0" smtClean="0">
                <a:latin typeface="Franklin Gothic Medium"/>
              </a:rPr>
              <a:t>With warm thanks to GMT, the Organizers, the Audience and the MANIFEST Team </a:t>
            </a:r>
            <a:endParaRPr lang="en-US" sz="3200" dirty="0">
              <a:latin typeface="Franklin Gothic Medium"/>
            </a:endParaRPr>
          </a:p>
        </p:txBody>
      </p:sp>
    </p:spTree>
    <p:extLst>
      <p:ext uri="{BB962C8B-B14F-4D97-AF65-F5344CB8AC3E}">
        <p14:creationId xmlns:p14="http://schemas.microsoft.com/office/powerpoint/2010/main" val="33592515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2"/>
          <p:cNvSpPr>
            <a:spLocks noGrp="1"/>
          </p:cNvSpPr>
          <p:nvPr>
            <p:ph type="sldNum" sz="quarter" idx="11"/>
          </p:nvPr>
        </p:nvSpPr>
        <p:spPr>
          <a:xfrm>
            <a:off x="6553200" y="6230938"/>
            <a:ext cx="2133600" cy="457200"/>
          </a:xfrm>
        </p:spPr>
        <p:txBody>
          <a:bodyPr/>
          <a:lstStyle/>
          <a:p>
            <a:pPr>
              <a:defRPr/>
            </a:pPr>
            <a:fld id="{F1FEEA4F-ED17-664E-BBBA-E598E58604AF}" type="slidenum">
              <a:rPr lang="en-AU" b="1"/>
              <a:pPr>
                <a:defRPr/>
              </a:pPr>
              <a:t>18</a:t>
            </a:fld>
            <a:endParaRPr lang="en-AU" b="1"/>
          </a:p>
        </p:txBody>
      </p:sp>
      <p:pic>
        <p:nvPicPr>
          <p:cNvPr id="22535" name="Picture 11" descr="New Picture (8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6381750"/>
            <a:ext cx="9715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05" name="Text Box 13"/>
          <p:cNvSpPr txBox="1">
            <a:spLocks noChangeArrowheads="1"/>
          </p:cNvSpPr>
          <p:nvPr/>
        </p:nvSpPr>
        <p:spPr bwMode="auto">
          <a:xfrm>
            <a:off x="8455025" y="6416675"/>
            <a:ext cx="576263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54000" rIns="5400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AU" sz="1200" dirty="0" smtClean="0">
                <a:cs typeface="Arial" charset="0"/>
              </a:rPr>
              <a:t>/17</a:t>
            </a:r>
            <a:endParaRPr lang="en-AU" sz="1200" dirty="0">
              <a:cs typeface="Arial" charset="0"/>
            </a:endParaRPr>
          </a:p>
        </p:txBody>
      </p:sp>
      <p:sp>
        <p:nvSpPr>
          <p:cNvPr id="14" name="Text Box 8"/>
          <p:cNvSpPr txBox="1">
            <a:spLocks noChangeArrowheads="1"/>
          </p:cNvSpPr>
          <p:nvPr/>
        </p:nvSpPr>
        <p:spPr bwMode="auto">
          <a:xfrm>
            <a:off x="2987675" y="6381750"/>
            <a:ext cx="316865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AU" sz="1200" dirty="0">
                <a:cs typeface="Arial" charset="0"/>
              </a:rPr>
              <a:t>Feeding The </a:t>
            </a:r>
            <a:r>
              <a:rPr lang="en-AU" sz="1200" dirty="0" smtClean="0">
                <a:cs typeface="Arial" charset="0"/>
              </a:rPr>
              <a:t>Giants, Ischia,  August 2011</a:t>
            </a:r>
            <a:endParaRPr lang="en-AU" sz="1200" dirty="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66028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Box 12"/>
          <p:cNvSpPr txBox="1">
            <a:spLocks noChangeArrowheads="1"/>
          </p:cNvSpPr>
          <p:nvPr/>
        </p:nvSpPr>
        <p:spPr bwMode="auto">
          <a:xfrm>
            <a:off x="899864" y="980728"/>
            <a:ext cx="784860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buClr>
                <a:srgbClr val="FF0066"/>
              </a:buClr>
              <a:buFont typeface="Wingdings" charset="0"/>
              <a:buChar char="Ø"/>
              <a:defRPr/>
            </a:pPr>
            <a:r>
              <a:rPr lang="en-AU" sz="2400" dirty="0">
                <a:latin typeface="Arial Narrow" charset="0"/>
              </a:rPr>
              <a:t> </a:t>
            </a:r>
            <a:r>
              <a:rPr lang="en-AU" sz="2800" dirty="0">
                <a:latin typeface="Arial Narrow" charset="0"/>
              </a:rPr>
              <a:t>S</a:t>
            </a:r>
            <a:r>
              <a:rPr lang="en-AU" sz="2800" dirty="0" smtClean="0">
                <a:latin typeface="Arial Narrow" charset="0"/>
              </a:rPr>
              <a:t>ending/Reformatting </a:t>
            </a:r>
            <a:r>
              <a:rPr lang="en-AU" sz="2800" dirty="0">
                <a:latin typeface="Arial Narrow" charset="0"/>
              </a:rPr>
              <a:t>to </a:t>
            </a:r>
            <a:r>
              <a:rPr lang="en-AU" sz="2800" dirty="0" smtClean="0">
                <a:latin typeface="Arial Narrow" charset="0"/>
              </a:rPr>
              <a:t>instruments slit</a:t>
            </a:r>
            <a:br>
              <a:rPr lang="en-AU" sz="2800" dirty="0" smtClean="0">
                <a:latin typeface="Arial Narrow" charset="0"/>
              </a:rPr>
            </a:br>
            <a:r>
              <a:rPr lang="en-AU" sz="2800" dirty="0" smtClean="0">
                <a:latin typeface="Arial Narrow" charset="0"/>
              </a:rPr>
              <a:t>  </a:t>
            </a:r>
            <a:r>
              <a:rPr lang="en-AU" sz="2600" dirty="0" smtClean="0">
                <a:latin typeface="Arial Narrow" charset="0"/>
              </a:rPr>
              <a:t> </a:t>
            </a:r>
            <a:r>
              <a:rPr lang="en-AU" sz="2600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Arial Narrow" charset="0"/>
              </a:rPr>
              <a:t>(multi-object spectrometers </a:t>
            </a:r>
            <a:r>
              <a:rPr lang="en-AU" sz="2500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Arial Narrow" charset="0"/>
              </a:rPr>
              <a:t>GMACS, NIRMOS &amp; G-CLEF</a:t>
            </a:r>
            <a:r>
              <a:rPr lang="en-AU" sz="2600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Arial Narrow" charset="0"/>
              </a:rPr>
              <a:t>) </a:t>
            </a:r>
            <a:endParaRPr lang="en-AU" sz="2600" dirty="0">
              <a:solidFill>
                <a:schemeClr val="accent6">
                  <a:lumMod val="40000"/>
                  <a:lumOff val="60000"/>
                </a:schemeClr>
              </a:solidFill>
              <a:latin typeface="Arial Narrow" charset="0"/>
            </a:endParaRPr>
          </a:p>
        </p:txBody>
      </p:sp>
      <p:sp>
        <p:nvSpPr>
          <p:cNvPr id="10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6553200" y="6230938"/>
            <a:ext cx="2133600" cy="457200"/>
          </a:xfrm>
        </p:spPr>
        <p:txBody>
          <a:bodyPr/>
          <a:lstStyle/>
          <a:p>
            <a:pPr>
              <a:defRPr/>
            </a:pPr>
            <a:fld id="{A38F41C4-CD29-4E45-BC3F-56E88FB81FE9}" type="slidenum">
              <a:rPr lang="en-AU" b="1"/>
              <a:pPr>
                <a:defRPr/>
              </a:pPr>
              <a:t>2</a:t>
            </a:fld>
            <a:endParaRPr lang="en-AU" b="1"/>
          </a:p>
        </p:txBody>
      </p:sp>
      <p:sp>
        <p:nvSpPr>
          <p:cNvPr id="61447" name="Title 1"/>
          <p:cNvSpPr>
            <a:spLocks/>
          </p:cNvSpPr>
          <p:nvPr/>
        </p:nvSpPr>
        <p:spPr bwMode="auto">
          <a:xfrm>
            <a:off x="827088" y="116632"/>
            <a:ext cx="7272337" cy="687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defRPr/>
            </a:pPr>
            <a:r>
              <a:rPr lang="en-US" sz="3600" dirty="0" err="1" smtClean="0">
                <a:solidFill>
                  <a:srgbClr val="FF0000"/>
                </a:solidFill>
                <a:latin typeface="Arial Narrow" charset="0"/>
              </a:rPr>
              <a:t>MAN</a:t>
            </a:r>
            <a:r>
              <a:rPr lang="en-US" sz="3600" dirty="0" err="1" smtClean="0">
                <a:latin typeface="Arial Narrow" charset="0"/>
              </a:rPr>
              <a:t>y</a:t>
            </a:r>
            <a:r>
              <a:rPr lang="en-US" sz="3600" dirty="0" smtClean="0">
                <a:latin typeface="Arial Narrow" charset="0"/>
              </a:rPr>
              <a:t> </a:t>
            </a:r>
            <a:r>
              <a:rPr lang="en-US" sz="3600" dirty="0">
                <a:solidFill>
                  <a:srgbClr val="FF0000"/>
                </a:solidFill>
                <a:latin typeface="Arial Narrow" charset="0"/>
              </a:rPr>
              <a:t>I</a:t>
            </a:r>
            <a:r>
              <a:rPr lang="en-US" sz="3600" dirty="0">
                <a:latin typeface="Arial Narrow" charset="0"/>
              </a:rPr>
              <a:t>nstrument </a:t>
            </a:r>
            <a:r>
              <a:rPr lang="en-US" sz="3600" dirty="0" err="1">
                <a:solidFill>
                  <a:srgbClr val="FF0000"/>
                </a:solidFill>
                <a:latin typeface="Arial Narrow" charset="0"/>
              </a:rPr>
              <a:t>F</a:t>
            </a:r>
            <a:r>
              <a:rPr lang="en-US" sz="3600" dirty="0" err="1">
                <a:latin typeface="Arial Narrow" charset="0"/>
              </a:rPr>
              <a:t>ib</a:t>
            </a:r>
            <a:r>
              <a:rPr lang="en-US" sz="3600" dirty="0" err="1">
                <a:solidFill>
                  <a:srgbClr val="FF0000"/>
                </a:solidFill>
                <a:latin typeface="Arial Narrow" charset="0"/>
              </a:rPr>
              <a:t>E</a:t>
            </a:r>
            <a:r>
              <a:rPr lang="en-US" sz="3600" dirty="0" err="1">
                <a:latin typeface="Arial Narrow" charset="0"/>
              </a:rPr>
              <a:t>r</a:t>
            </a:r>
            <a:r>
              <a:rPr lang="en-US" sz="3600" dirty="0">
                <a:latin typeface="Arial Narrow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Arial Narrow" charset="0"/>
              </a:rPr>
              <a:t>S</a:t>
            </a:r>
            <a:r>
              <a:rPr lang="en-US" sz="3600" dirty="0" err="1" smtClean="0">
                <a:latin typeface="Arial Narrow" charset="0"/>
              </a:rPr>
              <a:t>ys</a:t>
            </a:r>
            <a:r>
              <a:rPr lang="en-US" sz="3600" dirty="0" err="1" smtClean="0">
                <a:solidFill>
                  <a:srgbClr val="FF0000"/>
                </a:solidFill>
                <a:latin typeface="Arial Narrow" charset="0"/>
              </a:rPr>
              <a:t>T</a:t>
            </a:r>
            <a:r>
              <a:rPr lang="en-US" sz="3600" dirty="0" err="1" smtClean="0">
                <a:latin typeface="Arial Narrow" charset="0"/>
              </a:rPr>
              <a:t>em</a:t>
            </a:r>
            <a:endParaRPr lang="en-AU" sz="3400" dirty="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</p:txBody>
      </p:sp>
      <p:pic>
        <p:nvPicPr>
          <p:cNvPr id="16387" name="Picture 9" descr="New Picture (8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6381750"/>
            <a:ext cx="9715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51" name="Text Box 11"/>
          <p:cNvSpPr txBox="1">
            <a:spLocks noChangeArrowheads="1"/>
          </p:cNvSpPr>
          <p:nvPr/>
        </p:nvSpPr>
        <p:spPr bwMode="auto">
          <a:xfrm>
            <a:off x="8455025" y="6416675"/>
            <a:ext cx="576263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54000" rIns="5400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AU" sz="1200" dirty="0" smtClean="0">
                <a:cs typeface="Arial" charset="0"/>
              </a:rPr>
              <a:t>/17</a:t>
            </a:r>
            <a:endParaRPr lang="en-AU" sz="1200" dirty="0">
              <a:cs typeface="Arial" charset="0"/>
            </a:endParaRPr>
          </a:p>
        </p:txBody>
      </p:sp>
      <p:sp>
        <p:nvSpPr>
          <p:cNvPr id="61452" name="Text Box 12"/>
          <p:cNvSpPr txBox="1">
            <a:spLocks noChangeArrowheads="1"/>
          </p:cNvSpPr>
          <p:nvPr/>
        </p:nvSpPr>
        <p:spPr bwMode="auto">
          <a:xfrm>
            <a:off x="900113" y="980728"/>
            <a:ext cx="784860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buClr>
                <a:srgbClr val="FF0066"/>
              </a:buClr>
              <a:buFont typeface="Wingdings" charset="0"/>
              <a:buChar char="Ø"/>
              <a:defRPr/>
            </a:pPr>
            <a:r>
              <a:rPr lang="en-AU" sz="2400" dirty="0">
                <a:latin typeface="Arial Narrow" charset="0"/>
              </a:rPr>
              <a:t> </a:t>
            </a:r>
            <a:r>
              <a:rPr lang="en-AU" sz="2800" dirty="0" smtClean="0">
                <a:latin typeface="Arial Narrow" charset="0"/>
              </a:rPr>
              <a:t>Picking many science </a:t>
            </a:r>
            <a:r>
              <a:rPr lang="en-AU" sz="2800" dirty="0">
                <a:latin typeface="Arial Narrow" charset="0"/>
              </a:rPr>
              <a:t>targets </a:t>
            </a:r>
            <a:r>
              <a:rPr lang="en-AU" sz="2800" dirty="0" smtClean="0">
                <a:latin typeface="Arial Narrow" charset="0"/>
              </a:rPr>
              <a:t>in a wide field</a:t>
            </a:r>
            <a:r>
              <a:rPr lang="en-AU" sz="2800" dirty="0">
                <a:latin typeface="Arial Narrow" charset="0"/>
              </a:rPr>
              <a:t/>
            </a:r>
            <a:br>
              <a:rPr lang="en-AU" sz="2800" dirty="0">
                <a:latin typeface="Arial Narrow" charset="0"/>
              </a:rPr>
            </a:br>
            <a:r>
              <a:rPr lang="en-AU" sz="2800" dirty="0" smtClean="0">
                <a:latin typeface="Arial Narrow" charset="0"/>
              </a:rPr>
              <a:t>   </a:t>
            </a:r>
            <a:r>
              <a:rPr lang="en-AU" sz="2600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Arial Narrow" charset="0"/>
              </a:rPr>
              <a:t> (&gt; 500 objects in 20’ field)</a:t>
            </a:r>
          </a:p>
        </p:txBody>
      </p:sp>
      <p:grpSp>
        <p:nvGrpSpPr>
          <p:cNvPr id="61444" name="Group 4"/>
          <p:cNvGrpSpPr>
            <a:grpSpLocks/>
          </p:cNvGrpSpPr>
          <p:nvPr/>
        </p:nvGrpSpPr>
        <p:grpSpPr bwMode="auto">
          <a:xfrm>
            <a:off x="1403350" y="2060848"/>
            <a:ext cx="6481763" cy="4248150"/>
            <a:chOff x="1202" y="1298"/>
            <a:chExt cx="4037" cy="2869"/>
          </a:xfrm>
        </p:grpSpPr>
        <p:pic>
          <p:nvPicPr>
            <p:cNvPr id="16392" name="Picture 25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354"/>
            <a:stretch>
              <a:fillRect/>
            </a:stretch>
          </p:blipFill>
          <p:spPr bwMode="auto">
            <a:xfrm>
              <a:off x="1202" y="1298"/>
              <a:ext cx="4037" cy="2869"/>
            </a:xfrm>
            <a:prstGeom prst="rect">
              <a:avLst/>
            </a:prstGeom>
            <a:noFill/>
            <a:ln w="9525">
              <a:solidFill>
                <a:srgbClr val="8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1446" name="Text Box 6"/>
            <p:cNvSpPr txBox="1">
              <a:spLocks noChangeArrowheads="1"/>
            </p:cNvSpPr>
            <p:nvPr/>
          </p:nvSpPr>
          <p:spPr bwMode="auto">
            <a:xfrm>
              <a:off x="1973" y="3925"/>
              <a:ext cx="1540" cy="2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AU" b="1">
                  <a:latin typeface="Times" charset="0"/>
                </a:rPr>
                <a:t>INTERNAL FRAME</a:t>
              </a:r>
            </a:p>
          </p:txBody>
        </p:sp>
      </p:grpSp>
      <p:sp>
        <p:nvSpPr>
          <p:cNvPr id="11" name="Text Box 8"/>
          <p:cNvSpPr txBox="1">
            <a:spLocks noChangeArrowheads="1"/>
          </p:cNvSpPr>
          <p:nvPr/>
        </p:nvSpPr>
        <p:spPr bwMode="auto">
          <a:xfrm>
            <a:off x="2987675" y="6381750"/>
            <a:ext cx="3168650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AU" sz="1200" dirty="0">
                <a:cs typeface="Arial" charset="0"/>
              </a:rPr>
              <a:t>Feeding The </a:t>
            </a:r>
            <a:r>
              <a:rPr lang="en-AU" sz="1200" dirty="0" smtClean="0">
                <a:cs typeface="Arial" charset="0"/>
              </a:rPr>
              <a:t>Giants, Ischia, August 2011</a:t>
            </a:r>
            <a:endParaRPr lang="en-AU" sz="1200" dirty="0">
              <a:cs typeface="Arial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614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1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6145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6553200" y="6230938"/>
            <a:ext cx="2133600" cy="457200"/>
          </a:xfrm>
        </p:spPr>
        <p:txBody>
          <a:bodyPr/>
          <a:lstStyle/>
          <a:p>
            <a:pPr>
              <a:defRPr/>
            </a:pPr>
            <a:fld id="{A38F41C4-CD29-4E45-BC3F-56E88FB81FE9}" type="slidenum">
              <a:rPr lang="en-AU" b="1"/>
              <a:pPr>
                <a:defRPr/>
              </a:pPr>
              <a:t>3</a:t>
            </a:fld>
            <a:endParaRPr lang="en-AU" b="1" dirty="0"/>
          </a:p>
        </p:txBody>
      </p:sp>
      <p:sp>
        <p:nvSpPr>
          <p:cNvPr id="61447" name="Title 1"/>
          <p:cNvSpPr>
            <a:spLocks/>
          </p:cNvSpPr>
          <p:nvPr/>
        </p:nvSpPr>
        <p:spPr bwMode="auto">
          <a:xfrm>
            <a:off x="827088" y="188640"/>
            <a:ext cx="7272337" cy="687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defRPr/>
            </a:pPr>
            <a:r>
              <a:rPr lang="en-AU" sz="34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GMT versus TMT &amp; E-ELT</a:t>
            </a:r>
            <a:endParaRPr lang="en-AU" sz="3400" dirty="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</p:txBody>
      </p:sp>
      <p:pic>
        <p:nvPicPr>
          <p:cNvPr id="16387" name="Picture 9" descr="New Picture (8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6381750"/>
            <a:ext cx="9715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51" name="Text Box 11"/>
          <p:cNvSpPr txBox="1">
            <a:spLocks noChangeArrowheads="1"/>
          </p:cNvSpPr>
          <p:nvPr/>
        </p:nvSpPr>
        <p:spPr bwMode="auto">
          <a:xfrm>
            <a:off x="8455025" y="6416675"/>
            <a:ext cx="576263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54000" rIns="5400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AU" sz="1200" dirty="0" smtClean="0">
                <a:cs typeface="Arial" charset="0"/>
              </a:rPr>
              <a:t>/17</a:t>
            </a:r>
            <a:endParaRPr lang="en-AU" sz="1200" dirty="0">
              <a:cs typeface="Arial" charset="0"/>
            </a:endParaRPr>
          </a:p>
        </p:txBody>
      </p:sp>
      <p:sp>
        <p:nvSpPr>
          <p:cNvPr id="11" name="Text Box 8"/>
          <p:cNvSpPr txBox="1">
            <a:spLocks noChangeArrowheads="1"/>
          </p:cNvSpPr>
          <p:nvPr/>
        </p:nvSpPr>
        <p:spPr bwMode="auto">
          <a:xfrm>
            <a:off x="2987675" y="6381750"/>
            <a:ext cx="3168650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AU" sz="1200" dirty="0">
                <a:cs typeface="Arial" charset="0"/>
              </a:rPr>
              <a:t>Feeding The </a:t>
            </a:r>
            <a:r>
              <a:rPr lang="en-AU" sz="1200" dirty="0" smtClean="0">
                <a:cs typeface="Arial" charset="0"/>
              </a:rPr>
              <a:t>Giants, Ischia, August 2011</a:t>
            </a:r>
            <a:endParaRPr lang="en-AU" sz="1200" dirty="0">
              <a:cs typeface="Arial" charset="0"/>
            </a:endParaRPr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539552" y="1196752"/>
            <a:ext cx="8064896" cy="576064"/>
          </a:xfrm>
        </p:spPr>
        <p:txBody>
          <a:bodyPr/>
          <a:lstStyle/>
          <a:p>
            <a:pPr eaLnBrk="1" hangingPunct="1">
              <a:buClr>
                <a:srgbClr val="FF0066"/>
              </a:buClr>
              <a:buFont typeface="Wingdings" charset="2"/>
              <a:buChar char="Ø"/>
            </a:pPr>
            <a:r>
              <a:rPr lang="en-US" sz="2800" dirty="0" smtClean="0">
                <a:ea typeface="ＭＳ Ｐゴシック" charset="0"/>
                <a:cs typeface="ＭＳ Ｐゴシック" charset="0"/>
              </a:rPr>
              <a:t>GMT </a:t>
            </a:r>
            <a:r>
              <a:rPr lang="en-US" sz="2800" dirty="0">
                <a:ea typeface="ＭＳ Ｐゴシック" charset="0"/>
                <a:cs typeface="ＭＳ Ｐゴシック" charset="0"/>
              </a:rPr>
              <a:t>loses by </a:t>
            </a:r>
            <a:r>
              <a:rPr lang="en-US" sz="2800" dirty="0" smtClean="0">
                <a:ea typeface="ＭＳ Ｐゴシック" charset="0"/>
                <a:cs typeface="ＭＳ Ｐゴシック" charset="0"/>
              </a:rPr>
              <a:t>up to 9: </a:t>
            </a:r>
            <a:r>
              <a:rPr lang="en-US" sz="2800" dirty="0">
                <a:ea typeface="ＭＳ Ｐゴシック" charset="0"/>
                <a:cs typeface="ＭＳ Ｐゴシック" charset="0"/>
              </a:rPr>
              <a:t>on D</a:t>
            </a:r>
            <a:r>
              <a:rPr lang="en-US" sz="2800" baseline="30000" dirty="0">
                <a:ea typeface="ＭＳ Ｐゴシック" charset="0"/>
                <a:cs typeface="ＭＳ Ｐゴシック" charset="0"/>
              </a:rPr>
              <a:t>2</a:t>
            </a:r>
            <a:r>
              <a:rPr lang="en-US" sz="2800" dirty="0">
                <a:ea typeface="ＭＳ Ｐゴシック" charset="0"/>
                <a:cs typeface="ＭＳ Ｐゴシック" charset="0"/>
              </a:rPr>
              <a:t> and D</a:t>
            </a:r>
            <a:r>
              <a:rPr lang="en-US" sz="2800" baseline="30000" dirty="0">
                <a:ea typeface="ＭＳ Ｐゴシック" charset="0"/>
                <a:cs typeface="ＭＳ Ｐゴシック" charset="0"/>
              </a:rPr>
              <a:t>4</a:t>
            </a:r>
            <a:r>
              <a:rPr lang="en-US" sz="2800" dirty="0">
                <a:ea typeface="ＭＳ Ｐゴシック" charset="0"/>
                <a:cs typeface="ＭＳ Ｐゴシック" charset="0"/>
              </a:rPr>
              <a:t> </a:t>
            </a:r>
            <a:r>
              <a:rPr lang="en-US" sz="2800" dirty="0" smtClean="0">
                <a:ea typeface="ＭＳ Ｐゴシック" charset="0"/>
                <a:cs typeface="ＭＳ Ｐゴシック" charset="0"/>
              </a:rPr>
              <a:t>science</a:t>
            </a:r>
            <a:endParaRPr lang="en-US" sz="2800" dirty="0">
              <a:ea typeface="ＭＳ Ｐゴシック" charset="0"/>
              <a:cs typeface="ＭＳ Ｐゴシック" charset="0"/>
            </a:endParaRPr>
          </a:p>
        </p:txBody>
      </p:sp>
      <p:pic>
        <p:nvPicPr>
          <p:cNvPr id="13" name="Picture 3" descr="MFStab1-1.png"/>
          <p:cNvPicPr preferRelativeResize="0"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501008"/>
            <a:ext cx="8013193" cy="14238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 Box 12"/>
          <p:cNvSpPr txBox="1">
            <a:spLocks noChangeArrowheads="1"/>
          </p:cNvSpPr>
          <p:nvPr/>
        </p:nvSpPr>
        <p:spPr bwMode="auto">
          <a:xfrm>
            <a:off x="395536" y="5425405"/>
            <a:ext cx="8208912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buClr>
                <a:srgbClr val="9FFF69"/>
              </a:buClr>
              <a:defRPr/>
            </a:pPr>
            <a:r>
              <a:rPr lang="en-AU" sz="2800" dirty="0">
                <a:latin typeface="+mn-lt"/>
              </a:rPr>
              <a:t> </a:t>
            </a:r>
            <a:r>
              <a:rPr lang="en-AU" sz="2800" i="1" dirty="0" smtClean="0">
                <a:latin typeface="+mn-lt"/>
              </a:rPr>
              <a:t>MANIFEST set to fully exploit GMT </a:t>
            </a:r>
            <a:r>
              <a:rPr lang="en-US" sz="2800" i="1" dirty="0" smtClean="0"/>
              <a:t>AΩ</a:t>
            </a:r>
            <a:r>
              <a:rPr lang="en-US" sz="2800" i="1" baseline="-25000" dirty="0" smtClean="0"/>
              <a:t> </a:t>
            </a:r>
            <a:r>
              <a:rPr lang="en-AU" sz="2800" i="1" dirty="0" smtClean="0">
                <a:latin typeface="+mn-lt"/>
              </a:rPr>
              <a:t>advantage</a:t>
            </a:r>
            <a:br>
              <a:rPr lang="en-AU" sz="2800" i="1" dirty="0" smtClean="0">
                <a:latin typeface="+mn-lt"/>
              </a:rPr>
            </a:br>
            <a:r>
              <a:rPr lang="en-AU" sz="2800" i="1" dirty="0" smtClean="0">
                <a:latin typeface="+mn-lt"/>
              </a:rPr>
              <a:t> </a:t>
            </a:r>
            <a:r>
              <a:rPr lang="en-AU" sz="2600" i="1" dirty="0" smtClean="0">
                <a:latin typeface="+mn-lt"/>
              </a:rPr>
              <a:t>(in particular for LSST follow-up) </a:t>
            </a:r>
            <a:endParaRPr lang="en-AU" sz="2600" i="1" dirty="0">
              <a:latin typeface="+mn-lt"/>
            </a:endParaRPr>
          </a:p>
        </p:txBody>
      </p:sp>
      <p:pic>
        <p:nvPicPr>
          <p:cNvPr id="15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7" t="3165" r="2374" b="56267"/>
          <a:stretch>
            <a:fillRect/>
          </a:stretch>
        </p:blipFill>
        <p:spPr bwMode="auto">
          <a:xfrm>
            <a:off x="187401" y="2276872"/>
            <a:ext cx="8777087" cy="2809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6" name="Content Placeholder 2"/>
          <p:cNvSpPr txBox="1">
            <a:spLocks/>
          </p:cNvSpPr>
          <p:nvPr/>
        </p:nvSpPr>
        <p:spPr bwMode="auto">
          <a:xfrm>
            <a:off x="539552" y="2348880"/>
            <a:ext cx="8064896" cy="576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90000"/>
              <a:buFont typeface="Wingdings" charset="0"/>
              <a:buBlip>
                <a:blip r:embed="rId5"/>
              </a:buBlip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Arial" charset="0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90000"/>
              <a:buFont typeface="Wingdings" charset="0"/>
              <a:buBlip>
                <a:blip r:embed="rId6"/>
              </a:buBlip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Arial" charset="0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Arial" charset="0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charset="0"/>
              <a:buBlip>
                <a:blip r:embed="rId7"/>
              </a:buBlip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Arial" charset="0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charset="0"/>
              <a:buBlip>
                <a:blip r:embed="rId7"/>
              </a:buBlip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Arial" charset="0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charset="0"/>
              <a:buBlip>
                <a:blip r:embed="rId7"/>
              </a:buBlip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Arial" charset="0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charset="0"/>
              <a:buBlip>
                <a:blip r:embed="rId7"/>
              </a:buBlip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Arial" charset="0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charset="0"/>
              <a:buBlip>
                <a:blip r:embed="rId7"/>
              </a:buBlip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Arial" charset="0"/>
                <a:cs typeface="+mn-cs"/>
              </a:defRPr>
            </a:lvl9pPr>
          </a:lstStyle>
          <a:p>
            <a:pPr eaLnBrk="1" hangingPunct="1">
              <a:buClr>
                <a:srgbClr val="FF0066"/>
              </a:buClr>
              <a:buFont typeface="Wingdings" charset="2"/>
              <a:buChar char="Ø"/>
            </a:pPr>
            <a:r>
              <a:rPr lang="en-US" sz="2800" dirty="0" smtClean="0">
                <a:ea typeface="ＭＳ Ｐゴシック" charset="0"/>
                <a:cs typeface="ＭＳ Ｐゴシック" charset="0"/>
              </a:rPr>
              <a:t>GMT wins by 1.4 x to 3.0x on AΩ</a:t>
            </a:r>
            <a:r>
              <a:rPr lang="en-US" sz="2800" baseline="-25000" dirty="0" smtClean="0">
                <a:ea typeface="ＭＳ Ｐゴシック" charset="0"/>
                <a:cs typeface="ＭＳ Ｐゴシック" charset="0"/>
              </a:rPr>
              <a:t>I</a:t>
            </a:r>
            <a:r>
              <a:rPr lang="en-US" sz="2800" dirty="0" smtClean="0">
                <a:ea typeface="ＭＳ Ｐゴシック" charset="0"/>
                <a:cs typeface="ＭＳ Ｐゴシック" charset="0"/>
              </a:rPr>
              <a:t> science</a:t>
            </a:r>
            <a:endParaRPr lang="en-US" sz="2800" dirty="0">
              <a:ea typeface="ＭＳ Ｐゴシック" charset="0"/>
              <a:cs typeface="ＭＳ Ｐゴシック" charset="0"/>
            </a:endParaRPr>
          </a:p>
        </p:txBody>
      </p:sp>
      <p:pic>
        <p:nvPicPr>
          <p:cNvPr id="17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1777" y="1844824"/>
            <a:ext cx="6378575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74109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/>
      <p:bldP spid="14" grpId="0"/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6553200" y="6230938"/>
            <a:ext cx="2133600" cy="457200"/>
          </a:xfrm>
        </p:spPr>
        <p:txBody>
          <a:bodyPr/>
          <a:lstStyle/>
          <a:p>
            <a:pPr>
              <a:defRPr/>
            </a:pPr>
            <a:fld id="{E782177E-8B87-7E41-9687-5DC79C256ECF}" type="slidenum">
              <a:rPr lang="en-AU" b="1"/>
              <a:pPr>
                <a:defRPr/>
              </a:pPr>
              <a:t>4</a:t>
            </a:fld>
            <a:endParaRPr lang="en-AU" b="1" dirty="0"/>
          </a:p>
        </p:txBody>
      </p:sp>
      <p:sp>
        <p:nvSpPr>
          <p:cNvPr id="61447" name="Title 1"/>
          <p:cNvSpPr>
            <a:spLocks/>
          </p:cNvSpPr>
          <p:nvPr/>
        </p:nvSpPr>
        <p:spPr bwMode="auto">
          <a:xfrm>
            <a:off x="827088" y="116632"/>
            <a:ext cx="7632700" cy="687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defRPr/>
            </a:pPr>
            <a:r>
              <a:rPr lang="en-AU" sz="3400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Fiber</a:t>
            </a:r>
            <a:r>
              <a:rPr lang="en-AU" sz="34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</a:t>
            </a:r>
            <a:r>
              <a:rPr lang="en-AU" sz="34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Positioning Zoo</a:t>
            </a:r>
            <a:endParaRPr lang="en-AU" sz="3400" dirty="0">
              <a:solidFill>
                <a:srgbClr val="FF758E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</p:txBody>
      </p:sp>
      <p:pic>
        <p:nvPicPr>
          <p:cNvPr id="17411" name="Picture 9" descr="New Picture (8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6381750"/>
            <a:ext cx="9715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51" name="Text Box 11"/>
          <p:cNvSpPr txBox="1">
            <a:spLocks noChangeArrowheads="1"/>
          </p:cNvSpPr>
          <p:nvPr/>
        </p:nvSpPr>
        <p:spPr bwMode="auto">
          <a:xfrm>
            <a:off x="8455025" y="6416675"/>
            <a:ext cx="576263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54000" rIns="5400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AU" sz="1200" dirty="0" smtClean="0">
                <a:cs typeface="Arial" charset="0"/>
              </a:rPr>
              <a:t>/17</a:t>
            </a:r>
            <a:endParaRPr lang="en-AU" sz="1200" dirty="0">
              <a:cs typeface="Arial" charset="0"/>
            </a:endParaRPr>
          </a:p>
        </p:txBody>
      </p:sp>
      <p:sp>
        <p:nvSpPr>
          <p:cNvPr id="11" name="Text Box 8"/>
          <p:cNvSpPr txBox="1">
            <a:spLocks noChangeArrowheads="1"/>
          </p:cNvSpPr>
          <p:nvPr/>
        </p:nvSpPr>
        <p:spPr bwMode="auto">
          <a:xfrm>
            <a:off x="2987675" y="6381750"/>
            <a:ext cx="3168650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AU" sz="1200" dirty="0">
                <a:cs typeface="Arial" charset="0"/>
              </a:rPr>
              <a:t>Feeding The Giants, Ischia,  August 2011</a:t>
            </a:r>
          </a:p>
        </p:txBody>
      </p:sp>
      <p:grpSp>
        <p:nvGrpSpPr>
          <p:cNvPr id="17" name="Group 244"/>
          <p:cNvGrpSpPr>
            <a:grpSpLocks/>
          </p:cNvGrpSpPr>
          <p:nvPr/>
        </p:nvGrpSpPr>
        <p:grpSpPr bwMode="auto">
          <a:xfrm>
            <a:off x="1043384" y="3285579"/>
            <a:ext cx="6985000" cy="2879725"/>
            <a:chOff x="1434" y="9227"/>
            <a:chExt cx="9350" cy="3246"/>
          </a:xfrm>
        </p:grpSpPr>
        <p:pic>
          <p:nvPicPr>
            <p:cNvPr id="18" name="Picture 204"/>
            <p:cNvPicPr preferRelativeResize="0"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34" y="9227"/>
              <a:ext cx="9350" cy="3246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Rectangle 205"/>
            <p:cNvSpPr>
              <a:spLocks noChangeArrowheads="1"/>
            </p:cNvSpPr>
            <p:nvPr/>
          </p:nvSpPr>
          <p:spPr bwMode="auto">
            <a:xfrm>
              <a:off x="8058" y="9465"/>
              <a:ext cx="2205" cy="18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Rectangle 206"/>
            <p:cNvSpPr>
              <a:spLocks noChangeArrowheads="1"/>
            </p:cNvSpPr>
            <p:nvPr/>
          </p:nvSpPr>
          <p:spPr bwMode="auto">
            <a:xfrm>
              <a:off x="8403" y="10095"/>
              <a:ext cx="282" cy="18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2" name="Text Box 12"/>
          <p:cNvSpPr txBox="1">
            <a:spLocks noChangeArrowheads="1"/>
          </p:cNvSpPr>
          <p:nvPr/>
        </p:nvSpPr>
        <p:spPr bwMode="auto">
          <a:xfrm>
            <a:off x="323529" y="1171352"/>
            <a:ext cx="547260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Clr>
                <a:srgbClr val="FF0066"/>
              </a:buClr>
              <a:buFont typeface="Wingdings" charset="0"/>
              <a:buChar char="Ø"/>
              <a:defRPr/>
            </a:pPr>
            <a:r>
              <a:rPr lang="en-AU" sz="2400" dirty="0">
                <a:latin typeface="Arial Narrow" charset="0"/>
              </a:rPr>
              <a:t> </a:t>
            </a:r>
            <a:r>
              <a:rPr lang="en-AU" sz="2800" dirty="0" smtClean="0">
                <a:latin typeface="+mn-lt"/>
              </a:rPr>
              <a:t>Pick &amp; place gripper </a:t>
            </a:r>
            <a:r>
              <a:rPr lang="en-AU" sz="2500" dirty="0" smtClean="0">
                <a:latin typeface="+mn-lt"/>
              </a:rPr>
              <a:t>(AAT, VLT)</a:t>
            </a:r>
            <a:endParaRPr lang="en-AU" sz="2500" dirty="0">
              <a:latin typeface="+mn-lt"/>
            </a:endParaRPr>
          </a:p>
        </p:txBody>
      </p:sp>
      <p:sp>
        <p:nvSpPr>
          <p:cNvPr id="23" name="Text Box 12"/>
          <p:cNvSpPr txBox="1">
            <a:spLocks noChangeArrowheads="1"/>
          </p:cNvSpPr>
          <p:nvPr/>
        </p:nvSpPr>
        <p:spPr bwMode="auto">
          <a:xfrm>
            <a:off x="323528" y="1825660"/>
            <a:ext cx="835292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Clr>
                <a:srgbClr val="FF0066"/>
              </a:buClr>
              <a:buFont typeface="Wingdings" charset="0"/>
              <a:buChar char="Ø"/>
              <a:defRPr/>
            </a:pPr>
            <a:r>
              <a:rPr lang="en-AU" sz="2400" dirty="0">
                <a:latin typeface="Arial Narrow" charset="0"/>
              </a:rPr>
              <a:t> </a:t>
            </a:r>
            <a:r>
              <a:rPr lang="en-AU" sz="2800" dirty="0" smtClean="0">
                <a:latin typeface="Arial"/>
              </a:rPr>
              <a:t>Flexing </a:t>
            </a:r>
            <a:r>
              <a:rPr lang="en-AU" sz="2500" dirty="0" smtClean="0">
                <a:latin typeface="+mn-lt"/>
              </a:rPr>
              <a:t>(FMOS) / </a:t>
            </a:r>
            <a:r>
              <a:rPr lang="en-AU" sz="2800" dirty="0" smtClean="0">
                <a:latin typeface="+mn-lt"/>
              </a:rPr>
              <a:t>moving</a:t>
            </a:r>
            <a:r>
              <a:rPr lang="en-AU" sz="2500" dirty="0" smtClean="0">
                <a:latin typeface="+mn-lt"/>
              </a:rPr>
              <a:t> (WFMOS) </a:t>
            </a:r>
            <a:r>
              <a:rPr lang="en-AU" sz="2800" dirty="0" smtClean="0"/>
              <a:t>spines </a:t>
            </a:r>
            <a:endParaRPr lang="en-AU" sz="2800" dirty="0">
              <a:latin typeface="+mn-lt"/>
            </a:endParaRPr>
          </a:p>
        </p:txBody>
      </p:sp>
      <p:sp>
        <p:nvSpPr>
          <p:cNvPr id="24" name="Text Box 12"/>
          <p:cNvSpPr txBox="1">
            <a:spLocks noChangeArrowheads="1"/>
          </p:cNvSpPr>
          <p:nvPr/>
        </p:nvSpPr>
        <p:spPr bwMode="auto">
          <a:xfrm>
            <a:off x="323528" y="2492896"/>
            <a:ext cx="813690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Clr>
                <a:srgbClr val="FF0066"/>
              </a:buClr>
              <a:buFont typeface="Wingdings" charset="0"/>
              <a:buChar char="Ø"/>
              <a:defRPr/>
            </a:pPr>
            <a:r>
              <a:rPr lang="en-AU" sz="2400" dirty="0">
                <a:latin typeface="Arial Narrow" charset="0"/>
              </a:rPr>
              <a:t> </a:t>
            </a:r>
            <a:r>
              <a:rPr lang="en-AU" sz="2800" dirty="0" smtClean="0">
                <a:latin typeface="+mn-lt"/>
              </a:rPr>
              <a:t>Autonomous walking </a:t>
            </a:r>
            <a:r>
              <a:rPr lang="en-AU" sz="2800" dirty="0">
                <a:latin typeface="+mn-lt"/>
              </a:rPr>
              <a:t>S</a:t>
            </a:r>
            <a:r>
              <a:rPr lang="en-AU" sz="2800" dirty="0" smtClean="0">
                <a:latin typeface="+mn-lt"/>
              </a:rPr>
              <a:t>tarbugs </a:t>
            </a:r>
            <a:r>
              <a:rPr lang="en-AU" sz="2600" dirty="0" smtClean="0">
                <a:latin typeface="+mn-lt"/>
              </a:rPr>
              <a:t>(GMT</a:t>
            </a:r>
            <a:r>
              <a:rPr lang="en-AU" sz="2600" i="1" dirty="0" smtClean="0">
                <a:latin typeface="+mn-lt"/>
              </a:rPr>
              <a:t>-proposed</a:t>
            </a:r>
            <a:r>
              <a:rPr lang="en-AU" sz="2600" dirty="0" smtClean="0">
                <a:latin typeface="+mn-lt"/>
              </a:rPr>
              <a:t>)</a:t>
            </a:r>
            <a:endParaRPr lang="en-AU" sz="2600" dirty="0">
              <a:latin typeface="+mn-lt"/>
            </a:endParaRPr>
          </a:p>
        </p:txBody>
      </p:sp>
      <p:pic>
        <p:nvPicPr>
          <p:cNvPr id="2" name="Picture 1"/>
          <p:cNvPicPr preferRelativeResize="0"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65774" y="1772816"/>
            <a:ext cx="6146586" cy="4590706"/>
          </a:xfrm>
          <a:prstGeom prst="rect">
            <a:avLst/>
          </a:prstGeom>
        </p:spPr>
      </p:pic>
      <p:pic>
        <p:nvPicPr>
          <p:cNvPr id="21" name="Picture 10" descr="ech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523" y="2924944"/>
            <a:ext cx="3311525" cy="309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483768" y="2924944"/>
            <a:ext cx="115212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dirty="0">
                <a:latin typeface="Brush Script MT"/>
              </a:rPr>
              <a:t>E</a:t>
            </a:r>
            <a:r>
              <a:rPr lang="en-US" sz="2600" dirty="0" smtClean="0">
                <a:latin typeface="Brush Script MT"/>
              </a:rPr>
              <a:t>chidna</a:t>
            </a:r>
            <a:endParaRPr lang="en-US" sz="2600" dirty="0">
              <a:latin typeface="Brush Script MT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4" grpId="0"/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6553200" y="6230938"/>
            <a:ext cx="2133600" cy="457200"/>
          </a:xfrm>
        </p:spPr>
        <p:txBody>
          <a:bodyPr/>
          <a:lstStyle/>
          <a:p>
            <a:pPr>
              <a:defRPr/>
            </a:pPr>
            <a:fld id="{F743C135-EFD2-E04A-8E61-8E4721DAE156}" type="slidenum">
              <a:rPr lang="en-AU" b="1"/>
              <a:pPr>
                <a:defRPr/>
              </a:pPr>
              <a:t>5</a:t>
            </a:fld>
            <a:endParaRPr lang="en-AU" b="1" dirty="0"/>
          </a:p>
        </p:txBody>
      </p:sp>
      <p:pic>
        <p:nvPicPr>
          <p:cNvPr id="18435" name="Picture 9" descr="New Picture (8)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6381750"/>
            <a:ext cx="9715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51" name="Text Box 11"/>
          <p:cNvSpPr txBox="1">
            <a:spLocks noChangeArrowheads="1"/>
          </p:cNvSpPr>
          <p:nvPr/>
        </p:nvSpPr>
        <p:spPr bwMode="auto">
          <a:xfrm>
            <a:off x="8455025" y="6416675"/>
            <a:ext cx="576263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54000" rIns="5400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AU" sz="1200" dirty="0" smtClean="0">
                <a:cs typeface="Arial" charset="0"/>
              </a:rPr>
              <a:t>/17</a:t>
            </a:r>
            <a:endParaRPr lang="en-AU" sz="1200" dirty="0">
              <a:cs typeface="Arial" charset="0"/>
            </a:endParaRPr>
          </a:p>
        </p:txBody>
      </p:sp>
      <p:sp>
        <p:nvSpPr>
          <p:cNvPr id="11" name="Text Box 8"/>
          <p:cNvSpPr txBox="1">
            <a:spLocks noChangeArrowheads="1"/>
          </p:cNvSpPr>
          <p:nvPr/>
        </p:nvSpPr>
        <p:spPr bwMode="auto">
          <a:xfrm>
            <a:off x="2987675" y="6381750"/>
            <a:ext cx="3168650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AU" sz="1200" dirty="0">
                <a:cs typeface="Arial" charset="0"/>
              </a:rPr>
              <a:t>Feeding The Giants, </a:t>
            </a:r>
            <a:r>
              <a:rPr lang="en-AU" sz="1200" dirty="0" smtClean="0">
                <a:cs typeface="Arial" charset="0"/>
              </a:rPr>
              <a:t>Ischia</a:t>
            </a:r>
            <a:r>
              <a:rPr lang="en-AU" sz="1200" dirty="0">
                <a:cs typeface="Arial" charset="0"/>
              </a:rPr>
              <a:t>,  August 2011</a:t>
            </a:r>
          </a:p>
        </p:txBody>
      </p:sp>
      <p:pic>
        <p:nvPicPr>
          <p:cNvPr id="3" name="MFS_Starbugs_Demo_640x360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08000" y="1143000"/>
            <a:ext cx="8128000" cy="4572000"/>
          </a:xfrm>
          <a:prstGeom prst="rect">
            <a:avLst/>
          </a:prstGeom>
        </p:spPr>
      </p:pic>
      <p:sp>
        <p:nvSpPr>
          <p:cNvPr id="7" name="Title 1"/>
          <p:cNvSpPr>
            <a:spLocks/>
          </p:cNvSpPr>
          <p:nvPr/>
        </p:nvSpPr>
        <p:spPr bwMode="auto">
          <a:xfrm>
            <a:off x="827088" y="116632"/>
            <a:ext cx="7632700" cy="687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defRPr/>
            </a:pPr>
            <a:r>
              <a:rPr lang="en-AU" sz="34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Starbugs at work</a:t>
            </a:r>
            <a:endParaRPr lang="en-AU" sz="3400" dirty="0">
              <a:solidFill>
                <a:srgbClr val="FF758E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6553200" y="6230938"/>
            <a:ext cx="2133600" cy="457200"/>
          </a:xfrm>
        </p:spPr>
        <p:txBody>
          <a:bodyPr/>
          <a:lstStyle/>
          <a:p>
            <a:pPr>
              <a:defRPr/>
            </a:pPr>
            <a:fld id="{E782177E-8B87-7E41-9687-5DC79C256ECF}" type="slidenum">
              <a:rPr lang="en-AU" b="1"/>
              <a:pPr>
                <a:defRPr/>
              </a:pPr>
              <a:t>6</a:t>
            </a:fld>
            <a:endParaRPr lang="en-AU" b="1" dirty="0"/>
          </a:p>
        </p:txBody>
      </p:sp>
      <p:sp>
        <p:nvSpPr>
          <p:cNvPr id="61447" name="Title 1"/>
          <p:cNvSpPr>
            <a:spLocks/>
          </p:cNvSpPr>
          <p:nvPr/>
        </p:nvSpPr>
        <p:spPr bwMode="auto">
          <a:xfrm>
            <a:off x="827088" y="260350"/>
            <a:ext cx="7632700" cy="687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defRPr/>
            </a:pPr>
            <a:r>
              <a:rPr lang="en-AU" sz="3400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Fiber</a:t>
            </a:r>
            <a:r>
              <a:rPr lang="en-AU" sz="34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Approach </a:t>
            </a:r>
            <a:r>
              <a:rPr lang="en-AU" sz="3400" dirty="0">
                <a:solidFill>
                  <a:srgbClr val="9FFF6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Pros </a:t>
            </a:r>
            <a:r>
              <a:rPr lang="en-AU" sz="3400" dirty="0">
                <a:solidFill>
                  <a:srgbClr val="FF758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… with </a:t>
            </a:r>
            <a:r>
              <a:rPr lang="en-AU" sz="3400" dirty="0" smtClean="0">
                <a:solidFill>
                  <a:srgbClr val="FF758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limitations</a:t>
            </a:r>
            <a:endParaRPr lang="en-AU" sz="3400" dirty="0">
              <a:solidFill>
                <a:srgbClr val="FF758E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</p:txBody>
      </p:sp>
      <p:pic>
        <p:nvPicPr>
          <p:cNvPr id="17411" name="Picture 9" descr="New Picture (8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6381750"/>
            <a:ext cx="9715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51" name="Text Box 11"/>
          <p:cNvSpPr txBox="1">
            <a:spLocks noChangeArrowheads="1"/>
          </p:cNvSpPr>
          <p:nvPr/>
        </p:nvSpPr>
        <p:spPr bwMode="auto">
          <a:xfrm>
            <a:off x="8455025" y="6416675"/>
            <a:ext cx="576263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54000" rIns="5400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AU" sz="1200" dirty="0" smtClean="0">
                <a:cs typeface="Arial" charset="0"/>
              </a:rPr>
              <a:t>/17</a:t>
            </a:r>
            <a:endParaRPr lang="en-AU" sz="1200" dirty="0">
              <a:cs typeface="Arial" charset="0"/>
            </a:endParaRPr>
          </a:p>
        </p:txBody>
      </p:sp>
      <p:sp>
        <p:nvSpPr>
          <p:cNvPr id="61452" name="Text Box 12"/>
          <p:cNvSpPr txBox="1">
            <a:spLocks noChangeArrowheads="1"/>
          </p:cNvSpPr>
          <p:nvPr/>
        </p:nvSpPr>
        <p:spPr bwMode="auto">
          <a:xfrm>
            <a:off x="900113" y="1557338"/>
            <a:ext cx="6192167" cy="522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Clr>
                <a:srgbClr val="9FFF69"/>
              </a:buClr>
              <a:buFont typeface="Wingdings" charset="0"/>
              <a:buChar char="Ø"/>
              <a:defRPr/>
            </a:pPr>
            <a:r>
              <a:rPr lang="en-AU" sz="2400" dirty="0">
                <a:latin typeface="Arial Narrow" charset="0"/>
              </a:rPr>
              <a:t> </a:t>
            </a:r>
            <a:r>
              <a:rPr lang="en-AU" sz="2800" dirty="0">
                <a:latin typeface="+mn-lt"/>
              </a:rPr>
              <a:t>‘unlimited’ Field of View </a:t>
            </a:r>
            <a:r>
              <a:rPr lang="en-AU" sz="2800" dirty="0">
                <a:sym typeface="Wingdings 3" charset="0"/>
              </a:rPr>
              <a:t></a:t>
            </a:r>
            <a:r>
              <a:rPr lang="en-AU" sz="2800" dirty="0" smtClean="0">
                <a:latin typeface="+mn-lt"/>
                <a:sym typeface="Wingdings"/>
              </a:rPr>
              <a:t> </a:t>
            </a:r>
            <a:r>
              <a:rPr lang="en-AU" sz="2800" dirty="0">
                <a:latin typeface="+mn-lt"/>
                <a:sym typeface="Wingdings"/>
              </a:rPr>
              <a:t>1-m</a:t>
            </a:r>
            <a:r>
              <a:rPr lang="en-AU" sz="2800" baseline="30000" dirty="0">
                <a:sym typeface="Wingdings"/>
              </a:rPr>
              <a:t>+</a:t>
            </a:r>
            <a:endParaRPr lang="en-AU" sz="2800" dirty="0">
              <a:latin typeface="+mn-lt"/>
            </a:endParaRPr>
          </a:p>
        </p:txBody>
      </p:sp>
      <p:sp>
        <p:nvSpPr>
          <p:cNvPr id="11" name="Text Box 8"/>
          <p:cNvSpPr txBox="1">
            <a:spLocks noChangeArrowheads="1"/>
          </p:cNvSpPr>
          <p:nvPr/>
        </p:nvSpPr>
        <p:spPr bwMode="auto">
          <a:xfrm>
            <a:off x="2987675" y="6381750"/>
            <a:ext cx="3168650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AU" sz="1200" dirty="0">
                <a:cs typeface="Arial" charset="0"/>
              </a:rPr>
              <a:t>Feeding The Giants, Ischia,  August 2011</a:t>
            </a:r>
          </a:p>
        </p:txBody>
      </p:sp>
      <p:sp>
        <p:nvSpPr>
          <p:cNvPr id="13" name="Text Box 12"/>
          <p:cNvSpPr txBox="1">
            <a:spLocks noChangeArrowheads="1"/>
          </p:cNvSpPr>
          <p:nvPr/>
        </p:nvSpPr>
        <p:spPr bwMode="auto">
          <a:xfrm>
            <a:off x="923925" y="2348880"/>
            <a:ext cx="5448275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Clr>
                <a:srgbClr val="9FFF69"/>
              </a:buClr>
              <a:buFont typeface="Wingdings" charset="0"/>
              <a:buChar char="Ø"/>
              <a:defRPr/>
            </a:pPr>
            <a:r>
              <a:rPr lang="en-AU" sz="2400" dirty="0">
                <a:latin typeface="Arial Narrow" charset="0"/>
              </a:rPr>
              <a:t> </a:t>
            </a:r>
            <a:r>
              <a:rPr lang="en-AU" sz="2800" dirty="0" smtClean="0">
                <a:latin typeface="+mn-lt"/>
              </a:rPr>
              <a:t>large </a:t>
            </a:r>
            <a:r>
              <a:rPr lang="en-AU" sz="2800" dirty="0">
                <a:latin typeface="+mn-lt"/>
              </a:rPr>
              <a:t>probe number </a:t>
            </a:r>
            <a:r>
              <a:rPr lang="en-AU" sz="2800" dirty="0">
                <a:sym typeface="Wingdings 3" charset="0"/>
              </a:rPr>
              <a:t></a:t>
            </a:r>
            <a:r>
              <a:rPr lang="en-AU" sz="2800" dirty="0" smtClean="0">
                <a:latin typeface="+mn-lt"/>
                <a:sym typeface="Wingdings"/>
              </a:rPr>
              <a:t> </a:t>
            </a:r>
            <a:r>
              <a:rPr lang="en-AU" sz="2800" dirty="0">
                <a:latin typeface="+mn-lt"/>
                <a:sym typeface="Wingdings"/>
              </a:rPr>
              <a:t>1000</a:t>
            </a:r>
            <a:r>
              <a:rPr lang="en-AU" sz="2800" baseline="30000" dirty="0">
                <a:sym typeface="Wingdings"/>
              </a:rPr>
              <a:t>+</a:t>
            </a:r>
            <a:endParaRPr lang="en-AU" sz="2800" dirty="0">
              <a:latin typeface="+mn-lt"/>
            </a:endParaRPr>
          </a:p>
        </p:txBody>
      </p:sp>
      <p:sp>
        <p:nvSpPr>
          <p:cNvPr id="14" name="Text Box 12"/>
          <p:cNvSpPr txBox="1">
            <a:spLocks noChangeArrowheads="1"/>
          </p:cNvSpPr>
          <p:nvPr/>
        </p:nvSpPr>
        <p:spPr bwMode="auto">
          <a:xfrm>
            <a:off x="915988" y="5569421"/>
            <a:ext cx="768846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Clr>
                <a:srgbClr val="9FFF69"/>
              </a:buClr>
              <a:buFont typeface="Wingdings" charset="0"/>
              <a:buChar char="Ø"/>
              <a:defRPr/>
            </a:pPr>
            <a:r>
              <a:rPr lang="en-AU" sz="2400" dirty="0">
                <a:latin typeface="Arial Narrow" charset="0"/>
              </a:rPr>
              <a:t> ‘</a:t>
            </a:r>
            <a:r>
              <a:rPr lang="en-AU" sz="2800" dirty="0">
                <a:latin typeface="+mn-lt"/>
              </a:rPr>
              <a:t>easy’ object to slit </a:t>
            </a:r>
            <a:r>
              <a:rPr lang="en-AU" sz="2800" dirty="0" smtClean="0">
                <a:latin typeface="+mn-lt"/>
              </a:rPr>
              <a:t>reformatting</a:t>
            </a:r>
            <a:endParaRPr lang="en-AU" sz="2800" dirty="0">
              <a:latin typeface="+mn-lt"/>
            </a:endParaRPr>
          </a:p>
        </p:txBody>
      </p:sp>
      <p:sp>
        <p:nvSpPr>
          <p:cNvPr id="15" name="Text Box 12"/>
          <p:cNvSpPr txBox="1">
            <a:spLocks noChangeArrowheads="1"/>
          </p:cNvSpPr>
          <p:nvPr/>
        </p:nvSpPr>
        <p:spPr bwMode="auto">
          <a:xfrm>
            <a:off x="925513" y="3212976"/>
            <a:ext cx="7318895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Clr>
                <a:srgbClr val="9FFF69"/>
              </a:buClr>
              <a:buFont typeface="Wingdings" charset="0"/>
              <a:buChar char="Ø"/>
              <a:defRPr/>
            </a:pPr>
            <a:r>
              <a:rPr lang="en-AU" sz="2400" dirty="0">
                <a:latin typeface="Arial Narrow" charset="0"/>
              </a:rPr>
              <a:t> ‘</a:t>
            </a:r>
            <a:r>
              <a:rPr lang="en-AU" sz="2800" dirty="0">
                <a:latin typeface="+mn-lt"/>
              </a:rPr>
              <a:t>dense’ focal plane filling </a:t>
            </a:r>
            <a:r>
              <a:rPr lang="en-AU" sz="2800" dirty="0">
                <a:sym typeface="Wingdings 3" charset="0"/>
              </a:rPr>
              <a:t></a:t>
            </a:r>
            <a:r>
              <a:rPr lang="en-AU" sz="2800" dirty="0" smtClean="0">
                <a:latin typeface="+mn-lt"/>
                <a:sym typeface="Wingdings"/>
              </a:rPr>
              <a:t> </a:t>
            </a:r>
            <a:r>
              <a:rPr lang="en-AU" sz="2800" dirty="0">
                <a:latin typeface="+mn-lt"/>
                <a:sym typeface="Wingdings"/>
              </a:rPr>
              <a:t>~ 10 mm pitch </a:t>
            </a:r>
            <a:endParaRPr lang="en-AU" sz="2800" dirty="0">
              <a:latin typeface="+mn-lt"/>
            </a:endParaRPr>
          </a:p>
        </p:txBody>
      </p:sp>
      <p:sp>
        <p:nvSpPr>
          <p:cNvPr id="16" name="Text Box 12"/>
          <p:cNvSpPr txBox="1">
            <a:spLocks noChangeArrowheads="1"/>
          </p:cNvSpPr>
          <p:nvPr/>
        </p:nvSpPr>
        <p:spPr bwMode="auto">
          <a:xfrm>
            <a:off x="930275" y="4777333"/>
            <a:ext cx="7242125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Clr>
                <a:srgbClr val="9FFF69"/>
              </a:buClr>
              <a:buFont typeface="Wingdings" charset="0"/>
              <a:buChar char="Ø"/>
              <a:defRPr/>
            </a:pPr>
            <a:r>
              <a:rPr lang="en-AU" sz="2800" dirty="0">
                <a:latin typeface="+mn-lt"/>
              </a:rPr>
              <a:t> </a:t>
            </a:r>
            <a:r>
              <a:rPr lang="en-AU" sz="2800" dirty="0" smtClean="0">
                <a:latin typeface="+mn-lt"/>
              </a:rPr>
              <a:t>perfect positioning </a:t>
            </a:r>
            <a:r>
              <a:rPr lang="en-AU" sz="2600" dirty="0">
                <a:latin typeface="+mn-lt"/>
              </a:rPr>
              <a:t>(closed-loop metrology)</a:t>
            </a:r>
            <a:r>
              <a:rPr lang="en-AU" sz="2600" dirty="0">
                <a:latin typeface="+mn-lt"/>
                <a:sym typeface="Wingdings"/>
              </a:rPr>
              <a:t> </a:t>
            </a:r>
            <a:endParaRPr lang="en-AU" sz="2600" dirty="0">
              <a:latin typeface="+mn-lt"/>
            </a:endParaRPr>
          </a:p>
        </p:txBody>
      </p:sp>
      <p:sp>
        <p:nvSpPr>
          <p:cNvPr id="12" name="Text Box 12"/>
          <p:cNvSpPr txBox="1">
            <a:spLocks noChangeArrowheads="1"/>
          </p:cNvSpPr>
          <p:nvPr/>
        </p:nvSpPr>
        <p:spPr bwMode="auto">
          <a:xfrm>
            <a:off x="924992" y="3985245"/>
            <a:ext cx="6671344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Clr>
                <a:srgbClr val="9FFF69"/>
              </a:buClr>
              <a:buFont typeface="Wingdings" charset="0"/>
              <a:buChar char="Ø"/>
              <a:defRPr/>
            </a:pPr>
            <a:r>
              <a:rPr lang="en-AU" sz="2400" dirty="0">
                <a:latin typeface="Arial Narrow" charset="0"/>
              </a:rPr>
              <a:t> </a:t>
            </a:r>
            <a:r>
              <a:rPr lang="en-AU" sz="2800" dirty="0" smtClean="0">
                <a:latin typeface="+mn-lt"/>
              </a:rPr>
              <a:t>on-line reconfiguration </a:t>
            </a:r>
            <a:r>
              <a:rPr lang="en-AU" sz="2800" dirty="0" smtClean="0">
                <a:latin typeface="+mn-lt"/>
                <a:sym typeface="Wingdings"/>
              </a:rPr>
              <a:t>~ a few minutes </a:t>
            </a:r>
            <a:endParaRPr lang="en-AU" sz="28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5298907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614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52" grpId="0"/>
      <p:bldP spid="13" grpId="0"/>
      <p:bldP spid="14" grpId="0"/>
      <p:bldP spid="15" grpId="0"/>
      <p:bldP spid="16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6553200" y="6230938"/>
            <a:ext cx="2133600" cy="457200"/>
          </a:xfrm>
        </p:spPr>
        <p:txBody>
          <a:bodyPr/>
          <a:lstStyle/>
          <a:p>
            <a:pPr>
              <a:defRPr/>
            </a:pPr>
            <a:fld id="{F743C135-EFD2-E04A-8E61-8E4721DAE156}" type="slidenum">
              <a:rPr lang="en-AU" b="1"/>
              <a:pPr>
                <a:defRPr/>
              </a:pPr>
              <a:t>7</a:t>
            </a:fld>
            <a:endParaRPr lang="en-AU" b="1" dirty="0"/>
          </a:p>
        </p:txBody>
      </p:sp>
      <p:sp>
        <p:nvSpPr>
          <p:cNvPr id="61447" name="Title 1"/>
          <p:cNvSpPr>
            <a:spLocks/>
          </p:cNvSpPr>
          <p:nvPr/>
        </p:nvSpPr>
        <p:spPr bwMode="auto">
          <a:xfrm>
            <a:off x="468313" y="260350"/>
            <a:ext cx="8064500" cy="687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defRPr/>
            </a:pPr>
            <a:r>
              <a:rPr lang="en-AU" sz="3400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Fiber</a:t>
            </a:r>
            <a:r>
              <a:rPr lang="en-AU" sz="34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Approach </a:t>
            </a:r>
            <a:r>
              <a:rPr lang="en-AU" sz="3400" dirty="0">
                <a:solidFill>
                  <a:srgbClr val="FF758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Cons </a:t>
            </a:r>
            <a:r>
              <a:rPr lang="en-AU" sz="3400" dirty="0">
                <a:solidFill>
                  <a:srgbClr val="9FFF6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… with mitigations</a:t>
            </a:r>
          </a:p>
        </p:txBody>
      </p:sp>
      <p:pic>
        <p:nvPicPr>
          <p:cNvPr id="18435" name="Picture 9" descr="New Picture (8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6381750"/>
            <a:ext cx="9715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51" name="Text Box 11"/>
          <p:cNvSpPr txBox="1">
            <a:spLocks noChangeArrowheads="1"/>
          </p:cNvSpPr>
          <p:nvPr/>
        </p:nvSpPr>
        <p:spPr bwMode="auto">
          <a:xfrm>
            <a:off x="8455025" y="6416675"/>
            <a:ext cx="576263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54000" rIns="5400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AU" sz="1200" dirty="0" smtClean="0">
                <a:cs typeface="Arial" charset="0"/>
              </a:rPr>
              <a:t>/17</a:t>
            </a:r>
            <a:endParaRPr lang="en-AU" sz="1200" dirty="0">
              <a:cs typeface="Arial" charset="0"/>
            </a:endParaRPr>
          </a:p>
        </p:txBody>
      </p:sp>
      <p:sp>
        <p:nvSpPr>
          <p:cNvPr id="61452" name="Text Box 12"/>
          <p:cNvSpPr txBox="1">
            <a:spLocks noChangeArrowheads="1"/>
          </p:cNvSpPr>
          <p:nvPr/>
        </p:nvSpPr>
        <p:spPr bwMode="auto">
          <a:xfrm>
            <a:off x="900113" y="1951038"/>
            <a:ext cx="7848600" cy="522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buClr>
                <a:srgbClr val="FF0066"/>
              </a:buClr>
              <a:buFont typeface="Wingdings" charset="0"/>
              <a:buChar char="Ø"/>
              <a:defRPr/>
            </a:pPr>
            <a:r>
              <a:rPr lang="en-AU" sz="2400" dirty="0">
                <a:latin typeface="Arial Narrow" charset="0"/>
              </a:rPr>
              <a:t> </a:t>
            </a:r>
            <a:r>
              <a:rPr lang="en-AU" sz="2800" dirty="0">
                <a:latin typeface="+mn-lt"/>
              </a:rPr>
              <a:t>Detector Real-Estate Waste</a:t>
            </a:r>
          </a:p>
        </p:txBody>
      </p:sp>
      <p:sp>
        <p:nvSpPr>
          <p:cNvPr id="11" name="Text Box 8"/>
          <p:cNvSpPr txBox="1">
            <a:spLocks noChangeArrowheads="1"/>
          </p:cNvSpPr>
          <p:nvPr/>
        </p:nvSpPr>
        <p:spPr bwMode="auto">
          <a:xfrm>
            <a:off x="2987675" y="6381750"/>
            <a:ext cx="3168650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AU" sz="1200" dirty="0">
                <a:cs typeface="Arial" charset="0"/>
              </a:rPr>
              <a:t>Feeding The Giants, </a:t>
            </a:r>
            <a:r>
              <a:rPr lang="en-AU" sz="1200" dirty="0" smtClean="0">
                <a:cs typeface="Arial" charset="0"/>
              </a:rPr>
              <a:t>Ischia</a:t>
            </a:r>
            <a:r>
              <a:rPr lang="en-AU" sz="1200" dirty="0">
                <a:cs typeface="Arial" charset="0"/>
              </a:rPr>
              <a:t>,  August 2011</a:t>
            </a:r>
          </a:p>
        </p:txBody>
      </p:sp>
      <p:sp>
        <p:nvSpPr>
          <p:cNvPr id="12" name="Text Box 12"/>
          <p:cNvSpPr txBox="1">
            <a:spLocks noChangeArrowheads="1"/>
          </p:cNvSpPr>
          <p:nvPr/>
        </p:nvSpPr>
        <p:spPr bwMode="auto">
          <a:xfrm>
            <a:off x="900113" y="2905125"/>
            <a:ext cx="6335712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buClr>
                <a:srgbClr val="FF0066"/>
              </a:buClr>
              <a:buFont typeface="Wingdings" charset="0"/>
              <a:buChar char="Ø"/>
              <a:defRPr/>
            </a:pPr>
            <a:r>
              <a:rPr lang="en-AU" sz="2400" dirty="0">
                <a:latin typeface="Arial Narrow" charset="0"/>
              </a:rPr>
              <a:t> </a:t>
            </a:r>
            <a:r>
              <a:rPr lang="en-AU" sz="2800" dirty="0">
                <a:latin typeface="+mn-lt"/>
              </a:rPr>
              <a:t>Sky Background Removal</a:t>
            </a:r>
          </a:p>
        </p:txBody>
      </p:sp>
      <p:sp>
        <p:nvSpPr>
          <p:cNvPr id="16" name="Text Box 12"/>
          <p:cNvSpPr txBox="1">
            <a:spLocks noChangeArrowheads="1"/>
          </p:cNvSpPr>
          <p:nvPr/>
        </p:nvSpPr>
        <p:spPr bwMode="auto">
          <a:xfrm>
            <a:off x="900113" y="3913188"/>
            <a:ext cx="6335712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buClr>
                <a:srgbClr val="FF0066"/>
              </a:buClr>
              <a:buFont typeface="Wingdings" charset="0"/>
              <a:buChar char="Ø"/>
              <a:defRPr/>
            </a:pPr>
            <a:r>
              <a:rPr lang="en-AU" sz="2400" dirty="0">
                <a:latin typeface="Arial Narrow" charset="0"/>
              </a:rPr>
              <a:t> </a:t>
            </a:r>
            <a:r>
              <a:rPr lang="en-AU" sz="2800" dirty="0">
                <a:latin typeface="+mn-lt"/>
              </a:rPr>
              <a:t>Transmission Losses</a:t>
            </a:r>
          </a:p>
        </p:txBody>
      </p:sp>
    </p:spTree>
    <p:extLst>
      <p:ext uri="{BB962C8B-B14F-4D97-AF65-F5344CB8AC3E}">
        <p14:creationId xmlns:p14="http://schemas.microsoft.com/office/powerpoint/2010/main" val="28632809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6553200" y="6230938"/>
            <a:ext cx="2133600" cy="457200"/>
          </a:xfrm>
        </p:spPr>
        <p:txBody>
          <a:bodyPr/>
          <a:lstStyle/>
          <a:p>
            <a:pPr>
              <a:defRPr/>
            </a:pPr>
            <a:fld id="{F12D848C-C6B4-684A-9679-C6888A5120AD}" type="slidenum">
              <a:rPr lang="en-AU" b="1"/>
              <a:pPr>
                <a:defRPr/>
              </a:pPr>
              <a:t>8</a:t>
            </a:fld>
            <a:endParaRPr lang="en-AU" b="1" dirty="0"/>
          </a:p>
        </p:txBody>
      </p:sp>
      <p:sp>
        <p:nvSpPr>
          <p:cNvPr id="61447" name="Title 1"/>
          <p:cNvSpPr>
            <a:spLocks/>
          </p:cNvSpPr>
          <p:nvPr/>
        </p:nvSpPr>
        <p:spPr bwMode="auto">
          <a:xfrm>
            <a:off x="468313" y="116632"/>
            <a:ext cx="8064500" cy="687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defRPr/>
            </a:pPr>
            <a:r>
              <a:rPr lang="en-AU" sz="34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Detector real-estate waste</a:t>
            </a:r>
            <a:endParaRPr lang="en-AU" sz="3400" dirty="0">
              <a:solidFill>
                <a:srgbClr val="9FFF69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</p:txBody>
      </p:sp>
      <p:pic>
        <p:nvPicPr>
          <p:cNvPr id="19459" name="Picture 9" descr="New Picture (8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6381750"/>
            <a:ext cx="9715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51" name="Text Box 11"/>
          <p:cNvSpPr txBox="1">
            <a:spLocks noChangeArrowheads="1"/>
          </p:cNvSpPr>
          <p:nvPr/>
        </p:nvSpPr>
        <p:spPr bwMode="auto">
          <a:xfrm>
            <a:off x="8455025" y="6416675"/>
            <a:ext cx="576263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54000" rIns="5400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AU" sz="1200" dirty="0" smtClean="0">
                <a:cs typeface="Arial" charset="0"/>
              </a:rPr>
              <a:t>/17</a:t>
            </a:r>
            <a:endParaRPr lang="en-AU" sz="1200" dirty="0">
              <a:cs typeface="Arial" charset="0"/>
            </a:endParaRPr>
          </a:p>
        </p:txBody>
      </p:sp>
      <p:sp>
        <p:nvSpPr>
          <p:cNvPr id="11" name="Text Box 8"/>
          <p:cNvSpPr txBox="1">
            <a:spLocks noChangeArrowheads="1"/>
          </p:cNvSpPr>
          <p:nvPr/>
        </p:nvSpPr>
        <p:spPr bwMode="auto">
          <a:xfrm>
            <a:off x="2987675" y="6381750"/>
            <a:ext cx="3455988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AU" sz="1200" dirty="0">
                <a:cs typeface="Arial" charset="0"/>
              </a:rPr>
              <a:t>Feeding The Giants, </a:t>
            </a:r>
            <a:r>
              <a:rPr lang="en-AU" sz="1200" dirty="0" smtClean="0">
                <a:cs typeface="Arial" charset="0"/>
              </a:rPr>
              <a:t>Ischia</a:t>
            </a:r>
            <a:r>
              <a:rPr lang="en-AU" sz="1200" dirty="0">
                <a:cs typeface="Arial" charset="0"/>
              </a:rPr>
              <a:t>,  </a:t>
            </a:r>
            <a:r>
              <a:rPr lang="en-AU" sz="1200" dirty="0" smtClean="0">
                <a:cs typeface="Arial" charset="0"/>
              </a:rPr>
              <a:t>August </a:t>
            </a:r>
            <a:r>
              <a:rPr lang="en-AU" sz="1200" dirty="0">
                <a:cs typeface="Arial" charset="0"/>
              </a:rPr>
              <a:t>2011</a:t>
            </a:r>
          </a:p>
        </p:txBody>
      </p:sp>
      <p:grpSp>
        <p:nvGrpSpPr>
          <p:cNvPr id="19462" name="Group 30"/>
          <p:cNvGrpSpPr>
            <a:grpSpLocks/>
          </p:cNvGrpSpPr>
          <p:nvPr/>
        </p:nvGrpSpPr>
        <p:grpSpPr bwMode="auto">
          <a:xfrm>
            <a:off x="827088" y="1124744"/>
            <a:ext cx="7827962" cy="4813300"/>
            <a:chOff x="521" y="845"/>
            <a:chExt cx="4931" cy="3032"/>
          </a:xfrm>
        </p:grpSpPr>
        <p:grpSp>
          <p:nvGrpSpPr>
            <p:cNvPr id="19463" name="Group 26"/>
            <p:cNvGrpSpPr>
              <a:grpSpLocks/>
            </p:cNvGrpSpPr>
            <p:nvPr/>
          </p:nvGrpSpPr>
          <p:grpSpPr bwMode="auto">
            <a:xfrm>
              <a:off x="521" y="845"/>
              <a:ext cx="4931" cy="3032"/>
              <a:chOff x="514" y="832"/>
              <a:chExt cx="4931" cy="3032"/>
            </a:xfrm>
          </p:grpSpPr>
          <p:pic>
            <p:nvPicPr>
              <p:cNvPr id="19465" name="Picture 13" descr="optimal_extraction_a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21" y="832"/>
                <a:ext cx="1048" cy="24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8" name="Text Box 18"/>
              <p:cNvSpPr txBox="1">
                <a:spLocks noChangeArrowheads="1"/>
              </p:cNvSpPr>
              <p:nvPr/>
            </p:nvSpPr>
            <p:spPr bwMode="auto">
              <a:xfrm>
                <a:off x="514" y="3281"/>
                <a:ext cx="1044" cy="583"/>
              </a:xfrm>
              <a:prstGeom prst="rect">
                <a:avLst/>
              </a:prstGeom>
              <a:noFill/>
              <a:ln w="9525">
                <a:solidFill>
                  <a:srgbClr val="FF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  <a:defRPr/>
                </a:pPr>
                <a:r>
                  <a:rPr lang="en-AU">
                    <a:latin typeface="Times" charset="0"/>
                  </a:rPr>
                  <a:t>AA</a:t>
                </a:r>
                <a:r>
                  <a:rPr lang="en-AU">
                    <a:latin typeface="Times" charset="0"/>
                    <a:sym typeface="Symbol" charset="0"/>
                  </a:rPr>
                  <a:t></a:t>
                </a:r>
                <a:r>
                  <a:rPr lang="en-AU">
                    <a:latin typeface="Times" charset="0"/>
                  </a:rPr>
                  <a:t> spectra</a:t>
                </a:r>
                <a:br>
                  <a:rPr lang="en-AU">
                    <a:latin typeface="Times" charset="0"/>
                  </a:rPr>
                </a:br>
                <a:r>
                  <a:rPr lang="en-AU">
                    <a:latin typeface="Times" charset="0"/>
                  </a:rPr>
                  <a:t>2.4 px FWHM</a:t>
                </a:r>
                <a:br>
                  <a:rPr lang="en-AU">
                    <a:latin typeface="Times" charset="0"/>
                  </a:rPr>
                </a:br>
                <a:r>
                  <a:rPr lang="en-AU">
                    <a:latin typeface="Times" charset="0"/>
                  </a:rPr>
                  <a:t>4 px pitch</a:t>
                </a:r>
              </a:p>
            </p:txBody>
          </p:sp>
          <p:grpSp>
            <p:nvGrpSpPr>
              <p:cNvPr id="19467" name="Group 23"/>
              <p:cNvGrpSpPr>
                <a:grpSpLocks/>
              </p:cNvGrpSpPr>
              <p:nvPr/>
            </p:nvGrpSpPr>
            <p:grpSpPr bwMode="auto">
              <a:xfrm>
                <a:off x="1610" y="838"/>
                <a:ext cx="3835" cy="2388"/>
                <a:chOff x="1610" y="663"/>
                <a:chExt cx="3835" cy="2388"/>
              </a:xfrm>
            </p:grpSpPr>
            <p:pic>
              <p:nvPicPr>
                <p:cNvPr id="19469" name="Picture 16" descr="optimal_extraxtion_b"/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610" y="663"/>
                  <a:ext cx="3835" cy="23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22" name="Text Box 20"/>
                <p:cNvSpPr txBox="1">
                  <a:spLocks noChangeArrowheads="1"/>
                </p:cNvSpPr>
                <p:nvPr/>
              </p:nvSpPr>
              <p:spPr bwMode="auto">
                <a:xfrm>
                  <a:off x="2245" y="1117"/>
                  <a:ext cx="998" cy="23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 algn="ctr">
                    <a:spcBef>
                      <a:spcPct val="50000"/>
                    </a:spcBef>
                    <a:defRPr/>
                  </a:pPr>
                  <a:r>
                    <a:rPr lang="en-AU" b="1">
                      <a:solidFill>
                        <a:srgbClr val="FF0000"/>
                      </a:solidFill>
                      <a:cs typeface="Arial" charset="0"/>
                    </a:rPr>
                    <a:t>low-z quasar</a:t>
                  </a:r>
                </a:p>
              </p:txBody>
            </p:sp>
            <p:sp>
              <p:nvSpPr>
                <p:cNvPr id="23" name="Text Box 21"/>
                <p:cNvSpPr txBox="1">
                  <a:spLocks noChangeArrowheads="1"/>
                </p:cNvSpPr>
                <p:nvPr/>
              </p:nvSpPr>
              <p:spPr bwMode="auto">
                <a:xfrm>
                  <a:off x="4014" y="935"/>
                  <a:ext cx="998" cy="23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 algn="ctr">
                    <a:spcBef>
                      <a:spcPct val="50000"/>
                    </a:spcBef>
                    <a:defRPr/>
                  </a:pPr>
                  <a:r>
                    <a:rPr lang="en-AU" b="1">
                      <a:solidFill>
                        <a:srgbClr val="000000"/>
                      </a:solidFill>
                      <a:cs typeface="Arial" charset="0"/>
                    </a:rPr>
                    <a:t>M star</a:t>
                  </a:r>
                </a:p>
              </p:txBody>
            </p:sp>
            <p:sp>
              <p:nvSpPr>
                <p:cNvPr id="24" name="Text Box 22"/>
                <p:cNvSpPr txBox="1">
                  <a:spLocks noChangeArrowheads="1"/>
                </p:cNvSpPr>
                <p:nvPr/>
              </p:nvSpPr>
              <p:spPr bwMode="auto">
                <a:xfrm>
                  <a:off x="3152" y="2247"/>
                  <a:ext cx="998" cy="23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 algn="ctr">
                    <a:spcBef>
                      <a:spcPct val="50000"/>
                    </a:spcBef>
                    <a:defRPr/>
                  </a:pPr>
                  <a:r>
                    <a:rPr lang="en-AU" b="1">
                      <a:solidFill>
                        <a:srgbClr val="0066FF"/>
                      </a:solidFill>
                      <a:cs typeface="Arial" charset="0"/>
                    </a:rPr>
                    <a:t>blank sky</a:t>
                  </a:r>
                </a:p>
              </p:txBody>
            </p:sp>
          </p:grpSp>
          <p:sp>
            <p:nvSpPr>
              <p:cNvPr id="20" name="Text Box 25"/>
              <p:cNvSpPr txBox="1">
                <a:spLocks noChangeArrowheads="1"/>
              </p:cNvSpPr>
              <p:nvPr/>
            </p:nvSpPr>
            <p:spPr bwMode="auto">
              <a:xfrm>
                <a:off x="1701" y="3430"/>
                <a:ext cx="3719" cy="294"/>
              </a:xfrm>
              <a:prstGeom prst="rect">
                <a:avLst/>
              </a:prstGeom>
              <a:noFill/>
              <a:ln w="9525">
                <a:solidFill>
                  <a:srgbClr val="FF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  <a:buFont typeface="Wingdings" charset="0"/>
                  <a:buNone/>
                  <a:defRPr/>
                </a:pPr>
                <a:r>
                  <a:rPr lang="en-AU" sz="2400" dirty="0">
                    <a:latin typeface="Arial Narrow" charset="0"/>
                    <a:sym typeface="Symbol" charset="0"/>
                  </a:rPr>
                  <a:t>60% filling factor with </a:t>
                </a:r>
                <a:r>
                  <a:rPr lang="en-AU" sz="2400" dirty="0" smtClean="0">
                    <a:latin typeface="Arial Narrow" charset="0"/>
                    <a:sym typeface="Symbol" charset="0"/>
                  </a:rPr>
                  <a:t>&lt;&lt; </a:t>
                </a:r>
                <a:r>
                  <a:rPr lang="en-AU" sz="2400" dirty="0">
                    <a:latin typeface="Arial Narrow" charset="0"/>
                    <a:sym typeface="Symbol" charset="0"/>
                  </a:rPr>
                  <a:t>1% cross-talk</a:t>
                </a:r>
              </a:p>
            </p:txBody>
          </p:sp>
        </p:grpSp>
        <p:sp>
          <p:nvSpPr>
            <p:cNvPr id="15" name="Text Box 24"/>
            <p:cNvSpPr txBox="1">
              <a:spLocks noChangeArrowheads="1"/>
            </p:cNvSpPr>
            <p:nvPr/>
          </p:nvSpPr>
          <p:spPr bwMode="auto">
            <a:xfrm>
              <a:off x="2336" y="890"/>
              <a:ext cx="2586" cy="252"/>
            </a:xfrm>
            <a:prstGeom prst="rect">
              <a:avLst/>
            </a:prstGeom>
            <a:noFill/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AU" sz="2000" b="1" dirty="0">
                  <a:solidFill>
                    <a:schemeClr val="bg2"/>
                  </a:solidFill>
                  <a:latin typeface="Times" charset="0"/>
                </a:rPr>
                <a:t>Optimal extraction </a:t>
              </a:r>
              <a:r>
                <a:rPr lang="en-AU" b="1" dirty="0">
                  <a:solidFill>
                    <a:schemeClr val="bg2"/>
                  </a:solidFill>
                  <a:latin typeface="Times" charset="0"/>
                </a:rPr>
                <a:t>(3 adjacent </a:t>
              </a:r>
              <a:r>
                <a:rPr lang="en-AU" b="1" dirty="0" err="1">
                  <a:solidFill>
                    <a:schemeClr val="bg2"/>
                  </a:solidFill>
                  <a:latin typeface="Times" charset="0"/>
                </a:rPr>
                <a:t>fibers</a:t>
              </a:r>
              <a:r>
                <a:rPr lang="en-AU" b="1" dirty="0">
                  <a:solidFill>
                    <a:schemeClr val="bg2"/>
                  </a:solidFill>
                  <a:latin typeface="Times" charset="0"/>
                </a:rPr>
                <a:t>)</a:t>
              </a: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2699792" y="5877272"/>
            <a:ext cx="59766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EABCFF"/>
                </a:solidFill>
                <a:latin typeface="Calibri"/>
              </a:rPr>
              <a:t>Sharp &amp; </a:t>
            </a:r>
            <a:r>
              <a:rPr lang="en-US" b="1" dirty="0" err="1" smtClean="0">
                <a:solidFill>
                  <a:srgbClr val="EABCFF"/>
                </a:solidFill>
                <a:latin typeface="Calibri"/>
              </a:rPr>
              <a:t>Birchall</a:t>
            </a:r>
            <a:r>
              <a:rPr lang="en-US" b="1" dirty="0" smtClean="0">
                <a:solidFill>
                  <a:srgbClr val="EABCFF"/>
                </a:solidFill>
                <a:latin typeface="Calibri"/>
              </a:rPr>
              <a:t> 2010, PASA 27, 91</a:t>
            </a:r>
            <a:endParaRPr lang="en-US" b="1" dirty="0">
              <a:solidFill>
                <a:srgbClr val="EABCFF"/>
              </a:solidFill>
              <a:latin typeface="Calibri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lide Number Placeholder 2"/>
          <p:cNvSpPr>
            <a:spLocks noGrp="1"/>
          </p:cNvSpPr>
          <p:nvPr>
            <p:ph type="sldNum" sz="quarter" idx="11"/>
          </p:nvPr>
        </p:nvSpPr>
        <p:spPr>
          <a:xfrm>
            <a:off x="6553200" y="6230938"/>
            <a:ext cx="2133600" cy="457200"/>
          </a:xfrm>
        </p:spPr>
        <p:txBody>
          <a:bodyPr/>
          <a:lstStyle/>
          <a:p>
            <a:pPr>
              <a:defRPr/>
            </a:pPr>
            <a:fld id="{7CBC9071-AB8A-3C42-A093-2513D167338B}" type="slidenum">
              <a:rPr lang="en-AU" b="1"/>
              <a:pPr>
                <a:defRPr/>
              </a:pPr>
              <a:t>9</a:t>
            </a:fld>
            <a:endParaRPr lang="en-AU" b="1" dirty="0"/>
          </a:p>
        </p:txBody>
      </p:sp>
      <p:sp>
        <p:nvSpPr>
          <p:cNvPr id="20484" name="Text Box 4"/>
          <p:cNvSpPr txBox="1">
            <a:spLocks noChangeArrowheads="1"/>
          </p:cNvSpPr>
          <p:nvPr/>
        </p:nvSpPr>
        <p:spPr bwMode="auto">
          <a:xfrm>
            <a:off x="539750" y="3356992"/>
            <a:ext cx="8353425" cy="831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buClr>
                <a:srgbClr val="FF0066"/>
              </a:buClr>
              <a:buFont typeface="Wingdings" charset="0"/>
              <a:buChar char="Ø"/>
              <a:defRPr/>
            </a:pPr>
            <a:r>
              <a:rPr lang="en-AU" sz="2400" dirty="0">
                <a:latin typeface="+mn-lt"/>
              </a:rPr>
              <a:t> Similar objects </a:t>
            </a:r>
            <a:r>
              <a:rPr lang="en-AU" sz="2200" dirty="0">
                <a:latin typeface="+mn-lt"/>
              </a:rPr>
              <a:t>(GC, Stars, Moon) require </a:t>
            </a:r>
            <a:r>
              <a:rPr lang="en-AU" sz="2300" dirty="0">
                <a:latin typeface="+mn-lt"/>
              </a:rPr>
              <a:t>25%</a:t>
            </a:r>
            <a:r>
              <a:rPr lang="en-AU" sz="2400" dirty="0">
                <a:latin typeface="+mn-lt"/>
              </a:rPr>
              <a:t> sky </a:t>
            </a:r>
            <a:r>
              <a:rPr lang="en-AU" sz="2400" dirty="0" err="1">
                <a:latin typeface="+mn-lt"/>
              </a:rPr>
              <a:t>fibers</a:t>
            </a:r>
            <a:r>
              <a:rPr lang="en-AU" sz="2200" dirty="0">
                <a:latin typeface="+mn-lt"/>
              </a:rPr>
              <a:t>  </a:t>
            </a:r>
            <a:r>
              <a:rPr lang="en-AU" sz="2400" dirty="0">
                <a:latin typeface="+mn-lt"/>
              </a:rPr>
              <a:t/>
            </a:r>
            <a:br>
              <a:rPr lang="en-AU" sz="2400" dirty="0">
                <a:latin typeface="+mn-lt"/>
              </a:rPr>
            </a:br>
            <a:r>
              <a:rPr lang="en-AU" sz="2400" dirty="0">
                <a:latin typeface="+mn-lt"/>
              </a:rPr>
              <a:t>    </a:t>
            </a:r>
            <a:r>
              <a:rPr lang="en-AU" sz="2200" dirty="0">
                <a:latin typeface="+mn-lt"/>
                <a:sym typeface="Wingdings 3" charset="0"/>
              </a:rPr>
              <a:t> ICA on sky </a:t>
            </a:r>
            <a:r>
              <a:rPr lang="en-AU" sz="2200" dirty="0" err="1">
                <a:latin typeface="+mn-lt"/>
                <a:sym typeface="Wingdings 3" charset="0"/>
              </a:rPr>
              <a:t>fibers</a:t>
            </a:r>
            <a:r>
              <a:rPr lang="en-AU" sz="2200" dirty="0">
                <a:latin typeface="+mn-lt"/>
                <a:sym typeface="Wingdings 3" charset="0"/>
              </a:rPr>
              <a:t> to reduce overhead (in progress)</a:t>
            </a:r>
          </a:p>
        </p:txBody>
      </p:sp>
      <p:sp>
        <p:nvSpPr>
          <p:cNvPr id="20483" name="Text Box 3"/>
          <p:cNvSpPr txBox="1">
            <a:spLocks noChangeArrowheads="1"/>
          </p:cNvSpPr>
          <p:nvPr/>
        </p:nvSpPr>
        <p:spPr bwMode="auto">
          <a:xfrm>
            <a:off x="549275" y="1268760"/>
            <a:ext cx="81994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buClr>
                <a:srgbClr val="FF0066"/>
              </a:buClr>
              <a:buFont typeface="Wingdings" charset="0"/>
              <a:buChar char="Ø"/>
              <a:defRPr/>
            </a:pPr>
            <a:r>
              <a:rPr lang="en-AU" sz="2400" dirty="0">
                <a:latin typeface="Arial Narrow" charset="0"/>
              </a:rPr>
              <a:t> </a:t>
            </a:r>
            <a:r>
              <a:rPr lang="en-AU" sz="2400" dirty="0">
                <a:latin typeface="+mn-lt"/>
              </a:rPr>
              <a:t>extensive development using AAT/2dF/AA </a:t>
            </a:r>
            <a:r>
              <a:rPr lang="en-AU" sz="2400" dirty="0">
                <a:latin typeface="+mn-lt"/>
                <a:sym typeface="Symbol" charset="0"/>
              </a:rPr>
              <a:t></a:t>
            </a:r>
            <a:r>
              <a:rPr lang="en-AU" sz="2400" dirty="0">
                <a:latin typeface="+mn-lt"/>
              </a:rPr>
              <a:t> survey data</a:t>
            </a:r>
            <a:endParaRPr lang="en-AU" sz="2400" dirty="0">
              <a:latin typeface="+mn-lt"/>
              <a:sym typeface="Wingdings 3" charset="0"/>
            </a:endParaRPr>
          </a:p>
        </p:txBody>
      </p:sp>
      <p:pic>
        <p:nvPicPr>
          <p:cNvPr id="2" name="Picture 24" descr="New Picture (8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6381750"/>
            <a:ext cx="9715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05" name="Text Box 25"/>
          <p:cNvSpPr txBox="1">
            <a:spLocks noChangeArrowheads="1"/>
          </p:cNvSpPr>
          <p:nvPr/>
        </p:nvSpPr>
        <p:spPr bwMode="auto">
          <a:xfrm>
            <a:off x="904875" y="2204864"/>
            <a:ext cx="7988300" cy="430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 typeface="Wingdings" charset="0"/>
              <a:buNone/>
              <a:defRPr/>
            </a:pPr>
            <a:r>
              <a:rPr lang="en-AU" sz="2200" dirty="0">
                <a:latin typeface="Arial Narrow" charset="0"/>
                <a:sym typeface="Wingdings 3" charset="0"/>
              </a:rPr>
              <a:t> </a:t>
            </a:r>
            <a:r>
              <a:rPr lang="en-AU" sz="2200" dirty="0">
                <a:latin typeface="+mn-lt"/>
                <a:sym typeface="Wingdings 3" charset="0"/>
              </a:rPr>
              <a:t> photon-noise limited up to T ~ 4 hr. (1.8% precision)</a:t>
            </a:r>
          </a:p>
        </p:txBody>
      </p:sp>
      <p:sp>
        <p:nvSpPr>
          <p:cNvPr id="20506" name="Text Box 26"/>
          <p:cNvSpPr txBox="1">
            <a:spLocks noChangeArrowheads="1"/>
          </p:cNvSpPr>
          <p:nvPr/>
        </p:nvSpPr>
        <p:spPr bwMode="auto">
          <a:xfrm>
            <a:off x="908050" y="1777826"/>
            <a:ext cx="7705725" cy="427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 typeface="Wingdings" charset="0"/>
              <a:buNone/>
              <a:defRPr/>
            </a:pPr>
            <a:r>
              <a:rPr lang="en-AU" sz="2200" dirty="0">
                <a:latin typeface="+mn-lt"/>
                <a:sym typeface="Wingdings 3" charset="0"/>
              </a:rPr>
              <a:t> done with PCA applied first to </a:t>
            </a:r>
            <a:r>
              <a:rPr lang="en-AU" sz="2200" dirty="0" smtClean="0">
                <a:latin typeface="+mn-lt"/>
                <a:sym typeface="Wingdings 3" charset="0"/>
              </a:rPr>
              <a:t>&lt; </a:t>
            </a:r>
            <a:r>
              <a:rPr lang="en-AU" sz="2200" dirty="0" smtClean="0">
                <a:latin typeface="+mn-lt"/>
                <a:cs typeface="Arial" charset="0"/>
                <a:sym typeface="Wingdings 3" charset="0"/>
              </a:rPr>
              <a:t>12.5%</a:t>
            </a:r>
            <a:r>
              <a:rPr lang="en-AU" sz="2200" dirty="0" smtClean="0">
                <a:latin typeface="+mn-lt"/>
                <a:cs typeface="Arial" charset="0"/>
              </a:rPr>
              <a:t> </a:t>
            </a:r>
            <a:r>
              <a:rPr lang="en-AU" sz="2200" dirty="0">
                <a:latin typeface="+mn-lt"/>
                <a:cs typeface="Arial" charset="0"/>
              </a:rPr>
              <a:t>sky </a:t>
            </a:r>
            <a:r>
              <a:rPr lang="en-AU" sz="2200" dirty="0" err="1">
                <a:latin typeface="+mn-lt"/>
                <a:cs typeface="Arial" charset="0"/>
              </a:rPr>
              <a:t>fibers</a:t>
            </a:r>
            <a:r>
              <a:rPr lang="en-AU" dirty="0">
                <a:latin typeface="+mn-lt"/>
                <a:cs typeface="Arial" charset="0"/>
              </a:rPr>
              <a:t> </a:t>
            </a:r>
          </a:p>
        </p:txBody>
      </p:sp>
      <p:sp>
        <p:nvSpPr>
          <p:cNvPr id="20507" name="Text Box 27"/>
          <p:cNvSpPr txBox="1">
            <a:spLocks noChangeArrowheads="1"/>
          </p:cNvSpPr>
          <p:nvPr/>
        </p:nvSpPr>
        <p:spPr bwMode="auto">
          <a:xfrm>
            <a:off x="900113" y="2636912"/>
            <a:ext cx="7848600" cy="430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 typeface="Wingdings" charset="0"/>
              <a:buNone/>
              <a:defRPr/>
            </a:pPr>
            <a:r>
              <a:rPr lang="en-AU" sz="2200" dirty="0">
                <a:latin typeface="+mn-lt"/>
                <a:sym typeface="Wingdings 3" charset="0"/>
              </a:rPr>
              <a:t> N&amp;S better for T &gt; 150 hr. (better than 0.45% precision)</a:t>
            </a:r>
          </a:p>
        </p:txBody>
      </p:sp>
      <p:sp>
        <p:nvSpPr>
          <p:cNvPr id="20509" name="Text Box 29"/>
          <p:cNvSpPr txBox="1">
            <a:spLocks noChangeArrowheads="1"/>
          </p:cNvSpPr>
          <p:nvPr/>
        </p:nvSpPr>
        <p:spPr bwMode="auto">
          <a:xfrm>
            <a:off x="8443913" y="6419850"/>
            <a:ext cx="576262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54000" rIns="5400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AU" sz="1200" dirty="0" smtClean="0">
                <a:cs typeface="Arial" charset="0"/>
              </a:rPr>
              <a:t>/17</a:t>
            </a:r>
            <a:endParaRPr lang="en-AU" sz="1200" dirty="0">
              <a:cs typeface="Arial" charset="0"/>
            </a:endParaRPr>
          </a:p>
        </p:txBody>
      </p:sp>
      <p:grpSp>
        <p:nvGrpSpPr>
          <p:cNvPr id="20511" name="Group 31"/>
          <p:cNvGrpSpPr>
            <a:grpSpLocks/>
          </p:cNvGrpSpPr>
          <p:nvPr/>
        </p:nvGrpSpPr>
        <p:grpSpPr bwMode="auto">
          <a:xfrm>
            <a:off x="1907704" y="2204864"/>
            <a:ext cx="5472608" cy="4104456"/>
            <a:chOff x="1111" y="1269"/>
            <a:chExt cx="3674" cy="3040"/>
          </a:xfrm>
        </p:grpSpPr>
        <p:grpSp>
          <p:nvGrpSpPr>
            <p:cNvPr id="20493" name="Group 20"/>
            <p:cNvGrpSpPr>
              <a:grpSpLocks/>
            </p:cNvGrpSpPr>
            <p:nvPr/>
          </p:nvGrpSpPr>
          <p:grpSpPr bwMode="auto">
            <a:xfrm>
              <a:off x="1111" y="1269"/>
              <a:ext cx="3674" cy="3040"/>
              <a:chOff x="1247" y="1334"/>
              <a:chExt cx="3357" cy="2635"/>
            </a:xfrm>
          </p:grpSpPr>
          <p:pic>
            <p:nvPicPr>
              <p:cNvPr id="20495" name="Picture 231" descr="Picture2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47" y="1334"/>
                <a:ext cx="3357" cy="263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0499" name="Text Box 19"/>
              <p:cNvSpPr txBox="1">
                <a:spLocks noChangeArrowheads="1"/>
              </p:cNvSpPr>
              <p:nvPr/>
            </p:nvSpPr>
            <p:spPr bwMode="auto">
              <a:xfrm>
                <a:off x="3878" y="3067"/>
                <a:ext cx="454" cy="2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  <a:defRPr/>
                </a:pPr>
                <a:r>
                  <a:rPr lang="en-AU" b="1">
                    <a:solidFill>
                      <a:srgbClr val="008000"/>
                    </a:solidFill>
                    <a:latin typeface="Times" charset="0"/>
                  </a:rPr>
                  <a:t>N</a:t>
                </a:r>
                <a:r>
                  <a:rPr lang="en-AU" sz="2000" b="1" baseline="30000">
                    <a:solidFill>
                      <a:srgbClr val="008000"/>
                    </a:solidFill>
                    <a:latin typeface="Times" charset="0"/>
                  </a:rPr>
                  <a:t>-0.32</a:t>
                </a:r>
              </a:p>
            </p:txBody>
          </p:sp>
        </p:grpSp>
        <p:sp>
          <p:nvSpPr>
            <p:cNvPr id="20487" name="Text Box 7"/>
            <p:cNvSpPr txBox="1">
              <a:spLocks noChangeArrowheads="1"/>
            </p:cNvSpPr>
            <p:nvPr/>
          </p:nvSpPr>
          <p:spPr bwMode="auto">
            <a:xfrm>
              <a:off x="1643" y="3503"/>
              <a:ext cx="1993" cy="4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>
                <a:lnSpc>
                  <a:spcPct val="90000"/>
                </a:lnSpc>
                <a:defRPr/>
              </a:pPr>
              <a:r>
                <a:rPr lang="en-AU" b="1" dirty="0">
                  <a:solidFill>
                    <a:schemeClr val="bg1"/>
                  </a:solidFill>
                  <a:latin typeface="Times" charset="0"/>
                </a:rPr>
                <a:t>Sky subtraction accuracy</a:t>
              </a:r>
              <a:r>
                <a:rPr lang="en-AU" dirty="0">
                  <a:solidFill>
                    <a:schemeClr val="bg1"/>
                  </a:solidFill>
                  <a:latin typeface="Times" charset="0"/>
                </a:rPr>
                <a:t> </a:t>
              </a:r>
              <a:br>
                <a:rPr lang="en-AU" dirty="0">
                  <a:solidFill>
                    <a:schemeClr val="bg1"/>
                  </a:solidFill>
                  <a:latin typeface="Times" charset="0"/>
                </a:rPr>
              </a:br>
              <a:r>
                <a:rPr lang="en-AU" dirty="0">
                  <a:solidFill>
                    <a:schemeClr val="bg1"/>
                  </a:solidFill>
                  <a:latin typeface="Times" charset="0"/>
                </a:rPr>
                <a:t>(AA</a:t>
              </a:r>
              <a:r>
                <a:rPr lang="en-AU" dirty="0">
                  <a:solidFill>
                    <a:schemeClr val="bg1"/>
                  </a:solidFill>
                  <a:latin typeface="Times" charset="0"/>
                  <a:sym typeface="Symbol" charset="0"/>
                </a:rPr>
                <a:t> e-line galaxies)</a:t>
              </a:r>
            </a:p>
          </p:txBody>
        </p:sp>
      </p:grpSp>
      <p:sp>
        <p:nvSpPr>
          <p:cNvPr id="18" name="Text Box 8"/>
          <p:cNvSpPr txBox="1">
            <a:spLocks noChangeArrowheads="1"/>
          </p:cNvSpPr>
          <p:nvPr/>
        </p:nvSpPr>
        <p:spPr bwMode="auto">
          <a:xfrm>
            <a:off x="2987675" y="6381750"/>
            <a:ext cx="3168650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AU" sz="1200" dirty="0">
                <a:cs typeface="Arial" charset="0"/>
              </a:rPr>
              <a:t>Feeding The Giants , Ischia, August 2011</a:t>
            </a:r>
          </a:p>
        </p:txBody>
      </p:sp>
      <p:sp>
        <p:nvSpPr>
          <p:cNvPr id="19" name="Title 1"/>
          <p:cNvSpPr>
            <a:spLocks/>
          </p:cNvSpPr>
          <p:nvPr/>
        </p:nvSpPr>
        <p:spPr bwMode="auto">
          <a:xfrm>
            <a:off x="468313" y="260350"/>
            <a:ext cx="8064500" cy="687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defRPr/>
            </a:pPr>
            <a:r>
              <a:rPr lang="en-AU" sz="34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Sky Background Removal</a:t>
            </a:r>
            <a:endParaRPr lang="en-AU" sz="3400" dirty="0">
              <a:solidFill>
                <a:srgbClr val="9FFF69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</p:txBody>
      </p:sp>
      <p:sp>
        <p:nvSpPr>
          <p:cNvPr id="20" name="Text Box 3"/>
          <p:cNvSpPr txBox="1">
            <a:spLocks noChangeArrowheads="1"/>
          </p:cNvSpPr>
          <p:nvPr/>
        </p:nvSpPr>
        <p:spPr bwMode="auto">
          <a:xfrm>
            <a:off x="549275" y="1268760"/>
            <a:ext cx="81994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buClr>
                <a:srgbClr val="FF0066"/>
              </a:buClr>
              <a:buFont typeface="Wingdings" charset="0"/>
              <a:buChar char="Ø"/>
              <a:defRPr/>
            </a:pPr>
            <a:r>
              <a:rPr lang="en-AU" sz="2400" dirty="0">
                <a:latin typeface="Arial Narrow" charset="0"/>
              </a:rPr>
              <a:t> </a:t>
            </a:r>
            <a:r>
              <a:rPr lang="en-AU" sz="2400" dirty="0">
                <a:latin typeface="+mn-lt"/>
              </a:rPr>
              <a:t>A crucial need for nearly all (</a:t>
            </a:r>
            <a:r>
              <a:rPr lang="en-AU" sz="2400" dirty="0" err="1">
                <a:latin typeface="+mn-lt"/>
              </a:rPr>
              <a:t>fiber</a:t>
            </a:r>
            <a:r>
              <a:rPr lang="en-AU" sz="2400" dirty="0">
                <a:latin typeface="+mn-lt"/>
              </a:rPr>
              <a:t>-based) spectrometers</a:t>
            </a:r>
            <a:endParaRPr lang="en-AU" sz="2400" dirty="0">
              <a:latin typeface="+mn-lt"/>
              <a:sym typeface="Wingdings 3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940283" y="2304057"/>
            <a:ext cx="59766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DF6"/>
                </a:solidFill>
                <a:latin typeface="Calibri"/>
              </a:rPr>
              <a:t>Sharp &amp; Parkinson 2010, MNRAS 408, 2495</a:t>
            </a:r>
            <a:endParaRPr lang="en-US" b="1" dirty="0">
              <a:solidFill>
                <a:srgbClr val="FF0DF6"/>
              </a:solidFill>
              <a:latin typeface="Calibri"/>
            </a:endParaRPr>
          </a:p>
        </p:txBody>
      </p:sp>
      <p:sp>
        <p:nvSpPr>
          <p:cNvPr id="23" name="Text Box 4"/>
          <p:cNvSpPr txBox="1">
            <a:spLocks noChangeArrowheads="1"/>
          </p:cNvSpPr>
          <p:nvPr/>
        </p:nvSpPr>
        <p:spPr bwMode="auto">
          <a:xfrm>
            <a:off x="539552" y="4470211"/>
            <a:ext cx="8353425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buClr>
                <a:srgbClr val="FF0066"/>
              </a:buClr>
              <a:buFont typeface="Wingdings" charset="0"/>
              <a:buChar char="Ø"/>
              <a:defRPr/>
            </a:pPr>
            <a:r>
              <a:rPr lang="en-AU" sz="2400" dirty="0">
                <a:latin typeface="+mn-lt"/>
              </a:rPr>
              <a:t> N</a:t>
            </a:r>
            <a:r>
              <a:rPr lang="en-AU" sz="2400" dirty="0" smtClean="0">
                <a:latin typeface="+mn-lt"/>
              </a:rPr>
              <a:t>ear-IR sky removal much harder; 1% precision ‘proven’</a:t>
            </a:r>
            <a:r>
              <a:rPr lang="en-AU" sz="2200" dirty="0" smtClean="0">
                <a:latin typeface="+mn-lt"/>
              </a:rPr>
              <a:t>  </a:t>
            </a:r>
            <a:r>
              <a:rPr lang="en-AU" sz="2400" dirty="0">
                <a:latin typeface="+mn-lt"/>
              </a:rPr>
              <a:t/>
            </a:r>
            <a:br>
              <a:rPr lang="en-AU" sz="2400" dirty="0">
                <a:latin typeface="+mn-lt"/>
              </a:rPr>
            </a:br>
            <a:r>
              <a:rPr lang="en-AU" sz="2400" dirty="0">
                <a:latin typeface="+mn-lt"/>
              </a:rPr>
              <a:t>    </a:t>
            </a:r>
            <a:r>
              <a:rPr lang="en-AU" sz="2200" dirty="0">
                <a:latin typeface="+mn-lt"/>
                <a:sym typeface="Wingdings 3" charset="0"/>
              </a:rPr>
              <a:t> </a:t>
            </a:r>
            <a:r>
              <a:rPr lang="en-AU" sz="2200" dirty="0" smtClean="0">
                <a:latin typeface="+mn-lt"/>
                <a:sym typeface="Wingdings 3" charset="0"/>
              </a:rPr>
              <a:t>Optimum-EVE, using Davies coherent OH-band</a:t>
            </a:r>
            <a:r>
              <a:rPr lang="en-AU" sz="2200" dirty="0">
                <a:latin typeface="+mn-lt"/>
                <a:sym typeface="Wingdings 3" charset="0"/>
              </a:rPr>
              <a:t> </a:t>
            </a:r>
            <a:r>
              <a:rPr lang="en-AU" sz="2200" dirty="0" smtClean="0">
                <a:latin typeface="+mn-lt"/>
                <a:sym typeface="Wingdings 3" charset="0"/>
              </a:rPr>
              <a:t>algorithm</a:t>
            </a:r>
            <a:endParaRPr lang="en-AU" sz="2200" dirty="0">
              <a:latin typeface="+mn-lt"/>
              <a:sym typeface="Wingdings 3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971600" y="5302949"/>
            <a:ext cx="597666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EABCFF"/>
                </a:solidFill>
                <a:latin typeface="Calibri"/>
              </a:rPr>
              <a:t>Rodrigues et al. 2010, SPIEE 7735-244</a:t>
            </a:r>
          </a:p>
          <a:p>
            <a:pPr algn="ctr"/>
            <a:r>
              <a:rPr lang="en-US" b="1" dirty="0" smtClean="0">
                <a:solidFill>
                  <a:srgbClr val="EABCFF"/>
                </a:solidFill>
                <a:latin typeface="Calibri"/>
              </a:rPr>
              <a:t>Davies 2007, MNRAS 375, </a:t>
            </a:r>
            <a:r>
              <a:rPr lang="en-US" b="1" dirty="0" smtClean="0">
                <a:solidFill>
                  <a:srgbClr val="EABCFF"/>
                </a:solidFill>
                <a:latin typeface="Calibri"/>
              </a:rPr>
              <a:t>1099</a:t>
            </a:r>
          </a:p>
          <a:p>
            <a:r>
              <a:rPr lang="en-US" sz="2000" b="1" dirty="0" smtClean="0">
                <a:solidFill>
                  <a:srgbClr val="EABCFF"/>
                </a:solidFill>
                <a:latin typeface="+mn-lt"/>
              </a:rPr>
              <a:t>Or OH-suppression fibers</a:t>
            </a:r>
            <a:endParaRPr lang="en-US" sz="2000" b="1" dirty="0">
              <a:solidFill>
                <a:srgbClr val="EABCFF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1000"/>
                                        <p:tgtEl>
                                          <p:spTgt spid="20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1000"/>
                                        <p:tgtEl>
                                          <p:spTgt spid="205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1000"/>
                                        <p:tgtEl>
                                          <p:spTgt spid="205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0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1000"/>
                                        <p:tgtEl>
                                          <p:spTgt spid="205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1000"/>
                                        <p:tgtEl>
                                          <p:spTgt spid="20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1000"/>
                                        <p:tgtEl>
                                          <p:spTgt spid="204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10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3" grpId="0"/>
      <p:bldP spid="20" grpId="0"/>
      <p:bldP spid="21" grpId="0"/>
      <p:bldP spid="25" grpId="0"/>
    </p:bldLst>
  </p:timing>
</p:sld>
</file>

<file path=ppt/theme/theme1.xml><?xml version="1.0" encoding="utf-8"?>
<a:theme xmlns:a="http://schemas.openxmlformats.org/drawingml/2006/main" name="Beam">
  <a:themeElements>
    <a:clrScheme name="Beam 2">
      <a:dk1>
        <a:srgbClr val="000080"/>
      </a:dk1>
      <a:lt1>
        <a:srgbClr val="FFFFFF"/>
      </a:lt1>
      <a:dk2>
        <a:srgbClr val="000099"/>
      </a:dk2>
      <a:lt2>
        <a:srgbClr val="FFFFFF"/>
      </a:lt2>
      <a:accent1>
        <a:srgbClr val="3366FF"/>
      </a:accent1>
      <a:accent2>
        <a:srgbClr val="7B46D0"/>
      </a:accent2>
      <a:accent3>
        <a:srgbClr val="AAAACA"/>
      </a:accent3>
      <a:accent4>
        <a:srgbClr val="DADADA"/>
      </a:accent4>
      <a:accent5>
        <a:srgbClr val="ADB8FF"/>
      </a:accent5>
      <a:accent6>
        <a:srgbClr val="6F3FBC"/>
      </a:accent6>
      <a:hlink>
        <a:srgbClr val="86D1EC"/>
      </a:hlink>
      <a:folHlink>
        <a:srgbClr val="45C984"/>
      </a:folHlink>
    </a:clrScheme>
    <a:fontScheme name="Beam">
      <a:majorFont>
        <a:latin typeface="Arial"/>
        <a:ea typeface="ＭＳ Ｐゴシック"/>
        <a:cs typeface="Arial"/>
      </a:majorFont>
      <a:minorFont>
        <a:latin typeface="Arial"/>
        <a:ea typeface="ＭＳ Ｐゴシック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Beam 1">
        <a:dk1>
          <a:srgbClr val="1A006C"/>
        </a:dk1>
        <a:lt1>
          <a:srgbClr val="FFFFFF"/>
        </a:lt1>
        <a:dk2>
          <a:srgbClr val="000066"/>
        </a:dk2>
        <a:lt2>
          <a:srgbClr val="CCCCFF"/>
        </a:lt2>
        <a:accent1>
          <a:srgbClr val="0099CC"/>
        </a:accent1>
        <a:accent2>
          <a:srgbClr val="6600CC"/>
        </a:accent2>
        <a:accent3>
          <a:srgbClr val="AAAAB8"/>
        </a:accent3>
        <a:accent4>
          <a:srgbClr val="DADADA"/>
        </a:accent4>
        <a:accent5>
          <a:srgbClr val="AACAE2"/>
        </a:accent5>
        <a:accent6>
          <a:srgbClr val="5C00B9"/>
        </a:accent6>
        <a:hlink>
          <a:srgbClr val="9999FF"/>
        </a:hlink>
        <a:folHlink>
          <a:srgbClr val="33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2">
        <a:dk1>
          <a:srgbClr val="000080"/>
        </a:dk1>
        <a:lt1>
          <a:srgbClr val="FFFFFF"/>
        </a:lt1>
        <a:dk2>
          <a:srgbClr val="000099"/>
        </a:dk2>
        <a:lt2>
          <a:srgbClr val="FFFFFF"/>
        </a:lt2>
        <a:accent1>
          <a:srgbClr val="3366FF"/>
        </a:accent1>
        <a:accent2>
          <a:srgbClr val="7B46D0"/>
        </a:accent2>
        <a:accent3>
          <a:srgbClr val="AAAACA"/>
        </a:accent3>
        <a:accent4>
          <a:srgbClr val="DADADA"/>
        </a:accent4>
        <a:accent5>
          <a:srgbClr val="ADB8FF"/>
        </a:accent5>
        <a:accent6>
          <a:srgbClr val="6F3FBC"/>
        </a:accent6>
        <a:hlink>
          <a:srgbClr val="86D1EC"/>
        </a:hlink>
        <a:folHlink>
          <a:srgbClr val="45C98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3">
        <a:dk1>
          <a:srgbClr val="3F4873"/>
        </a:dk1>
        <a:lt1>
          <a:srgbClr val="FFFFFF"/>
        </a:lt1>
        <a:dk2>
          <a:srgbClr val="4F598D"/>
        </a:dk2>
        <a:lt2>
          <a:srgbClr val="CCECFF"/>
        </a:lt2>
        <a:accent1>
          <a:srgbClr val="0099CC"/>
        </a:accent1>
        <a:accent2>
          <a:srgbClr val="4C8470"/>
        </a:accent2>
        <a:accent3>
          <a:srgbClr val="B2B5C5"/>
        </a:accent3>
        <a:accent4>
          <a:srgbClr val="DADADA"/>
        </a:accent4>
        <a:accent5>
          <a:srgbClr val="AACAE2"/>
        </a:accent5>
        <a:accent6>
          <a:srgbClr val="447765"/>
        </a:accent6>
        <a:hlink>
          <a:srgbClr val="99CC00"/>
        </a:hlink>
        <a:folHlink>
          <a:srgbClr val="96A4C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4">
        <a:dk1>
          <a:srgbClr val="006E6B"/>
        </a:dk1>
        <a:lt1>
          <a:srgbClr val="FFFFFF"/>
        </a:lt1>
        <a:dk2>
          <a:srgbClr val="008080"/>
        </a:dk2>
        <a:lt2>
          <a:srgbClr val="E2EFCD"/>
        </a:lt2>
        <a:accent1>
          <a:srgbClr val="33CCCC"/>
        </a:accent1>
        <a:accent2>
          <a:srgbClr val="6352B8"/>
        </a:accent2>
        <a:accent3>
          <a:srgbClr val="AAC0C0"/>
        </a:accent3>
        <a:accent4>
          <a:srgbClr val="DADADA"/>
        </a:accent4>
        <a:accent5>
          <a:srgbClr val="ADE2E2"/>
        </a:accent5>
        <a:accent6>
          <a:srgbClr val="5949A6"/>
        </a:accent6>
        <a:hlink>
          <a:srgbClr val="CCFFFF"/>
        </a:hlink>
        <a:folHlink>
          <a:srgbClr val="99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5">
        <a:dk1>
          <a:srgbClr val="48562C"/>
        </a:dk1>
        <a:lt1>
          <a:srgbClr val="FFFFFF"/>
        </a:lt1>
        <a:dk2>
          <a:srgbClr val="546434"/>
        </a:dk2>
        <a:lt2>
          <a:srgbClr val="FFFFCC"/>
        </a:lt2>
        <a:accent1>
          <a:srgbClr val="7B8A6E"/>
        </a:accent1>
        <a:accent2>
          <a:srgbClr val="527C3A"/>
        </a:accent2>
        <a:accent3>
          <a:srgbClr val="B3B8AE"/>
        </a:accent3>
        <a:accent4>
          <a:srgbClr val="DADADA"/>
        </a:accent4>
        <a:accent5>
          <a:srgbClr val="BFC4BA"/>
        </a:accent5>
        <a:accent6>
          <a:srgbClr val="497034"/>
        </a:accent6>
        <a:hlink>
          <a:srgbClr val="55B55E"/>
        </a:hlink>
        <a:folHlink>
          <a:srgbClr val="85B3B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6">
        <a:dk1>
          <a:srgbClr val="96B29E"/>
        </a:dk1>
        <a:lt1>
          <a:srgbClr val="FFFFFF"/>
        </a:lt1>
        <a:dk2>
          <a:srgbClr val="A5BDAC"/>
        </a:dk2>
        <a:lt2>
          <a:srgbClr val="FFFFCC"/>
        </a:lt2>
        <a:accent1>
          <a:srgbClr val="4E8880"/>
        </a:accent1>
        <a:accent2>
          <a:srgbClr val="2F71B9"/>
        </a:accent2>
        <a:accent3>
          <a:srgbClr val="CFDBD2"/>
        </a:accent3>
        <a:accent4>
          <a:srgbClr val="DADADA"/>
        </a:accent4>
        <a:accent5>
          <a:srgbClr val="B2C3C0"/>
        </a:accent5>
        <a:accent6>
          <a:srgbClr val="2A66A7"/>
        </a:accent6>
        <a:hlink>
          <a:srgbClr val="9DC0E7"/>
        </a:hlink>
        <a:folHlink>
          <a:srgbClr val="54CA8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7">
        <a:dk1>
          <a:srgbClr val="D49C00"/>
        </a:dk1>
        <a:lt1>
          <a:srgbClr val="FFFFFF"/>
        </a:lt1>
        <a:dk2>
          <a:srgbClr val="CC9900"/>
        </a:dk2>
        <a:lt2>
          <a:srgbClr val="CEBD40"/>
        </a:lt2>
        <a:accent1>
          <a:srgbClr val="CC6600"/>
        </a:accent1>
        <a:accent2>
          <a:srgbClr val="808000"/>
        </a:accent2>
        <a:accent3>
          <a:srgbClr val="E2CAAA"/>
        </a:accent3>
        <a:accent4>
          <a:srgbClr val="DADADA"/>
        </a:accent4>
        <a:accent5>
          <a:srgbClr val="E2B8AA"/>
        </a:accent5>
        <a:accent6>
          <a:srgbClr val="737300"/>
        </a:accent6>
        <a:hlink>
          <a:srgbClr val="FF990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8">
        <a:dk1>
          <a:srgbClr val="881700"/>
        </a:dk1>
        <a:lt1>
          <a:srgbClr val="FAF9E6"/>
        </a:lt1>
        <a:dk2>
          <a:srgbClr val="990000"/>
        </a:dk2>
        <a:lt2>
          <a:srgbClr val="EADC78"/>
        </a:lt2>
        <a:accent1>
          <a:srgbClr val="FF6600"/>
        </a:accent1>
        <a:accent2>
          <a:srgbClr val="B86D52"/>
        </a:accent2>
        <a:accent3>
          <a:srgbClr val="CAAAAA"/>
        </a:accent3>
        <a:accent4>
          <a:srgbClr val="D6D5C4"/>
        </a:accent4>
        <a:accent5>
          <a:srgbClr val="FFB8AA"/>
        </a:accent5>
        <a:accent6>
          <a:srgbClr val="A66249"/>
        </a:accent6>
        <a:hlink>
          <a:srgbClr val="D78D15"/>
        </a:hlink>
        <a:folHlink>
          <a:srgbClr val="C6B37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9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E6F5F6"/>
        </a:accent1>
        <a:accent2>
          <a:srgbClr val="A5E1A8"/>
        </a:accent2>
        <a:accent3>
          <a:srgbClr val="FFFFFF"/>
        </a:accent3>
        <a:accent4>
          <a:srgbClr val="000000"/>
        </a:accent4>
        <a:accent5>
          <a:srgbClr val="F0F9FA"/>
        </a:accent5>
        <a:accent6>
          <a:srgbClr val="95CC98"/>
        </a:accent6>
        <a:hlink>
          <a:srgbClr val="5B00B6"/>
        </a:hlink>
        <a:folHlink>
          <a:srgbClr val="34988E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Beam</Template>
  <TotalTime>2561</TotalTime>
  <Words>1039</Words>
  <Application>Microsoft Macintosh PowerPoint</Application>
  <PresentationFormat>On-screen Show (4:3)</PresentationFormat>
  <Paragraphs>177</Paragraphs>
  <Slides>18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Beam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Light Transmission Losses </vt:lpstr>
      <vt:lpstr>Survey speed gains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>AAO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MANIFEST FEASIBILITY STUDY</dc:title>
  <dc:subject/>
  <dc:creator>gmonnet</dc:creator>
  <cp:keywords/>
  <dc:description/>
  <cp:lastModifiedBy>Guy Monnet</cp:lastModifiedBy>
  <cp:revision>143</cp:revision>
  <dcterms:created xsi:type="dcterms:W3CDTF">2011-05-08T09:35:30Z</dcterms:created>
  <dcterms:modified xsi:type="dcterms:W3CDTF">2011-08-31T06:34:32Z</dcterms:modified>
  <cp:category/>
</cp:coreProperties>
</file>