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81" r:id="rId4"/>
    <p:sldId id="282" r:id="rId5"/>
    <p:sldId id="264" r:id="rId6"/>
    <p:sldId id="298" r:id="rId7"/>
    <p:sldId id="266" r:id="rId8"/>
    <p:sldId id="294" r:id="rId9"/>
    <p:sldId id="259" r:id="rId10"/>
    <p:sldId id="289" r:id="rId11"/>
    <p:sldId id="286" r:id="rId12"/>
    <p:sldId id="291" r:id="rId13"/>
    <p:sldId id="273" r:id="rId14"/>
    <p:sldId id="271" r:id="rId15"/>
    <p:sldId id="261" r:id="rId16"/>
    <p:sldId id="262" r:id="rId17"/>
    <p:sldId id="268" r:id="rId18"/>
    <p:sldId id="274" r:id="rId19"/>
    <p:sldId id="277" r:id="rId20"/>
    <p:sldId id="275" r:id="rId21"/>
    <p:sldId id="278" r:id="rId22"/>
    <p:sldId id="270" r:id="rId23"/>
    <p:sldId id="263" r:id="rId24"/>
    <p:sldId id="295" r:id="rId25"/>
    <p:sldId id="285" r:id="rId26"/>
    <p:sldId id="288" r:id="rId27"/>
    <p:sldId id="296" r:id="rId28"/>
    <p:sldId id="272" r:id="rId29"/>
    <p:sldId id="279" r:id="rId30"/>
    <p:sldId id="300" r:id="rId31"/>
    <p:sldId id="283" r:id="rId32"/>
    <p:sldId id="292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15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99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DACAA-9D98-1143-B845-0B07859445BE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EBEF-3EBD-AB44-B014-793BC7A67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“Early observations that failed to solve the problem” seemed a bit too negative.</a:t>
            </a:r>
          </a:p>
          <a:p>
            <a:pPr marL="228600" indent="-228600">
              <a:buAutoNum type="arabicPeriod"/>
            </a:pPr>
            <a:r>
              <a:rPr lang="en-US" dirty="0" smtClean="0"/>
              <a:t>1992 is</a:t>
            </a:r>
            <a:r>
              <a:rPr lang="en-US" baseline="0" dirty="0" smtClean="0"/>
              <a:t> a convenient end point for the archaeology of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: the </a:t>
            </a:r>
            <a:r>
              <a:rPr lang="en-US" baseline="0" dirty="0" err="1" smtClean="0"/>
              <a:t>STScI</a:t>
            </a:r>
            <a:r>
              <a:rPr lang="en-US" baseline="0" dirty="0" smtClean="0"/>
              <a:t> meeting was the first devoted to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, and the first new results from HST (with the original poor optics) were reported then.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subtitle of Mario </a:t>
            </a:r>
            <a:r>
              <a:rPr lang="en-US" baseline="0" dirty="0" err="1" smtClean="0"/>
              <a:t>Livio’s</a:t>
            </a:r>
            <a:r>
              <a:rPr lang="en-US" baseline="0" dirty="0" smtClean="0"/>
              <a:t> article essentially says it all.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Throughout this presentation, I will put linking comments and extra references in the notes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This demonstrates</a:t>
            </a:r>
            <a:r>
              <a:rPr lang="en-US" baseline="0" dirty="0" smtClean="0"/>
              <a:t> the potential for confusion between “young” (or rejuvenated; blue circles) and highly evolved explanations for </a:t>
            </a:r>
            <a:r>
              <a:rPr lang="en-US" baseline="0" dirty="0" err="1" smtClean="0"/>
              <a:t>BSs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 same features were apparent in the earlier less precise data of Johnson &amp; Sandage, 1955, but the BS possibility was not discussed then.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Sargent</a:t>
            </a:r>
            <a:r>
              <a:rPr lang="en-US" baseline="0" dirty="0" smtClean="0"/>
              <a:t> (1968, </a:t>
            </a:r>
            <a:r>
              <a:rPr lang="en-US" baseline="0" dirty="0" err="1" smtClean="0"/>
              <a:t>ApJ</a:t>
            </a:r>
            <a:r>
              <a:rPr lang="en-US" baseline="0" dirty="0" smtClean="0"/>
              <a:t> </a:t>
            </a:r>
            <a:r>
              <a:rPr lang="en-US" b="1" i="0" baseline="0" dirty="0" smtClean="0"/>
              <a:t>152</a:t>
            </a:r>
            <a:r>
              <a:rPr lang="en-US" baseline="0" dirty="0" smtClean="0"/>
              <a:t> 885) found that the very bright F81 had high mass, but the 3 hottest BHB stars had the same mass as </a:t>
            </a:r>
            <a:r>
              <a:rPr lang="en-US" baseline="0" dirty="0" err="1" smtClean="0"/>
              <a:t>t.o</a:t>
            </a:r>
            <a:r>
              <a:rPr lang="en-US" baseline="0" dirty="0" smtClean="0"/>
              <a:t>. stars.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“Frontiers of Astronomy”, a popular book</a:t>
            </a:r>
            <a:r>
              <a:rPr lang="en-US" baseline="0" dirty="0" smtClean="0"/>
              <a:t> in school libraries, inspired many British astronomers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My PhD on “Intermediate-Age Star Clusters” (Cambridge 1968) used proper motions to select cluster members and investigated three CMD features: gaps at the </a:t>
            </a:r>
            <a:r>
              <a:rPr lang="en-US" baseline="0" dirty="0" err="1" smtClean="0"/>
              <a:t>m.s</a:t>
            </a:r>
            <a:r>
              <a:rPr lang="en-US" baseline="0" dirty="0" smtClean="0"/>
              <a:t>. turn off, red giant clump stars and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. A summary is in an account of the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Herstmonceux</a:t>
            </a:r>
            <a:r>
              <a:rPr lang="en-US" baseline="0" dirty="0" smtClean="0"/>
              <a:t> Conference, in The Observatory 1968, </a:t>
            </a:r>
            <a:r>
              <a:rPr lang="en-US" b="1" i="0" baseline="0" dirty="0" smtClean="0"/>
              <a:t>88</a:t>
            </a:r>
            <a:r>
              <a:rPr lang="en-US" baseline="0" dirty="0" smtClean="0"/>
              <a:t> 201. Only the RG clump work was published (Cannon 1970, MN </a:t>
            </a:r>
            <a:r>
              <a:rPr lang="en-US" b="1" i="0" baseline="0" dirty="0" smtClean="0"/>
              <a:t>150</a:t>
            </a:r>
            <a:r>
              <a:rPr lang="en-US" baseline="0" dirty="0" smtClean="0"/>
              <a:t> 111): now I have a rare opportunity to release some of the BS diagrams, 45 years later.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Bright stars only, well above</a:t>
            </a:r>
            <a:r>
              <a:rPr lang="en-US" baseline="0" dirty="0" smtClean="0"/>
              <a:t> main sequence turn-off (using photographs from the Greenwich 13-inch astrograph, used for Carte du </a:t>
            </a:r>
            <a:r>
              <a:rPr lang="en-US" baseline="0" dirty="0" err="1" smtClean="0"/>
              <a:t>Ciel</a:t>
            </a:r>
            <a:r>
              <a:rPr lang="en-US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dirty="0" smtClean="0"/>
              <a:t>Using</a:t>
            </a:r>
            <a:r>
              <a:rPr lang="en-US" baseline="0" dirty="0" smtClean="0"/>
              <a:t> poorly calibrated photographic photometry, hence unpublished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It was immediately clear that NGC</a:t>
            </a:r>
            <a:r>
              <a:rPr lang="en-US" baseline="0" dirty="0" smtClean="0"/>
              <a:t> 188 contains a significant number of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, comparable to the number of red giants</a:t>
            </a:r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Combined data for NGC 7789, NGC 188, M67, NGC 6939 and NGC 752,</a:t>
            </a:r>
            <a:r>
              <a:rPr lang="en-US" baseline="0" dirty="0" smtClean="0"/>
              <a:t> corrected for the reddening and distance to each cluster.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dashed line represents the Schoenberg-Chandrasekhar limit.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thin curved lines represent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HBs</a:t>
            </a:r>
            <a:r>
              <a:rPr lang="en-US" baseline="0" dirty="0" smtClean="0"/>
              <a:t> for M3, M5 and M92.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Apologies for this very poor copy</a:t>
            </a:r>
            <a:r>
              <a:rPr lang="en-US" baseline="0" dirty="0" smtClean="0"/>
              <a:t> of a copy of a long lost original.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horizontal and vertical red dashed lines are</a:t>
            </a:r>
            <a:r>
              <a:rPr lang="en-US" baseline="0" dirty="0" smtClean="0"/>
              <a:t> tangential to the upper luminosity limit and blue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limit respectively, for stars on the well-populated upper main sequence in each cluster. </a:t>
            </a:r>
          </a:p>
          <a:p>
            <a:r>
              <a:rPr lang="en-US" baseline="0" dirty="0" smtClean="0"/>
              <a:t>2. Note that the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 are within 2 magnitudes of the turn-off, as they should be for any binary transfer or coalescence mechanism (but the very bright BS F81 in M67 has been omitted here: an example of the use of “</a:t>
            </a:r>
            <a:r>
              <a:rPr lang="en-US" baseline="0" dirty="0" err="1" smtClean="0"/>
              <a:t>sno-pake</a:t>
            </a:r>
            <a:r>
              <a:rPr lang="en-US" baseline="0" dirty="0" smtClean="0"/>
              <a:t>” referred to subsequently by George Preston).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These</a:t>
            </a:r>
            <a:r>
              <a:rPr lang="en-US" baseline="0" dirty="0" smtClean="0"/>
              <a:t> models involved a moderately complex interpolation process between a small set of isochrones available at the time, by </a:t>
            </a:r>
            <a:r>
              <a:rPr lang="en-US" baseline="0" dirty="0" err="1" smtClean="0"/>
              <a:t>Icko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Iben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Two free parameters were the mass retained in the system (in this case 80%) and the initial mass ratio (ranging from 1.0 at the upper limit down to 0.0 at the bottom).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CMD of an old Open cluster </a:t>
            </a:r>
            <a:r>
              <a:rPr lang="en-US" baseline="0" dirty="0" smtClean="0"/>
              <a:t>introduced the </a:t>
            </a:r>
            <a:r>
              <a:rPr lang="en-US" baseline="0" dirty="0" err="1" smtClean="0"/>
              <a:t>spectre</a:t>
            </a:r>
            <a:r>
              <a:rPr lang="en-US" baseline="0" dirty="0" smtClean="0"/>
              <a:t> of “yellow” Blue Stragglers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Illustrating the use of a schematic</a:t>
            </a:r>
            <a:r>
              <a:rPr lang="en-US" baseline="0" dirty="0" smtClean="0"/>
              <a:t> diagram to guide the eye in a noisy or contaminated CMD (Kinman, 1965)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These</a:t>
            </a:r>
            <a:r>
              <a:rPr lang="en-US" baseline="0" dirty="0" smtClean="0"/>
              <a:t> more precise </a:t>
            </a:r>
            <a:r>
              <a:rPr lang="en-US" baseline="0" dirty="0" err="1" smtClean="0"/>
              <a:t>CMDs</a:t>
            </a:r>
            <a:r>
              <a:rPr lang="en-US" baseline="0" dirty="0" smtClean="0"/>
              <a:t> confirmed the main features found by Kinman (1965).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redward</a:t>
            </a:r>
            <a:r>
              <a:rPr lang="en-US" baseline="0" dirty="0" smtClean="0"/>
              <a:t> shift of the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 above the turn-off remains unexplained, so far as I am aware.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Allan</a:t>
            </a:r>
            <a:r>
              <a:rPr lang="en-US" dirty="0" smtClean="0"/>
              <a:t> </a:t>
            </a:r>
            <a:r>
              <a:rPr lang="en-US" dirty="0" err="1" smtClean="0"/>
              <a:t>Sandage’s</a:t>
            </a:r>
            <a:r>
              <a:rPr lang="en-US" dirty="0" smtClean="0"/>
              <a:t> PhD</a:t>
            </a:r>
            <a:r>
              <a:rPr lang="en-US" baseline="0" dirty="0" smtClean="0"/>
              <a:t> Thesis at Caltech, supervised by Walter Baade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NGC 6791 is right</a:t>
            </a:r>
            <a:r>
              <a:rPr lang="en-US" baseline="0" dirty="0" smtClean="0"/>
              <a:t> in the corner of one of the outer </a:t>
            </a:r>
            <a:r>
              <a:rPr lang="en-US" baseline="0" dirty="0" err="1" smtClean="0"/>
              <a:t>CCDs</a:t>
            </a:r>
            <a:r>
              <a:rPr lang="en-US" baseline="0" dirty="0" smtClean="0"/>
              <a:t> of the 100 square degree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field; I suppose this may not be just good luck.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scatter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is mainly due to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 (to be discussed by Francesco Ferrari and others at this ESO meeting).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Used as the cover illustration for the </a:t>
            </a:r>
            <a:r>
              <a:rPr lang="en-US" dirty="0" err="1" smtClean="0"/>
              <a:t>STScI</a:t>
            </a:r>
            <a:r>
              <a:rPr lang="en-US" dirty="0" smtClean="0"/>
              <a:t>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point here is that we may</a:t>
            </a:r>
            <a:r>
              <a:rPr lang="en-US" baseline="0" dirty="0" smtClean="0"/>
              <a:t> be being misled when </a:t>
            </a:r>
            <a:r>
              <a:rPr lang="en-US" baseline="0" dirty="0" err="1" smtClean="0"/>
              <a:t>synthesising</a:t>
            </a:r>
            <a:r>
              <a:rPr lang="en-US" baseline="0" dirty="0" smtClean="0"/>
              <a:t> the spectra of distant galaxies at large </a:t>
            </a:r>
            <a:r>
              <a:rPr lang="en-US" baseline="0" dirty="0" err="1" smtClean="0"/>
              <a:t>redshift</a:t>
            </a:r>
            <a:r>
              <a:rPr lang="en-US" baseline="0" dirty="0" smtClean="0"/>
              <a:t>. Our models lack reliable predictive power, e.g. for Blue Horizontal Branch stars as well as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NJL</a:t>
            </a:r>
            <a:r>
              <a:rPr lang="en-US" baseline="0" dirty="0" smtClean="0"/>
              <a:t> 5 is evidently a classical </a:t>
            </a:r>
            <a:r>
              <a:rPr lang="en-US" baseline="0" dirty="0" err="1" smtClean="0"/>
              <a:t>Algol</a:t>
            </a:r>
            <a:r>
              <a:rPr lang="en-US" baseline="0" dirty="0" smtClean="0"/>
              <a:t>-type eclipsing binary, with two similar sized components. It offers a rare opportunity to determine the mass of a 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Bruce </a:t>
            </a:r>
            <a:r>
              <a:rPr lang="en-US" dirty="0" err="1" smtClean="0"/>
              <a:t>Margon</a:t>
            </a:r>
            <a:r>
              <a:rPr lang="en-US" dirty="0" smtClean="0"/>
              <a:t> came to the AAO on sabbatical in about 1988. We tried for several years to get spectra</a:t>
            </a:r>
            <a:r>
              <a:rPr lang="en-US" baseline="0" dirty="0" smtClean="0"/>
              <a:t> of NJL 5 on the AAT, using a variety of spectrographs, detectors and wavelength ranges, but were always beaten by bad weather. This diagram comes from one of our time applications, based on </a:t>
            </a:r>
            <a:r>
              <a:rPr lang="en-US" baseline="0" dirty="0" err="1" smtClean="0"/>
              <a:t>Margon’s</a:t>
            </a:r>
            <a:r>
              <a:rPr lang="en-US" baseline="0" dirty="0" smtClean="0"/>
              <a:t> CTIO 4m spectra.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We</a:t>
            </a:r>
            <a:r>
              <a:rPr lang="en-US" baseline="0" dirty="0" smtClean="0"/>
              <a:t> also had to re-determine the ephemeris for NJL 5 using new photometry, to ensure all the data were correctly phased.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One paper did get published, </a:t>
            </a:r>
            <a:r>
              <a:rPr lang="en-US" baseline="0" dirty="0" err="1" smtClean="0"/>
              <a:t>Margon</a:t>
            </a:r>
            <a:r>
              <a:rPr lang="en-US" baseline="0" dirty="0" smtClean="0"/>
              <a:t> &amp; Cannon 1989, The Observatory </a:t>
            </a:r>
            <a:r>
              <a:rPr lang="en-US" b="1" i="0" baseline="0" dirty="0" smtClean="0"/>
              <a:t>109</a:t>
            </a:r>
            <a:r>
              <a:rPr lang="en-US" baseline="0" dirty="0" smtClean="0"/>
              <a:t> 82, confirming that NJL 5 </a:t>
            </a:r>
            <a:r>
              <a:rPr lang="en-US" b="0" i="1" baseline="0" dirty="0" smtClean="0"/>
              <a:t>is</a:t>
            </a:r>
            <a:r>
              <a:rPr lang="en-US" baseline="0" dirty="0" smtClean="0"/>
              <a:t> a cluster member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Note that the “classical” </a:t>
            </a:r>
            <a:r>
              <a:rPr lang="en-US" dirty="0" err="1" smtClean="0"/>
              <a:t>BSs</a:t>
            </a:r>
            <a:r>
              <a:rPr lang="en-US" dirty="0" smtClean="0"/>
              <a:t> never</a:t>
            </a:r>
            <a:r>
              <a:rPr lang="en-US" baseline="0" dirty="0" smtClean="0"/>
              <a:t> looked like a simple second, much younger, stellar population, a concept that is now well illustrated in the </a:t>
            </a:r>
            <a:r>
              <a:rPr lang="en-US" baseline="0" dirty="0" err="1" smtClean="0"/>
              <a:t>CMDs</a:t>
            </a:r>
            <a:r>
              <a:rPr lang="en-US" baseline="0" dirty="0" smtClean="0"/>
              <a:t> for the Carina and some other dwarf </a:t>
            </a:r>
            <a:r>
              <a:rPr lang="en-US" baseline="0" dirty="0" err="1" smtClean="0"/>
              <a:t>spheroidal</a:t>
            </a:r>
            <a:r>
              <a:rPr lang="en-US" baseline="0" dirty="0" smtClean="0"/>
              <a:t> galaxies.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Also, M3 has an extended Blue Horizontal Branch, like those seen later in NGC 6752 and other clusters.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1962 (ROB 82), Martin Schwarzschild commented that the M3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 are bunched in one quadrant of the cluster and Sandage agreed.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This empirical</a:t>
            </a:r>
            <a:r>
              <a:rPr lang="en-US" baseline="0" dirty="0" smtClean="0"/>
              <a:t> definition is purely observational, is curious in that it is based on 3 negative statements rather than positive attributes, and only applies to stars in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These papers give comprehensive</a:t>
            </a:r>
            <a:r>
              <a:rPr lang="en-US" baseline="0" dirty="0" smtClean="0"/>
              <a:t> references to many relevant early publications, mostly not repeated here.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STScI</a:t>
            </a:r>
            <a:r>
              <a:rPr lang="en-US" baseline="0" dirty="0" smtClean="0"/>
              <a:t> workshop was the first, and still the only, meeting devoted to </a:t>
            </a:r>
            <a:r>
              <a:rPr lang="en-US" baseline="0" dirty="0" err="1" smtClean="0"/>
              <a:t>BSs</a:t>
            </a:r>
            <a:r>
              <a:rPr lang="en-US" baseline="0" dirty="0" smtClean="0"/>
              <a:t> with accessible published proceedings. We are lucky that this one was published, which was not the original intention of the </a:t>
            </a:r>
            <a:r>
              <a:rPr lang="en-US" baseline="0" dirty="0" err="1" smtClean="0"/>
              <a:t>organisers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Virginia Trimble’s summary gives a discussion of the origin of the name “Blue Straggler”,</a:t>
            </a:r>
            <a:r>
              <a:rPr lang="en-US" baseline="0" dirty="0" smtClean="0"/>
              <a:t> and offered a glass of wine to anyone who could find an earlier reference than Deutsch 1966. At the present meeting, Javier </a:t>
            </a:r>
            <a:r>
              <a:rPr lang="en-US" baseline="0" dirty="0" err="1" smtClean="0"/>
              <a:t>Ahumada</a:t>
            </a:r>
            <a:r>
              <a:rPr lang="en-US" baseline="0" dirty="0" smtClean="0"/>
              <a:t> reported the much earlier 1958 paper on the intermediate-age open cluster NGC 7789 by Margaret Burbidge and Allan </a:t>
            </a:r>
            <a:r>
              <a:rPr lang="en-US" baseline="0" dirty="0" err="1" smtClean="0"/>
              <a:t>Sandage</a:t>
            </a:r>
            <a:r>
              <a:rPr lang="en-US" baseline="0" dirty="0" smtClean="0"/>
              <a:t>.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Piet Hut had 8 distinguished collaborators, including Steve McMillan who is here today, who decided to write up informal discussions held at Princeton one day in the summer of 1991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Royal Observatory Bulletin No. 82 is a transcription of the recorded</a:t>
            </a:r>
            <a:r>
              <a:rPr lang="en-US" baseline="0" dirty="0" smtClean="0"/>
              <a:t> proceedings of </a:t>
            </a:r>
            <a:r>
              <a:rPr lang="en-US" dirty="0" smtClean="0"/>
              <a:t>one of the first IAU Colloquia, held at the RGO in </a:t>
            </a:r>
            <a:r>
              <a:rPr lang="en-US" dirty="0" err="1" smtClean="0"/>
              <a:t>Herstmonceux</a:t>
            </a:r>
            <a:r>
              <a:rPr lang="en-US" dirty="0" smtClean="0"/>
              <a:t> Castle in Sussex in August 1962 and eventually published in 1964. The editors</a:t>
            </a:r>
            <a:r>
              <a:rPr lang="en-US" baseline="0" dirty="0" smtClean="0"/>
              <a:t> were Olin Eggen and George </a:t>
            </a:r>
            <a:r>
              <a:rPr lang="en-US" baseline="0" dirty="0" err="1" smtClean="0"/>
              <a:t>Herbig</a:t>
            </a:r>
            <a:r>
              <a:rPr lang="en-US" baseline="0" dirty="0" smtClean="0"/>
              <a:t>, assisted by Bob Dickens and Jennifer Saunders.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meeting is listed as Coll. 3 by the IAU but i</a:t>
            </a:r>
            <a:r>
              <a:rPr lang="en-US" dirty="0" smtClean="0"/>
              <a:t>ncorrectly</a:t>
            </a:r>
            <a:r>
              <a:rPr lang="en-US" baseline="0" dirty="0" smtClean="0"/>
              <a:t> dated. Bob has confirmed my belief, based on internal evidence, that the meeting was held in 1962, not 1963.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</a:t>
            </a:r>
            <a:r>
              <a:rPr lang="en-US" baseline="0" dirty="0" smtClean="0"/>
              <a:t> found this early very prescient BS reference as an aside in a paper by </a:t>
            </a:r>
            <a:r>
              <a:rPr lang="en-US" baseline="0" dirty="0" err="1" smtClean="0"/>
              <a:t>Spinrad</a:t>
            </a:r>
            <a:r>
              <a:rPr lang="en-US" baseline="0" dirty="0" smtClean="0"/>
              <a:t>, reviewing Baade’s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first modern CMD of M67: potential Blue Stragglers but not mentioned in text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Note the gap at the top of the </a:t>
            </a:r>
            <a:r>
              <a:rPr lang="en-US" baseline="0" dirty="0" err="1" smtClean="0"/>
              <a:t>m.s</a:t>
            </a:r>
            <a:r>
              <a:rPr lang="en-US" baseline="0" dirty="0" smtClean="0"/>
              <a:t>., which appeared in other clusters and fitted </a:t>
            </a:r>
            <a:r>
              <a:rPr lang="en-US" baseline="0" dirty="0" err="1" smtClean="0"/>
              <a:t>earlly</a:t>
            </a:r>
            <a:r>
              <a:rPr lang="en-US" baseline="0" dirty="0" smtClean="0"/>
              <a:t> stellar evolution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1  Note that the gap</a:t>
            </a:r>
            <a:r>
              <a:rPr lang="en-US" baseline="0" dirty="0" smtClean="0"/>
              <a:t> in the upper </a:t>
            </a:r>
            <a:r>
              <a:rPr lang="en-US" baseline="0" dirty="0" err="1" smtClean="0"/>
              <a:t>m.s</a:t>
            </a:r>
            <a:r>
              <a:rPr lang="en-US" baseline="0" dirty="0" smtClean="0"/>
              <a:t>. is still present (but now almost vertical), the small tight RG Clump and the messy “horizontal branch”.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EBEF-3EBD-AB44-B014-793BC7A677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138C-9CEF-9C42-957E-85DF89CD8AF0}" type="datetimeFigureOut">
              <a:rPr lang="en-US" smtClean="0"/>
              <a:pPr/>
              <a:t>11/9/12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2E95-62AA-CB45-8AD0-151213C39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 Blue Straggler Stars:</a:t>
            </a:r>
            <a:br>
              <a:rPr lang="en-US" dirty="0" smtClean="0"/>
            </a:br>
            <a:r>
              <a:rPr lang="en-US" dirty="0" smtClean="0"/>
              <a:t>the first 40 years, 1953-92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1883"/>
            <a:ext cx="6400800" cy="2556999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/>
              <a:buChar char="•"/>
            </a:pPr>
            <a:r>
              <a:rPr lang="en-US" sz="3429" dirty="0" smtClean="0">
                <a:solidFill>
                  <a:schemeClr val="tx1"/>
                </a:solidFill>
              </a:rPr>
              <a:t>  What is a Blue Straggler?</a:t>
            </a:r>
          </a:p>
          <a:p>
            <a:pPr algn="l">
              <a:buFont typeface="Arial"/>
              <a:buChar char="•"/>
            </a:pPr>
            <a:r>
              <a:rPr lang="en-US" sz="3429" dirty="0" smtClean="0">
                <a:solidFill>
                  <a:schemeClr val="tx1"/>
                </a:solidFill>
              </a:rPr>
              <a:t>  “The Failure of Occam’s Razor?” </a:t>
            </a:r>
          </a:p>
          <a:p>
            <a:pPr algn="l"/>
            <a:r>
              <a:rPr lang="en-US" sz="3429" dirty="0" smtClean="0">
                <a:solidFill>
                  <a:schemeClr val="tx1"/>
                </a:solidFill>
              </a:rPr>
              <a:t>	</a:t>
            </a:r>
            <a:r>
              <a:rPr lang="en-US" sz="2857" dirty="0" smtClean="0">
                <a:solidFill>
                  <a:schemeClr val="tx1"/>
                </a:solidFill>
              </a:rPr>
              <a:t>(Mario </a:t>
            </a:r>
            <a:r>
              <a:rPr lang="en-US" sz="2857" dirty="0" err="1" smtClean="0">
                <a:solidFill>
                  <a:schemeClr val="tx1"/>
                </a:solidFill>
              </a:rPr>
              <a:t>Livio</a:t>
            </a:r>
            <a:r>
              <a:rPr lang="en-US" sz="2857" dirty="0" smtClean="0">
                <a:solidFill>
                  <a:schemeClr val="tx1"/>
                </a:solidFill>
              </a:rPr>
              <a:t> 1993,  ASP Conf. 53, ed. R </a:t>
            </a:r>
            <a:r>
              <a:rPr lang="en-US" sz="2857" dirty="0" err="1" smtClean="0">
                <a:solidFill>
                  <a:schemeClr val="tx1"/>
                </a:solidFill>
              </a:rPr>
              <a:t>Saffer</a:t>
            </a:r>
            <a:r>
              <a:rPr lang="en-US" sz="2857" dirty="0" smtClean="0">
                <a:solidFill>
                  <a:schemeClr val="tx1"/>
                </a:solidFill>
              </a:rPr>
              <a:t>, p.3)</a:t>
            </a:r>
          </a:p>
          <a:p>
            <a:pPr algn="l">
              <a:buFont typeface="Arial"/>
              <a:buChar char="•"/>
            </a:pPr>
            <a:r>
              <a:rPr lang="en-US" sz="3429" dirty="0" smtClean="0">
                <a:solidFill>
                  <a:schemeClr val="tx1"/>
                </a:solidFill>
              </a:rPr>
              <a:t>  Why has it taken so long?</a:t>
            </a:r>
          </a:p>
          <a:p>
            <a:pPr algn="l">
              <a:buFont typeface="Arial"/>
              <a:buChar char="•"/>
            </a:pPr>
            <a:r>
              <a:rPr lang="en-US" sz="3429" dirty="0" smtClean="0">
                <a:solidFill>
                  <a:schemeClr val="tx1"/>
                </a:solidFill>
              </a:rPr>
              <a:t>  Inconclusive and confusing early observations</a:t>
            </a:r>
          </a:p>
          <a:p>
            <a:pPr algn="l">
              <a:buFont typeface="Arial"/>
              <a:buChar char="•"/>
            </a:pPr>
            <a:r>
              <a:rPr lang="en-US" sz="3429" dirty="0" smtClean="0">
                <a:solidFill>
                  <a:schemeClr val="tx1"/>
                </a:solidFill>
              </a:rPr>
              <a:t>  The real significance of Blue Stragglers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0325" y="5168883"/>
            <a:ext cx="27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Russell Cannon, AAO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BSs</a:t>
            </a:r>
            <a:r>
              <a:rPr lang="en-US" dirty="0" smtClean="0"/>
              <a:t> in the old open cluster M67</a:t>
            </a:r>
            <a:endParaRPr lang="en-US" dirty="0"/>
          </a:p>
        </p:txBody>
      </p:sp>
      <p:pic>
        <p:nvPicPr>
          <p:cNvPr id="6" name="Content Placeholder 5" descr="M67 CMD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906" t="4126" r="-7839"/>
          <a:stretch>
            <a:fillRect/>
          </a:stretch>
        </p:blipFill>
        <p:spPr>
          <a:xfrm>
            <a:off x="1594755" y="1417638"/>
            <a:ext cx="5552110" cy="4339206"/>
          </a:xfrm>
        </p:spPr>
      </p:pic>
      <p:sp>
        <p:nvSpPr>
          <p:cNvPr id="7" name="TextBox 6"/>
          <p:cNvSpPr txBox="1"/>
          <p:nvPr/>
        </p:nvSpPr>
        <p:spPr>
          <a:xfrm>
            <a:off x="1594755" y="5756844"/>
            <a:ext cx="596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Eggen O J &amp; Sandage A R 1964, </a:t>
            </a:r>
            <a:r>
              <a:rPr lang="en-US" sz="2200" dirty="0" err="1" smtClean="0"/>
              <a:t>ApJ</a:t>
            </a:r>
            <a:r>
              <a:rPr lang="en-US" sz="2200" dirty="0" smtClean="0"/>
              <a:t> </a:t>
            </a:r>
            <a:r>
              <a:rPr lang="en-US" sz="2200" b="1" dirty="0" smtClean="0"/>
              <a:t>140</a:t>
            </a:r>
            <a:r>
              <a:rPr lang="en-US" sz="2200" dirty="0" smtClean="0"/>
              <a:t> 130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 flipV="1">
            <a:off x="2510262" y="1837439"/>
            <a:ext cx="194400" cy="19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361967" y="2938879"/>
            <a:ext cx="194400" cy="19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868757" y="3455767"/>
            <a:ext cx="194400" cy="1944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4662" y="1652773"/>
            <a:ext cx="5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985"/>
            <a:ext cx="8229600" cy="877466"/>
          </a:xfrm>
        </p:spPr>
        <p:txBody>
          <a:bodyPr/>
          <a:lstStyle/>
          <a:p>
            <a:r>
              <a:rPr lang="en-US" dirty="0" smtClean="0"/>
              <a:t>Early theories for </a:t>
            </a:r>
            <a:r>
              <a:rPr lang="en-US" dirty="0" err="1" smtClean="0"/>
              <a:t>BSs</a:t>
            </a:r>
            <a:r>
              <a:rPr lang="en-US" dirty="0" smtClean="0"/>
              <a:t> </a:t>
            </a:r>
            <a:r>
              <a:rPr lang="en-US" sz="3600" dirty="0" smtClean="0"/>
              <a:t>(see </a:t>
            </a:r>
            <a:r>
              <a:rPr lang="en-US" sz="3600" dirty="0" err="1" smtClean="0"/>
              <a:t>Livio</a:t>
            </a:r>
            <a:r>
              <a:rPr lang="en-US" sz="3600" dirty="0" smtClean="0"/>
              <a:t>, 1993)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731"/>
            <a:ext cx="8229600" cy="4846952"/>
          </a:xfrm>
        </p:spPr>
        <p:txBody>
          <a:bodyPr>
            <a:normAutofit/>
          </a:bodyPr>
          <a:lstStyle/>
          <a:p>
            <a:r>
              <a:rPr lang="en-US" dirty="0" smtClean="0"/>
              <a:t>Binary stars? – </a:t>
            </a:r>
            <a:r>
              <a:rPr lang="en-US" dirty="0" smtClean="0">
                <a:solidFill>
                  <a:srgbClr val="008000"/>
                </a:solidFill>
              </a:rPr>
              <a:t>All probably occur</a:t>
            </a:r>
          </a:p>
          <a:p>
            <a:pPr lvl="1"/>
            <a:r>
              <a:rPr lang="en-US" dirty="0" err="1" smtClean="0"/>
              <a:t>Algol</a:t>
            </a:r>
            <a:r>
              <a:rPr lang="en-US" dirty="0" smtClean="0"/>
              <a:t>-type mass exchange</a:t>
            </a:r>
          </a:p>
          <a:p>
            <a:pPr lvl="1"/>
            <a:r>
              <a:rPr lang="en-US" dirty="0" smtClean="0"/>
              <a:t>Merged binaries</a:t>
            </a:r>
          </a:p>
          <a:p>
            <a:pPr lvl="1"/>
            <a:r>
              <a:rPr lang="en-US" dirty="0" smtClean="0"/>
              <a:t>Stellar collisions		</a:t>
            </a:r>
          </a:p>
          <a:p>
            <a:r>
              <a:rPr lang="en-US" dirty="0" smtClean="0"/>
              <a:t>Single stars? – </a:t>
            </a:r>
            <a:r>
              <a:rPr lang="en-US" dirty="0" smtClean="0">
                <a:solidFill>
                  <a:srgbClr val="FF0000"/>
                </a:solidFill>
              </a:rPr>
              <a:t>Mostly discredited, or rare</a:t>
            </a:r>
          </a:p>
          <a:p>
            <a:pPr lvl="1"/>
            <a:r>
              <a:rPr lang="en-US" dirty="0" smtClean="0"/>
              <a:t>Delayed or late star formation</a:t>
            </a:r>
          </a:p>
          <a:p>
            <a:pPr lvl="1"/>
            <a:r>
              <a:rPr lang="en-US" dirty="0" smtClean="0"/>
              <a:t>Fully mixed stars </a:t>
            </a:r>
          </a:p>
          <a:p>
            <a:pPr lvl="1"/>
            <a:r>
              <a:rPr lang="en-US" dirty="0" smtClean="0"/>
              <a:t>Tidally captured stars</a:t>
            </a:r>
          </a:p>
          <a:p>
            <a:pPr lvl="1"/>
            <a:r>
              <a:rPr lang="en-US" dirty="0" err="1" smtClean="0"/>
              <a:t>Bondi</a:t>
            </a:r>
            <a:r>
              <a:rPr lang="en-US" dirty="0" smtClean="0"/>
              <a:t>-Hoyle accretion from ISM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personal (British) perspective on </a:t>
            </a:r>
            <a:r>
              <a:rPr lang="en-US" dirty="0" err="1" smtClean="0"/>
              <a:t>BSs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Algol</a:t>
            </a:r>
            <a:r>
              <a:rPr lang="en-US" dirty="0" smtClean="0"/>
              <a:t>-type eclipsing binaries</a:t>
            </a:r>
          </a:p>
          <a:p>
            <a:r>
              <a:rPr lang="en-US" dirty="0" smtClean="0"/>
              <a:t>Germ of idea planted by Fred Hoyle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Frontiers of Astronomy</a:t>
            </a:r>
            <a:r>
              <a:rPr lang="en-US" dirty="0" smtClean="0"/>
              <a:t>, 1955, Heinemann</a:t>
            </a:r>
          </a:p>
          <a:p>
            <a:pPr lvl="1"/>
            <a:r>
              <a:rPr lang="en-US" dirty="0" smtClean="0"/>
              <a:t> Probably due to Crawford, 1955 </a:t>
            </a:r>
            <a:r>
              <a:rPr lang="en-US" dirty="0" err="1" smtClean="0"/>
              <a:t>ApJ</a:t>
            </a:r>
            <a:r>
              <a:rPr lang="en-US" dirty="0" smtClean="0"/>
              <a:t>  </a:t>
            </a:r>
            <a:r>
              <a:rPr lang="en-US" b="1" dirty="0" smtClean="0"/>
              <a:t>121</a:t>
            </a:r>
            <a:r>
              <a:rPr lang="en-US" dirty="0" smtClean="0"/>
              <a:t>  71</a:t>
            </a:r>
          </a:p>
          <a:p>
            <a:r>
              <a:rPr lang="en-US" dirty="0" smtClean="0"/>
              <a:t>Developed for </a:t>
            </a:r>
            <a:r>
              <a:rPr lang="en-US" dirty="0" err="1" smtClean="0"/>
              <a:t>BSs</a:t>
            </a:r>
            <a:r>
              <a:rPr lang="en-US" dirty="0" smtClean="0"/>
              <a:t> by McCrea, 1964 </a:t>
            </a:r>
            <a:r>
              <a:rPr lang="en-US" sz="2400" dirty="0" smtClean="0"/>
              <a:t>(MN  </a:t>
            </a:r>
            <a:r>
              <a:rPr lang="en-US" sz="2400" b="1" dirty="0" smtClean="0"/>
              <a:t>128</a:t>
            </a:r>
            <a:r>
              <a:rPr lang="en-US" sz="2400" dirty="0" smtClean="0"/>
              <a:t>  147)</a:t>
            </a:r>
          </a:p>
          <a:p>
            <a:r>
              <a:rPr lang="en-US" dirty="0" smtClean="0"/>
              <a:t>One aim of my PhD was to understand </a:t>
            </a:r>
            <a:r>
              <a:rPr lang="en-US" dirty="0" err="1" smtClean="0"/>
              <a:t>BSs</a:t>
            </a:r>
            <a:r>
              <a:rPr lang="en-US" dirty="0" smtClean="0"/>
              <a:t> in old Open clusters. 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386"/>
            <a:ext cx="8229600" cy="861356"/>
          </a:xfrm>
        </p:spPr>
        <p:txBody>
          <a:bodyPr>
            <a:normAutofit/>
          </a:bodyPr>
          <a:lstStyle/>
          <a:p>
            <a:r>
              <a:rPr lang="en-US" dirty="0" smtClean="0"/>
              <a:t>Early NGC 188 CMD</a:t>
            </a:r>
            <a:endParaRPr lang="en-US" dirty="0"/>
          </a:p>
        </p:txBody>
      </p:sp>
      <p:pic>
        <p:nvPicPr>
          <p:cNvPr id="4" name="Content Placeholder 3" descr="N188 CMD RDC PhD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" r="821"/>
          <a:stretch>
            <a:fillRect/>
          </a:stretch>
        </p:blipFill>
        <p:spPr>
          <a:xfrm rot="5400000">
            <a:off x="2482769" y="162408"/>
            <a:ext cx="4161200" cy="6113869"/>
          </a:xfrm>
        </p:spPr>
      </p:pic>
      <p:sp>
        <p:nvSpPr>
          <p:cNvPr id="5" name="TextBox 4"/>
          <p:cNvSpPr txBox="1"/>
          <p:nvPr/>
        </p:nvSpPr>
        <p:spPr>
          <a:xfrm>
            <a:off x="1491644" y="5299943"/>
            <a:ext cx="625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CMD of NGC 188 bright proper motion members</a:t>
            </a:r>
          </a:p>
          <a:p>
            <a:pPr algn="ctr"/>
            <a:r>
              <a:rPr lang="en-US" sz="2400" dirty="0" smtClean="0"/>
              <a:t>Cannon 1968, PhD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193"/>
            <a:ext cx="3440541" cy="3308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Radial distribution of Blue Stragglers and Red Giants in NGC 188</a:t>
            </a:r>
            <a:endParaRPr lang="en-US" dirty="0"/>
          </a:p>
        </p:txBody>
      </p:sp>
      <p:pic>
        <p:nvPicPr>
          <p:cNvPr id="4" name="Content Placeholder 3" descr="N188 BS and RG distrib.jpg"/>
          <p:cNvPicPr>
            <a:picLocks noGrp="1" noChangeAspect="1"/>
          </p:cNvPicPr>
          <p:nvPr>
            <p:ph idx="1"/>
          </p:nvPr>
        </p:nvPicPr>
        <p:blipFill>
          <a:blip r:embed="rId3"/>
          <a:srcRect l="939" r="-1557"/>
          <a:stretch>
            <a:fillRect/>
          </a:stretch>
        </p:blipFill>
        <p:spPr>
          <a:xfrm>
            <a:off x="4277297" y="748338"/>
            <a:ext cx="4291896" cy="4983645"/>
          </a:xfrm>
        </p:spPr>
      </p:pic>
      <p:sp>
        <p:nvSpPr>
          <p:cNvPr id="6" name="TextBox 5"/>
          <p:cNvSpPr txBox="1"/>
          <p:nvPr/>
        </p:nvSpPr>
        <p:spPr>
          <a:xfrm>
            <a:off x="586284" y="4162323"/>
            <a:ext cx="3691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Solid histograms for cluster members, dashed lines field stars.  Upper panel for </a:t>
            </a:r>
            <a:r>
              <a:rPr lang="en-US" sz="2400" dirty="0" err="1" smtClean="0"/>
              <a:t>BSs</a:t>
            </a:r>
            <a:r>
              <a:rPr lang="en-US" sz="2400" dirty="0" smtClean="0"/>
              <a:t>, lower panel for red giant</a:t>
            </a:r>
            <a:r>
              <a:rPr lang="en-US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83" y="80599"/>
            <a:ext cx="8229600" cy="9610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Blue Stragglers in 5 old open clusters</a:t>
            </a:r>
            <a:endParaRPr lang="en-US" dirty="0"/>
          </a:p>
        </p:txBody>
      </p:sp>
      <p:pic>
        <p:nvPicPr>
          <p:cNvPr id="6" name="Content Placeholder 5" descr="scan0002.jpg"/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lum bright="-30000" contrast="42000"/>
          </a:blip>
          <a:srcRect l="1746" r="7038"/>
          <a:stretch>
            <a:fillRect/>
          </a:stretch>
        </p:blipFill>
        <p:spPr>
          <a:xfrm rot="5400000">
            <a:off x="4007820" y="1177516"/>
            <a:ext cx="4537935" cy="4934191"/>
          </a:xfrm>
        </p:spPr>
      </p:pic>
      <p:sp>
        <p:nvSpPr>
          <p:cNvPr id="7" name="TextBox 6"/>
          <p:cNvSpPr txBox="1"/>
          <p:nvPr/>
        </p:nvSpPr>
        <p:spPr>
          <a:xfrm>
            <a:off x="915508" y="930912"/>
            <a:ext cx="739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composite absolute CMD for proper motion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283" y="1934639"/>
            <a:ext cx="3118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Nearly all </a:t>
            </a:r>
            <a:r>
              <a:rPr lang="en-US" sz="2400" dirty="0" err="1" smtClean="0"/>
              <a:t>BSs</a:t>
            </a:r>
            <a:r>
              <a:rPr lang="en-US" sz="2400" dirty="0" smtClean="0"/>
              <a:t> lie between the ZAMS and the blue side of the </a:t>
            </a:r>
            <a:r>
              <a:rPr lang="en-US" sz="2400" dirty="0" err="1" smtClean="0"/>
              <a:t>Hertzsprung</a:t>
            </a:r>
            <a:r>
              <a:rPr lang="en-US" sz="2400" dirty="0" smtClean="0"/>
              <a:t> Gap.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no obvious connection with the globular cluster HB.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7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BSs</a:t>
            </a:r>
            <a:r>
              <a:rPr lang="en-US" dirty="0" smtClean="0"/>
              <a:t> relative to cluster MSTO</a:t>
            </a:r>
            <a:endParaRPr lang="en-US" dirty="0"/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18" r="7589" b="3558"/>
          <a:stretch>
            <a:fillRect/>
          </a:stretch>
        </p:blipFill>
        <p:spPr>
          <a:xfrm rot="5400000">
            <a:off x="2440024" y="117650"/>
            <a:ext cx="4543489" cy="5970757"/>
          </a:xfrm>
        </p:spPr>
      </p:pic>
      <p:sp>
        <p:nvSpPr>
          <p:cNvPr id="5" name="TextBox 4"/>
          <p:cNvSpPr txBox="1"/>
          <p:nvPr/>
        </p:nvSpPr>
        <p:spPr>
          <a:xfrm>
            <a:off x="1484314" y="5439239"/>
            <a:ext cx="6212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CMD for </a:t>
            </a:r>
            <a:r>
              <a:rPr lang="en-US" sz="2000" dirty="0" err="1" smtClean="0"/>
              <a:t>BSs</a:t>
            </a:r>
            <a:r>
              <a:rPr lang="en-US" sz="2000" dirty="0" smtClean="0"/>
              <a:t> relative to </a:t>
            </a:r>
            <a:r>
              <a:rPr lang="en-US" sz="2000" dirty="0" err="1" smtClean="0"/>
              <a:t>m.s</a:t>
            </a:r>
            <a:r>
              <a:rPr lang="en-US" sz="2000" dirty="0" smtClean="0"/>
              <a:t>. turn-off in 5 old open clusters</a:t>
            </a:r>
          </a:p>
          <a:p>
            <a:r>
              <a:rPr lang="en-US" sz="2000" dirty="0" smtClean="0"/>
              <a:t>NGC 7789, NGC 188, M67, NGC 6939 and NGC 752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140461" y="4411896"/>
            <a:ext cx="1136368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4162" y="4386166"/>
            <a:ext cx="1210833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45" y="467176"/>
            <a:ext cx="2769021" cy="3272981"/>
          </a:xfrm>
        </p:spPr>
        <p:txBody>
          <a:bodyPr>
            <a:normAutofit/>
          </a:bodyPr>
          <a:lstStyle/>
          <a:p>
            <a:r>
              <a:rPr lang="en-US" dirty="0" smtClean="0"/>
              <a:t>Toy models for mass exchange binaries</a:t>
            </a:r>
            <a:endParaRPr lang="en-US" dirty="0"/>
          </a:p>
        </p:txBody>
      </p:sp>
      <p:pic>
        <p:nvPicPr>
          <p:cNvPr id="4" name="Content Placeholder 3" descr="RDC models_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258" r="-2179"/>
          <a:stretch>
            <a:fillRect/>
          </a:stretch>
        </p:blipFill>
        <p:spPr>
          <a:xfrm>
            <a:off x="4480111" y="274638"/>
            <a:ext cx="4235065" cy="5887953"/>
          </a:xfrm>
        </p:spPr>
      </p:pic>
      <p:sp>
        <p:nvSpPr>
          <p:cNvPr id="5" name="TextBox 4"/>
          <p:cNvSpPr txBox="1"/>
          <p:nvPr/>
        </p:nvSpPr>
        <p:spPr>
          <a:xfrm>
            <a:off x="663123" y="3740157"/>
            <a:ext cx="3587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there is a lower limit for </a:t>
            </a:r>
            <a:r>
              <a:rPr lang="en-US" sz="2400" dirty="0" err="1" smtClean="0"/>
              <a:t>BSs</a:t>
            </a:r>
            <a:r>
              <a:rPr lang="en-US" sz="2400" dirty="0" smtClean="0"/>
              <a:t> resulting from mass exchange in binary systems, but not for direct </a:t>
            </a:r>
            <a:r>
              <a:rPr lang="en-US" sz="2400" dirty="0" err="1" smtClean="0"/>
              <a:t>collisional</a:t>
            </a:r>
            <a:r>
              <a:rPr lang="en-US" sz="2400" dirty="0" smtClean="0"/>
              <a:t> mergers.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curious case of NGC 6791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3"/>
          <a:srcRect l="3753" t="8077" r="15878"/>
          <a:stretch>
            <a:fillRect/>
          </a:stretch>
        </p:blipFill>
        <p:spPr>
          <a:xfrm>
            <a:off x="1882905" y="1547133"/>
            <a:ext cx="5088303" cy="4160289"/>
          </a:xfrm>
        </p:spPr>
      </p:pic>
      <p:sp>
        <p:nvSpPr>
          <p:cNvPr id="5" name="TextBox 4"/>
          <p:cNvSpPr txBox="1"/>
          <p:nvPr/>
        </p:nvSpPr>
        <p:spPr>
          <a:xfrm>
            <a:off x="2702224" y="5707422"/>
            <a:ext cx="426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Kinman T D 1965,  </a:t>
            </a:r>
            <a:r>
              <a:rPr lang="en-US" sz="2400" dirty="0" err="1" smtClean="0"/>
              <a:t>ApJ</a:t>
            </a:r>
            <a:r>
              <a:rPr lang="en-US" sz="2400" dirty="0" smtClean="0"/>
              <a:t>  </a:t>
            </a:r>
            <a:r>
              <a:rPr lang="en-US" sz="2400" b="1" dirty="0" smtClean="0"/>
              <a:t>142</a:t>
            </a:r>
            <a:r>
              <a:rPr lang="en-US" sz="2400" dirty="0" smtClean="0"/>
              <a:t>  655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28"/>
            <a:ext cx="8229600" cy="812140"/>
          </a:xfrm>
        </p:spPr>
        <p:txBody>
          <a:bodyPr/>
          <a:lstStyle/>
          <a:p>
            <a:r>
              <a:rPr lang="en-US" dirty="0" smtClean="0"/>
              <a:t>NGC 6791  Schematic CCD</a:t>
            </a:r>
            <a:endParaRPr lang="en-US" dirty="0"/>
          </a:p>
        </p:txBody>
      </p:sp>
      <p:pic>
        <p:nvPicPr>
          <p:cNvPr id="4" name="Content Placeholder 3" descr="N6791 Kinman schematic.png"/>
          <p:cNvPicPr>
            <a:picLocks noGrp="1" noChangeAspect="1"/>
          </p:cNvPicPr>
          <p:nvPr>
            <p:ph idx="1"/>
          </p:nvPr>
        </p:nvPicPr>
        <p:blipFill>
          <a:blip r:embed="rId3"/>
          <a:srcRect l="4001" t="9350" r="10386" b="1870"/>
          <a:stretch>
            <a:fillRect/>
          </a:stretch>
        </p:blipFill>
        <p:spPr>
          <a:xfrm>
            <a:off x="2364515" y="1011568"/>
            <a:ext cx="4132635" cy="4877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00"/>
          </a:xfrm>
        </p:spPr>
        <p:txBody>
          <a:bodyPr/>
          <a:lstStyle/>
          <a:p>
            <a:r>
              <a:rPr lang="en-US" dirty="0" err="1" smtClean="0"/>
              <a:t>Sandage’s</a:t>
            </a:r>
            <a:r>
              <a:rPr lang="en-US" dirty="0" smtClean="0"/>
              <a:t> first M3 CMD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364" y="5774559"/>
            <a:ext cx="4352587" cy="3516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dirty="0" smtClean="0"/>
              <a:t>Sandage A R 1953, AJ  </a:t>
            </a:r>
            <a:r>
              <a:rPr lang="en-US" b="1" dirty="0" smtClean="0"/>
              <a:t>58</a:t>
            </a:r>
            <a:r>
              <a:rPr lang="en-US" dirty="0" smtClean="0"/>
              <a:t>  61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351" t="3385" r="9174" b="12413"/>
          <a:stretch>
            <a:fillRect/>
          </a:stretch>
        </p:blipFill>
        <p:spPr>
          <a:xfrm>
            <a:off x="1149531" y="1327009"/>
            <a:ext cx="6700244" cy="444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884"/>
            <a:ext cx="8229600" cy="767836"/>
          </a:xfrm>
        </p:spPr>
        <p:txBody>
          <a:bodyPr/>
          <a:lstStyle/>
          <a:p>
            <a:r>
              <a:rPr lang="en-US" dirty="0" smtClean="0"/>
              <a:t>CCD CMD for NGC 6791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/>
          <a:srcRect l="1022" t="1692" r="1022" b="3383"/>
          <a:stretch>
            <a:fillRect/>
          </a:stretch>
        </p:blipFill>
        <p:spPr>
          <a:xfrm>
            <a:off x="2371093" y="1033720"/>
            <a:ext cx="4401754" cy="4296291"/>
          </a:xfrm>
        </p:spPr>
      </p:pic>
      <p:sp>
        <p:nvSpPr>
          <p:cNvPr id="7" name="TextBox 6"/>
          <p:cNvSpPr txBox="1"/>
          <p:nvPr/>
        </p:nvSpPr>
        <p:spPr>
          <a:xfrm>
            <a:off x="933113" y="5330011"/>
            <a:ext cx="7621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Montgomery K A, </a:t>
            </a:r>
            <a:r>
              <a:rPr lang="en-US" sz="2400" dirty="0" err="1" smtClean="0"/>
              <a:t>Janes</a:t>
            </a:r>
            <a:r>
              <a:rPr lang="en-US" sz="2400" dirty="0" smtClean="0"/>
              <a:t> K A &amp; Phelps R L  1994, AJ  </a:t>
            </a:r>
            <a:r>
              <a:rPr lang="en-US" sz="2400" b="1" dirty="0" smtClean="0"/>
              <a:t>108</a:t>
            </a:r>
            <a:r>
              <a:rPr lang="en-US" sz="2400" dirty="0" smtClean="0"/>
              <a:t>  585</a:t>
            </a:r>
          </a:p>
          <a:p>
            <a:pPr algn="ctr"/>
            <a:r>
              <a:rPr lang="en-US" sz="2400" dirty="0" smtClean="0"/>
              <a:t>(p.m. members </a:t>
            </a:r>
            <a:r>
              <a:rPr lang="en-US" sz="2400" dirty="0" err="1" smtClean="0"/>
              <a:t>Cudworth</a:t>
            </a:r>
            <a:r>
              <a:rPr lang="en-US" sz="2400" dirty="0" smtClean="0"/>
              <a:t> K  1994; </a:t>
            </a:r>
            <a:r>
              <a:rPr lang="en-US" sz="2400" dirty="0" err="1" smtClean="0"/>
              <a:t>cf</a:t>
            </a:r>
            <a:r>
              <a:rPr lang="en-US" sz="2400" dirty="0" smtClean="0"/>
              <a:t> </a:t>
            </a:r>
            <a:r>
              <a:rPr lang="en-US" sz="2400" dirty="0" err="1" smtClean="0"/>
              <a:t>Kaluzny</a:t>
            </a:r>
            <a:r>
              <a:rPr lang="en-US" sz="2400" dirty="0" smtClean="0"/>
              <a:t> J  1990)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NGC 6791, as seen in 2012?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Globular or old Open cluster?</a:t>
            </a:r>
          </a:p>
          <a:p>
            <a:r>
              <a:rPr lang="en-US" dirty="0" smtClean="0"/>
              <a:t>25 published papers in 2011-12 (ADS)</a:t>
            </a:r>
          </a:p>
          <a:p>
            <a:r>
              <a:rPr lang="en-US" dirty="0" smtClean="0"/>
              <a:t>Happens to be in the </a:t>
            </a:r>
            <a:r>
              <a:rPr lang="en-US" dirty="0" err="1" smtClean="0"/>
              <a:t>Kepler</a:t>
            </a:r>
            <a:r>
              <a:rPr lang="en-US" dirty="0" smtClean="0"/>
              <a:t> field</a:t>
            </a:r>
          </a:p>
          <a:p>
            <a:r>
              <a:rPr lang="en-US" dirty="0" smtClean="0"/>
              <a:t>Age ~ 8 </a:t>
            </a:r>
            <a:r>
              <a:rPr lang="en-US" dirty="0" err="1" smtClean="0"/>
              <a:t>Gy</a:t>
            </a:r>
            <a:r>
              <a:rPr lang="en-US" dirty="0" smtClean="0"/>
              <a:t>, [Fe/H] ~ +0.4: unique such cluster</a:t>
            </a:r>
          </a:p>
          <a:p>
            <a:r>
              <a:rPr lang="en-US" dirty="0" smtClean="0"/>
              <a:t>Multiple populations from CN/CH and Na/O </a:t>
            </a:r>
          </a:p>
          <a:p>
            <a:r>
              <a:rPr lang="en-US" dirty="0" smtClean="0"/>
              <a:t>Has binaries, incl. </a:t>
            </a:r>
            <a:r>
              <a:rPr lang="en-US" dirty="0" err="1" smtClean="0"/>
              <a:t>BSs</a:t>
            </a:r>
            <a:endParaRPr lang="en-US" dirty="0" smtClean="0"/>
          </a:p>
          <a:p>
            <a:r>
              <a:rPr lang="en-US" dirty="0" smtClean="0"/>
              <a:t>Also contains hot Blue Horizontal Branch stars</a:t>
            </a:r>
          </a:p>
          <a:p>
            <a:r>
              <a:rPr lang="en-US" dirty="0" err="1" smtClean="0"/>
              <a:t>Asteroseismology</a:t>
            </a:r>
            <a:r>
              <a:rPr lang="en-US" dirty="0" smtClean="0"/>
              <a:t>: core masses and mass loss</a:t>
            </a:r>
          </a:p>
          <a:p>
            <a:r>
              <a:rPr lang="en-US" dirty="0" smtClean="0"/>
              <a:t>On borderline between GC and OC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0286"/>
          </a:xfrm>
        </p:spPr>
        <p:txBody>
          <a:bodyPr/>
          <a:lstStyle/>
          <a:p>
            <a:r>
              <a:rPr lang="en-US" dirty="0" smtClean="0"/>
              <a:t>425 </a:t>
            </a:r>
            <a:r>
              <a:rPr lang="en-US" dirty="0" err="1" smtClean="0"/>
              <a:t>BSs</a:t>
            </a:r>
            <a:r>
              <a:rPr lang="en-US" dirty="0" smtClean="0"/>
              <a:t> in 21 Globular Clusters</a:t>
            </a:r>
            <a:endParaRPr lang="en-US" dirty="0"/>
          </a:p>
        </p:txBody>
      </p:sp>
      <p:pic>
        <p:nvPicPr>
          <p:cNvPr id="4" name="Content Placeholder 3" descr="Fusi Pecci GC BSs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39" t="1395" r="395" b="2790"/>
          <a:stretch>
            <a:fillRect/>
          </a:stretch>
        </p:blipFill>
        <p:spPr>
          <a:xfrm>
            <a:off x="2313913" y="930286"/>
            <a:ext cx="4162960" cy="4818520"/>
          </a:xfrm>
        </p:spPr>
      </p:pic>
      <p:sp>
        <p:nvSpPr>
          <p:cNvPr id="5" name="TextBox 4"/>
          <p:cNvSpPr txBox="1"/>
          <p:nvPr/>
        </p:nvSpPr>
        <p:spPr>
          <a:xfrm>
            <a:off x="2021947" y="5809376"/>
            <a:ext cx="485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Fusi </a:t>
            </a:r>
            <a:r>
              <a:rPr lang="en-US" sz="2400" dirty="0" err="1" smtClean="0"/>
              <a:t>Pecci</a:t>
            </a:r>
            <a:r>
              <a:rPr lang="en-US" sz="2400" dirty="0" smtClean="0"/>
              <a:t> F et al 1992, AJ  </a:t>
            </a:r>
            <a:r>
              <a:rPr lang="en-US" sz="2400" b="1" dirty="0" smtClean="0"/>
              <a:t>104</a:t>
            </a:r>
            <a:r>
              <a:rPr lang="en-US" sz="2400" dirty="0" smtClean="0"/>
              <a:t>  1831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32"/>
            <a:ext cx="8229600" cy="959823"/>
          </a:xfrm>
        </p:spPr>
        <p:txBody>
          <a:bodyPr/>
          <a:lstStyle/>
          <a:p>
            <a:r>
              <a:rPr lang="en-US" dirty="0" smtClean="0"/>
              <a:t>409 </a:t>
            </a:r>
            <a:r>
              <a:rPr lang="en-US" dirty="0" err="1" smtClean="0"/>
              <a:t>BSs</a:t>
            </a:r>
            <a:r>
              <a:rPr lang="en-US" dirty="0" smtClean="0"/>
              <a:t> in 22 globular clusters</a:t>
            </a:r>
            <a:endParaRPr lang="en-US" dirty="0"/>
          </a:p>
        </p:txBody>
      </p:sp>
      <p:pic>
        <p:nvPicPr>
          <p:cNvPr id="6" name="Content Placeholder 5" descr="Sarajedini GC BSSs.tiff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50000"/>
          </a:blip>
          <a:srcRect l="671" t="3356" r="347"/>
          <a:stretch>
            <a:fillRect/>
          </a:stretch>
        </p:blipFill>
        <p:spPr>
          <a:xfrm>
            <a:off x="1332944" y="1195655"/>
            <a:ext cx="6144944" cy="4930508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84504" y="5895330"/>
            <a:ext cx="439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Sarajedini A 1993, ASP Conf </a:t>
            </a:r>
            <a:r>
              <a:rPr lang="en-US" sz="2400" b="1" dirty="0" smtClean="0"/>
              <a:t>53</a:t>
            </a:r>
            <a:r>
              <a:rPr lang="en-US" sz="2400" dirty="0" smtClean="0"/>
              <a:t> 14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79"/>
            <a:ext cx="8229600" cy="841905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BSs</a:t>
            </a:r>
            <a:r>
              <a:rPr lang="en-US" dirty="0" smtClean="0"/>
              <a:t> in M3</a:t>
            </a:r>
            <a:endParaRPr lang="en-US" dirty="0"/>
          </a:p>
        </p:txBody>
      </p:sp>
      <p:pic>
        <p:nvPicPr>
          <p:cNvPr id="4" name="Content Placeholder 3" descr="FP+93 M3.png"/>
          <p:cNvPicPr>
            <a:picLocks noGrp="1" noChangeAspect="1"/>
          </p:cNvPicPr>
          <p:nvPr>
            <p:ph idx="1"/>
          </p:nvPr>
        </p:nvPicPr>
        <p:blipFill>
          <a:blip r:embed="rId3"/>
          <a:srcRect l="2278" r="-886"/>
          <a:stretch>
            <a:fillRect/>
          </a:stretch>
        </p:blipFill>
        <p:spPr>
          <a:xfrm>
            <a:off x="2650307" y="1236133"/>
            <a:ext cx="3935862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32707" y="5762096"/>
            <a:ext cx="649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Fusi </a:t>
            </a:r>
            <a:r>
              <a:rPr lang="en-US" sz="2400" dirty="0" err="1" smtClean="0"/>
              <a:t>Pecci</a:t>
            </a:r>
            <a:r>
              <a:rPr lang="en-US" sz="2400" dirty="0" smtClean="0"/>
              <a:t>, Ferraro &amp; </a:t>
            </a:r>
            <a:r>
              <a:rPr lang="en-US" sz="2400" dirty="0" err="1" smtClean="0"/>
              <a:t>Cacciari</a:t>
            </a:r>
            <a:r>
              <a:rPr lang="en-US" sz="2400" dirty="0" smtClean="0"/>
              <a:t>  1993, </a:t>
            </a:r>
            <a:r>
              <a:rPr lang="en-US" sz="2400" dirty="0" err="1" smtClean="0"/>
              <a:t>ASPConf</a:t>
            </a:r>
            <a:r>
              <a:rPr lang="en-US" sz="2400" dirty="0" smtClean="0"/>
              <a:t> </a:t>
            </a:r>
            <a:r>
              <a:rPr lang="en-US" sz="2400" b="1" dirty="0" smtClean="0"/>
              <a:t>53</a:t>
            </a:r>
            <a:r>
              <a:rPr lang="en-US" sz="2400" dirty="0" smtClean="0"/>
              <a:t> 97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two or more BS formation mechanisms in GCs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0949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Spatial distribution (e.g. in M3, Fusi </a:t>
            </a:r>
            <a:r>
              <a:rPr lang="en-US" dirty="0" err="1" smtClean="0"/>
              <a:t>Pecci</a:t>
            </a:r>
            <a:r>
              <a:rPr lang="en-US" dirty="0" smtClean="0"/>
              <a:t>, Ferraro &amp; </a:t>
            </a:r>
            <a:r>
              <a:rPr lang="en-US" dirty="0" err="1" smtClean="0"/>
              <a:t>Cacciari</a:t>
            </a:r>
            <a:r>
              <a:rPr lang="en-US" dirty="0" smtClean="0"/>
              <a:t>, 1993)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HST discoveries in the cores of dense clusters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mix of primordial binaries, with mass exchange or coalescence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And collisions in dense cores, which may both create and destroy multiple star systems (as well as solving the core collapse dynamical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effects in GCs – are we being misled?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</a:t>
            </a:r>
            <a:r>
              <a:rPr lang="en-US" dirty="0" err="1" smtClean="0"/>
              <a:t>realise</a:t>
            </a:r>
            <a:r>
              <a:rPr lang="en-US" dirty="0" smtClean="0"/>
              <a:t> that stars in clusters are neither chemically homogeneous nor coeval</a:t>
            </a:r>
          </a:p>
          <a:p>
            <a:r>
              <a:rPr lang="en-US" dirty="0" smtClean="0"/>
              <a:t>There is interdependence between stellar evolution and cluster dynamics</a:t>
            </a:r>
          </a:p>
          <a:p>
            <a:r>
              <a:rPr lang="en-US" dirty="0" smtClean="0"/>
              <a:t>Stellar evolution has been fine-tuned to fit star clusters, esp. </a:t>
            </a:r>
            <a:r>
              <a:rPr lang="en-US" dirty="0" err="1" smtClean="0"/>
              <a:t>globulars</a:t>
            </a:r>
            <a:endParaRPr lang="en-US" dirty="0" smtClean="0"/>
          </a:p>
          <a:p>
            <a:r>
              <a:rPr lang="en-US" dirty="0" smtClean="0"/>
              <a:t>There are still major gaps in standard evolutionary theory (e.g. AGB mass loss)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Open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ignored the important early work of Ed van den </a:t>
            </a:r>
            <a:r>
              <a:rPr lang="en-US" dirty="0" err="1" smtClean="0"/>
              <a:t>Heuvel</a:t>
            </a:r>
            <a:r>
              <a:rPr lang="en-US" dirty="0" smtClean="0"/>
              <a:t>, showing that </a:t>
            </a:r>
            <a:r>
              <a:rPr lang="en-US" dirty="0" err="1" smtClean="0"/>
              <a:t>Ap</a:t>
            </a:r>
            <a:r>
              <a:rPr lang="en-US" dirty="0" smtClean="0"/>
              <a:t> and Am stars in younger open clusters are classical </a:t>
            </a:r>
            <a:r>
              <a:rPr lang="en-US" dirty="0" err="1" smtClean="0"/>
              <a:t>BSs</a:t>
            </a:r>
            <a:r>
              <a:rPr lang="en-US" dirty="0" smtClean="0"/>
              <a:t> (e.g. van den </a:t>
            </a:r>
            <a:r>
              <a:rPr lang="en-US" dirty="0" err="1" smtClean="0"/>
              <a:t>Heuvel</a:t>
            </a:r>
            <a:r>
              <a:rPr lang="en-US" dirty="0" smtClean="0"/>
              <a:t> 1968, BAN </a:t>
            </a:r>
            <a:r>
              <a:rPr lang="en-US" b="1" dirty="0" smtClean="0"/>
              <a:t>19</a:t>
            </a:r>
            <a:r>
              <a:rPr lang="en-US" dirty="0" smtClean="0"/>
              <a:t> 326)</a:t>
            </a:r>
          </a:p>
          <a:p>
            <a:endParaRPr lang="en-US" dirty="0" smtClean="0"/>
          </a:p>
          <a:p>
            <a:r>
              <a:rPr lang="en-US" dirty="0" smtClean="0"/>
              <a:t>Mario Mateo gave a good review of work on variable stars, both physical and eclipsing, at the 1992 </a:t>
            </a:r>
            <a:r>
              <a:rPr lang="en-US" dirty="0" err="1" smtClean="0"/>
              <a:t>STScI</a:t>
            </a:r>
            <a:r>
              <a:rPr lang="en-US" dirty="0" smtClean="0"/>
              <a:t> workshop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7"/>
            <a:ext cx="8229600" cy="1143000"/>
          </a:xfrm>
        </p:spPr>
        <p:txBody>
          <a:bodyPr/>
          <a:lstStyle/>
          <a:p>
            <a:r>
              <a:rPr lang="en-US" dirty="0" smtClean="0"/>
              <a:t>Light curve for NJL 5 in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Cen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840" r="-4840"/>
          <a:stretch>
            <a:fillRect/>
          </a:stretch>
        </p:blipFill>
        <p:spPr>
          <a:xfrm>
            <a:off x="457200" y="97470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28008" y="5316565"/>
            <a:ext cx="785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Jensen K S &amp; Jorgensen H E  1985,  A&amp;A Supp  </a:t>
            </a:r>
            <a:r>
              <a:rPr lang="en-US" sz="2400" b="1" dirty="0" smtClean="0"/>
              <a:t>60</a:t>
            </a:r>
            <a:r>
              <a:rPr lang="en-US" sz="2400" dirty="0" smtClean="0"/>
              <a:t>  229</a:t>
            </a:r>
          </a:p>
          <a:p>
            <a:pPr algn="ctr"/>
            <a:r>
              <a:rPr lang="en-US" sz="2400" dirty="0" smtClean="0"/>
              <a:t>NJL = </a:t>
            </a:r>
            <a:r>
              <a:rPr lang="en-US" sz="2400" dirty="0" err="1" smtClean="0"/>
              <a:t>Niss</a:t>
            </a:r>
            <a:r>
              <a:rPr lang="en-US" sz="2400" dirty="0" smtClean="0"/>
              <a:t> B, Jorgensen H E &amp; </a:t>
            </a:r>
            <a:r>
              <a:rPr lang="en-US" sz="2400" dirty="0" err="1" smtClean="0"/>
              <a:t>Laustsen</a:t>
            </a:r>
            <a:r>
              <a:rPr lang="en-US" sz="2400" dirty="0" smtClean="0"/>
              <a:t> S  1978,  A&amp;AS </a:t>
            </a:r>
            <a:r>
              <a:rPr lang="en-US" sz="2400" b="1" dirty="0" smtClean="0"/>
              <a:t>32</a:t>
            </a:r>
            <a:r>
              <a:rPr lang="en-US" sz="2400" dirty="0" smtClean="0"/>
              <a:t>  387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212"/>
          </a:xfrm>
        </p:spPr>
        <p:txBody>
          <a:bodyPr/>
          <a:lstStyle/>
          <a:p>
            <a:r>
              <a:rPr lang="en-US" dirty="0" smtClean="0"/>
              <a:t>NJL 5 radial velocity curve (1988)</a:t>
            </a:r>
            <a:endParaRPr lang="en-US" dirty="0"/>
          </a:p>
        </p:txBody>
      </p:sp>
      <p:pic>
        <p:nvPicPr>
          <p:cNvPr id="4" name="Content Placeholder 3" descr="scan0014.jpg"/>
          <p:cNvPicPr>
            <a:picLocks noGrp="1" noChangeAspect="1"/>
          </p:cNvPicPr>
          <p:nvPr>
            <p:ph idx="1"/>
          </p:nvPr>
        </p:nvPicPr>
        <p:blipFill>
          <a:blip r:embed="rId3"/>
          <a:srcRect l="783" r="783" b="4026"/>
          <a:stretch>
            <a:fillRect/>
          </a:stretch>
        </p:blipFill>
        <p:spPr>
          <a:xfrm rot="10800000">
            <a:off x="1588910" y="1339346"/>
            <a:ext cx="5493641" cy="4343759"/>
          </a:xfrm>
        </p:spPr>
      </p:pic>
      <p:sp>
        <p:nvSpPr>
          <p:cNvPr id="5" name="TextBox 4"/>
          <p:cNvSpPr txBox="1"/>
          <p:nvPr/>
        </p:nvSpPr>
        <p:spPr>
          <a:xfrm flipH="1">
            <a:off x="900740" y="5683106"/>
            <a:ext cx="759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Small dots: CTIO (</a:t>
            </a:r>
            <a:r>
              <a:rPr lang="en-US" sz="2400" dirty="0" err="1" smtClean="0"/>
              <a:t>Margon</a:t>
            </a:r>
            <a:r>
              <a:rPr lang="en-US" sz="2400" dirty="0" smtClean="0"/>
              <a:t>)  Large: AAT (Cannon &amp; </a:t>
            </a:r>
            <a:r>
              <a:rPr lang="en-US" sz="2400" dirty="0" err="1" smtClean="0"/>
              <a:t>Stathakis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00"/>
          </a:xfrm>
        </p:spPr>
        <p:txBody>
          <a:bodyPr/>
          <a:lstStyle/>
          <a:p>
            <a:r>
              <a:rPr lang="en-US" dirty="0" err="1" smtClean="0"/>
              <a:t>Sandage’s</a:t>
            </a:r>
            <a:r>
              <a:rPr lang="en-US" dirty="0" smtClean="0"/>
              <a:t> first M3 CMD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364" y="5774559"/>
            <a:ext cx="4352587" cy="3516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Sandage A R 1953, AJ  </a:t>
            </a:r>
            <a:r>
              <a:rPr lang="en-US" sz="2400" b="1" dirty="0" smtClean="0"/>
              <a:t>58</a:t>
            </a:r>
            <a:r>
              <a:rPr lang="en-US" sz="2400" dirty="0" smtClean="0"/>
              <a:t>  61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351" t="3385" r="9174" b="12413"/>
          <a:stretch>
            <a:fillRect/>
          </a:stretch>
        </p:blipFill>
        <p:spPr>
          <a:xfrm>
            <a:off x="1122944" y="1327009"/>
            <a:ext cx="6700244" cy="4447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22406" y="3337622"/>
            <a:ext cx="1091595" cy="101900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failed with NJL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~16 </a:t>
            </a:r>
            <a:r>
              <a:rPr lang="en-US" dirty="0" err="1" smtClean="0"/>
              <a:t>mag</a:t>
            </a:r>
            <a:r>
              <a:rPr lang="en-US" dirty="0" smtClean="0"/>
              <a:t>, it is one of the brightest </a:t>
            </a:r>
            <a:r>
              <a:rPr lang="en-US" dirty="0" err="1" smtClean="0"/>
              <a:t>BSs</a:t>
            </a:r>
            <a:r>
              <a:rPr lang="en-US" dirty="0" smtClean="0"/>
              <a:t> in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Cen</a:t>
            </a:r>
            <a:r>
              <a:rPr lang="en-US" dirty="0" smtClean="0"/>
              <a:t> but still faint for a 4m in poor weather</a:t>
            </a:r>
          </a:p>
          <a:p>
            <a:r>
              <a:rPr lang="en-US" dirty="0" smtClean="0"/>
              <a:t>We hoped to see double lines, to derive masses</a:t>
            </a:r>
          </a:p>
          <a:p>
            <a:r>
              <a:rPr lang="en-US" dirty="0" smtClean="0"/>
              <a:t>Complicated to schedule the observations</a:t>
            </a:r>
          </a:p>
          <a:p>
            <a:r>
              <a:rPr lang="en-US" dirty="0" smtClean="0"/>
              <a:t>The Calcium triplet lines land on top of hydrogen </a:t>
            </a:r>
            <a:r>
              <a:rPr lang="en-US" dirty="0" err="1" smtClean="0"/>
              <a:t>Paschen</a:t>
            </a:r>
            <a:r>
              <a:rPr lang="en-US" dirty="0" smtClean="0"/>
              <a:t> lines in the near IR</a:t>
            </a:r>
          </a:p>
          <a:p>
            <a:r>
              <a:rPr lang="en-US" dirty="0" smtClean="0"/>
              <a:t>“We are currently obtaining the necessary spectroscopy at much higher resolution to determine the orbital parameters of NJL 5”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6161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Pros and cons for </a:t>
            </a:r>
            <a:r>
              <a:rPr lang="en-US" dirty="0" err="1" smtClean="0"/>
              <a:t>BSs</a:t>
            </a:r>
            <a:r>
              <a:rPr lang="en-US" dirty="0" smtClean="0"/>
              <a:t> in Open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867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sample of older </a:t>
            </a:r>
            <a:r>
              <a:rPr lang="en-US" dirty="0" err="1" smtClean="0">
                <a:solidFill>
                  <a:srgbClr val="FF0000"/>
                </a:solidFill>
              </a:rPr>
              <a:t>OCs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Few </a:t>
            </a:r>
            <a:r>
              <a:rPr lang="en-US" dirty="0" err="1" smtClean="0">
                <a:solidFill>
                  <a:srgbClr val="FF0000"/>
                </a:solidFill>
              </a:rPr>
              <a:t>BSs</a:t>
            </a:r>
            <a:r>
              <a:rPr lang="en-US" dirty="0" smtClean="0">
                <a:solidFill>
                  <a:srgbClr val="FF0000"/>
                </a:solidFill>
              </a:rPr>
              <a:t> in each cluster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 membership?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Reddening and dust?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Confusion with BHB stars in oldest </a:t>
            </a:r>
            <a:r>
              <a:rPr lang="en-US" dirty="0" err="1" smtClean="0">
                <a:solidFill>
                  <a:srgbClr val="FF0000"/>
                </a:solidFill>
              </a:rPr>
              <a:t>Ocs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Nearer, with brighter stars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N-body </a:t>
            </a:r>
            <a:r>
              <a:rPr lang="en-US" dirty="0" err="1" smtClean="0">
                <a:solidFill>
                  <a:srgbClr val="0000FF"/>
                </a:solidFill>
              </a:rPr>
              <a:t>modelling</a:t>
            </a:r>
            <a:r>
              <a:rPr lang="en-US" dirty="0" smtClean="0">
                <a:solidFill>
                  <a:srgbClr val="0000FF"/>
                </a:solidFill>
              </a:rPr>
              <a:t> easier for 1000s of stars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Open clusters, it is still surprisingly difficult to get very precise photometry or positions (for proper motions) across fields of view of 1-2 degrees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Globular clusters, it is hard to get comparable data for stars in dense cores and sparse outer regions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GAIA (distances and proper motions)</a:t>
            </a:r>
          </a:p>
          <a:p>
            <a:r>
              <a:rPr lang="en-US" dirty="0" smtClean="0"/>
              <a:t>Near IR spectroscopy (better abundances)</a:t>
            </a:r>
          </a:p>
          <a:p>
            <a:r>
              <a:rPr lang="en-US" dirty="0" err="1" smtClean="0"/>
              <a:t>Asteroseismology</a:t>
            </a:r>
            <a:r>
              <a:rPr lang="en-US" dirty="0" smtClean="0"/>
              <a:t> (cores in red giants)</a:t>
            </a:r>
          </a:p>
          <a:p>
            <a:endParaRPr lang="en-US" dirty="0" smtClean="0"/>
          </a:p>
          <a:p>
            <a:r>
              <a:rPr lang="en-US" dirty="0" smtClean="0"/>
              <a:t>We should be able to model many </a:t>
            </a:r>
            <a:r>
              <a:rPr lang="en-US" dirty="0" err="1" smtClean="0"/>
              <a:t>BSs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Predicting the existence of </a:t>
            </a:r>
            <a:r>
              <a:rPr lang="en-US" dirty="0" err="1" smtClean="0"/>
              <a:t>BSs</a:t>
            </a:r>
            <a:r>
              <a:rPr lang="en-US" dirty="0" smtClean="0"/>
              <a:t>, and their effect on the integrated spectra of high </a:t>
            </a:r>
            <a:r>
              <a:rPr lang="en-US" dirty="0" err="1" smtClean="0"/>
              <a:t>redshift</a:t>
            </a:r>
            <a:r>
              <a:rPr lang="en-US" dirty="0" smtClean="0"/>
              <a:t> galaxies, may take a little longer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“Classical” Blue Stragglers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Stars which lie on or near the Main Sequence</a:t>
            </a:r>
          </a:p>
          <a:p>
            <a:pPr>
              <a:buNone/>
            </a:pPr>
            <a:r>
              <a:rPr lang="en-US" dirty="0" smtClean="0"/>
              <a:t>		in a star cluster, but above the turn-off point</a:t>
            </a:r>
          </a:p>
          <a:p>
            <a:pPr marL="792000">
              <a:buNone/>
            </a:pPr>
            <a:endParaRPr lang="en-US" sz="2800" dirty="0" smtClean="0"/>
          </a:p>
          <a:p>
            <a:pPr marL="792000">
              <a:buFont typeface="Courier New"/>
              <a:buChar char="o"/>
            </a:pPr>
            <a:r>
              <a:rPr lang="en-US" sz="2800" dirty="0" smtClean="0"/>
              <a:t>Apparently younger or rejuvenated stars, but not a simple second population</a:t>
            </a:r>
          </a:p>
          <a:p>
            <a:pPr marL="792000">
              <a:buFont typeface="Courier New"/>
              <a:buChar char="o"/>
            </a:pPr>
            <a:r>
              <a:rPr lang="en-US" sz="2800" dirty="0" smtClean="0"/>
              <a:t>Not part of the Horizontal Branch</a:t>
            </a:r>
          </a:p>
          <a:p>
            <a:pPr marL="792000">
              <a:buFont typeface="Courier New"/>
              <a:buChar char="o"/>
            </a:pPr>
            <a:r>
              <a:rPr lang="en-US" sz="2800" dirty="0" smtClean="0"/>
              <a:t>Not simply unresolved binaries</a:t>
            </a:r>
          </a:p>
          <a:p>
            <a:pPr marL="792000">
              <a:buFont typeface="Courier New"/>
              <a:buChar char="o"/>
            </a:pPr>
            <a:r>
              <a:rPr lang="en-US" sz="2800" dirty="0" smtClean="0"/>
              <a:t>Hard to define in the general field</a:t>
            </a:r>
          </a:p>
          <a:p>
            <a:pPr marL="792000">
              <a:buFont typeface="Courier New"/>
              <a:buChar char="o"/>
            </a:pPr>
            <a:r>
              <a:rPr lang="en-US" sz="2800" dirty="0" smtClean="0"/>
              <a:t>Later based on X-ray sources and pulsars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6634"/>
          </a:xfrm>
        </p:spPr>
        <p:txBody>
          <a:bodyPr>
            <a:normAutofit/>
          </a:bodyPr>
          <a:lstStyle/>
          <a:p>
            <a:r>
              <a:rPr lang="en-US" dirty="0" smtClean="0"/>
              <a:t>Some key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194"/>
            <a:ext cx="8229600" cy="533814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Blue Stragglers</a:t>
            </a:r>
            <a:r>
              <a:rPr lang="en-US" dirty="0" smtClean="0"/>
              <a:t>: </a:t>
            </a:r>
            <a:r>
              <a:rPr lang="en-US" dirty="0" err="1" smtClean="0"/>
              <a:t>STScI</a:t>
            </a:r>
            <a:r>
              <a:rPr lang="en-US" dirty="0" smtClean="0"/>
              <a:t> Workshop, Oct 1992</a:t>
            </a:r>
          </a:p>
          <a:p>
            <a:pPr lvl="1">
              <a:buNone/>
            </a:pPr>
            <a:r>
              <a:rPr lang="en-US" dirty="0" smtClean="0"/>
              <a:t>		(ASP Conf. </a:t>
            </a:r>
            <a:r>
              <a:rPr lang="en-US" b="1" dirty="0" smtClean="0"/>
              <a:t>53</a:t>
            </a:r>
            <a:r>
              <a:rPr lang="en-US" dirty="0" smtClean="0"/>
              <a:t>, ed. R A </a:t>
            </a:r>
            <a:r>
              <a:rPr lang="en-US" dirty="0" err="1" smtClean="0"/>
              <a:t>Saffer</a:t>
            </a:r>
            <a:r>
              <a:rPr lang="en-US" dirty="0" smtClean="0"/>
              <a:t>, 1993)</a:t>
            </a:r>
          </a:p>
          <a:p>
            <a:pPr lvl="1"/>
            <a:r>
              <a:rPr lang="en-US" dirty="0" smtClean="0"/>
              <a:t> esp. M </a:t>
            </a:r>
            <a:r>
              <a:rPr lang="en-US" dirty="0" err="1" smtClean="0"/>
              <a:t>Livio</a:t>
            </a:r>
            <a:r>
              <a:rPr lang="en-US" dirty="0" smtClean="0"/>
              <a:t>, p.3 and V Trimble, p.155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Hut P et al. 1992, </a:t>
            </a:r>
            <a:r>
              <a:rPr lang="en-US" i="1" dirty="0" smtClean="0"/>
              <a:t>Binaries in Globular Clusters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824" dirty="0" smtClean="0"/>
              <a:t>PASP  </a:t>
            </a:r>
            <a:r>
              <a:rPr lang="en-US" sz="2824" b="1" dirty="0" smtClean="0"/>
              <a:t>104</a:t>
            </a:r>
            <a:r>
              <a:rPr lang="en-US" sz="2824" dirty="0" smtClean="0"/>
              <a:t>  981, based on an informal meeting</a:t>
            </a:r>
          </a:p>
          <a:p>
            <a:pPr>
              <a:buNone/>
            </a:pPr>
            <a:endParaRPr lang="en-US" sz="2595" dirty="0" smtClean="0"/>
          </a:p>
          <a:p>
            <a:r>
              <a:rPr lang="en-US" dirty="0" smtClean="0"/>
              <a:t>Stryker L 1993, </a:t>
            </a:r>
            <a:r>
              <a:rPr lang="en-US" dirty="0" err="1" smtClean="0"/>
              <a:t>BSs</a:t>
            </a:r>
            <a:r>
              <a:rPr lang="en-US" dirty="0" smtClean="0"/>
              <a:t> review, </a:t>
            </a:r>
            <a:r>
              <a:rPr lang="en-US" sz="2811" dirty="0" smtClean="0"/>
              <a:t>PASP </a:t>
            </a:r>
            <a:r>
              <a:rPr lang="en-US" sz="2811" b="1" dirty="0" smtClean="0"/>
              <a:t>105</a:t>
            </a:r>
            <a:r>
              <a:rPr lang="en-US" sz="2811" dirty="0" smtClean="0"/>
              <a:t> 1081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dirty="0" smtClean="0"/>
              <a:t>Bailyn C D 1995, </a:t>
            </a:r>
            <a:r>
              <a:rPr lang="en-US" dirty="0" err="1" smtClean="0"/>
              <a:t>BSs</a:t>
            </a:r>
            <a:r>
              <a:rPr lang="en-US" dirty="0" smtClean="0"/>
              <a:t> and Dynamics of GCs, 					</a:t>
            </a:r>
            <a:r>
              <a:rPr lang="en-US" sz="2811" dirty="0" smtClean="0"/>
              <a:t>ARA&amp;A </a:t>
            </a:r>
            <a:r>
              <a:rPr lang="en-US" sz="2811" b="1" dirty="0" smtClean="0"/>
              <a:t>33</a:t>
            </a:r>
            <a:r>
              <a:rPr lang="en-US" sz="2811" dirty="0" smtClean="0"/>
              <a:t> 133  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0" y="392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829"/>
            <a:ext cx="8229600" cy="926571"/>
          </a:xfrm>
        </p:spPr>
        <p:txBody>
          <a:bodyPr/>
          <a:lstStyle/>
          <a:p>
            <a:r>
              <a:rPr lang="en-US" dirty="0" smtClean="0"/>
              <a:t>An aside on ROB 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483600" cy="494453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Royal Observatory Bulletin No. 82, 1964 gives a verbatim account of an IAU Colloquium on “Star Clusters and Stellar Evolution”, held at the Royal Greenwich Observatory while it was in Sussex, in August 1962.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It is one of several early references to </a:t>
            </a:r>
            <a:r>
              <a:rPr lang="en-US" sz="2600" dirty="0" err="1" smtClean="0"/>
              <a:t>BSs</a:t>
            </a:r>
            <a:r>
              <a:rPr lang="en-US" sz="2600" dirty="0" smtClean="0"/>
              <a:t> that are in obscure places and often not available through the ADS.</a:t>
            </a:r>
          </a:p>
          <a:p>
            <a:pPr>
              <a:buNone/>
            </a:pPr>
            <a:r>
              <a:rPr lang="en-US" sz="2600" dirty="0" smtClean="0"/>
              <a:t>		</a:t>
            </a:r>
          </a:p>
          <a:p>
            <a:r>
              <a:rPr lang="en-US" sz="2600" dirty="0" smtClean="0"/>
              <a:t>Pages 89-92 contain a discussion on “blue stars”,  involving McCrea, Sandage, Hoyle, Eggen, Schwarzschild, </a:t>
            </a:r>
            <a:r>
              <a:rPr lang="en-US" sz="2600" dirty="0" err="1" smtClean="0"/>
              <a:t>Herbig</a:t>
            </a:r>
            <a:r>
              <a:rPr lang="en-US" sz="2600" dirty="0" smtClean="0"/>
              <a:t>, </a:t>
            </a:r>
            <a:r>
              <a:rPr lang="en-US" sz="2600" dirty="0" err="1" smtClean="0"/>
              <a:t>Stromgren</a:t>
            </a:r>
            <a:r>
              <a:rPr lang="en-US" sz="2600" dirty="0" smtClean="0"/>
              <a:t>, </a:t>
            </a:r>
            <a:r>
              <a:rPr lang="en-US" sz="2600" dirty="0" err="1" smtClean="0"/>
              <a:t>Blaauw</a:t>
            </a:r>
            <a:r>
              <a:rPr lang="en-US" sz="2600" dirty="0" smtClean="0"/>
              <a:t> and Woolley.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516"/>
          </a:xfrm>
        </p:spPr>
        <p:txBody>
          <a:bodyPr/>
          <a:lstStyle/>
          <a:p>
            <a:r>
              <a:rPr lang="en-US" dirty="0" smtClean="0"/>
              <a:t>… and some telling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74" y="1343910"/>
            <a:ext cx="8686800" cy="495529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“The few blue stragglers in M67 are usually dismissed – M67 would then make a perfect model for Baade’s Galactic Centre Population” (</a:t>
            </a:r>
            <a:r>
              <a:rPr lang="en-US" dirty="0" err="1" smtClean="0"/>
              <a:t>Hyron</a:t>
            </a:r>
            <a:r>
              <a:rPr lang="en-US" dirty="0" smtClean="0"/>
              <a:t> </a:t>
            </a:r>
            <a:r>
              <a:rPr lang="en-US" dirty="0" err="1" smtClean="0"/>
              <a:t>Spinrad</a:t>
            </a:r>
            <a:r>
              <a:rPr lang="en-US" dirty="0" smtClean="0"/>
              <a:t> 1966, PASP </a:t>
            </a:r>
            <a:r>
              <a:rPr lang="en-US" b="1" dirty="0" smtClean="0"/>
              <a:t>78</a:t>
            </a:r>
            <a:r>
              <a:rPr lang="en-US" dirty="0" smtClean="0"/>
              <a:t> 367</a:t>
            </a:r>
          </a:p>
          <a:p>
            <a:endParaRPr lang="en-US" dirty="0" smtClean="0"/>
          </a:p>
          <a:p>
            <a:r>
              <a:rPr lang="en-US" dirty="0" smtClean="0"/>
              <a:t>“Blue stragglers remain one of the unexplained oddities of astronomical lore” (Craig Wheeler 1979, </a:t>
            </a:r>
            <a:r>
              <a:rPr lang="en-US" dirty="0" err="1" smtClean="0"/>
              <a:t>ApJ</a:t>
            </a:r>
            <a:r>
              <a:rPr lang="en-US" dirty="0" smtClean="0"/>
              <a:t> </a:t>
            </a:r>
            <a:r>
              <a:rPr lang="en-US" b="1" dirty="0" smtClean="0"/>
              <a:t>234</a:t>
            </a:r>
            <a:r>
              <a:rPr lang="en-US" dirty="0" smtClean="0"/>
              <a:t> 569)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“All in all, blue stragglers seem to be both inadequately understood and insufficiently appreciated”  (Virginia Trimble 1992, PASP </a:t>
            </a:r>
            <a:r>
              <a:rPr lang="en-US" b="1" dirty="0" smtClean="0"/>
              <a:t>104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. 4)</a:t>
            </a:r>
          </a:p>
          <a:p>
            <a:endParaRPr lang="en-US" dirty="0" smtClean="0"/>
          </a:p>
          <a:p>
            <a:r>
              <a:rPr lang="en-US" dirty="0" smtClean="0"/>
              <a:t>“Progress has certainly been made in the last 40y, but </a:t>
            </a:r>
            <a:r>
              <a:rPr lang="en-US" dirty="0" err="1" smtClean="0"/>
              <a:t>BSs</a:t>
            </a:r>
            <a:r>
              <a:rPr lang="en-US" dirty="0" smtClean="0"/>
              <a:t> remain an intriguing challenge.” Stryker, 1993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941" dirty="0" smtClean="0"/>
              <a:t>“… every kind of object … can be made in at least two different ways, all of which are likely to be significant …”  Bailyn, 1995</a:t>
            </a:r>
          </a:p>
          <a:p>
            <a:pPr>
              <a:buNone/>
            </a:pPr>
            <a:endParaRPr lang="en-US" sz="2941" dirty="0" smtClean="0"/>
          </a:p>
          <a:p>
            <a:r>
              <a:rPr lang="en-US" sz="3097" dirty="0" smtClean="0"/>
              <a:t>“Efforts to provide simple explanations for the full range of observed phenomena appear doomed to failure.”  Bailyn, 1995</a:t>
            </a:r>
          </a:p>
          <a:p>
            <a:pPr>
              <a:buNone/>
            </a:pPr>
            <a:endParaRPr lang="en-US" sz="3097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80"/>
            <a:ext cx="8229600" cy="824971"/>
          </a:xfrm>
        </p:spPr>
        <p:txBody>
          <a:bodyPr/>
          <a:lstStyle/>
          <a:p>
            <a:r>
              <a:rPr lang="en-US" dirty="0" smtClean="0"/>
              <a:t>CMD for the old Open cluster M67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4755" y="5552857"/>
            <a:ext cx="596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 Johnson H L &amp; Sandage A R 1955, </a:t>
            </a:r>
            <a:r>
              <a:rPr lang="en-US" sz="2200" dirty="0" err="1" smtClean="0"/>
              <a:t>ApJ</a:t>
            </a:r>
            <a:r>
              <a:rPr lang="en-US" sz="2200" dirty="0" smtClean="0"/>
              <a:t> </a:t>
            </a:r>
            <a:r>
              <a:rPr lang="en-US" sz="2200" b="1" dirty="0" smtClean="0"/>
              <a:t>121</a:t>
            </a:r>
            <a:r>
              <a:rPr lang="en-US" sz="2200" dirty="0" smtClean="0"/>
              <a:t> 616</a:t>
            </a:r>
            <a:endParaRPr lang="en-US" sz="2200" dirty="0"/>
          </a:p>
        </p:txBody>
      </p:sp>
      <p:pic>
        <p:nvPicPr>
          <p:cNvPr id="12" name="Content Placeholder 11" descr="Picture 2.png"/>
          <p:cNvPicPr>
            <a:picLocks noGrp="1" noChangeAspect="1"/>
          </p:cNvPicPr>
          <p:nvPr>
            <p:ph idx="1"/>
          </p:nvPr>
        </p:nvPicPr>
        <p:blipFill>
          <a:blip r:embed="rId3"/>
          <a:srcRect l="369" r="369"/>
          <a:stretch>
            <a:fillRect/>
          </a:stretch>
        </p:blipFill>
        <p:spPr>
          <a:xfrm>
            <a:off x="1659841" y="1026882"/>
            <a:ext cx="5824320" cy="45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improved CMD for M67</a:t>
            </a:r>
            <a:endParaRPr lang="en-US" dirty="0"/>
          </a:p>
        </p:txBody>
      </p:sp>
      <p:pic>
        <p:nvPicPr>
          <p:cNvPr id="6" name="Content Placeholder 5" descr="M67 CMD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906" t="4126" r="-7839"/>
          <a:stretch>
            <a:fillRect/>
          </a:stretch>
        </p:blipFill>
        <p:spPr>
          <a:xfrm>
            <a:off x="1594755" y="1417638"/>
            <a:ext cx="5552110" cy="4339206"/>
          </a:xfrm>
        </p:spPr>
      </p:pic>
      <p:sp>
        <p:nvSpPr>
          <p:cNvPr id="7" name="TextBox 6"/>
          <p:cNvSpPr txBox="1"/>
          <p:nvPr/>
        </p:nvSpPr>
        <p:spPr>
          <a:xfrm>
            <a:off x="1594755" y="5756844"/>
            <a:ext cx="634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Eggen O J &amp; Sandage A R 1964, </a:t>
            </a:r>
            <a:r>
              <a:rPr lang="en-US" sz="2400" dirty="0" err="1" smtClean="0"/>
              <a:t>ApJ</a:t>
            </a:r>
            <a:r>
              <a:rPr lang="en-US" sz="2400" dirty="0" smtClean="0"/>
              <a:t> </a:t>
            </a:r>
            <a:r>
              <a:rPr lang="en-US" sz="2400" b="1" dirty="0" smtClean="0"/>
              <a:t>140</a:t>
            </a:r>
            <a:r>
              <a:rPr lang="en-US" sz="2400" dirty="0" smtClean="0"/>
              <a:t> 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2948</Words>
  <Application>Microsoft Macintosh PowerPoint</Application>
  <PresentationFormat>On-screen Show (4:3)</PresentationFormat>
  <Paragraphs>232</Paragraphs>
  <Slides>33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Blue Straggler Stars: the first 40 years, 1953-92 </vt:lpstr>
      <vt:lpstr>Sandage’s first M3 CMD</vt:lpstr>
      <vt:lpstr>Sandage’s first M3 CMD</vt:lpstr>
      <vt:lpstr>The “Classical” Blue Stragglers</vt:lpstr>
      <vt:lpstr>Some key resources</vt:lpstr>
      <vt:lpstr>An aside on ROB 82</vt:lpstr>
      <vt:lpstr>… and some telling quotes</vt:lpstr>
      <vt:lpstr>CMD for the old Open cluster M67</vt:lpstr>
      <vt:lpstr>An improved CMD for M67</vt:lpstr>
      <vt:lpstr>BSs in the old open cluster M67</vt:lpstr>
      <vt:lpstr>Early theories for BSs (see Livio, 1993)</vt:lpstr>
      <vt:lpstr>A personal (British) perspective on BSs</vt:lpstr>
      <vt:lpstr>Early NGC 188 CMD</vt:lpstr>
      <vt:lpstr> Radial distribution of Blue Stragglers and Red Giants in NGC 188</vt:lpstr>
      <vt:lpstr>Blue Stragglers in 5 old open clusters</vt:lpstr>
      <vt:lpstr>BSs relative to cluster MSTO</vt:lpstr>
      <vt:lpstr>Toy models for mass exchange binaries</vt:lpstr>
      <vt:lpstr>The curious case of NGC 6791</vt:lpstr>
      <vt:lpstr>NGC 6791  Schematic CCD</vt:lpstr>
      <vt:lpstr>CCD CMD for NGC 6791</vt:lpstr>
      <vt:lpstr>What is NGC 6791, as seen in 2012?</vt:lpstr>
      <vt:lpstr>425 BSs in 21 Globular Clusters</vt:lpstr>
      <vt:lpstr>409 BSs in 22 globular clusters</vt:lpstr>
      <vt:lpstr>More BSs in M3</vt:lpstr>
      <vt:lpstr>Evidence for two or more BS formation mechanisms in GCs</vt:lpstr>
      <vt:lpstr>Environmental effects in GCs – are we being misled?</vt:lpstr>
      <vt:lpstr>More on Open clusters</vt:lpstr>
      <vt:lpstr>Light curve for NJL 5 in ω Cen</vt:lpstr>
      <vt:lpstr>NJL 5 radial velocity curve (1988)</vt:lpstr>
      <vt:lpstr>Why we failed with NJL 5</vt:lpstr>
      <vt:lpstr>Pros and cons for BSs in Open Clusters</vt:lpstr>
      <vt:lpstr>Some practical difficulties</vt:lpstr>
      <vt:lpstr>Future prospects</vt:lpstr>
    </vt:vector>
  </TitlesOfParts>
  <Company>Anglo Australian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Blue Straggler Stars </dc:title>
  <dc:creator>Sarah Brough</dc:creator>
  <cp:lastModifiedBy>Sarah Brough</cp:lastModifiedBy>
  <cp:revision>64</cp:revision>
  <dcterms:created xsi:type="dcterms:W3CDTF">2012-11-08T18:37:20Z</dcterms:created>
  <dcterms:modified xsi:type="dcterms:W3CDTF">2012-11-08T18:58:37Z</dcterms:modified>
</cp:coreProperties>
</file>