
<file path=[Content_Types].xml><?xml version="1.0" encoding="utf-8"?>
<Types xmlns="http://schemas.openxmlformats.org/package/2006/content-types">
  <Default Extension="png" ContentType="image/png"/>
  <Default Extension="bin" ContentType="application/vnd.openxmlformats-officedocument.oleObject"/>
  <Default Extension="pdf" ContentType="application/pdf"/>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1" r:id="rId2"/>
    <p:sldMasterId id="2147483685" r:id="rId3"/>
    <p:sldMasterId id="2147483697" r:id="rId4"/>
    <p:sldMasterId id="2147483710" r:id="rId5"/>
  </p:sldMasterIdLst>
  <p:notesMasterIdLst>
    <p:notesMasterId r:id="rId35"/>
  </p:notesMasterIdLst>
  <p:handoutMasterIdLst>
    <p:handoutMasterId r:id="rId36"/>
  </p:handoutMasterIdLst>
  <p:sldIdLst>
    <p:sldId id="256" r:id="rId6"/>
    <p:sldId id="513" r:id="rId7"/>
    <p:sldId id="515" r:id="rId8"/>
    <p:sldId id="516" r:id="rId9"/>
    <p:sldId id="517" r:id="rId10"/>
    <p:sldId id="518" r:id="rId11"/>
    <p:sldId id="506" r:id="rId12"/>
    <p:sldId id="520" r:id="rId13"/>
    <p:sldId id="521" r:id="rId14"/>
    <p:sldId id="522" r:id="rId15"/>
    <p:sldId id="528" r:id="rId16"/>
    <p:sldId id="552" r:id="rId17"/>
    <p:sldId id="537" r:id="rId18"/>
    <p:sldId id="538" r:id="rId19"/>
    <p:sldId id="544" r:id="rId20"/>
    <p:sldId id="545" r:id="rId21"/>
    <p:sldId id="546" r:id="rId22"/>
    <p:sldId id="539" r:id="rId23"/>
    <p:sldId id="540" r:id="rId24"/>
    <p:sldId id="541" r:id="rId25"/>
    <p:sldId id="543" r:id="rId26"/>
    <p:sldId id="535" r:id="rId27"/>
    <p:sldId id="549" r:id="rId28"/>
    <p:sldId id="550" r:id="rId29"/>
    <p:sldId id="519" r:id="rId30"/>
    <p:sldId id="514" r:id="rId31"/>
    <p:sldId id="547" r:id="rId32"/>
    <p:sldId id="542" r:id="rId33"/>
    <p:sldId id="551" r:id="rId34"/>
  </p:sldIdLst>
  <p:sldSz cx="9144000" cy="6858000" type="screen4x3"/>
  <p:notesSz cx="6797675" cy="9874250"/>
  <p:custShowLst>
    <p:custShow name="Presentazione personalizzata 1" id="0">
      <p:sldLst/>
    </p:custShow>
  </p:custShowLst>
  <p:defaultTextStyle>
    <a:defPPr>
      <a:defRPr lang="it-IT"/>
    </a:defPPr>
    <a:lvl1pPr algn="ctr" rtl="0" fontAlgn="base">
      <a:spcBef>
        <a:spcPct val="0"/>
      </a:spcBef>
      <a:spcAft>
        <a:spcPct val="0"/>
      </a:spcAft>
      <a:defRPr sz="2000" b="1" kern="1200">
        <a:solidFill>
          <a:srgbClr val="FF0000"/>
        </a:solidFill>
        <a:latin typeface="Times New Roman" charset="0"/>
        <a:ea typeface="+mn-ea"/>
        <a:cs typeface="+mn-cs"/>
      </a:defRPr>
    </a:lvl1pPr>
    <a:lvl2pPr marL="457200" algn="ctr" rtl="0" fontAlgn="base">
      <a:spcBef>
        <a:spcPct val="0"/>
      </a:spcBef>
      <a:spcAft>
        <a:spcPct val="0"/>
      </a:spcAft>
      <a:defRPr sz="2000" b="1" kern="1200">
        <a:solidFill>
          <a:srgbClr val="FF0000"/>
        </a:solidFill>
        <a:latin typeface="Times New Roman" charset="0"/>
        <a:ea typeface="+mn-ea"/>
        <a:cs typeface="+mn-cs"/>
      </a:defRPr>
    </a:lvl2pPr>
    <a:lvl3pPr marL="914400" algn="ctr" rtl="0" fontAlgn="base">
      <a:spcBef>
        <a:spcPct val="0"/>
      </a:spcBef>
      <a:spcAft>
        <a:spcPct val="0"/>
      </a:spcAft>
      <a:defRPr sz="2000" b="1" kern="1200">
        <a:solidFill>
          <a:srgbClr val="FF0000"/>
        </a:solidFill>
        <a:latin typeface="Times New Roman" charset="0"/>
        <a:ea typeface="+mn-ea"/>
        <a:cs typeface="+mn-cs"/>
      </a:defRPr>
    </a:lvl3pPr>
    <a:lvl4pPr marL="1371600" algn="ctr" rtl="0" fontAlgn="base">
      <a:spcBef>
        <a:spcPct val="0"/>
      </a:spcBef>
      <a:spcAft>
        <a:spcPct val="0"/>
      </a:spcAft>
      <a:defRPr sz="2000" b="1" kern="1200">
        <a:solidFill>
          <a:srgbClr val="FF0000"/>
        </a:solidFill>
        <a:latin typeface="Times New Roman" charset="0"/>
        <a:ea typeface="+mn-ea"/>
        <a:cs typeface="+mn-cs"/>
      </a:defRPr>
    </a:lvl4pPr>
    <a:lvl5pPr marL="1828800" algn="ctr" rtl="0" fontAlgn="base">
      <a:spcBef>
        <a:spcPct val="0"/>
      </a:spcBef>
      <a:spcAft>
        <a:spcPct val="0"/>
      </a:spcAft>
      <a:defRPr sz="2000" b="1" kern="1200">
        <a:solidFill>
          <a:srgbClr val="FF0000"/>
        </a:solidFill>
        <a:latin typeface="Times New Roman" charset="0"/>
        <a:ea typeface="+mn-ea"/>
        <a:cs typeface="+mn-cs"/>
      </a:defRPr>
    </a:lvl5pPr>
    <a:lvl6pPr marL="2286000" algn="l" defTabSz="457200" rtl="0" eaLnBrk="1" latinLnBrk="0" hangingPunct="1">
      <a:defRPr sz="2000" b="1" kern="1200">
        <a:solidFill>
          <a:srgbClr val="FF0000"/>
        </a:solidFill>
        <a:latin typeface="Times New Roman" charset="0"/>
        <a:ea typeface="+mn-ea"/>
        <a:cs typeface="+mn-cs"/>
      </a:defRPr>
    </a:lvl6pPr>
    <a:lvl7pPr marL="2743200" algn="l" defTabSz="457200" rtl="0" eaLnBrk="1" latinLnBrk="0" hangingPunct="1">
      <a:defRPr sz="2000" b="1" kern="1200">
        <a:solidFill>
          <a:srgbClr val="FF0000"/>
        </a:solidFill>
        <a:latin typeface="Times New Roman" charset="0"/>
        <a:ea typeface="+mn-ea"/>
        <a:cs typeface="+mn-cs"/>
      </a:defRPr>
    </a:lvl7pPr>
    <a:lvl8pPr marL="3200400" algn="l" defTabSz="457200" rtl="0" eaLnBrk="1" latinLnBrk="0" hangingPunct="1">
      <a:defRPr sz="2000" b="1" kern="1200">
        <a:solidFill>
          <a:srgbClr val="FF0000"/>
        </a:solidFill>
        <a:latin typeface="Times New Roman" charset="0"/>
        <a:ea typeface="+mn-ea"/>
        <a:cs typeface="+mn-cs"/>
      </a:defRPr>
    </a:lvl8pPr>
    <a:lvl9pPr marL="3657600" algn="l" defTabSz="457200" rtl="0" eaLnBrk="1" latinLnBrk="0" hangingPunct="1">
      <a:defRPr sz="2000" b="1" kern="1200">
        <a:solidFill>
          <a:srgbClr val="FF0000"/>
        </a:solidFill>
        <a:latin typeface="Times New Roman"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FF33"/>
    <a:srgbClr val="00CC00"/>
    <a:srgbClr val="FF0000"/>
    <a:srgbClr val="006600"/>
    <a:srgbClr val="000099"/>
    <a:srgbClr val="A3A3A3"/>
    <a:srgbClr val="FFF626"/>
    <a:srgbClr val="FFF91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9" autoAdjust="0"/>
    <p:restoredTop sz="94656" autoAdjust="0"/>
  </p:normalViewPr>
  <p:slideViewPr>
    <p:cSldViewPr snapToGrid="0" showGuides="1">
      <p:cViewPr>
        <p:scale>
          <a:sx n="100" d="100"/>
          <a:sy n="100" d="100"/>
        </p:scale>
        <p:origin x="-72" y="552"/>
      </p:cViewPr>
      <p:guideLst>
        <p:guide orient="horz" pos="2064"/>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848"/>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slide" Target="slides/slide29.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handoutMaster" Target="handoutMasters/handout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7.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22" name="Rectangle 2"/>
          <p:cNvSpPr>
            <a:spLocks noGrp="1" noChangeArrowheads="1"/>
          </p:cNvSpPr>
          <p:nvPr>
            <p:ph type="hdr" sz="quarter"/>
          </p:nvPr>
        </p:nvSpPr>
        <p:spPr bwMode="auto">
          <a:xfrm>
            <a:off x="0" y="0"/>
            <a:ext cx="2944813" cy="49371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200" b="0">
                <a:solidFill>
                  <a:schemeClr val="tx1"/>
                </a:solidFill>
                <a:effectLst>
                  <a:outerShdw blurRad="38100" dist="38100" dir="2700000" algn="tl">
                    <a:srgbClr val="DDDDDD"/>
                  </a:outerShdw>
                </a:effectLst>
              </a:defRPr>
            </a:lvl1pPr>
          </a:lstStyle>
          <a:p>
            <a:pPr>
              <a:defRPr/>
            </a:pPr>
            <a:endParaRPr lang="it-IT"/>
          </a:p>
        </p:txBody>
      </p:sp>
      <p:sp>
        <p:nvSpPr>
          <p:cNvPr id="81923" name="Rectangle 3"/>
          <p:cNvSpPr>
            <a:spLocks noGrp="1" noChangeArrowheads="1"/>
          </p:cNvSpPr>
          <p:nvPr>
            <p:ph type="dt" sz="quarter" idx="1"/>
          </p:nvPr>
        </p:nvSpPr>
        <p:spPr bwMode="auto">
          <a:xfrm>
            <a:off x="3852863" y="0"/>
            <a:ext cx="2944812" cy="49371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b="0">
                <a:solidFill>
                  <a:schemeClr val="tx1"/>
                </a:solidFill>
                <a:effectLst>
                  <a:outerShdw blurRad="38100" dist="38100" dir="2700000" algn="tl">
                    <a:srgbClr val="DDDDDD"/>
                  </a:outerShdw>
                </a:effectLst>
              </a:defRPr>
            </a:lvl1pPr>
          </a:lstStyle>
          <a:p>
            <a:pPr>
              <a:defRPr/>
            </a:pPr>
            <a:endParaRPr lang="it-IT"/>
          </a:p>
        </p:txBody>
      </p:sp>
      <p:sp>
        <p:nvSpPr>
          <p:cNvPr id="81924" name="Rectangle 4"/>
          <p:cNvSpPr>
            <a:spLocks noGrp="1" noChangeArrowheads="1"/>
          </p:cNvSpPr>
          <p:nvPr>
            <p:ph type="ftr" sz="quarter" idx="2"/>
          </p:nvPr>
        </p:nvSpPr>
        <p:spPr bwMode="auto">
          <a:xfrm>
            <a:off x="0" y="9380538"/>
            <a:ext cx="2944813" cy="493712"/>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200" b="0">
                <a:solidFill>
                  <a:schemeClr val="tx1"/>
                </a:solidFill>
                <a:effectLst>
                  <a:outerShdw blurRad="38100" dist="38100" dir="2700000" algn="tl">
                    <a:srgbClr val="DDDDDD"/>
                  </a:outerShdw>
                </a:effectLst>
              </a:defRPr>
            </a:lvl1pPr>
          </a:lstStyle>
          <a:p>
            <a:pPr>
              <a:defRPr/>
            </a:pPr>
            <a:endParaRPr lang="it-IT"/>
          </a:p>
        </p:txBody>
      </p:sp>
      <p:sp>
        <p:nvSpPr>
          <p:cNvPr id="81925" name="Rectangle 5"/>
          <p:cNvSpPr>
            <a:spLocks noGrp="1" noChangeArrowheads="1"/>
          </p:cNvSpPr>
          <p:nvPr>
            <p:ph type="sldNum" sz="quarter" idx="3"/>
          </p:nvPr>
        </p:nvSpPr>
        <p:spPr bwMode="auto">
          <a:xfrm>
            <a:off x="3852863" y="9380538"/>
            <a:ext cx="2944812" cy="493712"/>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b="0">
                <a:solidFill>
                  <a:schemeClr val="tx1"/>
                </a:solidFill>
                <a:effectLst>
                  <a:outerShdw blurRad="38100" dist="38100" dir="2700000" algn="tl">
                    <a:srgbClr val="DDDDDD"/>
                  </a:outerShdw>
                </a:effectLst>
              </a:defRPr>
            </a:lvl1pPr>
          </a:lstStyle>
          <a:p>
            <a:pPr>
              <a:defRPr/>
            </a:pPr>
            <a:fld id="{0FD78E78-F057-5848-9004-E6B2416B1CD2}" type="slidenum">
              <a:rPr lang="it-IT"/>
              <a:pPr>
                <a:defRPr/>
              </a:pPr>
              <a:t>‹N›</a:t>
            </a:fld>
            <a:endParaRPr lang="it-IT"/>
          </a:p>
        </p:txBody>
      </p:sp>
    </p:spTree>
    <p:extLst>
      <p:ext uri="{BB962C8B-B14F-4D97-AF65-F5344CB8AC3E}">
        <p14:creationId xmlns:p14="http://schemas.microsoft.com/office/powerpoint/2010/main" val="211026047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458" name="Rectangle 2"/>
          <p:cNvSpPr>
            <a:spLocks noGrp="1" noChangeArrowheads="1"/>
          </p:cNvSpPr>
          <p:nvPr>
            <p:ph type="hdr" sz="quarter"/>
          </p:nvPr>
        </p:nvSpPr>
        <p:spPr bwMode="auto">
          <a:xfrm>
            <a:off x="0" y="0"/>
            <a:ext cx="2944813" cy="49371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200">
                <a:solidFill>
                  <a:schemeClr val="tx1"/>
                </a:solidFill>
              </a:defRPr>
            </a:lvl1pPr>
          </a:lstStyle>
          <a:p>
            <a:pPr>
              <a:defRPr/>
            </a:pPr>
            <a:endParaRPr lang="it-IT"/>
          </a:p>
        </p:txBody>
      </p:sp>
      <p:sp>
        <p:nvSpPr>
          <p:cNvPr id="19459" name="Rectangle 3"/>
          <p:cNvSpPr>
            <a:spLocks noGrp="1" noChangeArrowheads="1"/>
          </p:cNvSpPr>
          <p:nvPr>
            <p:ph type="dt" idx="1"/>
          </p:nvPr>
        </p:nvSpPr>
        <p:spPr bwMode="auto">
          <a:xfrm>
            <a:off x="3852863" y="0"/>
            <a:ext cx="2944812" cy="49371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solidFill>
                  <a:schemeClr val="tx1"/>
                </a:solidFill>
              </a:defRPr>
            </a:lvl1pPr>
          </a:lstStyle>
          <a:p>
            <a:pPr>
              <a:defRPr/>
            </a:pPr>
            <a:endParaRPr lang="it-IT"/>
          </a:p>
        </p:txBody>
      </p:sp>
      <p:sp>
        <p:nvSpPr>
          <p:cNvPr id="15364" name="Rectangle 4"/>
          <p:cNvSpPr>
            <a:spLocks noGrp="1" noRot="1" noChangeAspect="1" noChangeArrowheads="1" noTextEdit="1"/>
          </p:cNvSpPr>
          <p:nvPr>
            <p:ph type="sldImg" idx="2"/>
          </p:nvPr>
        </p:nvSpPr>
        <p:spPr bwMode="auto">
          <a:xfrm>
            <a:off x="928688" y="739775"/>
            <a:ext cx="4940300" cy="3703638"/>
          </a:xfrm>
          <a:prstGeom prst="rect">
            <a:avLst/>
          </a:prstGeom>
          <a:noFill/>
          <a:ln w="9525">
            <a:solidFill>
              <a:srgbClr val="000000"/>
            </a:solidFill>
            <a:miter lim="800000"/>
            <a:headEnd/>
            <a:tailEnd/>
          </a:ln>
        </p:spPr>
      </p:sp>
      <p:sp>
        <p:nvSpPr>
          <p:cNvPr id="19461" name="Rectangle 5"/>
          <p:cNvSpPr>
            <a:spLocks noGrp="1" noChangeArrowheads="1"/>
          </p:cNvSpPr>
          <p:nvPr>
            <p:ph type="body" sz="quarter" idx="3"/>
          </p:nvPr>
        </p:nvSpPr>
        <p:spPr bwMode="auto">
          <a:xfrm>
            <a:off x="906463" y="4691063"/>
            <a:ext cx="4984750" cy="444341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it-IT" noProof="0"/>
              <a:t>Fare clic per modificare gli stili del testo dello schema</a:t>
            </a:r>
          </a:p>
          <a:p>
            <a:pPr lvl="1"/>
            <a:r>
              <a:rPr lang="it-IT" noProof="0"/>
              <a:t>Secondo livello</a:t>
            </a:r>
          </a:p>
          <a:p>
            <a:pPr lvl="2"/>
            <a:r>
              <a:rPr lang="it-IT" noProof="0"/>
              <a:t>Terzo livello</a:t>
            </a:r>
          </a:p>
          <a:p>
            <a:pPr lvl="3"/>
            <a:r>
              <a:rPr lang="it-IT" noProof="0"/>
              <a:t>Quarto livello</a:t>
            </a:r>
          </a:p>
          <a:p>
            <a:pPr lvl="4"/>
            <a:r>
              <a:rPr lang="it-IT" noProof="0"/>
              <a:t>Quinto livello</a:t>
            </a:r>
          </a:p>
        </p:txBody>
      </p:sp>
      <p:sp>
        <p:nvSpPr>
          <p:cNvPr id="19462" name="Rectangle 6"/>
          <p:cNvSpPr>
            <a:spLocks noGrp="1" noChangeArrowheads="1"/>
          </p:cNvSpPr>
          <p:nvPr>
            <p:ph type="ftr" sz="quarter" idx="4"/>
          </p:nvPr>
        </p:nvSpPr>
        <p:spPr bwMode="auto">
          <a:xfrm>
            <a:off x="0" y="9380538"/>
            <a:ext cx="2944813" cy="493712"/>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200">
                <a:solidFill>
                  <a:schemeClr val="tx1"/>
                </a:solidFill>
              </a:defRPr>
            </a:lvl1pPr>
          </a:lstStyle>
          <a:p>
            <a:pPr>
              <a:defRPr/>
            </a:pPr>
            <a:endParaRPr lang="it-IT"/>
          </a:p>
        </p:txBody>
      </p:sp>
      <p:sp>
        <p:nvSpPr>
          <p:cNvPr id="19463" name="Rectangle 7"/>
          <p:cNvSpPr>
            <a:spLocks noGrp="1" noChangeArrowheads="1"/>
          </p:cNvSpPr>
          <p:nvPr>
            <p:ph type="sldNum" sz="quarter" idx="5"/>
          </p:nvPr>
        </p:nvSpPr>
        <p:spPr bwMode="auto">
          <a:xfrm>
            <a:off x="3852863" y="9380538"/>
            <a:ext cx="2944812" cy="493712"/>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solidFill>
                  <a:schemeClr val="tx1"/>
                </a:solidFill>
              </a:defRPr>
            </a:lvl1pPr>
          </a:lstStyle>
          <a:p>
            <a:pPr>
              <a:defRPr/>
            </a:pPr>
            <a:fld id="{BA2B2E20-B75F-BD4F-BC5B-0D6662AB7814}" type="slidenum">
              <a:rPr lang="it-IT"/>
              <a:pPr>
                <a:defRPr/>
              </a:pPr>
              <a:t>‹N›</a:t>
            </a:fld>
            <a:endParaRPr lang="it-IT"/>
          </a:p>
        </p:txBody>
      </p:sp>
    </p:spTree>
    <p:extLst>
      <p:ext uri="{BB962C8B-B14F-4D97-AF65-F5344CB8AC3E}">
        <p14:creationId xmlns:p14="http://schemas.microsoft.com/office/powerpoint/2010/main" val="291852715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charset="0"/>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p:spPr>
        <p:txBody>
          <a:bodyPr/>
          <a:lstStyle/>
          <a:p>
            <a:fld id="{8A547793-44A4-D347-9073-34A8C9950F0C}" type="slidenum">
              <a:rPr lang="it-IT"/>
              <a:pPr/>
              <a:t>1</a:t>
            </a:fld>
            <a:endParaRPr lang="it-IT"/>
          </a:p>
        </p:txBody>
      </p:sp>
      <p:sp>
        <p:nvSpPr>
          <p:cNvPr id="17411" name="Rectangle 2"/>
          <p:cNvSpPr>
            <a:spLocks noGrp="1" noRot="1" noChangeAspect="1" noChangeArrowheads="1" noTextEdit="1"/>
          </p:cNvSpPr>
          <p:nvPr>
            <p:ph type="sldImg"/>
          </p:nvPr>
        </p:nvSpPr>
        <p:spPr>
          <a:xfrm>
            <a:off x="930275" y="739775"/>
            <a:ext cx="4937125" cy="3703638"/>
          </a:xfrm>
          <a:ln/>
        </p:spPr>
      </p:sp>
      <p:sp>
        <p:nvSpPr>
          <p:cNvPr id="17412"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a:noFill/>
        </p:spPr>
        <p:txBody>
          <a:bodyPr/>
          <a:lstStyle/>
          <a:p>
            <a:fld id="{1BE1C9EB-3613-734D-BCB6-43A9F3D9EA23}" type="slidenum">
              <a:rPr lang="it-IT"/>
              <a:pPr/>
              <a:t>19</a:t>
            </a:fld>
            <a:endParaRPr lang="it-IT"/>
          </a:p>
        </p:txBody>
      </p:sp>
      <p:sp>
        <p:nvSpPr>
          <p:cNvPr id="36867" name="Rectangle 2"/>
          <p:cNvSpPr>
            <a:spLocks noGrp="1" noRot="1" noChangeAspect="1" noChangeArrowheads="1"/>
          </p:cNvSpPr>
          <p:nvPr>
            <p:ph type="sldImg"/>
          </p:nvPr>
        </p:nvSpPr>
        <p:spPr>
          <a:xfrm>
            <a:off x="930275" y="739775"/>
            <a:ext cx="4937125" cy="3703638"/>
          </a:xfrm>
          <a:solidFill>
            <a:srgbClr val="FFFFFF"/>
          </a:solidFill>
          <a:ln/>
        </p:spPr>
      </p:sp>
      <p:sp>
        <p:nvSpPr>
          <p:cNvPr id="3686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txBox="1">
            <a:spLocks noGrp="1" noChangeArrowheads="1"/>
          </p:cNvSpPr>
          <p:nvPr/>
        </p:nvSpPr>
        <p:spPr bwMode="auto">
          <a:xfrm>
            <a:off x="3849688" y="9378950"/>
            <a:ext cx="2946400" cy="493713"/>
          </a:xfrm>
          <a:prstGeom prst="rect">
            <a:avLst/>
          </a:prstGeom>
          <a:noFill/>
          <a:ln w="9525">
            <a:noFill/>
            <a:miter lim="800000"/>
            <a:headEnd/>
            <a:tailEnd/>
          </a:ln>
        </p:spPr>
        <p:txBody>
          <a:bodyPr anchor="b">
            <a:prstTxWarp prst="textNoShape">
              <a:avLst/>
            </a:prstTxWarp>
          </a:bodyPr>
          <a:lstStyle/>
          <a:p>
            <a:pPr algn="r" eaLnBrk="0" hangingPunct="0"/>
            <a:fld id="{C3DDF4CE-2262-1446-B962-A14DFF6C0175}" type="slidenum">
              <a:rPr lang="it-IT" sz="1200"/>
              <a:pPr algn="r" eaLnBrk="0" hangingPunct="0"/>
              <a:t>20</a:t>
            </a:fld>
            <a:endParaRPr lang="it-IT" sz="1200"/>
          </a:p>
        </p:txBody>
      </p:sp>
      <p:sp>
        <p:nvSpPr>
          <p:cNvPr id="38915" name="Rectangle 2"/>
          <p:cNvSpPr>
            <a:spLocks noGrp="1" noRot="1" noChangeAspect="1" noChangeArrowheads="1" noTextEdit="1"/>
          </p:cNvSpPr>
          <p:nvPr>
            <p:ph type="sldImg"/>
          </p:nvPr>
        </p:nvSpPr>
        <p:spPr>
          <a:xfrm>
            <a:off x="930275" y="739775"/>
            <a:ext cx="4937125" cy="3703638"/>
          </a:xfrm>
          <a:ln/>
        </p:spPr>
      </p:sp>
      <p:sp>
        <p:nvSpPr>
          <p:cNvPr id="38916" name="Rectangle 3"/>
          <p:cNvSpPr>
            <a:spLocks noGrp="1" noChangeArrowheads="1"/>
          </p:cNvSpPr>
          <p:nvPr>
            <p:ph type="body" idx="1"/>
          </p:nvPr>
        </p:nvSpPr>
        <p:spPr>
          <a:noFill/>
          <a:ln/>
        </p:spPr>
        <p:txBody>
          <a:bodyPr/>
          <a:lstStyle/>
          <a:p>
            <a:pPr eaLnBrk="1" hangingPunct="1">
              <a:spcBef>
                <a:spcPct val="0"/>
              </a:spcBef>
            </a:pPr>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bwMode="auto">
          <a:xfrm>
            <a:off x="930275" y="739775"/>
            <a:ext cx="4937125" cy="3703638"/>
          </a:xfrm>
          <a:noFill/>
          <a:ln>
            <a:solidFill>
              <a:srgbClr val="000000"/>
            </a:solidFill>
            <a:miter lim="800000"/>
            <a:headEnd/>
            <a:tailEnd/>
          </a:ln>
        </p:spPr>
      </p:sp>
      <p:sp>
        <p:nvSpPr>
          <p:cNvPr id="3481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GB" smtClean="0"/>
          </a:p>
        </p:txBody>
      </p:sp>
      <p:sp>
        <p:nvSpPr>
          <p:cNvPr id="34820" name="Slide Number Placeholder 3"/>
          <p:cNvSpPr>
            <a:spLocks noGrp="1"/>
          </p:cNvSpPr>
          <p:nvPr>
            <p:ph type="sldNum" sz="quarter" idx="5"/>
          </p:nvPr>
        </p:nvSpPr>
        <p:spPr bwMode="auto">
          <a:noFill/>
          <a:ln>
            <a:miter lim="800000"/>
            <a:headEnd/>
            <a:tailEnd/>
          </a:ln>
        </p:spPr>
        <p:txBody>
          <a:bodyPr/>
          <a:lstStyle/>
          <a:p>
            <a:fld id="{BB28B1D7-E1C4-4DDD-9861-573DB47C929B}" type="slidenum">
              <a:rPr lang="en-GB" smtClean="0"/>
              <a:pPr/>
              <a:t>21</a:t>
            </a:fld>
            <a:endParaRPr lang="en-GB"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defTabSz="560388" fontAlgn="base">
              <a:spcBef>
                <a:spcPct val="0"/>
              </a:spcBef>
              <a:spcAft>
                <a:spcPct val="0"/>
              </a:spcAft>
            </a:pPr>
            <a:fld id="{B7E58334-4711-E94A-A935-19D64AB48DBD}" type="slidenum">
              <a:rPr lang="it-IT">
                <a:latin typeface="Times New Roman" pitchFamily="-112" charset="0"/>
                <a:ea typeface="ＭＳ Ｐゴシック" pitchFamily="-112" charset="-128"/>
                <a:cs typeface="ＭＳ Ｐゴシック" pitchFamily="-112" charset="-128"/>
              </a:rPr>
              <a:pPr defTabSz="560388" fontAlgn="base">
                <a:spcBef>
                  <a:spcPct val="0"/>
                </a:spcBef>
                <a:spcAft>
                  <a:spcPct val="0"/>
                </a:spcAft>
              </a:pPr>
              <a:t>23</a:t>
            </a:fld>
            <a:endParaRPr lang="it-IT">
              <a:latin typeface="Times New Roman" pitchFamily="-112" charset="0"/>
              <a:ea typeface="ＭＳ Ｐゴシック" pitchFamily="-112" charset="-128"/>
              <a:cs typeface="ＭＳ Ｐゴシック" pitchFamily="-112" charset="-128"/>
            </a:endParaRPr>
          </a:p>
        </p:txBody>
      </p:sp>
      <p:sp>
        <p:nvSpPr>
          <p:cNvPr id="25603" name="Rectangle 2"/>
          <p:cNvSpPr>
            <a:spLocks noGrp="1" noRot="1" noChangeAspect="1" noChangeArrowheads="1"/>
          </p:cNvSpPr>
          <p:nvPr>
            <p:ph type="sldImg"/>
          </p:nvPr>
        </p:nvSpPr>
        <p:spPr bwMode="auto">
          <a:xfrm>
            <a:off x="938213" y="747713"/>
            <a:ext cx="4918075" cy="3689350"/>
          </a:xfrm>
          <a:noFill/>
          <a:ln cap="flat">
            <a:solidFill>
              <a:schemeClr val="tx1"/>
            </a:solidFill>
            <a:miter lim="800000"/>
            <a:headEnd/>
            <a:tailEnd/>
          </a:ln>
        </p:spPr>
      </p:sp>
      <p:sp>
        <p:nvSpPr>
          <p:cNvPr id="25604" name="Rectangle 3"/>
          <p:cNvSpPr>
            <a:spLocks noGrp="1" noChangeArrowheads="1"/>
          </p:cNvSpPr>
          <p:nvPr>
            <p:ph type="body" idx="1"/>
          </p:nvPr>
        </p:nvSpPr>
        <p:spPr bwMode="auto">
          <a:xfrm>
            <a:off x="904785" y="4690270"/>
            <a:ext cx="4986535" cy="4441698"/>
          </a:xfrm>
          <a:noFill/>
        </p:spPr>
        <p:txBody>
          <a:bodyPr wrap="square" lIns="93696" tIns="46848" rIns="93696" bIns="46848" numCol="1" anchor="t" anchorCtr="0" compatLnSpc="1">
            <a:prstTxWarp prst="textNoShape">
              <a:avLst/>
            </a:prstTxWarp>
          </a:bodyPr>
          <a:lstStyle/>
          <a:p>
            <a:pPr eaLnBrk="1" hangingPunct="1">
              <a:spcBef>
                <a:spcPct val="0"/>
              </a:spcBef>
            </a:pPr>
            <a:endParaRPr lang="en-GB">
              <a:latin typeface="Times New Roman" pitchFamily="-112"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defTabSz="560388" fontAlgn="base">
              <a:spcBef>
                <a:spcPct val="0"/>
              </a:spcBef>
              <a:spcAft>
                <a:spcPct val="0"/>
              </a:spcAft>
            </a:pPr>
            <a:fld id="{6AB144D8-2107-B248-9416-2DD382428AB0}" type="slidenum">
              <a:rPr lang="it-IT">
                <a:latin typeface="Times New Roman" pitchFamily="-112" charset="0"/>
                <a:ea typeface="ＭＳ Ｐゴシック" pitchFamily="-112" charset="-128"/>
                <a:cs typeface="ＭＳ Ｐゴシック" pitchFamily="-112" charset="-128"/>
              </a:rPr>
              <a:pPr defTabSz="560388" fontAlgn="base">
                <a:spcBef>
                  <a:spcPct val="0"/>
                </a:spcBef>
                <a:spcAft>
                  <a:spcPct val="0"/>
                </a:spcAft>
              </a:pPr>
              <a:t>29</a:t>
            </a:fld>
            <a:endParaRPr lang="it-IT">
              <a:latin typeface="Times New Roman" pitchFamily="-112" charset="0"/>
              <a:ea typeface="ＭＳ Ｐゴシック" pitchFamily="-112" charset="-128"/>
              <a:cs typeface="ＭＳ Ｐゴシック" pitchFamily="-112" charset="-128"/>
            </a:endParaRPr>
          </a:p>
        </p:txBody>
      </p:sp>
      <p:sp>
        <p:nvSpPr>
          <p:cNvPr id="33795" name="Rectangle 2"/>
          <p:cNvSpPr>
            <a:spLocks noGrp="1" noRot="1" noChangeAspect="1" noChangeArrowheads="1"/>
          </p:cNvSpPr>
          <p:nvPr>
            <p:ph type="sldImg"/>
          </p:nvPr>
        </p:nvSpPr>
        <p:spPr bwMode="auto">
          <a:xfrm>
            <a:off x="938213" y="747713"/>
            <a:ext cx="4918075" cy="3689350"/>
          </a:xfrm>
          <a:noFill/>
          <a:ln cap="flat">
            <a:solidFill>
              <a:schemeClr val="tx1"/>
            </a:solidFill>
            <a:miter lim="800000"/>
            <a:headEnd/>
            <a:tailEnd/>
          </a:ln>
        </p:spPr>
      </p:sp>
      <p:sp>
        <p:nvSpPr>
          <p:cNvPr id="33796" name="Rectangle 3"/>
          <p:cNvSpPr>
            <a:spLocks noGrp="1" noChangeArrowheads="1"/>
          </p:cNvSpPr>
          <p:nvPr>
            <p:ph type="body" idx="1"/>
          </p:nvPr>
        </p:nvSpPr>
        <p:spPr bwMode="auto">
          <a:xfrm>
            <a:off x="904785" y="4690270"/>
            <a:ext cx="4986535" cy="4441698"/>
          </a:xfrm>
          <a:noFill/>
        </p:spPr>
        <p:txBody>
          <a:bodyPr wrap="square" lIns="93696" tIns="46848" rIns="93696" bIns="46848" numCol="1" anchor="t" anchorCtr="0" compatLnSpc="1">
            <a:prstTxWarp prst="textNoShape">
              <a:avLst/>
            </a:prstTxWarp>
          </a:bodyPr>
          <a:lstStyle/>
          <a:p>
            <a:pPr eaLnBrk="1" hangingPunct="1">
              <a:spcBef>
                <a:spcPct val="0"/>
              </a:spcBef>
            </a:pPr>
            <a:endParaRPr lang="en-GB">
              <a:latin typeface="Times New Roman" pitchFamily="-112"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Rot="1" noChangeAspect="1" noChangeArrowheads="1" noTextEdit="1"/>
          </p:cNvSpPr>
          <p:nvPr>
            <p:ph type="sldImg"/>
          </p:nvPr>
        </p:nvSpPr>
        <p:spPr>
          <a:xfrm>
            <a:off x="930275" y="739775"/>
            <a:ext cx="4937125" cy="3703638"/>
          </a:xfrm>
          <a:ln/>
        </p:spPr>
      </p:sp>
      <p:sp>
        <p:nvSpPr>
          <p:cNvPr id="19459" name="Rectangle 3"/>
          <p:cNvSpPr>
            <a:spLocks noGrp="1" noChangeArrowheads="1"/>
          </p:cNvSpPr>
          <p:nvPr>
            <p:ph type="body" idx="1"/>
          </p:nvPr>
        </p:nvSpPr>
        <p:spPr>
          <a:noFill/>
          <a:ln/>
        </p:spPr>
        <p:txBody>
          <a:bodyP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Rot="1" noChangeAspect="1" noChangeArrowheads="1" noTextEdit="1"/>
          </p:cNvSpPr>
          <p:nvPr>
            <p:ph type="sldImg"/>
          </p:nvPr>
        </p:nvSpPr>
        <p:spPr>
          <a:xfrm>
            <a:off x="930275" y="739775"/>
            <a:ext cx="4937125" cy="3703638"/>
          </a:xfrm>
          <a:ln/>
        </p:spPr>
      </p:sp>
      <p:sp>
        <p:nvSpPr>
          <p:cNvPr id="21507" name="Rectangle 3"/>
          <p:cNvSpPr>
            <a:spLocks noGrp="1" noChangeArrowheads="1"/>
          </p:cNvSpPr>
          <p:nvPr>
            <p:ph type="body" idx="1"/>
          </p:nvPr>
        </p:nvSpPr>
        <p:spPr>
          <a:noFill/>
          <a:ln/>
        </p:spPr>
        <p:txBody>
          <a:bodyP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Rot="1" noChangeAspect="1" noChangeArrowheads="1" noTextEdit="1"/>
          </p:cNvSpPr>
          <p:nvPr>
            <p:ph type="sldImg"/>
          </p:nvPr>
        </p:nvSpPr>
        <p:spPr>
          <a:xfrm>
            <a:off x="930275" y="739775"/>
            <a:ext cx="4937125" cy="3703638"/>
          </a:xfrm>
          <a:ln/>
        </p:spPr>
      </p:sp>
      <p:sp>
        <p:nvSpPr>
          <p:cNvPr id="23555" name="Rectangle 3"/>
          <p:cNvSpPr>
            <a:spLocks noGrp="1" noChangeArrowheads="1"/>
          </p:cNvSpPr>
          <p:nvPr>
            <p:ph type="body" idx="1"/>
          </p:nvPr>
        </p:nvSpPr>
        <p:spPr>
          <a:noFill/>
          <a:ln/>
        </p:spPr>
        <p:txBody>
          <a:bodyP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Rot="1" noChangeAspect="1" noChangeArrowheads="1" noTextEdit="1"/>
          </p:cNvSpPr>
          <p:nvPr>
            <p:ph type="sldImg"/>
          </p:nvPr>
        </p:nvSpPr>
        <p:spPr>
          <a:xfrm>
            <a:off x="930275" y="739775"/>
            <a:ext cx="4937125" cy="3703638"/>
          </a:xfrm>
          <a:ln/>
        </p:spPr>
      </p:sp>
      <p:sp>
        <p:nvSpPr>
          <p:cNvPr id="25603" name="Rectangle 3"/>
          <p:cNvSpPr>
            <a:spLocks noGrp="1" noChangeArrowheads="1"/>
          </p:cNvSpPr>
          <p:nvPr>
            <p:ph type="body" idx="1"/>
          </p:nvPr>
        </p:nvSpPr>
        <p:spPr>
          <a:noFill/>
          <a:ln/>
        </p:spPr>
        <p:txBody>
          <a:bodyPr/>
          <a:lstStyle/>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Rot="1" noChangeAspect="1" noChangeArrowheads="1" noTextEdit="1"/>
          </p:cNvSpPr>
          <p:nvPr>
            <p:ph type="sldImg"/>
          </p:nvPr>
        </p:nvSpPr>
        <p:spPr>
          <a:xfrm>
            <a:off x="930275" y="739775"/>
            <a:ext cx="4937125" cy="3703638"/>
          </a:xfrm>
          <a:ln/>
        </p:spPr>
      </p:sp>
      <p:sp>
        <p:nvSpPr>
          <p:cNvPr id="27651" name="Rectangle 3"/>
          <p:cNvSpPr>
            <a:spLocks noGrp="1" noChangeArrowheads="1"/>
          </p:cNvSpPr>
          <p:nvPr>
            <p:ph type="body" idx="1"/>
          </p:nvPr>
        </p:nvSpPr>
        <p:spPr>
          <a:noFill/>
          <a:ln/>
        </p:spPr>
        <p:txBody>
          <a:bodyPr/>
          <a:lstStyle/>
          <a:p>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1026"/>
          <p:cNvSpPr>
            <a:spLocks noGrp="1" noRot="1" noChangeAspect="1" noChangeArrowheads="1" noTextEdit="1"/>
          </p:cNvSpPr>
          <p:nvPr>
            <p:ph type="sldImg"/>
          </p:nvPr>
        </p:nvSpPr>
        <p:spPr>
          <a:xfrm>
            <a:off x="930275" y="739775"/>
            <a:ext cx="4937125" cy="3703638"/>
          </a:xfrm>
          <a:ln/>
        </p:spPr>
      </p:sp>
      <p:sp>
        <p:nvSpPr>
          <p:cNvPr id="29699" name="Rectangle 1027"/>
          <p:cNvSpPr>
            <a:spLocks noGrp="1" noChangeArrowheads="1"/>
          </p:cNvSpPr>
          <p:nvPr>
            <p:ph type="body" idx="1"/>
          </p:nvPr>
        </p:nvSpPr>
        <p:spPr>
          <a:noFill/>
          <a:ln/>
        </p:spPr>
        <p:txBody>
          <a:bodyPr/>
          <a:lstStyle/>
          <a:p>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p:cNvSpPr>
          <p:nvPr>
            <p:ph type="sldImg"/>
          </p:nvPr>
        </p:nvSpPr>
        <p:spPr bwMode="auto">
          <a:xfrm>
            <a:off x="930275" y="739775"/>
            <a:ext cx="4937125" cy="3703638"/>
          </a:xfrm>
          <a:noFill/>
          <a:ln>
            <a:solidFill>
              <a:srgbClr val="000000"/>
            </a:solidFill>
            <a:miter lim="800000"/>
            <a:headEnd/>
            <a:tailEnd/>
          </a:ln>
        </p:spPr>
      </p:sp>
      <p:sp>
        <p:nvSpPr>
          <p:cNvPr id="3" name="Notes Placeholder 2"/>
          <p:cNvSpPr>
            <a:spLocks noGrp="1"/>
          </p:cNvSpPr>
          <p:nvPr>
            <p:ph type="body" idx="1"/>
          </p:nvPr>
        </p:nvSpPr>
        <p:spPr/>
        <p:txBody>
          <a:bodyPr>
            <a:normAutofit lnSpcReduction="10000"/>
          </a:bodyPr>
          <a:lstStyle/>
          <a:p>
            <a:pPr fontAlgn="auto">
              <a:spcBef>
                <a:spcPts val="0"/>
              </a:spcBef>
              <a:spcAft>
                <a:spcPts val="0"/>
              </a:spcAft>
              <a:defRPr/>
            </a:pPr>
            <a:r>
              <a:rPr lang="en-US" dirty="0" smtClean="0">
                <a:ea typeface="+mn-ea"/>
                <a:cs typeface="+mn-cs"/>
              </a:rPr>
              <a:t>Large variations in light elements had been found for decades in GCs, showing </a:t>
            </a:r>
            <a:r>
              <a:rPr lang="en-US" dirty="0" err="1" smtClean="0">
                <a:ea typeface="+mn-ea"/>
                <a:cs typeface="+mn-cs"/>
              </a:rPr>
              <a:t>anticorrelations</a:t>
            </a:r>
            <a:r>
              <a:rPr lang="en-US" dirty="0" smtClean="0">
                <a:ea typeface="+mn-ea"/>
                <a:cs typeface="+mn-cs"/>
              </a:rPr>
              <a:t> between C &amp; N, Na &amp; O, Mg &amp; Al. </a:t>
            </a:r>
          </a:p>
          <a:p>
            <a:pPr fontAlgn="auto">
              <a:spcBef>
                <a:spcPts val="0"/>
              </a:spcBef>
              <a:spcAft>
                <a:spcPts val="0"/>
              </a:spcAft>
              <a:defRPr/>
            </a:pPr>
            <a:r>
              <a:rPr lang="en-US" dirty="0" smtClean="0">
                <a:ea typeface="+mn-ea"/>
                <a:cs typeface="+mn-cs"/>
              </a:rPr>
              <a:t>They are due to high-temperature </a:t>
            </a:r>
            <a:r>
              <a:rPr lang="en-US" dirty="0" err="1" smtClean="0">
                <a:ea typeface="+mn-ea"/>
                <a:cs typeface="+mn-cs"/>
              </a:rPr>
              <a:t>hidrogen</a:t>
            </a:r>
            <a:r>
              <a:rPr lang="en-US" dirty="0" smtClean="0">
                <a:ea typeface="+mn-ea"/>
                <a:cs typeface="+mn-cs"/>
              </a:rPr>
              <a:t> burning in the CNO, </a:t>
            </a:r>
            <a:r>
              <a:rPr lang="en-US" dirty="0" err="1" smtClean="0">
                <a:ea typeface="+mn-ea"/>
                <a:cs typeface="+mn-cs"/>
              </a:rPr>
              <a:t>NeNa</a:t>
            </a:r>
            <a:r>
              <a:rPr lang="en-US" dirty="0" smtClean="0">
                <a:ea typeface="+mn-ea"/>
                <a:cs typeface="+mn-cs"/>
              </a:rPr>
              <a:t> and </a:t>
            </a:r>
            <a:r>
              <a:rPr lang="en-US" dirty="0" err="1" smtClean="0">
                <a:ea typeface="+mn-ea"/>
                <a:cs typeface="+mn-cs"/>
              </a:rPr>
              <a:t>MgAl</a:t>
            </a:r>
            <a:r>
              <a:rPr lang="en-US" dirty="0" smtClean="0">
                <a:ea typeface="+mn-ea"/>
                <a:cs typeface="+mn-cs"/>
              </a:rPr>
              <a:t> cycles; especially the later require T&gt;50 or 70 MK.</a:t>
            </a:r>
          </a:p>
          <a:p>
            <a:pPr fontAlgn="auto">
              <a:spcBef>
                <a:spcPts val="0"/>
              </a:spcBef>
              <a:spcAft>
                <a:spcPts val="0"/>
              </a:spcAft>
              <a:defRPr/>
            </a:pPr>
            <a:r>
              <a:rPr lang="en-US" dirty="0" smtClean="0">
                <a:ea typeface="+mn-ea"/>
                <a:cs typeface="+mn-cs"/>
              </a:rPr>
              <a:t>When found in giants they could be due to mixing of self-produced elements during core &amp; shell burning or to an external pollution.</a:t>
            </a:r>
          </a:p>
          <a:p>
            <a:pPr fontAlgn="auto">
              <a:spcBef>
                <a:spcPts val="0"/>
              </a:spcBef>
              <a:spcAft>
                <a:spcPts val="0"/>
              </a:spcAft>
              <a:defRPr/>
            </a:pPr>
            <a:r>
              <a:rPr lang="en-US" dirty="0" smtClean="0">
                <a:ea typeface="+mn-ea"/>
                <a:cs typeface="+mn-cs"/>
              </a:rPr>
              <a:t>When found in low-mass, non evolved stars like the ones on the MS or SGB, the first explanation is excluded, since these stars neither</a:t>
            </a:r>
          </a:p>
          <a:p>
            <a:pPr fontAlgn="auto">
              <a:spcBef>
                <a:spcPts val="0"/>
              </a:spcBef>
              <a:spcAft>
                <a:spcPts val="0"/>
              </a:spcAft>
              <a:defRPr/>
            </a:pPr>
            <a:r>
              <a:rPr lang="en-US" dirty="0" smtClean="0">
                <a:ea typeface="+mn-ea"/>
                <a:cs typeface="+mn-cs"/>
              </a:rPr>
              <a:t>can reach the temperature required for the </a:t>
            </a:r>
            <a:r>
              <a:rPr lang="en-US" dirty="0" err="1" smtClean="0">
                <a:ea typeface="+mn-ea"/>
                <a:cs typeface="+mn-cs"/>
              </a:rPr>
              <a:t>nucleosynthsis</a:t>
            </a:r>
            <a:r>
              <a:rPr lang="en-US" dirty="0" smtClean="0">
                <a:ea typeface="+mn-ea"/>
                <a:cs typeface="+mn-cs"/>
              </a:rPr>
              <a:t> nor can mix the produced elements to the surface.</a:t>
            </a:r>
          </a:p>
          <a:p>
            <a:pPr fontAlgn="auto">
              <a:spcBef>
                <a:spcPts val="0"/>
              </a:spcBef>
              <a:spcAft>
                <a:spcPts val="0"/>
              </a:spcAft>
              <a:defRPr/>
            </a:pPr>
            <a:r>
              <a:rPr lang="en-US" dirty="0" smtClean="0">
                <a:ea typeface="+mn-ea"/>
                <a:cs typeface="+mn-cs"/>
              </a:rPr>
              <a:t>A large program on UVES@VLT, lead by </a:t>
            </a:r>
            <a:r>
              <a:rPr lang="en-US" dirty="0" err="1" smtClean="0">
                <a:ea typeface="+mn-ea"/>
                <a:cs typeface="+mn-cs"/>
              </a:rPr>
              <a:t>Gratton</a:t>
            </a:r>
            <a:r>
              <a:rPr lang="en-US" dirty="0" smtClean="0">
                <a:ea typeface="+mn-ea"/>
                <a:cs typeface="+mn-cs"/>
              </a:rPr>
              <a:t>, was able to discover the Na-O and Mg-Al </a:t>
            </a:r>
            <a:r>
              <a:rPr lang="en-US" dirty="0" err="1" smtClean="0">
                <a:ea typeface="+mn-ea"/>
                <a:cs typeface="+mn-cs"/>
              </a:rPr>
              <a:t>anticorrelations</a:t>
            </a:r>
            <a:r>
              <a:rPr lang="en-US" dirty="0" smtClean="0">
                <a:ea typeface="+mn-ea"/>
                <a:cs typeface="+mn-cs"/>
              </a:rPr>
              <a:t> in non evolved stars in 3 nearby GCs, convincingly demonstrating for the first time that the only possible explanation of this chemical signature, seen only in GCs, is that these abundances</a:t>
            </a:r>
          </a:p>
          <a:p>
            <a:pPr fontAlgn="auto">
              <a:spcBef>
                <a:spcPts val="0"/>
              </a:spcBef>
              <a:spcAft>
                <a:spcPts val="0"/>
              </a:spcAft>
              <a:defRPr/>
            </a:pPr>
            <a:r>
              <a:rPr lang="en-US" dirty="0" smtClean="0">
                <a:ea typeface="+mn-ea"/>
                <a:cs typeface="+mn-cs"/>
              </a:rPr>
              <a:t>have been established by a previous generations of more massive stars (e.g. </a:t>
            </a:r>
            <a:r>
              <a:rPr lang="en-US" dirty="0" err="1" smtClean="0">
                <a:ea typeface="+mn-ea"/>
                <a:cs typeface="+mn-cs"/>
              </a:rPr>
              <a:t>Gratton</a:t>
            </a:r>
            <a:r>
              <a:rPr lang="en-US" dirty="0" smtClean="0">
                <a:ea typeface="+mn-ea"/>
                <a:cs typeface="+mn-cs"/>
              </a:rPr>
              <a:t> et al. 2001, </a:t>
            </a:r>
            <a:r>
              <a:rPr lang="en-US" dirty="0" err="1" smtClean="0">
                <a:ea typeface="+mn-ea"/>
                <a:cs typeface="+mn-cs"/>
              </a:rPr>
              <a:t>Carretta</a:t>
            </a:r>
            <a:r>
              <a:rPr lang="en-US" dirty="0" smtClean="0">
                <a:ea typeface="+mn-ea"/>
                <a:cs typeface="+mn-cs"/>
              </a:rPr>
              <a:t> et al. 2004). Those polluted the material from which a second generation then formed. Other works have confirmed this result (e.g. </a:t>
            </a:r>
            <a:r>
              <a:rPr lang="en-US" dirty="0" err="1" smtClean="0">
                <a:ea typeface="+mn-ea"/>
                <a:cs typeface="+mn-cs"/>
              </a:rPr>
              <a:t>J.Cohen</a:t>
            </a:r>
            <a:r>
              <a:rPr lang="en-US" dirty="0" smtClean="0">
                <a:ea typeface="+mn-ea"/>
                <a:cs typeface="+mn-cs"/>
              </a:rPr>
              <a:t> and collaborators).</a:t>
            </a:r>
          </a:p>
          <a:p>
            <a:pPr fontAlgn="auto">
              <a:spcBef>
                <a:spcPts val="0"/>
              </a:spcBef>
              <a:spcAft>
                <a:spcPts val="0"/>
              </a:spcAft>
              <a:defRPr/>
            </a:pPr>
            <a:r>
              <a:rPr lang="en-US" dirty="0" smtClean="0">
                <a:ea typeface="+mn-ea"/>
                <a:cs typeface="+mn-cs"/>
              </a:rPr>
              <a:t>Recently FLAMES spectra of about 100 MS stars of 47Tuc (</a:t>
            </a:r>
            <a:r>
              <a:rPr lang="en-US" dirty="0" err="1" smtClean="0">
                <a:ea typeface="+mn-ea"/>
                <a:cs typeface="+mn-cs"/>
              </a:rPr>
              <a:t>D’Orazi</a:t>
            </a:r>
            <a:r>
              <a:rPr lang="en-US" dirty="0" smtClean="0">
                <a:ea typeface="+mn-ea"/>
                <a:cs typeface="+mn-cs"/>
              </a:rPr>
              <a:t> et al. 2010) extended work on the Na-O </a:t>
            </a:r>
            <a:r>
              <a:rPr lang="en-US" dirty="0" err="1" smtClean="0">
                <a:ea typeface="+mn-ea"/>
                <a:cs typeface="+mn-cs"/>
              </a:rPr>
              <a:t>anticorrelation</a:t>
            </a:r>
            <a:r>
              <a:rPr lang="en-US" dirty="0" smtClean="0">
                <a:ea typeface="+mn-ea"/>
                <a:cs typeface="+mn-cs"/>
              </a:rPr>
              <a:t>,</a:t>
            </a:r>
          </a:p>
          <a:p>
            <a:pPr fontAlgn="auto">
              <a:spcBef>
                <a:spcPts val="0"/>
              </a:spcBef>
              <a:spcAft>
                <a:spcPts val="0"/>
              </a:spcAft>
              <a:defRPr/>
            </a:pPr>
            <a:r>
              <a:rPr lang="en-US" dirty="0" smtClean="0">
                <a:ea typeface="+mn-ea"/>
                <a:cs typeface="+mn-cs"/>
              </a:rPr>
              <a:t>In the case of NGC2808 the presence of multiple population is visible also from the photometry, with the triple MS (here the major effect is the He content). Two stars on the He-normal MS (first generation) ad He-rich MS (second generation) were studied with </a:t>
            </a:r>
            <a:r>
              <a:rPr lang="en-US" dirty="0" err="1" smtClean="0">
                <a:ea typeface="+mn-ea"/>
                <a:cs typeface="+mn-cs"/>
              </a:rPr>
              <a:t>Xshooter</a:t>
            </a:r>
            <a:r>
              <a:rPr lang="en-US" dirty="0" smtClean="0">
                <a:ea typeface="+mn-ea"/>
                <a:cs typeface="+mn-cs"/>
              </a:rPr>
              <a:t>; they confirmed the same pattern of elements found in giants (here the Mg and Al abundances are shown, green for giants, blue &amp; red for MS stars; </a:t>
            </a:r>
            <a:r>
              <a:rPr lang="en-US" dirty="0" err="1" smtClean="0">
                <a:ea typeface="+mn-ea"/>
                <a:cs typeface="+mn-cs"/>
              </a:rPr>
              <a:t>Bragaglia</a:t>
            </a:r>
            <a:r>
              <a:rPr lang="en-US" dirty="0" smtClean="0">
                <a:ea typeface="+mn-ea"/>
                <a:cs typeface="+mn-cs"/>
              </a:rPr>
              <a:t> et al.2010). Six new stars where recently (Jan 2012) observed to extend the sample (088.D-0234, 4 nights, PI </a:t>
            </a:r>
            <a:r>
              <a:rPr lang="en-US" dirty="0" err="1" smtClean="0">
                <a:ea typeface="+mn-ea"/>
                <a:cs typeface="+mn-cs"/>
              </a:rPr>
              <a:t>Bragaglia</a:t>
            </a:r>
            <a:r>
              <a:rPr lang="en-US" dirty="0" smtClean="0">
                <a:ea typeface="+mn-ea"/>
                <a:cs typeface="+mn-cs"/>
              </a:rPr>
              <a:t>)</a:t>
            </a:r>
          </a:p>
        </p:txBody>
      </p:sp>
      <p:sp>
        <p:nvSpPr>
          <p:cNvPr id="1536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F8B50979-1FD4-8D4D-803B-B165F8FE34CF}" type="slidenum">
              <a:rPr lang="en-US">
                <a:ea typeface="ＭＳ Ｐゴシック" charset="-128"/>
                <a:cs typeface="ＭＳ Ｐゴシック" charset="-128"/>
              </a:rPr>
              <a:pPr fontAlgn="base">
                <a:spcBef>
                  <a:spcPct val="0"/>
                </a:spcBef>
                <a:spcAft>
                  <a:spcPct val="0"/>
                </a:spcAft>
              </a:pPr>
              <a:t>13</a:t>
            </a:fld>
            <a:endParaRPr lang="en-US">
              <a:ea typeface="ＭＳ Ｐゴシック" charset="-128"/>
              <a:cs typeface="ＭＳ Ｐゴシック" charset="-128"/>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p:cNvSpPr>
            <a:spLocks noGrp="1" noRot="1" noChangeAspect="1"/>
          </p:cNvSpPr>
          <p:nvPr>
            <p:ph type="sldImg"/>
          </p:nvPr>
        </p:nvSpPr>
        <p:spPr bwMode="auto">
          <a:xfrm>
            <a:off x="930275" y="739775"/>
            <a:ext cx="4937125" cy="3703638"/>
          </a:xfrm>
          <a:noFill/>
          <a:ln>
            <a:solidFill>
              <a:srgbClr val="000000"/>
            </a:solidFill>
            <a:miter lim="800000"/>
            <a:headEnd/>
            <a:tailEnd/>
          </a:ln>
        </p:spPr>
      </p:sp>
      <p:sp>
        <p:nvSpPr>
          <p:cNvPr id="1741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t>Using FLAMES it was possible to study the Na-O anticorrelation (hence the presence and properties of multiple population in GCs) in a  large sampel of stars in a large sample of GCs. With a series of GO programs amounting to about 15 nights in 7 years, about 100 RGB stars were studied in each of 25 MW GCs (among which M54 and ngc1851). These observations produced data on about 2500 stars, to be compared to the about 400 studied before.</a:t>
            </a:r>
          </a:p>
          <a:p>
            <a:pPr>
              <a:spcBef>
                <a:spcPct val="0"/>
              </a:spcBef>
            </a:pPr>
            <a:r>
              <a:rPr lang="en-US" smtClean="0"/>
              <a:t>The study permitted to show that the anticorrelation is present in all GCs examined and further confirmed that it is a general property of these clusters.</a:t>
            </a:r>
          </a:p>
          <a:p>
            <a:pPr>
              <a:spcBef>
                <a:spcPct val="0"/>
              </a:spcBef>
            </a:pPr>
            <a:r>
              <a:rPr lang="en-US" smtClean="0"/>
              <a:t>Furthermore, it showed that there are differences cluster-to-cluster, mainly driven by the total mass and that first and second generation stars coexist in all clusters studied.</a:t>
            </a:r>
          </a:p>
          <a:p>
            <a:pPr>
              <a:spcBef>
                <a:spcPct val="0"/>
              </a:spcBef>
            </a:pPr>
            <a:r>
              <a:rPr lang="en-US" smtClean="0"/>
              <a:t>(Carretta et al. 2006, 2007ab, 2009abc; 2010ab, 2011; Gratton et al. 2007). An extension to HB stars is now under way (Gratton et al 2011, 2012)</a:t>
            </a:r>
          </a:p>
        </p:txBody>
      </p:sp>
      <p:sp>
        <p:nvSpPr>
          <p:cNvPr id="1741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008C1A97-D133-D640-9A1B-8163EDB82592}" type="slidenum">
              <a:rPr lang="en-US">
                <a:ea typeface="ＭＳ Ｐゴシック" charset="-128"/>
                <a:cs typeface="ＭＳ Ｐゴシック" charset="-128"/>
              </a:rPr>
              <a:pPr fontAlgn="base">
                <a:spcBef>
                  <a:spcPct val="0"/>
                </a:spcBef>
                <a:spcAft>
                  <a:spcPct val="0"/>
                </a:spcAft>
              </a:pPr>
              <a:t>14</a:t>
            </a:fld>
            <a:endParaRPr lang="en-US">
              <a:ea typeface="ＭＳ Ｐゴシック" charset="-128"/>
              <a:cs typeface="ＭＳ Ｐゴシック"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0119E3BD-437F-6549-BCAF-69C1EF29A050}" type="slidenum">
              <a:rPr lang="it-IT"/>
              <a:pPr>
                <a:defRPr/>
              </a:pPr>
              <a:t>‹N›</a:t>
            </a:fld>
            <a:endParaRPr lang="it-IT"/>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7AAA5FD2-0E6E-A34D-9CDB-619593C94EEE}" type="slidenum">
              <a:rPr lang="it-IT"/>
              <a:pPr>
                <a:defRPr/>
              </a:pPr>
              <a:t>‹N›</a:t>
            </a:fld>
            <a:endParaRPr lang="it-IT"/>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24CA1D67-639D-C242-B6C7-47A78BF40028}" type="slidenum">
              <a:rPr lang="it-IT"/>
              <a:pPr>
                <a:defRPr/>
              </a:pPr>
              <a:t>‹N›</a:t>
            </a:fld>
            <a:endParaRPr lang="it-IT"/>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CCC6AEE6-E58E-6846-81D8-8DFED3EC67A5}" type="slidenum">
              <a:rPr lang="it-IT"/>
              <a:pPr>
                <a:defRPr/>
              </a:pPr>
              <a:t>‹N›</a:t>
            </a:fld>
            <a:endParaRPr lang="it-IT"/>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Text Box 1"/>
          <p:cNvSpPr txBox="1">
            <a:spLocks noGrp="1" noChangeArrowheads="1"/>
          </p:cNvSpPr>
          <p:nvPr>
            <p:ph type="sldNum" sz="quarter" idx="10"/>
          </p:nvPr>
        </p:nvSpPr>
        <p:spPr>
          <a:ln/>
        </p:spPr>
        <p:txBody>
          <a:bodyPr/>
          <a:lstStyle>
            <a:lvl1pPr>
              <a:defRPr/>
            </a:lvl1pPr>
          </a:lstStyle>
          <a:p>
            <a:pPr>
              <a:defRPr/>
            </a:pPr>
            <a:fld id="{481B40DA-6535-BD40-8279-D88FEA9890D3}" type="slidenum">
              <a:rPr lang="en-US"/>
              <a:pPr>
                <a:defRPr/>
              </a:pPr>
              <a:t>‹N›</a:t>
            </a:fld>
            <a:endParaRPr lang="en-US"/>
          </a:p>
        </p:txBody>
      </p:sp>
    </p:spTree>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Box 1"/>
          <p:cNvSpPr txBox="1">
            <a:spLocks noGrp="1" noChangeArrowheads="1"/>
          </p:cNvSpPr>
          <p:nvPr>
            <p:ph type="sldNum" sz="quarter" idx="10"/>
          </p:nvPr>
        </p:nvSpPr>
        <p:spPr>
          <a:ln/>
        </p:spPr>
        <p:txBody>
          <a:bodyPr/>
          <a:lstStyle>
            <a:lvl1pPr>
              <a:defRPr/>
            </a:lvl1pPr>
          </a:lstStyle>
          <a:p>
            <a:pPr>
              <a:defRPr/>
            </a:pPr>
            <a:fld id="{D4E1CC2F-376C-9B4A-801B-FE4980950691}" type="slidenum">
              <a:rPr lang="en-US"/>
              <a:pPr>
                <a:defRPr/>
              </a:pPr>
              <a:t>‹N›</a:t>
            </a:fld>
            <a:endParaRPr lang="en-US"/>
          </a:p>
        </p:txBody>
      </p:sp>
    </p:spTree>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Text Box 1"/>
          <p:cNvSpPr txBox="1">
            <a:spLocks noGrp="1" noChangeArrowheads="1"/>
          </p:cNvSpPr>
          <p:nvPr>
            <p:ph type="sldNum" sz="quarter" idx="10"/>
          </p:nvPr>
        </p:nvSpPr>
        <p:spPr>
          <a:ln/>
        </p:spPr>
        <p:txBody>
          <a:bodyPr/>
          <a:lstStyle>
            <a:lvl1pPr>
              <a:defRPr/>
            </a:lvl1pPr>
          </a:lstStyle>
          <a:p>
            <a:pPr>
              <a:defRPr/>
            </a:pPr>
            <a:fld id="{E783E26C-54C4-D946-A532-3724D48F2DE8}" type="slidenum">
              <a:rPr lang="en-US"/>
              <a:pPr>
                <a:defRPr/>
              </a:pPr>
              <a:t>‹N›</a:t>
            </a:fld>
            <a:endParaRPr lang="en-US"/>
          </a:p>
        </p:txBody>
      </p:sp>
    </p:spTree>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Box 1"/>
          <p:cNvSpPr txBox="1">
            <a:spLocks noGrp="1" noChangeArrowheads="1"/>
          </p:cNvSpPr>
          <p:nvPr>
            <p:ph type="sldNum" sz="quarter" idx="10"/>
          </p:nvPr>
        </p:nvSpPr>
        <p:spPr>
          <a:ln/>
        </p:spPr>
        <p:txBody>
          <a:bodyPr/>
          <a:lstStyle>
            <a:lvl1pPr>
              <a:defRPr/>
            </a:lvl1pPr>
          </a:lstStyle>
          <a:p>
            <a:pPr>
              <a:defRPr/>
            </a:pPr>
            <a:fld id="{6A95E152-641C-F348-9375-0BC70D26E5EB}" type="slidenum">
              <a:rPr lang="en-US"/>
              <a:pPr>
                <a:defRPr/>
              </a:pPr>
              <a:t>‹N›</a:t>
            </a:fld>
            <a:endParaRPr lang="en-US"/>
          </a:p>
        </p:txBody>
      </p:sp>
    </p:spTree>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Text Box 1"/>
          <p:cNvSpPr txBox="1">
            <a:spLocks noGrp="1" noChangeArrowheads="1"/>
          </p:cNvSpPr>
          <p:nvPr>
            <p:ph type="sldNum" sz="quarter" idx="10"/>
          </p:nvPr>
        </p:nvSpPr>
        <p:spPr>
          <a:ln/>
        </p:spPr>
        <p:txBody>
          <a:bodyPr/>
          <a:lstStyle>
            <a:lvl1pPr>
              <a:defRPr/>
            </a:lvl1pPr>
          </a:lstStyle>
          <a:p>
            <a:pPr>
              <a:defRPr/>
            </a:pPr>
            <a:fld id="{9B15DEE7-2BA9-0A40-8189-1B650E8B1308}" type="slidenum">
              <a:rPr lang="en-US"/>
              <a:pPr>
                <a:defRPr/>
              </a:pPr>
              <a:t>‹N›</a:t>
            </a:fld>
            <a:endParaRPr lang="en-US"/>
          </a:p>
        </p:txBody>
      </p:sp>
    </p:spTree>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
        <p:nvSpPr>
          <p:cNvPr id="3" name="Text Box 1"/>
          <p:cNvSpPr txBox="1">
            <a:spLocks noGrp="1" noChangeArrowheads="1"/>
          </p:cNvSpPr>
          <p:nvPr>
            <p:ph type="sldNum" sz="quarter" idx="10"/>
          </p:nvPr>
        </p:nvSpPr>
        <p:spPr>
          <a:ln/>
        </p:spPr>
        <p:txBody>
          <a:bodyPr/>
          <a:lstStyle>
            <a:lvl1pPr>
              <a:defRPr/>
            </a:lvl1pPr>
          </a:lstStyle>
          <a:p>
            <a:pPr>
              <a:defRPr/>
            </a:pPr>
            <a:fld id="{0C410338-8DC0-CA43-B42F-A47E45559037}" type="slidenum">
              <a:rPr lang="en-US"/>
              <a:pPr>
                <a:defRPr/>
              </a:pPr>
              <a:t>‹N›</a:t>
            </a:fld>
            <a:endParaRPr lang="en-US"/>
          </a:p>
        </p:txBody>
      </p:sp>
    </p:spTree>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 Box 1"/>
          <p:cNvSpPr txBox="1">
            <a:spLocks noGrp="1" noChangeArrowheads="1"/>
          </p:cNvSpPr>
          <p:nvPr>
            <p:ph type="sldNum" sz="quarter" idx="10"/>
          </p:nvPr>
        </p:nvSpPr>
        <p:spPr>
          <a:ln/>
        </p:spPr>
        <p:txBody>
          <a:bodyPr/>
          <a:lstStyle>
            <a:lvl1pPr>
              <a:defRPr/>
            </a:lvl1pPr>
          </a:lstStyle>
          <a:p>
            <a:pPr>
              <a:defRPr/>
            </a:pPr>
            <a:fld id="{2F4FC1DA-5D17-EA45-889C-B0B72C89B953}" type="slidenum">
              <a:rPr lang="en-US"/>
              <a:pPr>
                <a:defRPr/>
              </a:pPr>
              <a:t>‹N›</a:t>
            </a:fld>
            <a:endParaRPr lang="en-US"/>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9FE51408-2C8F-7143-81C6-E1E5899F2E2D}" type="slidenum">
              <a:rPr lang="it-IT"/>
              <a:pPr>
                <a:defRPr/>
              </a:pPr>
              <a:t>‹N›</a:t>
            </a:fld>
            <a:endParaRPr lang="it-IT"/>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Text Box 1"/>
          <p:cNvSpPr txBox="1">
            <a:spLocks noGrp="1" noChangeArrowheads="1"/>
          </p:cNvSpPr>
          <p:nvPr>
            <p:ph type="sldNum" sz="quarter" idx="10"/>
          </p:nvPr>
        </p:nvSpPr>
        <p:spPr>
          <a:ln/>
        </p:spPr>
        <p:txBody>
          <a:bodyPr/>
          <a:lstStyle>
            <a:lvl1pPr>
              <a:defRPr/>
            </a:lvl1pPr>
          </a:lstStyle>
          <a:p>
            <a:pPr>
              <a:defRPr/>
            </a:pPr>
            <a:fld id="{B4DC7E69-D233-0A4F-97A8-CFE03969C236}" type="slidenum">
              <a:rPr lang="en-US"/>
              <a:pPr>
                <a:defRPr/>
              </a:pPr>
              <a:t>‹N›</a:t>
            </a:fld>
            <a:endParaRPr lang="en-US"/>
          </a:p>
        </p:txBody>
      </p:sp>
    </p:spTree>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Calibri" pitchFamily="-1" charset="0"/>
            </a:endParaRPr>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Text Box 1"/>
          <p:cNvSpPr txBox="1">
            <a:spLocks noGrp="1" noChangeArrowheads="1"/>
          </p:cNvSpPr>
          <p:nvPr>
            <p:ph type="sldNum" sz="quarter" idx="10"/>
          </p:nvPr>
        </p:nvSpPr>
        <p:spPr>
          <a:ln/>
        </p:spPr>
        <p:txBody>
          <a:bodyPr/>
          <a:lstStyle>
            <a:lvl1pPr>
              <a:defRPr/>
            </a:lvl1pPr>
          </a:lstStyle>
          <a:p>
            <a:pPr>
              <a:defRPr/>
            </a:pPr>
            <a:fld id="{B6F0ED24-1913-FF49-BF06-68C2B8B48084}" type="slidenum">
              <a:rPr lang="en-US"/>
              <a:pPr>
                <a:defRPr/>
              </a:pPr>
              <a:t>‹N›</a:t>
            </a:fld>
            <a:endParaRPr lang="en-US"/>
          </a:p>
        </p:txBody>
      </p:sp>
    </p:spTree>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Box 1"/>
          <p:cNvSpPr txBox="1">
            <a:spLocks noGrp="1" noChangeArrowheads="1"/>
          </p:cNvSpPr>
          <p:nvPr>
            <p:ph type="sldNum" sz="quarter" idx="10"/>
          </p:nvPr>
        </p:nvSpPr>
        <p:spPr>
          <a:ln/>
        </p:spPr>
        <p:txBody>
          <a:bodyPr/>
          <a:lstStyle>
            <a:lvl1pPr>
              <a:defRPr/>
            </a:lvl1pPr>
          </a:lstStyle>
          <a:p>
            <a:pPr>
              <a:defRPr/>
            </a:pPr>
            <a:fld id="{66E9B1CC-3CD9-B04A-B4C2-638CFD8BDE77}" type="slidenum">
              <a:rPr lang="en-US"/>
              <a:pPr>
                <a:defRPr/>
              </a:pPr>
              <a:t>‹N›</a:t>
            </a:fld>
            <a:endParaRPr lang="en-US"/>
          </a:p>
        </p:txBody>
      </p:sp>
    </p:spTree>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Box 1"/>
          <p:cNvSpPr txBox="1">
            <a:spLocks noGrp="1" noChangeArrowheads="1"/>
          </p:cNvSpPr>
          <p:nvPr>
            <p:ph type="sldNum" sz="quarter" idx="10"/>
          </p:nvPr>
        </p:nvSpPr>
        <p:spPr>
          <a:ln/>
        </p:spPr>
        <p:txBody>
          <a:bodyPr/>
          <a:lstStyle>
            <a:lvl1pPr>
              <a:defRPr/>
            </a:lvl1pPr>
          </a:lstStyle>
          <a:p>
            <a:pPr>
              <a:defRPr/>
            </a:pPr>
            <a:fld id="{410420CD-1BA1-1345-880E-73A8E174964B}" type="slidenum">
              <a:rPr lang="en-US"/>
              <a:pPr>
                <a:defRPr/>
              </a:pPr>
              <a:t>‹N›</a:t>
            </a:fld>
            <a:endParaRPr lang="en-US"/>
          </a:p>
        </p:txBody>
      </p:sp>
    </p:spTree>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D0FBCC03-51D3-474E-AAC9-83D5F131179C}" type="datetime1">
              <a:rPr lang="en-US"/>
              <a:pPr>
                <a:defRPr/>
              </a:pPr>
              <a:t>7/2/2012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C61B6C3-2E50-F24F-AAE4-41A21B8ACB6E}" type="slidenum">
              <a:rPr lang="en-US"/>
              <a:pPr>
                <a:defRPr/>
              </a:pPr>
              <a:t>‹N›</a:t>
            </a:fld>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622388CC-0FB2-1142-836C-6F1A6866EA97}" type="datetime1">
              <a:rPr lang="en-US"/>
              <a:pPr>
                <a:defRPr/>
              </a:pPr>
              <a:t>7/2/2012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973BBDB-E02E-CE4A-A427-A5CEB07DD728}" type="slidenum">
              <a:rPr lang="en-US"/>
              <a:pPr>
                <a:defRPr/>
              </a:pPr>
              <a:t>‹N›</a:t>
            </a:fld>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2F469CF3-9BC9-1145-AEF6-3DF2653BC5E0}" type="datetime1">
              <a:rPr lang="en-US"/>
              <a:pPr>
                <a:defRPr/>
              </a:pPr>
              <a:t>7/2/2012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79D7C81-1667-F44A-BE34-B78A830D584D}" type="slidenum">
              <a:rPr lang="en-US"/>
              <a:pPr>
                <a:defRPr/>
              </a:pPr>
              <a:t>‹N›</a:t>
            </a:fld>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638CE445-5565-A542-9C11-733D91D3C3A2}" type="datetime1">
              <a:rPr lang="en-US"/>
              <a:pPr>
                <a:defRPr/>
              </a:pPr>
              <a:t>7/2/2012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8901DDC0-BE94-0649-8DCC-C7889C4B9395}" type="slidenum">
              <a:rPr lang="en-US"/>
              <a:pPr>
                <a:defRPr/>
              </a:pPr>
              <a:t>‹N›</a:t>
            </a:fld>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9C9AD1AF-7973-B749-A4CB-A88BCABF3C6B}" type="datetime1">
              <a:rPr lang="en-US"/>
              <a:pPr>
                <a:defRPr/>
              </a:pPr>
              <a:t>7/2/2012</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EF0B161F-6008-4148-98ED-CB56A6BFAE7A}" type="slidenum">
              <a:rPr lang="en-US"/>
              <a:pPr>
                <a:defRPr/>
              </a:pPr>
              <a:t>‹N›</a:t>
            </a:fld>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1714481C-E506-5F41-9E0C-39D79D7CAE97}" type="datetime1">
              <a:rPr lang="en-US"/>
              <a:pPr>
                <a:defRPr/>
              </a:pPr>
              <a:t>7/2/2012</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16CF51D7-36D7-1741-AA2D-FF84477ED807}" type="slidenum">
              <a:rPr lang="en-US"/>
              <a:pPr>
                <a:defRPr/>
              </a:pPr>
              <a:t>‹N›</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C409DA17-A635-9148-8B9E-A996CA979387}" type="slidenum">
              <a:rPr lang="it-IT"/>
              <a:pPr>
                <a:defRPr/>
              </a:pPr>
              <a:t>‹N›</a:t>
            </a:fld>
            <a:endParaRPr lang="it-IT"/>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E3EABF4E-A962-AB49-8B50-4B14B8F141EA}" type="datetime1">
              <a:rPr lang="en-US"/>
              <a:pPr>
                <a:defRPr/>
              </a:pPr>
              <a:t>7/2/2012</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CDBE13EA-9224-A94C-A752-B3CDCF25CE91}" type="slidenum">
              <a:rPr lang="en-US"/>
              <a:pPr>
                <a:defRPr/>
              </a:pPr>
              <a:t>‹N›</a:t>
            </a:fld>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45A64CBA-57C4-6245-99B9-CAF03BE22D6C}" type="datetime1">
              <a:rPr lang="en-US"/>
              <a:pPr>
                <a:defRPr/>
              </a:pPr>
              <a:t>7/2/2012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A4435AAA-086A-6E4C-B5E2-0BB4031FDFEE}" type="slidenum">
              <a:rPr lang="en-US"/>
              <a:pPr>
                <a:defRPr/>
              </a:pPr>
              <a:t>‹N›</a:t>
            </a:fld>
            <a:endParaRPr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2CAFA2F1-057C-D644-8935-6BEB0178C288}" type="datetime1">
              <a:rPr lang="en-US"/>
              <a:pPr>
                <a:defRPr/>
              </a:pPr>
              <a:t>7/2/2012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E63CE116-ACD7-E148-AA75-A8304C5951F5}" type="slidenum">
              <a:rPr lang="en-US"/>
              <a:pPr>
                <a:defRPr/>
              </a:pPr>
              <a:t>‹N›</a:t>
            </a:fld>
            <a:endParaRPr 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89F03793-2435-B845-BAC0-F1F03A62B96B}" type="datetime1">
              <a:rPr lang="en-US"/>
              <a:pPr>
                <a:defRPr/>
              </a:pPr>
              <a:t>7/2/2012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F552167-68A2-5243-807F-E1964EDDB2E8}" type="slidenum">
              <a:rPr lang="en-US"/>
              <a:pPr>
                <a:defRPr/>
              </a:pPr>
              <a:t>‹N›</a:t>
            </a:fld>
            <a:endParaRPr 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95316708-B2E5-1B44-8890-49C02E8EF6C5}" type="datetime1">
              <a:rPr lang="en-US"/>
              <a:pPr>
                <a:defRPr/>
              </a:pPr>
              <a:t>7/2/2012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7449DE6-0293-D54D-A8F9-CC0058645B42}" type="slidenum">
              <a:rPr lang="en-US"/>
              <a:pPr>
                <a:defRPr/>
              </a:pPr>
              <a:t>‹N›</a:t>
            </a:fld>
            <a:endParaRPr 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ED6F7C43-7B6C-304E-A525-4A9777676862}" type="slidenum">
              <a:rPr lang="it-IT"/>
              <a:pPr>
                <a:defRPr/>
              </a:pPr>
              <a:t>‹N›</a:t>
            </a:fld>
            <a:endParaRPr lang="it-IT"/>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A96E236E-B6AB-084A-9F33-B11D49F41643}" type="slidenum">
              <a:rPr lang="it-IT"/>
              <a:pPr>
                <a:defRPr/>
              </a:pPr>
              <a:t>‹N›</a:t>
            </a:fld>
            <a:endParaRPr lang="it-IT"/>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3DA0EA6E-C590-FA4C-9025-E459FC5C1B13}" type="slidenum">
              <a:rPr lang="it-IT"/>
              <a:pPr>
                <a:defRPr/>
              </a:pPr>
              <a:t>‹N›</a:t>
            </a:fld>
            <a:endParaRPr lang="it-IT"/>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p>
        </p:txBody>
      </p:sp>
      <p:sp>
        <p:nvSpPr>
          <p:cNvPr id="7" name="Rectangle 6"/>
          <p:cNvSpPr>
            <a:spLocks noGrp="1" noChangeArrowheads="1"/>
          </p:cNvSpPr>
          <p:nvPr>
            <p:ph type="sldNum" sz="quarter" idx="12"/>
          </p:nvPr>
        </p:nvSpPr>
        <p:spPr>
          <a:ln/>
        </p:spPr>
        <p:txBody>
          <a:bodyPr/>
          <a:lstStyle>
            <a:lvl1pPr>
              <a:defRPr/>
            </a:lvl1pPr>
          </a:lstStyle>
          <a:p>
            <a:pPr>
              <a:defRPr/>
            </a:pPr>
            <a:fld id="{C77DBEFA-7EEF-F442-974E-6FE252AFC68C}" type="slidenum">
              <a:rPr lang="it-IT"/>
              <a:pPr>
                <a:defRPr/>
              </a:pPr>
              <a:t>‹N›</a:t>
            </a:fld>
            <a:endParaRPr lang="it-IT"/>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it-IT"/>
          </a:p>
        </p:txBody>
      </p:sp>
      <p:sp>
        <p:nvSpPr>
          <p:cNvPr id="8" name="Rectangle 5"/>
          <p:cNvSpPr>
            <a:spLocks noGrp="1" noChangeArrowheads="1"/>
          </p:cNvSpPr>
          <p:nvPr>
            <p:ph type="ftr" sz="quarter" idx="11"/>
          </p:nvPr>
        </p:nvSpPr>
        <p:spPr>
          <a:ln/>
        </p:spPr>
        <p:txBody>
          <a:bodyPr/>
          <a:lstStyle>
            <a:lvl1pPr>
              <a:defRPr/>
            </a:lvl1pPr>
          </a:lstStyle>
          <a:p>
            <a:pPr>
              <a:defRPr/>
            </a:pPr>
            <a:endParaRPr lang="it-IT"/>
          </a:p>
        </p:txBody>
      </p:sp>
      <p:sp>
        <p:nvSpPr>
          <p:cNvPr id="9" name="Rectangle 6"/>
          <p:cNvSpPr>
            <a:spLocks noGrp="1" noChangeArrowheads="1"/>
          </p:cNvSpPr>
          <p:nvPr>
            <p:ph type="sldNum" sz="quarter" idx="12"/>
          </p:nvPr>
        </p:nvSpPr>
        <p:spPr>
          <a:ln/>
        </p:spPr>
        <p:txBody>
          <a:bodyPr/>
          <a:lstStyle>
            <a:lvl1pPr>
              <a:defRPr/>
            </a:lvl1pPr>
          </a:lstStyle>
          <a:p>
            <a:pPr>
              <a:defRPr/>
            </a:pPr>
            <a:fld id="{669F8358-B08C-5C4E-8819-C45509C657FA}" type="slidenum">
              <a:rPr lang="it-IT"/>
              <a:pPr>
                <a:defRPr/>
              </a:pPr>
              <a:t>‹N›</a:t>
            </a:fld>
            <a:endParaRPr lang="it-IT"/>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p>
        </p:txBody>
      </p:sp>
      <p:sp>
        <p:nvSpPr>
          <p:cNvPr id="7" name="Rectangle 6"/>
          <p:cNvSpPr>
            <a:spLocks noGrp="1" noChangeArrowheads="1"/>
          </p:cNvSpPr>
          <p:nvPr>
            <p:ph type="sldNum" sz="quarter" idx="12"/>
          </p:nvPr>
        </p:nvSpPr>
        <p:spPr>
          <a:ln/>
        </p:spPr>
        <p:txBody>
          <a:bodyPr/>
          <a:lstStyle>
            <a:lvl1pPr>
              <a:defRPr/>
            </a:lvl1pPr>
          </a:lstStyle>
          <a:p>
            <a:pPr>
              <a:defRPr/>
            </a:pPr>
            <a:fld id="{052D9ABF-1004-7544-92C5-FA327BF59E50}" type="slidenum">
              <a:rPr lang="it-IT"/>
              <a:pPr>
                <a:defRPr/>
              </a:pPr>
              <a:t>‹N›</a:t>
            </a:fld>
            <a:endParaRPr lang="it-IT"/>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it-IT"/>
          </a:p>
        </p:txBody>
      </p:sp>
      <p:sp>
        <p:nvSpPr>
          <p:cNvPr id="4" name="Rectangle 5"/>
          <p:cNvSpPr>
            <a:spLocks noGrp="1" noChangeArrowheads="1"/>
          </p:cNvSpPr>
          <p:nvPr>
            <p:ph type="ftr" sz="quarter" idx="11"/>
          </p:nvPr>
        </p:nvSpPr>
        <p:spPr>
          <a:ln/>
        </p:spPr>
        <p:txBody>
          <a:bodyPr/>
          <a:lstStyle>
            <a:lvl1pPr>
              <a:defRPr/>
            </a:lvl1pPr>
          </a:lstStyle>
          <a:p>
            <a:pPr>
              <a:defRPr/>
            </a:pPr>
            <a:endParaRPr lang="it-IT"/>
          </a:p>
        </p:txBody>
      </p:sp>
      <p:sp>
        <p:nvSpPr>
          <p:cNvPr id="5" name="Rectangle 6"/>
          <p:cNvSpPr>
            <a:spLocks noGrp="1" noChangeArrowheads="1"/>
          </p:cNvSpPr>
          <p:nvPr>
            <p:ph type="sldNum" sz="quarter" idx="12"/>
          </p:nvPr>
        </p:nvSpPr>
        <p:spPr>
          <a:ln/>
        </p:spPr>
        <p:txBody>
          <a:bodyPr/>
          <a:lstStyle>
            <a:lvl1pPr>
              <a:defRPr/>
            </a:lvl1pPr>
          </a:lstStyle>
          <a:p>
            <a:pPr>
              <a:defRPr/>
            </a:pPr>
            <a:fld id="{BFAA4FE5-7F70-3649-9DD1-B0B20721D346}" type="slidenum">
              <a:rPr lang="it-IT"/>
              <a:pPr>
                <a:defRPr/>
              </a:pPr>
              <a:t>‹N›</a:t>
            </a:fld>
            <a:endParaRPr lang="it-IT"/>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it-IT"/>
          </a:p>
        </p:txBody>
      </p:sp>
      <p:sp>
        <p:nvSpPr>
          <p:cNvPr id="3" name="Rectangle 5"/>
          <p:cNvSpPr>
            <a:spLocks noGrp="1" noChangeArrowheads="1"/>
          </p:cNvSpPr>
          <p:nvPr>
            <p:ph type="ftr" sz="quarter" idx="11"/>
          </p:nvPr>
        </p:nvSpPr>
        <p:spPr>
          <a:ln/>
        </p:spPr>
        <p:txBody>
          <a:bodyPr/>
          <a:lstStyle>
            <a:lvl1pPr>
              <a:defRPr/>
            </a:lvl1pPr>
          </a:lstStyle>
          <a:p>
            <a:pPr>
              <a:defRPr/>
            </a:pPr>
            <a:endParaRPr lang="it-IT"/>
          </a:p>
        </p:txBody>
      </p:sp>
      <p:sp>
        <p:nvSpPr>
          <p:cNvPr id="4" name="Rectangle 6"/>
          <p:cNvSpPr>
            <a:spLocks noGrp="1" noChangeArrowheads="1"/>
          </p:cNvSpPr>
          <p:nvPr>
            <p:ph type="sldNum" sz="quarter" idx="12"/>
          </p:nvPr>
        </p:nvSpPr>
        <p:spPr>
          <a:ln/>
        </p:spPr>
        <p:txBody>
          <a:bodyPr/>
          <a:lstStyle>
            <a:lvl1pPr>
              <a:defRPr/>
            </a:lvl1pPr>
          </a:lstStyle>
          <a:p>
            <a:pPr>
              <a:defRPr/>
            </a:pPr>
            <a:fld id="{70F26123-0E90-314B-9363-BC257D4F988A}" type="slidenum">
              <a:rPr lang="it-IT"/>
              <a:pPr>
                <a:defRPr/>
              </a:pPr>
              <a:t>‹N›</a:t>
            </a:fld>
            <a:endParaRPr lang="it-IT"/>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p>
        </p:txBody>
      </p:sp>
      <p:sp>
        <p:nvSpPr>
          <p:cNvPr id="7" name="Rectangle 6"/>
          <p:cNvSpPr>
            <a:spLocks noGrp="1" noChangeArrowheads="1"/>
          </p:cNvSpPr>
          <p:nvPr>
            <p:ph type="sldNum" sz="quarter" idx="12"/>
          </p:nvPr>
        </p:nvSpPr>
        <p:spPr>
          <a:ln/>
        </p:spPr>
        <p:txBody>
          <a:bodyPr/>
          <a:lstStyle>
            <a:lvl1pPr>
              <a:defRPr/>
            </a:lvl1pPr>
          </a:lstStyle>
          <a:p>
            <a:pPr>
              <a:defRPr/>
            </a:pPr>
            <a:fld id="{880B87D1-D8DA-F34F-B9C2-197B96F59201}" type="slidenum">
              <a:rPr lang="it-IT"/>
              <a:pPr>
                <a:defRPr/>
              </a:pPr>
              <a:t>‹N›</a:t>
            </a:fld>
            <a:endParaRPr lang="it-IT"/>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p>
        </p:txBody>
      </p:sp>
      <p:sp>
        <p:nvSpPr>
          <p:cNvPr id="7" name="Rectangle 6"/>
          <p:cNvSpPr>
            <a:spLocks noGrp="1" noChangeArrowheads="1"/>
          </p:cNvSpPr>
          <p:nvPr>
            <p:ph type="sldNum" sz="quarter" idx="12"/>
          </p:nvPr>
        </p:nvSpPr>
        <p:spPr>
          <a:ln/>
        </p:spPr>
        <p:txBody>
          <a:bodyPr/>
          <a:lstStyle>
            <a:lvl1pPr>
              <a:defRPr/>
            </a:lvl1pPr>
          </a:lstStyle>
          <a:p>
            <a:pPr>
              <a:defRPr/>
            </a:pPr>
            <a:fld id="{B05E265B-E288-5E4A-91C7-6FDD26488B04}" type="slidenum">
              <a:rPr lang="it-IT"/>
              <a:pPr>
                <a:defRPr/>
              </a:pPr>
              <a:t>‹N›</a:t>
            </a:fld>
            <a:endParaRPr lang="it-IT"/>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B18E76E4-2C80-9E41-BAC5-81149B512981}" type="slidenum">
              <a:rPr lang="it-IT"/>
              <a:pPr>
                <a:defRPr/>
              </a:pPr>
              <a:t>‹N›</a:t>
            </a:fld>
            <a:endParaRPr lang="it-IT"/>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082805B5-8A3A-084F-8268-9C162A8A48DA}" type="slidenum">
              <a:rPr lang="it-IT"/>
              <a:pPr>
                <a:defRPr/>
              </a:pPr>
              <a:t>‹N›</a:t>
            </a:fld>
            <a:endParaRPr lang="it-IT"/>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1FE5D107-6306-FD47-B77F-40F7DFDF2E22}" type="slidenum">
              <a:rPr lang="it-IT"/>
              <a:pPr>
                <a:defRPr/>
              </a:pPr>
              <a:t>‹N›</a:t>
            </a:fld>
            <a:endParaRPr lang="it-IT"/>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530"/>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A2B24BF7-E276-EB45-9827-F616D0DACCC2}" type="slidenum">
              <a:rPr lang="it-IT">
                <a:solidFill>
                  <a:srgbClr val="000000"/>
                </a:solidFill>
              </a:rPr>
              <a:pPr>
                <a:defRPr/>
              </a:pPr>
              <a:t>‹N›</a:t>
            </a:fld>
            <a:endParaRPr lang="it-IT">
              <a:solidFill>
                <a:srgbClr val="000000"/>
              </a:solidFill>
            </a:endParaRPr>
          </a:p>
        </p:txBody>
      </p:sp>
    </p:spTree>
  </p:cSld>
  <p:clrMapOvr>
    <a:masterClrMapping/>
  </p:clrMapOvr>
  <p:transition spd="med">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BAEA8C9C-9964-B64F-AAEF-E24644E3B380}" type="slidenum">
              <a:rPr lang="it-IT">
                <a:solidFill>
                  <a:srgbClr val="000000"/>
                </a:solidFill>
              </a:rPr>
              <a:pPr>
                <a:defRPr/>
              </a:pPr>
              <a:t>‹N›</a:t>
            </a:fld>
            <a:endParaRPr lang="it-IT">
              <a:solidFill>
                <a:srgbClr val="000000"/>
              </a:solidFill>
            </a:endParaRPr>
          </a:p>
        </p:txBody>
      </p:sp>
    </p:spTree>
  </p:cSld>
  <p:clrMapOvr>
    <a:masterClrMapping/>
  </p:clrMapOvr>
  <p:transition spd="med">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584" y="4407005"/>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584"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E2EF721C-0657-7643-B739-08CA63E48940}" type="slidenum">
              <a:rPr lang="it-IT">
                <a:solidFill>
                  <a:srgbClr val="000000"/>
                </a:solidFill>
              </a:rPr>
              <a:pPr>
                <a:defRPr/>
              </a:pPr>
              <a:t>‹N›</a:t>
            </a:fld>
            <a:endParaRPr lang="it-IT">
              <a:solidFill>
                <a:srgbClr val="000000"/>
              </a:solidFill>
            </a:endParaRPr>
          </a:p>
        </p:txBody>
      </p:sp>
    </p:spTree>
  </p:cSld>
  <p:clrMapOvr>
    <a:masterClrMapping/>
  </p:clrMapOvr>
  <p:transition spd="med">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it-IT"/>
          </a:p>
        </p:txBody>
      </p:sp>
      <p:sp>
        <p:nvSpPr>
          <p:cNvPr id="8" name="Rectangle 5"/>
          <p:cNvSpPr>
            <a:spLocks noGrp="1" noChangeArrowheads="1"/>
          </p:cNvSpPr>
          <p:nvPr>
            <p:ph type="ftr" sz="quarter" idx="11"/>
          </p:nvPr>
        </p:nvSpPr>
        <p:spPr>
          <a:ln/>
        </p:spPr>
        <p:txBody>
          <a:bodyPr/>
          <a:lstStyle>
            <a:lvl1pPr>
              <a:defRPr/>
            </a:lvl1pPr>
          </a:lstStyle>
          <a:p>
            <a:pPr>
              <a:defRPr/>
            </a:pPr>
            <a:endParaRPr lang="it-IT"/>
          </a:p>
        </p:txBody>
      </p:sp>
      <p:sp>
        <p:nvSpPr>
          <p:cNvPr id="9" name="Rectangle 6"/>
          <p:cNvSpPr>
            <a:spLocks noGrp="1" noChangeArrowheads="1"/>
          </p:cNvSpPr>
          <p:nvPr>
            <p:ph type="sldNum" sz="quarter" idx="12"/>
          </p:nvPr>
        </p:nvSpPr>
        <p:spPr>
          <a:ln/>
        </p:spPr>
        <p:txBody>
          <a:bodyPr/>
          <a:lstStyle>
            <a:lvl1pPr>
              <a:defRPr/>
            </a:lvl1pPr>
          </a:lstStyle>
          <a:p>
            <a:pPr>
              <a:defRPr/>
            </a:pPr>
            <a:fld id="{21F7D0F9-3036-3042-97C5-0A8E71D245DB}" type="slidenum">
              <a:rPr lang="it-IT"/>
              <a:pPr>
                <a:defRPr/>
              </a:pPr>
              <a:t>‹N›</a:t>
            </a:fld>
            <a:endParaRPr lang="it-IT"/>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44" y="1981200"/>
            <a:ext cx="3820886"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37314" y="1981200"/>
            <a:ext cx="3820886"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pPr>
              <a:defRPr/>
            </a:pPr>
            <a:fld id="{A0A61919-8FAB-7846-B4A4-A98B726B826E}" type="slidenum">
              <a:rPr lang="it-IT">
                <a:solidFill>
                  <a:srgbClr val="000000"/>
                </a:solidFill>
              </a:rPr>
              <a:pPr>
                <a:defRPr/>
              </a:pPr>
              <a:t>‹N›</a:t>
            </a:fld>
            <a:endParaRPr lang="it-IT">
              <a:solidFill>
                <a:srgbClr val="000000"/>
              </a:solidFill>
            </a:endParaRPr>
          </a:p>
        </p:txBody>
      </p:sp>
    </p:spTree>
  </p:cSld>
  <p:clrMapOvr>
    <a:masterClrMapping/>
  </p:clrMapOvr>
  <p:transition spd="med">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45" y="1535113"/>
            <a:ext cx="4039961"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45" y="2174875"/>
            <a:ext cx="4039961"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524" y="1535113"/>
            <a:ext cx="4041321"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524" y="2174875"/>
            <a:ext cx="4041321"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p:txBody>
          <a:bodyPr/>
          <a:lstStyle>
            <a:lvl1pPr>
              <a:defRPr/>
            </a:lvl1pPr>
          </a:lstStyle>
          <a:p>
            <a:pPr>
              <a:defRPr/>
            </a:pPr>
            <a:fld id="{A62A0434-CA20-0740-A752-2426847DF414}" type="slidenum">
              <a:rPr lang="it-IT">
                <a:solidFill>
                  <a:srgbClr val="000000"/>
                </a:solidFill>
              </a:rPr>
              <a:pPr>
                <a:defRPr/>
              </a:pPr>
              <a:t>‹N›</a:t>
            </a:fld>
            <a:endParaRPr lang="it-IT">
              <a:solidFill>
                <a:srgbClr val="000000"/>
              </a:solidFill>
            </a:endParaRPr>
          </a:p>
        </p:txBody>
      </p:sp>
    </p:spTree>
  </p:cSld>
  <p:clrMapOvr>
    <a:masterClrMapping/>
  </p:clrMapOvr>
  <p:transition spd="med">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p:txBody>
          <a:bodyPr/>
          <a:lstStyle>
            <a:lvl1pPr>
              <a:defRPr/>
            </a:lvl1pPr>
          </a:lstStyle>
          <a:p>
            <a:pPr>
              <a:defRPr/>
            </a:pPr>
            <a:fld id="{D349A855-4C5C-BD4B-9DBF-ABE049C0EC38}" type="slidenum">
              <a:rPr lang="it-IT">
                <a:solidFill>
                  <a:srgbClr val="000000"/>
                </a:solidFill>
              </a:rPr>
              <a:pPr>
                <a:defRPr/>
              </a:pPr>
              <a:t>‹N›</a:t>
            </a:fld>
            <a:endParaRPr lang="it-IT">
              <a:solidFill>
                <a:srgbClr val="000000"/>
              </a:solidFill>
            </a:endParaRPr>
          </a:p>
        </p:txBody>
      </p:sp>
    </p:spTree>
  </p:cSld>
  <p:clrMapOvr>
    <a:masterClrMapping/>
  </p:clrMapOvr>
  <p:transition spd="med">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p:txBody>
          <a:bodyPr/>
          <a:lstStyle>
            <a:lvl1pPr>
              <a:defRPr/>
            </a:lvl1pPr>
          </a:lstStyle>
          <a:p>
            <a:pPr>
              <a:defRPr/>
            </a:pPr>
            <a:fld id="{42B51DB5-DFF3-6F42-9C91-787B28BCCAD9}" type="slidenum">
              <a:rPr lang="it-IT">
                <a:solidFill>
                  <a:srgbClr val="000000"/>
                </a:solidFill>
              </a:rPr>
              <a:pPr>
                <a:defRPr/>
              </a:pPr>
              <a:t>‹N›</a:t>
            </a:fld>
            <a:endParaRPr lang="it-IT">
              <a:solidFill>
                <a:srgbClr val="000000"/>
              </a:solidFill>
            </a:endParaRPr>
          </a:p>
        </p:txBody>
      </p:sp>
    </p:spTree>
  </p:cSld>
  <p:clrMapOvr>
    <a:masterClrMapping/>
  </p:clrMapOvr>
  <p:transition spd="med">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540"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4642" y="273155"/>
            <a:ext cx="5112203"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3"/>
            <a:ext cx="3008540"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pPr>
              <a:defRPr/>
            </a:pPr>
            <a:fld id="{A31B62F0-01C6-F040-B8F5-A80CA8CB9985}" type="slidenum">
              <a:rPr lang="it-IT">
                <a:solidFill>
                  <a:srgbClr val="000000"/>
                </a:solidFill>
              </a:rPr>
              <a:pPr>
                <a:defRPr/>
              </a:pPr>
              <a:t>‹N›</a:t>
            </a:fld>
            <a:endParaRPr lang="it-IT">
              <a:solidFill>
                <a:srgbClr val="000000"/>
              </a:solidFill>
            </a:endParaRPr>
          </a:p>
        </p:txBody>
      </p:sp>
    </p:spTree>
  </p:cSld>
  <p:clrMapOvr>
    <a:masterClrMapping/>
  </p:clrMapOvr>
  <p:transition spd="med">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061"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061"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061"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pPr>
              <a:defRPr/>
            </a:pPr>
            <a:fld id="{82596568-18F2-7647-9621-4665586D04C3}" type="slidenum">
              <a:rPr lang="it-IT">
                <a:solidFill>
                  <a:srgbClr val="000000"/>
                </a:solidFill>
              </a:rPr>
              <a:pPr>
                <a:defRPr/>
              </a:pPr>
              <a:t>‹N›</a:t>
            </a:fld>
            <a:endParaRPr lang="it-IT">
              <a:solidFill>
                <a:srgbClr val="000000"/>
              </a:solidFill>
            </a:endParaRPr>
          </a:p>
        </p:txBody>
      </p:sp>
    </p:spTree>
  </p:cSld>
  <p:clrMapOvr>
    <a:masterClrMapping/>
  </p:clrMapOvr>
  <p:transition spd="med">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1AB59A22-CED2-5845-87F5-B12D70DA309E}" type="slidenum">
              <a:rPr lang="it-IT">
                <a:solidFill>
                  <a:srgbClr val="000000"/>
                </a:solidFill>
              </a:rPr>
              <a:pPr>
                <a:defRPr/>
              </a:pPr>
              <a:t>‹N›</a:t>
            </a:fld>
            <a:endParaRPr lang="it-IT">
              <a:solidFill>
                <a:srgbClr val="000000"/>
              </a:solidFill>
            </a:endParaRPr>
          </a:p>
        </p:txBody>
      </p:sp>
    </p:spTree>
  </p:cSld>
  <p:clrMapOvr>
    <a:masterClrMapping/>
  </p:clrMapOvr>
  <p:transition spd="med">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45" y="609600"/>
            <a:ext cx="5698671"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9126B39F-77B7-8940-B8F4-7E91D4557151}" type="slidenum">
              <a:rPr lang="it-IT">
                <a:solidFill>
                  <a:srgbClr val="000000"/>
                </a:solidFill>
              </a:rPr>
              <a:pPr>
                <a:defRPr/>
              </a:pPr>
              <a:t>‹N›</a:t>
            </a:fld>
            <a:endParaRPr lang="it-IT">
              <a:solidFill>
                <a:srgbClr val="000000"/>
              </a:solidFill>
            </a:endParaRPr>
          </a:p>
        </p:txBody>
      </p:sp>
    </p:spTree>
  </p:cSld>
  <p:clrMapOvr>
    <a:masterClrMapping/>
  </p:clrMapOvr>
  <p:transition spd="med">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it-IT"/>
          </a:p>
        </p:txBody>
      </p:sp>
      <p:sp>
        <p:nvSpPr>
          <p:cNvPr id="4" name="Rectangle 5"/>
          <p:cNvSpPr>
            <a:spLocks noGrp="1" noChangeArrowheads="1"/>
          </p:cNvSpPr>
          <p:nvPr>
            <p:ph type="ftr" sz="quarter" idx="11"/>
          </p:nvPr>
        </p:nvSpPr>
        <p:spPr>
          <a:ln/>
        </p:spPr>
        <p:txBody>
          <a:bodyPr/>
          <a:lstStyle>
            <a:lvl1pPr>
              <a:defRPr/>
            </a:lvl1pPr>
          </a:lstStyle>
          <a:p>
            <a:pPr>
              <a:defRPr/>
            </a:pPr>
            <a:endParaRPr lang="it-IT"/>
          </a:p>
        </p:txBody>
      </p:sp>
      <p:sp>
        <p:nvSpPr>
          <p:cNvPr id="5" name="Rectangle 6"/>
          <p:cNvSpPr>
            <a:spLocks noGrp="1" noChangeArrowheads="1"/>
          </p:cNvSpPr>
          <p:nvPr>
            <p:ph type="sldNum" sz="quarter" idx="12"/>
          </p:nvPr>
        </p:nvSpPr>
        <p:spPr>
          <a:ln/>
        </p:spPr>
        <p:txBody>
          <a:bodyPr/>
          <a:lstStyle>
            <a:lvl1pPr>
              <a:defRPr/>
            </a:lvl1pPr>
          </a:lstStyle>
          <a:p>
            <a:pPr>
              <a:defRPr/>
            </a:pPr>
            <a:fld id="{97344C84-EDFF-0848-B182-19E2BF403539}" type="slidenum">
              <a:rPr lang="it-IT"/>
              <a:pPr>
                <a:defRPr/>
              </a:pPr>
              <a:t>‹N›</a:t>
            </a:fld>
            <a:endParaRPr lang="it-IT"/>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it-IT"/>
          </a:p>
        </p:txBody>
      </p:sp>
      <p:sp>
        <p:nvSpPr>
          <p:cNvPr id="3" name="Rectangle 5"/>
          <p:cNvSpPr>
            <a:spLocks noGrp="1" noChangeArrowheads="1"/>
          </p:cNvSpPr>
          <p:nvPr>
            <p:ph type="ftr" sz="quarter" idx="11"/>
          </p:nvPr>
        </p:nvSpPr>
        <p:spPr>
          <a:ln/>
        </p:spPr>
        <p:txBody>
          <a:bodyPr/>
          <a:lstStyle>
            <a:lvl1pPr>
              <a:defRPr/>
            </a:lvl1pPr>
          </a:lstStyle>
          <a:p>
            <a:pPr>
              <a:defRPr/>
            </a:pPr>
            <a:endParaRPr lang="it-IT"/>
          </a:p>
        </p:txBody>
      </p:sp>
      <p:sp>
        <p:nvSpPr>
          <p:cNvPr id="4" name="Rectangle 6"/>
          <p:cNvSpPr>
            <a:spLocks noGrp="1" noChangeArrowheads="1"/>
          </p:cNvSpPr>
          <p:nvPr>
            <p:ph type="sldNum" sz="quarter" idx="12"/>
          </p:nvPr>
        </p:nvSpPr>
        <p:spPr>
          <a:ln/>
        </p:spPr>
        <p:txBody>
          <a:bodyPr/>
          <a:lstStyle>
            <a:lvl1pPr>
              <a:defRPr/>
            </a:lvl1pPr>
          </a:lstStyle>
          <a:p>
            <a:pPr>
              <a:defRPr/>
            </a:pPr>
            <a:fld id="{74A0B651-D2EC-0144-8F2F-90D5930AA13A}" type="slidenum">
              <a:rPr lang="it-IT"/>
              <a:pPr>
                <a:defRPr/>
              </a:pPr>
              <a:t>‹N›</a:t>
            </a:fld>
            <a:endParaRPr lang="it-IT"/>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p>
        </p:txBody>
      </p:sp>
      <p:sp>
        <p:nvSpPr>
          <p:cNvPr id="7" name="Rectangle 6"/>
          <p:cNvSpPr>
            <a:spLocks noGrp="1" noChangeArrowheads="1"/>
          </p:cNvSpPr>
          <p:nvPr>
            <p:ph type="sldNum" sz="quarter" idx="12"/>
          </p:nvPr>
        </p:nvSpPr>
        <p:spPr>
          <a:ln/>
        </p:spPr>
        <p:txBody>
          <a:bodyPr/>
          <a:lstStyle>
            <a:lvl1pPr>
              <a:defRPr/>
            </a:lvl1pPr>
          </a:lstStyle>
          <a:p>
            <a:pPr>
              <a:defRPr/>
            </a:pPr>
            <a:fld id="{31E463EC-AFB4-144F-8B10-EE4B5951EA67}" type="slidenum">
              <a:rPr lang="it-IT"/>
              <a:pPr>
                <a:defRPr/>
              </a:pPr>
              <a:t>‹N›</a:t>
            </a:fld>
            <a:endParaRPr lang="it-IT"/>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p>
        </p:txBody>
      </p:sp>
      <p:sp>
        <p:nvSpPr>
          <p:cNvPr id="7" name="Rectangle 6"/>
          <p:cNvSpPr>
            <a:spLocks noGrp="1" noChangeArrowheads="1"/>
          </p:cNvSpPr>
          <p:nvPr>
            <p:ph type="sldNum" sz="quarter" idx="12"/>
          </p:nvPr>
        </p:nvSpPr>
        <p:spPr>
          <a:ln/>
        </p:spPr>
        <p:txBody>
          <a:bodyPr/>
          <a:lstStyle>
            <a:lvl1pPr>
              <a:defRPr/>
            </a:lvl1pPr>
          </a:lstStyle>
          <a:p>
            <a:pPr>
              <a:defRPr/>
            </a:pPr>
            <a:fld id="{37DA8642-183D-404D-B468-32AB370E595C}" type="slidenum">
              <a:rPr lang="it-IT"/>
              <a:pPr>
                <a:defRPr/>
              </a:pPr>
              <a:t>‹N›</a:t>
            </a:fld>
            <a:endParaRPr lang="it-IT"/>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theme" Target="../theme/theme4.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5.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A3A3A3"/>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it-IT"/>
              <a:t>Fare clic per modificare stile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0">
                <a:solidFill>
                  <a:schemeClr val="tx1"/>
                </a:solidFill>
              </a:defRPr>
            </a:lvl1pPr>
          </a:lstStyle>
          <a:p>
            <a:pPr>
              <a:defRPr/>
            </a:pPr>
            <a:endParaRPr lang="it-IT"/>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solidFill>
                  <a:schemeClr val="tx1"/>
                </a:solidFill>
              </a:defRPr>
            </a:lvl1pPr>
          </a:lstStyle>
          <a:p>
            <a:pPr>
              <a:defRPr/>
            </a:pPr>
            <a:endParaRPr lang="it-IT"/>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solidFill>
                  <a:schemeClr val="tx1"/>
                </a:solidFill>
              </a:defRPr>
            </a:lvl1pPr>
          </a:lstStyle>
          <a:p>
            <a:pPr>
              <a:defRPr/>
            </a:pPr>
            <a:fld id="{E9567682-49FF-054F-BBBF-2352D85F6AE5}" type="slidenum">
              <a:rPr lang="it-IT"/>
              <a:pPr>
                <a:defRPr/>
              </a:pPr>
              <a:t>‹N›</a:t>
            </a:fld>
            <a:endParaRPr lang="it-IT"/>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5" name="Text Box 1"/>
          <p:cNvSpPr txBox="1">
            <a:spLocks noGrp="1" noChangeArrowheads="1"/>
          </p:cNvSpPr>
          <p:nvPr>
            <p:ph type="sldNum" sz="quarter" idx="4"/>
          </p:nvPr>
        </p:nvSpPr>
        <p:spPr bwMode="auto">
          <a:xfrm>
            <a:off x="8442325" y="6467475"/>
            <a:ext cx="244475" cy="254000"/>
          </a:xfrm>
          <a:prstGeom prst="rect">
            <a:avLst/>
          </a:prstGeom>
          <a:noFill/>
          <a:ln w="12700">
            <a:noFill/>
            <a:miter lim="800000"/>
            <a:headEnd/>
            <a:tailEnd/>
          </a:ln>
          <a:effectLst/>
        </p:spPr>
        <p:txBody>
          <a:bodyPr vert="horz" wrap="none" lIns="91440" tIns="45720" rIns="91440" bIns="45720" numCol="1" anchor="ctr" anchorCtr="0" compatLnSpc="1">
            <a:prstTxWarp prst="textNoShape">
              <a:avLst/>
            </a:prstTxWarp>
          </a:bodyPr>
          <a:lstStyle>
            <a:lvl1pPr algn="r">
              <a:defRPr sz="1200">
                <a:solidFill>
                  <a:schemeClr val="tx1"/>
                </a:solidFill>
                <a:latin typeface="+mn-lt"/>
                <a:ea typeface="Calibri" pitchFamily="-1" charset="0"/>
                <a:cs typeface="Calibri" pitchFamily="-1" charset="0"/>
                <a:sym typeface="Calibri" pitchFamily="-1" charset="0"/>
              </a:defRPr>
            </a:lvl1pPr>
          </a:lstStyle>
          <a:p>
            <a:pPr>
              <a:defRPr/>
            </a:pPr>
            <a:fld id="{CFB3BC18-615E-5541-BB0F-3068548082C5}" type="slidenum">
              <a:rPr lang="en-US"/>
              <a:pPr>
                <a:defRPr/>
              </a:pPr>
              <a:t>‹N›</a:t>
            </a:fld>
            <a:endParaRPr lang="en-US"/>
          </a:p>
        </p:txBody>
      </p:sp>
    </p:spTree>
  </p:cSld>
  <p:clrMap bg1="dk2" tx1="lt1" bg2="dk1" tx2="lt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ransition/>
  <p:hf hdr="0" ftr="0" dt="0"/>
  <p:txStyles>
    <p:titleStyle>
      <a:lvl1pPr algn="ctr" rtl="0" eaLnBrk="0" fontAlgn="base" hangingPunct="0">
        <a:spcBef>
          <a:spcPct val="0"/>
        </a:spcBef>
        <a:spcAft>
          <a:spcPct val="0"/>
        </a:spcAft>
        <a:defRPr sz="4400">
          <a:solidFill>
            <a:schemeClr val="tx1"/>
          </a:solidFill>
          <a:latin typeface="+mj-lt"/>
          <a:ea typeface="+mj-ea"/>
          <a:cs typeface="+mj-cs"/>
          <a:sym typeface="Calibri" pitchFamily="-1" charset="0"/>
        </a:defRPr>
      </a:lvl1pPr>
      <a:lvl2pPr algn="ctr" rtl="0" eaLnBrk="0" fontAlgn="base" hangingPunct="0">
        <a:spcBef>
          <a:spcPct val="0"/>
        </a:spcBef>
        <a:spcAft>
          <a:spcPct val="0"/>
        </a:spcAft>
        <a:defRPr sz="4400">
          <a:solidFill>
            <a:schemeClr val="tx1"/>
          </a:solidFill>
          <a:latin typeface="Calibri" pitchFamily="-1" charset="0"/>
          <a:ea typeface="ヒラギノ角ゴ ProN W3" pitchFamily="-1" charset="-128"/>
          <a:cs typeface="ヒラギノ角ゴ ProN W3" pitchFamily="-1" charset="-128"/>
          <a:sym typeface="Calibri" pitchFamily="-1" charset="0"/>
        </a:defRPr>
      </a:lvl2pPr>
      <a:lvl3pPr algn="ctr" rtl="0" eaLnBrk="0" fontAlgn="base" hangingPunct="0">
        <a:spcBef>
          <a:spcPct val="0"/>
        </a:spcBef>
        <a:spcAft>
          <a:spcPct val="0"/>
        </a:spcAft>
        <a:defRPr sz="4400">
          <a:solidFill>
            <a:schemeClr val="tx1"/>
          </a:solidFill>
          <a:latin typeface="Calibri" pitchFamily="-1" charset="0"/>
          <a:ea typeface="ヒラギノ角ゴ ProN W3" pitchFamily="-1" charset="-128"/>
          <a:cs typeface="ヒラギノ角ゴ ProN W3" pitchFamily="-1" charset="-128"/>
          <a:sym typeface="Calibri" pitchFamily="-1" charset="0"/>
        </a:defRPr>
      </a:lvl3pPr>
      <a:lvl4pPr algn="ctr" rtl="0" eaLnBrk="0" fontAlgn="base" hangingPunct="0">
        <a:spcBef>
          <a:spcPct val="0"/>
        </a:spcBef>
        <a:spcAft>
          <a:spcPct val="0"/>
        </a:spcAft>
        <a:defRPr sz="4400">
          <a:solidFill>
            <a:schemeClr val="tx1"/>
          </a:solidFill>
          <a:latin typeface="Calibri" pitchFamily="-1" charset="0"/>
          <a:ea typeface="ヒラギノ角ゴ ProN W3" pitchFamily="-1" charset="-128"/>
          <a:cs typeface="ヒラギノ角ゴ ProN W3" pitchFamily="-1" charset="-128"/>
          <a:sym typeface="Calibri" pitchFamily="-1" charset="0"/>
        </a:defRPr>
      </a:lvl4pPr>
      <a:lvl5pPr algn="ctr" rtl="0" eaLnBrk="0" fontAlgn="base" hangingPunct="0">
        <a:spcBef>
          <a:spcPct val="0"/>
        </a:spcBef>
        <a:spcAft>
          <a:spcPct val="0"/>
        </a:spcAft>
        <a:defRPr sz="4400">
          <a:solidFill>
            <a:schemeClr val="tx1"/>
          </a:solidFill>
          <a:latin typeface="Calibri" pitchFamily="-1" charset="0"/>
          <a:ea typeface="ヒラギノ角ゴ ProN W3" pitchFamily="-1" charset="-128"/>
          <a:cs typeface="ヒラギノ角ゴ ProN W3" pitchFamily="-1" charset="-128"/>
          <a:sym typeface="Calibri" pitchFamily="-1" charset="0"/>
        </a:defRPr>
      </a:lvl5pPr>
      <a:lvl6pPr marL="457200" algn="ctr" rtl="0" fontAlgn="base">
        <a:spcBef>
          <a:spcPct val="0"/>
        </a:spcBef>
        <a:spcAft>
          <a:spcPct val="0"/>
        </a:spcAft>
        <a:defRPr sz="4400">
          <a:solidFill>
            <a:schemeClr val="tx1"/>
          </a:solidFill>
          <a:latin typeface="Calibri" pitchFamily="-1" charset="0"/>
          <a:ea typeface="ヒラギノ角ゴ ProN W3" pitchFamily="-1" charset="-128"/>
          <a:cs typeface="ヒラギノ角ゴ ProN W3" pitchFamily="-1" charset="-128"/>
          <a:sym typeface="Calibri" pitchFamily="-1" charset="0"/>
        </a:defRPr>
      </a:lvl6pPr>
      <a:lvl7pPr marL="914400" algn="ctr" rtl="0" fontAlgn="base">
        <a:spcBef>
          <a:spcPct val="0"/>
        </a:spcBef>
        <a:spcAft>
          <a:spcPct val="0"/>
        </a:spcAft>
        <a:defRPr sz="4400">
          <a:solidFill>
            <a:schemeClr val="tx1"/>
          </a:solidFill>
          <a:latin typeface="Calibri" pitchFamily="-1" charset="0"/>
          <a:ea typeface="ヒラギノ角ゴ ProN W3" pitchFamily="-1" charset="-128"/>
          <a:cs typeface="ヒラギノ角ゴ ProN W3" pitchFamily="-1" charset="-128"/>
          <a:sym typeface="Calibri" pitchFamily="-1" charset="0"/>
        </a:defRPr>
      </a:lvl7pPr>
      <a:lvl8pPr marL="1371600" algn="ctr" rtl="0" fontAlgn="base">
        <a:spcBef>
          <a:spcPct val="0"/>
        </a:spcBef>
        <a:spcAft>
          <a:spcPct val="0"/>
        </a:spcAft>
        <a:defRPr sz="4400">
          <a:solidFill>
            <a:schemeClr val="tx1"/>
          </a:solidFill>
          <a:latin typeface="Calibri" pitchFamily="-1" charset="0"/>
          <a:ea typeface="ヒラギノ角ゴ ProN W3" pitchFamily="-1" charset="-128"/>
          <a:cs typeface="ヒラギノ角ゴ ProN W3" pitchFamily="-1" charset="-128"/>
          <a:sym typeface="Calibri" pitchFamily="-1" charset="0"/>
        </a:defRPr>
      </a:lvl8pPr>
      <a:lvl9pPr marL="1828800" algn="ctr" rtl="0" fontAlgn="base">
        <a:spcBef>
          <a:spcPct val="0"/>
        </a:spcBef>
        <a:spcAft>
          <a:spcPct val="0"/>
        </a:spcAft>
        <a:defRPr sz="4400">
          <a:solidFill>
            <a:schemeClr val="tx1"/>
          </a:solidFill>
          <a:latin typeface="Calibri" pitchFamily="-1" charset="0"/>
          <a:ea typeface="ヒラギノ角ゴ ProN W3" pitchFamily="-1" charset="-128"/>
          <a:cs typeface="ヒラギノ角ゴ ProN W3" pitchFamily="-1" charset="-128"/>
          <a:sym typeface="Calibri" pitchFamily="-1" charset="0"/>
        </a:defRPr>
      </a:lvl9pPr>
    </p:titleStyle>
    <p:bodyStyle>
      <a:lvl1pPr marL="342900" indent="-342900" algn="l" rtl="0" eaLnBrk="0" fontAlgn="base" hangingPunct="0">
        <a:spcBef>
          <a:spcPts val="800"/>
        </a:spcBef>
        <a:spcAft>
          <a:spcPct val="0"/>
        </a:spcAft>
        <a:buClr>
          <a:srgbClr val="FFFFFF"/>
        </a:buClr>
        <a:buSzPct val="100000"/>
        <a:buFont typeface="Arial" pitchFamily="-1" charset="0"/>
        <a:buChar char="•"/>
        <a:defRPr sz="3200">
          <a:solidFill>
            <a:schemeClr val="tx1"/>
          </a:solidFill>
          <a:latin typeface="+mn-lt"/>
          <a:ea typeface="+mn-ea"/>
          <a:cs typeface="+mn-cs"/>
          <a:sym typeface="Calibri" pitchFamily="-1" charset="0"/>
        </a:defRPr>
      </a:lvl1pPr>
      <a:lvl2pPr marL="742950" indent="-285750" algn="l" rtl="0" eaLnBrk="0" fontAlgn="base" hangingPunct="0">
        <a:spcBef>
          <a:spcPts val="700"/>
        </a:spcBef>
        <a:spcAft>
          <a:spcPct val="0"/>
        </a:spcAft>
        <a:buClr>
          <a:srgbClr val="FFFFFF"/>
        </a:buClr>
        <a:buSzPct val="100000"/>
        <a:buFont typeface="Arial" pitchFamily="-1" charset="0"/>
        <a:buChar char="–"/>
        <a:defRPr sz="2800">
          <a:solidFill>
            <a:schemeClr val="tx1"/>
          </a:solidFill>
          <a:latin typeface="+mn-lt"/>
          <a:ea typeface="+mn-ea"/>
          <a:cs typeface="+mn-cs"/>
          <a:sym typeface="Calibri" pitchFamily="-1" charset="0"/>
        </a:defRPr>
      </a:lvl2pPr>
      <a:lvl3pPr marL="1143000" indent="-228600" algn="l" rtl="0" eaLnBrk="0" fontAlgn="base" hangingPunct="0">
        <a:spcBef>
          <a:spcPts val="600"/>
        </a:spcBef>
        <a:spcAft>
          <a:spcPct val="0"/>
        </a:spcAft>
        <a:buClr>
          <a:srgbClr val="FFFFFF"/>
        </a:buClr>
        <a:buSzPct val="100000"/>
        <a:buFont typeface="Arial" pitchFamily="-1" charset="0"/>
        <a:buChar char="•"/>
        <a:defRPr sz="2400">
          <a:solidFill>
            <a:schemeClr val="tx1"/>
          </a:solidFill>
          <a:latin typeface="+mn-lt"/>
          <a:ea typeface="+mn-ea"/>
          <a:cs typeface="+mn-cs"/>
          <a:sym typeface="Calibri" pitchFamily="-1" charset="0"/>
        </a:defRPr>
      </a:lvl3pPr>
      <a:lvl4pPr marL="1600200" indent="-228600" algn="l" rtl="0" eaLnBrk="0" fontAlgn="base" hangingPunct="0">
        <a:spcBef>
          <a:spcPts val="500"/>
        </a:spcBef>
        <a:spcAft>
          <a:spcPct val="0"/>
        </a:spcAft>
        <a:buClr>
          <a:srgbClr val="FFFFFF"/>
        </a:buClr>
        <a:buSzPct val="100000"/>
        <a:buFont typeface="Arial" pitchFamily="-1" charset="0"/>
        <a:buChar char="–"/>
        <a:defRPr sz="2000">
          <a:solidFill>
            <a:schemeClr val="tx1"/>
          </a:solidFill>
          <a:latin typeface="+mn-lt"/>
          <a:ea typeface="+mn-ea"/>
          <a:cs typeface="+mn-cs"/>
          <a:sym typeface="Calibri" pitchFamily="-1" charset="0"/>
        </a:defRPr>
      </a:lvl4pPr>
      <a:lvl5pPr marL="2057400" indent="-228600" algn="l" rtl="0" eaLnBrk="0" fontAlgn="base" hangingPunct="0">
        <a:spcBef>
          <a:spcPts val="500"/>
        </a:spcBef>
        <a:spcAft>
          <a:spcPct val="0"/>
        </a:spcAft>
        <a:buClr>
          <a:srgbClr val="FFFFFF"/>
        </a:buClr>
        <a:buSzPct val="100000"/>
        <a:buFont typeface="Arial" pitchFamily="-1" charset="0"/>
        <a:buChar char="»"/>
        <a:defRPr sz="2000">
          <a:solidFill>
            <a:schemeClr val="tx1"/>
          </a:solidFill>
          <a:latin typeface="+mn-lt"/>
          <a:ea typeface="+mn-ea"/>
          <a:cs typeface="+mn-cs"/>
          <a:sym typeface="Calibri" pitchFamily="-1" charset="0"/>
        </a:defRPr>
      </a:lvl5pPr>
      <a:lvl6pPr marL="2514600" indent="-228600" algn="l" rtl="0" fontAlgn="base">
        <a:spcBef>
          <a:spcPts val="500"/>
        </a:spcBef>
        <a:spcAft>
          <a:spcPct val="0"/>
        </a:spcAft>
        <a:buClr>
          <a:srgbClr val="FFFFFF"/>
        </a:buClr>
        <a:buSzPct val="100000"/>
        <a:buFont typeface="Arial" pitchFamily="-1" charset="0"/>
        <a:buChar char="»"/>
        <a:defRPr sz="2000">
          <a:solidFill>
            <a:schemeClr val="tx1"/>
          </a:solidFill>
          <a:latin typeface="+mn-lt"/>
          <a:ea typeface="+mn-ea"/>
          <a:cs typeface="+mn-cs"/>
          <a:sym typeface="Calibri" pitchFamily="-1" charset="0"/>
        </a:defRPr>
      </a:lvl6pPr>
      <a:lvl7pPr marL="2971800" indent="-228600" algn="l" rtl="0" fontAlgn="base">
        <a:spcBef>
          <a:spcPts val="500"/>
        </a:spcBef>
        <a:spcAft>
          <a:spcPct val="0"/>
        </a:spcAft>
        <a:buClr>
          <a:srgbClr val="FFFFFF"/>
        </a:buClr>
        <a:buSzPct val="100000"/>
        <a:buFont typeface="Arial" pitchFamily="-1" charset="0"/>
        <a:buChar char="»"/>
        <a:defRPr sz="2000">
          <a:solidFill>
            <a:schemeClr val="tx1"/>
          </a:solidFill>
          <a:latin typeface="+mn-lt"/>
          <a:ea typeface="+mn-ea"/>
          <a:cs typeface="+mn-cs"/>
          <a:sym typeface="Calibri" pitchFamily="-1" charset="0"/>
        </a:defRPr>
      </a:lvl7pPr>
      <a:lvl8pPr marL="3429000" indent="-228600" algn="l" rtl="0" fontAlgn="base">
        <a:spcBef>
          <a:spcPts val="500"/>
        </a:spcBef>
        <a:spcAft>
          <a:spcPct val="0"/>
        </a:spcAft>
        <a:buClr>
          <a:srgbClr val="FFFFFF"/>
        </a:buClr>
        <a:buSzPct val="100000"/>
        <a:buFont typeface="Arial" pitchFamily="-1" charset="0"/>
        <a:buChar char="»"/>
        <a:defRPr sz="2000">
          <a:solidFill>
            <a:schemeClr val="tx1"/>
          </a:solidFill>
          <a:latin typeface="+mn-lt"/>
          <a:ea typeface="+mn-ea"/>
          <a:cs typeface="+mn-cs"/>
          <a:sym typeface="Calibri" pitchFamily="-1" charset="0"/>
        </a:defRPr>
      </a:lvl8pPr>
      <a:lvl9pPr marL="3886200" indent="-228600" algn="l" rtl="0" fontAlgn="base">
        <a:spcBef>
          <a:spcPts val="500"/>
        </a:spcBef>
        <a:spcAft>
          <a:spcPct val="0"/>
        </a:spcAft>
        <a:buClr>
          <a:srgbClr val="FFFFFF"/>
        </a:buClr>
        <a:buSzPct val="100000"/>
        <a:buFont typeface="Arial" pitchFamily="-1" charset="0"/>
        <a:buChar char="»"/>
        <a:defRPr sz="2000">
          <a:solidFill>
            <a:schemeClr val="tx1"/>
          </a:solidFill>
          <a:latin typeface="+mn-lt"/>
          <a:ea typeface="+mn-ea"/>
          <a:cs typeface="+mn-cs"/>
          <a:sym typeface="Calibri" pitchFamily="-1"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ea typeface="+mn-ea"/>
                <a:cs typeface="+mn-cs"/>
              </a:defRPr>
            </a:lvl1pPr>
          </a:lstStyle>
          <a:p>
            <a:pPr>
              <a:defRPr/>
            </a:pPr>
            <a:fld id="{F19CBA0D-AC2D-8B40-91E0-EF7D552FE70E}" type="datetime1">
              <a:rPr lang="en-US"/>
              <a:pPr>
                <a:defRPr/>
              </a:pPr>
              <a:t>7/2/2012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smtClean="0">
                <a:solidFill>
                  <a:schemeClr val="tx1">
                    <a:tint val="75000"/>
                  </a:schemeClr>
                </a:solidFill>
                <a:latin typeface="+mn-lt"/>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ea typeface="+mn-ea"/>
                <a:cs typeface="+mn-cs"/>
              </a:defRPr>
            </a:lvl1pPr>
          </a:lstStyle>
          <a:p>
            <a:pPr>
              <a:defRPr/>
            </a:pPr>
            <a:fld id="{B002398A-1880-7B42-BADD-6B14705A205A}" type="slidenum">
              <a:rPr lang="en-US"/>
              <a:pPr>
                <a:defRPr/>
              </a:pPr>
              <a:t>‹N›</a:t>
            </a:fld>
            <a:endParaRPr lang="en-US"/>
          </a:p>
        </p:txBody>
      </p:sp>
    </p:spTree>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ctr" defTabSz="457200" rtl="0" fontAlgn="base">
        <a:spcBef>
          <a:spcPct val="0"/>
        </a:spcBef>
        <a:spcAft>
          <a:spcPct val="0"/>
        </a:spcAft>
        <a:defRPr sz="4400" kern="1200">
          <a:solidFill>
            <a:schemeClr val="tx1"/>
          </a:solidFill>
          <a:latin typeface="+mj-lt"/>
          <a:ea typeface="ＭＳ Ｐゴシック" charset="-128"/>
          <a:cs typeface="ＭＳ Ｐゴシック" charset="-128"/>
        </a:defRPr>
      </a:lvl1pPr>
      <a:lvl2pPr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2pPr>
      <a:lvl3pPr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3pPr>
      <a:lvl4pPr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4pPr>
      <a:lvl5pPr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5pPr>
      <a:lvl6pPr marL="4572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6pPr>
      <a:lvl7pPr marL="9144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7pPr>
      <a:lvl8pPr marL="13716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8pPr>
      <a:lvl9pPr marL="18288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9pPr>
    </p:titleStyle>
    <p:bodyStyle>
      <a:lvl1pPr marL="342900" indent="-342900" algn="l" defTabSz="457200" rtl="0" fontAlgn="base">
        <a:spcBef>
          <a:spcPct val="20000"/>
        </a:spcBef>
        <a:spcAft>
          <a:spcPct val="0"/>
        </a:spcAft>
        <a:buFont typeface="Arial" charset="0"/>
        <a:buChar char="•"/>
        <a:defRPr sz="3200" kern="1200">
          <a:solidFill>
            <a:schemeClr val="tx1"/>
          </a:solidFill>
          <a:latin typeface="+mn-lt"/>
          <a:ea typeface="ＭＳ Ｐゴシック" charset="-128"/>
          <a:cs typeface="ＭＳ Ｐゴシック" charset="-128"/>
        </a:defRPr>
      </a:lvl1pPr>
      <a:lvl2pPr marL="742950" indent="-285750" algn="l" defTabSz="457200" rtl="0" fontAlgn="base">
        <a:spcBef>
          <a:spcPct val="20000"/>
        </a:spcBef>
        <a:spcAft>
          <a:spcPct val="0"/>
        </a:spcAft>
        <a:buFont typeface="Arial" charset="0"/>
        <a:buChar char="–"/>
        <a:defRPr sz="2800" kern="1200">
          <a:solidFill>
            <a:schemeClr val="tx1"/>
          </a:solidFill>
          <a:latin typeface="+mn-lt"/>
          <a:ea typeface="ＭＳ Ｐゴシック" charset="-128"/>
          <a:cs typeface="+mn-cs"/>
        </a:defRPr>
      </a:lvl2pPr>
      <a:lvl3pPr marL="1143000" indent="-228600" algn="l" defTabSz="457200" rtl="0" fontAlgn="base">
        <a:spcBef>
          <a:spcPct val="20000"/>
        </a:spcBef>
        <a:spcAft>
          <a:spcPct val="0"/>
        </a:spcAft>
        <a:buFont typeface="Arial" charset="0"/>
        <a:buChar char="•"/>
        <a:defRPr sz="2400" kern="1200">
          <a:solidFill>
            <a:schemeClr val="tx1"/>
          </a:solidFill>
          <a:latin typeface="+mn-lt"/>
          <a:ea typeface="ＭＳ Ｐゴシック" charset="-128"/>
          <a:cs typeface="+mn-cs"/>
        </a:defRPr>
      </a:lvl3pPr>
      <a:lvl4pPr marL="1600200" indent="-228600" algn="l" defTabSz="457200" rtl="0" fontAlgn="base">
        <a:spcBef>
          <a:spcPct val="20000"/>
        </a:spcBef>
        <a:spcAft>
          <a:spcPct val="0"/>
        </a:spcAft>
        <a:buFont typeface="Arial" charset="0"/>
        <a:buChar char="–"/>
        <a:defRPr sz="2000" kern="1200">
          <a:solidFill>
            <a:schemeClr val="tx1"/>
          </a:solidFill>
          <a:latin typeface="+mn-lt"/>
          <a:ea typeface="ＭＳ Ｐゴシック" charset="-128"/>
          <a:cs typeface="+mn-cs"/>
        </a:defRPr>
      </a:lvl4pPr>
      <a:lvl5pPr marL="2057400" indent="-228600" algn="l" defTabSz="457200" rtl="0" fontAlgn="base">
        <a:spcBef>
          <a:spcPct val="20000"/>
        </a:spcBef>
        <a:spcAft>
          <a:spcPct val="0"/>
        </a:spcAft>
        <a:buFont typeface="Arial" charset="0"/>
        <a:buChar char="»"/>
        <a:defRPr sz="2000" kern="1200">
          <a:solidFill>
            <a:schemeClr val="tx1"/>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A3A3A3"/>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it-IT"/>
              <a:t>Fare clic per modificare stile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0">
                <a:solidFill>
                  <a:schemeClr val="tx1"/>
                </a:solidFill>
              </a:defRPr>
            </a:lvl1pPr>
          </a:lstStyle>
          <a:p>
            <a:pPr>
              <a:defRPr/>
            </a:pPr>
            <a:endParaRPr lang="it-IT"/>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solidFill>
                  <a:schemeClr val="tx1"/>
                </a:solidFill>
              </a:defRPr>
            </a:lvl1pPr>
          </a:lstStyle>
          <a:p>
            <a:pPr>
              <a:defRPr/>
            </a:pPr>
            <a:endParaRPr lang="it-IT"/>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solidFill>
                  <a:schemeClr val="tx1"/>
                </a:solidFill>
              </a:defRPr>
            </a:lvl1pPr>
          </a:lstStyle>
          <a:p>
            <a:pPr>
              <a:defRPr/>
            </a:pPr>
            <a:fld id="{F63EFCB2-D733-654F-B681-DBE08DF88940}" type="slidenum">
              <a:rPr lang="it-IT"/>
              <a:pPr>
                <a:defRPr/>
              </a:pPr>
              <a:t>‹N›</a:t>
            </a:fld>
            <a:endParaRPr lang="it-IT"/>
          </a:p>
        </p:txBody>
      </p:sp>
    </p:spTree>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100209" tIns="50105" rIns="100209" bIns="50105" numCol="1" anchor="ctr" anchorCtr="0" compatLnSpc="1">
            <a:prstTxWarp prst="textNoShape">
              <a:avLst/>
            </a:prstTxWarp>
          </a:bodyPr>
          <a:lstStyle/>
          <a:p>
            <a:pPr lvl="0"/>
            <a:r>
              <a:rPr lang="it-IT"/>
              <a:t>Fare clic per modificare stile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100209" tIns="50105" rIns="100209" bIns="50105" numCol="1" anchor="t" anchorCtr="0" compatLnSpc="1">
            <a:prstTxWarp prst="textNoShape">
              <a:avLst/>
            </a:prstTxWarp>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100209" tIns="50105" rIns="100209" bIns="50105" numCol="1" anchor="t" anchorCtr="0" compatLnSpc="1">
            <a:prstTxWarp prst="textNoShape">
              <a:avLst/>
            </a:prstTxWarp>
          </a:bodyPr>
          <a:lstStyle>
            <a:lvl1pPr>
              <a:defRPr sz="1500">
                <a:latin typeface="Times New Roman" pitchFamily="26" charset="0"/>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100209" tIns="50105" rIns="100209" bIns="50105" numCol="1" anchor="t" anchorCtr="0" compatLnSpc="1">
            <a:prstTxWarp prst="textNoShape">
              <a:avLst/>
            </a:prstTxWarp>
          </a:bodyPr>
          <a:lstStyle>
            <a:lvl1pPr algn="ctr">
              <a:defRPr sz="1500">
                <a:latin typeface="Times New Roman" pitchFamily="26" charset="0"/>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45" y="6248400"/>
            <a:ext cx="1905000" cy="457200"/>
          </a:xfrm>
          <a:prstGeom prst="rect">
            <a:avLst/>
          </a:prstGeom>
          <a:noFill/>
          <a:ln w="9525">
            <a:noFill/>
            <a:miter lim="800000"/>
            <a:headEnd/>
            <a:tailEnd/>
          </a:ln>
          <a:effectLst/>
        </p:spPr>
        <p:txBody>
          <a:bodyPr vert="horz" wrap="square" lIns="100209" tIns="50105" rIns="100209" bIns="50105" numCol="1" anchor="t" anchorCtr="0" compatLnSpc="1">
            <a:prstTxWarp prst="textNoShape">
              <a:avLst/>
            </a:prstTxWarp>
          </a:bodyPr>
          <a:lstStyle>
            <a:lvl1pPr algn="r">
              <a:defRPr sz="1500">
                <a:latin typeface="Times New Roman" pitchFamily="26" charset="0"/>
              </a:defRPr>
            </a:lvl1pPr>
          </a:lstStyle>
          <a:p>
            <a:pPr>
              <a:defRPr/>
            </a:pPr>
            <a:fld id="{D0A22F3C-324E-D741-8C8C-8A6173837B9F}" type="slidenum">
              <a:rPr lang="it-IT">
                <a:solidFill>
                  <a:srgbClr val="000000"/>
                </a:solidFill>
              </a:rPr>
              <a:pPr>
                <a:defRPr/>
              </a:pPr>
              <a:t>‹N›</a:t>
            </a:fld>
            <a:endParaRPr lang="it-IT">
              <a:solidFill>
                <a:srgbClr val="000000"/>
              </a:solidFill>
            </a:endParaRPr>
          </a:p>
        </p:txBody>
      </p:sp>
    </p:spTree>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Lst>
  <p:transition spd="med">
    <p:fade/>
  </p:transition>
  <p:txStyles>
    <p:titleStyle>
      <a:lvl1pPr algn="ctr" defTabSz="1001713" rtl="0" eaLnBrk="0" fontAlgn="base" hangingPunct="0">
        <a:spcBef>
          <a:spcPct val="0"/>
        </a:spcBef>
        <a:spcAft>
          <a:spcPct val="0"/>
        </a:spcAft>
        <a:defRPr sz="4800">
          <a:solidFill>
            <a:schemeClr val="tx2"/>
          </a:solidFill>
          <a:latin typeface="+mj-lt"/>
          <a:ea typeface="ＭＳ Ｐゴシック" pitchFamily="26" charset="-128"/>
          <a:cs typeface="ＭＳ Ｐゴシック" pitchFamily="26" charset="-128"/>
        </a:defRPr>
      </a:lvl1pPr>
      <a:lvl2pPr algn="ctr" defTabSz="1001713" rtl="0" eaLnBrk="0" fontAlgn="base" hangingPunct="0">
        <a:spcBef>
          <a:spcPct val="0"/>
        </a:spcBef>
        <a:spcAft>
          <a:spcPct val="0"/>
        </a:spcAft>
        <a:defRPr sz="4800">
          <a:solidFill>
            <a:schemeClr val="tx2"/>
          </a:solidFill>
          <a:latin typeface="Times New Roman" pitchFamily="26" charset="0"/>
          <a:ea typeface="ＭＳ Ｐゴシック" pitchFamily="26" charset="-128"/>
          <a:cs typeface="ＭＳ Ｐゴシック" pitchFamily="26" charset="-128"/>
        </a:defRPr>
      </a:lvl2pPr>
      <a:lvl3pPr algn="ctr" defTabSz="1001713" rtl="0" eaLnBrk="0" fontAlgn="base" hangingPunct="0">
        <a:spcBef>
          <a:spcPct val="0"/>
        </a:spcBef>
        <a:spcAft>
          <a:spcPct val="0"/>
        </a:spcAft>
        <a:defRPr sz="4800">
          <a:solidFill>
            <a:schemeClr val="tx2"/>
          </a:solidFill>
          <a:latin typeface="Times New Roman" pitchFamily="26" charset="0"/>
          <a:ea typeface="ＭＳ Ｐゴシック" pitchFamily="26" charset="-128"/>
          <a:cs typeface="ＭＳ Ｐゴシック" pitchFamily="26" charset="-128"/>
        </a:defRPr>
      </a:lvl3pPr>
      <a:lvl4pPr algn="ctr" defTabSz="1001713" rtl="0" eaLnBrk="0" fontAlgn="base" hangingPunct="0">
        <a:spcBef>
          <a:spcPct val="0"/>
        </a:spcBef>
        <a:spcAft>
          <a:spcPct val="0"/>
        </a:spcAft>
        <a:defRPr sz="4800">
          <a:solidFill>
            <a:schemeClr val="tx2"/>
          </a:solidFill>
          <a:latin typeface="Times New Roman" pitchFamily="26" charset="0"/>
          <a:ea typeface="ＭＳ Ｐゴシック" pitchFamily="26" charset="-128"/>
          <a:cs typeface="ＭＳ Ｐゴシック" pitchFamily="26" charset="-128"/>
        </a:defRPr>
      </a:lvl4pPr>
      <a:lvl5pPr algn="ctr" defTabSz="1001713" rtl="0" eaLnBrk="0" fontAlgn="base" hangingPunct="0">
        <a:spcBef>
          <a:spcPct val="0"/>
        </a:spcBef>
        <a:spcAft>
          <a:spcPct val="0"/>
        </a:spcAft>
        <a:defRPr sz="4800">
          <a:solidFill>
            <a:schemeClr val="tx2"/>
          </a:solidFill>
          <a:latin typeface="Times New Roman" pitchFamily="26" charset="0"/>
          <a:ea typeface="ＭＳ Ｐゴシック" pitchFamily="26" charset="-128"/>
          <a:cs typeface="ＭＳ Ｐゴシック" pitchFamily="26" charset="-128"/>
        </a:defRPr>
      </a:lvl5pPr>
      <a:lvl6pPr marL="457200" algn="ctr" defTabSz="1001713" rtl="0" fontAlgn="base">
        <a:spcBef>
          <a:spcPct val="0"/>
        </a:spcBef>
        <a:spcAft>
          <a:spcPct val="0"/>
        </a:spcAft>
        <a:defRPr sz="4800">
          <a:solidFill>
            <a:schemeClr val="tx2"/>
          </a:solidFill>
          <a:latin typeface="Times New Roman" pitchFamily="26" charset="0"/>
        </a:defRPr>
      </a:lvl6pPr>
      <a:lvl7pPr marL="914400" algn="ctr" defTabSz="1001713" rtl="0" fontAlgn="base">
        <a:spcBef>
          <a:spcPct val="0"/>
        </a:spcBef>
        <a:spcAft>
          <a:spcPct val="0"/>
        </a:spcAft>
        <a:defRPr sz="4800">
          <a:solidFill>
            <a:schemeClr val="tx2"/>
          </a:solidFill>
          <a:latin typeface="Times New Roman" pitchFamily="26" charset="0"/>
        </a:defRPr>
      </a:lvl7pPr>
      <a:lvl8pPr marL="1371600" algn="ctr" defTabSz="1001713" rtl="0" fontAlgn="base">
        <a:spcBef>
          <a:spcPct val="0"/>
        </a:spcBef>
        <a:spcAft>
          <a:spcPct val="0"/>
        </a:spcAft>
        <a:defRPr sz="4800">
          <a:solidFill>
            <a:schemeClr val="tx2"/>
          </a:solidFill>
          <a:latin typeface="Times New Roman" pitchFamily="26" charset="0"/>
        </a:defRPr>
      </a:lvl8pPr>
      <a:lvl9pPr marL="1828800" algn="ctr" defTabSz="1001713" rtl="0" fontAlgn="base">
        <a:spcBef>
          <a:spcPct val="0"/>
        </a:spcBef>
        <a:spcAft>
          <a:spcPct val="0"/>
        </a:spcAft>
        <a:defRPr sz="4800">
          <a:solidFill>
            <a:schemeClr val="tx2"/>
          </a:solidFill>
          <a:latin typeface="Times New Roman" pitchFamily="26" charset="0"/>
        </a:defRPr>
      </a:lvl9pPr>
    </p:titleStyle>
    <p:bodyStyle>
      <a:lvl1pPr marL="376238" indent="-376238" algn="l" defTabSz="1001713" rtl="0" eaLnBrk="0" fontAlgn="base" hangingPunct="0">
        <a:spcBef>
          <a:spcPct val="20000"/>
        </a:spcBef>
        <a:spcAft>
          <a:spcPct val="0"/>
        </a:spcAft>
        <a:buChar char="•"/>
        <a:defRPr sz="3500">
          <a:solidFill>
            <a:schemeClr val="tx1"/>
          </a:solidFill>
          <a:latin typeface="+mn-lt"/>
          <a:ea typeface="ＭＳ Ｐゴシック" pitchFamily="26" charset="-128"/>
          <a:cs typeface="ＭＳ Ｐゴシック" pitchFamily="26" charset="-128"/>
        </a:defRPr>
      </a:lvl1pPr>
      <a:lvl2pPr marL="814388" indent="-312738" algn="l" defTabSz="1001713" rtl="0" eaLnBrk="0" fontAlgn="base" hangingPunct="0">
        <a:spcBef>
          <a:spcPct val="20000"/>
        </a:spcBef>
        <a:spcAft>
          <a:spcPct val="0"/>
        </a:spcAft>
        <a:buChar char="–"/>
        <a:defRPr sz="3100">
          <a:solidFill>
            <a:schemeClr val="tx1"/>
          </a:solidFill>
          <a:latin typeface="+mn-lt"/>
          <a:ea typeface="ＭＳ Ｐゴシック" pitchFamily="26" charset="-128"/>
        </a:defRPr>
      </a:lvl2pPr>
      <a:lvl3pPr marL="1252538" indent="-250825" algn="l" defTabSz="1001713" rtl="0" eaLnBrk="0" fontAlgn="base" hangingPunct="0">
        <a:spcBef>
          <a:spcPct val="20000"/>
        </a:spcBef>
        <a:spcAft>
          <a:spcPct val="0"/>
        </a:spcAft>
        <a:buChar char="•"/>
        <a:defRPr sz="2600">
          <a:solidFill>
            <a:schemeClr val="tx1"/>
          </a:solidFill>
          <a:latin typeface="+mn-lt"/>
          <a:ea typeface="ＭＳ Ｐゴシック" pitchFamily="26" charset="-128"/>
        </a:defRPr>
      </a:lvl3pPr>
      <a:lvl4pPr marL="1754188" indent="-250825" algn="l" defTabSz="1001713" rtl="0" eaLnBrk="0" fontAlgn="base" hangingPunct="0">
        <a:spcBef>
          <a:spcPct val="20000"/>
        </a:spcBef>
        <a:spcAft>
          <a:spcPct val="0"/>
        </a:spcAft>
        <a:buChar char="–"/>
        <a:defRPr sz="2200">
          <a:solidFill>
            <a:schemeClr val="tx1"/>
          </a:solidFill>
          <a:latin typeface="+mn-lt"/>
          <a:ea typeface="ＭＳ Ｐゴシック" pitchFamily="26" charset="-128"/>
        </a:defRPr>
      </a:lvl4pPr>
      <a:lvl5pPr marL="2254250" indent="-250825" algn="l" defTabSz="1001713" rtl="0" eaLnBrk="0" fontAlgn="base" hangingPunct="0">
        <a:spcBef>
          <a:spcPct val="20000"/>
        </a:spcBef>
        <a:spcAft>
          <a:spcPct val="0"/>
        </a:spcAft>
        <a:buChar char="»"/>
        <a:defRPr sz="2200">
          <a:solidFill>
            <a:schemeClr val="tx1"/>
          </a:solidFill>
          <a:latin typeface="+mn-lt"/>
          <a:ea typeface="ＭＳ Ｐゴシック" pitchFamily="26" charset="-128"/>
        </a:defRPr>
      </a:lvl5pPr>
      <a:lvl6pPr marL="2711450" indent="-250825" algn="l" defTabSz="1001713" rtl="0" fontAlgn="base">
        <a:spcBef>
          <a:spcPct val="20000"/>
        </a:spcBef>
        <a:spcAft>
          <a:spcPct val="0"/>
        </a:spcAft>
        <a:buChar char="»"/>
        <a:defRPr sz="2200">
          <a:solidFill>
            <a:schemeClr val="tx1"/>
          </a:solidFill>
          <a:latin typeface="+mn-lt"/>
          <a:ea typeface="ＭＳ Ｐゴシック" pitchFamily="26" charset="-128"/>
        </a:defRPr>
      </a:lvl6pPr>
      <a:lvl7pPr marL="3168650" indent="-250825" algn="l" defTabSz="1001713" rtl="0" fontAlgn="base">
        <a:spcBef>
          <a:spcPct val="20000"/>
        </a:spcBef>
        <a:spcAft>
          <a:spcPct val="0"/>
        </a:spcAft>
        <a:buChar char="»"/>
        <a:defRPr sz="2200">
          <a:solidFill>
            <a:schemeClr val="tx1"/>
          </a:solidFill>
          <a:latin typeface="+mn-lt"/>
          <a:ea typeface="ＭＳ Ｐゴシック" pitchFamily="26" charset="-128"/>
        </a:defRPr>
      </a:lvl7pPr>
      <a:lvl8pPr marL="3625850" indent="-250825" algn="l" defTabSz="1001713" rtl="0" fontAlgn="base">
        <a:spcBef>
          <a:spcPct val="20000"/>
        </a:spcBef>
        <a:spcAft>
          <a:spcPct val="0"/>
        </a:spcAft>
        <a:buChar char="»"/>
        <a:defRPr sz="2200">
          <a:solidFill>
            <a:schemeClr val="tx1"/>
          </a:solidFill>
          <a:latin typeface="+mn-lt"/>
          <a:ea typeface="ＭＳ Ｐゴシック" pitchFamily="26" charset="-128"/>
        </a:defRPr>
      </a:lvl8pPr>
      <a:lvl9pPr marL="4083050" indent="-250825" algn="l" defTabSz="1001713" rtl="0" fontAlgn="base">
        <a:spcBef>
          <a:spcPct val="20000"/>
        </a:spcBef>
        <a:spcAft>
          <a:spcPct val="0"/>
        </a:spcAft>
        <a:buChar char="»"/>
        <a:defRPr sz="2200">
          <a:solidFill>
            <a:schemeClr val="tx1"/>
          </a:solidFill>
          <a:latin typeface="+mn-lt"/>
          <a:ea typeface="ＭＳ Ｐゴシック" pitchFamily="2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png"/><Relationship Id="rId1" Type="http://schemas.openxmlformats.org/officeDocument/2006/relationships/slideLayout" Target="../slideLayouts/slideLayout2.xml"/><Relationship Id="rId4" Type="http://schemas.openxmlformats.org/officeDocument/2006/relationships/image" Target="../media/image40.jpeg"/></Relationships>
</file>

<file path=ppt/slides/_rels/slide1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png"/><Relationship Id="rId1" Type="http://schemas.openxmlformats.org/officeDocument/2006/relationships/slideLayout" Target="../slideLayouts/slideLayout2.xml"/><Relationship Id="rId4" Type="http://schemas.openxmlformats.org/officeDocument/2006/relationships/image" Target="../media/image41.jpeg"/></Relationships>
</file>

<file path=ppt/slides/_rels/slide13.xml.rels><?xml version="1.0" encoding="UTF-8" standalone="yes"?>
<Relationships xmlns="http://schemas.openxmlformats.org/package/2006/relationships"><Relationship Id="rId8" Type="http://schemas.openxmlformats.org/officeDocument/2006/relationships/image" Target="../media/image47.jpeg"/><Relationship Id="rId3" Type="http://schemas.openxmlformats.org/officeDocument/2006/relationships/image" Target="../media/image42.png"/><Relationship Id="rId7" Type="http://schemas.openxmlformats.org/officeDocument/2006/relationships/image" Target="../media/image46.jpeg"/><Relationship Id="rId2" Type="http://schemas.openxmlformats.org/officeDocument/2006/relationships/notesSlide" Target="../notesSlides/notesSlide8.xml"/><Relationship Id="rId1" Type="http://schemas.openxmlformats.org/officeDocument/2006/relationships/slideLayout" Target="../slideLayouts/slideLayout29.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1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9.xml"/><Relationship Id="rId1" Type="http://schemas.openxmlformats.org/officeDocument/2006/relationships/slideLayout" Target="../slideLayouts/slideLayout25.xml"/></Relationships>
</file>

<file path=ppt/slides/_rels/slide1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30.xml"/></Relationships>
</file>

<file path=ppt/slides/_rels/slide1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30.xml"/></Relationships>
</file>

<file path=ppt/slides/_rels/slide17.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30.xml"/></Relationships>
</file>

<file path=ppt/slides/_rels/slide1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3.pd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0.xml"/><Relationship Id="rId1" Type="http://schemas.openxmlformats.org/officeDocument/2006/relationships/slideLayout" Target="../slideLayouts/slideLayout35.xml"/><Relationship Id="rId4" Type="http://schemas.openxmlformats.org/officeDocument/2006/relationships/image" Target="../media/image55.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11.xml"/><Relationship Id="rId1" Type="http://schemas.openxmlformats.org/officeDocument/2006/relationships/slideLayout" Target="../slideLayouts/slideLayout41.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7.xml"/><Relationship Id="rId1" Type="http://schemas.openxmlformats.org/officeDocument/2006/relationships/vmlDrawing" Target="../drawings/vmlDrawing1.vml"/><Relationship Id="rId5" Type="http://schemas.openxmlformats.org/officeDocument/2006/relationships/image" Target="../media/image57.emf"/><Relationship Id="rId4" Type="http://schemas.openxmlformats.org/officeDocument/2006/relationships/oleObject" Target="../embeddings/oleObject1.bin"/></Relationships>
</file>

<file path=ppt/slides/_rels/slide22.xml.rels><?xml version="1.0" encoding="UTF-8" standalone="yes"?>
<Relationships xmlns="http://schemas.openxmlformats.org/package/2006/relationships"><Relationship Id="rId3" Type="http://schemas.openxmlformats.org/officeDocument/2006/relationships/image" Target="../media/image59.png"/><Relationship Id="rId7" Type="http://schemas.openxmlformats.org/officeDocument/2006/relationships/image" Target="../media/image63.png"/><Relationship Id="rId2" Type="http://schemas.openxmlformats.org/officeDocument/2006/relationships/image" Target="../media/image58.jpeg"/><Relationship Id="rId1" Type="http://schemas.openxmlformats.org/officeDocument/2006/relationships/slideLayout" Target="../slideLayouts/slideLayout14.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jpeg"/></Relationships>
</file>

<file path=ppt/slides/_rels/slide2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3.xml"/><Relationship Id="rId1" Type="http://schemas.openxmlformats.org/officeDocument/2006/relationships/slideLayout" Target="../slideLayouts/slideLayout48.xml"/><Relationship Id="rId4" Type="http://schemas.openxmlformats.org/officeDocument/2006/relationships/image" Target="../media/image65.png"/></Relationships>
</file>

<file path=ppt/slides/_rels/slide2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53.xml"/><Relationship Id="rId4" Type="http://schemas.openxmlformats.org/officeDocument/2006/relationships/image" Target="../media/image68.jpeg"/></Relationships>
</file>

<file path=ppt/slides/_rels/slide2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1.jpeg"/><Relationship Id="rId1" Type="http://schemas.openxmlformats.org/officeDocument/2006/relationships/slideLayout" Target="../slideLayouts/slideLayout2.xml"/><Relationship Id="rId5" Type="http://schemas.openxmlformats.org/officeDocument/2006/relationships/image" Target="../media/image70.jpeg"/><Relationship Id="rId4" Type="http://schemas.openxmlformats.org/officeDocument/2006/relationships/image" Target="../media/image69.jpeg"/></Relationships>
</file>

<file path=ppt/slides/_rels/slide26.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jpeg"/><Relationship Id="rId1" Type="http://schemas.openxmlformats.org/officeDocument/2006/relationships/slideLayout" Target="../slideLayouts/slideLayout30.xml"/></Relationships>
</file>

<file path=ppt/slides/_rels/slide2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hyperlink" Target="mailto:CASPEC@3.6" TargetMode="Externa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14.xml"/><Relationship Id="rId1" Type="http://schemas.openxmlformats.org/officeDocument/2006/relationships/slideLayout" Target="../slideLayouts/slideLayout48.xml"/><Relationship Id="rId6" Type="http://schemas.openxmlformats.org/officeDocument/2006/relationships/image" Target="../media/image65.png"/><Relationship Id="rId5" Type="http://schemas.openxmlformats.org/officeDocument/2006/relationships/image" Target="../media/image77.emf"/><Relationship Id="rId4" Type="http://schemas.openxmlformats.org/officeDocument/2006/relationships/image" Target="../media/image76.pn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6.jpeg"/></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8.jpeg"/></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10.jpeg"/></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12.jpeg"/></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14.jpeg"/></Relationships>
</file>

<file path=ppt/slides/_rels/slide8.xml.rels><?xml version="1.0" encoding="UTF-8" standalone="yes"?>
<Relationships xmlns="http://schemas.openxmlformats.org/package/2006/relationships"><Relationship Id="rId8" Type="http://schemas.openxmlformats.org/officeDocument/2006/relationships/image" Target="../media/image21.jpeg"/><Relationship Id="rId13" Type="http://schemas.openxmlformats.org/officeDocument/2006/relationships/image" Target="../media/image26.jpeg"/><Relationship Id="rId18" Type="http://schemas.openxmlformats.org/officeDocument/2006/relationships/image" Target="../media/image31.jpeg"/><Relationship Id="rId3" Type="http://schemas.openxmlformats.org/officeDocument/2006/relationships/image" Target="../media/image16.jpeg"/><Relationship Id="rId21" Type="http://schemas.openxmlformats.org/officeDocument/2006/relationships/image" Target="../media/image34.jpeg"/><Relationship Id="rId7" Type="http://schemas.openxmlformats.org/officeDocument/2006/relationships/image" Target="../media/image20.jpeg"/><Relationship Id="rId12" Type="http://schemas.openxmlformats.org/officeDocument/2006/relationships/image" Target="../media/image25.jpeg"/><Relationship Id="rId17" Type="http://schemas.openxmlformats.org/officeDocument/2006/relationships/image" Target="../media/image30.jpeg"/><Relationship Id="rId2" Type="http://schemas.openxmlformats.org/officeDocument/2006/relationships/image" Target="../media/image15.jpeg"/><Relationship Id="rId16" Type="http://schemas.openxmlformats.org/officeDocument/2006/relationships/image" Target="../media/image29.jpeg"/><Relationship Id="rId20" Type="http://schemas.openxmlformats.org/officeDocument/2006/relationships/image" Target="../media/image33.jpeg"/><Relationship Id="rId1" Type="http://schemas.openxmlformats.org/officeDocument/2006/relationships/slideLayout" Target="../slideLayouts/slideLayout2.xml"/><Relationship Id="rId6" Type="http://schemas.openxmlformats.org/officeDocument/2006/relationships/image" Target="../media/image19.jpeg"/><Relationship Id="rId11" Type="http://schemas.openxmlformats.org/officeDocument/2006/relationships/image" Target="../media/image24.jpeg"/><Relationship Id="rId5" Type="http://schemas.openxmlformats.org/officeDocument/2006/relationships/image" Target="../media/image18.jpeg"/><Relationship Id="rId15" Type="http://schemas.openxmlformats.org/officeDocument/2006/relationships/image" Target="../media/image28.jpeg"/><Relationship Id="rId23" Type="http://schemas.openxmlformats.org/officeDocument/2006/relationships/image" Target="../media/image36.jpeg"/><Relationship Id="rId10" Type="http://schemas.openxmlformats.org/officeDocument/2006/relationships/image" Target="../media/image23.jpeg"/><Relationship Id="rId19" Type="http://schemas.openxmlformats.org/officeDocument/2006/relationships/image" Target="../media/image32.jpeg"/><Relationship Id="rId4" Type="http://schemas.openxmlformats.org/officeDocument/2006/relationships/image" Target="../media/image17.jpeg"/><Relationship Id="rId9" Type="http://schemas.openxmlformats.org/officeDocument/2006/relationships/image" Target="../media/image22.jpeg"/><Relationship Id="rId14" Type="http://schemas.openxmlformats.org/officeDocument/2006/relationships/image" Target="../media/image27.jpeg"/><Relationship Id="rId22" Type="http://schemas.openxmlformats.org/officeDocument/2006/relationships/image" Target="../media/image35.jpeg"/></Relationships>
</file>

<file path=ppt/slides/_rels/slide9.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ext Box 3"/>
          <p:cNvSpPr txBox="1">
            <a:spLocks noChangeArrowheads="1"/>
          </p:cNvSpPr>
          <p:nvPr/>
        </p:nvSpPr>
        <p:spPr bwMode="auto">
          <a:xfrm>
            <a:off x="1812925" y="955675"/>
            <a:ext cx="184150" cy="457200"/>
          </a:xfrm>
          <a:prstGeom prst="rect">
            <a:avLst/>
          </a:prstGeom>
          <a:noFill/>
          <a:ln w="9525">
            <a:noFill/>
            <a:miter lim="800000"/>
            <a:headEnd/>
            <a:tailEnd/>
          </a:ln>
        </p:spPr>
        <p:txBody>
          <a:bodyPr wrap="none">
            <a:prstTxWarp prst="textNoShape">
              <a:avLst/>
            </a:prstTxWarp>
            <a:spAutoFit/>
          </a:bodyPr>
          <a:lstStyle/>
          <a:p>
            <a:pPr algn="l"/>
            <a:endParaRPr lang="en-US" sz="2400" b="0">
              <a:solidFill>
                <a:schemeClr val="tx1"/>
              </a:solidFill>
            </a:endParaRPr>
          </a:p>
        </p:txBody>
      </p:sp>
      <p:sp>
        <p:nvSpPr>
          <p:cNvPr id="16387" name="Text Box 5"/>
          <p:cNvSpPr txBox="1">
            <a:spLocks noChangeArrowheads="1"/>
          </p:cNvSpPr>
          <p:nvPr/>
        </p:nvSpPr>
        <p:spPr bwMode="auto">
          <a:xfrm>
            <a:off x="381000" y="3886200"/>
            <a:ext cx="7864475" cy="457200"/>
          </a:xfrm>
          <a:prstGeom prst="rect">
            <a:avLst/>
          </a:prstGeom>
          <a:noFill/>
          <a:ln w="9525">
            <a:noFill/>
            <a:miter lim="800000"/>
            <a:headEnd/>
            <a:tailEnd/>
          </a:ln>
        </p:spPr>
        <p:txBody>
          <a:bodyPr>
            <a:prstTxWarp prst="textNoShape">
              <a:avLst/>
            </a:prstTxWarp>
            <a:spAutoFit/>
          </a:bodyPr>
          <a:lstStyle/>
          <a:p>
            <a:pPr algn="l"/>
            <a:endParaRPr lang="en-US" sz="2400" b="0">
              <a:solidFill>
                <a:schemeClr val="tx1"/>
              </a:solidFill>
            </a:endParaRPr>
          </a:p>
        </p:txBody>
      </p:sp>
      <p:sp>
        <p:nvSpPr>
          <p:cNvPr id="2054" name="Rectangle 6"/>
          <p:cNvSpPr>
            <a:spLocks noGrp="1" noChangeArrowheads="1"/>
          </p:cNvSpPr>
          <p:nvPr>
            <p:ph type="title"/>
          </p:nvPr>
        </p:nvSpPr>
        <p:spPr>
          <a:xfrm>
            <a:off x="771525" y="1866900"/>
            <a:ext cx="7620000" cy="1428750"/>
          </a:xfrm>
          <a:solidFill>
            <a:srgbClr val="000099"/>
          </a:solidFill>
          <a:ln>
            <a:solidFill>
              <a:srgbClr val="FFFC3C"/>
            </a:solidFill>
          </a:ln>
        </p:spPr>
        <p:txBody>
          <a:bodyPr/>
          <a:lstStyle/>
          <a:p>
            <a:pPr eaLnBrk="1" hangingPunct="1">
              <a:defRPr/>
            </a:pPr>
            <a:r>
              <a:rPr lang="en-US" b="1" dirty="0" smtClean="0">
                <a:solidFill>
                  <a:srgbClr val="FFFF00"/>
                </a:solidFill>
                <a:effectLst>
                  <a:outerShdw blurRad="38100" dist="38100" dir="2700000" algn="tl">
                    <a:srgbClr val="000000"/>
                  </a:outerShdw>
                </a:effectLst>
              </a:rPr>
              <a:t>ESO </a:t>
            </a:r>
            <a:br>
              <a:rPr lang="en-US" b="1" dirty="0" smtClean="0">
                <a:solidFill>
                  <a:srgbClr val="FFFF00"/>
                </a:solidFill>
                <a:effectLst>
                  <a:outerShdw blurRad="38100" dist="38100" dir="2700000" algn="tl">
                    <a:srgbClr val="000000"/>
                  </a:outerShdw>
                </a:effectLst>
              </a:rPr>
            </a:br>
            <a:r>
              <a:rPr lang="en-US" b="1" dirty="0" smtClean="0">
                <a:solidFill>
                  <a:srgbClr val="FFFF00"/>
                </a:solidFill>
                <a:effectLst>
                  <a:outerShdw blurRad="38100" dist="38100" dir="2700000" algn="tl">
                    <a:srgbClr val="000000"/>
                  </a:outerShdw>
                </a:effectLst>
              </a:rPr>
              <a:t>from an Italian perspective</a:t>
            </a:r>
            <a:endParaRPr lang="en-US" b="1" dirty="0">
              <a:solidFill>
                <a:srgbClr val="FFFF00"/>
              </a:solidFill>
              <a:effectLst>
                <a:outerShdw blurRad="38100" dist="38100" dir="2700000" algn="tl">
                  <a:srgbClr val="000000"/>
                </a:outerShdw>
              </a:effectLst>
            </a:endParaRPr>
          </a:p>
        </p:txBody>
      </p:sp>
      <p:sp>
        <p:nvSpPr>
          <p:cNvPr id="16389" name="Text Box 7"/>
          <p:cNvSpPr txBox="1">
            <a:spLocks noChangeArrowheads="1"/>
          </p:cNvSpPr>
          <p:nvPr/>
        </p:nvSpPr>
        <p:spPr bwMode="auto">
          <a:xfrm>
            <a:off x="533400" y="3625850"/>
            <a:ext cx="8077200" cy="701675"/>
          </a:xfrm>
          <a:prstGeom prst="rect">
            <a:avLst/>
          </a:prstGeom>
          <a:noFill/>
          <a:ln w="9525">
            <a:noFill/>
            <a:miter lim="800000"/>
            <a:headEnd/>
            <a:tailEnd/>
          </a:ln>
        </p:spPr>
        <p:txBody>
          <a:bodyPr>
            <a:prstTxWarp prst="textNoShape">
              <a:avLst/>
            </a:prstTxWarp>
            <a:spAutoFit/>
          </a:bodyPr>
          <a:lstStyle/>
          <a:p>
            <a:r>
              <a:rPr lang="en-US">
                <a:solidFill>
                  <a:srgbClr val="000099"/>
                </a:solidFill>
              </a:rPr>
              <a:t>Monica Tosi </a:t>
            </a:r>
          </a:p>
          <a:p>
            <a:r>
              <a:rPr lang="en-US">
                <a:solidFill>
                  <a:srgbClr val="000099"/>
                </a:solidFill>
              </a:rPr>
              <a:t>INAF – Osservatorio Astronomico di Bologna</a:t>
            </a:r>
            <a:endParaRPr lang="it-IT">
              <a:solidFill>
                <a:srgbClr val="000099"/>
              </a:solidFill>
            </a:endParaRPr>
          </a:p>
        </p:txBody>
      </p:sp>
      <p:pic>
        <p:nvPicPr>
          <p:cNvPr id="16390" name="Picture 15" descr="logoseppia1">
            <a:hlinkClick r:id="" action="ppaction://noaction"/>
          </p:cNvPr>
          <p:cNvPicPr>
            <a:picLocks noChangeAspect="1" noChangeArrowheads="1"/>
          </p:cNvPicPr>
          <p:nvPr/>
        </p:nvPicPr>
        <p:blipFill>
          <a:blip r:embed="rId3"/>
          <a:srcRect/>
          <a:stretch>
            <a:fillRect/>
          </a:stretch>
        </p:blipFill>
        <p:spPr bwMode="auto">
          <a:xfrm>
            <a:off x="4105275" y="5384800"/>
            <a:ext cx="933450" cy="933450"/>
          </a:xfrm>
          <a:prstGeom prst="rect">
            <a:avLst/>
          </a:prstGeom>
          <a:noFill/>
          <a:ln w="9525">
            <a:noFill/>
            <a:miter lim="800000"/>
            <a:headEnd/>
            <a:tailEnd/>
          </a:ln>
        </p:spPr>
      </p:pic>
      <p:pic>
        <p:nvPicPr>
          <p:cNvPr id="16391" name="Picture 17" descr="This site is http://www.bo.astro.it/"/>
          <p:cNvPicPr>
            <a:picLocks noChangeAspect="1" noChangeArrowheads="1"/>
          </p:cNvPicPr>
          <p:nvPr/>
        </p:nvPicPr>
        <p:blipFill>
          <a:blip r:embed="rId4"/>
          <a:srcRect b="19685"/>
          <a:stretch>
            <a:fillRect/>
          </a:stretch>
        </p:blipFill>
        <p:spPr bwMode="auto">
          <a:xfrm>
            <a:off x="7561263" y="5473700"/>
            <a:ext cx="1570037" cy="914400"/>
          </a:xfrm>
          <a:prstGeom prst="rect">
            <a:avLst/>
          </a:prstGeom>
          <a:noFill/>
          <a:ln w="9525">
            <a:noFill/>
            <a:miter lim="800000"/>
            <a:headEnd/>
            <a:tailEnd/>
          </a:ln>
        </p:spPr>
      </p:pic>
      <p:sp>
        <p:nvSpPr>
          <p:cNvPr id="2071" name="Text Box 23"/>
          <p:cNvSpPr txBox="1">
            <a:spLocks noChangeArrowheads="1"/>
          </p:cNvSpPr>
          <p:nvPr/>
        </p:nvSpPr>
        <p:spPr bwMode="auto">
          <a:xfrm>
            <a:off x="3048000" y="4619625"/>
            <a:ext cx="3048000" cy="396875"/>
          </a:xfrm>
          <a:prstGeom prst="rect">
            <a:avLst/>
          </a:prstGeom>
          <a:noFill/>
          <a:ln w="9525">
            <a:noFill/>
            <a:miter lim="800000"/>
            <a:headEnd/>
            <a:tailEnd/>
          </a:ln>
          <a:effectLst/>
        </p:spPr>
        <p:txBody>
          <a:bodyPr>
            <a:prstTxWarp prst="textNoShape">
              <a:avLst/>
            </a:prstTxWarp>
            <a:spAutoFit/>
          </a:bodyPr>
          <a:lstStyle/>
          <a:p>
            <a:pPr>
              <a:defRPr/>
            </a:pPr>
            <a:r>
              <a:rPr lang="en-US" dirty="0">
                <a:solidFill>
                  <a:srgbClr val="006600"/>
                </a:solidFill>
              </a:rPr>
              <a:t>Roma July 2</a:t>
            </a:r>
            <a:r>
              <a:rPr lang="en-US" baseline="30000" dirty="0">
                <a:solidFill>
                  <a:srgbClr val="006600"/>
                </a:solidFill>
              </a:rPr>
              <a:t>nd</a:t>
            </a:r>
            <a:r>
              <a:rPr lang="en-US" dirty="0">
                <a:solidFill>
                  <a:srgbClr val="006600"/>
                </a:solidFill>
              </a:rPr>
              <a:t> 2012</a:t>
            </a:r>
            <a:endParaRPr lang="en-US" sz="2400" b="0" dirty="0">
              <a:solidFill>
                <a:schemeClr val="tx1"/>
              </a:solidFill>
              <a:effectLst>
                <a:outerShdw blurRad="38100" dist="38100" dir="2700000" algn="tl">
                  <a:srgbClr val="FFFFFF"/>
                </a:outerShdw>
              </a:effectLst>
            </a:endParaRPr>
          </a:p>
        </p:txBody>
      </p:sp>
      <p:pic>
        <p:nvPicPr>
          <p:cNvPr id="16393" name="Picture 28" descr="inaf_image_mini"/>
          <p:cNvPicPr>
            <a:picLocks noChangeAspect="1" noChangeArrowheads="1"/>
          </p:cNvPicPr>
          <p:nvPr/>
        </p:nvPicPr>
        <p:blipFill>
          <a:blip r:embed="rId5"/>
          <a:srcRect/>
          <a:stretch>
            <a:fillRect/>
          </a:stretch>
        </p:blipFill>
        <p:spPr bwMode="auto">
          <a:xfrm>
            <a:off x="609600" y="5257800"/>
            <a:ext cx="1066800" cy="1066800"/>
          </a:xfrm>
          <a:prstGeom prst="rect">
            <a:avLst/>
          </a:prstGeom>
          <a:noFill/>
          <a:ln w="9525">
            <a:noFill/>
            <a:miter lim="800000"/>
            <a:headEnd/>
            <a:tailEnd/>
          </a:ln>
        </p:spPr>
      </p:pic>
      <p:sp>
        <p:nvSpPr>
          <p:cNvPr id="16394" name="TextBox 9"/>
          <p:cNvSpPr txBox="1">
            <a:spLocks noChangeArrowheads="1"/>
          </p:cNvSpPr>
          <p:nvPr/>
        </p:nvSpPr>
        <p:spPr bwMode="auto">
          <a:xfrm>
            <a:off x="1404938" y="1154113"/>
            <a:ext cx="6319837" cy="522287"/>
          </a:xfrm>
          <a:prstGeom prst="rect">
            <a:avLst/>
          </a:prstGeom>
          <a:noFill/>
          <a:ln w="9525">
            <a:noFill/>
            <a:miter lim="800000"/>
            <a:headEnd/>
            <a:tailEnd/>
          </a:ln>
        </p:spPr>
        <p:txBody>
          <a:bodyPr wrap="none">
            <a:prstTxWarp prst="textNoShape">
              <a:avLst/>
            </a:prstTxWarp>
            <a:spAutoFit/>
          </a:bodyPr>
          <a:lstStyle/>
          <a:p>
            <a:r>
              <a:rPr lang="en-US" sz="2800">
                <a:solidFill>
                  <a:srgbClr val="000099"/>
                </a:solidFill>
              </a:rPr>
              <a:t>30 years of Italian participation  to ESO</a:t>
            </a:r>
          </a:p>
        </p:txBody>
      </p:sp>
      <p:pic>
        <p:nvPicPr>
          <p:cNvPr id="11" name="Picture 10" descr="esologo50.png"/>
          <p:cNvPicPr>
            <a:picLocks noChangeAspect="1"/>
          </p:cNvPicPr>
          <p:nvPr/>
        </p:nvPicPr>
        <p:blipFill>
          <a:blip r:embed="rId6"/>
          <a:stretch>
            <a:fillRect/>
          </a:stretch>
        </p:blipFill>
        <p:spPr>
          <a:xfrm>
            <a:off x="3600450" y="114300"/>
            <a:ext cx="1943100" cy="1016000"/>
          </a:xfrm>
          <a:prstGeom prst="rect">
            <a:avLst/>
          </a:prstGeom>
          <a:solidFill>
            <a:schemeClr val="bg1"/>
          </a:solidFill>
          <a:ln w="28575" cmpd="sng">
            <a:solidFill>
              <a:schemeClr val="accent6">
                <a:lumMod val="50000"/>
              </a:schemeClr>
            </a:solidFill>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p:nvPr>
        </p:nvSpPr>
        <p:spPr>
          <a:xfrm>
            <a:off x="3340100" y="-25400"/>
            <a:ext cx="5727700" cy="1651000"/>
          </a:xfrm>
        </p:spPr>
        <p:txBody>
          <a:bodyPr/>
          <a:lstStyle/>
          <a:p>
            <a:r>
              <a:rPr lang="en-US" dirty="0" smtClean="0"/>
              <a:t>Star formation histories</a:t>
            </a:r>
            <a:br>
              <a:rPr lang="en-US" dirty="0" smtClean="0"/>
            </a:br>
            <a:r>
              <a:rPr lang="en-US" sz="2800" dirty="0" smtClean="0"/>
              <a:t>from </a:t>
            </a:r>
            <a:r>
              <a:rPr lang="en-US" sz="2800" dirty="0" err="1" smtClean="0"/>
              <a:t>CMDs</a:t>
            </a:r>
            <a:r>
              <a:rPr lang="en-US" sz="2800" dirty="0" smtClean="0"/>
              <a:t> of resolved stellar pops compared to synthetic </a:t>
            </a:r>
            <a:r>
              <a:rPr lang="en-US" sz="2800" dirty="0" err="1" smtClean="0"/>
              <a:t>CMDs</a:t>
            </a:r>
            <a:endParaRPr lang="en-US" sz="2800" dirty="0" smtClean="0"/>
          </a:p>
        </p:txBody>
      </p:sp>
      <p:pic>
        <p:nvPicPr>
          <p:cNvPr id="32771" name="Picture 3" descr="t2png_crop.gif"/>
          <p:cNvPicPr>
            <a:picLocks noChangeAspect="1"/>
          </p:cNvPicPr>
          <p:nvPr/>
        </p:nvPicPr>
        <p:blipFill>
          <a:blip r:embed="rId2"/>
          <a:srcRect l="8403" t="1880" r="2802" b="1880"/>
          <a:stretch>
            <a:fillRect/>
          </a:stretch>
        </p:blipFill>
        <p:spPr bwMode="auto">
          <a:xfrm>
            <a:off x="339725" y="147638"/>
            <a:ext cx="2852738" cy="4606925"/>
          </a:xfrm>
          <a:prstGeom prst="rect">
            <a:avLst/>
          </a:prstGeom>
          <a:noFill/>
          <a:ln w="28575">
            <a:solidFill>
              <a:srgbClr val="FF0000"/>
            </a:solidFill>
            <a:miter lim="800000"/>
            <a:headEnd/>
            <a:tailEnd/>
          </a:ln>
        </p:spPr>
      </p:pic>
      <p:sp>
        <p:nvSpPr>
          <p:cNvPr id="32772" name="TextBox 4"/>
          <p:cNvSpPr txBox="1">
            <a:spLocks noChangeArrowheads="1"/>
          </p:cNvSpPr>
          <p:nvPr/>
        </p:nvSpPr>
        <p:spPr bwMode="auto">
          <a:xfrm>
            <a:off x="77788" y="4851400"/>
            <a:ext cx="4227512" cy="1323975"/>
          </a:xfrm>
          <a:prstGeom prst="rect">
            <a:avLst/>
          </a:prstGeom>
          <a:solidFill>
            <a:schemeClr val="bg1"/>
          </a:solidFill>
          <a:ln w="28575">
            <a:solidFill>
              <a:srgbClr val="FF0000"/>
            </a:solidFill>
            <a:miter lim="800000"/>
            <a:headEnd/>
            <a:tailEnd/>
          </a:ln>
        </p:spPr>
        <p:txBody>
          <a:bodyPr>
            <a:prstTxWarp prst="textNoShape">
              <a:avLst/>
            </a:prstTxWarp>
            <a:spAutoFit/>
          </a:bodyPr>
          <a:lstStyle/>
          <a:p>
            <a:r>
              <a:rPr lang="en-US"/>
              <a:t>Sextans B; (m-M)</a:t>
            </a:r>
            <a:r>
              <a:rPr lang="en-US" baseline="-25000"/>
              <a:t>0</a:t>
            </a:r>
            <a:r>
              <a:rPr lang="en-US"/>
              <a:t>=25.6 or 1.3 Mpc.</a:t>
            </a:r>
          </a:p>
          <a:p>
            <a:r>
              <a:rPr lang="en-US" b="0">
                <a:solidFill>
                  <a:schemeClr val="tx1"/>
                </a:solidFill>
              </a:rPr>
              <a:t>Data acquired at the old </a:t>
            </a:r>
            <a:r>
              <a:rPr lang="en-US">
                <a:solidFill>
                  <a:schemeClr val="tx1"/>
                </a:solidFill>
              </a:rPr>
              <a:t>2.2m</a:t>
            </a:r>
            <a:r>
              <a:rPr lang="en-US" b="0">
                <a:solidFill>
                  <a:schemeClr val="tx1"/>
                </a:solidFill>
              </a:rPr>
              <a:t> ESO-MPI telescope in La Silla in 1988</a:t>
            </a:r>
          </a:p>
          <a:p>
            <a:r>
              <a:rPr lang="en-US" b="0">
                <a:solidFill>
                  <a:schemeClr val="tx1"/>
                </a:solidFill>
              </a:rPr>
              <a:t>(Tosi et al 1989, 1991)</a:t>
            </a:r>
          </a:p>
        </p:txBody>
      </p:sp>
      <p:sp>
        <p:nvSpPr>
          <p:cNvPr id="32773" name="Punched Tape 7"/>
          <p:cNvSpPr>
            <a:spLocks noChangeArrowheads="1"/>
          </p:cNvSpPr>
          <p:nvPr/>
        </p:nvSpPr>
        <p:spPr bwMode="auto">
          <a:xfrm>
            <a:off x="3314700" y="1743075"/>
            <a:ext cx="5638800" cy="1989138"/>
          </a:xfrm>
          <a:prstGeom prst="flowChartPunchedTape">
            <a:avLst/>
          </a:prstGeom>
          <a:solidFill>
            <a:srgbClr val="FFF626"/>
          </a:solidFill>
          <a:ln w="28575">
            <a:solidFill>
              <a:srgbClr val="000090"/>
            </a:solidFill>
            <a:round/>
            <a:headEnd/>
            <a:tailEnd type="triangle" w="med" len="med"/>
          </a:ln>
        </p:spPr>
        <p:txBody>
          <a:bodyPr anchor="ctr">
            <a:prstTxWarp prst="textNoShape">
              <a:avLst/>
            </a:prstTxWarp>
            <a:spAutoFit/>
          </a:bodyPr>
          <a:lstStyle/>
          <a:p>
            <a:r>
              <a:rPr lang="en-US" sz="2400">
                <a:solidFill>
                  <a:srgbClr val="000090"/>
                </a:solidFill>
              </a:rPr>
              <a:t>The whole business started at ESO, with these (shameful) CMDs. Nowadays it is a very successful worldwide enterprise.</a:t>
            </a:r>
          </a:p>
        </p:txBody>
      </p:sp>
      <p:sp>
        <p:nvSpPr>
          <p:cNvPr id="6" name="Cloud Callout 8"/>
          <p:cNvSpPr>
            <a:spLocks noChangeArrowheads="1"/>
          </p:cNvSpPr>
          <p:nvPr/>
        </p:nvSpPr>
        <p:spPr bwMode="auto">
          <a:xfrm>
            <a:off x="5346700" y="3797300"/>
            <a:ext cx="2540000" cy="2390775"/>
          </a:xfrm>
          <a:prstGeom prst="cloudCallout">
            <a:avLst>
              <a:gd name="adj1" fmla="val 49199"/>
              <a:gd name="adj2" fmla="val -66801"/>
            </a:avLst>
          </a:prstGeom>
          <a:solidFill>
            <a:srgbClr val="CCFFCC"/>
          </a:solidFill>
          <a:ln w="28575">
            <a:solidFill>
              <a:srgbClr val="FF0000"/>
            </a:solidFill>
            <a:round/>
            <a:headEnd/>
            <a:tailEnd type="triangle" w="med" len="med"/>
          </a:ln>
        </p:spPr>
        <p:txBody>
          <a:bodyPr anchor="ctr">
            <a:prstTxWarp prst="textNoShape">
              <a:avLst/>
            </a:prstTxWarp>
            <a:spAutoFit/>
          </a:bodyPr>
          <a:lstStyle/>
          <a:p>
            <a:r>
              <a:rPr lang="en-US" sz="2400" dirty="0">
                <a:solidFill>
                  <a:schemeClr val="tx1"/>
                </a:solidFill>
              </a:rPr>
              <a:t>Admittedly thanks mostly to HST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a:xfrm>
            <a:off x="2921000" y="-25400"/>
            <a:ext cx="5727700" cy="635000"/>
          </a:xfrm>
        </p:spPr>
        <p:txBody>
          <a:bodyPr/>
          <a:lstStyle/>
          <a:p>
            <a:r>
              <a:rPr lang="en-US" dirty="0" smtClean="0"/>
              <a:t>Star formation histories</a:t>
            </a:r>
          </a:p>
        </p:txBody>
      </p:sp>
      <p:pic>
        <p:nvPicPr>
          <p:cNvPr id="34819" name="Picture 3" descr="t2png_crop.gif"/>
          <p:cNvPicPr>
            <a:picLocks noChangeAspect="1"/>
          </p:cNvPicPr>
          <p:nvPr/>
        </p:nvPicPr>
        <p:blipFill>
          <a:blip r:embed="rId2"/>
          <a:srcRect l="8403" t="1880" r="2802" b="1880"/>
          <a:stretch>
            <a:fillRect/>
          </a:stretch>
        </p:blipFill>
        <p:spPr bwMode="auto">
          <a:xfrm>
            <a:off x="149225" y="84138"/>
            <a:ext cx="2162175" cy="3492500"/>
          </a:xfrm>
          <a:prstGeom prst="rect">
            <a:avLst/>
          </a:prstGeom>
          <a:noFill/>
          <a:ln w="28575">
            <a:solidFill>
              <a:srgbClr val="FF0000"/>
            </a:solidFill>
            <a:miter lim="800000"/>
            <a:headEnd/>
            <a:tailEnd/>
          </a:ln>
        </p:spPr>
      </p:pic>
      <p:pic>
        <p:nvPicPr>
          <p:cNvPr id="34820" name="Picture 8" descr="cmdabs.jpeg"/>
          <p:cNvPicPr>
            <a:picLocks noChangeAspect="1"/>
          </p:cNvPicPr>
          <p:nvPr/>
        </p:nvPicPr>
        <p:blipFill>
          <a:blip r:embed="rId3"/>
          <a:srcRect/>
          <a:stretch>
            <a:fillRect/>
          </a:stretch>
        </p:blipFill>
        <p:spPr bwMode="auto">
          <a:xfrm>
            <a:off x="3003550" y="622300"/>
            <a:ext cx="6026150" cy="2951163"/>
          </a:xfrm>
          <a:prstGeom prst="rect">
            <a:avLst/>
          </a:prstGeom>
          <a:noFill/>
          <a:ln w="28575">
            <a:solidFill>
              <a:srgbClr val="FF0000"/>
            </a:solidFill>
            <a:miter lim="800000"/>
            <a:headEnd/>
            <a:tailEnd/>
          </a:ln>
        </p:spPr>
      </p:pic>
      <p:sp>
        <p:nvSpPr>
          <p:cNvPr id="34824" name="TextBox 11"/>
          <p:cNvSpPr txBox="1">
            <a:spLocks noChangeArrowheads="1"/>
          </p:cNvSpPr>
          <p:nvPr/>
        </p:nvSpPr>
        <p:spPr bwMode="auto">
          <a:xfrm>
            <a:off x="-34701" y="6210300"/>
            <a:ext cx="3504760" cy="400110"/>
          </a:xfrm>
          <a:prstGeom prst="rect">
            <a:avLst/>
          </a:prstGeom>
          <a:noFill/>
          <a:ln w="9525">
            <a:noFill/>
            <a:miter lim="800000"/>
            <a:headEnd/>
            <a:tailEnd/>
          </a:ln>
        </p:spPr>
        <p:txBody>
          <a:bodyPr wrap="none">
            <a:prstTxWarp prst="textNoShape">
              <a:avLst/>
            </a:prstTxWarp>
            <a:spAutoFit/>
          </a:bodyPr>
          <a:lstStyle/>
          <a:p>
            <a:r>
              <a:rPr lang="en-US" b="0" dirty="0">
                <a:solidFill>
                  <a:schemeClr val="tx1"/>
                </a:solidFill>
              </a:rPr>
              <a:t>Tolstoy, Hill, Tosi, 2009 </a:t>
            </a:r>
            <a:r>
              <a:rPr lang="en-US" b="0" dirty="0" smtClean="0">
                <a:solidFill>
                  <a:schemeClr val="tx1"/>
                </a:solidFill>
              </a:rPr>
              <a:t>ARAA</a:t>
            </a:r>
            <a:endParaRPr lang="en-US" b="0" dirty="0">
              <a:solidFill>
                <a:schemeClr val="tx1"/>
              </a:solidFill>
            </a:endParaRPr>
          </a:p>
        </p:txBody>
      </p:sp>
      <p:pic>
        <p:nvPicPr>
          <p:cNvPr id="9" name="Picture 25" descr="araasyn_ppt"/>
          <p:cNvPicPr>
            <a:picLocks noChangeAspect="1" noChangeArrowheads="1"/>
          </p:cNvPicPr>
          <p:nvPr/>
        </p:nvPicPr>
        <p:blipFill>
          <a:blip r:embed="rId4"/>
          <a:srcRect l="1028" t="1543" r="1543" b="4887"/>
          <a:stretch>
            <a:fillRect/>
          </a:stretch>
        </p:blipFill>
        <p:spPr bwMode="auto">
          <a:xfrm>
            <a:off x="5641958" y="2654300"/>
            <a:ext cx="3375042" cy="4132263"/>
          </a:xfrm>
          <a:prstGeom prst="rect">
            <a:avLst/>
          </a:prstGeom>
          <a:noFill/>
          <a:ln w="9525">
            <a:solidFill>
              <a:srgbClr val="000077"/>
            </a:solidFill>
            <a:miter lim="800000"/>
            <a:headEnd/>
            <a:tailEnd/>
          </a:ln>
        </p:spPr>
      </p:pic>
      <p:sp>
        <p:nvSpPr>
          <p:cNvPr id="10" name="Cloud Callout 8"/>
          <p:cNvSpPr>
            <a:spLocks noChangeArrowheads="1"/>
          </p:cNvSpPr>
          <p:nvPr/>
        </p:nvSpPr>
        <p:spPr bwMode="auto">
          <a:xfrm>
            <a:off x="901700" y="3822700"/>
            <a:ext cx="2540000" cy="2390775"/>
          </a:xfrm>
          <a:prstGeom prst="cloudCallout">
            <a:avLst>
              <a:gd name="adj1" fmla="val 49199"/>
              <a:gd name="adj2" fmla="val -66801"/>
            </a:avLst>
          </a:prstGeom>
          <a:solidFill>
            <a:srgbClr val="CCFFCC"/>
          </a:solidFill>
          <a:ln w="28575">
            <a:solidFill>
              <a:srgbClr val="FF0000"/>
            </a:solidFill>
            <a:round/>
            <a:headEnd/>
            <a:tailEnd type="triangle" w="med" len="med"/>
          </a:ln>
        </p:spPr>
        <p:txBody>
          <a:bodyPr anchor="ctr">
            <a:prstTxWarp prst="textNoShape">
              <a:avLst/>
            </a:prstTxWarp>
            <a:spAutoFit/>
          </a:bodyPr>
          <a:lstStyle/>
          <a:p>
            <a:r>
              <a:rPr lang="en-US" sz="2400">
                <a:solidFill>
                  <a:schemeClr val="tx1"/>
                </a:solidFill>
              </a:rPr>
              <a:t>Admittedly thanks mostly to HST …</a:t>
            </a:r>
          </a:p>
        </p:txBody>
      </p:sp>
      <p:sp>
        <p:nvSpPr>
          <p:cNvPr id="12" name="TextBox 11"/>
          <p:cNvSpPr txBox="1"/>
          <p:nvPr/>
        </p:nvSpPr>
        <p:spPr>
          <a:xfrm>
            <a:off x="3137948" y="5295900"/>
            <a:ext cx="2595582" cy="707886"/>
          </a:xfrm>
          <a:prstGeom prst="rect">
            <a:avLst/>
          </a:prstGeom>
          <a:noFill/>
        </p:spPr>
        <p:txBody>
          <a:bodyPr wrap="none" rtlCol="0">
            <a:spAutoFit/>
          </a:bodyPr>
          <a:lstStyle/>
          <a:p>
            <a:r>
              <a:rPr lang="en-US" dirty="0" smtClean="0">
                <a:solidFill>
                  <a:srgbClr val="0000FF"/>
                </a:solidFill>
              </a:rPr>
              <a:t>Synthetic </a:t>
            </a:r>
            <a:r>
              <a:rPr lang="en-US" dirty="0" err="1" smtClean="0">
                <a:solidFill>
                  <a:srgbClr val="0000FF"/>
                </a:solidFill>
              </a:rPr>
              <a:t>CMDs</a:t>
            </a:r>
            <a:endParaRPr lang="en-US" dirty="0" smtClean="0">
              <a:solidFill>
                <a:srgbClr val="0000FF"/>
              </a:solidFill>
            </a:endParaRPr>
          </a:p>
          <a:p>
            <a:r>
              <a:rPr lang="en-US" b="0" dirty="0" smtClean="0">
                <a:solidFill>
                  <a:srgbClr val="0000FF"/>
                </a:solidFill>
              </a:rPr>
              <a:t>(</a:t>
            </a:r>
            <a:r>
              <a:rPr lang="en-US" b="0" dirty="0" err="1" smtClean="0">
                <a:solidFill>
                  <a:srgbClr val="0000FF"/>
                </a:solidFill>
              </a:rPr>
              <a:t>Cignoni</a:t>
            </a:r>
            <a:r>
              <a:rPr lang="en-US" b="0" dirty="0" smtClean="0">
                <a:solidFill>
                  <a:srgbClr val="0000FF"/>
                </a:solidFill>
              </a:rPr>
              <a:t> &amp; Tosi 2010)</a:t>
            </a:r>
            <a:endParaRPr lang="en-US" b="0" dirty="0">
              <a:solidFill>
                <a:srgbClr val="0000FF"/>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a:xfrm>
            <a:off x="2921000" y="-25400"/>
            <a:ext cx="5727700" cy="635000"/>
          </a:xfrm>
        </p:spPr>
        <p:txBody>
          <a:bodyPr/>
          <a:lstStyle/>
          <a:p>
            <a:r>
              <a:rPr lang="en-US" dirty="0" smtClean="0"/>
              <a:t>Star formation histories</a:t>
            </a:r>
          </a:p>
        </p:txBody>
      </p:sp>
      <p:pic>
        <p:nvPicPr>
          <p:cNvPr id="34819" name="Picture 3" descr="t2png_crop.gif"/>
          <p:cNvPicPr>
            <a:picLocks noChangeAspect="1"/>
          </p:cNvPicPr>
          <p:nvPr/>
        </p:nvPicPr>
        <p:blipFill>
          <a:blip r:embed="rId2"/>
          <a:srcRect l="8403" t="1880" r="2802" b="1880"/>
          <a:stretch>
            <a:fillRect/>
          </a:stretch>
        </p:blipFill>
        <p:spPr bwMode="auto">
          <a:xfrm>
            <a:off x="149225" y="84138"/>
            <a:ext cx="2162175" cy="3492500"/>
          </a:xfrm>
          <a:prstGeom prst="rect">
            <a:avLst/>
          </a:prstGeom>
          <a:noFill/>
          <a:ln w="28575">
            <a:solidFill>
              <a:srgbClr val="FF0000"/>
            </a:solidFill>
            <a:miter lim="800000"/>
            <a:headEnd/>
            <a:tailEnd/>
          </a:ln>
        </p:spPr>
      </p:pic>
      <p:pic>
        <p:nvPicPr>
          <p:cNvPr id="34820" name="Picture 8" descr="cmdabs.jpeg"/>
          <p:cNvPicPr>
            <a:picLocks noChangeAspect="1"/>
          </p:cNvPicPr>
          <p:nvPr/>
        </p:nvPicPr>
        <p:blipFill>
          <a:blip r:embed="rId3"/>
          <a:srcRect/>
          <a:stretch>
            <a:fillRect/>
          </a:stretch>
        </p:blipFill>
        <p:spPr bwMode="auto">
          <a:xfrm>
            <a:off x="3003550" y="622300"/>
            <a:ext cx="6026150" cy="2951163"/>
          </a:xfrm>
          <a:prstGeom prst="rect">
            <a:avLst/>
          </a:prstGeom>
          <a:noFill/>
          <a:ln w="28575">
            <a:solidFill>
              <a:srgbClr val="FF0000"/>
            </a:solidFill>
            <a:miter lim="800000"/>
            <a:headEnd/>
            <a:tailEnd/>
          </a:ln>
        </p:spPr>
      </p:pic>
      <p:sp>
        <p:nvSpPr>
          <p:cNvPr id="34821" name="Cloud Callout 8"/>
          <p:cNvSpPr>
            <a:spLocks noChangeArrowheads="1"/>
          </p:cNvSpPr>
          <p:nvPr/>
        </p:nvSpPr>
        <p:spPr bwMode="auto">
          <a:xfrm>
            <a:off x="0" y="3464238"/>
            <a:ext cx="4229100" cy="702766"/>
          </a:xfrm>
          <a:prstGeom prst="cloudCallout">
            <a:avLst>
              <a:gd name="adj1" fmla="val 30787"/>
              <a:gd name="adj2" fmla="val -98806"/>
            </a:avLst>
          </a:prstGeom>
          <a:solidFill>
            <a:srgbClr val="CCFFCC"/>
          </a:solidFill>
          <a:ln w="28575">
            <a:solidFill>
              <a:srgbClr val="FF0000"/>
            </a:solidFill>
            <a:round/>
            <a:headEnd/>
            <a:tailEnd type="triangle" w="med" len="med"/>
          </a:ln>
        </p:spPr>
        <p:txBody>
          <a:bodyPr wrap="square" anchor="ctr">
            <a:prstTxWarp prst="textNoShape">
              <a:avLst/>
            </a:prstTxWarp>
            <a:spAutoFit/>
          </a:bodyPr>
          <a:lstStyle/>
          <a:p>
            <a:r>
              <a:rPr lang="en-US" sz="2400" dirty="0" smtClean="0">
                <a:solidFill>
                  <a:schemeClr val="tx1"/>
                </a:solidFill>
              </a:rPr>
              <a:t>Synergy with HST</a:t>
            </a:r>
            <a:endParaRPr lang="en-US" sz="2400" dirty="0">
              <a:solidFill>
                <a:schemeClr val="tx1"/>
              </a:solidFill>
            </a:endParaRPr>
          </a:p>
        </p:txBody>
      </p:sp>
      <p:pic>
        <p:nvPicPr>
          <p:cNvPr id="11" name="Picture 10" descr="alphas.jpg"/>
          <p:cNvPicPr>
            <a:picLocks noChangeAspect="1"/>
          </p:cNvPicPr>
          <p:nvPr/>
        </p:nvPicPr>
        <p:blipFill>
          <a:blip r:embed="rId4"/>
          <a:stretch>
            <a:fillRect/>
          </a:stretch>
        </p:blipFill>
        <p:spPr>
          <a:xfrm>
            <a:off x="4572000" y="3670300"/>
            <a:ext cx="4464050" cy="2971800"/>
          </a:xfrm>
          <a:prstGeom prst="rect">
            <a:avLst/>
          </a:prstGeom>
          <a:ln w="28575">
            <a:solidFill>
              <a:schemeClr val="accent6">
                <a:lumMod val="50000"/>
              </a:schemeClr>
            </a:solidFill>
          </a:ln>
        </p:spPr>
      </p:pic>
      <p:sp>
        <p:nvSpPr>
          <p:cNvPr id="34823" name="Cloud Callout 9"/>
          <p:cNvSpPr>
            <a:spLocks noChangeArrowheads="1"/>
          </p:cNvSpPr>
          <p:nvPr/>
        </p:nvSpPr>
        <p:spPr bwMode="auto">
          <a:xfrm>
            <a:off x="0" y="4070350"/>
            <a:ext cx="4343400" cy="2389188"/>
          </a:xfrm>
          <a:prstGeom prst="cloudCallout">
            <a:avLst>
              <a:gd name="adj1" fmla="val 65810"/>
              <a:gd name="adj2" fmla="val -6394"/>
            </a:avLst>
          </a:prstGeom>
          <a:solidFill>
            <a:srgbClr val="FFF915"/>
          </a:solidFill>
          <a:ln w="28575">
            <a:solidFill>
              <a:srgbClr val="000099"/>
            </a:solidFill>
            <a:round/>
            <a:headEnd/>
            <a:tailEnd type="triangle" w="med" len="med"/>
          </a:ln>
        </p:spPr>
        <p:txBody>
          <a:bodyPr anchor="ctr">
            <a:prstTxWarp prst="textNoShape">
              <a:avLst/>
            </a:prstTxWarp>
            <a:spAutoFit/>
          </a:bodyPr>
          <a:lstStyle/>
          <a:p>
            <a:r>
              <a:rPr lang="en-US" sz="2400" dirty="0" smtClean="0">
                <a:solidFill>
                  <a:srgbClr val="000090"/>
                </a:solidFill>
              </a:rPr>
              <a:t>Without </a:t>
            </a:r>
            <a:r>
              <a:rPr lang="en-US" sz="2400" dirty="0" err="1">
                <a:solidFill>
                  <a:srgbClr val="000090"/>
                </a:solidFill>
              </a:rPr>
              <a:t>Flames@VLT</a:t>
            </a:r>
            <a:r>
              <a:rPr lang="en-US" sz="2400" dirty="0">
                <a:solidFill>
                  <a:srgbClr val="000090"/>
                </a:solidFill>
              </a:rPr>
              <a:t> we wouldn’t know the chemistry !!!</a:t>
            </a:r>
          </a:p>
        </p:txBody>
      </p:sp>
      <p:sp>
        <p:nvSpPr>
          <p:cNvPr id="34824" name="TextBox 11"/>
          <p:cNvSpPr txBox="1">
            <a:spLocks noChangeArrowheads="1"/>
          </p:cNvSpPr>
          <p:nvPr/>
        </p:nvSpPr>
        <p:spPr bwMode="auto">
          <a:xfrm>
            <a:off x="1101725" y="6477000"/>
            <a:ext cx="3492500" cy="400050"/>
          </a:xfrm>
          <a:prstGeom prst="rect">
            <a:avLst/>
          </a:prstGeom>
          <a:noFill/>
          <a:ln w="9525">
            <a:noFill/>
            <a:miter lim="800000"/>
            <a:headEnd/>
            <a:tailEnd/>
          </a:ln>
        </p:spPr>
        <p:txBody>
          <a:bodyPr wrap="none">
            <a:prstTxWarp prst="textNoShape">
              <a:avLst/>
            </a:prstTxWarp>
            <a:spAutoFit/>
          </a:bodyPr>
          <a:lstStyle/>
          <a:p>
            <a:r>
              <a:rPr lang="en-US" b="0">
                <a:solidFill>
                  <a:schemeClr val="tx1"/>
                </a:solidFill>
              </a:rPr>
              <a:t>Tolstoy, Hill, Tosi, 2009 ARAA</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19"/>
          <p:cNvPicPr>
            <a:picLocks noChangeAspect="1" noChangeArrowheads="1"/>
          </p:cNvPicPr>
          <p:nvPr/>
        </p:nvPicPr>
        <p:blipFill>
          <a:blip r:embed="rId3"/>
          <a:srcRect t="13460" b="13460"/>
          <a:stretch>
            <a:fillRect/>
          </a:stretch>
        </p:blipFill>
        <p:spPr bwMode="auto">
          <a:xfrm>
            <a:off x="15875" y="3038475"/>
            <a:ext cx="3198813" cy="3311525"/>
          </a:xfrm>
          <a:prstGeom prst="rect">
            <a:avLst/>
          </a:prstGeom>
          <a:noFill/>
          <a:ln w="44450">
            <a:noFill/>
            <a:miter lim="800000"/>
            <a:headEnd/>
            <a:tailEnd/>
          </a:ln>
        </p:spPr>
      </p:pic>
      <p:grpSp>
        <p:nvGrpSpPr>
          <p:cNvPr id="2" name="Group 15"/>
          <p:cNvGrpSpPr>
            <a:grpSpLocks/>
          </p:cNvGrpSpPr>
          <p:nvPr/>
        </p:nvGrpSpPr>
        <p:grpSpPr bwMode="auto">
          <a:xfrm>
            <a:off x="158750" y="1179513"/>
            <a:ext cx="5251450" cy="2062251"/>
            <a:chOff x="158210" y="1430419"/>
            <a:chExt cx="5019716" cy="1852565"/>
          </a:xfrm>
        </p:grpSpPr>
        <p:pic>
          <p:nvPicPr>
            <p:cNvPr id="14349" name="Picture 12"/>
            <p:cNvPicPr>
              <a:picLocks noChangeAspect="1" noChangeArrowheads="1"/>
            </p:cNvPicPr>
            <p:nvPr/>
          </p:nvPicPr>
          <p:blipFill>
            <a:blip r:embed="rId4"/>
            <a:srcRect t="17499" b="13460"/>
            <a:stretch>
              <a:fillRect/>
            </a:stretch>
          </p:blipFill>
          <p:spPr bwMode="auto">
            <a:xfrm>
              <a:off x="3420563" y="1430419"/>
              <a:ext cx="1757363" cy="1719263"/>
            </a:xfrm>
            <a:prstGeom prst="rect">
              <a:avLst/>
            </a:prstGeom>
            <a:noFill/>
            <a:ln w="9525">
              <a:noFill/>
              <a:miter lim="800000"/>
              <a:headEnd/>
              <a:tailEnd/>
            </a:ln>
          </p:spPr>
        </p:pic>
        <p:pic>
          <p:nvPicPr>
            <p:cNvPr id="14350" name="Picture 11"/>
            <p:cNvPicPr>
              <a:picLocks noChangeAspect="1" noChangeArrowheads="1"/>
            </p:cNvPicPr>
            <p:nvPr/>
          </p:nvPicPr>
          <p:blipFill>
            <a:blip r:embed="rId5"/>
            <a:srcRect t="17499" b="13460"/>
            <a:stretch>
              <a:fillRect/>
            </a:stretch>
          </p:blipFill>
          <p:spPr bwMode="auto">
            <a:xfrm>
              <a:off x="1784395" y="1432007"/>
              <a:ext cx="1755775" cy="1717675"/>
            </a:xfrm>
            <a:prstGeom prst="rect">
              <a:avLst/>
            </a:prstGeom>
            <a:noFill/>
            <a:ln w="9525">
              <a:noFill/>
              <a:miter lim="800000"/>
              <a:headEnd/>
              <a:tailEnd/>
            </a:ln>
          </p:spPr>
        </p:pic>
        <p:pic>
          <p:nvPicPr>
            <p:cNvPr id="14351" name="Picture 10"/>
            <p:cNvPicPr>
              <a:picLocks noChangeAspect="1" noChangeArrowheads="1"/>
            </p:cNvPicPr>
            <p:nvPr/>
          </p:nvPicPr>
          <p:blipFill>
            <a:blip r:embed="rId6"/>
            <a:srcRect t="17499" b="13460"/>
            <a:stretch>
              <a:fillRect/>
            </a:stretch>
          </p:blipFill>
          <p:spPr bwMode="auto">
            <a:xfrm>
              <a:off x="158210" y="1430419"/>
              <a:ext cx="1755775" cy="1716088"/>
            </a:xfrm>
            <a:prstGeom prst="rect">
              <a:avLst/>
            </a:prstGeom>
            <a:noFill/>
            <a:ln w="9525">
              <a:noFill/>
              <a:miter lim="800000"/>
              <a:headEnd/>
              <a:tailEnd/>
            </a:ln>
          </p:spPr>
        </p:pic>
        <p:sp>
          <p:nvSpPr>
            <p:cNvPr id="14352" name="TextBox 11"/>
            <p:cNvSpPr txBox="1">
              <a:spLocks noChangeArrowheads="1"/>
            </p:cNvSpPr>
            <p:nvPr/>
          </p:nvSpPr>
          <p:spPr bwMode="auto">
            <a:xfrm>
              <a:off x="647935" y="3006501"/>
              <a:ext cx="4295241" cy="276483"/>
            </a:xfrm>
            <a:prstGeom prst="rect">
              <a:avLst/>
            </a:prstGeom>
            <a:noFill/>
            <a:ln w="9525">
              <a:noFill/>
              <a:miter lim="800000"/>
              <a:headEnd/>
              <a:tailEnd/>
            </a:ln>
          </p:spPr>
          <p:txBody>
            <a:bodyPr wrap="square">
              <a:prstTxWarp prst="textNoShape">
                <a:avLst/>
              </a:prstTxWarp>
              <a:spAutoFit/>
            </a:bodyPr>
            <a:lstStyle/>
            <a:p>
              <a:r>
                <a:rPr lang="en-US" sz="1400" b="1">
                  <a:solidFill>
                    <a:srgbClr val="0000FF"/>
                  </a:solidFill>
                  <a:latin typeface="Comic Sans MS" charset="0"/>
                  <a:ea typeface="Comic Sans MS" charset="0"/>
                  <a:cs typeface="Comic Sans MS" charset="0"/>
                </a:rPr>
                <a:t>NGC6397            </a:t>
              </a:r>
              <a:r>
                <a:rPr lang="en-US" sz="1400" b="1">
                  <a:solidFill>
                    <a:srgbClr val="FF0000"/>
                  </a:solidFill>
                  <a:latin typeface="Comic Sans MS" charset="0"/>
                  <a:ea typeface="Comic Sans MS" charset="0"/>
                  <a:cs typeface="Comic Sans MS" charset="0"/>
                </a:rPr>
                <a:t>47Tuc </a:t>
              </a:r>
              <a:r>
                <a:rPr lang="en-US" sz="1400" b="1">
                  <a:solidFill>
                    <a:srgbClr val="0000FF"/>
                  </a:solidFill>
                  <a:latin typeface="Comic Sans MS" charset="0"/>
                  <a:ea typeface="Comic Sans MS" charset="0"/>
                  <a:cs typeface="Comic Sans MS" charset="0"/>
                </a:rPr>
                <a:t>            </a:t>
              </a:r>
              <a:r>
                <a:rPr lang="en-US" sz="1400" b="1">
                  <a:solidFill>
                    <a:srgbClr val="68CD1D"/>
                  </a:solidFill>
                  <a:latin typeface="Comic Sans MS" charset="0"/>
                  <a:ea typeface="Comic Sans MS" charset="0"/>
                  <a:cs typeface="Comic Sans MS" charset="0"/>
                </a:rPr>
                <a:t>NGC6752</a:t>
              </a:r>
            </a:p>
          </p:txBody>
        </p:sp>
        <p:sp>
          <p:nvSpPr>
            <p:cNvPr id="13" name="Oval 12"/>
            <p:cNvSpPr/>
            <p:nvPr/>
          </p:nvSpPr>
          <p:spPr>
            <a:xfrm>
              <a:off x="2234677" y="1633736"/>
              <a:ext cx="1016008" cy="719551"/>
            </a:xfrm>
            <a:prstGeom prst="ellipse">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4" name="Oval 13"/>
            <p:cNvSpPr/>
            <p:nvPr/>
          </p:nvSpPr>
          <p:spPr>
            <a:xfrm>
              <a:off x="3877753" y="1532077"/>
              <a:ext cx="1016008" cy="719551"/>
            </a:xfrm>
            <a:prstGeom prst="ellipse">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5" name="Oval 14"/>
            <p:cNvSpPr/>
            <p:nvPr/>
          </p:nvSpPr>
          <p:spPr>
            <a:xfrm>
              <a:off x="532863" y="1714745"/>
              <a:ext cx="1016008" cy="719552"/>
            </a:xfrm>
            <a:prstGeom prst="ellipse">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grpSp>
      <p:pic>
        <p:nvPicPr>
          <p:cNvPr id="14340" name="Picture 9" descr="x10a"/>
          <p:cNvPicPr>
            <a:picLocks noChangeAspect="1" noChangeArrowheads="1"/>
          </p:cNvPicPr>
          <p:nvPr/>
        </p:nvPicPr>
        <p:blipFill>
          <a:blip r:embed="rId7"/>
          <a:srcRect l="51653" b="11636"/>
          <a:stretch>
            <a:fillRect/>
          </a:stretch>
        </p:blipFill>
        <p:spPr bwMode="auto">
          <a:xfrm>
            <a:off x="6248400" y="1143001"/>
            <a:ext cx="2601914" cy="2133600"/>
          </a:xfrm>
          <a:prstGeom prst="rect">
            <a:avLst/>
          </a:prstGeom>
          <a:noFill/>
          <a:ln w="38100">
            <a:noFill/>
            <a:miter lim="800000"/>
            <a:headEnd/>
            <a:tailEnd/>
          </a:ln>
        </p:spPr>
      </p:pic>
      <p:pic>
        <p:nvPicPr>
          <p:cNvPr id="14341" name="Picture 12" descr="x10c"/>
          <p:cNvPicPr>
            <a:picLocks noChangeAspect="1" noChangeArrowheads="1"/>
          </p:cNvPicPr>
          <p:nvPr/>
        </p:nvPicPr>
        <p:blipFill>
          <a:blip r:embed="rId8"/>
          <a:srcRect/>
          <a:stretch>
            <a:fillRect/>
          </a:stretch>
        </p:blipFill>
        <p:spPr bwMode="auto">
          <a:xfrm>
            <a:off x="6092421" y="3505200"/>
            <a:ext cx="2741983" cy="2532063"/>
          </a:xfrm>
          <a:prstGeom prst="rect">
            <a:avLst/>
          </a:prstGeom>
          <a:noFill/>
          <a:ln w="38100">
            <a:noFill/>
            <a:miter lim="800000"/>
            <a:headEnd/>
            <a:tailEnd/>
          </a:ln>
        </p:spPr>
      </p:pic>
      <p:sp>
        <p:nvSpPr>
          <p:cNvPr id="14342" name="TextBox 18"/>
          <p:cNvSpPr txBox="1">
            <a:spLocks noChangeArrowheads="1"/>
          </p:cNvSpPr>
          <p:nvPr/>
        </p:nvSpPr>
        <p:spPr bwMode="auto">
          <a:xfrm>
            <a:off x="7670800" y="3529013"/>
            <a:ext cx="1112838" cy="338137"/>
          </a:xfrm>
          <a:prstGeom prst="rect">
            <a:avLst/>
          </a:prstGeom>
          <a:noFill/>
          <a:ln w="9525">
            <a:noFill/>
            <a:miter lim="800000"/>
            <a:headEnd/>
            <a:tailEnd/>
          </a:ln>
        </p:spPr>
        <p:txBody>
          <a:bodyPr wrap="none">
            <a:prstTxWarp prst="textNoShape">
              <a:avLst/>
            </a:prstTxWarp>
            <a:spAutoFit/>
          </a:bodyPr>
          <a:lstStyle/>
          <a:p>
            <a:r>
              <a:rPr lang="en-US" sz="1600" b="1" dirty="0">
                <a:solidFill>
                  <a:srgbClr val="FF6600"/>
                </a:solidFill>
                <a:latin typeface="Comic Sans MS" charset="0"/>
                <a:ea typeface="Comic Sans MS" charset="0"/>
                <a:cs typeface="Comic Sans MS" charset="0"/>
              </a:rPr>
              <a:t>NGC2808</a:t>
            </a:r>
          </a:p>
        </p:txBody>
      </p:sp>
      <p:sp>
        <p:nvSpPr>
          <p:cNvPr id="14343" name="TextBox 19"/>
          <p:cNvSpPr txBox="1">
            <a:spLocks noChangeArrowheads="1"/>
          </p:cNvSpPr>
          <p:nvPr/>
        </p:nvSpPr>
        <p:spPr bwMode="auto">
          <a:xfrm>
            <a:off x="227013" y="6162675"/>
            <a:ext cx="2824162" cy="554038"/>
          </a:xfrm>
          <a:prstGeom prst="rect">
            <a:avLst/>
          </a:prstGeom>
          <a:noFill/>
          <a:ln w="9525">
            <a:noFill/>
            <a:miter lim="800000"/>
            <a:headEnd/>
            <a:tailEnd/>
          </a:ln>
        </p:spPr>
        <p:txBody>
          <a:bodyPr wrap="none">
            <a:prstTxWarp prst="textNoShape">
              <a:avLst/>
            </a:prstTxWarp>
            <a:spAutoFit/>
          </a:bodyPr>
          <a:lstStyle/>
          <a:p>
            <a:r>
              <a:rPr lang="en-US" sz="1400" b="1" dirty="0">
                <a:solidFill>
                  <a:srgbClr val="000000"/>
                </a:solidFill>
                <a:latin typeface="Comic Sans MS" charset="0"/>
                <a:ea typeface="Comic Sans MS" charset="0"/>
                <a:cs typeface="Comic Sans MS" charset="0"/>
              </a:rPr>
              <a:t>165.L-0263 (2000-2002) 20n</a:t>
            </a:r>
          </a:p>
          <a:p>
            <a:r>
              <a:rPr lang="en-US" sz="1600" b="1" dirty="0">
                <a:solidFill>
                  <a:srgbClr val="000000"/>
                </a:solidFill>
                <a:latin typeface="Comic Sans MS" charset="0"/>
                <a:ea typeface="Comic Sans MS" charset="0"/>
                <a:cs typeface="Comic Sans MS" charset="0"/>
              </a:rPr>
              <a:t>LP, </a:t>
            </a:r>
            <a:r>
              <a:rPr lang="en-US" sz="1600" b="1" dirty="0">
                <a:latin typeface="Comic Sans MS" charset="0"/>
                <a:ea typeface="Comic Sans MS" charset="0"/>
                <a:cs typeface="Comic Sans MS" charset="0"/>
              </a:rPr>
              <a:t>UVES</a:t>
            </a:r>
            <a:r>
              <a:rPr lang="en-US" sz="1600" b="1" dirty="0">
                <a:solidFill>
                  <a:srgbClr val="000000"/>
                </a:solidFill>
                <a:latin typeface="Comic Sans MS" charset="0"/>
                <a:ea typeface="Comic Sans MS" charset="0"/>
                <a:cs typeface="Comic Sans MS" charset="0"/>
              </a:rPr>
              <a:t>, PI </a:t>
            </a:r>
            <a:r>
              <a:rPr lang="en-US" sz="1600" b="1" dirty="0" err="1">
                <a:solidFill>
                  <a:srgbClr val="000000"/>
                </a:solidFill>
                <a:latin typeface="Comic Sans MS" charset="0"/>
                <a:ea typeface="Comic Sans MS" charset="0"/>
                <a:cs typeface="Comic Sans MS" charset="0"/>
              </a:rPr>
              <a:t>Gratton</a:t>
            </a:r>
            <a:r>
              <a:rPr lang="en-US" sz="1600" b="1" dirty="0">
                <a:solidFill>
                  <a:srgbClr val="000000"/>
                </a:solidFill>
                <a:latin typeface="Comic Sans MS" charset="0"/>
                <a:ea typeface="Comic Sans MS" charset="0"/>
                <a:cs typeface="Comic Sans MS" charset="0"/>
              </a:rPr>
              <a:t> </a:t>
            </a:r>
          </a:p>
        </p:txBody>
      </p:sp>
      <p:sp>
        <p:nvSpPr>
          <p:cNvPr id="14344" name="TextBox 20"/>
          <p:cNvSpPr txBox="1">
            <a:spLocks noChangeArrowheads="1"/>
          </p:cNvSpPr>
          <p:nvPr/>
        </p:nvSpPr>
        <p:spPr bwMode="auto">
          <a:xfrm>
            <a:off x="6080125" y="6086475"/>
            <a:ext cx="3022600" cy="554038"/>
          </a:xfrm>
          <a:prstGeom prst="rect">
            <a:avLst/>
          </a:prstGeom>
          <a:noFill/>
          <a:ln w="9525">
            <a:noFill/>
            <a:miter lim="800000"/>
            <a:headEnd/>
            <a:tailEnd/>
          </a:ln>
        </p:spPr>
        <p:txBody>
          <a:bodyPr wrap="none">
            <a:prstTxWarp prst="textNoShape">
              <a:avLst/>
            </a:prstTxWarp>
            <a:spAutoFit/>
          </a:bodyPr>
          <a:lstStyle/>
          <a:p>
            <a:r>
              <a:rPr lang="en-US" sz="1400" b="1" dirty="0">
                <a:solidFill>
                  <a:srgbClr val="000000"/>
                </a:solidFill>
                <a:latin typeface="Comic Sans MS" charset="0"/>
                <a:ea typeface="Comic Sans MS" charset="0"/>
                <a:cs typeface="Comic Sans MS" charset="0"/>
              </a:rPr>
              <a:t>084.D-0070 (2010) 1.25n</a:t>
            </a:r>
          </a:p>
          <a:p>
            <a:r>
              <a:rPr lang="en-US" sz="1600" b="1" dirty="0" err="1">
                <a:latin typeface="Comic Sans MS" charset="0"/>
                <a:ea typeface="Comic Sans MS" charset="0"/>
                <a:cs typeface="Comic Sans MS" charset="0"/>
              </a:rPr>
              <a:t>Xshooter</a:t>
            </a:r>
            <a:r>
              <a:rPr lang="en-US" sz="1600" b="1" dirty="0">
                <a:solidFill>
                  <a:srgbClr val="000000"/>
                </a:solidFill>
                <a:latin typeface="Comic Sans MS" charset="0"/>
                <a:ea typeface="Comic Sans MS" charset="0"/>
                <a:cs typeface="Comic Sans MS" charset="0"/>
              </a:rPr>
              <a:t> GTO (PI </a:t>
            </a:r>
            <a:r>
              <a:rPr lang="en-US" sz="1600" b="1" dirty="0" err="1">
                <a:solidFill>
                  <a:srgbClr val="000000"/>
                </a:solidFill>
                <a:latin typeface="Comic Sans MS" charset="0"/>
                <a:ea typeface="Comic Sans MS" charset="0"/>
                <a:cs typeface="Comic Sans MS" charset="0"/>
              </a:rPr>
              <a:t>Carretta</a:t>
            </a:r>
            <a:r>
              <a:rPr lang="en-US" sz="1600" dirty="0">
                <a:solidFill>
                  <a:srgbClr val="000000"/>
                </a:solidFill>
                <a:latin typeface="Comic Sans MS" charset="0"/>
                <a:ea typeface="Comic Sans MS" charset="0"/>
                <a:cs typeface="Comic Sans MS" charset="0"/>
              </a:rPr>
              <a:t>) </a:t>
            </a:r>
          </a:p>
        </p:txBody>
      </p:sp>
      <p:sp>
        <p:nvSpPr>
          <p:cNvPr id="14346" name="TextBox 22"/>
          <p:cNvSpPr txBox="1">
            <a:spLocks noChangeArrowheads="1"/>
          </p:cNvSpPr>
          <p:nvPr/>
        </p:nvSpPr>
        <p:spPr bwMode="auto">
          <a:xfrm>
            <a:off x="3110132" y="3275013"/>
            <a:ext cx="3092012" cy="2308324"/>
          </a:xfrm>
          <a:prstGeom prst="rect">
            <a:avLst/>
          </a:prstGeom>
          <a:noFill/>
          <a:ln w="9525">
            <a:noFill/>
            <a:miter lim="800000"/>
            <a:headEnd/>
            <a:tailEnd/>
          </a:ln>
        </p:spPr>
        <p:txBody>
          <a:bodyPr wrap="none">
            <a:prstTxWarp prst="textNoShape">
              <a:avLst/>
            </a:prstTxWarp>
            <a:spAutoFit/>
          </a:bodyPr>
          <a:lstStyle/>
          <a:p>
            <a:r>
              <a:rPr lang="en-US" b="1" dirty="0">
                <a:latin typeface="Comic Sans MS" charset="0"/>
                <a:ea typeface="Comic Sans MS" charset="0"/>
                <a:cs typeface="Comic Sans MS" charset="0"/>
              </a:rPr>
              <a:t>   </a:t>
            </a:r>
            <a:r>
              <a:rPr lang="en-US" sz="2400" b="1" dirty="0">
                <a:solidFill>
                  <a:schemeClr val="tx1"/>
                </a:solidFill>
                <a:latin typeface="Times New Roman"/>
                <a:ea typeface="Comic Sans MS" charset="0"/>
                <a:cs typeface="Times New Roman"/>
              </a:rPr>
              <a:t>Na-O &amp; Al-Mg</a:t>
            </a:r>
          </a:p>
          <a:p>
            <a:r>
              <a:rPr lang="en-US" sz="2400" b="1" dirty="0">
                <a:solidFill>
                  <a:schemeClr val="tx1"/>
                </a:solidFill>
                <a:latin typeface="Times New Roman"/>
                <a:ea typeface="Comic Sans MS" charset="0"/>
                <a:cs typeface="Times New Roman"/>
              </a:rPr>
              <a:t>   </a:t>
            </a:r>
            <a:r>
              <a:rPr lang="en-US" sz="2400" b="1" dirty="0" err="1">
                <a:solidFill>
                  <a:schemeClr val="tx1"/>
                </a:solidFill>
                <a:latin typeface="Times New Roman"/>
                <a:ea typeface="Comic Sans MS" charset="0"/>
                <a:cs typeface="Times New Roman"/>
              </a:rPr>
              <a:t>anticorrelation</a:t>
            </a:r>
            <a:r>
              <a:rPr lang="en-US" sz="2400" b="1" dirty="0">
                <a:solidFill>
                  <a:schemeClr val="tx1"/>
                </a:solidFill>
                <a:latin typeface="Times New Roman"/>
                <a:ea typeface="Comic Sans MS" charset="0"/>
                <a:cs typeface="Times New Roman"/>
              </a:rPr>
              <a:t> :</a:t>
            </a:r>
          </a:p>
          <a:p>
            <a:r>
              <a:rPr lang="en-US" sz="2400" b="1" dirty="0">
                <a:solidFill>
                  <a:schemeClr val="tx1"/>
                </a:solidFill>
                <a:latin typeface="Times New Roman"/>
                <a:ea typeface="Comic Sans MS" charset="0"/>
                <a:cs typeface="Times New Roman"/>
              </a:rPr>
              <a:t>high-temp H-burning,</a:t>
            </a:r>
          </a:p>
          <a:p>
            <a:r>
              <a:rPr lang="en-US" sz="2400" b="1" dirty="0">
                <a:solidFill>
                  <a:schemeClr val="tx1"/>
                </a:solidFill>
                <a:latin typeface="Times New Roman"/>
                <a:ea typeface="Comic Sans MS" charset="0"/>
                <a:cs typeface="Times New Roman"/>
              </a:rPr>
              <a:t>not possible in MS</a:t>
            </a:r>
          </a:p>
          <a:p>
            <a:pPr>
              <a:buFont typeface="Wingdings" charset="2"/>
              <a:buChar char="è"/>
            </a:pPr>
            <a:r>
              <a:rPr lang="en-US" sz="2400" b="1" dirty="0">
                <a:solidFill>
                  <a:schemeClr val="tx1"/>
                </a:solidFill>
                <a:latin typeface="Times New Roman"/>
                <a:ea typeface="Comic Sans MS" charset="0"/>
                <a:cs typeface="Times New Roman"/>
                <a:sym typeface="Wingdings" charset="2"/>
              </a:rPr>
              <a:t> must come from </a:t>
            </a:r>
          </a:p>
          <a:p>
            <a:r>
              <a:rPr lang="en-US" sz="2400" b="1" dirty="0">
                <a:solidFill>
                  <a:schemeClr val="tx1"/>
                </a:solidFill>
                <a:latin typeface="Times New Roman"/>
                <a:ea typeface="Comic Sans MS" charset="0"/>
                <a:cs typeface="Times New Roman"/>
                <a:sym typeface="Wingdings" charset="2"/>
              </a:rPr>
              <a:t>   previous generation</a:t>
            </a:r>
            <a:endParaRPr lang="en-US" sz="2400" b="1" dirty="0">
              <a:solidFill>
                <a:schemeClr val="tx1"/>
              </a:solidFill>
              <a:latin typeface="Times New Roman"/>
              <a:ea typeface="Comic Sans MS" charset="0"/>
              <a:cs typeface="Times New Roman"/>
            </a:endParaRPr>
          </a:p>
        </p:txBody>
      </p:sp>
      <p:sp>
        <p:nvSpPr>
          <p:cNvPr id="14347" name="TextBox 23"/>
          <p:cNvSpPr txBox="1">
            <a:spLocks noChangeArrowheads="1"/>
          </p:cNvSpPr>
          <p:nvPr/>
        </p:nvSpPr>
        <p:spPr bwMode="auto">
          <a:xfrm rot="5400000">
            <a:off x="8590417" y="1680776"/>
            <a:ext cx="719818" cy="276999"/>
          </a:xfrm>
          <a:prstGeom prst="rect">
            <a:avLst/>
          </a:prstGeom>
          <a:noFill/>
          <a:ln w="9525">
            <a:noFill/>
            <a:miter lim="800000"/>
            <a:headEnd/>
            <a:tailEnd/>
          </a:ln>
        </p:spPr>
        <p:txBody>
          <a:bodyPr wrap="none">
            <a:prstTxWarp prst="textNoShape">
              <a:avLst/>
            </a:prstTxWarp>
            <a:spAutoFit/>
          </a:bodyPr>
          <a:lstStyle/>
          <a:p>
            <a:r>
              <a:rPr lang="en-US" sz="1200" dirty="0">
                <a:solidFill>
                  <a:srgbClr val="000000"/>
                </a:solidFill>
                <a:latin typeface="Comic Sans MS" charset="0"/>
                <a:ea typeface="Comic Sans MS" charset="0"/>
                <a:cs typeface="Comic Sans MS" charset="0"/>
              </a:rPr>
              <a:t>F814W</a:t>
            </a:r>
          </a:p>
        </p:txBody>
      </p:sp>
      <p:sp>
        <p:nvSpPr>
          <p:cNvPr id="14348" name="TextBox 24"/>
          <p:cNvSpPr txBox="1">
            <a:spLocks noChangeArrowheads="1"/>
          </p:cNvSpPr>
          <p:nvPr/>
        </p:nvSpPr>
        <p:spPr bwMode="auto">
          <a:xfrm>
            <a:off x="6692346" y="3197225"/>
            <a:ext cx="1348897" cy="276999"/>
          </a:xfrm>
          <a:prstGeom prst="rect">
            <a:avLst/>
          </a:prstGeom>
          <a:noFill/>
          <a:ln w="9525">
            <a:noFill/>
            <a:miter lim="800000"/>
            <a:headEnd/>
            <a:tailEnd/>
          </a:ln>
        </p:spPr>
        <p:txBody>
          <a:bodyPr wrap="none">
            <a:prstTxWarp prst="textNoShape">
              <a:avLst/>
            </a:prstTxWarp>
            <a:spAutoFit/>
          </a:bodyPr>
          <a:lstStyle/>
          <a:p>
            <a:r>
              <a:rPr lang="en-US" sz="1200" dirty="0">
                <a:solidFill>
                  <a:srgbClr val="000000"/>
                </a:solidFill>
                <a:latin typeface="Comic Sans MS" charset="0"/>
                <a:ea typeface="Comic Sans MS" charset="0"/>
                <a:cs typeface="Comic Sans MS" charset="0"/>
              </a:rPr>
              <a:t>F475W-F814W</a:t>
            </a:r>
          </a:p>
        </p:txBody>
      </p:sp>
      <p:sp>
        <p:nvSpPr>
          <p:cNvPr id="20" name="Title 19"/>
          <p:cNvSpPr>
            <a:spLocks noGrp="1"/>
          </p:cNvSpPr>
          <p:nvPr>
            <p:ph type="title"/>
          </p:nvPr>
        </p:nvSpPr>
        <p:spPr>
          <a:xfrm>
            <a:off x="228600" y="-63500"/>
            <a:ext cx="8686800" cy="1168400"/>
          </a:xfrm>
        </p:spPr>
        <p:txBody>
          <a:bodyPr/>
          <a:lstStyle/>
          <a:p>
            <a:r>
              <a:rPr lang="en-US" sz="2800" b="1" dirty="0" smtClean="0">
                <a:solidFill>
                  <a:srgbClr val="000000"/>
                </a:solidFill>
                <a:latin typeface="Times New Roman"/>
                <a:ea typeface="Comic Sans MS" charset="0"/>
                <a:cs typeface="Times New Roman"/>
              </a:rPr>
              <a:t>Non evolved GC stars reveal the true nature of clusters: they are composed by </a:t>
            </a:r>
            <a:r>
              <a:rPr lang="en-US" sz="2800" b="1" u="sng" dirty="0" smtClean="0">
                <a:solidFill>
                  <a:srgbClr val="0000FF"/>
                </a:solidFill>
                <a:latin typeface="Times New Roman"/>
                <a:ea typeface="Comic Sans MS" charset="0"/>
                <a:cs typeface="Times New Roman"/>
              </a:rPr>
              <a:t>multiple generations</a:t>
            </a:r>
            <a:endParaRPr lang="en-US" sz="2800" b="1" u="sng" dirty="0">
              <a:solidFill>
                <a:srgbClr val="0000FF"/>
              </a:solidFill>
              <a:latin typeface="Times New Roman"/>
              <a:cs typeface="Times New Roman"/>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0"/>
          <p:cNvGrpSpPr>
            <a:grpSpLocks noChangeAspect="1"/>
          </p:cNvGrpSpPr>
          <p:nvPr/>
        </p:nvGrpSpPr>
        <p:grpSpPr bwMode="auto">
          <a:xfrm>
            <a:off x="-101537" y="1244600"/>
            <a:ext cx="8240650" cy="5454778"/>
            <a:chOff x="89103" y="1453524"/>
            <a:chExt cx="8377064" cy="5544000"/>
          </a:xfrm>
        </p:grpSpPr>
        <p:pic>
          <p:nvPicPr>
            <p:cNvPr id="16389" name="Picture 2"/>
            <p:cNvPicPr>
              <a:picLocks noChangeAspect="1"/>
            </p:cNvPicPr>
            <p:nvPr/>
          </p:nvPicPr>
          <p:blipFill>
            <a:blip r:embed="rId3"/>
            <a:srcRect/>
            <a:stretch>
              <a:fillRect/>
            </a:stretch>
          </p:blipFill>
          <p:spPr bwMode="auto">
            <a:xfrm>
              <a:off x="468315" y="1453524"/>
              <a:ext cx="7875535" cy="5544000"/>
            </a:xfrm>
            <a:prstGeom prst="rect">
              <a:avLst/>
            </a:prstGeom>
            <a:noFill/>
            <a:ln w="34925">
              <a:noFill/>
              <a:miter lim="800000"/>
              <a:headEnd/>
              <a:tailEnd/>
            </a:ln>
          </p:spPr>
        </p:pic>
        <p:sp>
          <p:nvSpPr>
            <p:cNvPr id="16390" name="TextBox 4"/>
            <p:cNvSpPr txBox="1">
              <a:spLocks noChangeArrowheads="1"/>
            </p:cNvSpPr>
            <p:nvPr/>
          </p:nvSpPr>
          <p:spPr bwMode="auto">
            <a:xfrm>
              <a:off x="7453367" y="6521450"/>
              <a:ext cx="1012800" cy="400110"/>
            </a:xfrm>
            <a:prstGeom prst="rect">
              <a:avLst/>
            </a:prstGeom>
            <a:noFill/>
            <a:ln w="9525">
              <a:noFill/>
              <a:miter lim="800000"/>
              <a:headEnd/>
              <a:tailEnd/>
            </a:ln>
          </p:spPr>
          <p:txBody>
            <a:bodyPr wrap="none">
              <a:prstTxWarp prst="textNoShape">
                <a:avLst/>
              </a:prstTxWarp>
              <a:spAutoFit/>
            </a:bodyPr>
            <a:lstStyle/>
            <a:p>
              <a:r>
                <a:rPr lang="en-US" sz="2000" b="1">
                  <a:solidFill>
                    <a:srgbClr val="000000"/>
                  </a:solidFill>
                  <a:latin typeface="Comic Sans MS" charset="0"/>
                  <a:ea typeface="Comic Sans MS" charset="0"/>
                  <a:cs typeface="Comic Sans MS" charset="0"/>
                </a:rPr>
                <a:t>[O/Fe]</a:t>
              </a:r>
              <a:endParaRPr lang="en-US">
                <a:solidFill>
                  <a:srgbClr val="000000"/>
                </a:solidFill>
                <a:latin typeface="Comic Sans MS Bold" charset="0"/>
              </a:endParaRPr>
            </a:p>
          </p:txBody>
        </p:sp>
        <p:sp>
          <p:nvSpPr>
            <p:cNvPr id="16391" name="TextBox 5"/>
            <p:cNvSpPr txBox="1">
              <a:spLocks noChangeArrowheads="1"/>
            </p:cNvSpPr>
            <p:nvPr/>
          </p:nvSpPr>
          <p:spPr bwMode="auto">
            <a:xfrm>
              <a:off x="89103" y="1490128"/>
              <a:ext cx="1178304" cy="406654"/>
            </a:xfrm>
            <a:prstGeom prst="rect">
              <a:avLst/>
            </a:prstGeom>
            <a:noFill/>
            <a:ln w="9525">
              <a:noFill/>
              <a:miter lim="800000"/>
              <a:headEnd/>
              <a:tailEnd/>
            </a:ln>
          </p:spPr>
          <p:txBody>
            <a:bodyPr wrap="none">
              <a:prstTxWarp prst="textNoShape">
                <a:avLst/>
              </a:prstTxWarp>
              <a:spAutoFit/>
            </a:bodyPr>
            <a:lstStyle/>
            <a:p>
              <a:r>
                <a:rPr lang="en-US" sz="2000" b="1" dirty="0">
                  <a:solidFill>
                    <a:srgbClr val="000000"/>
                  </a:solidFill>
                  <a:latin typeface="Comic Sans MS" charset="0"/>
                  <a:ea typeface="Comic Sans MS" charset="0"/>
                  <a:cs typeface="Comic Sans MS" charset="0"/>
                </a:rPr>
                <a:t>[Na/Fe]</a:t>
              </a:r>
              <a:endParaRPr lang="en-US" dirty="0">
                <a:solidFill>
                  <a:srgbClr val="000000"/>
                </a:solidFill>
                <a:latin typeface="Comic Sans MS Bold" charset="0"/>
              </a:endParaRPr>
            </a:p>
          </p:txBody>
        </p:sp>
      </p:grpSp>
      <p:sp>
        <p:nvSpPr>
          <p:cNvPr id="16387" name="TextBox 7"/>
          <p:cNvSpPr txBox="1">
            <a:spLocks noChangeArrowheads="1"/>
          </p:cNvSpPr>
          <p:nvPr/>
        </p:nvSpPr>
        <p:spPr bwMode="auto">
          <a:xfrm>
            <a:off x="7775575" y="1230313"/>
            <a:ext cx="1354138" cy="5078412"/>
          </a:xfrm>
          <a:prstGeom prst="rect">
            <a:avLst/>
          </a:prstGeom>
          <a:noFill/>
          <a:ln w="9525">
            <a:noFill/>
            <a:miter lim="800000"/>
            <a:headEnd/>
            <a:tailEnd/>
          </a:ln>
        </p:spPr>
        <p:txBody>
          <a:bodyPr wrap="none">
            <a:prstTxWarp prst="textNoShape">
              <a:avLst/>
            </a:prstTxWarp>
            <a:spAutoFit/>
          </a:bodyPr>
          <a:lstStyle/>
          <a:p>
            <a:r>
              <a:rPr lang="en-US" sz="1400" b="1" dirty="0">
                <a:solidFill>
                  <a:srgbClr val="000000"/>
                </a:solidFill>
                <a:latin typeface="Comic Sans MS" charset="0"/>
                <a:ea typeface="Comic Sans MS" charset="0"/>
                <a:cs typeface="Comic Sans MS" charset="0"/>
              </a:rPr>
              <a:t>072.D-0507</a:t>
            </a:r>
          </a:p>
          <a:p>
            <a:r>
              <a:rPr lang="en-US" sz="1400" b="1" dirty="0">
                <a:solidFill>
                  <a:srgbClr val="000000"/>
                </a:solidFill>
                <a:latin typeface="Comic Sans MS" charset="0"/>
                <a:ea typeface="Comic Sans MS" charset="0"/>
                <a:cs typeface="Comic Sans MS" charset="0"/>
              </a:rPr>
              <a:t>073.D-0211</a:t>
            </a:r>
          </a:p>
          <a:p>
            <a:r>
              <a:rPr lang="en-US" sz="1400" b="1" dirty="0">
                <a:solidFill>
                  <a:srgbClr val="000000"/>
                </a:solidFill>
                <a:latin typeface="Comic Sans MS" charset="0"/>
                <a:ea typeface="Comic Sans MS" charset="0"/>
                <a:cs typeface="Comic Sans MS" charset="0"/>
              </a:rPr>
              <a:t>081.D-0286</a:t>
            </a:r>
          </a:p>
          <a:p>
            <a:r>
              <a:rPr lang="en-US" sz="1400" b="1" dirty="0">
                <a:solidFill>
                  <a:srgbClr val="000000"/>
                </a:solidFill>
                <a:latin typeface="Comic Sans MS" charset="0"/>
                <a:ea typeface="Comic Sans MS" charset="0"/>
                <a:cs typeface="Comic Sans MS" charset="0"/>
              </a:rPr>
              <a:t>083.D-0208</a:t>
            </a:r>
          </a:p>
          <a:p>
            <a:r>
              <a:rPr lang="en-US" sz="1400" b="1" dirty="0">
                <a:solidFill>
                  <a:srgbClr val="000000"/>
                </a:solidFill>
                <a:latin typeface="Comic Sans MS" charset="0"/>
                <a:ea typeface="Comic Sans MS" charset="0"/>
                <a:cs typeface="Comic Sans MS" charset="0"/>
              </a:rPr>
              <a:t>085.D-0205</a:t>
            </a:r>
          </a:p>
          <a:p>
            <a:r>
              <a:rPr lang="en-US" sz="1400" b="1" dirty="0">
                <a:solidFill>
                  <a:srgbClr val="000000"/>
                </a:solidFill>
                <a:latin typeface="Comic Sans MS" charset="0"/>
                <a:ea typeface="Comic Sans MS" charset="0"/>
                <a:cs typeface="Comic Sans MS" charset="0"/>
              </a:rPr>
              <a:t>(2004-2010)</a:t>
            </a:r>
          </a:p>
          <a:p>
            <a:r>
              <a:rPr lang="en-US" sz="1600" b="1" dirty="0">
                <a:latin typeface="Comic Sans MS" charset="0"/>
                <a:ea typeface="Comic Sans MS" charset="0"/>
                <a:cs typeface="Comic Sans MS" charset="0"/>
              </a:rPr>
              <a:t>FLAMES</a:t>
            </a:r>
          </a:p>
          <a:p>
            <a:r>
              <a:rPr lang="en-US" sz="1600" b="1" dirty="0">
                <a:solidFill>
                  <a:srgbClr val="000000"/>
                </a:solidFill>
                <a:latin typeface="Comic Sans MS" charset="0"/>
                <a:ea typeface="Comic Sans MS" charset="0"/>
                <a:cs typeface="Comic Sans MS" charset="0"/>
              </a:rPr>
              <a:t>PI </a:t>
            </a:r>
            <a:r>
              <a:rPr lang="en-US" sz="1600" b="1" dirty="0" err="1">
                <a:solidFill>
                  <a:srgbClr val="000000"/>
                </a:solidFill>
                <a:latin typeface="Comic Sans MS" charset="0"/>
                <a:ea typeface="Comic Sans MS" charset="0"/>
                <a:cs typeface="Comic Sans MS" charset="0"/>
              </a:rPr>
              <a:t>Carretta</a:t>
            </a:r>
            <a:endParaRPr lang="en-US" sz="1600" b="1" dirty="0">
              <a:solidFill>
                <a:srgbClr val="000000"/>
              </a:solidFill>
              <a:latin typeface="Comic Sans MS" charset="0"/>
              <a:ea typeface="Comic Sans MS" charset="0"/>
              <a:cs typeface="Comic Sans MS" charset="0"/>
            </a:endParaRPr>
          </a:p>
          <a:p>
            <a:endParaRPr lang="en-US" sz="1600" b="1" dirty="0">
              <a:solidFill>
                <a:srgbClr val="000000"/>
              </a:solidFill>
              <a:latin typeface="Comic Sans MS" charset="0"/>
              <a:ea typeface="Comic Sans MS" charset="0"/>
              <a:cs typeface="Comic Sans MS" charset="0"/>
            </a:endParaRPr>
          </a:p>
          <a:p>
            <a:r>
              <a:rPr lang="en-US" sz="1600" b="1" dirty="0">
                <a:solidFill>
                  <a:srgbClr val="000000"/>
                </a:solidFill>
                <a:latin typeface="Comic Sans MS" charset="0"/>
                <a:ea typeface="Comic Sans MS" charset="0"/>
                <a:cs typeface="Comic Sans MS" charset="0"/>
              </a:rPr>
              <a:t>25 GCs :</a:t>
            </a:r>
          </a:p>
          <a:p>
            <a:r>
              <a:rPr lang="en-US" sz="1600" b="1" dirty="0">
                <a:solidFill>
                  <a:srgbClr val="000000"/>
                </a:solidFill>
                <a:latin typeface="Comic Sans MS" charset="0"/>
                <a:ea typeface="Comic Sans MS" charset="0"/>
                <a:cs typeface="Comic Sans MS" charset="0"/>
              </a:rPr>
              <a:t>ALL show</a:t>
            </a:r>
          </a:p>
          <a:p>
            <a:r>
              <a:rPr lang="en-US" sz="1600" b="1" dirty="0">
                <a:solidFill>
                  <a:srgbClr val="000000"/>
                </a:solidFill>
                <a:latin typeface="Comic Sans MS" charset="0"/>
                <a:ea typeface="Comic Sans MS" charset="0"/>
                <a:cs typeface="Comic Sans MS" charset="0"/>
              </a:rPr>
              <a:t>Na-O anti</a:t>
            </a:r>
          </a:p>
          <a:p>
            <a:r>
              <a:rPr lang="en-US" sz="1600" b="1" dirty="0">
                <a:solidFill>
                  <a:srgbClr val="000000"/>
                </a:solidFill>
                <a:latin typeface="Comic Sans MS" charset="0"/>
                <a:ea typeface="Comic Sans MS" charset="0"/>
                <a:cs typeface="Comic Sans MS" charset="0"/>
              </a:rPr>
              <a:t>correlation</a:t>
            </a:r>
          </a:p>
          <a:p>
            <a:r>
              <a:rPr lang="en-US" sz="1600" b="1" dirty="0">
                <a:solidFill>
                  <a:srgbClr val="000000"/>
                </a:solidFill>
                <a:latin typeface="Comic Sans MS" charset="0"/>
                <a:ea typeface="Comic Sans MS" charset="0"/>
                <a:cs typeface="Comic Sans MS" charset="0"/>
                <a:sym typeface="Wingdings" charset="2"/>
              </a:rPr>
              <a:t>      </a:t>
            </a:r>
            <a:r>
              <a:rPr lang="en-US" sz="1600" b="1" dirty="0" err="1">
                <a:solidFill>
                  <a:srgbClr val="000000"/>
                </a:solidFill>
                <a:latin typeface="Comic Sans MS" charset="0"/>
                <a:ea typeface="Comic Sans MS" charset="0"/>
                <a:cs typeface="Comic Sans MS" charset="0"/>
                <a:sym typeface="Wingdings" charset="2"/>
              </a:rPr>
              <a:t></a:t>
            </a:r>
            <a:endParaRPr lang="en-US" sz="1600" b="1" dirty="0">
              <a:solidFill>
                <a:srgbClr val="000000"/>
              </a:solidFill>
              <a:latin typeface="Comic Sans MS" charset="0"/>
              <a:ea typeface="Comic Sans MS" charset="0"/>
              <a:cs typeface="Comic Sans MS" charset="0"/>
              <a:sym typeface="Wingdings" charset="2"/>
            </a:endParaRPr>
          </a:p>
          <a:p>
            <a:r>
              <a:rPr lang="en-US" sz="1600" b="1" dirty="0">
                <a:solidFill>
                  <a:srgbClr val="0000FF"/>
                </a:solidFill>
                <a:latin typeface="Comic Sans MS" charset="0"/>
                <a:ea typeface="Comic Sans MS" charset="0"/>
                <a:cs typeface="Comic Sans MS" charset="0"/>
                <a:sym typeface="Wingdings" charset="2"/>
              </a:rPr>
              <a:t>ALL have</a:t>
            </a:r>
          </a:p>
          <a:p>
            <a:r>
              <a:rPr lang="en-US" sz="1600" b="1" dirty="0">
                <a:solidFill>
                  <a:srgbClr val="0000FF"/>
                </a:solidFill>
                <a:latin typeface="Comic Sans MS" charset="0"/>
                <a:ea typeface="Comic Sans MS" charset="0"/>
                <a:cs typeface="Comic Sans MS" charset="0"/>
                <a:sym typeface="Wingdings" charset="2"/>
              </a:rPr>
              <a:t>multiple</a:t>
            </a:r>
          </a:p>
          <a:p>
            <a:r>
              <a:rPr lang="en-US" sz="1600" b="1" dirty="0">
                <a:solidFill>
                  <a:srgbClr val="0000FF"/>
                </a:solidFill>
                <a:latin typeface="Comic Sans MS" charset="0"/>
                <a:ea typeface="Comic Sans MS" charset="0"/>
                <a:cs typeface="Comic Sans MS" charset="0"/>
                <a:sym typeface="Wingdings" charset="2"/>
              </a:rPr>
              <a:t>populations</a:t>
            </a:r>
          </a:p>
          <a:p>
            <a:r>
              <a:rPr lang="en-US" sz="1600" b="1" dirty="0">
                <a:solidFill>
                  <a:srgbClr val="000000"/>
                </a:solidFill>
                <a:latin typeface="Comic Sans MS" charset="0"/>
                <a:ea typeface="Comic Sans MS" charset="0"/>
                <a:cs typeface="Comic Sans MS" charset="0"/>
                <a:sym typeface="Wingdings" charset="2"/>
              </a:rPr>
              <a:t>      </a:t>
            </a:r>
            <a:r>
              <a:rPr lang="en-US" sz="1600" b="1" dirty="0" err="1">
                <a:solidFill>
                  <a:srgbClr val="000000"/>
                </a:solidFill>
                <a:latin typeface="Comic Sans MS" charset="0"/>
                <a:ea typeface="Comic Sans MS" charset="0"/>
                <a:cs typeface="Comic Sans MS" charset="0"/>
                <a:sym typeface="Wingdings" charset="2"/>
              </a:rPr>
              <a:t></a:t>
            </a:r>
            <a:endParaRPr lang="en-US" sz="1600" b="1" dirty="0">
              <a:solidFill>
                <a:srgbClr val="000000"/>
              </a:solidFill>
              <a:latin typeface="Comic Sans MS" charset="0"/>
              <a:ea typeface="Comic Sans MS" charset="0"/>
              <a:cs typeface="Comic Sans MS" charset="0"/>
              <a:sym typeface="Wingdings" charset="2"/>
            </a:endParaRPr>
          </a:p>
          <a:p>
            <a:r>
              <a:rPr lang="en-US" sz="1600" b="1" dirty="0">
                <a:solidFill>
                  <a:srgbClr val="000000"/>
                </a:solidFill>
                <a:latin typeface="Comic Sans MS" charset="0"/>
                <a:ea typeface="Comic Sans MS" charset="0"/>
                <a:cs typeface="Comic Sans MS" charset="0"/>
                <a:sym typeface="Wingdings" charset="2"/>
              </a:rPr>
              <a:t>defining</a:t>
            </a:r>
          </a:p>
          <a:p>
            <a:r>
              <a:rPr lang="en-US" sz="1600" b="1" dirty="0">
                <a:solidFill>
                  <a:srgbClr val="000000"/>
                </a:solidFill>
                <a:latin typeface="Comic Sans MS" charset="0"/>
                <a:ea typeface="Comic Sans MS" charset="0"/>
                <a:cs typeface="Comic Sans MS" charset="0"/>
                <a:sym typeface="Wingdings" charset="2"/>
              </a:rPr>
              <a:t>property </a:t>
            </a:r>
          </a:p>
          <a:p>
            <a:r>
              <a:rPr lang="en-US" sz="1600" b="1" dirty="0">
                <a:solidFill>
                  <a:srgbClr val="000000"/>
                </a:solidFill>
                <a:latin typeface="Comic Sans MS" charset="0"/>
                <a:ea typeface="Comic Sans MS" charset="0"/>
                <a:cs typeface="Comic Sans MS" charset="0"/>
                <a:sym typeface="Wingdings" charset="2"/>
              </a:rPr>
              <a:t>of GCs</a:t>
            </a:r>
            <a:endParaRPr lang="en-US" sz="1600" b="1" dirty="0">
              <a:solidFill>
                <a:srgbClr val="000000"/>
              </a:solidFill>
              <a:latin typeface="Comic Sans MS" charset="0"/>
              <a:ea typeface="Comic Sans MS" charset="0"/>
              <a:cs typeface="Comic Sans MS" charset="0"/>
            </a:endParaRPr>
          </a:p>
        </p:txBody>
      </p:sp>
      <p:sp>
        <p:nvSpPr>
          <p:cNvPr id="16388" name="TextBox 8"/>
          <p:cNvSpPr txBox="1">
            <a:spLocks noChangeArrowheads="1"/>
          </p:cNvSpPr>
          <p:nvPr/>
        </p:nvSpPr>
        <p:spPr bwMode="auto">
          <a:xfrm>
            <a:off x="0" y="-25400"/>
            <a:ext cx="9144000" cy="1384995"/>
          </a:xfrm>
          <a:prstGeom prst="rect">
            <a:avLst/>
          </a:prstGeom>
          <a:noFill/>
          <a:ln w="9525">
            <a:noFill/>
            <a:miter lim="800000"/>
            <a:headEnd/>
            <a:tailEnd/>
          </a:ln>
        </p:spPr>
        <p:txBody>
          <a:bodyPr wrap="square">
            <a:prstTxWarp prst="textNoShape">
              <a:avLst/>
            </a:prstTxWarp>
            <a:spAutoFit/>
          </a:bodyPr>
          <a:lstStyle/>
          <a:p>
            <a:r>
              <a:rPr lang="en-US" sz="2800" b="1" dirty="0">
                <a:solidFill>
                  <a:srgbClr val="000000"/>
                </a:solidFill>
                <a:latin typeface="Times New Roman"/>
                <a:ea typeface="Comic Sans MS" charset="0"/>
                <a:cs typeface="Times New Roman"/>
              </a:rPr>
              <a:t>FLAMES survey of ~100 RGB stars in each of 25 MW </a:t>
            </a:r>
            <a:r>
              <a:rPr lang="en-US" sz="2800" b="1" dirty="0" smtClean="0">
                <a:solidFill>
                  <a:srgbClr val="000000"/>
                </a:solidFill>
                <a:latin typeface="Times New Roman"/>
                <a:ea typeface="Comic Sans MS" charset="0"/>
                <a:cs typeface="Times New Roman"/>
              </a:rPr>
              <a:t>GCs confirms </a:t>
            </a:r>
            <a:r>
              <a:rPr lang="en-US" sz="2800" b="1" dirty="0">
                <a:solidFill>
                  <a:srgbClr val="000000"/>
                </a:solidFill>
                <a:latin typeface="Times New Roman"/>
                <a:ea typeface="Comic Sans MS" charset="0"/>
                <a:cs typeface="Times New Roman"/>
              </a:rPr>
              <a:t>&amp; quantify universality of</a:t>
            </a:r>
            <a:r>
              <a:rPr lang="en-US" sz="2800" b="1" dirty="0" smtClean="0">
                <a:solidFill>
                  <a:srgbClr val="000000"/>
                </a:solidFill>
                <a:latin typeface="Times New Roman"/>
                <a:ea typeface="Comic Sans MS" charset="0"/>
                <a:cs typeface="Times New Roman"/>
              </a:rPr>
              <a:t> </a:t>
            </a:r>
          </a:p>
          <a:p>
            <a:r>
              <a:rPr lang="en-US" sz="2800" b="1" u="sng" dirty="0" smtClean="0">
                <a:solidFill>
                  <a:srgbClr val="0000FF"/>
                </a:solidFill>
                <a:latin typeface="Times New Roman"/>
                <a:ea typeface="Comic Sans MS" charset="0"/>
                <a:cs typeface="Times New Roman"/>
              </a:rPr>
              <a:t>multiple </a:t>
            </a:r>
            <a:r>
              <a:rPr lang="en-US" sz="2800" b="1" u="sng" dirty="0">
                <a:solidFill>
                  <a:srgbClr val="0000FF"/>
                </a:solidFill>
                <a:latin typeface="Times New Roman"/>
                <a:ea typeface="Comic Sans MS" charset="0"/>
                <a:cs typeface="Times New Roman"/>
              </a:rPr>
              <a:t>populations</a:t>
            </a:r>
            <a:r>
              <a:rPr lang="en-US" sz="2800" b="1" u="sng" dirty="0" smtClean="0">
                <a:solidFill>
                  <a:srgbClr val="0000FF"/>
                </a:solidFill>
                <a:latin typeface="Times New Roman"/>
                <a:ea typeface="Comic Sans MS" charset="0"/>
                <a:cs typeface="Times New Roman"/>
              </a:rPr>
              <a:t> </a:t>
            </a:r>
            <a:r>
              <a:rPr lang="en-US" sz="2800" b="1" dirty="0" smtClean="0">
                <a:solidFill>
                  <a:srgbClr val="000000"/>
                </a:solidFill>
                <a:latin typeface="Times New Roman"/>
                <a:ea typeface="Comic Sans MS" charset="0"/>
                <a:cs typeface="Times New Roman"/>
              </a:rPr>
              <a:t>in </a:t>
            </a:r>
            <a:r>
              <a:rPr lang="en-US" sz="2800" b="1" dirty="0">
                <a:solidFill>
                  <a:srgbClr val="000000"/>
                </a:solidFill>
                <a:latin typeface="Times New Roman"/>
                <a:ea typeface="Comic Sans MS" charset="0"/>
                <a:cs typeface="Times New Roman"/>
              </a:rPr>
              <a:t>GCs</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srcRect/>
          <a:stretch>
            <a:fillRect/>
          </a:stretch>
        </p:blipFill>
        <p:spPr bwMode="auto">
          <a:xfrm>
            <a:off x="71438" y="0"/>
            <a:ext cx="6937375" cy="6858000"/>
          </a:xfrm>
          <a:prstGeom prst="rect">
            <a:avLst/>
          </a:prstGeom>
          <a:noFill/>
          <a:ln w="9525">
            <a:noFill/>
            <a:miter lim="800000"/>
            <a:headEnd/>
            <a:tailEnd/>
          </a:ln>
        </p:spPr>
      </p:pic>
      <p:sp>
        <p:nvSpPr>
          <p:cNvPr id="3075" name="CasellaDiTesto 2"/>
          <p:cNvSpPr txBox="1">
            <a:spLocks noChangeArrowheads="1"/>
          </p:cNvSpPr>
          <p:nvPr/>
        </p:nvSpPr>
        <p:spPr bwMode="auto">
          <a:xfrm>
            <a:off x="-36513" y="6516688"/>
            <a:ext cx="2855913" cy="338137"/>
          </a:xfrm>
          <a:prstGeom prst="rect">
            <a:avLst/>
          </a:prstGeom>
          <a:noFill/>
          <a:ln w="9525">
            <a:noFill/>
            <a:miter lim="800000"/>
            <a:headEnd/>
            <a:tailEnd/>
          </a:ln>
        </p:spPr>
        <p:txBody>
          <a:bodyPr wrap="none">
            <a:prstTxWarp prst="textNoShape">
              <a:avLst/>
            </a:prstTxWarp>
            <a:spAutoFit/>
          </a:bodyPr>
          <a:lstStyle/>
          <a:p>
            <a:r>
              <a:rPr lang="en-US" sz="1600">
                <a:solidFill>
                  <a:schemeClr val="tx1"/>
                </a:solidFill>
              </a:rPr>
              <a:t>Bellini et al., 2010, AJ, 140,631</a:t>
            </a:r>
            <a:endParaRPr lang="it-IT" sz="1600">
              <a:solidFill>
                <a:schemeClr val="tx1"/>
              </a:solidFill>
            </a:endParaRPr>
          </a:p>
        </p:txBody>
      </p:sp>
      <p:sp>
        <p:nvSpPr>
          <p:cNvPr id="3076" name="CasellaDiTesto 3"/>
          <p:cNvSpPr txBox="1">
            <a:spLocks noChangeArrowheads="1"/>
          </p:cNvSpPr>
          <p:nvPr/>
        </p:nvSpPr>
        <p:spPr bwMode="auto">
          <a:xfrm>
            <a:off x="7000875" y="55563"/>
            <a:ext cx="2143125" cy="6062662"/>
          </a:xfrm>
          <a:prstGeom prst="rect">
            <a:avLst/>
          </a:prstGeom>
          <a:noFill/>
          <a:ln w="9525">
            <a:noFill/>
            <a:miter lim="800000"/>
            <a:headEnd/>
            <a:tailEnd/>
          </a:ln>
        </p:spPr>
        <p:txBody>
          <a:bodyPr>
            <a:prstTxWarp prst="textNoShape">
              <a:avLst/>
            </a:prstTxWarp>
            <a:spAutoFit/>
          </a:bodyPr>
          <a:lstStyle/>
          <a:p>
            <a:r>
              <a:rPr lang="en-US" sz="2400">
                <a:solidFill>
                  <a:srgbClr val="3333FF"/>
                </a:solidFill>
                <a:latin typeface="Comic Sans MS" charset="0"/>
              </a:rPr>
              <a:t>Spectacular </a:t>
            </a:r>
          </a:p>
          <a:p>
            <a:r>
              <a:rPr lang="en-US" sz="2400">
                <a:solidFill>
                  <a:srgbClr val="3333FF"/>
                </a:solidFill>
                <a:latin typeface="Comic Sans MS" charset="0"/>
              </a:rPr>
              <a:t>CMD of </a:t>
            </a:r>
            <a:r>
              <a:rPr lang="en-US" sz="2400">
                <a:solidFill>
                  <a:srgbClr val="00B050"/>
                </a:solidFill>
                <a:latin typeface="Comic Sans MS" charset="0"/>
              </a:rPr>
              <a:t>Omega Centauri </a:t>
            </a:r>
            <a:r>
              <a:rPr lang="en-US" sz="2400">
                <a:solidFill>
                  <a:srgbClr val="3333FF"/>
                </a:solidFill>
                <a:latin typeface="Comic Sans MS" charset="0"/>
              </a:rPr>
              <a:t>from </a:t>
            </a:r>
            <a:r>
              <a:rPr lang="en-US" sz="2400">
                <a:solidFill>
                  <a:srgbClr val="FF0000"/>
                </a:solidFill>
                <a:latin typeface="Comic Sans MS" charset="0"/>
              </a:rPr>
              <a:t>UV data from the WFC3 </a:t>
            </a:r>
            <a:r>
              <a:rPr lang="en-US" sz="2400">
                <a:solidFill>
                  <a:srgbClr val="3333FF"/>
                </a:solidFill>
                <a:latin typeface="Comic Sans MS" charset="0"/>
              </a:rPr>
              <a:t>camera onboard HST.</a:t>
            </a:r>
          </a:p>
          <a:p>
            <a:r>
              <a:rPr lang="en-US" sz="2400">
                <a:solidFill>
                  <a:srgbClr val="3333FF"/>
                </a:solidFill>
                <a:latin typeface="Comic Sans MS" charset="0"/>
              </a:rPr>
              <a:t>Try to count the single SGBs. We see at least 11 SGBs!</a:t>
            </a:r>
          </a:p>
          <a:p>
            <a:endParaRPr lang="en-US">
              <a:latin typeface="Comic Sans MS" charset="0"/>
            </a:endParaRPr>
          </a:p>
        </p:txBody>
      </p:sp>
      <p:sp>
        <p:nvSpPr>
          <p:cNvPr id="5" name="Cloud Callout 4"/>
          <p:cNvSpPr/>
          <p:nvPr/>
        </p:nvSpPr>
        <p:spPr>
          <a:xfrm>
            <a:off x="0" y="3860800"/>
            <a:ext cx="4305300" cy="2400300"/>
          </a:xfrm>
          <a:prstGeom prst="cloudCallout">
            <a:avLst>
              <a:gd name="adj1" fmla="val 34544"/>
              <a:gd name="adj2" fmla="val -87181"/>
            </a:avLst>
          </a:prstGeom>
          <a:solidFill>
            <a:srgbClr val="FFFF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dirty="0" smtClean="0">
                <a:solidFill>
                  <a:srgbClr val="000099"/>
                </a:solidFill>
                <a:latin typeface="Times New Roman"/>
                <a:cs typeface="Times New Roman"/>
              </a:rPr>
              <a:t>HST-VLT synergy</a:t>
            </a:r>
            <a:endParaRPr lang="en-US" sz="3200" dirty="0">
              <a:solidFill>
                <a:srgbClr val="000099"/>
              </a:solidFill>
              <a:latin typeface="Times New Roman"/>
              <a:cs typeface="Times New Roman"/>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ext Box 2"/>
          <p:cNvSpPr txBox="1">
            <a:spLocks noChangeArrowheads="1"/>
          </p:cNvSpPr>
          <p:nvPr/>
        </p:nvSpPr>
        <p:spPr bwMode="auto">
          <a:xfrm>
            <a:off x="0" y="0"/>
            <a:ext cx="9094788" cy="461963"/>
          </a:xfrm>
          <a:prstGeom prst="rect">
            <a:avLst/>
          </a:prstGeom>
          <a:noFill/>
          <a:ln w="9525">
            <a:noFill/>
            <a:miter lim="800000"/>
            <a:headEnd/>
            <a:tailEnd/>
          </a:ln>
        </p:spPr>
        <p:txBody>
          <a:bodyPr wrap="none">
            <a:prstTxWarp prst="textNoShape">
              <a:avLst/>
            </a:prstTxWarp>
            <a:spAutoFit/>
          </a:bodyPr>
          <a:lstStyle/>
          <a:p>
            <a:r>
              <a:rPr lang="en-US" sz="2400" dirty="0">
                <a:solidFill>
                  <a:srgbClr val="FF0000"/>
                </a:solidFill>
                <a:latin typeface="Comic Sans MS" charset="0"/>
              </a:rPr>
              <a:t>The most surprising discovery: FLAMES+GIRAFFE </a:t>
            </a:r>
            <a:r>
              <a:rPr lang="en-US" sz="1800" dirty="0">
                <a:solidFill>
                  <a:schemeClr val="tx1"/>
                </a:solidFill>
                <a:latin typeface="Comic Sans MS" charset="0"/>
              </a:rPr>
              <a:t>(DDT time)</a:t>
            </a:r>
            <a:endParaRPr lang="it-IT" sz="1800" dirty="0">
              <a:solidFill>
                <a:schemeClr val="tx1"/>
              </a:solidFill>
              <a:latin typeface="Comic Sans MS" charset="0"/>
            </a:endParaRPr>
          </a:p>
        </p:txBody>
      </p:sp>
      <p:pic>
        <p:nvPicPr>
          <p:cNvPr id="4099" name="Picture 3" descr="fig1"/>
          <p:cNvPicPr>
            <a:picLocks noChangeAspect="1" noChangeArrowheads="1"/>
          </p:cNvPicPr>
          <p:nvPr/>
        </p:nvPicPr>
        <p:blipFill>
          <a:blip r:embed="rId2">
            <a:lum bright="14000" contrast="-32000"/>
          </a:blip>
          <a:srcRect/>
          <a:stretch>
            <a:fillRect/>
          </a:stretch>
        </p:blipFill>
        <p:spPr bwMode="auto">
          <a:xfrm>
            <a:off x="0" y="533400"/>
            <a:ext cx="6019800" cy="5570538"/>
          </a:xfrm>
          <a:prstGeom prst="rect">
            <a:avLst/>
          </a:prstGeom>
          <a:noFill/>
          <a:ln w="9525">
            <a:noFill/>
            <a:miter lim="800000"/>
            <a:headEnd/>
            <a:tailEnd/>
          </a:ln>
        </p:spPr>
      </p:pic>
      <p:sp>
        <p:nvSpPr>
          <p:cNvPr id="4100" name="Text Box 4"/>
          <p:cNvSpPr txBox="1">
            <a:spLocks noChangeArrowheads="1"/>
          </p:cNvSpPr>
          <p:nvPr/>
        </p:nvSpPr>
        <p:spPr bwMode="auto">
          <a:xfrm>
            <a:off x="0" y="6332538"/>
            <a:ext cx="3351213" cy="369887"/>
          </a:xfrm>
          <a:prstGeom prst="rect">
            <a:avLst/>
          </a:prstGeom>
          <a:noFill/>
          <a:ln w="9525">
            <a:noFill/>
            <a:miter lim="800000"/>
            <a:headEnd/>
            <a:tailEnd/>
          </a:ln>
        </p:spPr>
        <p:txBody>
          <a:bodyPr wrap="none">
            <a:prstTxWarp prst="textNoShape">
              <a:avLst/>
            </a:prstTxWarp>
            <a:spAutoFit/>
          </a:bodyPr>
          <a:lstStyle/>
          <a:p>
            <a:r>
              <a:rPr lang="en-US" sz="1800" b="0" dirty="0" err="1">
                <a:solidFill>
                  <a:schemeClr val="tx1"/>
                </a:solidFill>
              </a:rPr>
              <a:t>Piotto</a:t>
            </a:r>
            <a:r>
              <a:rPr lang="en-US" sz="1800" b="0" dirty="0">
                <a:solidFill>
                  <a:schemeClr val="tx1"/>
                </a:solidFill>
              </a:rPr>
              <a:t> et al. (2005, </a:t>
            </a:r>
            <a:r>
              <a:rPr lang="en-US" sz="1800" b="0" dirty="0" err="1">
                <a:solidFill>
                  <a:schemeClr val="tx1"/>
                </a:solidFill>
              </a:rPr>
              <a:t>ApJ</a:t>
            </a:r>
            <a:r>
              <a:rPr lang="en-US" sz="1800" b="0" dirty="0">
                <a:solidFill>
                  <a:schemeClr val="tx1"/>
                </a:solidFill>
              </a:rPr>
              <a:t>, 621,777</a:t>
            </a:r>
            <a:r>
              <a:rPr lang="en-US" sz="1600" b="0" dirty="0">
                <a:solidFill>
                  <a:schemeClr val="tx1"/>
                </a:solidFill>
              </a:rPr>
              <a:t>)</a:t>
            </a:r>
            <a:endParaRPr lang="it-IT" sz="1600" b="0" dirty="0">
              <a:solidFill>
                <a:schemeClr val="tx1"/>
              </a:solidFill>
            </a:endParaRPr>
          </a:p>
        </p:txBody>
      </p:sp>
      <p:sp>
        <p:nvSpPr>
          <p:cNvPr id="4101" name="Text Box 5"/>
          <p:cNvSpPr txBox="1">
            <a:spLocks noChangeArrowheads="1"/>
          </p:cNvSpPr>
          <p:nvPr/>
        </p:nvSpPr>
        <p:spPr bwMode="auto">
          <a:xfrm>
            <a:off x="3124200" y="2438400"/>
            <a:ext cx="2725738" cy="457200"/>
          </a:xfrm>
          <a:prstGeom prst="rect">
            <a:avLst/>
          </a:prstGeom>
          <a:noFill/>
          <a:ln w="9525">
            <a:noFill/>
            <a:miter lim="800000"/>
            <a:headEnd/>
            <a:tailEnd/>
          </a:ln>
        </p:spPr>
        <p:txBody>
          <a:bodyPr wrap="none">
            <a:prstTxWarp prst="textNoShape">
              <a:avLst/>
            </a:prstTxWarp>
            <a:spAutoFit/>
          </a:bodyPr>
          <a:lstStyle/>
          <a:p>
            <a:r>
              <a:rPr lang="en-US" sz="2400" b="0">
                <a:solidFill>
                  <a:schemeClr val="tx1"/>
                </a:solidFill>
              </a:rPr>
              <a:t>17x12=204 hours i.t.</a:t>
            </a:r>
            <a:endParaRPr lang="it-IT" sz="2400" b="0">
              <a:solidFill>
                <a:schemeClr val="tx1"/>
              </a:solidFill>
            </a:endParaRPr>
          </a:p>
        </p:txBody>
      </p:sp>
      <p:pic>
        <p:nvPicPr>
          <p:cNvPr id="4102" name="Picture 6" descr="fig2"/>
          <p:cNvPicPr>
            <a:picLocks noChangeAspect="1" noChangeArrowheads="1"/>
          </p:cNvPicPr>
          <p:nvPr/>
        </p:nvPicPr>
        <p:blipFill>
          <a:blip r:embed="rId3">
            <a:lum bright="2000" contrast="-12000"/>
          </a:blip>
          <a:srcRect/>
          <a:stretch>
            <a:fillRect/>
          </a:stretch>
        </p:blipFill>
        <p:spPr bwMode="auto">
          <a:xfrm>
            <a:off x="5943600" y="3263900"/>
            <a:ext cx="3200400" cy="3213100"/>
          </a:xfrm>
          <a:prstGeom prst="rect">
            <a:avLst/>
          </a:prstGeom>
          <a:noFill/>
          <a:ln w="9525">
            <a:noFill/>
            <a:miter lim="800000"/>
            <a:headEnd/>
            <a:tailEnd/>
          </a:ln>
        </p:spPr>
      </p:pic>
      <p:sp>
        <p:nvSpPr>
          <p:cNvPr id="4103" name="Text Box 7"/>
          <p:cNvSpPr txBox="1">
            <a:spLocks noChangeArrowheads="1"/>
          </p:cNvSpPr>
          <p:nvPr/>
        </p:nvSpPr>
        <p:spPr bwMode="auto">
          <a:xfrm>
            <a:off x="6023176" y="533400"/>
            <a:ext cx="3111098" cy="3046988"/>
          </a:xfrm>
          <a:prstGeom prst="rect">
            <a:avLst/>
          </a:prstGeom>
          <a:noFill/>
          <a:ln w="9525">
            <a:noFill/>
            <a:miter lim="800000"/>
            <a:headEnd/>
            <a:tailEnd/>
          </a:ln>
        </p:spPr>
        <p:txBody>
          <a:bodyPr wrap="none">
            <a:prstTxWarp prst="textNoShape">
              <a:avLst/>
            </a:prstTxWarp>
            <a:spAutoFit/>
          </a:bodyPr>
          <a:lstStyle/>
          <a:p>
            <a:r>
              <a:rPr lang="en-US" sz="2400" b="0" dirty="0" err="1">
                <a:solidFill>
                  <a:srgbClr val="FF0000"/>
                </a:solidFill>
              </a:rPr>
              <a:t>RedMS</a:t>
            </a:r>
            <a:r>
              <a:rPr lang="en-US" sz="2400" b="0" dirty="0">
                <a:solidFill>
                  <a:srgbClr val="FF0000"/>
                </a:solidFill>
              </a:rPr>
              <a:t>:</a:t>
            </a:r>
          </a:p>
          <a:p>
            <a:r>
              <a:rPr lang="en-US" sz="2400" b="0" dirty="0">
                <a:solidFill>
                  <a:srgbClr val="FF0000"/>
                </a:solidFill>
              </a:rPr>
              <a:t>Rad. Vel.: 235+-11km/s</a:t>
            </a:r>
          </a:p>
          <a:p>
            <a:r>
              <a:rPr lang="en-US" sz="2400" b="0" dirty="0">
                <a:solidFill>
                  <a:srgbClr val="FF0000"/>
                </a:solidFill>
              </a:rPr>
              <a:t>[Fe/H]=-1.56</a:t>
            </a:r>
            <a:endParaRPr lang="en-US" sz="2400" b="0" dirty="0" smtClean="0">
              <a:solidFill>
                <a:srgbClr val="FF0000"/>
              </a:solidFill>
            </a:endParaRPr>
          </a:p>
          <a:p>
            <a:r>
              <a:rPr lang="en-US" sz="2400" b="0" dirty="0" err="1" smtClean="0">
                <a:solidFill>
                  <a:srgbClr val="0000FF"/>
                </a:solidFill>
              </a:rPr>
              <a:t>BlueMS</a:t>
            </a:r>
            <a:r>
              <a:rPr lang="en-US" sz="2400" b="0" dirty="0">
                <a:solidFill>
                  <a:srgbClr val="0000FF"/>
                </a:solidFill>
              </a:rPr>
              <a:t>: </a:t>
            </a:r>
          </a:p>
          <a:p>
            <a:r>
              <a:rPr lang="en-US" sz="2400" b="0" dirty="0">
                <a:solidFill>
                  <a:srgbClr val="0000FF"/>
                </a:solidFill>
              </a:rPr>
              <a:t>Rad. Vel.: 232+-6km/s</a:t>
            </a:r>
          </a:p>
          <a:p>
            <a:r>
              <a:rPr lang="en-US" sz="2400" b="0" dirty="0">
                <a:solidFill>
                  <a:srgbClr val="0000FF"/>
                </a:solidFill>
              </a:rPr>
              <a:t>[Fe/H]=-1.27</a:t>
            </a:r>
          </a:p>
          <a:p>
            <a:r>
              <a:rPr lang="en-US" sz="2400" dirty="0">
                <a:solidFill>
                  <a:srgbClr val="0000FF"/>
                </a:solidFill>
              </a:rPr>
              <a:t>It is more metal rich!</a:t>
            </a:r>
          </a:p>
          <a:p>
            <a:endParaRPr lang="it-IT" sz="2400" b="0" dirty="0">
              <a:solidFill>
                <a:srgbClr val="FF0000"/>
              </a:solidFill>
            </a:endParaRPr>
          </a:p>
        </p:txBody>
      </p:sp>
    </p:spTree>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srcRect/>
          <a:stretch>
            <a:fillRect/>
          </a:stretch>
        </p:blipFill>
        <p:spPr bwMode="auto">
          <a:xfrm>
            <a:off x="179388" y="333375"/>
            <a:ext cx="6073775" cy="6083300"/>
          </a:xfrm>
          <a:prstGeom prst="rect">
            <a:avLst/>
          </a:prstGeom>
          <a:noFill/>
          <a:ln w="41275">
            <a:noFill/>
            <a:miter lim="800000"/>
            <a:headEnd/>
            <a:tailEnd/>
          </a:ln>
        </p:spPr>
      </p:pic>
      <p:sp>
        <p:nvSpPr>
          <p:cNvPr id="5123" name="CasellaDiTesto 2"/>
          <p:cNvSpPr txBox="1">
            <a:spLocks noChangeArrowheads="1"/>
          </p:cNvSpPr>
          <p:nvPr/>
        </p:nvSpPr>
        <p:spPr bwMode="auto">
          <a:xfrm>
            <a:off x="2786063" y="285750"/>
            <a:ext cx="184150" cy="369888"/>
          </a:xfrm>
          <a:prstGeom prst="rect">
            <a:avLst/>
          </a:prstGeom>
          <a:noFill/>
          <a:ln w="9525">
            <a:noFill/>
            <a:miter lim="800000"/>
            <a:headEnd/>
            <a:tailEnd/>
          </a:ln>
        </p:spPr>
        <p:txBody>
          <a:bodyPr wrap="none">
            <a:prstTxWarp prst="textNoShape">
              <a:avLst/>
            </a:prstTxWarp>
            <a:spAutoFit/>
          </a:bodyPr>
          <a:lstStyle/>
          <a:p>
            <a:endParaRPr lang="en-US" sz="1800">
              <a:solidFill>
                <a:schemeClr val="tx1"/>
              </a:solidFill>
              <a:latin typeface="Comic Sans MS" charset="0"/>
            </a:endParaRPr>
          </a:p>
        </p:txBody>
      </p:sp>
      <p:sp>
        <p:nvSpPr>
          <p:cNvPr id="5124" name="CasellaDiTesto 4"/>
          <p:cNvSpPr txBox="1">
            <a:spLocks noChangeArrowheads="1"/>
          </p:cNvSpPr>
          <p:nvPr/>
        </p:nvSpPr>
        <p:spPr bwMode="auto">
          <a:xfrm>
            <a:off x="6321425" y="165100"/>
            <a:ext cx="2771775" cy="5632310"/>
          </a:xfrm>
          <a:prstGeom prst="rect">
            <a:avLst/>
          </a:prstGeom>
          <a:noFill/>
          <a:ln w="9525">
            <a:noFill/>
            <a:miter lim="800000"/>
            <a:headEnd/>
            <a:tailEnd/>
          </a:ln>
        </p:spPr>
        <p:txBody>
          <a:bodyPr>
            <a:prstTxWarp prst="textNoShape">
              <a:avLst/>
            </a:prstTxWarp>
            <a:spAutoFit/>
          </a:bodyPr>
          <a:lstStyle/>
          <a:p>
            <a:r>
              <a:rPr lang="en-US" sz="2400" dirty="0">
                <a:solidFill>
                  <a:srgbClr val="000099"/>
                </a:solidFill>
              </a:rPr>
              <a:t>The only way we</a:t>
            </a:r>
            <a:r>
              <a:rPr lang="en-US" sz="2400" dirty="0" smtClean="0">
                <a:solidFill>
                  <a:srgbClr val="000099"/>
                </a:solidFill>
              </a:rPr>
              <a:t> have </a:t>
            </a:r>
            <a:r>
              <a:rPr lang="en-US" sz="2400" dirty="0">
                <a:solidFill>
                  <a:srgbClr val="000099"/>
                </a:solidFill>
              </a:rPr>
              <a:t>to interpret both photometric and spectroscopic observations is to assume a strong He enhancement: Y=0.39±0.02</a:t>
            </a:r>
          </a:p>
          <a:p>
            <a:endParaRPr lang="en-US" sz="2400" dirty="0">
              <a:solidFill>
                <a:srgbClr val="000099"/>
              </a:solidFill>
            </a:endParaRPr>
          </a:p>
          <a:p>
            <a:r>
              <a:rPr lang="en-US" sz="2400" dirty="0">
                <a:solidFill>
                  <a:srgbClr val="000099"/>
                </a:solidFill>
              </a:rPr>
              <a:t>1.4x10</a:t>
            </a:r>
            <a:r>
              <a:rPr lang="en-US" sz="2400" baseline="30000" dirty="0">
                <a:solidFill>
                  <a:srgbClr val="000099"/>
                </a:solidFill>
              </a:rPr>
              <a:t>5  </a:t>
            </a:r>
            <a:r>
              <a:rPr lang="en-US" sz="2400" dirty="0">
                <a:solidFill>
                  <a:srgbClr val="000099"/>
                </a:solidFill>
              </a:rPr>
              <a:t>solar masses of fresh helium are embedded in the second generation of stars</a:t>
            </a:r>
          </a:p>
        </p:txBody>
      </p:sp>
    </p:spTree>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p:nvPr>
        </p:nvSpPr>
        <p:spPr>
          <a:xfrm>
            <a:off x="3340100" y="-25400"/>
            <a:ext cx="5727700" cy="635000"/>
          </a:xfrm>
        </p:spPr>
        <p:txBody>
          <a:bodyPr/>
          <a:lstStyle/>
          <a:p>
            <a:r>
              <a:rPr lang="en-US" dirty="0" smtClean="0"/>
              <a:t>Star formation histories</a:t>
            </a:r>
          </a:p>
        </p:txBody>
      </p:sp>
      <p:pic>
        <p:nvPicPr>
          <p:cNvPr id="6" name="Picture 5" descr="He-MonicaxESO.pdf"/>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2"/>
              <a:stretch>
                <a:fillRect/>
              </a:stretch>
            </p:blipFill>
          </mc:Choice>
          <mc:Fallback>
            <p:blipFill>
              <a:blip r:embed="rId3"/>
              <a:stretch>
                <a:fillRect/>
              </a:stretch>
            </p:blipFill>
          </mc:Fallback>
        </mc:AlternateContent>
        <p:spPr>
          <a:xfrm>
            <a:off x="0" y="0"/>
            <a:ext cx="9144000" cy="6858000"/>
          </a:xfrm>
          <a:prstGeom prst="rect">
            <a:avLst/>
          </a:prstGeom>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9" descr="ter5_K.tif"/>
          <p:cNvPicPr>
            <a:picLocks noChangeAspect="1"/>
          </p:cNvPicPr>
          <p:nvPr/>
        </p:nvPicPr>
        <p:blipFill>
          <a:blip r:embed="rId3"/>
          <a:srcRect/>
          <a:stretch>
            <a:fillRect/>
          </a:stretch>
        </p:blipFill>
        <p:spPr bwMode="auto">
          <a:xfrm>
            <a:off x="328613" y="698500"/>
            <a:ext cx="4148137" cy="4076700"/>
          </a:xfrm>
          <a:prstGeom prst="rect">
            <a:avLst/>
          </a:prstGeom>
          <a:noFill/>
          <a:ln w="9525">
            <a:noFill/>
            <a:miter lim="800000"/>
            <a:headEnd/>
            <a:tailEnd/>
          </a:ln>
        </p:spPr>
      </p:pic>
      <p:sp>
        <p:nvSpPr>
          <p:cNvPr id="35843" name="Rectangle 7"/>
          <p:cNvSpPr>
            <a:spLocks noChangeArrowheads="1"/>
          </p:cNvSpPr>
          <p:nvPr/>
        </p:nvSpPr>
        <p:spPr bwMode="auto">
          <a:xfrm>
            <a:off x="0" y="4864100"/>
            <a:ext cx="4737100" cy="1016000"/>
          </a:xfrm>
          <a:prstGeom prst="rect">
            <a:avLst/>
          </a:prstGeom>
          <a:noFill/>
          <a:ln w="9525">
            <a:noFill/>
            <a:miter lim="800000"/>
            <a:headEnd/>
            <a:tailEnd/>
          </a:ln>
        </p:spPr>
        <p:txBody>
          <a:bodyPr>
            <a:prstTxWarp prst="textNoShape">
              <a:avLst/>
            </a:prstTxWarp>
            <a:spAutoFit/>
          </a:bodyPr>
          <a:lstStyle/>
          <a:p>
            <a:pPr eaLnBrk="0" hangingPunct="0"/>
            <a:r>
              <a:rPr lang="en-US">
                <a:solidFill>
                  <a:srgbClr val="000090"/>
                </a:solidFill>
              </a:rPr>
              <a:t>The incredibly sharp K-band image of Terzan 5 obtained with MAD@ VLT (FWHM=100mas over the entire FoV)</a:t>
            </a:r>
          </a:p>
        </p:txBody>
      </p:sp>
      <p:sp>
        <p:nvSpPr>
          <p:cNvPr id="35844" name="TextBox 6"/>
          <p:cNvSpPr txBox="1">
            <a:spLocks noChangeArrowheads="1"/>
          </p:cNvSpPr>
          <p:nvPr/>
        </p:nvSpPr>
        <p:spPr bwMode="auto">
          <a:xfrm>
            <a:off x="382408" y="12700"/>
            <a:ext cx="8622072" cy="584776"/>
          </a:xfrm>
          <a:prstGeom prst="rect">
            <a:avLst/>
          </a:prstGeom>
          <a:noFill/>
          <a:ln w="9525">
            <a:noFill/>
            <a:miter lim="800000"/>
            <a:headEnd/>
            <a:tailEnd/>
          </a:ln>
        </p:spPr>
        <p:txBody>
          <a:bodyPr wrap="none">
            <a:prstTxWarp prst="textNoShape">
              <a:avLst/>
            </a:prstTxWarp>
            <a:spAutoFit/>
          </a:bodyPr>
          <a:lstStyle/>
          <a:p>
            <a:pPr eaLnBrk="0" hangingPunct="0"/>
            <a:r>
              <a:rPr lang="en-US" sz="3200" b="0" dirty="0" err="1">
                <a:solidFill>
                  <a:schemeClr val="tx1"/>
                </a:solidFill>
              </a:rPr>
              <a:t>Terzan</a:t>
            </a:r>
            <a:r>
              <a:rPr lang="en-US" sz="3200" b="0" dirty="0">
                <a:solidFill>
                  <a:schemeClr val="tx1"/>
                </a:solidFill>
              </a:rPr>
              <a:t> 5 : a pristine fragment of the</a:t>
            </a:r>
            <a:r>
              <a:rPr lang="en-US" sz="3200" b="0" dirty="0" smtClean="0">
                <a:solidFill>
                  <a:schemeClr val="tx1"/>
                </a:solidFill>
              </a:rPr>
              <a:t> Galactic </a:t>
            </a:r>
            <a:r>
              <a:rPr lang="en-US" sz="3200" b="0" dirty="0">
                <a:solidFill>
                  <a:schemeClr val="tx1"/>
                </a:solidFill>
              </a:rPr>
              <a:t>Bulge</a:t>
            </a:r>
          </a:p>
        </p:txBody>
      </p:sp>
      <p:pic>
        <p:nvPicPr>
          <p:cNvPr id="35845" name="Picture 1035" descr="ter5jk_small"/>
          <p:cNvPicPr>
            <a:picLocks noChangeAspect="1" noChangeArrowheads="1"/>
          </p:cNvPicPr>
          <p:nvPr/>
        </p:nvPicPr>
        <p:blipFill>
          <a:blip r:embed="rId4"/>
          <a:srcRect/>
          <a:stretch>
            <a:fillRect/>
          </a:stretch>
        </p:blipFill>
        <p:spPr bwMode="auto">
          <a:xfrm>
            <a:off x="4724400" y="711200"/>
            <a:ext cx="4070350" cy="4064000"/>
          </a:xfrm>
          <a:prstGeom prst="rect">
            <a:avLst/>
          </a:prstGeom>
          <a:noFill/>
          <a:ln w="28575">
            <a:solidFill>
              <a:srgbClr val="FF0000"/>
            </a:solidFill>
            <a:miter lim="800000"/>
            <a:headEnd/>
            <a:tailEnd/>
          </a:ln>
        </p:spPr>
      </p:pic>
      <p:sp>
        <p:nvSpPr>
          <p:cNvPr id="35846" name="AutoShape 1031"/>
          <p:cNvSpPr>
            <a:spLocks noChangeArrowheads="1"/>
          </p:cNvSpPr>
          <p:nvPr/>
        </p:nvSpPr>
        <p:spPr bwMode="auto">
          <a:xfrm rot="10800000">
            <a:off x="7416800" y="2400300"/>
            <a:ext cx="914400" cy="2286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649 h 21600"/>
              <a:gd name="T14" fmla="*/ 18494 w 21600"/>
              <a:gd name="T15" fmla="*/ 15951 h 21600"/>
            </a:gdLst>
            <a:ahLst/>
            <a:cxnLst>
              <a:cxn ang="T8">
                <a:pos x="T0" y="T1"/>
              </a:cxn>
              <a:cxn ang="T9">
                <a:pos x="T2" y="T3"/>
              </a:cxn>
              <a:cxn ang="T10">
                <a:pos x="T4" y="T5"/>
              </a:cxn>
              <a:cxn ang="T11">
                <a:pos x="T6" y="T7"/>
              </a:cxn>
            </a:cxnLst>
            <a:rect l="T12" t="T13" r="T14" b="T15"/>
            <a:pathLst>
              <a:path w="21600" h="21600">
                <a:moveTo>
                  <a:pt x="15088" y="0"/>
                </a:moveTo>
                <a:lnTo>
                  <a:pt x="15088" y="5649"/>
                </a:lnTo>
                <a:lnTo>
                  <a:pt x="3375" y="5649"/>
                </a:lnTo>
                <a:lnTo>
                  <a:pt x="3375" y="15951"/>
                </a:lnTo>
                <a:lnTo>
                  <a:pt x="15088" y="15951"/>
                </a:lnTo>
                <a:lnTo>
                  <a:pt x="15088" y="21600"/>
                </a:lnTo>
                <a:lnTo>
                  <a:pt x="21600" y="10800"/>
                </a:lnTo>
                <a:close/>
              </a:path>
              <a:path w="21600" h="21600">
                <a:moveTo>
                  <a:pt x="1350" y="5649"/>
                </a:moveTo>
                <a:lnTo>
                  <a:pt x="1350" y="15951"/>
                </a:lnTo>
                <a:lnTo>
                  <a:pt x="2700" y="15951"/>
                </a:lnTo>
                <a:lnTo>
                  <a:pt x="2700" y="5649"/>
                </a:lnTo>
                <a:close/>
              </a:path>
              <a:path w="21600" h="21600">
                <a:moveTo>
                  <a:pt x="0" y="5649"/>
                </a:moveTo>
                <a:lnTo>
                  <a:pt x="0" y="15951"/>
                </a:lnTo>
                <a:lnTo>
                  <a:pt x="675" y="15951"/>
                </a:lnTo>
                <a:lnTo>
                  <a:pt x="675" y="5649"/>
                </a:lnTo>
                <a:close/>
              </a:path>
            </a:pathLst>
          </a:custGeom>
          <a:solidFill>
            <a:srgbClr val="FF0000"/>
          </a:solidFill>
          <a:ln w="9525">
            <a:solidFill>
              <a:schemeClr val="tx1"/>
            </a:solidFill>
            <a:miter lim="800000"/>
            <a:headEnd/>
            <a:tailEnd/>
          </a:ln>
        </p:spPr>
        <p:txBody>
          <a:bodyPr wrap="none" anchor="ctr">
            <a:prstTxWarp prst="textNoShape">
              <a:avLst/>
            </a:prstTxWarp>
          </a:bodyPr>
          <a:lstStyle/>
          <a:p>
            <a:pPr eaLnBrk="0" hangingPunct="0"/>
            <a:endParaRPr lang="en-US"/>
          </a:p>
        </p:txBody>
      </p:sp>
      <p:sp>
        <p:nvSpPr>
          <p:cNvPr id="35847" name="AutoShape 1033"/>
          <p:cNvSpPr>
            <a:spLocks noChangeArrowheads="1"/>
          </p:cNvSpPr>
          <p:nvPr/>
        </p:nvSpPr>
        <p:spPr bwMode="auto">
          <a:xfrm>
            <a:off x="5613400" y="2501900"/>
            <a:ext cx="990600" cy="2286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649 h 21600"/>
              <a:gd name="T14" fmla="*/ 18494 w 21600"/>
              <a:gd name="T15" fmla="*/ 15951 h 21600"/>
            </a:gdLst>
            <a:ahLst/>
            <a:cxnLst>
              <a:cxn ang="T8">
                <a:pos x="T0" y="T1"/>
              </a:cxn>
              <a:cxn ang="T9">
                <a:pos x="T2" y="T3"/>
              </a:cxn>
              <a:cxn ang="T10">
                <a:pos x="T4" y="T5"/>
              </a:cxn>
              <a:cxn ang="T11">
                <a:pos x="T6" y="T7"/>
              </a:cxn>
            </a:cxnLst>
            <a:rect l="T12" t="T13" r="T14" b="T15"/>
            <a:pathLst>
              <a:path w="21600" h="21600">
                <a:moveTo>
                  <a:pt x="15088" y="0"/>
                </a:moveTo>
                <a:lnTo>
                  <a:pt x="15088" y="5649"/>
                </a:lnTo>
                <a:lnTo>
                  <a:pt x="3375" y="5649"/>
                </a:lnTo>
                <a:lnTo>
                  <a:pt x="3375" y="15951"/>
                </a:lnTo>
                <a:lnTo>
                  <a:pt x="15088" y="15951"/>
                </a:lnTo>
                <a:lnTo>
                  <a:pt x="15088" y="21600"/>
                </a:lnTo>
                <a:lnTo>
                  <a:pt x="21600" y="10800"/>
                </a:lnTo>
                <a:close/>
              </a:path>
              <a:path w="21600" h="21600">
                <a:moveTo>
                  <a:pt x="1350" y="5649"/>
                </a:moveTo>
                <a:lnTo>
                  <a:pt x="1350" y="15951"/>
                </a:lnTo>
                <a:lnTo>
                  <a:pt x="2700" y="15951"/>
                </a:lnTo>
                <a:lnTo>
                  <a:pt x="2700" y="5649"/>
                </a:lnTo>
                <a:close/>
              </a:path>
              <a:path w="21600" h="21600">
                <a:moveTo>
                  <a:pt x="0" y="5649"/>
                </a:moveTo>
                <a:lnTo>
                  <a:pt x="0" y="15951"/>
                </a:lnTo>
                <a:lnTo>
                  <a:pt x="675" y="15951"/>
                </a:lnTo>
                <a:lnTo>
                  <a:pt x="675" y="5649"/>
                </a:lnTo>
                <a:close/>
              </a:path>
            </a:pathLst>
          </a:custGeom>
          <a:solidFill>
            <a:srgbClr val="0000FF"/>
          </a:solidFill>
          <a:ln w="9525">
            <a:solidFill>
              <a:srgbClr val="0000FF"/>
            </a:solidFill>
            <a:miter lim="800000"/>
            <a:headEnd/>
            <a:tailEnd/>
          </a:ln>
        </p:spPr>
        <p:txBody>
          <a:bodyPr wrap="none" anchor="ctr">
            <a:prstTxWarp prst="textNoShape">
              <a:avLst/>
            </a:prstTxWarp>
          </a:bodyPr>
          <a:lstStyle/>
          <a:p>
            <a:pPr eaLnBrk="0" hangingPunct="0"/>
            <a:endParaRPr lang="en-US"/>
          </a:p>
        </p:txBody>
      </p:sp>
      <p:sp>
        <p:nvSpPr>
          <p:cNvPr id="35848" name="Rectangle 1034"/>
          <p:cNvSpPr>
            <a:spLocks noChangeArrowheads="1"/>
          </p:cNvSpPr>
          <p:nvPr/>
        </p:nvSpPr>
        <p:spPr bwMode="auto">
          <a:xfrm>
            <a:off x="4818063" y="5486400"/>
            <a:ext cx="4110037" cy="400050"/>
          </a:xfrm>
          <a:prstGeom prst="rect">
            <a:avLst/>
          </a:prstGeom>
          <a:noFill/>
          <a:ln w="9525">
            <a:noFill/>
            <a:miter lim="800000"/>
            <a:headEnd/>
            <a:tailEnd/>
          </a:ln>
        </p:spPr>
        <p:txBody>
          <a:bodyPr wrap="none">
            <a:prstTxWarp prst="textNoShape">
              <a:avLst/>
            </a:prstTxWarp>
            <a:spAutoFit/>
          </a:bodyPr>
          <a:lstStyle/>
          <a:p>
            <a:pPr eaLnBrk="0" hangingPunct="0"/>
            <a:r>
              <a:rPr lang="en-US" b="0">
                <a:solidFill>
                  <a:srgbClr val="000000"/>
                </a:solidFill>
              </a:rPr>
              <a:t>Ferraro et al (2009, Nature, 462, 483)</a:t>
            </a:r>
          </a:p>
        </p:txBody>
      </p:sp>
      <p:sp>
        <p:nvSpPr>
          <p:cNvPr id="35849" name="Rectangle 1028"/>
          <p:cNvSpPr>
            <a:spLocks noChangeArrowheads="1"/>
          </p:cNvSpPr>
          <p:nvPr/>
        </p:nvSpPr>
        <p:spPr bwMode="auto">
          <a:xfrm>
            <a:off x="5715000" y="4864100"/>
            <a:ext cx="2555875" cy="400050"/>
          </a:xfrm>
          <a:prstGeom prst="rect">
            <a:avLst/>
          </a:prstGeom>
          <a:noFill/>
          <a:ln w="9525">
            <a:noFill/>
            <a:miter lim="800000"/>
            <a:headEnd/>
            <a:tailEnd/>
          </a:ln>
        </p:spPr>
        <p:txBody>
          <a:bodyPr wrap="none">
            <a:prstTxWarp prst="textNoShape">
              <a:avLst/>
            </a:prstTxWarp>
            <a:spAutoFit/>
          </a:bodyPr>
          <a:lstStyle/>
          <a:p>
            <a:pPr eaLnBrk="0" hangingPunct="0"/>
            <a:r>
              <a:rPr lang="en-US">
                <a:solidFill>
                  <a:srgbClr val="000090"/>
                </a:solidFill>
              </a:rPr>
              <a:t>TWO Red Clumps !!!</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ctrTitle"/>
          </p:nvPr>
        </p:nvSpPr>
        <p:spPr>
          <a:xfrm>
            <a:off x="228600" y="144463"/>
            <a:ext cx="8763000" cy="1887537"/>
          </a:xfrm>
          <a:solidFill>
            <a:srgbClr val="000099"/>
          </a:solidFill>
          <a:ln w="38100" cap="flat">
            <a:solidFill>
              <a:srgbClr val="FFF626"/>
            </a:solidFill>
            <a:headEnd type="none" w="med" len="med"/>
            <a:tailEnd type="none" w="med" len="med"/>
          </a:ln>
        </p:spPr>
        <p:txBody>
          <a:bodyPr/>
          <a:lstStyle/>
          <a:p>
            <a:r>
              <a:rPr lang="it-IT" b="1" smtClean="0">
                <a:solidFill>
                  <a:srgbClr val="FFF626"/>
                </a:solidFill>
              </a:rPr>
              <a:t>1982: </a:t>
            </a:r>
            <a:br>
              <a:rPr lang="it-IT" b="1" smtClean="0">
                <a:solidFill>
                  <a:srgbClr val="FFF626"/>
                </a:solidFill>
              </a:rPr>
            </a:br>
            <a:r>
              <a:rPr lang="it-IT" b="1" smtClean="0">
                <a:solidFill>
                  <a:srgbClr val="FFF626"/>
                </a:solidFill>
              </a:rPr>
              <a:t>Italian astronomy enters  a new era</a:t>
            </a:r>
            <a:endParaRPr lang="it-IT" b="1" smtClean="0"/>
          </a:p>
        </p:txBody>
      </p:sp>
      <p:sp>
        <p:nvSpPr>
          <p:cNvPr id="18435" name="Punched Tape 5"/>
          <p:cNvSpPr>
            <a:spLocks noChangeArrowheads="1"/>
          </p:cNvSpPr>
          <p:nvPr/>
        </p:nvSpPr>
        <p:spPr bwMode="auto">
          <a:xfrm>
            <a:off x="1282700" y="2251075"/>
            <a:ext cx="6591300" cy="3724275"/>
          </a:xfrm>
          <a:prstGeom prst="flowChartPunchedTape">
            <a:avLst/>
          </a:prstGeom>
          <a:solidFill>
            <a:schemeClr val="bg1"/>
          </a:solidFill>
          <a:ln w="38100">
            <a:solidFill>
              <a:srgbClr val="FF0000"/>
            </a:solidFill>
            <a:round/>
            <a:headEnd/>
            <a:tailEnd type="triangle" w="med" len="med"/>
          </a:ln>
        </p:spPr>
        <p:txBody>
          <a:bodyPr anchor="ctr">
            <a:prstTxWarp prst="textNoShape">
              <a:avLst/>
            </a:prstTxWarp>
            <a:spAutoFit/>
          </a:bodyPr>
          <a:lstStyle/>
          <a:p>
            <a:pPr marL="457200" indent="-457200" algn="just">
              <a:buFontTx/>
              <a:buAutoNum type="arabicParenR"/>
            </a:pPr>
            <a:r>
              <a:rPr lang="en-US" sz="2800">
                <a:solidFill>
                  <a:srgbClr val="000090"/>
                </a:solidFill>
              </a:rPr>
              <a:t>March 1982: a new law (DPR 163) introduces a modern organization of the Observatories;</a:t>
            </a:r>
          </a:p>
          <a:p>
            <a:pPr marL="457200" indent="-457200" algn="just">
              <a:buFontTx/>
              <a:buAutoNum type="arabicParenR"/>
            </a:pPr>
            <a:endParaRPr lang="en-US" sz="2800"/>
          </a:p>
          <a:p>
            <a:pPr marL="457200" indent="-457200" algn="just">
              <a:buFontTx/>
              <a:buAutoNum type="arabicParenR"/>
            </a:pPr>
            <a:r>
              <a:rPr lang="en-US" sz="2800">
                <a:solidFill>
                  <a:srgbClr val="006600"/>
                </a:solidFill>
              </a:rPr>
              <a:t>May 1982: Italy enters ESO</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890" name="TextBox 6"/>
          <p:cNvSpPr txBox="1">
            <a:spLocks noChangeArrowheads="1"/>
          </p:cNvSpPr>
          <p:nvPr/>
        </p:nvSpPr>
        <p:spPr bwMode="auto">
          <a:xfrm>
            <a:off x="268108" y="-3175"/>
            <a:ext cx="8622072" cy="584776"/>
          </a:xfrm>
          <a:prstGeom prst="rect">
            <a:avLst/>
          </a:prstGeom>
          <a:noFill/>
          <a:ln w="9525">
            <a:noFill/>
            <a:miter lim="800000"/>
            <a:headEnd/>
            <a:tailEnd/>
          </a:ln>
        </p:spPr>
        <p:txBody>
          <a:bodyPr wrap="none">
            <a:prstTxWarp prst="textNoShape">
              <a:avLst/>
            </a:prstTxWarp>
            <a:spAutoFit/>
          </a:bodyPr>
          <a:lstStyle/>
          <a:p>
            <a:pPr eaLnBrk="0" hangingPunct="0"/>
            <a:r>
              <a:rPr lang="en-US" sz="3200" b="0" dirty="0" err="1">
                <a:solidFill>
                  <a:schemeClr val="tx2"/>
                </a:solidFill>
              </a:rPr>
              <a:t>Terzan</a:t>
            </a:r>
            <a:r>
              <a:rPr lang="en-US" sz="3200" b="0" dirty="0">
                <a:solidFill>
                  <a:schemeClr val="tx2"/>
                </a:solidFill>
              </a:rPr>
              <a:t> 5 : a pristine fragment of the</a:t>
            </a:r>
            <a:r>
              <a:rPr lang="en-US" sz="3200" b="0" dirty="0" smtClean="0">
                <a:solidFill>
                  <a:schemeClr val="tx2"/>
                </a:solidFill>
              </a:rPr>
              <a:t> Galactic </a:t>
            </a:r>
            <a:r>
              <a:rPr lang="en-US" sz="3200" b="0" dirty="0">
                <a:solidFill>
                  <a:schemeClr val="tx2"/>
                </a:solidFill>
              </a:rPr>
              <a:t>Bulge</a:t>
            </a:r>
          </a:p>
        </p:txBody>
      </p:sp>
      <p:sp>
        <p:nvSpPr>
          <p:cNvPr id="37891" name="Text Box 26"/>
          <p:cNvSpPr txBox="1">
            <a:spLocks noChangeArrowheads="1"/>
          </p:cNvSpPr>
          <p:nvPr/>
        </p:nvSpPr>
        <p:spPr bwMode="auto">
          <a:xfrm>
            <a:off x="203200" y="825500"/>
            <a:ext cx="4826000" cy="2913063"/>
          </a:xfrm>
          <a:prstGeom prst="rect">
            <a:avLst/>
          </a:prstGeom>
          <a:solidFill>
            <a:schemeClr val="bg1"/>
          </a:solidFill>
          <a:ln w="28575">
            <a:noFill/>
            <a:miter lim="800000"/>
            <a:headEnd/>
            <a:tailEnd/>
          </a:ln>
        </p:spPr>
        <p:txBody>
          <a:bodyPr>
            <a:prstTxWarp prst="textNoShape">
              <a:avLst/>
            </a:prstTxWarp>
            <a:spAutoFit/>
          </a:bodyPr>
          <a:lstStyle/>
          <a:p>
            <a:pPr algn="l" eaLnBrk="0" hangingPunct="0"/>
            <a:r>
              <a:rPr lang="en-US" b="0" dirty="0">
                <a:solidFill>
                  <a:schemeClr val="tx1"/>
                </a:solidFill>
              </a:rPr>
              <a:t>High-resolution spectra of 33 giants:</a:t>
            </a:r>
          </a:p>
          <a:p>
            <a:pPr algn="l" eaLnBrk="0" hangingPunct="0">
              <a:spcBef>
                <a:spcPts val="800"/>
              </a:spcBef>
            </a:pPr>
            <a:r>
              <a:rPr lang="en-US" b="0" dirty="0">
                <a:solidFill>
                  <a:schemeClr val="tx1"/>
                </a:solidFill>
              </a:rPr>
              <a:t>1. the two populations have different </a:t>
            </a:r>
          </a:p>
          <a:p>
            <a:pPr algn="l" eaLnBrk="0" hangingPunct="0"/>
            <a:r>
              <a:rPr lang="en-US" b="0" dirty="0">
                <a:solidFill>
                  <a:schemeClr val="tx1"/>
                </a:solidFill>
              </a:rPr>
              <a:t>    [Fe/H] </a:t>
            </a:r>
            <a:r>
              <a:rPr lang="en-US" b="0" dirty="0"/>
              <a:t>( </a:t>
            </a:r>
            <a:r>
              <a:rPr lang="en-US" b="0" dirty="0" err="1"/>
              <a:t>Δ[Fe</a:t>
            </a:r>
            <a:r>
              <a:rPr lang="en-US" b="0" dirty="0"/>
              <a:t>/H] =0.5 !!</a:t>
            </a:r>
            <a:r>
              <a:rPr lang="en-US" b="0" dirty="0">
                <a:solidFill>
                  <a:schemeClr val="tx1"/>
                </a:solidFill>
              </a:rPr>
              <a:t>) and [alpha/Fe];</a:t>
            </a:r>
          </a:p>
          <a:p>
            <a:pPr algn="l" eaLnBrk="0" hangingPunct="0">
              <a:spcBef>
                <a:spcPts val="1000"/>
              </a:spcBef>
            </a:pPr>
            <a:r>
              <a:rPr lang="en-US" b="0" dirty="0">
                <a:solidFill>
                  <a:schemeClr val="tx1"/>
                </a:solidFill>
              </a:rPr>
              <a:t>2. the proto-Ter5 was much more </a:t>
            </a:r>
          </a:p>
          <a:p>
            <a:pPr algn="l" eaLnBrk="0" hangingPunct="0"/>
            <a:r>
              <a:rPr lang="en-US" b="0" dirty="0">
                <a:solidFill>
                  <a:schemeClr val="tx1"/>
                </a:solidFill>
              </a:rPr>
              <a:t>    massive in the past (to retain </a:t>
            </a:r>
            <a:r>
              <a:rPr lang="en-US" b="0" dirty="0" err="1">
                <a:solidFill>
                  <a:schemeClr val="tx1"/>
                </a:solidFill>
              </a:rPr>
              <a:t>ejecta</a:t>
            </a:r>
            <a:r>
              <a:rPr lang="en-US" b="0" dirty="0">
                <a:solidFill>
                  <a:schemeClr val="tx1"/>
                </a:solidFill>
              </a:rPr>
              <a:t> </a:t>
            </a:r>
          </a:p>
          <a:p>
            <a:pPr algn="l" eaLnBrk="0" hangingPunct="0"/>
            <a:r>
              <a:rPr lang="en-US" b="0" dirty="0">
                <a:solidFill>
                  <a:schemeClr val="tx1"/>
                </a:solidFill>
              </a:rPr>
              <a:t>    from both </a:t>
            </a:r>
            <a:r>
              <a:rPr lang="en-US" b="0" dirty="0" err="1">
                <a:solidFill>
                  <a:schemeClr val="tx1"/>
                </a:solidFill>
              </a:rPr>
              <a:t>SNIa</a:t>
            </a:r>
            <a:r>
              <a:rPr lang="en-US" b="0" dirty="0">
                <a:solidFill>
                  <a:schemeClr val="tx1"/>
                </a:solidFill>
              </a:rPr>
              <a:t> and SNII)</a:t>
            </a:r>
          </a:p>
          <a:p>
            <a:pPr algn="l" eaLnBrk="0" hangingPunct="0">
              <a:spcBef>
                <a:spcPts val="1000"/>
              </a:spcBef>
            </a:pPr>
            <a:r>
              <a:rPr lang="en-US" b="0" dirty="0">
                <a:solidFill>
                  <a:schemeClr val="tx1"/>
                </a:solidFill>
              </a:rPr>
              <a:t>3. Ter5 and the Bulge shared the </a:t>
            </a:r>
          </a:p>
          <a:p>
            <a:pPr algn="l" eaLnBrk="0" hangingPunct="0"/>
            <a:r>
              <a:rPr lang="en-US" b="0" dirty="0">
                <a:solidFill>
                  <a:schemeClr val="tx1"/>
                </a:solidFill>
              </a:rPr>
              <a:t>    same chemical enrichment history  </a:t>
            </a:r>
            <a:endParaRPr lang="en-US" b="0" dirty="0"/>
          </a:p>
        </p:txBody>
      </p:sp>
      <p:sp>
        <p:nvSpPr>
          <p:cNvPr id="37892" name="Rectangle 17"/>
          <p:cNvSpPr>
            <a:spLocks noChangeArrowheads="1"/>
          </p:cNvSpPr>
          <p:nvPr/>
        </p:nvSpPr>
        <p:spPr bwMode="auto">
          <a:xfrm>
            <a:off x="330200" y="3898900"/>
            <a:ext cx="8483600" cy="2739211"/>
          </a:xfrm>
          <a:prstGeom prst="rect">
            <a:avLst/>
          </a:prstGeom>
          <a:solidFill>
            <a:schemeClr val="bg1"/>
          </a:solidFill>
          <a:ln w="28575">
            <a:noFill/>
            <a:miter lim="800000"/>
            <a:headEnd/>
            <a:tailEnd/>
          </a:ln>
        </p:spPr>
        <p:txBody>
          <a:bodyPr wrap="square">
            <a:prstTxWarp prst="textNoShape">
              <a:avLst/>
            </a:prstTxWarp>
            <a:spAutoFit/>
          </a:bodyPr>
          <a:lstStyle/>
          <a:p>
            <a:pPr eaLnBrk="0" hangingPunct="0"/>
            <a:r>
              <a:rPr lang="en-US" sz="3200" dirty="0">
                <a:solidFill>
                  <a:srgbClr val="000000"/>
                </a:solidFill>
              </a:rPr>
              <a:t>working hypothesis</a:t>
            </a:r>
            <a:endParaRPr lang="en-US" dirty="0">
              <a:solidFill>
                <a:srgbClr val="000000"/>
              </a:solidFill>
            </a:endParaRPr>
          </a:p>
          <a:p>
            <a:pPr algn="l" eaLnBrk="0" hangingPunct="0">
              <a:spcBef>
                <a:spcPts val="800"/>
              </a:spcBef>
            </a:pPr>
            <a:r>
              <a:rPr lang="en-US" dirty="0">
                <a:solidFill>
                  <a:srgbClr val="000000"/>
                </a:solidFill>
              </a:rPr>
              <a:t>Ter5 is the remnant of a pristine fragment that contributed to build the Galactic Bulge and that survived the total disruption </a:t>
            </a:r>
          </a:p>
          <a:p>
            <a:pPr algn="l" eaLnBrk="0" hangingPunct="0">
              <a:spcBef>
                <a:spcPts val="800"/>
              </a:spcBef>
            </a:pPr>
            <a:r>
              <a:rPr lang="en-US" dirty="0">
                <a:solidFill>
                  <a:srgbClr val="000000"/>
                </a:solidFill>
              </a:rPr>
              <a:t>The old,</a:t>
            </a:r>
            <a:r>
              <a:rPr lang="en-US" dirty="0"/>
              <a:t> </a:t>
            </a:r>
            <a:r>
              <a:rPr lang="en-US" dirty="0">
                <a:solidFill>
                  <a:srgbClr val="0000FF"/>
                </a:solidFill>
              </a:rPr>
              <a:t>metal poor </a:t>
            </a:r>
            <a:r>
              <a:rPr lang="en-US" dirty="0">
                <a:solidFill>
                  <a:srgbClr val="000000"/>
                </a:solidFill>
              </a:rPr>
              <a:t>component could trace the </a:t>
            </a:r>
            <a:r>
              <a:rPr lang="en-US" dirty="0">
                <a:solidFill>
                  <a:srgbClr val="0000FF"/>
                </a:solidFill>
              </a:rPr>
              <a:t>early stages of the Bulge formation</a:t>
            </a:r>
          </a:p>
          <a:p>
            <a:pPr algn="l" eaLnBrk="0" hangingPunct="0">
              <a:spcBef>
                <a:spcPts val="800"/>
              </a:spcBef>
            </a:pPr>
            <a:r>
              <a:rPr lang="en-US" dirty="0">
                <a:solidFill>
                  <a:srgbClr val="000000"/>
                </a:solidFill>
              </a:rPr>
              <a:t>The </a:t>
            </a:r>
            <a:r>
              <a:rPr lang="en-US" dirty="0"/>
              <a:t>younger (?) metal-rich </a:t>
            </a:r>
            <a:r>
              <a:rPr lang="en-US" dirty="0">
                <a:solidFill>
                  <a:srgbClr val="000000"/>
                </a:solidFill>
              </a:rPr>
              <a:t>one could contain crucial information on the </a:t>
            </a:r>
            <a:r>
              <a:rPr lang="en-US" dirty="0"/>
              <a:t>Bulge most recent chemical &amp; dynamical evolution</a:t>
            </a:r>
          </a:p>
        </p:txBody>
      </p:sp>
      <p:grpSp>
        <p:nvGrpSpPr>
          <p:cNvPr id="5" name="Gruppo 29"/>
          <p:cNvGrpSpPr>
            <a:grpSpLocks/>
          </p:cNvGrpSpPr>
          <p:nvPr/>
        </p:nvGrpSpPr>
        <p:grpSpPr bwMode="auto">
          <a:xfrm>
            <a:off x="5181600" y="685800"/>
            <a:ext cx="3962400" cy="3340100"/>
            <a:chOff x="5181600" y="685800"/>
            <a:chExt cx="3962400" cy="3340695"/>
          </a:xfrm>
        </p:grpSpPr>
        <p:pic>
          <p:nvPicPr>
            <p:cNvPr id="6" name="Immagine 10" descr="alpha.jpg"/>
            <p:cNvPicPr>
              <a:picLocks noChangeAspect="1"/>
            </p:cNvPicPr>
            <p:nvPr/>
          </p:nvPicPr>
          <p:blipFill>
            <a:blip r:embed="rId3"/>
            <a:srcRect/>
            <a:stretch>
              <a:fillRect/>
            </a:stretch>
          </p:blipFill>
          <p:spPr bwMode="auto">
            <a:xfrm>
              <a:off x="5181600" y="685800"/>
              <a:ext cx="3962400" cy="3340695"/>
            </a:xfrm>
            <a:prstGeom prst="rect">
              <a:avLst/>
            </a:prstGeom>
            <a:noFill/>
            <a:ln w="9525">
              <a:noFill/>
              <a:miter lim="800000"/>
              <a:headEnd/>
              <a:tailEnd/>
            </a:ln>
          </p:spPr>
        </p:pic>
        <p:sp>
          <p:nvSpPr>
            <p:cNvPr id="7" name="Parallelogramma 17"/>
            <p:cNvSpPr>
              <a:spLocks noChangeArrowheads="1"/>
            </p:cNvSpPr>
            <p:nvPr/>
          </p:nvSpPr>
          <p:spPr bwMode="auto">
            <a:xfrm flipH="1">
              <a:off x="7735021" y="2133600"/>
              <a:ext cx="1104179" cy="1126730"/>
            </a:xfrm>
            <a:prstGeom prst="parallelogram">
              <a:avLst>
                <a:gd name="adj" fmla="val 47662"/>
              </a:avLst>
            </a:prstGeom>
            <a:solidFill>
              <a:srgbClr val="008000">
                <a:alpha val="39999"/>
              </a:srgbClr>
            </a:solidFill>
            <a:ln w="9525">
              <a:noFill/>
              <a:round/>
              <a:headEnd/>
              <a:tailEnd/>
            </a:ln>
          </p:spPr>
          <p:txBody>
            <a:bodyPr>
              <a:prstTxWarp prst="textNoShape">
                <a:avLst/>
              </a:prstTxWarp>
            </a:bodyPr>
            <a:lstStyle/>
            <a:p>
              <a:pPr eaLnBrk="0" hangingPunct="0"/>
              <a:endParaRPr lang="en-US"/>
            </a:p>
          </p:txBody>
        </p:sp>
        <p:sp>
          <p:nvSpPr>
            <p:cNvPr id="8" name="Rettangolo 26"/>
            <p:cNvSpPr>
              <a:spLocks noChangeArrowheads="1"/>
            </p:cNvSpPr>
            <p:nvPr/>
          </p:nvSpPr>
          <p:spPr bwMode="auto">
            <a:xfrm>
              <a:off x="5867400" y="1524000"/>
              <a:ext cx="2133600" cy="609600"/>
            </a:xfrm>
            <a:prstGeom prst="rect">
              <a:avLst/>
            </a:prstGeom>
            <a:solidFill>
              <a:srgbClr val="008000">
                <a:alpha val="39999"/>
              </a:srgbClr>
            </a:solidFill>
            <a:ln w="9525">
              <a:noFill/>
              <a:round/>
              <a:headEnd/>
              <a:tailEnd/>
            </a:ln>
          </p:spPr>
          <p:txBody>
            <a:bodyPr>
              <a:prstTxWarp prst="textNoShape">
                <a:avLst/>
              </a:prstTxWarp>
            </a:bodyPr>
            <a:lstStyle/>
            <a:p>
              <a:pPr eaLnBrk="0" hangingPunct="0"/>
              <a:endParaRPr lang="en-US"/>
            </a:p>
          </p:txBody>
        </p:sp>
        <p:sp>
          <p:nvSpPr>
            <p:cNvPr id="9" name="Triangolo rettangolo 25"/>
            <p:cNvSpPr>
              <a:spLocks noChangeArrowheads="1"/>
            </p:cNvSpPr>
            <p:nvPr/>
          </p:nvSpPr>
          <p:spPr bwMode="auto">
            <a:xfrm>
              <a:off x="8001000" y="1524000"/>
              <a:ext cx="304800" cy="609600"/>
            </a:xfrm>
            <a:prstGeom prst="rtTriangle">
              <a:avLst/>
            </a:prstGeom>
            <a:solidFill>
              <a:srgbClr val="008000">
                <a:alpha val="39999"/>
              </a:srgbClr>
            </a:solidFill>
            <a:ln w="9525">
              <a:noFill/>
              <a:round/>
              <a:headEnd/>
              <a:tailEnd/>
            </a:ln>
          </p:spPr>
          <p:txBody>
            <a:bodyPr>
              <a:prstTxWarp prst="textNoShape">
                <a:avLst/>
              </a:prstTxWarp>
            </a:bodyPr>
            <a:lstStyle/>
            <a:p>
              <a:pPr eaLnBrk="0" hangingPunct="0"/>
              <a:endParaRPr lang="en-US"/>
            </a:p>
          </p:txBody>
        </p:sp>
        <p:sp>
          <p:nvSpPr>
            <p:cNvPr id="10" name="Rectangle 10"/>
            <p:cNvSpPr>
              <a:spLocks noChangeArrowheads="1"/>
            </p:cNvSpPr>
            <p:nvPr/>
          </p:nvSpPr>
          <p:spPr bwMode="auto">
            <a:xfrm>
              <a:off x="6781800" y="914441"/>
              <a:ext cx="1905000" cy="400121"/>
            </a:xfrm>
            <a:prstGeom prst="rect">
              <a:avLst/>
            </a:prstGeom>
            <a:noFill/>
            <a:ln w="9525">
              <a:noFill/>
              <a:miter lim="800000"/>
              <a:headEnd/>
              <a:tailEnd/>
            </a:ln>
          </p:spPr>
          <p:txBody>
            <a:bodyPr>
              <a:prstTxWarp prst="textNoShape">
                <a:avLst/>
              </a:prstTxWarp>
              <a:spAutoFit/>
            </a:bodyPr>
            <a:lstStyle/>
            <a:p>
              <a:pPr eaLnBrk="0" hangingPunct="0"/>
              <a:r>
                <a:rPr lang="en-US" sz="2000" b="1" dirty="0" smtClean="0">
                  <a:solidFill>
                    <a:srgbClr val="008000"/>
                  </a:solidFill>
                </a:rPr>
                <a:t>BULGE</a:t>
              </a:r>
              <a:endParaRPr lang="en-US" sz="2000" b="1" dirty="0">
                <a:solidFill>
                  <a:srgbClr val="008000"/>
                </a:solidFill>
              </a:endParaRPr>
            </a:p>
          </p:txBody>
        </p:sp>
        <p:sp>
          <p:nvSpPr>
            <p:cNvPr id="11" name="TextBox 6"/>
            <p:cNvSpPr txBox="1">
              <a:spLocks noChangeArrowheads="1"/>
            </p:cNvSpPr>
            <p:nvPr/>
          </p:nvSpPr>
          <p:spPr bwMode="auto">
            <a:xfrm rot="2709728">
              <a:off x="7124571" y="2585811"/>
              <a:ext cx="556563" cy="338554"/>
            </a:xfrm>
            <a:prstGeom prst="rect">
              <a:avLst/>
            </a:prstGeom>
            <a:noFill/>
            <a:ln w="9525">
              <a:noFill/>
              <a:miter lim="800000"/>
              <a:headEnd/>
              <a:tailEnd/>
            </a:ln>
          </p:spPr>
          <p:txBody>
            <a:bodyPr wrap="none">
              <a:prstTxWarp prst="textNoShape">
                <a:avLst/>
              </a:prstTxWarp>
              <a:spAutoFit/>
            </a:bodyPr>
            <a:lstStyle/>
            <a:p>
              <a:pPr eaLnBrk="0" hangingPunct="0"/>
              <a:r>
                <a:rPr lang="en-US" sz="1600"/>
                <a:t>disk</a:t>
              </a:r>
            </a:p>
          </p:txBody>
        </p:sp>
        <p:sp>
          <p:nvSpPr>
            <p:cNvPr id="12" name="Oval 1033"/>
            <p:cNvSpPr>
              <a:spLocks noChangeArrowheads="1"/>
            </p:cNvSpPr>
            <p:nvPr/>
          </p:nvSpPr>
          <p:spPr bwMode="auto">
            <a:xfrm>
              <a:off x="7239000" y="1295400"/>
              <a:ext cx="681038" cy="1129761"/>
            </a:xfrm>
            <a:prstGeom prst="ellipse">
              <a:avLst/>
            </a:prstGeom>
            <a:noFill/>
            <a:ln w="63500">
              <a:solidFill>
                <a:srgbClr val="0000FF"/>
              </a:solidFill>
              <a:round/>
              <a:headEnd/>
              <a:tailEnd/>
            </a:ln>
          </p:spPr>
          <p:txBody>
            <a:bodyPr wrap="none" anchor="ctr">
              <a:prstTxWarp prst="textNoShape">
                <a:avLst/>
              </a:prstTxWarp>
            </a:bodyPr>
            <a:lstStyle/>
            <a:p>
              <a:pPr eaLnBrk="0" hangingPunct="0"/>
              <a:endParaRPr lang="en-US">
                <a:solidFill>
                  <a:srgbClr val="0000FF"/>
                </a:solidFill>
              </a:endParaRPr>
            </a:p>
          </p:txBody>
        </p:sp>
        <p:sp>
          <p:nvSpPr>
            <p:cNvPr id="13" name="Oval 1033"/>
            <p:cNvSpPr>
              <a:spLocks noChangeArrowheads="1"/>
            </p:cNvSpPr>
            <p:nvPr/>
          </p:nvSpPr>
          <p:spPr bwMode="auto">
            <a:xfrm>
              <a:off x="8153400" y="2667000"/>
              <a:ext cx="590550" cy="677856"/>
            </a:xfrm>
            <a:prstGeom prst="ellipse">
              <a:avLst/>
            </a:prstGeom>
            <a:noFill/>
            <a:ln w="63500">
              <a:solidFill>
                <a:srgbClr val="FF0000"/>
              </a:solidFill>
              <a:round/>
              <a:headEnd/>
              <a:tailEnd/>
            </a:ln>
          </p:spPr>
          <p:txBody>
            <a:bodyPr wrap="none" anchor="ctr">
              <a:prstTxWarp prst="textNoShape">
                <a:avLst/>
              </a:prstTxWarp>
            </a:bodyPr>
            <a:lstStyle/>
            <a:p>
              <a:pPr eaLnBrk="0" hangingPunct="0"/>
              <a:endParaRPr lang="en-US">
                <a:solidFill>
                  <a:srgbClr val="0000FF"/>
                </a:solidFill>
              </a:endParaRPr>
            </a:p>
          </p:txBody>
        </p:sp>
      </p:gr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1026" name="Object 2"/>
          <p:cNvGraphicFramePr>
            <a:graphicFrameLocks noChangeAspect="1"/>
          </p:cNvGraphicFramePr>
          <p:nvPr/>
        </p:nvGraphicFramePr>
        <p:xfrm>
          <a:off x="4149725" y="0"/>
          <a:ext cx="5299075" cy="6858000"/>
        </p:xfrm>
        <a:graphic>
          <a:graphicData uri="http://schemas.openxmlformats.org/presentationml/2006/ole">
            <mc:AlternateContent xmlns:mc="http://schemas.openxmlformats.org/markup-compatibility/2006">
              <mc:Choice xmlns:v="urn:schemas-microsoft-com:vml" Requires="v">
                <p:oleObj spid="_x0000_s90115" name="Acrobat Document" r:id="rId4" imgW="7785100" imgH="10071100" progId="">
                  <p:embed/>
                </p:oleObj>
              </mc:Choice>
              <mc:Fallback>
                <p:oleObj name="Acrobat Document" r:id="rId4" imgW="7785100" imgH="10071100" progId="">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49725" y="0"/>
                        <a:ext cx="5299075"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27" name="TextBox 2"/>
          <p:cNvSpPr txBox="1">
            <a:spLocks noChangeArrowheads="1"/>
          </p:cNvSpPr>
          <p:nvPr/>
        </p:nvSpPr>
        <p:spPr bwMode="auto">
          <a:xfrm>
            <a:off x="25400" y="506413"/>
            <a:ext cx="4758034" cy="6247864"/>
          </a:xfrm>
          <a:prstGeom prst="rect">
            <a:avLst/>
          </a:prstGeom>
          <a:noFill/>
          <a:ln w="9525">
            <a:noFill/>
            <a:miter lim="800000"/>
            <a:headEnd/>
            <a:tailEnd/>
          </a:ln>
        </p:spPr>
        <p:txBody>
          <a:bodyPr wrap="square">
            <a:spAutoFit/>
          </a:bodyPr>
          <a:lstStyle/>
          <a:p>
            <a:r>
              <a:rPr lang="en-GB" sz="2000" b="1" dirty="0" smtClean="0">
                <a:solidFill>
                  <a:srgbClr val="0000CC"/>
                </a:solidFill>
                <a:latin typeface="Arial" pitchFamily="34" charset="0"/>
                <a:cs typeface="Arial" pitchFamily="34" charset="0"/>
              </a:rPr>
              <a:t>Public spectroscopic Survey on </a:t>
            </a:r>
          </a:p>
          <a:p>
            <a:r>
              <a:rPr lang="en-GB" sz="2000" dirty="0" smtClean="0">
                <a:solidFill>
                  <a:schemeClr val="bg2">
                    <a:lumMod val="25000"/>
                  </a:schemeClr>
                </a:solidFill>
                <a:latin typeface="Arial" pitchFamily="34" charset="0"/>
                <a:cs typeface="Arial" pitchFamily="34" charset="0"/>
              </a:rPr>
              <a:t>VLT-FLAMES. 300 nights, 5 years</a:t>
            </a:r>
          </a:p>
          <a:p>
            <a:r>
              <a:rPr lang="en-GB" sz="2000" dirty="0" smtClean="0">
                <a:solidFill>
                  <a:schemeClr val="bg2">
                    <a:lumMod val="25000"/>
                  </a:schemeClr>
                </a:solidFill>
                <a:latin typeface="Arial" pitchFamily="34" charset="0"/>
                <a:cs typeface="Arial" pitchFamily="34" charset="0"/>
              </a:rPr>
              <a:t>Started on 31-12-2011</a:t>
            </a:r>
          </a:p>
          <a:p>
            <a:r>
              <a:rPr lang="en-GB" sz="2000" b="1" dirty="0" smtClean="0">
                <a:solidFill>
                  <a:srgbClr val="0000CC"/>
                </a:solidFill>
                <a:latin typeface="Arial" pitchFamily="34" charset="0"/>
                <a:cs typeface="Arial" pitchFamily="34" charset="0"/>
              </a:rPr>
              <a:t>Survey Co-PIs:</a:t>
            </a:r>
          </a:p>
          <a:p>
            <a:r>
              <a:rPr lang="en-GB" sz="2000" dirty="0" smtClean="0">
                <a:solidFill>
                  <a:schemeClr val="bg2">
                    <a:lumMod val="25000"/>
                  </a:schemeClr>
                </a:solidFill>
                <a:latin typeface="Arial" pitchFamily="34" charset="0"/>
                <a:cs typeface="Arial" pitchFamily="34" charset="0"/>
              </a:rPr>
              <a:t>G. Gilmore &amp; S. </a:t>
            </a:r>
            <a:r>
              <a:rPr lang="en-GB" sz="2000" dirty="0" err="1" smtClean="0">
                <a:solidFill>
                  <a:schemeClr val="bg2">
                    <a:lumMod val="25000"/>
                  </a:schemeClr>
                </a:solidFill>
                <a:latin typeface="Arial" pitchFamily="34" charset="0"/>
                <a:cs typeface="Arial" pitchFamily="34" charset="0"/>
              </a:rPr>
              <a:t>Randich</a:t>
            </a:r>
            <a:r>
              <a:rPr lang="en-GB" sz="2000" dirty="0" smtClean="0">
                <a:solidFill>
                  <a:schemeClr val="bg2">
                    <a:lumMod val="25000"/>
                  </a:schemeClr>
                </a:solidFill>
                <a:latin typeface="Arial" pitchFamily="34" charset="0"/>
                <a:cs typeface="Arial" pitchFamily="34" charset="0"/>
              </a:rPr>
              <a:t>; &gt;300 </a:t>
            </a:r>
            <a:r>
              <a:rPr lang="en-GB" sz="2000" dirty="0" err="1" smtClean="0">
                <a:solidFill>
                  <a:schemeClr val="bg2">
                    <a:lumMod val="25000"/>
                  </a:schemeClr>
                </a:solidFill>
                <a:latin typeface="Arial" pitchFamily="34" charset="0"/>
                <a:cs typeface="Arial" pitchFamily="34" charset="0"/>
              </a:rPr>
              <a:t>CoIs</a:t>
            </a:r>
            <a:endParaRPr lang="en-GB" sz="2000" dirty="0">
              <a:solidFill>
                <a:schemeClr val="bg2">
                  <a:lumMod val="25000"/>
                </a:schemeClr>
              </a:solidFill>
              <a:latin typeface="Arial" pitchFamily="34" charset="0"/>
              <a:cs typeface="Arial" pitchFamily="34" charset="0"/>
            </a:endParaRPr>
          </a:p>
          <a:p>
            <a:endParaRPr lang="en-GB" sz="2000" dirty="0">
              <a:latin typeface="Arial" pitchFamily="34" charset="0"/>
              <a:cs typeface="Arial" pitchFamily="34" charset="0"/>
            </a:endParaRPr>
          </a:p>
          <a:p>
            <a:r>
              <a:rPr lang="en-GB" sz="2000" b="1" dirty="0">
                <a:solidFill>
                  <a:srgbClr val="0000CC"/>
                </a:solidFill>
                <a:latin typeface="Arial" pitchFamily="34" charset="0"/>
                <a:cs typeface="Arial" pitchFamily="34" charset="0"/>
              </a:rPr>
              <a:t>GOAL:</a:t>
            </a:r>
            <a:r>
              <a:rPr lang="en-GB" sz="2000" dirty="0">
                <a:latin typeface="Arial" pitchFamily="34" charset="0"/>
                <a:cs typeface="Arial" pitchFamily="34" charset="0"/>
              </a:rPr>
              <a:t> </a:t>
            </a:r>
            <a:r>
              <a:rPr lang="en-GB" sz="2000" dirty="0">
                <a:solidFill>
                  <a:schemeClr val="bg2">
                    <a:lumMod val="25000"/>
                  </a:schemeClr>
                </a:solidFill>
                <a:latin typeface="Arial" pitchFamily="34" charset="0"/>
                <a:cs typeface="Arial" pitchFamily="34" charset="0"/>
              </a:rPr>
              <a:t>to provide a fair sample of all </a:t>
            </a:r>
          </a:p>
          <a:p>
            <a:r>
              <a:rPr lang="en-GB" sz="2000" dirty="0">
                <a:solidFill>
                  <a:schemeClr val="bg2">
                    <a:lumMod val="25000"/>
                  </a:schemeClr>
                </a:solidFill>
                <a:latin typeface="Arial" pitchFamily="34" charset="0"/>
                <a:cs typeface="Arial" pitchFamily="34" charset="0"/>
              </a:rPr>
              <a:t>Galactic populations: </a:t>
            </a:r>
            <a:r>
              <a:rPr lang="en-GB" sz="2000" b="1" dirty="0">
                <a:solidFill>
                  <a:schemeClr val="bg2">
                    <a:lumMod val="25000"/>
                  </a:schemeClr>
                </a:solidFill>
                <a:latin typeface="Arial" pitchFamily="34" charset="0"/>
                <a:cs typeface="Arial" pitchFamily="34" charset="0"/>
              </a:rPr>
              <a:t>Halo; Bulge, </a:t>
            </a:r>
          </a:p>
          <a:p>
            <a:r>
              <a:rPr lang="en-GB" sz="2000" b="1" dirty="0">
                <a:solidFill>
                  <a:schemeClr val="bg2">
                    <a:lumMod val="25000"/>
                  </a:schemeClr>
                </a:solidFill>
                <a:latin typeface="Arial" pitchFamily="34" charset="0"/>
                <a:cs typeface="Arial" pitchFamily="34" charset="0"/>
              </a:rPr>
              <a:t>Thick &amp; Thin disks;  open clusters </a:t>
            </a:r>
            <a:endParaRPr lang="en-GB" sz="2000" b="1" dirty="0" smtClean="0">
              <a:solidFill>
                <a:schemeClr val="bg2">
                  <a:lumMod val="25000"/>
                </a:schemeClr>
              </a:solidFill>
              <a:latin typeface="Arial" pitchFamily="34" charset="0"/>
              <a:cs typeface="Arial" pitchFamily="34" charset="0"/>
            </a:endParaRPr>
          </a:p>
          <a:p>
            <a:r>
              <a:rPr lang="en-GB" sz="2000" b="1" dirty="0" smtClean="0">
                <a:solidFill>
                  <a:schemeClr val="bg2">
                    <a:lumMod val="25000"/>
                  </a:schemeClr>
                </a:solidFill>
                <a:latin typeface="Arial" pitchFamily="34" charset="0"/>
                <a:cs typeface="Arial" pitchFamily="34" charset="0"/>
              </a:rPr>
              <a:t> </a:t>
            </a:r>
            <a:r>
              <a:rPr lang="en-GB" sz="2000" dirty="0" smtClean="0">
                <a:solidFill>
                  <a:schemeClr val="bg2">
                    <a:lumMod val="25000"/>
                  </a:schemeClr>
                </a:solidFill>
                <a:latin typeface="Arial" pitchFamily="34" charset="0"/>
                <a:cs typeface="Arial" pitchFamily="34" charset="0"/>
              </a:rPr>
              <a:t>in all  phases </a:t>
            </a:r>
            <a:r>
              <a:rPr lang="en-GB" sz="2000" dirty="0">
                <a:solidFill>
                  <a:schemeClr val="bg2">
                    <a:lumMod val="25000"/>
                  </a:schemeClr>
                </a:solidFill>
                <a:latin typeface="Arial" pitchFamily="34" charset="0"/>
                <a:cs typeface="Arial" pitchFamily="34" charset="0"/>
              </a:rPr>
              <a:t>of evolution</a:t>
            </a:r>
          </a:p>
          <a:p>
            <a:endParaRPr lang="en-GB" sz="2000" dirty="0">
              <a:latin typeface="Arial" pitchFamily="34" charset="0"/>
              <a:cs typeface="Arial" pitchFamily="34" charset="0"/>
            </a:endParaRPr>
          </a:p>
          <a:p>
            <a:r>
              <a:rPr lang="en-GB" sz="2000" dirty="0">
                <a:solidFill>
                  <a:schemeClr val="bg2">
                    <a:lumMod val="25000"/>
                  </a:schemeClr>
                </a:solidFill>
                <a:latin typeface="Arial" pitchFamily="34" charset="0"/>
                <a:cs typeface="Arial" pitchFamily="34" charset="0"/>
              </a:rPr>
              <a:t>Go </a:t>
            </a:r>
            <a:r>
              <a:rPr lang="en-GB" sz="2000" b="1" dirty="0">
                <a:solidFill>
                  <a:srgbClr val="0000CC"/>
                </a:solidFill>
                <a:latin typeface="Arial" pitchFamily="34" charset="0"/>
                <a:cs typeface="Arial" pitchFamily="34" charset="0"/>
              </a:rPr>
              <a:t>beyond low-res surveys </a:t>
            </a:r>
            <a:r>
              <a:rPr lang="en-GB" sz="2000" dirty="0">
                <a:solidFill>
                  <a:schemeClr val="bg2">
                    <a:lumMod val="25000"/>
                  </a:schemeClr>
                </a:solidFill>
                <a:latin typeface="Arial" pitchFamily="34" charset="0"/>
                <a:cs typeface="Arial" pitchFamily="34" charset="0"/>
              </a:rPr>
              <a:t>to deliver </a:t>
            </a:r>
          </a:p>
          <a:p>
            <a:r>
              <a:rPr lang="en-GB" sz="2000" dirty="0">
                <a:solidFill>
                  <a:schemeClr val="bg2">
                    <a:lumMod val="25000"/>
                  </a:schemeClr>
                </a:solidFill>
                <a:latin typeface="Arial" pitchFamily="34" charset="0"/>
                <a:cs typeface="Arial" pitchFamily="34" charset="0"/>
              </a:rPr>
              <a:t>precise radial velocities, good</a:t>
            </a:r>
          </a:p>
          <a:p>
            <a:r>
              <a:rPr lang="en-GB" sz="2000" dirty="0">
                <a:solidFill>
                  <a:schemeClr val="bg2">
                    <a:lumMod val="25000"/>
                  </a:schemeClr>
                </a:solidFill>
                <a:latin typeface="Arial" pitchFamily="34" charset="0"/>
                <a:cs typeface="Arial" pitchFamily="34" charset="0"/>
              </a:rPr>
              <a:t>abundances &amp; astrophysical parameters</a:t>
            </a:r>
          </a:p>
          <a:p>
            <a:endParaRPr lang="en-GB" sz="2000" dirty="0">
              <a:latin typeface="Arial" pitchFamily="34" charset="0"/>
              <a:cs typeface="Arial" pitchFamily="34" charset="0"/>
            </a:endParaRPr>
          </a:p>
          <a:p>
            <a:r>
              <a:rPr lang="en-GB" sz="2000" b="1" dirty="0">
                <a:solidFill>
                  <a:srgbClr val="0000CC"/>
                </a:solidFill>
                <a:latin typeface="Arial" pitchFamily="34" charset="0"/>
                <a:cs typeface="Arial" pitchFamily="34" charset="0"/>
              </a:rPr>
              <a:t>[Fe/H] &amp; element ratios </a:t>
            </a:r>
            <a:r>
              <a:rPr lang="en-GB" sz="2000" dirty="0">
                <a:latin typeface="Arial" pitchFamily="34" charset="0"/>
                <a:cs typeface="Arial" pitchFamily="34" charset="0"/>
              </a:rPr>
              <a:t>for several </a:t>
            </a:r>
          </a:p>
          <a:p>
            <a:r>
              <a:rPr lang="en-GB" sz="2000" dirty="0">
                <a:latin typeface="Arial" pitchFamily="34" charset="0"/>
                <a:cs typeface="Arial" pitchFamily="34" charset="0"/>
              </a:rPr>
              <a:t>species  for each star with Giraffe; </a:t>
            </a:r>
          </a:p>
          <a:p>
            <a:r>
              <a:rPr lang="en-GB" sz="2000" dirty="0">
                <a:latin typeface="Arial" pitchFamily="34" charset="0"/>
                <a:cs typeface="Arial" pitchFamily="34" charset="0"/>
              </a:rPr>
              <a:t>precise multi-element  </a:t>
            </a:r>
            <a:r>
              <a:rPr lang="en-GB" sz="2000" dirty="0" smtClean="0">
                <a:latin typeface="Arial" pitchFamily="34" charset="0"/>
                <a:cs typeface="Arial" pitchFamily="34" charset="0"/>
              </a:rPr>
              <a:t>abundances with UVES</a:t>
            </a:r>
          </a:p>
        </p:txBody>
      </p:sp>
      <p:sp>
        <p:nvSpPr>
          <p:cNvPr id="1028" name="TextBox 4"/>
          <p:cNvSpPr txBox="1">
            <a:spLocks noChangeArrowheads="1"/>
          </p:cNvSpPr>
          <p:nvPr/>
        </p:nvSpPr>
        <p:spPr bwMode="auto">
          <a:xfrm>
            <a:off x="2666777" y="-14560"/>
            <a:ext cx="4714552" cy="584776"/>
          </a:xfrm>
          <a:prstGeom prst="rect">
            <a:avLst/>
          </a:prstGeom>
          <a:noFill/>
          <a:ln w="9525">
            <a:noFill/>
            <a:miter lim="800000"/>
            <a:headEnd/>
            <a:tailEnd/>
          </a:ln>
        </p:spPr>
        <p:txBody>
          <a:bodyPr wrap="none">
            <a:spAutoFit/>
          </a:bodyPr>
          <a:lstStyle/>
          <a:p>
            <a:r>
              <a:rPr lang="en-GB" sz="3200" b="1" dirty="0" smtClean="0">
                <a:solidFill>
                  <a:srgbClr val="FF0000"/>
                </a:solidFill>
              </a:rPr>
              <a:t>      </a:t>
            </a:r>
            <a:r>
              <a:rPr lang="en-GB" sz="3200" b="1" dirty="0" smtClean="0">
                <a:solidFill>
                  <a:schemeClr val="tx1"/>
                </a:solidFill>
              </a:rPr>
              <a:t>The </a:t>
            </a:r>
            <a:r>
              <a:rPr lang="en-GB" sz="3200" b="1" dirty="0">
                <a:solidFill>
                  <a:schemeClr val="tx1"/>
                </a:solidFill>
              </a:rPr>
              <a:t>Gaia-ESO </a:t>
            </a:r>
            <a:r>
              <a:rPr lang="en-GB" sz="3200" b="1" dirty="0" smtClean="0">
                <a:solidFill>
                  <a:schemeClr val="tx1"/>
                </a:solidFill>
              </a:rPr>
              <a:t>Survey</a:t>
            </a:r>
            <a:endParaRPr lang="en-GB" sz="3200" b="1" dirty="0">
              <a:solidFill>
                <a:schemeClr val="tx1"/>
              </a:solidFill>
            </a:endParaRPr>
          </a:p>
        </p:txBody>
      </p:sp>
      <p:sp>
        <p:nvSpPr>
          <p:cNvPr id="6" name="TextBox 5"/>
          <p:cNvSpPr txBox="1">
            <a:spLocks noChangeArrowheads="1"/>
          </p:cNvSpPr>
          <p:nvPr/>
        </p:nvSpPr>
        <p:spPr bwMode="auto">
          <a:xfrm rot="-2700000">
            <a:off x="873986" y="2870111"/>
            <a:ext cx="7191241" cy="1200329"/>
          </a:xfrm>
          <a:prstGeom prst="rect">
            <a:avLst/>
          </a:prstGeom>
          <a:solidFill>
            <a:srgbClr val="0033CC"/>
          </a:solidFill>
          <a:ln w="9525">
            <a:noFill/>
            <a:miter lim="800000"/>
            <a:headEnd/>
            <a:tailEnd/>
          </a:ln>
        </p:spPr>
        <p:txBody>
          <a:bodyPr wrap="none">
            <a:spAutoFit/>
          </a:bodyPr>
          <a:lstStyle/>
          <a:p>
            <a:pPr algn="ctr"/>
            <a:r>
              <a:rPr lang="en-GB" sz="3600" b="1" u="sng" dirty="0">
                <a:solidFill>
                  <a:srgbClr val="FFFF00"/>
                </a:solidFill>
              </a:rPr>
              <a:t>Exceptional stand-along </a:t>
            </a:r>
            <a:r>
              <a:rPr lang="en-GB" sz="3600" b="1" u="sng" dirty="0" smtClean="0">
                <a:solidFill>
                  <a:srgbClr val="FFFF00"/>
                </a:solidFill>
              </a:rPr>
              <a:t>value;</a:t>
            </a:r>
          </a:p>
          <a:p>
            <a:pPr algn="ctr"/>
            <a:r>
              <a:rPr lang="en-GB" sz="3600" b="1" u="sng" dirty="0">
                <a:solidFill>
                  <a:srgbClr val="FFFF00"/>
                </a:solidFill>
              </a:rPr>
              <a:t>benefit from and add  value to Gaia</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ox(i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1"/>
          <p:cNvPicPr>
            <a:picLocks noChangeAspect="1" noChangeArrowheads="1"/>
          </p:cNvPicPr>
          <p:nvPr/>
        </p:nvPicPr>
        <p:blipFill>
          <a:blip r:embed="rId2"/>
          <a:srcRect/>
          <a:stretch>
            <a:fillRect/>
          </a:stretch>
        </p:blipFill>
        <p:spPr bwMode="auto">
          <a:xfrm>
            <a:off x="0" y="0"/>
            <a:ext cx="9144000" cy="6858000"/>
          </a:xfrm>
          <a:prstGeom prst="rect">
            <a:avLst/>
          </a:prstGeom>
          <a:noFill/>
          <a:ln w="12700">
            <a:noFill/>
            <a:miter lim="800000"/>
            <a:headEnd/>
            <a:tailEnd/>
          </a:ln>
        </p:spPr>
      </p:pic>
      <p:sp>
        <p:nvSpPr>
          <p:cNvPr id="2050" name="Rectangle 2"/>
          <p:cNvSpPr>
            <a:spLocks/>
          </p:cNvSpPr>
          <p:nvPr/>
        </p:nvSpPr>
        <p:spPr bwMode="auto">
          <a:xfrm>
            <a:off x="0" y="-12700"/>
            <a:ext cx="9144000" cy="6858000"/>
          </a:xfrm>
          <a:prstGeom prst="rect">
            <a:avLst/>
          </a:prstGeom>
          <a:solidFill>
            <a:schemeClr val="accent1">
              <a:alpha val="74901"/>
            </a:schemeClr>
          </a:solidFill>
          <a:ln w="25400">
            <a:noFill/>
            <a:miter lim="800000"/>
            <a:headEnd/>
            <a:tailEnd/>
          </a:ln>
        </p:spPr>
        <p:txBody>
          <a:bodyPr lIns="0" tIns="0" rIns="0" bIns="0">
            <a:prstTxWarp prst="textNoShape">
              <a:avLst/>
            </a:prstTxWarp>
          </a:bodyPr>
          <a:lstStyle/>
          <a:p>
            <a:endParaRPr lang="en-US"/>
          </a:p>
        </p:txBody>
      </p:sp>
      <p:pic>
        <p:nvPicPr>
          <p:cNvPr id="2053" name="Picture 5"/>
          <p:cNvPicPr>
            <a:picLocks noChangeAspect="1" noChangeArrowheads="1"/>
          </p:cNvPicPr>
          <p:nvPr/>
        </p:nvPicPr>
        <p:blipFill>
          <a:blip r:embed="rId3"/>
          <a:srcRect/>
          <a:stretch>
            <a:fillRect/>
          </a:stretch>
        </p:blipFill>
        <p:spPr bwMode="auto">
          <a:xfrm>
            <a:off x="4648200" y="3429000"/>
            <a:ext cx="1524000" cy="1143000"/>
          </a:xfrm>
          <a:prstGeom prst="rect">
            <a:avLst/>
          </a:prstGeom>
          <a:noFill/>
          <a:ln w="12700">
            <a:noFill/>
            <a:miter lim="800000"/>
            <a:headEnd/>
            <a:tailEnd/>
          </a:ln>
        </p:spPr>
      </p:pic>
      <p:sp>
        <p:nvSpPr>
          <p:cNvPr id="41" name="Rectangle 40"/>
          <p:cNvSpPr>
            <a:spLocks noChangeArrowheads="1"/>
          </p:cNvSpPr>
          <p:nvPr/>
        </p:nvSpPr>
        <p:spPr bwMode="auto">
          <a:xfrm>
            <a:off x="228600" y="787400"/>
            <a:ext cx="4800600" cy="1477328"/>
          </a:xfrm>
          <a:prstGeom prst="rect">
            <a:avLst/>
          </a:prstGeom>
          <a:noFill/>
          <a:ln w="9525">
            <a:noFill/>
            <a:miter lim="800000"/>
            <a:headEnd/>
            <a:tailEnd/>
          </a:ln>
        </p:spPr>
        <p:txBody>
          <a:bodyPr wrap="square">
            <a:prstTxWarp prst="textNoShape">
              <a:avLst/>
            </a:prstTxWarp>
            <a:spAutoFit/>
          </a:bodyPr>
          <a:lstStyle/>
          <a:p>
            <a:pPr algn="l"/>
            <a:r>
              <a:rPr lang="en-US" sz="1800" b="0" dirty="0">
                <a:solidFill>
                  <a:schemeClr val="tx1"/>
                </a:solidFill>
                <a:latin typeface="Futura Condensed"/>
                <a:ea typeface="Apple Symbols" pitchFamily="-1" charset="2"/>
                <a:cs typeface="Futura Condensed"/>
                <a:sym typeface="Futura Condensed" pitchFamily="-1" charset="0"/>
              </a:rPr>
              <a:t>VVDS and </a:t>
            </a:r>
            <a:r>
              <a:rPr lang="en-US" sz="1800" b="0" dirty="0" err="1">
                <a:solidFill>
                  <a:schemeClr val="tx1"/>
                </a:solidFill>
                <a:latin typeface="Futura Condensed"/>
                <a:ea typeface="Apple Symbols" pitchFamily="-1" charset="2"/>
                <a:cs typeface="Futura Condensed"/>
                <a:sym typeface="Futura Condensed" pitchFamily="-1" charset="0"/>
              </a:rPr>
              <a:t>zCOSMOS</a:t>
            </a:r>
            <a:r>
              <a:rPr lang="en-US" sz="1800" b="0" dirty="0" smtClean="0">
                <a:solidFill>
                  <a:schemeClr val="tx1"/>
                </a:solidFill>
                <a:latin typeface="Futura Condensed"/>
                <a:ea typeface="Apple Symbols" pitchFamily="-1" charset="2"/>
                <a:cs typeface="Futura Condensed"/>
                <a:sym typeface="Futura Condensed" pitchFamily="-1" charset="0"/>
              </a:rPr>
              <a:t> galaxy surveys observed &gt;80 thousands spectra over &gt;10 </a:t>
            </a:r>
            <a:r>
              <a:rPr lang="en-US" sz="1800" b="0" dirty="0" err="1" smtClean="0">
                <a:solidFill>
                  <a:schemeClr val="tx1"/>
                </a:solidFill>
                <a:latin typeface="Futura Condensed"/>
                <a:ea typeface="Apple Symbols" pitchFamily="-1" charset="2"/>
                <a:cs typeface="Futura Condensed"/>
                <a:sym typeface="Futura Condensed" pitchFamily="-1" charset="0"/>
              </a:rPr>
              <a:t>sq.deg</a:t>
            </a:r>
            <a:r>
              <a:rPr lang="en-US" sz="1800" b="0" dirty="0" smtClean="0">
                <a:solidFill>
                  <a:schemeClr val="tx1"/>
                </a:solidFill>
                <a:latin typeface="Futura Condensed"/>
                <a:ea typeface="Apple Symbols" pitchFamily="-1" charset="2"/>
                <a:cs typeface="Futura Condensed"/>
                <a:sym typeface="Futura Condensed" pitchFamily="-1" charset="0"/>
              </a:rPr>
              <a:t>. </a:t>
            </a:r>
            <a:r>
              <a:rPr lang="en-US" sz="1800" b="0" dirty="0">
                <a:solidFill>
                  <a:schemeClr val="tx1"/>
                </a:solidFill>
                <a:latin typeface="Futura Condensed"/>
                <a:ea typeface="Apple Symbols" pitchFamily="-1" charset="2"/>
                <a:cs typeface="Futura Condensed"/>
                <a:sym typeface="Futura Condensed" pitchFamily="-1" charset="0"/>
              </a:rPr>
              <a:t>with VIMOS from redshift </a:t>
            </a:r>
            <a:r>
              <a:rPr lang="en-US" sz="1800" b="0" dirty="0" smtClean="0">
                <a:solidFill>
                  <a:schemeClr val="tx1"/>
                </a:solidFill>
                <a:latin typeface="Futura Condensed"/>
                <a:ea typeface="Apple Symbols" pitchFamily="-1" charset="2"/>
                <a:cs typeface="Futura Condensed"/>
                <a:sym typeface="Futura Condensed" pitchFamily="-1" charset="0"/>
              </a:rPr>
              <a:t>0 </a:t>
            </a:r>
            <a:r>
              <a:rPr lang="en-US" sz="1800" b="0" dirty="0">
                <a:solidFill>
                  <a:schemeClr val="tx1"/>
                </a:solidFill>
                <a:latin typeface="Futura Condensed"/>
                <a:ea typeface="Apple Symbols" pitchFamily="-1" charset="2"/>
                <a:cs typeface="Futura Condensed"/>
                <a:sym typeface="Futura Condensed" pitchFamily="-1" charset="0"/>
              </a:rPr>
              <a:t>to ≳</a:t>
            </a:r>
            <a:r>
              <a:rPr lang="en-US" sz="1800" b="0" dirty="0" smtClean="0">
                <a:solidFill>
                  <a:schemeClr val="tx1"/>
                </a:solidFill>
                <a:latin typeface="Futura Condensed"/>
                <a:ea typeface="Apple Symbols" pitchFamily="-1" charset="2"/>
                <a:cs typeface="Futura Condensed"/>
                <a:sym typeface="Futura Condensed" pitchFamily="-1" charset="0"/>
              </a:rPr>
              <a:t>2. </a:t>
            </a:r>
          </a:p>
          <a:p>
            <a:pPr algn="l"/>
            <a:r>
              <a:rPr lang="en-US" sz="1800" b="0" dirty="0" smtClean="0">
                <a:solidFill>
                  <a:schemeClr val="tx1"/>
                </a:solidFill>
                <a:latin typeface="Futura Condensed"/>
                <a:ea typeface="Apple Symbols" pitchFamily="-1" charset="2"/>
                <a:cs typeface="Futura Condensed"/>
                <a:sym typeface="Futura Condensed" pitchFamily="-1" charset="0"/>
              </a:rPr>
              <a:t>With </a:t>
            </a:r>
            <a:r>
              <a:rPr lang="en-US" sz="1800" b="0" dirty="0">
                <a:solidFill>
                  <a:schemeClr val="tx1"/>
                </a:solidFill>
                <a:latin typeface="Futura Condensed"/>
                <a:ea typeface="Apple Symbols" pitchFamily="-1" charset="2"/>
                <a:cs typeface="Futura Condensed"/>
                <a:sym typeface="Futura Condensed" pitchFamily="-1" charset="0"/>
              </a:rPr>
              <a:t>these data it has been possible </a:t>
            </a:r>
            <a:r>
              <a:rPr lang="en-US" sz="1800" b="0" dirty="0" smtClean="0">
                <a:solidFill>
                  <a:schemeClr val="tx1"/>
                </a:solidFill>
                <a:latin typeface="Futura Condensed"/>
                <a:ea typeface="Apple Symbols" pitchFamily="-1" charset="2"/>
                <a:cs typeface="Futura Condensed"/>
                <a:sym typeface="Futura Condensed" pitchFamily="-1" charset="0"/>
              </a:rPr>
              <a:t>to: </a:t>
            </a:r>
          </a:p>
          <a:p>
            <a:pPr algn="l">
              <a:buSzPct val="125000"/>
              <a:buFont typeface="Futura Condensed" pitchFamily="-1" charset="0"/>
              <a:buChar char="•"/>
            </a:pPr>
            <a:r>
              <a:rPr lang="en-US" sz="1800" b="0" dirty="0" smtClean="0">
                <a:solidFill>
                  <a:schemeClr val="tx1"/>
                </a:solidFill>
                <a:latin typeface="Futura Condensed"/>
                <a:ea typeface="Apple Symbols" pitchFamily="-1" charset="2"/>
                <a:cs typeface="Futura Condensed"/>
                <a:sym typeface="Futura Condensed" pitchFamily="-1" charset="0"/>
              </a:rPr>
              <a:t>r</a:t>
            </a:r>
            <a:r>
              <a:rPr lang="en-US" sz="1800" b="0" dirty="0" smtClean="0">
                <a:solidFill>
                  <a:schemeClr val="tx1"/>
                </a:solidFill>
                <a:latin typeface="Futura Condensed"/>
                <a:ea typeface="Futura Condensed" pitchFamily="-1" charset="0"/>
                <a:cs typeface="Futura Condensed"/>
                <a:sym typeface="Futura Condensed" pitchFamily="-1" charset="0"/>
              </a:rPr>
              <a:t>econstruct the galaxy cosmic web </a:t>
            </a:r>
          </a:p>
          <a:p>
            <a:pPr algn="l">
              <a:buSzPct val="125000"/>
              <a:buFont typeface="Futura Condensed" pitchFamily="-1" charset="0"/>
              <a:buChar char="•"/>
            </a:pPr>
            <a:r>
              <a:rPr lang="en-US" sz="1800" b="0" dirty="0" smtClean="0">
                <a:solidFill>
                  <a:schemeClr val="tx1"/>
                </a:solidFill>
                <a:latin typeface="Futura Condensed"/>
                <a:ea typeface="Futura Condensed" pitchFamily="-1" charset="0"/>
                <a:cs typeface="Futura Condensed"/>
                <a:sym typeface="Futura Condensed" pitchFamily="-1" charset="0"/>
              </a:rPr>
              <a:t>follow </a:t>
            </a:r>
            <a:r>
              <a:rPr lang="en-US" sz="1800" b="0" dirty="0">
                <a:solidFill>
                  <a:schemeClr val="tx1"/>
                </a:solidFill>
                <a:latin typeface="Futura Condensed"/>
                <a:ea typeface="Futura Condensed" pitchFamily="-1" charset="0"/>
                <a:cs typeface="Futura Condensed"/>
                <a:sym typeface="Futura Condensed" pitchFamily="-1" charset="0"/>
              </a:rPr>
              <a:t>the evolution of different galaxy </a:t>
            </a:r>
            <a:r>
              <a:rPr lang="en-US" sz="1800" b="0" dirty="0" smtClean="0">
                <a:solidFill>
                  <a:schemeClr val="tx1"/>
                </a:solidFill>
                <a:latin typeface="Futura Condensed"/>
                <a:ea typeface="Futura Condensed" pitchFamily="-1" charset="0"/>
                <a:cs typeface="Futura Condensed"/>
                <a:sym typeface="Futura Condensed" pitchFamily="-1" charset="0"/>
              </a:rPr>
              <a:t>types</a:t>
            </a:r>
          </a:p>
        </p:txBody>
      </p:sp>
      <p:pic>
        <p:nvPicPr>
          <p:cNvPr id="2052" name="Picture 4"/>
          <p:cNvPicPr>
            <a:picLocks noChangeAspect="1" noChangeArrowheads="1"/>
          </p:cNvPicPr>
          <p:nvPr/>
        </p:nvPicPr>
        <p:blipFill>
          <a:blip r:embed="rId4"/>
          <a:srcRect/>
          <a:stretch>
            <a:fillRect/>
          </a:stretch>
        </p:blipFill>
        <p:spPr bwMode="auto">
          <a:xfrm>
            <a:off x="2133600" y="3581400"/>
            <a:ext cx="1143000" cy="234950"/>
          </a:xfrm>
          <a:prstGeom prst="rect">
            <a:avLst/>
          </a:prstGeom>
          <a:noFill/>
          <a:ln w="12700">
            <a:noFill/>
            <a:miter lim="800000"/>
            <a:headEnd/>
            <a:tailEnd/>
          </a:ln>
        </p:spPr>
      </p:pic>
      <p:sp>
        <p:nvSpPr>
          <p:cNvPr id="50" name="TextBox 49"/>
          <p:cNvSpPr txBox="1">
            <a:spLocks noChangeArrowheads="1"/>
          </p:cNvSpPr>
          <p:nvPr/>
        </p:nvSpPr>
        <p:spPr bwMode="auto">
          <a:xfrm>
            <a:off x="836613" y="3505200"/>
            <a:ext cx="1296987" cy="338554"/>
          </a:xfrm>
          <a:prstGeom prst="rect">
            <a:avLst/>
          </a:prstGeom>
          <a:noFill/>
          <a:ln w="9525">
            <a:noFill/>
            <a:miter lim="800000"/>
            <a:headEnd/>
            <a:tailEnd/>
          </a:ln>
        </p:spPr>
        <p:txBody>
          <a:bodyPr>
            <a:prstTxWarp prst="textNoShape">
              <a:avLst/>
            </a:prstTxWarp>
            <a:spAutoFit/>
          </a:bodyPr>
          <a:lstStyle/>
          <a:p>
            <a:r>
              <a:rPr lang="en-US" sz="1600" b="0" dirty="0" err="1">
                <a:solidFill>
                  <a:schemeClr val="tx1"/>
                </a:solidFill>
                <a:latin typeface="Futura Condensed"/>
                <a:ea typeface="Lucida Grande" pitchFamily="-1" charset="0"/>
                <a:cs typeface="Futura Condensed"/>
                <a:sym typeface="Futura Condensed" pitchFamily="-1" charset="0"/>
              </a:rPr>
              <a:t>Zucca</a:t>
            </a:r>
            <a:r>
              <a:rPr lang="en-US" sz="1600" b="0" dirty="0">
                <a:solidFill>
                  <a:schemeClr val="tx1"/>
                </a:solidFill>
                <a:latin typeface="Futura Condensed"/>
                <a:ea typeface="Lucida Grande" pitchFamily="-1" charset="0"/>
                <a:cs typeface="Futura Condensed"/>
                <a:sym typeface="Futura Condensed" pitchFamily="-1" charset="0"/>
              </a:rPr>
              <a:t> et al. 2006</a:t>
            </a:r>
            <a:endParaRPr lang="en-US" sz="1600" b="0" dirty="0">
              <a:latin typeface="Futura Condensed"/>
              <a:cs typeface="Futura Condensed"/>
            </a:endParaRPr>
          </a:p>
        </p:txBody>
      </p:sp>
      <p:sp>
        <p:nvSpPr>
          <p:cNvPr id="15" name="Rectangle 14"/>
          <p:cNvSpPr>
            <a:spLocks noChangeArrowheads="1"/>
          </p:cNvSpPr>
          <p:nvPr/>
        </p:nvSpPr>
        <p:spPr bwMode="auto">
          <a:xfrm>
            <a:off x="304800" y="3043535"/>
            <a:ext cx="4648200" cy="923330"/>
          </a:xfrm>
          <a:prstGeom prst="rect">
            <a:avLst/>
          </a:prstGeom>
          <a:solidFill>
            <a:schemeClr val="tx1"/>
          </a:solidFill>
          <a:ln w="9525">
            <a:noFill/>
            <a:miter lim="800000"/>
            <a:headEnd/>
            <a:tailEnd/>
          </a:ln>
        </p:spPr>
        <p:txBody>
          <a:bodyPr wrap="square">
            <a:prstTxWarp prst="textNoShape">
              <a:avLst/>
            </a:prstTxWarp>
            <a:spAutoFit/>
          </a:bodyPr>
          <a:lstStyle/>
          <a:p>
            <a:pPr algn="l"/>
            <a:r>
              <a:rPr lang="en-US" sz="1800" b="0" dirty="0" smtClean="0">
                <a:solidFill>
                  <a:schemeClr val="bg1"/>
                </a:solidFill>
                <a:latin typeface="Futura Condensed"/>
                <a:ea typeface="Lucida Grande" pitchFamily="-1" charset="0"/>
                <a:cs typeface="Futura Condensed"/>
                <a:sym typeface="Futura Condensed" pitchFamily="-1" charset="0"/>
              </a:rPr>
              <a:t>→ </a:t>
            </a:r>
            <a:r>
              <a:rPr lang="en-US" sz="1800" b="0" dirty="0">
                <a:solidFill>
                  <a:schemeClr val="bg1"/>
                </a:solidFill>
                <a:latin typeface="Futura Condensed"/>
                <a:ea typeface="Lucida Grande" pitchFamily="-1" charset="0"/>
                <a:cs typeface="Futura Condensed"/>
                <a:sym typeface="Futura Condensed" pitchFamily="-1" charset="0"/>
              </a:rPr>
              <a:t>the "speed" and</a:t>
            </a:r>
            <a:r>
              <a:rPr lang="en-US" sz="1800" b="0" dirty="0" smtClean="0">
                <a:solidFill>
                  <a:schemeClr val="bg1"/>
                </a:solidFill>
                <a:latin typeface="Futura Condensed"/>
                <a:ea typeface="Lucida Grande" pitchFamily="-1" charset="0"/>
                <a:cs typeface="Futura Condensed"/>
                <a:sym typeface="Futura Condensed" pitchFamily="-1" charset="0"/>
              </a:rPr>
              <a:t> cosmic time </a:t>
            </a:r>
            <a:r>
              <a:rPr lang="en-US" sz="1800" b="0" dirty="0">
                <a:solidFill>
                  <a:schemeClr val="bg1"/>
                </a:solidFill>
                <a:latin typeface="Futura Condensed"/>
                <a:ea typeface="Lucida Grande" pitchFamily="-1" charset="0"/>
                <a:cs typeface="Futura Condensed"/>
                <a:sym typeface="Futura Condensed" pitchFamily="-1" charset="0"/>
              </a:rPr>
              <a:t>of this transformation depends on </a:t>
            </a:r>
            <a:r>
              <a:rPr lang="en-US" sz="1800" b="0" dirty="0" smtClean="0">
                <a:solidFill>
                  <a:schemeClr val="bg1"/>
                </a:solidFill>
                <a:latin typeface="Futura Condensed"/>
                <a:ea typeface="Lucida Grande" pitchFamily="-1" charset="0"/>
                <a:cs typeface="Futura Condensed"/>
                <a:sym typeface="Futura Condensed" pitchFamily="-1" charset="0"/>
              </a:rPr>
              <a:t>galaxy </a:t>
            </a:r>
            <a:r>
              <a:rPr lang="en-US" sz="1800" b="0" dirty="0" smtClean="0">
                <a:solidFill>
                  <a:schemeClr val="bg1"/>
                </a:solidFill>
                <a:latin typeface="Futura Condensed"/>
                <a:ea typeface="Lucida Grande" pitchFamily="-1" charset="0"/>
                <a:cs typeface="Futura Condensed"/>
                <a:sym typeface="Futura Condensed" pitchFamily="-1" charset="0"/>
              </a:rPr>
              <a:t>environments</a:t>
            </a:r>
            <a:endParaRPr lang="en-US" sz="1800" b="0" dirty="0">
              <a:solidFill>
                <a:schemeClr val="bg1"/>
              </a:solidFill>
              <a:latin typeface="Futura Condensed"/>
              <a:ea typeface="Lucida Grande" pitchFamily="-1" charset="0"/>
              <a:cs typeface="Futura Condensed"/>
              <a:sym typeface="Futura Condensed" pitchFamily="-1" charset="0"/>
            </a:endParaRPr>
          </a:p>
        </p:txBody>
      </p:sp>
      <p:sp>
        <p:nvSpPr>
          <p:cNvPr id="16" name="Rectangle 15"/>
          <p:cNvSpPr>
            <a:spLocks noChangeArrowheads="1"/>
          </p:cNvSpPr>
          <p:nvPr/>
        </p:nvSpPr>
        <p:spPr bwMode="auto">
          <a:xfrm>
            <a:off x="304800" y="2235200"/>
            <a:ext cx="4648200" cy="923330"/>
          </a:xfrm>
          <a:prstGeom prst="rect">
            <a:avLst/>
          </a:prstGeom>
          <a:solidFill>
            <a:schemeClr val="tx1"/>
          </a:solidFill>
          <a:ln w="9525">
            <a:noFill/>
            <a:miter lim="800000"/>
            <a:headEnd/>
            <a:tailEnd/>
          </a:ln>
        </p:spPr>
        <p:txBody>
          <a:bodyPr wrap="square">
            <a:prstTxWarp prst="textNoShape">
              <a:avLst/>
            </a:prstTxWarp>
            <a:spAutoFit/>
          </a:bodyPr>
          <a:lstStyle/>
          <a:p>
            <a:pPr algn="l"/>
            <a:r>
              <a:rPr lang="en-US" sz="1800" b="0" dirty="0" smtClean="0">
                <a:solidFill>
                  <a:schemeClr val="bg1"/>
                </a:solidFill>
                <a:latin typeface="Futura Condensed"/>
                <a:ea typeface="Lucida Grande" pitchFamily="-1" charset="0"/>
                <a:cs typeface="Futura Condensed"/>
                <a:sym typeface="Futura Condensed" pitchFamily="-1" charset="0"/>
              </a:rPr>
              <a:t>→ </a:t>
            </a:r>
            <a:r>
              <a:rPr lang="en-US" sz="1800" b="0" dirty="0">
                <a:solidFill>
                  <a:schemeClr val="bg1"/>
                </a:solidFill>
                <a:latin typeface="Futura Condensed"/>
                <a:ea typeface="Lucida Grande" pitchFamily="-1" charset="0"/>
                <a:cs typeface="Futura Condensed"/>
                <a:sym typeface="Futura Condensed" pitchFamily="-1" charset="0"/>
              </a:rPr>
              <a:t>less massive blue galaxies transform into the massive red sequence </a:t>
            </a:r>
            <a:r>
              <a:rPr lang="en-US" sz="1800" b="0" dirty="0" smtClean="0">
                <a:solidFill>
                  <a:schemeClr val="bg1"/>
                </a:solidFill>
                <a:latin typeface="Futura Condensed"/>
                <a:ea typeface="Lucida Grande" pitchFamily="-1" charset="0"/>
                <a:cs typeface="Futura Condensed"/>
                <a:sym typeface="Futura Condensed" pitchFamily="-1" charset="0"/>
              </a:rPr>
              <a:t>galaxies after quenching their star </a:t>
            </a:r>
            <a:r>
              <a:rPr lang="en-US" sz="1800" b="0" dirty="0" smtClean="0">
                <a:solidFill>
                  <a:schemeClr val="bg1"/>
                </a:solidFill>
                <a:latin typeface="Futura Condensed"/>
                <a:ea typeface="Lucida Grande" pitchFamily="-1" charset="0"/>
                <a:cs typeface="Futura Condensed"/>
                <a:sym typeface="Futura Condensed" pitchFamily="-1" charset="0"/>
              </a:rPr>
              <a:t>formation</a:t>
            </a:r>
          </a:p>
        </p:txBody>
      </p:sp>
      <p:pic>
        <p:nvPicPr>
          <p:cNvPr id="20" name="Picture 19"/>
          <p:cNvPicPr>
            <a:picLocks noChangeAspect="1"/>
          </p:cNvPicPr>
          <p:nvPr/>
        </p:nvPicPr>
        <p:blipFill>
          <a:blip r:embed="rId5"/>
          <a:stretch>
            <a:fillRect/>
          </a:stretch>
        </p:blipFill>
        <p:spPr>
          <a:xfrm>
            <a:off x="0" y="3351245"/>
            <a:ext cx="4038600" cy="3403600"/>
          </a:xfrm>
          <a:prstGeom prst="rect">
            <a:avLst/>
          </a:prstGeom>
        </p:spPr>
      </p:pic>
      <p:sp>
        <p:nvSpPr>
          <p:cNvPr id="21" name="TextBox 20"/>
          <p:cNvSpPr txBox="1"/>
          <p:nvPr/>
        </p:nvSpPr>
        <p:spPr>
          <a:xfrm>
            <a:off x="1173540" y="4050268"/>
            <a:ext cx="1569660" cy="369332"/>
          </a:xfrm>
          <a:prstGeom prst="rect">
            <a:avLst/>
          </a:prstGeom>
          <a:noFill/>
        </p:spPr>
        <p:txBody>
          <a:bodyPr wrap="none" rtlCol="0">
            <a:spAutoFit/>
          </a:bodyPr>
          <a:lstStyle/>
          <a:p>
            <a:r>
              <a:rPr lang="en-US" sz="1800" b="0" dirty="0" smtClean="0">
                <a:solidFill>
                  <a:srgbClr val="FF0000"/>
                </a:solidFill>
                <a:latin typeface="Futura Condensed"/>
                <a:cs typeface="Futura Condensed"/>
              </a:rPr>
              <a:t>Early type galaxies</a:t>
            </a:r>
            <a:endParaRPr lang="en-US" sz="1800" b="0" dirty="0">
              <a:solidFill>
                <a:srgbClr val="FF0000"/>
              </a:solidFill>
              <a:latin typeface="Futura Condensed"/>
              <a:cs typeface="Futura Condensed"/>
            </a:endParaRPr>
          </a:p>
        </p:txBody>
      </p:sp>
      <p:sp>
        <p:nvSpPr>
          <p:cNvPr id="23" name="TextBox 22"/>
          <p:cNvSpPr txBox="1"/>
          <p:nvPr/>
        </p:nvSpPr>
        <p:spPr>
          <a:xfrm>
            <a:off x="1622617" y="6031468"/>
            <a:ext cx="1501583" cy="369332"/>
          </a:xfrm>
          <a:prstGeom prst="rect">
            <a:avLst/>
          </a:prstGeom>
          <a:noFill/>
        </p:spPr>
        <p:txBody>
          <a:bodyPr wrap="none" rtlCol="0">
            <a:spAutoFit/>
          </a:bodyPr>
          <a:lstStyle/>
          <a:p>
            <a:r>
              <a:rPr lang="en-US" sz="1800" b="0" dirty="0" smtClean="0">
                <a:solidFill>
                  <a:srgbClr val="0080FF"/>
                </a:solidFill>
                <a:latin typeface="Futura Condensed"/>
                <a:cs typeface="Futura Condensed"/>
              </a:rPr>
              <a:t>Late type galaxies</a:t>
            </a:r>
            <a:endParaRPr lang="en-US" sz="1800" b="0" dirty="0">
              <a:solidFill>
                <a:srgbClr val="0080FF"/>
              </a:solidFill>
              <a:latin typeface="Futura Condensed"/>
              <a:cs typeface="Futura Condensed"/>
            </a:endParaRPr>
          </a:p>
        </p:txBody>
      </p:sp>
      <p:pic>
        <p:nvPicPr>
          <p:cNvPr id="33" name="Picture 32"/>
          <p:cNvPicPr>
            <a:picLocks noChangeAspect="1"/>
          </p:cNvPicPr>
          <p:nvPr/>
        </p:nvPicPr>
        <p:blipFill>
          <a:blip r:embed="rId6"/>
          <a:stretch>
            <a:fillRect/>
          </a:stretch>
        </p:blipFill>
        <p:spPr>
          <a:xfrm>
            <a:off x="3962400" y="3376645"/>
            <a:ext cx="5029200" cy="3557555"/>
          </a:xfrm>
          <a:prstGeom prst="rect">
            <a:avLst/>
          </a:prstGeom>
        </p:spPr>
      </p:pic>
      <p:sp>
        <p:nvSpPr>
          <p:cNvPr id="31" name="TextBox 30"/>
          <p:cNvSpPr txBox="1"/>
          <p:nvPr/>
        </p:nvSpPr>
        <p:spPr>
          <a:xfrm>
            <a:off x="5671319" y="762000"/>
            <a:ext cx="2136347" cy="369332"/>
          </a:xfrm>
          <a:prstGeom prst="rect">
            <a:avLst/>
          </a:prstGeom>
          <a:solidFill>
            <a:schemeClr val="bg1">
              <a:alpha val="30000"/>
            </a:schemeClr>
          </a:solidFill>
        </p:spPr>
        <p:txBody>
          <a:bodyPr wrap="none" rtlCol="0">
            <a:spAutoFit/>
          </a:bodyPr>
          <a:lstStyle/>
          <a:p>
            <a:r>
              <a:rPr lang="en-US" sz="1800" b="0" dirty="0" smtClean="0">
                <a:solidFill>
                  <a:srgbClr val="0080FF"/>
                </a:solidFill>
                <a:latin typeface="Futura Condensed"/>
                <a:cs typeface="Futura Condensed"/>
              </a:rPr>
              <a:t>Low density environments</a:t>
            </a:r>
            <a:endParaRPr lang="en-US" sz="1800" b="0" dirty="0">
              <a:solidFill>
                <a:srgbClr val="0080FF"/>
              </a:solidFill>
              <a:latin typeface="Futura Condensed"/>
              <a:cs typeface="Futura Condensed"/>
            </a:endParaRPr>
          </a:p>
        </p:txBody>
      </p:sp>
      <p:sp>
        <p:nvSpPr>
          <p:cNvPr id="30" name="TextBox 29"/>
          <p:cNvSpPr txBox="1"/>
          <p:nvPr/>
        </p:nvSpPr>
        <p:spPr>
          <a:xfrm>
            <a:off x="6299411" y="2133600"/>
            <a:ext cx="2194055" cy="369332"/>
          </a:xfrm>
          <a:prstGeom prst="rect">
            <a:avLst/>
          </a:prstGeom>
          <a:solidFill>
            <a:srgbClr val="000000">
              <a:alpha val="30000"/>
            </a:srgbClr>
          </a:solidFill>
        </p:spPr>
        <p:txBody>
          <a:bodyPr wrap="none" rtlCol="0">
            <a:spAutoFit/>
          </a:bodyPr>
          <a:lstStyle/>
          <a:p>
            <a:r>
              <a:rPr lang="en-US" sz="1800" b="0" dirty="0" smtClean="0">
                <a:solidFill>
                  <a:srgbClr val="FF0000"/>
                </a:solidFill>
                <a:latin typeface="Futura Condensed"/>
                <a:cs typeface="Futura Condensed"/>
              </a:rPr>
              <a:t>High density environments</a:t>
            </a:r>
            <a:endParaRPr lang="en-US" sz="1800" b="0" dirty="0">
              <a:solidFill>
                <a:srgbClr val="FF0000"/>
              </a:solidFill>
              <a:latin typeface="Futura Condensed"/>
              <a:cs typeface="Futura Condensed"/>
            </a:endParaRPr>
          </a:p>
        </p:txBody>
      </p:sp>
      <p:sp>
        <p:nvSpPr>
          <p:cNvPr id="27" name="TextBox 26"/>
          <p:cNvSpPr txBox="1"/>
          <p:nvPr/>
        </p:nvSpPr>
        <p:spPr>
          <a:xfrm>
            <a:off x="6400800" y="3810000"/>
            <a:ext cx="1169310" cy="369332"/>
          </a:xfrm>
          <a:prstGeom prst="rect">
            <a:avLst/>
          </a:prstGeom>
          <a:solidFill>
            <a:srgbClr val="000000">
              <a:alpha val="30000"/>
            </a:srgbClr>
          </a:solidFill>
        </p:spPr>
        <p:txBody>
          <a:bodyPr wrap="none" rtlCol="0">
            <a:spAutoFit/>
          </a:bodyPr>
          <a:lstStyle/>
          <a:p>
            <a:r>
              <a:rPr lang="en-US" sz="1800" b="0" dirty="0" smtClean="0">
                <a:solidFill>
                  <a:srgbClr val="FF0000"/>
                </a:solidFill>
                <a:latin typeface="Futura Condensed"/>
                <a:cs typeface="Futura Condensed"/>
              </a:rPr>
              <a:t>Red sequence</a:t>
            </a:r>
            <a:endParaRPr lang="en-US" sz="1800" b="0" dirty="0">
              <a:solidFill>
                <a:srgbClr val="FF0000"/>
              </a:solidFill>
              <a:latin typeface="Futura Condensed"/>
              <a:cs typeface="Futura Condensed"/>
            </a:endParaRPr>
          </a:p>
        </p:txBody>
      </p:sp>
      <p:sp>
        <p:nvSpPr>
          <p:cNvPr id="51" name="TextBox 50"/>
          <p:cNvSpPr txBox="1">
            <a:spLocks noChangeArrowheads="1"/>
          </p:cNvSpPr>
          <p:nvPr/>
        </p:nvSpPr>
        <p:spPr bwMode="auto">
          <a:xfrm>
            <a:off x="4648200" y="6019800"/>
            <a:ext cx="1601787" cy="338554"/>
          </a:xfrm>
          <a:prstGeom prst="rect">
            <a:avLst/>
          </a:prstGeom>
          <a:noFill/>
          <a:ln w="9525">
            <a:noFill/>
            <a:miter lim="800000"/>
            <a:headEnd/>
            <a:tailEnd/>
          </a:ln>
        </p:spPr>
        <p:txBody>
          <a:bodyPr>
            <a:prstTxWarp prst="textNoShape">
              <a:avLst/>
            </a:prstTxWarp>
            <a:spAutoFit/>
          </a:bodyPr>
          <a:lstStyle/>
          <a:p>
            <a:r>
              <a:rPr lang="en-US" sz="1600" b="0" dirty="0" err="1">
                <a:solidFill>
                  <a:schemeClr val="tx1"/>
                </a:solidFill>
                <a:latin typeface="Futura Condensed"/>
                <a:ea typeface="Lucida Grande" pitchFamily="-1" charset="0"/>
                <a:cs typeface="Futura Condensed"/>
                <a:sym typeface="Futura Condensed" pitchFamily="-1" charset="0"/>
              </a:rPr>
              <a:t>Pozzetti</a:t>
            </a:r>
            <a:r>
              <a:rPr lang="en-US" sz="1600" b="0" dirty="0">
                <a:solidFill>
                  <a:schemeClr val="tx1"/>
                </a:solidFill>
                <a:latin typeface="Futura Condensed"/>
                <a:ea typeface="Lucida Grande" pitchFamily="-1" charset="0"/>
                <a:cs typeface="Futura Condensed"/>
                <a:sym typeface="Futura Condensed" pitchFamily="-1" charset="0"/>
              </a:rPr>
              <a:t> et al. 2010</a:t>
            </a:r>
            <a:endParaRPr lang="en-US" sz="1600" b="0" dirty="0">
              <a:latin typeface="Futura Condensed"/>
              <a:cs typeface="Futura Condensed"/>
            </a:endParaRPr>
          </a:p>
        </p:txBody>
      </p:sp>
      <p:sp>
        <p:nvSpPr>
          <p:cNvPr id="26" name="TextBox 25"/>
          <p:cNvSpPr txBox="1"/>
          <p:nvPr/>
        </p:nvSpPr>
        <p:spPr>
          <a:xfrm>
            <a:off x="5386573" y="4572000"/>
            <a:ext cx="938027" cy="369332"/>
          </a:xfrm>
          <a:prstGeom prst="rect">
            <a:avLst/>
          </a:prstGeom>
          <a:solidFill>
            <a:schemeClr val="bg1">
              <a:alpha val="30000"/>
            </a:schemeClr>
          </a:solidFill>
        </p:spPr>
        <p:txBody>
          <a:bodyPr wrap="none" rtlCol="0">
            <a:spAutoFit/>
          </a:bodyPr>
          <a:lstStyle/>
          <a:p>
            <a:r>
              <a:rPr lang="en-US" sz="1800" b="0" dirty="0" smtClean="0">
                <a:solidFill>
                  <a:srgbClr val="0080FF"/>
                </a:solidFill>
                <a:latin typeface="Futura Condensed"/>
                <a:cs typeface="Futura Condensed"/>
              </a:rPr>
              <a:t>Blue cloud</a:t>
            </a:r>
            <a:endParaRPr lang="en-US" sz="1800" b="0" dirty="0">
              <a:solidFill>
                <a:srgbClr val="0080FF"/>
              </a:solidFill>
              <a:latin typeface="Futura Condensed"/>
              <a:cs typeface="Futura Condensed"/>
            </a:endParaRPr>
          </a:p>
        </p:txBody>
      </p:sp>
      <p:sp>
        <p:nvSpPr>
          <p:cNvPr id="2051" name="Rectangle 3"/>
          <p:cNvSpPr>
            <a:spLocks/>
          </p:cNvSpPr>
          <p:nvPr/>
        </p:nvSpPr>
        <p:spPr bwMode="auto">
          <a:xfrm>
            <a:off x="0" y="-50800"/>
            <a:ext cx="9144000" cy="889000"/>
          </a:xfrm>
          <a:prstGeom prst="rect">
            <a:avLst/>
          </a:prstGeom>
          <a:solidFill>
            <a:schemeClr val="accent5"/>
          </a:solidFill>
          <a:ln w="12700" cap="rnd">
            <a:noFill/>
            <a:round/>
            <a:headEnd/>
            <a:tailEnd/>
          </a:ln>
        </p:spPr>
        <p:txBody>
          <a:bodyPr lIns="38100" tIns="38100" rIns="38100" bIns="38100">
            <a:prstTxWarp prst="textNoShape">
              <a:avLst/>
            </a:prstTxWarp>
          </a:bodyPr>
          <a:lstStyle/>
          <a:p>
            <a:pPr algn="l"/>
            <a:r>
              <a:rPr lang="en-US" sz="2800" b="0" dirty="0" smtClean="0">
                <a:solidFill>
                  <a:schemeClr val="bg1"/>
                </a:solidFill>
                <a:latin typeface="Times New Roman"/>
                <a:ea typeface="Futura Condensed" pitchFamily="-1" charset="0"/>
                <a:cs typeface="Times New Roman"/>
                <a:sym typeface="Futura Condensed" pitchFamily="-1" charset="0"/>
              </a:rPr>
              <a:t>Nature and nurture of galaxy evolution through cosmic time: </a:t>
            </a:r>
            <a:r>
              <a:rPr lang="en-US" sz="2800" b="0" dirty="0">
                <a:solidFill>
                  <a:schemeClr val="bg1"/>
                </a:solidFill>
                <a:latin typeface="Times New Roman"/>
                <a:ea typeface="Futura Condensed" pitchFamily="-1" charset="0"/>
                <a:cs typeface="Times New Roman"/>
                <a:sym typeface="Futura Condensed" pitchFamily="-1" charset="0"/>
              </a:rPr>
              <a:t>VVDS &amp; ZCOSMOS </a:t>
            </a:r>
          </a:p>
          <a:p>
            <a:pPr algn="l"/>
            <a:endParaRPr lang="en-US" sz="1800" dirty="0">
              <a:solidFill>
                <a:schemeClr val="tx1"/>
              </a:solidFill>
              <a:latin typeface="Calibri" pitchFamily="-1" charset="0"/>
              <a:ea typeface="Calibri" pitchFamily="-1" charset="0"/>
              <a:cs typeface="Calibri" pitchFamily="-1" charset="0"/>
              <a:sym typeface="Calibri" pitchFamily="-1" charset="0"/>
            </a:endParaRPr>
          </a:p>
        </p:txBody>
      </p:sp>
      <p:pic>
        <p:nvPicPr>
          <p:cNvPr id="29" name="Picture 28"/>
          <p:cNvPicPr>
            <a:picLocks noChangeAspect="1"/>
          </p:cNvPicPr>
          <p:nvPr/>
        </p:nvPicPr>
        <p:blipFill>
          <a:blip r:embed="rId7"/>
          <a:srcRect t="14730"/>
          <a:stretch>
            <a:fillRect/>
          </a:stretch>
        </p:blipFill>
        <p:spPr>
          <a:xfrm>
            <a:off x="4953000" y="561188"/>
            <a:ext cx="4038600" cy="3248812"/>
          </a:xfrm>
          <a:prstGeom prst="rect">
            <a:avLst/>
          </a:prstGeom>
        </p:spPr>
      </p:pic>
      <p:sp>
        <p:nvSpPr>
          <p:cNvPr id="52" name="TextBox 51"/>
          <p:cNvSpPr txBox="1">
            <a:spLocks noChangeArrowheads="1"/>
          </p:cNvSpPr>
          <p:nvPr/>
        </p:nvSpPr>
        <p:spPr bwMode="auto">
          <a:xfrm>
            <a:off x="7466013" y="2557462"/>
            <a:ext cx="1601787" cy="338554"/>
          </a:xfrm>
          <a:prstGeom prst="rect">
            <a:avLst/>
          </a:prstGeom>
          <a:noFill/>
          <a:ln w="9525">
            <a:noFill/>
            <a:miter lim="800000"/>
            <a:headEnd/>
            <a:tailEnd/>
          </a:ln>
        </p:spPr>
        <p:txBody>
          <a:bodyPr>
            <a:prstTxWarp prst="textNoShape">
              <a:avLst/>
            </a:prstTxWarp>
            <a:spAutoFit/>
          </a:bodyPr>
          <a:lstStyle/>
          <a:p>
            <a:r>
              <a:rPr lang="en-US" sz="1600" b="0" dirty="0">
                <a:solidFill>
                  <a:schemeClr val="tx1"/>
                </a:solidFill>
                <a:latin typeface="Futura Condensed"/>
                <a:ea typeface="Lucida Grande" pitchFamily="-1" charset="0"/>
                <a:cs typeface="Futura Condensed"/>
                <a:sym typeface="Futura Condensed" pitchFamily="-1" charset="0"/>
              </a:rPr>
              <a:t>Bolzonella et al. 2010</a:t>
            </a:r>
            <a:endParaRPr lang="en-US" sz="1600" b="0" dirty="0">
              <a:latin typeface="Futura Condensed"/>
              <a:cs typeface="Futura Condensed"/>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5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51"/>
                                        </p:tgtEl>
                                        <p:attrNameLst>
                                          <p:attrName>style.visibility</p:attrName>
                                        </p:attrNameLst>
                                      </p:cBhvr>
                                      <p:to>
                                        <p:strVal val="visible"/>
                                      </p:to>
                                    </p:set>
                                  </p:childTnLst>
                                </p:cTn>
                              </p:par>
                            </p:childTnLst>
                          </p:cTn>
                        </p:par>
                        <p:par>
                          <p:cTn id="9" fill="hold">
                            <p:stCondLst>
                              <p:cond delay="0"/>
                            </p:stCondLst>
                            <p:childTnLst>
                              <p:par>
                                <p:cTn id="10" presetID="1" presetClass="entr" presetSubtype="0" fill="hold" grpId="0" nodeType="afterEffect">
                                  <p:stCondLst>
                                    <p:cond delay="0"/>
                                  </p:stCondLst>
                                  <p:childTnLst>
                                    <p:set>
                                      <p:cBhvr>
                                        <p:cTn id="11" dur="1" fill="hold">
                                          <p:stCondLst>
                                            <p:cond delay="0"/>
                                          </p:stCondLst>
                                        </p:cTn>
                                        <p:tgtEl>
                                          <p:spTgt spid="41"/>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2052"/>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20"/>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21"/>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23"/>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50"/>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16"/>
                                        </p:tgtEl>
                                        <p:attrNameLst>
                                          <p:attrName>style.visibility</p:attrName>
                                        </p:attrNameLst>
                                      </p:cBhvr>
                                      <p:to>
                                        <p:strVal val="visible"/>
                                      </p:to>
                                    </p:set>
                                  </p:childTnLst>
                                </p:cTn>
                              </p:par>
                              <p:par>
                                <p:cTn id="28" presetID="1" presetClass="entr" presetSubtype="0" fill="hold" nodeType="withEffect">
                                  <p:stCondLst>
                                    <p:cond delay="0"/>
                                  </p:stCondLst>
                                  <p:childTnLst>
                                    <p:set>
                                      <p:cBhvr>
                                        <p:cTn id="29" dur="1" fill="hold">
                                          <p:stCondLst>
                                            <p:cond delay="0"/>
                                          </p:stCondLst>
                                        </p:cTn>
                                        <p:tgtEl>
                                          <p:spTgt spid="2053"/>
                                        </p:tgtEl>
                                        <p:attrNameLst>
                                          <p:attrName>style.visibility</p:attrName>
                                        </p:attrNameLst>
                                      </p:cBhvr>
                                      <p:to>
                                        <p:strVal val="visible"/>
                                      </p:to>
                                    </p:set>
                                  </p:childTnLst>
                                </p:cTn>
                              </p:par>
                              <p:par>
                                <p:cTn id="30" presetID="1" presetClass="entr" presetSubtype="0" fill="hold" nodeType="withEffect">
                                  <p:stCondLst>
                                    <p:cond delay="0"/>
                                  </p:stCondLst>
                                  <p:childTnLst>
                                    <p:set>
                                      <p:cBhvr>
                                        <p:cTn id="31" dur="1" fill="hold">
                                          <p:stCondLst>
                                            <p:cond delay="0"/>
                                          </p:stCondLst>
                                        </p:cTn>
                                        <p:tgtEl>
                                          <p:spTgt spid="33"/>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27"/>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26"/>
                                        </p:tgtEl>
                                        <p:attrNameLst>
                                          <p:attrName>style.visibility</p:attrName>
                                        </p:attrNameLst>
                                      </p:cBhvr>
                                      <p:to>
                                        <p:strVal val="visible"/>
                                      </p:to>
                                    </p:set>
                                  </p:childTnLst>
                                </p:cTn>
                              </p:par>
                              <p:par>
                                <p:cTn id="36" presetID="1" presetClass="entr" presetSubtype="0" fill="hold" grpId="0" nodeType="withEffect">
                                  <p:stCondLst>
                                    <p:cond delay="0"/>
                                  </p:stCondLst>
                                  <p:childTnLst>
                                    <p:set>
                                      <p:cBhvr>
                                        <p:cTn id="37" dur="1" fill="hold">
                                          <p:stCondLst>
                                            <p:cond delay="0"/>
                                          </p:stCondLst>
                                        </p:cTn>
                                        <p:tgtEl>
                                          <p:spTgt spid="51"/>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15"/>
                                        </p:tgtEl>
                                        <p:attrNameLst>
                                          <p:attrName>style.visibility</p:attrName>
                                        </p:attrNameLst>
                                      </p:cBhvr>
                                      <p:to>
                                        <p:strVal val="visible"/>
                                      </p:to>
                                    </p:set>
                                  </p:childTnLst>
                                </p:cTn>
                              </p:par>
                              <p:par>
                                <p:cTn id="42" presetID="1" presetClass="entr" presetSubtype="0" fill="hold" nodeType="withEffect">
                                  <p:stCondLst>
                                    <p:cond delay="0"/>
                                  </p:stCondLst>
                                  <p:childTnLst>
                                    <p:set>
                                      <p:cBhvr>
                                        <p:cTn id="43" dur="1" fill="hold">
                                          <p:stCondLst>
                                            <p:cond delay="0"/>
                                          </p:stCondLst>
                                        </p:cTn>
                                        <p:tgtEl>
                                          <p:spTgt spid="29"/>
                                        </p:tgtEl>
                                        <p:attrNameLst>
                                          <p:attrName>style.visibility</p:attrName>
                                        </p:attrNameLst>
                                      </p:cBhvr>
                                      <p:to>
                                        <p:strVal val="visible"/>
                                      </p:to>
                                    </p:set>
                                  </p:childTnLst>
                                </p:cTn>
                              </p:par>
                              <p:par>
                                <p:cTn id="44" presetID="1" presetClass="entr" presetSubtype="0" fill="hold" grpId="0" nodeType="withEffect">
                                  <p:stCondLst>
                                    <p:cond delay="0"/>
                                  </p:stCondLst>
                                  <p:childTnLst>
                                    <p:set>
                                      <p:cBhvr>
                                        <p:cTn id="45" dur="1" fill="hold">
                                          <p:stCondLst>
                                            <p:cond delay="0"/>
                                          </p:stCondLst>
                                        </p:cTn>
                                        <p:tgtEl>
                                          <p:spTgt spid="31"/>
                                        </p:tgtEl>
                                        <p:attrNameLst>
                                          <p:attrName>style.visibility</p:attrName>
                                        </p:attrNameLst>
                                      </p:cBhvr>
                                      <p:to>
                                        <p:strVal val="visible"/>
                                      </p:to>
                                    </p:set>
                                  </p:childTnLst>
                                </p:cTn>
                              </p:par>
                              <p:par>
                                <p:cTn id="46" presetID="1" presetClass="entr" presetSubtype="0" fill="hold" grpId="0" nodeType="withEffect">
                                  <p:stCondLst>
                                    <p:cond delay="0"/>
                                  </p:stCondLst>
                                  <p:childTnLst>
                                    <p:set>
                                      <p:cBhvr>
                                        <p:cTn id="47" dur="1" fill="hold">
                                          <p:stCondLst>
                                            <p:cond delay="0"/>
                                          </p:stCondLst>
                                        </p:cTn>
                                        <p:tgtEl>
                                          <p:spTgt spid="30"/>
                                        </p:tgtEl>
                                        <p:attrNameLst>
                                          <p:attrName>style.visibility</p:attrName>
                                        </p:attrNameLst>
                                      </p:cBhvr>
                                      <p:to>
                                        <p:strVal val="visible"/>
                                      </p:to>
                                    </p:set>
                                  </p:childTnLst>
                                </p:cTn>
                              </p:par>
                              <p:par>
                                <p:cTn id="48" presetID="1" presetClass="entr" presetSubtype="0" fill="hold" grpId="0" nodeType="withEffect">
                                  <p:stCondLst>
                                    <p:cond delay="0"/>
                                  </p:stCondLst>
                                  <p:childTnLst>
                                    <p:set>
                                      <p:cBhvr>
                                        <p:cTn id="49" dur="1" fill="hold">
                                          <p:stCondLst>
                                            <p:cond delay="0"/>
                                          </p:stCondLst>
                                        </p:cTn>
                                        <p:tgtEl>
                                          <p:spTgt spid="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0" grpId="0" animBg="1"/>
      <p:bldP spid="41" grpId="0"/>
      <p:bldP spid="50" grpId="0"/>
      <p:bldP spid="15" grpId="0" animBg="1"/>
      <p:bldP spid="16" grpId="0" animBg="1"/>
      <p:bldP spid="21" grpId="0"/>
      <p:bldP spid="23" grpId="0"/>
      <p:bldP spid="31" grpId="0" animBg="1"/>
      <p:bldP spid="30" grpId="0" animBg="1"/>
      <p:bldP spid="27" grpId="0" animBg="1"/>
      <p:bldP spid="51" grpId="0"/>
      <p:bldP spid="26" grpId="0" animBg="1"/>
      <p:bldP spid="2051" grpId="0" animBg="1"/>
      <p:bldP spid="5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nz.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34784" y="1485407"/>
            <a:ext cx="4297995" cy="3760745"/>
          </a:xfrm>
          <a:prstGeom prst="rect">
            <a:avLst/>
          </a:prstGeom>
        </p:spPr>
      </p:pic>
      <p:sp>
        <p:nvSpPr>
          <p:cNvPr id="12" name="Title 11"/>
          <p:cNvSpPr>
            <a:spLocks noGrp="1"/>
          </p:cNvSpPr>
          <p:nvPr>
            <p:ph type="title"/>
          </p:nvPr>
        </p:nvSpPr>
        <p:spPr>
          <a:xfrm>
            <a:off x="683568" y="-31452"/>
            <a:ext cx="7772808" cy="818728"/>
          </a:xfrm>
        </p:spPr>
        <p:txBody>
          <a:bodyPr/>
          <a:lstStyle/>
          <a:p>
            <a:r>
              <a:rPr lang="en-US" sz="3200" dirty="0" smtClean="0">
                <a:solidFill>
                  <a:srgbClr val="16165D"/>
                </a:solidFill>
                <a:ea typeface="Tahoma" pitchFamily="-112" charset="0"/>
                <a:cs typeface="Tahoma" pitchFamily="-112" charset="0"/>
              </a:rPr>
              <a:t>VIPERS in a nut-shell</a:t>
            </a:r>
          </a:p>
        </p:txBody>
      </p:sp>
      <p:sp>
        <p:nvSpPr>
          <p:cNvPr id="24579" name="Content Placeholder 12"/>
          <p:cNvSpPr>
            <a:spLocks noGrp="1"/>
          </p:cNvSpPr>
          <p:nvPr>
            <p:ph idx="1"/>
          </p:nvPr>
        </p:nvSpPr>
        <p:spPr>
          <a:xfrm>
            <a:off x="152400" y="642144"/>
            <a:ext cx="4975092" cy="6215856"/>
          </a:xfrm>
        </p:spPr>
        <p:txBody>
          <a:bodyPr/>
          <a:lstStyle/>
          <a:p>
            <a:pPr>
              <a:spcBef>
                <a:spcPts val="0"/>
              </a:spcBef>
              <a:spcAft>
                <a:spcPts val="1200"/>
              </a:spcAft>
              <a:buFont typeface="Arial"/>
              <a:buChar char="•"/>
            </a:pPr>
            <a:r>
              <a:rPr lang="it-IT" sz="2000" dirty="0" smtClean="0">
                <a:solidFill>
                  <a:srgbClr val="000090"/>
                </a:solidFill>
                <a:latin typeface="Tahoma"/>
                <a:cs typeface="Tahoma"/>
              </a:rPr>
              <a:t>Large </a:t>
            </a:r>
            <a:r>
              <a:rPr lang="it-IT" sz="2000" dirty="0" err="1" smtClean="0">
                <a:solidFill>
                  <a:srgbClr val="000090"/>
                </a:solidFill>
                <a:latin typeface="Tahoma"/>
                <a:cs typeface="Tahoma"/>
              </a:rPr>
              <a:t>Programme</a:t>
            </a:r>
            <a:r>
              <a:rPr lang="it-IT" sz="2000" dirty="0" smtClean="0">
                <a:solidFill>
                  <a:srgbClr val="000090"/>
                </a:solidFill>
                <a:latin typeface="Tahoma"/>
                <a:cs typeface="Tahoma"/>
              </a:rPr>
              <a:t> (Guzzo et al. 182.A-0886)</a:t>
            </a:r>
          </a:p>
          <a:p>
            <a:pPr>
              <a:spcBef>
                <a:spcPts val="0"/>
              </a:spcBef>
              <a:spcAft>
                <a:spcPts val="1200"/>
              </a:spcAft>
              <a:buFont typeface="Arial"/>
              <a:buChar char="•"/>
            </a:pPr>
            <a:r>
              <a:rPr lang="it-IT" sz="2000" dirty="0" smtClean="0">
                <a:solidFill>
                  <a:srgbClr val="000090"/>
                </a:solidFill>
                <a:latin typeface="Tahoma"/>
                <a:cs typeface="Tahoma"/>
              </a:rPr>
              <a:t>440.5 VLT + VIMOS hours</a:t>
            </a:r>
          </a:p>
          <a:p>
            <a:pPr>
              <a:spcBef>
                <a:spcPts val="0"/>
              </a:spcBef>
              <a:spcAft>
                <a:spcPts val="1200"/>
              </a:spcAft>
              <a:buFont typeface="Arial"/>
              <a:buChar char="•"/>
            </a:pPr>
            <a:r>
              <a:rPr lang="it-IT" sz="2000" dirty="0" smtClean="0">
                <a:solidFill>
                  <a:srgbClr val="000090"/>
                </a:solidFill>
                <a:latin typeface="Tahoma"/>
                <a:cs typeface="Tahoma"/>
              </a:rPr>
              <a:t>~24 deg</a:t>
            </a:r>
            <a:r>
              <a:rPr lang="it-IT" sz="2000" baseline="30000" dirty="0" smtClean="0">
                <a:solidFill>
                  <a:srgbClr val="000090"/>
                </a:solidFill>
                <a:latin typeface="Tahoma"/>
                <a:cs typeface="Tahoma"/>
              </a:rPr>
              <a:t>2</a:t>
            </a:r>
            <a:r>
              <a:rPr lang="it-IT" sz="2000" dirty="0" smtClean="0">
                <a:solidFill>
                  <a:srgbClr val="000090"/>
                </a:solidFill>
                <a:latin typeface="Tahoma"/>
                <a:cs typeface="Tahoma"/>
              </a:rPr>
              <a:t> over W1 and W4 CFHTLS wide </a:t>
            </a:r>
            <a:r>
              <a:rPr lang="it-IT" sz="2000" dirty="0" err="1" smtClean="0">
                <a:solidFill>
                  <a:srgbClr val="000090"/>
                </a:solidFill>
                <a:latin typeface="Tahoma"/>
                <a:cs typeface="Tahoma"/>
              </a:rPr>
              <a:t>fields</a:t>
            </a:r>
            <a:r>
              <a:rPr lang="it-IT" sz="2000" dirty="0" smtClean="0">
                <a:solidFill>
                  <a:srgbClr val="000090"/>
                </a:solidFill>
                <a:latin typeface="Tahoma"/>
                <a:cs typeface="Tahoma"/>
              </a:rPr>
              <a:t> (~</a:t>
            </a:r>
            <a:r>
              <a:rPr lang="it-IT" sz="2000" dirty="0">
                <a:solidFill>
                  <a:srgbClr val="000090"/>
                </a:solidFill>
                <a:latin typeface="Tahoma"/>
                <a:cs typeface="Tahoma"/>
              </a:rPr>
              <a:t>16 deg</a:t>
            </a:r>
            <a:r>
              <a:rPr lang="it-IT" sz="2000" baseline="30000" dirty="0">
                <a:solidFill>
                  <a:srgbClr val="000090"/>
                </a:solidFill>
                <a:latin typeface="Tahoma"/>
                <a:cs typeface="Tahoma"/>
              </a:rPr>
              <a:t>2</a:t>
            </a:r>
            <a:r>
              <a:rPr lang="it-IT" sz="2000" dirty="0" smtClean="0">
                <a:solidFill>
                  <a:srgbClr val="000090"/>
                </a:solidFill>
                <a:latin typeface="Tahoma"/>
                <a:cs typeface="Tahoma"/>
              </a:rPr>
              <a:t> + </a:t>
            </a:r>
            <a:r>
              <a:rPr lang="it-IT" sz="2000" dirty="0">
                <a:solidFill>
                  <a:srgbClr val="000090"/>
                </a:solidFill>
                <a:latin typeface="Tahoma"/>
                <a:cs typeface="Tahoma"/>
              </a:rPr>
              <a:t>8 deg</a:t>
            </a:r>
            <a:r>
              <a:rPr lang="it-IT" sz="2000" baseline="30000" dirty="0">
                <a:solidFill>
                  <a:srgbClr val="000090"/>
                </a:solidFill>
                <a:latin typeface="Tahoma"/>
                <a:cs typeface="Tahoma"/>
              </a:rPr>
              <a:t>2</a:t>
            </a:r>
            <a:r>
              <a:rPr lang="it-IT" sz="2000" dirty="0" smtClean="0">
                <a:solidFill>
                  <a:srgbClr val="000090"/>
                </a:solidFill>
                <a:latin typeface="Tahoma"/>
                <a:cs typeface="Tahoma"/>
              </a:rPr>
              <a:t>)</a:t>
            </a:r>
          </a:p>
          <a:p>
            <a:pPr>
              <a:spcBef>
                <a:spcPts val="0"/>
              </a:spcBef>
              <a:spcAft>
                <a:spcPts val="1200"/>
              </a:spcAft>
              <a:buFont typeface="Arial"/>
              <a:buChar char="•"/>
            </a:pPr>
            <a:r>
              <a:rPr lang="it-IT" sz="2000" dirty="0" smtClean="0">
                <a:solidFill>
                  <a:srgbClr val="000090"/>
                </a:solidFill>
                <a:latin typeface="Tahoma"/>
                <a:cs typeface="Tahoma"/>
              </a:rPr>
              <a:t>I</a:t>
            </a:r>
            <a:r>
              <a:rPr lang="it-IT" sz="2000" baseline="-25000" dirty="0" smtClean="0">
                <a:solidFill>
                  <a:srgbClr val="000090"/>
                </a:solidFill>
                <a:latin typeface="Tahoma"/>
                <a:cs typeface="Tahoma"/>
              </a:rPr>
              <a:t>AB</a:t>
            </a:r>
            <a:r>
              <a:rPr lang="it-IT" sz="2000" dirty="0" smtClean="0">
                <a:solidFill>
                  <a:srgbClr val="000090"/>
                </a:solidFill>
                <a:latin typeface="Tahoma"/>
                <a:cs typeface="Tahoma"/>
              </a:rPr>
              <a:t>&lt;22.5, LR Red </a:t>
            </a:r>
            <a:r>
              <a:rPr lang="it-IT" sz="2000" dirty="0" err="1" smtClean="0">
                <a:solidFill>
                  <a:srgbClr val="000090"/>
                </a:solidFill>
                <a:latin typeface="Tahoma"/>
                <a:cs typeface="Tahoma"/>
              </a:rPr>
              <a:t>grism</a:t>
            </a:r>
            <a:r>
              <a:rPr lang="it-IT" sz="2000" dirty="0" smtClean="0">
                <a:solidFill>
                  <a:srgbClr val="000090"/>
                </a:solidFill>
                <a:latin typeface="Tahoma"/>
                <a:cs typeface="Tahoma"/>
              </a:rPr>
              <a:t>, 45 min </a:t>
            </a:r>
            <a:r>
              <a:rPr lang="it-IT" sz="2000" dirty="0" err="1" smtClean="0">
                <a:solidFill>
                  <a:srgbClr val="000090"/>
                </a:solidFill>
                <a:latin typeface="Tahoma"/>
                <a:cs typeface="Tahoma"/>
              </a:rPr>
              <a:t>exp</a:t>
            </a:r>
            <a:r>
              <a:rPr lang="it-IT" sz="2000" dirty="0" smtClean="0">
                <a:solidFill>
                  <a:srgbClr val="000090"/>
                </a:solidFill>
                <a:latin typeface="Tahoma"/>
                <a:cs typeface="Tahoma"/>
              </a:rPr>
              <a:t>.</a:t>
            </a:r>
          </a:p>
          <a:p>
            <a:pPr>
              <a:spcBef>
                <a:spcPts val="0"/>
              </a:spcBef>
              <a:spcAft>
                <a:spcPts val="1200"/>
              </a:spcAft>
              <a:buFont typeface="Arial"/>
              <a:buChar char="•"/>
            </a:pPr>
            <a:r>
              <a:rPr lang="it-IT" sz="2000" dirty="0" err="1" smtClean="0">
                <a:solidFill>
                  <a:srgbClr val="000090"/>
                </a:solidFill>
                <a:latin typeface="Tahoma"/>
                <a:cs typeface="Tahoma"/>
              </a:rPr>
              <a:t>Mosaic</a:t>
            </a:r>
            <a:r>
              <a:rPr lang="it-IT" sz="2000" dirty="0" smtClean="0">
                <a:solidFill>
                  <a:srgbClr val="000090"/>
                </a:solidFill>
                <a:latin typeface="Tahoma"/>
                <a:cs typeface="Tahoma"/>
              </a:rPr>
              <a:t> of 288 VIMOS </a:t>
            </a:r>
            <a:r>
              <a:rPr lang="it-IT" sz="2000" dirty="0" err="1" smtClean="0">
                <a:solidFill>
                  <a:srgbClr val="000090"/>
                </a:solidFill>
                <a:latin typeface="Tahoma"/>
                <a:cs typeface="Tahoma"/>
              </a:rPr>
              <a:t>pointings</a:t>
            </a:r>
            <a:endParaRPr lang="it-IT" sz="2000" dirty="0" smtClean="0">
              <a:solidFill>
                <a:srgbClr val="000090"/>
              </a:solidFill>
              <a:latin typeface="Tahoma"/>
              <a:cs typeface="Tahoma"/>
            </a:endParaRPr>
          </a:p>
          <a:p>
            <a:pPr>
              <a:spcBef>
                <a:spcPts val="0"/>
              </a:spcBef>
              <a:spcAft>
                <a:spcPts val="1200"/>
              </a:spcAft>
              <a:buFont typeface="Arial"/>
              <a:buChar char="•"/>
            </a:pPr>
            <a:r>
              <a:rPr lang="it-IT" sz="2000" dirty="0" err="1" smtClean="0">
                <a:solidFill>
                  <a:srgbClr val="000090"/>
                </a:solidFill>
                <a:latin typeface="Tahoma"/>
                <a:cs typeface="Tahoma"/>
              </a:rPr>
              <a:t>z</a:t>
            </a:r>
            <a:r>
              <a:rPr lang="it-IT" sz="2000" dirty="0" smtClean="0">
                <a:solidFill>
                  <a:srgbClr val="000090"/>
                </a:solidFill>
                <a:latin typeface="Tahoma"/>
                <a:cs typeface="Tahoma"/>
              </a:rPr>
              <a:t>&gt;0.5 color-color </a:t>
            </a:r>
            <a:r>
              <a:rPr lang="it-IT" sz="2000" dirty="0" err="1" smtClean="0">
                <a:solidFill>
                  <a:srgbClr val="000090"/>
                </a:solidFill>
                <a:latin typeface="Tahoma"/>
                <a:cs typeface="Tahoma"/>
              </a:rPr>
              <a:t>pre-selection</a:t>
            </a:r>
            <a:r>
              <a:rPr lang="it-IT" sz="2000" dirty="0" smtClean="0">
                <a:solidFill>
                  <a:srgbClr val="000090"/>
                </a:solidFill>
                <a:latin typeface="Tahoma"/>
                <a:cs typeface="Tahoma"/>
              </a:rPr>
              <a:t>: 40% </a:t>
            </a:r>
            <a:r>
              <a:rPr lang="it-IT" sz="2000" dirty="0" err="1" smtClean="0">
                <a:solidFill>
                  <a:srgbClr val="000090"/>
                </a:solidFill>
                <a:latin typeface="Tahoma"/>
                <a:cs typeface="Tahoma"/>
              </a:rPr>
              <a:t>sampling</a:t>
            </a:r>
            <a:r>
              <a:rPr lang="it-IT" sz="2000" dirty="0" smtClean="0">
                <a:solidFill>
                  <a:srgbClr val="000090"/>
                </a:solidFill>
                <a:latin typeface="Tahoma"/>
                <a:cs typeface="Tahoma"/>
              </a:rPr>
              <a:t> </a:t>
            </a:r>
          </a:p>
          <a:p>
            <a:pPr>
              <a:spcBef>
                <a:spcPts val="0"/>
              </a:spcBef>
              <a:spcAft>
                <a:spcPts val="1200"/>
              </a:spcAft>
              <a:buFont typeface="Arial"/>
              <a:buChar char="•"/>
            </a:pPr>
            <a:r>
              <a:rPr lang="it-IT" sz="2000" dirty="0" err="1" smtClean="0">
                <a:solidFill>
                  <a:srgbClr val="000090"/>
                </a:solidFill>
                <a:latin typeface="Tahoma"/>
                <a:cs typeface="Tahoma"/>
              </a:rPr>
              <a:t>Density</a:t>
            </a:r>
            <a:r>
              <a:rPr lang="it-IT" sz="2000" dirty="0" smtClean="0">
                <a:solidFill>
                  <a:srgbClr val="000090"/>
                </a:solidFill>
                <a:latin typeface="Tahoma"/>
                <a:cs typeface="Tahoma"/>
              </a:rPr>
              <a:t> and volume </a:t>
            </a:r>
            <a:r>
              <a:rPr lang="it-IT" sz="2000" dirty="0" err="1" smtClean="0">
                <a:solidFill>
                  <a:srgbClr val="000090"/>
                </a:solidFill>
                <a:latin typeface="Tahoma"/>
                <a:cs typeface="Tahoma"/>
              </a:rPr>
              <a:t>comparable</a:t>
            </a:r>
            <a:r>
              <a:rPr lang="it-IT" sz="2000" dirty="0" smtClean="0">
                <a:solidFill>
                  <a:srgbClr val="000090"/>
                </a:solidFill>
                <a:latin typeface="Tahoma"/>
                <a:cs typeface="Tahoma"/>
              </a:rPr>
              <a:t> to 2dFGRS, </a:t>
            </a:r>
            <a:r>
              <a:rPr lang="it-IT" sz="2000" dirty="0" err="1" smtClean="0">
                <a:solidFill>
                  <a:srgbClr val="000090"/>
                </a:solidFill>
                <a:latin typeface="Tahoma"/>
                <a:cs typeface="Tahoma"/>
              </a:rPr>
              <a:t>but</a:t>
            </a:r>
            <a:r>
              <a:rPr lang="it-IT" sz="2000" dirty="0" smtClean="0">
                <a:solidFill>
                  <a:srgbClr val="000090"/>
                </a:solidFill>
                <a:latin typeface="Tahoma"/>
                <a:cs typeface="Tahoma"/>
              </a:rPr>
              <a:t> at z~0.8</a:t>
            </a:r>
          </a:p>
          <a:p>
            <a:pPr>
              <a:spcBef>
                <a:spcPts val="0"/>
              </a:spcBef>
              <a:spcAft>
                <a:spcPts val="1200"/>
              </a:spcAft>
              <a:buFont typeface="Arial"/>
              <a:buChar char="•"/>
            </a:pPr>
            <a:r>
              <a:rPr lang="it-IT" sz="2000" b="1" dirty="0" err="1" smtClean="0">
                <a:solidFill>
                  <a:srgbClr val="000090"/>
                </a:solidFill>
                <a:latin typeface="Tahoma"/>
                <a:cs typeface="Tahoma"/>
              </a:rPr>
              <a:t>May</a:t>
            </a:r>
            <a:r>
              <a:rPr lang="it-IT" sz="2000" b="1" dirty="0" smtClean="0">
                <a:solidFill>
                  <a:srgbClr val="000090"/>
                </a:solidFill>
                <a:latin typeface="Tahoma"/>
                <a:cs typeface="Tahoma"/>
              </a:rPr>
              <a:t> 2012: ~60% of </a:t>
            </a:r>
            <a:r>
              <a:rPr lang="it-IT" sz="2000" b="1" dirty="0" err="1" smtClean="0">
                <a:solidFill>
                  <a:srgbClr val="000090"/>
                </a:solidFill>
                <a:latin typeface="Tahoma"/>
                <a:cs typeface="Tahoma"/>
              </a:rPr>
              <a:t>total</a:t>
            </a:r>
            <a:r>
              <a:rPr lang="it-IT" sz="2000" b="1" dirty="0" smtClean="0">
                <a:solidFill>
                  <a:srgbClr val="000090"/>
                </a:solidFill>
                <a:latin typeface="Tahoma"/>
                <a:cs typeface="Tahoma"/>
              </a:rPr>
              <a:t> area </a:t>
            </a:r>
            <a:r>
              <a:rPr lang="it-IT" sz="2000" b="1" dirty="0" err="1" smtClean="0">
                <a:solidFill>
                  <a:srgbClr val="000090"/>
                </a:solidFill>
                <a:latin typeface="Tahoma"/>
                <a:cs typeface="Tahoma"/>
              </a:rPr>
              <a:t>completed</a:t>
            </a:r>
            <a:r>
              <a:rPr lang="it-IT" sz="2000" b="1" dirty="0" smtClean="0">
                <a:solidFill>
                  <a:srgbClr val="000090"/>
                </a:solidFill>
                <a:latin typeface="Tahoma"/>
                <a:cs typeface="Tahoma"/>
              </a:rPr>
              <a:t>, 55359 </a:t>
            </a:r>
            <a:r>
              <a:rPr lang="it-IT" sz="2000" b="1" dirty="0" err="1" smtClean="0">
                <a:solidFill>
                  <a:srgbClr val="000090"/>
                </a:solidFill>
                <a:latin typeface="Tahoma"/>
                <a:cs typeface="Tahoma"/>
              </a:rPr>
              <a:t>redshifts</a:t>
            </a:r>
            <a:r>
              <a:rPr lang="it-IT" sz="2000" b="1" dirty="0" smtClean="0">
                <a:solidFill>
                  <a:srgbClr val="000090"/>
                </a:solidFill>
                <a:latin typeface="Tahoma"/>
                <a:cs typeface="Tahoma"/>
              </a:rPr>
              <a:t> </a:t>
            </a:r>
            <a:r>
              <a:rPr lang="it-IT" sz="2000" b="1" dirty="0" err="1" smtClean="0">
                <a:solidFill>
                  <a:srgbClr val="000090"/>
                </a:solidFill>
                <a:latin typeface="Tahoma"/>
                <a:cs typeface="Tahoma"/>
              </a:rPr>
              <a:t>measured</a:t>
            </a:r>
            <a:endParaRPr lang="it-IT" sz="2000" b="1" dirty="0" smtClean="0">
              <a:solidFill>
                <a:srgbClr val="000090"/>
              </a:solidFill>
              <a:latin typeface="Tahoma"/>
              <a:cs typeface="Tahoma"/>
            </a:endParaRPr>
          </a:p>
          <a:p>
            <a:pPr>
              <a:spcBef>
                <a:spcPts val="0"/>
              </a:spcBef>
              <a:spcAft>
                <a:spcPts val="1200"/>
              </a:spcAft>
              <a:buFont typeface="Arial"/>
              <a:buChar char="•"/>
            </a:pPr>
            <a:r>
              <a:rPr lang="it-IT" sz="2000" dirty="0" smtClean="0">
                <a:solidFill>
                  <a:srgbClr val="000090"/>
                </a:solidFill>
                <a:latin typeface="Tahoma"/>
                <a:cs typeface="Tahoma"/>
              </a:rPr>
              <a:t>At </a:t>
            </a:r>
            <a:r>
              <a:rPr lang="it-IT" sz="2000" dirty="0" err="1" smtClean="0">
                <a:solidFill>
                  <a:srgbClr val="000090"/>
                </a:solidFill>
                <a:latin typeface="Tahoma"/>
                <a:cs typeface="Tahoma"/>
              </a:rPr>
              <a:t>current</a:t>
            </a:r>
            <a:r>
              <a:rPr lang="it-IT" sz="2000" dirty="0" smtClean="0">
                <a:solidFill>
                  <a:srgbClr val="000090"/>
                </a:solidFill>
                <a:latin typeface="Tahoma"/>
                <a:cs typeface="Tahoma"/>
              </a:rPr>
              <a:t> pace, </a:t>
            </a:r>
            <a:r>
              <a:rPr lang="it-IT" sz="2000" dirty="0" err="1">
                <a:solidFill>
                  <a:srgbClr val="000090"/>
                </a:solidFill>
                <a:latin typeface="Tahoma"/>
                <a:cs typeface="Tahoma"/>
              </a:rPr>
              <a:t>c</a:t>
            </a:r>
            <a:r>
              <a:rPr lang="it-IT" sz="2000" dirty="0" err="1" smtClean="0">
                <a:solidFill>
                  <a:srgbClr val="000090"/>
                </a:solidFill>
                <a:latin typeface="Tahoma"/>
                <a:cs typeface="Tahoma"/>
              </a:rPr>
              <a:t>ompletion</a:t>
            </a:r>
            <a:r>
              <a:rPr lang="it-IT" sz="2000" dirty="0" smtClean="0">
                <a:solidFill>
                  <a:srgbClr val="000090"/>
                </a:solidFill>
                <a:latin typeface="Tahoma"/>
                <a:cs typeface="Tahoma"/>
              </a:rPr>
              <a:t> </a:t>
            </a:r>
            <a:r>
              <a:rPr lang="it-IT" sz="2000" dirty="0" err="1" smtClean="0">
                <a:solidFill>
                  <a:srgbClr val="000090"/>
                </a:solidFill>
                <a:latin typeface="Tahoma"/>
                <a:cs typeface="Tahoma"/>
              </a:rPr>
              <a:t>expected</a:t>
            </a:r>
            <a:r>
              <a:rPr lang="it-IT" sz="2000" dirty="0" smtClean="0">
                <a:solidFill>
                  <a:srgbClr val="000090"/>
                </a:solidFill>
                <a:latin typeface="Tahoma"/>
                <a:cs typeface="Tahoma"/>
              </a:rPr>
              <a:t> by </a:t>
            </a:r>
            <a:r>
              <a:rPr lang="it-IT" sz="2000" dirty="0" err="1" smtClean="0">
                <a:solidFill>
                  <a:srgbClr val="000090"/>
                </a:solidFill>
                <a:latin typeface="Tahoma"/>
                <a:cs typeface="Tahoma"/>
              </a:rPr>
              <a:t>early</a:t>
            </a:r>
            <a:r>
              <a:rPr lang="it-IT" sz="2000" dirty="0" smtClean="0">
                <a:solidFill>
                  <a:srgbClr val="000090"/>
                </a:solidFill>
                <a:latin typeface="Tahoma"/>
                <a:cs typeface="Tahoma"/>
              </a:rPr>
              <a:t> 2015</a:t>
            </a:r>
          </a:p>
        </p:txBody>
      </p:sp>
      <p:pic>
        <p:nvPicPr>
          <p:cNvPr id="4" name="Picture 3" descr="Logo_HighRes.png"/>
          <p:cNvPicPr>
            <a:picLocks noChangeAspect="1"/>
          </p:cNvPicPr>
          <p:nvPr/>
        </p:nvPicPr>
        <p:blipFill>
          <a:blip r:embed="rId4"/>
          <a:stretch>
            <a:fillRect/>
          </a:stretch>
        </p:blipFill>
        <p:spPr>
          <a:xfrm>
            <a:off x="8163216" y="152507"/>
            <a:ext cx="815612" cy="955369"/>
          </a:xfrm>
          <a:prstGeom prst="rect">
            <a:avLst/>
          </a:prstGeom>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579">
                                            <p:txEl>
                                              <p:pRg st="8" end="8"/>
                                            </p:txEl>
                                          </p:spTgt>
                                        </p:tgtEl>
                                        <p:attrNameLst>
                                          <p:attrName>style.visibility</p:attrName>
                                        </p:attrNameLst>
                                      </p:cBhvr>
                                      <p:to>
                                        <p:strVal val="visible"/>
                                      </p:to>
                                    </p:set>
                                    <p:animEffect transition="in" filter="fade">
                                      <p:cBhvr>
                                        <p:cTn id="7" dur="1000"/>
                                        <p:tgtEl>
                                          <p:spTgt spid="24579">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79" grpId="0" build="p"/>
    </p:bldLst>
  </p:timing>
</p:sld>
</file>

<file path=ppt/slides/slide2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4" name="Picture 3" descr="cone_W1_big_2nov2011_nofram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1126577">
            <a:off x="0" y="420118"/>
            <a:ext cx="9144000" cy="3943621"/>
          </a:xfrm>
          <a:prstGeom prst="rect">
            <a:avLst/>
          </a:prstGeom>
        </p:spPr>
      </p:pic>
      <p:pic>
        <p:nvPicPr>
          <p:cNvPr id="3" name="Picture 2" descr="cone_W4_big_2nov2011_nofram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9838" y="3848340"/>
            <a:ext cx="9144000" cy="3009660"/>
          </a:xfrm>
          <a:prstGeom prst="rect">
            <a:avLst/>
          </a:prstGeom>
        </p:spPr>
      </p:pic>
      <p:grpSp>
        <p:nvGrpSpPr>
          <p:cNvPr id="2" name="Group 1"/>
          <p:cNvGrpSpPr/>
          <p:nvPr/>
        </p:nvGrpSpPr>
        <p:grpSpPr>
          <a:xfrm>
            <a:off x="317494" y="3609333"/>
            <a:ext cx="8583158" cy="849784"/>
            <a:chOff x="370410" y="3609330"/>
            <a:chExt cx="10013684" cy="849784"/>
          </a:xfrm>
        </p:grpSpPr>
        <p:sp>
          <p:nvSpPr>
            <p:cNvPr id="5" name="TextBox 4"/>
            <p:cNvSpPr txBox="1"/>
            <p:nvPr/>
          </p:nvSpPr>
          <p:spPr>
            <a:xfrm rot="21398023">
              <a:off x="370410" y="3609330"/>
              <a:ext cx="10012652" cy="400110"/>
            </a:xfrm>
            <a:prstGeom prst="rect">
              <a:avLst/>
            </a:prstGeom>
            <a:solidFill>
              <a:schemeClr val="bg1"/>
            </a:solidFill>
          </p:spPr>
          <p:txBody>
            <a:bodyPr wrap="square" rtlCol="0">
              <a:spAutoFit/>
            </a:bodyPr>
            <a:lstStyle/>
            <a:p>
              <a:endParaRPr lang="en-US" dirty="0">
                <a:solidFill>
                  <a:srgbClr val="000000"/>
                </a:solidFill>
              </a:endParaRPr>
            </a:p>
          </p:txBody>
        </p:sp>
        <p:sp>
          <p:nvSpPr>
            <p:cNvPr id="6" name="TextBox 5"/>
            <p:cNvSpPr txBox="1"/>
            <p:nvPr/>
          </p:nvSpPr>
          <p:spPr>
            <a:xfrm rot="21398023">
              <a:off x="371442" y="4059004"/>
              <a:ext cx="10012652" cy="400110"/>
            </a:xfrm>
            <a:prstGeom prst="rect">
              <a:avLst/>
            </a:prstGeom>
            <a:solidFill>
              <a:schemeClr val="bg1"/>
            </a:solidFill>
          </p:spPr>
          <p:txBody>
            <a:bodyPr wrap="square" rtlCol="0">
              <a:spAutoFit/>
            </a:bodyPr>
            <a:lstStyle/>
            <a:p>
              <a:endParaRPr lang="en-US" dirty="0">
                <a:solidFill>
                  <a:srgbClr val="000000"/>
                </a:solidFill>
              </a:endParaRPr>
            </a:p>
          </p:txBody>
        </p:sp>
      </p:grpSp>
      <p:pic>
        <p:nvPicPr>
          <p:cNvPr id="7" name="Picture 6" descr="BannerSitoHigh.jpg"/>
          <p:cNvPicPr>
            <a:picLocks noChangeAspect="1"/>
          </p:cNvPicPr>
          <p:nvPr/>
        </p:nvPicPr>
        <p:blipFill>
          <a:blip r:embed="rId4"/>
          <a:stretch>
            <a:fillRect/>
          </a:stretch>
        </p:blipFill>
        <p:spPr>
          <a:xfrm>
            <a:off x="17540" y="27981"/>
            <a:ext cx="3764990" cy="815747"/>
          </a:xfrm>
          <a:prstGeom prst="rect">
            <a:avLst/>
          </a:prstGeom>
        </p:spPr>
      </p:pic>
      <p:sp>
        <p:nvSpPr>
          <p:cNvPr id="8" name="Rectangle 2"/>
          <p:cNvSpPr>
            <a:spLocks noChangeArrowheads="1"/>
          </p:cNvSpPr>
          <p:nvPr/>
        </p:nvSpPr>
        <p:spPr bwMode="auto">
          <a:xfrm>
            <a:off x="66357" y="3789041"/>
            <a:ext cx="7776864" cy="928603"/>
          </a:xfrm>
          <a:prstGeom prst="rect">
            <a:avLst/>
          </a:prstGeom>
          <a:ln>
            <a:headEnd/>
            <a:tailEnd/>
          </a:ln>
        </p:spPr>
        <p:style>
          <a:lnRef idx="1">
            <a:schemeClr val="accent4"/>
          </a:lnRef>
          <a:fillRef idx="2">
            <a:schemeClr val="accent4"/>
          </a:fillRef>
          <a:effectRef idx="1">
            <a:schemeClr val="accent4"/>
          </a:effectRef>
          <a:fontRef idx="minor">
            <a:schemeClr val="dk1"/>
          </a:fontRef>
        </p:style>
        <p:txBody>
          <a:bodyPr wrap="square" lIns="96661" tIns="48331" rIns="96661" bIns="48331">
            <a:prstTxWarp prst="textNoShape">
              <a:avLst/>
            </a:prstTxWarp>
            <a:spAutoFit/>
          </a:bodyPr>
          <a:lstStyle/>
          <a:p>
            <a:pPr algn="ctr" defTabSz="966788" eaLnBrk="0" hangingPunct="0">
              <a:defRPr/>
            </a:pPr>
            <a:r>
              <a:rPr lang="en-US" sz="1800" b="1" dirty="0" smtClean="0">
                <a:solidFill>
                  <a:srgbClr val="000000"/>
                </a:solidFill>
                <a:effectLst>
                  <a:outerShdw blurRad="38100" dist="38100" dir="2700000" algn="tl">
                    <a:srgbClr val="DDDDDD"/>
                  </a:outerShdw>
                </a:effectLst>
                <a:latin typeface="Tahoma" pitchFamily="26" charset="0"/>
              </a:rPr>
              <a:t>Reconstructing the large-scale structure of the Universe 7 billion years ago: first time structures are seen in such detail and extension at these redshifts</a:t>
            </a:r>
            <a:endParaRPr lang="en-US" sz="1800" b="1" dirty="0">
              <a:solidFill>
                <a:srgbClr val="000000"/>
              </a:solidFill>
              <a:effectLst>
                <a:outerShdw blurRad="38100" dist="38100" dir="2700000" algn="tl">
                  <a:srgbClr val="DDDDDD"/>
                </a:outerShdw>
              </a:effectLst>
              <a:latin typeface="Tahoma" pitchFamily="26" charset="0"/>
            </a:endParaRPr>
          </a:p>
        </p:txBody>
      </p:sp>
      <p:sp>
        <p:nvSpPr>
          <p:cNvPr id="9" name="TextBox 8"/>
          <p:cNvSpPr txBox="1"/>
          <p:nvPr/>
        </p:nvSpPr>
        <p:spPr>
          <a:xfrm>
            <a:off x="8325353" y="5805267"/>
            <a:ext cx="620683" cy="400110"/>
          </a:xfrm>
          <a:prstGeom prst="rect">
            <a:avLst/>
          </a:prstGeom>
          <a:noFill/>
        </p:spPr>
        <p:txBody>
          <a:bodyPr wrap="none" rtlCol="0">
            <a:spAutoFit/>
          </a:bodyPr>
          <a:lstStyle/>
          <a:p>
            <a:r>
              <a:rPr lang="en-US" b="1" dirty="0" smtClean="0">
                <a:solidFill>
                  <a:schemeClr val="accent2">
                    <a:lumMod val="75000"/>
                  </a:schemeClr>
                </a:solidFill>
                <a:latin typeface="Tahoma"/>
                <a:cs typeface="Tahoma"/>
              </a:rPr>
              <a:t>W4</a:t>
            </a:r>
            <a:endParaRPr lang="en-US" b="1" dirty="0">
              <a:solidFill>
                <a:schemeClr val="accent2">
                  <a:lumMod val="75000"/>
                </a:schemeClr>
              </a:solidFill>
              <a:latin typeface="Tahoma"/>
              <a:cs typeface="Tahoma"/>
            </a:endParaRPr>
          </a:p>
        </p:txBody>
      </p:sp>
      <p:sp>
        <p:nvSpPr>
          <p:cNvPr id="10" name="TextBox 9"/>
          <p:cNvSpPr txBox="1"/>
          <p:nvPr/>
        </p:nvSpPr>
        <p:spPr>
          <a:xfrm>
            <a:off x="8268178" y="2636915"/>
            <a:ext cx="611591" cy="400110"/>
          </a:xfrm>
          <a:prstGeom prst="rect">
            <a:avLst/>
          </a:prstGeom>
          <a:noFill/>
        </p:spPr>
        <p:txBody>
          <a:bodyPr wrap="none" rtlCol="0">
            <a:spAutoFit/>
          </a:bodyPr>
          <a:lstStyle/>
          <a:p>
            <a:r>
              <a:rPr lang="en-US" b="1" dirty="0" smtClean="0">
                <a:solidFill>
                  <a:schemeClr val="accent2">
                    <a:lumMod val="75000"/>
                  </a:schemeClr>
                </a:solidFill>
                <a:latin typeface="Tahoma"/>
                <a:cs typeface="Tahoma"/>
              </a:rPr>
              <a:t>W1</a:t>
            </a:r>
            <a:endParaRPr lang="en-US" b="1" dirty="0">
              <a:solidFill>
                <a:schemeClr val="accent2">
                  <a:lumMod val="75000"/>
                </a:schemeClr>
              </a:solidFill>
              <a:latin typeface="Tahoma"/>
              <a:cs typeface="Tahoma"/>
            </a:endParaRPr>
          </a:p>
        </p:txBody>
      </p:sp>
      <p:sp>
        <p:nvSpPr>
          <p:cNvPr id="11" name="Rectangle 3"/>
          <p:cNvSpPr txBox="1">
            <a:spLocks noChangeArrowheads="1"/>
          </p:cNvSpPr>
          <p:nvPr/>
        </p:nvSpPr>
        <p:spPr bwMode="auto">
          <a:xfrm>
            <a:off x="128078" y="5818088"/>
            <a:ext cx="3148522" cy="648072"/>
          </a:xfrm>
          <a:prstGeom prst="rect">
            <a:avLst/>
          </a:prstGeom>
          <a:solidFill>
            <a:schemeClr val="bg1"/>
          </a:solidFill>
          <a:ln w="9525">
            <a:solidFill>
              <a:schemeClr val="tx1"/>
            </a:solidFill>
            <a:miter lim="800000"/>
            <a:headEnd/>
            <a:tailEnd/>
          </a:ln>
        </p:spPr>
        <p:txBody>
          <a:bodyPr vert="horz" wrap="square" lIns="100209" tIns="50105" rIns="100209" bIns="50105" numCol="1" anchor="t" anchorCtr="0" compatLnSpc="1">
            <a:prstTxWarp prst="textNoShape">
              <a:avLst/>
            </a:prstTxWarp>
          </a:bodyPr>
          <a:lstStyle/>
          <a:p>
            <a:pPr lvl="0" indent="-376238" defTabSz="1001713" eaLnBrk="0" hangingPunct="0">
              <a:spcBef>
                <a:spcPts val="0"/>
              </a:spcBef>
            </a:pPr>
            <a:r>
              <a:rPr lang="en-US" sz="1800" b="1" kern="0" dirty="0" smtClean="0">
                <a:solidFill>
                  <a:srgbClr val="FF0000"/>
                </a:solidFill>
                <a:latin typeface="Tahoma"/>
                <a:ea typeface="ＭＳ Ｐゴシック" pitchFamily="26" charset="-128"/>
                <a:cs typeface="Tahoma"/>
              </a:rPr>
              <a:t>Full </a:t>
            </a:r>
            <a:r>
              <a:rPr kumimoji="0" lang="en-US" sz="1800" b="1" i="0" u="none" strike="noStrike" kern="0" cap="none" spc="0" normalizeH="0" baseline="0" noProof="0" dirty="0" smtClean="0">
                <a:ln>
                  <a:noFill/>
                </a:ln>
                <a:solidFill>
                  <a:srgbClr val="FF0000"/>
                </a:solidFill>
                <a:effectLst/>
                <a:uLnTx/>
                <a:uFillTx/>
                <a:latin typeface="Tahoma"/>
                <a:ea typeface="ＭＳ Ｐゴシック" pitchFamily="26" charset="-128"/>
                <a:cs typeface="Tahoma"/>
              </a:rPr>
              <a:t>55K</a:t>
            </a:r>
            <a:r>
              <a:rPr kumimoji="0" lang="en-US" sz="1800" b="1" i="0" u="none" strike="noStrike" kern="0" cap="none" spc="0" normalizeH="0" noProof="0" dirty="0" smtClean="0">
                <a:ln>
                  <a:noFill/>
                </a:ln>
                <a:solidFill>
                  <a:srgbClr val="FF0000"/>
                </a:solidFill>
                <a:effectLst/>
                <a:uLnTx/>
                <a:uFillTx/>
                <a:latin typeface="Tahoma"/>
                <a:ea typeface="ＭＳ Ｐゴシック" pitchFamily="26" charset="-128"/>
                <a:cs typeface="Tahoma"/>
              </a:rPr>
              <a:t> </a:t>
            </a:r>
            <a:r>
              <a:rPr kumimoji="0" lang="en-US" sz="1800" b="1" i="0" u="none" strike="noStrike" kern="0" cap="none" spc="0" normalizeH="0" baseline="0" noProof="0" dirty="0" smtClean="0">
                <a:ln>
                  <a:noFill/>
                </a:ln>
                <a:solidFill>
                  <a:srgbClr val="FF0000"/>
                </a:solidFill>
                <a:effectLst/>
                <a:uLnTx/>
                <a:uFillTx/>
                <a:latin typeface="Tahoma"/>
                <a:ea typeface="ＭＳ Ｐゴシック" pitchFamily="26" charset="-128"/>
                <a:cs typeface="Tahoma"/>
              </a:rPr>
              <a:t>distribution will be disclosed in fall </a:t>
            </a:r>
            <a:r>
              <a:rPr kumimoji="0" lang="en-US" sz="1800" b="1" i="0" u="none" strike="noStrike" kern="0" cap="none" spc="0" normalizeH="0" noProof="0" dirty="0" smtClean="0">
                <a:ln>
                  <a:noFill/>
                </a:ln>
                <a:solidFill>
                  <a:srgbClr val="FF0000"/>
                </a:solidFill>
                <a:effectLst/>
                <a:uLnTx/>
                <a:uFillTx/>
                <a:latin typeface="Tahoma"/>
                <a:ea typeface="ＭＳ Ｐゴシック" pitchFamily="26" charset="-128"/>
                <a:cs typeface="Tahoma"/>
              </a:rPr>
              <a:t>2012</a:t>
            </a:r>
            <a:endParaRPr kumimoji="0" lang="en-US" sz="1800" b="1" i="0" u="none" strike="noStrike" kern="0" cap="none" spc="0" normalizeH="0" baseline="0" noProof="0" dirty="0">
              <a:ln>
                <a:noFill/>
              </a:ln>
              <a:solidFill>
                <a:srgbClr val="FF0000"/>
              </a:solidFill>
              <a:effectLst/>
              <a:uLnTx/>
              <a:uFillTx/>
              <a:latin typeface="Tahoma"/>
              <a:ea typeface="ＭＳ Ｐゴシック" pitchFamily="26" charset="-128"/>
              <a:cs typeface="Tahoma"/>
            </a:endParaRPr>
          </a:p>
        </p:txBody>
      </p:sp>
      <p:sp>
        <p:nvSpPr>
          <p:cNvPr id="13" name="TextBox 12"/>
          <p:cNvSpPr txBox="1"/>
          <p:nvPr/>
        </p:nvSpPr>
        <p:spPr>
          <a:xfrm>
            <a:off x="4909622" y="990600"/>
            <a:ext cx="3903633" cy="1015663"/>
          </a:xfrm>
          <a:prstGeom prst="rect">
            <a:avLst/>
          </a:prstGeom>
          <a:solidFill>
            <a:schemeClr val="bg1"/>
          </a:solidFill>
          <a:ln>
            <a:solidFill>
              <a:srgbClr val="FF0000"/>
            </a:solidFill>
          </a:ln>
        </p:spPr>
        <p:txBody>
          <a:bodyPr wrap="none" rtlCol="0">
            <a:spAutoFit/>
          </a:bodyPr>
          <a:lstStyle/>
          <a:p>
            <a:r>
              <a:rPr lang="en-US" dirty="0" smtClean="0"/>
              <a:t>Only ~20,000 </a:t>
            </a:r>
            <a:r>
              <a:rPr lang="en-US" dirty="0" err="1" smtClean="0"/>
              <a:t>z</a:t>
            </a:r>
            <a:r>
              <a:rPr lang="en-US" dirty="0" smtClean="0"/>
              <a:t> shown (June 2011)</a:t>
            </a:r>
          </a:p>
          <a:p>
            <a:r>
              <a:rPr lang="en-US" dirty="0" smtClean="0"/>
              <a:t>55,000 </a:t>
            </a:r>
            <a:r>
              <a:rPr lang="en-US" dirty="0" err="1" smtClean="0"/>
              <a:t>z</a:t>
            </a:r>
            <a:r>
              <a:rPr lang="en-US" dirty="0" smtClean="0"/>
              <a:t> already in database</a:t>
            </a:r>
          </a:p>
          <a:p>
            <a:r>
              <a:rPr lang="en-US" dirty="0" smtClean="0"/>
              <a:t>Final goal (2014): 100,000 </a:t>
            </a:r>
            <a:r>
              <a:rPr lang="en-US" dirty="0" err="1" smtClean="0"/>
              <a:t>z</a:t>
            </a:r>
            <a:endParaRPr lang="en-US" dirty="0"/>
          </a:p>
        </p:txBody>
      </p:sp>
    </p:spTree>
  </p:cSld>
  <p:clrMapOvr>
    <a:masterClrMapping/>
  </p:clrMapOvr>
  <p:transition spd="med">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3" descr="elt-telescope.jpg"/>
          <p:cNvPicPr>
            <a:picLocks noChangeAspect="1"/>
          </p:cNvPicPr>
          <p:nvPr/>
        </p:nvPicPr>
        <p:blipFill>
          <a:blip r:embed="rId2"/>
          <a:srcRect/>
          <a:stretch>
            <a:fillRect/>
          </a:stretch>
        </p:blipFill>
        <p:spPr bwMode="auto">
          <a:xfrm>
            <a:off x="5581650" y="4152900"/>
            <a:ext cx="3562350" cy="2413000"/>
          </a:xfrm>
          <a:prstGeom prst="rect">
            <a:avLst/>
          </a:prstGeom>
          <a:noFill/>
          <a:ln w="9525">
            <a:noFill/>
            <a:miter lim="800000"/>
            <a:headEnd/>
            <a:tailEnd/>
          </a:ln>
        </p:spPr>
      </p:pic>
      <p:sp>
        <p:nvSpPr>
          <p:cNvPr id="41987" name="Title 1"/>
          <p:cNvSpPr>
            <a:spLocks noGrp="1"/>
          </p:cNvSpPr>
          <p:nvPr>
            <p:ph type="title"/>
          </p:nvPr>
        </p:nvSpPr>
        <p:spPr>
          <a:xfrm>
            <a:off x="685800" y="76200"/>
            <a:ext cx="7772400" cy="838200"/>
          </a:xfrm>
        </p:spPr>
        <p:txBody>
          <a:bodyPr/>
          <a:lstStyle/>
          <a:p>
            <a:r>
              <a:rPr lang="en-US" sz="3600" smtClean="0"/>
              <a:t>Advantages not only for astronomers</a:t>
            </a:r>
          </a:p>
        </p:txBody>
      </p:sp>
      <p:pic>
        <p:nvPicPr>
          <p:cNvPr id="41988" name="Picture 5" descr="ntt-eso-3pointsix.jpg"/>
          <p:cNvPicPr>
            <a:picLocks noChangeAspect="1"/>
          </p:cNvPicPr>
          <p:nvPr/>
        </p:nvPicPr>
        <p:blipFill>
          <a:blip r:embed="rId3"/>
          <a:srcRect l="7751" t="37749" r="64777" b="35611"/>
          <a:stretch>
            <a:fillRect/>
          </a:stretch>
        </p:blipFill>
        <p:spPr bwMode="auto">
          <a:xfrm>
            <a:off x="158750" y="950913"/>
            <a:ext cx="2867025" cy="2160587"/>
          </a:xfrm>
          <a:prstGeom prst="rect">
            <a:avLst/>
          </a:prstGeom>
          <a:noFill/>
          <a:ln w="9525">
            <a:noFill/>
            <a:miter lim="800000"/>
            <a:headEnd/>
            <a:tailEnd/>
          </a:ln>
        </p:spPr>
      </p:pic>
      <p:pic>
        <p:nvPicPr>
          <p:cNvPr id="41989" name="Picture 6" descr="Very-Large-Telescope.jpg"/>
          <p:cNvPicPr>
            <a:picLocks noChangeAspect="1"/>
          </p:cNvPicPr>
          <p:nvPr/>
        </p:nvPicPr>
        <p:blipFill>
          <a:blip r:embed="rId4"/>
          <a:srcRect b="16873"/>
          <a:stretch>
            <a:fillRect/>
          </a:stretch>
        </p:blipFill>
        <p:spPr bwMode="auto">
          <a:xfrm>
            <a:off x="2819400" y="1820863"/>
            <a:ext cx="3670300" cy="2097087"/>
          </a:xfrm>
          <a:prstGeom prst="rect">
            <a:avLst/>
          </a:prstGeom>
          <a:noFill/>
          <a:ln w="9525">
            <a:noFill/>
            <a:miter lim="800000"/>
            <a:headEnd/>
            <a:tailEnd/>
          </a:ln>
        </p:spPr>
      </p:pic>
      <p:sp>
        <p:nvSpPr>
          <p:cNvPr id="41990" name="Rounded Rectangular Callout 7"/>
          <p:cNvSpPr>
            <a:spLocks noChangeArrowheads="1"/>
          </p:cNvSpPr>
          <p:nvPr/>
        </p:nvSpPr>
        <p:spPr bwMode="auto">
          <a:xfrm>
            <a:off x="292100" y="4121150"/>
            <a:ext cx="4279900" cy="1736725"/>
          </a:xfrm>
          <a:prstGeom prst="wedgeRoundRectCallout">
            <a:avLst>
              <a:gd name="adj1" fmla="val 49861"/>
              <a:gd name="adj2" fmla="val -16829"/>
              <a:gd name="adj3" fmla="val 16667"/>
            </a:avLst>
          </a:prstGeom>
          <a:solidFill>
            <a:schemeClr val="bg1"/>
          </a:solidFill>
          <a:ln w="60325">
            <a:solidFill>
              <a:srgbClr val="FF0000"/>
            </a:solidFill>
            <a:round/>
            <a:headEnd/>
            <a:tailEnd type="triangle" w="med" len="med"/>
          </a:ln>
        </p:spPr>
        <p:txBody>
          <a:bodyPr anchor="ctr">
            <a:prstTxWarp prst="textNoShape">
              <a:avLst/>
            </a:prstTxWarp>
            <a:spAutoFit/>
          </a:bodyPr>
          <a:lstStyle/>
          <a:p>
            <a:r>
              <a:rPr lang="en-US" sz="2400"/>
              <a:t>Italian companies contribute significantly and successfully to building these telescopes and their instrumentation</a:t>
            </a:r>
          </a:p>
        </p:txBody>
      </p:sp>
      <p:pic>
        <p:nvPicPr>
          <p:cNvPr id="41991" name="Picture 9" descr="eso1127a.jpg"/>
          <p:cNvPicPr>
            <a:picLocks noChangeAspect="1"/>
          </p:cNvPicPr>
          <p:nvPr/>
        </p:nvPicPr>
        <p:blipFill>
          <a:blip r:embed="rId5"/>
          <a:srcRect/>
          <a:stretch>
            <a:fillRect/>
          </a:stretch>
        </p:blipFill>
        <p:spPr bwMode="auto">
          <a:xfrm>
            <a:off x="5407025" y="1119188"/>
            <a:ext cx="3470275" cy="1420812"/>
          </a:xfrm>
          <a:prstGeom prst="rect">
            <a:avLst/>
          </a:prstGeom>
          <a:noFill/>
          <a:ln w="9525">
            <a:noFill/>
            <a:miter lim="800000"/>
            <a:headEnd/>
            <a:tailEnd/>
          </a:ln>
        </p:spPr>
      </p:pic>
      <p:sp>
        <p:nvSpPr>
          <p:cNvPr id="41992" name="TextBox 13"/>
          <p:cNvSpPr txBox="1">
            <a:spLocks noChangeArrowheads="1"/>
          </p:cNvSpPr>
          <p:nvPr/>
        </p:nvSpPr>
        <p:spPr bwMode="auto">
          <a:xfrm>
            <a:off x="-71438" y="5905500"/>
            <a:ext cx="5711826" cy="400050"/>
          </a:xfrm>
          <a:prstGeom prst="rect">
            <a:avLst/>
          </a:prstGeom>
          <a:noFill/>
          <a:ln w="9525">
            <a:noFill/>
            <a:miter lim="800000"/>
            <a:headEnd/>
            <a:tailEnd/>
          </a:ln>
        </p:spPr>
        <p:txBody>
          <a:bodyPr wrap="none">
            <a:prstTxWarp prst="textNoShape">
              <a:avLst/>
            </a:prstTxWarp>
            <a:spAutoFit/>
          </a:bodyPr>
          <a:lstStyle/>
          <a:p>
            <a:r>
              <a:rPr lang="en-US" b="0">
                <a:solidFill>
                  <a:srgbClr val="000000"/>
                </a:solidFill>
              </a:rPr>
              <a:t>(e.g. Ansaldo, EIE, ADS, Microgate, Medialario, etc.)</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p:cNvSpPr>
            <a:spLocks noGrp="1"/>
          </p:cNvSpPr>
          <p:nvPr>
            <p:ph type="title"/>
          </p:nvPr>
        </p:nvSpPr>
        <p:spPr>
          <a:xfrm>
            <a:off x="6146800" y="1397000"/>
            <a:ext cx="2794000" cy="2057400"/>
          </a:xfrm>
        </p:spPr>
        <p:txBody>
          <a:bodyPr/>
          <a:lstStyle/>
          <a:p>
            <a:r>
              <a:rPr lang="en-US" smtClean="0">
                <a:solidFill>
                  <a:srgbClr val="000099"/>
                </a:solidFill>
              </a:rPr>
              <a:t>Farewell Franco. Thanks !</a:t>
            </a:r>
          </a:p>
        </p:txBody>
      </p:sp>
      <p:pic>
        <p:nvPicPr>
          <p:cNvPr id="43011" name="Picture 5" descr="pacini-00.jpg"/>
          <p:cNvPicPr>
            <a:picLocks noChangeAspect="1"/>
          </p:cNvPicPr>
          <p:nvPr/>
        </p:nvPicPr>
        <p:blipFill>
          <a:blip r:embed="rId2"/>
          <a:srcRect r="33218"/>
          <a:stretch>
            <a:fillRect/>
          </a:stretch>
        </p:blipFill>
        <p:spPr bwMode="auto">
          <a:xfrm>
            <a:off x="63500" y="-12700"/>
            <a:ext cx="6107113"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12" descr="cmd"/>
          <p:cNvPicPr>
            <a:picLocks noChangeAspect="1" noChangeArrowheads="1"/>
          </p:cNvPicPr>
          <p:nvPr/>
        </p:nvPicPr>
        <p:blipFill>
          <a:blip r:embed="rId2"/>
          <a:srcRect/>
          <a:stretch>
            <a:fillRect/>
          </a:stretch>
        </p:blipFill>
        <p:spPr bwMode="auto">
          <a:xfrm>
            <a:off x="0" y="500063"/>
            <a:ext cx="4214813" cy="4214812"/>
          </a:xfrm>
          <a:prstGeom prst="rect">
            <a:avLst/>
          </a:prstGeom>
          <a:noFill/>
          <a:ln w="9525">
            <a:noFill/>
            <a:miter lim="800000"/>
            <a:headEnd/>
            <a:tailEnd/>
          </a:ln>
        </p:spPr>
      </p:pic>
      <p:sp>
        <p:nvSpPr>
          <p:cNvPr id="6147" name="CasellaDiTesto 5"/>
          <p:cNvSpPr txBox="1">
            <a:spLocks noChangeArrowheads="1"/>
          </p:cNvSpPr>
          <p:nvPr/>
        </p:nvSpPr>
        <p:spPr bwMode="auto">
          <a:xfrm>
            <a:off x="34925" y="-71438"/>
            <a:ext cx="9042400" cy="584201"/>
          </a:xfrm>
          <a:prstGeom prst="rect">
            <a:avLst/>
          </a:prstGeom>
          <a:noFill/>
          <a:ln w="9525">
            <a:noFill/>
            <a:miter lim="800000"/>
            <a:headEnd/>
            <a:tailEnd/>
          </a:ln>
        </p:spPr>
        <p:txBody>
          <a:bodyPr wrap="none">
            <a:prstTxWarp prst="textNoShape">
              <a:avLst/>
            </a:prstTxWarp>
            <a:spAutoFit/>
          </a:bodyPr>
          <a:lstStyle/>
          <a:p>
            <a:r>
              <a:rPr lang="en-US" sz="3200">
                <a:solidFill>
                  <a:srgbClr val="FF0000"/>
                </a:solidFill>
                <a:latin typeface="Comic Sans MS" charset="0"/>
              </a:rPr>
              <a:t>Omega Centauri: </a:t>
            </a:r>
            <a:r>
              <a:rPr lang="en-US" sz="2400">
                <a:solidFill>
                  <a:srgbClr val="FF0000"/>
                </a:solidFill>
              </a:rPr>
              <a:t>Radial distribution of main sequence stars</a:t>
            </a:r>
            <a:endParaRPr lang="it-IT" sz="2400">
              <a:solidFill>
                <a:srgbClr val="FF0000"/>
              </a:solidFill>
            </a:endParaRPr>
          </a:p>
        </p:txBody>
      </p:sp>
      <p:sp>
        <p:nvSpPr>
          <p:cNvPr id="6148" name="CasellaDiTesto 7"/>
          <p:cNvSpPr txBox="1">
            <a:spLocks noChangeArrowheads="1"/>
          </p:cNvSpPr>
          <p:nvPr/>
        </p:nvSpPr>
        <p:spPr bwMode="auto">
          <a:xfrm>
            <a:off x="214312" y="4760913"/>
            <a:ext cx="3024187" cy="1631216"/>
          </a:xfrm>
          <a:prstGeom prst="rect">
            <a:avLst/>
          </a:prstGeom>
          <a:noFill/>
          <a:ln w="9525">
            <a:noFill/>
            <a:miter lim="800000"/>
            <a:headEnd/>
            <a:tailEnd/>
          </a:ln>
        </p:spPr>
        <p:txBody>
          <a:bodyPr wrap="square">
            <a:prstTxWarp prst="textNoShape">
              <a:avLst/>
            </a:prstTxWarp>
            <a:spAutoFit/>
          </a:bodyPr>
          <a:lstStyle/>
          <a:p>
            <a:r>
              <a:rPr lang="en-US" sz="2000" dirty="0">
                <a:solidFill>
                  <a:srgbClr val="0000FF"/>
                </a:solidFill>
                <a:latin typeface="Comic Sans MS" charset="0"/>
              </a:rPr>
              <a:t>The double</a:t>
            </a:r>
          </a:p>
          <a:p>
            <a:r>
              <a:rPr lang="en-US" sz="2000" dirty="0">
                <a:solidFill>
                  <a:srgbClr val="0000FF"/>
                </a:solidFill>
                <a:latin typeface="Comic Sans MS" charset="0"/>
              </a:rPr>
              <a:t>MS is present all over the cluster, from the inner core to the outer envelope, but….</a:t>
            </a:r>
            <a:endParaRPr lang="it-IT" sz="2000" dirty="0">
              <a:solidFill>
                <a:srgbClr val="0000FF"/>
              </a:solidFill>
              <a:latin typeface="Comic Sans MS" charset="0"/>
            </a:endParaRPr>
          </a:p>
        </p:txBody>
      </p:sp>
      <p:sp>
        <p:nvSpPr>
          <p:cNvPr id="6149" name="CasellaDiTesto 10"/>
          <p:cNvSpPr txBox="1">
            <a:spLocks noChangeArrowheads="1"/>
          </p:cNvSpPr>
          <p:nvPr/>
        </p:nvSpPr>
        <p:spPr bwMode="auto">
          <a:xfrm>
            <a:off x="3286125" y="5715000"/>
            <a:ext cx="5857875" cy="1016000"/>
          </a:xfrm>
          <a:prstGeom prst="rect">
            <a:avLst/>
          </a:prstGeom>
          <a:noFill/>
          <a:ln w="9525">
            <a:noFill/>
            <a:miter lim="800000"/>
            <a:headEnd/>
            <a:tailEnd/>
          </a:ln>
        </p:spPr>
        <p:txBody>
          <a:bodyPr>
            <a:prstTxWarp prst="textNoShape">
              <a:avLst/>
            </a:prstTxWarp>
            <a:spAutoFit/>
          </a:bodyPr>
          <a:lstStyle/>
          <a:p>
            <a:r>
              <a:rPr lang="en-US" sz="2000" u="sng">
                <a:solidFill>
                  <a:srgbClr val="FF0000"/>
                </a:solidFill>
                <a:latin typeface="Comic Sans MS" charset="0"/>
              </a:rPr>
              <a:t>…the two MSs have different radial distributions: the blue, more metal rich  MS is more concentrated</a:t>
            </a:r>
            <a:endParaRPr lang="it-IT" sz="1800" u="sng">
              <a:solidFill>
                <a:schemeClr val="tx1"/>
              </a:solidFill>
              <a:latin typeface="Comic Sans MS" charset="0"/>
            </a:endParaRPr>
          </a:p>
        </p:txBody>
      </p:sp>
      <p:pic>
        <p:nvPicPr>
          <p:cNvPr id="6150" name="Picture 10"/>
          <p:cNvPicPr>
            <a:picLocks noChangeAspect="1" noChangeArrowheads="1"/>
          </p:cNvPicPr>
          <p:nvPr/>
        </p:nvPicPr>
        <p:blipFill>
          <a:blip r:embed="rId3"/>
          <a:srcRect/>
          <a:stretch>
            <a:fillRect/>
          </a:stretch>
        </p:blipFill>
        <p:spPr bwMode="auto">
          <a:xfrm>
            <a:off x="4119563" y="496888"/>
            <a:ext cx="5024437" cy="5146675"/>
          </a:xfrm>
          <a:prstGeom prst="rect">
            <a:avLst/>
          </a:prstGeom>
          <a:noFill/>
          <a:ln w="9525">
            <a:noFill/>
            <a:miter lim="800000"/>
            <a:headEnd/>
            <a:tailEnd/>
          </a:ln>
        </p:spPr>
      </p:pic>
      <p:sp>
        <p:nvSpPr>
          <p:cNvPr id="6151" name="CasellaDiTesto 9"/>
          <p:cNvSpPr txBox="1">
            <a:spLocks noChangeArrowheads="1"/>
          </p:cNvSpPr>
          <p:nvPr/>
        </p:nvSpPr>
        <p:spPr bwMode="auto">
          <a:xfrm>
            <a:off x="0" y="500063"/>
            <a:ext cx="2797175" cy="307975"/>
          </a:xfrm>
          <a:prstGeom prst="rect">
            <a:avLst/>
          </a:prstGeom>
          <a:noFill/>
          <a:ln w="9525">
            <a:noFill/>
            <a:miter lim="800000"/>
            <a:headEnd/>
            <a:tailEnd/>
          </a:ln>
        </p:spPr>
        <p:txBody>
          <a:bodyPr wrap="none">
            <a:prstTxWarp prst="textNoShape">
              <a:avLst/>
            </a:prstTxWarp>
            <a:spAutoFit/>
          </a:bodyPr>
          <a:lstStyle/>
          <a:p>
            <a:r>
              <a:rPr lang="en-US" sz="1400">
                <a:solidFill>
                  <a:schemeClr val="tx1"/>
                </a:solidFill>
              </a:rPr>
              <a:t>Bellini et al. 2009, A&amp;A, 507, 1393</a:t>
            </a:r>
            <a:endParaRPr lang="it-IT" sz="1400">
              <a:solidFill>
                <a:schemeClr val="tx1"/>
              </a:solidFill>
            </a:endParaRPr>
          </a:p>
        </p:txBody>
      </p:sp>
    </p:spTree>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olo 1"/>
          <p:cNvSpPr>
            <a:spLocks noGrp="1"/>
          </p:cNvSpPr>
          <p:nvPr>
            <p:ph type="ctrTitle"/>
          </p:nvPr>
        </p:nvSpPr>
        <p:spPr>
          <a:xfrm>
            <a:off x="179512" y="0"/>
            <a:ext cx="8748464" cy="748800"/>
          </a:xfrm>
        </p:spPr>
        <p:txBody>
          <a:bodyPr>
            <a:normAutofit/>
          </a:bodyPr>
          <a:lstStyle/>
          <a:p>
            <a:pPr algn="l"/>
            <a:r>
              <a:rPr lang="it-IT" sz="3600" b="1" dirty="0" err="1" smtClean="0">
                <a:solidFill>
                  <a:srgbClr val="FF0000"/>
                </a:solidFill>
                <a:latin typeface="Arial" pitchFamily="34" charset="0"/>
                <a:cs typeface="Arial" pitchFamily="34" charset="0"/>
              </a:rPr>
              <a:t>Lithium</a:t>
            </a:r>
            <a:r>
              <a:rPr lang="it-IT" sz="3600" b="1" dirty="0" smtClean="0">
                <a:solidFill>
                  <a:srgbClr val="FF0000"/>
                </a:solidFill>
                <a:latin typeface="Arial" pitchFamily="34" charset="0"/>
                <a:cs typeface="Arial" pitchFamily="34" charset="0"/>
              </a:rPr>
              <a:t> and </a:t>
            </a:r>
            <a:r>
              <a:rPr lang="it-IT" sz="3600" b="1" dirty="0" err="1" smtClean="0">
                <a:solidFill>
                  <a:srgbClr val="FF0000"/>
                </a:solidFill>
                <a:latin typeface="Arial" pitchFamily="34" charset="0"/>
                <a:cs typeface="Arial" pitchFamily="34" charset="0"/>
              </a:rPr>
              <a:t>beryllium</a:t>
            </a:r>
            <a:r>
              <a:rPr lang="it-IT" sz="3600" b="1" dirty="0" smtClean="0">
                <a:solidFill>
                  <a:srgbClr val="FF0000"/>
                </a:solidFill>
                <a:latin typeface="Arial" pitchFamily="34" charset="0"/>
                <a:cs typeface="Arial" pitchFamily="34" charset="0"/>
              </a:rPr>
              <a:t> in open </a:t>
            </a:r>
            <a:r>
              <a:rPr lang="it-IT" sz="3600" b="1" dirty="0" err="1" smtClean="0">
                <a:solidFill>
                  <a:srgbClr val="FF0000"/>
                </a:solidFill>
                <a:latin typeface="Arial" pitchFamily="34" charset="0"/>
                <a:cs typeface="Arial" pitchFamily="34" charset="0"/>
              </a:rPr>
              <a:t>clusters</a:t>
            </a:r>
            <a:endParaRPr lang="it-IT" sz="3600" b="1" dirty="0">
              <a:solidFill>
                <a:srgbClr val="FF0000"/>
              </a:solidFill>
              <a:latin typeface="Arial" pitchFamily="34" charset="0"/>
              <a:cs typeface="Arial" pitchFamily="34" charset="0"/>
            </a:endParaRPr>
          </a:p>
        </p:txBody>
      </p:sp>
      <p:sp>
        <p:nvSpPr>
          <p:cNvPr id="3" name="Sottotitolo 2"/>
          <p:cNvSpPr>
            <a:spLocks noGrp="1"/>
          </p:cNvSpPr>
          <p:nvPr>
            <p:ph type="subTitle" idx="1"/>
          </p:nvPr>
        </p:nvSpPr>
        <p:spPr>
          <a:xfrm>
            <a:off x="179512" y="1196752"/>
            <a:ext cx="8784976" cy="1980000"/>
          </a:xfrm>
        </p:spPr>
        <p:txBody>
          <a:bodyPr>
            <a:noAutofit/>
          </a:bodyPr>
          <a:lstStyle/>
          <a:p>
            <a:pPr algn="l">
              <a:buClr>
                <a:srgbClr val="FF0000"/>
              </a:buClr>
              <a:buSzPct val="121000"/>
              <a:buFont typeface="Arial" pitchFamily="34" charset="0"/>
              <a:buChar char="•"/>
            </a:pPr>
            <a:r>
              <a:rPr lang="it-IT" sz="2400" dirty="0" smtClean="0">
                <a:latin typeface="Arial" pitchFamily="34" charset="0"/>
                <a:cs typeface="Arial" pitchFamily="34" charset="0"/>
              </a:rPr>
              <a:t> </a:t>
            </a:r>
            <a:r>
              <a:rPr lang="it-IT" sz="2300" b="1" dirty="0" err="1" smtClean="0">
                <a:solidFill>
                  <a:schemeClr val="bg2">
                    <a:lumMod val="25000"/>
                  </a:schemeClr>
                </a:solidFill>
                <a:latin typeface="Arial" pitchFamily="34" charset="0"/>
                <a:cs typeface="Arial" pitchFamily="34" charset="0"/>
              </a:rPr>
              <a:t>Internal</a:t>
            </a:r>
            <a:r>
              <a:rPr lang="it-IT" sz="2300" b="1" dirty="0" smtClean="0">
                <a:solidFill>
                  <a:schemeClr val="bg2">
                    <a:lumMod val="25000"/>
                  </a:schemeClr>
                </a:solidFill>
                <a:latin typeface="Arial" pitchFamily="34" charset="0"/>
                <a:cs typeface="Arial" pitchFamily="34" charset="0"/>
              </a:rPr>
              <a:t> mixing in </a:t>
            </a:r>
            <a:r>
              <a:rPr lang="it-IT" sz="2300" b="1" dirty="0" err="1" smtClean="0">
                <a:solidFill>
                  <a:schemeClr val="bg2">
                    <a:lumMod val="25000"/>
                  </a:schemeClr>
                </a:solidFill>
                <a:latin typeface="Arial" pitchFamily="34" charset="0"/>
                <a:cs typeface="Arial" pitchFamily="34" charset="0"/>
              </a:rPr>
              <a:t>stars</a:t>
            </a:r>
            <a:r>
              <a:rPr lang="it-IT" sz="2300" b="1" dirty="0" smtClean="0">
                <a:solidFill>
                  <a:schemeClr val="bg2">
                    <a:lumMod val="25000"/>
                  </a:schemeClr>
                </a:solidFill>
                <a:latin typeface="Arial" pitchFamily="34" charset="0"/>
                <a:cs typeface="Arial" pitchFamily="34" charset="0"/>
              </a:rPr>
              <a:t> </a:t>
            </a:r>
            <a:r>
              <a:rPr lang="it-IT" sz="2300" dirty="0" smtClean="0">
                <a:solidFill>
                  <a:schemeClr val="tx1">
                    <a:lumMod val="65000"/>
                    <a:lumOff val="35000"/>
                  </a:schemeClr>
                </a:solidFill>
                <a:latin typeface="Arial" pitchFamily="34" charset="0"/>
                <a:cs typeface="Arial" pitchFamily="34" charset="0"/>
              </a:rPr>
              <a:t>(</a:t>
            </a:r>
            <a:r>
              <a:rPr lang="it-IT" sz="2300" dirty="0" err="1" smtClean="0">
                <a:solidFill>
                  <a:schemeClr val="tx1">
                    <a:lumMod val="65000"/>
                    <a:lumOff val="35000"/>
                  </a:schemeClr>
                </a:solidFill>
                <a:latin typeface="Arial" pitchFamily="34" charset="0"/>
                <a:cs typeface="Arial" pitchFamily="34" charset="0"/>
              </a:rPr>
              <a:t>e.g</a:t>
            </a:r>
            <a:r>
              <a:rPr lang="it-IT" sz="2300" dirty="0" smtClean="0">
                <a:solidFill>
                  <a:schemeClr val="tx1">
                    <a:lumMod val="65000"/>
                    <a:lumOff val="35000"/>
                  </a:schemeClr>
                </a:solidFill>
                <a:latin typeface="Arial" pitchFamily="34" charset="0"/>
                <a:cs typeface="Arial" pitchFamily="34" charset="0"/>
              </a:rPr>
              <a:t>, </a:t>
            </a:r>
            <a:r>
              <a:rPr lang="it-IT" sz="2300" dirty="0" err="1" smtClean="0">
                <a:solidFill>
                  <a:schemeClr val="tx1">
                    <a:lumMod val="65000"/>
                    <a:lumOff val="35000"/>
                  </a:schemeClr>
                </a:solidFill>
                <a:latin typeface="Arial" pitchFamily="34" charset="0"/>
                <a:cs typeface="Arial" pitchFamily="34" charset="0"/>
              </a:rPr>
              <a:t>Randich</a:t>
            </a:r>
            <a:r>
              <a:rPr lang="it-IT" sz="2300" dirty="0" smtClean="0">
                <a:solidFill>
                  <a:schemeClr val="tx1">
                    <a:lumMod val="65000"/>
                    <a:lumOff val="35000"/>
                  </a:schemeClr>
                </a:solidFill>
                <a:latin typeface="Arial" pitchFamily="34" charset="0"/>
                <a:cs typeface="Arial" pitchFamily="34" charset="0"/>
              </a:rPr>
              <a:t> </a:t>
            </a:r>
            <a:r>
              <a:rPr lang="it-IT" sz="2300" dirty="0" err="1" smtClean="0">
                <a:solidFill>
                  <a:schemeClr val="tx1">
                    <a:lumMod val="65000"/>
                    <a:lumOff val="35000"/>
                  </a:schemeClr>
                </a:solidFill>
                <a:latin typeface="Arial" pitchFamily="34" charset="0"/>
                <a:cs typeface="Arial" pitchFamily="34" charset="0"/>
              </a:rPr>
              <a:t>et</a:t>
            </a:r>
            <a:r>
              <a:rPr lang="it-IT" sz="2300" dirty="0" smtClean="0">
                <a:solidFill>
                  <a:schemeClr val="tx1">
                    <a:lumMod val="65000"/>
                    <a:lumOff val="35000"/>
                  </a:schemeClr>
                </a:solidFill>
                <a:latin typeface="Arial" pitchFamily="34" charset="0"/>
                <a:cs typeface="Arial" pitchFamily="34" charset="0"/>
              </a:rPr>
              <a:t> al. 2000, 2002, 2007,2009; </a:t>
            </a:r>
            <a:r>
              <a:rPr lang="it-IT" sz="2300" dirty="0" err="1" smtClean="0">
                <a:solidFill>
                  <a:schemeClr val="tx1">
                    <a:lumMod val="65000"/>
                    <a:lumOff val="35000"/>
                  </a:schemeClr>
                </a:solidFill>
                <a:latin typeface="Arial" pitchFamily="34" charset="0"/>
                <a:cs typeface="Arial" pitchFamily="34" charset="0"/>
              </a:rPr>
              <a:t>Pasquini</a:t>
            </a:r>
            <a:r>
              <a:rPr lang="it-IT" sz="2300" dirty="0" smtClean="0">
                <a:solidFill>
                  <a:schemeClr val="tx1">
                    <a:lumMod val="65000"/>
                    <a:lumOff val="35000"/>
                  </a:schemeClr>
                </a:solidFill>
                <a:latin typeface="Arial" pitchFamily="34" charset="0"/>
                <a:cs typeface="Arial" pitchFamily="34" charset="0"/>
              </a:rPr>
              <a:t> </a:t>
            </a:r>
            <a:r>
              <a:rPr lang="it-IT" sz="2300" dirty="0" err="1" smtClean="0">
                <a:solidFill>
                  <a:schemeClr val="tx1">
                    <a:lumMod val="65000"/>
                    <a:lumOff val="35000"/>
                  </a:schemeClr>
                </a:solidFill>
                <a:latin typeface="Arial" pitchFamily="34" charset="0"/>
                <a:cs typeface="Arial" pitchFamily="34" charset="0"/>
              </a:rPr>
              <a:t>et</a:t>
            </a:r>
            <a:r>
              <a:rPr lang="it-IT" sz="2300" dirty="0" smtClean="0">
                <a:solidFill>
                  <a:schemeClr val="tx1">
                    <a:lumMod val="65000"/>
                    <a:lumOff val="35000"/>
                  </a:schemeClr>
                </a:solidFill>
                <a:latin typeface="Arial" pitchFamily="34" charset="0"/>
                <a:cs typeface="Arial" pitchFamily="34" charset="0"/>
              </a:rPr>
              <a:t> al 1997, 2001; </a:t>
            </a:r>
            <a:r>
              <a:rPr lang="it-IT" sz="2300" dirty="0" err="1" smtClean="0">
                <a:solidFill>
                  <a:schemeClr val="tx1">
                    <a:lumMod val="65000"/>
                    <a:lumOff val="35000"/>
                  </a:schemeClr>
                </a:solidFill>
                <a:latin typeface="Arial" pitchFamily="34" charset="0"/>
                <a:cs typeface="Arial" pitchFamily="34" charset="0"/>
              </a:rPr>
              <a:t>Sestito</a:t>
            </a:r>
            <a:r>
              <a:rPr lang="it-IT" sz="2300" dirty="0" smtClean="0">
                <a:solidFill>
                  <a:schemeClr val="tx1">
                    <a:lumMod val="65000"/>
                    <a:lumOff val="35000"/>
                  </a:schemeClr>
                </a:solidFill>
                <a:latin typeface="Arial" pitchFamily="34" charset="0"/>
                <a:cs typeface="Arial" pitchFamily="34" charset="0"/>
              </a:rPr>
              <a:t> </a:t>
            </a:r>
            <a:r>
              <a:rPr lang="it-IT" sz="2300" dirty="0" err="1" smtClean="0">
                <a:solidFill>
                  <a:schemeClr val="tx1">
                    <a:lumMod val="65000"/>
                    <a:lumOff val="35000"/>
                  </a:schemeClr>
                </a:solidFill>
                <a:latin typeface="Arial" pitchFamily="34" charset="0"/>
                <a:cs typeface="Arial" pitchFamily="34" charset="0"/>
              </a:rPr>
              <a:t>et</a:t>
            </a:r>
            <a:r>
              <a:rPr lang="it-IT" sz="2300" dirty="0" smtClean="0">
                <a:solidFill>
                  <a:schemeClr val="tx1">
                    <a:lumMod val="65000"/>
                    <a:lumOff val="35000"/>
                  </a:schemeClr>
                </a:solidFill>
                <a:latin typeface="Arial" pitchFamily="34" charset="0"/>
                <a:cs typeface="Arial" pitchFamily="34" charset="0"/>
              </a:rPr>
              <a:t> al. 2005)</a:t>
            </a:r>
          </a:p>
          <a:p>
            <a:pPr algn="l">
              <a:buClr>
                <a:srgbClr val="FF0000"/>
              </a:buClr>
              <a:buSzPct val="121000"/>
              <a:buFont typeface="Arial" pitchFamily="34" charset="0"/>
              <a:buChar char="•"/>
            </a:pPr>
            <a:r>
              <a:rPr lang="it-IT" sz="2300" dirty="0" smtClean="0">
                <a:latin typeface="Arial" pitchFamily="34" charset="0"/>
                <a:cs typeface="Arial" pitchFamily="34" charset="0"/>
              </a:rPr>
              <a:t> </a:t>
            </a:r>
            <a:r>
              <a:rPr lang="it-IT" sz="2300" b="1" dirty="0" err="1" smtClean="0">
                <a:solidFill>
                  <a:schemeClr val="bg2">
                    <a:lumMod val="25000"/>
                  </a:schemeClr>
                </a:solidFill>
                <a:latin typeface="Arial" pitchFamily="34" charset="0"/>
                <a:cs typeface="Arial" pitchFamily="34" charset="0"/>
              </a:rPr>
              <a:t>Membership</a:t>
            </a:r>
            <a:r>
              <a:rPr lang="it-IT" sz="2300" dirty="0" smtClean="0">
                <a:solidFill>
                  <a:schemeClr val="bg2">
                    <a:lumMod val="25000"/>
                  </a:schemeClr>
                </a:solidFill>
                <a:latin typeface="Arial" pitchFamily="34" charset="0"/>
                <a:cs typeface="Arial" pitchFamily="34" charset="0"/>
              </a:rPr>
              <a:t> </a:t>
            </a:r>
            <a:r>
              <a:rPr lang="it-IT" sz="2300" dirty="0" smtClean="0">
                <a:solidFill>
                  <a:schemeClr val="tx1">
                    <a:lumMod val="65000"/>
                    <a:lumOff val="35000"/>
                  </a:schemeClr>
                </a:solidFill>
                <a:latin typeface="Arial" pitchFamily="34" charset="0"/>
                <a:cs typeface="Arial" pitchFamily="34" charset="0"/>
              </a:rPr>
              <a:t>(e.g., </a:t>
            </a:r>
            <a:r>
              <a:rPr lang="it-IT" sz="2300" dirty="0" err="1" smtClean="0">
                <a:solidFill>
                  <a:schemeClr val="tx1">
                    <a:lumMod val="65000"/>
                    <a:lumOff val="35000"/>
                  </a:schemeClr>
                </a:solidFill>
                <a:latin typeface="Arial" pitchFamily="34" charset="0"/>
                <a:cs typeface="Arial" pitchFamily="34" charset="0"/>
              </a:rPr>
              <a:t>Randich</a:t>
            </a:r>
            <a:r>
              <a:rPr lang="it-IT" sz="2300" dirty="0" smtClean="0">
                <a:solidFill>
                  <a:schemeClr val="tx1">
                    <a:lumMod val="65000"/>
                    <a:lumOff val="35000"/>
                  </a:schemeClr>
                </a:solidFill>
                <a:latin typeface="Arial" pitchFamily="34" charset="0"/>
                <a:cs typeface="Arial" pitchFamily="34" charset="0"/>
              </a:rPr>
              <a:t> </a:t>
            </a:r>
            <a:r>
              <a:rPr lang="it-IT" sz="2300" dirty="0" err="1" smtClean="0">
                <a:solidFill>
                  <a:schemeClr val="tx1">
                    <a:lumMod val="65000"/>
                    <a:lumOff val="35000"/>
                  </a:schemeClr>
                </a:solidFill>
                <a:latin typeface="Arial" pitchFamily="34" charset="0"/>
                <a:cs typeface="Arial" pitchFamily="34" charset="0"/>
              </a:rPr>
              <a:t>et</a:t>
            </a:r>
            <a:r>
              <a:rPr lang="it-IT" sz="2300" dirty="0" smtClean="0">
                <a:solidFill>
                  <a:schemeClr val="tx1">
                    <a:lumMod val="65000"/>
                    <a:lumOff val="35000"/>
                  </a:schemeClr>
                </a:solidFill>
                <a:latin typeface="Arial" pitchFamily="34" charset="0"/>
                <a:cs typeface="Arial" pitchFamily="34" charset="0"/>
              </a:rPr>
              <a:t> al. 1997, 2001; Sacco </a:t>
            </a:r>
            <a:r>
              <a:rPr lang="it-IT" sz="2300" dirty="0" err="1" smtClean="0">
                <a:solidFill>
                  <a:schemeClr val="tx1">
                    <a:lumMod val="65000"/>
                    <a:lumOff val="35000"/>
                  </a:schemeClr>
                </a:solidFill>
                <a:latin typeface="Arial" pitchFamily="34" charset="0"/>
                <a:cs typeface="Arial" pitchFamily="34" charset="0"/>
              </a:rPr>
              <a:t>et</a:t>
            </a:r>
            <a:r>
              <a:rPr lang="it-IT" sz="2300" dirty="0" smtClean="0">
                <a:solidFill>
                  <a:schemeClr val="tx1">
                    <a:lumMod val="65000"/>
                    <a:lumOff val="35000"/>
                  </a:schemeClr>
                </a:solidFill>
                <a:latin typeface="Arial" pitchFamily="34" charset="0"/>
                <a:cs typeface="Arial" pitchFamily="34" charset="0"/>
              </a:rPr>
              <a:t> al. 2008)</a:t>
            </a:r>
          </a:p>
          <a:p>
            <a:pPr algn="l">
              <a:buClr>
                <a:srgbClr val="FF0000"/>
              </a:buClr>
              <a:buSzPct val="121000"/>
              <a:buFont typeface="Arial" pitchFamily="34" charset="0"/>
              <a:buChar char="•"/>
            </a:pPr>
            <a:r>
              <a:rPr lang="it-IT" sz="2300" dirty="0" smtClean="0">
                <a:latin typeface="Arial" pitchFamily="34" charset="0"/>
                <a:cs typeface="Arial" pitchFamily="34" charset="0"/>
              </a:rPr>
              <a:t> </a:t>
            </a:r>
            <a:r>
              <a:rPr lang="it-IT" sz="2300" b="1" dirty="0" err="1" smtClean="0">
                <a:solidFill>
                  <a:schemeClr val="bg2">
                    <a:lumMod val="25000"/>
                  </a:schemeClr>
                </a:solidFill>
                <a:latin typeface="Arial" pitchFamily="34" charset="0"/>
                <a:cs typeface="Arial" pitchFamily="34" charset="0"/>
              </a:rPr>
              <a:t>Age</a:t>
            </a:r>
            <a:r>
              <a:rPr lang="it-IT" sz="2300" b="1" dirty="0" smtClean="0">
                <a:solidFill>
                  <a:schemeClr val="bg2">
                    <a:lumMod val="25000"/>
                  </a:schemeClr>
                </a:solidFill>
                <a:latin typeface="Arial" pitchFamily="34" charset="0"/>
                <a:cs typeface="Arial" pitchFamily="34" charset="0"/>
              </a:rPr>
              <a:t> </a:t>
            </a:r>
            <a:r>
              <a:rPr lang="it-IT" sz="2300" b="1" dirty="0" err="1" smtClean="0">
                <a:solidFill>
                  <a:schemeClr val="bg2">
                    <a:lumMod val="25000"/>
                  </a:schemeClr>
                </a:solidFill>
                <a:latin typeface="Arial" pitchFamily="34" charset="0"/>
                <a:cs typeface="Arial" pitchFamily="34" charset="0"/>
              </a:rPr>
              <a:t>dating</a:t>
            </a:r>
            <a:r>
              <a:rPr lang="it-IT" sz="2300" b="1" dirty="0" smtClean="0">
                <a:solidFill>
                  <a:schemeClr val="bg2">
                    <a:lumMod val="25000"/>
                  </a:schemeClr>
                </a:solidFill>
                <a:latin typeface="Arial" pitchFamily="34" charset="0"/>
                <a:cs typeface="Arial" pitchFamily="34" charset="0"/>
              </a:rPr>
              <a:t> </a:t>
            </a:r>
            <a:r>
              <a:rPr lang="it-IT" sz="2300" dirty="0" smtClean="0">
                <a:solidFill>
                  <a:schemeClr val="tx1">
                    <a:lumMod val="65000"/>
                    <a:lumOff val="35000"/>
                  </a:schemeClr>
                </a:solidFill>
                <a:latin typeface="Arial" pitchFamily="34" charset="0"/>
                <a:cs typeface="Arial" pitchFamily="34" charset="0"/>
              </a:rPr>
              <a:t>(Palla </a:t>
            </a:r>
            <a:r>
              <a:rPr lang="it-IT" sz="2300" dirty="0" err="1" smtClean="0">
                <a:solidFill>
                  <a:schemeClr val="tx1">
                    <a:lumMod val="65000"/>
                    <a:lumOff val="35000"/>
                  </a:schemeClr>
                </a:solidFill>
                <a:latin typeface="Arial" pitchFamily="34" charset="0"/>
                <a:cs typeface="Arial" pitchFamily="34" charset="0"/>
              </a:rPr>
              <a:t>et</a:t>
            </a:r>
            <a:r>
              <a:rPr lang="it-IT" sz="2300" dirty="0" smtClean="0">
                <a:solidFill>
                  <a:schemeClr val="tx1">
                    <a:lumMod val="65000"/>
                    <a:lumOff val="35000"/>
                  </a:schemeClr>
                </a:solidFill>
                <a:latin typeface="Arial" pitchFamily="34" charset="0"/>
                <a:cs typeface="Arial" pitchFamily="34" charset="0"/>
              </a:rPr>
              <a:t> al. 2005, 2007; Manzi </a:t>
            </a:r>
            <a:r>
              <a:rPr lang="it-IT" sz="2300" dirty="0" err="1" smtClean="0">
                <a:solidFill>
                  <a:schemeClr val="tx1">
                    <a:lumMod val="65000"/>
                    <a:lumOff val="35000"/>
                  </a:schemeClr>
                </a:solidFill>
                <a:latin typeface="Arial" pitchFamily="34" charset="0"/>
                <a:cs typeface="Arial" pitchFamily="34" charset="0"/>
              </a:rPr>
              <a:t>et</a:t>
            </a:r>
            <a:r>
              <a:rPr lang="it-IT" sz="2300" dirty="0" smtClean="0">
                <a:solidFill>
                  <a:schemeClr val="tx1">
                    <a:lumMod val="65000"/>
                    <a:lumOff val="35000"/>
                  </a:schemeClr>
                </a:solidFill>
                <a:latin typeface="Arial" pitchFamily="34" charset="0"/>
                <a:cs typeface="Arial" pitchFamily="34" charset="0"/>
              </a:rPr>
              <a:t> al. 2008; Sacco </a:t>
            </a:r>
            <a:r>
              <a:rPr lang="it-IT" sz="2300" dirty="0" err="1" smtClean="0">
                <a:solidFill>
                  <a:schemeClr val="tx1">
                    <a:lumMod val="65000"/>
                    <a:lumOff val="35000"/>
                  </a:schemeClr>
                </a:solidFill>
                <a:latin typeface="Arial" pitchFamily="34" charset="0"/>
                <a:cs typeface="Arial" pitchFamily="34" charset="0"/>
              </a:rPr>
              <a:t>et</a:t>
            </a:r>
            <a:r>
              <a:rPr lang="it-IT" sz="2300" dirty="0" smtClean="0">
                <a:solidFill>
                  <a:schemeClr val="tx1">
                    <a:lumMod val="65000"/>
                    <a:lumOff val="35000"/>
                  </a:schemeClr>
                </a:solidFill>
                <a:latin typeface="Arial" pitchFamily="34" charset="0"/>
                <a:cs typeface="Arial" pitchFamily="34" charset="0"/>
              </a:rPr>
              <a:t> al. 2008; </a:t>
            </a:r>
            <a:r>
              <a:rPr lang="it-IT" sz="2300" dirty="0" err="1" smtClean="0">
                <a:solidFill>
                  <a:schemeClr val="tx1">
                    <a:lumMod val="65000"/>
                    <a:lumOff val="35000"/>
                  </a:schemeClr>
                </a:solidFill>
                <a:latin typeface="Arial" pitchFamily="34" charset="0"/>
                <a:cs typeface="Arial" pitchFamily="34" charset="0"/>
              </a:rPr>
              <a:t>Randich</a:t>
            </a:r>
            <a:r>
              <a:rPr lang="it-IT" sz="2300" dirty="0" smtClean="0">
                <a:solidFill>
                  <a:schemeClr val="tx1">
                    <a:lumMod val="65000"/>
                    <a:lumOff val="35000"/>
                  </a:schemeClr>
                </a:solidFill>
                <a:latin typeface="Arial" pitchFamily="34" charset="0"/>
                <a:cs typeface="Arial" pitchFamily="34" charset="0"/>
              </a:rPr>
              <a:t> 2009)</a:t>
            </a:r>
            <a:endParaRPr lang="it-IT" sz="2300" dirty="0">
              <a:solidFill>
                <a:schemeClr val="tx1">
                  <a:lumMod val="65000"/>
                  <a:lumOff val="35000"/>
                </a:schemeClr>
              </a:solidFill>
              <a:latin typeface="Arial" pitchFamily="34" charset="0"/>
              <a:cs typeface="Arial" pitchFamily="34" charset="0"/>
            </a:endParaRPr>
          </a:p>
        </p:txBody>
      </p:sp>
      <p:sp>
        <p:nvSpPr>
          <p:cNvPr id="4" name="CasellaDiTesto 3"/>
          <p:cNvSpPr txBox="1"/>
          <p:nvPr/>
        </p:nvSpPr>
        <p:spPr>
          <a:xfrm>
            <a:off x="1475656" y="764704"/>
            <a:ext cx="6169894" cy="461665"/>
          </a:xfrm>
          <a:prstGeom prst="rect">
            <a:avLst/>
          </a:prstGeom>
          <a:noFill/>
        </p:spPr>
        <p:txBody>
          <a:bodyPr wrap="none" rtlCol="0">
            <a:spAutoFit/>
          </a:bodyPr>
          <a:lstStyle/>
          <a:p>
            <a:r>
              <a:rPr lang="it-IT" sz="2400" dirty="0" smtClean="0">
                <a:solidFill>
                  <a:srgbClr val="0000CC"/>
                </a:solidFill>
                <a:latin typeface="Arial" pitchFamily="34" charset="0"/>
                <a:cs typeface="Arial" pitchFamily="34" charset="0"/>
                <a:hlinkClick r:id="rId2"/>
              </a:rPr>
              <a:t>CASPEC@3.6</a:t>
            </a:r>
            <a:r>
              <a:rPr lang="it-IT" sz="2400" dirty="0" smtClean="0">
                <a:solidFill>
                  <a:srgbClr val="0000CC"/>
                </a:solidFill>
                <a:latin typeface="Arial" pitchFamily="34" charset="0"/>
                <a:cs typeface="Arial" pitchFamily="34" charset="0"/>
              </a:rPr>
              <a:t>, UVES and FLAMES on VLT</a:t>
            </a:r>
            <a:endParaRPr lang="it-IT" sz="2400" dirty="0">
              <a:solidFill>
                <a:srgbClr val="0000CC"/>
              </a:solidFill>
              <a:latin typeface="Arial" pitchFamily="34" charset="0"/>
              <a:cs typeface="Arial" pitchFamily="34" charset="0"/>
            </a:endParaRPr>
          </a:p>
        </p:txBody>
      </p:sp>
      <p:sp>
        <p:nvSpPr>
          <p:cNvPr id="5" name="CasellaDiTesto 4"/>
          <p:cNvSpPr txBox="1"/>
          <p:nvPr/>
        </p:nvSpPr>
        <p:spPr>
          <a:xfrm>
            <a:off x="0" y="3284984"/>
            <a:ext cx="8509061" cy="523220"/>
          </a:xfrm>
          <a:prstGeom prst="rect">
            <a:avLst/>
          </a:prstGeom>
          <a:noFill/>
        </p:spPr>
        <p:txBody>
          <a:bodyPr wrap="none" rtlCol="0">
            <a:spAutoFit/>
          </a:bodyPr>
          <a:lstStyle/>
          <a:p>
            <a:r>
              <a:rPr lang="it-IT" sz="2800" b="1" dirty="0" smtClean="0">
                <a:solidFill>
                  <a:srgbClr val="0000CC"/>
                </a:solidFill>
                <a:latin typeface="Arial" pitchFamily="34" charset="0"/>
                <a:cs typeface="Arial" pitchFamily="34" charset="0"/>
              </a:rPr>
              <a:t>Li depletion and SFH in the </a:t>
            </a:r>
            <a:r>
              <a:rPr lang="it-IT" sz="2800" b="1" dirty="0" err="1" smtClean="0">
                <a:solidFill>
                  <a:srgbClr val="0000CC"/>
                </a:solidFill>
                <a:latin typeface="Arial" pitchFamily="34" charset="0"/>
                <a:cs typeface="Arial" pitchFamily="34" charset="0"/>
              </a:rPr>
              <a:t>Orion</a:t>
            </a:r>
            <a:r>
              <a:rPr lang="it-IT" sz="2800" b="1" dirty="0" smtClean="0">
                <a:solidFill>
                  <a:srgbClr val="0000CC"/>
                </a:solidFill>
                <a:latin typeface="Arial" pitchFamily="34" charset="0"/>
                <a:cs typeface="Arial" pitchFamily="34" charset="0"/>
              </a:rPr>
              <a:t> Nebula Cluster</a:t>
            </a:r>
            <a:endParaRPr lang="it-IT" sz="2800" b="1" dirty="0">
              <a:solidFill>
                <a:srgbClr val="0000CC"/>
              </a:solidFill>
              <a:latin typeface="Arial" pitchFamily="34" charset="0"/>
              <a:cs typeface="Arial" pitchFamily="34" charset="0"/>
            </a:endParaRPr>
          </a:p>
        </p:txBody>
      </p:sp>
      <p:pic>
        <p:nvPicPr>
          <p:cNvPr id="1026" name="Picture 2"/>
          <p:cNvPicPr>
            <a:picLocks noChangeAspect="1" noChangeArrowheads="1"/>
          </p:cNvPicPr>
          <p:nvPr/>
        </p:nvPicPr>
        <p:blipFill>
          <a:blip r:embed="rId3" cstate="print"/>
          <a:srcRect/>
          <a:stretch>
            <a:fillRect/>
          </a:stretch>
        </p:blipFill>
        <p:spPr bwMode="auto">
          <a:xfrm>
            <a:off x="0" y="3789040"/>
            <a:ext cx="4675827" cy="2901600"/>
          </a:xfrm>
          <a:prstGeom prst="rect">
            <a:avLst/>
          </a:prstGeom>
          <a:noFill/>
          <a:ln w="9525">
            <a:noFill/>
            <a:miter lim="800000"/>
            <a:headEnd/>
            <a:tailEnd/>
          </a:ln>
        </p:spPr>
      </p:pic>
      <p:sp>
        <p:nvSpPr>
          <p:cNvPr id="7" name="CasellaDiTesto 6"/>
          <p:cNvSpPr txBox="1"/>
          <p:nvPr/>
        </p:nvSpPr>
        <p:spPr>
          <a:xfrm>
            <a:off x="4813548" y="3873749"/>
            <a:ext cx="4139952" cy="2785378"/>
          </a:xfrm>
          <a:prstGeom prst="rect">
            <a:avLst/>
          </a:prstGeom>
          <a:solidFill>
            <a:schemeClr val="bg1">
              <a:lumMod val="65000"/>
            </a:schemeClr>
          </a:solidFill>
        </p:spPr>
        <p:txBody>
          <a:bodyPr wrap="square" rtlCol="0">
            <a:spAutoFit/>
          </a:bodyPr>
          <a:lstStyle/>
          <a:p>
            <a:r>
              <a:rPr lang="it-IT" sz="2500" dirty="0" smtClean="0">
                <a:solidFill>
                  <a:srgbClr val="000099"/>
                </a:solidFill>
                <a:latin typeface="Arial" pitchFamily="34" charset="0"/>
                <a:cs typeface="Arial" pitchFamily="34" charset="0"/>
              </a:rPr>
              <a:t>Li ages </a:t>
            </a:r>
            <a:r>
              <a:rPr lang="it-IT" sz="2500" dirty="0" err="1" smtClean="0">
                <a:solidFill>
                  <a:srgbClr val="000099"/>
                </a:solidFill>
                <a:latin typeface="Arial" pitchFamily="34" charset="0"/>
                <a:cs typeface="Arial" pitchFamily="34" charset="0"/>
              </a:rPr>
              <a:t>similar</a:t>
            </a:r>
            <a:r>
              <a:rPr lang="it-IT" sz="2500" dirty="0" smtClean="0">
                <a:solidFill>
                  <a:srgbClr val="000099"/>
                </a:solidFill>
                <a:latin typeface="Arial" pitchFamily="34" charset="0"/>
                <a:cs typeface="Arial" pitchFamily="34" charset="0"/>
              </a:rPr>
              <a:t> </a:t>
            </a:r>
            <a:r>
              <a:rPr lang="it-IT" sz="2500" dirty="0" err="1" smtClean="0">
                <a:solidFill>
                  <a:srgbClr val="000099"/>
                </a:solidFill>
                <a:latin typeface="Arial" pitchFamily="34" charset="0"/>
                <a:cs typeface="Arial" pitchFamily="34" charset="0"/>
              </a:rPr>
              <a:t>to</a:t>
            </a:r>
            <a:r>
              <a:rPr lang="it-IT" sz="2500" dirty="0" smtClean="0">
                <a:solidFill>
                  <a:srgbClr val="000099"/>
                </a:solidFill>
                <a:latin typeface="Arial" pitchFamily="34" charset="0"/>
                <a:cs typeface="Arial" pitchFamily="34" charset="0"/>
              </a:rPr>
              <a:t> </a:t>
            </a:r>
            <a:r>
              <a:rPr lang="it-IT" sz="2500" dirty="0" err="1" smtClean="0">
                <a:solidFill>
                  <a:srgbClr val="000099"/>
                </a:solidFill>
                <a:latin typeface="Arial" pitchFamily="34" charset="0"/>
                <a:cs typeface="Arial" pitchFamily="34" charset="0"/>
              </a:rPr>
              <a:t>isochronal</a:t>
            </a:r>
            <a:r>
              <a:rPr lang="it-IT" sz="2500" dirty="0" smtClean="0">
                <a:solidFill>
                  <a:srgbClr val="000099"/>
                </a:solidFill>
                <a:latin typeface="Arial" pitchFamily="34" charset="0"/>
                <a:cs typeface="Arial" pitchFamily="34" charset="0"/>
              </a:rPr>
              <a:t> </a:t>
            </a:r>
            <a:r>
              <a:rPr lang="it-IT" sz="2500" dirty="0" err="1" smtClean="0">
                <a:solidFill>
                  <a:srgbClr val="000099"/>
                </a:solidFill>
                <a:latin typeface="Arial" pitchFamily="34" charset="0"/>
                <a:cs typeface="Arial" pitchFamily="34" charset="0"/>
              </a:rPr>
              <a:t>ages</a:t>
            </a:r>
            <a:endParaRPr lang="it-IT" sz="2500" dirty="0" smtClean="0">
              <a:solidFill>
                <a:srgbClr val="000099"/>
              </a:solidFill>
              <a:latin typeface="Arial" pitchFamily="34" charset="0"/>
              <a:cs typeface="Arial" pitchFamily="34" charset="0"/>
            </a:endParaRPr>
          </a:p>
          <a:p>
            <a:r>
              <a:rPr lang="it-IT" sz="2500" dirty="0" smtClean="0">
                <a:solidFill>
                  <a:srgbClr val="000099"/>
                </a:solidFill>
                <a:latin typeface="Arial" pitchFamily="34" charset="0"/>
                <a:cs typeface="Arial" pitchFamily="34" charset="0"/>
                <a:sym typeface="Wingdings" pitchFamily="2" charset="2"/>
              </a:rPr>
              <a:t> </a:t>
            </a:r>
            <a:r>
              <a:rPr lang="it-IT" sz="2500" dirty="0" err="1" smtClean="0">
                <a:solidFill>
                  <a:srgbClr val="000099"/>
                </a:solidFill>
                <a:latin typeface="Arial" pitchFamily="34" charset="0"/>
                <a:cs typeface="Arial" pitchFamily="34" charset="0"/>
              </a:rPr>
              <a:t>independent</a:t>
            </a:r>
            <a:r>
              <a:rPr lang="it-IT" sz="2500" dirty="0" smtClean="0">
                <a:solidFill>
                  <a:srgbClr val="000099"/>
                </a:solidFill>
                <a:latin typeface="Arial" pitchFamily="34" charset="0"/>
                <a:cs typeface="Arial" pitchFamily="34" charset="0"/>
                <a:sym typeface="Wingdings" pitchFamily="2" charset="2"/>
              </a:rPr>
              <a:t> </a:t>
            </a:r>
            <a:r>
              <a:rPr lang="it-IT" sz="2500" dirty="0" err="1" smtClean="0">
                <a:solidFill>
                  <a:srgbClr val="000099"/>
                </a:solidFill>
                <a:latin typeface="Arial" pitchFamily="34" charset="0"/>
                <a:cs typeface="Arial" pitchFamily="34" charset="0"/>
                <a:sym typeface="Wingdings" pitchFamily="2" charset="2"/>
              </a:rPr>
              <a:t>support</a:t>
            </a:r>
            <a:r>
              <a:rPr lang="it-IT" sz="2500" dirty="0" smtClean="0">
                <a:solidFill>
                  <a:srgbClr val="000099"/>
                </a:solidFill>
                <a:latin typeface="Arial" pitchFamily="34" charset="0"/>
                <a:cs typeface="Arial" pitchFamily="34" charset="0"/>
                <a:sym typeface="Wingdings" pitchFamily="2" charset="2"/>
              </a:rPr>
              <a:t> </a:t>
            </a:r>
            <a:r>
              <a:rPr lang="it-IT" sz="2500" dirty="0" err="1" smtClean="0">
                <a:solidFill>
                  <a:srgbClr val="000099"/>
                </a:solidFill>
                <a:latin typeface="Arial" pitchFamily="34" charset="0"/>
                <a:cs typeface="Arial" pitchFamily="34" charset="0"/>
                <a:sym typeface="Wingdings" pitchFamily="2" charset="2"/>
              </a:rPr>
              <a:t>to</a:t>
            </a:r>
            <a:r>
              <a:rPr lang="it-IT" sz="2500" dirty="0" smtClean="0">
                <a:solidFill>
                  <a:srgbClr val="000099"/>
                </a:solidFill>
                <a:latin typeface="Arial" pitchFamily="34" charset="0"/>
                <a:cs typeface="Arial" pitchFamily="34" charset="0"/>
                <a:sym typeface="Wingdings" pitchFamily="2" charset="2"/>
              </a:rPr>
              <a:t> </a:t>
            </a:r>
            <a:r>
              <a:rPr lang="it-IT" sz="2500" dirty="0" err="1" smtClean="0">
                <a:solidFill>
                  <a:srgbClr val="000099"/>
                </a:solidFill>
                <a:latin typeface="Arial" pitchFamily="34" charset="0"/>
                <a:cs typeface="Arial" pitchFamily="34" charset="0"/>
                <a:sym typeface="Wingdings" pitchFamily="2" charset="2"/>
              </a:rPr>
              <a:t>age</a:t>
            </a:r>
            <a:r>
              <a:rPr lang="it-IT" sz="2500" dirty="0" smtClean="0">
                <a:solidFill>
                  <a:srgbClr val="000099"/>
                </a:solidFill>
                <a:latin typeface="Arial" pitchFamily="34" charset="0"/>
                <a:cs typeface="Arial" pitchFamily="34" charset="0"/>
                <a:sym typeface="Wingdings" pitchFamily="2" charset="2"/>
              </a:rPr>
              <a:t> spread</a:t>
            </a:r>
          </a:p>
          <a:p>
            <a:pPr>
              <a:buClr>
                <a:srgbClr val="FF0000"/>
              </a:buClr>
              <a:buFont typeface="Wingdings" pitchFamily="2" charset="2"/>
              <a:buChar char="à"/>
            </a:pPr>
            <a:r>
              <a:rPr lang="it-IT" sz="2500" dirty="0" smtClean="0">
                <a:solidFill>
                  <a:srgbClr val="000099"/>
                </a:solidFill>
                <a:latin typeface="Arial" pitchFamily="34" charset="0"/>
                <a:cs typeface="Arial" pitchFamily="34" charset="0"/>
                <a:sym typeface="Wingdings" pitchFamily="2" charset="2"/>
              </a:rPr>
              <a:t> </a:t>
            </a:r>
            <a:r>
              <a:rPr lang="it-IT" sz="2500" dirty="0" err="1" smtClean="0">
                <a:solidFill>
                  <a:srgbClr val="000099"/>
                </a:solidFill>
                <a:latin typeface="Arial" pitchFamily="34" charset="0"/>
                <a:cs typeface="Arial" pitchFamily="34" charset="0"/>
                <a:sym typeface="Wingdings" pitchFamily="2" charset="2"/>
              </a:rPr>
              <a:t>History</a:t>
            </a:r>
            <a:r>
              <a:rPr lang="it-IT" sz="2500" dirty="0" smtClean="0">
                <a:solidFill>
                  <a:srgbClr val="000099"/>
                </a:solidFill>
                <a:latin typeface="Arial" pitchFamily="34" charset="0"/>
                <a:cs typeface="Arial" pitchFamily="34" charset="0"/>
                <a:sym typeface="Wingdings" pitchFamily="2" charset="2"/>
              </a:rPr>
              <a:t> </a:t>
            </a:r>
            <a:r>
              <a:rPr lang="it-IT" sz="2500" dirty="0" err="1" smtClean="0">
                <a:solidFill>
                  <a:srgbClr val="000099"/>
                </a:solidFill>
                <a:latin typeface="Arial" pitchFamily="34" charset="0"/>
                <a:cs typeface="Arial" pitchFamily="34" charset="0"/>
                <a:sym typeface="Wingdings" pitchFamily="2" charset="2"/>
              </a:rPr>
              <a:t>of</a:t>
            </a:r>
            <a:r>
              <a:rPr lang="it-IT" sz="2500" dirty="0" smtClean="0">
                <a:solidFill>
                  <a:srgbClr val="000099"/>
                </a:solidFill>
                <a:latin typeface="Arial" pitchFamily="34" charset="0"/>
                <a:cs typeface="Arial" pitchFamily="34" charset="0"/>
                <a:sym typeface="Wingdings" pitchFamily="2" charset="2"/>
              </a:rPr>
              <a:t> the ONC </a:t>
            </a:r>
            <a:r>
              <a:rPr lang="it-IT" sz="2500" dirty="0" err="1" smtClean="0">
                <a:solidFill>
                  <a:srgbClr val="000099"/>
                </a:solidFill>
                <a:latin typeface="Arial" pitchFamily="34" charset="0"/>
                <a:cs typeface="Arial" pitchFamily="34" charset="0"/>
                <a:sym typeface="Wingdings" pitchFamily="2" charset="2"/>
              </a:rPr>
              <a:t>that</a:t>
            </a:r>
            <a:endParaRPr lang="it-IT" sz="2500" dirty="0" smtClean="0">
              <a:solidFill>
                <a:srgbClr val="000099"/>
              </a:solidFill>
              <a:latin typeface="Arial" pitchFamily="34" charset="0"/>
              <a:cs typeface="Arial" pitchFamily="34" charset="0"/>
              <a:sym typeface="Wingdings" pitchFamily="2" charset="2"/>
            </a:endParaRPr>
          </a:p>
          <a:p>
            <a:r>
              <a:rPr lang="it-IT" sz="2500" dirty="0">
                <a:solidFill>
                  <a:srgbClr val="000099"/>
                </a:solidFill>
                <a:latin typeface="Arial" pitchFamily="34" charset="0"/>
                <a:cs typeface="Arial" pitchFamily="34" charset="0"/>
                <a:sym typeface="Wingdings" pitchFamily="2" charset="2"/>
              </a:rPr>
              <a:t> </a:t>
            </a:r>
            <a:r>
              <a:rPr lang="en-US" sz="2500" dirty="0" smtClean="0">
                <a:solidFill>
                  <a:srgbClr val="000099"/>
                </a:solidFill>
                <a:latin typeface="Arial" pitchFamily="34" charset="0"/>
                <a:cs typeface="Arial" pitchFamily="34" charset="0"/>
              </a:rPr>
              <a:t>cast doubts on models</a:t>
            </a:r>
            <a:r>
              <a:rPr lang="en-US" sz="2500" baseline="30000" dirty="0" smtClean="0">
                <a:solidFill>
                  <a:srgbClr val="000099"/>
                </a:solidFill>
                <a:latin typeface="Arial" pitchFamily="34" charset="0"/>
                <a:cs typeface="Arial" pitchFamily="34" charset="0"/>
              </a:rPr>
              <a:t> </a:t>
            </a:r>
            <a:r>
              <a:rPr lang="en-US" sz="2500" dirty="0" smtClean="0">
                <a:solidFill>
                  <a:srgbClr val="000099"/>
                </a:solidFill>
                <a:latin typeface="Arial" pitchFamily="34" charset="0"/>
                <a:cs typeface="Arial" pitchFamily="34" charset="0"/>
              </a:rPr>
              <a:t>of </a:t>
            </a:r>
          </a:p>
          <a:p>
            <a:r>
              <a:rPr lang="en-US" sz="2500" dirty="0">
                <a:solidFill>
                  <a:srgbClr val="000099"/>
                </a:solidFill>
                <a:latin typeface="Arial" pitchFamily="34" charset="0"/>
                <a:cs typeface="Arial" pitchFamily="34" charset="0"/>
              </a:rPr>
              <a:t> </a:t>
            </a:r>
            <a:r>
              <a:rPr lang="en-US" sz="2500" dirty="0" smtClean="0">
                <a:solidFill>
                  <a:srgbClr val="000099"/>
                </a:solidFill>
                <a:latin typeface="Arial" pitchFamily="34" charset="0"/>
                <a:cs typeface="Arial" pitchFamily="34" charset="0"/>
              </a:rPr>
              <a:t>rapid star formation</a:t>
            </a:r>
            <a:endParaRPr lang="it-IT"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ox(in)">
                                      <p:cBhvr>
                                        <p:cTn id="7" dur="500"/>
                                        <p:tgtEl>
                                          <p:spTgt spid="7"/>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ox(in)">
                                      <p:cBhvr>
                                        <p:cTn id="10" dur="500"/>
                                        <p:tgtEl>
                                          <p:spTgt spid="5"/>
                                        </p:tgtEl>
                                      </p:cBhvr>
                                    </p:animEffect>
                                  </p:childTnLst>
                                </p:cTn>
                              </p:par>
                              <p:par>
                                <p:cTn id="11" presetID="4" presetClass="entr" presetSubtype="16" fill="hold" nodeType="withEffect">
                                  <p:stCondLst>
                                    <p:cond delay="0"/>
                                  </p:stCondLst>
                                  <p:childTnLst>
                                    <p:set>
                                      <p:cBhvr>
                                        <p:cTn id="12" dur="1" fill="hold">
                                          <p:stCondLst>
                                            <p:cond delay="0"/>
                                          </p:stCondLst>
                                        </p:cTn>
                                        <p:tgtEl>
                                          <p:spTgt spid="1026"/>
                                        </p:tgtEl>
                                        <p:attrNameLst>
                                          <p:attrName>style.visibility</p:attrName>
                                        </p:attrNameLst>
                                      </p:cBhvr>
                                      <p:to>
                                        <p:strVal val="visible"/>
                                      </p:to>
                                    </p:set>
                                    <p:animEffect transition="in" filter="box(in)">
                                      <p:cBhvr>
                                        <p:cTn id="13"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descr="nature_2_6"/>
          <p:cNvPicPr>
            <a:picLocks noChangeAspect="1" noChangeArrowheads="1"/>
          </p:cNvPicPr>
          <p:nvPr/>
        </p:nvPicPr>
        <p:blipFill>
          <a:blip r:embed="rId3">
            <a:alphaModFix amt="47000"/>
          </a:blip>
          <a:srcRect/>
          <a:stretch>
            <a:fillRect/>
          </a:stretch>
        </p:blipFill>
        <p:spPr bwMode="auto">
          <a:xfrm rot="5400000">
            <a:off x="805275" y="-973024"/>
            <a:ext cx="7560751" cy="9163999"/>
          </a:xfrm>
          <a:prstGeom prst="rect">
            <a:avLst/>
          </a:prstGeom>
          <a:ln w="9525">
            <a:noFill/>
            <a:miter lim="800000"/>
            <a:headEnd/>
            <a:tailEnd/>
          </a:ln>
        </p:spPr>
      </p:pic>
      <p:pic>
        <p:nvPicPr>
          <p:cNvPr id="4" name="Picture 5" descr="2pass_cyan"/>
          <p:cNvPicPr>
            <a:picLocks noChangeAspect="1" noChangeArrowheads="1"/>
          </p:cNvPicPr>
          <p:nvPr/>
        </p:nvPicPr>
        <p:blipFill>
          <a:blip r:embed="rId4"/>
          <a:srcRect/>
          <a:stretch>
            <a:fillRect/>
          </a:stretch>
        </p:blipFill>
        <p:spPr bwMode="auto">
          <a:xfrm>
            <a:off x="4525109" y="1298355"/>
            <a:ext cx="4593493" cy="4661451"/>
          </a:xfrm>
          <a:prstGeom prst="rect">
            <a:avLst/>
          </a:prstGeom>
          <a:ln>
            <a:noFill/>
          </a:ln>
          <a:effectLst>
            <a:outerShdw blurRad="292100" dist="139700" dir="2700000" algn="tl" rotWithShape="0">
              <a:srgbClr val="333333">
                <a:alpha val="65000"/>
              </a:srgbClr>
            </a:outerShdw>
          </a:effectLst>
        </p:spPr>
      </p:pic>
      <p:pic>
        <p:nvPicPr>
          <p:cNvPr id="8" name="Picture 7" descr="Guzzo_2007-07-07060_Fig1a.pdf"/>
          <p:cNvPicPr>
            <a:picLocks noChangeAspect="1"/>
          </p:cNvPicPr>
          <p:nvPr/>
        </p:nvPicPr>
        <p:blipFill>
          <a:blip r:embed="rId5"/>
          <a:stretch>
            <a:fillRect/>
          </a:stretch>
        </p:blipFill>
        <p:spPr>
          <a:xfrm>
            <a:off x="-1957486" y="241300"/>
            <a:ext cx="8514458" cy="7019540"/>
          </a:xfrm>
          <a:prstGeom prst="rect">
            <a:avLst/>
          </a:prstGeom>
          <a:ln>
            <a:noFill/>
          </a:ln>
          <a:effectLst>
            <a:outerShdw blurRad="292100" dist="139700" dir="2700000" algn="tl" rotWithShape="0">
              <a:srgbClr val="333333">
                <a:alpha val="65000"/>
              </a:srgbClr>
            </a:outerShdw>
          </a:effectLst>
        </p:spPr>
      </p:pic>
      <p:sp>
        <p:nvSpPr>
          <p:cNvPr id="9" name="Rectangle 7"/>
          <p:cNvSpPr>
            <a:spLocks noChangeArrowheads="1"/>
          </p:cNvSpPr>
          <p:nvPr/>
        </p:nvSpPr>
        <p:spPr bwMode="auto">
          <a:xfrm>
            <a:off x="546100" y="6299200"/>
            <a:ext cx="3314699" cy="381000"/>
          </a:xfrm>
          <a:prstGeom prst="rect">
            <a:avLst/>
          </a:prstGeom>
          <a:ln>
            <a:headEnd/>
            <a:tailEnd/>
          </a:ln>
        </p:spPr>
        <p:style>
          <a:lnRef idx="1">
            <a:schemeClr val="accent4"/>
          </a:lnRef>
          <a:fillRef idx="2">
            <a:schemeClr val="accent4"/>
          </a:fillRef>
          <a:effectRef idx="1">
            <a:schemeClr val="accent4"/>
          </a:effectRef>
          <a:fontRef idx="minor">
            <a:schemeClr val="dk1"/>
          </a:fontRef>
        </p:style>
        <p:txBody>
          <a:bodyPr lIns="96661" tIns="48331" rIns="96661" bIns="48331">
            <a:prstTxWarp prst="textNoShape">
              <a:avLst/>
            </a:prstTxWarp>
          </a:bodyPr>
          <a:lstStyle/>
          <a:p>
            <a:pPr algn="ctr" defTabSz="966788" eaLnBrk="0" hangingPunct="0">
              <a:defRPr/>
            </a:pPr>
            <a:r>
              <a:rPr lang="en-US" sz="2000" dirty="0" smtClean="0">
                <a:solidFill>
                  <a:srgbClr val="000099"/>
                </a:solidFill>
                <a:effectLst>
                  <a:outerShdw blurRad="38100" dist="38100" dir="2700000" algn="tl">
                    <a:srgbClr val="DDDDDD"/>
                  </a:outerShdw>
                </a:effectLst>
                <a:latin typeface="Tahoma" pitchFamily="26" charset="0"/>
              </a:rPr>
              <a:t>VVDS F22 (~6000 gals)</a:t>
            </a:r>
            <a:endParaRPr lang="en-US" sz="2000" dirty="0">
              <a:solidFill>
                <a:srgbClr val="000099"/>
              </a:solidFill>
              <a:effectLst>
                <a:outerShdw blurRad="38100" dist="38100" dir="2700000" algn="tl">
                  <a:srgbClr val="DDDDDD"/>
                </a:outerShdw>
              </a:effectLst>
              <a:latin typeface="Tahoma" pitchFamily="26" charset="0"/>
            </a:endParaRPr>
          </a:p>
        </p:txBody>
      </p:sp>
      <p:sp>
        <p:nvSpPr>
          <p:cNvPr id="10" name="Rectangle 7"/>
          <p:cNvSpPr>
            <a:spLocks noChangeArrowheads="1"/>
          </p:cNvSpPr>
          <p:nvPr/>
        </p:nvSpPr>
        <p:spPr bwMode="auto">
          <a:xfrm>
            <a:off x="4533900" y="5943600"/>
            <a:ext cx="4572000" cy="812800"/>
          </a:xfrm>
          <a:prstGeom prst="rect">
            <a:avLst/>
          </a:prstGeom>
          <a:ln>
            <a:headEnd/>
            <a:tailEnd/>
          </a:ln>
        </p:spPr>
        <p:style>
          <a:lnRef idx="1">
            <a:schemeClr val="accent4"/>
          </a:lnRef>
          <a:fillRef idx="2">
            <a:schemeClr val="accent4"/>
          </a:fillRef>
          <a:effectRef idx="1">
            <a:schemeClr val="accent4"/>
          </a:effectRef>
          <a:fontRef idx="minor">
            <a:schemeClr val="dk1"/>
          </a:fontRef>
        </p:style>
        <p:txBody>
          <a:bodyPr lIns="96661" tIns="48331" rIns="96661" bIns="48331">
            <a:prstTxWarp prst="textNoShape">
              <a:avLst/>
            </a:prstTxWarp>
          </a:bodyPr>
          <a:lstStyle/>
          <a:p>
            <a:pPr algn="ctr" defTabSz="966788" eaLnBrk="0" hangingPunct="0">
              <a:defRPr/>
            </a:pPr>
            <a:r>
              <a:rPr lang="en-US" sz="2000" dirty="0" smtClean="0">
                <a:solidFill>
                  <a:srgbClr val="000099"/>
                </a:solidFill>
                <a:effectLst>
                  <a:outerShdw blurRad="38100" dist="38100" dir="2700000" algn="tl">
                    <a:srgbClr val="DDDDDD"/>
                  </a:outerShdw>
                </a:effectLst>
                <a:latin typeface="Tahoma" pitchFamily="26" charset="0"/>
              </a:rPr>
              <a:t>Expected final VIPERS </a:t>
            </a:r>
          </a:p>
          <a:p>
            <a:pPr algn="ctr" defTabSz="966788" eaLnBrk="0" hangingPunct="0">
              <a:defRPr/>
            </a:pPr>
            <a:r>
              <a:rPr lang="en-US" sz="2000" dirty="0" smtClean="0">
                <a:solidFill>
                  <a:srgbClr val="000099"/>
                </a:solidFill>
                <a:effectLst>
                  <a:outerShdw blurRad="38100" dist="38100" dir="2700000" algn="tl">
                    <a:srgbClr val="DDDDDD"/>
                  </a:outerShdw>
                </a:effectLst>
                <a:latin typeface="Tahoma" pitchFamily="26" charset="0"/>
              </a:rPr>
              <a:t>(~100,000 gals)</a:t>
            </a:r>
            <a:endParaRPr lang="en-US" sz="2000" dirty="0">
              <a:solidFill>
                <a:srgbClr val="000099"/>
              </a:solidFill>
              <a:effectLst>
                <a:outerShdw blurRad="38100" dist="38100" dir="2700000" algn="tl">
                  <a:srgbClr val="DDDDDD"/>
                </a:outerShdw>
              </a:effectLst>
              <a:latin typeface="Tahoma" pitchFamily="26" charset="0"/>
            </a:endParaRPr>
          </a:p>
        </p:txBody>
      </p:sp>
      <p:pic>
        <p:nvPicPr>
          <p:cNvPr id="7" name="Picture 6" descr="Logo_HighRes.png"/>
          <p:cNvPicPr>
            <a:picLocks noChangeAspect="1"/>
          </p:cNvPicPr>
          <p:nvPr/>
        </p:nvPicPr>
        <p:blipFill>
          <a:blip r:embed="rId6"/>
          <a:stretch>
            <a:fillRect/>
          </a:stretch>
        </p:blipFill>
        <p:spPr>
          <a:xfrm>
            <a:off x="8151827" y="116635"/>
            <a:ext cx="815612" cy="955369"/>
          </a:xfrm>
          <a:prstGeom prst="rect">
            <a:avLst/>
          </a:prstGeom>
        </p:spPr>
      </p:pic>
      <p:sp>
        <p:nvSpPr>
          <p:cNvPr id="11" name="Text Box 2"/>
          <p:cNvSpPr txBox="1">
            <a:spLocks noChangeArrowheads="1"/>
          </p:cNvSpPr>
          <p:nvPr/>
        </p:nvSpPr>
        <p:spPr bwMode="auto">
          <a:xfrm>
            <a:off x="317500" y="2334"/>
            <a:ext cx="7759699" cy="1384995"/>
          </a:xfrm>
          <a:prstGeom prst="rect">
            <a:avLst/>
          </a:prstGeom>
          <a:ln>
            <a:headEnd/>
            <a:tailEnd/>
          </a:ln>
        </p:spPr>
        <p:style>
          <a:lnRef idx="1">
            <a:schemeClr val="accent4"/>
          </a:lnRef>
          <a:fillRef idx="2">
            <a:schemeClr val="accent4"/>
          </a:fillRef>
          <a:effectRef idx="1">
            <a:schemeClr val="accent4"/>
          </a:effectRef>
          <a:fontRef idx="minor">
            <a:schemeClr val="dk1"/>
          </a:fontRef>
        </p:style>
        <p:txBody>
          <a:bodyPr wrap="square">
            <a:prstTxWarp prst="textNoShape">
              <a:avLst/>
            </a:prstTxWarp>
            <a:spAutoFit/>
          </a:bodyPr>
          <a:lstStyle/>
          <a:p>
            <a:pPr algn="ctr">
              <a:spcBef>
                <a:spcPct val="50000"/>
              </a:spcBef>
              <a:defRPr/>
            </a:pPr>
            <a:r>
              <a:rPr lang="en-US" sz="2800" dirty="0" smtClean="0">
                <a:solidFill>
                  <a:srgbClr val="000099"/>
                </a:solidFill>
                <a:effectLst>
                  <a:outerShdw blurRad="38100" dist="38100" dir="2700000" algn="tl">
                    <a:srgbClr val="DDDDDD"/>
                  </a:outerShdw>
                </a:effectLst>
                <a:latin typeface="+mj-lt"/>
              </a:rPr>
              <a:t>VIPERS builds upon VVDS unique results on clustering: probing the growth rate of structure via z distortions</a:t>
            </a:r>
            <a:endParaRPr lang="it-IT" sz="2800" dirty="0">
              <a:solidFill>
                <a:srgbClr val="000099"/>
              </a:solidFill>
              <a:latin typeface="+mj-lt"/>
            </a:endParaRPr>
          </a:p>
        </p:txBody>
      </p:sp>
      <p:sp>
        <p:nvSpPr>
          <p:cNvPr id="13" name="Text Box 8"/>
          <p:cNvSpPr txBox="1">
            <a:spLocks noChangeArrowheads="1"/>
          </p:cNvSpPr>
          <p:nvPr/>
        </p:nvSpPr>
        <p:spPr bwMode="auto">
          <a:xfrm>
            <a:off x="324162" y="1421038"/>
            <a:ext cx="3879538" cy="307777"/>
          </a:xfrm>
          <a:prstGeom prst="rect">
            <a:avLst/>
          </a:prstGeom>
          <a:solidFill>
            <a:schemeClr val="bg1">
              <a:alpha val="50000"/>
            </a:schemeClr>
          </a:solidFill>
          <a:ln w="9525">
            <a:solidFill>
              <a:schemeClr val="tx1"/>
            </a:solidFill>
            <a:miter lim="800000"/>
            <a:headEnd/>
            <a:tailEnd/>
          </a:ln>
        </p:spPr>
        <p:txBody>
          <a:bodyPr wrap="square">
            <a:prstTxWarp prst="textNoShape">
              <a:avLst/>
            </a:prstTxWarp>
            <a:spAutoFit/>
          </a:bodyPr>
          <a:lstStyle/>
          <a:p>
            <a:pPr>
              <a:spcBef>
                <a:spcPct val="50000"/>
              </a:spcBef>
            </a:pPr>
            <a:r>
              <a:rPr lang="en-US" sz="1200" dirty="0" smtClean="0">
                <a:latin typeface="Tahoma" pitchFamily="-112" charset="0"/>
              </a:rPr>
              <a:t> </a:t>
            </a:r>
            <a:r>
              <a:rPr lang="en-US" sz="1400" b="0" dirty="0" smtClean="0">
                <a:solidFill>
                  <a:schemeClr val="tx1"/>
                </a:solidFill>
                <a:latin typeface="Tahoma" pitchFamily="-112" charset="0"/>
              </a:rPr>
              <a:t>Guzzo&amp; VVDS Team, 2008, Nature, 451, 541</a:t>
            </a:r>
            <a:endParaRPr lang="it-IT" sz="1400" b="0" dirty="0">
              <a:solidFill>
                <a:schemeClr val="tx1"/>
              </a:solidFill>
              <a:latin typeface="Tahoma" pitchFamily="-112" charset="0"/>
            </a:endParaRPr>
          </a:p>
        </p:txBody>
      </p:sp>
    </p:spTree>
  </p:cSld>
  <p:clrMapOvr>
    <a:masterClrMapping/>
  </p:clrMapOvr>
  <p:transition spd="med">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ctrTitle"/>
          </p:nvPr>
        </p:nvSpPr>
        <p:spPr>
          <a:xfrm>
            <a:off x="203200" y="68263"/>
            <a:ext cx="8763000" cy="1176337"/>
          </a:xfrm>
          <a:solidFill>
            <a:srgbClr val="000099"/>
          </a:solidFill>
          <a:ln w="38100" cap="flat">
            <a:solidFill>
              <a:srgbClr val="FFF626"/>
            </a:solidFill>
            <a:headEnd type="none" w="med" len="med"/>
            <a:tailEnd type="none" w="med" len="med"/>
          </a:ln>
        </p:spPr>
        <p:txBody>
          <a:bodyPr/>
          <a:lstStyle/>
          <a:p>
            <a:r>
              <a:rPr lang="it-IT" sz="3600" smtClean="0">
                <a:solidFill>
                  <a:srgbClr val="FFF915"/>
                </a:solidFill>
              </a:rPr>
              <a:t>1982: </a:t>
            </a:r>
            <a:br>
              <a:rPr lang="it-IT" sz="3600" smtClean="0">
                <a:solidFill>
                  <a:srgbClr val="FFF915"/>
                </a:solidFill>
              </a:rPr>
            </a:br>
            <a:r>
              <a:rPr lang="it-IT" sz="3600" smtClean="0">
                <a:solidFill>
                  <a:srgbClr val="FFF915"/>
                </a:solidFill>
              </a:rPr>
              <a:t>Italian astronomy enters  a new era</a:t>
            </a:r>
          </a:p>
        </p:txBody>
      </p:sp>
      <p:pic>
        <p:nvPicPr>
          <p:cNvPr id="20483" name="Picture 3" descr="specola.jpg"/>
          <p:cNvPicPr>
            <a:picLocks noChangeAspect="1"/>
          </p:cNvPicPr>
          <p:nvPr/>
        </p:nvPicPr>
        <p:blipFill>
          <a:blip r:embed="rId3"/>
          <a:srcRect/>
          <a:stretch>
            <a:fillRect/>
          </a:stretch>
        </p:blipFill>
        <p:spPr bwMode="auto">
          <a:xfrm>
            <a:off x="53975" y="1600200"/>
            <a:ext cx="4427538" cy="2870200"/>
          </a:xfrm>
          <a:prstGeom prst="rect">
            <a:avLst/>
          </a:prstGeom>
          <a:noFill/>
          <a:ln w="9525">
            <a:noFill/>
            <a:miter lim="800000"/>
            <a:headEnd/>
            <a:tailEnd/>
          </a:ln>
        </p:spPr>
      </p:pic>
      <p:pic>
        <p:nvPicPr>
          <p:cNvPr id="20484" name="Picture 7" descr="eso9717a.jpg"/>
          <p:cNvPicPr>
            <a:picLocks noChangeAspect="1"/>
          </p:cNvPicPr>
          <p:nvPr/>
        </p:nvPicPr>
        <p:blipFill>
          <a:blip r:embed="rId4"/>
          <a:srcRect t="11630"/>
          <a:stretch>
            <a:fillRect/>
          </a:stretch>
        </p:blipFill>
        <p:spPr bwMode="auto">
          <a:xfrm>
            <a:off x="4572000" y="2540000"/>
            <a:ext cx="4548188" cy="2870200"/>
          </a:xfrm>
          <a:prstGeom prst="rect">
            <a:avLst/>
          </a:prstGeom>
          <a:noFill/>
          <a:ln w="9525">
            <a:noFill/>
            <a:miter lim="800000"/>
            <a:headEnd/>
            <a:tailEnd/>
          </a:ln>
        </p:spPr>
      </p:pic>
      <p:sp>
        <p:nvSpPr>
          <p:cNvPr id="6" name="Oval Callout 5"/>
          <p:cNvSpPr/>
          <p:nvPr/>
        </p:nvSpPr>
        <p:spPr bwMode="auto">
          <a:xfrm>
            <a:off x="127000" y="4537324"/>
            <a:ext cx="3886200" cy="1947565"/>
          </a:xfrm>
          <a:prstGeom prst="wedgeEllipseCallout">
            <a:avLst>
              <a:gd name="adj1" fmla="val 60879"/>
              <a:gd name="adj2" fmla="val -51417"/>
            </a:avLst>
          </a:prstGeom>
          <a:solidFill>
            <a:schemeClr val="bg1"/>
          </a:solidFill>
          <a:ln w="28575" cap="flat" cmpd="sng" algn="ctr">
            <a:solidFill>
              <a:srgbClr val="FF0000"/>
            </a:solidFill>
            <a:prstDash val="solid"/>
            <a:round/>
            <a:headEnd type="none" w="med" len="med"/>
            <a:tailEnd type="triangle" w="med" len="med"/>
          </a:ln>
          <a:effectLst/>
        </p:spPr>
        <p:txBody>
          <a:bodyPr anchor="ctr">
            <a:prstTxWarp prst="textNoShape">
              <a:avLst/>
            </a:prstTxWarp>
            <a:spAutoFit/>
          </a:bodyPr>
          <a:lstStyle/>
          <a:p>
            <a:pPr>
              <a:defRPr/>
            </a:pPr>
            <a:r>
              <a:rPr lang="en-US" sz="2800" dirty="0">
                <a:ln>
                  <a:solidFill>
                    <a:srgbClr val="FF0000"/>
                  </a:solidFill>
                </a:ln>
              </a:rPr>
              <a:t>From the Middle Ages to the 20</a:t>
            </a:r>
            <a:r>
              <a:rPr lang="en-US" sz="2800" baseline="30000" dirty="0">
                <a:ln>
                  <a:solidFill>
                    <a:srgbClr val="FF0000"/>
                  </a:solidFill>
                </a:ln>
              </a:rPr>
              <a:t>th</a:t>
            </a:r>
            <a:r>
              <a:rPr lang="en-US" sz="2800" dirty="0">
                <a:ln>
                  <a:solidFill>
                    <a:srgbClr val="FF0000"/>
                  </a:solidFill>
                </a:ln>
              </a:rPr>
              <a:t> century </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ctrTitle"/>
          </p:nvPr>
        </p:nvSpPr>
        <p:spPr>
          <a:xfrm>
            <a:off x="203200" y="68263"/>
            <a:ext cx="8763000" cy="1176337"/>
          </a:xfrm>
          <a:solidFill>
            <a:srgbClr val="000099"/>
          </a:solidFill>
          <a:ln w="38100" cap="flat">
            <a:solidFill>
              <a:srgbClr val="FFF626"/>
            </a:solidFill>
            <a:headEnd type="none" w="med" len="med"/>
            <a:tailEnd type="none" w="med" len="med"/>
          </a:ln>
        </p:spPr>
        <p:txBody>
          <a:bodyPr/>
          <a:lstStyle/>
          <a:p>
            <a:r>
              <a:rPr lang="it-IT" sz="3600" smtClean="0">
                <a:solidFill>
                  <a:srgbClr val="FFF626"/>
                </a:solidFill>
              </a:rPr>
              <a:t>1982: </a:t>
            </a:r>
            <a:br>
              <a:rPr lang="it-IT" sz="3600" smtClean="0">
                <a:solidFill>
                  <a:srgbClr val="FFF626"/>
                </a:solidFill>
              </a:rPr>
            </a:br>
            <a:r>
              <a:rPr lang="it-IT" sz="3600" smtClean="0">
                <a:solidFill>
                  <a:srgbClr val="FFF626"/>
                </a:solidFill>
              </a:rPr>
              <a:t>Italian astronomy enters  a new era</a:t>
            </a:r>
            <a:endParaRPr lang="it-IT" sz="3600" smtClean="0"/>
          </a:p>
        </p:txBody>
      </p:sp>
      <p:pic>
        <p:nvPicPr>
          <p:cNvPr id="22531" name="Picture 6" descr="img_0027.jpg"/>
          <p:cNvPicPr>
            <a:picLocks noChangeAspect="1"/>
          </p:cNvPicPr>
          <p:nvPr/>
        </p:nvPicPr>
        <p:blipFill>
          <a:blip r:embed="rId3"/>
          <a:srcRect/>
          <a:stretch>
            <a:fillRect/>
          </a:stretch>
        </p:blipFill>
        <p:spPr bwMode="auto">
          <a:xfrm>
            <a:off x="266700" y="1397000"/>
            <a:ext cx="4305300" cy="2876550"/>
          </a:xfrm>
          <a:prstGeom prst="rect">
            <a:avLst/>
          </a:prstGeom>
          <a:noFill/>
          <a:ln w="9525">
            <a:noFill/>
            <a:miter lim="800000"/>
            <a:headEnd/>
            <a:tailEnd/>
          </a:ln>
        </p:spPr>
      </p:pic>
      <p:pic>
        <p:nvPicPr>
          <p:cNvPr id="22532" name="Picture 8" descr="ntt-eso-3pointsix.jpg"/>
          <p:cNvPicPr>
            <a:picLocks noChangeAspect="1"/>
          </p:cNvPicPr>
          <p:nvPr/>
        </p:nvPicPr>
        <p:blipFill>
          <a:blip r:embed="rId4"/>
          <a:srcRect t="30540" b="19942"/>
          <a:stretch>
            <a:fillRect/>
          </a:stretch>
        </p:blipFill>
        <p:spPr bwMode="auto">
          <a:xfrm>
            <a:off x="2249488" y="3444875"/>
            <a:ext cx="6797675" cy="2689225"/>
          </a:xfrm>
          <a:prstGeom prst="rect">
            <a:avLst/>
          </a:prstGeom>
          <a:noFill/>
          <a:ln w="9525">
            <a:noFill/>
            <a:miter lim="800000"/>
            <a:headEnd/>
            <a:tailEnd/>
          </a:ln>
        </p:spPr>
      </p:pic>
      <p:sp>
        <p:nvSpPr>
          <p:cNvPr id="5" name="Oval Callout 4"/>
          <p:cNvSpPr/>
          <p:nvPr/>
        </p:nvSpPr>
        <p:spPr bwMode="auto">
          <a:xfrm>
            <a:off x="4686300" y="1272512"/>
            <a:ext cx="4114800" cy="995422"/>
          </a:xfrm>
          <a:prstGeom prst="wedgeEllipseCallout">
            <a:avLst>
              <a:gd name="adj1" fmla="val -72684"/>
              <a:gd name="adj2" fmla="val 24225"/>
            </a:avLst>
          </a:prstGeom>
          <a:solidFill>
            <a:schemeClr val="bg1"/>
          </a:solidFill>
          <a:ln w="28575" cap="flat" cmpd="sng" algn="ctr">
            <a:solidFill>
              <a:schemeClr val="accent6">
                <a:lumMod val="50000"/>
              </a:schemeClr>
            </a:solidFill>
            <a:prstDash val="solid"/>
            <a:round/>
            <a:headEnd type="none" w="med" len="med"/>
            <a:tailEnd type="triangle" w="med" len="med"/>
          </a:ln>
          <a:effectLst/>
        </p:spPr>
        <p:txBody>
          <a:bodyPr anchor="ctr">
            <a:prstTxWarp prst="textNoShape">
              <a:avLst/>
            </a:prstTxWarp>
            <a:spAutoFit/>
          </a:bodyPr>
          <a:lstStyle/>
          <a:p>
            <a:pPr>
              <a:defRPr/>
            </a:pPr>
            <a:r>
              <a:rPr lang="en-US" dirty="0">
                <a:ln w="0" cap="flat" cmpd="sng" algn="ctr">
                  <a:solidFill>
                    <a:schemeClr val="accent2">
                      <a:lumMod val="50000"/>
                    </a:schemeClr>
                  </a:solidFill>
                  <a:prstDash val="solid"/>
                  <a:round/>
                  <a:headEnd type="none" w="med" len="med"/>
                  <a:tailEnd type="none" w="med" len="med"/>
                </a:ln>
                <a:solidFill>
                  <a:schemeClr val="accent6">
                    <a:lumMod val="50000"/>
                  </a:schemeClr>
                </a:solidFill>
              </a:rPr>
              <a:t>From a 1.8m telescope with this sky</a:t>
            </a:r>
          </a:p>
        </p:txBody>
      </p:sp>
      <p:sp>
        <p:nvSpPr>
          <p:cNvPr id="22534" name="Oval Callout 5"/>
          <p:cNvSpPr>
            <a:spLocks noChangeArrowheads="1"/>
          </p:cNvSpPr>
          <p:nvPr/>
        </p:nvSpPr>
        <p:spPr bwMode="auto">
          <a:xfrm>
            <a:off x="4838700" y="2371725"/>
            <a:ext cx="4229100" cy="996950"/>
          </a:xfrm>
          <a:prstGeom prst="wedgeEllipseCallout">
            <a:avLst>
              <a:gd name="adj1" fmla="val -37949"/>
              <a:gd name="adj2" fmla="val 112259"/>
            </a:avLst>
          </a:prstGeom>
          <a:solidFill>
            <a:schemeClr val="bg1"/>
          </a:solidFill>
          <a:ln w="28575">
            <a:solidFill>
              <a:srgbClr val="FF0000"/>
            </a:solidFill>
            <a:round/>
            <a:headEnd/>
            <a:tailEnd type="triangle" w="med" len="med"/>
          </a:ln>
        </p:spPr>
        <p:txBody>
          <a:bodyPr anchor="ctr">
            <a:prstTxWarp prst="textNoShape">
              <a:avLst/>
            </a:prstTxWarp>
            <a:spAutoFit/>
          </a:bodyPr>
          <a:lstStyle/>
          <a:p>
            <a:r>
              <a:rPr lang="en-US"/>
              <a:t>To 4m class telescopes with these skies </a:t>
            </a:r>
          </a:p>
        </p:txBody>
      </p:sp>
      <p:sp>
        <p:nvSpPr>
          <p:cNvPr id="22535" name="TextBox 6"/>
          <p:cNvSpPr txBox="1">
            <a:spLocks noChangeArrowheads="1"/>
          </p:cNvSpPr>
          <p:nvPr/>
        </p:nvSpPr>
        <p:spPr bwMode="auto">
          <a:xfrm>
            <a:off x="284163" y="4216400"/>
            <a:ext cx="938212" cy="400050"/>
          </a:xfrm>
          <a:prstGeom prst="rect">
            <a:avLst/>
          </a:prstGeom>
          <a:noFill/>
          <a:ln w="9525">
            <a:noFill/>
            <a:miter lim="800000"/>
            <a:headEnd/>
            <a:tailEnd/>
          </a:ln>
        </p:spPr>
        <p:txBody>
          <a:bodyPr wrap="none">
            <a:prstTxWarp prst="textNoShape">
              <a:avLst/>
            </a:prstTxWarp>
            <a:spAutoFit/>
          </a:bodyPr>
          <a:lstStyle/>
          <a:p>
            <a:r>
              <a:rPr lang="en-US" b="0">
                <a:solidFill>
                  <a:schemeClr val="tx1"/>
                </a:solidFill>
              </a:rPr>
              <a:t>Asiago</a:t>
            </a:r>
          </a:p>
        </p:txBody>
      </p:sp>
      <p:sp>
        <p:nvSpPr>
          <p:cNvPr id="22536" name="TextBox 7"/>
          <p:cNvSpPr txBox="1">
            <a:spLocks noChangeArrowheads="1"/>
          </p:cNvSpPr>
          <p:nvPr/>
        </p:nvSpPr>
        <p:spPr bwMode="auto">
          <a:xfrm>
            <a:off x="3717925" y="6121400"/>
            <a:ext cx="3365500" cy="400050"/>
          </a:xfrm>
          <a:prstGeom prst="rect">
            <a:avLst/>
          </a:prstGeom>
          <a:noFill/>
          <a:ln w="9525">
            <a:noFill/>
            <a:miter lim="800000"/>
            <a:headEnd/>
            <a:tailEnd/>
          </a:ln>
        </p:spPr>
        <p:txBody>
          <a:bodyPr wrap="none">
            <a:prstTxWarp prst="textNoShape">
              <a:avLst/>
            </a:prstTxWarp>
            <a:spAutoFit/>
          </a:bodyPr>
          <a:lstStyle/>
          <a:p>
            <a:r>
              <a:rPr lang="en-US" b="0">
                <a:solidFill>
                  <a:srgbClr val="000000"/>
                </a:solidFill>
              </a:rPr>
              <a:t>NTT and the 3.6 m  in La Silla</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9" descr="The-Very-Large-Telescope-Interferometer-of-the-European-Southern-Observatory.jpg"/>
          <p:cNvPicPr>
            <a:picLocks noChangeAspect="1"/>
          </p:cNvPicPr>
          <p:nvPr/>
        </p:nvPicPr>
        <p:blipFill>
          <a:blip r:embed="rId3"/>
          <a:srcRect/>
          <a:stretch>
            <a:fillRect/>
          </a:stretch>
        </p:blipFill>
        <p:spPr bwMode="auto">
          <a:xfrm>
            <a:off x="4059238" y="3238500"/>
            <a:ext cx="5084762" cy="3581400"/>
          </a:xfrm>
          <a:prstGeom prst="rect">
            <a:avLst/>
          </a:prstGeom>
          <a:noFill/>
          <a:ln w="9525">
            <a:noFill/>
            <a:miter lim="800000"/>
            <a:headEnd/>
            <a:tailEnd/>
          </a:ln>
        </p:spPr>
      </p:pic>
      <p:sp>
        <p:nvSpPr>
          <p:cNvPr id="24579" name="Rectangle 2"/>
          <p:cNvSpPr>
            <a:spLocks noGrp="1" noChangeArrowheads="1"/>
          </p:cNvSpPr>
          <p:nvPr>
            <p:ph type="ctrTitle"/>
          </p:nvPr>
        </p:nvSpPr>
        <p:spPr>
          <a:xfrm>
            <a:off x="203200" y="68263"/>
            <a:ext cx="8763000" cy="1176337"/>
          </a:xfrm>
          <a:solidFill>
            <a:srgbClr val="000099"/>
          </a:solidFill>
          <a:ln w="38100" cap="flat">
            <a:solidFill>
              <a:srgbClr val="FFF626"/>
            </a:solidFill>
            <a:headEnd type="none" w="med" len="med"/>
            <a:tailEnd type="none" w="med" len="med"/>
          </a:ln>
        </p:spPr>
        <p:txBody>
          <a:bodyPr/>
          <a:lstStyle/>
          <a:p>
            <a:r>
              <a:rPr lang="it-IT" sz="3600" smtClean="0">
                <a:solidFill>
                  <a:srgbClr val="FFF626"/>
                </a:solidFill>
              </a:rPr>
              <a:t>1982: </a:t>
            </a:r>
            <a:br>
              <a:rPr lang="it-IT" sz="3600" smtClean="0">
                <a:solidFill>
                  <a:srgbClr val="FFF626"/>
                </a:solidFill>
              </a:rPr>
            </a:br>
            <a:r>
              <a:rPr lang="it-IT" sz="3600" smtClean="0">
                <a:solidFill>
                  <a:srgbClr val="FFF626"/>
                </a:solidFill>
              </a:rPr>
              <a:t>Italian astronomy enters  a new era</a:t>
            </a:r>
            <a:endParaRPr lang="it-IT" sz="3600" smtClean="0"/>
          </a:p>
        </p:txBody>
      </p:sp>
      <p:sp>
        <p:nvSpPr>
          <p:cNvPr id="24580" name="Oval Callout 6"/>
          <p:cNvSpPr>
            <a:spLocks noChangeArrowheads="1"/>
          </p:cNvSpPr>
          <p:nvPr/>
        </p:nvSpPr>
        <p:spPr bwMode="auto">
          <a:xfrm>
            <a:off x="4178300" y="1416050"/>
            <a:ext cx="4419600" cy="649288"/>
          </a:xfrm>
          <a:prstGeom prst="wedgeEllipseCallout">
            <a:avLst>
              <a:gd name="adj1" fmla="val -50014"/>
              <a:gd name="adj2" fmla="val 67014"/>
            </a:avLst>
          </a:prstGeom>
          <a:solidFill>
            <a:schemeClr val="bg1"/>
          </a:solidFill>
          <a:ln w="28575">
            <a:solidFill>
              <a:srgbClr val="FF0000"/>
            </a:solidFill>
            <a:round/>
            <a:headEnd/>
            <a:tailEnd type="triangle" w="med" len="med"/>
          </a:ln>
        </p:spPr>
        <p:txBody>
          <a:bodyPr anchor="ctr">
            <a:prstTxWarp prst="textNoShape">
              <a:avLst/>
            </a:prstTxWarp>
            <a:spAutoFit/>
          </a:bodyPr>
          <a:lstStyle/>
          <a:p>
            <a:r>
              <a:rPr lang="en-US" sz="2400"/>
              <a:t>And later, from this … </a:t>
            </a:r>
          </a:p>
        </p:txBody>
      </p:sp>
      <p:pic>
        <p:nvPicPr>
          <p:cNvPr id="24581" name="Picture 8" descr="tng.jpeg"/>
          <p:cNvPicPr>
            <a:picLocks noChangeAspect="1"/>
          </p:cNvPicPr>
          <p:nvPr/>
        </p:nvPicPr>
        <p:blipFill>
          <a:blip r:embed="rId4"/>
          <a:srcRect/>
          <a:stretch>
            <a:fillRect/>
          </a:stretch>
        </p:blipFill>
        <p:spPr bwMode="auto">
          <a:xfrm>
            <a:off x="101600" y="1358900"/>
            <a:ext cx="3987800" cy="2990850"/>
          </a:xfrm>
          <a:prstGeom prst="rect">
            <a:avLst/>
          </a:prstGeom>
          <a:noFill/>
          <a:ln w="9525">
            <a:noFill/>
            <a:miter lim="800000"/>
            <a:headEnd/>
            <a:tailEnd/>
          </a:ln>
        </p:spPr>
      </p:pic>
      <p:sp>
        <p:nvSpPr>
          <p:cNvPr id="24582" name="TextBox 11"/>
          <p:cNvSpPr txBox="1">
            <a:spLocks noChangeArrowheads="1"/>
          </p:cNvSpPr>
          <p:nvPr/>
        </p:nvSpPr>
        <p:spPr bwMode="auto">
          <a:xfrm>
            <a:off x="47625" y="4305300"/>
            <a:ext cx="749300" cy="400050"/>
          </a:xfrm>
          <a:prstGeom prst="rect">
            <a:avLst/>
          </a:prstGeom>
          <a:noFill/>
          <a:ln w="9525">
            <a:noFill/>
            <a:miter lim="800000"/>
            <a:headEnd/>
            <a:tailEnd/>
          </a:ln>
        </p:spPr>
        <p:txBody>
          <a:bodyPr wrap="none">
            <a:prstTxWarp prst="textNoShape">
              <a:avLst/>
            </a:prstTxWarp>
            <a:spAutoFit/>
          </a:bodyPr>
          <a:lstStyle/>
          <a:p>
            <a:r>
              <a:rPr lang="en-US" b="0">
                <a:solidFill>
                  <a:schemeClr val="tx1"/>
                </a:solidFill>
              </a:rPr>
              <a:t>TNG</a:t>
            </a:r>
          </a:p>
        </p:txBody>
      </p:sp>
      <p:sp>
        <p:nvSpPr>
          <p:cNvPr id="24583" name="TextBox 12"/>
          <p:cNvSpPr txBox="1">
            <a:spLocks noChangeArrowheads="1"/>
          </p:cNvSpPr>
          <p:nvPr/>
        </p:nvSpPr>
        <p:spPr bwMode="auto">
          <a:xfrm>
            <a:off x="8437563" y="2895600"/>
            <a:ext cx="684212" cy="400050"/>
          </a:xfrm>
          <a:prstGeom prst="rect">
            <a:avLst/>
          </a:prstGeom>
          <a:noFill/>
          <a:ln w="9525">
            <a:noFill/>
            <a:miter lim="800000"/>
            <a:headEnd/>
            <a:tailEnd/>
          </a:ln>
        </p:spPr>
        <p:txBody>
          <a:bodyPr wrap="none">
            <a:prstTxWarp prst="textNoShape">
              <a:avLst/>
            </a:prstTxWarp>
            <a:spAutoFit/>
          </a:bodyPr>
          <a:lstStyle/>
          <a:p>
            <a:r>
              <a:rPr lang="en-US" b="0">
                <a:solidFill>
                  <a:srgbClr val="000000"/>
                </a:solidFill>
              </a:rPr>
              <a:t>VLT</a:t>
            </a:r>
          </a:p>
        </p:txBody>
      </p:sp>
      <p:sp>
        <p:nvSpPr>
          <p:cNvPr id="24584" name="Oval Callout 5"/>
          <p:cNvSpPr>
            <a:spLocks noChangeArrowheads="1"/>
          </p:cNvSpPr>
          <p:nvPr/>
        </p:nvSpPr>
        <p:spPr bwMode="auto">
          <a:xfrm>
            <a:off x="4572000" y="2228850"/>
            <a:ext cx="4229100" cy="647700"/>
          </a:xfrm>
          <a:prstGeom prst="wedgeEllipseCallout">
            <a:avLst>
              <a:gd name="adj1" fmla="val -37949"/>
              <a:gd name="adj2" fmla="val 112259"/>
            </a:avLst>
          </a:prstGeom>
          <a:solidFill>
            <a:schemeClr val="bg1"/>
          </a:solidFill>
          <a:ln w="28575">
            <a:solidFill>
              <a:srgbClr val="000099"/>
            </a:solidFill>
            <a:round/>
            <a:headEnd/>
            <a:tailEnd type="triangle" w="med" len="med"/>
          </a:ln>
        </p:spPr>
        <p:txBody>
          <a:bodyPr anchor="ctr">
            <a:prstTxWarp prst="textNoShape">
              <a:avLst/>
            </a:prstTxWarp>
            <a:spAutoFit/>
          </a:bodyPr>
          <a:lstStyle/>
          <a:p>
            <a:r>
              <a:rPr lang="en-US" sz="2400">
                <a:solidFill>
                  <a:srgbClr val="000099"/>
                </a:solidFill>
              </a:rPr>
              <a:t>… to these </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ctrTitle"/>
          </p:nvPr>
        </p:nvSpPr>
        <p:spPr>
          <a:xfrm>
            <a:off x="203200" y="68263"/>
            <a:ext cx="8763000" cy="1176337"/>
          </a:xfrm>
          <a:solidFill>
            <a:srgbClr val="000099"/>
          </a:solidFill>
          <a:ln w="38100" cap="flat">
            <a:solidFill>
              <a:srgbClr val="FFF626"/>
            </a:solidFill>
            <a:headEnd type="none" w="med" len="med"/>
            <a:tailEnd type="none" w="med" len="med"/>
          </a:ln>
        </p:spPr>
        <p:txBody>
          <a:bodyPr/>
          <a:lstStyle/>
          <a:p>
            <a:r>
              <a:rPr lang="it-IT" sz="3600" smtClean="0">
                <a:solidFill>
                  <a:srgbClr val="FFF626"/>
                </a:solidFill>
              </a:rPr>
              <a:t>1982: </a:t>
            </a:r>
            <a:br>
              <a:rPr lang="it-IT" sz="3600" smtClean="0">
                <a:solidFill>
                  <a:srgbClr val="FFF626"/>
                </a:solidFill>
              </a:rPr>
            </a:br>
            <a:r>
              <a:rPr lang="it-IT" sz="3600" smtClean="0">
                <a:solidFill>
                  <a:srgbClr val="FFF626"/>
                </a:solidFill>
              </a:rPr>
              <a:t>Italian astronomy enters  a new era</a:t>
            </a:r>
            <a:endParaRPr lang="it-IT" sz="3600" smtClean="0"/>
          </a:p>
        </p:txBody>
      </p:sp>
      <p:pic>
        <p:nvPicPr>
          <p:cNvPr id="26627" name="Picture 10" descr="elt-telescope.jpg"/>
          <p:cNvPicPr>
            <a:picLocks noChangeAspect="1"/>
          </p:cNvPicPr>
          <p:nvPr/>
        </p:nvPicPr>
        <p:blipFill>
          <a:blip r:embed="rId3"/>
          <a:srcRect/>
          <a:stretch>
            <a:fillRect/>
          </a:stretch>
        </p:blipFill>
        <p:spPr bwMode="auto">
          <a:xfrm>
            <a:off x="155575" y="1333500"/>
            <a:ext cx="5026025" cy="3404727"/>
          </a:xfrm>
          <a:prstGeom prst="rect">
            <a:avLst/>
          </a:prstGeom>
          <a:noFill/>
          <a:ln w="9525">
            <a:noFill/>
            <a:miter lim="800000"/>
            <a:headEnd/>
            <a:tailEnd/>
          </a:ln>
        </p:spPr>
      </p:pic>
      <p:sp>
        <p:nvSpPr>
          <p:cNvPr id="26628" name="Oval Callout 5"/>
          <p:cNvSpPr>
            <a:spLocks noChangeArrowheads="1"/>
          </p:cNvSpPr>
          <p:nvPr/>
        </p:nvSpPr>
        <p:spPr bwMode="auto">
          <a:xfrm>
            <a:off x="4025900" y="1466850"/>
            <a:ext cx="4991100" cy="649288"/>
          </a:xfrm>
          <a:prstGeom prst="wedgeEllipseCallout">
            <a:avLst>
              <a:gd name="adj1" fmla="val -37949"/>
              <a:gd name="adj2" fmla="val 112259"/>
            </a:avLst>
          </a:prstGeom>
          <a:solidFill>
            <a:schemeClr val="bg1"/>
          </a:solidFill>
          <a:ln w="28575">
            <a:solidFill>
              <a:srgbClr val="000099"/>
            </a:solidFill>
            <a:round/>
            <a:headEnd/>
            <a:tailEnd type="triangle" w="med" len="med"/>
          </a:ln>
        </p:spPr>
        <p:txBody>
          <a:bodyPr anchor="ctr">
            <a:prstTxWarp prst="textNoShape">
              <a:avLst/>
            </a:prstTxWarp>
            <a:spAutoFit/>
          </a:bodyPr>
          <a:lstStyle/>
          <a:p>
            <a:r>
              <a:rPr lang="en-US" sz="2400">
                <a:solidFill>
                  <a:srgbClr val="000099"/>
                </a:solidFill>
              </a:rPr>
              <a:t>… and eventually to this ! </a:t>
            </a:r>
          </a:p>
        </p:txBody>
      </p:sp>
      <p:pic>
        <p:nvPicPr>
          <p:cNvPr id="26629" name="Picture 13" descr="DSC_0053.jpg"/>
          <p:cNvPicPr>
            <a:picLocks noChangeAspect="1"/>
          </p:cNvPicPr>
          <p:nvPr/>
        </p:nvPicPr>
        <p:blipFill>
          <a:blip r:embed="rId4"/>
          <a:srcRect/>
          <a:stretch>
            <a:fillRect/>
          </a:stretch>
        </p:blipFill>
        <p:spPr bwMode="auto">
          <a:xfrm>
            <a:off x="4381500" y="3073259"/>
            <a:ext cx="4762500" cy="3163571"/>
          </a:xfrm>
          <a:prstGeom prst="rect">
            <a:avLst/>
          </a:prstGeom>
          <a:noFill/>
          <a:ln w="9525">
            <a:noFill/>
            <a:miter lim="800000"/>
            <a:headEnd/>
            <a:tailEnd/>
          </a:ln>
        </p:spPr>
      </p:pic>
      <p:sp>
        <p:nvSpPr>
          <p:cNvPr id="26630" name="TextBox 14"/>
          <p:cNvSpPr txBox="1">
            <a:spLocks noChangeArrowheads="1"/>
          </p:cNvSpPr>
          <p:nvPr/>
        </p:nvSpPr>
        <p:spPr bwMode="auto">
          <a:xfrm>
            <a:off x="419100" y="5156200"/>
            <a:ext cx="3962400" cy="1015663"/>
          </a:xfrm>
          <a:prstGeom prst="rect">
            <a:avLst/>
          </a:prstGeom>
          <a:noFill/>
          <a:ln w="9525">
            <a:noFill/>
            <a:miter lim="800000"/>
            <a:headEnd/>
            <a:tailEnd/>
          </a:ln>
        </p:spPr>
        <p:txBody>
          <a:bodyPr wrap="square">
            <a:prstTxWarp prst="textNoShape">
              <a:avLst/>
            </a:prstTxWarp>
            <a:spAutoFit/>
          </a:bodyPr>
          <a:lstStyle/>
          <a:p>
            <a:pPr algn="l"/>
            <a:r>
              <a:rPr lang="en-US" b="0" dirty="0" smtClean="0">
                <a:solidFill>
                  <a:srgbClr val="000000"/>
                </a:solidFill>
              </a:rPr>
              <a:t>February 2012: ESO </a:t>
            </a:r>
            <a:r>
              <a:rPr lang="en-US" b="0" dirty="0">
                <a:solidFill>
                  <a:srgbClr val="000000"/>
                </a:solidFill>
              </a:rPr>
              <a:t>DG, INAF President and Italian MIUR Minister meet at INAF </a:t>
            </a:r>
            <a:r>
              <a:rPr lang="en-US" b="0" dirty="0" smtClean="0">
                <a:solidFill>
                  <a:srgbClr val="000000"/>
                </a:solidFill>
              </a:rPr>
              <a:t>HQ. </a:t>
            </a:r>
            <a:endParaRPr lang="en-US" b="0" dirty="0">
              <a:solidFill>
                <a:srgbClr val="000000"/>
              </a:solidFill>
            </a:endParaRPr>
          </a:p>
        </p:txBody>
      </p:sp>
      <p:sp>
        <p:nvSpPr>
          <p:cNvPr id="26631" name="TextBox 15"/>
          <p:cNvSpPr txBox="1">
            <a:spLocks noChangeArrowheads="1"/>
          </p:cNvSpPr>
          <p:nvPr/>
        </p:nvSpPr>
        <p:spPr bwMode="auto">
          <a:xfrm>
            <a:off x="141288" y="4699000"/>
            <a:ext cx="868362" cy="400050"/>
          </a:xfrm>
          <a:prstGeom prst="rect">
            <a:avLst/>
          </a:prstGeom>
          <a:noFill/>
          <a:ln w="9525">
            <a:noFill/>
            <a:miter lim="800000"/>
            <a:headEnd/>
            <a:tailEnd/>
          </a:ln>
        </p:spPr>
        <p:txBody>
          <a:bodyPr wrap="none">
            <a:prstTxWarp prst="textNoShape">
              <a:avLst/>
            </a:prstTxWarp>
            <a:spAutoFit/>
          </a:bodyPr>
          <a:lstStyle/>
          <a:p>
            <a:r>
              <a:rPr lang="en-US" b="0" dirty="0">
                <a:solidFill>
                  <a:srgbClr val="000000"/>
                </a:solidFill>
              </a:rPr>
              <a:t>E-ELT</a:t>
            </a:r>
          </a:p>
        </p:txBody>
      </p:sp>
      <p:sp>
        <p:nvSpPr>
          <p:cNvPr id="8" name="TextBox 7"/>
          <p:cNvSpPr txBox="1"/>
          <p:nvPr/>
        </p:nvSpPr>
        <p:spPr>
          <a:xfrm>
            <a:off x="-53625" y="6299200"/>
            <a:ext cx="9251251" cy="400110"/>
          </a:xfrm>
          <a:prstGeom prst="rect">
            <a:avLst/>
          </a:prstGeom>
          <a:noFill/>
        </p:spPr>
        <p:txBody>
          <a:bodyPr wrap="none" rtlCol="0">
            <a:spAutoFit/>
          </a:bodyPr>
          <a:lstStyle/>
          <a:p>
            <a:r>
              <a:rPr lang="en-US" dirty="0" smtClean="0">
                <a:solidFill>
                  <a:srgbClr val="000090"/>
                </a:solidFill>
              </a:rPr>
              <a:t>June 2012: Italy votes </a:t>
            </a:r>
            <a:r>
              <a:rPr lang="en-US" i="1" dirty="0" smtClean="0">
                <a:solidFill>
                  <a:srgbClr val="000090"/>
                </a:solidFill>
              </a:rPr>
              <a:t>ad referendum </a:t>
            </a:r>
            <a:r>
              <a:rPr lang="en-US" dirty="0" smtClean="0">
                <a:solidFill>
                  <a:srgbClr val="000090"/>
                </a:solidFill>
              </a:rPr>
              <a:t>in favor</a:t>
            </a:r>
            <a:r>
              <a:rPr lang="en-US" i="1" dirty="0" smtClean="0">
                <a:solidFill>
                  <a:srgbClr val="000090"/>
                </a:solidFill>
              </a:rPr>
              <a:t> </a:t>
            </a:r>
            <a:r>
              <a:rPr lang="en-US" dirty="0" smtClean="0">
                <a:solidFill>
                  <a:srgbClr val="000090"/>
                </a:solidFill>
              </a:rPr>
              <a:t>of</a:t>
            </a:r>
            <a:r>
              <a:rPr lang="en-US" i="1" dirty="0" smtClean="0">
                <a:solidFill>
                  <a:srgbClr val="000090"/>
                </a:solidFill>
              </a:rPr>
              <a:t> </a:t>
            </a:r>
            <a:r>
              <a:rPr lang="en-US" dirty="0" smtClean="0">
                <a:solidFill>
                  <a:srgbClr val="000090"/>
                </a:solidFill>
              </a:rPr>
              <a:t>the E-ELT approval (score 10 to 4)</a:t>
            </a:r>
            <a:endParaRPr lang="en-US" dirty="0">
              <a:solidFill>
                <a:srgbClr val="000090"/>
              </a:solidFill>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1026"/>
          <p:cNvSpPr>
            <a:spLocks noGrp="1" noChangeArrowheads="1"/>
          </p:cNvSpPr>
          <p:nvPr>
            <p:ph type="ctrTitle"/>
          </p:nvPr>
        </p:nvSpPr>
        <p:spPr>
          <a:xfrm>
            <a:off x="5956300" y="152400"/>
            <a:ext cx="3048000" cy="2476500"/>
          </a:xfrm>
        </p:spPr>
        <p:txBody>
          <a:bodyPr/>
          <a:lstStyle/>
          <a:p>
            <a:r>
              <a:rPr lang="it-IT" smtClean="0">
                <a:solidFill>
                  <a:srgbClr val="000000"/>
                </a:solidFill>
              </a:rPr>
              <a:t>Significant investment and workload </a:t>
            </a:r>
          </a:p>
        </p:txBody>
      </p:sp>
      <p:pic>
        <p:nvPicPr>
          <p:cNvPr id="28675" name="Picture 9" descr="opc-nov2006-3781.jpg"/>
          <p:cNvPicPr>
            <a:picLocks noChangeAspect="1"/>
          </p:cNvPicPr>
          <p:nvPr/>
        </p:nvPicPr>
        <p:blipFill>
          <a:blip r:embed="rId3"/>
          <a:srcRect/>
          <a:stretch>
            <a:fillRect/>
          </a:stretch>
        </p:blipFill>
        <p:spPr bwMode="auto">
          <a:xfrm>
            <a:off x="3198813" y="2819400"/>
            <a:ext cx="5907087" cy="3935413"/>
          </a:xfrm>
          <a:prstGeom prst="rect">
            <a:avLst/>
          </a:prstGeom>
          <a:noFill/>
          <a:ln w="9525">
            <a:noFill/>
            <a:miter lim="800000"/>
            <a:headEnd/>
            <a:tailEnd/>
          </a:ln>
        </p:spPr>
      </p:pic>
      <p:pic>
        <p:nvPicPr>
          <p:cNvPr id="28676" name="Picture 10" descr="opc-nov2006-3787_2.jpg"/>
          <p:cNvPicPr>
            <a:picLocks noChangeAspect="1"/>
          </p:cNvPicPr>
          <p:nvPr/>
        </p:nvPicPr>
        <p:blipFill>
          <a:blip r:embed="rId4"/>
          <a:srcRect/>
          <a:stretch>
            <a:fillRect/>
          </a:stretch>
        </p:blipFill>
        <p:spPr bwMode="auto">
          <a:xfrm>
            <a:off x="50800" y="38100"/>
            <a:ext cx="5754688" cy="3835400"/>
          </a:xfrm>
          <a:prstGeom prst="rect">
            <a:avLst/>
          </a:prstGeom>
          <a:noFill/>
          <a:ln w="9525">
            <a:noFill/>
            <a:miter lim="800000"/>
            <a:headEnd/>
            <a:tailEnd/>
          </a:ln>
        </p:spPr>
      </p:pic>
      <p:sp>
        <p:nvSpPr>
          <p:cNvPr id="12" name="TextBox 11"/>
          <p:cNvSpPr txBox="1"/>
          <p:nvPr/>
        </p:nvSpPr>
        <p:spPr>
          <a:xfrm>
            <a:off x="50800" y="4445000"/>
            <a:ext cx="3513138" cy="1938338"/>
          </a:xfrm>
          <a:prstGeom prst="rect">
            <a:avLst/>
          </a:prstGeom>
          <a:ln w="34925" cap="flat" cmpd="sng" algn="ctr">
            <a:solidFill>
              <a:srgbClr val="FF0000"/>
            </a:solidFill>
            <a:prstDash val="solid"/>
            <a:round/>
            <a:headEnd type="none" w="med" len="med"/>
            <a:tailEnd type="none" w="med" len="med"/>
          </a:ln>
        </p:spPr>
        <p:style>
          <a:lnRef idx="2">
            <a:schemeClr val="accent2"/>
          </a:lnRef>
          <a:fillRef idx="1">
            <a:schemeClr val="lt1"/>
          </a:fillRef>
          <a:effectRef idx="0">
            <a:schemeClr val="accent2"/>
          </a:effectRef>
          <a:fontRef idx="minor">
            <a:schemeClr val="dk1"/>
          </a:fontRef>
        </p:style>
        <p:txBody>
          <a:bodyPr>
            <a:prstTxWarp prst="textNoShape">
              <a:avLst/>
            </a:prstTxWarp>
            <a:spAutoFit/>
          </a:bodyPr>
          <a:lstStyle/>
          <a:p>
            <a:pPr algn="l">
              <a:defRPr/>
            </a:pPr>
            <a:r>
              <a:rPr lang="en-US" sz="2400" b="0">
                <a:solidFill>
                  <a:srgbClr val="000099"/>
                </a:solidFill>
              </a:rPr>
              <a:t>2006</a:t>
            </a:r>
          </a:p>
          <a:p>
            <a:pPr algn="l">
              <a:defRPr/>
            </a:pPr>
            <a:r>
              <a:rPr lang="en-US" sz="2400" b="0">
                <a:solidFill>
                  <a:srgbClr val="000099"/>
                </a:solidFill>
              </a:rPr>
              <a:t>L. Wisotzki: OPC chair</a:t>
            </a:r>
          </a:p>
          <a:p>
            <a:pPr algn="l">
              <a:defRPr/>
            </a:pPr>
            <a:r>
              <a:rPr lang="en-US" sz="2400" b="0">
                <a:solidFill>
                  <a:srgbClr val="000099"/>
                </a:solidFill>
              </a:rPr>
              <a:t>Catherine Cesarsky: DG </a:t>
            </a:r>
          </a:p>
          <a:p>
            <a:pPr algn="l">
              <a:defRPr/>
            </a:pPr>
            <a:endParaRPr lang="en-US" sz="2400" b="0">
              <a:solidFill>
                <a:srgbClr val="000099"/>
              </a:solidFill>
            </a:endParaRPr>
          </a:p>
          <a:p>
            <a:pPr algn="l">
              <a:defRPr/>
            </a:pPr>
            <a:r>
              <a:rPr lang="en-US" sz="2400" b="0">
                <a:solidFill>
                  <a:srgbClr val="000099"/>
                </a:solidFill>
              </a:rPr>
              <a:t>M.T. (OPC chair in 2008)</a:t>
            </a:r>
          </a:p>
        </p:txBody>
      </p:sp>
      <p:cxnSp>
        <p:nvCxnSpPr>
          <p:cNvPr id="28678" name="Straight Arrow Connector 13"/>
          <p:cNvCxnSpPr>
            <a:cxnSpLocks noChangeShapeType="1"/>
          </p:cNvCxnSpPr>
          <p:nvPr/>
        </p:nvCxnSpPr>
        <p:spPr bwMode="auto">
          <a:xfrm flipV="1">
            <a:off x="3187700" y="4152900"/>
            <a:ext cx="3727450" cy="1295400"/>
          </a:xfrm>
          <a:prstGeom prst="straightConnector1">
            <a:avLst/>
          </a:prstGeom>
          <a:noFill/>
          <a:ln w="28575">
            <a:solidFill>
              <a:srgbClr val="FF0000"/>
            </a:solidFill>
            <a:round/>
            <a:headEnd/>
            <a:tailEnd type="arrow" w="med" len="med"/>
          </a:ln>
        </p:spPr>
      </p:cxnSp>
      <p:cxnSp>
        <p:nvCxnSpPr>
          <p:cNvPr id="28679" name="Straight Arrow Connector 26"/>
          <p:cNvCxnSpPr>
            <a:cxnSpLocks noChangeShapeType="1"/>
          </p:cNvCxnSpPr>
          <p:nvPr/>
        </p:nvCxnSpPr>
        <p:spPr bwMode="auto">
          <a:xfrm rot="5400000" flipH="1" flipV="1">
            <a:off x="1778000" y="3949700"/>
            <a:ext cx="3771900" cy="647700"/>
          </a:xfrm>
          <a:prstGeom prst="straightConnector1">
            <a:avLst/>
          </a:prstGeom>
          <a:noFill/>
          <a:ln w="28575">
            <a:solidFill>
              <a:srgbClr val="66FF33"/>
            </a:solidFill>
            <a:round/>
            <a:headEnd/>
            <a:tailEnd type="arrow" w="med" len="med"/>
          </a:ln>
        </p:spPr>
      </p:cxnSp>
      <p:sp>
        <p:nvSpPr>
          <p:cNvPr id="28680" name="TextBox 14"/>
          <p:cNvSpPr txBox="1">
            <a:spLocks noChangeArrowheads="1"/>
          </p:cNvSpPr>
          <p:nvPr/>
        </p:nvSpPr>
        <p:spPr bwMode="auto">
          <a:xfrm>
            <a:off x="38100" y="3937000"/>
            <a:ext cx="3302000" cy="461963"/>
          </a:xfrm>
          <a:prstGeom prst="rect">
            <a:avLst/>
          </a:prstGeom>
          <a:solidFill>
            <a:srgbClr val="000099"/>
          </a:solidFill>
          <a:ln w="9525">
            <a:noFill/>
            <a:miter lim="800000"/>
            <a:headEnd/>
            <a:tailEnd/>
          </a:ln>
        </p:spPr>
        <p:txBody>
          <a:bodyPr>
            <a:prstTxWarp prst="textNoShape">
              <a:avLst/>
            </a:prstTxWarp>
            <a:spAutoFit/>
          </a:bodyPr>
          <a:lstStyle/>
          <a:p>
            <a:r>
              <a:rPr lang="it-IT" sz="2400">
                <a:solidFill>
                  <a:srgbClr val="FFFF00"/>
                </a:solidFill>
              </a:rPr>
              <a:t>OPC at work </a:t>
            </a:r>
            <a:r>
              <a:rPr lang="it-IT">
                <a:solidFill>
                  <a:srgbClr val="FFFF00"/>
                </a:solidFill>
              </a:rPr>
              <a:t>(Nov 2006)</a:t>
            </a:r>
            <a:endParaRPr lang="en-US"/>
          </a:p>
        </p:txBody>
      </p:sp>
      <p:cxnSp>
        <p:nvCxnSpPr>
          <p:cNvPr id="28681" name="Straight Arrow Connector 16"/>
          <p:cNvCxnSpPr>
            <a:cxnSpLocks noChangeShapeType="1"/>
          </p:cNvCxnSpPr>
          <p:nvPr/>
        </p:nvCxnSpPr>
        <p:spPr bwMode="auto">
          <a:xfrm rot="5400000" flipH="1" flipV="1">
            <a:off x="-381000" y="2425700"/>
            <a:ext cx="4013200" cy="914400"/>
          </a:xfrm>
          <a:prstGeom prst="straightConnector1">
            <a:avLst/>
          </a:prstGeom>
          <a:noFill/>
          <a:ln w="28575">
            <a:solidFill>
              <a:srgbClr val="FF0000"/>
            </a:solidFill>
            <a:round/>
            <a:headEnd/>
            <a:tailEnd type="arrow" w="med" len="med"/>
          </a:ln>
        </p:spPr>
      </p:cxn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5" descr="setti1.jpg"/>
          <p:cNvPicPr>
            <a:picLocks noChangeAspect="1"/>
          </p:cNvPicPr>
          <p:nvPr/>
        </p:nvPicPr>
        <p:blipFill>
          <a:blip r:embed="rId2"/>
          <a:srcRect l="12549" r="6644" b="41309"/>
          <a:stretch>
            <a:fillRect/>
          </a:stretch>
        </p:blipFill>
        <p:spPr bwMode="auto">
          <a:xfrm>
            <a:off x="7035800" y="25400"/>
            <a:ext cx="2055813" cy="1893888"/>
          </a:xfrm>
          <a:prstGeom prst="rect">
            <a:avLst/>
          </a:prstGeom>
          <a:noFill/>
          <a:ln w="9525">
            <a:noFill/>
            <a:miter lim="800000"/>
            <a:headEnd/>
            <a:tailEnd/>
          </a:ln>
        </p:spPr>
      </p:pic>
      <p:sp>
        <p:nvSpPr>
          <p:cNvPr id="30723" name="Title 1"/>
          <p:cNvSpPr>
            <a:spLocks noGrp="1"/>
          </p:cNvSpPr>
          <p:nvPr>
            <p:ph type="title"/>
          </p:nvPr>
        </p:nvSpPr>
        <p:spPr>
          <a:xfrm>
            <a:off x="3848100" y="139700"/>
            <a:ext cx="3619500" cy="1155700"/>
          </a:xfrm>
        </p:spPr>
        <p:txBody>
          <a:bodyPr/>
          <a:lstStyle/>
          <a:p>
            <a:pPr algn="l"/>
            <a:r>
              <a:rPr lang="en-US" smtClean="0"/>
              <a:t>Significant </a:t>
            </a:r>
            <a:br>
              <a:rPr lang="en-US" smtClean="0"/>
            </a:br>
            <a:r>
              <a:rPr lang="en-US" smtClean="0"/>
              <a:t>emigration …</a:t>
            </a:r>
          </a:p>
        </p:txBody>
      </p:sp>
      <p:pic>
        <p:nvPicPr>
          <p:cNvPr id="30724" name="Picture 3" descr="andreani.jpg"/>
          <p:cNvPicPr>
            <a:picLocks noChangeAspect="1"/>
          </p:cNvPicPr>
          <p:nvPr/>
        </p:nvPicPr>
        <p:blipFill>
          <a:blip r:embed="rId3"/>
          <a:srcRect l="7121" t="8403" r="7121"/>
          <a:stretch>
            <a:fillRect/>
          </a:stretch>
        </p:blipFill>
        <p:spPr bwMode="auto">
          <a:xfrm>
            <a:off x="6421438" y="1633538"/>
            <a:ext cx="1311275" cy="1782762"/>
          </a:xfrm>
          <a:prstGeom prst="rect">
            <a:avLst/>
          </a:prstGeom>
          <a:noFill/>
          <a:ln w="9525">
            <a:noFill/>
            <a:miter lim="800000"/>
            <a:headEnd/>
            <a:tailEnd/>
          </a:ln>
        </p:spPr>
      </p:pic>
      <p:pic>
        <p:nvPicPr>
          <p:cNvPr id="30725" name="Picture 4" descr="arnaboldi.jpg"/>
          <p:cNvPicPr>
            <a:picLocks noChangeAspect="1"/>
          </p:cNvPicPr>
          <p:nvPr/>
        </p:nvPicPr>
        <p:blipFill>
          <a:blip r:embed="rId4"/>
          <a:srcRect/>
          <a:stretch>
            <a:fillRect/>
          </a:stretch>
        </p:blipFill>
        <p:spPr bwMode="auto">
          <a:xfrm>
            <a:off x="50800" y="1684338"/>
            <a:ext cx="1206500" cy="1814512"/>
          </a:xfrm>
          <a:prstGeom prst="rect">
            <a:avLst/>
          </a:prstGeom>
          <a:noFill/>
          <a:ln w="9525">
            <a:noFill/>
            <a:miter lim="800000"/>
            <a:headEnd/>
            <a:tailEnd/>
          </a:ln>
        </p:spPr>
      </p:pic>
      <p:pic>
        <p:nvPicPr>
          <p:cNvPr id="30726" name="Picture 5" descr="beccari.jpg"/>
          <p:cNvPicPr>
            <a:picLocks noChangeAspect="1"/>
          </p:cNvPicPr>
          <p:nvPr/>
        </p:nvPicPr>
        <p:blipFill>
          <a:blip r:embed="rId5"/>
          <a:srcRect/>
          <a:stretch>
            <a:fillRect/>
          </a:stretch>
        </p:blipFill>
        <p:spPr bwMode="auto">
          <a:xfrm>
            <a:off x="6794500" y="5251450"/>
            <a:ext cx="1549400" cy="1441450"/>
          </a:xfrm>
          <a:prstGeom prst="rect">
            <a:avLst/>
          </a:prstGeom>
          <a:noFill/>
          <a:ln w="9525">
            <a:noFill/>
            <a:miter lim="800000"/>
            <a:headEnd/>
            <a:tailEnd/>
          </a:ln>
        </p:spPr>
      </p:pic>
      <p:pic>
        <p:nvPicPr>
          <p:cNvPr id="30727" name="Picture 7" descr="francesca.jpg"/>
          <p:cNvPicPr>
            <a:picLocks noChangeAspect="1"/>
          </p:cNvPicPr>
          <p:nvPr/>
        </p:nvPicPr>
        <p:blipFill>
          <a:blip r:embed="rId6"/>
          <a:srcRect/>
          <a:stretch>
            <a:fillRect/>
          </a:stretch>
        </p:blipFill>
        <p:spPr bwMode="auto">
          <a:xfrm>
            <a:off x="1295400" y="1781175"/>
            <a:ext cx="1943100" cy="1495425"/>
          </a:xfrm>
          <a:prstGeom prst="rect">
            <a:avLst/>
          </a:prstGeom>
          <a:noFill/>
          <a:ln w="9525">
            <a:noFill/>
            <a:miter lim="800000"/>
            <a:headEnd/>
            <a:tailEnd/>
          </a:ln>
        </p:spPr>
      </p:pic>
      <p:pic>
        <p:nvPicPr>
          <p:cNvPr id="30728" name="Picture 9" descr="gilmozzi.jpg"/>
          <p:cNvPicPr>
            <a:picLocks noChangeAspect="1"/>
          </p:cNvPicPr>
          <p:nvPr/>
        </p:nvPicPr>
        <p:blipFill>
          <a:blip r:embed="rId7"/>
          <a:srcRect t="16240" b="8858"/>
          <a:stretch>
            <a:fillRect/>
          </a:stretch>
        </p:blipFill>
        <p:spPr bwMode="auto">
          <a:xfrm>
            <a:off x="4800600" y="1576388"/>
            <a:ext cx="1676400" cy="1884362"/>
          </a:xfrm>
          <a:prstGeom prst="rect">
            <a:avLst/>
          </a:prstGeom>
          <a:noFill/>
          <a:ln w="9525">
            <a:noFill/>
            <a:miter lim="800000"/>
            <a:headEnd/>
            <a:tailEnd/>
          </a:ln>
        </p:spPr>
      </p:pic>
      <p:pic>
        <p:nvPicPr>
          <p:cNvPr id="30729" name="Picture 10" descr="gmar1.jpg"/>
          <p:cNvPicPr>
            <a:picLocks noChangeAspect="1"/>
          </p:cNvPicPr>
          <p:nvPr/>
        </p:nvPicPr>
        <p:blipFill>
          <a:blip r:embed="rId8"/>
          <a:srcRect/>
          <a:stretch>
            <a:fillRect/>
          </a:stretch>
        </p:blipFill>
        <p:spPr bwMode="auto">
          <a:xfrm>
            <a:off x="2781300" y="5334000"/>
            <a:ext cx="1219200" cy="1498600"/>
          </a:xfrm>
          <a:prstGeom prst="rect">
            <a:avLst/>
          </a:prstGeom>
          <a:noFill/>
          <a:ln w="9525">
            <a:noFill/>
            <a:miter lim="800000"/>
            <a:headEnd/>
            <a:tailEnd/>
          </a:ln>
        </p:spPr>
      </p:pic>
      <p:pic>
        <p:nvPicPr>
          <p:cNvPr id="30730" name="Picture 11" descr="ISaviane2.jpg"/>
          <p:cNvPicPr>
            <a:picLocks noChangeAspect="1"/>
          </p:cNvPicPr>
          <p:nvPr/>
        </p:nvPicPr>
        <p:blipFill>
          <a:blip r:embed="rId9"/>
          <a:srcRect/>
          <a:stretch>
            <a:fillRect/>
          </a:stretch>
        </p:blipFill>
        <p:spPr bwMode="auto">
          <a:xfrm>
            <a:off x="63500" y="5397500"/>
            <a:ext cx="1219200" cy="1358900"/>
          </a:xfrm>
          <a:prstGeom prst="rect">
            <a:avLst/>
          </a:prstGeom>
          <a:noFill/>
          <a:ln w="9525">
            <a:noFill/>
            <a:miter lim="800000"/>
            <a:headEnd/>
            <a:tailEnd/>
          </a:ln>
        </p:spPr>
      </p:pic>
      <p:pic>
        <p:nvPicPr>
          <p:cNvPr id="30731" name="Picture 13" descr="padovani-2011.jpg"/>
          <p:cNvPicPr>
            <a:picLocks noChangeAspect="1"/>
          </p:cNvPicPr>
          <p:nvPr/>
        </p:nvPicPr>
        <p:blipFill>
          <a:blip r:embed="rId10"/>
          <a:srcRect/>
          <a:stretch>
            <a:fillRect/>
          </a:stretch>
        </p:blipFill>
        <p:spPr bwMode="auto">
          <a:xfrm>
            <a:off x="5613400" y="5121275"/>
            <a:ext cx="1312863" cy="1673225"/>
          </a:xfrm>
          <a:prstGeom prst="rect">
            <a:avLst/>
          </a:prstGeom>
          <a:noFill/>
          <a:ln w="9525">
            <a:noFill/>
            <a:miter lim="800000"/>
            <a:headEnd/>
            <a:tailEnd/>
          </a:ln>
        </p:spPr>
      </p:pic>
      <p:pic>
        <p:nvPicPr>
          <p:cNvPr id="30732" name="Picture 15" descr="patat.jpg"/>
          <p:cNvPicPr>
            <a:picLocks noChangeAspect="1"/>
          </p:cNvPicPr>
          <p:nvPr/>
        </p:nvPicPr>
        <p:blipFill>
          <a:blip r:embed="rId11"/>
          <a:srcRect/>
          <a:stretch>
            <a:fillRect/>
          </a:stretch>
        </p:blipFill>
        <p:spPr bwMode="auto">
          <a:xfrm>
            <a:off x="1327150" y="5221288"/>
            <a:ext cx="1403350" cy="1585912"/>
          </a:xfrm>
          <a:prstGeom prst="rect">
            <a:avLst/>
          </a:prstGeom>
          <a:noFill/>
          <a:ln w="9525">
            <a:noFill/>
            <a:miter lim="800000"/>
            <a:headEnd/>
            <a:tailEnd/>
          </a:ln>
        </p:spPr>
      </p:pic>
      <p:pic>
        <p:nvPicPr>
          <p:cNvPr id="30733" name="Picture 16" descr="primas.jpg"/>
          <p:cNvPicPr>
            <a:picLocks noChangeAspect="1"/>
          </p:cNvPicPr>
          <p:nvPr/>
        </p:nvPicPr>
        <p:blipFill>
          <a:blip r:embed="rId12"/>
          <a:srcRect/>
          <a:stretch>
            <a:fillRect/>
          </a:stretch>
        </p:blipFill>
        <p:spPr bwMode="auto">
          <a:xfrm>
            <a:off x="2628900" y="3276600"/>
            <a:ext cx="1462088" cy="1668463"/>
          </a:xfrm>
          <a:prstGeom prst="rect">
            <a:avLst/>
          </a:prstGeom>
          <a:noFill/>
          <a:ln w="9525">
            <a:noFill/>
            <a:miter lim="800000"/>
            <a:headEnd/>
            <a:tailEnd/>
          </a:ln>
        </p:spPr>
      </p:pic>
      <p:pic>
        <p:nvPicPr>
          <p:cNvPr id="30734" name="Picture 17" descr="romaniello.jpg"/>
          <p:cNvPicPr>
            <a:picLocks noChangeAspect="1"/>
          </p:cNvPicPr>
          <p:nvPr/>
        </p:nvPicPr>
        <p:blipFill>
          <a:blip r:embed="rId13"/>
          <a:srcRect/>
          <a:stretch>
            <a:fillRect/>
          </a:stretch>
        </p:blipFill>
        <p:spPr bwMode="auto">
          <a:xfrm>
            <a:off x="7753350" y="1797050"/>
            <a:ext cx="1352550" cy="1543050"/>
          </a:xfrm>
          <a:prstGeom prst="rect">
            <a:avLst/>
          </a:prstGeom>
          <a:noFill/>
          <a:ln w="9525">
            <a:noFill/>
            <a:miter lim="800000"/>
            <a:headEnd/>
            <a:tailEnd/>
          </a:ln>
        </p:spPr>
      </p:pic>
      <p:pic>
        <p:nvPicPr>
          <p:cNvPr id="30735" name="Picture 20" descr="tarenghi.jpg"/>
          <p:cNvPicPr>
            <a:picLocks noChangeAspect="1"/>
          </p:cNvPicPr>
          <p:nvPr/>
        </p:nvPicPr>
        <p:blipFill>
          <a:blip r:embed="rId14"/>
          <a:srcRect/>
          <a:stretch>
            <a:fillRect/>
          </a:stretch>
        </p:blipFill>
        <p:spPr bwMode="auto">
          <a:xfrm>
            <a:off x="1130300" y="3492500"/>
            <a:ext cx="1708150" cy="1708150"/>
          </a:xfrm>
          <a:prstGeom prst="rect">
            <a:avLst/>
          </a:prstGeom>
          <a:noFill/>
          <a:ln w="9525">
            <a:noFill/>
            <a:miter lim="800000"/>
            <a:headEnd/>
            <a:tailEnd/>
          </a:ln>
        </p:spPr>
      </p:pic>
      <p:pic>
        <p:nvPicPr>
          <p:cNvPr id="30736" name="Picture 21" descr="testi.jpg"/>
          <p:cNvPicPr>
            <a:picLocks noChangeAspect="1"/>
          </p:cNvPicPr>
          <p:nvPr/>
        </p:nvPicPr>
        <p:blipFill>
          <a:blip r:embed="rId15"/>
          <a:srcRect t="7195"/>
          <a:stretch>
            <a:fillRect/>
          </a:stretch>
        </p:blipFill>
        <p:spPr bwMode="auto">
          <a:xfrm>
            <a:off x="4038600" y="3514725"/>
            <a:ext cx="1727200" cy="1603375"/>
          </a:xfrm>
          <a:prstGeom prst="rect">
            <a:avLst/>
          </a:prstGeom>
          <a:noFill/>
          <a:ln w="9525">
            <a:noFill/>
            <a:miter lim="800000"/>
            <a:headEnd/>
            <a:tailEnd/>
          </a:ln>
        </p:spPr>
      </p:pic>
      <p:pic>
        <p:nvPicPr>
          <p:cNvPr id="30737" name="Picture 23" descr="valente4.jpg"/>
          <p:cNvPicPr>
            <a:picLocks noChangeAspect="1"/>
          </p:cNvPicPr>
          <p:nvPr/>
        </p:nvPicPr>
        <p:blipFill>
          <a:blip r:embed="rId16"/>
          <a:srcRect/>
          <a:stretch>
            <a:fillRect/>
          </a:stretch>
        </p:blipFill>
        <p:spPr bwMode="auto">
          <a:xfrm>
            <a:off x="5803900" y="3497263"/>
            <a:ext cx="1382713" cy="1624012"/>
          </a:xfrm>
          <a:prstGeom prst="rect">
            <a:avLst/>
          </a:prstGeom>
          <a:noFill/>
          <a:ln w="9525">
            <a:noFill/>
            <a:miter lim="800000"/>
            <a:headEnd/>
            <a:tailEnd/>
          </a:ln>
        </p:spPr>
      </p:pic>
      <p:pic>
        <p:nvPicPr>
          <p:cNvPr id="30738" name="Picture 24" descr="pasquini.jpg"/>
          <p:cNvPicPr>
            <a:picLocks noChangeAspect="1"/>
          </p:cNvPicPr>
          <p:nvPr/>
        </p:nvPicPr>
        <p:blipFill>
          <a:blip r:embed="rId17"/>
          <a:srcRect l="9689" r="4152"/>
          <a:stretch>
            <a:fillRect/>
          </a:stretch>
        </p:blipFill>
        <p:spPr bwMode="auto">
          <a:xfrm>
            <a:off x="3292475" y="1546225"/>
            <a:ext cx="1492250" cy="1755775"/>
          </a:xfrm>
          <a:prstGeom prst="rect">
            <a:avLst/>
          </a:prstGeom>
          <a:noFill/>
          <a:ln w="9525">
            <a:noFill/>
            <a:miter lim="800000"/>
            <a:headEnd/>
            <a:tailEnd/>
          </a:ln>
        </p:spPr>
      </p:pic>
      <p:pic>
        <p:nvPicPr>
          <p:cNvPr id="30739" name="Picture 25" descr="pr2007022687w5.jpg"/>
          <p:cNvPicPr>
            <a:picLocks noChangeAspect="1"/>
          </p:cNvPicPr>
          <p:nvPr/>
        </p:nvPicPr>
        <p:blipFill>
          <a:blip r:embed="rId18"/>
          <a:srcRect/>
          <a:stretch>
            <a:fillRect/>
          </a:stretch>
        </p:blipFill>
        <p:spPr bwMode="auto">
          <a:xfrm>
            <a:off x="4076700" y="5202238"/>
            <a:ext cx="1485900" cy="1592262"/>
          </a:xfrm>
          <a:prstGeom prst="rect">
            <a:avLst/>
          </a:prstGeom>
          <a:noFill/>
          <a:ln w="9525">
            <a:noFill/>
            <a:miter lim="800000"/>
            <a:headEnd/>
            <a:tailEnd/>
          </a:ln>
        </p:spPr>
      </p:pic>
      <p:pic>
        <p:nvPicPr>
          <p:cNvPr id="30740" name="Picture 27" descr="epo1.jpg"/>
          <p:cNvPicPr>
            <a:picLocks noChangeAspect="1"/>
          </p:cNvPicPr>
          <p:nvPr/>
        </p:nvPicPr>
        <p:blipFill>
          <a:blip r:embed="rId19"/>
          <a:srcRect/>
          <a:stretch>
            <a:fillRect/>
          </a:stretch>
        </p:blipFill>
        <p:spPr bwMode="auto">
          <a:xfrm>
            <a:off x="0" y="3813175"/>
            <a:ext cx="1174750" cy="1539875"/>
          </a:xfrm>
          <a:prstGeom prst="rect">
            <a:avLst/>
          </a:prstGeom>
          <a:noFill/>
          <a:ln w="9525">
            <a:noFill/>
            <a:miter lim="800000"/>
            <a:headEnd/>
            <a:tailEnd/>
          </a:ln>
        </p:spPr>
      </p:pic>
      <p:pic>
        <p:nvPicPr>
          <p:cNvPr id="30741" name="Picture 28" descr="renzini2.jpg"/>
          <p:cNvPicPr>
            <a:picLocks noChangeAspect="1"/>
          </p:cNvPicPr>
          <p:nvPr/>
        </p:nvPicPr>
        <p:blipFill>
          <a:blip r:embed="rId20"/>
          <a:srcRect/>
          <a:stretch>
            <a:fillRect/>
          </a:stretch>
        </p:blipFill>
        <p:spPr bwMode="auto">
          <a:xfrm>
            <a:off x="38100" y="38100"/>
            <a:ext cx="2011363" cy="1725613"/>
          </a:xfrm>
          <a:prstGeom prst="rect">
            <a:avLst/>
          </a:prstGeom>
          <a:noFill/>
          <a:ln w="9525">
            <a:noFill/>
            <a:miter lim="800000"/>
            <a:headEnd/>
            <a:tailEnd/>
          </a:ln>
        </p:spPr>
      </p:pic>
      <p:pic>
        <p:nvPicPr>
          <p:cNvPr id="30742" name="Picture 26" descr="dodorico_rtr.jpg"/>
          <p:cNvPicPr>
            <a:picLocks noChangeAspect="1"/>
          </p:cNvPicPr>
          <p:nvPr/>
        </p:nvPicPr>
        <p:blipFill>
          <a:blip r:embed="rId21"/>
          <a:srcRect l="4253" t="3627" r="29054" b="25388"/>
          <a:stretch>
            <a:fillRect/>
          </a:stretch>
        </p:blipFill>
        <p:spPr bwMode="auto">
          <a:xfrm>
            <a:off x="2087563" y="0"/>
            <a:ext cx="1700212" cy="1768475"/>
          </a:xfrm>
          <a:prstGeom prst="rect">
            <a:avLst/>
          </a:prstGeom>
          <a:noFill/>
          <a:ln w="9525">
            <a:noFill/>
            <a:miter lim="800000"/>
            <a:headEnd/>
            <a:tailEnd/>
          </a:ln>
        </p:spPr>
      </p:pic>
      <p:pic>
        <p:nvPicPr>
          <p:cNvPr id="30743" name="Picture 26" descr="carraro.jpg"/>
          <p:cNvPicPr>
            <a:picLocks noChangeAspect="1"/>
          </p:cNvPicPr>
          <p:nvPr/>
        </p:nvPicPr>
        <p:blipFill>
          <a:blip r:embed="rId22"/>
          <a:srcRect t="12839"/>
          <a:stretch>
            <a:fillRect/>
          </a:stretch>
        </p:blipFill>
        <p:spPr bwMode="auto">
          <a:xfrm>
            <a:off x="7207250" y="3351213"/>
            <a:ext cx="1346200" cy="1363662"/>
          </a:xfrm>
          <a:prstGeom prst="rect">
            <a:avLst/>
          </a:prstGeom>
          <a:noFill/>
          <a:ln w="9525">
            <a:noFill/>
            <a:miter lim="800000"/>
            <a:headEnd/>
            <a:tailEnd/>
          </a:ln>
        </p:spPr>
      </p:pic>
      <p:pic>
        <p:nvPicPr>
          <p:cNvPr id="30744" name="Picture 12" descr="LMonaco.jpg"/>
          <p:cNvPicPr>
            <a:picLocks noChangeAspect="1"/>
          </p:cNvPicPr>
          <p:nvPr/>
        </p:nvPicPr>
        <p:blipFill>
          <a:blip r:embed="rId23"/>
          <a:srcRect l="17717" r="17717"/>
          <a:stretch>
            <a:fillRect/>
          </a:stretch>
        </p:blipFill>
        <p:spPr bwMode="auto">
          <a:xfrm>
            <a:off x="8047038" y="4338638"/>
            <a:ext cx="1096962" cy="15795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p:cNvSpPr>
          <p:nvPr>
            <p:ph type="title"/>
          </p:nvPr>
        </p:nvSpPr>
        <p:spPr>
          <a:xfrm>
            <a:off x="685800" y="1117600"/>
            <a:ext cx="7772400" cy="1016000"/>
          </a:xfrm>
        </p:spPr>
        <p:txBody>
          <a:bodyPr/>
          <a:lstStyle/>
          <a:p>
            <a:r>
              <a:rPr lang="en-US" smtClean="0"/>
              <a:t>Significant return</a:t>
            </a:r>
          </a:p>
        </p:txBody>
      </p:sp>
      <p:pic>
        <p:nvPicPr>
          <p:cNvPr id="31747" name="Picture 3" descr="danziger85.jpg"/>
          <p:cNvPicPr>
            <a:picLocks noChangeAspect="1"/>
          </p:cNvPicPr>
          <p:nvPr/>
        </p:nvPicPr>
        <p:blipFill>
          <a:blip r:embed="rId2"/>
          <a:srcRect/>
          <a:stretch>
            <a:fillRect/>
          </a:stretch>
        </p:blipFill>
        <p:spPr bwMode="auto">
          <a:xfrm>
            <a:off x="7386638" y="546100"/>
            <a:ext cx="1643062" cy="1544638"/>
          </a:xfrm>
          <a:prstGeom prst="rect">
            <a:avLst/>
          </a:prstGeom>
          <a:noFill/>
          <a:ln w="9525">
            <a:noFill/>
            <a:miter lim="800000"/>
            <a:headEnd/>
            <a:tailEnd/>
          </a:ln>
        </p:spPr>
      </p:pic>
      <p:sp>
        <p:nvSpPr>
          <p:cNvPr id="31748" name="TextBox 3"/>
          <p:cNvSpPr txBox="1">
            <a:spLocks noChangeArrowheads="1"/>
          </p:cNvSpPr>
          <p:nvPr/>
        </p:nvSpPr>
        <p:spPr bwMode="auto">
          <a:xfrm>
            <a:off x="355600" y="3314700"/>
            <a:ext cx="8445500" cy="1570038"/>
          </a:xfrm>
          <a:prstGeom prst="rect">
            <a:avLst/>
          </a:prstGeom>
          <a:noFill/>
          <a:ln w="9525">
            <a:noFill/>
            <a:miter lim="800000"/>
            <a:headEnd/>
            <a:tailEnd/>
          </a:ln>
        </p:spPr>
        <p:txBody>
          <a:bodyPr>
            <a:prstTxWarp prst="textNoShape">
              <a:avLst/>
            </a:prstTxWarp>
            <a:spAutoFit/>
          </a:bodyPr>
          <a:lstStyle/>
          <a:p>
            <a:pPr algn="just"/>
            <a:r>
              <a:rPr lang="en-US" sz="2400" b="0">
                <a:solidFill>
                  <a:schemeClr val="tx1"/>
                </a:solidFill>
              </a:rPr>
              <a:t>From P59 (April - Oct 1997) until P89 (Apr - Oct 2012) 54 LPs with </a:t>
            </a:r>
            <a:r>
              <a:rPr lang="en-US" sz="2400">
                <a:solidFill>
                  <a:schemeClr val="tx1"/>
                </a:solidFill>
              </a:rPr>
              <a:t>Italian PIs </a:t>
            </a:r>
            <a:r>
              <a:rPr lang="en-US" sz="2400" b="0">
                <a:solidFill>
                  <a:schemeClr val="tx1"/>
                </a:solidFill>
              </a:rPr>
              <a:t>were submitted, of which 22 were scheduled: about </a:t>
            </a:r>
            <a:r>
              <a:rPr lang="en-US" sz="2400">
                <a:solidFill>
                  <a:schemeClr val="tx1"/>
                </a:solidFill>
              </a:rPr>
              <a:t>18% of approved LPs</a:t>
            </a:r>
            <a:r>
              <a:rPr lang="en-US" sz="2400" b="0">
                <a:solidFill>
                  <a:schemeClr val="tx1"/>
                </a:solidFill>
              </a:rPr>
              <a:t>.</a:t>
            </a:r>
          </a:p>
          <a:p>
            <a:pPr algn="just"/>
            <a:r>
              <a:rPr lang="en-US" sz="2400" b="0">
                <a:solidFill>
                  <a:schemeClr val="tx1"/>
                </a:solidFill>
              </a:rPr>
              <a:t>To be compared with a current </a:t>
            </a:r>
            <a:r>
              <a:rPr lang="en-US" sz="2400">
                <a:solidFill>
                  <a:schemeClr val="tx1"/>
                </a:solidFill>
              </a:rPr>
              <a:t>financial contribution of ~13%</a:t>
            </a:r>
            <a:r>
              <a:rPr lang="en-US" sz="2400" b="0">
                <a:solidFill>
                  <a:schemeClr val="tx1"/>
                </a:solidFill>
              </a:rPr>
              <a:t>.</a:t>
            </a:r>
          </a:p>
        </p:txBody>
      </p:sp>
      <p:sp>
        <p:nvSpPr>
          <p:cNvPr id="5" name="TextBox 4"/>
          <p:cNvSpPr txBox="1"/>
          <p:nvPr/>
        </p:nvSpPr>
        <p:spPr>
          <a:xfrm>
            <a:off x="406400" y="0"/>
            <a:ext cx="8331200" cy="523875"/>
          </a:xfrm>
          <a:prstGeom prst="rect">
            <a:avLst/>
          </a:prstGeom>
          <a:noFill/>
        </p:spPr>
        <p:txBody>
          <a:bodyPr wrap="none">
            <a:spAutoFit/>
          </a:bodyPr>
          <a:lstStyle/>
          <a:p>
            <a:pPr>
              <a:defRPr/>
            </a:pPr>
            <a:r>
              <a:rPr lang="en-US" sz="2800" dirty="0">
                <a:solidFill>
                  <a:schemeClr val="accent6">
                    <a:lumMod val="75000"/>
                  </a:schemeClr>
                </a:solidFill>
              </a:rPr>
              <a:t>(not much in - </a:t>
            </a:r>
            <a:r>
              <a:rPr lang="en-US" sz="2800" i="1" dirty="0">
                <a:solidFill>
                  <a:schemeClr val="accent6">
                    <a:lumMod val="75000"/>
                  </a:schemeClr>
                </a:solidFill>
              </a:rPr>
              <a:t>quantitative</a:t>
            </a:r>
            <a:r>
              <a:rPr lang="en-US" sz="2800" dirty="0">
                <a:solidFill>
                  <a:schemeClr val="accent6">
                    <a:lumMod val="75000"/>
                  </a:schemeClr>
                </a:solidFill>
              </a:rPr>
              <a:t> - terms of immigration …)</a:t>
            </a:r>
          </a:p>
        </p:txBody>
      </p:sp>
      <p:sp>
        <p:nvSpPr>
          <p:cNvPr id="31750" name="TextBox 5"/>
          <p:cNvSpPr txBox="1">
            <a:spLocks noChangeArrowheads="1"/>
          </p:cNvSpPr>
          <p:nvPr/>
        </p:nvSpPr>
        <p:spPr bwMode="auto">
          <a:xfrm>
            <a:off x="76200" y="2120900"/>
            <a:ext cx="8991600" cy="954088"/>
          </a:xfrm>
          <a:prstGeom prst="rect">
            <a:avLst/>
          </a:prstGeom>
          <a:noFill/>
          <a:ln w="9525">
            <a:noFill/>
            <a:miter lim="800000"/>
            <a:headEnd/>
            <a:tailEnd/>
          </a:ln>
        </p:spPr>
        <p:txBody>
          <a:bodyPr>
            <a:prstTxWarp prst="textNoShape">
              <a:avLst/>
            </a:prstTxWarp>
            <a:spAutoFit/>
          </a:bodyPr>
          <a:lstStyle/>
          <a:p>
            <a:r>
              <a:rPr lang="en-US" sz="2800">
                <a:solidFill>
                  <a:srgbClr val="0045AD"/>
                </a:solidFill>
              </a:rPr>
              <a:t>in scientific achievements of the Italian astrophysical community</a:t>
            </a:r>
          </a:p>
        </p:txBody>
      </p:sp>
      <p:sp>
        <p:nvSpPr>
          <p:cNvPr id="31751" name="Down Arrow 6"/>
          <p:cNvSpPr>
            <a:spLocks noChangeArrowheads="1"/>
          </p:cNvSpPr>
          <p:nvPr/>
        </p:nvSpPr>
        <p:spPr bwMode="auto">
          <a:xfrm>
            <a:off x="4559300" y="5016500"/>
            <a:ext cx="46038" cy="495300"/>
          </a:xfrm>
          <a:prstGeom prst="downArrow">
            <a:avLst>
              <a:gd name="adj1" fmla="val 50000"/>
              <a:gd name="adj2" fmla="val 49658"/>
            </a:avLst>
          </a:prstGeom>
          <a:solidFill>
            <a:srgbClr val="FF0000"/>
          </a:solidFill>
          <a:ln w="92075">
            <a:solidFill>
              <a:srgbClr val="FF0000"/>
            </a:solidFill>
            <a:round/>
            <a:headEnd/>
            <a:tailEnd type="triangle" w="med" len="med"/>
          </a:ln>
        </p:spPr>
        <p:txBody>
          <a:bodyPr anchor="ctr">
            <a:prstTxWarp prst="textNoShape">
              <a:avLst/>
            </a:prstTxWarp>
            <a:spAutoFit/>
          </a:bodyPr>
          <a:lstStyle/>
          <a:p>
            <a:endParaRPr lang="en-US"/>
          </a:p>
        </p:txBody>
      </p:sp>
      <p:sp>
        <p:nvSpPr>
          <p:cNvPr id="31752" name="Wave 7"/>
          <p:cNvSpPr>
            <a:spLocks noChangeArrowheads="1"/>
          </p:cNvSpPr>
          <p:nvPr/>
        </p:nvSpPr>
        <p:spPr bwMode="auto">
          <a:xfrm>
            <a:off x="2641600" y="5511800"/>
            <a:ext cx="3898900" cy="1162050"/>
          </a:xfrm>
          <a:prstGeom prst="wave">
            <a:avLst>
              <a:gd name="adj1" fmla="val 12500"/>
              <a:gd name="adj2" fmla="val 0"/>
            </a:avLst>
          </a:prstGeom>
          <a:solidFill>
            <a:schemeClr val="bg1"/>
          </a:solidFill>
          <a:ln w="28575">
            <a:solidFill>
              <a:srgbClr val="FF0000"/>
            </a:solidFill>
            <a:round/>
            <a:headEnd/>
            <a:tailEnd type="triangle" w="med" len="med"/>
          </a:ln>
        </p:spPr>
        <p:txBody>
          <a:bodyPr anchor="ctr">
            <a:prstTxWarp prst="textNoShape">
              <a:avLst/>
            </a:prstTxWarp>
            <a:spAutoFit/>
          </a:bodyPr>
          <a:lstStyle/>
          <a:p>
            <a:r>
              <a:rPr lang="en-US" sz="3200"/>
              <a:t>good investment !</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Struttura predefinita">
  <a:themeElements>
    <a:clrScheme name="Struttura predefinita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fontScheme name="Struttura predefinita">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28575" cap="flat" cmpd="sng" algn="ctr">
          <a:solidFill>
            <a:srgbClr val="FF0000"/>
          </a:solidFill>
          <a:prstDash val="solid"/>
          <a:round/>
          <a:headEnd type="none" w="med" len="med"/>
          <a:tailEnd type="triangle" w="med" len="med"/>
        </a:ln>
        <a:effectLst/>
      </a:spPr>
      <a:bodyPr vert="horz" wrap="square" lIns="91440" tIns="45720" rIns="91440" bIns="45720" numCol="1" anchor="ctr"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it-IT" sz="2000" b="1" i="0" u="none" strike="noStrike" cap="none" normalizeH="0" baseline="0">
            <a:ln>
              <a:noFill/>
            </a:ln>
            <a:solidFill>
              <a:srgbClr val="FF0000"/>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28575" cap="flat" cmpd="sng" algn="ctr">
          <a:solidFill>
            <a:srgbClr val="FF0000"/>
          </a:solidFill>
          <a:prstDash val="solid"/>
          <a:round/>
          <a:headEnd type="none" w="med" len="med"/>
          <a:tailEnd type="triangle" w="med" len="med"/>
        </a:ln>
        <a:effectLst/>
      </a:spPr>
      <a:bodyPr vert="horz" wrap="square" lIns="91440" tIns="45720" rIns="91440" bIns="45720" numCol="1" anchor="ctr"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it-IT" sz="2000" b="1" i="0" u="none" strike="noStrike" cap="none" normalizeH="0" baseline="0">
            <a:ln>
              <a:noFill/>
            </a:ln>
            <a:solidFill>
              <a:srgbClr val="FF0000"/>
            </a:solidFill>
            <a:effectLst/>
            <a:latin typeface="Times New Roman" charset="0"/>
          </a:defRPr>
        </a:defPPr>
      </a:lstStyle>
    </a:lnDef>
  </a:objectDefaults>
  <a:extraClrSchemeLst>
    <a:extraClrScheme>
      <a:clrScheme name="Struttura predefinita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truttura predefinita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truttura predefinita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Default - Blank">
  <a:themeElements>
    <a:clrScheme name="">
      <a:dk1>
        <a:srgbClr val="808080"/>
      </a:dk1>
      <a:lt1>
        <a:srgbClr val="FFFFFF"/>
      </a:lt1>
      <a:dk2>
        <a:srgbClr val="000000"/>
      </a:dk2>
      <a:lt2>
        <a:srgbClr val="000000"/>
      </a:lt2>
      <a:accent1>
        <a:srgbClr val="000000"/>
      </a:accent1>
      <a:accent2>
        <a:srgbClr val="333399"/>
      </a:accent2>
      <a:accent3>
        <a:srgbClr val="AAAAAA"/>
      </a:accent3>
      <a:accent4>
        <a:srgbClr val="DADADA"/>
      </a:accent4>
      <a:accent5>
        <a:srgbClr val="AAAAAA"/>
      </a:accent5>
      <a:accent6>
        <a:srgbClr val="2D2D8A"/>
      </a:accent6>
      <a:hlink>
        <a:srgbClr val="009999"/>
      </a:hlink>
      <a:folHlink>
        <a:srgbClr val="99CC00"/>
      </a:folHlink>
    </a:clrScheme>
    <a:fontScheme name="Default - Blank">
      <a:majorFont>
        <a:latin typeface="Calibri"/>
        <a:ea typeface="ヒラギノ角ゴ ProN W3"/>
        <a:cs typeface="ヒラギノ角ゴ ProN W3"/>
      </a:majorFont>
      <a:minorFont>
        <a:latin typeface="Calibri"/>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pitchFamily="-1" charset="0"/>
            <a:ea typeface="ヒラギノ角ゴ ProN W3" pitchFamily="-1" charset="-128"/>
            <a:cs typeface="ヒラギノ角ゴ ProN W3" pitchFamily="-1" charset="-128"/>
            <a:sym typeface="Gill Sans" pitchFamily="-1" charset="0"/>
          </a:defRPr>
        </a:defPPr>
      </a:lstStyle>
    </a:spDef>
    <a:lnDef>
      <a:spPr bwMode="auto">
        <a:xfrm>
          <a:off x="0" y="0"/>
          <a:ext cx="1" cy="1"/>
        </a:xfrm>
        <a:custGeom>
          <a:avLst/>
          <a:gdLst/>
          <a:ahLst/>
          <a:cxnLst/>
          <a:rect l="0" t="0" r="0" b="0"/>
          <a:pathLst/>
        </a:custGeom>
        <a:solidFill>
          <a:schemeClr val="accent1"/>
        </a:solid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pitchFamily="-1" charset="0"/>
            <a:ea typeface="ヒラギノ角ゴ ProN W3" pitchFamily="-1" charset="-128"/>
            <a:cs typeface="ヒラギノ角ゴ ProN W3" pitchFamily="-1" charset="-128"/>
            <a:sym typeface="Gill Sans" pitchFamily="-1" charset="0"/>
          </a:defRPr>
        </a:defPPr>
      </a:lstStyle>
    </a:lnDef>
  </a:objectDefaults>
  <a:extraClrSchemeLst>
    <a:extraClrScheme>
      <a:clrScheme name="Default - 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1_Struttura predefinita">
  <a:themeElements>
    <a:clrScheme name="Struttura predefinita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fontScheme name="Struttura predefinita">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28575" cap="flat" cmpd="sng" algn="ctr">
          <a:solidFill>
            <a:srgbClr val="FF0000"/>
          </a:solidFill>
          <a:prstDash val="solid"/>
          <a:round/>
          <a:headEnd type="none" w="med" len="med"/>
          <a:tailEnd type="triangle" w="med" len="med"/>
        </a:ln>
        <a:effectLst/>
      </a:spPr>
      <a:bodyPr vert="horz" wrap="square" lIns="91440" tIns="45720" rIns="91440" bIns="45720" numCol="1" anchor="ctr"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it-IT" sz="2000" b="1" i="0" u="none" strike="noStrike" cap="none" normalizeH="0" baseline="0">
            <a:ln>
              <a:noFill/>
            </a:ln>
            <a:solidFill>
              <a:srgbClr val="FF0000"/>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28575" cap="flat" cmpd="sng" algn="ctr">
          <a:solidFill>
            <a:srgbClr val="FF0000"/>
          </a:solidFill>
          <a:prstDash val="solid"/>
          <a:round/>
          <a:headEnd type="none" w="med" len="med"/>
          <a:tailEnd type="triangle" w="med" len="med"/>
        </a:ln>
        <a:effectLst/>
      </a:spPr>
      <a:bodyPr vert="horz" wrap="square" lIns="91440" tIns="45720" rIns="91440" bIns="45720" numCol="1" anchor="ctr"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it-IT" sz="2000" b="1" i="0" u="none" strike="noStrike" cap="none" normalizeH="0" baseline="0">
            <a:ln>
              <a:noFill/>
            </a:ln>
            <a:solidFill>
              <a:srgbClr val="FF0000"/>
            </a:solidFill>
            <a:effectLst/>
            <a:latin typeface="Times New Roman" charset="0"/>
          </a:defRPr>
        </a:defPPr>
      </a:lstStyle>
    </a:lnDef>
  </a:objectDefaults>
  <a:extraClrSchemeLst>
    <a:extraClrScheme>
      <a:clrScheme name="Struttura predefinita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truttura predefinita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truttura predefinita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2_Struttura predefinita">
  <a:themeElements>
    <a:clrScheme name="Struttura predefinita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Struttura predefinita">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Struttura predefinita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truttura predefinita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truttura predefinita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19378</TotalTime>
  <Words>1984</Words>
  <Application>Microsoft Office PowerPoint</Application>
  <PresentationFormat>Presentazione su schermo (4:3)</PresentationFormat>
  <Paragraphs>233</Paragraphs>
  <Slides>29</Slides>
  <Notes>14</Notes>
  <HiddenSlides>0</HiddenSlides>
  <MMClips>0</MMClips>
  <ScaleCrop>false</ScaleCrop>
  <HeadingPairs>
    <vt:vector size="8" baseType="variant">
      <vt:variant>
        <vt:lpstr>Tema</vt:lpstr>
      </vt:variant>
      <vt:variant>
        <vt:i4>5</vt:i4>
      </vt:variant>
      <vt:variant>
        <vt:lpstr>Server OLE incorporati</vt:lpstr>
      </vt:variant>
      <vt:variant>
        <vt:i4>1</vt:i4>
      </vt:variant>
      <vt:variant>
        <vt:lpstr>Titoli diapositive</vt:lpstr>
      </vt:variant>
      <vt:variant>
        <vt:i4>29</vt:i4>
      </vt:variant>
      <vt:variant>
        <vt:lpstr>Presentazioni personalizzate</vt:lpstr>
      </vt:variant>
      <vt:variant>
        <vt:i4>1</vt:i4>
      </vt:variant>
    </vt:vector>
  </HeadingPairs>
  <TitlesOfParts>
    <vt:vector size="36" baseType="lpstr">
      <vt:lpstr>Struttura predefinita</vt:lpstr>
      <vt:lpstr>Default - Blank</vt:lpstr>
      <vt:lpstr>Office Theme</vt:lpstr>
      <vt:lpstr>1_Struttura predefinita</vt:lpstr>
      <vt:lpstr>2_Struttura predefinita</vt:lpstr>
      <vt:lpstr>Acrobat Document</vt:lpstr>
      <vt:lpstr>ESO  from an Italian perspective</vt:lpstr>
      <vt:lpstr>1982:  Italian astronomy enters  a new era</vt:lpstr>
      <vt:lpstr>1982:  Italian astronomy enters  a new era</vt:lpstr>
      <vt:lpstr>1982:  Italian astronomy enters  a new era</vt:lpstr>
      <vt:lpstr>1982:  Italian astronomy enters  a new era</vt:lpstr>
      <vt:lpstr>1982:  Italian astronomy enters  a new era</vt:lpstr>
      <vt:lpstr>Significant investment and workload </vt:lpstr>
      <vt:lpstr>Significant  emigration …</vt:lpstr>
      <vt:lpstr>Significant return</vt:lpstr>
      <vt:lpstr>Star formation histories from CMDs of resolved stellar pops compared to synthetic CMDs</vt:lpstr>
      <vt:lpstr>Star formation histories</vt:lpstr>
      <vt:lpstr>Star formation histories</vt:lpstr>
      <vt:lpstr>Non evolved GC stars reveal the true nature of clusters: they are composed by multiple generations</vt:lpstr>
      <vt:lpstr>Presentazione standard di PowerPoint</vt:lpstr>
      <vt:lpstr>Presentazione standard di PowerPoint</vt:lpstr>
      <vt:lpstr>Presentazione standard di PowerPoint</vt:lpstr>
      <vt:lpstr>Presentazione standard di PowerPoint</vt:lpstr>
      <vt:lpstr>Star formation histories</vt:lpstr>
      <vt:lpstr>Presentazione standard di PowerPoint</vt:lpstr>
      <vt:lpstr>Presentazione standard di PowerPoint</vt:lpstr>
      <vt:lpstr>Presentazione standard di PowerPoint</vt:lpstr>
      <vt:lpstr>Presentazione standard di PowerPoint</vt:lpstr>
      <vt:lpstr>VIPERS in a nut-shell</vt:lpstr>
      <vt:lpstr>Presentazione standard di PowerPoint</vt:lpstr>
      <vt:lpstr>Advantages not only for astronomers</vt:lpstr>
      <vt:lpstr>Farewell Franco. Thanks !</vt:lpstr>
      <vt:lpstr>Presentazione standard di PowerPoint</vt:lpstr>
      <vt:lpstr>Lithium and beryllium in open clusters</vt:lpstr>
      <vt:lpstr>Presentazione standard di PowerPoint</vt:lpstr>
      <vt:lpstr>Presentazione personalizzata 1</vt:lpstr>
    </vt:vector>
  </TitlesOfParts>
  <Company>Monica Tosi</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STAR FORMATION HISTORIES  FROM RESOLVED STELLAR POPULATIONS: IN AND BEYOND THE LOCAL GROUP</dc:title>
  <cp:lastModifiedBy>Acer002</cp:lastModifiedBy>
  <cp:revision>1081</cp:revision>
  <cp:lastPrinted>2008-03-18T15:10:25Z</cp:lastPrinted>
  <dcterms:created xsi:type="dcterms:W3CDTF">2012-06-30T15:23:06Z</dcterms:created>
  <dcterms:modified xsi:type="dcterms:W3CDTF">2012-07-02T16:15:59Z</dcterms:modified>
</cp:coreProperties>
</file>