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6" r:id="rId2"/>
    <p:sldId id="258" r:id="rId3"/>
    <p:sldId id="344" r:id="rId4"/>
    <p:sldId id="259" r:id="rId5"/>
    <p:sldId id="260" r:id="rId6"/>
    <p:sldId id="261" r:id="rId7"/>
    <p:sldId id="262" r:id="rId8"/>
    <p:sldId id="372" r:id="rId9"/>
    <p:sldId id="370" r:id="rId10"/>
    <p:sldId id="334" r:id="rId11"/>
    <p:sldId id="332" r:id="rId12"/>
    <p:sldId id="333" r:id="rId13"/>
    <p:sldId id="343" r:id="rId14"/>
    <p:sldId id="298" r:id="rId15"/>
    <p:sldId id="371" r:id="rId16"/>
    <p:sldId id="345" r:id="rId17"/>
    <p:sldId id="346" r:id="rId18"/>
    <p:sldId id="299" r:id="rId19"/>
    <p:sldId id="268" r:id="rId20"/>
    <p:sldId id="300" r:id="rId21"/>
    <p:sldId id="374" r:id="rId22"/>
    <p:sldId id="375" r:id="rId23"/>
    <p:sldId id="278" r:id="rId24"/>
    <p:sldId id="272" r:id="rId25"/>
    <p:sldId id="360" r:id="rId26"/>
    <p:sldId id="363" r:id="rId27"/>
    <p:sldId id="377" r:id="rId28"/>
    <p:sldId id="378" r:id="rId29"/>
    <p:sldId id="379" r:id="rId30"/>
    <p:sldId id="380" r:id="rId31"/>
    <p:sldId id="381" r:id="rId32"/>
    <p:sldId id="376" r:id="rId33"/>
    <p:sldId id="322" r:id="rId34"/>
    <p:sldId id="347" r:id="rId35"/>
    <p:sldId id="264" r:id="rId36"/>
    <p:sldId id="266" r:id="rId37"/>
    <p:sldId id="335" r:id="rId38"/>
    <p:sldId id="354" r:id="rId39"/>
    <p:sldId id="348" r:id="rId40"/>
    <p:sldId id="350" r:id="rId41"/>
    <p:sldId id="355" r:id="rId42"/>
    <p:sldId id="356" r:id="rId43"/>
    <p:sldId id="358" r:id="rId44"/>
    <p:sldId id="351" r:id="rId45"/>
    <p:sldId id="310" r:id="rId46"/>
    <p:sldId id="311" r:id="rId47"/>
    <p:sldId id="312" r:id="rId48"/>
    <p:sldId id="313" r:id="rId49"/>
    <p:sldId id="314" r:id="rId50"/>
    <p:sldId id="315" r:id="rId51"/>
    <p:sldId id="352" r:id="rId52"/>
    <p:sldId id="327" r:id="rId53"/>
    <p:sldId id="316" r:id="rId54"/>
    <p:sldId id="317" r:id="rId55"/>
    <p:sldId id="318" r:id="rId56"/>
    <p:sldId id="319" r:id="rId57"/>
    <p:sldId id="367" r:id="rId58"/>
    <p:sldId id="320" r:id="rId59"/>
    <p:sldId id="321" r:id="rId60"/>
    <p:sldId id="382" r:id="rId61"/>
    <p:sldId id="383" r:id="rId62"/>
    <p:sldId id="326" r:id="rId63"/>
    <p:sldId id="353" r:id="rId64"/>
    <p:sldId id="279" r:id="rId65"/>
    <p:sldId id="302" r:id="rId66"/>
    <p:sldId id="325" r:id="rId67"/>
    <p:sldId id="324" r:id="rId68"/>
    <p:sldId id="357" r:id="rId69"/>
    <p:sldId id="369" r:id="rId70"/>
    <p:sldId id="265" r:id="rId71"/>
    <p:sldId id="365" r:id="rId72"/>
    <p:sldId id="366" r:id="rId73"/>
    <p:sldId id="304" r:id="rId74"/>
    <p:sldId id="301" r:id="rId75"/>
    <p:sldId id="303" r:id="rId76"/>
    <p:sldId id="368" r:id="rId77"/>
    <p:sldId id="342" r:id="rId78"/>
    <p:sldId id="328" r:id="rId79"/>
    <p:sldId id="329" r:id="rId80"/>
    <p:sldId id="330" r:id="rId81"/>
    <p:sldId id="331" r:id="rId82"/>
    <p:sldId id="362" r:id="rId83"/>
    <p:sldId id="359" r:id="rId84"/>
    <p:sldId id="364" r:id="rId85"/>
    <p:sldId id="323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2" autoAdjust="0"/>
    <p:restoredTop sz="94612" autoAdjust="0"/>
  </p:normalViewPr>
  <p:slideViewPr>
    <p:cSldViewPr snapToGrid="0" snapToObjects="1">
      <p:cViewPr>
        <p:scale>
          <a:sx n="100" d="100"/>
          <a:sy n="100" d="100"/>
        </p:scale>
        <p:origin x="-520" y="-5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A42D2-CB47-EA49-B502-F60AF4C8B934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6A293-A18C-4E4E-8921-DB17F1DC4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6722C839-A247-144F-B47D-BFEBE4580917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fld id="{20113446-0DD4-6447-B61D-F7CAAD785A99}" type="slidenum">
              <a:rPr lang="en-US" sz="1200">
                <a:latin typeface="Arial" charset="0"/>
              </a:rPr>
              <a:pPr algn="r"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6963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DEE41E-CCFF-9940-BBD6-355BC5BE39E2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3CB031-0C92-734A-A595-820B6E90302C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2E54B-6CD1-7343-B8C2-E7D0F18E855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63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FBF3A-9C64-2448-AECC-D5AD6B3F09C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5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Shape 10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fld id="{4CB96083-013E-C94D-A9E0-7D87479D5330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1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fld id="{4CB96083-013E-C94D-A9E0-7D87479D5330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98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fld id="{4CB96083-013E-C94D-A9E0-7D87479D5330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82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Bullets Text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51720" y="362348"/>
            <a:ext cx="5328592" cy="660696"/>
          </a:xfrm>
        </p:spPr>
        <p:txBody>
          <a:bodyPr wrap="square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1260475" y="1838325"/>
            <a:ext cx="7487989" cy="4281488"/>
          </a:xfrm>
        </p:spPr>
        <p:txBody>
          <a:bodyPr/>
          <a:lstStyle>
            <a:lvl1pPr marL="228600" indent="-228600">
              <a:buFont typeface="+mj-lt"/>
              <a:buAutoNum type="arabicPeriod"/>
              <a:defRPr sz="1300">
                <a:solidFill>
                  <a:srgbClr val="000000"/>
                </a:solidFill>
              </a:defRPr>
            </a:lvl1pPr>
            <a:lvl2pPr marL="622300" indent="-266700">
              <a:buFont typeface="+mj-lt"/>
              <a:buAutoNum type="romanLcPeriod"/>
              <a:defRPr sz="1300">
                <a:solidFill>
                  <a:srgbClr val="000000"/>
                </a:solidFill>
              </a:defRPr>
            </a:lvl2pPr>
            <a:lvl3pPr>
              <a:defRPr sz="13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43512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68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18-Nov-2013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ESO: Deconstructing Galaxies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59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fld id="{4CB96083-013E-C94D-A9E0-7D87479D5330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9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fld id="{4CB96083-013E-C94D-A9E0-7D87479D5330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8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fld id="{4CB96083-013E-C94D-A9E0-7D87479D5330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6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fld id="{4CB96083-013E-C94D-A9E0-7D87479D5330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5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fld id="{4CB96083-013E-C94D-A9E0-7D87479D5330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0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51830"/>
            <a:ext cx="2133600" cy="365125"/>
          </a:xfrm>
          <a:prstGeom prst="rect">
            <a:avLst/>
          </a:prstGeom>
        </p:spPr>
        <p:txBody>
          <a:bodyPr/>
          <a:lstStyle/>
          <a:p>
            <a:fld id="{4CB96083-013E-C94D-A9E0-7D87479D5330}" type="datetimeFigureOut">
              <a:rPr lang="en-US" smtClean="0"/>
              <a:t>18/11/13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37069" y="644228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32734"/>
            <a:ext cx="2133600" cy="365125"/>
          </a:xfrm>
          <a:prstGeom prst="rect">
            <a:avLst/>
          </a:prstGeom>
        </p:spPr>
        <p:txBody>
          <a:bodyPr/>
          <a:lstStyle/>
          <a:p>
            <a:fld id="{E3349EB7-8A37-BB4E-887B-7F275F5C8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67393"/>
            <a:ext cx="9144000" cy="501650"/>
          </a:xfrm>
          <a:prstGeom prst="rect">
            <a:avLst/>
          </a:prstGeom>
          <a:solidFill>
            <a:srgbClr val="93CDDD"/>
          </a:solidFill>
          <a:ln>
            <a:solidFill>
              <a:srgbClr val="DBEEF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3081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064" y="162320"/>
            <a:ext cx="6760425" cy="987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81" y="1447429"/>
            <a:ext cx="8728575" cy="4825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4" name="Picture Placeholder 4" descr="spiral_ellipse1.jpg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" r="-1652" b="-1775"/>
          <a:stretch/>
        </p:blipFill>
        <p:spPr>
          <a:xfrm>
            <a:off x="8130759" y="6356350"/>
            <a:ext cx="1046370" cy="522789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5941944" y="64297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6DE87-5D74-7E47-B112-590440611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3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20" Type="http://schemas.openxmlformats.org/officeDocument/2006/relationships/image" Target="../media/image82.png"/><Relationship Id="rId21" Type="http://schemas.openxmlformats.org/officeDocument/2006/relationships/image" Target="../media/image83.png"/><Relationship Id="rId22" Type="http://schemas.openxmlformats.org/officeDocument/2006/relationships/image" Target="../media/image84.png"/><Relationship Id="rId23" Type="http://schemas.openxmlformats.org/officeDocument/2006/relationships/image" Target="../media/image85.png"/><Relationship Id="rId24" Type="http://schemas.openxmlformats.org/officeDocument/2006/relationships/image" Target="../media/image86.png"/><Relationship Id="rId25" Type="http://schemas.openxmlformats.org/officeDocument/2006/relationships/image" Target="../media/image87.png"/><Relationship Id="rId26" Type="http://schemas.openxmlformats.org/officeDocument/2006/relationships/image" Target="../media/image88.png"/><Relationship Id="rId27" Type="http://schemas.openxmlformats.org/officeDocument/2006/relationships/image" Target="../media/image89.png"/><Relationship Id="rId28" Type="http://schemas.openxmlformats.org/officeDocument/2006/relationships/image" Target="../media/image90.png"/><Relationship Id="rId29" Type="http://schemas.openxmlformats.org/officeDocument/2006/relationships/image" Target="../media/image35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75.png"/><Relationship Id="rId14" Type="http://schemas.openxmlformats.org/officeDocument/2006/relationships/image" Target="../media/image76.png"/><Relationship Id="rId15" Type="http://schemas.openxmlformats.org/officeDocument/2006/relationships/image" Target="../media/image77.png"/><Relationship Id="rId16" Type="http://schemas.openxmlformats.org/officeDocument/2006/relationships/image" Target="../media/image78.png"/><Relationship Id="rId17" Type="http://schemas.openxmlformats.org/officeDocument/2006/relationships/image" Target="../media/image79.png"/><Relationship Id="rId18" Type="http://schemas.openxmlformats.org/officeDocument/2006/relationships/image" Target="../media/image80.png"/><Relationship Id="rId19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8.png"/><Relationship Id="rId20" Type="http://schemas.openxmlformats.org/officeDocument/2006/relationships/image" Target="../media/image109.png"/><Relationship Id="rId21" Type="http://schemas.openxmlformats.org/officeDocument/2006/relationships/image" Target="../media/image110.png"/><Relationship Id="rId22" Type="http://schemas.openxmlformats.org/officeDocument/2006/relationships/image" Target="../media/image111.png"/><Relationship Id="rId23" Type="http://schemas.openxmlformats.org/officeDocument/2006/relationships/image" Target="../media/image112.png"/><Relationship Id="rId24" Type="http://schemas.openxmlformats.org/officeDocument/2006/relationships/image" Target="../media/image113.png"/><Relationship Id="rId25" Type="http://schemas.openxmlformats.org/officeDocument/2006/relationships/image" Target="../media/image114.png"/><Relationship Id="rId26" Type="http://schemas.openxmlformats.org/officeDocument/2006/relationships/image" Target="../media/image115.png"/><Relationship Id="rId27" Type="http://schemas.openxmlformats.org/officeDocument/2006/relationships/image" Target="../media/image116.png"/><Relationship Id="rId28" Type="http://schemas.openxmlformats.org/officeDocument/2006/relationships/image" Target="../media/image117.png"/><Relationship Id="rId29" Type="http://schemas.openxmlformats.org/officeDocument/2006/relationships/image" Target="../media/image118.png"/><Relationship Id="rId10" Type="http://schemas.openxmlformats.org/officeDocument/2006/relationships/image" Target="../media/image99.png"/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pn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6" Type="http://schemas.openxmlformats.org/officeDocument/2006/relationships/image" Target="../media/image105.png"/><Relationship Id="rId17" Type="http://schemas.openxmlformats.org/officeDocument/2006/relationships/image" Target="../media/image106.png"/><Relationship Id="rId18" Type="http://schemas.openxmlformats.org/officeDocument/2006/relationships/image" Target="../media/image107.png"/><Relationship Id="rId19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1.png"/><Relationship Id="rId3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2.png"/><Relationship Id="rId3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3.png"/><Relationship Id="rId3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png"/><Relationship Id="rId5" Type="http://schemas.openxmlformats.org/officeDocument/2006/relationships/image" Target="../media/image130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4" Type="http://schemas.openxmlformats.org/officeDocument/2006/relationships/image" Target="../media/image133.jpeg"/><Relationship Id="rId5" Type="http://schemas.openxmlformats.org/officeDocument/2006/relationships/image" Target="../media/image134.jpeg"/><Relationship Id="rId6" Type="http://schemas.openxmlformats.org/officeDocument/2006/relationships/image" Target="../media/image135.jpeg"/><Relationship Id="rId7" Type="http://schemas.openxmlformats.org/officeDocument/2006/relationships/image" Target="../media/image136.png"/><Relationship Id="rId8" Type="http://schemas.openxmlformats.org/officeDocument/2006/relationships/image" Target="../media/image137.jp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20" Type="http://schemas.openxmlformats.org/officeDocument/2006/relationships/hyperlink" Target="http://www.eso.org/~jliske/mgc/" TargetMode="External"/><Relationship Id="rId21" Type="http://schemas.openxmlformats.org/officeDocument/2006/relationships/hyperlink" Target="http://www.gama-survey.org/" TargetMode="External"/><Relationship Id="rId10" Type="http://schemas.openxmlformats.org/officeDocument/2006/relationships/image" Target="../media/image21.jpe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jpeg"/><Relationship Id="rId14" Type="http://schemas.openxmlformats.org/officeDocument/2006/relationships/image" Target="../media/image25.jpe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emf"/><Relationship Id="rId3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emf"/><Relationship Id="rId3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emf"/><Relationship Id="rId3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emf"/><Relationship Id="rId3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emf"/><Relationship Id="rId3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hyperlink" Target="http://www.eso.org/~jliske/mgc/" TargetMode="External"/><Relationship Id="rId7" Type="http://schemas.openxmlformats.org/officeDocument/2006/relationships/hyperlink" Target="http://www.gama-survey.org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png"/><Relationship Id="rId3" Type="http://schemas.openxmlformats.org/officeDocument/2006/relationships/image" Target="../media/image16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emf"/><Relationship Id="rId3" Type="http://schemas.openxmlformats.org/officeDocument/2006/relationships/image" Target="../media/image1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75.png"/><Relationship Id="rId10" Type="http://schemas.openxmlformats.org/officeDocument/2006/relationships/image" Target="../media/image159.png"/><Relationship Id="rId11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Relationship Id="rId3" Type="http://schemas.openxmlformats.org/officeDocument/2006/relationships/image" Target="../media/image1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3.png"/><Relationship Id="rId3" Type="http://schemas.openxmlformats.org/officeDocument/2006/relationships/image" Target="../media/image18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emf"/><Relationship Id="rId3" Type="http://schemas.openxmlformats.org/officeDocument/2006/relationships/image" Target="../media/image186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1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4" Type="http://schemas.openxmlformats.org/officeDocument/2006/relationships/image" Target="../media/image30.jpeg"/><Relationship Id="rId5" Type="http://schemas.openxmlformats.org/officeDocument/2006/relationships/image" Target="../media/image18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e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206.emf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7" Type="http://schemas.openxmlformats.org/officeDocument/2006/relationships/image" Target="../media/image20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Relationship Id="rId3" Type="http://schemas.openxmlformats.org/officeDocument/2006/relationships/image" Target="../media/image2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212.png"/><Relationship Id="rId5" Type="http://schemas.openxmlformats.org/officeDocument/2006/relationships/image" Target="../media/image213.emf"/><Relationship Id="rId6" Type="http://schemas.openxmlformats.org/officeDocument/2006/relationships/image" Target="../media/image214.png"/><Relationship Id="rId7" Type="http://schemas.openxmlformats.org/officeDocument/2006/relationships/image" Target="../media/image21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-966"/>
            <a:ext cx="7620000" cy="1293053"/>
          </a:xfrm>
        </p:spPr>
        <p:txBody>
          <a:bodyPr/>
          <a:lstStyle/>
          <a:p>
            <a:r>
              <a:rPr lang="en-US" dirty="0" smtClean="0"/>
              <a:t>The stellar mass functions of spheroids and discs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1307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93CDDD"/>
                </a:solidFill>
              </a:rPr>
              <a:t>Simon Driver</a:t>
            </a:r>
          </a:p>
          <a:p>
            <a:r>
              <a:rPr lang="en-US" sz="2000" dirty="0" smtClean="0">
                <a:solidFill>
                  <a:srgbClr val="93CDDD"/>
                </a:solidFill>
              </a:rPr>
              <a:t>Univ. Western Australia</a:t>
            </a:r>
          </a:p>
          <a:p>
            <a:r>
              <a:rPr lang="en-US" sz="2000" dirty="0" err="1" smtClean="0">
                <a:solidFill>
                  <a:srgbClr val="93CDDD"/>
                </a:solidFill>
              </a:rPr>
              <a:t>Univ</a:t>
            </a:r>
            <a:r>
              <a:rPr lang="en-US" sz="2000" dirty="0" smtClean="0">
                <a:solidFill>
                  <a:srgbClr val="93CDDD"/>
                </a:solidFill>
              </a:rPr>
              <a:t> of St Andrews</a:t>
            </a:r>
            <a:endParaRPr lang="en-US" sz="2000" dirty="0">
              <a:solidFill>
                <a:srgbClr val="93CDDD"/>
              </a:solidFill>
            </a:endParaRPr>
          </a:p>
        </p:txBody>
      </p:sp>
      <p:pic>
        <p:nvPicPr>
          <p:cNvPr id="4" name="Picture Placeholder 4" descr="spiral_ellips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" r="-1652" b="-1775"/>
          <a:stretch/>
        </p:blipFill>
        <p:spPr>
          <a:xfrm>
            <a:off x="835774" y="2493199"/>
            <a:ext cx="7304926" cy="3649697"/>
          </a:xfrm>
          <a:prstGeom prst="rect">
            <a:avLst/>
          </a:prstGeom>
        </p:spPr>
      </p:pic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325770"/>
            <a:ext cx="934788" cy="1663700"/>
          </a:xfrm>
          <a:prstGeom prst="rect">
            <a:avLst/>
          </a:prstGeom>
        </p:spPr>
      </p:pic>
      <p:pic>
        <p:nvPicPr>
          <p:cNvPr id="10" name="Picture 9" descr="university-of-st-andrew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26" y="1325770"/>
            <a:ext cx="950074" cy="151607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67618" y="2930746"/>
            <a:ext cx="6936582" cy="314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Large surveys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Mass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fns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ellipticals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bulges,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Inclination and dust attenuation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Energy output of spheroids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 simple two-phase model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Discussion points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8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6" descr="aat_300_1.6M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 descr="aat00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814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10400" y="114300"/>
            <a:ext cx="2057400" cy="1477328"/>
          </a:xfrm>
          <a:prstGeom prst="rect">
            <a:avLst/>
          </a:prstGeom>
          <a:solidFill>
            <a:srgbClr val="93CDDD"/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AAO RESPONSIBLE</a:t>
            </a:r>
          </a:p>
          <a:p>
            <a:pPr algn="ctr"/>
            <a:r>
              <a:rPr lang="en-US" dirty="0" smtClean="0"/>
              <a:t>   FOR </a:t>
            </a:r>
            <a:r>
              <a:rPr lang="en-US" b="1" u="sng" dirty="0" smtClean="0"/>
              <a:t>35%</a:t>
            </a:r>
            <a:r>
              <a:rPr lang="en-US" dirty="0" smtClean="0"/>
              <a:t> OF ALL </a:t>
            </a:r>
          </a:p>
          <a:p>
            <a:pPr algn="ctr"/>
            <a:r>
              <a:rPr lang="en-US" dirty="0" smtClean="0"/>
              <a:t>KNOWN REDSHIFTS</a:t>
            </a:r>
          </a:p>
          <a:p>
            <a:pPr algn="ctr"/>
            <a:r>
              <a:rPr lang="en-US" dirty="0" smtClean="0"/>
              <a:t>60% SDSS</a:t>
            </a:r>
          </a:p>
          <a:p>
            <a:pPr algn="ctr"/>
            <a:r>
              <a:rPr lang="en-US" dirty="0" smtClean="0"/>
              <a:t>     5% Others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54846" y="1439228"/>
            <a:ext cx="890689" cy="923330"/>
          </a:xfrm>
          <a:prstGeom prst="rect">
            <a:avLst/>
          </a:prstGeom>
          <a:solidFill>
            <a:srgbClr val="93CDD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UKST</a:t>
            </a:r>
          </a:p>
          <a:p>
            <a:pPr algn="ctr"/>
            <a:r>
              <a:rPr lang="en-US" dirty="0" smtClean="0"/>
              <a:t>6dF</a:t>
            </a:r>
          </a:p>
          <a:p>
            <a:pPr algn="ctr"/>
            <a:r>
              <a:rPr lang="en-US" dirty="0" smtClean="0"/>
              <a:t>TAIPAN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70400" y="3594100"/>
            <a:ext cx="936224" cy="1754327"/>
          </a:xfrm>
          <a:prstGeom prst="rect">
            <a:avLst/>
          </a:prstGeom>
          <a:solidFill>
            <a:srgbClr val="93CDDD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/>
              <a:t>AAT</a:t>
            </a:r>
          </a:p>
          <a:p>
            <a:pPr algn="ctr"/>
            <a:r>
              <a:rPr lang="en-US" dirty="0" smtClean="0"/>
              <a:t>2dFGRS</a:t>
            </a:r>
          </a:p>
          <a:p>
            <a:pPr algn="ctr"/>
            <a:r>
              <a:rPr lang="en-US" dirty="0" err="1" smtClean="0"/>
              <a:t>WiggleZ</a:t>
            </a:r>
            <a:endParaRPr lang="en-US" dirty="0" smtClean="0"/>
          </a:p>
          <a:p>
            <a:pPr algn="ctr"/>
            <a:r>
              <a:rPr lang="en-US" dirty="0" smtClean="0"/>
              <a:t>MGC</a:t>
            </a:r>
          </a:p>
          <a:p>
            <a:pPr algn="ctr"/>
            <a:r>
              <a:rPr lang="en-US" dirty="0" smtClean="0"/>
              <a:t>GAMA</a:t>
            </a:r>
          </a:p>
          <a:p>
            <a:pPr algn="ctr"/>
            <a:r>
              <a:rPr lang="en-US" dirty="0" err="1" smtClean="0"/>
              <a:t>OzDes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1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4680"/>
            <a:ext cx="9188647" cy="517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6716" y="58351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7500" y="200967"/>
            <a:ext cx="77191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January 2012 Bushfire:   No significant damage to AAT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                        Operations resumed within 1 month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351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457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2E45760-58DE-6244-91FF-B30A088EEABE}" type="slidenum">
              <a:rPr 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24579" name="Picture 5" descr="Screen shot 2013-01-18 at 3.3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17628" y="139700"/>
            <a:ext cx="3729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Observers accommodation destroyed</a:t>
            </a:r>
          </a:p>
          <a:p>
            <a:r>
              <a:rPr lang="en-US" dirty="0" smtClean="0"/>
              <a:t>AAO now operated via Sydney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3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-966"/>
            <a:ext cx="7620000" cy="1293053"/>
          </a:xfrm>
        </p:spPr>
        <p:txBody>
          <a:bodyPr/>
          <a:lstStyle/>
          <a:p>
            <a:r>
              <a:rPr lang="en-US" dirty="0" smtClean="0"/>
              <a:t>The stellar mass functions of spheroids and discs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1307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93CDDD"/>
                </a:solidFill>
              </a:rPr>
              <a:t>Simon Driver</a:t>
            </a:r>
          </a:p>
          <a:p>
            <a:r>
              <a:rPr lang="en-US" sz="2000" dirty="0" smtClean="0">
                <a:solidFill>
                  <a:srgbClr val="93CDDD"/>
                </a:solidFill>
              </a:rPr>
              <a:t>Univ. Western Australia</a:t>
            </a:r>
          </a:p>
          <a:p>
            <a:r>
              <a:rPr lang="en-US" sz="2000" dirty="0" err="1" smtClean="0">
                <a:solidFill>
                  <a:srgbClr val="93CDDD"/>
                </a:solidFill>
              </a:rPr>
              <a:t>Univ</a:t>
            </a:r>
            <a:r>
              <a:rPr lang="en-US" sz="2000" dirty="0" smtClean="0">
                <a:solidFill>
                  <a:srgbClr val="93CDDD"/>
                </a:solidFill>
              </a:rPr>
              <a:t> of St Andrews</a:t>
            </a:r>
            <a:endParaRPr lang="en-US" sz="2000" dirty="0">
              <a:solidFill>
                <a:srgbClr val="93CDDD"/>
              </a:solidFill>
            </a:endParaRPr>
          </a:p>
        </p:txBody>
      </p:sp>
      <p:pic>
        <p:nvPicPr>
          <p:cNvPr id="4" name="Picture Placeholder 4" descr="spiral_ellips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" r="-1652" b="-1775"/>
          <a:stretch/>
        </p:blipFill>
        <p:spPr>
          <a:xfrm>
            <a:off x="835774" y="2493199"/>
            <a:ext cx="7304926" cy="3649697"/>
          </a:xfrm>
          <a:prstGeom prst="rect">
            <a:avLst/>
          </a:prstGeom>
        </p:spPr>
      </p:pic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325770"/>
            <a:ext cx="934788" cy="1663700"/>
          </a:xfrm>
          <a:prstGeom prst="rect">
            <a:avLst/>
          </a:prstGeom>
        </p:spPr>
      </p:pic>
      <p:pic>
        <p:nvPicPr>
          <p:cNvPr id="10" name="Picture 9" descr="university-of-st-andrew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26" y="1325770"/>
            <a:ext cx="950074" cy="151607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67618" y="2930746"/>
            <a:ext cx="6936582" cy="314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Large surveys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Mass </a:t>
            </a:r>
            <a:r>
              <a:rPr lang="en-US" sz="2400" i="1" dirty="0" err="1" smtClean="0">
                <a:solidFill>
                  <a:srgbClr val="FFFF00"/>
                </a:solidFill>
              </a:rPr>
              <a:t>fns</a:t>
            </a:r>
            <a:r>
              <a:rPr lang="en-US" sz="2400" i="1" dirty="0" smtClean="0">
                <a:solidFill>
                  <a:srgbClr val="FFFF00"/>
                </a:solidFill>
              </a:rPr>
              <a:t> of </a:t>
            </a:r>
            <a:r>
              <a:rPr lang="en-US" sz="2400" i="1" dirty="0" err="1" smtClean="0">
                <a:solidFill>
                  <a:srgbClr val="FFFF00"/>
                </a:solidFill>
              </a:rPr>
              <a:t>ellipticals</a:t>
            </a:r>
            <a:r>
              <a:rPr lang="en-US" sz="2400" i="1" dirty="0" smtClean="0">
                <a:solidFill>
                  <a:srgbClr val="FFFF00"/>
                </a:solidFill>
              </a:rPr>
              <a:t>, bulges,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Inclination and dust attenuation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Energy output of spheroids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 simple two-phase model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Discussion points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2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25422"/>
            <a:ext cx="8318500" cy="914400"/>
          </a:xfrm>
          <a:noFill/>
        </p:spPr>
        <p:txBody>
          <a:bodyPr lIns="96437" tIns="0" rIns="115725" bIns="0"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GIM2D </a:t>
            </a:r>
            <a:r>
              <a:rPr lang="en-US" dirty="0">
                <a:solidFill>
                  <a:srgbClr val="000000"/>
                </a:solidFill>
                <a:ea typeface="ＭＳ Ｐゴシック" charset="0"/>
              </a:rPr>
              <a:t>bulge/disc decompositions</a:t>
            </a:r>
          </a:p>
        </p:txBody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0325" y="2411413"/>
            <a:ext cx="3476625" cy="3224212"/>
          </a:xfrm>
        </p:spPr>
        <p:txBody>
          <a:bodyPr lIns="32146" tIns="0" rIns="32146" bIns="0" anchor="ctr"/>
          <a:lstStyle/>
          <a:p>
            <a:pPr marL="1096963" indent="-381000">
              <a:buFontTx/>
              <a:buNone/>
              <a:tabLst>
                <a:tab pos="368300" algn="l"/>
                <a:tab pos="609600" algn="l"/>
              </a:tabLst>
            </a:pPr>
            <a:r>
              <a:rPr lang="en-US" sz="1700" cap="none">
                <a:latin typeface="Chalkboard" charset="0"/>
                <a:ea typeface="ＭＳ Ｐゴシック" charset="0"/>
              </a:rPr>
              <a:t> 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8581" y="1358900"/>
            <a:ext cx="883443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85750" indent="-285750" defTabSz="642938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en-US" sz="1600" dirty="0">
                <a:latin typeface="Times" charset="0"/>
                <a:cs typeface="Gill Sans" charset="0"/>
              </a:rPr>
              <a:t>  </a:t>
            </a:r>
            <a:r>
              <a:rPr lang="en-US" dirty="0" smtClean="0">
                <a:cs typeface="Gill Sans" charset="0"/>
                <a:sym typeface="Gill Sans" charset="0"/>
              </a:rPr>
              <a:t> </a:t>
            </a:r>
            <a:r>
              <a:rPr lang="en-US" dirty="0" err="1">
                <a:cs typeface="Gill Sans" charset="0"/>
              </a:rPr>
              <a:t>Sersic+exponential</a:t>
            </a:r>
            <a:r>
              <a:rPr lang="en-US" dirty="0">
                <a:cs typeface="Gill Sans" charset="0"/>
              </a:rPr>
              <a:t> </a:t>
            </a:r>
            <a:r>
              <a:rPr lang="en-US" dirty="0" err="1">
                <a:cs typeface="Gill Sans" charset="0"/>
              </a:rPr>
              <a:t>profiles+PSF</a:t>
            </a:r>
            <a:r>
              <a:rPr lang="en-US" dirty="0">
                <a:cs typeface="Gill Sans" charset="0"/>
              </a:rPr>
              <a:t> convolution via GIM2D, </a:t>
            </a:r>
            <a:r>
              <a:rPr lang="en-US" dirty="0" err="1">
                <a:solidFill>
                  <a:srgbClr val="558ED5"/>
                </a:solidFill>
                <a:cs typeface="Gill Sans" charset="0"/>
              </a:rPr>
              <a:t>Simard</a:t>
            </a:r>
            <a:r>
              <a:rPr lang="en-US" dirty="0">
                <a:solidFill>
                  <a:srgbClr val="558ED5"/>
                </a:solidFill>
                <a:cs typeface="Gill Sans" charset="0"/>
              </a:rPr>
              <a:t> et al (1998) </a:t>
            </a:r>
          </a:p>
          <a:p>
            <a:pPr marL="285750" indent="-285750" defTabSz="642938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en-US" dirty="0">
                <a:cs typeface="Gill Sans" charset="0"/>
              </a:rPr>
              <a:t>  </a:t>
            </a:r>
            <a:r>
              <a:rPr lang="en-US" dirty="0" smtClean="0">
                <a:cs typeface="Gill Sans" charset="0"/>
              </a:rPr>
              <a:t>10,095 </a:t>
            </a:r>
            <a:r>
              <a:rPr lang="en-US" dirty="0">
                <a:cs typeface="Gill Sans" charset="0"/>
              </a:rPr>
              <a:t>gals = largest available sample,  </a:t>
            </a:r>
            <a:r>
              <a:rPr lang="en-US" dirty="0">
                <a:solidFill>
                  <a:srgbClr val="558ED5"/>
                </a:solidFill>
                <a:cs typeface="Gill Sans" charset="0"/>
              </a:rPr>
              <a:t>Allen et al (2006) (robust/</a:t>
            </a:r>
            <a:r>
              <a:rPr lang="en-US" dirty="0" err="1">
                <a:solidFill>
                  <a:srgbClr val="558ED5"/>
                </a:solidFill>
                <a:cs typeface="Gill Sans" charset="0"/>
              </a:rPr>
              <a:t>reproduceable</a:t>
            </a:r>
            <a:r>
              <a:rPr lang="en-US" dirty="0">
                <a:solidFill>
                  <a:srgbClr val="558ED5"/>
                </a:solidFill>
                <a:cs typeface="Gill Sans" charset="0"/>
              </a:rPr>
              <a:t>)</a:t>
            </a:r>
          </a:p>
          <a:p>
            <a:pPr marL="285750" indent="-285750" defTabSz="642938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en-US" dirty="0">
                <a:cs typeface="Gill Sans" charset="0"/>
              </a:rPr>
              <a:t>  </a:t>
            </a:r>
            <a:r>
              <a:rPr lang="en-US" dirty="0" smtClean="0">
                <a:cs typeface="Gill Sans" charset="0"/>
              </a:rPr>
              <a:t> </a:t>
            </a:r>
            <a:r>
              <a:rPr lang="en-US" dirty="0">
                <a:cs typeface="Gill Sans" charset="0"/>
              </a:rPr>
              <a:t>96% redshift completeness (AAT/GEMINI) to B=20.0 mag, </a:t>
            </a:r>
            <a:r>
              <a:rPr lang="en-US" dirty="0" smtClean="0">
                <a:solidFill>
                  <a:srgbClr val="558ED5"/>
                </a:solidFill>
                <a:cs typeface="Gill Sans" charset="0"/>
              </a:rPr>
              <a:t>Driver </a:t>
            </a:r>
            <a:r>
              <a:rPr lang="en-US" dirty="0">
                <a:solidFill>
                  <a:srgbClr val="558ED5"/>
                </a:solidFill>
                <a:cs typeface="Gill Sans" charset="0"/>
              </a:rPr>
              <a:t>et al (2005)</a:t>
            </a:r>
          </a:p>
          <a:p>
            <a:pPr marL="285750" indent="-285750" defTabSz="642938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en-US" dirty="0">
                <a:cs typeface="Gill Sans" charset="0"/>
              </a:rPr>
              <a:t>   </a:t>
            </a:r>
            <a:r>
              <a:rPr lang="en-US" dirty="0" smtClean="0">
                <a:cs typeface="Gill Sans" charset="0"/>
              </a:rPr>
              <a:t>B</a:t>
            </a:r>
            <a:r>
              <a:rPr lang="en-US" dirty="0">
                <a:cs typeface="Gill Sans" charset="0"/>
              </a:rPr>
              <a:t>(INT) + </a:t>
            </a:r>
            <a:r>
              <a:rPr lang="en-US" dirty="0" err="1">
                <a:cs typeface="Gill Sans" charset="0"/>
              </a:rPr>
              <a:t>ugriz</a:t>
            </a:r>
            <a:r>
              <a:rPr lang="en-US" dirty="0">
                <a:cs typeface="Gill Sans" charset="0"/>
              </a:rPr>
              <a:t>(SDSS) + </a:t>
            </a:r>
            <a:r>
              <a:rPr lang="en-US" dirty="0">
                <a:solidFill>
                  <a:schemeClr val="folHlink"/>
                </a:solidFill>
                <a:cs typeface="Gill Sans" charset="0"/>
              </a:rPr>
              <a:t>YJHK(UKIRT</a:t>
            </a:r>
            <a:r>
              <a:rPr lang="en-US" dirty="0" smtClean="0">
                <a:solidFill>
                  <a:schemeClr val="folHlink"/>
                </a:solidFill>
                <a:cs typeface="Gill Sans" charset="0"/>
              </a:rPr>
              <a:t>),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Gill Sans" charset="0"/>
              </a:rPr>
              <a:t>Liske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Gill Sans" charset="0"/>
              </a:rPr>
              <a:t> et al (2003), Hill et al (2009)</a:t>
            </a:r>
          </a:p>
          <a:p>
            <a:pPr marL="285750" indent="-285750" defTabSz="642938" eaLnBrk="1" hangingPunct="1">
              <a:lnSpc>
                <a:spcPct val="120000"/>
              </a:lnSpc>
              <a:buFont typeface="Wingdings" charset="2"/>
              <a:buChar char="Ø"/>
            </a:pPr>
            <a:r>
              <a:rPr lang="en-US" dirty="0">
                <a:solidFill>
                  <a:schemeClr val="folHlink"/>
                </a:solidFill>
                <a:cs typeface="Gill Sans" charset="0"/>
              </a:rPr>
              <a:t> </a:t>
            </a:r>
            <a:r>
              <a:rPr lang="en-US" dirty="0" smtClean="0">
                <a:solidFill>
                  <a:schemeClr val="folHlink"/>
                </a:solidFill>
                <a:cs typeface="Gill Sans" charset="0"/>
              </a:rPr>
              <a:t>  </a:t>
            </a:r>
            <a:r>
              <a:rPr lang="en-US" dirty="0" smtClean="0">
                <a:solidFill>
                  <a:srgbClr val="FF0000"/>
                </a:solidFill>
                <a:cs typeface="Gill Sans" charset="0"/>
              </a:rPr>
              <a:t>All </a:t>
            </a:r>
            <a:r>
              <a:rPr lang="en-US" dirty="0">
                <a:solidFill>
                  <a:srgbClr val="FF0000"/>
                </a:solidFill>
                <a:cs typeface="Gill Sans" charset="0"/>
              </a:rPr>
              <a:t>data available online: http://</a:t>
            </a:r>
            <a:r>
              <a:rPr lang="en-US" dirty="0" err="1">
                <a:solidFill>
                  <a:srgbClr val="FF0000"/>
                </a:solidFill>
                <a:cs typeface="Gill Sans" charset="0"/>
              </a:rPr>
              <a:t>www.eso.org</a:t>
            </a:r>
            <a:r>
              <a:rPr lang="en-US" dirty="0">
                <a:solidFill>
                  <a:srgbClr val="FF0000"/>
                </a:solidFill>
                <a:cs typeface="Gill Sans" charset="0"/>
              </a:rPr>
              <a:t>/~</a:t>
            </a:r>
            <a:r>
              <a:rPr lang="en-US" dirty="0" err="1">
                <a:solidFill>
                  <a:srgbClr val="FF0000"/>
                </a:solidFill>
                <a:cs typeface="Gill Sans" charset="0"/>
              </a:rPr>
              <a:t>jliske</a:t>
            </a:r>
            <a:r>
              <a:rPr lang="en-US" dirty="0">
                <a:solidFill>
                  <a:srgbClr val="FF0000"/>
                </a:solidFill>
                <a:cs typeface="Gill Sans" charset="0"/>
              </a:rPr>
              <a:t>/</a:t>
            </a:r>
            <a:r>
              <a:rPr lang="en-US" dirty="0" err="1">
                <a:solidFill>
                  <a:srgbClr val="FF0000"/>
                </a:solidFill>
                <a:cs typeface="Gill Sans" charset="0"/>
              </a:rPr>
              <a:t>mgc</a:t>
            </a:r>
            <a:r>
              <a:rPr lang="en-US" dirty="0">
                <a:solidFill>
                  <a:srgbClr val="FF0000"/>
                </a:solidFill>
                <a:cs typeface="Gill Sans" charset="0"/>
              </a:rPr>
              <a:t>/</a:t>
            </a:r>
          </a:p>
        </p:txBody>
      </p:sp>
      <p:pic>
        <p:nvPicPr>
          <p:cNvPr id="24581" name="Picture 5" descr="ht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31" y="3352800"/>
            <a:ext cx="2700338" cy="289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943600" y="3352800"/>
            <a:ext cx="1223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MGC04864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507037" y="5848350"/>
            <a:ext cx="873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BULGE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7345362" y="5842000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DISC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H="1">
            <a:off x="5816600" y="4051300"/>
            <a:ext cx="711200" cy="144780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7010400" y="3689350"/>
            <a:ext cx="800100" cy="1492250"/>
          </a:xfrm>
          <a:prstGeom prst="line">
            <a:avLst/>
          </a:prstGeom>
          <a:noFill/>
          <a:ln w="28575">
            <a:solidFill>
              <a:srgbClr val="C0C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87" name="Picture 11" descr="plat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3657600" cy="305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6889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 of MGC</a:t>
            </a:r>
            <a:endParaRPr lang="en-US" dirty="0"/>
          </a:p>
        </p:txBody>
      </p:sp>
      <p:pic>
        <p:nvPicPr>
          <p:cNvPr id="5" name="Picture 4" descr="bbdcont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50288"/>
            <a:ext cx="5829300" cy="7543799"/>
          </a:xfrm>
          <a:prstGeom prst="rect">
            <a:avLst/>
          </a:prstGeom>
        </p:spPr>
      </p:pic>
      <p:pic>
        <p:nvPicPr>
          <p:cNvPr id="6" name="Picture 5" descr="dss_sdss_mgc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133600"/>
            <a:ext cx="3822700" cy="3791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08" y="1549400"/>
            <a:ext cx="3882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Image quality: B-only, 1’’ resolution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470400" y="1511300"/>
            <a:ext cx="4576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Surface brightness limit: 26 mag/</a:t>
            </a:r>
            <a:r>
              <a:rPr lang="en-US" sz="2000" dirty="0" err="1" smtClean="0"/>
              <a:t>sq</a:t>
            </a:r>
            <a:r>
              <a:rPr lang="en-US" sz="2000" dirty="0" smtClean="0"/>
              <a:t> </a:t>
            </a:r>
            <a:r>
              <a:rPr lang="en-US" sz="2000" dirty="0" err="1" smtClean="0"/>
              <a:t>arcsec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348469" y="5252976"/>
            <a:ext cx="4506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Still the best wide area </a:t>
            </a:r>
            <a:r>
              <a:rPr lang="en-US" sz="2000" dirty="0" err="1" smtClean="0"/>
              <a:t>imaging+z</a:t>
            </a:r>
            <a:r>
              <a:rPr lang="en-US" sz="2000" dirty="0" smtClean="0"/>
              <a:t> dataset</a:t>
            </a:r>
          </a:p>
          <a:p>
            <a:pPr algn="ctr"/>
            <a:r>
              <a:rPr lang="en-US" sz="2000" dirty="0"/>
              <a:t>a</a:t>
            </a:r>
            <a:r>
              <a:rPr lang="en-US" sz="2000" dirty="0" smtClean="0"/>
              <a:t>bout to be superseded by GAMA+VST:</a:t>
            </a:r>
          </a:p>
          <a:p>
            <a:pPr algn="ctr"/>
            <a:r>
              <a:rPr lang="en-US" sz="2000" dirty="0" err="1" smtClean="0"/>
              <a:t>ugri</a:t>
            </a:r>
            <a:r>
              <a:rPr lang="en-US" sz="2000" dirty="0" smtClean="0"/>
              <a:t>, 0.7’’, 26 mag/</a:t>
            </a:r>
            <a:r>
              <a:rPr lang="en-US" sz="2000" dirty="0" err="1" smtClean="0"/>
              <a:t>sq</a:t>
            </a:r>
            <a:r>
              <a:rPr lang="en-US" sz="2000" dirty="0" smtClean="0"/>
              <a:t> </a:t>
            </a:r>
            <a:r>
              <a:rPr lang="en-US" sz="2000" dirty="0" err="1" smtClean="0"/>
              <a:t>arcsec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" y="2057400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DSS                  SDSS               MGC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45200" y="6470134"/>
            <a:ext cx="18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et al (2005)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7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Logical Filter</a:t>
            </a:r>
            <a:endParaRPr lang="en-US" dirty="0"/>
          </a:p>
        </p:txBody>
      </p:sp>
      <p:pic>
        <p:nvPicPr>
          <p:cNvPr id="4" name="Picture 3" descr="Screen shot 2013-11-16 at 12.31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89" y="1478413"/>
            <a:ext cx="7505700" cy="4698035"/>
          </a:xfrm>
          <a:prstGeom prst="rect">
            <a:avLst/>
          </a:prstGeom>
        </p:spPr>
      </p:pic>
      <p:pic>
        <p:nvPicPr>
          <p:cNvPr id="5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45200" y="6470134"/>
            <a:ext cx="178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Allen et al (2006)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9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Logical Filter</a:t>
            </a:r>
            <a:endParaRPr lang="en-US" dirty="0"/>
          </a:p>
        </p:txBody>
      </p:sp>
      <p:pic>
        <p:nvPicPr>
          <p:cNvPr id="3" name="Picture 2" descr="Screen shot 2013-11-16 at 12.32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857" y="1359389"/>
            <a:ext cx="5291143" cy="4991100"/>
          </a:xfrm>
          <a:prstGeom prst="rect">
            <a:avLst/>
          </a:prstGeom>
        </p:spPr>
      </p:pic>
      <p:pic>
        <p:nvPicPr>
          <p:cNvPr id="5" name="Picture 4" descr="Screen shot 2013-11-16 at 12.31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8" y="4015937"/>
            <a:ext cx="3557521" cy="22267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279" y="1426507"/>
            <a:ext cx="39439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Identified 8 </a:t>
            </a:r>
            <a:r>
              <a:rPr lang="en-US" dirty="0" err="1" smtClean="0"/>
              <a:t>characterstic</a:t>
            </a:r>
            <a:r>
              <a:rPr lang="en-US" dirty="0" smtClean="0"/>
              <a:t> profile shapes: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558ED5"/>
                </a:solidFill>
              </a:rPr>
              <a:t>Type 1  classic </a:t>
            </a:r>
            <a:r>
              <a:rPr lang="en-US" dirty="0" err="1" smtClean="0">
                <a:solidFill>
                  <a:srgbClr val="558ED5"/>
                </a:solidFill>
              </a:rPr>
              <a:t>bulge+disc</a:t>
            </a:r>
            <a:endParaRPr lang="en-US" dirty="0" smtClean="0">
              <a:solidFill>
                <a:srgbClr val="558ED5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558ED5"/>
                </a:solidFill>
              </a:rPr>
              <a:t>Type 2  suppressed bulge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558ED5"/>
                </a:solidFill>
              </a:rPr>
              <a:t>Type 3  inner</a:t>
            </a:r>
            <a:r>
              <a:rPr lang="en-US" dirty="0">
                <a:solidFill>
                  <a:srgbClr val="558ED5"/>
                </a:solidFill>
              </a:rPr>
              <a:t> </a:t>
            </a:r>
            <a:r>
              <a:rPr lang="en-US" dirty="0" smtClean="0">
                <a:solidFill>
                  <a:srgbClr val="558ED5"/>
                </a:solidFill>
              </a:rPr>
              <a:t>&amp; outer bulge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558ED5"/>
                </a:solidFill>
              </a:rPr>
              <a:t>Type 4  inverted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558ED5"/>
                </a:solidFill>
              </a:rPr>
              <a:t>Type 5  suppressed disc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558ED5"/>
                </a:solidFill>
              </a:rPr>
              <a:t>Type 6  inner &amp; outer disc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558ED5"/>
                </a:solidFill>
              </a:rPr>
              <a:t>Type 7  spheroid only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solidFill>
                  <a:srgbClr val="558ED5"/>
                </a:solidFill>
              </a:rPr>
              <a:t>Type 8  disc only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7" name="Picture 6" descr="Screen shot 2013-11-16 at 12.34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1200" y="1359388"/>
            <a:ext cx="3271320" cy="4991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7300" y="4011830"/>
            <a:ext cx="1206499" cy="11062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27300" y="5118100"/>
            <a:ext cx="1206499" cy="11062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3577" y="5136423"/>
            <a:ext cx="1206499" cy="110627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45200" y="6470134"/>
            <a:ext cx="178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Allen et al (2006)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3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15 at 4.14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1623457"/>
            <a:ext cx="6772275" cy="4891643"/>
          </a:xfrm>
          <a:prstGeom prst="rect">
            <a:avLst/>
          </a:prstGeom>
          <a:noFill/>
        </p:spPr>
      </p:pic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3733800" y="1790700"/>
            <a:ext cx="1447800" cy="1384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 </a:t>
            </a:r>
            <a:r>
              <a:rPr lang="en-US" sz="2000" dirty="0"/>
              <a:t>BULGE</a:t>
            </a:r>
          </a:p>
          <a:p>
            <a:r>
              <a:rPr lang="en-US" sz="2000" dirty="0"/>
              <a:t>  DISK</a:t>
            </a:r>
          </a:p>
          <a:p>
            <a:endParaRPr lang="en-US" sz="2000" dirty="0"/>
          </a:p>
          <a:p>
            <a:r>
              <a:rPr lang="en-US" sz="2000" dirty="0"/>
              <a:t>DECOMP</a:t>
            </a:r>
            <a:r>
              <a:rPr lang="ja-JP" altLang="en-US" sz="2000" dirty="0"/>
              <a:t>’</a:t>
            </a:r>
            <a:endParaRPr lang="en-US" sz="2000" dirty="0"/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title"/>
          </p:nvPr>
        </p:nvSpPr>
        <p:spPr>
          <a:xfrm>
            <a:off x="1025525" y="152400"/>
            <a:ext cx="7696200" cy="914400"/>
          </a:xfrm>
        </p:spPr>
        <p:txBody>
          <a:bodyPr lIns="96437" tIns="0" rIns="115725" bIns="0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cs typeface="Big Caslon" charset="0"/>
              </a:rPr>
              <a:t>Two </a:t>
            </a:r>
            <a:r>
              <a:rPr lang="en-US" dirty="0" smtClean="0">
                <a:solidFill>
                  <a:srgbClr val="000000"/>
                </a:solidFill>
                <a:cs typeface="Big Caslon" charset="0"/>
              </a:rPr>
              <a:t>pop</a:t>
            </a:r>
            <a:r>
              <a:rPr lang="en-AU" dirty="0" smtClean="0">
                <a:solidFill>
                  <a:srgbClr val="000000"/>
                </a:solidFill>
                <a:ea typeface="ＭＳ Ｐゴシック" charset="0"/>
                <a:cs typeface="Big Caslon" charset="0"/>
              </a:rPr>
              <a:t>’</a:t>
            </a:r>
            <a:r>
              <a:rPr lang="en-US" dirty="0" smtClean="0">
                <a:solidFill>
                  <a:srgbClr val="000000"/>
                </a:solidFill>
                <a:cs typeface="Big Caslon" charset="0"/>
              </a:rPr>
              <a:t>s </a:t>
            </a:r>
            <a:r>
              <a:rPr lang="en-US" dirty="0">
                <a:solidFill>
                  <a:srgbClr val="000000"/>
                </a:solidFill>
                <a:cs typeface="Big Caslon" charset="0"/>
              </a:rPr>
              <a:t>or two components ?</a:t>
            </a:r>
            <a:endParaRPr lang="en-US" dirty="0">
              <a:solidFill>
                <a:srgbClr val="000000"/>
              </a:solidFill>
              <a:cs typeface="Big Caslon" charset="0"/>
              <a:sym typeface="Big Caslon" charset="0"/>
            </a:endParaRPr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3810000" y="2669620"/>
            <a:ext cx="1371600" cy="0"/>
          </a:xfrm>
          <a:prstGeom prst="line">
            <a:avLst/>
          </a:prstGeom>
          <a:noFill/>
          <a:ln w="152400" cmpd="tri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 flipV="1">
            <a:off x="2286000" y="3429000"/>
            <a:ext cx="2425700" cy="2247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7"/>
          <p:cNvSpPr>
            <a:spLocks noChangeShapeType="1"/>
          </p:cNvSpPr>
          <p:nvPr/>
        </p:nvSpPr>
        <p:spPr bwMode="auto">
          <a:xfrm flipV="1">
            <a:off x="4305300" y="3873500"/>
            <a:ext cx="1016000" cy="14097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 flipH="1" flipV="1">
            <a:off x="6605586" y="3962400"/>
            <a:ext cx="112713" cy="1117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6978650" y="1920875"/>
            <a:ext cx="17430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No bridging</a:t>
            </a:r>
          </a:p>
          <a:p>
            <a:r>
              <a:rPr lang="en-US" dirty="0"/>
              <a:t>population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1581150" y="4229100"/>
            <a:ext cx="2209800" cy="396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1"/>
                </a:solidFill>
              </a:rPr>
              <a:t>Exponential discs</a:t>
            </a:r>
            <a:endParaRPr lang="en-US" dirty="0"/>
          </a:p>
        </p:txBody>
      </p:sp>
      <p:sp>
        <p:nvSpPr>
          <p:cNvPr id="26635" name="Text Box 13"/>
          <p:cNvSpPr txBox="1">
            <a:spLocks noChangeArrowheads="1"/>
          </p:cNvSpPr>
          <p:nvPr/>
        </p:nvSpPr>
        <p:spPr bwMode="auto">
          <a:xfrm>
            <a:off x="3738563" y="4229100"/>
            <a:ext cx="1976438" cy="3968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chemeClr val="accent1"/>
                </a:solidFill>
              </a:rPr>
              <a:t>Truncated discs</a:t>
            </a:r>
            <a:endParaRPr lang="en-US" dirty="0"/>
          </a:p>
        </p:txBody>
      </p:sp>
      <p:sp>
        <p:nvSpPr>
          <p:cNvPr id="26636" name="Text Box 14"/>
          <p:cNvSpPr txBox="1">
            <a:spLocks noChangeArrowheads="1"/>
          </p:cNvSpPr>
          <p:nvPr/>
        </p:nvSpPr>
        <p:spPr bwMode="auto">
          <a:xfrm>
            <a:off x="5935662" y="4168775"/>
            <a:ext cx="1844675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  </a:t>
            </a:r>
            <a:r>
              <a:rPr lang="en-US" sz="2000" dirty="0">
                <a:solidFill>
                  <a:schemeClr val="accent1"/>
                </a:solidFill>
              </a:rPr>
              <a:t>Spheroids</a:t>
            </a:r>
            <a:endParaRPr lang="en-US" dirty="0"/>
          </a:p>
        </p:txBody>
      </p:sp>
      <p:sp>
        <p:nvSpPr>
          <p:cNvPr id="26639" name="Line 18"/>
          <p:cNvSpPr>
            <a:spLocks noChangeShapeType="1"/>
          </p:cNvSpPr>
          <p:nvPr/>
        </p:nvSpPr>
        <p:spPr bwMode="auto">
          <a:xfrm>
            <a:off x="7239000" y="5600700"/>
            <a:ext cx="274638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Text Box 23"/>
          <p:cNvSpPr txBox="1">
            <a:spLocks noChangeArrowheads="1"/>
          </p:cNvSpPr>
          <p:nvPr/>
        </p:nvSpPr>
        <p:spPr bwMode="auto">
          <a:xfrm>
            <a:off x="12700" y="1333500"/>
            <a:ext cx="2205037" cy="457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chemeClr val="accent1"/>
                </a:solidFill>
              </a:rPr>
              <a:t>Sersic</a:t>
            </a:r>
            <a:r>
              <a:rPr lang="en-US" dirty="0">
                <a:solidFill>
                  <a:schemeClr val="accent1"/>
                </a:solidFill>
              </a:rPr>
              <a:t> only fits</a:t>
            </a:r>
            <a:endParaRPr lang="en-US" dirty="0"/>
          </a:p>
        </p:txBody>
      </p:sp>
      <p:sp>
        <p:nvSpPr>
          <p:cNvPr id="26645" name="Text Box 24"/>
          <p:cNvSpPr txBox="1">
            <a:spLocks noChangeArrowheads="1"/>
          </p:cNvSpPr>
          <p:nvPr/>
        </p:nvSpPr>
        <p:spPr bwMode="auto">
          <a:xfrm>
            <a:off x="6605587" y="1333500"/>
            <a:ext cx="2538413" cy="45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chemeClr val="accent1"/>
                </a:solidFill>
              </a:rPr>
              <a:t>Bulge+disc</a:t>
            </a:r>
            <a:r>
              <a:rPr lang="en-US" dirty="0">
                <a:solidFill>
                  <a:schemeClr val="accent1"/>
                </a:solidFill>
              </a:rPr>
              <a:t> fits</a:t>
            </a:r>
            <a:endParaRPr lang="en-US" dirty="0"/>
          </a:p>
        </p:txBody>
      </p:sp>
      <p:sp>
        <p:nvSpPr>
          <p:cNvPr id="26646" name="Text Box 10"/>
          <p:cNvSpPr txBox="1">
            <a:spLocks noChangeArrowheads="1"/>
          </p:cNvSpPr>
          <p:nvPr/>
        </p:nvSpPr>
        <p:spPr bwMode="auto">
          <a:xfrm>
            <a:off x="2205037" y="1623457"/>
            <a:ext cx="1604963" cy="8302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Bridging</a:t>
            </a:r>
          </a:p>
          <a:p>
            <a:r>
              <a:rPr lang="en-US" dirty="0"/>
              <a:t>population</a:t>
            </a:r>
          </a:p>
        </p:txBody>
      </p:sp>
      <p:sp>
        <p:nvSpPr>
          <p:cNvPr id="26647" name="Line 18"/>
          <p:cNvSpPr>
            <a:spLocks noChangeShapeType="1"/>
          </p:cNvSpPr>
          <p:nvPr/>
        </p:nvSpPr>
        <p:spPr bwMode="auto">
          <a:xfrm>
            <a:off x="2789238" y="2476500"/>
            <a:ext cx="46038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8" name="Line 18"/>
          <p:cNvSpPr>
            <a:spLocks noChangeShapeType="1"/>
          </p:cNvSpPr>
          <p:nvPr/>
        </p:nvSpPr>
        <p:spPr bwMode="auto">
          <a:xfrm flipH="1">
            <a:off x="6159500" y="2120900"/>
            <a:ext cx="698500" cy="6223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7200" y="6375400"/>
            <a:ext cx="7323137" cy="139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171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f3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6" y="-3307229"/>
            <a:ext cx="8763000" cy="11340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26" y="261140"/>
            <a:ext cx="8728574" cy="987968"/>
          </a:xfrm>
        </p:spPr>
        <p:txBody>
          <a:bodyPr>
            <a:normAutofit/>
          </a:bodyPr>
          <a:lstStyle/>
          <a:p>
            <a:r>
              <a:rPr lang="en-US" dirty="0" smtClean="0"/>
              <a:t>Stellar mass functions (dust corrected)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63291" y="5873234"/>
            <a:ext cx="21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(c2008, unpublished)</a:t>
            </a:r>
            <a:endParaRPr lang="en-US" dirty="0"/>
          </a:p>
        </p:txBody>
      </p:sp>
      <p:pic>
        <p:nvPicPr>
          <p:cNvPr id="5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75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collaborators/contributors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014" y="1177096"/>
            <a:ext cx="3933686" cy="5789792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spcBef>
                <a:spcPts val="1000"/>
              </a:spcBef>
              <a:buNone/>
            </a:pPr>
            <a:r>
              <a:rPr lang="en-US" sz="2000" dirty="0" smtClean="0"/>
              <a:t>Joe </a:t>
            </a:r>
            <a:r>
              <a:rPr lang="en-US" sz="2000" dirty="0" err="1" smtClean="0"/>
              <a:t>Liske</a:t>
            </a:r>
            <a:r>
              <a:rPr lang="en-US" sz="2000" dirty="0" smtClean="0"/>
              <a:t> (ESO)</a:t>
            </a:r>
          </a:p>
          <a:p>
            <a:pPr marL="0" indent="0">
              <a:lnSpc>
                <a:spcPct val="200000"/>
              </a:lnSpc>
              <a:spcBef>
                <a:spcPts val="1000"/>
              </a:spcBef>
              <a:buNone/>
            </a:pPr>
            <a:r>
              <a:rPr lang="en-US" sz="2000" dirty="0" err="1" smtClean="0"/>
              <a:t>Alister</a:t>
            </a:r>
            <a:r>
              <a:rPr lang="en-US" sz="2000" dirty="0" smtClean="0"/>
              <a:t> Graham (Swinburne)</a:t>
            </a:r>
          </a:p>
          <a:p>
            <a:pPr marL="0" indent="0">
              <a:lnSpc>
                <a:spcPct val="200000"/>
              </a:lnSpc>
              <a:spcBef>
                <a:spcPts val="1000"/>
              </a:spcBef>
              <a:buNone/>
            </a:pPr>
            <a:r>
              <a:rPr lang="en-US" sz="2000" dirty="0" smtClean="0"/>
              <a:t>Paul Allen (City)</a:t>
            </a:r>
          </a:p>
          <a:p>
            <a:pPr marL="0" indent="0">
              <a:lnSpc>
                <a:spcPct val="200000"/>
              </a:lnSpc>
              <a:spcBef>
                <a:spcPts val="1000"/>
              </a:spcBef>
              <a:buNone/>
            </a:pPr>
            <a:r>
              <a:rPr lang="en-US" sz="2000" dirty="0" smtClean="0"/>
              <a:t>Lee Kelvin (Innsbruck)</a:t>
            </a:r>
          </a:p>
          <a:p>
            <a:pPr marL="0" indent="0">
              <a:lnSpc>
                <a:spcPct val="200000"/>
              </a:lnSpc>
              <a:spcBef>
                <a:spcPts val="1000"/>
              </a:spcBef>
              <a:buNone/>
            </a:pPr>
            <a:r>
              <a:rPr lang="en-US" sz="2000" dirty="0" smtClean="0"/>
              <a:t>Rebecca Lange (UWA)</a:t>
            </a:r>
          </a:p>
          <a:p>
            <a:pPr marL="0" indent="0">
              <a:lnSpc>
                <a:spcPct val="200000"/>
              </a:lnSpc>
              <a:spcBef>
                <a:spcPts val="1000"/>
              </a:spcBef>
              <a:buNone/>
            </a:pPr>
            <a:r>
              <a:rPr lang="en-US" sz="2000" dirty="0" smtClean="0"/>
              <a:t>Aaron </a:t>
            </a:r>
            <a:r>
              <a:rPr lang="en-US" sz="2000" dirty="0" err="1" smtClean="0"/>
              <a:t>Robotham</a:t>
            </a:r>
            <a:r>
              <a:rPr lang="en-US" sz="2000" dirty="0" smtClean="0"/>
              <a:t> (UWA)</a:t>
            </a:r>
          </a:p>
          <a:p>
            <a:pPr marL="0" indent="0">
              <a:lnSpc>
                <a:spcPct val="200000"/>
              </a:lnSpc>
              <a:spcBef>
                <a:spcPts val="1000"/>
              </a:spcBef>
              <a:buNone/>
            </a:pPr>
            <a:r>
              <a:rPr lang="en-US" sz="2000" dirty="0" smtClean="0"/>
              <a:t>Mehmet </a:t>
            </a:r>
            <a:r>
              <a:rPr lang="en-US" sz="2000" dirty="0" err="1" smtClean="0"/>
              <a:t>Alpaslan</a:t>
            </a:r>
            <a:r>
              <a:rPr lang="en-US" sz="2000" dirty="0" smtClean="0"/>
              <a:t> (St Andrews)</a:t>
            </a:r>
          </a:p>
        </p:txBody>
      </p:sp>
      <p:pic>
        <p:nvPicPr>
          <p:cNvPr id="5" name="Picture 4" descr="Screen shot 2013-11-07 at 11.5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" y="4817141"/>
            <a:ext cx="643007" cy="833899"/>
          </a:xfrm>
          <a:prstGeom prst="rect">
            <a:avLst/>
          </a:prstGeom>
        </p:spPr>
      </p:pic>
      <p:pic>
        <p:nvPicPr>
          <p:cNvPr id="8" name="Picture 7" descr="Screen shot 2013-11-15 at 12.29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" y="4157875"/>
            <a:ext cx="643007" cy="754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7" y="1948344"/>
            <a:ext cx="643007" cy="963713"/>
          </a:xfrm>
          <a:prstGeom prst="rect">
            <a:avLst/>
          </a:prstGeom>
        </p:spPr>
      </p:pic>
      <p:pic>
        <p:nvPicPr>
          <p:cNvPr id="17" name="Picture 16" descr="gamatea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98" y="2481001"/>
            <a:ext cx="5128402" cy="39628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06956" y="3024940"/>
            <a:ext cx="4289097" cy="50694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GAMA Team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8" name="Picture 17" descr="gama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23" y="1480023"/>
            <a:ext cx="2357577" cy="157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955" y="1476428"/>
            <a:ext cx="2225467" cy="1572486"/>
          </a:xfrm>
          <a:prstGeom prst="rect">
            <a:avLst/>
          </a:prstGeom>
        </p:spPr>
      </p:pic>
      <p:pic>
        <p:nvPicPr>
          <p:cNvPr id="20" name="Picture 19" descr="images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" y="2713790"/>
            <a:ext cx="643007" cy="836479"/>
          </a:xfrm>
          <a:prstGeom prst="rect">
            <a:avLst/>
          </a:prstGeom>
        </p:spPr>
      </p:pic>
      <p:pic>
        <p:nvPicPr>
          <p:cNvPr id="4" name="Picture 3" descr="Screen shot 2013-11-07 at 11.58.21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" y="1301474"/>
            <a:ext cx="643007" cy="734865"/>
          </a:xfrm>
          <a:prstGeom prst="rect">
            <a:avLst/>
          </a:prstGeom>
        </p:spPr>
      </p:pic>
      <p:pic>
        <p:nvPicPr>
          <p:cNvPr id="6" name="Picture 5" descr="Screen shot 2013-11-07 at 11.59.04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" y="3392180"/>
            <a:ext cx="643007" cy="784469"/>
          </a:xfrm>
          <a:prstGeom prst="rect">
            <a:avLst/>
          </a:prstGeom>
        </p:spPr>
      </p:pic>
      <p:pic>
        <p:nvPicPr>
          <p:cNvPr id="21" name="Picture 20" descr="Screen shot 2013-11-06 at 3.00.44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7" y="5624497"/>
            <a:ext cx="643007" cy="7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4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g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4600" y="1358900"/>
            <a:ext cx="6635790" cy="495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27200" y="362634"/>
            <a:ext cx="5763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baryon breakdown at z=0</a:t>
            </a:r>
            <a:endParaRPr lang="en-US" sz="3600" dirty="0"/>
          </a:p>
        </p:txBody>
      </p:sp>
      <p:pic>
        <p:nvPicPr>
          <p:cNvPr id="5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40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functions by Hubble type</a:t>
            </a:r>
            <a:endParaRPr lang="en-US" dirty="0"/>
          </a:p>
        </p:txBody>
      </p:sp>
      <p:pic>
        <p:nvPicPr>
          <p:cNvPr id="4" name="Picture 3" descr="GAMA_Logo_4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3500" cy="1066800"/>
          </a:xfrm>
          <a:prstGeom prst="rect">
            <a:avLst/>
          </a:prstGeom>
        </p:spPr>
      </p:pic>
      <p:pic>
        <p:nvPicPr>
          <p:cNvPr id="5" name="Picture 4" descr="massfun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8" y="1358900"/>
            <a:ext cx="3568701" cy="4996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2837" y="6016232"/>
            <a:ext cx="187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Kelvin et al (2013)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600" y="1331873"/>
            <a:ext cx="4903907" cy="5170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Selection: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0.025 &lt; z &lt; 0.06 - similar to </a:t>
            </a:r>
            <a:r>
              <a:rPr lang="en-US" dirty="0" err="1" smtClean="0"/>
              <a:t>Gadotti</a:t>
            </a:r>
            <a:r>
              <a:rPr lang="en-US" dirty="0" smtClean="0"/>
              <a:t> (2009)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Mass &gt; 10</a:t>
            </a:r>
            <a:r>
              <a:rPr lang="en-US" baseline="30000" dirty="0" smtClean="0"/>
              <a:t>9.5 </a:t>
            </a:r>
            <a:r>
              <a:rPr lang="en-US" dirty="0" smtClean="0"/>
              <a:t>- deeper than </a:t>
            </a:r>
            <a:r>
              <a:rPr lang="en-US" dirty="0" err="1" smtClean="0"/>
              <a:t>Gadotti</a:t>
            </a:r>
            <a:r>
              <a:rPr lang="en-US" dirty="0" smtClean="0"/>
              <a:t> (2009)</a:t>
            </a:r>
            <a:endParaRPr lang="en-US" baseline="30000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3000 systems only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Will push deeper once VST </a:t>
            </a:r>
            <a:r>
              <a:rPr lang="en-US" dirty="0" err="1" smtClean="0"/>
              <a:t>KiDS</a:t>
            </a:r>
            <a:r>
              <a:rPr lang="en-US" dirty="0" smtClean="0"/>
              <a:t> data processed</a:t>
            </a:r>
          </a:p>
          <a:p>
            <a:pPr marL="285750" indent="-285750">
              <a:buFontTx/>
              <a:buChar char="-"/>
            </a:pPr>
            <a:endParaRPr lang="en-US" baseline="30000" dirty="0"/>
          </a:p>
          <a:p>
            <a:r>
              <a:rPr lang="en-US" dirty="0" smtClean="0"/>
              <a:t>Classification by eye (3 pairs!):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GALFIT3 profiling based on eye classifications</a:t>
            </a:r>
          </a:p>
          <a:p>
            <a:pPr marL="285750" indent="-285750">
              <a:buFontTx/>
              <a:buChar char="-"/>
            </a:pPr>
            <a:endParaRPr lang="en-US" baseline="30000" dirty="0"/>
          </a:p>
        </p:txBody>
      </p:sp>
      <p:pic>
        <p:nvPicPr>
          <p:cNvPr id="9" name="Picture 8" descr="Screen shot 2012-08-19 at 3.36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191917"/>
            <a:ext cx="3759200" cy="278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0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ssfunctyp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8" y="1358900"/>
            <a:ext cx="3568701" cy="4996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functions by Hubble type</a:t>
            </a:r>
            <a:endParaRPr lang="en-US" dirty="0"/>
          </a:p>
        </p:txBody>
      </p:sp>
      <p:pic>
        <p:nvPicPr>
          <p:cNvPr id="4" name="Picture 3" descr="GAMA_Logo_4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3500" cy="10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2837" y="6016232"/>
            <a:ext cx="187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Kelvin et al (2013)</a:t>
            </a:r>
            <a:endParaRPr lang="en-US" dirty="0"/>
          </a:p>
        </p:txBody>
      </p:sp>
      <p:pic>
        <p:nvPicPr>
          <p:cNvPr id="9" name="Picture 8" descr="Screen shot 2012-08-19 at 3.36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3191917"/>
            <a:ext cx="3759200" cy="27813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1600" y="1331873"/>
            <a:ext cx="4903907" cy="5170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Selection: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0.025 &lt; z &lt; 0.06 - similar to </a:t>
            </a:r>
            <a:r>
              <a:rPr lang="en-US" dirty="0" err="1" smtClean="0"/>
              <a:t>Gadotti</a:t>
            </a:r>
            <a:r>
              <a:rPr lang="en-US" dirty="0" smtClean="0"/>
              <a:t> (2009)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Mass &gt; 10</a:t>
            </a:r>
            <a:r>
              <a:rPr lang="en-US" baseline="30000" dirty="0" smtClean="0"/>
              <a:t>9.5 </a:t>
            </a:r>
            <a:r>
              <a:rPr lang="en-US" dirty="0" smtClean="0"/>
              <a:t>- deeper than </a:t>
            </a:r>
            <a:r>
              <a:rPr lang="en-US" dirty="0" err="1" smtClean="0"/>
              <a:t>Gadotti</a:t>
            </a:r>
            <a:r>
              <a:rPr lang="en-US" dirty="0" smtClean="0"/>
              <a:t> (2009)</a:t>
            </a:r>
            <a:endParaRPr lang="en-US" baseline="30000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3000 systems only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Will push deeper once VST </a:t>
            </a:r>
            <a:r>
              <a:rPr lang="en-US" dirty="0" err="1" smtClean="0"/>
              <a:t>KiDS</a:t>
            </a:r>
            <a:r>
              <a:rPr lang="en-US" dirty="0" smtClean="0"/>
              <a:t> data processed</a:t>
            </a:r>
          </a:p>
          <a:p>
            <a:pPr marL="285750" indent="-285750">
              <a:buFontTx/>
              <a:buChar char="-"/>
            </a:pPr>
            <a:endParaRPr lang="en-US" baseline="30000" dirty="0"/>
          </a:p>
          <a:p>
            <a:r>
              <a:rPr lang="en-US" dirty="0" smtClean="0"/>
              <a:t>Classification by eye (3 pairs!):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GALFIT3 profiling based on eye classifications</a:t>
            </a:r>
          </a:p>
          <a:p>
            <a:pPr marL="285750" indent="-285750">
              <a:buFontTx/>
              <a:buChar char="-"/>
            </a:pP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70513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hechter-mass-vbi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19550"/>
            <a:ext cx="5081692" cy="5081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358" y="25400"/>
            <a:ext cx="83076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             GALFIT3 Bulge-disc decompositions 3000</a:t>
            </a:r>
          </a:p>
          <a:p>
            <a:r>
              <a:rPr lang="en-US" sz="3200" dirty="0" smtClean="0">
                <a:latin typeface="+mj-lt"/>
              </a:rPr>
              <a:t>              galaxies (0.025 &lt; z &lt; 0.06)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8998" y="5922784"/>
            <a:ext cx="479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Kelvin et al (20143, PhD thesis), see talk on </a:t>
            </a:r>
            <a:r>
              <a:rPr lang="en-US" dirty="0" err="1" smtClean="0"/>
              <a:t>friday</a:t>
            </a:r>
            <a:endParaRPr lang="en-US" dirty="0"/>
          </a:p>
        </p:txBody>
      </p:sp>
      <p:sp>
        <p:nvSpPr>
          <p:cNvPr id="7" name="Shape 1034"/>
          <p:cNvSpPr/>
          <p:nvPr/>
        </p:nvSpPr>
        <p:spPr>
          <a:xfrm>
            <a:off x="5310292" y="1460500"/>
            <a:ext cx="3833708" cy="410040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GAMA_Logo_4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3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5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Major discrepancy for </a:t>
            </a:r>
            <a:r>
              <a:rPr lang="en-US" dirty="0" err="1" smtClean="0"/>
              <a:t>Es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hape 1034"/>
          <p:cNvSpPr/>
          <p:nvPr/>
        </p:nvSpPr>
        <p:spPr>
          <a:xfrm>
            <a:off x="5310292" y="1460500"/>
            <a:ext cx="3833708" cy="410040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4" descr="fig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625600"/>
            <a:ext cx="4918435" cy="367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93800" y="5586968"/>
            <a:ext cx="7271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MGC: Driver et al (2008)                                              GAMA: Kelvin et al (2013)</a:t>
            </a:r>
          </a:p>
          <a:p>
            <a:r>
              <a:rPr lang="en-US" dirty="0" smtClean="0"/>
              <a:t>Selection by </a:t>
            </a:r>
            <a:r>
              <a:rPr lang="en-US" dirty="0" err="1" smtClean="0"/>
              <a:t>Sersic</a:t>
            </a:r>
            <a:r>
              <a:rPr lang="en-US" dirty="0" smtClean="0"/>
              <a:t> index &gt; 2.5                                     Selection by eye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87700" y="5560908"/>
            <a:ext cx="2717800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905500" y="5299202"/>
            <a:ext cx="0" cy="261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87700" y="5299202"/>
            <a:ext cx="0" cy="2617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AMA_Logo_4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64" y="-68912"/>
            <a:ext cx="1333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5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1320785"/>
            <a:ext cx="9144000" cy="50163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1320785"/>
            <a:ext cx="8255000" cy="5016515"/>
            <a:chOff x="0" y="1295385"/>
            <a:chExt cx="6337440" cy="3657724"/>
          </a:xfrm>
        </p:grpSpPr>
        <p:pic>
          <p:nvPicPr>
            <p:cNvPr id="4" name="Picture 3" descr="G47500_Hi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5385"/>
              <a:ext cx="914431" cy="914431"/>
            </a:xfrm>
            <a:prstGeom prst="rect">
              <a:avLst/>
            </a:prstGeom>
          </p:spPr>
        </p:pic>
        <p:pic>
          <p:nvPicPr>
            <p:cNvPr id="5" name="Picture 4" descr="G65410_Hi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31" y="1295385"/>
              <a:ext cx="914431" cy="914431"/>
            </a:xfrm>
            <a:prstGeom prst="rect">
              <a:avLst/>
            </a:prstGeom>
          </p:spPr>
        </p:pic>
        <p:pic>
          <p:nvPicPr>
            <p:cNvPr id="6" name="Picture 5" descr="G91963_H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285" y="1295385"/>
              <a:ext cx="914431" cy="914431"/>
            </a:xfrm>
            <a:prstGeom prst="rect">
              <a:avLst/>
            </a:prstGeom>
          </p:spPr>
        </p:pic>
        <p:pic>
          <p:nvPicPr>
            <p:cNvPr id="7" name="Picture 6" descr="G91999_H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716" y="1295385"/>
              <a:ext cx="914431" cy="914431"/>
            </a:xfrm>
            <a:prstGeom prst="rect">
              <a:avLst/>
            </a:prstGeom>
          </p:spPr>
        </p:pic>
        <p:pic>
          <p:nvPicPr>
            <p:cNvPr id="8" name="Picture 7" descr="G92770_Hig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147" y="1295385"/>
              <a:ext cx="914431" cy="914431"/>
            </a:xfrm>
            <a:prstGeom prst="rect">
              <a:avLst/>
            </a:prstGeom>
          </p:spPr>
        </p:pic>
        <p:pic>
          <p:nvPicPr>
            <p:cNvPr id="9" name="Picture 8" descr="G92773_Hig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578" y="1295385"/>
              <a:ext cx="914431" cy="914431"/>
            </a:xfrm>
            <a:prstGeom prst="rect">
              <a:avLst/>
            </a:prstGeom>
          </p:spPr>
        </p:pic>
        <p:pic>
          <p:nvPicPr>
            <p:cNvPr id="10" name="Picture 9" descr="G202480_Hig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009" y="1295385"/>
              <a:ext cx="914431" cy="914431"/>
            </a:xfrm>
            <a:prstGeom prst="rect">
              <a:avLst/>
            </a:prstGeom>
          </p:spPr>
        </p:pic>
        <p:pic>
          <p:nvPicPr>
            <p:cNvPr id="11" name="Picture 10" descr="G238211_Hig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716" y="4038554"/>
              <a:ext cx="914431" cy="914431"/>
            </a:xfrm>
            <a:prstGeom prst="rect">
              <a:avLst/>
            </a:prstGeom>
          </p:spPr>
        </p:pic>
        <p:pic>
          <p:nvPicPr>
            <p:cNvPr id="12" name="Picture 11" descr="G250183_Hig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9816"/>
              <a:ext cx="914431" cy="914431"/>
            </a:xfrm>
            <a:prstGeom prst="rect">
              <a:avLst/>
            </a:prstGeom>
          </p:spPr>
        </p:pic>
        <p:pic>
          <p:nvPicPr>
            <p:cNvPr id="13" name="Picture 12" descr="G319070_Hig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54" y="2209816"/>
              <a:ext cx="914431" cy="914431"/>
            </a:xfrm>
            <a:prstGeom prst="rect">
              <a:avLst/>
            </a:prstGeom>
          </p:spPr>
        </p:pic>
        <p:pic>
          <p:nvPicPr>
            <p:cNvPr id="14" name="Picture 13" descr="G346892_Hig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285" y="2209816"/>
              <a:ext cx="914431" cy="914431"/>
            </a:xfrm>
            <a:prstGeom prst="rect">
              <a:avLst/>
            </a:prstGeom>
          </p:spPr>
        </p:pic>
        <p:pic>
          <p:nvPicPr>
            <p:cNvPr id="15" name="Picture 14" descr="G376001_Hig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716" y="2209816"/>
              <a:ext cx="914431" cy="914431"/>
            </a:xfrm>
            <a:prstGeom prst="rect">
              <a:avLst/>
            </a:prstGeom>
          </p:spPr>
        </p:pic>
        <p:pic>
          <p:nvPicPr>
            <p:cNvPr id="16" name="Picture 15" descr="G381229_Hig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147" y="2209816"/>
              <a:ext cx="914431" cy="914431"/>
            </a:xfrm>
            <a:prstGeom prst="rect">
              <a:avLst/>
            </a:prstGeom>
          </p:spPr>
        </p:pic>
        <p:pic>
          <p:nvPicPr>
            <p:cNvPr id="17" name="Picture 16" descr="G417486_Hig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578" y="2209816"/>
              <a:ext cx="914431" cy="914431"/>
            </a:xfrm>
            <a:prstGeom prst="rect">
              <a:avLst/>
            </a:prstGeom>
          </p:spPr>
        </p:pic>
        <p:pic>
          <p:nvPicPr>
            <p:cNvPr id="18" name="Picture 17" descr="G417580_Hig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309" y="2209816"/>
              <a:ext cx="914431" cy="914431"/>
            </a:xfrm>
            <a:prstGeom prst="rect">
              <a:avLst/>
            </a:prstGeom>
          </p:spPr>
        </p:pic>
        <p:pic>
          <p:nvPicPr>
            <p:cNvPr id="19" name="Picture 18" descr="G422406_Hig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147" y="4038678"/>
              <a:ext cx="914431" cy="914431"/>
            </a:xfrm>
            <a:prstGeom prst="rect">
              <a:avLst/>
            </a:prstGeom>
          </p:spPr>
        </p:pic>
        <p:pic>
          <p:nvPicPr>
            <p:cNvPr id="20" name="Picture 19" descr="G508144_Hig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24247"/>
              <a:ext cx="914431" cy="914431"/>
            </a:xfrm>
            <a:prstGeom prst="rect">
              <a:avLst/>
            </a:prstGeom>
          </p:spPr>
        </p:pic>
        <p:pic>
          <p:nvPicPr>
            <p:cNvPr id="21" name="Picture 20" descr="G508268_Hig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84" y="3124247"/>
              <a:ext cx="914431" cy="914431"/>
            </a:xfrm>
            <a:prstGeom prst="rect">
              <a:avLst/>
            </a:prstGeom>
          </p:spPr>
        </p:pic>
        <p:pic>
          <p:nvPicPr>
            <p:cNvPr id="22" name="Picture 21" descr="G508480_Hig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285" y="3124185"/>
              <a:ext cx="914431" cy="914431"/>
            </a:xfrm>
            <a:prstGeom prst="rect">
              <a:avLst/>
            </a:prstGeom>
          </p:spPr>
        </p:pic>
        <p:pic>
          <p:nvPicPr>
            <p:cNvPr id="23" name="Picture 22" descr="G534655_Hig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716" y="3124185"/>
              <a:ext cx="914431" cy="914431"/>
            </a:xfrm>
            <a:prstGeom prst="rect">
              <a:avLst/>
            </a:prstGeom>
          </p:spPr>
        </p:pic>
        <p:pic>
          <p:nvPicPr>
            <p:cNvPr id="24" name="Picture 23" descr="G543489_Hig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4147" y="3124185"/>
              <a:ext cx="914431" cy="914431"/>
            </a:xfrm>
            <a:prstGeom prst="rect">
              <a:avLst/>
            </a:prstGeom>
          </p:spPr>
        </p:pic>
        <p:pic>
          <p:nvPicPr>
            <p:cNvPr id="25" name="Picture 24" descr="G543536_Hig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578" y="3124185"/>
              <a:ext cx="914431" cy="914431"/>
            </a:xfrm>
            <a:prstGeom prst="rect">
              <a:avLst/>
            </a:prstGeom>
          </p:spPr>
        </p:pic>
        <p:pic>
          <p:nvPicPr>
            <p:cNvPr id="26" name="Picture 25" descr="G599838_Hig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009" y="3124185"/>
              <a:ext cx="914431" cy="914431"/>
            </a:xfrm>
            <a:prstGeom prst="rect">
              <a:avLst/>
            </a:prstGeom>
          </p:spPr>
        </p:pic>
        <p:pic>
          <p:nvPicPr>
            <p:cNvPr id="27" name="Picture 26" descr="G618912_Hig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578" y="4038554"/>
              <a:ext cx="914431" cy="914431"/>
            </a:xfrm>
            <a:prstGeom prst="rect">
              <a:avLst/>
            </a:prstGeom>
          </p:spPr>
        </p:pic>
        <p:pic>
          <p:nvPicPr>
            <p:cNvPr id="28" name="Picture 27" descr="G618931_Hig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38554"/>
              <a:ext cx="914431" cy="914431"/>
            </a:xfrm>
            <a:prstGeom prst="rect">
              <a:avLst/>
            </a:prstGeom>
          </p:spPr>
        </p:pic>
        <p:pic>
          <p:nvPicPr>
            <p:cNvPr id="29" name="Picture 28" descr="G618942_Hig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284" y="4038554"/>
              <a:ext cx="914431" cy="914431"/>
            </a:xfrm>
            <a:prstGeom prst="rect">
              <a:avLst/>
            </a:prstGeom>
          </p:spPr>
        </p:pic>
        <p:pic>
          <p:nvPicPr>
            <p:cNvPr id="30" name="Picture 29" descr="G622770_Hig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5285" y="4038616"/>
              <a:ext cx="914431" cy="914431"/>
            </a:xfrm>
            <a:prstGeom prst="rect">
              <a:avLst/>
            </a:prstGeom>
          </p:spPr>
        </p:pic>
      </p:grpSp>
      <p:sp>
        <p:nvSpPr>
          <p:cNvPr id="33" name="TextBox 32"/>
          <p:cNvSpPr txBox="1"/>
          <p:nvPr/>
        </p:nvSpPr>
        <p:spPr>
          <a:xfrm>
            <a:off x="3580206" y="25400"/>
            <a:ext cx="4255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Can we distinguish E’s from S0’s?</a:t>
            </a:r>
            <a:endParaRPr lang="en-US" sz="3600" dirty="0">
              <a:latin typeface="+mj-lt"/>
            </a:endParaRPr>
          </a:p>
        </p:txBody>
      </p:sp>
      <p:pic>
        <p:nvPicPr>
          <p:cNvPr id="34" name="Picture 33" descr="GAMA_Logo_4d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3500" cy="10668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2382232" y="2705100"/>
            <a:ext cx="0" cy="11239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-1" y="1358885"/>
            <a:ext cx="8255001" cy="1346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-1" y="2730500"/>
            <a:ext cx="2382233" cy="11238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69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Screen shot 2013-11-16 at 3.01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2562214"/>
            <a:ext cx="1203082" cy="1203082"/>
          </a:xfrm>
          <a:prstGeom prst="rect">
            <a:avLst/>
          </a:prstGeom>
        </p:spPr>
      </p:pic>
      <p:pic>
        <p:nvPicPr>
          <p:cNvPr id="38" name="Picture 37" descr="Screen shot 2013-11-16 at 2.58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63" y="1308084"/>
            <a:ext cx="1213393" cy="1213393"/>
          </a:xfrm>
          <a:prstGeom prst="rect">
            <a:avLst/>
          </a:prstGeom>
        </p:spPr>
      </p:pic>
      <p:pic>
        <p:nvPicPr>
          <p:cNvPr id="37" name="Picture 36" descr="Screen shot 2013-11-16 at 2.57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7" y="1295370"/>
            <a:ext cx="1241197" cy="1241197"/>
          </a:xfrm>
          <a:prstGeom prst="rect">
            <a:avLst/>
          </a:prstGeom>
        </p:spPr>
      </p:pic>
      <p:pic>
        <p:nvPicPr>
          <p:cNvPr id="36" name="Picture 35" descr="Screen shot 2013-11-16 at 2.55.4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71" y="1295371"/>
            <a:ext cx="1241196" cy="1241196"/>
          </a:xfrm>
          <a:prstGeom prst="rect">
            <a:avLst/>
          </a:prstGeom>
        </p:spPr>
      </p:pic>
      <p:pic>
        <p:nvPicPr>
          <p:cNvPr id="35" name="Picture 34" descr="Screen shot 2013-11-16 at 2.54.3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70" y="1295370"/>
            <a:ext cx="1241198" cy="1241198"/>
          </a:xfrm>
          <a:prstGeom prst="rect">
            <a:avLst/>
          </a:prstGeom>
        </p:spPr>
      </p:pic>
      <p:pic>
        <p:nvPicPr>
          <p:cNvPr id="34" name="Picture 33" descr="Screen shot 2013-11-16 at 2.53.3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19" y="1308085"/>
            <a:ext cx="1228482" cy="1228482"/>
          </a:xfrm>
          <a:prstGeom prst="rect">
            <a:avLst/>
          </a:prstGeom>
        </p:spPr>
      </p:pic>
      <p:pic>
        <p:nvPicPr>
          <p:cNvPr id="33" name="Picture 32" descr="Screen shot 2013-11-16 at 2.51.56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16" y="1308070"/>
            <a:ext cx="1228498" cy="1228498"/>
          </a:xfrm>
          <a:prstGeom prst="rect">
            <a:avLst/>
          </a:prstGeom>
        </p:spPr>
      </p:pic>
      <p:pic>
        <p:nvPicPr>
          <p:cNvPr id="2" name="Picture 1" descr="Screen shot 2013-11-16 at 2.49.18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" y="1308085"/>
            <a:ext cx="1228482" cy="1228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0206" y="25400"/>
            <a:ext cx="4255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Can we distinguish E’s from S0’s?</a:t>
            </a:r>
            <a:endParaRPr lang="en-US" sz="3600" dirty="0">
              <a:latin typeface="+mj-lt"/>
            </a:endParaRPr>
          </a:p>
        </p:txBody>
      </p:sp>
      <p:pic>
        <p:nvPicPr>
          <p:cNvPr id="39" name="Picture 38" descr="Screen shot 2013-11-16 at 2.59.45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51" y="5095701"/>
            <a:ext cx="1231900" cy="1231900"/>
          </a:xfrm>
          <a:prstGeom prst="rect">
            <a:avLst/>
          </a:prstGeom>
        </p:spPr>
      </p:pic>
      <p:pic>
        <p:nvPicPr>
          <p:cNvPr id="41" name="Picture 40" descr="Screen shot 2013-11-16 at 3.01.59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2587127"/>
            <a:ext cx="1149614" cy="1149614"/>
          </a:xfrm>
          <a:prstGeom prst="rect">
            <a:avLst/>
          </a:prstGeom>
        </p:spPr>
      </p:pic>
      <p:pic>
        <p:nvPicPr>
          <p:cNvPr id="42" name="Picture 41" descr="Screen shot 2013-11-16 at 3.03.58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663" y="2573558"/>
            <a:ext cx="1166338" cy="1166338"/>
          </a:xfrm>
          <a:prstGeom prst="rect">
            <a:avLst/>
          </a:prstGeom>
        </p:spPr>
      </p:pic>
      <p:pic>
        <p:nvPicPr>
          <p:cNvPr id="43" name="Picture 42" descr="Screen shot 2013-11-16 at 3.05.14 A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01" y="2560858"/>
            <a:ext cx="1204350" cy="1204350"/>
          </a:xfrm>
          <a:prstGeom prst="rect">
            <a:avLst/>
          </a:prstGeom>
        </p:spPr>
      </p:pic>
      <p:pic>
        <p:nvPicPr>
          <p:cNvPr id="44" name="Picture 43" descr="Screen shot 2013-11-16 at 3.06.05 A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51" y="2573558"/>
            <a:ext cx="1203816" cy="1203816"/>
          </a:xfrm>
          <a:prstGeom prst="rect">
            <a:avLst/>
          </a:prstGeom>
        </p:spPr>
      </p:pic>
      <p:pic>
        <p:nvPicPr>
          <p:cNvPr id="45" name="Picture 44" descr="Screen shot 2013-11-16 at 3.07.02 A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67" y="2630093"/>
            <a:ext cx="1140317" cy="1140317"/>
          </a:xfrm>
          <a:prstGeom prst="rect">
            <a:avLst/>
          </a:prstGeom>
        </p:spPr>
      </p:pic>
      <p:pic>
        <p:nvPicPr>
          <p:cNvPr id="46" name="Picture 45" descr="Screen shot 2013-11-16 at 3.08.03 A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84" y="2587614"/>
            <a:ext cx="1161320" cy="1161320"/>
          </a:xfrm>
          <a:prstGeom prst="rect">
            <a:avLst/>
          </a:prstGeom>
        </p:spPr>
      </p:pic>
      <p:pic>
        <p:nvPicPr>
          <p:cNvPr id="47" name="Picture 46" descr="Screen shot 2013-11-16 at 3.09.53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51" y="5095701"/>
            <a:ext cx="1231900" cy="1231900"/>
          </a:xfrm>
          <a:prstGeom prst="rect">
            <a:avLst/>
          </a:prstGeom>
        </p:spPr>
      </p:pic>
      <p:pic>
        <p:nvPicPr>
          <p:cNvPr id="48" name="Picture 47" descr="Screen shot 2013-11-16 at 3.10.45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3808510"/>
            <a:ext cx="1203816" cy="1203816"/>
          </a:xfrm>
          <a:prstGeom prst="rect">
            <a:avLst/>
          </a:prstGeom>
        </p:spPr>
      </p:pic>
      <p:pic>
        <p:nvPicPr>
          <p:cNvPr id="49" name="Picture 48" descr="Screen shot 2013-11-16 at 3.11.45 A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7" y="3790075"/>
            <a:ext cx="1203816" cy="1203816"/>
          </a:xfrm>
          <a:prstGeom prst="rect">
            <a:avLst/>
          </a:prstGeom>
        </p:spPr>
      </p:pic>
      <p:pic>
        <p:nvPicPr>
          <p:cNvPr id="50" name="Picture 49" descr="Screen shot 2013-11-16 at 3.12.31 AM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21" y="3800241"/>
            <a:ext cx="1159680" cy="1159680"/>
          </a:xfrm>
          <a:prstGeom prst="rect">
            <a:avLst/>
          </a:prstGeom>
        </p:spPr>
      </p:pic>
      <p:pic>
        <p:nvPicPr>
          <p:cNvPr id="51" name="Picture 50" descr="Screen shot 2013-11-16 at 3.13.10 AM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701" y="3815474"/>
            <a:ext cx="1144985" cy="1144985"/>
          </a:xfrm>
          <a:prstGeom prst="rect">
            <a:avLst/>
          </a:prstGeom>
        </p:spPr>
      </p:pic>
      <p:pic>
        <p:nvPicPr>
          <p:cNvPr id="52" name="Picture 51" descr="Screen shot 2013-11-16 at 3.13.44 AM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71" y="3816095"/>
            <a:ext cx="1156526" cy="1156526"/>
          </a:xfrm>
          <a:prstGeom prst="rect">
            <a:avLst/>
          </a:prstGeom>
        </p:spPr>
      </p:pic>
      <p:pic>
        <p:nvPicPr>
          <p:cNvPr id="53" name="Picture 52" descr="Screen shot 2013-11-16 at 3.14.55 AM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67" y="3799984"/>
            <a:ext cx="1140317" cy="1140317"/>
          </a:xfrm>
          <a:prstGeom prst="rect">
            <a:avLst/>
          </a:prstGeom>
        </p:spPr>
      </p:pic>
      <p:pic>
        <p:nvPicPr>
          <p:cNvPr id="54" name="Picture 53" descr="Screen shot 2013-11-16 at 3.15.29 AM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158" y="3764675"/>
            <a:ext cx="1259298" cy="1259298"/>
          </a:xfrm>
          <a:prstGeom prst="rect">
            <a:avLst/>
          </a:prstGeom>
        </p:spPr>
      </p:pic>
      <p:pic>
        <p:nvPicPr>
          <p:cNvPr id="55" name="Picture 54" descr="Screen shot 2013-11-16 at 3.16.23 AM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7" y="5083001"/>
            <a:ext cx="1244600" cy="1244600"/>
          </a:xfrm>
          <a:prstGeom prst="rect">
            <a:avLst/>
          </a:prstGeom>
        </p:spPr>
      </p:pic>
      <p:pic>
        <p:nvPicPr>
          <p:cNvPr id="56" name="Picture 55" descr="Screen shot 2013-11-16 at 3.16.54 AM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" y="5083001"/>
            <a:ext cx="1197974" cy="1197974"/>
          </a:xfrm>
          <a:prstGeom prst="rect">
            <a:avLst/>
          </a:prstGeom>
        </p:spPr>
      </p:pic>
      <p:pic>
        <p:nvPicPr>
          <p:cNvPr id="57" name="Picture 56" descr="Screen shot 2013-11-16 at 3.18.15 AM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50" y="5083002"/>
            <a:ext cx="1209182" cy="1209182"/>
          </a:xfrm>
          <a:prstGeom prst="rect">
            <a:avLst/>
          </a:prstGeom>
        </p:spPr>
      </p:pic>
      <p:pic>
        <p:nvPicPr>
          <p:cNvPr id="58" name="Picture 57" descr="Screen shot 2013-11-16 at 3.18.56 AM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32" y="5083001"/>
            <a:ext cx="1197974" cy="119797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44914" y="6462236"/>
            <a:ext cx="230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Lisa Fogarty’s talk)</a:t>
            </a:r>
            <a:endParaRPr lang="en-US" dirty="0"/>
          </a:p>
        </p:txBody>
      </p:sp>
      <p:pic>
        <p:nvPicPr>
          <p:cNvPr id="31" name="Picture 30" descr="logo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2700"/>
            <a:ext cx="32385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0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4200" y="287078"/>
            <a:ext cx="8229600" cy="692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e.g., eyeball elliptical: G534655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 descr="534655_r-M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031909"/>
            <a:ext cx="7315566" cy="3657783"/>
          </a:xfrm>
          <a:prstGeom prst="rect">
            <a:avLst/>
          </a:prstGeom>
        </p:spPr>
      </p:pic>
      <p:sp>
        <p:nvSpPr>
          <p:cNvPr id="5" name="Shape 823"/>
          <p:cNvSpPr/>
          <p:nvPr/>
        </p:nvSpPr>
        <p:spPr>
          <a:xfrm>
            <a:off x="5553075" y="5618161"/>
            <a:ext cx="3590925" cy="7334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7001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4200" y="287078"/>
            <a:ext cx="8229600" cy="692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e.g., eyeball elliptical: G534655</a:t>
            </a:r>
            <a:endParaRPr lang="en-US" sz="3200" dirty="0">
              <a:latin typeface="+mj-lt"/>
            </a:endParaRPr>
          </a:p>
        </p:txBody>
      </p:sp>
      <p:pic>
        <p:nvPicPr>
          <p:cNvPr id="3" name="Picture 2" descr="534655_r-M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34" y="2031909"/>
            <a:ext cx="7315566" cy="3657783"/>
          </a:xfrm>
          <a:prstGeom prst="rect">
            <a:avLst/>
          </a:prstGeom>
        </p:spPr>
      </p:pic>
      <p:sp>
        <p:nvSpPr>
          <p:cNvPr id="4" name="Shape 823"/>
          <p:cNvSpPr/>
          <p:nvPr/>
        </p:nvSpPr>
        <p:spPr>
          <a:xfrm>
            <a:off x="5553075" y="5618161"/>
            <a:ext cx="3590925" cy="7334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2175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4200" y="287078"/>
            <a:ext cx="8229600" cy="692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e.g., eyeball elliptical: G534655</a:t>
            </a:r>
            <a:endParaRPr lang="en-US" sz="3200" dirty="0">
              <a:latin typeface="+mj-lt"/>
            </a:endParaRPr>
          </a:p>
        </p:txBody>
      </p:sp>
      <p:pic>
        <p:nvPicPr>
          <p:cNvPr id="3" name="Picture 2" descr="534655_r-M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031909"/>
            <a:ext cx="7315566" cy="3657783"/>
          </a:xfrm>
          <a:prstGeom prst="rect">
            <a:avLst/>
          </a:prstGeom>
        </p:spPr>
      </p:pic>
      <p:sp>
        <p:nvSpPr>
          <p:cNvPr id="4" name="Shape 823"/>
          <p:cNvSpPr/>
          <p:nvPr/>
        </p:nvSpPr>
        <p:spPr>
          <a:xfrm>
            <a:off x="5553075" y="5618161"/>
            <a:ext cx="3590925" cy="7334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2175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-966"/>
            <a:ext cx="7620000" cy="1293053"/>
          </a:xfrm>
        </p:spPr>
        <p:txBody>
          <a:bodyPr/>
          <a:lstStyle/>
          <a:p>
            <a:r>
              <a:rPr lang="en-US" dirty="0" smtClean="0"/>
              <a:t>The stellar mass functions of spheroids and discs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1307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93CDDD"/>
                </a:solidFill>
              </a:rPr>
              <a:t>Simon Driver</a:t>
            </a:r>
          </a:p>
          <a:p>
            <a:r>
              <a:rPr lang="en-US" sz="2000" dirty="0" smtClean="0">
                <a:solidFill>
                  <a:srgbClr val="93CDDD"/>
                </a:solidFill>
              </a:rPr>
              <a:t>Univ. Western Australia</a:t>
            </a:r>
          </a:p>
          <a:p>
            <a:r>
              <a:rPr lang="en-US" sz="2000" dirty="0" err="1" smtClean="0">
                <a:solidFill>
                  <a:srgbClr val="93CDDD"/>
                </a:solidFill>
              </a:rPr>
              <a:t>Univ</a:t>
            </a:r>
            <a:r>
              <a:rPr lang="en-US" sz="2000" dirty="0" smtClean="0">
                <a:solidFill>
                  <a:srgbClr val="93CDDD"/>
                </a:solidFill>
              </a:rPr>
              <a:t> of St Andrews</a:t>
            </a:r>
            <a:endParaRPr lang="en-US" sz="2000" dirty="0">
              <a:solidFill>
                <a:srgbClr val="93CDDD"/>
              </a:solidFill>
            </a:endParaRPr>
          </a:p>
        </p:txBody>
      </p:sp>
      <p:pic>
        <p:nvPicPr>
          <p:cNvPr id="4" name="Picture Placeholder 4" descr="spiral_ellips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" r="-1652" b="-1775"/>
          <a:stretch/>
        </p:blipFill>
        <p:spPr>
          <a:xfrm>
            <a:off x="835774" y="2493199"/>
            <a:ext cx="7304926" cy="3649697"/>
          </a:xfrm>
          <a:prstGeom prst="rect">
            <a:avLst/>
          </a:prstGeom>
        </p:spPr>
      </p:pic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325770"/>
            <a:ext cx="934788" cy="1663700"/>
          </a:xfrm>
          <a:prstGeom prst="rect">
            <a:avLst/>
          </a:prstGeom>
        </p:spPr>
      </p:pic>
      <p:pic>
        <p:nvPicPr>
          <p:cNvPr id="10" name="Picture 9" descr="university-of-st-andrew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26" y="1325770"/>
            <a:ext cx="950074" cy="151607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67618" y="2930746"/>
            <a:ext cx="6936582" cy="314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rgbClr val="FFFF00"/>
                </a:solidFill>
              </a:rPr>
              <a:t> Large surveys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Mass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fns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ellipticals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bulges,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Inclination and dust attenuation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Energy output of spheroids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 simple two-phase model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Discussion points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5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34655_r-M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031909"/>
            <a:ext cx="7315566" cy="365778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84200" y="287078"/>
            <a:ext cx="8229600" cy="692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e.g., eyeball elliptical: G534655</a:t>
            </a:r>
            <a:endParaRPr lang="en-US" sz="3200" dirty="0">
              <a:latin typeface="+mj-lt"/>
            </a:endParaRPr>
          </a:p>
        </p:txBody>
      </p:sp>
      <p:sp>
        <p:nvSpPr>
          <p:cNvPr id="5" name="Shape 823"/>
          <p:cNvSpPr/>
          <p:nvPr/>
        </p:nvSpPr>
        <p:spPr>
          <a:xfrm>
            <a:off x="5553075" y="5618161"/>
            <a:ext cx="3590925" cy="73342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51381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325178"/>
            <a:ext cx="8229600" cy="6927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Elliptical, classical bulges and pseudo bulges</a:t>
            </a:r>
            <a:endParaRPr lang="en-US" sz="3200" dirty="0">
              <a:latin typeface="+mj-lt"/>
            </a:endParaRPr>
          </a:p>
        </p:txBody>
      </p:sp>
      <p:pic>
        <p:nvPicPr>
          <p:cNvPr id="3" name="Picture 2" descr="Screen shot 2013-11-18 at 7.35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5" y="1327150"/>
            <a:ext cx="5588000" cy="50338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2405" y="5714637"/>
            <a:ext cx="1541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Gadotti</a:t>
            </a:r>
            <a:r>
              <a:rPr lang="en-US" dirty="0" smtClean="0"/>
              <a:t> (2009)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9916" y="1600200"/>
            <a:ext cx="19147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Ellipticals</a:t>
            </a:r>
            <a:r>
              <a:rPr lang="en-US" dirty="0" smtClean="0"/>
              <a:t>,</a:t>
            </a:r>
          </a:p>
          <a:p>
            <a:r>
              <a:rPr lang="en-US" dirty="0" smtClean="0"/>
              <a:t>Classical bulges</a:t>
            </a:r>
          </a:p>
          <a:p>
            <a:r>
              <a:rPr lang="en-US" dirty="0" smtClean="0"/>
              <a:t>Pseudo bulges</a:t>
            </a:r>
          </a:p>
          <a:p>
            <a:r>
              <a:rPr lang="en-US" dirty="0"/>
              <a:t>a</a:t>
            </a:r>
            <a:r>
              <a:rPr lang="en-US" dirty="0" smtClean="0"/>
              <a:t>ppear to lie</a:t>
            </a:r>
          </a:p>
          <a:p>
            <a:r>
              <a:rPr lang="en-US" dirty="0"/>
              <a:t>i</a:t>
            </a:r>
            <a:r>
              <a:rPr lang="en-US" dirty="0" smtClean="0"/>
              <a:t>n distinct regions</a:t>
            </a:r>
          </a:p>
          <a:p>
            <a:endParaRPr lang="en-US" dirty="0"/>
          </a:p>
          <a:p>
            <a:r>
              <a:rPr lang="en-US" dirty="0" smtClean="0"/>
              <a:t>Need high-S/N</a:t>
            </a:r>
          </a:p>
        </p:txBody>
      </p:sp>
    </p:spTree>
    <p:extLst>
      <p:ext uri="{BB962C8B-B14F-4D97-AF65-F5344CB8AC3E}">
        <p14:creationId xmlns:p14="http://schemas.microsoft.com/office/powerpoint/2010/main" val="284714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64" y="162320"/>
            <a:ext cx="6760425" cy="987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Consensus on the stellar mass budget</a:t>
            </a:r>
            <a:endParaRPr lang="en-US" dirty="0"/>
          </a:p>
        </p:txBody>
      </p:sp>
      <p:pic>
        <p:nvPicPr>
          <p:cNvPr id="5" name="Picture 4" descr="massbreakdow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18" y="1351917"/>
            <a:ext cx="4985381" cy="4985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5981" y="4977332"/>
            <a:ext cx="3074880" cy="1200328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Lets say 50:50</a:t>
            </a:r>
          </a:p>
          <a:p>
            <a:pPr algn="ctr"/>
            <a:r>
              <a:rPr lang="en-US" sz="2400" b="1" u="sng" dirty="0" smtClean="0"/>
              <a:t>Upper limit for bulges!</a:t>
            </a:r>
          </a:p>
          <a:p>
            <a:pPr algn="ctr"/>
            <a:r>
              <a:rPr lang="en-US" sz="2400" b="1" u="sng" dirty="0" smtClean="0"/>
              <a:t>Lower limit for discs!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4092" y="5992994"/>
            <a:ext cx="467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Kelvin et al (2013, PhD thesis), see talk on </a:t>
            </a:r>
            <a:r>
              <a:rPr lang="en-US" dirty="0" err="1" smtClean="0"/>
              <a:t>friday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581" y="1351917"/>
            <a:ext cx="8728575" cy="482574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800" dirty="0" smtClean="0"/>
              <a:t>Driver et al (2008):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>
                <a:solidFill>
                  <a:srgbClr val="FF0000"/>
                </a:solidFill>
              </a:rPr>
              <a:t>1</a:t>
            </a:r>
            <a:r>
              <a:rPr lang="en-US" sz="1800" dirty="0" smtClean="0">
                <a:solidFill>
                  <a:srgbClr val="FF0000"/>
                </a:solidFill>
              </a:rPr>
              <a:t>0</a:t>
            </a:r>
            <a:r>
              <a:rPr lang="en-US" sz="1800" dirty="0" smtClean="0">
                <a:solidFill>
                  <a:srgbClr val="FF0000"/>
                </a:solidFill>
              </a:rPr>
              <a:t>% </a:t>
            </a:r>
            <a:r>
              <a:rPr lang="en-US" sz="1800" dirty="0" smtClean="0">
                <a:solidFill>
                  <a:srgbClr val="FF0000"/>
                </a:solidFill>
              </a:rPr>
              <a:t>E, 27% bulges,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6</a:t>
            </a:r>
            <a:r>
              <a:rPr lang="en-US" sz="1800" dirty="0" smtClean="0">
                <a:solidFill>
                  <a:srgbClr val="FF0000"/>
                </a:solidFill>
              </a:rPr>
              <a:t>0</a:t>
            </a:r>
            <a:r>
              <a:rPr lang="en-US" sz="1800" dirty="0" smtClean="0">
                <a:solidFill>
                  <a:srgbClr val="FF0000"/>
                </a:solidFill>
              </a:rPr>
              <a:t>% </a:t>
            </a:r>
            <a:r>
              <a:rPr lang="en-US" sz="1800" dirty="0" smtClean="0">
                <a:solidFill>
                  <a:srgbClr val="FF0000"/>
                </a:solidFill>
              </a:rPr>
              <a:t>discs, 3% BS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Gadotti</a:t>
            </a:r>
            <a:r>
              <a:rPr lang="en-US" sz="1800" dirty="0" smtClean="0"/>
              <a:t> (2009):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25% E, 20% </a:t>
            </a:r>
            <a:r>
              <a:rPr lang="en-US" sz="1800" dirty="0" err="1" smtClean="0">
                <a:solidFill>
                  <a:srgbClr val="FF0000"/>
                </a:solidFill>
              </a:rPr>
              <a:t>cbulges</a:t>
            </a:r>
            <a:r>
              <a:rPr lang="en-US" sz="1800" dirty="0" smtClean="0">
                <a:solidFill>
                  <a:srgbClr val="FF0000"/>
                </a:solidFill>
              </a:rPr>
              <a:t>, 5% </a:t>
            </a:r>
            <a:r>
              <a:rPr lang="en-US" sz="1800" dirty="0" err="1" smtClean="0">
                <a:solidFill>
                  <a:srgbClr val="FF0000"/>
                </a:solidFill>
              </a:rPr>
              <a:t>pbulges+bars</a:t>
            </a:r>
            <a:r>
              <a:rPr lang="en-US" sz="1800" dirty="0" smtClean="0">
                <a:solidFill>
                  <a:srgbClr val="FF0000"/>
                </a:solidFill>
              </a:rPr>
              <a:t>, 50% discs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Tasca</a:t>
            </a:r>
            <a:r>
              <a:rPr lang="en-US" sz="1800" dirty="0" smtClean="0"/>
              <a:t> &amp; White (2011):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50% discs      50% spheroids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smtClean="0"/>
              <a:t>Kelvin (2012, PhD)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32%E, 14% </a:t>
            </a:r>
            <a:r>
              <a:rPr lang="en-US" sz="1800" dirty="0" err="1" smtClean="0">
                <a:solidFill>
                  <a:srgbClr val="FF0000"/>
                </a:solidFill>
              </a:rPr>
              <a:t>cbulges</a:t>
            </a:r>
            <a:r>
              <a:rPr lang="en-US" sz="1800" dirty="0" smtClean="0">
                <a:solidFill>
                  <a:srgbClr val="FF0000"/>
                </a:solidFill>
              </a:rPr>
              <a:t>, 6.5% </a:t>
            </a:r>
            <a:r>
              <a:rPr lang="en-US" sz="1800" dirty="0" err="1" smtClean="0">
                <a:solidFill>
                  <a:srgbClr val="FF0000"/>
                </a:solidFill>
              </a:rPr>
              <a:t>pbulges</a:t>
            </a:r>
            <a:r>
              <a:rPr lang="en-US" sz="1800" dirty="0" smtClean="0">
                <a:solidFill>
                  <a:srgbClr val="FF0000"/>
                </a:solidFill>
              </a:rPr>
              <a:t>, 48% disc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5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Content Placeholder 3" descr="11merger_tree_jones_labourne_20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555" r="-11555"/>
          <a:stretch>
            <a:fillRect/>
          </a:stretch>
        </p:blipFill>
        <p:spPr>
          <a:xfrm>
            <a:off x="4020126" y="1331362"/>
            <a:ext cx="8108373" cy="5031338"/>
          </a:xfrm>
        </p:spPr>
      </p:pic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7192963" y="5791200"/>
            <a:ext cx="18254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D0D0D"/>
                </a:solidFill>
              </a:rPr>
              <a:t>Jones et al (2004)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1900" y="266700"/>
            <a:ext cx="6536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Numerical simulation merger tree</a:t>
            </a:r>
            <a:endParaRPr lang="en-US" sz="3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900" y="1574800"/>
            <a:ext cx="436872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Discs and bulges form via two (or more)</a:t>
            </a:r>
          </a:p>
          <a:p>
            <a:r>
              <a:rPr lang="en-US" dirty="0" smtClean="0"/>
              <a:t>distinct process (dynamically hot v cold).</a:t>
            </a:r>
          </a:p>
          <a:p>
            <a:endParaRPr lang="en-US" dirty="0"/>
          </a:p>
          <a:p>
            <a:r>
              <a:rPr lang="en-US" dirty="0" smtClean="0"/>
              <a:t>However mergers will convert both the</a:t>
            </a:r>
          </a:p>
          <a:p>
            <a:r>
              <a:rPr lang="en-US" dirty="0"/>
              <a:t>b</a:t>
            </a:r>
            <a:r>
              <a:rPr lang="en-US" dirty="0" smtClean="0"/>
              <a:t>ulge and disc mass into spheroids.</a:t>
            </a:r>
          </a:p>
          <a:p>
            <a:endParaRPr lang="en-US" dirty="0"/>
          </a:p>
          <a:p>
            <a:r>
              <a:rPr lang="en-US" dirty="0" smtClean="0"/>
              <a:t>Some (gas) mass may be returned but stellar</a:t>
            </a:r>
          </a:p>
          <a:p>
            <a:r>
              <a:rPr lang="en-US" dirty="0" smtClean="0"/>
              <a:t>mass of disc and bulge both end up in bulge.</a:t>
            </a:r>
          </a:p>
          <a:p>
            <a:endParaRPr lang="en-US" dirty="0"/>
          </a:p>
          <a:p>
            <a:r>
              <a:rPr lang="en-US" dirty="0" smtClean="0"/>
              <a:t>Ergo: z=0 spheroid mass is lower limit to</a:t>
            </a:r>
          </a:p>
          <a:p>
            <a:r>
              <a:rPr lang="en-US" dirty="0"/>
              <a:t>s</a:t>
            </a:r>
            <a:r>
              <a:rPr lang="en-US" dirty="0" smtClean="0"/>
              <a:t>tellar mass </a:t>
            </a:r>
            <a:r>
              <a:rPr lang="en-US" i="1" dirty="0" smtClean="0"/>
              <a:t>formed</a:t>
            </a:r>
            <a:r>
              <a:rPr lang="en-US" dirty="0" smtClean="0"/>
              <a:t> in spheroids.</a:t>
            </a:r>
          </a:p>
          <a:p>
            <a:endParaRPr lang="en-US" dirty="0"/>
          </a:p>
          <a:p>
            <a:r>
              <a:rPr lang="en-US" dirty="0" smtClean="0"/>
              <a:t>Dominant process by which stars form is the</a:t>
            </a:r>
          </a:p>
          <a:p>
            <a:r>
              <a:rPr lang="en-US" dirty="0"/>
              <a:t>d</a:t>
            </a:r>
            <a:r>
              <a:rPr lang="en-US" dirty="0" smtClean="0"/>
              <a:t>isc formation process.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-966"/>
            <a:ext cx="7620000" cy="1293053"/>
          </a:xfrm>
        </p:spPr>
        <p:txBody>
          <a:bodyPr/>
          <a:lstStyle/>
          <a:p>
            <a:r>
              <a:rPr lang="en-US" dirty="0" smtClean="0"/>
              <a:t>The stellar mass functions of spheroids and discs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1307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93CDDD"/>
                </a:solidFill>
              </a:rPr>
              <a:t>Simon Driver</a:t>
            </a:r>
          </a:p>
          <a:p>
            <a:r>
              <a:rPr lang="en-US" sz="2000" dirty="0" smtClean="0">
                <a:solidFill>
                  <a:srgbClr val="93CDDD"/>
                </a:solidFill>
              </a:rPr>
              <a:t>Univ. Western Australia</a:t>
            </a:r>
          </a:p>
          <a:p>
            <a:r>
              <a:rPr lang="en-US" sz="2000" dirty="0" err="1" smtClean="0">
                <a:solidFill>
                  <a:srgbClr val="93CDDD"/>
                </a:solidFill>
              </a:rPr>
              <a:t>Univ</a:t>
            </a:r>
            <a:r>
              <a:rPr lang="en-US" sz="2000" dirty="0" smtClean="0">
                <a:solidFill>
                  <a:srgbClr val="93CDDD"/>
                </a:solidFill>
              </a:rPr>
              <a:t> of St Andrews</a:t>
            </a:r>
            <a:endParaRPr lang="en-US" sz="2000" dirty="0">
              <a:solidFill>
                <a:srgbClr val="93CDDD"/>
              </a:solidFill>
            </a:endParaRPr>
          </a:p>
        </p:txBody>
      </p:sp>
      <p:pic>
        <p:nvPicPr>
          <p:cNvPr id="4" name="Picture Placeholder 4" descr="spiral_ellips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" r="-1652" b="-1775"/>
          <a:stretch/>
        </p:blipFill>
        <p:spPr>
          <a:xfrm>
            <a:off x="835774" y="2493199"/>
            <a:ext cx="7304926" cy="3649697"/>
          </a:xfrm>
          <a:prstGeom prst="rect">
            <a:avLst/>
          </a:prstGeom>
        </p:spPr>
      </p:pic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325770"/>
            <a:ext cx="934788" cy="1663700"/>
          </a:xfrm>
          <a:prstGeom prst="rect">
            <a:avLst/>
          </a:prstGeom>
        </p:spPr>
      </p:pic>
      <p:pic>
        <p:nvPicPr>
          <p:cNvPr id="10" name="Picture 9" descr="university-of-st-andrew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26" y="1325770"/>
            <a:ext cx="950074" cy="151607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67618" y="2930746"/>
            <a:ext cx="6936582" cy="314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Large surveys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Mass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fns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ellipticals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bulges,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Inclination and dust attenuation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Energy output of spheroids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 simple two-phase model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Discussion points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59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Bulge &amp; disc luminosity functions</a:t>
            </a:r>
            <a:endParaRPr lang="en-US" dirty="0"/>
          </a:p>
        </p:txBody>
      </p:sp>
      <p:pic>
        <p:nvPicPr>
          <p:cNvPr id="6" name="Picture 5" descr="Screen shot 2013-11-16 at 12.54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2396401"/>
            <a:ext cx="5829300" cy="3642340"/>
          </a:xfrm>
          <a:prstGeom prst="rect">
            <a:avLst/>
          </a:prstGeom>
        </p:spPr>
      </p:pic>
      <p:pic>
        <p:nvPicPr>
          <p:cNvPr id="7" name="Content Placeholder 3" descr="eso1038b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88" r="-288"/>
          <a:stretch>
            <a:fillRect/>
          </a:stretch>
        </p:blipFill>
        <p:spPr>
          <a:xfrm>
            <a:off x="-12700" y="2527164"/>
            <a:ext cx="3327400" cy="1839610"/>
          </a:xfrm>
        </p:spPr>
      </p:pic>
      <p:pic>
        <p:nvPicPr>
          <p:cNvPr id="8" name="Picture 2" descr="ngc891_wiyn_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392994"/>
            <a:ext cx="1662879" cy="166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phot-24a-05-norm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579" y="4389580"/>
            <a:ext cx="1643328" cy="194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50417" y="1600200"/>
            <a:ext cx="4137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Bulge and disc luminosity functions versus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nclination, no dust = no change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97700" y="5877131"/>
            <a:ext cx="18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et al (2007)</a:t>
            </a:r>
            <a:endParaRPr lang="en-US" dirty="0"/>
          </a:p>
        </p:txBody>
      </p:sp>
      <p:pic>
        <p:nvPicPr>
          <p:cNvPr id="12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attenuation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1477" y="5768295"/>
            <a:ext cx="6774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Dust models above from: </a:t>
            </a:r>
            <a:r>
              <a:rPr lang="en-US" dirty="0" err="1" smtClean="0"/>
              <a:t>Popescu</a:t>
            </a:r>
            <a:r>
              <a:rPr lang="en-US" dirty="0" smtClean="0"/>
              <a:t> et al (2000, 2011), Tuffs et al (2004)</a:t>
            </a:r>
          </a:p>
          <a:p>
            <a:pPr algn="ctr"/>
            <a:r>
              <a:rPr lang="en-US" dirty="0"/>
              <a:t>c</a:t>
            </a:r>
            <a:r>
              <a:rPr lang="en-US" dirty="0" smtClean="0"/>
              <a:t>alibrated to MGC to determine </a:t>
            </a:r>
            <a:r>
              <a:rPr lang="en-US" u="sng" dirty="0" smtClean="0"/>
              <a:t>mean</a:t>
            </a:r>
            <a:r>
              <a:rPr lang="en-US" dirty="0" smtClean="0"/>
              <a:t> opacity of </a:t>
            </a:r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/>
              <a:t>v</a:t>
            </a:r>
            <a:r>
              <a:rPr lang="en-US" dirty="0" smtClean="0"/>
              <a:t> = 3.4!</a:t>
            </a:r>
            <a:endParaRPr lang="en-US" dirty="0"/>
          </a:p>
        </p:txBody>
      </p:sp>
      <p:pic>
        <p:nvPicPr>
          <p:cNvPr id="8" name="Picture 7" descr="Screen shot 2013-11-16 at 12.55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3619498"/>
            <a:ext cx="4292600" cy="2106827"/>
          </a:xfrm>
          <a:prstGeom prst="rect">
            <a:avLst/>
          </a:prstGeom>
        </p:spPr>
      </p:pic>
      <p:pic>
        <p:nvPicPr>
          <p:cNvPr id="12" name="Picture 11" descr="driver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3658969"/>
            <a:ext cx="2235199" cy="2723391"/>
          </a:xfrm>
          <a:prstGeom prst="rect">
            <a:avLst/>
          </a:prstGeom>
        </p:spPr>
      </p:pic>
      <p:pic>
        <p:nvPicPr>
          <p:cNvPr id="14" name="Picture 13" descr="image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906" y="1346198"/>
            <a:ext cx="1447800" cy="1447800"/>
          </a:xfrm>
          <a:prstGeom prst="rect">
            <a:avLst/>
          </a:prstGeom>
        </p:spPr>
      </p:pic>
      <p:pic>
        <p:nvPicPr>
          <p:cNvPr id="15" name="Content Placeholder 3" descr="image71.jpg"/>
          <p:cNvPicPr>
            <a:picLocks noGrp="1" noChangeAspect="1"/>
          </p:cNvPicPr>
          <p:nvPr>
            <p:ph idx="1"/>
          </p:nvPr>
        </p:nvPicPr>
        <p:blipFill>
          <a:blip r:embed="rId5"/>
          <a:srcRect l="-28108" r="-28108"/>
          <a:stretch>
            <a:fillRect/>
          </a:stretch>
        </p:blipFill>
        <p:spPr>
          <a:xfrm>
            <a:off x="7086600" y="4324225"/>
            <a:ext cx="2335240" cy="1494870"/>
          </a:xfrm>
        </p:spPr>
      </p:pic>
      <p:pic>
        <p:nvPicPr>
          <p:cNvPr id="16" name="Picture 15" descr="image4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907" y="2844798"/>
            <a:ext cx="1447800" cy="1447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49706" y="1346198"/>
            <a:ext cx="194294" cy="44728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5" descr="fig1.pdf"/>
          <p:cNvPicPr>
            <a:picLocks noChangeAspect="1"/>
          </p:cNvPicPr>
          <p:nvPr/>
        </p:nvPicPr>
        <p:blipFill>
          <a:blip r:embed="rId7"/>
          <a:srcRect t="-15065" b="-15065"/>
          <a:stretch>
            <a:fillRect/>
          </a:stretch>
        </p:blipFill>
        <p:spPr>
          <a:xfrm>
            <a:off x="2535815" y="1308763"/>
            <a:ext cx="4550785" cy="2502756"/>
          </a:xfrm>
          <a:prstGeom prst="rect">
            <a:avLst/>
          </a:prstGeom>
        </p:spPr>
      </p:pic>
      <p:pic>
        <p:nvPicPr>
          <p:cNvPr id="19" name="Picture 18" descr="275129main_2MASX_54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1308761"/>
            <a:ext cx="2203983" cy="2167250"/>
          </a:xfrm>
          <a:prstGeom prst="rect">
            <a:avLst/>
          </a:prstGeom>
        </p:spPr>
      </p:pic>
      <p:pic>
        <p:nvPicPr>
          <p:cNvPr id="13" name="Picture 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75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5" descr="resultsnew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8108" r="-28108"/>
          <a:stretch>
            <a:fillRect/>
          </a:stretch>
        </p:blipFill>
        <p:spPr>
          <a:xfrm>
            <a:off x="-1133732" y="1320801"/>
            <a:ext cx="6348353" cy="37995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727" y="0"/>
            <a:ext cx="770767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Dust attenuation severe</a:t>
            </a:r>
            <a:endParaRPr lang="en-US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9400" y="5303940"/>
            <a:ext cx="264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(Driver et al 2007)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81500" y="1320800"/>
            <a:ext cx="2247900" cy="392360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Screen shot 2013-11-07 at 10.55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3141538"/>
            <a:ext cx="3403600" cy="32166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0000" y="1409700"/>
            <a:ext cx="2398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Luminosity Function</a:t>
            </a:r>
          </a:p>
          <a:p>
            <a:r>
              <a:rPr lang="en-US" dirty="0"/>
              <a:t>s</a:t>
            </a:r>
            <a:r>
              <a:rPr lang="en-US" dirty="0" smtClean="0"/>
              <a:t>ignificantly affected by</a:t>
            </a:r>
          </a:p>
          <a:p>
            <a:r>
              <a:rPr lang="en-US" dirty="0"/>
              <a:t>d</a:t>
            </a:r>
            <a:r>
              <a:rPr lang="en-US" dirty="0" smtClean="0"/>
              <a:t>ust </a:t>
            </a:r>
            <a:r>
              <a:rPr lang="en-US" dirty="0"/>
              <a:t>a</a:t>
            </a:r>
            <a:r>
              <a:rPr lang="en-US" dirty="0" smtClean="0"/>
              <a:t>ttenuation</a:t>
            </a:r>
          </a:p>
          <a:p>
            <a:r>
              <a:rPr lang="en-US" dirty="0" smtClean="0"/>
              <a:t>(Driver et al 2008)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13200" y="1871365"/>
            <a:ext cx="93815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36326" y="5256406"/>
            <a:ext cx="2955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hoton escape fraction:</a:t>
            </a:r>
          </a:p>
          <a:p>
            <a:r>
              <a:rPr lang="en-US" dirty="0" smtClean="0"/>
              <a:t>50% of starlight is lost to dust</a:t>
            </a:r>
          </a:p>
          <a:p>
            <a:r>
              <a:rPr lang="en-US" dirty="0" smtClean="0"/>
              <a:t>Driver et al (2008)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300221" y="5743975"/>
            <a:ext cx="914400" cy="7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511800" y="3141538"/>
            <a:ext cx="276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Photon escape fraction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Integrated over all viewing angles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12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130000"/>
                  </a:schemeClr>
                </a:solidFill>
                <a:ea typeface="+mj-ea"/>
                <a:cs typeface="+mj-cs"/>
              </a:rPr>
              <a:t>Dust: Recent (optical) papers</a:t>
            </a:r>
            <a:endParaRPr lang="en-US" dirty="0">
              <a:solidFill>
                <a:schemeClr val="tx2">
                  <a:satMod val="13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237581" y="1511527"/>
            <a:ext cx="8728575" cy="4825743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dirty="0" err="1" smtClean="0"/>
              <a:t>Shao</a:t>
            </a:r>
            <a:r>
              <a:rPr lang="en-US" dirty="0" smtClean="0"/>
              <a:t> et al (2007)</a:t>
            </a:r>
          </a:p>
          <a:p>
            <a:pPr eaLnBrk="1" hangingPunct="1"/>
            <a:r>
              <a:rPr lang="en-US" dirty="0" err="1" smtClean="0"/>
              <a:t>Choi</a:t>
            </a:r>
            <a:r>
              <a:rPr lang="en-US" dirty="0" smtClean="0"/>
              <a:t> et al (2007)</a:t>
            </a:r>
          </a:p>
          <a:p>
            <a:pPr eaLnBrk="1" hangingPunct="1"/>
            <a:r>
              <a:rPr lang="en-US" dirty="0" smtClean="0"/>
              <a:t>Driver et al (2007, 2008)</a:t>
            </a:r>
          </a:p>
          <a:p>
            <a:pPr eaLnBrk="1" hangingPunct="1"/>
            <a:r>
              <a:rPr lang="en-US" dirty="0" smtClean="0"/>
              <a:t>Graham &amp; Worthy (2008)</a:t>
            </a:r>
          </a:p>
          <a:p>
            <a:pPr eaLnBrk="1" hangingPunct="1"/>
            <a:r>
              <a:rPr lang="en-US" dirty="0" err="1" smtClean="0"/>
              <a:t>Balin</a:t>
            </a:r>
            <a:r>
              <a:rPr lang="en-US" dirty="0" smtClean="0"/>
              <a:t> &amp; Harris (2008)</a:t>
            </a:r>
          </a:p>
          <a:p>
            <a:pPr eaLnBrk="1" hangingPunct="1"/>
            <a:r>
              <a:rPr lang="en-US" dirty="0" err="1" smtClean="0"/>
              <a:t>Unterborn</a:t>
            </a:r>
            <a:r>
              <a:rPr lang="en-US" dirty="0" smtClean="0"/>
              <a:t> &amp; </a:t>
            </a:r>
            <a:r>
              <a:rPr lang="en-US" dirty="0" err="1" smtClean="0"/>
              <a:t>Ryden</a:t>
            </a:r>
            <a:r>
              <a:rPr lang="en-US" dirty="0" smtClean="0"/>
              <a:t> (2008)</a:t>
            </a:r>
          </a:p>
          <a:p>
            <a:pPr eaLnBrk="1" hangingPunct="1"/>
            <a:r>
              <a:rPr lang="en-US" dirty="0" smtClean="0"/>
              <a:t>Padilla &amp; Strauss (2008)</a:t>
            </a:r>
          </a:p>
          <a:p>
            <a:pPr eaLnBrk="1" hangingPunct="1"/>
            <a:r>
              <a:rPr lang="en-US" dirty="0" smtClean="0"/>
              <a:t>Cho &amp; Park (2009)</a:t>
            </a:r>
          </a:p>
          <a:p>
            <a:pPr eaLnBrk="1" hangingPunct="1"/>
            <a:r>
              <a:rPr lang="en-US" dirty="0" err="1" smtClean="0"/>
              <a:t>Maller</a:t>
            </a:r>
            <a:r>
              <a:rPr lang="en-US" dirty="0" smtClean="0"/>
              <a:t> et al (2009)</a:t>
            </a:r>
          </a:p>
          <a:p>
            <a:pPr eaLnBrk="1" hangingPunct="1"/>
            <a:r>
              <a:rPr lang="en-US" dirty="0" err="1" smtClean="0"/>
              <a:t>Ganda</a:t>
            </a:r>
            <a:r>
              <a:rPr lang="en-US" dirty="0" smtClean="0"/>
              <a:t> et al (2009)</a:t>
            </a:r>
          </a:p>
          <a:p>
            <a:pPr eaLnBrk="1" hangingPunct="1"/>
            <a:r>
              <a:rPr lang="en-US" dirty="0" smtClean="0"/>
              <a:t>Brice et al (2009)</a:t>
            </a:r>
          </a:p>
          <a:p>
            <a:pPr eaLnBrk="1" hangingPunct="1"/>
            <a:r>
              <a:rPr lang="en-US" dirty="0" smtClean="0"/>
              <a:t>Masters et al (2009)</a:t>
            </a:r>
          </a:p>
          <a:p>
            <a:pPr eaLnBrk="1" hangingPunct="1"/>
            <a:r>
              <a:rPr lang="en-US" dirty="0" smtClean="0"/>
              <a:t>Yip et al (2009)</a:t>
            </a:r>
          </a:p>
          <a:p>
            <a:pPr eaLnBrk="1" hangingPunct="1">
              <a:buNone/>
            </a:pPr>
            <a:endParaRPr lang="en-US" dirty="0" smtClean="0"/>
          </a:p>
        </p:txBody>
      </p:sp>
      <p:pic>
        <p:nvPicPr>
          <p:cNvPr id="5" name="Picture 2" descr="ngc891_wiyn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447800"/>
            <a:ext cx="3162664" cy="24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ngc891_wiyn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4267200"/>
            <a:ext cx="1247348" cy="97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ngc891_wiyn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6248400"/>
            <a:ext cx="152400" cy="11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ngc891_wiyn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5638800"/>
            <a:ext cx="38923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2572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Confirmation via far-IR</a:t>
            </a:r>
            <a:endParaRPr lang="en-US" dirty="0"/>
          </a:p>
        </p:txBody>
      </p:sp>
      <p:pic>
        <p:nvPicPr>
          <p:cNvPr id="4" name="Picture 3" descr="Screen shot 2013-11-16 at 12.56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1358899"/>
            <a:ext cx="5384800" cy="5038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1572736"/>
            <a:ext cx="35984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Starlight lost = far-IR emission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Little room for any AGN heating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Does this affect the mass estimates?</a:t>
            </a:r>
            <a:endParaRPr lang="en-US" dirty="0"/>
          </a:p>
        </p:txBody>
      </p:sp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99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606" y="358889"/>
            <a:ext cx="86863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Large Galaxy Surveys: SDSS, MGC, GAMA &amp; WAVES</a:t>
            </a:r>
          </a:p>
        </p:txBody>
      </p:sp>
      <p:pic>
        <p:nvPicPr>
          <p:cNvPr id="51" name="Picture 3" descr="02_VISTA_Enclo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579" y="5221541"/>
            <a:ext cx="1430471" cy="10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 descr="Screen shot 2013-08-09 at 12.01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89" y="5613974"/>
            <a:ext cx="1411589" cy="717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587" y="5208284"/>
            <a:ext cx="1575519" cy="1091193"/>
          </a:xfrm>
          <a:prstGeom prst="rect">
            <a:avLst/>
          </a:prstGeom>
        </p:spPr>
      </p:pic>
      <p:pic>
        <p:nvPicPr>
          <p:cNvPr id="49" name="Picture 98" descr="wise_orbit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65329" y="2951638"/>
            <a:ext cx="1082879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5" descr="ukirtphoto-2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179" y="1403627"/>
            <a:ext cx="1333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Oval 6"/>
          <p:cNvSpPr>
            <a:spLocks noChangeArrowheads="1"/>
          </p:cNvSpPr>
          <p:nvPr/>
        </p:nvSpPr>
        <p:spPr bwMode="auto">
          <a:xfrm>
            <a:off x="1826579" y="5442227"/>
            <a:ext cx="1447800" cy="762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8612" name="Line 29"/>
          <p:cNvSpPr>
            <a:spLocks noChangeShapeType="1"/>
          </p:cNvSpPr>
          <p:nvPr/>
        </p:nvSpPr>
        <p:spPr bwMode="auto">
          <a:xfrm flipH="1">
            <a:off x="5915979" y="5823227"/>
            <a:ext cx="381000" cy="0"/>
          </a:xfrm>
          <a:prstGeom prst="line">
            <a:avLst/>
          </a:prstGeom>
          <a:noFill/>
          <a:ln w="9525">
            <a:solidFill>
              <a:srgbClr val="FF020E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pic>
        <p:nvPicPr>
          <p:cNvPr id="68616" name="Picture 53" descr="SKA_circ_a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579" y="5213627"/>
            <a:ext cx="1498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Oval 65"/>
          <p:cNvSpPr>
            <a:spLocks noChangeArrowheads="1"/>
          </p:cNvSpPr>
          <p:nvPr/>
        </p:nvSpPr>
        <p:spPr bwMode="auto">
          <a:xfrm>
            <a:off x="1826579" y="3461027"/>
            <a:ext cx="1447800" cy="762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8618" name="Oval 66"/>
          <p:cNvSpPr>
            <a:spLocks noChangeArrowheads="1"/>
          </p:cNvSpPr>
          <p:nvPr/>
        </p:nvSpPr>
        <p:spPr bwMode="auto">
          <a:xfrm>
            <a:off x="1826579" y="1327427"/>
            <a:ext cx="1447800" cy="762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rgbClr val="000000"/>
                </a:solidFill>
              </a:rPr>
              <a:t>MGC</a:t>
            </a:r>
          </a:p>
        </p:txBody>
      </p:sp>
      <p:sp>
        <p:nvSpPr>
          <p:cNvPr id="68619" name="Line 68"/>
          <p:cNvSpPr>
            <a:spLocks noChangeShapeType="1"/>
          </p:cNvSpPr>
          <p:nvPr/>
        </p:nvSpPr>
        <p:spPr bwMode="auto">
          <a:xfrm>
            <a:off x="2512379" y="2089427"/>
            <a:ext cx="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620" name="Line 69"/>
          <p:cNvSpPr>
            <a:spLocks noChangeShapeType="1"/>
          </p:cNvSpPr>
          <p:nvPr/>
        </p:nvSpPr>
        <p:spPr bwMode="auto">
          <a:xfrm>
            <a:off x="2512379" y="4223027"/>
            <a:ext cx="0" cy="1219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503183" y="5149839"/>
            <a:ext cx="378439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EUCLID   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	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VLT                         SKA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pic>
        <p:nvPicPr>
          <p:cNvPr id="6862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79" y="1403627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4" name="Picture 21" descr="int_lef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979" y="1403627"/>
            <a:ext cx="1066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5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779" y="1403627"/>
            <a:ext cx="1244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9" name="Text Box 31"/>
          <p:cNvSpPr txBox="1">
            <a:spLocks noChangeArrowheads="1"/>
          </p:cNvSpPr>
          <p:nvPr/>
        </p:nvSpPr>
        <p:spPr bwMode="auto">
          <a:xfrm>
            <a:off x="3412189" y="1326326"/>
            <a:ext cx="37576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INT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    </a:t>
            </a:r>
            <a:r>
              <a:rPr lang="en-US" sz="1600" dirty="0">
                <a:solidFill>
                  <a:srgbClr val="FF0000"/>
                </a:solidFill>
                <a:latin typeface="+mn-lt"/>
              </a:rPr>
              <a:t>SDSS       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AAT           UKIRT</a:t>
            </a:r>
            <a:endParaRPr lang="en-US" sz="1600" dirty="0">
              <a:latin typeface="+mn-lt"/>
            </a:endParaRPr>
          </a:p>
        </p:txBody>
      </p:sp>
      <p:pic>
        <p:nvPicPr>
          <p:cNvPr id="68636" name="Picture 4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04" y="1473222"/>
            <a:ext cx="1159944" cy="44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2" name="Picture 41" descr="ASKAP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929" y="3180238"/>
            <a:ext cx="1041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39" name="Picture 3" descr="02_VISTA_Enclo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79" y="3789838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0" name="Picture 4" descr="MVC-004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79" y="3008788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1" name="Picture 5" descr="ukirtphoto-2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79" y="3789838"/>
            <a:ext cx="121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3" name="Picture 44" descr="sat_herschelp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179" y="3891438"/>
            <a:ext cx="1066800" cy="763588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4" name="Picture 2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79" y="3167538"/>
            <a:ext cx="91122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6" name="Picture 2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879" y="2969101"/>
            <a:ext cx="10668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7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79" y="2996088"/>
            <a:ext cx="1244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8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54" y="3180238"/>
            <a:ext cx="857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49" name="Text Box 32"/>
          <p:cNvSpPr txBox="1">
            <a:spLocks noChangeArrowheads="1"/>
          </p:cNvSpPr>
          <p:nvPr/>
        </p:nvSpPr>
        <p:spPr bwMode="auto">
          <a:xfrm>
            <a:off x="3274379" y="2939494"/>
            <a:ext cx="6860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SDSS</a:t>
            </a: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UKIRT</a:t>
            </a:r>
            <a:endParaRPr lang="en-US" sz="1600" dirty="0">
              <a:latin typeface="+mn-lt"/>
            </a:endParaRPr>
          </a:p>
        </p:txBody>
      </p:sp>
      <p:sp>
        <p:nvSpPr>
          <p:cNvPr id="68650" name="Text Box 33"/>
          <p:cNvSpPr txBox="1">
            <a:spLocks noChangeArrowheads="1"/>
          </p:cNvSpPr>
          <p:nvPr/>
        </p:nvSpPr>
        <p:spPr bwMode="auto">
          <a:xfrm>
            <a:off x="4533267" y="3104038"/>
            <a:ext cx="5220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+mn-lt"/>
              </a:rPr>
              <a:t>AAT</a:t>
            </a:r>
            <a:endParaRPr lang="en-US" sz="1600">
              <a:latin typeface="+mn-lt"/>
            </a:endParaRPr>
          </a:p>
        </p:txBody>
      </p:sp>
      <p:sp>
        <p:nvSpPr>
          <p:cNvPr id="68651" name="Text Box 34"/>
          <p:cNvSpPr txBox="1">
            <a:spLocks noChangeArrowheads="1"/>
          </p:cNvSpPr>
          <p:nvPr/>
        </p:nvSpPr>
        <p:spPr bwMode="auto">
          <a:xfrm>
            <a:off x="5193388" y="2996088"/>
            <a:ext cx="6657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VST</a:t>
            </a: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VISTA</a:t>
            </a:r>
          </a:p>
        </p:txBody>
      </p:sp>
      <p:sp>
        <p:nvSpPr>
          <p:cNvPr id="68652" name="Text Box 35"/>
          <p:cNvSpPr txBox="1">
            <a:spLocks noChangeArrowheads="1"/>
          </p:cNvSpPr>
          <p:nvPr/>
        </p:nvSpPr>
        <p:spPr bwMode="auto">
          <a:xfrm>
            <a:off x="6169979" y="3142138"/>
            <a:ext cx="7257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GALEX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(MIS)</a:t>
            </a:r>
            <a:endParaRPr lang="en-US" sz="1600" dirty="0">
              <a:latin typeface="+mn-lt"/>
            </a:endParaRPr>
          </a:p>
        </p:txBody>
      </p:sp>
      <p:sp>
        <p:nvSpPr>
          <p:cNvPr id="68653" name="Text Box 36"/>
          <p:cNvSpPr txBox="1">
            <a:spLocks noChangeArrowheads="1"/>
          </p:cNvSpPr>
          <p:nvPr/>
        </p:nvSpPr>
        <p:spPr bwMode="auto">
          <a:xfrm>
            <a:off x="6995479" y="2916713"/>
            <a:ext cx="10420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WISE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HERSCHEL</a:t>
            </a:r>
            <a:endParaRPr lang="en-US" sz="1600" dirty="0">
              <a:latin typeface="+mn-lt"/>
            </a:endParaRPr>
          </a:p>
        </p:txBody>
      </p:sp>
      <p:sp>
        <p:nvSpPr>
          <p:cNvPr id="68654" name="Text Box 37"/>
          <p:cNvSpPr txBox="1">
            <a:spLocks noChangeArrowheads="1"/>
          </p:cNvSpPr>
          <p:nvPr/>
        </p:nvSpPr>
        <p:spPr bwMode="auto">
          <a:xfrm>
            <a:off x="8163879" y="2913538"/>
            <a:ext cx="7289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GMRT</a:t>
            </a: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endParaRPr lang="en-US" sz="1600" dirty="0">
              <a:solidFill>
                <a:srgbClr val="FF0000"/>
              </a:solidFill>
              <a:latin typeface="+mn-lt"/>
            </a:endParaRPr>
          </a:p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ASKAP</a:t>
            </a:r>
            <a:endParaRPr lang="en-US" sz="1600" dirty="0">
              <a:latin typeface="+mn-lt"/>
            </a:endParaRPr>
          </a:p>
        </p:txBody>
      </p:sp>
      <p:sp>
        <p:nvSpPr>
          <p:cNvPr id="68655" name="Line 39"/>
          <p:cNvSpPr>
            <a:spLocks noChangeShapeType="1"/>
          </p:cNvSpPr>
          <p:nvPr/>
        </p:nvSpPr>
        <p:spPr bwMode="auto">
          <a:xfrm flipH="1">
            <a:off x="6703379" y="2723038"/>
            <a:ext cx="457200" cy="4572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656" name="Line 40"/>
          <p:cNvSpPr>
            <a:spLocks noChangeShapeType="1"/>
          </p:cNvSpPr>
          <p:nvPr/>
        </p:nvSpPr>
        <p:spPr bwMode="auto">
          <a:xfrm>
            <a:off x="7160579" y="2723038"/>
            <a:ext cx="381000" cy="228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659" name="Rectangle 50"/>
          <p:cNvSpPr>
            <a:spLocks noChangeArrowheads="1"/>
          </p:cNvSpPr>
          <p:nvPr/>
        </p:nvSpPr>
        <p:spPr bwMode="auto">
          <a:xfrm>
            <a:off x="8030529" y="3854727"/>
            <a:ext cx="1066800" cy="838200"/>
          </a:xfrm>
          <a:prstGeom prst="rect">
            <a:avLst/>
          </a:prstGeom>
          <a:solidFill>
            <a:srgbClr val="FF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660" name="Text Box 51"/>
          <p:cNvSpPr txBox="1">
            <a:spLocks noChangeArrowheads="1"/>
          </p:cNvSpPr>
          <p:nvPr/>
        </p:nvSpPr>
        <p:spPr bwMode="auto">
          <a:xfrm>
            <a:off x="8379779" y="4399438"/>
            <a:ext cx="8130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latin typeface="+mn-lt"/>
              </a:rPr>
              <a:t>Sept </a:t>
            </a:r>
            <a:r>
              <a:rPr lang="en-US" sz="1600" dirty="0" smtClean="0">
                <a:latin typeface="+mn-lt"/>
              </a:rPr>
              <a:t>14</a:t>
            </a:r>
            <a:endParaRPr lang="en-US" sz="1600" dirty="0">
              <a:latin typeface="+mn-lt"/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85" y="3536303"/>
            <a:ext cx="763588" cy="61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1947" y="5181361"/>
            <a:ext cx="79420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4MOST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54" name="Picture 53" descr="big-wave.jpe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83" y="5490784"/>
            <a:ext cx="825500" cy="61912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 rot="16200000">
            <a:off x="1663293" y="5604297"/>
            <a:ext cx="885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WAVES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919" y="1340684"/>
            <a:ext cx="33137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10k redshifts</a:t>
            </a:r>
          </a:p>
          <a:p>
            <a:r>
              <a:rPr lang="en-US" i="1" dirty="0" err="1" smtClean="0"/>
              <a:t>uBgrizYJHK</a:t>
            </a:r>
            <a:endParaRPr lang="en-US" i="1" dirty="0" smtClean="0"/>
          </a:p>
          <a:p>
            <a:r>
              <a:rPr lang="en-US" dirty="0" smtClean="0"/>
              <a:t>B&lt;20mag</a:t>
            </a:r>
          </a:p>
          <a:p>
            <a:r>
              <a:rPr lang="en-US" dirty="0" smtClean="0"/>
              <a:t>1’’ spatial res, 30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 smtClean="0"/>
          </a:p>
          <a:p>
            <a:r>
              <a:rPr lang="en-US" dirty="0" smtClean="0">
                <a:hlinkClick r:id="rId20"/>
              </a:rPr>
              <a:t>http://www.eso.org/~jliske/mgc/</a:t>
            </a:r>
            <a:endParaRPr lang="en-US" dirty="0" smtClean="0"/>
          </a:p>
          <a:p>
            <a:r>
              <a:rPr lang="en-US" dirty="0" err="1" smtClean="0"/>
              <a:t>Liske</a:t>
            </a:r>
            <a:r>
              <a:rPr lang="en-US" dirty="0" smtClean="0"/>
              <a:t> et al (2003)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412" y="3307317"/>
            <a:ext cx="303159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250k redshifts</a:t>
            </a:r>
          </a:p>
          <a:p>
            <a:r>
              <a:rPr lang="en-US" dirty="0" smtClean="0"/>
              <a:t>UV-Opt-IR-Radio</a:t>
            </a:r>
          </a:p>
          <a:p>
            <a:r>
              <a:rPr lang="en-US" dirty="0"/>
              <a:t>r</a:t>
            </a:r>
            <a:r>
              <a:rPr lang="en-US" dirty="0" smtClean="0"/>
              <a:t>&lt;19.8mag</a:t>
            </a:r>
          </a:p>
          <a:p>
            <a:r>
              <a:rPr lang="en-US" dirty="0" smtClean="0"/>
              <a:t>0.7’’ spatial res, 250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 smtClean="0"/>
          </a:p>
          <a:p>
            <a:r>
              <a:rPr lang="en-US" dirty="0" smtClean="0">
                <a:hlinkClick r:id="rId21"/>
              </a:rPr>
              <a:t>http://www.gama-survey.org/</a:t>
            </a:r>
            <a:endParaRPr lang="en-US" dirty="0" smtClean="0"/>
          </a:p>
          <a:p>
            <a:r>
              <a:rPr lang="en-US" dirty="0" smtClean="0"/>
              <a:t>Driver et al (2011)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412" y="5254669"/>
            <a:ext cx="2834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million redshifts</a:t>
            </a:r>
          </a:p>
          <a:p>
            <a:r>
              <a:rPr lang="en-US" dirty="0" smtClean="0"/>
              <a:t>UV-Opt-IR-Radio</a:t>
            </a:r>
          </a:p>
          <a:p>
            <a:r>
              <a:rPr lang="en-US" dirty="0"/>
              <a:t>r</a:t>
            </a:r>
            <a:r>
              <a:rPr lang="en-US" dirty="0" smtClean="0"/>
              <a:t>&lt;22mag &amp; </a:t>
            </a:r>
            <a:r>
              <a:rPr lang="en-US" dirty="0" err="1" smtClean="0"/>
              <a:t>phot</a:t>
            </a:r>
            <a:r>
              <a:rPr lang="en-US" dirty="0" smtClean="0"/>
              <a:t>-z</a:t>
            </a:r>
          </a:p>
          <a:p>
            <a:r>
              <a:rPr lang="en-US" dirty="0" smtClean="0"/>
              <a:t>0.2’’ spatial res, 1000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7600" y="787400"/>
            <a:ext cx="16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(with redshifts)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159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11-16 at 1.01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88"/>
            <a:ext cx="9144000" cy="431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87800" y="1447800"/>
            <a:ext cx="5156200" cy="48447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64" y="276620"/>
            <a:ext cx="6760425" cy="987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Significant impact for edge-on systems</a:t>
            </a:r>
            <a:endParaRPr lang="en-US" dirty="0"/>
          </a:p>
        </p:txBody>
      </p:sp>
      <p:pic>
        <p:nvPicPr>
          <p:cNvPr id="4" name="Picture 3" descr="Screen shot 2013-11-16 at 1.00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560" y="1638300"/>
            <a:ext cx="3545239" cy="4565379"/>
          </a:xfrm>
          <a:prstGeom prst="rect">
            <a:avLst/>
          </a:prstGeom>
        </p:spPr>
      </p:pic>
      <p:pic>
        <p:nvPicPr>
          <p:cNvPr id="12" name="Picture 11" descr="Screen shot 2013-11-16 at 1.45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93900"/>
            <a:ext cx="1219200" cy="3886200"/>
          </a:xfrm>
          <a:prstGeom prst="rect">
            <a:avLst/>
          </a:prstGeom>
        </p:spPr>
      </p:pic>
      <p:pic>
        <p:nvPicPr>
          <p:cNvPr id="7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386784" cy="53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900" y="5853126"/>
            <a:ext cx="4285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 effect on ratios relatively minor (few 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8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2320"/>
            <a:ext cx="8775700" cy="987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dust affects structural </a:t>
            </a:r>
            <a:r>
              <a:rPr lang="en-US" dirty="0" err="1" smtClean="0"/>
              <a:t>params</a:t>
            </a:r>
            <a:r>
              <a:rPr lang="en-US" dirty="0" smtClean="0"/>
              <a:t> v inclination</a:t>
            </a:r>
            <a:endParaRPr lang="en-US" dirty="0"/>
          </a:p>
        </p:txBody>
      </p:sp>
      <p:pic>
        <p:nvPicPr>
          <p:cNvPr id="4" name="Picture 3" descr="Screen shot 2013-11-16 at 2.16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53" y="1350536"/>
            <a:ext cx="4583547" cy="2459464"/>
          </a:xfrm>
          <a:prstGeom prst="rect">
            <a:avLst/>
          </a:prstGeom>
        </p:spPr>
      </p:pic>
      <p:pic>
        <p:nvPicPr>
          <p:cNvPr id="5" name="Picture 4" descr="Screen shot 2013-11-16 at 2.16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54" y="3822700"/>
            <a:ext cx="4681545" cy="2527536"/>
          </a:xfrm>
          <a:prstGeom prst="rect">
            <a:avLst/>
          </a:prstGeom>
        </p:spPr>
      </p:pic>
      <p:pic>
        <p:nvPicPr>
          <p:cNvPr id="6" name="Picture 5" descr="Screen shot 2013-11-16 at 2.16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" y="1350535"/>
            <a:ext cx="4731662" cy="2459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756" y="4794934"/>
            <a:ext cx="3500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Pastrav</a:t>
            </a:r>
            <a:r>
              <a:rPr lang="en-US" dirty="0" smtClean="0"/>
              <a:t> et al (2013)</a:t>
            </a:r>
          </a:p>
          <a:p>
            <a:r>
              <a:rPr lang="en-US" dirty="0" smtClean="0"/>
              <a:t>See also:</a:t>
            </a:r>
          </a:p>
          <a:p>
            <a:r>
              <a:rPr lang="en-US" dirty="0" err="1" smtClean="0"/>
              <a:t>Mollenhoff</a:t>
            </a:r>
            <a:r>
              <a:rPr lang="en-US" dirty="0" smtClean="0"/>
              <a:t>, </a:t>
            </a:r>
            <a:r>
              <a:rPr lang="en-US" dirty="0" err="1" smtClean="0"/>
              <a:t>Popescu</a:t>
            </a:r>
            <a:r>
              <a:rPr lang="en-US" dirty="0" smtClean="0"/>
              <a:t> &amp; Tuffs (2003)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1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82" y="162320"/>
            <a:ext cx="8728574" cy="987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Wavelength dependence of size and </a:t>
            </a:r>
            <a:r>
              <a:rPr lang="en-US" dirty="0" err="1" smtClean="0"/>
              <a:t>Sersic</a:t>
            </a:r>
            <a:r>
              <a:rPr lang="en-US" dirty="0" smtClean="0"/>
              <a:t> index?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9080" y="5930900"/>
            <a:ext cx="388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Kelvin et al (2012); </a:t>
            </a:r>
            <a:r>
              <a:rPr lang="en-US" dirty="0" err="1" smtClean="0"/>
              <a:t>Hau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err="1" smtClean="0"/>
              <a:t>ler</a:t>
            </a:r>
            <a:r>
              <a:rPr lang="en-US" dirty="0" smtClean="0"/>
              <a:t> et al (2013)</a:t>
            </a:r>
            <a:endParaRPr lang="en-US" dirty="0"/>
          </a:p>
        </p:txBody>
      </p:sp>
      <p:pic>
        <p:nvPicPr>
          <p:cNvPr id="5" name="Picture 4" descr="Screen shot 2013-11-16 at 2.25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473200"/>
            <a:ext cx="6972300" cy="44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92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82" y="162320"/>
            <a:ext cx="8728574" cy="987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Wavelength dependence of size and </a:t>
            </a:r>
            <a:r>
              <a:rPr lang="en-US" dirty="0" err="1" smtClean="0"/>
              <a:t>Sersic</a:t>
            </a:r>
            <a:r>
              <a:rPr lang="en-US" dirty="0" smtClean="0"/>
              <a:t> index?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9080" y="5930900"/>
            <a:ext cx="3886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Kelvin et al (2012); </a:t>
            </a:r>
            <a:r>
              <a:rPr lang="en-US" dirty="0" err="1" smtClean="0"/>
              <a:t>Hau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err="1" smtClean="0"/>
              <a:t>ler</a:t>
            </a:r>
            <a:r>
              <a:rPr lang="en-US" dirty="0" smtClean="0"/>
              <a:t> et al (2013)</a:t>
            </a:r>
            <a:endParaRPr lang="en-US" dirty="0"/>
          </a:p>
        </p:txBody>
      </p:sp>
      <p:pic>
        <p:nvPicPr>
          <p:cNvPr id="3" name="Picture 2" descr="Screen shot 2013-11-16 at 2.2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23324"/>
            <a:ext cx="6845300" cy="43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13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-966"/>
            <a:ext cx="7620000" cy="1293053"/>
          </a:xfrm>
        </p:spPr>
        <p:txBody>
          <a:bodyPr/>
          <a:lstStyle/>
          <a:p>
            <a:r>
              <a:rPr lang="en-US" dirty="0" smtClean="0"/>
              <a:t>The stellar mass functions of spheroids and discs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1307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93CDDD"/>
                </a:solidFill>
              </a:rPr>
              <a:t>Simon Driver</a:t>
            </a:r>
          </a:p>
          <a:p>
            <a:r>
              <a:rPr lang="en-US" sz="2000" dirty="0" smtClean="0">
                <a:solidFill>
                  <a:srgbClr val="93CDDD"/>
                </a:solidFill>
              </a:rPr>
              <a:t>Univ. Western Australia</a:t>
            </a:r>
          </a:p>
          <a:p>
            <a:r>
              <a:rPr lang="en-US" sz="2000" dirty="0" err="1" smtClean="0">
                <a:solidFill>
                  <a:srgbClr val="93CDDD"/>
                </a:solidFill>
              </a:rPr>
              <a:t>Univ</a:t>
            </a:r>
            <a:r>
              <a:rPr lang="en-US" sz="2000" dirty="0" smtClean="0">
                <a:solidFill>
                  <a:srgbClr val="93CDDD"/>
                </a:solidFill>
              </a:rPr>
              <a:t> of St Andrews</a:t>
            </a:r>
            <a:endParaRPr lang="en-US" sz="2000" dirty="0">
              <a:solidFill>
                <a:srgbClr val="93CDDD"/>
              </a:solidFill>
            </a:endParaRPr>
          </a:p>
        </p:txBody>
      </p:sp>
      <p:pic>
        <p:nvPicPr>
          <p:cNvPr id="4" name="Picture Placeholder 4" descr="spiral_ellips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" r="-1652" b="-1775"/>
          <a:stretch/>
        </p:blipFill>
        <p:spPr>
          <a:xfrm>
            <a:off x="835774" y="2493199"/>
            <a:ext cx="7304926" cy="3649697"/>
          </a:xfrm>
          <a:prstGeom prst="rect">
            <a:avLst/>
          </a:prstGeom>
        </p:spPr>
      </p:pic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325770"/>
            <a:ext cx="934788" cy="1663700"/>
          </a:xfrm>
          <a:prstGeom prst="rect">
            <a:avLst/>
          </a:prstGeom>
        </p:spPr>
      </p:pic>
      <p:pic>
        <p:nvPicPr>
          <p:cNvPr id="10" name="Picture 9" descr="university-of-st-andrew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26" y="1325770"/>
            <a:ext cx="950074" cy="151607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67618" y="2930746"/>
            <a:ext cx="6936582" cy="314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Large surveys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Mass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fns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ellipticals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bulges,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Inclination and dust attenuation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Energy output of spheroids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 simple two-phase model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Discussion points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0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33338"/>
            <a:ext cx="7160260" cy="1033462"/>
          </a:xfrm>
        </p:spPr>
        <p:txBody>
          <a:bodyPr>
            <a:normAutofit/>
          </a:bodyPr>
          <a:lstStyle/>
          <a:p>
            <a:r>
              <a:rPr lang="en-US" dirty="0" smtClean="0"/>
              <a:t>FUV-K LFs by morphological type</a:t>
            </a:r>
            <a:endParaRPr lang="en-US" dirty="0"/>
          </a:p>
        </p:txBody>
      </p:sp>
      <p:pic>
        <p:nvPicPr>
          <p:cNvPr id="4" name="Content Placeholder 3" descr="allcol2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24" r="-18624"/>
          <a:stretch/>
        </p:blipFill>
        <p:spPr>
          <a:xfrm>
            <a:off x="2774772" y="622300"/>
            <a:ext cx="7537627" cy="7107238"/>
          </a:xfrm>
        </p:spPr>
      </p:pic>
      <p:pic>
        <p:nvPicPr>
          <p:cNvPr id="7" name="Picture 6" descr="GAMA_Logo_4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3500" cy="106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900" y="1955800"/>
            <a:ext cx="367280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measure LFs of Elliptical and</a:t>
            </a:r>
          </a:p>
          <a:p>
            <a:r>
              <a:rPr lang="en-US" dirty="0"/>
              <a:t>n</a:t>
            </a:r>
            <a:r>
              <a:rPr lang="en-US" dirty="0" smtClean="0"/>
              <a:t>on-elliptical systems</a:t>
            </a:r>
          </a:p>
          <a:p>
            <a:endParaRPr lang="en-US" dirty="0" smtClean="0"/>
          </a:p>
          <a:p>
            <a:r>
              <a:rPr lang="en-US" dirty="0" smtClean="0"/>
              <a:t>Correct non-</a:t>
            </a:r>
            <a:r>
              <a:rPr lang="en-US" dirty="0" err="1" smtClean="0"/>
              <a:t>ellipticals</a:t>
            </a:r>
            <a:r>
              <a:rPr lang="en-US" dirty="0" smtClean="0"/>
              <a:t> for dust using</a:t>
            </a:r>
          </a:p>
          <a:p>
            <a:r>
              <a:rPr lang="en-US" dirty="0" smtClean="0"/>
              <a:t>MGC photon escape fraction</a:t>
            </a:r>
          </a:p>
          <a:p>
            <a:endParaRPr lang="en-US" dirty="0"/>
          </a:p>
          <a:p>
            <a:r>
              <a:rPr lang="en-US" dirty="0" smtClean="0"/>
              <a:t>Integrate LFs to get </a:t>
            </a:r>
            <a:r>
              <a:rPr lang="en-US" dirty="0" err="1" smtClean="0"/>
              <a:t>luminotiy</a:t>
            </a:r>
            <a:r>
              <a:rPr lang="en-US" dirty="0" smtClean="0"/>
              <a:t> density</a:t>
            </a:r>
          </a:p>
          <a:p>
            <a:endParaRPr lang="en-US" dirty="0" smtClean="0"/>
          </a:p>
          <a:p>
            <a:r>
              <a:rPr lang="en-US" dirty="0" smtClean="0"/>
              <a:t>Observed energy output of the </a:t>
            </a:r>
          </a:p>
          <a:p>
            <a:r>
              <a:rPr lang="en-US" dirty="0" smtClean="0"/>
              <a:t>combined z=0 galaxy population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50583" y="5967968"/>
            <a:ext cx="18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et al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74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q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1" y="-3001958"/>
            <a:ext cx="8047182" cy="1041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 of Universe at z=0</a:t>
            </a:r>
            <a:endParaRPr lang="en-US" dirty="0"/>
          </a:p>
        </p:txBody>
      </p:sp>
      <p:pic>
        <p:nvPicPr>
          <p:cNvPr id="6" name="Picture 5" descr="GAMA_Logo_4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700" y="1404938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Attenuated spectrum for spheroids and discs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50583" y="5967968"/>
            <a:ext cx="18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et al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q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41" y="-3005694"/>
            <a:ext cx="8059882" cy="10430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 of Universe at z=0</a:t>
            </a:r>
            <a:endParaRPr lang="en-US" dirty="0"/>
          </a:p>
        </p:txBody>
      </p:sp>
      <p:pic>
        <p:nvPicPr>
          <p:cNvPr id="6" name="Picture 5" descr="GAMA_Logo_4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6600" y="1417638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Unattenuated</a:t>
            </a:r>
            <a:r>
              <a:rPr lang="en-US" dirty="0" smtClean="0"/>
              <a:t> spectrum for spheroids and discs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9600" y="5510768"/>
            <a:ext cx="518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 photon escape fraction from Driver et al (2008)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50583" y="5967968"/>
            <a:ext cx="18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et al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6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q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0" y="-2994969"/>
            <a:ext cx="8040642" cy="1040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 of Universe at z=0</a:t>
            </a:r>
            <a:endParaRPr lang="en-US" dirty="0"/>
          </a:p>
        </p:txBody>
      </p:sp>
      <p:pic>
        <p:nvPicPr>
          <p:cNvPr id="6" name="Picture 5" descr="GAMA_Logo_4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2428" y="1417638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Missing energy transferred to dust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70400" y="3536434"/>
            <a:ext cx="208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Dale &amp; </a:t>
            </a:r>
            <a:r>
              <a:rPr lang="en-US" dirty="0" err="1" smtClean="0"/>
              <a:t>Helou</a:t>
            </a:r>
            <a:r>
              <a:rPr lang="en-US" dirty="0" smtClean="0"/>
              <a:t> (2002)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50583" y="5967968"/>
            <a:ext cx="18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et al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5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q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00" y="-2975140"/>
            <a:ext cx="8021402" cy="1038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 of Universe at z=0</a:t>
            </a:r>
            <a:endParaRPr lang="en-US" dirty="0"/>
          </a:p>
        </p:txBody>
      </p:sp>
      <p:pic>
        <p:nvPicPr>
          <p:cNvPr id="6" name="Picture 5" descr="GAMA_Logo_4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" cy="81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5900" y="1366838"/>
            <a:ext cx="2681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PREDICTED</a:t>
            </a:r>
            <a:r>
              <a:rPr lang="en-US" dirty="0" smtClean="0"/>
              <a:t> far-IR emission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50583" y="5967968"/>
            <a:ext cx="18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et al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22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ama_aitoff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472" y="-196731"/>
            <a:ext cx="6519302" cy="952572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775443" y="3479647"/>
            <a:ext cx="10764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08019" y="266124"/>
            <a:ext cx="3421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Survey footprints</a:t>
            </a:r>
            <a:endParaRPr lang="en-US" sz="3600" dirty="0">
              <a:latin typeface="+mj-lt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274379" y="1676400"/>
            <a:ext cx="2501064" cy="16944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274379" y="3842027"/>
            <a:ext cx="4675821" cy="6029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524500" y="3644900"/>
            <a:ext cx="0" cy="5028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6197600" y="3644900"/>
            <a:ext cx="0" cy="5781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6775677" y="3632200"/>
            <a:ext cx="0" cy="673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3274379" y="4571146"/>
            <a:ext cx="4675821" cy="125208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"/>
          <p:cNvSpPr>
            <a:spLocks noChangeArrowheads="1"/>
          </p:cNvSpPr>
          <p:nvPr/>
        </p:nvSpPr>
        <p:spPr bwMode="auto">
          <a:xfrm>
            <a:off x="1826579" y="5442227"/>
            <a:ext cx="1447800" cy="762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4" name="Oval 65"/>
          <p:cNvSpPr>
            <a:spLocks noChangeArrowheads="1"/>
          </p:cNvSpPr>
          <p:nvPr/>
        </p:nvSpPr>
        <p:spPr bwMode="auto">
          <a:xfrm>
            <a:off x="1826579" y="3461027"/>
            <a:ext cx="1447800" cy="762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5" name="Oval 66"/>
          <p:cNvSpPr>
            <a:spLocks noChangeArrowheads="1"/>
          </p:cNvSpPr>
          <p:nvPr/>
        </p:nvSpPr>
        <p:spPr bwMode="auto">
          <a:xfrm>
            <a:off x="1826579" y="1327427"/>
            <a:ext cx="1447800" cy="7620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dirty="0">
                <a:solidFill>
                  <a:srgbClr val="000000"/>
                </a:solidFill>
              </a:rPr>
              <a:t>MGC</a:t>
            </a:r>
          </a:p>
        </p:txBody>
      </p:sp>
      <p:pic>
        <p:nvPicPr>
          <p:cNvPr id="68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904" y="1473222"/>
            <a:ext cx="1159944" cy="44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85" y="3536303"/>
            <a:ext cx="763588" cy="611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0" name="Picture 69" descr="big-wav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83" y="5490784"/>
            <a:ext cx="825500" cy="619125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 rot="16200000">
            <a:off x="1663293" y="5604297"/>
            <a:ext cx="885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WAVES</a:t>
            </a:r>
            <a:endParaRPr lang="en-US" sz="16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35412" y="1340684"/>
            <a:ext cx="33137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10k redshifts</a:t>
            </a:r>
          </a:p>
          <a:p>
            <a:r>
              <a:rPr lang="en-US" i="1" dirty="0" err="1" smtClean="0"/>
              <a:t>uBgrizYJHK</a:t>
            </a:r>
            <a:endParaRPr lang="en-US" i="1" dirty="0" smtClean="0"/>
          </a:p>
          <a:p>
            <a:r>
              <a:rPr lang="en-US" dirty="0" smtClean="0"/>
              <a:t>B&lt;20mag</a:t>
            </a:r>
          </a:p>
          <a:p>
            <a:r>
              <a:rPr lang="en-US" dirty="0" smtClean="0"/>
              <a:t>1’’ spatial res, 30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http://www.eso.org/~jliske/mgc/</a:t>
            </a:r>
            <a:endParaRPr lang="en-US" dirty="0" smtClean="0"/>
          </a:p>
          <a:p>
            <a:r>
              <a:rPr lang="en-US" dirty="0" err="1" smtClean="0"/>
              <a:t>Liske</a:t>
            </a:r>
            <a:r>
              <a:rPr lang="en-US" dirty="0" smtClean="0"/>
              <a:t> et al (2003)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35412" y="3307317"/>
            <a:ext cx="303159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250k redshifts</a:t>
            </a:r>
          </a:p>
          <a:p>
            <a:r>
              <a:rPr lang="en-US" dirty="0" smtClean="0"/>
              <a:t>UV-Opt-IR-Radio</a:t>
            </a:r>
          </a:p>
          <a:p>
            <a:r>
              <a:rPr lang="en-US" dirty="0"/>
              <a:t>r</a:t>
            </a:r>
            <a:r>
              <a:rPr lang="en-US" dirty="0" smtClean="0"/>
              <a:t>&lt;19.8mag</a:t>
            </a:r>
          </a:p>
          <a:p>
            <a:r>
              <a:rPr lang="en-US" dirty="0" smtClean="0"/>
              <a:t>0.7’’ spatial res, 250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http://www.gama-survey.org/</a:t>
            </a:r>
            <a:endParaRPr lang="en-US" dirty="0" smtClean="0"/>
          </a:p>
          <a:p>
            <a:r>
              <a:rPr lang="en-US" dirty="0" smtClean="0"/>
              <a:t>Driver et al (2011)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35412" y="5254669"/>
            <a:ext cx="2834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million redshifts</a:t>
            </a:r>
          </a:p>
          <a:p>
            <a:r>
              <a:rPr lang="en-US" dirty="0" smtClean="0"/>
              <a:t>UV-Opt-IR-Radio</a:t>
            </a:r>
          </a:p>
          <a:p>
            <a:r>
              <a:rPr lang="en-US" dirty="0"/>
              <a:t>r</a:t>
            </a:r>
            <a:r>
              <a:rPr lang="en-US" dirty="0" smtClean="0"/>
              <a:t>&lt;22mag</a:t>
            </a:r>
          </a:p>
          <a:p>
            <a:r>
              <a:rPr lang="en-US" dirty="0" smtClean="0"/>
              <a:t>0.2’’ spatial res, 1000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0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q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20" y="-2986450"/>
            <a:ext cx="8028253" cy="103895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 of Universe at z=0</a:t>
            </a:r>
            <a:endParaRPr lang="en-US" dirty="0"/>
          </a:p>
        </p:txBody>
      </p:sp>
      <p:pic>
        <p:nvPicPr>
          <p:cNvPr id="6" name="Picture 5" descr="GAMA_Logo_4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" cy="812800"/>
          </a:xfrm>
          <a:prstGeom prst="rect">
            <a:avLst/>
          </a:prstGeom>
        </p:spPr>
      </p:pic>
      <p:pic>
        <p:nvPicPr>
          <p:cNvPr id="14" name="Picture 13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5" y="3333604"/>
            <a:ext cx="774915" cy="10543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21000" y="1232972"/>
            <a:ext cx="233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PREDICTION</a:t>
            </a:r>
            <a:r>
              <a:rPr lang="en-US" dirty="0" smtClean="0"/>
              <a:t> v FIR data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565900" y="3232150"/>
            <a:ext cx="1460500" cy="336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845300" y="3695700"/>
            <a:ext cx="1181100" cy="10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985000" y="4051300"/>
            <a:ext cx="1041400" cy="10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50583" y="5967968"/>
            <a:ext cx="18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et al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4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-966"/>
            <a:ext cx="7620000" cy="1293053"/>
          </a:xfrm>
        </p:spPr>
        <p:txBody>
          <a:bodyPr/>
          <a:lstStyle/>
          <a:p>
            <a:r>
              <a:rPr lang="en-US" dirty="0" smtClean="0"/>
              <a:t>The stellar mass functions of spheroids and discs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1307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93CDDD"/>
                </a:solidFill>
              </a:rPr>
              <a:t>Simon Driver</a:t>
            </a:r>
          </a:p>
          <a:p>
            <a:r>
              <a:rPr lang="en-US" sz="2000" dirty="0" smtClean="0">
                <a:solidFill>
                  <a:srgbClr val="93CDDD"/>
                </a:solidFill>
              </a:rPr>
              <a:t>Univ. Western Australia</a:t>
            </a:r>
          </a:p>
          <a:p>
            <a:r>
              <a:rPr lang="en-US" sz="2000" dirty="0" err="1" smtClean="0">
                <a:solidFill>
                  <a:srgbClr val="93CDDD"/>
                </a:solidFill>
              </a:rPr>
              <a:t>Univ</a:t>
            </a:r>
            <a:r>
              <a:rPr lang="en-US" sz="2000" dirty="0" smtClean="0">
                <a:solidFill>
                  <a:srgbClr val="93CDDD"/>
                </a:solidFill>
              </a:rPr>
              <a:t> of St Andrews</a:t>
            </a:r>
            <a:endParaRPr lang="en-US" sz="2000" dirty="0">
              <a:solidFill>
                <a:srgbClr val="93CDDD"/>
              </a:solidFill>
            </a:endParaRPr>
          </a:p>
        </p:txBody>
      </p:sp>
      <p:pic>
        <p:nvPicPr>
          <p:cNvPr id="4" name="Picture Placeholder 4" descr="spiral_ellips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" r="-1652" b="-1775"/>
          <a:stretch/>
        </p:blipFill>
        <p:spPr>
          <a:xfrm>
            <a:off x="835774" y="2493199"/>
            <a:ext cx="7304926" cy="3649697"/>
          </a:xfrm>
          <a:prstGeom prst="rect">
            <a:avLst/>
          </a:prstGeom>
        </p:spPr>
      </p:pic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325770"/>
            <a:ext cx="934788" cy="1663700"/>
          </a:xfrm>
          <a:prstGeom prst="rect">
            <a:avLst/>
          </a:prstGeom>
        </p:spPr>
      </p:pic>
      <p:pic>
        <p:nvPicPr>
          <p:cNvPr id="10" name="Picture 9" descr="university-of-st-andrew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26" y="1325770"/>
            <a:ext cx="950074" cy="151607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67618" y="2930746"/>
            <a:ext cx="6936582" cy="314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Large surveys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Mass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fns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ellipticals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bulges,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Inclination and dust attenuation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Energy output of spheroids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A simple two-phase model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Discussion points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0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2800" y="0"/>
            <a:ext cx="7353300" cy="1143000"/>
          </a:xfrm>
        </p:spPr>
        <p:txBody>
          <a:bodyPr/>
          <a:lstStyle/>
          <a:p>
            <a:r>
              <a:rPr lang="en-US" dirty="0" smtClean="0"/>
              <a:t>Spheroids &amp; Discs?</a:t>
            </a:r>
            <a:endParaRPr lang="en-US" dirty="0"/>
          </a:p>
        </p:txBody>
      </p:sp>
      <p:pic>
        <p:nvPicPr>
          <p:cNvPr id="8" name="Picture 7" descr="G504953_H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38" y="1481138"/>
            <a:ext cx="2900362" cy="29003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6893" y="1476376"/>
            <a:ext cx="55872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Are there 2 distinct evolutionary modes?</a:t>
            </a:r>
          </a:p>
          <a:p>
            <a:endParaRPr lang="en-US" sz="2400" dirty="0" smtClean="0"/>
          </a:p>
          <a:p>
            <a:r>
              <a:rPr lang="en-US" sz="2400" dirty="0" smtClean="0"/>
              <a:t>Hot mode </a:t>
            </a:r>
            <a:r>
              <a:rPr lang="en-US" sz="2400" dirty="0" smtClean="0">
                <a:sym typeface="Wingdings"/>
              </a:rPr>
              <a:t> spheroids  (collapse/mergers)</a:t>
            </a: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/>
              <a:t>Cold mode 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discs (accretion/gas </a:t>
            </a:r>
            <a:r>
              <a:rPr lang="en-US" sz="2400" dirty="0" err="1" smtClean="0"/>
              <a:t>infall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2490788" y="4821258"/>
            <a:ext cx="6591300" cy="1473200"/>
            <a:chOff x="1823539" y="5029139"/>
            <a:chExt cx="7320461" cy="1828861"/>
          </a:xfrm>
        </p:grpSpPr>
        <p:pic>
          <p:nvPicPr>
            <p:cNvPr id="11" name="Picture 10" descr="G22345_Hi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139" y="5029139"/>
              <a:ext cx="1828861" cy="1828861"/>
            </a:xfrm>
            <a:prstGeom prst="rect">
              <a:avLst/>
            </a:prstGeom>
          </p:spPr>
        </p:pic>
        <p:pic>
          <p:nvPicPr>
            <p:cNvPr id="12" name="Picture 11" descr="G106376_H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539" y="5029139"/>
              <a:ext cx="1828861" cy="1828861"/>
            </a:xfrm>
            <a:prstGeom prst="rect">
              <a:avLst/>
            </a:prstGeom>
          </p:spPr>
        </p:pic>
        <p:pic>
          <p:nvPicPr>
            <p:cNvPr id="13" name="Picture 12" descr="G227312_H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400" y="5029139"/>
              <a:ext cx="1828861" cy="1828861"/>
            </a:xfrm>
            <a:prstGeom prst="rect">
              <a:avLst/>
            </a:prstGeom>
          </p:spPr>
        </p:pic>
        <p:pic>
          <p:nvPicPr>
            <p:cNvPr id="15" name="Picture 14" descr="G106638_Hig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38" y="5029139"/>
              <a:ext cx="1828861" cy="18288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51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g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32" y="1858048"/>
            <a:ext cx="6333067" cy="3911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000" y="-26668"/>
            <a:ext cx="8229600" cy="1143000"/>
          </a:xfrm>
        </p:spPr>
        <p:txBody>
          <a:bodyPr/>
          <a:lstStyle/>
          <a:p>
            <a:r>
              <a:rPr lang="en-US" dirty="0" smtClean="0"/>
              <a:t>AGN and Spheroid formation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76600" y="1689100"/>
            <a:ext cx="1320800" cy="448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83600" y="1600200"/>
            <a:ext cx="1320800" cy="4483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02300" y="5987534"/>
            <a:ext cx="2104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Richards et al (2007)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80628" y="1504434"/>
            <a:ext cx="134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AGN activity</a:t>
            </a:r>
            <a:endParaRPr lang="en-US" dirty="0"/>
          </a:p>
        </p:txBody>
      </p:sp>
      <p:pic>
        <p:nvPicPr>
          <p:cNvPr id="2" name="Picture 1" descr="Screen shot 2013-09-03 at 11.04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689100"/>
            <a:ext cx="3998334" cy="4394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1504434"/>
            <a:ext cx="2942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Magorian-Gebhardt</a:t>
            </a:r>
            <a:r>
              <a:rPr lang="en-US" dirty="0" smtClean="0"/>
              <a:t> relation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7800" y="5978682"/>
            <a:ext cx="417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e.g., near-IR relation from </a:t>
            </a:r>
            <a:r>
              <a:rPr lang="en-US" dirty="0" err="1" smtClean="0"/>
              <a:t>Vika</a:t>
            </a:r>
            <a:r>
              <a:rPr lang="en-US" dirty="0" smtClean="0"/>
              <a:t> et al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8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600200"/>
            <a:ext cx="8585200" cy="4978400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Axioms: 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>
                <a:solidFill>
                  <a:srgbClr val="FF0000"/>
                </a:solidFill>
              </a:rPr>
              <a:t>AGN activity traces spheroid formation	</a:t>
            </a:r>
            <a:r>
              <a:rPr lang="en-US" sz="1800" dirty="0" smtClean="0">
                <a:solidFill>
                  <a:srgbClr val="FF0000"/>
                </a:solidFill>
              </a:rPr>
              <a:t> (Richards et al 2007)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	</a:t>
            </a:r>
            <a:r>
              <a:rPr lang="en-US" sz="1800" dirty="0" smtClean="0">
                <a:solidFill>
                  <a:srgbClr val="FF0000"/>
                </a:solidFill>
              </a:rPr>
              <a:t>Spheroid formation dominates at high-z (Hopkins &amp; </a:t>
            </a:r>
            <a:r>
              <a:rPr lang="en-US" sz="1800" dirty="0" err="1" smtClean="0">
                <a:solidFill>
                  <a:srgbClr val="FF0000"/>
                </a:solidFill>
              </a:rPr>
              <a:t>Beacom</a:t>
            </a:r>
            <a:r>
              <a:rPr lang="en-US" sz="1800" dirty="0" smtClean="0">
                <a:solidFill>
                  <a:srgbClr val="FF0000"/>
                </a:solidFill>
              </a:rPr>
              <a:t> (2006)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2100" y="274638"/>
            <a:ext cx="6991350" cy="881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Two phase galaxy formation?</a:t>
            </a:r>
            <a:endParaRPr lang="en-US" dirty="0"/>
          </a:p>
        </p:txBody>
      </p:sp>
      <p:pic>
        <p:nvPicPr>
          <p:cNvPr id="2" name="Picture 1" descr="Screen shot 2013-09-03 at 9.59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0712"/>
            <a:ext cx="9144000" cy="4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1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600200"/>
            <a:ext cx="8585200" cy="4978400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Axioms: </a:t>
            </a:r>
          </a:p>
          <a:p>
            <a:pPr marL="0" indent="0">
              <a:buNone/>
            </a:pPr>
            <a:r>
              <a:rPr lang="en-US" sz="1800" dirty="0"/>
              <a:t>	</a:t>
            </a:r>
            <a:r>
              <a:rPr lang="en-US" sz="1800" dirty="0">
                <a:solidFill>
                  <a:srgbClr val="FF0000"/>
                </a:solidFill>
              </a:rPr>
              <a:t>AGN activity traces spheroid formation	</a:t>
            </a:r>
            <a:r>
              <a:rPr lang="en-US" sz="1800" dirty="0" smtClean="0">
                <a:solidFill>
                  <a:srgbClr val="FF0000"/>
                </a:solidFill>
              </a:rPr>
              <a:t> (Richards et al 2007)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	</a:t>
            </a:r>
            <a:r>
              <a:rPr lang="en-US" sz="1800" dirty="0" smtClean="0">
                <a:solidFill>
                  <a:srgbClr val="FF0000"/>
                </a:solidFill>
              </a:rPr>
              <a:t>Spheroid formation dominates at high-z (Hopkins &amp; </a:t>
            </a:r>
            <a:r>
              <a:rPr lang="en-US" sz="1800" dirty="0" err="1" smtClean="0">
                <a:solidFill>
                  <a:srgbClr val="FF0000"/>
                </a:solidFill>
              </a:rPr>
              <a:t>Beacom</a:t>
            </a:r>
            <a:r>
              <a:rPr lang="en-US" sz="1800" dirty="0" smtClean="0">
                <a:solidFill>
                  <a:srgbClr val="FF0000"/>
                </a:solidFill>
              </a:rPr>
              <a:t> (2006)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2100" y="274638"/>
            <a:ext cx="6991350" cy="88106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Two phase galaxy formation?</a:t>
            </a:r>
            <a:endParaRPr lang="en-US" dirty="0"/>
          </a:p>
        </p:txBody>
      </p:sp>
      <p:pic>
        <p:nvPicPr>
          <p:cNvPr id="2" name="Picture 1" descr="Screen shot 2013-09-03 at 9.59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701"/>
            <a:ext cx="9144000" cy="433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4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el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25" y="584200"/>
            <a:ext cx="6021371" cy="70337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50000"/>
            <a:ext cx="8207696" cy="533400"/>
          </a:xfrm>
          <a:prstGeom prst="rect">
            <a:avLst/>
          </a:prstGeom>
          <a:solidFill>
            <a:srgbClr val="93C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0800"/>
          </a:xfrm>
          <a:prstGeom prst="rect">
            <a:avLst/>
          </a:prstGeom>
          <a:solidFill>
            <a:srgbClr val="93C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282576"/>
            <a:ext cx="6991350" cy="88106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Two phase galaxy formation?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3200" y="1670734"/>
            <a:ext cx="25209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Baldry</a:t>
            </a:r>
            <a:r>
              <a:rPr lang="en-US" dirty="0" smtClean="0"/>
              <a:t> &amp; </a:t>
            </a:r>
            <a:r>
              <a:rPr lang="en-US" dirty="0" err="1" smtClean="0"/>
              <a:t>Glazebrook</a:t>
            </a:r>
            <a:r>
              <a:rPr lang="en-US" dirty="0" smtClean="0"/>
              <a:t> IMF</a:t>
            </a:r>
          </a:p>
          <a:p>
            <a:r>
              <a:rPr lang="en-US" dirty="0" smtClean="0"/>
              <a:t>PEGASE2.0</a:t>
            </a:r>
          </a:p>
          <a:p>
            <a:r>
              <a:rPr lang="en-US" dirty="0" smtClean="0"/>
              <a:t>Z(t) 0-&gt;Local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100" y="6324600"/>
            <a:ext cx="187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Driver et al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398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16 at 4.0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12900"/>
            <a:ext cx="4686300" cy="439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4600" y="304800"/>
            <a:ext cx="6426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Prediction of bulge and disc mass</a:t>
            </a:r>
            <a:endParaRPr lang="en-US" sz="3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284" y="1752600"/>
            <a:ext cx="38930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Mass prediction 50% too high</a:t>
            </a:r>
          </a:p>
          <a:p>
            <a:r>
              <a:rPr lang="en-US" sz="2400" dirty="0" smtClean="0"/>
              <a:t>(as for all models)</a:t>
            </a:r>
            <a:r>
              <a:rPr lang="en-US" sz="2400" dirty="0"/>
              <a:t> </a:t>
            </a:r>
            <a:r>
              <a:rPr lang="en-US" sz="2400" dirty="0" smtClean="0"/>
              <a:t>but mass</a:t>
            </a:r>
          </a:p>
          <a:p>
            <a:r>
              <a:rPr lang="en-US" sz="2400" dirty="0"/>
              <a:t>r</a:t>
            </a:r>
            <a:r>
              <a:rPr lang="en-US" sz="2400" dirty="0" smtClean="0"/>
              <a:t>atio agrees well with MGC</a:t>
            </a:r>
          </a:p>
          <a:p>
            <a:r>
              <a:rPr lang="en-US" sz="2400" dirty="0" smtClean="0"/>
              <a:t>i.e., 60%discs 40% spheroids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223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f_spd_plat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7144" y="-325895"/>
            <a:ext cx="6359262" cy="8331851"/>
          </a:xfrm>
          <a:prstGeom prst="rect">
            <a:avLst/>
          </a:prstGeom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5091652" y="1779617"/>
            <a:ext cx="2377341" cy="4651468"/>
            <a:chOff x="3216" y="720"/>
            <a:chExt cx="1668" cy="2880"/>
          </a:xfrm>
        </p:grpSpPr>
        <p:sp>
          <p:nvSpPr>
            <p:cNvPr id="17" name="AutoShape 9"/>
            <p:cNvSpPr>
              <a:spLocks/>
            </p:cNvSpPr>
            <p:nvPr/>
          </p:nvSpPr>
          <p:spPr bwMode="auto">
            <a:xfrm>
              <a:off x="3216" y="720"/>
              <a:ext cx="240" cy="1784"/>
            </a:xfrm>
            <a:prstGeom prst="rightBrace">
              <a:avLst>
                <a:gd name="adj1" fmla="val 58333"/>
                <a:gd name="adj2" fmla="val 50000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3552" y="1344"/>
              <a:ext cx="1248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chemeClr val="bg1"/>
                  </a:solidFill>
                </a:rPr>
                <a:t>Hubble types</a:t>
              </a:r>
            </a:p>
            <a:p>
              <a:pPr eaLnBrk="1" hangingPunct="1"/>
              <a:r>
                <a:rPr lang="en-US" dirty="0" smtClean="0">
                  <a:solidFill>
                    <a:schemeClr val="bg1"/>
                  </a:solidFill>
                </a:rPr>
                <a:t>Ordered</a:t>
              </a:r>
            </a:p>
            <a:p>
              <a:pPr eaLnBrk="1" hangingPunct="1"/>
              <a:r>
                <a:rPr lang="en-US" dirty="0" smtClean="0">
                  <a:solidFill>
                    <a:schemeClr val="bg1"/>
                  </a:solidFill>
                </a:rPr>
                <a:t>Symmetrical</a:t>
              </a:r>
            </a:p>
            <a:p>
              <a:pPr eaLnBrk="1" hangingPunct="1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AutoShape 11"/>
            <p:cNvSpPr>
              <a:spLocks/>
            </p:cNvSpPr>
            <p:nvPr/>
          </p:nvSpPr>
          <p:spPr bwMode="auto">
            <a:xfrm>
              <a:off x="3216" y="2736"/>
              <a:ext cx="240" cy="864"/>
            </a:xfrm>
            <a:prstGeom prst="rightBrace">
              <a:avLst>
                <a:gd name="adj1" fmla="val 30000"/>
                <a:gd name="adj2" fmla="val 50000"/>
              </a:avLst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3542" y="2625"/>
              <a:ext cx="1342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 smtClean="0">
                  <a:solidFill>
                    <a:srgbClr val="FFFFFF"/>
                  </a:solidFill>
                </a:rPr>
                <a:t>Asymmetric</a:t>
              </a:r>
            </a:p>
            <a:p>
              <a:pPr eaLnBrk="1" hangingPunct="1"/>
              <a:r>
                <a:rPr lang="en-US" dirty="0" smtClean="0">
                  <a:solidFill>
                    <a:srgbClr val="FFFFFF"/>
                  </a:solidFill>
                </a:rPr>
                <a:t>Multiple-cored</a:t>
              </a:r>
            </a:p>
            <a:p>
              <a:pPr eaLnBrk="1" hangingPunct="1"/>
              <a:r>
                <a:rPr lang="en-US" dirty="0" smtClean="0">
                  <a:solidFill>
                    <a:srgbClr val="FFFFFF"/>
                  </a:solidFill>
                </a:rPr>
                <a:t>Disturbed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556288" y="4018219"/>
            <a:ext cx="235802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Disc formation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56288" y="6002522"/>
            <a:ext cx="2782242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Spheroid formation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08001" y="4971852"/>
            <a:ext cx="82095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creen shot 2011-08-29 at 4.20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23" y="-23704"/>
            <a:ext cx="2825377" cy="2366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93629" y="1744579"/>
            <a:ext cx="683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dirty="0" smtClean="0"/>
              <a:t>~1.5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352782" y="660399"/>
            <a:ext cx="0" cy="11373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05" y="134938"/>
            <a:ext cx="6068318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Implied transition redshift</a:t>
            </a:r>
            <a:br>
              <a:rPr lang="en-US" dirty="0" smtClean="0"/>
            </a:br>
            <a:r>
              <a:rPr lang="en-US" dirty="0" smtClean="0"/>
              <a:t>at  z~1.5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3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4585" y="5517351"/>
            <a:ext cx="377003" cy="173434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60500" y="1081088"/>
            <a:ext cx="3196457" cy="60563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Galaxy Evolution ?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-32330" y="1115728"/>
            <a:ext cx="7162172" cy="6258384"/>
            <a:chOff x="1470019" y="1072291"/>
            <a:chExt cx="7162172" cy="6258384"/>
          </a:xfrm>
        </p:grpSpPr>
        <p:sp>
          <p:nvSpPr>
            <p:cNvPr id="8" name="TextBox 7"/>
            <p:cNvSpPr txBox="1"/>
            <p:nvPr/>
          </p:nvSpPr>
          <p:spPr>
            <a:xfrm>
              <a:off x="1470019" y="1275543"/>
              <a:ext cx="7162172" cy="5078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Collapse                                                                              Thick rotating discs</a:t>
              </a:r>
            </a:p>
            <a:p>
              <a:r>
                <a:rPr lang="en-US" dirty="0" smtClean="0"/>
                <a:t>(z&lt;10+)                                                                                (proto-Spheroids)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Mergers/AGN                                                                    Turbulent discs         </a:t>
              </a:r>
            </a:p>
            <a:p>
              <a:r>
                <a:rPr lang="en-US" dirty="0" smtClean="0"/>
                <a:t>(1 &lt; z &lt; 8)                                                                            (proto-Spheroids)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Accretion                                                                            Compact spheroids</a:t>
              </a:r>
            </a:p>
            <a:p>
              <a:r>
                <a:rPr lang="en-US" dirty="0" smtClean="0"/>
                <a:t> (1 &lt; z &lt; 2)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Gas </a:t>
              </a:r>
              <a:r>
                <a:rPr lang="en-US" dirty="0" err="1" smtClean="0"/>
                <a:t>Infall</a:t>
              </a:r>
              <a:r>
                <a:rPr lang="en-US" dirty="0" smtClean="0"/>
                <a:t>                                                                             Minor Merging  </a:t>
              </a:r>
            </a:p>
            <a:p>
              <a:r>
                <a:rPr lang="en-US" dirty="0" smtClean="0"/>
                <a:t>(z&lt;1)    </a:t>
              </a:r>
            </a:p>
            <a:p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Secular                                                                                Dynamical Relaxation (z&lt;0.5)                                                                                 Adiabatic expansion</a:t>
              </a:r>
              <a:endParaRPr lang="en-US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535424" y="1072291"/>
              <a:ext cx="3623882" cy="6258384"/>
              <a:chOff x="3149614" y="1072291"/>
              <a:chExt cx="3623882" cy="625838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737238" y="1072291"/>
                <a:ext cx="2987707" cy="591323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 descr="G561143_Hig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6312" y="1422229"/>
                <a:ext cx="493326" cy="493326"/>
              </a:xfrm>
              <a:prstGeom prst="rect">
                <a:avLst/>
              </a:prstGeom>
            </p:spPr>
          </p:pic>
          <p:pic>
            <p:nvPicPr>
              <p:cNvPr id="7" name="Picture 6" descr="G238395_Hig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6175" y="1422228"/>
                <a:ext cx="493327" cy="493327"/>
              </a:xfrm>
              <a:prstGeom prst="rect">
                <a:avLst/>
              </a:prstGeom>
            </p:spPr>
          </p:pic>
          <p:pic>
            <p:nvPicPr>
              <p:cNvPr id="9" name="Picture 8" descr="G239212_Hig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5202" y="4178754"/>
                <a:ext cx="480255" cy="480255"/>
              </a:xfrm>
              <a:prstGeom prst="rect">
                <a:avLst/>
              </a:prstGeom>
            </p:spPr>
          </p:pic>
          <p:pic>
            <p:nvPicPr>
              <p:cNvPr id="10" name="Picture 9" descr="G48432_Hig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05965">
                <a:off x="3271429" y="3937583"/>
                <a:ext cx="1931079" cy="1931079"/>
              </a:xfrm>
              <a:prstGeom prst="rect">
                <a:avLst/>
              </a:prstGeom>
            </p:spPr>
          </p:pic>
          <p:pic>
            <p:nvPicPr>
              <p:cNvPr id="12" name="Picture 11" descr="G65406_Hig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614" y="5077593"/>
                <a:ext cx="2253082" cy="2253082"/>
              </a:xfrm>
              <a:prstGeom prst="rect">
                <a:avLst/>
              </a:prstGeom>
            </p:spPr>
          </p:pic>
          <p:pic>
            <p:nvPicPr>
              <p:cNvPr id="15" name="Picture 14" descr="G239212_Hig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93241" y="4596681"/>
                <a:ext cx="480255" cy="480255"/>
              </a:xfrm>
              <a:prstGeom prst="rect">
                <a:avLst/>
              </a:prstGeom>
            </p:spPr>
          </p:pic>
          <p:cxnSp>
            <p:nvCxnSpPr>
              <p:cNvPr id="17" name="Straight Arrow Connector 16"/>
              <p:cNvCxnSpPr>
                <a:endCxn id="32" idx="0"/>
              </p:cNvCxnSpPr>
              <p:nvPr/>
            </p:nvCxnSpPr>
            <p:spPr>
              <a:xfrm>
                <a:off x="4806204" y="1790628"/>
                <a:ext cx="187311" cy="29719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5706892" y="1790628"/>
                <a:ext cx="124306" cy="2554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/>
          <p:cNvSpPr txBox="1"/>
          <p:nvPr/>
        </p:nvSpPr>
        <p:spPr>
          <a:xfrm rot="5400000">
            <a:off x="6217216" y="3615772"/>
            <a:ext cx="503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Evolution of structure </a:t>
            </a:r>
            <a:r>
              <a:rPr lang="en-US" sz="3600" dirty="0" smtClean="0">
                <a:sym typeface="Wingdings"/>
              </a:rPr>
              <a:t></a:t>
            </a:r>
          </a:p>
        </p:txBody>
      </p:sp>
      <p:pic>
        <p:nvPicPr>
          <p:cNvPr id="32" name="Picture 31" descr="G79334_Hi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71" y="2131263"/>
            <a:ext cx="503410" cy="503410"/>
          </a:xfrm>
          <a:prstGeom prst="rect">
            <a:avLst/>
          </a:prstGeom>
        </p:spPr>
      </p:pic>
      <p:pic>
        <p:nvPicPr>
          <p:cNvPr id="5" name="Picture 4" descr="G238211_Hig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42" y="2051379"/>
            <a:ext cx="412421" cy="412421"/>
          </a:xfrm>
          <a:prstGeom prst="rect">
            <a:avLst/>
          </a:prstGeom>
        </p:spPr>
      </p:pic>
      <p:pic>
        <p:nvPicPr>
          <p:cNvPr id="33" name="Picture 32" descr="G227312_Hig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16" y="2803512"/>
            <a:ext cx="465425" cy="465425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>
            <a:off x="3046068" y="2463800"/>
            <a:ext cx="144847" cy="4442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3204102" y="3298290"/>
            <a:ext cx="5869" cy="292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529855" y="4305139"/>
            <a:ext cx="319786" cy="292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184010" y="5225001"/>
            <a:ext cx="5869" cy="292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ight Brace 43"/>
          <p:cNvSpPr/>
          <p:nvPr/>
        </p:nvSpPr>
        <p:spPr>
          <a:xfrm>
            <a:off x="6777015" y="1289801"/>
            <a:ext cx="478866" cy="273593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Brace 44"/>
          <p:cNvSpPr/>
          <p:nvPr/>
        </p:nvSpPr>
        <p:spPr>
          <a:xfrm>
            <a:off x="6773282" y="4305139"/>
            <a:ext cx="478866" cy="220130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151722" y="2634672"/>
            <a:ext cx="80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HOT</a:t>
            </a:r>
          </a:p>
          <a:p>
            <a:pPr algn="ctr"/>
            <a:r>
              <a:rPr lang="en-US" dirty="0" smtClean="0"/>
              <a:t>PHASE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145758" y="5057980"/>
            <a:ext cx="80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COLD</a:t>
            </a:r>
          </a:p>
          <a:p>
            <a:pPr algn="ctr"/>
            <a:r>
              <a:rPr lang="en-US" dirty="0" smtClean="0"/>
              <a:t>PHASE</a:t>
            </a:r>
            <a:endParaRPr lang="en-US" dirty="0"/>
          </a:p>
        </p:txBody>
      </p:sp>
      <p:pic>
        <p:nvPicPr>
          <p:cNvPr id="11" name="Picture 10" descr="G93019_Hi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68" y="5475711"/>
            <a:ext cx="1496589" cy="1496589"/>
          </a:xfrm>
          <a:prstGeom prst="rect">
            <a:avLst/>
          </a:prstGeom>
        </p:spPr>
      </p:pic>
      <p:pic>
        <p:nvPicPr>
          <p:cNvPr id="38" name="Picture 37" descr="G93019_Hi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655" y="4508486"/>
            <a:ext cx="875879" cy="875879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H="1">
            <a:off x="3882873" y="5250590"/>
            <a:ext cx="5869" cy="292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409861" y="4305139"/>
            <a:ext cx="277790" cy="292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876042" y="4572089"/>
            <a:ext cx="186192" cy="1430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079242" y="4892946"/>
            <a:ext cx="28427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G93019_Hi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641" y="3636086"/>
            <a:ext cx="669053" cy="669053"/>
          </a:xfrm>
          <a:prstGeom prst="rect">
            <a:avLst/>
          </a:prstGeom>
        </p:spPr>
      </p:pic>
      <p:pic>
        <p:nvPicPr>
          <p:cNvPr id="56" name="Picture 55" descr="G239212_Hi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71" y="3171606"/>
            <a:ext cx="610983" cy="610983"/>
          </a:xfrm>
          <a:prstGeom prst="rect">
            <a:avLst/>
          </a:prstGeom>
        </p:spPr>
      </p:pic>
      <p:pic>
        <p:nvPicPr>
          <p:cNvPr id="57" name="Picture 56" descr="G239212_Hi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10" y="3268937"/>
            <a:ext cx="480255" cy="48025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3409861" y="3590640"/>
            <a:ext cx="277790" cy="2828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549428" y="3590640"/>
            <a:ext cx="414227" cy="2828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3190915" y="2463800"/>
            <a:ext cx="220583" cy="4442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50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8663" y="152400"/>
            <a:ext cx="6873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Structure on 1kpc to 100Mpc scales</a:t>
            </a:r>
            <a:endParaRPr lang="en-US" sz="36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264929"/>
            <a:ext cx="6083300" cy="5082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Cosmology:</a:t>
            </a:r>
          </a:p>
          <a:p>
            <a:pPr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Driver &amp;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Robotham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(2010), cosmic variance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Blake et al (2013), growth of structure tracers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Robotham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 (in prep), halo mass function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Filaments, tendrils and voids (1-100Mpc):</a:t>
            </a:r>
          </a:p>
          <a:p>
            <a:pPr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Alpaslan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 (2013), 500 filaments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Alpaslan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al (2013, submitted), Tendril discovery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Galaxy groups (100kpc-1Mpc):</a:t>
            </a:r>
          </a:p>
          <a:p>
            <a:pPr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err="1" smtClean="0">
                <a:solidFill>
                  <a:srgbClr val="558ED5"/>
                </a:solidFill>
              </a:rPr>
              <a:t>Calvi</a:t>
            </a:r>
            <a:r>
              <a:rPr lang="en-US" dirty="0" smtClean="0">
                <a:solidFill>
                  <a:srgbClr val="558ED5"/>
                </a:solidFill>
              </a:rPr>
              <a:t>, </a:t>
            </a:r>
            <a:r>
              <a:rPr lang="en-US" dirty="0" err="1" smtClean="0">
                <a:solidFill>
                  <a:srgbClr val="558ED5"/>
                </a:solidFill>
              </a:rPr>
              <a:t>Poggianti</a:t>
            </a:r>
            <a:r>
              <a:rPr lang="en-US" dirty="0" smtClean="0">
                <a:solidFill>
                  <a:srgbClr val="558ED5"/>
                </a:solidFill>
              </a:rPr>
              <a:t> &amp; </a:t>
            </a:r>
            <a:r>
              <a:rPr lang="en-US" dirty="0" err="1" smtClean="0">
                <a:solidFill>
                  <a:srgbClr val="558ED5"/>
                </a:solidFill>
              </a:rPr>
              <a:t>Vulcani</a:t>
            </a:r>
            <a:r>
              <a:rPr lang="en-US" dirty="0" smtClean="0">
                <a:solidFill>
                  <a:srgbClr val="558ED5"/>
                </a:solidFill>
              </a:rPr>
              <a:t> (2011), 176 groups (PM2GC)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558ED5"/>
                </a:solidFill>
              </a:rPr>
              <a:t>	</a:t>
            </a:r>
            <a:r>
              <a:rPr lang="en-US" dirty="0" err="1" smtClean="0">
                <a:solidFill>
                  <a:srgbClr val="558ED5"/>
                </a:solidFill>
              </a:rPr>
              <a:t>Robotham</a:t>
            </a:r>
            <a:r>
              <a:rPr lang="en-US" dirty="0" smtClean="0">
                <a:solidFill>
                  <a:srgbClr val="558ED5"/>
                </a:solidFill>
              </a:rPr>
              <a:t> et al (2011), 14k groups (G</a:t>
            </a:r>
            <a:r>
              <a:rPr lang="en-US" baseline="30000" dirty="0" smtClean="0">
                <a:solidFill>
                  <a:srgbClr val="558ED5"/>
                </a:solidFill>
              </a:rPr>
              <a:t>3</a:t>
            </a:r>
            <a:r>
              <a:rPr lang="en-US" dirty="0" smtClean="0">
                <a:solidFill>
                  <a:srgbClr val="558ED5"/>
                </a:solidFill>
              </a:rPr>
              <a:t>Cv1)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558ED5"/>
                </a:solidFill>
              </a:rPr>
              <a:t>    	</a:t>
            </a:r>
            <a:r>
              <a:rPr lang="en-US" dirty="0" err="1" smtClean="0">
                <a:solidFill>
                  <a:srgbClr val="558ED5"/>
                </a:solidFill>
              </a:rPr>
              <a:t>Robotham</a:t>
            </a:r>
            <a:r>
              <a:rPr lang="en-US" dirty="0" smtClean="0">
                <a:solidFill>
                  <a:srgbClr val="558ED5"/>
                </a:solidFill>
              </a:rPr>
              <a:t> et al (in prep), 24k groups (G</a:t>
            </a:r>
            <a:r>
              <a:rPr lang="en-US" baseline="30000" dirty="0" smtClean="0">
                <a:solidFill>
                  <a:srgbClr val="558ED5"/>
                </a:solidFill>
              </a:rPr>
              <a:t>3</a:t>
            </a:r>
            <a:r>
              <a:rPr lang="en-US" dirty="0" smtClean="0">
                <a:solidFill>
                  <a:srgbClr val="558ED5"/>
                </a:solidFill>
              </a:rPr>
              <a:t>Cv2)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Galaxy structure (~1-10kpc):</a:t>
            </a:r>
          </a:p>
          <a:p>
            <a:pPr>
              <a:lnSpc>
                <a:spcPct val="90000"/>
              </a:lnSpc>
            </a:pPr>
            <a:r>
              <a:rPr lang="en-US" dirty="0"/>
              <a:t>	</a:t>
            </a:r>
            <a:r>
              <a:rPr lang="en-US" dirty="0" smtClean="0">
                <a:solidFill>
                  <a:srgbClr val="558ED5"/>
                </a:solidFill>
              </a:rPr>
              <a:t>Allen et al (2006), 10k GIM2D bulge-disc </a:t>
            </a:r>
            <a:r>
              <a:rPr lang="en-US" dirty="0" err="1" smtClean="0">
                <a:solidFill>
                  <a:srgbClr val="558ED5"/>
                </a:solidFill>
              </a:rPr>
              <a:t>decomps</a:t>
            </a:r>
            <a:endParaRPr lang="en-US" dirty="0" smtClean="0">
              <a:solidFill>
                <a:srgbClr val="558ED5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558ED5"/>
                </a:solidFill>
              </a:rPr>
              <a:t> </a:t>
            </a:r>
            <a:r>
              <a:rPr lang="en-US" dirty="0" smtClean="0">
                <a:solidFill>
                  <a:srgbClr val="558ED5"/>
                </a:solidFill>
              </a:rPr>
              <a:t>        Driver et al (2007), 10k GIM2D, bulge-disc mass densities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558ED5"/>
                </a:solidFill>
              </a:rPr>
              <a:t> </a:t>
            </a:r>
            <a:r>
              <a:rPr lang="en-US" dirty="0" smtClean="0">
                <a:solidFill>
                  <a:srgbClr val="558ED5"/>
                </a:solidFill>
              </a:rPr>
              <a:t>        Driver et al (2008), 10k GIM2D, dust attenuation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558ED5"/>
                </a:solidFill>
              </a:rPr>
              <a:t>	</a:t>
            </a:r>
            <a:r>
              <a:rPr lang="en-US" dirty="0" smtClean="0">
                <a:solidFill>
                  <a:srgbClr val="558ED5"/>
                </a:solidFill>
              </a:rPr>
              <a:t>Kelvin et al (2011), 150k </a:t>
            </a:r>
            <a:r>
              <a:rPr lang="en-US" dirty="0" err="1" smtClean="0">
                <a:solidFill>
                  <a:srgbClr val="558ED5"/>
                </a:solidFill>
              </a:rPr>
              <a:t>Sersic</a:t>
            </a:r>
            <a:r>
              <a:rPr lang="en-US" dirty="0" smtClean="0">
                <a:solidFill>
                  <a:srgbClr val="558ED5"/>
                </a:solidFill>
              </a:rPr>
              <a:t> profiles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558ED5"/>
                </a:solidFill>
              </a:rPr>
              <a:t>	K</a:t>
            </a:r>
            <a:r>
              <a:rPr lang="en-US" dirty="0" smtClean="0">
                <a:solidFill>
                  <a:srgbClr val="558ED5"/>
                </a:solidFill>
              </a:rPr>
              <a:t>elvin et al (2013a,b), 3k Hubble type Mass Functions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558ED5"/>
                </a:solidFill>
              </a:rPr>
              <a:t>	Kelvin et al (in prep), 3k GALFIT3 </a:t>
            </a:r>
            <a:r>
              <a:rPr lang="en-US" dirty="0" err="1" smtClean="0">
                <a:solidFill>
                  <a:srgbClr val="558ED5"/>
                </a:solidFill>
              </a:rPr>
              <a:t>decomps</a:t>
            </a:r>
            <a:endParaRPr lang="en-US" dirty="0" smtClean="0">
              <a:solidFill>
                <a:srgbClr val="558ED5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558ED5"/>
                </a:solidFill>
              </a:rPr>
              <a:t> </a:t>
            </a:r>
            <a:r>
              <a:rPr lang="en-US" dirty="0" smtClean="0">
                <a:solidFill>
                  <a:srgbClr val="558ED5"/>
                </a:solidFill>
              </a:rPr>
              <a:t>        Lange et al (in prep), z&lt;0.1 bulge-disc mass-size relations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558ED5"/>
                </a:solidFill>
              </a:rPr>
              <a:t>	</a:t>
            </a:r>
            <a:r>
              <a:rPr lang="en-US" dirty="0" smtClean="0">
                <a:solidFill>
                  <a:srgbClr val="558ED5"/>
                </a:solidFill>
              </a:rPr>
              <a:t>Lange et al (in prep), 30k GALFIT3 </a:t>
            </a:r>
            <a:r>
              <a:rPr lang="en-US" dirty="0" err="1" smtClean="0">
                <a:solidFill>
                  <a:srgbClr val="558ED5"/>
                </a:solidFill>
              </a:rPr>
              <a:t>decomps</a:t>
            </a:r>
            <a:endParaRPr lang="en-US" dirty="0" smtClean="0">
              <a:solidFill>
                <a:srgbClr val="558ED5"/>
              </a:solidFill>
            </a:endParaRPr>
          </a:p>
        </p:txBody>
      </p:sp>
      <p:pic>
        <p:nvPicPr>
          <p:cNvPr id="4" name="Picture 3" descr="filament_notex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54" y="1320799"/>
            <a:ext cx="2425680" cy="197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g12z0pt15dec-1.eps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92" t="-31158" r="-6873" b="19333"/>
          <a:stretch>
            <a:fillRect/>
          </a:stretch>
        </p:blipFill>
        <p:spPr>
          <a:xfrm>
            <a:off x="5735034" y="2371765"/>
            <a:ext cx="2786666" cy="2613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78" y="5103652"/>
            <a:ext cx="2469357" cy="123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508000" y="4406900"/>
            <a:ext cx="0" cy="1231900"/>
          </a:xfrm>
          <a:prstGeom prst="line">
            <a:avLst/>
          </a:prstGeom>
          <a:ln>
            <a:solidFill>
              <a:srgbClr val="FF0000"/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GAMA_Logo_4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3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9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a spheroid look like while forming?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1" y="1447429"/>
            <a:ext cx="4143919" cy="482574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A. a perfect spheroid but blue    (i.e., violent collapse)</a:t>
            </a:r>
          </a:p>
          <a:p>
            <a:r>
              <a:rPr lang="en-US" sz="2000" dirty="0" smtClean="0"/>
              <a:t>B. a thick turbulent disc             (i.e., merger---&gt; spheroid)</a:t>
            </a:r>
          </a:p>
          <a:p>
            <a:r>
              <a:rPr lang="en-US" sz="2000" dirty="0" smtClean="0"/>
              <a:t>C. a clumpy thick disc                  (i.e., clump migration---&gt;spheroid)</a:t>
            </a:r>
          </a:p>
          <a:p>
            <a:r>
              <a:rPr lang="en-US" sz="2000" dirty="0" smtClean="0"/>
              <a:t>D. all of the above!</a:t>
            </a:r>
          </a:p>
          <a:p>
            <a:r>
              <a:rPr lang="en-US" sz="2000" dirty="0" smtClean="0"/>
              <a:t>E. none of the above!!</a:t>
            </a:r>
            <a:endParaRPr lang="en-US" sz="2000" dirty="0"/>
          </a:p>
        </p:txBody>
      </p:sp>
      <p:pic>
        <p:nvPicPr>
          <p:cNvPr id="4" name="Picture 3" descr="Screen shot 2013-11-18 at 7.51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1346200"/>
            <a:ext cx="3632200" cy="2438400"/>
          </a:xfrm>
          <a:prstGeom prst="rect">
            <a:avLst/>
          </a:prstGeom>
        </p:spPr>
      </p:pic>
      <p:pic>
        <p:nvPicPr>
          <p:cNvPr id="5" name="Picture 4" descr="Screen shot 2013-11-18 at 7.52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04" y="3834772"/>
            <a:ext cx="3258796" cy="243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7638" y="6373112"/>
            <a:ext cx="314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Figures from </a:t>
            </a:r>
            <a:r>
              <a:rPr lang="en-US" dirty="0" err="1" smtClean="0"/>
              <a:t>Glazebrook</a:t>
            </a:r>
            <a:r>
              <a:rPr lang="en-US" dirty="0" smtClean="0"/>
              <a:t>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2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does a spheroid look like while forming?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1" y="1447429"/>
            <a:ext cx="4143919" cy="482574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A. a perfect spheroid but blue    (i.e., violent collapse)</a:t>
            </a:r>
          </a:p>
          <a:p>
            <a:r>
              <a:rPr lang="en-US" sz="2000" dirty="0" smtClean="0"/>
              <a:t>B. a thick turbulent disc             (i.e., merger---&gt; spheroid)</a:t>
            </a:r>
          </a:p>
          <a:p>
            <a:r>
              <a:rPr lang="en-US" sz="2000" dirty="0" smtClean="0"/>
              <a:t>C. a clumpy thick disc                  (i.e., clump migration---&gt;spheroid)</a:t>
            </a:r>
            <a:endParaRPr lang="en-US" sz="2000" dirty="0"/>
          </a:p>
        </p:txBody>
      </p:sp>
      <p:pic>
        <p:nvPicPr>
          <p:cNvPr id="4" name="Picture 3" descr="Screen shot 2013-11-18 at 7.51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1346200"/>
            <a:ext cx="3632200" cy="2438400"/>
          </a:xfrm>
          <a:prstGeom prst="rect">
            <a:avLst/>
          </a:prstGeom>
        </p:spPr>
      </p:pic>
      <p:pic>
        <p:nvPicPr>
          <p:cNvPr id="5" name="Picture 4" descr="Screen shot 2013-11-18 at 7.52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45" y="3975100"/>
            <a:ext cx="967454" cy="72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0924" y="6373740"/>
            <a:ext cx="314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Figures from </a:t>
            </a:r>
            <a:r>
              <a:rPr lang="en-US" dirty="0" err="1" smtClean="0"/>
              <a:t>Glazebrook</a:t>
            </a:r>
            <a:r>
              <a:rPr lang="en-US" dirty="0" smtClean="0"/>
              <a:t> (2013)</a:t>
            </a:r>
            <a:endParaRPr lang="en-US" dirty="0"/>
          </a:p>
        </p:txBody>
      </p:sp>
      <p:pic>
        <p:nvPicPr>
          <p:cNvPr id="7" name="Picture 6" descr="Screen shot 2013-09-03 at 10.14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001" y="3506066"/>
            <a:ext cx="5656067" cy="2767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8500" y="5816600"/>
            <a:ext cx="236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Lange et al (see poster)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49700" y="4152900"/>
            <a:ext cx="1789222" cy="923330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Likely not to look</a:t>
            </a:r>
          </a:p>
          <a:p>
            <a:pPr algn="ctr"/>
            <a:r>
              <a:rPr lang="en-US" dirty="0"/>
              <a:t>l</a:t>
            </a:r>
            <a:r>
              <a:rPr lang="en-US" dirty="0" smtClean="0"/>
              <a:t>ike </a:t>
            </a:r>
            <a:r>
              <a:rPr lang="en-US" dirty="0" err="1" smtClean="0"/>
              <a:t>Ellipticals</a:t>
            </a:r>
            <a:r>
              <a:rPr lang="en-US" dirty="0"/>
              <a:t> </a:t>
            </a:r>
            <a:r>
              <a:rPr lang="en-US" dirty="0" smtClean="0"/>
              <a:t>as</a:t>
            </a:r>
          </a:p>
          <a:p>
            <a:pPr algn="ctr"/>
            <a:r>
              <a:rPr lang="en-US" dirty="0" smtClean="0"/>
              <a:t>SFR is vigorous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31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127000"/>
            <a:ext cx="9144000" cy="12827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Legacy surveys</a:t>
            </a:r>
            <a:endParaRPr lang="en-US" dirty="0"/>
          </a:p>
        </p:txBody>
      </p:sp>
      <p:pic>
        <p:nvPicPr>
          <p:cNvPr id="2" name="Picture 1" descr="Screen shot 2013-09-03 at 9.59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701"/>
            <a:ext cx="9144000" cy="433899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689600" y="2849201"/>
            <a:ext cx="27305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79033" y="2502804"/>
            <a:ext cx="31633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HOT: AGN/Spheroid formation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253037" y="2502804"/>
            <a:ext cx="6030413" cy="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424737" y="2095500"/>
            <a:ext cx="2264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COLD: Accretion/</a:t>
            </a:r>
            <a:r>
              <a:rPr lang="en-US" dirty="0" err="1" smtClean="0"/>
              <a:t>Infall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253037" y="2078038"/>
            <a:ext cx="2722063" cy="1746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981200" y="170870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SECULAR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19800" y="5447268"/>
            <a:ext cx="959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  <a:r>
              <a:rPr lang="en-US" sz="2800" dirty="0" smtClean="0"/>
              <a:t>~1.5</a:t>
            </a:r>
            <a:endParaRPr lang="en-US" sz="2800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423584" y="4495800"/>
            <a:ext cx="2616" cy="951468"/>
          </a:xfrm>
          <a:prstGeom prst="straightConnector1">
            <a:avLst/>
          </a:prstGeom>
          <a:ln w="38100" cmpd="sng">
            <a:solidFill>
              <a:srgbClr val="D100D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130300" y="4076700"/>
            <a:ext cx="482600" cy="19939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12901" y="4076700"/>
            <a:ext cx="1117600" cy="1993900"/>
          </a:xfrm>
          <a:prstGeom prst="rect">
            <a:avLst/>
          </a:prstGeom>
          <a:solidFill>
            <a:srgbClr val="CCFFCC">
              <a:alpha val="2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30502" y="2997200"/>
            <a:ext cx="2743198" cy="3073400"/>
          </a:xfrm>
          <a:prstGeom prst="rect">
            <a:avLst/>
          </a:prstGeom>
          <a:solidFill>
            <a:srgbClr val="F911FF">
              <a:alpha val="1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73700" y="2997200"/>
            <a:ext cx="2432050" cy="3073400"/>
          </a:xfrm>
          <a:prstGeom prst="rect">
            <a:avLst/>
          </a:prstGeom>
          <a:solidFill>
            <a:srgbClr val="FF0000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905750" y="2997200"/>
            <a:ext cx="844550" cy="3073400"/>
          </a:xfrm>
          <a:prstGeom prst="rect">
            <a:avLst/>
          </a:prstGeom>
          <a:solidFill>
            <a:srgbClr val="F911FF">
              <a:alpha val="2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30069" y="6177002"/>
            <a:ext cx="6591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SDSS</a:t>
            </a:r>
          </a:p>
          <a:p>
            <a:r>
              <a:rPr lang="en-US" dirty="0" smtClean="0"/>
              <a:t>MGC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3400" y="4139168"/>
            <a:ext cx="79477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GAMA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13134" y="3124200"/>
            <a:ext cx="87333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WAVES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42100" y="3111500"/>
            <a:ext cx="928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MOONs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5400000">
            <a:off x="7706009" y="3723992"/>
            <a:ext cx="149271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WAVES+JWST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12" idx="0"/>
          </p:cNvCxnSpPr>
          <p:nvPr/>
        </p:nvCxnSpPr>
        <p:spPr>
          <a:xfrm flipH="1" flipV="1">
            <a:off x="1346201" y="5702300"/>
            <a:ext cx="13446" cy="4747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95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-966"/>
            <a:ext cx="7620000" cy="1293053"/>
          </a:xfrm>
        </p:spPr>
        <p:txBody>
          <a:bodyPr/>
          <a:lstStyle/>
          <a:p>
            <a:r>
              <a:rPr lang="en-US" dirty="0" smtClean="0"/>
              <a:t>The stellar mass functions of spheroids and discs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13070"/>
            <a:ext cx="6400800" cy="1752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93CDDD"/>
                </a:solidFill>
              </a:rPr>
              <a:t>Simon Driver</a:t>
            </a:r>
          </a:p>
          <a:p>
            <a:r>
              <a:rPr lang="en-US" sz="2000" dirty="0" smtClean="0">
                <a:solidFill>
                  <a:srgbClr val="93CDDD"/>
                </a:solidFill>
              </a:rPr>
              <a:t>Univ. Western Australia</a:t>
            </a:r>
          </a:p>
          <a:p>
            <a:r>
              <a:rPr lang="en-US" sz="2000" dirty="0" err="1" smtClean="0">
                <a:solidFill>
                  <a:srgbClr val="93CDDD"/>
                </a:solidFill>
              </a:rPr>
              <a:t>Univ</a:t>
            </a:r>
            <a:r>
              <a:rPr lang="en-US" sz="2000" dirty="0" smtClean="0">
                <a:solidFill>
                  <a:srgbClr val="93CDDD"/>
                </a:solidFill>
              </a:rPr>
              <a:t> of St Andrews</a:t>
            </a:r>
            <a:endParaRPr lang="en-US" sz="2000" dirty="0">
              <a:solidFill>
                <a:srgbClr val="93CDDD"/>
              </a:solidFill>
            </a:endParaRPr>
          </a:p>
        </p:txBody>
      </p:sp>
      <p:pic>
        <p:nvPicPr>
          <p:cNvPr id="4" name="Picture Placeholder 4" descr="spiral_ellips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9" r="-1652" b="-1775"/>
          <a:stretch/>
        </p:blipFill>
        <p:spPr>
          <a:xfrm>
            <a:off x="835774" y="2493199"/>
            <a:ext cx="7304926" cy="3649697"/>
          </a:xfrm>
          <a:prstGeom prst="rect">
            <a:avLst/>
          </a:prstGeom>
        </p:spPr>
      </p:pic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325770"/>
            <a:ext cx="934788" cy="1663700"/>
          </a:xfrm>
          <a:prstGeom prst="rect">
            <a:avLst/>
          </a:prstGeom>
        </p:spPr>
      </p:pic>
      <p:pic>
        <p:nvPicPr>
          <p:cNvPr id="10" name="Picture 9" descr="university-of-st-andrew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26" y="1325770"/>
            <a:ext cx="950074" cy="151607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267618" y="2930746"/>
            <a:ext cx="6936582" cy="314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Large surveys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Mass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fns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</a:t>
            </a:r>
            <a:r>
              <a:rPr lang="en-US" sz="2400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ellipticals</a:t>
            </a: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bulges,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Inclination and dust attenuation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Energy output of spheroids and discs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A simple two-phase model</a:t>
            </a:r>
          </a:p>
          <a:p>
            <a:pPr marL="514350" indent="-514350" algn="l">
              <a:buFont typeface="+mj-ea"/>
              <a:buAutoNum type="circleNumDbPlain"/>
            </a:pPr>
            <a:r>
              <a:rPr lang="en-US" sz="2400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Discussion points</a:t>
            </a:r>
            <a:endParaRPr lang="en-US" sz="2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4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581" y="1409329"/>
            <a:ext cx="8728575" cy="4825743"/>
          </a:xfrm>
        </p:spPr>
        <p:txBody>
          <a:bodyPr>
            <a:noAutofit/>
          </a:bodyPr>
          <a:lstStyle/>
          <a:p>
            <a:r>
              <a:rPr lang="en-US" sz="2400" dirty="0" smtClean="0"/>
              <a:t>Which components are primary and which are secondary?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Primary: Spheroids (</a:t>
            </a:r>
            <a:r>
              <a:rPr lang="en-US" sz="1800" dirty="0" err="1" smtClean="0">
                <a:solidFill>
                  <a:schemeClr val="accent2"/>
                </a:solidFill>
              </a:rPr>
              <a:t>Ellipticals</a:t>
            </a:r>
            <a:r>
              <a:rPr lang="en-US" sz="1800" dirty="0" smtClean="0">
                <a:solidFill>
                  <a:schemeClr val="accent2"/>
                </a:solidFill>
              </a:rPr>
              <a:t> and classical bulges), disc, nucleus?</a:t>
            </a:r>
          </a:p>
          <a:p>
            <a:pPr lvl="1"/>
            <a:r>
              <a:rPr lang="en-US" sz="1800" dirty="0" smtClean="0">
                <a:solidFill>
                  <a:schemeClr val="accent2"/>
                </a:solidFill>
              </a:rPr>
              <a:t>Secondary: Pseudo-bulges, bars, rings?</a:t>
            </a:r>
          </a:p>
          <a:p>
            <a:r>
              <a:rPr lang="en-US" sz="2400" dirty="0" smtClean="0"/>
              <a:t>How do we decide how many components to fit?</a:t>
            </a:r>
          </a:p>
          <a:p>
            <a:pPr lvl="1"/>
            <a:r>
              <a:rPr lang="en-US" sz="1800" dirty="0" smtClean="0">
                <a:solidFill>
                  <a:srgbClr val="C0504D"/>
                </a:solidFill>
              </a:rPr>
              <a:t>AIC, BIC, reduced </a:t>
            </a:r>
            <a:r>
              <a:rPr lang="en-US" sz="1800" dirty="0" smtClean="0">
                <a:solidFill>
                  <a:srgbClr val="C0504D"/>
                </a:solidFill>
                <a:latin typeface="Symbol" charset="2"/>
                <a:cs typeface="Symbol" charset="2"/>
              </a:rPr>
              <a:t>c</a:t>
            </a:r>
            <a:r>
              <a:rPr lang="en-US" sz="1800" baseline="30000" dirty="0" smtClean="0">
                <a:solidFill>
                  <a:srgbClr val="C0504D"/>
                </a:solidFill>
              </a:rPr>
              <a:t>2</a:t>
            </a:r>
            <a:r>
              <a:rPr lang="en-US" sz="1800" dirty="0" smtClean="0">
                <a:solidFill>
                  <a:srgbClr val="C0504D"/>
                </a:solidFill>
              </a:rPr>
              <a:t>, eyeball over-ride?</a:t>
            </a:r>
            <a:endParaRPr lang="en-US" sz="1800" baseline="30000" dirty="0" smtClean="0">
              <a:solidFill>
                <a:srgbClr val="C0504D"/>
              </a:solidFill>
            </a:endParaRPr>
          </a:p>
          <a:p>
            <a:pPr lvl="1"/>
            <a:r>
              <a:rPr lang="en-US" sz="1800" dirty="0" smtClean="0">
                <a:solidFill>
                  <a:srgbClr val="C0504D"/>
                </a:solidFill>
              </a:rPr>
              <a:t>Can we ever distinguish </a:t>
            </a:r>
            <a:r>
              <a:rPr lang="en-US" sz="1800" dirty="0" err="1" smtClean="0">
                <a:solidFill>
                  <a:srgbClr val="C0504D"/>
                </a:solidFill>
              </a:rPr>
              <a:t>Es</a:t>
            </a:r>
            <a:r>
              <a:rPr lang="en-US" sz="1800" dirty="0" smtClean="0">
                <a:solidFill>
                  <a:srgbClr val="C0504D"/>
                </a:solidFill>
              </a:rPr>
              <a:t> from S0s without dynamical info?</a:t>
            </a:r>
          </a:p>
          <a:p>
            <a:r>
              <a:rPr lang="en-US" sz="2400" dirty="0" smtClean="0"/>
              <a:t>Do we detect bulges or bulge complexes?</a:t>
            </a:r>
          </a:p>
          <a:p>
            <a:pPr lvl="1"/>
            <a:r>
              <a:rPr lang="en-US" sz="1800" dirty="0" err="1" smtClean="0">
                <a:solidFill>
                  <a:srgbClr val="C0504D"/>
                </a:solidFill>
              </a:rPr>
              <a:t>Sbc</a:t>
            </a:r>
            <a:r>
              <a:rPr lang="en-US" sz="1800" dirty="0" smtClean="0">
                <a:solidFill>
                  <a:srgbClr val="C0504D"/>
                </a:solidFill>
              </a:rPr>
              <a:t>=</a:t>
            </a:r>
            <a:r>
              <a:rPr lang="en-US" sz="1800" dirty="0" err="1" smtClean="0">
                <a:solidFill>
                  <a:srgbClr val="C0504D"/>
                </a:solidFill>
              </a:rPr>
              <a:t>pbulges</a:t>
            </a:r>
            <a:r>
              <a:rPr lang="en-US" sz="1800" dirty="0" smtClean="0">
                <a:solidFill>
                  <a:srgbClr val="C0504D"/>
                </a:solidFill>
              </a:rPr>
              <a:t>, Sa=classical bulges, S0=both?</a:t>
            </a:r>
          </a:p>
          <a:p>
            <a:pPr lvl="1"/>
            <a:r>
              <a:rPr lang="en-US" sz="1800" dirty="0" err="1" smtClean="0">
                <a:solidFill>
                  <a:srgbClr val="C0504D"/>
                </a:solidFill>
              </a:rPr>
              <a:t>Sbc</a:t>
            </a:r>
            <a:r>
              <a:rPr lang="en-US" sz="1800" dirty="0" smtClean="0">
                <a:solidFill>
                  <a:srgbClr val="C0504D"/>
                </a:solidFill>
              </a:rPr>
              <a:t>=</a:t>
            </a:r>
            <a:r>
              <a:rPr lang="en-US" sz="1800" dirty="0" err="1" smtClean="0">
                <a:solidFill>
                  <a:srgbClr val="C0504D"/>
                </a:solidFill>
              </a:rPr>
              <a:t>pbulge</a:t>
            </a:r>
            <a:r>
              <a:rPr lang="en-US" sz="1800" dirty="0" smtClean="0">
                <a:solidFill>
                  <a:srgbClr val="C0504D"/>
                </a:solidFill>
              </a:rPr>
              <a:t> dominant, Sa=classical bulge dominant, S0=either</a:t>
            </a:r>
          </a:p>
          <a:p>
            <a:r>
              <a:rPr lang="en-US" sz="2400" dirty="0" smtClean="0"/>
              <a:t>Structure is strongly wavelength and inclination dependent:</a:t>
            </a:r>
          </a:p>
          <a:p>
            <a:pPr lvl="1"/>
            <a:r>
              <a:rPr lang="en-US" sz="1800" dirty="0" smtClean="0">
                <a:solidFill>
                  <a:srgbClr val="C0504D"/>
                </a:solidFill>
              </a:rPr>
              <a:t>What wavelength do we fit in?</a:t>
            </a:r>
          </a:p>
          <a:p>
            <a:pPr lvl="1"/>
            <a:r>
              <a:rPr lang="en-US" sz="1800" dirty="0" smtClean="0">
                <a:solidFill>
                  <a:srgbClr val="C0504D"/>
                </a:solidFill>
              </a:rPr>
              <a:t>Simultaneous wavelength fitting: GALFIT-M/MEGAMORPH </a:t>
            </a:r>
          </a:p>
          <a:p>
            <a:pPr lvl="1"/>
            <a:r>
              <a:rPr lang="en-US" sz="1800" dirty="0" smtClean="0">
                <a:solidFill>
                  <a:srgbClr val="C0504D"/>
                </a:solidFill>
              </a:rPr>
              <a:t>Build stellar mass maps?</a:t>
            </a:r>
          </a:p>
        </p:txBody>
      </p:sp>
    </p:spTree>
    <p:extLst>
      <p:ext uri="{BB962C8B-B14F-4D97-AF65-F5344CB8AC3E}">
        <p14:creationId xmlns:p14="http://schemas.microsoft.com/office/powerpoint/2010/main" val="123975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448809" y="-12700"/>
            <a:ext cx="6494346" cy="10866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FF00"/>
                </a:solidFill>
              </a:rPr>
              <a:t>WAVES: Euclid + SKA + Spec z’s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big-wav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448809" cy="1086606"/>
          </a:xfrm>
          <a:prstGeom prst="rect">
            <a:avLst/>
          </a:prstGeom>
        </p:spPr>
      </p:pic>
      <p:pic>
        <p:nvPicPr>
          <p:cNvPr id="7" name="Picture 6" descr="waves_vector_illustrations_graphic_art_sea_1920x1200_485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5063" y="0"/>
            <a:ext cx="1648937" cy="1086606"/>
          </a:xfrm>
          <a:prstGeom prst="rect">
            <a:avLst/>
          </a:prstGeom>
        </p:spPr>
      </p:pic>
      <p:pic>
        <p:nvPicPr>
          <p:cNvPr id="9" name="Picture 8" descr="Screen shot 2013-08-22 at 8.11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23" y="1562099"/>
            <a:ext cx="4254019" cy="3233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55800" y="1563130"/>
            <a:ext cx="12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SDSS ~ 1.5’’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6735" y="3182437"/>
            <a:ext cx="165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HST/ACS ~ 0.1’’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87295" y="1562099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VST ~ 0.75’’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8493" y="3093537"/>
            <a:ext cx="150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EUCLID ~ 0.2’’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6" name="Picture 15" descr="siz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3" y="1549399"/>
            <a:ext cx="4336357" cy="3763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632" y="5586968"/>
            <a:ext cx="8929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With Euclid bulge-disk decomposition viable to any distance/era if S/N good enough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54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660867-A273-E24E-A019-A5173ACEE1F1}" type="slidenum">
              <a:rPr lang="en-US" sz="1200">
                <a:solidFill>
                  <a:srgbClr val="898989"/>
                </a:solidFill>
              </a:rPr>
              <a:pPr eaLnBrk="1" hangingPunct="1"/>
              <a:t>66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7346" name="TextBox 4"/>
          <p:cNvSpPr txBox="1">
            <a:spLocks noChangeArrowheads="1"/>
          </p:cNvSpPr>
          <p:nvPr/>
        </p:nvSpPr>
        <p:spPr bwMode="auto">
          <a:xfrm>
            <a:off x="1778000" y="449263"/>
            <a:ext cx="69723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/>
              <a:t>GAMA:VST observations underway</a:t>
            </a:r>
            <a:endParaRPr lang="en-US" sz="3200" dirty="0"/>
          </a:p>
        </p:txBody>
      </p:sp>
      <p:pic>
        <p:nvPicPr>
          <p:cNvPr id="57347" name="Picture 8" descr="sdss_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0813" y="2643187"/>
            <a:ext cx="434340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9" descr="vst_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52107" y="2602706"/>
            <a:ext cx="434340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10"/>
          <p:cNvSpPr txBox="1">
            <a:spLocks noChangeArrowheads="1"/>
          </p:cNvSpPr>
          <p:nvPr/>
        </p:nvSpPr>
        <p:spPr bwMode="auto">
          <a:xfrm>
            <a:off x="3025775" y="1390650"/>
            <a:ext cx="2932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Imaging resolution &amp; depth</a:t>
            </a:r>
          </a:p>
          <a:p>
            <a:pPr eaLnBrk="1" hangingPunct="1"/>
            <a:r>
              <a:rPr lang="en-US" sz="1800"/>
              <a:t>1.5’’ </a:t>
            </a:r>
            <a:r>
              <a:rPr lang="en-US" sz="1800">
                <a:sym typeface="Wingdings" charset="0"/>
              </a:rPr>
              <a:t> 0.7’’, r ~22  r~24</a:t>
            </a:r>
            <a:endParaRPr lang="en-US" sz="1800"/>
          </a:p>
        </p:txBody>
      </p:sp>
      <p:sp>
        <p:nvSpPr>
          <p:cNvPr id="57350" name="TextBox 11"/>
          <p:cNvSpPr txBox="1">
            <a:spLocks noChangeArrowheads="1"/>
          </p:cNvSpPr>
          <p:nvPr/>
        </p:nvSpPr>
        <p:spPr bwMode="auto">
          <a:xfrm>
            <a:off x="1697038" y="2420938"/>
            <a:ext cx="5607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SDSS r band                                    VST KIDS r band</a:t>
            </a:r>
          </a:p>
        </p:txBody>
      </p:sp>
    </p:spTree>
    <p:extLst>
      <p:ext uri="{BB962C8B-B14F-4D97-AF65-F5344CB8AC3E}">
        <p14:creationId xmlns:p14="http://schemas.microsoft.com/office/powerpoint/2010/main" val="36518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VST data will go 2 </a:t>
            </a:r>
            <a:r>
              <a:rPr lang="en-US" dirty="0" err="1" smtClean="0"/>
              <a:t>mags</a:t>
            </a:r>
            <a:r>
              <a:rPr lang="en-US" dirty="0" smtClean="0"/>
              <a:t>/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arcsec</a:t>
            </a:r>
            <a:r>
              <a:rPr lang="en-US" dirty="0" smtClean="0"/>
              <a:t> deeper</a:t>
            </a:r>
            <a:endParaRPr lang="en-US" dirty="0"/>
          </a:p>
        </p:txBody>
      </p:sp>
      <p:pic>
        <p:nvPicPr>
          <p:cNvPr id="4" name="Picture 3" descr="bbdplot_sdss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00" y="205243"/>
            <a:ext cx="5299364" cy="6858000"/>
          </a:xfrm>
          <a:prstGeom prst="rect">
            <a:avLst/>
          </a:prstGeom>
        </p:spPr>
      </p:pic>
      <p:pic>
        <p:nvPicPr>
          <p:cNvPr id="5" name="Picture 4" descr="bbdplot_vst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69" y="205243"/>
            <a:ext cx="5299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9742" y="1621615"/>
            <a:ext cx="1920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Data</a:t>
            </a:r>
          </a:p>
          <a:p>
            <a:r>
              <a:rPr lang="en-US" dirty="0" smtClean="0"/>
              <a:t>+ SDSS boundaries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53789" y="1667782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SDSS Data</a:t>
            </a:r>
          </a:p>
          <a:p>
            <a:r>
              <a:rPr lang="en-US" dirty="0" smtClean="0"/>
              <a:t>+ VST boundaries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82" y="162320"/>
            <a:ext cx="8728574" cy="987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Wavelength dependence of size and </a:t>
            </a:r>
            <a:r>
              <a:rPr lang="en-US" dirty="0" err="1" smtClean="0"/>
              <a:t>Sersic</a:t>
            </a:r>
            <a:r>
              <a:rPr lang="en-US" dirty="0" smtClean="0"/>
              <a:t> index?</a:t>
            </a:r>
            <a:endParaRPr lang="en-US" dirty="0"/>
          </a:p>
        </p:txBody>
      </p:sp>
      <p:pic>
        <p:nvPicPr>
          <p:cNvPr id="3" name="Picture 2" descr="G1066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100"/>
            <a:ext cx="3771900" cy="5059476"/>
          </a:xfrm>
          <a:prstGeom prst="rect">
            <a:avLst/>
          </a:prstGeom>
        </p:spPr>
      </p:pic>
      <p:pic>
        <p:nvPicPr>
          <p:cNvPr id="5" name="Picture 4" descr="G484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1" y="1308099"/>
            <a:ext cx="3796360" cy="507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8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8813799" cy="11430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ASKAP data is coming…</a:t>
            </a:r>
            <a:endParaRPr lang="en-GB" sz="28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0" name="Picture 1028" descr="C:\My Documents\SPD\Lectures\AS1001\m81optic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37099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029" descr="C:\My Documents\SPD\Lectures\AS1001\M81RADI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875"/>
            <a:ext cx="376396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1030"/>
          <p:cNvSpPr txBox="1">
            <a:spLocks noChangeArrowheads="1"/>
          </p:cNvSpPr>
          <p:nvPr/>
        </p:nvSpPr>
        <p:spPr bwMode="auto">
          <a:xfrm>
            <a:off x="1600200" y="1981200"/>
            <a:ext cx="760413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</a:rPr>
              <a:t>M82</a:t>
            </a:r>
          </a:p>
        </p:txBody>
      </p:sp>
      <p:sp>
        <p:nvSpPr>
          <p:cNvPr id="32773" name="Text Box 1031"/>
          <p:cNvSpPr txBox="1">
            <a:spLocks noChangeArrowheads="1"/>
          </p:cNvSpPr>
          <p:nvPr/>
        </p:nvSpPr>
        <p:spPr bwMode="auto">
          <a:xfrm>
            <a:off x="846138" y="5334000"/>
            <a:ext cx="1514475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</a:rPr>
              <a:t>NGC 3077</a:t>
            </a:r>
          </a:p>
        </p:txBody>
      </p:sp>
      <p:sp>
        <p:nvSpPr>
          <p:cNvPr id="32774" name="Text Box 1033"/>
          <p:cNvSpPr txBox="1">
            <a:spLocks noChangeArrowheads="1"/>
          </p:cNvSpPr>
          <p:nvPr/>
        </p:nvSpPr>
        <p:spPr bwMode="auto">
          <a:xfrm>
            <a:off x="1905000" y="3733800"/>
            <a:ext cx="760413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2"/>
                </a:solidFill>
              </a:rPr>
              <a:t>M81</a:t>
            </a:r>
          </a:p>
        </p:txBody>
      </p:sp>
      <p:sp>
        <p:nvSpPr>
          <p:cNvPr id="32775" name="TextBox 3"/>
          <p:cNvSpPr txBox="1">
            <a:spLocks noChangeArrowheads="1"/>
          </p:cNvSpPr>
          <p:nvPr/>
        </p:nvSpPr>
        <p:spPr bwMode="auto">
          <a:xfrm>
            <a:off x="609600" y="6073775"/>
            <a:ext cx="794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Optical  data (stars)        Radio data (hydrogen)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031" y="26323"/>
            <a:ext cx="1104900" cy="108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0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4400" y="242668"/>
            <a:ext cx="4929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Energy output of galaxies</a:t>
            </a:r>
            <a:endParaRPr lang="en-US" sz="3600" dirty="0">
              <a:latin typeface="+mj-lt"/>
            </a:endParaRPr>
          </a:p>
        </p:txBody>
      </p:sp>
      <p:pic>
        <p:nvPicPr>
          <p:cNvPr id="3" name="Picture 2" descr="Screen shot 2013-11-06 at 3.10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94826"/>
            <a:ext cx="5334000" cy="2243774"/>
          </a:xfrm>
          <a:prstGeom prst="rect">
            <a:avLst/>
          </a:prstGeom>
        </p:spPr>
      </p:pic>
      <p:pic>
        <p:nvPicPr>
          <p:cNvPr id="5" name="Picture 4" descr="G1066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0" y="2298700"/>
            <a:ext cx="2977078" cy="3993334"/>
          </a:xfrm>
          <a:prstGeom prst="rect">
            <a:avLst/>
          </a:prstGeom>
        </p:spPr>
      </p:pic>
      <p:pic>
        <p:nvPicPr>
          <p:cNvPr id="7" name="Picture 6" descr="Screen shot 2013-11-15 at 3.32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038600"/>
            <a:ext cx="4750294" cy="22534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431" y="1379327"/>
            <a:ext cx="2880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 band photometry</a:t>
            </a:r>
          </a:p>
          <a:p>
            <a:r>
              <a:rPr lang="en-US" sz="2400" dirty="0" smtClean="0"/>
              <a:t>FUV-Opt-NIR-MIR-FIR</a:t>
            </a:r>
            <a:endParaRPr lang="en-US" sz="2400" dirty="0"/>
          </a:p>
        </p:txBody>
      </p:sp>
      <p:pic>
        <p:nvPicPr>
          <p:cNvPr id="8" name="Picture 7" descr="GAMA_Logo_4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3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2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Morphological transformation?</a:t>
            </a:r>
            <a:endParaRPr lang="en-US" dirty="0"/>
          </a:p>
        </p:txBody>
      </p:sp>
      <p:pic>
        <p:nvPicPr>
          <p:cNvPr id="4" name="Picture 3" descr="driver_fig3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1450"/>
            <a:ext cx="80772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58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Pseudo-bulges and classical bulges</a:t>
            </a:r>
            <a:endParaRPr lang="en-US" dirty="0"/>
          </a:p>
        </p:txBody>
      </p:sp>
      <p:pic>
        <p:nvPicPr>
          <p:cNvPr id="4" name="Picture 3" descr="Screen shot 2013-11-16 at 3.37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43" y="1333500"/>
            <a:ext cx="4737057" cy="4610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0199" y="5943600"/>
            <a:ext cx="213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Fabricius</a:t>
            </a:r>
            <a:r>
              <a:rPr lang="en-US" dirty="0" smtClean="0"/>
              <a:t> et al (2012)</a:t>
            </a:r>
            <a:endParaRPr lang="en-US" dirty="0"/>
          </a:p>
        </p:txBody>
      </p:sp>
      <p:pic>
        <p:nvPicPr>
          <p:cNvPr id="6" name="Picture 5" descr="Screen shot 2013-11-16 at 3.41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3" y="3846294"/>
            <a:ext cx="4203700" cy="2325905"/>
          </a:xfrm>
          <a:prstGeom prst="rect">
            <a:avLst/>
          </a:prstGeom>
        </p:spPr>
      </p:pic>
      <p:pic>
        <p:nvPicPr>
          <p:cNvPr id="7" name="Picture 6" descr="Screen shot 2013-11-16 at 3.41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816100"/>
            <a:ext cx="2311400" cy="2188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1827" y="1446768"/>
            <a:ext cx="2201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Drory</a:t>
            </a:r>
            <a:r>
              <a:rPr lang="en-US" dirty="0" smtClean="0"/>
              <a:t> &amp; Fisher (2007)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7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</a:t>
            </a:r>
            <a:r>
              <a:rPr lang="en-US" dirty="0" err="1" smtClean="0"/>
              <a:t>Es</a:t>
            </a:r>
            <a:r>
              <a:rPr lang="en-US" dirty="0" smtClean="0"/>
              <a:t> naked bulges gone fat?</a:t>
            </a:r>
            <a:endParaRPr lang="en-US" dirty="0"/>
          </a:p>
        </p:txBody>
      </p:sp>
      <p:pic>
        <p:nvPicPr>
          <p:cNvPr id="4" name="Picture 3" descr="Screen shot 2013-11-16 at 3.45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435100"/>
            <a:ext cx="5918200" cy="4454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5200" y="1698660"/>
            <a:ext cx="154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Gadotti</a:t>
            </a:r>
            <a:r>
              <a:rPr lang="en-US" dirty="0" smtClean="0"/>
              <a:t> (2009)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45200" y="2844800"/>
            <a:ext cx="2948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 poster by Lange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08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4200" y="241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Mass size relation of spheroids and discs</a:t>
            </a:r>
            <a:endParaRPr lang="en-US" dirty="0"/>
          </a:p>
        </p:txBody>
      </p:sp>
      <p:pic>
        <p:nvPicPr>
          <p:cNvPr id="2" name="Picture 1" descr="Screen shot 2013-09-03 at 10.14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338"/>
            <a:ext cx="9144000" cy="4473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77100" y="5939875"/>
            <a:ext cx="185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Lange et al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4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ves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60" y="673100"/>
            <a:ext cx="4932796" cy="6383618"/>
          </a:xfrm>
          <a:prstGeom prst="rect">
            <a:avLst/>
          </a:prstGeom>
        </p:spPr>
      </p:pic>
      <p:pic>
        <p:nvPicPr>
          <p:cNvPr id="3" name="Picture 2" descr="compare-surveys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23" y="-12700"/>
            <a:ext cx="5309177" cy="6870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216" y="5420386"/>
            <a:ext cx="8998226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DEEP: Bridge the z=0.2 to 1.0 gap: 1.2 million galaxies, 50,000 groups, 5,000 filaments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WIDE: Survey the dwarf domain: 0.8 million galaxies, 50,000 low mass groups, 5,000 filaments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337300" y="1968500"/>
            <a:ext cx="825500" cy="279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34200" y="2578100"/>
            <a:ext cx="838200" cy="2603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big-wav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448809" cy="1086606"/>
          </a:xfrm>
          <a:prstGeom prst="rect">
            <a:avLst/>
          </a:prstGeom>
        </p:spPr>
      </p:pic>
      <p:pic>
        <p:nvPicPr>
          <p:cNvPr id="13" name="Picture 12" descr="waves_vector_illustrations_graphic_art_sea_1920x1200_4856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5063" y="0"/>
            <a:ext cx="1648937" cy="108660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278054" y="-12700"/>
            <a:ext cx="6494346" cy="108660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FF00"/>
                </a:solidFill>
              </a:rPr>
              <a:t>WAVES in context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2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08" y="-12700"/>
            <a:ext cx="6577592" cy="1073906"/>
          </a:xfrm>
        </p:spPr>
        <p:txBody>
          <a:bodyPr/>
          <a:lstStyle/>
          <a:p>
            <a:r>
              <a:rPr lang="en-US" dirty="0" smtClean="0"/>
              <a:t>Synergy: JWST</a:t>
            </a:r>
            <a:endParaRPr lang="en-US" dirty="0"/>
          </a:p>
        </p:txBody>
      </p:sp>
      <p:pic>
        <p:nvPicPr>
          <p:cNvPr id="5" name="Picture 4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-12700"/>
            <a:ext cx="1117600" cy="111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379344"/>
            <a:ext cx="5728795" cy="43333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528" y="5912718"/>
            <a:ext cx="8954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z</a:t>
            </a:r>
            <a:r>
              <a:rPr lang="en-US" sz="2000" dirty="0" smtClean="0"/>
              <a:t>~0.7 compact groups are the best foreground lenses to probe the z&gt;10-12 Universe</a:t>
            </a:r>
          </a:p>
        </p:txBody>
      </p:sp>
      <p:pic>
        <p:nvPicPr>
          <p:cNvPr id="6" name="Picture 5" descr="big-wav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1448809" cy="108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3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581" y="1320429"/>
            <a:ext cx="8728575" cy="4825743"/>
          </a:xfrm>
        </p:spPr>
        <p:txBody>
          <a:bodyPr>
            <a:noAutofit/>
          </a:bodyPr>
          <a:lstStyle/>
          <a:p>
            <a:r>
              <a:rPr lang="en-US" sz="1800" dirty="0" smtClean="0"/>
              <a:t>Which components are primary and which secondary?</a:t>
            </a:r>
          </a:p>
          <a:p>
            <a:pPr lvl="1"/>
            <a:r>
              <a:rPr lang="en-US" sz="1400" dirty="0" smtClean="0">
                <a:solidFill>
                  <a:schemeClr val="accent2"/>
                </a:solidFill>
              </a:rPr>
              <a:t>Primary: Spheroid, disc, nucleus?</a:t>
            </a:r>
          </a:p>
          <a:p>
            <a:pPr lvl="1"/>
            <a:r>
              <a:rPr lang="en-US" sz="1400" dirty="0" smtClean="0">
                <a:solidFill>
                  <a:schemeClr val="accent2"/>
                </a:solidFill>
              </a:rPr>
              <a:t>Secondary: Pseudo-bulges, bars, rings?</a:t>
            </a:r>
          </a:p>
          <a:p>
            <a:r>
              <a:rPr lang="en-US" sz="1800" dirty="0" smtClean="0"/>
              <a:t>How do we decide how many components to fit?</a:t>
            </a:r>
          </a:p>
          <a:p>
            <a:pPr lvl="1"/>
            <a:r>
              <a:rPr lang="en-US" sz="1400" dirty="0" smtClean="0">
                <a:solidFill>
                  <a:srgbClr val="C0504D"/>
                </a:solidFill>
              </a:rPr>
              <a:t>AIC, BIC reduced </a:t>
            </a:r>
            <a:r>
              <a:rPr lang="en-US" sz="1400" dirty="0" smtClean="0">
                <a:solidFill>
                  <a:srgbClr val="C0504D"/>
                </a:solidFill>
                <a:latin typeface="Symbol" charset="2"/>
                <a:cs typeface="Symbol" charset="2"/>
              </a:rPr>
              <a:t>c</a:t>
            </a:r>
            <a:r>
              <a:rPr lang="en-US" sz="1400" baseline="30000" dirty="0" smtClean="0">
                <a:solidFill>
                  <a:srgbClr val="C0504D"/>
                </a:solidFill>
              </a:rPr>
              <a:t>2</a:t>
            </a:r>
            <a:r>
              <a:rPr lang="en-US" sz="1400" dirty="0" smtClean="0">
                <a:solidFill>
                  <a:srgbClr val="C0504D"/>
                </a:solidFill>
              </a:rPr>
              <a:t>, eyeball over-ride?</a:t>
            </a:r>
            <a:endParaRPr lang="en-US" sz="1400" baseline="30000" dirty="0" smtClean="0">
              <a:solidFill>
                <a:srgbClr val="C0504D"/>
              </a:solidFill>
            </a:endParaRPr>
          </a:p>
          <a:p>
            <a:pPr lvl="1"/>
            <a:r>
              <a:rPr lang="en-US" sz="1400" dirty="0" smtClean="0">
                <a:solidFill>
                  <a:srgbClr val="C0504D"/>
                </a:solidFill>
              </a:rPr>
              <a:t>But can we ever distinguish </a:t>
            </a:r>
            <a:r>
              <a:rPr lang="en-US" sz="1400" dirty="0" err="1" smtClean="0">
                <a:solidFill>
                  <a:srgbClr val="C0504D"/>
                </a:solidFill>
              </a:rPr>
              <a:t>Es</a:t>
            </a:r>
            <a:r>
              <a:rPr lang="en-US" sz="1400" dirty="0" smtClean="0">
                <a:solidFill>
                  <a:srgbClr val="C0504D"/>
                </a:solidFill>
              </a:rPr>
              <a:t> from S0s without dynamical info</a:t>
            </a:r>
          </a:p>
          <a:p>
            <a:r>
              <a:rPr lang="en-US" sz="1800" dirty="0" smtClean="0"/>
              <a:t>Do we detect bulges or bulge complexes</a:t>
            </a:r>
          </a:p>
          <a:p>
            <a:pPr lvl="1"/>
            <a:r>
              <a:rPr lang="en-US" sz="1400" dirty="0" err="1" smtClean="0">
                <a:solidFill>
                  <a:srgbClr val="C0504D"/>
                </a:solidFill>
              </a:rPr>
              <a:t>Sbc</a:t>
            </a:r>
            <a:r>
              <a:rPr lang="en-US" sz="1400" dirty="0" smtClean="0">
                <a:solidFill>
                  <a:srgbClr val="C0504D"/>
                </a:solidFill>
              </a:rPr>
              <a:t>=</a:t>
            </a:r>
            <a:r>
              <a:rPr lang="en-US" sz="1400" dirty="0" err="1" smtClean="0">
                <a:solidFill>
                  <a:srgbClr val="C0504D"/>
                </a:solidFill>
              </a:rPr>
              <a:t>pbulges</a:t>
            </a:r>
            <a:r>
              <a:rPr lang="en-US" sz="1400" dirty="0" smtClean="0">
                <a:solidFill>
                  <a:srgbClr val="C0504D"/>
                </a:solidFill>
              </a:rPr>
              <a:t>, Sa=classical bulges, S0=both?</a:t>
            </a:r>
          </a:p>
          <a:p>
            <a:pPr lvl="1"/>
            <a:r>
              <a:rPr lang="en-US" sz="1400" dirty="0" err="1" smtClean="0">
                <a:solidFill>
                  <a:srgbClr val="C0504D"/>
                </a:solidFill>
              </a:rPr>
              <a:t>Sbc</a:t>
            </a:r>
            <a:r>
              <a:rPr lang="en-US" sz="1400" dirty="0" smtClean="0">
                <a:solidFill>
                  <a:srgbClr val="C0504D"/>
                </a:solidFill>
              </a:rPr>
              <a:t>=</a:t>
            </a:r>
            <a:r>
              <a:rPr lang="en-US" sz="1400" dirty="0" err="1" smtClean="0">
                <a:solidFill>
                  <a:srgbClr val="C0504D"/>
                </a:solidFill>
              </a:rPr>
              <a:t>pbulge</a:t>
            </a:r>
            <a:r>
              <a:rPr lang="en-US" sz="1400" dirty="0" smtClean="0">
                <a:solidFill>
                  <a:srgbClr val="C0504D"/>
                </a:solidFill>
              </a:rPr>
              <a:t> dominant, Sa=classical bulge dominant, S0=either</a:t>
            </a:r>
          </a:p>
          <a:p>
            <a:r>
              <a:rPr lang="en-US" sz="1800" dirty="0" smtClean="0"/>
              <a:t>How does the presence of a bulge bias detectability</a:t>
            </a:r>
          </a:p>
          <a:p>
            <a:pPr lvl="1"/>
            <a:r>
              <a:rPr lang="en-US" sz="1400" dirty="0" smtClean="0">
                <a:solidFill>
                  <a:srgbClr val="C0504D"/>
                </a:solidFill>
              </a:rPr>
              <a:t>LSBG discs more readily detectable if surrounding a bulge (Malin1)</a:t>
            </a:r>
          </a:p>
          <a:p>
            <a:r>
              <a:rPr lang="en-US" sz="1800" dirty="0" smtClean="0"/>
              <a:t>Structure is strongly wavelength and inclination dependent</a:t>
            </a:r>
          </a:p>
          <a:p>
            <a:pPr lvl="1"/>
            <a:r>
              <a:rPr lang="en-US" sz="1400" dirty="0" smtClean="0">
                <a:solidFill>
                  <a:srgbClr val="C0504D"/>
                </a:solidFill>
              </a:rPr>
              <a:t>What wavelength do we fit?</a:t>
            </a:r>
          </a:p>
          <a:p>
            <a:pPr lvl="1"/>
            <a:r>
              <a:rPr lang="en-US" sz="1400" dirty="0" smtClean="0">
                <a:solidFill>
                  <a:srgbClr val="C0504D"/>
                </a:solidFill>
              </a:rPr>
              <a:t>Simultaneous wavelength fitting: GALFIT-M/MEGAMORPH </a:t>
            </a:r>
          </a:p>
          <a:p>
            <a:pPr lvl="1"/>
            <a:r>
              <a:rPr lang="en-US" sz="1400" dirty="0" smtClean="0">
                <a:solidFill>
                  <a:srgbClr val="C0504D"/>
                </a:solidFill>
              </a:rPr>
              <a:t>Build stellar mass maps?</a:t>
            </a:r>
          </a:p>
          <a:p>
            <a:r>
              <a:rPr lang="en-US" sz="1800" dirty="0" smtClean="0"/>
              <a:t>At high-z galaxies no longer consistent with B+D</a:t>
            </a:r>
          </a:p>
          <a:p>
            <a:pPr lvl="1"/>
            <a:r>
              <a:rPr lang="en-US" sz="1400" dirty="0" smtClean="0">
                <a:solidFill>
                  <a:srgbClr val="C0504D"/>
                </a:solidFill>
              </a:rPr>
              <a:t>Multiple clump/</a:t>
            </a:r>
            <a:r>
              <a:rPr lang="en-US" sz="1400" dirty="0" err="1" smtClean="0">
                <a:solidFill>
                  <a:srgbClr val="C0504D"/>
                </a:solidFill>
              </a:rPr>
              <a:t>nodule+disc</a:t>
            </a:r>
            <a:r>
              <a:rPr lang="en-US" sz="1400" dirty="0">
                <a:solidFill>
                  <a:srgbClr val="C0504D"/>
                </a:solidFill>
              </a:rPr>
              <a:t> </a:t>
            </a:r>
            <a:r>
              <a:rPr lang="en-US" sz="1400" dirty="0" smtClean="0">
                <a:solidFill>
                  <a:srgbClr val="C0504D"/>
                </a:solidFill>
              </a:rPr>
              <a:t>model</a:t>
            </a:r>
            <a:endParaRPr lang="en-US" sz="14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6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/>
          <p:nvPr/>
        </p:nvSpPr>
        <p:spPr>
          <a:xfrm>
            <a:off x="-14307" y="76200"/>
            <a:ext cx="1228966" cy="9830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1066" name="Shape 1066"/>
          <p:cNvSpPr/>
          <p:nvPr/>
        </p:nvSpPr>
        <p:spPr>
          <a:xfrm>
            <a:off x="8178450" y="59574"/>
            <a:ext cx="908049" cy="95250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sp>
      <p:sp>
        <p:nvSpPr>
          <p:cNvPr id="1067" name="Shape 1067"/>
          <p:cNvSpPr txBox="1">
            <a:spLocks noGrp="1"/>
          </p:cNvSpPr>
          <p:nvPr>
            <p:ph type="title" idx="4294967295"/>
          </p:nvPr>
        </p:nvSpPr>
        <p:spPr>
          <a:xfrm>
            <a:off x="1365300" y="135774"/>
            <a:ext cx="6413399" cy="7859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buClr>
                <a:srgbClr val="000000"/>
              </a:buClr>
              <a:buSzPct val="25000"/>
              <a:buFont typeface="Verdana"/>
              <a:buNone/>
            </a:pPr>
            <a:r>
              <a:rPr lang="en-GB" b="0">
                <a:solidFill>
                  <a:srgbClr val="434343"/>
                </a:solidFill>
              </a:rPr>
              <a:t>High-Redshift Modelling</a:t>
            </a:r>
          </a:p>
        </p:txBody>
      </p:sp>
      <p:sp>
        <p:nvSpPr>
          <p:cNvPr id="1068" name="Shape 1068"/>
          <p:cNvSpPr/>
          <p:nvPr/>
        </p:nvSpPr>
        <p:spPr>
          <a:xfrm>
            <a:off x="0" y="1343025"/>
            <a:ext cx="9144000" cy="386715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</p:sp>
      <p:sp>
        <p:nvSpPr>
          <p:cNvPr id="1069" name="Shape 1069"/>
          <p:cNvSpPr txBox="1"/>
          <p:nvPr/>
        </p:nvSpPr>
        <p:spPr>
          <a:xfrm>
            <a:off x="460375" y="5284787"/>
            <a:ext cx="8207400" cy="84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GB" sz="2400" b="0" i="0" u="none" strike="noStrike" cap="none" baseline="0">
                <a:solidFill>
                  <a:srgbClr val="434343"/>
                </a:solidFill>
              </a:rPr>
              <a:t>Bulge-Disk decomposition essential for a full understanding of galaxy structure and mass breakdown</a:t>
            </a:r>
          </a:p>
        </p:txBody>
      </p:sp>
      <p:sp>
        <p:nvSpPr>
          <p:cNvPr id="1070" name="Shape 1070"/>
          <p:cNvSpPr txBox="1">
            <a:spLocks noGrp="1"/>
          </p:cNvSpPr>
          <p:nvPr>
            <p:ph type="body" idx="1"/>
          </p:nvPr>
        </p:nvSpPr>
        <p:spPr>
          <a:xfrm>
            <a:off x="76425" y="6444200"/>
            <a:ext cx="2522099" cy="40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buClr>
                <a:srgbClr val="000000"/>
              </a:buClr>
              <a:buSzPct val="91666"/>
              <a:buFont typeface="Arial"/>
              <a:buNone/>
            </a:pPr>
            <a:r>
              <a:rPr lang="en-GB" sz="1200">
                <a:solidFill>
                  <a:srgbClr val="434343"/>
                </a:solidFill>
              </a:rPr>
              <a:t>Wednesday 17 April 2013</a:t>
            </a:r>
          </a:p>
        </p:txBody>
      </p:sp>
      <p:sp>
        <p:nvSpPr>
          <p:cNvPr id="1071" name="Shape 1071"/>
          <p:cNvSpPr txBox="1">
            <a:spLocks noGrp="1"/>
          </p:cNvSpPr>
          <p:nvPr>
            <p:ph type="body" idx="4294967295"/>
          </p:nvPr>
        </p:nvSpPr>
        <p:spPr>
          <a:xfrm>
            <a:off x="3567750" y="6444200"/>
            <a:ext cx="2008499" cy="40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rgbClr val="000000"/>
              </a:buClr>
              <a:buSzPct val="91666"/>
              <a:buFont typeface="Arial"/>
              <a:buNone/>
            </a:pPr>
            <a:r>
              <a:rPr lang="en-GB" sz="1200">
                <a:solidFill>
                  <a:srgbClr val="434343"/>
                </a:solidFill>
              </a:rPr>
              <a:t>Lee Kelvin</a:t>
            </a:r>
          </a:p>
        </p:txBody>
      </p:sp>
      <p:sp>
        <p:nvSpPr>
          <p:cNvPr id="1072" name="Shape 1072"/>
          <p:cNvSpPr txBox="1">
            <a:spLocks noGrp="1"/>
          </p:cNvSpPr>
          <p:nvPr>
            <p:ph type="body" idx="4294967295"/>
          </p:nvPr>
        </p:nvSpPr>
        <p:spPr>
          <a:xfrm>
            <a:off x="7054175" y="6444200"/>
            <a:ext cx="2008499" cy="40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buClr>
                <a:srgbClr val="000000"/>
              </a:buClr>
              <a:buSzPct val="91666"/>
              <a:buFont typeface="Arial"/>
              <a:buNone/>
            </a:pPr>
            <a:r>
              <a:rPr lang="en-GB" sz="1200">
                <a:solidFill>
                  <a:srgbClr val="434343"/>
                </a:solidFill>
              </a:rPr>
              <a:t>University of Innsbruck</a:t>
            </a:r>
          </a:p>
        </p:txBody>
      </p:sp>
    </p:spTree>
    <p:extLst>
      <p:ext uri="{BB962C8B-B14F-4D97-AF65-F5344CB8AC3E}">
        <p14:creationId xmlns:p14="http://schemas.microsoft.com/office/powerpoint/2010/main" val="15939887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000" y="-140968"/>
            <a:ext cx="7353300" cy="914400"/>
          </a:xfrm>
        </p:spPr>
        <p:txBody>
          <a:bodyPr/>
          <a:lstStyle/>
          <a:p>
            <a:r>
              <a:rPr lang="en-US" dirty="0" smtClean="0"/>
              <a:t>Structures &amp; Processes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1905000"/>
            <a:ext cx="2173241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Nucleus</a:t>
            </a:r>
          </a:p>
          <a:p>
            <a:pPr algn="ctr"/>
            <a:r>
              <a:rPr lang="en-US" sz="2800" dirty="0" smtClean="0"/>
              <a:t>Bulge</a:t>
            </a:r>
          </a:p>
          <a:p>
            <a:pPr algn="ctr"/>
            <a:r>
              <a:rPr lang="en-US" sz="2800" dirty="0" smtClean="0"/>
              <a:t>Pseudo-bulge</a:t>
            </a:r>
          </a:p>
          <a:p>
            <a:pPr algn="ctr"/>
            <a:r>
              <a:rPr lang="en-US" sz="2800" dirty="0" smtClean="0"/>
              <a:t>Thick Disc</a:t>
            </a:r>
          </a:p>
          <a:p>
            <a:pPr algn="ctr"/>
            <a:r>
              <a:rPr lang="en-US" sz="2800" dirty="0" smtClean="0"/>
              <a:t>Thin Disc(s)</a:t>
            </a:r>
          </a:p>
          <a:p>
            <a:pPr algn="ctr"/>
            <a:r>
              <a:rPr lang="en-US" sz="2800" dirty="0" smtClean="0"/>
              <a:t>Bar</a:t>
            </a:r>
          </a:p>
          <a:p>
            <a:pPr algn="ctr"/>
            <a:r>
              <a:rPr lang="en-US" sz="2800" dirty="0" smtClean="0"/>
              <a:t>Ring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91774" y="540039"/>
            <a:ext cx="2344362" cy="6370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Collapse (low-w)</a:t>
            </a:r>
          </a:p>
          <a:p>
            <a:pPr algn="ctr"/>
            <a:r>
              <a:rPr lang="en-US" sz="2400" dirty="0" smtClean="0"/>
              <a:t>Collapse (high-w)</a:t>
            </a:r>
          </a:p>
          <a:p>
            <a:pPr algn="ctr"/>
            <a:r>
              <a:rPr lang="en-US" sz="2400" dirty="0" smtClean="0"/>
              <a:t>AGN</a:t>
            </a:r>
          </a:p>
          <a:p>
            <a:pPr algn="ctr"/>
            <a:r>
              <a:rPr lang="en-US" sz="2400" dirty="0" smtClean="0"/>
              <a:t>Dry mergers</a:t>
            </a:r>
          </a:p>
          <a:p>
            <a:pPr algn="ctr"/>
            <a:r>
              <a:rPr lang="en-US" sz="2400" dirty="0" smtClean="0"/>
              <a:t>Wet mergers</a:t>
            </a:r>
          </a:p>
          <a:p>
            <a:pPr algn="ctr"/>
            <a:r>
              <a:rPr lang="en-US" sz="2400" dirty="0" smtClean="0"/>
              <a:t>Major mergers</a:t>
            </a:r>
          </a:p>
          <a:p>
            <a:pPr algn="ctr"/>
            <a:r>
              <a:rPr lang="en-US" sz="2400" dirty="0" smtClean="0"/>
              <a:t>Mass Quenching</a:t>
            </a:r>
          </a:p>
          <a:p>
            <a:pPr algn="ctr"/>
            <a:r>
              <a:rPr lang="en-US" sz="2400" dirty="0" smtClean="0"/>
              <a:t>Halo Quenching</a:t>
            </a:r>
          </a:p>
          <a:p>
            <a:pPr algn="ctr"/>
            <a:r>
              <a:rPr lang="en-US" sz="2400" dirty="0" smtClean="0"/>
              <a:t>Minor mergers</a:t>
            </a:r>
          </a:p>
          <a:p>
            <a:pPr algn="ctr"/>
            <a:r>
              <a:rPr lang="en-US" sz="2400" dirty="0" smtClean="0"/>
              <a:t>Accretion</a:t>
            </a:r>
          </a:p>
          <a:p>
            <a:pPr algn="ctr"/>
            <a:r>
              <a:rPr lang="en-US" sz="2400" dirty="0" err="1" smtClean="0"/>
              <a:t>Infall</a:t>
            </a:r>
            <a:endParaRPr lang="en-US" sz="2400" dirty="0" smtClean="0"/>
          </a:p>
          <a:p>
            <a:pPr algn="ctr"/>
            <a:r>
              <a:rPr lang="en-US" sz="2400" dirty="0" smtClean="0"/>
              <a:t>Secular</a:t>
            </a:r>
          </a:p>
          <a:p>
            <a:pPr algn="ctr"/>
            <a:r>
              <a:rPr lang="en-US" sz="2400" dirty="0" smtClean="0"/>
              <a:t>Harassment</a:t>
            </a:r>
          </a:p>
          <a:p>
            <a:pPr algn="ctr"/>
            <a:r>
              <a:rPr lang="en-US" sz="2400" dirty="0" smtClean="0"/>
              <a:t>Stripping</a:t>
            </a:r>
          </a:p>
          <a:p>
            <a:pPr algn="ctr"/>
            <a:r>
              <a:rPr lang="en-US" sz="2400" dirty="0" smtClean="0"/>
              <a:t>Threshing</a:t>
            </a:r>
          </a:p>
          <a:p>
            <a:pPr algn="ctr"/>
            <a:r>
              <a:rPr lang="en-US" sz="2400" dirty="0" smtClean="0"/>
              <a:t>Strangulation</a:t>
            </a:r>
          </a:p>
          <a:p>
            <a:pPr algn="ctr"/>
            <a:r>
              <a:rPr lang="en-US" sz="2400" dirty="0" smtClean="0"/>
              <a:t>Squelching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048000" y="1905000"/>
            <a:ext cx="19050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302000" y="3835400"/>
            <a:ext cx="1663700" cy="247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06095" y="2552700"/>
            <a:ext cx="5412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?</a:t>
            </a:r>
            <a:endParaRPr lang="en-US" sz="6000" dirty="0"/>
          </a:p>
        </p:txBody>
      </p:sp>
      <p:pic>
        <p:nvPicPr>
          <p:cNvPr id="6" name="Picture 5" descr="G371633_H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70" y="4952970"/>
            <a:ext cx="1828861" cy="182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163832"/>
            <a:ext cx="7353300" cy="839468"/>
          </a:xfrm>
        </p:spPr>
        <p:txBody>
          <a:bodyPr/>
          <a:lstStyle/>
          <a:p>
            <a:r>
              <a:rPr lang="en-US" dirty="0" smtClean="0"/>
              <a:t>Structures &amp; Processes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09600" y="1905000"/>
            <a:ext cx="2173241" cy="338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Nucleus</a:t>
            </a:r>
          </a:p>
          <a:p>
            <a:pPr algn="ctr"/>
            <a:r>
              <a:rPr lang="en-US" sz="2800" dirty="0" smtClean="0"/>
              <a:t>Bulge</a:t>
            </a:r>
          </a:p>
          <a:p>
            <a:pPr algn="ctr"/>
            <a:r>
              <a:rPr lang="en-US" sz="2800" dirty="0" smtClean="0"/>
              <a:t>Pseudo-bulge</a:t>
            </a:r>
          </a:p>
          <a:p>
            <a:pPr algn="ctr"/>
            <a:r>
              <a:rPr lang="en-US" sz="2800" dirty="0" smtClean="0"/>
              <a:t>Thick Disc</a:t>
            </a:r>
          </a:p>
          <a:p>
            <a:pPr algn="ctr"/>
            <a:r>
              <a:rPr lang="en-US" sz="2800" dirty="0" smtClean="0"/>
              <a:t>Thin Disc(s)</a:t>
            </a:r>
          </a:p>
          <a:p>
            <a:pPr algn="ctr"/>
            <a:r>
              <a:rPr lang="en-US" sz="2800" dirty="0" smtClean="0"/>
              <a:t>Bar</a:t>
            </a:r>
          </a:p>
          <a:p>
            <a:pPr algn="ctr"/>
            <a:r>
              <a:rPr lang="en-US" sz="2800" dirty="0" smtClean="0"/>
              <a:t>Ring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11200" y="2057400"/>
            <a:ext cx="2071641" cy="812800"/>
          </a:xfrm>
          <a:prstGeom prst="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1200" y="2870200"/>
            <a:ext cx="2071641" cy="2095500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>
            <a:off x="5473700" y="1415416"/>
            <a:ext cx="381000" cy="247812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>
            <a:off x="5473700" y="3893542"/>
            <a:ext cx="381000" cy="80545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>
            <a:off x="5473700" y="4699001"/>
            <a:ext cx="381000" cy="1333500"/>
          </a:xfrm>
          <a:prstGeom prst="leftBrace">
            <a:avLst>
              <a:gd name="adj1" fmla="val 12166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9" idx="1"/>
          </p:cNvCxnSpPr>
          <p:nvPr/>
        </p:nvCxnSpPr>
        <p:spPr>
          <a:xfrm flipH="1" flipV="1">
            <a:off x="3035300" y="2413001"/>
            <a:ext cx="2438400" cy="241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1"/>
          </p:cNvCxnSpPr>
          <p:nvPr/>
        </p:nvCxnSpPr>
        <p:spPr>
          <a:xfrm flipH="1" flipV="1">
            <a:off x="2921000" y="3797301"/>
            <a:ext cx="2552700" cy="4989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52617" y="5092700"/>
            <a:ext cx="180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RICH CLUSTER</a:t>
            </a:r>
          </a:p>
          <a:p>
            <a:pPr algn="ctr"/>
            <a:r>
              <a:rPr lang="en-US" dirty="0" smtClean="0"/>
              <a:t>PROCESSES only?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61736" y="1358542"/>
            <a:ext cx="1804438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Collapse (low-w)</a:t>
            </a:r>
          </a:p>
          <a:p>
            <a:pPr algn="ctr"/>
            <a:r>
              <a:rPr lang="en-US" dirty="0" smtClean="0"/>
              <a:t>Collapse (high-w)</a:t>
            </a:r>
          </a:p>
          <a:p>
            <a:pPr algn="ctr"/>
            <a:r>
              <a:rPr lang="en-US" dirty="0" smtClean="0"/>
              <a:t>AGN</a:t>
            </a:r>
          </a:p>
          <a:p>
            <a:pPr algn="ctr"/>
            <a:r>
              <a:rPr lang="en-US" dirty="0" smtClean="0"/>
              <a:t>Dry mergers</a:t>
            </a:r>
          </a:p>
          <a:p>
            <a:pPr algn="ctr"/>
            <a:r>
              <a:rPr lang="en-US" dirty="0" smtClean="0"/>
              <a:t>Wet mergers</a:t>
            </a:r>
          </a:p>
          <a:p>
            <a:pPr algn="ctr"/>
            <a:r>
              <a:rPr lang="en-US" dirty="0" smtClean="0"/>
              <a:t>Major mergers</a:t>
            </a:r>
          </a:p>
          <a:p>
            <a:pPr algn="ctr"/>
            <a:r>
              <a:rPr lang="en-US" dirty="0" smtClean="0"/>
              <a:t>Mass Quenching</a:t>
            </a:r>
          </a:p>
          <a:p>
            <a:pPr algn="ctr"/>
            <a:r>
              <a:rPr lang="en-US" dirty="0" smtClean="0"/>
              <a:t>Halo Quenching</a:t>
            </a:r>
          </a:p>
          <a:p>
            <a:pPr algn="ctr"/>
            <a:r>
              <a:rPr lang="en-US" dirty="0" smtClean="0"/>
              <a:t>Minor mergers</a:t>
            </a:r>
          </a:p>
          <a:p>
            <a:pPr algn="ctr"/>
            <a:r>
              <a:rPr lang="en-US" dirty="0" smtClean="0"/>
              <a:t>Accretion</a:t>
            </a:r>
          </a:p>
          <a:p>
            <a:pPr algn="ctr"/>
            <a:r>
              <a:rPr lang="en-US" dirty="0" err="1" smtClean="0"/>
              <a:t>Infall</a:t>
            </a:r>
            <a:endParaRPr lang="en-US" dirty="0" smtClean="0"/>
          </a:p>
          <a:p>
            <a:pPr algn="ctr"/>
            <a:r>
              <a:rPr lang="en-US" dirty="0" smtClean="0"/>
              <a:t>Secular</a:t>
            </a:r>
          </a:p>
          <a:p>
            <a:pPr algn="ctr"/>
            <a:r>
              <a:rPr lang="en-US" dirty="0" smtClean="0"/>
              <a:t>Harassment</a:t>
            </a:r>
          </a:p>
          <a:p>
            <a:pPr algn="ctr"/>
            <a:r>
              <a:rPr lang="en-US" dirty="0" smtClean="0"/>
              <a:t>Stripping</a:t>
            </a:r>
          </a:p>
          <a:p>
            <a:pPr algn="ctr"/>
            <a:r>
              <a:rPr lang="en-US" dirty="0" smtClean="0"/>
              <a:t>Threshing</a:t>
            </a:r>
          </a:p>
          <a:p>
            <a:pPr algn="ctr"/>
            <a:r>
              <a:rPr lang="en-US" dirty="0" smtClean="0"/>
              <a:t>Strangulation</a:t>
            </a:r>
          </a:p>
          <a:p>
            <a:pPr algn="ctr"/>
            <a:r>
              <a:rPr lang="en-US" dirty="0" smtClean="0"/>
              <a:t>Squelching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4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0687-2-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54" y="3213431"/>
            <a:ext cx="4000013" cy="3000010"/>
          </a:xfrm>
          <a:prstGeom prst="rect">
            <a:avLst/>
          </a:prstGeom>
        </p:spPr>
      </p:pic>
      <p:pic>
        <p:nvPicPr>
          <p:cNvPr id="3" name="Picture 2" descr="IBM_RT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1" y="1296068"/>
            <a:ext cx="4198247" cy="2323432"/>
          </a:xfrm>
          <a:prstGeom prst="rect">
            <a:avLst/>
          </a:prstGeom>
        </p:spPr>
      </p:pic>
      <p:pic>
        <p:nvPicPr>
          <p:cNvPr id="4" name="Picture 3" descr="ask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1"/>
            <a:ext cx="4101946" cy="273599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0" y="2781300"/>
            <a:ext cx="1181100" cy="8382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1320800" y="2781300"/>
            <a:ext cx="2775846" cy="838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9499"/>
            <a:ext cx="1507691" cy="1003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1946" y="1319404"/>
            <a:ext cx="4750933" cy="175432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kern="1200" dirty="0" smtClean="0"/>
              <a:t>	Australian-SKA Pathfinder</a:t>
            </a:r>
          </a:p>
          <a:p>
            <a:pPr algn="ctr"/>
            <a:r>
              <a:rPr lang="en-US" kern="1200" dirty="0" smtClean="0"/>
              <a:t>Thirty-six 12m antennas with phase array feeds</a:t>
            </a:r>
          </a:p>
          <a:p>
            <a:pPr algn="ctr"/>
            <a:r>
              <a:rPr lang="en-US" kern="1200" dirty="0" smtClean="0"/>
              <a:t>30 </a:t>
            </a:r>
            <a:r>
              <a:rPr lang="en-US" kern="1200" dirty="0" err="1" smtClean="0"/>
              <a:t>sq</a:t>
            </a:r>
            <a:r>
              <a:rPr lang="en-US" kern="1200" dirty="0" smtClean="0"/>
              <a:t> </a:t>
            </a:r>
            <a:r>
              <a:rPr lang="en-US" kern="1200" dirty="0" err="1" smtClean="0"/>
              <a:t>deg</a:t>
            </a:r>
            <a:r>
              <a:rPr lang="en-US" kern="1200" dirty="0" smtClean="0"/>
              <a:t> field of view</a:t>
            </a:r>
            <a:endParaRPr lang="en-US" kern="1200" dirty="0"/>
          </a:p>
          <a:p>
            <a:pPr algn="ctr"/>
            <a:r>
              <a:rPr lang="en-US" kern="1200" dirty="0" smtClean="0"/>
              <a:t>GAMA23 region primary deep target</a:t>
            </a:r>
          </a:p>
          <a:p>
            <a:pPr algn="ctr"/>
            <a:r>
              <a:rPr lang="en-US" kern="1200" dirty="0" smtClean="0"/>
              <a:t>Operations with 12 antennas </a:t>
            </a:r>
            <a:r>
              <a:rPr lang="en-US" kern="1200" dirty="0" err="1" smtClean="0"/>
              <a:t>comence</a:t>
            </a:r>
            <a:r>
              <a:rPr lang="en-US" kern="1200" dirty="0" smtClean="0"/>
              <a:t> Dec-2014</a:t>
            </a:r>
          </a:p>
          <a:p>
            <a:pPr algn="ctr"/>
            <a:r>
              <a:rPr lang="en-US" kern="1200" dirty="0" smtClean="0"/>
              <a:t>HI to z=0.45</a:t>
            </a:r>
            <a:endParaRPr lang="en-US" kern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761691" y="203199"/>
            <a:ext cx="596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HI gas and dynamics via ASKAP</a:t>
            </a:r>
            <a:endParaRPr lang="en-US" sz="3600" dirty="0">
              <a:latin typeface="+mj-lt"/>
            </a:endParaRPr>
          </a:p>
        </p:txBody>
      </p:sp>
      <p:pic>
        <p:nvPicPr>
          <p:cNvPr id="15" name="Picture 14" descr="GAMA_Logo_4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3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4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MA_Logo_4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-91122"/>
            <a:ext cx="1695450" cy="13563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000" y="-26668"/>
            <a:ext cx="7658100" cy="1143000"/>
          </a:xfrm>
        </p:spPr>
        <p:txBody>
          <a:bodyPr/>
          <a:lstStyle/>
          <a:p>
            <a:r>
              <a:rPr lang="en-US" dirty="0" smtClean="0"/>
              <a:t>No simplistic division</a:t>
            </a:r>
            <a:endParaRPr lang="en-US" dirty="0"/>
          </a:p>
        </p:txBody>
      </p:sp>
      <p:pic>
        <p:nvPicPr>
          <p:cNvPr id="2" name="Picture 1" descr="Screen shot 2013-09-03 at 10.18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94" y="1447800"/>
            <a:ext cx="3529993" cy="4862507"/>
          </a:xfrm>
          <a:prstGeom prst="rect">
            <a:avLst/>
          </a:prstGeom>
        </p:spPr>
      </p:pic>
      <p:pic>
        <p:nvPicPr>
          <p:cNvPr id="5" name="Picture 4" descr="Screen shot 2013-09-03 at 11.51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57" y="1447800"/>
            <a:ext cx="3575544" cy="48625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5500" y="6399768"/>
            <a:ext cx="185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Lange et al (2013)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000" y="-26668"/>
            <a:ext cx="6318986" cy="1098962"/>
          </a:xfrm>
        </p:spPr>
        <p:txBody>
          <a:bodyPr>
            <a:normAutofit/>
          </a:bodyPr>
          <a:lstStyle/>
          <a:p>
            <a:r>
              <a:rPr lang="en-US" dirty="0" smtClean="0"/>
              <a:t>Cannot quench blue to red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75500" y="6215102"/>
            <a:ext cx="1857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Lange et al (2013)</a:t>
            </a:r>
            <a:endParaRPr lang="en-US" dirty="0"/>
          </a:p>
        </p:txBody>
      </p:sp>
      <p:pic>
        <p:nvPicPr>
          <p:cNvPr id="7" name="Picture 6" descr="Screen shot 2013-09-16 at 9.38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0105"/>
            <a:ext cx="8713281" cy="40598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240" y="1540773"/>
            <a:ext cx="8085379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Quenching SF cannot cause a  galaxy to transition from blue cloud to red sequence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Need structural evolution too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164680" y="2759306"/>
            <a:ext cx="0" cy="1301328"/>
          </a:xfrm>
          <a:prstGeom prst="straightConnector1">
            <a:avLst/>
          </a:prstGeom>
          <a:ln w="76200" cmpd="sng">
            <a:solidFill>
              <a:srgbClr val="F911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26990" y="2389974"/>
            <a:ext cx="1274357" cy="369332"/>
          </a:xfrm>
          <a:prstGeom prst="rect">
            <a:avLst/>
          </a:prstGeom>
          <a:noFill/>
          <a:ln w="76200" cmpd="sng">
            <a:solidFill>
              <a:srgbClr val="F911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Quenching!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1-16 at 3.05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814" y="2"/>
            <a:ext cx="1337185" cy="1337185"/>
          </a:xfrm>
          <a:prstGeom prst="rect">
            <a:avLst/>
          </a:prstGeom>
        </p:spPr>
      </p:pic>
      <p:pic>
        <p:nvPicPr>
          <p:cNvPr id="4" name="Picture 3" descr="G376001_H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70000" cy="1337186"/>
          </a:xfrm>
          <a:prstGeom prst="rect">
            <a:avLst/>
          </a:prstGeom>
        </p:spPr>
      </p:pic>
      <p:pic>
        <p:nvPicPr>
          <p:cNvPr id="6" name="Picture 5" descr="0037600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698500"/>
            <a:ext cx="4965700" cy="6426200"/>
          </a:xfrm>
          <a:prstGeom prst="rect">
            <a:avLst/>
          </a:prstGeom>
        </p:spPr>
      </p:pic>
      <p:pic>
        <p:nvPicPr>
          <p:cNvPr id="7" name="Picture 6" descr="prfplot_sdss_r_g09_S000825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" y="1688926"/>
            <a:ext cx="3911949" cy="1955974"/>
          </a:xfrm>
          <a:prstGeom prst="rect">
            <a:avLst/>
          </a:prstGeom>
        </p:spPr>
      </p:pic>
      <p:pic>
        <p:nvPicPr>
          <p:cNvPr id="8" name="Picture 7" descr="prfplot_ukidss_K_g09_S000825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1" y="4171776"/>
            <a:ext cx="3899249" cy="1949624"/>
          </a:xfrm>
          <a:prstGeom prst="rect">
            <a:avLst/>
          </a:prstGeom>
        </p:spPr>
      </p:pic>
      <p:pic>
        <p:nvPicPr>
          <p:cNvPr id="9" name="Picture 8" descr="spSpec-51901-0467-49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0" y="0"/>
            <a:ext cx="3580942" cy="13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6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82" y="162320"/>
            <a:ext cx="8728574" cy="987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Wavelength dependence of size and </a:t>
            </a:r>
            <a:r>
              <a:rPr lang="en-US" dirty="0" err="1" smtClean="0"/>
              <a:t>Sersic</a:t>
            </a:r>
            <a:r>
              <a:rPr lang="en-US" dirty="0" smtClean="0"/>
              <a:t> index?</a:t>
            </a:r>
            <a:endParaRPr lang="en-US" dirty="0"/>
          </a:p>
        </p:txBody>
      </p:sp>
      <p:pic>
        <p:nvPicPr>
          <p:cNvPr id="5" name="Picture 4" descr="Screen shot 2013-11-16 at 2.31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" y="1739900"/>
            <a:ext cx="4660900" cy="2590800"/>
          </a:xfrm>
          <a:prstGeom prst="rect">
            <a:avLst/>
          </a:prstGeom>
        </p:spPr>
      </p:pic>
      <p:pic>
        <p:nvPicPr>
          <p:cNvPr id="6" name="Picture 5" descr="Screen shot 2013-11-16 at 2.31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701800"/>
            <a:ext cx="4572000" cy="262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6807" y="4826000"/>
            <a:ext cx="61541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trends seen by MEGAMORPH team, </a:t>
            </a:r>
            <a:r>
              <a:rPr lang="en-US" dirty="0" err="1" smtClean="0"/>
              <a:t>Hau</a:t>
            </a:r>
            <a:r>
              <a:rPr lang="en-US" dirty="0" err="1" smtClean="0">
                <a:latin typeface="Symbol" charset="2"/>
                <a:cs typeface="Symbol" charset="2"/>
              </a:rPr>
              <a:t>b</a:t>
            </a:r>
            <a:r>
              <a:rPr lang="en-US" dirty="0" err="1" smtClean="0"/>
              <a:t>ler</a:t>
            </a:r>
            <a:r>
              <a:rPr lang="en-US" dirty="0" smtClean="0"/>
              <a:t> et al (2013)</a:t>
            </a:r>
          </a:p>
          <a:p>
            <a:r>
              <a:rPr lang="en-US" dirty="0" smtClean="0"/>
              <a:t>Gold and Cyan curves from Kelvin et al (2013)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112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91963_H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4437" cy="1320800"/>
          </a:xfrm>
          <a:prstGeom prst="rect">
            <a:avLst/>
          </a:prstGeom>
        </p:spPr>
      </p:pic>
      <p:pic>
        <p:nvPicPr>
          <p:cNvPr id="4" name="Picture 3" descr="Screen shot 2013-11-16 at 2.53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0"/>
            <a:ext cx="1320800" cy="1320800"/>
          </a:xfrm>
          <a:prstGeom prst="rect">
            <a:avLst/>
          </a:prstGeom>
        </p:spPr>
      </p:pic>
      <p:pic>
        <p:nvPicPr>
          <p:cNvPr id="5" name="Picture 4" descr="spSpec-51615-0303-5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-96296"/>
            <a:ext cx="4102100" cy="1531797"/>
          </a:xfrm>
          <a:prstGeom prst="rect">
            <a:avLst/>
          </a:prstGeom>
        </p:spPr>
      </p:pic>
      <p:pic>
        <p:nvPicPr>
          <p:cNvPr id="6" name="Picture 5" descr="0009196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927100"/>
            <a:ext cx="4914900" cy="6360458"/>
          </a:xfrm>
          <a:prstGeom prst="rect">
            <a:avLst/>
          </a:prstGeom>
        </p:spPr>
      </p:pic>
      <p:pic>
        <p:nvPicPr>
          <p:cNvPr id="7" name="Picture 6" descr="prfplot_sdss_r_g15_S000222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600601"/>
            <a:ext cx="3861497" cy="1930748"/>
          </a:xfrm>
          <a:prstGeom prst="rect">
            <a:avLst/>
          </a:prstGeom>
        </p:spPr>
      </p:pic>
      <p:pic>
        <p:nvPicPr>
          <p:cNvPr id="2" name="Picture 1" descr="91963_K-M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936909"/>
            <a:ext cx="3861497" cy="19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8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55662"/>
          </a:xfrm>
        </p:spPr>
        <p:txBody>
          <a:bodyPr/>
          <a:lstStyle/>
          <a:p>
            <a:r>
              <a:rPr lang="en-US" dirty="0" smtClean="0"/>
              <a:t>What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44600"/>
            <a:ext cx="8940800" cy="5613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SDSS </a:t>
            </a:r>
            <a:r>
              <a:rPr lang="en-US" sz="2000" dirty="0" smtClean="0">
                <a:sym typeface="Wingdings"/>
              </a:rPr>
              <a:t> VST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2mags deeper in photometry +photo-z using group priors</a:t>
            </a:r>
          </a:p>
          <a:p>
            <a:r>
              <a:rPr lang="en-US" sz="2000" dirty="0" smtClean="0">
                <a:sym typeface="Wingdings"/>
              </a:rPr>
              <a:t>Complete Multi-wavelength campaign 20 band photometry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GALEX+VST+VISTA+WISE+PACS+SPIRE</a:t>
            </a:r>
          </a:p>
          <a:p>
            <a:r>
              <a:rPr lang="en-US" sz="2000" dirty="0" smtClean="0">
                <a:sym typeface="Wingdings"/>
              </a:rPr>
              <a:t>ASKAP (A$180 million), starting on GAMA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Operations commence end of 2014 (36 dishes in WA)</a:t>
            </a:r>
          </a:p>
          <a:p>
            <a:r>
              <a:rPr lang="en-US" sz="2000" dirty="0" smtClean="0">
                <a:sym typeface="Wingdings"/>
              </a:rPr>
              <a:t>SAMI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IFU follow-up of 2000 GAMA selected galaxies</a:t>
            </a:r>
          </a:p>
          <a:p>
            <a:r>
              <a:rPr lang="en-US" sz="2000" dirty="0" smtClean="0">
                <a:sym typeface="Wingdings"/>
              </a:rPr>
              <a:t>WAVES (+EUCLID imaging)+4MOST, VLT or </a:t>
            </a:r>
            <a:r>
              <a:rPr lang="en-US" sz="2000" dirty="0" err="1" smtClean="0">
                <a:sym typeface="Wingdings"/>
              </a:rPr>
              <a:t>ngCFHT</a:t>
            </a:r>
            <a:r>
              <a:rPr lang="en-US" sz="2000" dirty="0" smtClean="0">
                <a:sym typeface="Wingdings"/>
              </a:rPr>
              <a:t>?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GAMA but 2mags deeper (VLT, 4MOST or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ngCFH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?)</a:t>
            </a:r>
          </a:p>
          <a:p>
            <a:r>
              <a:rPr lang="en-US" sz="2000" dirty="0" err="1" smtClean="0">
                <a:sym typeface="Wingdings"/>
              </a:rPr>
              <a:t>zCOSMOS+ERS</a:t>
            </a:r>
            <a:endParaRPr lang="en-US" sz="2000" dirty="0" smtClean="0">
              <a:sym typeface="Wingdings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Uniform analysis 0 &lt; z &lt; 8 above 10</a:t>
            </a:r>
            <a:r>
              <a:rPr lang="en-US" sz="2000" baseline="30000" dirty="0" smtClean="0">
                <a:solidFill>
                  <a:srgbClr val="FF0000"/>
                </a:solidFill>
              </a:rPr>
              <a:t>8</a:t>
            </a:r>
            <a:r>
              <a:rPr lang="en-US" sz="2000" dirty="0" smtClean="0">
                <a:solidFill>
                  <a:srgbClr val="FF0000"/>
                </a:solidFill>
              </a:rPr>
              <a:t>M.</a:t>
            </a:r>
          </a:p>
          <a:p>
            <a:r>
              <a:rPr lang="en-US" sz="2000" dirty="0" smtClean="0"/>
              <a:t>JWST targeting of GAMA groups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Using GAMA groups as lenses into z~10-12 Universe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47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atelescop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8" y="1226349"/>
            <a:ext cx="5075988" cy="3586951"/>
          </a:xfrm>
          <a:prstGeom prst="rect">
            <a:avLst/>
          </a:prstGeom>
        </p:spPr>
      </p:pic>
      <p:pic>
        <p:nvPicPr>
          <p:cNvPr id="7" name="Picture 6" descr="Screen shot 2013-09-03 at 7.09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06" y="1317201"/>
            <a:ext cx="3615894" cy="3559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03929" y="337234"/>
            <a:ext cx="6864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Galaxy And Mass Assembly (GAMA)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160018" y="4826000"/>
            <a:ext cx="8691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240,000 galaxies to r&lt;19.8mag over four 60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deg</a:t>
            </a:r>
            <a:r>
              <a:rPr lang="en-US" dirty="0" smtClean="0"/>
              <a:t> (~98% complete, selected from SDSS)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	</a:t>
            </a:r>
            <a:r>
              <a:rPr lang="en-US" dirty="0" smtClean="0"/>
              <a:t>catalogue of 25,000 groups (halos) to 10</a:t>
            </a:r>
            <a:r>
              <a:rPr lang="en-US" baseline="30000" dirty="0" smtClean="0"/>
              <a:t>12</a:t>
            </a:r>
            <a:r>
              <a:rPr lang="en-US" dirty="0" smtClean="0"/>
              <a:t>M</a:t>
            </a:r>
            <a:r>
              <a:rPr lang="en-US" baseline="-25000" dirty="0" smtClean="0"/>
              <a:t>o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	</a:t>
            </a:r>
            <a:r>
              <a:rPr lang="en-US" dirty="0" smtClean="0"/>
              <a:t>20 band photometry + gas (ASKAP) [</a:t>
            </a:r>
            <a:r>
              <a:rPr lang="en-US" dirty="0" err="1" smtClean="0"/>
              <a:t>GALEX+VST+VIKING+WISE+Herschel</a:t>
            </a:r>
            <a:r>
              <a:rPr lang="en-US" dirty="0" smtClean="0"/>
              <a:t>]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/>
              <a:t>	</a:t>
            </a:r>
            <a:r>
              <a:rPr lang="en-US" dirty="0" smtClean="0"/>
              <a:t>structure on 1kpc to 100Mpc scales to z~0.2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   DR2 available via http://</a:t>
            </a:r>
            <a:r>
              <a:rPr lang="en-US" dirty="0" err="1" smtClean="0"/>
              <a:t>www.gama-survey.org</a:t>
            </a:r>
            <a:r>
              <a:rPr lang="en-US" dirty="0" smtClean="0"/>
              <a:t>/dr2/</a:t>
            </a:r>
            <a:endParaRPr lang="en-US" dirty="0"/>
          </a:p>
        </p:txBody>
      </p:sp>
      <p:pic>
        <p:nvPicPr>
          <p:cNvPr id="10" name="Picture 9" descr="GAMA_Logo_4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33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0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3226</Words>
  <Application>Microsoft Macintosh PowerPoint</Application>
  <PresentationFormat>On-screen Show (4:3)</PresentationFormat>
  <Paragraphs>683</Paragraphs>
  <Slides>85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The stellar mass functions of spheroids and discs</vt:lpstr>
      <vt:lpstr>Key collaborators/contributors</vt:lpstr>
      <vt:lpstr>The stellar mass functions of spheroids and discs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stellar mass functions of spheroids and discs</vt:lpstr>
      <vt:lpstr>GIM2D bulge/disc decompositions</vt:lpstr>
      <vt:lpstr>Advantage of MGC</vt:lpstr>
      <vt:lpstr>The Logical Filter</vt:lpstr>
      <vt:lpstr>The Logical Filter</vt:lpstr>
      <vt:lpstr>Two pop’s or two components ?</vt:lpstr>
      <vt:lpstr>Stellar mass functions (dust corrected)</vt:lpstr>
      <vt:lpstr>PowerPoint Presentation</vt:lpstr>
      <vt:lpstr>Mass functions by Hubble type</vt:lpstr>
      <vt:lpstr>Mass functions by Hubble type</vt:lpstr>
      <vt:lpstr>PowerPoint Presentation</vt:lpstr>
      <vt:lpstr>Major discrepancy for 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Consensus on the stellar mass budget</vt:lpstr>
      <vt:lpstr>PowerPoint Presentation</vt:lpstr>
      <vt:lpstr>The stellar mass functions of spheroids and discs</vt:lpstr>
      <vt:lpstr>Bulge &amp; disc luminosity functions</vt:lpstr>
      <vt:lpstr>Dust attenuation</vt:lpstr>
      <vt:lpstr>Dust attenuation severe</vt:lpstr>
      <vt:lpstr>Dust: Recent (optical) papers</vt:lpstr>
      <vt:lpstr>Confirmation via far-IR</vt:lpstr>
      <vt:lpstr>Significant impact for edge-on systems</vt:lpstr>
      <vt:lpstr>How dust affects structural params v inclination</vt:lpstr>
      <vt:lpstr>Wavelength dependence of size and Sersic index?</vt:lpstr>
      <vt:lpstr>Wavelength dependence of size and Sersic index?</vt:lpstr>
      <vt:lpstr>The stellar mass functions of spheroids and discs</vt:lpstr>
      <vt:lpstr>FUV-K LFs by morphological type</vt:lpstr>
      <vt:lpstr>SED of Universe at z=0</vt:lpstr>
      <vt:lpstr>SED of Universe at z=0</vt:lpstr>
      <vt:lpstr>SED of Universe at z=0</vt:lpstr>
      <vt:lpstr>SED of Universe at z=0</vt:lpstr>
      <vt:lpstr>SED of Universe at z=0</vt:lpstr>
      <vt:lpstr>The stellar mass functions of spheroids and discs</vt:lpstr>
      <vt:lpstr>Spheroids &amp; Discs?</vt:lpstr>
      <vt:lpstr>AGN and Spheroid formation</vt:lpstr>
      <vt:lpstr>PowerPoint Presentation</vt:lpstr>
      <vt:lpstr>PowerPoint Presentation</vt:lpstr>
      <vt:lpstr>PowerPoint Presentation</vt:lpstr>
      <vt:lpstr>PowerPoint Presentation</vt:lpstr>
      <vt:lpstr>Implied transition redshift at  z~1.5</vt:lpstr>
      <vt:lpstr>Galaxy Evolution ?</vt:lpstr>
      <vt:lpstr>What does a spheroid look like while forming?</vt:lpstr>
      <vt:lpstr>What does a spheroid look like while forming?</vt:lpstr>
      <vt:lpstr>PowerPoint Presentation</vt:lpstr>
      <vt:lpstr>The stellar mass functions of spheroids and discs</vt:lpstr>
      <vt:lpstr>Key issues</vt:lpstr>
      <vt:lpstr>PowerPoint Presentation</vt:lpstr>
      <vt:lpstr>PowerPoint Presentation</vt:lpstr>
      <vt:lpstr>VST data will go 2 mags/sq arcsec deeper</vt:lpstr>
      <vt:lpstr>Wavelength dependence of size and Sersic index?</vt:lpstr>
      <vt:lpstr>ASKAP data is coming…</vt:lpstr>
      <vt:lpstr>Morphological transformation?</vt:lpstr>
      <vt:lpstr>Pseudo-bulges and classical bulges</vt:lpstr>
      <vt:lpstr>Are Es naked bulges gone fat?</vt:lpstr>
      <vt:lpstr>Mass size relation of spheroids and discs</vt:lpstr>
      <vt:lpstr>PowerPoint Presentation</vt:lpstr>
      <vt:lpstr>Synergy: JWST</vt:lpstr>
      <vt:lpstr>Key questions</vt:lpstr>
      <vt:lpstr>High-Redshift Modelling</vt:lpstr>
      <vt:lpstr>Structures &amp; Processes</vt:lpstr>
      <vt:lpstr>Structures &amp; Processes</vt:lpstr>
      <vt:lpstr>No simplistic division</vt:lpstr>
      <vt:lpstr>Cannot quench blue to red</vt:lpstr>
      <vt:lpstr>PowerPoint Presentation</vt:lpstr>
      <vt:lpstr>Wavelength dependence of size and Sersic index?</vt:lpstr>
      <vt:lpstr>PowerPoint Presentation</vt:lpstr>
      <vt:lpstr>What next?</vt:lpstr>
    </vt:vector>
  </TitlesOfParts>
  <Company>St Andrews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Driver</dc:creator>
  <cp:lastModifiedBy>Simon Driver</cp:lastModifiedBy>
  <cp:revision>80</cp:revision>
  <dcterms:created xsi:type="dcterms:W3CDTF">2013-11-15T04:05:52Z</dcterms:created>
  <dcterms:modified xsi:type="dcterms:W3CDTF">2013-11-18T10:24:30Z</dcterms:modified>
</cp:coreProperties>
</file>