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819" r:id="rId1"/>
  </p:sldMasterIdLst>
  <p:notesMasterIdLst>
    <p:notesMasterId r:id="rId36"/>
  </p:notesMasterIdLst>
  <p:sldIdLst>
    <p:sldId id="256" r:id="rId2"/>
    <p:sldId id="299" r:id="rId3"/>
    <p:sldId id="288" r:id="rId4"/>
    <p:sldId id="302" r:id="rId5"/>
    <p:sldId id="303" r:id="rId6"/>
    <p:sldId id="304" r:id="rId7"/>
    <p:sldId id="290" r:id="rId8"/>
    <p:sldId id="323" r:id="rId9"/>
    <p:sldId id="328" r:id="rId10"/>
    <p:sldId id="314" r:id="rId11"/>
    <p:sldId id="313" r:id="rId12"/>
    <p:sldId id="310" r:id="rId13"/>
    <p:sldId id="324" r:id="rId14"/>
    <p:sldId id="311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7" r:id="rId24"/>
    <p:sldId id="312" r:id="rId25"/>
    <p:sldId id="289" r:id="rId26"/>
    <p:sldId id="291" r:id="rId27"/>
    <p:sldId id="292" r:id="rId28"/>
    <p:sldId id="305" r:id="rId29"/>
    <p:sldId id="306" r:id="rId30"/>
    <p:sldId id="307" r:id="rId31"/>
    <p:sldId id="308" r:id="rId32"/>
    <p:sldId id="309" r:id="rId33"/>
    <p:sldId id="325" r:id="rId34"/>
    <p:sldId id="326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99CCFF"/>
    <a:srgbClr val="33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2F445-5B88-F04E-B175-9841C654D392}" type="datetimeFigureOut">
              <a:rPr lang="en-US" smtClean="0"/>
              <a:t>11/17/13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FAAF2-8528-0F48-8800-31096704E27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0F1AC-EA3B-B54C-AFF5-7ADB3A04D87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57AD-FA6F-AA46-B182-79A969CE643E}" type="datetimeFigureOut">
              <a:rPr lang="en-US" smtClean="0"/>
              <a:pPr/>
              <a:t>11/17/13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04A-DDD4-4BE5-9F0F-C50D317D1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57AD-FA6F-AA46-B182-79A969CE643E}" type="datetimeFigureOut">
              <a:rPr lang="en-US" smtClean="0"/>
              <a:pPr/>
              <a:t>11/17/13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3374-29DD-814F-82CC-F8971B36C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57AD-FA6F-AA46-B182-79A969CE643E}" type="datetimeFigureOut">
              <a:rPr lang="en-US" smtClean="0"/>
              <a:pPr/>
              <a:t>11/17/13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3374-29DD-814F-82CC-F8971B36C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57AD-FA6F-AA46-B182-79A969CE643E}" type="datetimeFigureOut">
              <a:rPr lang="en-US" smtClean="0"/>
              <a:pPr/>
              <a:t>11/17/13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3374-29DD-814F-82CC-F8971B36C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smtClean="0"/>
              <a:pPr/>
              <a:t>11/17/13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57AD-FA6F-AA46-B182-79A969CE643E}" type="datetimeFigureOut">
              <a:rPr lang="en-US" smtClean="0"/>
              <a:pPr/>
              <a:t>11/17/13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3374-29DD-814F-82CC-F8971B36C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57AD-FA6F-AA46-B182-79A969CE643E}" type="datetimeFigureOut">
              <a:rPr lang="en-US" smtClean="0"/>
              <a:pPr/>
              <a:t>11/17/13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3374-29DD-814F-82CC-F8971B36C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57AD-FA6F-AA46-B182-79A969CE643E}" type="datetimeFigureOut">
              <a:rPr lang="en-US" smtClean="0"/>
              <a:pPr/>
              <a:t>11/17/13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3374-29DD-814F-82CC-F8971B36C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57AD-FA6F-AA46-B182-79A969CE643E}" type="datetimeFigureOut">
              <a:rPr lang="en-US" smtClean="0"/>
              <a:pPr/>
              <a:t>11/17/13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3374-29DD-814F-82CC-F8971B36C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757AD-FA6F-AA46-B182-79A969CE643E}" type="datetimeFigureOut">
              <a:rPr lang="en-US" smtClean="0"/>
              <a:pPr/>
              <a:t>11/17/13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63374-29DD-814F-82CC-F8971B36CF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2AD757AD-FA6F-AA46-B182-79A969CE643E}" type="datetimeFigureOut">
              <a:rPr lang="en-US" smtClean="0"/>
              <a:pPr/>
              <a:t>11/17/13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A963374-29DD-814F-82CC-F8971B36C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2AD757AD-FA6F-AA46-B182-79A969CE643E}" type="datetimeFigureOut">
              <a:rPr lang="en-US" smtClean="0"/>
              <a:pPr/>
              <a:t>11/17/13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3A963374-29DD-814F-82CC-F8971B36CF4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df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df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df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df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df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df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d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df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df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df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df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df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df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df"/><Relationship Id="rId3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df"/><Relationship Id="rId3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768" y="1405310"/>
            <a:ext cx="7277100" cy="374633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Galaxy Morphology at the Peak of Galaxy Assembly from </a:t>
            </a:r>
            <a:r>
              <a:rPr lang="en-US" dirty="0" smtClean="0"/>
              <a:t>CANDELS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339" y="3408510"/>
            <a:ext cx="8077200" cy="149961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Jeyhan Kartaltepe, Hubble Fellow, NOAO </a:t>
            </a:r>
          </a:p>
          <a:p>
            <a:pPr algn="ctr"/>
            <a:r>
              <a:rPr lang="en-US" dirty="0" smtClean="0"/>
              <a:t>+ the </a:t>
            </a:r>
            <a:r>
              <a:rPr lang="en-US" dirty="0" smtClean="0"/>
              <a:t>CANDELS and GOODS-Herschel Collaborations</a:t>
            </a:r>
          </a:p>
          <a:p>
            <a:pPr algn="ctr"/>
            <a:endParaRPr lang="en-US" sz="1000" dirty="0" smtClean="0"/>
          </a:p>
          <a:p>
            <a:pPr algn="ctr"/>
            <a:r>
              <a:rPr lang="en-US" dirty="0" err="1" smtClean="0"/>
              <a:t>jeyhan@</a:t>
            </a:r>
            <a:r>
              <a:rPr lang="en-US" dirty="0" err="1" smtClean="0"/>
              <a:t>noao.edu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83752" y="6050037"/>
            <a:ext cx="8566374" cy="685800"/>
          </a:xfrm>
          <a:prstGeom prst="rect">
            <a:avLst/>
          </a:prstGeom>
        </p:spPr>
        <p:txBody>
          <a:bodyPr vert="horz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2013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November </a:t>
            </a:r>
            <a:r>
              <a:rPr lang="en-US" sz="2600" dirty="0" smtClean="0">
                <a:solidFill>
                  <a:srgbClr val="FFFFFF"/>
                </a:solidFill>
              </a:rPr>
              <a:t>18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lang="en-US" sz="2600" noProof="0" dirty="0" smtClean="0">
                <a:solidFill>
                  <a:srgbClr val="FFFFFF"/>
                </a:solidFill>
              </a:rPr>
              <a:t>Deconstructing Galaxies: Structure and Morphology in the Era of Large Surveys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5" y="45769"/>
            <a:ext cx="1359542" cy="13595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3562" y="125860"/>
            <a:ext cx="4215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CANDELS_team</a:t>
            </a:r>
            <a:endParaRPr lang="en-US" dirty="0" smtClean="0"/>
          </a:p>
          <a:p>
            <a:r>
              <a:rPr lang="en-US" dirty="0" err="1" smtClean="0"/>
              <a:t>http://candels-collaboration.blogspot.com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2139"/>
            <a:ext cx="9144000" cy="1252728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 smtClean="0"/>
              <a:t>“Main Sequence” and Starburst Galaxies</a:t>
            </a:r>
            <a:endParaRPr lang="en-US" sz="4000" dirty="0"/>
          </a:p>
        </p:txBody>
      </p:sp>
      <p:pic>
        <p:nvPicPr>
          <p:cNvPr id="7" name="Picture 6" descr="rodighiero_sf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682411"/>
            <a:ext cx="5337670" cy="479583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extBox 8"/>
          <p:cNvSpPr txBox="1"/>
          <p:nvPr/>
        </p:nvSpPr>
        <p:spPr>
          <a:xfrm>
            <a:off x="3101160" y="6488668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Rodighiero</a:t>
            </a:r>
            <a:r>
              <a:rPr lang="en-US" dirty="0" smtClean="0"/>
              <a:t> et al. 2011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68085" y="3054992"/>
            <a:ext cx="3398477" cy="1938992"/>
          </a:xfrm>
          <a:prstGeom prst="rect">
            <a:avLst/>
          </a:prstGeom>
          <a:noFill/>
          <a:ln w="19050" cap="flat" cmpd="sng" algn="ctr">
            <a:solidFill>
              <a:srgbClr val="F0AD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What is the role of mergers among starbursts and “main sequence” galaxies at z~2?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GOODS-Herschel</a:t>
            </a:r>
            <a:endParaRPr lang="en-US" i="1" dirty="0">
              <a:solidFill>
                <a:srgbClr val="EBFFA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7878788" cy="2373642"/>
          </a:xfrm>
        </p:spPr>
        <p:txBody>
          <a:bodyPr>
            <a:normAutofit fontScale="77500" lnSpcReduction="20000"/>
          </a:bodyPr>
          <a:lstStyle/>
          <a:p>
            <a:r>
              <a:rPr lang="en-US" i="1" dirty="0" smtClean="0"/>
              <a:t>Herschel </a:t>
            </a:r>
            <a:r>
              <a:rPr lang="en-US" dirty="0" smtClean="0"/>
              <a:t>coverage of both GOODS fields (PI: D. </a:t>
            </a:r>
            <a:r>
              <a:rPr lang="en-US" dirty="0" err="1" smtClean="0"/>
              <a:t>Elbaz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Deepest </a:t>
            </a:r>
            <a:r>
              <a:rPr lang="en-US" i="1" dirty="0" smtClean="0"/>
              <a:t>Herschel </a:t>
            </a:r>
            <a:r>
              <a:rPr lang="en-US" dirty="0" smtClean="0"/>
              <a:t>data taken!</a:t>
            </a:r>
          </a:p>
          <a:p>
            <a:pPr lvl="1"/>
            <a:r>
              <a:rPr lang="en-US" dirty="0" smtClean="0"/>
              <a:t>Full GOODS-N  field: 1.6 </a:t>
            </a:r>
            <a:r>
              <a:rPr lang="en-US" dirty="0" err="1" smtClean="0"/>
              <a:t>mJy</a:t>
            </a:r>
            <a:r>
              <a:rPr lang="en-US" dirty="0" smtClean="0"/>
              <a:t> (@ 100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m)</a:t>
            </a:r>
          </a:p>
          <a:p>
            <a:pPr lvl="1"/>
            <a:r>
              <a:rPr lang="en-US" dirty="0" smtClean="0"/>
              <a:t>Central part of GOODS-S: 0.6 </a:t>
            </a:r>
            <a:r>
              <a:rPr lang="en-US" dirty="0" err="1" smtClean="0"/>
              <a:t>mJy</a:t>
            </a:r>
            <a:r>
              <a:rPr lang="en-US" dirty="0" smtClean="0"/>
              <a:t> (@ 100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  <a:r>
              <a:rPr lang="en-US" dirty="0" smtClean="0"/>
              <a:t>)</a:t>
            </a:r>
          </a:p>
          <a:p>
            <a:pPr lvl="1"/>
            <a:endParaRPr lang="en-US" sz="1290" dirty="0" smtClean="0"/>
          </a:p>
          <a:p>
            <a:r>
              <a:rPr lang="en-US" dirty="0" smtClean="0"/>
              <a:t>Deep enough to reach main sequence galaxies at z~</a:t>
            </a:r>
            <a:r>
              <a:rPr lang="en-US" dirty="0" smtClean="0"/>
              <a:t>2</a:t>
            </a:r>
          </a:p>
          <a:p>
            <a:endParaRPr lang="en-US" sz="857" dirty="0" smtClean="0"/>
          </a:p>
          <a:p>
            <a:r>
              <a:rPr lang="en-US" dirty="0" smtClean="0"/>
              <a:t>Imaging from CANDELS</a:t>
            </a:r>
            <a:r>
              <a:rPr lang="en-US" dirty="0" smtClean="0"/>
              <a:t> </a:t>
            </a:r>
            <a:endParaRPr lang="en-US" baseline="-2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3188"/>
            <a:ext cx="1448429" cy="1314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2751" t="4433" r="1228" b="4515"/>
          <a:stretch>
            <a:fillRect/>
          </a:stretch>
        </p:blipFill>
        <p:spPr>
          <a:xfrm>
            <a:off x="457200" y="4545235"/>
            <a:ext cx="4154403" cy="20847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199" y="6461782"/>
            <a:ext cx="2151195" cy="1681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77803" y="4175903"/>
            <a:ext cx="119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GOODS-N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96476" y="4175903"/>
            <a:ext cx="11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GOODS-S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31187" y="3665388"/>
            <a:ext cx="1704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Elbaz</a:t>
            </a:r>
            <a:r>
              <a:rPr lang="en-US" dirty="0" smtClean="0"/>
              <a:t> et al. 2011</a:t>
            </a:r>
            <a:endParaRPr lang="en-US" dirty="0"/>
          </a:p>
        </p:txBody>
      </p:sp>
      <p:pic>
        <p:nvPicPr>
          <p:cNvPr id="13" name="Picture 12" descr="Elbaz_ssf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b="3021"/>
              <a:stretch>
                <a:fillRect/>
              </a:stretch>
            </p:blipFill>
          </mc:Choice>
          <mc:Fallback>
            <p:blipFill>
              <a:blip r:embed="rId6"/>
              <a:srcRect b="3021"/>
              <a:stretch>
                <a:fillRect/>
              </a:stretch>
            </p:blipFill>
          </mc:Fallback>
        </mc:AlternateContent>
        <p:spPr>
          <a:xfrm>
            <a:off x="4965218" y="3973842"/>
            <a:ext cx="4133018" cy="2822866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ir_z_g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8676" t="4733" r="3001" b="3600"/>
              <a:stretch>
                <a:fillRect/>
              </a:stretch>
            </p:blipFill>
          </mc:Choice>
          <mc:Fallback>
            <p:blipFill>
              <a:blip r:embed="rId3"/>
              <a:srcRect l="8676" t="4733" r="3001" b="3600"/>
              <a:stretch>
                <a:fillRect/>
              </a:stretch>
            </p:blipFill>
          </mc:Fallback>
        </mc:AlternateContent>
        <p:spPr>
          <a:xfrm>
            <a:off x="3352800" y="2514600"/>
            <a:ext cx="5653411" cy="4191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dirty="0" smtClean="0"/>
              <a:t>GOODS-</a:t>
            </a:r>
            <a:r>
              <a:rPr lang="en-US" dirty="0" smtClean="0"/>
              <a:t>Herschel ULIRG Sample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2062" y="2224945"/>
            <a:ext cx="3458527" cy="4305902"/>
          </a:xfrm>
          <a:prstGeom prst="rect">
            <a:avLst/>
          </a:prstGeom>
        </p:spPr>
        <p:txBody>
          <a:bodyPr vert="horz" lIns="54864" tIns="91440" rtlCol="0">
            <a:normAutofit fontScale="85000" lnSpcReduction="10000"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  <a:tabLst/>
              <a:defRPr/>
            </a:pPr>
            <a:endParaRPr lang="en-US" sz="1000" dirty="0" smtClean="0"/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  <a:tabLst/>
              <a:defRPr/>
            </a:pPr>
            <a:r>
              <a:rPr lang="en-US" sz="3200" dirty="0" smtClean="0"/>
              <a:t>52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ULIRGs with CANDELS imaging</a:t>
            </a:r>
          </a:p>
          <a:p>
            <a:pPr marL="896112" lvl="1" indent="-320040" defTabSz="914400">
              <a:buSzPct val="80000"/>
              <a:buFont typeface="Arial"/>
              <a:buChar char="•"/>
              <a:defRPr/>
            </a:pPr>
            <a:endParaRPr lang="en-US" sz="3200" dirty="0" smtClean="0"/>
          </a:p>
          <a:p>
            <a:pPr marL="896112" lvl="1" indent="-320040" defTabSz="914400">
              <a:buSzPct val="80000"/>
              <a:buFont typeface="Arial"/>
              <a:buChar char="•"/>
              <a:defRPr/>
            </a:pPr>
            <a:r>
              <a:rPr lang="en-US" sz="3200" i="1" dirty="0" smtClean="0"/>
              <a:t>First complete, FIR selected sample of ULIRGs at z~2!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  <a:tabLst/>
              <a:defRPr/>
            </a:pPr>
            <a:endParaRPr lang="en-US" sz="3200" dirty="0" smtClean="0"/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Arial"/>
              <a:buChar char="•"/>
              <a:tabLst/>
              <a:defRPr/>
            </a:pPr>
            <a:r>
              <a:rPr lang="en-US" sz="3200" dirty="0" smtClean="0"/>
              <a:t>Additional 70 LIRGs   over this </a:t>
            </a:r>
            <a:r>
              <a:rPr lang="en-US" sz="3200" dirty="0" err="1" smtClean="0"/>
              <a:t>z</a:t>
            </a:r>
            <a:r>
              <a:rPr lang="en-US" sz="3200" dirty="0" smtClean="0"/>
              <a:t> range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3981" y="3254463"/>
            <a:ext cx="1837671" cy="567187"/>
          </a:xfrm>
          <a:prstGeom prst="rect">
            <a:avLst/>
          </a:prstGeom>
          <a:solidFill>
            <a:schemeClr val="bg2">
              <a:lumMod val="50000"/>
              <a:alpha val="1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96000" y="4431268"/>
            <a:ext cx="1031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38912" lvl="0" indent="-320040" defTabSz="914400">
              <a:buClr>
                <a:schemeClr val="accent1"/>
              </a:buClr>
              <a:buSzPct val="80000"/>
              <a:defRPr/>
            </a:pPr>
            <a:r>
              <a:rPr lang="en-US" dirty="0" smtClean="0">
                <a:solidFill>
                  <a:srgbClr val="000000"/>
                </a:solidFill>
              </a:rPr>
              <a:t>&lt;</a:t>
            </a:r>
            <a:r>
              <a:rPr lang="en-US" dirty="0" err="1" smtClean="0">
                <a:solidFill>
                  <a:srgbClr val="000000"/>
                </a:solidFill>
              </a:rPr>
              <a:t>z</a:t>
            </a:r>
            <a:r>
              <a:rPr lang="en-US" dirty="0" smtClean="0">
                <a:solidFill>
                  <a:srgbClr val="000000"/>
                </a:solidFill>
              </a:rPr>
              <a:t>&gt; ~ 2.2</a:t>
            </a:r>
          </a:p>
        </p:txBody>
      </p:sp>
      <p:sp>
        <p:nvSpPr>
          <p:cNvPr id="9" name="Rectangle 8"/>
          <p:cNvSpPr/>
          <p:nvPr/>
        </p:nvSpPr>
        <p:spPr>
          <a:xfrm>
            <a:off x="5709057" y="2763581"/>
            <a:ext cx="1839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38912" lvl="0" indent="-320040" defTabSz="914400">
              <a:buClr>
                <a:schemeClr val="accent1"/>
              </a:buClr>
              <a:buSzPct val="80000"/>
              <a:defRPr/>
            </a:pPr>
            <a:r>
              <a:rPr lang="en-US" dirty="0" smtClean="0"/>
              <a:t>&lt;</a:t>
            </a:r>
            <a:r>
              <a:rPr lang="en-US" dirty="0" err="1" smtClean="0"/>
              <a:t>log(L</a:t>
            </a:r>
            <a:r>
              <a:rPr lang="en-US" baseline="-25000" dirty="0" err="1" smtClean="0"/>
              <a:t>IR</a:t>
            </a:r>
            <a:r>
              <a:rPr lang="en-US" dirty="0" smtClean="0"/>
              <a:t>)&gt; ~ 12.26</a:t>
            </a:r>
          </a:p>
        </p:txBody>
      </p:sp>
      <p:cxnSp>
        <p:nvCxnSpPr>
          <p:cNvPr id="11" name="Straight Arrow Connector 10"/>
          <p:cNvCxnSpPr>
            <a:endCxn id="7" idx="1"/>
          </p:cNvCxnSpPr>
          <p:nvPr/>
        </p:nvCxnSpPr>
        <p:spPr>
          <a:xfrm>
            <a:off x="2985615" y="2775232"/>
            <a:ext cx="2808366" cy="76282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-16786" y="1541981"/>
            <a:ext cx="84715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8912" lvl="0" indent="-320040" defTabSz="914400">
              <a:buSzPct val="80000"/>
              <a:buFont typeface="Arial"/>
              <a:buChar char="•"/>
              <a:defRPr/>
            </a:pPr>
            <a:r>
              <a:rPr lang="en-US" sz="3000" dirty="0" smtClean="0"/>
              <a:t>Focus on all ULIRGs with </a:t>
            </a:r>
            <a:r>
              <a:rPr lang="en-US" sz="3000" dirty="0" err="1" smtClean="0"/>
              <a:t>z</a:t>
            </a:r>
            <a:r>
              <a:rPr lang="en-US" sz="3000" dirty="0" smtClean="0"/>
              <a:t> = 1.5 - 3.0 in GOODS-S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490589" y="4188371"/>
            <a:ext cx="2615588" cy="157965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086600" y="6400800"/>
            <a:ext cx="2095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Kartaltepe et al. 2012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dirty="0" smtClean="0"/>
              <a:t>Comparison with z~1</a:t>
            </a:r>
            <a:endParaRPr lang="en-US" dirty="0"/>
          </a:p>
        </p:txBody>
      </p:sp>
      <p:pic>
        <p:nvPicPr>
          <p:cNvPr id="8" name="Picture 7" descr="lir_z_all_comp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7517" r="4388"/>
              <a:stretch>
                <a:fillRect/>
              </a:stretch>
            </p:blipFill>
          </mc:Choice>
          <mc:Fallback>
            <p:blipFill>
              <a:blip r:embed="rId3"/>
              <a:srcRect l="7517" r="4388"/>
              <a:stretch>
                <a:fillRect/>
              </a:stretch>
            </p:blipFill>
          </mc:Fallback>
        </mc:AlternateContent>
        <p:spPr>
          <a:xfrm>
            <a:off x="3810000" y="1936972"/>
            <a:ext cx="5257800" cy="4263081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11" name="Straight Arrow Connector 10"/>
          <p:cNvCxnSpPr/>
          <p:nvPr/>
        </p:nvCxnSpPr>
        <p:spPr>
          <a:xfrm>
            <a:off x="3024084" y="1752600"/>
            <a:ext cx="2710125" cy="1219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895600" y="3664886"/>
            <a:ext cx="3048000" cy="14511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0" y="1524000"/>
            <a:ext cx="4245300" cy="51816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COSMOS 70 </a:t>
            </a:r>
            <a:r>
              <a:rPr lang="en-US" b="1" dirty="0" smtClean="0">
                <a:solidFill>
                  <a:srgbClr val="FF0000"/>
                </a:solidFill>
                <a:latin typeface="SymbolProp BT"/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m</a:t>
            </a:r>
            <a:endParaRPr lang="en-US" sz="2839" dirty="0" smtClean="0"/>
          </a:p>
          <a:p>
            <a:pPr lvl="1"/>
            <a:r>
              <a:rPr lang="en-US" dirty="0" smtClean="0"/>
              <a:t>277 sources 0.8 &lt; </a:t>
            </a:r>
            <a:r>
              <a:rPr lang="en-US" dirty="0" err="1" smtClean="0"/>
              <a:t>z</a:t>
            </a:r>
            <a:r>
              <a:rPr lang="en-US" dirty="0" smtClean="0"/>
              <a:t> &lt; 1.2</a:t>
            </a:r>
          </a:p>
          <a:p>
            <a:pPr lvl="1"/>
            <a:r>
              <a:rPr lang="en-US" dirty="0" smtClean="0"/>
              <a:t>Relatively shallow, but large       area coverage</a:t>
            </a:r>
          </a:p>
          <a:p>
            <a:pPr lvl="1"/>
            <a:r>
              <a:rPr lang="en-US" dirty="0" err="1" smtClean="0"/>
              <a:t>log(L</a:t>
            </a:r>
            <a:r>
              <a:rPr lang="en-US" baseline="-25000" dirty="0" err="1" smtClean="0"/>
              <a:t>IR</a:t>
            </a:r>
            <a:r>
              <a:rPr lang="en-US" dirty="0" smtClean="0"/>
              <a:t>) =  11.3 - </a:t>
            </a:r>
            <a:r>
              <a:rPr lang="en-US" dirty="0" smtClean="0"/>
              <a:t>12.9</a:t>
            </a:r>
          </a:p>
          <a:p>
            <a:pPr lvl="1"/>
            <a:endParaRPr lang="en-US" sz="774" dirty="0" smtClean="0"/>
          </a:p>
          <a:p>
            <a:r>
              <a:rPr lang="en-US" b="1" dirty="0" smtClean="0">
                <a:solidFill>
                  <a:srgbClr val="3366FF"/>
                </a:solidFill>
              </a:rPr>
              <a:t>GOODS-</a:t>
            </a:r>
            <a:r>
              <a:rPr lang="en-US" b="1" i="1" dirty="0" smtClean="0">
                <a:solidFill>
                  <a:srgbClr val="3366FF"/>
                </a:solidFill>
              </a:rPr>
              <a:t>Herschel</a:t>
            </a:r>
          </a:p>
          <a:p>
            <a:pPr lvl="1"/>
            <a:r>
              <a:rPr lang="en-US" dirty="0" err="1" smtClean="0"/>
              <a:t>North+South</a:t>
            </a:r>
            <a:endParaRPr lang="en-US" dirty="0" smtClean="0"/>
          </a:p>
          <a:p>
            <a:pPr lvl="1"/>
            <a:r>
              <a:rPr lang="en-US" dirty="0" smtClean="0"/>
              <a:t>100/160 </a:t>
            </a:r>
            <a:r>
              <a:rPr lang="en-US" dirty="0" smtClean="0">
                <a:latin typeface="SymbolProp BT"/>
              </a:rPr>
              <a:t>m</a:t>
            </a:r>
            <a:r>
              <a:rPr lang="en-US" dirty="0" smtClean="0"/>
              <a:t>m</a:t>
            </a:r>
          </a:p>
          <a:p>
            <a:pPr lvl="1"/>
            <a:r>
              <a:rPr lang="en-US" dirty="0" smtClean="0"/>
              <a:t>Smaller area, significantly deeper </a:t>
            </a:r>
          </a:p>
          <a:p>
            <a:pPr lvl="1"/>
            <a:r>
              <a:rPr lang="en-US" dirty="0" smtClean="0"/>
              <a:t>293 sources </a:t>
            </a:r>
            <a:r>
              <a:rPr lang="en-US" dirty="0" err="1" smtClean="0"/>
              <a:t>w</a:t>
            </a:r>
            <a:r>
              <a:rPr lang="en-US" dirty="0" smtClean="0"/>
              <a:t>/ 0.8 &lt; </a:t>
            </a:r>
            <a:r>
              <a:rPr lang="en-US" dirty="0" err="1" smtClean="0"/>
              <a:t>z</a:t>
            </a:r>
            <a:r>
              <a:rPr lang="en-US" dirty="0" smtClean="0"/>
              <a:t> &lt; 1.2</a:t>
            </a:r>
          </a:p>
          <a:p>
            <a:pPr lvl="1"/>
            <a:r>
              <a:rPr lang="en-US" dirty="0" err="1" smtClean="0"/>
              <a:t>Log(L</a:t>
            </a:r>
            <a:r>
              <a:rPr lang="en-US" baseline="-25000" dirty="0" err="1" smtClean="0"/>
              <a:t>IR</a:t>
            </a:r>
            <a:r>
              <a:rPr lang="en-US" dirty="0" smtClean="0"/>
              <a:t>) = 10.6 – </a:t>
            </a:r>
            <a:r>
              <a:rPr lang="en-US" dirty="0" smtClean="0"/>
              <a:t>12.4</a:t>
            </a:r>
          </a:p>
          <a:p>
            <a:pPr lvl="1"/>
            <a:endParaRPr lang="en-US" sz="774" dirty="0" smtClean="0"/>
          </a:p>
          <a:p>
            <a:r>
              <a:rPr lang="en-US" dirty="0" smtClean="0"/>
              <a:t>Classified using ACS imaging and same scheme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action_all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5045"/>
              <a:stretch>
                <a:fillRect/>
              </a:stretch>
            </p:blipFill>
          </mc:Choice>
          <mc:Fallback>
            <p:blipFill>
              <a:blip r:embed="rId3"/>
              <a:srcRect l="5045"/>
              <a:stretch>
                <a:fillRect/>
              </a:stretch>
            </p:blipFill>
          </mc:Fallback>
        </mc:AlternateContent>
        <p:spPr>
          <a:xfrm>
            <a:off x="158763" y="90020"/>
            <a:ext cx="8899753" cy="669471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Box 3"/>
          <p:cNvSpPr txBox="1"/>
          <p:nvPr/>
        </p:nvSpPr>
        <p:spPr>
          <a:xfrm>
            <a:off x="6400800" y="6400800"/>
            <a:ext cx="2780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Kartaltepe et al. 2010b, 2012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sfr_z_simp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>
          <a:xfrm>
            <a:off x="682824" y="1219200"/>
            <a:ext cx="7775376" cy="555384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dirty="0" smtClean="0"/>
              <a:t>A</a:t>
            </a:r>
            <a:r>
              <a:rPr lang="en-US" dirty="0" smtClean="0"/>
              <a:t>re z~2 (</a:t>
            </a:r>
            <a:r>
              <a:rPr lang="en-US" dirty="0" err="1" smtClean="0"/>
              <a:t>U)LIRGs</a:t>
            </a:r>
            <a:r>
              <a:rPr lang="en-US" dirty="0" smtClean="0"/>
              <a:t> Starbursts?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17764" y="1673423"/>
            <a:ext cx="253406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Main Sequence (MS) from </a:t>
            </a:r>
            <a:r>
              <a:rPr lang="en-US" dirty="0" err="1" smtClean="0">
                <a:solidFill>
                  <a:srgbClr val="000000"/>
                </a:solidFill>
              </a:rPr>
              <a:t>Elbaz</a:t>
            </a:r>
            <a:r>
              <a:rPr lang="en-US" dirty="0" smtClean="0">
                <a:solidFill>
                  <a:srgbClr val="000000"/>
                </a:solidFill>
              </a:rPr>
              <a:t> et al. 2011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5020196" y="2842597"/>
            <a:ext cx="1526374" cy="531237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53080" y="1902430"/>
            <a:ext cx="757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MS x3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3855613" y="2569173"/>
            <a:ext cx="940249" cy="491959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438389" y="5111785"/>
            <a:ext cx="2625655" cy="9041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ssfr_sb_multi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24932" t="25094" r="47667" b="67776"/>
              <a:stretch>
                <a:fillRect/>
              </a:stretch>
            </p:blipFill>
          </mc:Choice>
          <mc:Fallback>
            <p:blipFill>
              <a:blip r:embed="rId5"/>
              <a:srcRect l="24932" t="25094" r="47667" b="67776"/>
              <a:stretch>
                <a:fillRect/>
              </a:stretch>
            </p:blipFill>
          </mc:Fallback>
        </mc:AlternateContent>
        <p:spPr>
          <a:xfrm>
            <a:off x="5682628" y="5111785"/>
            <a:ext cx="2369204" cy="90417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1" name="Rectangle 20"/>
          <p:cNvSpPr/>
          <p:nvPr/>
        </p:nvSpPr>
        <p:spPr>
          <a:xfrm>
            <a:off x="6293248" y="4945970"/>
            <a:ext cx="268671" cy="1993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324600" y="6412468"/>
            <a:ext cx="2208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Kartaltepe et al. 2012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dirty="0" smtClean="0"/>
              <a:t>Are z~2 (</a:t>
            </a:r>
            <a:r>
              <a:rPr lang="en-US" dirty="0" err="1" smtClean="0"/>
              <a:t>U)LIRGs</a:t>
            </a:r>
            <a:r>
              <a:rPr lang="en-US" dirty="0" smtClean="0"/>
              <a:t> Starbursts?</a:t>
            </a:r>
            <a:endParaRPr lang="en-US" dirty="0"/>
          </a:p>
        </p:txBody>
      </p:sp>
      <p:grpSp>
        <p:nvGrpSpPr>
          <p:cNvPr id="3" name="Group 14"/>
          <p:cNvGrpSpPr/>
          <p:nvPr/>
        </p:nvGrpSpPr>
        <p:grpSpPr>
          <a:xfrm>
            <a:off x="152400" y="1721751"/>
            <a:ext cx="8993836" cy="4450449"/>
            <a:chOff x="152400" y="1721751"/>
            <a:chExt cx="8993836" cy="4450449"/>
          </a:xfrm>
        </p:grpSpPr>
        <p:grpSp>
          <p:nvGrpSpPr>
            <p:cNvPr id="4" name="Group 12"/>
            <p:cNvGrpSpPr/>
            <p:nvPr/>
          </p:nvGrpSpPr>
          <p:grpSpPr>
            <a:xfrm>
              <a:off x="152400" y="1721751"/>
              <a:ext cx="8993836" cy="4450449"/>
              <a:chOff x="152400" y="1721751"/>
              <a:chExt cx="8993836" cy="4450449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52400" y="1721751"/>
                <a:ext cx="8895834" cy="441947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" name="Group 10"/>
              <p:cNvGrpSpPr/>
              <p:nvPr/>
            </p:nvGrpSpPr>
            <p:grpSpPr>
              <a:xfrm>
                <a:off x="152400" y="1721751"/>
                <a:ext cx="8895835" cy="4419471"/>
                <a:chOff x="201248" y="1721751"/>
                <a:chExt cx="8895835" cy="4419471"/>
              </a:xfrm>
            </p:grpSpPr>
            <p:pic>
              <p:nvPicPr>
                <p:cNvPr id="9" name="Picture 8" descr="ssfr_sb_multi.eps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2"/>
                    <a:srcRect l="3274" b="66348"/>
                    <a:stretch>
                      <a:fillRect/>
                    </a:stretch>
                  </p:blipFill>
                </mc:Choice>
                <mc:Fallback>
                  <p:blipFill>
                    <a:blip r:embed="rId3"/>
                    <a:srcRect l="3274" b="66348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201248" y="1721751"/>
                  <a:ext cx="8895835" cy="3869976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sp>
              <p:nvSpPr>
                <p:cNvPr id="6" name="TextBox 5"/>
                <p:cNvSpPr txBox="1"/>
                <p:nvPr/>
              </p:nvSpPr>
              <p:spPr>
                <a:xfrm>
                  <a:off x="2259280" y="2075869"/>
                  <a:ext cx="11721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00"/>
                      </a:solidFill>
                    </a:rPr>
                    <a:t>Starbursts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5349011" y="3272547"/>
                  <a:ext cx="11721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00"/>
                      </a:solidFill>
                    </a:rPr>
                    <a:t>Starbursts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8" name="Straight Arrow Connector 7"/>
                <p:cNvCxnSpPr/>
                <p:nvPr/>
              </p:nvCxnSpPr>
              <p:spPr>
                <a:xfrm flipV="1">
                  <a:off x="5422283" y="3727356"/>
                  <a:ext cx="915927" cy="2"/>
                </a:xfrm>
                <a:prstGeom prst="straightConnector1">
                  <a:avLst/>
                </a:prstGeom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0" name="Picture 9" descr="ssfr_sb_multi.eps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2"/>
                    <a:srcRect l="6057" t="94903"/>
                    <a:stretch>
                      <a:fillRect/>
                    </a:stretch>
                  </p:blipFill>
                </mc:Choice>
                <mc:Fallback>
                  <p:blipFill>
                    <a:blip r:embed="rId3"/>
                    <a:srcRect l="6057" t="94903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457200" y="5555094"/>
                  <a:ext cx="8639882" cy="586128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</p:grpSp>
          <p:sp>
            <p:nvSpPr>
              <p:cNvPr id="11" name="TextBox 10"/>
              <p:cNvSpPr txBox="1"/>
              <p:nvPr/>
            </p:nvSpPr>
            <p:spPr>
              <a:xfrm>
                <a:off x="7162800" y="5833646"/>
                <a:ext cx="1983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Kartaltepe et al. 2012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452802" y="5516881"/>
              <a:ext cx="232998" cy="457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/>
          <p:nvPr/>
        </p:nvGrpSpPr>
        <p:grpSpPr>
          <a:xfrm>
            <a:off x="152400" y="1721751"/>
            <a:ext cx="8993836" cy="4450449"/>
            <a:chOff x="152400" y="1721751"/>
            <a:chExt cx="8993836" cy="4450449"/>
          </a:xfrm>
        </p:grpSpPr>
        <p:grpSp>
          <p:nvGrpSpPr>
            <p:cNvPr id="4" name="Group 12"/>
            <p:cNvGrpSpPr/>
            <p:nvPr/>
          </p:nvGrpSpPr>
          <p:grpSpPr>
            <a:xfrm>
              <a:off x="152400" y="1721751"/>
              <a:ext cx="8993836" cy="4450449"/>
              <a:chOff x="152400" y="1721751"/>
              <a:chExt cx="8993836" cy="4450449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52400" y="1721751"/>
                <a:ext cx="8895834" cy="441947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" name="Group 10"/>
              <p:cNvGrpSpPr/>
              <p:nvPr/>
            </p:nvGrpSpPr>
            <p:grpSpPr>
              <a:xfrm>
                <a:off x="152400" y="1721751"/>
                <a:ext cx="8895835" cy="4419471"/>
                <a:chOff x="201248" y="1721751"/>
                <a:chExt cx="8895835" cy="4419471"/>
              </a:xfrm>
            </p:grpSpPr>
            <p:pic>
              <p:nvPicPr>
                <p:cNvPr id="21" name="Picture 20" descr="ssfr_sb_multi.eps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2"/>
                    <a:srcRect l="3274" b="66348"/>
                    <a:stretch>
                      <a:fillRect/>
                    </a:stretch>
                  </p:blipFill>
                </mc:Choice>
                <mc:Fallback>
                  <p:blipFill>
                    <a:blip r:embed="rId3"/>
                    <a:srcRect l="3274" b="66348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201248" y="1721751"/>
                  <a:ext cx="8895835" cy="3869976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sp>
              <p:nvSpPr>
                <p:cNvPr id="22" name="TextBox 5"/>
                <p:cNvSpPr txBox="1"/>
                <p:nvPr/>
              </p:nvSpPr>
              <p:spPr>
                <a:xfrm>
                  <a:off x="2259280" y="2075869"/>
                  <a:ext cx="11721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00"/>
                      </a:solidFill>
                    </a:rPr>
                    <a:t>Starbursts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5349011" y="3272547"/>
                  <a:ext cx="11721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00"/>
                      </a:solidFill>
                    </a:rPr>
                    <a:t>Starbursts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24" name="Straight Arrow Connector 23"/>
                <p:cNvCxnSpPr/>
                <p:nvPr/>
              </p:nvCxnSpPr>
              <p:spPr>
                <a:xfrm flipV="1">
                  <a:off x="5422283" y="3727356"/>
                  <a:ext cx="915927" cy="2"/>
                </a:xfrm>
                <a:prstGeom prst="straightConnector1">
                  <a:avLst/>
                </a:prstGeom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5" name="Picture 24" descr="ssfr_sb_multi.eps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2"/>
                    <a:srcRect l="6057" t="94903"/>
                    <a:stretch>
                      <a:fillRect/>
                    </a:stretch>
                  </p:blipFill>
                </mc:Choice>
                <mc:Fallback>
                  <p:blipFill>
                    <a:blip r:embed="rId3"/>
                    <a:srcRect l="6057" t="94903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457200" y="5555094"/>
                  <a:ext cx="8639882" cy="586128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</p:grpSp>
          <p:sp>
            <p:nvSpPr>
              <p:cNvPr id="20" name="TextBox 19"/>
              <p:cNvSpPr txBox="1"/>
              <p:nvPr/>
            </p:nvSpPr>
            <p:spPr>
              <a:xfrm>
                <a:off x="7162800" y="5833646"/>
                <a:ext cx="1983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Kartaltepe et al. 2012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452802" y="5516881"/>
              <a:ext cx="232998" cy="457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dirty="0" smtClean="0"/>
              <a:t>Are z~2 (</a:t>
            </a:r>
            <a:r>
              <a:rPr lang="en-US" dirty="0" err="1" smtClean="0"/>
              <a:t>U)LIRGs</a:t>
            </a:r>
            <a:r>
              <a:rPr lang="en-US" dirty="0" smtClean="0"/>
              <a:t> Starbursts?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3739002" y="1371543"/>
            <a:ext cx="2887459" cy="712742"/>
          </a:xfrm>
          <a:prstGeom prst="roundRect">
            <a:avLst/>
          </a:prstGeom>
          <a:solidFill>
            <a:srgbClr val="99CCFF"/>
          </a:solidFill>
          <a:ln w="19050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879537" y="1371543"/>
            <a:ext cx="257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Disks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med(sSFR/sSFR</a:t>
            </a:r>
            <a:r>
              <a:rPr lang="en-US" baseline="-25000" dirty="0" err="1" smtClean="0">
                <a:solidFill>
                  <a:srgbClr val="000000"/>
                </a:solidFill>
              </a:rPr>
              <a:t>MS</a:t>
            </a:r>
            <a:r>
              <a:rPr lang="en-US" dirty="0" smtClean="0">
                <a:solidFill>
                  <a:srgbClr val="000000"/>
                </a:solidFill>
              </a:rPr>
              <a:t>) = 2.4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4968947" y="2260535"/>
            <a:ext cx="369332" cy="1588"/>
          </a:xfrm>
          <a:prstGeom prst="straightConnector1">
            <a:avLst/>
          </a:prstGeom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/>
          <p:nvPr/>
        </p:nvGrpSpPr>
        <p:grpSpPr>
          <a:xfrm>
            <a:off x="152400" y="1721751"/>
            <a:ext cx="8993836" cy="4450449"/>
            <a:chOff x="152400" y="1721751"/>
            <a:chExt cx="8993836" cy="4450449"/>
          </a:xfrm>
        </p:grpSpPr>
        <p:grpSp>
          <p:nvGrpSpPr>
            <p:cNvPr id="4" name="Group 12"/>
            <p:cNvGrpSpPr/>
            <p:nvPr/>
          </p:nvGrpSpPr>
          <p:grpSpPr>
            <a:xfrm>
              <a:off x="152400" y="1721751"/>
              <a:ext cx="8993836" cy="4450449"/>
              <a:chOff x="152400" y="1721751"/>
              <a:chExt cx="8993836" cy="4450449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52400" y="1721751"/>
                <a:ext cx="8895834" cy="441947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" name="Group 10"/>
              <p:cNvGrpSpPr/>
              <p:nvPr/>
            </p:nvGrpSpPr>
            <p:grpSpPr>
              <a:xfrm>
                <a:off x="152400" y="1721751"/>
                <a:ext cx="8895835" cy="4419471"/>
                <a:chOff x="201248" y="1721751"/>
                <a:chExt cx="8895835" cy="4419471"/>
              </a:xfrm>
            </p:grpSpPr>
            <p:pic>
              <p:nvPicPr>
                <p:cNvPr id="21" name="Picture 20" descr="ssfr_sb_multi.eps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2"/>
                    <a:srcRect l="3274" b="66348"/>
                    <a:stretch>
                      <a:fillRect/>
                    </a:stretch>
                  </p:blipFill>
                </mc:Choice>
                <mc:Fallback>
                  <p:blipFill>
                    <a:blip r:embed="rId3"/>
                    <a:srcRect l="3274" b="66348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201248" y="1721751"/>
                  <a:ext cx="8895835" cy="3869976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sp>
              <p:nvSpPr>
                <p:cNvPr id="22" name="TextBox 5"/>
                <p:cNvSpPr txBox="1"/>
                <p:nvPr/>
              </p:nvSpPr>
              <p:spPr>
                <a:xfrm>
                  <a:off x="2259280" y="2075869"/>
                  <a:ext cx="11721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00"/>
                      </a:solidFill>
                    </a:rPr>
                    <a:t>Starbursts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5349011" y="3272547"/>
                  <a:ext cx="11721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00"/>
                      </a:solidFill>
                    </a:rPr>
                    <a:t>Starbursts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24" name="Straight Arrow Connector 23"/>
                <p:cNvCxnSpPr/>
                <p:nvPr/>
              </p:nvCxnSpPr>
              <p:spPr>
                <a:xfrm flipV="1">
                  <a:off x="5422283" y="3727356"/>
                  <a:ext cx="915927" cy="2"/>
                </a:xfrm>
                <a:prstGeom prst="straightConnector1">
                  <a:avLst/>
                </a:prstGeom>
                <a:ln w="285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5" name="Picture 24" descr="ssfr_sb_multi.eps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2"/>
                    <a:srcRect l="6057" t="94903"/>
                    <a:stretch>
                      <a:fillRect/>
                    </a:stretch>
                  </p:blipFill>
                </mc:Choice>
                <mc:Fallback>
                  <p:blipFill>
                    <a:blip r:embed="rId3"/>
                    <a:srcRect l="6057" t="94903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457200" y="5555094"/>
                  <a:ext cx="8639882" cy="586128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</p:grpSp>
          <p:sp>
            <p:nvSpPr>
              <p:cNvPr id="20" name="TextBox 19"/>
              <p:cNvSpPr txBox="1"/>
              <p:nvPr/>
            </p:nvSpPr>
            <p:spPr>
              <a:xfrm>
                <a:off x="7162800" y="5833646"/>
                <a:ext cx="1983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Kartaltepe et al. 2012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452802" y="5516881"/>
              <a:ext cx="232998" cy="457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dirty="0" smtClean="0"/>
              <a:t>Are z~2 (</a:t>
            </a:r>
            <a:r>
              <a:rPr lang="en-US" dirty="0" err="1" smtClean="0"/>
              <a:t>U)LIRGs</a:t>
            </a:r>
            <a:r>
              <a:rPr lang="en-US" dirty="0" smtClean="0"/>
              <a:t> Starbursts?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4007666" y="1359332"/>
            <a:ext cx="2887459" cy="712742"/>
          </a:xfrm>
          <a:prstGeom prst="roundRect">
            <a:avLst/>
          </a:prstGeom>
          <a:solidFill>
            <a:srgbClr val="66FF66"/>
          </a:solidFill>
          <a:ln w="19050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148201" y="1359332"/>
            <a:ext cx="257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Interactions &amp; Mergers: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med(sSFR/sSFR</a:t>
            </a:r>
            <a:r>
              <a:rPr lang="en-US" baseline="-25000" dirty="0" err="1" smtClean="0">
                <a:solidFill>
                  <a:srgbClr val="000000"/>
                </a:solidFill>
              </a:rPr>
              <a:t>MS</a:t>
            </a:r>
            <a:r>
              <a:rPr lang="en-US" dirty="0" smtClean="0">
                <a:solidFill>
                  <a:srgbClr val="000000"/>
                </a:solidFill>
              </a:rPr>
              <a:t>) = 3.8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5189563" y="2264902"/>
            <a:ext cx="369332" cy="1588"/>
          </a:xfrm>
          <a:prstGeom prst="straightConnector1">
            <a:avLst/>
          </a:prstGeom>
          <a:ln w="28575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/>
          <p:nvPr/>
        </p:nvGrpSpPr>
        <p:grpSpPr>
          <a:xfrm>
            <a:off x="152400" y="1721751"/>
            <a:ext cx="8993836" cy="4450449"/>
            <a:chOff x="152400" y="1721751"/>
            <a:chExt cx="8993836" cy="4450449"/>
          </a:xfrm>
        </p:grpSpPr>
        <p:grpSp>
          <p:nvGrpSpPr>
            <p:cNvPr id="4" name="Group 12"/>
            <p:cNvGrpSpPr/>
            <p:nvPr/>
          </p:nvGrpSpPr>
          <p:grpSpPr>
            <a:xfrm>
              <a:off x="152400" y="1721751"/>
              <a:ext cx="8993836" cy="4450449"/>
              <a:chOff x="152400" y="1721751"/>
              <a:chExt cx="8993836" cy="4450449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52400" y="1721751"/>
                <a:ext cx="8895834" cy="441947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" name="Group 10"/>
              <p:cNvGrpSpPr/>
              <p:nvPr/>
            </p:nvGrpSpPr>
            <p:grpSpPr>
              <a:xfrm>
                <a:off x="152400" y="1721751"/>
                <a:ext cx="8895835" cy="4419471"/>
                <a:chOff x="201248" y="1721751"/>
                <a:chExt cx="8895835" cy="4419471"/>
              </a:xfrm>
            </p:grpSpPr>
            <p:pic>
              <p:nvPicPr>
                <p:cNvPr id="17" name="Picture 16" descr="ssfr_sb_multi.eps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2"/>
                    <a:srcRect l="3274" b="66348"/>
                    <a:stretch>
                      <a:fillRect/>
                    </a:stretch>
                  </p:blipFill>
                </mc:Choice>
                <mc:Fallback>
                  <p:blipFill>
                    <a:blip r:embed="rId3"/>
                    <a:srcRect l="3274" b="66348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201248" y="1721751"/>
                  <a:ext cx="8895835" cy="3869976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sp>
              <p:nvSpPr>
                <p:cNvPr id="18" name="TextBox 5"/>
                <p:cNvSpPr txBox="1"/>
                <p:nvPr/>
              </p:nvSpPr>
              <p:spPr>
                <a:xfrm>
                  <a:off x="2259280" y="2075869"/>
                  <a:ext cx="11721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00"/>
                      </a:solidFill>
                    </a:rPr>
                    <a:t>Starbursts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21" name="Picture 20" descr="ssfr_sb_multi.eps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2"/>
                    <a:srcRect l="6057" t="94903"/>
                    <a:stretch>
                      <a:fillRect/>
                    </a:stretch>
                  </p:blipFill>
                </mc:Choice>
                <mc:Fallback>
                  <p:blipFill>
                    <a:blip r:embed="rId3"/>
                    <a:srcRect l="6057" t="94903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457200" y="5555094"/>
                  <a:ext cx="8639882" cy="586128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</p:grpSp>
          <p:sp>
            <p:nvSpPr>
              <p:cNvPr id="16" name="TextBox 15"/>
              <p:cNvSpPr txBox="1"/>
              <p:nvPr/>
            </p:nvSpPr>
            <p:spPr>
              <a:xfrm>
                <a:off x="7162800" y="5833646"/>
                <a:ext cx="1983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Kartaltepe et al. 2012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452802" y="5516881"/>
              <a:ext cx="232998" cy="457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32" y="155448"/>
            <a:ext cx="9304686" cy="1252728"/>
          </a:xfrm>
        </p:spPr>
        <p:txBody>
          <a:bodyPr anchor="ctr">
            <a:normAutofit/>
          </a:bodyPr>
          <a:lstStyle/>
          <a:p>
            <a:r>
              <a:rPr lang="en-US" sz="4000" dirty="0" smtClean="0"/>
              <a:t>What are </a:t>
            </a:r>
            <a:r>
              <a:rPr lang="en-US" sz="4000" dirty="0" smtClean="0"/>
              <a:t>z~2</a:t>
            </a:r>
            <a:r>
              <a:rPr lang="en-US" sz="4000" dirty="0" smtClean="0"/>
              <a:t> “Main Sequence” Galaxies?</a:t>
            </a:r>
            <a:endParaRPr lang="en-US" sz="3800" dirty="0"/>
          </a:p>
        </p:txBody>
      </p:sp>
      <p:sp>
        <p:nvSpPr>
          <p:cNvPr id="9" name="Rounded Rectangle 8"/>
          <p:cNvSpPr/>
          <p:nvPr/>
        </p:nvSpPr>
        <p:spPr>
          <a:xfrm>
            <a:off x="5453579" y="3443501"/>
            <a:ext cx="2887459" cy="923330"/>
          </a:xfrm>
          <a:prstGeom prst="roundRect">
            <a:avLst/>
          </a:prstGeom>
          <a:solidFill>
            <a:srgbClr val="BFBFBF"/>
          </a:solidFill>
          <a:ln w="19050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effectLst>
                <a:reflection stA="50000" endPos="75000" dist="127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3579" y="3443501"/>
            <a:ext cx="2887459" cy="923330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“Main Sequence”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Non-interacting disks:  57%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Interactions &amp; Mergers: 24%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4933791" y="3760987"/>
            <a:ext cx="519788" cy="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46" y="1443995"/>
            <a:ext cx="5021866" cy="374225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Largest HST Survey (PIs:    S. Faber &amp; H. Ferguson)</a:t>
            </a:r>
          </a:p>
          <a:p>
            <a:endParaRPr lang="en-US" sz="1000" dirty="0" smtClean="0"/>
          </a:p>
          <a:p>
            <a:r>
              <a:rPr lang="en-US" dirty="0" smtClean="0"/>
              <a:t>NIR imaging of 5 of the </a:t>
            </a:r>
            <a:br>
              <a:rPr lang="en-US" dirty="0" smtClean="0"/>
            </a:br>
            <a:r>
              <a:rPr lang="en-US" dirty="0" smtClean="0"/>
              <a:t>most commonly studied </a:t>
            </a:r>
            <a:br>
              <a:rPr lang="en-US" dirty="0" smtClean="0"/>
            </a:br>
            <a:r>
              <a:rPr lang="en-US" dirty="0" smtClean="0"/>
              <a:t>deep fields</a:t>
            </a:r>
          </a:p>
          <a:p>
            <a:endParaRPr lang="en-US" sz="1000" dirty="0" smtClean="0"/>
          </a:p>
          <a:p>
            <a:r>
              <a:rPr lang="en-US" dirty="0" smtClean="0"/>
              <a:t>Deep and wide areas</a:t>
            </a:r>
          </a:p>
          <a:p>
            <a:endParaRPr lang="en-US" sz="1000" dirty="0" smtClean="0"/>
          </a:p>
          <a:p>
            <a:r>
              <a:rPr lang="en-US" dirty="0" smtClean="0"/>
              <a:t>Imaging is now complete!</a:t>
            </a:r>
          </a:p>
          <a:p>
            <a:endParaRPr lang="en-US" sz="1000" dirty="0" smtClean="0"/>
          </a:p>
          <a:p>
            <a:r>
              <a:rPr lang="en-US" dirty="0" smtClean="0"/>
              <a:t>Work is ongoing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518" y="36576"/>
            <a:ext cx="1371600" cy="13716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964716" y="2209500"/>
            <a:ext cx="4108450" cy="4433888"/>
            <a:chOff x="4964716" y="2056646"/>
            <a:chExt cx="4108450" cy="4433888"/>
          </a:xfrm>
        </p:grpSpPr>
        <p:pic>
          <p:nvPicPr>
            <p:cNvPr id="12" name="Picture 8" descr="goods-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21866" y="2056646"/>
              <a:ext cx="4051300" cy="443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 rot="1153907">
              <a:off x="6164866" y="3561596"/>
              <a:ext cx="1900238" cy="1265238"/>
            </a:xfrm>
            <a:prstGeom prst="rect">
              <a:avLst/>
            </a:prstGeom>
            <a:noFill/>
            <a:ln w="38100">
              <a:solidFill>
                <a:srgbClr val="FED20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5790216" y="3828296"/>
              <a:ext cx="444500" cy="0"/>
            </a:xfrm>
            <a:prstGeom prst="line">
              <a:avLst/>
            </a:prstGeom>
            <a:noFill/>
            <a:ln w="38100">
              <a:solidFill>
                <a:srgbClr val="FED20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4964716" y="3536196"/>
              <a:ext cx="1193800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rgbClr val="FED206"/>
                  </a:solidFill>
                  <a:latin typeface="Century Gothic" charset="0"/>
                </a:rPr>
                <a:t>Deep region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6653816" y="5187196"/>
              <a:ext cx="1193800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ED206"/>
                  </a:solidFill>
                  <a:latin typeface="Century Gothic" charset="0"/>
                </a:rPr>
                <a:t>Wide region</a:t>
              </a: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6958616" y="2951996"/>
              <a:ext cx="1193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ED206"/>
                  </a:solidFill>
                  <a:latin typeface="Century Gothic" charset="0"/>
                </a:rPr>
                <a:t>ERS</a:t>
              </a: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6178660" y="3736760"/>
              <a:ext cx="1193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FF0000"/>
                  </a:solidFill>
                  <a:latin typeface="Century Gothic" charset="0"/>
                </a:rPr>
                <a:t>UDF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rcRect l="12625" t="25025" r="53526" b="27445"/>
          <a:stretch>
            <a:fillRect/>
          </a:stretch>
        </p:blipFill>
        <p:spPr>
          <a:xfrm>
            <a:off x="348376" y="5151922"/>
            <a:ext cx="4147784" cy="15748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246128" y="1837753"/>
            <a:ext cx="360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 and H band Coverage of GOODS-S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/>
          <p:nvPr/>
        </p:nvGrpSpPr>
        <p:grpSpPr>
          <a:xfrm>
            <a:off x="152400" y="1721751"/>
            <a:ext cx="8993836" cy="4450449"/>
            <a:chOff x="152400" y="1721751"/>
            <a:chExt cx="8993836" cy="4450449"/>
          </a:xfrm>
        </p:grpSpPr>
        <p:grpSp>
          <p:nvGrpSpPr>
            <p:cNvPr id="4" name="Group 12"/>
            <p:cNvGrpSpPr/>
            <p:nvPr/>
          </p:nvGrpSpPr>
          <p:grpSpPr>
            <a:xfrm>
              <a:off x="152400" y="1721751"/>
              <a:ext cx="8993836" cy="4450449"/>
              <a:chOff x="152400" y="1721751"/>
              <a:chExt cx="8993836" cy="4450449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52400" y="1721751"/>
                <a:ext cx="8895834" cy="441947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" name="Group 10"/>
              <p:cNvGrpSpPr/>
              <p:nvPr/>
            </p:nvGrpSpPr>
            <p:grpSpPr>
              <a:xfrm>
                <a:off x="152400" y="1721751"/>
                <a:ext cx="8895835" cy="4419471"/>
                <a:chOff x="201248" y="1721751"/>
                <a:chExt cx="8895835" cy="4419471"/>
              </a:xfrm>
            </p:grpSpPr>
            <p:pic>
              <p:nvPicPr>
                <p:cNvPr id="18" name="Picture 17" descr="ssfr_sb_multi.eps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2"/>
                    <a:srcRect l="3274" b="66348"/>
                    <a:stretch>
                      <a:fillRect/>
                    </a:stretch>
                  </p:blipFill>
                </mc:Choice>
                <mc:Fallback>
                  <p:blipFill>
                    <a:blip r:embed="rId3"/>
                    <a:srcRect l="3274" b="66348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201248" y="1721751"/>
                  <a:ext cx="8895835" cy="3869976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sp>
              <p:nvSpPr>
                <p:cNvPr id="19" name="TextBox 5"/>
                <p:cNvSpPr txBox="1"/>
                <p:nvPr/>
              </p:nvSpPr>
              <p:spPr>
                <a:xfrm>
                  <a:off x="2259280" y="2075869"/>
                  <a:ext cx="11721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0000"/>
                      </a:solidFill>
                    </a:rPr>
                    <a:t>Starbursts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pic>
              <p:nvPicPr>
                <p:cNvPr id="24" name="Picture 23" descr="ssfr_sb_multi.eps"/>
                <p:cNvPicPr>
                  <a:picLocks noChangeAspect="1"/>
                </p:cNvPicPr>
                <p:nvPr/>
              </p:nvPicPr>
              <mc:AlternateContent>
                <mc:Choice xmlns:ma="http://schemas.microsoft.com/office/mac/drawingml/2008/main" Requires="ma">
                  <p:blipFill>
                    <a:blip r:embed="rId2"/>
                    <a:srcRect l="6057" t="94903"/>
                    <a:stretch>
                      <a:fillRect/>
                    </a:stretch>
                  </p:blipFill>
                </mc:Choice>
                <mc:Fallback>
                  <p:blipFill>
                    <a:blip r:embed="rId3"/>
                    <a:srcRect l="6057" t="94903"/>
                    <a:stretch>
                      <a:fillRect/>
                    </a:stretch>
                  </p:blipFill>
                </mc:Fallback>
              </mc:AlternateContent>
              <p:spPr>
                <a:xfrm>
                  <a:off x="457200" y="5555094"/>
                  <a:ext cx="8639882" cy="586128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7162800" y="5833646"/>
                <a:ext cx="1983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Kartaltepe et al. 2012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452802" y="5516881"/>
              <a:ext cx="232998" cy="457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5453579" y="3443501"/>
            <a:ext cx="2887459" cy="923330"/>
          </a:xfrm>
          <a:prstGeom prst="roundRect">
            <a:avLst/>
          </a:prstGeom>
          <a:solidFill>
            <a:srgbClr val="BFBFBF"/>
          </a:solidFill>
          <a:ln w="19050" cap="rnd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3579" y="3443501"/>
            <a:ext cx="2887459" cy="923330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Starbursts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Non-interacting disks:  42%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Interactions &amp; Mergers: 50%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dirty="0" smtClean="0"/>
              <a:t>Are z~</a:t>
            </a:r>
            <a:r>
              <a:rPr lang="en-US" dirty="0" smtClean="0"/>
              <a:t>2 Starbursts Mergers?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5173069" y="4647342"/>
            <a:ext cx="981585" cy="4205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686800" cy="462560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CANDELS Morphologies will be useful for many science goals and available to the </a:t>
            </a:r>
            <a:r>
              <a:rPr lang="en-US" dirty="0" smtClean="0"/>
              <a:t>community</a:t>
            </a:r>
          </a:p>
          <a:p>
            <a:endParaRPr lang="en-US" sz="649" dirty="0" smtClean="0"/>
          </a:p>
          <a:p>
            <a:r>
              <a:rPr lang="en-US" dirty="0" smtClean="0"/>
              <a:t>Morphologies </a:t>
            </a:r>
            <a:r>
              <a:rPr lang="en-US" dirty="0" smtClean="0"/>
              <a:t>of z~2 ULIRGs</a:t>
            </a:r>
            <a:r>
              <a:rPr lang="en-US" dirty="0" smtClean="0"/>
              <a:t> show a wide diversity</a:t>
            </a:r>
          </a:p>
          <a:p>
            <a:pPr lvl="1"/>
            <a:r>
              <a:rPr lang="en-US" dirty="0" smtClean="0"/>
              <a:t>Including disks, mergers/interactions, irregular systems</a:t>
            </a:r>
          </a:p>
          <a:p>
            <a:pPr lvl="1"/>
            <a:endParaRPr lang="en-US" sz="649" dirty="0" smtClean="0"/>
          </a:p>
          <a:p>
            <a:r>
              <a:rPr lang="en-US" dirty="0" smtClean="0"/>
              <a:t>Most (</a:t>
            </a:r>
            <a:r>
              <a:rPr lang="en-US" dirty="0" err="1" smtClean="0"/>
              <a:t>U)LIRGs</a:t>
            </a:r>
            <a:r>
              <a:rPr lang="en-US" dirty="0" smtClean="0"/>
              <a:t> on the “main sequence” at z~2 are disks (57%)</a:t>
            </a:r>
          </a:p>
          <a:p>
            <a:pPr lvl="1"/>
            <a:r>
              <a:rPr lang="en-US" dirty="0" smtClean="0"/>
              <a:t>BUT significant (24%) number are mergers</a:t>
            </a:r>
          </a:p>
          <a:p>
            <a:pPr lvl="1"/>
            <a:r>
              <a:rPr lang="en-US" dirty="0" smtClean="0"/>
              <a:t>Significant enhancement of SFR for a short time during the </a:t>
            </a:r>
            <a:r>
              <a:rPr lang="en-US" dirty="0" smtClean="0"/>
              <a:t>merger</a:t>
            </a:r>
          </a:p>
          <a:p>
            <a:pPr lvl="1"/>
            <a:endParaRPr lang="en-US" sz="649" dirty="0" smtClean="0"/>
          </a:p>
          <a:p>
            <a:r>
              <a:rPr lang="en-US" dirty="0" smtClean="0"/>
              <a:t>Half of starbursts are mergers/interactions (50%)</a:t>
            </a:r>
            <a:endParaRPr lang="en-US" sz="1000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Future Work</a:t>
            </a:r>
            <a:endParaRPr lang="en-US" dirty="0">
              <a:solidFill>
                <a:srgbClr val="EBFFA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57410"/>
            <a:ext cx="8686800" cy="462420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How can we disentangle major mergers from disk instabilities?</a:t>
            </a:r>
          </a:p>
          <a:p>
            <a:pPr lvl="1"/>
            <a:r>
              <a:rPr lang="en-US" dirty="0" smtClean="0"/>
              <a:t>Morphology is first step (pairs, double nuclei, tidal features), but not enough</a:t>
            </a:r>
          </a:p>
          <a:p>
            <a:pPr lvl="1"/>
            <a:r>
              <a:rPr lang="en-US" dirty="0" smtClean="0"/>
              <a:t>Clumpy star forming disks can look like mergers!</a:t>
            </a:r>
          </a:p>
          <a:p>
            <a:pPr lvl="1"/>
            <a:r>
              <a:rPr lang="en-US" dirty="0" smtClean="0"/>
              <a:t>Addition of velocity information may be </a:t>
            </a:r>
            <a:r>
              <a:rPr lang="en-US" dirty="0" smtClean="0"/>
              <a:t>crucial</a:t>
            </a:r>
          </a:p>
          <a:p>
            <a:pPr lvl="1"/>
            <a:endParaRPr lang="en-US" sz="774" dirty="0" smtClean="0"/>
          </a:p>
          <a:p>
            <a:r>
              <a:rPr lang="en-US" dirty="0" smtClean="0"/>
              <a:t>Extend to larger sample from full CANDELS+GOODS </a:t>
            </a:r>
            <a:r>
              <a:rPr lang="en-US" i="1" dirty="0" smtClean="0"/>
              <a:t>Herschel </a:t>
            </a:r>
            <a:r>
              <a:rPr lang="en-US" dirty="0" smtClean="0"/>
              <a:t>Surveys to study trends as a function of L</a:t>
            </a:r>
            <a:r>
              <a:rPr lang="en-US" baseline="-25000" dirty="0" smtClean="0"/>
              <a:t>IR</a:t>
            </a:r>
            <a:r>
              <a:rPr lang="en-US" dirty="0" smtClean="0"/>
              <a:t>, </a:t>
            </a:r>
            <a:r>
              <a:rPr lang="en-US" dirty="0" err="1" smtClean="0"/>
              <a:t>sSFR</a:t>
            </a:r>
            <a:r>
              <a:rPr lang="en-US" dirty="0" smtClean="0"/>
              <a:t>, AGN content, etc</a:t>
            </a:r>
            <a:r>
              <a:rPr lang="en-US" dirty="0" smtClean="0"/>
              <a:t>.</a:t>
            </a:r>
          </a:p>
          <a:p>
            <a:endParaRPr lang="en-US" sz="774" dirty="0" smtClean="0"/>
          </a:p>
          <a:p>
            <a:r>
              <a:rPr lang="en-US" dirty="0" smtClean="0"/>
              <a:t>Even CANDELS area is too small to identify </a:t>
            </a:r>
            <a:r>
              <a:rPr lang="en-US" dirty="0" err="1" smtClean="0"/>
              <a:t>HyLIRGs</a:t>
            </a:r>
            <a:r>
              <a:rPr lang="en-US" dirty="0" smtClean="0"/>
              <a:t>, which may be the true high-</a:t>
            </a:r>
            <a:r>
              <a:rPr lang="en-US" dirty="0" err="1" smtClean="0"/>
              <a:t>z</a:t>
            </a:r>
            <a:r>
              <a:rPr lang="en-US" dirty="0" smtClean="0"/>
              <a:t> analogs to local </a:t>
            </a:r>
            <a:r>
              <a:rPr lang="en-US" dirty="0" smtClean="0"/>
              <a:t>ULIRGs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738"/>
            <a:ext cx="8731250" cy="1310062"/>
          </a:xfrm>
        </p:spPr>
        <p:txBody>
          <a:bodyPr anchor="ctr">
            <a:normAutofit fontScale="90000"/>
          </a:bodyPr>
          <a:lstStyle/>
          <a:p>
            <a:r>
              <a:rPr lang="en-US" dirty="0" smtClean="0">
                <a:solidFill>
                  <a:srgbClr val="EBFFAD"/>
                </a:solidFill>
              </a:rPr>
              <a:t>CANDELS-</a:t>
            </a:r>
            <a:r>
              <a:rPr lang="en-US" i="1" dirty="0" smtClean="0">
                <a:solidFill>
                  <a:srgbClr val="EBFFAD"/>
                </a:solidFill>
              </a:rPr>
              <a:t>Herschel</a:t>
            </a:r>
            <a:r>
              <a:rPr lang="en-US" dirty="0" smtClean="0">
                <a:solidFill>
                  <a:srgbClr val="EBFFAD"/>
                </a:solidFill>
              </a:rPr>
              <a:t> Parameter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32965"/>
            <a:ext cx="3505200" cy="463923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NEW </a:t>
            </a:r>
            <a:r>
              <a:rPr lang="en-US" i="1" dirty="0" smtClean="0"/>
              <a:t>Herschel </a:t>
            </a:r>
            <a:r>
              <a:rPr lang="en-US" dirty="0" smtClean="0"/>
              <a:t>imaging</a:t>
            </a:r>
            <a:br>
              <a:rPr lang="en-US" dirty="0" smtClean="0"/>
            </a:br>
            <a:r>
              <a:rPr lang="en-US" dirty="0" smtClean="0"/>
              <a:t>in additional CANDELS fields</a:t>
            </a:r>
          </a:p>
          <a:p>
            <a:r>
              <a:rPr lang="en-US" dirty="0" smtClean="0"/>
              <a:t>All four fields </a:t>
            </a:r>
            <a:br>
              <a:rPr lang="en-US" dirty="0" smtClean="0"/>
            </a:br>
            <a:r>
              <a:rPr lang="en-US" dirty="0" smtClean="0"/>
              <a:t>combined</a:t>
            </a:r>
          </a:p>
          <a:p>
            <a:pPr lvl="2"/>
            <a:r>
              <a:rPr lang="en-US" dirty="0" smtClean="0"/>
              <a:t>376 ULIRGs</a:t>
            </a:r>
          </a:p>
          <a:p>
            <a:r>
              <a:rPr lang="en-US" dirty="0" smtClean="0"/>
              <a:t>Better statistics</a:t>
            </a:r>
          </a:p>
          <a:p>
            <a:r>
              <a:rPr lang="en-US" dirty="0" smtClean="0"/>
              <a:t>Better sampling</a:t>
            </a:r>
            <a:br>
              <a:rPr lang="en-US" dirty="0" smtClean="0"/>
            </a:br>
            <a:r>
              <a:rPr lang="en-US" dirty="0" smtClean="0"/>
              <a:t>of L</a:t>
            </a:r>
            <a:r>
              <a:rPr lang="en-US" baseline="-25000" dirty="0" smtClean="0"/>
              <a:t>IR </a:t>
            </a:r>
            <a:r>
              <a:rPr lang="en-US" dirty="0" smtClean="0"/>
              <a:t>&gt; 12.5</a:t>
            </a:r>
          </a:p>
          <a:p>
            <a:r>
              <a:rPr lang="en-US" dirty="0" smtClean="0"/>
              <a:t>Many LIRGs</a:t>
            </a:r>
            <a:endParaRPr lang="en-US" dirty="0"/>
          </a:p>
        </p:txBody>
      </p:sp>
      <p:pic>
        <p:nvPicPr>
          <p:cNvPr id="4" name="Picture 3" descr="lir_z_candels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4762" t="3333"/>
              <a:stretch>
                <a:fillRect/>
              </a:stretch>
            </p:blipFill>
          </mc:Choice>
          <mc:Fallback>
            <p:blipFill>
              <a:blip r:embed="rId3"/>
              <a:srcRect l="4762" t="3333"/>
              <a:stretch>
                <a:fillRect/>
              </a:stretch>
            </p:blipFill>
          </mc:Fallback>
        </mc:AlternateContent>
        <p:spPr>
          <a:xfrm>
            <a:off x="2971800" y="2362200"/>
            <a:ext cx="6096000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520" y="155448"/>
            <a:ext cx="86868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When did the Hubble Sequence Form?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pic>
        <p:nvPicPr>
          <p:cNvPr id="5" name="Picture 4" descr="ESA_press_releas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4446"/>
            <a:ext cx="9144000" cy="4464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34380" y="6335632"/>
            <a:ext cx="3609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ESA Press Release on Lee et al. 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79416" y="5482274"/>
            <a:ext cx="691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z</a:t>
            </a:r>
            <a:r>
              <a:rPr lang="en-US" dirty="0" smtClean="0">
                <a:solidFill>
                  <a:srgbClr val="FFFFFF"/>
                </a:solidFill>
              </a:rPr>
              <a:t> ~ 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25140" y="5482274"/>
            <a:ext cx="1381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z</a:t>
            </a:r>
            <a:r>
              <a:rPr lang="en-US" dirty="0" smtClean="0">
                <a:solidFill>
                  <a:srgbClr val="FFFFFF"/>
                </a:solidFill>
              </a:rPr>
              <a:t> = 0.3 - 0.7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14414" y="5482274"/>
            <a:ext cx="1381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z</a:t>
            </a:r>
            <a:r>
              <a:rPr lang="en-US" dirty="0" smtClean="0">
                <a:solidFill>
                  <a:srgbClr val="FFFFFF"/>
                </a:solidFill>
              </a:rPr>
              <a:t> = 2.0 - 2.7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Important are Clumps?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672" y="1775191"/>
            <a:ext cx="3855954" cy="4625609"/>
          </a:xfrm>
        </p:spPr>
        <p:txBody>
          <a:bodyPr>
            <a:normAutofit lnSpcReduction="10000"/>
          </a:bodyPr>
          <a:lstStyle/>
          <a:p>
            <a:r>
              <a:rPr lang="en-US" sz="3000" dirty="0" smtClean="0"/>
              <a:t>Disk instabilities?</a:t>
            </a:r>
          </a:p>
          <a:p>
            <a:endParaRPr lang="en-US" sz="1000" dirty="0" smtClean="0"/>
          </a:p>
          <a:p>
            <a:r>
              <a:rPr lang="en-US" sz="3000" dirty="0" smtClean="0"/>
              <a:t>Signatures of mergers?</a:t>
            </a:r>
          </a:p>
          <a:p>
            <a:endParaRPr lang="en-US" sz="1000" dirty="0" smtClean="0"/>
          </a:p>
          <a:p>
            <a:r>
              <a:rPr lang="en-US" sz="3000" dirty="0" smtClean="0"/>
              <a:t>More frequent in higher gas fraction systems?</a:t>
            </a:r>
          </a:p>
          <a:p>
            <a:endParaRPr lang="en-US" sz="1000" dirty="0" smtClean="0"/>
          </a:p>
          <a:p>
            <a:r>
              <a:rPr lang="en-US" sz="3000" dirty="0" smtClean="0"/>
              <a:t>Do these clumps become part of the bulge?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632" y="1547576"/>
            <a:ext cx="4064000" cy="508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453" y="6511562"/>
            <a:ext cx="1806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Wuyts</a:t>
            </a:r>
            <a:r>
              <a:rPr lang="en-US" dirty="0" smtClean="0"/>
              <a:t> et al.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Morphological K-Corrections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1" y="1775191"/>
            <a:ext cx="3066113" cy="462560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Some objects are very different in the optical and NIR</a:t>
            </a:r>
          </a:p>
          <a:p>
            <a:endParaRPr lang="en-US" sz="1176" dirty="0" smtClean="0"/>
          </a:p>
          <a:p>
            <a:r>
              <a:rPr lang="en-US" dirty="0" smtClean="0"/>
              <a:t>Many clumpy irregular systems look regular in the IR</a:t>
            </a:r>
          </a:p>
          <a:p>
            <a:endParaRPr lang="en-US" sz="1176" dirty="0" smtClean="0"/>
          </a:p>
          <a:p>
            <a:r>
              <a:rPr lang="en-US" dirty="0" smtClean="0"/>
              <a:t>Bulges are more prominent in the IR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711" y="2347223"/>
            <a:ext cx="5499100" cy="4305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3914" y="1977891"/>
            <a:ext cx="129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                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40983" y="1977891"/>
            <a:ext cx="129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                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93999" y="1945625"/>
            <a:ext cx="129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                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Identifying Mergers at z~2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857" y="1428570"/>
            <a:ext cx="8610600" cy="4639235"/>
          </a:xfrm>
        </p:spPr>
        <p:txBody>
          <a:bodyPr/>
          <a:lstStyle/>
          <a:p>
            <a:r>
              <a:rPr lang="en-US" dirty="0" smtClean="0"/>
              <a:t>What does a merger at z~2 look like?</a:t>
            </a:r>
          </a:p>
          <a:p>
            <a:r>
              <a:rPr lang="en-US" dirty="0" smtClean="0"/>
              <a:t>Low surface brightness features are hard to see</a:t>
            </a:r>
          </a:p>
          <a:p>
            <a:r>
              <a:rPr lang="en-US" dirty="0" smtClean="0"/>
              <a:t>Other causes of disturbed </a:t>
            </a:r>
            <a:br>
              <a:rPr lang="en-US" dirty="0" smtClean="0"/>
            </a:br>
            <a:r>
              <a:rPr lang="en-US" dirty="0" smtClean="0"/>
              <a:t>morphology</a:t>
            </a:r>
          </a:p>
          <a:p>
            <a:pPr lvl="1"/>
            <a:r>
              <a:rPr lang="en-US" dirty="0" smtClean="0"/>
              <a:t>Disk instabilities</a:t>
            </a:r>
            <a:r>
              <a:rPr lang="en-US" dirty="0" smtClean="0"/>
              <a:t>?</a:t>
            </a:r>
          </a:p>
          <a:p>
            <a:pPr lvl="1"/>
            <a:endParaRPr lang="en-US" sz="600" dirty="0" smtClean="0"/>
          </a:p>
          <a:p>
            <a:r>
              <a:rPr lang="en-US" dirty="0" smtClean="0"/>
              <a:t>Minor mergers</a:t>
            </a:r>
            <a:r>
              <a:rPr lang="en-US" dirty="0" smtClean="0"/>
              <a:t>?</a:t>
            </a:r>
            <a:endParaRPr lang="en-US" dirty="0" smtClean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065867" y="6315939"/>
            <a:ext cx="2658533" cy="4732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pPr algn="r"/>
            <a:r>
              <a:rPr lang="en-US" sz="1800" dirty="0"/>
              <a:t>Hibbard &amp; </a:t>
            </a:r>
            <a:r>
              <a:rPr lang="en-US" sz="1800" dirty="0" err="1"/>
              <a:t>Vacca</a:t>
            </a:r>
            <a:r>
              <a:rPr lang="en-US" sz="1800" dirty="0"/>
              <a:t> 1997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0927" y="2987136"/>
            <a:ext cx="4327878" cy="3802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Identifying Mergers at z~2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565" y="1600201"/>
            <a:ext cx="7878788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Bona Fide Mergers</a:t>
            </a:r>
          </a:p>
          <a:p>
            <a:pPr lvl="1"/>
            <a:r>
              <a:rPr lang="en-US" dirty="0" smtClean="0"/>
              <a:t>Tidal tails</a:t>
            </a:r>
          </a:p>
          <a:p>
            <a:pPr lvl="1"/>
            <a:r>
              <a:rPr lang="en-US" dirty="0" smtClean="0"/>
              <a:t>Double nuclei</a:t>
            </a:r>
          </a:p>
          <a:p>
            <a:pPr lvl="1"/>
            <a:r>
              <a:rPr lang="en-US" dirty="0" smtClean="0"/>
              <a:t>Pairs (need redshift information!)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49" y="3949747"/>
            <a:ext cx="4019549" cy="19621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b="1458"/>
          <a:stretch>
            <a:fillRect/>
          </a:stretch>
        </p:blipFill>
        <p:spPr>
          <a:xfrm>
            <a:off x="4604959" y="3950675"/>
            <a:ext cx="3905251" cy="1945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341" y="3943940"/>
            <a:ext cx="1993900" cy="196885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Galaxy Morphology at High-</a:t>
            </a:r>
            <a:r>
              <a:rPr lang="en-US" dirty="0" err="1" smtClean="0"/>
              <a:t>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467" y="1717981"/>
            <a:ext cx="8523770" cy="462560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For galaxies at z~2, deep NIR imaging provides rest-frame optical structure</a:t>
            </a:r>
          </a:p>
          <a:p>
            <a:endParaRPr lang="en-US" sz="1000" dirty="0" smtClean="0"/>
          </a:p>
          <a:p>
            <a:r>
              <a:rPr lang="en-US" dirty="0" smtClean="0"/>
              <a:t>With CANDELS WFC3, can look at structure for large samples at z~2 for the first time</a:t>
            </a:r>
          </a:p>
          <a:p>
            <a:endParaRPr lang="en-US" sz="1081" dirty="0" smtClean="0"/>
          </a:p>
          <a:p>
            <a:r>
              <a:rPr lang="en-US" dirty="0" smtClean="0"/>
              <a:t>Visual Morphology</a:t>
            </a:r>
          </a:p>
          <a:p>
            <a:endParaRPr lang="en-US" sz="1081" dirty="0" smtClean="0"/>
          </a:p>
          <a:p>
            <a:r>
              <a:rPr lang="en-US" dirty="0" smtClean="0"/>
              <a:t>Quantitative </a:t>
            </a:r>
            <a:r>
              <a:rPr lang="en-US" dirty="0" smtClean="0"/>
              <a:t>Morphology</a:t>
            </a:r>
          </a:p>
          <a:p>
            <a:pPr lvl="1"/>
            <a:r>
              <a:rPr lang="en-US" dirty="0" smtClean="0"/>
              <a:t>GALFIT: </a:t>
            </a:r>
            <a:r>
              <a:rPr lang="en-US" dirty="0" err="1" smtClean="0"/>
              <a:t>Sersic</a:t>
            </a:r>
            <a:r>
              <a:rPr lang="en-US" dirty="0" smtClean="0"/>
              <a:t> index, B/D, size, etc.</a:t>
            </a:r>
          </a:p>
          <a:p>
            <a:pPr lvl="1"/>
            <a:r>
              <a:rPr lang="en-US" dirty="0" smtClean="0"/>
              <a:t>Non-parametric measures: </a:t>
            </a:r>
            <a:r>
              <a:rPr lang="en-US" dirty="0" err="1" smtClean="0"/>
              <a:t>Gini</a:t>
            </a:r>
            <a:r>
              <a:rPr lang="en-US" dirty="0" smtClean="0"/>
              <a:t>, M20, CAS, MID, etc.</a:t>
            </a:r>
          </a:p>
          <a:p>
            <a:pPr lvl="1"/>
            <a:r>
              <a:rPr lang="en-US" dirty="0" smtClean="0"/>
              <a:t>Use Visual Morphology to calibrate these at high-</a:t>
            </a:r>
            <a:r>
              <a:rPr lang="en-US" dirty="0" err="1" smtClean="0"/>
              <a:t>z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Identifying Mergers at z~2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18" y="1569235"/>
            <a:ext cx="8229600" cy="363298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Bona Fide Mergers</a:t>
            </a:r>
          </a:p>
          <a:p>
            <a:pPr lvl="1"/>
            <a:r>
              <a:rPr lang="en-US" dirty="0" smtClean="0"/>
              <a:t>Tidal tails</a:t>
            </a:r>
          </a:p>
          <a:p>
            <a:pPr lvl="1"/>
            <a:r>
              <a:rPr lang="en-US" dirty="0" smtClean="0"/>
              <a:t>Double nuclei</a:t>
            </a:r>
          </a:p>
          <a:p>
            <a:pPr lvl="1"/>
            <a:r>
              <a:rPr lang="en-US" dirty="0" smtClean="0"/>
              <a:t>Pairs (need redshift information!)</a:t>
            </a:r>
          </a:p>
          <a:p>
            <a:r>
              <a:rPr lang="en-US" dirty="0" smtClean="0"/>
              <a:t>Tantalizing Suggestions</a:t>
            </a:r>
          </a:p>
          <a:p>
            <a:pPr lvl="1"/>
            <a:r>
              <a:rPr lang="en-US" dirty="0" smtClean="0"/>
              <a:t>Train wrecks (assumed to be mergers)</a:t>
            </a:r>
          </a:p>
          <a:p>
            <a:pPr lvl="1"/>
            <a:r>
              <a:rPr lang="en-US" dirty="0" smtClean="0"/>
              <a:t>Disturbed systems</a:t>
            </a:r>
          </a:p>
          <a:p>
            <a:pPr lvl="1"/>
            <a:r>
              <a:rPr lang="en-US" dirty="0" smtClean="0"/>
              <a:t>Slight Asymmetries (minor mergers?)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81" y="5202217"/>
            <a:ext cx="1699937" cy="1655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406" y="5202217"/>
            <a:ext cx="1745285" cy="1655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5202217"/>
            <a:ext cx="3423444" cy="165578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Identifying Mergers at z~2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359" y="1600200"/>
            <a:ext cx="7878788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Bona Fide Mergers</a:t>
            </a:r>
          </a:p>
          <a:p>
            <a:pPr lvl="1"/>
            <a:r>
              <a:rPr lang="en-US" dirty="0" smtClean="0"/>
              <a:t>Tidal tails</a:t>
            </a:r>
          </a:p>
          <a:p>
            <a:pPr lvl="1"/>
            <a:r>
              <a:rPr lang="en-US" dirty="0" smtClean="0"/>
              <a:t>Double nuclei</a:t>
            </a:r>
          </a:p>
          <a:p>
            <a:pPr lvl="1"/>
            <a:r>
              <a:rPr lang="en-US" dirty="0" smtClean="0"/>
              <a:t>Pairs (need redshift information!)</a:t>
            </a:r>
          </a:p>
          <a:p>
            <a:r>
              <a:rPr lang="en-US" dirty="0" smtClean="0"/>
              <a:t>Tantalizing Suggestions</a:t>
            </a:r>
          </a:p>
          <a:p>
            <a:pPr lvl="1"/>
            <a:r>
              <a:rPr lang="en-US" dirty="0" smtClean="0"/>
              <a:t>Train wrecks (assumed to be mergers)</a:t>
            </a:r>
          </a:p>
          <a:p>
            <a:pPr lvl="1"/>
            <a:r>
              <a:rPr lang="en-US" dirty="0" smtClean="0"/>
              <a:t>Disturbed systems</a:t>
            </a:r>
          </a:p>
          <a:p>
            <a:pPr lvl="1"/>
            <a:r>
              <a:rPr lang="en-US" dirty="0" smtClean="0"/>
              <a:t>Slight Asymmetries (minor mergers?)</a:t>
            </a:r>
          </a:p>
          <a:p>
            <a:r>
              <a:rPr lang="en-US" dirty="0" smtClean="0"/>
              <a:t>Unclear?</a:t>
            </a:r>
          </a:p>
          <a:p>
            <a:pPr lvl="1"/>
            <a:r>
              <a:rPr lang="en-US" dirty="0" smtClean="0"/>
              <a:t>Irregular systems / Diffuse blobs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690" y="1594689"/>
            <a:ext cx="1751935" cy="17291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563" y="4997386"/>
            <a:ext cx="1752600" cy="17084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709" y="3324072"/>
            <a:ext cx="1746664" cy="167771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/>
              <a:t>Identifying Mergers at z~2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359" y="1547516"/>
            <a:ext cx="7878788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Bona Fide Mergers</a:t>
            </a:r>
          </a:p>
          <a:p>
            <a:pPr lvl="1"/>
            <a:r>
              <a:rPr lang="en-US" dirty="0" smtClean="0"/>
              <a:t>Tidal tails</a:t>
            </a:r>
          </a:p>
          <a:p>
            <a:pPr lvl="1"/>
            <a:r>
              <a:rPr lang="en-US" dirty="0" smtClean="0"/>
              <a:t>Double nuclei</a:t>
            </a:r>
          </a:p>
          <a:p>
            <a:pPr lvl="1"/>
            <a:r>
              <a:rPr lang="en-US" dirty="0" smtClean="0"/>
              <a:t>Pairs (need redshift information!)</a:t>
            </a:r>
          </a:p>
          <a:p>
            <a:r>
              <a:rPr lang="en-US" dirty="0" smtClean="0"/>
              <a:t>Tantalizing Suggestions</a:t>
            </a:r>
          </a:p>
          <a:p>
            <a:pPr lvl="1"/>
            <a:r>
              <a:rPr lang="en-US" dirty="0" smtClean="0"/>
              <a:t>Train wrecks (assumed to be mergers)</a:t>
            </a:r>
          </a:p>
          <a:p>
            <a:pPr lvl="1"/>
            <a:r>
              <a:rPr lang="en-US" dirty="0" smtClean="0"/>
              <a:t>Disturbed systems</a:t>
            </a:r>
          </a:p>
          <a:p>
            <a:pPr lvl="1"/>
            <a:r>
              <a:rPr lang="en-US" dirty="0" smtClean="0"/>
              <a:t>Slight Asymmetries (minor mergers?)</a:t>
            </a:r>
          </a:p>
          <a:p>
            <a:r>
              <a:rPr lang="en-US" dirty="0" smtClean="0"/>
              <a:t>Unclear?</a:t>
            </a:r>
          </a:p>
          <a:p>
            <a:pPr lvl="1"/>
            <a:r>
              <a:rPr lang="en-US" dirty="0" smtClean="0"/>
              <a:t>Irregular systems / Diffuse blobs</a:t>
            </a:r>
          </a:p>
          <a:p>
            <a:r>
              <a:rPr lang="en-US" dirty="0" smtClean="0"/>
              <a:t>Post mergers?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LIRG-comp-sample_oct13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495800" y="3562410"/>
            <a:ext cx="4552155" cy="325153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 smtClean="0">
                <a:solidFill>
                  <a:srgbClr val="EBFFAD"/>
                </a:solidFill>
              </a:rPr>
              <a:t>Comparison Sample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3" y="1551290"/>
            <a:ext cx="9163067" cy="365478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Selected 260 comparison galaxies (5 for each ULIRG)</a:t>
            </a:r>
          </a:p>
          <a:p>
            <a:pPr lvl="1"/>
            <a:r>
              <a:rPr lang="en-US" dirty="0" smtClean="0"/>
              <a:t>Not </a:t>
            </a:r>
            <a:r>
              <a:rPr lang="en-US" i="1" dirty="0" smtClean="0"/>
              <a:t>Herschel </a:t>
            </a:r>
            <a:r>
              <a:rPr lang="en-US" dirty="0" smtClean="0"/>
              <a:t>detected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less luminous z~2 population</a:t>
            </a:r>
          </a:p>
          <a:p>
            <a:pPr lvl="1"/>
            <a:endParaRPr lang="en-US" sz="865" dirty="0" smtClean="0"/>
          </a:p>
          <a:p>
            <a:r>
              <a:rPr lang="en-US" dirty="0" smtClean="0"/>
              <a:t>Matched to redshift and H magnitude</a:t>
            </a:r>
          </a:p>
          <a:p>
            <a:endParaRPr lang="en-US" sz="865" dirty="0" smtClean="0"/>
          </a:p>
          <a:p>
            <a:r>
              <a:rPr lang="en-US" dirty="0" smtClean="0"/>
              <a:t>Randomized and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classified	   </a:t>
            </a:r>
            <a:br>
              <a:rPr lang="en-US" dirty="0" smtClean="0"/>
            </a:br>
            <a:r>
              <a:rPr lang="en-US" dirty="0" smtClean="0"/>
              <a:t>ULIRGs </a:t>
            </a:r>
            <a:r>
              <a:rPr lang="en-US" dirty="0" smtClean="0"/>
              <a:t>+ comparison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LIRGs_comp_morph_new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4097" t="2956" r="1246" b="4679"/>
              <a:stretch>
                <a:fillRect/>
              </a:stretch>
            </p:blipFill>
          </mc:Choice>
          <mc:Fallback>
            <p:blipFill>
              <a:blip r:embed="rId3"/>
              <a:srcRect l="4097" t="2956" r="1246" b="4679"/>
              <a:stretch>
                <a:fillRect/>
              </a:stretch>
            </p:blipFill>
          </mc:Fallback>
        </mc:AlternateContent>
        <p:spPr>
          <a:xfrm>
            <a:off x="722431" y="990600"/>
            <a:ext cx="7888169" cy="54980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>
                <a:solidFill>
                  <a:srgbClr val="EBFFAD"/>
                </a:solidFill>
              </a:rPr>
              <a:t>Results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68086" y="6126795"/>
            <a:ext cx="166087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</a:rPr>
              <a:t>Merger+Int+Irr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3200" y="6488668"/>
            <a:ext cx="2208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Kartaltepe et al.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dirty="0" smtClean="0"/>
              <a:t>CANDELS Visual Classifications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626" y="1676399"/>
            <a:ext cx="8839200" cy="497135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Classifying all CANDELS Galaxies to H&lt;24.5</a:t>
            </a:r>
          </a:p>
          <a:p>
            <a:pPr lvl="1"/>
            <a:r>
              <a:rPr lang="en-US" dirty="0" smtClean="0"/>
              <a:t>3 </a:t>
            </a:r>
            <a:r>
              <a:rPr lang="en-US" dirty="0" smtClean="0"/>
              <a:t>fields complete (UDS, GOODS-S, </a:t>
            </a:r>
            <a:r>
              <a:rPr lang="en-US" dirty="0" smtClean="0"/>
              <a:t>COSMOS)</a:t>
            </a:r>
            <a:endParaRPr lang="en-US" dirty="0" smtClean="0"/>
          </a:p>
          <a:p>
            <a:pPr lvl="1"/>
            <a:r>
              <a:rPr lang="en-US" dirty="0" smtClean="0"/>
              <a:t>2 remaining</a:t>
            </a:r>
          </a:p>
          <a:p>
            <a:pPr lvl="1"/>
            <a:r>
              <a:rPr lang="en-US" dirty="0" smtClean="0"/>
              <a:t>Total of ~50,000 by the end of </a:t>
            </a:r>
            <a:r>
              <a:rPr lang="en-US" dirty="0" smtClean="0"/>
              <a:t>survey</a:t>
            </a:r>
          </a:p>
          <a:p>
            <a:pPr lvl="1"/>
            <a:r>
              <a:rPr lang="en-US" dirty="0" smtClean="0"/>
              <a:t>Classifications at multiple depths in deep area</a:t>
            </a:r>
          </a:p>
          <a:p>
            <a:pPr lvl="1"/>
            <a:r>
              <a:rPr lang="en-US" dirty="0" smtClean="0"/>
              <a:t>Primarily in H-band, use other bands to </a:t>
            </a:r>
            <a:r>
              <a:rPr lang="en-US" dirty="0" smtClean="0"/>
              <a:t>inform</a:t>
            </a:r>
          </a:p>
          <a:p>
            <a:pPr lvl="1"/>
            <a:endParaRPr lang="en-US" sz="706" dirty="0" smtClean="0"/>
          </a:p>
          <a:p>
            <a:r>
              <a:rPr lang="en-US" dirty="0" smtClean="0"/>
              <a:t>Multiple classifiers for comparison and statistical analysis</a:t>
            </a:r>
          </a:p>
          <a:p>
            <a:pPr lvl="1"/>
            <a:r>
              <a:rPr lang="en-US" dirty="0" smtClean="0"/>
              <a:t>~3-5 people per object</a:t>
            </a:r>
          </a:p>
          <a:p>
            <a:pPr lvl="1"/>
            <a:r>
              <a:rPr lang="en-US" dirty="0" smtClean="0"/>
              <a:t>~</a:t>
            </a:r>
            <a:r>
              <a:rPr lang="en-US" dirty="0" smtClean="0"/>
              <a:t>65</a:t>
            </a:r>
            <a:r>
              <a:rPr lang="en-US" dirty="0" smtClean="0"/>
              <a:t> </a:t>
            </a:r>
            <a:r>
              <a:rPr lang="en-US" dirty="0" smtClean="0"/>
              <a:t>classifiers in </a:t>
            </a:r>
            <a:r>
              <a:rPr lang="en-US" dirty="0" smtClean="0"/>
              <a:t>total</a:t>
            </a:r>
          </a:p>
          <a:p>
            <a:pPr lvl="1"/>
            <a:endParaRPr lang="en-US" sz="706" dirty="0" smtClean="0"/>
          </a:p>
          <a:p>
            <a:r>
              <a:rPr lang="en-US" dirty="0" smtClean="0"/>
              <a:t>Catalogs </a:t>
            </a:r>
            <a:r>
              <a:rPr lang="en-US" dirty="0" smtClean="0"/>
              <a:t>to be made public (GOODS-S with Kartaltepe et </a:t>
            </a:r>
            <a:r>
              <a:rPr lang="en-US" dirty="0" smtClean="0"/>
              <a:t>al. </a:t>
            </a:r>
            <a:r>
              <a:rPr lang="en-US" dirty="0" smtClean="0"/>
              <a:t>2013, in prep)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dirty="0" smtClean="0"/>
              <a:t>Classification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78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Two levels</a:t>
            </a:r>
          </a:p>
          <a:p>
            <a:pPr lvl="1"/>
            <a:r>
              <a:rPr lang="en-US" dirty="0" smtClean="0"/>
              <a:t>Main Morphological Class (disk, spheroid, irregular, point source, unclassifiable)</a:t>
            </a:r>
          </a:p>
          <a:p>
            <a:pPr lvl="2"/>
            <a:r>
              <a:rPr lang="en-US" dirty="0" smtClean="0"/>
              <a:t>NOT mutually exclusive! – can choose more than one</a:t>
            </a:r>
          </a:p>
          <a:p>
            <a:pPr lvl="1"/>
            <a:r>
              <a:rPr lang="en-US" dirty="0" smtClean="0"/>
              <a:t>Interaction Class (merger, interaction within/beyond </a:t>
            </a:r>
            <a:r>
              <a:rPr lang="en-US" dirty="0" err="1" smtClean="0"/>
              <a:t>segmap</a:t>
            </a:r>
            <a:r>
              <a:rPr lang="en-US" dirty="0" smtClean="0"/>
              <a:t>, non-interacting companion)</a:t>
            </a:r>
          </a:p>
          <a:p>
            <a:pPr lvl="2"/>
            <a:r>
              <a:rPr lang="en-US" dirty="0" smtClean="0"/>
              <a:t>Only one choice (or none)</a:t>
            </a:r>
          </a:p>
          <a:p>
            <a:r>
              <a:rPr lang="en-US" dirty="0" smtClean="0"/>
              <a:t>Structure flags</a:t>
            </a:r>
          </a:p>
          <a:p>
            <a:r>
              <a:rPr lang="en-US" dirty="0" smtClean="0"/>
              <a:t>K-correction flags</a:t>
            </a:r>
          </a:p>
          <a:p>
            <a:r>
              <a:rPr lang="en-US" dirty="0" smtClean="0"/>
              <a:t>Quality flags</a:t>
            </a:r>
          </a:p>
          <a:p>
            <a:r>
              <a:rPr lang="en-US" dirty="0" err="1" smtClean="0"/>
              <a:t>Clumpiness</a:t>
            </a:r>
            <a:r>
              <a:rPr lang="en-US" dirty="0" smtClean="0"/>
              <a:t> flags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350" y="-76200"/>
            <a:ext cx="7856538" cy="1310062"/>
          </a:xfrm>
        </p:spPr>
        <p:txBody>
          <a:bodyPr anchor="ctr">
            <a:normAutofit/>
          </a:bodyPr>
          <a:lstStyle/>
          <a:p>
            <a:pPr algn="ctr"/>
            <a:r>
              <a:rPr lang="en-US" dirty="0" smtClean="0"/>
              <a:t>Classification Scheme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66800"/>
            <a:ext cx="5969000" cy="5577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49095" y="2286000"/>
            <a:ext cx="1685305" cy="923330"/>
          </a:xfrm>
          <a:prstGeom prst="rect">
            <a:avLst/>
          </a:prstGeom>
          <a:noFill/>
          <a:ln w="38100" cap="flat" cmpd="sng" algn="ctr">
            <a:solidFill>
              <a:srgbClr val="F0AD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Main Morphological Class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6781800" y="5498068"/>
            <a:ext cx="1830587" cy="369332"/>
          </a:xfrm>
          <a:prstGeom prst="rect">
            <a:avLst/>
          </a:prstGeom>
          <a:noFill/>
          <a:ln w="38100" cap="flat" cmpd="sng" algn="ctr">
            <a:solidFill>
              <a:srgbClr val="F0AD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Interaction Class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the Role of Galaxy Mergers?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959" y="1532011"/>
            <a:ext cx="8418769" cy="509315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increasing a galaxy’s SFR</a:t>
            </a:r>
          </a:p>
          <a:p>
            <a:r>
              <a:rPr lang="en-US" dirty="0" smtClean="0"/>
              <a:t>In contributing to the cosmic star formation history</a:t>
            </a:r>
          </a:p>
          <a:p>
            <a:r>
              <a:rPr lang="en-US" dirty="0" smtClean="0"/>
              <a:t>In fueling AGN</a:t>
            </a:r>
          </a:p>
          <a:p>
            <a:r>
              <a:rPr lang="en-US" dirty="0" smtClean="0"/>
              <a:t>In the morphological transformation of galaxies</a:t>
            </a:r>
          </a:p>
          <a:p>
            <a:pPr lvl="1"/>
            <a:r>
              <a:rPr lang="en-US" dirty="0" smtClean="0"/>
              <a:t>Forming spheroids</a:t>
            </a:r>
          </a:p>
          <a:p>
            <a:endParaRPr lang="en-US" sz="1081" dirty="0" smtClean="0"/>
          </a:p>
          <a:p>
            <a:r>
              <a:rPr lang="en-US" dirty="0" smtClean="0"/>
              <a:t>Evidence for the </a:t>
            </a:r>
            <a:r>
              <a:rPr lang="en-US" dirty="0" smtClean="0"/>
              <a:t>changing            </a:t>
            </a:r>
            <a:br>
              <a:rPr lang="en-US" dirty="0" smtClean="0"/>
            </a:br>
            <a:r>
              <a:rPr lang="en-US" dirty="0" smtClean="0"/>
              <a:t>role of mergers in the </a:t>
            </a:r>
            <a:br>
              <a:rPr lang="en-US" dirty="0" smtClean="0"/>
            </a:br>
            <a:r>
              <a:rPr lang="en-US" dirty="0" smtClean="0"/>
              <a:t>recent literature but </a:t>
            </a:r>
            <a:br>
              <a:rPr lang="en-US" dirty="0" smtClean="0"/>
            </a:br>
            <a:r>
              <a:rPr lang="en-US" dirty="0" smtClean="0"/>
              <a:t>many open questions </a:t>
            </a:r>
            <a:br>
              <a:rPr lang="en-US" dirty="0" smtClean="0"/>
            </a:br>
            <a:r>
              <a:rPr lang="en-US" dirty="0" smtClean="0"/>
              <a:t>remain!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321" y="3764682"/>
            <a:ext cx="4064000" cy="302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64" y="183776"/>
            <a:ext cx="8152280" cy="6521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4" y="131026"/>
            <a:ext cx="9144000" cy="1252728"/>
          </a:xfrm>
        </p:spPr>
        <p:txBody>
          <a:bodyPr anchor="ctr">
            <a:normAutofit/>
          </a:bodyPr>
          <a:lstStyle/>
          <a:p>
            <a:r>
              <a:rPr lang="en-US" sz="4000" dirty="0" smtClean="0"/>
              <a:t>“Main Sequence” and Starburst Galaxies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56" y="1492155"/>
            <a:ext cx="9084443" cy="259261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Correlation between star formation rate (SFR) and stellar mass</a:t>
            </a:r>
          </a:p>
          <a:p>
            <a:pPr lvl="1"/>
            <a:r>
              <a:rPr lang="en-US" dirty="0" smtClean="0"/>
              <a:t>True locally (e.g., </a:t>
            </a:r>
            <a:r>
              <a:rPr lang="en-US" dirty="0" err="1" smtClean="0"/>
              <a:t>Brinchmann</a:t>
            </a:r>
            <a:r>
              <a:rPr lang="en-US" dirty="0" smtClean="0"/>
              <a:t> et al. 2004) and at high redshift (e.g., </a:t>
            </a:r>
            <a:r>
              <a:rPr lang="en-US" dirty="0" err="1" smtClean="0"/>
              <a:t>Noeske</a:t>
            </a:r>
            <a:r>
              <a:rPr lang="en-US" dirty="0" smtClean="0"/>
              <a:t> et al. 2007; </a:t>
            </a:r>
            <a:r>
              <a:rPr lang="en-US" dirty="0" err="1" smtClean="0"/>
              <a:t>Daddi</a:t>
            </a:r>
            <a:r>
              <a:rPr lang="en-US" dirty="0" smtClean="0"/>
              <a:t> et al. 2007)</a:t>
            </a:r>
          </a:p>
          <a:p>
            <a:pPr lvl="1"/>
            <a:r>
              <a:rPr lang="en-US" dirty="0" smtClean="0"/>
              <a:t>Evolves with redshift (increase in gas fraction?</a:t>
            </a:r>
            <a:r>
              <a:rPr lang="en-US" dirty="0" smtClean="0"/>
              <a:t>)</a:t>
            </a:r>
          </a:p>
          <a:p>
            <a:pPr lvl="1"/>
            <a:endParaRPr lang="en-US" sz="588" dirty="0" smtClean="0"/>
          </a:p>
          <a:p>
            <a:r>
              <a:rPr lang="en-US" dirty="0" smtClean="0"/>
              <a:t>Galaxies elevated above this relation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Starbursts</a:t>
            </a:r>
            <a:endParaRPr lang="en-US" dirty="0"/>
          </a:p>
        </p:txBody>
      </p:sp>
      <p:pic>
        <p:nvPicPr>
          <p:cNvPr id="9" name="Picture 8" descr="Screen shot 2011-10-13 at 9.14.27 PM.png"/>
          <p:cNvPicPr>
            <a:picLocks noChangeAspect="1"/>
          </p:cNvPicPr>
          <p:nvPr/>
        </p:nvPicPr>
        <p:blipFill>
          <a:blip r:embed="rId2"/>
          <a:srcRect l="4813" t="10903" r="3333" b="43330"/>
          <a:stretch>
            <a:fillRect/>
          </a:stretch>
        </p:blipFill>
        <p:spPr>
          <a:xfrm>
            <a:off x="726550" y="4084765"/>
            <a:ext cx="7483646" cy="23304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89616" y="6415240"/>
            <a:ext cx="1723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 smtClean="0"/>
              <a:t>Noeske</a:t>
            </a:r>
            <a:r>
              <a:rPr lang="en-US" sz="1600" dirty="0" smtClean="0"/>
              <a:t> et al. 2007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Module.thmx</Template>
  <TotalTime>7873</TotalTime>
  <Words>1434</Words>
  <Application>Microsoft Macintosh PowerPoint</Application>
  <PresentationFormat>On-screen Show (4:3)</PresentationFormat>
  <Paragraphs>259</Paragraphs>
  <Slides>34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Module</vt:lpstr>
      <vt:lpstr>Galaxy Morphology at the Peak of Galaxy Assembly from CANDELS</vt:lpstr>
      <vt:lpstr>CANDELS</vt:lpstr>
      <vt:lpstr>Galaxy Morphology at High-z</vt:lpstr>
      <vt:lpstr>CANDELS Visual Classifications</vt:lpstr>
      <vt:lpstr>Classification Scheme</vt:lpstr>
      <vt:lpstr>Classification Scheme</vt:lpstr>
      <vt:lpstr>What is the Role of Galaxy Mergers?</vt:lpstr>
      <vt:lpstr>Slide 8</vt:lpstr>
      <vt:lpstr>“Main Sequence” and Starburst Galaxies</vt:lpstr>
      <vt:lpstr>“Main Sequence” and Starburst Galaxies</vt:lpstr>
      <vt:lpstr>GOODS-Herschel</vt:lpstr>
      <vt:lpstr>GOODS-Herschel ULIRG Sample</vt:lpstr>
      <vt:lpstr>Comparison with z~1</vt:lpstr>
      <vt:lpstr>Slide 14</vt:lpstr>
      <vt:lpstr>Are z~2 (U)LIRGs Starbursts?</vt:lpstr>
      <vt:lpstr>Are z~2 (U)LIRGs Starbursts?</vt:lpstr>
      <vt:lpstr>Are z~2 (U)LIRGs Starbursts?</vt:lpstr>
      <vt:lpstr>Are z~2 (U)LIRGs Starbursts?</vt:lpstr>
      <vt:lpstr>What are z~2 “Main Sequence” Galaxies?</vt:lpstr>
      <vt:lpstr>Are z~2 Starbursts Mergers?</vt:lpstr>
      <vt:lpstr>Summary</vt:lpstr>
      <vt:lpstr>Future Work</vt:lpstr>
      <vt:lpstr>Slide 23</vt:lpstr>
      <vt:lpstr>CANDELS-Herschel Parameter Space</vt:lpstr>
      <vt:lpstr>When did the Hubble Sequence Form?</vt:lpstr>
      <vt:lpstr>How Important are Clumps?</vt:lpstr>
      <vt:lpstr>Morphological K-Corrections</vt:lpstr>
      <vt:lpstr>Identifying Mergers at z~2</vt:lpstr>
      <vt:lpstr>Identifying Mergers at z~2</vt:lpstr>
      <vt:lpstr>Identifying Mergers at z~2</vt:lpstr>
      <vt:lpstr>Identifying Mergers at z~2</vt:lpstr>
      <vt:lpstr>Identifying Mergers at z~2</vt:lpstr>
      <vt:lpstr>Comparison Sample</vt:lpstr>
      <vt:lpstr>Results</vt:lpstr>
    </vt:vector>
  </TitlesOfParts>
  <Company>AURA-NOAO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Candels Visual morphological classification system and its application to z~2 galaxies</dc:title>
  <dc:creator>Jeyhan Kartaltepe</dc:creator>
  <cp:lastModifiedBy>Jeyhan Kartaltepe</cp:lastModifiedBy>
  <cp:revision>17</cp:revision>
  <dcterms:created xsi:type="dcterms:W3CDTF">2013-11-17T15:35:51Z</dcterms:created>
  <dcterms:modified xsi:type="dcterms:W3CDTF">2013-11-18T10:17:34Z</dcterms:modified>
</cp:coreProperties>
</file>