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6"/>
  </p:notesMasterIdLst>
  <p:handoutMasterIdLst>
    <p:handoutMasterId r:id="rId27"/>
  </p:handoutMasterIdLst>
  <p:sldIdLst>
    <p:sldId id="803" r:id="rId2"/>
    <p:sldId id="1095" r:id="rId3"/>
    <p:sldId id="1096" r:id="rId4"/>
    <p:sldId id="1097" r:id="rId5"/>
    <p:sldId id="1027" r:id="rId6"/>
    <p:sldId id="1026" r:id="rId7"/>
    <p:sldId id="916" r:id="rId8"/>
    <p:sldId id="1030" r:id="rId9"/>
    <p:sldId id="1078" r:id="rId10"/>
    <p:sldId id="1023" r:id="rId11"/>
    <p:sldId id="1025" r:id="rId12"/>
    <p:sldId id="1093" r:id="rId13"/>
    <p:sldId id="996" r:id="rId14"/>
    <p:sldId id="997" r:id="rId15"/>
    <p:sldId id="1089" r:id="rId16"/>
    <p:sldId id="1000" r:id="rId17"/>
    <p:sldId id="1001" r:id="rId18"/>
    <p:sldId id="1002" r:id="rId19"/>
    <p:sldId id="1003" r:id="rId20"/>
    <p:sldId id="1014" r:id="rId21"/>
    <p:sldId id="1015" r:id="rId22"/>
    <p:sldId id="1044" r:id="rId23"/>
    <p:sldId id="1098" r:id="rId24"/>
    <p:sldId id="1066" r:id="rId25"/>
  </p:sldIdLst>
  <p:sldSz cx="9144000" cy="6858000" type="screen4x3"/>
  <p:notesSz cx="6858000" cy="9144000"/>
  <p:defaultTextStyle>
    <a:defPPr>
      <a:defRPr lang="es-ES"/>
    </a:defPPr>
    <a:lvl1pPr algn="ctr" rtl="0" fontAlgn="base">
      <a:lnSpc>
        <a:spcPct val="90000"/>
      </a:lnSpc>
      <a:spcBef>
        <a:spcPct val="50000"/>
      </a:spcBef>
      <a:spcAft>
        <a:spcPct val="0"/>
      </a:spcAft>
      <a:defRPr sz="7200" b="1" kern="1200">
        <a:solidFill>
          <a:schemeClr val="folHlink"/>
        </a:solidFill>
        <a:latin typeface="Verdana" pitchFamily="34" charset="0"/>
        <a:ea typeface="+mn-ea"/>
        <a:cs typeface="+mn-cs"/>
      </a:defRPr>
    </a:lvl1pPr>
    <a:lvl2pPr marL="457200" algn="ctr" rtl="0" fontAlgn="base">
      <a:lnSpc>
        <a:spcPct val="90000"/>
      </a:lnSpc>
      <a:spcBef>
        <a:spcPct val="50000"/>
      </a:spcBef>
      <a:spcAft>
        <a:spcPct val="0"/>
      </a:spcAft>
      <a:defRPr sz="7200" b="1" kern="1200">
        <a:solidFill>
          <a:schemeClr val="folHlink"/>
        </a:solidFill>
        <a:latin typeface="Verdana" pitchFamily="34" charset="0"/>
        <a:ea typeface="+mn-ea"/>
        <a:cs typeface="+mn-cs"/>
      </a:defRPr>
    </a:lvl2pPr>
    <a:lvl3pPr marL="914400" algn="ctr" rtl="0" fontAlgn="base">
      <a:lnSpc>
        <a:spcPct val="90000"/>
      </a:lnSpc>
      <a:spcBef>
        <a:spcPct val="50000"/>
      </a:spcBef>
      <a:spcAft>
        <a:spcPct val="0"/>
      </a:spcAft>
      <a:defRPr sz="7200" b="1" kern="1200">
        <a:solidFill>
          <a:schemeClr val="folHlink"/>
        </a:solidFill>
        <a:latin typeface="Verdana" pitchFamily="34" charset="0"/>
        <a:ea typeface="+mn-ea"/>
        <a:cs typeface="+mn-cs"/>
      </a:defRPr>
    </a:lvl3pPr>
    <a:lvl4pPr marL="1371600" algn="ctr" rtl="0" fontAlgn="base">
      <a:lnSpc>
        <a:spcPct val="90000"/>
      </a:lnSpc>
      <a:spcBef>
        <a:spcPct val="50000"/>
      </a:spcBef>
      <a:spcAft>
        <a:spcPct val="0"/>
      </a:spcAft>
      <a:defRPr sz="7200" b="1" kern="1200">
        <a:solidFill>
          <a:schemeClr val="folHlink"/>
        </a:solidFill>
        <a:latin typeface="Verdana" pitchFamily="34" charset="0"/>
        <a:ea typeface="+mn-ea"/>
        <a:cs typeface="+mn-cs"/>
      </a:defRPr>
    </a:lvl4pPr>
    <a:lvl5pPr marL="1828800" algn="ctr" rtl="0" fontAlgn="base">
      <a:lnSpc>
        <a:spcPct val="90000"/>
      </a:lnSpc>
      <a:spcBef>
        <a:spcPct val="50000"/>
      </a:spcBef>
      <a:spcAft>
        <a:spcPct val="0"/>
      </a:spcAft>
      <a:defRPr sz="7200" b="1" kern="1200">
        <a:solidFill>
          <a:schemeClr val="folHlink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7200" b="1" kern="1200">
        <a:solidFill>
          <a:schemeClr val="folHlink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7200" b="1" kern="1200">
        <a:solidFill>
          <a:schemeClr val="folHlink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7200" b="1" kern="1200">
        <a:solidFill>
          <a:schemeClr val="folHlink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7200" b="1" kern="1200">
        <a:solidFill>
          <a:schemeClr val="folHlink"/>
        </a:solidFill>
        <a:latin typeface="Verdana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blo G. Perez Gonzalez" initials="PGPG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00CC"/>
    <a:srgbClr val="F8F8F8"/>
    <a:srgbClr val="FFFF00"/>
    <a:srgbClr val="00FFFF"/>
    <a:srgbClr val="00FF00"/>
    <a:srgbClr val="0066FF"/>
    <a:srgbClr val="0000FF"/>
    <a:srgbClr val="FF33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01" autoAdjust="0"/>
    <p:restoredTop sz="93807" autoAdjust="0"/>
  </p:normalViewPr>
  <p:slideViewPr>
    <p:cSldViewPr>
      <p:cViewPr varScale="1">
        <p:scale>
          <a:sx n="62" d="100"/>
          <a:sy n="62" d="100"/>
        </p:scale>
        <p:origin x="-82" y="-2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8" d="100"/>
          <a:sy n="48" d="100"/>
        </p:scale>
        <p:origin x="-186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baseline="0" dirty="0" smtClean="0">
                <a:solidFill>
                  <a:schemeClr val="bg2"/>
                </a:solidFill>
              </a:rPr>
              <a:t>Best fits, BB+SHARDS</a:t>
            </a:r>
          </a:p>
        </c:rich>
      </c:tx>
      <c:layout>
        <c:manualLayout>
          <c:xMode val="edge"/>
          <c:yMode val="edge"/>
          <c:x val="0.13275000000000001"/>
          <c:y val="1.7006802721088437E-2"/>
        </c:manualLayout>
      </c:layout>
      <c:overlay val="0"/>
    </c:title>
    <c:autoTitleDeleted val="0"/>
    <c:view3D>
      <c:rotX val="30"/>
      <c:rotY val="117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5"/>
          <c:y val="1.7006802721088437E-2"/>
          <c:w val="0.92126881014873141"/>
          <c:h val="0.98299319727891155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Best fits [%]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0"/>
            <c:spPr>
              <a:solidFill>
                <a:srgbClr val="00B050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Pt>
            <c:idx val="3"/>
            <c:bubble3D val="0"/>
            <c:spPr>
              <a:solidFill>
                <a:srgbClr val="0066FF"/>
              </a:solidFill>
            </c:spPr>
          </c:dPt>
          <c:dPt>
            <c:idx val="4"/>
            <c:bubble3D val="0"/>
            <c:spPr>
              <a:solidFill>
                <a:srgbClr val="00FFFF"/>
              </a:solidFill>
            </c:spPr>
          </c:dPt>
          <c:dLbls>
            <c:dLbl>
              <c:idx val="0"/>
              <c:layout>
                <c:manualLayout>
                  <c:x val="0.16422922134733159"/>
                  <c:y val="2.0716160479940008E-3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88.9%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delete val="1"/>
            </c:dLbl>
            <c:dLbl>
              <c:idx val="2"/>
              <c:layout>
                <c:manualLayout>
                  <c:x val="-1.2236001749781176E-2"/>
                  <c:y val="3.2575392361669079E-3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3.7%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delete val="1"/>
            </c:dLbl>
            <c:dLbl>
              <c:idx val="4"/>
              <c:layout>
                <c:manualLayout>
                  <c:x val="-6.4500000000000002E-2"/>
                  <c:y val="-0.13402164015212384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7.4%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2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Hoja1!$A$2:$A$6</c:f>
              <c:strCache>
                <c:ptCount val="5"/>
                <c:pt idx="0">
                  <c:v>BC03-chab</c:v>
                </c:pt>
                <c:pt idx="1">
                  <c:v>CB09-chab</c:v>
                </c:pt>
                <c:pt idx="2">
                  <c:v>CB09-krou</c:v>
                </c:pt>
                <c:pt idx="3">
                  <c:v>M05-krou</c:v>
                </c:pt>
                <c:pt idx="4">
                  <c:v>P01-krou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88.9</c:v>
                </c:pt>
                <c:pt idx="1">
                  <c:v>0</c:v>
                </c:pt>
                <c:pt idx="2">
                  <c:v>3.7</c:v>
                </c:pt>
                <c:pt idx="3">
                  <c:v>0</c:v>
                </c:pt>
                <c:pt idx="4">
                  <c:v>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400">
                <a:solidFill>
                  <a:schemeClr val="bg2"/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400">
                <a:solidFill>
                  <a:schemeClr val="bg2"/>
                </a:solidFill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400">
                <a:solidFill>
                  <a:schemeClr val="bg2"/>
                </a:solidFill>
              </a:defRPr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1400">
                <a:solidFill>
                  <a:schemeClr val="bg2"/>
                </a:solidFill>
              </a:defRPr>
            </a:pPr>
            <a:endParaRPr lang="en-US"/>
          </a:p>
        </c:txPr>
      </c:legendEntry>
      <c:legendEntry>
        <c:idx val="4"/>
        <c:txPr>
          <a:bodyPr/>
          <a:lstStyle/>
          <a:p>
            <a:pPr>
              <a:defRPr sz="1400">
                <a:solidFill>
                  <a:schemeClr val="bg2"/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1.1299212598425256E-3"/>
          <c:y val="0.81236839498836233"/>
          <c:w val="0.9967867454068241"/>
          <c:h val="0.18450651215767841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solidFill>
      <a:schemeClr val="tx1"/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>
                <a:solidFill>
                  <a:schemeClr val="bg2"/>
                </a:solidFill>
              </a:rPr>
              <a:t>Best fits,</a:t>
            </a:r>
            <a:r>
              <a:rPr lang="en-US" baseline="0" dirty="0" smtClean="0">
                <a:solidFill>
                  <a:schemeClr val="bg2"/>
                </a:solidFill>
              </a:rPr>
              <a:t> </a:t>
            </a:r>
            <a:r>
              <a:rPr lang="en-US" dirty="0" smtClean="0">
                <a:solidFill>
                  <a:schemeClr val="bg2"/>
                </a:solidFill>
              </a:rPr>
              <a:t>only</a:t>
            </a:r>
            <a:r>
              <a:rPr lang="en-US" baseline="0" dirty="0" smtClean="0">
                <a:solidFill>
                  <a:schemeClr val="bg2"/>
                </a:solidFill>
              </a:rPr>
              <a:t> BB</a:t>
            </a:r>
            <a:endParaRPr lang="en-US" dirty="0">
              <a:solidFill>
                <a:schemeClr val="bg2"/>
              </a:solidFill>
            </a:endParaRPr>
          </a:p>
        </c:rich>
      </c:tx>
      <c:layout/>
      <c:overlay val="0"/>
    </c:title>
    <c:autoTitleDeleted val="0"/>
    <c:view3D>
      <c:rotX val="30"/>
      <c:rotY val="117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5"/>
          <c:y val="7.8124163051047186E-4"/>
          <c:w val="0.89904658792650927"/>
          <c:h val="0.99921875836948948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Best fits [%]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0"/>
            <c:spPr>
              <a:solidFill>
                <a:srgbClr val="00B050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Pt>
            <c:idx val="3"/>
            <c:bubble3D val="0"/>
            <c:spPr>
              <a:solidFill>
                <a:srgbClr val="0066FF"/>
              </a:solidFill>
            </c:spPr>
          </c:dPt>
          <c:dPt>
            <c:idx val="4"/>
            <c:bubble3D val="0"/>
            <c:spPr>
              <a:solidFill>
                <a:srgbClr val="00FFFF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18.5%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29.6%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25.9%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18.5%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7.9777777777777781E-2"/>
                  <c:y val="-0.13627591193957897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7.4%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2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Hoja1!$A$2:$A$6</c:f>
              <c:strCache>
                <c:ptCount val="5"/>
                <c:pt idx="0">
                  <c:v>BC03-chab</c:v>
                </c:pt>
                <c:pt idx="1">
                  <c:v>CB09-chab</c:v>
                </c:pt>
                <c:pt idx="2">
                  <c:v>CB09-krou</c:v>
                </c:pt>
                <c:pt idx="3">
                  <c:v>M05-krou</c:v>
                </c:pt>
                <c:pt idx="4">
                  <c:v>P01-krou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18.5</c:v>
                </c:pt>
                <c:pt idx="1">
                  <c:v>29.6</c:v>
                </c:pt>
                <c:pt idx="2">
                  <c:v>25.9</c:v>
                </c:pt>
                <c:pt idx="3">
                  <c:v>18.5</c:v>
                </c:pt>
                <c:pt idx="4">
                  <c:v>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400">
                <a:solidFill>
                  <a:schemeClr val="bg2"/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400">
                <a:solidFill>
                  <a:schemeClr val="bg2"/>
                </a:solidFill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400">
                <a:solidFill>
                  <a:schemeClr val="bg2"/>
                </a:solidFill>
              </a:defRPr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1400">
                <a:solidFill>
                  <a:schemeClr val="bg2"/>
                </a:solidFill>
              </a:defRPr>
            </a:pPr>
            <a:endParaRPr lang="en-US"/>
          </a:p>
        </c:txPr>
      </c:legendEntry>
      <c:legendEntry>
        <c:idx val="4"/>
        <c:txPr>
          <a:bodyPr/>
          <a:lstStyle/>
          <a:p>
            <a:pPr>
              <a:defRPr sz="1400">
                <a:solidFill>
                  <a:schemeClr val="bg2"/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1.1299212598425256E-3"/>
          <c:y val="0.81236839498836233"/>
          <c:w val="0.9967867454068241"/>
          <c:h val="0.18450651215767841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solidFill>
      <a:schemeClr val="tx1"/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s-ES"/>
              <a:t>II International Workshop on Science with the GTC, Mexico DF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10EBAA4E-4006-408A-84DA-4DA2FDD22DC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35339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s-ES"/>
              <a:t>II International Workshop on Science with the GTC, Mexico DF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C94464D4-1B5A-4F22-8471-279076E101D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160592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s-ES" smtClean="0"/>
              <a:t>II International Workshop on Science with the GTC, Mexico DF</a:t>
            </a: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baseline="0" dirty="0" smtClean="0"/>
              <a:t>2 </a:t>
            </a:r>
            <a:r>
              <a:rPr lang="es-ES_tradnl" baseline="0" dirty="0" err="1" smtClean="0"/>
              <a:t>step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process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for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massive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galaxy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formation</a:t>
            </a:r>
            <a:r>
              <a:rPr lang="es-ES_tradnl" baseline="0" dirty="0" smtClean="0"/>
              <a:t>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s-ES" smtClean="0"/>
              <a:t>II International Workshop on Science with the GTC, Mexico DF</a:t>
            </a: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s-ES"/>
              <a:t>II International Workshop on Science with the GTC, Mexico DF</a:t>
            </a:r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911350" y="3968750"/>
            <a:ext cx="6400800" cy="1752600"/>
          </a:xfrm>
        </p:spPr>
        <p:txBody>
          <a:bodyPr/>
          <a:lstStyle>
            <a:lvl1pPr marL="0" indent="0">
              <a:buFont typeface="Symbol" pitchFamily="18" charset="2"/>
              <a:buNone/>
              <a:defRPr sz="2400">
                <a:solidFill>
                  <a:schemeClr val="tx2"/>
                </a:solidFill>
                <a:latin typeface="Bookman Old Style" pitchFamily="18" charset="0"/>
              </a:defRPr>
            </a:lvl1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048500" y="152400"/>
            <a:ext cx="1943100" cy="59436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219200" y="152400"/>
            <a:ext cx="5676900" cy="59436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6392608"/>
            <a:ext cx="783527" cy="389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816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" Target="../slides/slide16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4000">
              <a:srgbClr val="9CB86E"/>
            </a:gs>
            <a:gs pos="49000">
              <a:srgbClr val="156B13">
                <a:alpha val="84000"/>
              </a:srgbClr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152400"/>
            <a:ext cx="7772400" cy="12065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 smtClean="0"/>
              <a:t>Haga clic para modificar el estilo de título del patrón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600200"/>
            <a:ext cx="7772400" cy="4495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</a:p>
        </p:txBody>
      </p:sp>
      <p:pic>
        <p:nvPicPr>
          <p:cNvPr id="1031" name="Picture 24" descr="escudo">
            <a:hlinkClick r:id="rId13" action="ppaction://hlinksldjump"/>
          </p:cNvPr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2075" y="6159500"/>
            <a:ext cx="593725" cy="6223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7" name="Text Box 28"/>
          <p:cNvSpPr txBox="1">
            <a:spLocks noChangeArrowheads="1"/>
          </p:cNvSpPr>
          <p:nvPr userDrawn="1"/>
        </p:nvSpPr>
        <p:spPr bwMode="auto">
          <a:xfrm>
            <a:off x="2268000" y="6372000"/>
            <a:ext cx="4608000" cy="4778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s-ES_tradnl" sz="1600" baseline="0" dirty="0" err="1" smtClean="0">
                <a:solidFill>
                  <a:srgbClr val="800000"/>
                </a:solidFill>
                <a:latin typeface="Franklin Gothic Medium" pitchFamily="34" charset="0"/>
              </a:rPr>
              <a:t>Deconstructing</a:t>
            </a:r>
            <a:r>
              <a:rPr lang="es-ES_tradnl" sz="1600" baseline="0" dirty="0" smtClean="0">
                <a:solidFill>
                  <a:srgbClr val="800000"/>
                </a:solidFill>
                <a:latin typeface="Franklin Gothic Medium" pitchFamily="34" charset="0"/>
              </a:rPr>
              <a:t> </a:t>
            </a:r>
            <a:r>
              <a:rPr lang="es-ES_tradnl" sz="1600" baseline="0" dirty="0" err="1" smtClean="0">
                <a:solidFill>
                  <a:srgbClr val="800000"/>
                </a:solidFill>
                <a:latin typeface="Franklin Gothic Medium" pitchFamily="34" charset="0"/>
              </a:rPr>
              <a:t>galaxies</a:t>
            </a:r>
            <a:r>
              <a:rPr lang="es-ES_tradnl" sz="1600" baseline="0" dirty="0" smtClean="0">
                <a:solidFill>
                  <a:srgbClr val="800000"/>
                </a:solidFill>
                <a:latin typeface="Franklin Gothic Medium" pitchFamily="34" charset="0"/>
              </a:rPr>
              <a:t> Conference</a:t>
            </a:r>
            <a:endParaRPr lang="en-US" sz="1600" dirty="0">
              <a:solidFill>
                <a:srgbClr val="800000"/>
              </a:solidFill>
              <a:latin typeface="Franklin Gothic Medium" pitchFamily="34" charset="0"/>
            </a:endParaRPr>
          </a:p>
          <a:p>
            <a:pPr>
              <a:lnSpc>
                <a:spcPct val="50000"/>
              </a:lnSpc>
              <a:defRPr/>
            </a:pPr>
            <a:r>
              <a:rPr lang="en-US" sz="1600" b="0" baseline="0" dirty="0" smtClean="0">
                <a:solidFill>
                  <a:srgbClr val="800000"/>
                </a:solidFill>
                <a:latin typeface="Franklin Gothic Medium" pitchFamily="34" charset="0"/>
              </a:rPr>
              <a:t>Santiago de Chile, Nov 18-22, 2013</a:t>
            </a:r>
            <a:endParaRPr lang="es-ES" sz="1600" b="0" dirty="0">
              <a:solidFill>
                <a:srgbClr val="800000"/>
              </a:solidFill>
              <a:latin typeface="Franklin Gothic Medium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4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66FF33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66FF33"/>
          </a:solidFill>
          <a:latin typeface="Franklin Gothic Medium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66FF33"/>
          </a:solidFill>
          <a:latin typeface="Franklin Gothic Medium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66FF33"/>
          </a:solidFill>
          <a:latin typeface="Franklin Gothic Medium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66FF33"/>
          </a:solidFill>
          <a:latin typeface="Franklin Gothic Medium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66FF33"/>
          </a:solidFill>
          <a:latin typeface="Franklin Gothic Medium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66FF33"/>
          </a:solidFill>
          <a:latin typeface="Franklin Gothic Medium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66FF33"/>
          </a:solidFill>
          <a:latin typeface="Franklin Gothic Medium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66FF33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pitchFamily="18" charset="2"/>
        <a:buBlip>
          <a:blip r:embed="rId15"/>
        </a:buBlip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0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.png"/><Relationship Id="rId5" Type="http://schemas.openxmlformats.org/officeDocument/2006/relationships/image" Target="../media/image1.jpeg"/><Relationship Id="rId10" Type="http://schemas.openxmlformats.org/officeDocument/2006/relationships/image" Target="../media/image4.png"/><Relationship Id="rId4" Type="http://schemas.openxmlformats.org/officeDocument/2006/relationships/image" Target="../media/image8.jpeg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jpg"/><Relationship Id="rId5" Type="http://schemas.openxmlformats.org/officeDocument/2006/relationships/image" Target="../media/image13.jpeg"/><Relationship Id="rId15" Type="http://schemas.openxmlformats.org/officeDocument/2006/relationships/image" Target="../media/image22.png"/><Relationship Id="rId10" Type="http://schemas.openxmlformats.org/officeDocument/2006/relationships/image" Target="../media/image17.jpg"/><Relationship Id="rId4" Type="http://schemas.openxmlformats.org/officeDocument/2006/relationships/image" Target="../media/image12.png"/><Relationship Id="rId9" Type="http://schemas.openxmlformats.org/officeDocument/2006/relationships/image" Target="../media/image16.jpe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55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gi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C:\Users\Pablo\Pictures\GTC_Jan11\P10008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553200" y="4953000"/>
            <a:ext cx="2420140" cy="1815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9" name="Picture 2" descr="C:\Users\Pablo\Pictures\GTC_Jan11\P10007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571461" y="4953000"/>
            <a:ext cx="2420139" cy="1815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76200" y="993101"/>
            <a:ext cx="8991600" cy="243589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FF33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FF33"/>
                </a:solidFill>
                <a:latin typeface="Franklin Gothic Medium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FF33"/>
                </a:solidFill>
                <a:latin typeface="Franklin Gothic Medium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FF33"/>
                </a:solidFill>
                <a:latin typeface="Franklin Gothic Medium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FF33"/>
                </a:solidFill>
                <a:latin typeface="Franklin Gothic Medium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FF33"/>
                </a:solidFill>
                <a:latin typeface="Franklin Gothic Medium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FF33"/>
                </a:solidFill>
                <a:latin typeface="Franklin Gothic Medium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FF33"/>
                </a:solidFill>
                <a:latin typeface="Franklin Gothic Medium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FF33"/>
                </a:solidFill>
                <a:latin typeface="Franklin Gothic Medium" pitchFamily="34" charset="0"/>
              </a:defRPr>
            </a:lvl9pPr>
          </a:lstStyle>
          <a:p>
            <a:r>
              <a:rPr lang="en-US" sz="4400" dirty="0" smtClean="0"/>
              <a:t>   </a:t>
            </a:r>
            <a:r>
              <a:rPr lang="en-US" sz="4400" dirty="0" smtClean="0">
                <a:solidFill>
                  <a:schemeClr val="bg2"/>
                </a:solidFill>
              </a:rPr>
              <a:t> Reconstructing the formation of massive early-type galaxies </a:t>
            </a:r>
            <a:br>
              <a:rPr lang="en-US" sz="4400" dirty="0" smtClean="0">
                <a:solidFill>
                  <a:schemeClr val="bg2"/>
                </a:solidFill>
              </a:rPr>
            </a:br>
            <a:r>
              <a:rPr lang="en-US" sz="4400" dirty="0" smtClean="0">
                <a:solidFill>
                  <a:schemeClr val="bg2"/>
                </a:solidFill>
              </a:rPr>
              <a:t>from their SHARDS </a:t>
            </a:r>
            <a:endParaRPr lang="es-ES" sz="4400" dirty="0">
              <a:solidFill>
                <a:schemeClr val="bg2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57800" y="3352800"/>
            <a:ext cx="3048000" cy="457200"/>
          </a:xfrm>
        </p:spPr>
        <p:txBody>
          <a:bodyPr/>
          <a:lstStyle/>
          <a:p>
            <a:pPr eaLnBrk="1" hangingPunct="1"/>
            <a:r>
              <a:rPr lang="en-US" sz="1600" dirty="0" smtClean="0">
                <a:solidFill>
                  <a:srgbClr val="000000"/>
                </a:solidFill>
              </a:rPr>
              <a:t>Pablo G. Pérez-González</a:t>
            </a:r>
            <a:endParaRPr lang="es-ES" sz="1600" dirty="0" smtClean="0">
              <a:solidFill>
                <a:srgbClr val="000000"/>
              </a:solidFill>
            </a:endParaRPr>
          </a:p>
        </p:txBody>
      </p:sp>
      <p:pic>
        <p:nvPicPr>
          <p:cNvPr id="3077" name="Picture 8" descr="escudo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4994" y="3733800"/>
            <a:ext cx="436206" cy="4572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76200" y="4724400"/>
            <a:ext cx="4419600" cy="1524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marL="0" lvl="1" algn="l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es-ES" sz="1200" dirty="0" smtClean="0">
                <a:solidFill>
                  <a:srgbClr val="0000FF"/>
                </a:solidFill>
              </a:rPr>
              <a:t>SHARDS </a:t>
            </a:r>
            <a:r>
              <a:rPr lang="es-ES" sz="1200" dirty="0" err="1" smtClean="0">
                <a:solidFill>
                  <a:srgbClr val="0000FF"/>
                </a:solidFill>
              </a:rPr>
              <a:t>Team</a:t>
            </a:r>
            <a:r>
              <a:rPr lang="es-ES" sz="1200" dirty="0" smtClean="0">
                <a:solidFill>
                  <a:srgbClr val="0000FF"/>
                </a:solidFill>
              </a:rPr>
              <a:t>: </a:t>
            </a:r>
            <a:r>
              <a:rPr lang="es-ES" sz="1200" dirty="0">
                <a:solidFill>
                  <a:srgbClr val="000000"/>
                </a:solidFill>
                <a:latin typeface="Bookman Old Style" pitchFamily="18" charset="0"/>
              </a:rPr>
              <a:t>A. Cava, G. Barro, </a:t>
            </a:r>
            <a: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  <a:t>M. </a:t>
            </a:r>
            <a:r>
              <a:rPr lang="es-ES" sz="1200" dirty="0" err="1" smtClean="0">
                <a:solidFill>
                  <a:srgbClr val="000000"/>
                </a:solidFill>
                <a:latin typeface="Bookman Old Style" pitchFamily="18" charset="0"/>
              </a:rPr>
              <a:t>Balcells</a:t>
            </a:r>
            <a: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  <a:t>, </a:t>
            </a:r>
            <a:b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</a:br>
            <a: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  <a:t>N. Cardiel, J. </a:t>
            </a:r>
            <a:r>
              <a:rPr lang="es-ES" sz="1200" dirty="0" err="1" smtClean="0">
                <a:solidFill>
                  <a:srgbClr val="000000"/>
                </a:solidFill>
                <a:latin typeface="Bookman Old Style" pitchFamily="18" charset="0"/>
              </a:rPr>
              <a:t>Cenarro</a:t>
            </a:r>
            <a: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  <a:t>, J. Cepa, S. Charlot, </a:t>
            </a:r>
            <a:b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</a:br>
            <a: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  <a:t>A. </a:t>
            </a:r>
            <a:r>
              <a:rPr lang="es-ES" sz="1200" dirty="0" err="1" smtClean="0">
                <a:solidFill>
                  <a:srgbClr val="000000"/>
                </a:solidFill>
                <a:latin typeface="Bookman Old Style" pitchFamily="18" charset="0"/>
              </a:rPr>
              <a:t>Cimatti</a:t>
            </a:r>
            <a: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  <a:t>, C. Conselice, E. </a:t>
            </a:r>
            <a:r>
              <a:rPr lang="es-ES" sz="1200" dirty="0" err="1" smtClean="0">
                <a:solidFill>
                  <a:srgbClr val="000000"/>
                </a:solidFill>
                <a:latin typeface="Bookman Old Style" pitchFamily="18" charset="0"/>
              </a:rPr>
              <a:t>Daddi</a:t>
            </a:r>
            <a: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  <a:t>, J. </a:t>
            </a:r>
            <a:r>
              <a:rPr lang="es-ES" sz="1200" dirty="0" err="1" smtClean="0">
                <a:solidFill>
                  <a:srgbClr val="000000"/>
                </a:solidFill>
                <a:latin typeface="Bookman Old Style" pitchFamily="18" charset="0"/>
              </a:rPr>
              <a:t>Donley</a:t>
            </a:r>
            <a: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  <a:t>, </a:t>
            </a:r>
            <a:b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</a:br>
            <a: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  <a:t>D. </a:t>
            </a:r>
            <a:r>
              <a:rPr lang="es-ES" sz="1200" dirty="0" err="1" smtClean="0">
                <a:solidFill>
                  <a:srgbClr val="000000"/>
                </a:solidFill>
                <a:latin typeface="Bookman Old Style" pitchFamily="18" charset="0"/>
              </a:rPr>
              <a:t>Elbaz</a:t>
            </a:r>
            <a: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  <a:t>, I. Ferreras, J. Gallego, R. </a:t>
            </a:r>
            <a:r>
              <a:rPr lang="es-ES" sz="1200" dirty="0" err="1" smtClean="0">
                <a:solidFill>
                  <a:srgbClr val="000000"/>
                </a:solidFill>
                <a:latin typeface="Bookman Old Style" pitchFamily="18" charset="0"/>
              </a:rPr>
              <a:t>Gobat</a:t>
            </a:r>
            <a: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  <a:t>, </a:t>
            </a:r>
            <a:b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</a:br>
            <a: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  <a:t>R. Guzmán, P.G. Pérez-González (PI),</a:t>
            </a:r>
            <a:r>
              <a:rPr lang="es-ES" sz="1200" dirty="0">
                <a:solidFill>
                  <a:srgbClr val="000000"/>
                </a:solidFill>
                <a:latin typeface="Bookman Old Style" pitchFamily="18" charset="0"/>
              </a:rPr>
              <a:t> </a:t>
            </a:r>
            <a: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  <a:t>A. </a:t>
            </a:r>
            <a:r>
              <a:rPr lang="es-ES" sz="1200" dirty="0" err="1" smtClean="0">
                <a:solidFill>
                  <a:srgbClr val="000000"/>
                </a:solidFill>
                <a:latin typeface="Bookman Old Style" pitchFamily="18" charset="0"/>
              </a:rPr>
              <a:t>Renzini</a:t>
            </a:r>
            <a: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  <a:t>, </a:t>
            </a:r>
            <a:b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</a:br>
            <a: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  <a:t>G. Rieke, J.M. Rodríguez-Espinosa, </a:t>
            </a:r>
            <a:r>
              <a:rPr lang="es-ES" sz="1200" dirty="0">
                <a:solidFill>
                  <a:srgbClr val="000000"/>
                </a:solidFill>
                <a:latin typeface="Bookman Old Style" pitchFamily="18" charset="0"/>
              </a:rPr>
              <a:t> </a:t>
            </a:r>
            <a: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  <a:t>L. </a:t>
            </a:r>
            <a:r>
              <a:rPr lang="es-ES" sz="1200" dirty="0" err="1" smtClean="0">
                <a:solidFill>
                  <a:srgbClr val="000000"/>
                </a:solidFill>
                <a:latin typeface="Bookman Old Style" pitchFamily="18" charset="0"/>
              </a:rPr>
              <a:t>Tresse</a:t>
            </a:r>
            <a: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  <a:t>, </a:t>
            </a:r>
            <a:b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</a:br>
            <a: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  <a:t>I. Trujillo, </a:t>
            </a:r>
            <a:r>
              <a:rPr lang="es-ES" sz="1200" dirty="0">
                <a:solidFill>
                  <a:srgbClr val="000000"/>
                </a:solidFill>
                <a:latin typeface="Bookman Old Style" pitchFamily="18" charset="0"/>
              </a:rPr>
              <a:t> </a:t>
            </a:r>
            <a: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  <a:t>V. Villar, J. Zamorano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59817"/>
            <a:ext cx="1567053" cy="778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C:\Users\Pablo\Pictures\GTC_Jan11\P1000764.JPG"/>
          <p:cNvPicPr>
            <a:picLocks noChangeAspect="1" noChangeArrowheads="1"/>
          </p:cNvPicPr>
          <p:nvPr/>
        </p:nvPicPr>
        <p:blipFill>
          <a:blip r:embed="rId7" cstate="print"/>
          <a:srcRect l="17483" r="11656"/>
          <a:stretch>
            <a:fillRect/>
          </a:stretch>
        </p:blipFill>
        <p:spPr bwMode="auto">
          <a:xfrm flipH="1">
            <a:off x="4648200" y="4953000"/>
            <a:ext cx="1714837" cy="1815000"/>
          </a:xfrm>
          <a:prstGeom prst="rect">
            <a:avLst/>
          </a:prstGeom>
          <a:noFill/>
        </p:spPr>
      </p:pic>
      <p:pic>
        <p:nvPicPr>
          <p:cNvPr id="18" name="Picture 5" descr="C:\Users\Pablo\Pictures\GTC_Jan11\P1000718.JPG"/>
          <p:cNvPicPr>
            <a:picLocks noChangeAspect="1" noChangeArrowheads="1"/>
          </p:cNvPicPr>
          <p:nvPr/>
        </p:nvPicPr>
        <p:blipFill>
          <a:blip r:embed="rId8" cstate="print"/>
          <a:srcRect l="17289" r="11850"/>
          <a:stretch>
            <a:fillRect/>
          </a:stretch>
        </p:blipFill>
        <p:spPr bwMode="auto">
          <a:xfrm flipH="1">
            <a:off x="4648200" y="4953000"/>
            <a:ext cx="1714937" cy="1815000"/>
          </a:xfrm>
          <a:prstGeom prst="rect">
            <a:avLst/>
          </a:prstGeom>
          <a:noFill/>
        </p:spPr>
      </p:pic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76200" y="5943600"/>
            <a:ext cx="4495800" cy="838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marL="0" lvl="1" algn="l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es-ES" sz="1200" dirty="0" smtClean="0">
                <a:solidFill>
                  <a:srgbClr val="0000FF"/>
                </a:solidFill>
              </a:rPr>
              <a:t>Extended SHARDS </a:t>
            </a:r>
            <a:r>
              <a:rPr lang="es-ES" sz="1200" dirty="0" err="1" smtClean="0">
                <a:solidFill>
                  <a:srgbClr val="0000FF"/>
                </a:solidFill>
              </a:rPr>
              <a:t>Team</a:t>
            </a:r>
            <a:r>
              <a:rPr lang="es-ES" sz="1200" dirty="0" smtClean="0">
                <a:solidFill>
                  <a:srgbClr val="0000FF"/>
                </a:solidFill>
              </a:rPr>
              <a:t>: </a:t>
            </a:r>
            <a:r>
              <a:rPr lang="es-ES" sz="1200" dirty="0">
                <a:solidFill>
                  <a:srgbClr val="000000"/>
                </a:solidFill>
                <a:latin typeface="Bookman Old Style" pitchFamily="18" charset="0"/>
              </a:rPr>
              <a:t>A. Alonso-Herrero, </a:t>
            </a:r>
            <a: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  <a:t/>
            </a:r>
            <a:b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</a:br>
            <a: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  <a:t>J</a:t>
            </a:r>
            <a:r>
              <a:rPr lang="es-ES" sz="1200" dirty="0">
                <a:solidFill>
                  <a:srgbClr val="000000"/>
                </a:solidFill>
                <a:latin typeface="Bookman Old Style" pitchFamily="18" charset="0"/>
              </a:rPr>
              <a:t>. de </a:t>
            </a:r>
            <a: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  <a:t>Diego, C. </a:t>
            </a:r>
            <a:r>
              <a:rPr lang="es-ES" sz="1200" dirty="0" err="1" smtClean="0">
                <a:solidFill>
                  <a:srgbClr val="000000"/>
                </a:solidFill>
                <a:latin typeface="Bookman Old Style" pitchFamily="18" charset="0"/>
              </a:rPr>
              <a:t>Eliche</a:t>
            </a:r>
            <a:r>
              <a:rPr lang="es-ES" sz="1200" dirty="0">
                <a:solidFill>
                  <a:srgbClr val="000000"/>
                </a:solidFill>
                <a:latin typeface="Bookman Old Style" pitchFamily="18" charset="0"/>
              </a:rPr>
              <a:t> </a:t>
            </a:r>
            <a: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  <a:t>Moral, O. González-Martín, </a:t>
            </a:r>
            <a:r>
              <a:rPr lang="es-ES" sz="1200" dirty="0">
                <a:solidFill>
                  <a:srgbClr val="000000"/>
                </a:solidFill>
                <a:latin typeface="Bookman Old Style" pitchFamily="18" charset="0"/>
              </a:rPr>
              <a:t/>
            </a:r>
            <a:br>
              <a:rPr lang="es-ES" sz="1200" dirty="0">
                <a:solidFill>
                  <a:srgbClr val="000000"/>
                </a:solidFill>
                <a:latin typeface="Bookman Old Style" pitchFamily="18" charset="0"/>
              </a:rPr>
            </a:br>
            <a: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  <a:t>K. </a:t>
            </a:r>
            <a:r>
              <a:rPr lang="es-ES" sz="1200" dirty="0" err="1" smtClean="0">
                <a:solidFill>
                  <a:srgbClr val="000000"/>
                </a:solidFill>
                <a:latin typeface="Bookman Old Style" pitchFamily="18" charset="0"/>
              </a:rPr>
              <a:t>Lai</a:t>
            </a:r>
            <a: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  <a:t>, J.A. López </a:t>
            </a:r>
            <a:r>
              <a:rPr lang="es-ES" sz="1200" dirty="0" err="1" smtClean="0">
                <a:solidFill>
                  <a:srgbClr val="000000"/>
                </a:solidFill>
                <a:latin typeface="Bookman Old Style" pitchFamily="18" charset="0"/>
              </a:rPr>
              <a:t>Aguerri</a:t>
            </a:r>
            <a: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  <a:t>, J. Masegosa, </a:t>
            </a:r>
            <a:b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</a:br>
            <a: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  <a:t>C. Muñoz Tuñón, M. Prieto, J. Rodríguez-</a:t>
            </a:r>
            <a:r>
              <a:rPr lang="es-ES" sz="1200" dirty="0" err="1" smtClean="0">
                <a:solidFill>
                  <a:srgbClr val="000000"/>
                </a:solidFill>
                <a:latin typeface="Bookman Old Style" pitchFamily="18" charset="0"/>
              </a:rPr>
              <a:t>Zaurín</a:t>
            </a:r>
            <a: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  <a:t>, </a:t>
            </a:r>
            <a:b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</a:br>
            <a:r>
              <a:rPr lang="es-ES" sz="1200" dirty="0" smtClean="0">
                <a:solidFill>
                  <a:srgbClr val="000000"/>
                </a:solidFill>
                <a:latin typeface="Bookman Old Style" pitchFamily="18" charset="0"/>
              </a:rPr>
              <a:t>J. Sánchez Almeida, P. Sánchez Blázquez.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5638800" y="3962400"/>
            <a:ext cx="3048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Symbol" pitchFamily="18" charset="2"/>
              <a:buNone/>
              <a:defRPr sz="2400" b="1">
                <a:solidFill>
                  <a:schemeClr val="tx2"/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1"/>
              </a:buBlip>
              <a:defRPr sz="16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ES_tradnl" sz="1100" kern="0" dirty="0" smtClean="0">
                <a:solidFill>
                  <a:srgbClr val="000000"/>
                </a:solidFill>
              </a:rPr>
              <a:t>Universidad Complutense de Madrid</a:t>
            </a:r>
            <a:endParaRPr lang="es-ES" sz="1100" kern="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457200"/>
          </a:xfrm>
        </p:spPr>
        <p:txBody>
          <a:bodyPr/>
          <a:lstStyle/>
          <a:p>
            <a:r>
              <a:rPr lang="en-US" sz="3200" dirty="0" smtClean="0">
                <a:solidFill>
                  <a:srgbClr val="FF0000"/>
                </a:solidFill>
              </a:rPr>
              <a:t>SHARDS: </a:t>
            </a:r>
            <a:r>
              <a:rPr lang="en-US" sz="3200" dirty="0" err="1" smtClean="0">
                <a:solidFill>
                  <a:srgbClr val="FF0000"/>
                </a:solidFill>
              </a:rPr>
              <a:t>spectro</a:t>
            </a:r>
            <a:r>
              <a:rPr lang="en-US" sz="3200" dirty="0" smtClean="0">
                <a:solidFill>
                  <a:srgbClr val="FF0000"/>
                </a:solidFill>
              </a:rPr>
              <a:t>-photometry (27mag) in GOODS-N</a:t>
            </a:r>
            <a:endParaRPr lang="es-ES" sz="3200" i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167" y="685800"/>
            <a:ext cx="8036433" cy="585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 rot="16200000">
            <a:off x="7572566" y="373963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>
                <a:solidFill>
                  <a:schemeClr val="bg2"/>
                </a:solidFill>
              </a:rPr>
              <a:t>?</a:t>
            </a:r>
            <a:endParaRPr lang="es-ES_tradnl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34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 l="15118" t="18058" r="35433" b="12178"/>
          <a:stretch>
            <a:fillRect/>
          </a:stretch>
        </p:blipFill>
        <p:spPr bwMode="auto">
          <a:xfrm>
            <a:off x="604585" y="609601"/>
            <a:ext cx="777741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SHARDS: Mg(UV) index with photometry</a:t>
            </a:r>
            <a:endParaRPr lang="es-ES" sz="3600" i="1" dirty="0">
              <a:solidFill>
                <a:srgbClr val="FF0000"/>
              </a:solidFill>
            </a:endParaRPr>
          </a:p>
        </p:txBody>
      </p:sp>
      <p:sp>
        <p:nvSpPr>
          <p:cNvPr id="5" name="4 Rectángulo"/>
          <p:cNvSpPr/>
          <p:nvPr/>
        </p:nvSpPr>
        <p:spPr bwMode="auto">
          <a:xfrm>
            <a:off x="1260000" y="756000"/>
            <a:ext cx="6948000" cy="4716000"/>
          </a:xfrm>
          <a:prstGeom prst="rect">
            <a:avLst/>
          </a:prstGeom>
          <a:solidFill>
            <a:srgbClr val="FFFF00">
              <a:alpha val="35000"/>
            </a:srgbClr>
          </a:solidFill>
          <a:ln w="76200" cap="sq" cmpd="tri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200" b="1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692928">
            <a:off x="1371600" y="1247952"/>
            <a:ext cx="1905000" cy="94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990600" y="5089368"/>
            <a:ext cx="182880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dirty="0" err="1" smtClean="0">
                <a:solidFill>
                  <a:srgbClr val="00FF00"/>
                </a:solidFill>
              </a:rPr>
              <a:t>Stack</a:t>
            </a:r>
            <a:r>
              <a:rPr lang="es-ES_tradnl" sz="1100" dirty="0" smtClean="0">
                <a:solidFill>
                  <a:srgbClr val="00FF00"/>
                </a:solidFill>
              </a:rPr>
              <a:t> </a:t>
            </a:r>
            <a:r>
              <a:rPr lang="es-ES_tradnl" sz="1100" dirty="0" err="1" smtClean="0">
                <a:solidFill>
                  <a:srgbClr val="00FF00"/>
                </a:solidFill>
              </a:rPr>
              <a:t>from</a:t>
            </a:r>
            <a:r>
              <a:rPr lang="es-ES_tradnl" sz="1100" dirty="0" smtClean="0">
                <a:solidFill>
                  <a:srgbClr val="00FF00"/>
                </a:solidFill>
              </a:rPr>
              <a:t/>
            </a:r>
            <a:br>
              <a:rPr lang="es-ES_tradnl" sz="1100" dirty="0" smtClean="0">
                <a:solidFill>
                  <a:srgbClr val="00FF00"/>
                </a:solidFill>
              </a:rPr>
            </a:br>
            <a:r>
              <a:rPr lang="es-ES_tradnl" sz="1100" dirty="0" smtClean="0">
                <a:solidFill>
                  <a:srgbClr val="00FF00"/>
                </a:solidFill>
              </a:rPr>
              <a:t>Cimatti+ (2008)</a:t>
            </a:r>
            <a:endParaRPr lang="en-US" sz="11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778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612000"/>
            <a:ext cx="8454940" cy="6192000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612000"/>
            <a:ext cx="8454953" cy="6192000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SHARDS data quality</a:t>
            </a:r>
            <a:endParaRPr lang="es-ES" sz="3600" i="1" dirty="0">
              <a:solidFill>
                <a:srgbClr val="FF0000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609600"/>
            <a:ext cx="1828800" cy="589768"/>
          </a:xfrm>
          <a:prstGeom prst="rect">
            <a:avLst/>
          </a:prstGeom>
          <a:solidFill>
            <a:srgbClr val="FFFFFF"/>
          </a:solidFill>
          <a:ln w="57150" cap="sq" cmpd="sng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 lIns="0" tIns="36000" rIns="0" bIns="3600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600" dirty="0" smtClean="0">
                <a:solidFill>
                  <a:srgbClr val="000000"/>
                </a:solidFill>
                <a:sym typeface="Symbol" pitchFamily="18" charset="2"/>
              </a:rPr>
              <a:t>Subaru I</a:t>
            </a:r>
            <a:br>
              <a:rPr lang="en-US" sz="1600" dirty="0" smtClean="0">
                <a:solidFill>
                  <a:srgbClr val="000000"/>
                </a:solidFill>
                <a:sym typeface="Symbol" pitchFamily="18" charset="2"/>
              </a:rPr>
            </a:br>
            <a:r>
              <a:rPr lang="en-US" sz="1600" dirty="0" smtClean="0">
                <a:solidFill>
                  <a:srgbClr val="000000"/>
                </a:solidFill>
                <a:sym typeface="Symbol" pitchFamily="18" charset="2"/>
              </a:rPr>
              <a:t>~W17x8</a:t>
            </a:r>
            <a:endParaRPr lang="en-US" sz="1600" dirty="0">
              <a:solidFill>
                <a:srgbClr val="000066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609600"/>
            <a:ext cx="1828800" cy="590400"/>
          </a:xfrm>
          <a:prstGeom prst="rect">
            <a:avLst/>
          </a:prstGeom>
          <a:solidFill>
            <a:srgbClr val="FFFFFF"/>
          </a:solidFill>
          <a:ln w="57150" cap="sq" cmpd="sng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0" tIns="36000" rIns="0" bIns="36000" anchor="ctr" anchorCtr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600" dirty="0" smtClean="0">
                <a:solidFill>
                  <a:srgbClr val="000000"/>
                </a:solidFill>
                <a:sym typeface="Symbol" pitchFamily="18" charset="2"/>
              </a:rPr>
              <a:t>GTC F857W17 </a:t>
            </a:r>
            <a:endParaRPr lang="en-US" sz="16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87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8" t="20915" r="35412" b="14151"/>
          <a:stretch/>
        </p:blipFill>
        <p:spPr>
          <a:xfrm>
            <a:off x="6120000" y="777600"/>
            <a:ext cx="3010909" cy="2880000"/>
          </a:xfrm>
          <a:prstGeom prst="rect">
            <a:avLst/>
          </a:prstGeom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0000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SHARDS: absorption </a:t>
            </a:r>
            <a:r>
              <a:rPr lang="en-US" sz="3600" dirty="0">
                <a:solidFill>
                  <a:srgbClr val="FF0000"/>
                </a:solidFill>
              </a:rPr>
              <a:t>i</a:t>
            </a:r>
            <a:r>
              <a:rPr lang="en-US" sz="3600" dirty="0" smtClean="0">
                <a:solidFill>
                  <a:srgbClr val="FF0000"/>
                </a:solidFill>
              </a:rPr>
              <a:t>ndices at z&gt;1, Ex.  # 1</a:t>
            </a:r>
            <a:endParaRPr lang="es-ES" sz="3600" i="1" dirty="0">
              <a:solidFill>
                <a:srgbClr val="FF0000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6" t="8418" r="2526" b="2393"/>
          <a:stretch/>
        </p:blipFill>
        <p:spPr>
          <a:xfrm>
            <a:off x="0" y="612000"/>
            <a:ext cx="6076560" cy="615600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6239488" y="802200"/>
            <a:ext cx="847112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50" dirty="0" smtClean="0"/>
              <a:t>10”x10”</a:t>
            </a:r>
            <a:endParaRPr lang="es-ES_tradnl" sz="1050" dirty="0"/>
          </a:p>
        </p:txBody>
      </p:sp>
      <p:sp>
        <p:nvSpPr>
          <p:cNvPr id="8" name="7 CuadroTexto"/>
          <p:cNvSpPr txBox="1"/>
          <p:nvPr/>
        </p:nvSpPr>
        <p:spPr>
          <a:xfrm>
            <a:off x="8686800" y="751467"/>
            <a:ext cx="457200" cy="20313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s-ES_tradnl" sz="800" dirty="0" smtClean="0">
                <a:solidFill>
                  <a:srgbClr val="00FF00"/>
                </a:solidFill>
              </a:rPr>
              <a:t>ACS</a:t>
            </a:r>
            <a:endParaRPr lang="es-ES_tradnl" sz="800" dirty="0">
              <a:solidFill>
                <a:srgbClr val="00FF00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" t="1622" r="1846" b="1165"/>
          <a:stretch/>
        </p:blipFill>
        <p:spPr>
          <a:xfrm>
            <a:off x="6120000" y="3744000"/>
            <a:ext cx="3009600" cy="3037993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8229600" y="3835467"/>
            <a:ext cx="914400" cy="23775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s-ES_tradnl" sz="1050" dirty="0" smtClean="0">
                <a:solidFill>
                  <a:schemeClr val="bg2"/>
                </a:solidFill>
              </a:rPr>
              <a:t>SHARDS</a:t>
            </a:r>
            <a:endParaRPr lang="es-ES_tradnl" sz="800" dirty="0">
              <a:solidFill>
                <a:schemeClr val="bg2"/>
              </a:solidFill>
            </a:endParaRP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0" y="6477000"/>
            <a:ext cx="2518064" cy="266602"/>
          </a:xfrm>
          <a:prstGeom prst="rect">
            <a:avLst/>
          </a:prstGeom>
          <a:solidFill>
            <a:srgbClr val="FFFFFF"/>
          </a:solidFill>
          <a:ln w="57150" cap="sq" cmpd="thickThin">
            <a:noFill/>
            <a:miter lim="800000"/>
            <a:headEnd/>
            <a:tailEnd/>
          </a:ln>
          <a:effectLst/>
        </p:spPr>
        <p:txBody>
          <a:bodyPr wrap="square" lIns="0" tIns="36000" rIns="0" bIns="3600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200" dirty="0" smtClean="0">
                <a:solidFill>
                  <a:srgbClr val="000066"/>
                </a:solidFill>
              </a:rPr>
              <a:t>Pérez-González et al.  (2013)</a:t>
            </a:r>
            <a:endParaRPr lang="en-US" sz="1200" dirty="0">
              <a:solidFill>
                <a:srgbClr val="000066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200400" y="1410968"/>
            <a:ext cx="22860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dirty="0" err="1" smtClean="0">
                <a:solidFill>
                  <a:srgbClr val="0000FF"/>
                </a:solidFill>
              </a:rPr>
              <a:t>fit</a:t>
            </a:r>
            <a:r>
              <a:rPr lang="es-ES_tradnl" sz="1800" dirty="0" smtClean="0">
                <a:solidFill>
                  <a:srgbClr val="0000FF"/>
                </a:solidFill>
              </a:rPr>
              <a:t> </a:t>
            </a:r>
            <a:r>
              <a:rPr lang="es-ES_tradnl" sz="1800" dirty="0" err="1" smtClean="0">
                <a:solidFill>
                  <a:srgbClr val="0000FF"/>
                </a:solidFill>
              </a:rPr>
              <a:t>to</a:t>
            </a:r>
            <a:r>
              <a:rPr lang="es-ES_tradnl" sz="1800" dirty="0" smtClean="0">
                <a:solidFill>
                  <a:srgbClr val="0000FF"/>
                </a:solidFill>
              </a:rPr>
              <a:t> BB data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219200" y="5257800"/>
            <a:ext cx="22860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dirty="0" smtClean="0">
                <a:solidFill>
                  <a:srgbClr val="00FFFF"/>
                </a:solidFill>
              </a:rPr>
              <a:t>Keck </a:t>
            </a:r>
            <a:r>
              <a:rPr lang="es-ES_tradnl" sz="1800" dirty="0" err="1" smtClean="0">
                <a:solidFill>
                  <a:srgbClr val="00FFFF"/>
                </a:solidFill>
              </a:rPr>
              <a:t>spectrum</a:t>
            </a:r>
            <a:endParaRPr lang="en-US" sz="1800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72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t="8424" r="2537" b="2382"/>
          <a:stretch/>
        </p:blipFill>
        <p:spPr>
          <a:xfrm>
            <a:off x="0" y="612000"/>
            <a:ext cx="6076568" cy="6156000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1676400" y="37338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>
                <a:solidFill>
                  <a:srgbClr val="FF0000"/>
                </a:solidFill>
              </a:rPr>
              <a:t>SHARDS</a:t>
            </a:r>
            <a:endParaRPr lang="es-ES_tradnl" sz="2000" dirty="0">
              <a:solidFill>
                <a:srgbClr val="FF0000"/>
              </a:solidFill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8" t="20915" r="35412" b="14151"/>
          <a:stretch/>
        </p:blipFill>
        <p:spPr>
          <a:xfrm>
            <a:off x="6120000" y="777600"/>
            <a:ext cx="3010909" cy="2880000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6239488" y="802200"/>
            <a:ext cx="847112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50" dirty="0" smtClean="0"/>
              <a:t>10”x10”</a:t>
            </a:r>
            <a:endParaRPr lang="es-ES_tradnl" sz="1050" dirty="0"/>
          </a:p>
        </p:txBody>
      </p:sp>
      <p:sp>
        <p:nvSpPr>
          <p:cNvPr id="16" name="15 CuadroTexto"/>
          <p:cNvSpPr txBox="1"/>
          <p:nvPr/>
        </p:nvSpPr>
        <p:spPr>
          <a:xfrm>
            <a:off x="8686800" y="751467"/>
            <a:ext cx="457200" cy="20313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s-ES_tradnl" sz="800" dirty="0" smtClean="0">
                <a:solidFill>
                  <a:srgbClr val="00FF00"/>
                </a:solidFill>
              </a:rPr>
              <a:t>ACS</a:t>
            </a:r>
            <a:endParaRPr lang="es-ES_tradnl" sz="800" dirty="0">
              <a:solidFill>
                <a:srgbClr val="00FF00"/>
              </a:solidFill>
            </a:endParaRPr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" t="1622" r="1846" b="1165"/>
          <a:stretch/>
        </p:blipFill>
        <p:spPr>
          <a:xfrm>
            <a:off x="6120000" y="3744000"/>
            <a:ext cx="3009600" cy="3037993"/>
          </a:xfrm>
          <a:prstGeom prst="rect">
            <a:avLst/>
          </a:prstGeom>
        </p:spPr>
      </p:pic>
      <p:sp>
        <p:nvSpPr>
          <p:cNvPr id="19" name="18 CuadroTexto"/>
          <p:cNvSpPr txBox="1"/>
          <p:nvPr/>
        </p:nvSpPr>
        <p:spPr>
          <a:xfrm>
            <a:off x="8229600" y="3835467"/>
            <a:ext cx="914400" cy="23775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s-ES_tradnl" sz="1050" dirty="0" smtClean="0">
                <a:solidFill>
                  <a:schemeClr val="bg2"/>
                </a:solidFill>
              </a:rPr>
              <a:t>SHARDS</a:t>
            </a:r>
            <a:endParaRPr lang="es-ES_tradnl" sz="800" dirty="0">
              <a:solidFill>
                <a:schemeClr val="bg2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200400" y="1410968"/>
            <a:ext cx="22860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dirty="0" err="1" smtClean="0">
                <a:solidFill>
                  <a:srgbClr val="0000FF"/>
                </a:solidFill>
              </a:rPr>
              <a:t>fit</a:t>
            </a:r>
            <a:r>
              <a:rPr lang="es-ES_tradnl" sz="1800" dirty="0" smtClean="0">
                <a:solidFill>
                  <a:srgbClr val="0000FF"/>
                </a:solidFill>
              </a:rPr>
              <a:t> </a:t>
            </a:r>
            <a:r>
              <a:rPr lang="es-ES_tradnl" sz="1800" dirty="0" err="1" smtClean="0">
                <a:solidFill>
                  <a:srgbClr val="0000FF"/>
                </a:solidFill>
              </a:rPr>
              <a:t>to</a:t>
            </a:r>
            <a:r>
              <a:rPr lang="es-ES_tradnl" sz="1800" dirty="0" smtClean="0">
                <a:solidFill>
                  <a:srgbClr val="0000FF"/>
                </a:solidFill>
              </a:rPr>
              <a:t> BB data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1219200" y="5257800"/>
            <a:ext cx="22860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dirty="0" smtClean="0">
                <a:solidFill>
                  <a:srgbClr val="00FFFF"/>
                </a:solidFill>
              </a:rPr>
              <a:t>Keck </a:t>
            </a:r>
            <a:r>
              <a:rPr lang="es-ES_tradnl" sz="1800" dirty="0" err="1" smtClean="0">
                <a:solidFill>
                  <a:srgbClr val="00FFFF"/>
                </a:solidFill>
              </a:rPr>
              <a:t>spectrum</a:t>
            </a:r>
            <a:endParaRPr lang="en-US" sz="1800" dirty="0">
              <a:solidFill>
                <a:srgbClr val="00FFFF"/>
              </a:solidFill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0" y="6477000"/>
            <a:ext cx="2518064" cy="266602"/>
          </a:xfrm>
          <a:prstGeom prst="rect">
            <a:avLst/>
          </a:prstGeom>
          <a:solidFill>
            <a:srgbClr val="FFFFFF"/>
          </a:solidFill>
          <a:ln w="57150" cap="sq" cmpd="thickThin">
            <a:noFill/>
            <a:miter lim="800000"/>
            <a:headEnd/>
            <a:tailEnd/>
          </a:ln>
          <a:effectLst/>
        </p:spPr>
        <p:txBody>
          <a:bodyPr wrap="square" lIns="0" tIns="36000" rIns="0" bIns="3600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200" dirty="0" smtClean="0">
                <a:solidFill>
                  <a:srgbClr val="000066"/>
                </a:solidFill>
              </a:rPr>
              <a:t>Pérez-González et al.  (2013)</a:t>
            </a:r>
            <a:endParaRPr lang="en-US" sz="1200" dirty="0">
              <a:solidFill>
                <a:srgbClr val="000066"/>
              </a:solidFill>
            </a:endParaRPr>
          </a:p>
        </p:txBody>
      </p:sp>
      <p:sp>
        <p:nvSpPr>
          <p:cNvPr id="2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0000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SHARDS: absorption </a:t>
            </a:r>
            <a:r>
              <a:rPr lang="en-US" sz="3600" dirty="0">
                <a:solidFill>
                  <a:srgbClr val="FF0000"/>
                </a:solidFill>
              </a:rPr>
              <a:t>i</a:t>
            </a:r>
            <a:r>
              <a:rPr lang="en-US" sz="3600" dirty="0" smtClean="0">
                <a:solidFill>
                  <a:srgbClr val="FF0000"/>
                </a:solidFill>
              </a:rPr>
              <a:t>ndices at z&gt;1, Ex.  # 1</a:t>
            </a:r>
            <a:endParaRPr lang="es-E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99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9" t="17852" r="45387" b="14963"/>
          <a:stretch/>
        </p:blipFill>
        <p:spPr bwMode="auto">
          <a:xfrm>
            <a:off x="76200" y="762000"/>
            <a:ext cx="6019800" cy="59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 bwMode="auto">
          <a:xfrm>
            <a:off x="3581400" y="1905000"/>
            <a:ext cx="304800" cy="280200"/>
          </a:xfrm>
          <a:prstGeom prst="rect">
            <a:avLst/>
          </a:prstGeom>
          <a:solidFill>
            <a:srgbClr val="FFFFFF"/>
          </a:solidFill>
          <a:ln w="76200" cap="sq" cmpd="tri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1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14" name="13 Rectángulo"/>
          <p:cNvSpPr/>
          <p:nvPr/>
        </p:nvSpPr>
        <p:spPr bwMode="auto">
          <a:xfrm>
            <a:off x="2916000" y="2448000"/>
            <a:ext cx="457200" cy="504000"/>
          </a:xfrm>
          <a:prstGeom prst="rect">
            <a:avLst/>
          </a:prstGeom>
          <a:solidFill>
            <a:srgbClr val="FFFFFF"/>
          </a:solidFill>
          <a:ln w="76200" cap="sq" cmpd="tri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1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15" name="14 Rectángulo"/>
          <p:cNvSpPr/>
          <p:nvPr/>
        </p:nvSpPr>
        <p:spPr bwMode="auto">
          <a:xfrm>
            <a:off x="1219200" y="3453600"/>
            <a:ext cx="304800" cy="280200"/>
          </a:xfrm>
          <a:prstGeom prst="rect">
            <a:avLst/>
          </a:prstGeom>
          <a:solidFill>
            <a:srgbClr val="FFFFFF"/>
          </a:solidFill>
          <a:ln w="76200" cap="sq" cmpd="tri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1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3" name="2 Elipse"/>
          <p:cNvSpPr/>
          <p:nvPr/>
        </p:nvSpPr>
        <p:spPr bwMode="auto">
          <a:xfrm rot="1292330">
            <a:off x="1676400" y="2523212"/>
            <a:ext cx="1239600" cy="2124000"/>
          </a:xfrm>
          <a:prstGeom prst="ellipse">
            <a:avLst/>
          </a:prstGeom>
          <a:solidFill>
            <a:srgbClr val="FFC000">
              <a:alpha val="17000"/>
            </a:srgbClr>
          </a:solidFill>
          <a:ln w="44450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1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9143" y="3147098"/>
            <a:ext cx="1044457" cy="51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0000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SHARDS: absorption </a:t>
            </a:r>
            <a:r>
              <a:rPr lang="en-US" sz="3600" dirty="0">
                <a:solidFill>
                  <a:srgbClr val="FF0000"/>
                </a:solidFill>
              </a:rPr>
              <a:t>i</a:t>
            </a:r>
            <a:r>
              <a:rPr lang="en-US" sz="3600" dirty="0" smtClean="0">
                <a:solidFill>
                  <a:srgbClr val="FF0000"/>
                </a:solidFill>
              </a:rPr>
              <a:t>ndices at z&gt;1, Ex.  # 1</a:t>
            </a:r>
            <a:endParaRPr lang="es-ES" sz="3600" i="1" dirty="0">
              <a:solidFill>
                <a:srgbClr val="FF0000"/>
              </a:solidFill>
            </a:endParaRPr>
          </a:p>
        </p:txBody>
      </p:sp>
      <p:pic>
        <p:nvPicPr>
          <p:cNvPr id="18" name="17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8" t="20915" r="35412" b="14151"/>
          <a:stretch/>
        </p:blipFill>
        <p:spPr>
          <a:xfrm>
            <a:off x="6120000" y="777600"/>
            <a:ext cx="3010909" cy="2880000"/>
          </a:xfrm>
          <a:prstGeom prst="rect">
            <a:avLst/>
          </a:prstGeom>
        </p:spPr>
      </p:pic>
      <p:sp>
        <p:nvSpPr>
          <p:cNvPr id="19" name="18 CuadroTexto"/>
          <p:cNvSpPr txBox="1"/>
          <p:nvPr/>
        </p:nvSpPr>
        <p:spPr>
          <a:xfrm>
            <a:off x="6239488" y="802200"/>
            <a:ext cx="847112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50" dirty="0" smtClean="0"/>
              <a:t>10”x10”</a:t>
            </a:r>
            <a:endParaRPr lang="es-ES_tradnl" sz="105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8686800" y="751467"/>
            <a:ext cx="457200" cy="20313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s-ES_tradnl" sz="800" dirty="0" smtClean="0">
                <a:solidFill>
                  <a:srgbClr val="00FF00"/>
                </a:solidFill>
              </a:rPr>
              <a:t>ACS</a:t>
            </a:r>
            <a:endParaRPr lang="es-ES_tradnl" sz="800" dirty="0">
              <a:solidFill>
                <a:srgbClr val="00FF00"/>
              </a:solidFill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" t="1622" r="1846" b="1165"/>
          <a:stretch/>
        </p:blipFill>
        <p:spPr>
          <a:xfrm>
            <a:off x="6120000" y="3744000"/>
            <a:ext cx="3009600" cy="3037993"/>
          </a:xfrm>
          <a:prstGeom prst="rect">
            <a:avLst/>
          </a:prstGeom>
        </p:spPr>
      </p:pic>
      <p:sp>
        <p:nvSpPr>
          <p:cNvPr id="22" name="21 CuadroTexto"/>
          <p:cNvSpPr txBox="1"/>
          <p:nvPr/>
        </p:nvSpPr>
        <p:spPr>
          <a:xfrm>
            <a:off x="8229600" y="3835467"/>
            <a:ext cx="914400" cy="23775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s-ES_tradnl" sz="1050" dirty="0" smtClean="0">
                <a:solidFill>
                  <a:schemeClr val="bg2"/>
                </a:solidFill>
              </a:rPr>
              <a:t>SHARDS</a:t>
            </a:r>
            <a:endParaRPr lang="es-ES_tradnl" sz="800" dirty="0">
              <a:solidFill>
                <a:schemeClr val="bg2"/>
              </a:solidFill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0" y="6400800"/>
            <a:ext cx="2518064" cy="266602"/>
          </a:xfrm>
          <a:prstGeom prst="rect">
            <a:avLst/>
          </a:prstGeom>
          <a:solidFill>
            <a:srgbClr val="FFFFFF"/>
          </a:solidFill>
          <a:ln w="57150" cap="sq" cmpd="thickThin">
            <a:noFill/>
            <a:miter lim="800000"/>
            <a:headEnd/>
            <a:tailEnd/>
          </a:ln>
          <a:effectLst/>
        </p:spPr>
        <p:txBody>
          <a:bodyPr wrap="square" lIns="0" tIns="36000" rIns="0" bIns="3600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200" dirty="0" smtClean="0">
                <a:solidFill>
                  <a:srgbClr val="000066"/>
                </a:solidFill>
              </a:rPr>
              <a:t>Pérez-González et al.  (2013)</a:t>
            </a:r>
            <a:endParaRPr lang="en-US" sz="12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4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5" t="47515" r="31485" b="8231"/>
          <a:stretch/>
        </p:blipFill>
        <p:spPr>
          <a:xfrm>
            <a:off x="76200" y="963763"/>
            <a:ext cx="8957310" cy="4903637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8" t="20915" r="35412" b="14151"/>
          <a:stretch/>
        </p:blipFill>
        <p:spPr>
          <a:xfrm>
            <a:off x="4840691" y="3962400"/>
            <a:ext cx="1255309" cy="1200731"/>
          </a:xfrm>
          <a:prstGeom prst="rect">
            <a:avLst/>
          </a:prstGeom>
        </p:spPr>
      </p:pic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2703109" y="6228965"/>
            <a:ext cx="4154891" cy="552835"/>
          </a:xfrm>
          <a:prstGeom prst="rect">
            <a:avLst/>
          </a:prstGeom>
          <a:solidFill>
            <a:srgbClr val="FFFFFF"/>
          </a:solidFill>
          <a:ln w="57150" cap="sq" cmpd="thickThin">
            <a:noFill/>
            <a:miter lim="800000"/>
            <a:headEnd/>
            <a:tailEnd/>
          </a:ln>
          <a:effectLst/>
        </p:spPr>
        <p:txBody>
          <a:bodyPr wrap="square" lIns="0" tIns="36000" rIns="0" bIns="3600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200" dirty="0" smtClean="0">
                <a:solidFill>
                  <a:srgbClr val="000066"/>
                </a:solidFill>
              </a:rPr>
              <a:t>Pérez-González et al. (2013)</a:t>
            </a:r>
          </a:p>
          <a:p>
            <a:pPr>
              <a:lnSpc>
                <a:spcPct val="105000"/>
              </a:lnSpc>
            </a:pPr>
            <a:r>
              <a:rPr lang="es-ES_tradnl" sz="1200" dirty="0" err="1" smtClean="0">
                <a:solidFill>
                  <a:srgbClr val="000066"/>
                </a:solidFill>
              </a:rPr>
              <a:t>See</a:t>
            </a:r>
            <a:r>
              <a:rPr lang="es-ES_tradnl" sz="1200" dirty="0" smtClean="0">
                <a:solidFill>
                  <a:srgbClr val="000066"/>
                </a:solidFill>
              </a:rPr>
              <a:t> </a:t>
            </a:r>
            <a:r>
              <a:rPr lang="es-ES_tradnl" sz="1200" dirty="0" err="1" smtClean="0">
                <a:solidFill>
                  <a:srgbClr val="000066"/>
                </a:solidFill>
              </a:rPr>
              <a:t>also</a:t>
            </a:r>
            <a:r>
              <a:rPr lang="es-ES_tradnl" sz="1200" dirty="0" smtClean="0">
                <a:solidFill>
                  <a:srgbClr val="000066"/>
                </a:solidFill>
              </a:rPr>
              <a:t> Hernán-Caballero+ (2013)</a:t>
            </a:r>
            <a:endParaRPr lang="en-US" sz="1200" dirty="0">
              <a:solidFill>
                <a:srgbClr val="000066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9143" y="2362200"/>
            <a:ext cx="815857" cy="4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Elipse"/>
          <p:cNvSpPr/>
          <p:nvPr/>
        </p:nvSpPr>
        <p:spPr bwMode="auto">
          <a:xfrm>
            <a:off x="1981200" y="2438400"/>
            <a:ext cx="216000" cy="216000"/>
          </a:xfrm>
          <a:prstGeom prst="ellipse">
            <a:avLst/>
          </a:prstGeom>
          <a:noFill/>
          <a:ln w="19050" cap="sq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1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5" name="4 Estrella de 5 puntas"/>
          <p:cNvSpPr>
            <a:spLocks noChangeAspect="1"/>
          </p:cNvSpPr>
          <p:nvPr/>
        </p:nvSpPr>
        <p:spPr bwMode="auto">
          <a:xfrm>
            <a:off x="1980000" y="2430000"/>
            <a:ext cx="216000" cy="216000"/>
          </a:xfrm>
          <a:prstGeom prst="star5">
            <a:avLst/>
          </a:prstGeom>
          <a:solidFill>
            <a:schemeClr val="bg2"/>
          </a:solidFill>
          <a:ln w="76200" cap="sq" cmpd="tri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1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10" name="9 Rectángulo"/>
          <p:cNvSpPr/>
          <p:nvPr/>
        </p:nvSpPr>
        <p:spPr bwMode="auto">
          <a:xfrm>
            <a:off x="5158200" y="1981200"/>
            <a:ext cx="762000" cy="997196"/>
          </a:xfrm>
          <a:prstGeom prst="rect">
            <a:avLst/>
          </a:prstGeom>
          <a:solidFill>
            <a:schemeClr val="bg1">
              <a:alpha val="15000"/>
            </a:schemeClr>
          </a:solidFill>
          <a:ln w="57150" cap="sq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10 CuadroTexto"/>
          <p:cNvSpPr txBox="1"/>
          <p:nvPr/>
        </p:nvSpPr>
        <p:spPr>
          <a:xfrm>
            <a:off x="5867400" y="2743200"/>
            <a:ext cx="91440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 smtClean="0">
                <a:solidFill>
                  <a:schemeClr val="bg1"/>
                </a:solidFill>
              </a:rPr>
              <a:t>D(4000)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0000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SHARDS: absorption </a:t>
            </a:r>
            <a:r>
              <a:rPr lang="en-US" sz="3600" dirty="0">
                <a:solidFill>
                  <a:srgbClr val="FF0000"/>
                </a:solidFill>
              </a:rPr>
              <a:t>i</a:t>
            </a:r>
            <a:r>
              <a:rPr lang="en-US" sz="3600" dirty="0" smtClean="0">
                <a:solidFill>
                  <a:srgbClr val="FF0000"/>
                </a:solidFill>
              </a:rPr>
              <a:t>ndices at z&gt;1, Ex.  # 1</a:t>
            </a:r>
            <a:endParaRPr lang="es-E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42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2" t="9359" r="2497" b="2733"/>
          <a:stretch/>
        </p:blipFill>
        <p:spPr>
          <a:xfrm>
            <a:off x="36000" y="612000"/>
            <a:ext cx="6156000" cy="612000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8" t="20915" r="35412" b="14151"/>
          <a:stretch/>
        </p:blipFill>
        <p:spPr>
          <a:xfrm>
            <a:off x="6248400" y="2066896"/>
            <a:ext cx="2895600" cy="2769704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239488" y="2133600"/>
            <a:ext cx="847112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50" dirty="0" smtClean="0"/>
              <a:t>10”x10”</a:t>
            </a:r>
            <a:endParaRPr lang="es-ES_tradnl" sz="105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8686800" y="2159067"/>
            <a:ext cx="457200" cy="20313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s-ES_tradnl" sz="800" dirty="0" smtClean="0">
                <a:solidFill>
                  <a:srgbClr val="00FF00"/>
                </a:solidFill>
              </a:rPr>
              <a:t>ACS</a:t>
            </a:r>
            <a:endParaRPr lang="es-ES_tradnl" sz="800" dirty="0">
              <a:solidFill>
                <a:srgbClr val="00FF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62000" y="4876800"/>
            <a:ext cx="23622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dirty="0" err="1" smtClean="0">
                <a:solidFill>
                  <a:srgbClr val="FF33CC"/>
                </a:solidFill>
              </a:rPr>
              <a:t>Only</a:t>
            </a:r>
            <a:r>
              <a:rPr lang="es-ES_tradnl" sz="1800" dirty="0" smtClean="0">
                <a:solidFill>
                  <a:srgbClr val="FF33CC"/>
                </a:solidFill>
              </a:rPr>
              <a:t> </a:t>
            </a:r>
            <a:r>
              <a:rPr lang="es-ES_tradnl" sz="1800" dirty="0" err="1">
                <a:solidFill>
                  <a:srgbClr val="FF33CC"/>
                </a:solidFill>
              </a:rPr>
              <a:t>b</a:t>
            </a:r>
            <a:r>
              <a:rPr lang="es-ES_tradnl" sz="1800" dirty="0" err="1" smtClean="0">
                <a:solidFill>
                  <a:srgbClr val="FF33CC"/>
                </a:solidFill>
              </a:rPr>
              <a:t>road</a:t>
            </a:r>
            <a:r>
              <a:rPr lang="es-ES_tradnl" sz="1800" dirty="0" smtClean="0">
                <a:solidFill>
                  <a:srgbClr val="FF33CC"/>
                </a:solidFill>
              </a:rPr>
              <a:t>-band</a:t>
            </a:r>
            <a:endParaRPr lang="en-US" sz="1800" dirty="0">
              <a:solidFill>
                <a:srgbClr val="FF33CC"/>
              </a:solidFill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52400" y="6438998"/>
            <a:ext cx="2590800" cy="266602"/>
          </a:xfrm>
          <a:prstGeom prst="rect">
            <a:avLst/>
          </a:prstGeom>
          <a:solidFill>
            <a:srgbClr val="FFFFFF"/>
          </a:solidFill>
          <a:ln w="57150" cap="sq" cmpd="thickThin">
            <a:noFill/>
            <a:miter lim="800000"/>
            <a:headEnd/>
            <a:tailEnd/>
          </a:ln>
          <a:effectLst/>
        </p:spPr>
        <p:txBody>
          <a:bodyPr wrap="square" lIns="0" tIns="36000" rIns="0" bIns="3600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200" dirty="0" smtClean="0">
                <a:solidFill>
                  <a:srgbClr val="000066"/>
                </a:solidFill>
              </a:rPr>
              <a:t>Pérez-González et al. (2013)</a:t>
            </a:r>
            <a:endParaRPr lang="en-US" sz="1200" dirty="0">
              <a:solidFill>
                <a:srgbClr val="000066"/>
              </a:solidFill>
            </a:endParaRPr>
          </a:p>
        </p:txBody>
      </p:sp>
      <p:sp>
        <p:nvSpPr>
          <p:cNvPr id="16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0000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SHARDS: absorption </a:t>
            </a:r>
            <a:r>
              <a:rPr lang="en-US" sz="3600" dirty="0">
                <a:solidFill>
                  <a:srgbClr val="FF0000"/>
                </a:solidFill>
              </a:rPr>
              <a:t>i</a:t>
            </a:r>
            <a:r>
              <a:rPr lang="en-US" sz="3600" dirty="0" smtClean="0">
                <a:solidFill>
                  <a:srgbClr val="FF0000"/>
                </a:solidFill>
              </a:rPr>
              <a:t>ndices at z&gt;1, Ex.  # 1</a:t>
            </a:r>
            <a:endParaRPr lang="es-E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47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0" t="9365" r="2625" b="2844"/>
          <a:stretch/>
        </p:blipFill>
        <p:spPr>
          <a:xfrm>
            <a:off x="36000" y="612000"/>
            <a:ext cx="6155789" cy="6120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762000" y="4876800"/>
            <a:ext cx="23622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dirty="0" err="1" smtClean="0">
                <a:solidFill>
                  <a:srgbClr val="FF33CC"/>
                </a:solidFill>
              </a:rPr>
              <a:t>Only</a:t>
            </a:r>
            <a:r>
              <a:rPr lang="es-ES_tradnl" sz="1800" dirty="0" smtClean="0">
                <a:solidFill>
                  <a:srgbClr val="FF33CC"/>
                </a:solidFill>
              </a:rPr>
              <a:t> </a:t>
            </a:r>
            <a:r>
              <a:rPr lang="es-ES_tradnl" sz="1800" dirty="0" err="1">
                <a:solidFill>
                  <a:srgbClr val="FF33CC"/>
                </a:solidFill>
              </a:rPr>
              <a:t>b</a:t>
            </a:r>
            <a:r>
              <a:rPr lang="es-ES_tradnl" sz="1800" dirty="0" err="1" smtClean="0">
                <a:solidFill>
                  <a:srgbClr val="FF33CC"/>
                </a:solidFill>
              </a:rPr>
              <a:t>road</a:t>
            </a:r>
            <a:r>
              <a:rPr lang="es-ES_tradnl" sz="1800" dirty="0" smtClean="0">
                <a:solidFill>
                  <a:srgbClr val="FF33CC"/>
                </a:solidFill>
              </a:rPr>
              <a:t>-band</a:t>
            </a:r>
            <a:endParaRPr lang="en-US" sz="1800" dirty="0">
              <a:solidFill>
                <a:srgbClr val="FF33CC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62000" y="5144768"/>
            <a:ext cx="23622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_tradnl" sz="1800" dirty="0" smtClean="0">
                <a:solidFill>
                  <a:schemeClr val="bg2"/>
                </a:solidFill>
              </a:rPr>
              <a:t>SHARDS</a:t>
            </a:r>
            <a:endParaRPr lang="en-US" sz="1800" dirty="0">
              <a:solidFill>
                <a:schemeClr val="bg2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8" t="20915" r="35412" b="14151"/>
          <a:stretch/>
        </p:blipFill>
        <p:spPr>
          <a:xfrm>
            <a:off x="6248400" y="2066896"/>
            <a:ext cx="2895600" cy="2769704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6239488" y="2133600"/>
            <a:ext cx="847112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50" dirty="0" smtClean="0"/>
              <a:t>10”x10”</a:t>
            </a:r>
            <a:endParaRPr lang="es-ES_tradnl" sz="1050" dirty="0"/>
          </a:p>
        </p:txBody>
      </p:sp>
      <p:sp>
        <p:nvSpPr>
          <p:cNvPr id="9" name="8 CuadroTexto"/>
          <p:cNvSpPr txBox="1"/>
          <p:nvPr/>
        </p:nvSpPr>
        <p:spPr>
          <a:xfrm>
            <a:off x="8686800" y="2159067"/>
            <a:ext cx="457200" cy="20313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s-ES_tradnl" sz="800" dirty="0" smtClean="0">
                <a:solidFill>
                  <a:srgbClr val="00FF00"/>
                </a:solidFill>
              </a:rPr>
              <a:t>ACS</a:t>
            </a:r>
            <a:endParaRPr lang="es-ES_tradnl" sz="800" dirty="0">
              <a:solidFill>
                <a:srgbClr val="00FF00"/>
              </a:solidFill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52400" y="6438998"/>
            <a:ext cx="2590800" cy="266602"/>
          </a:xfrm>
          <a:prstGeom prst="rect">
            <a:avLst/>
          </a:prstGeom>
          <a:solidFill>
            <a:srgbClr val="FFFFFF"/>
          </a:solidFill>
          <a:ln w="57150" cap="sq" cmpd="thickThin">
            <a:noFill/>
            <a:miter lim="800000"/>
            <a:headEnd/>
            <a:tailEnd/>
          </a:ln>
          <a:effectLst/>
        </p:spPr>
        <p:txBody>
          <a:bodyPr wrap="square" lIns="0" tIns="36000" rIns="0" bIns="3600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200" dirty="0" smtClean="0">
                <a:solidFill>
                  <a:srgbClr val="000066"/>
                </a:solidFill>
              </a:rPr>
              <a:t>Pérez-González et al. (2013)</a:t>
            </a:r>
            <a:endParaRPr lang="en-US" sz="1200" dirty="0">
              <a:solidFill>
                <a:srgbClr val="000066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6477000" y="5257800"/>
            <a:ext cx="2372506" cy="658642"/>
          </a:xfrm>
          <a:prstGeom prst="rect">
            <a:avLst/>
          </a:prstGeom>
          <a:solidFill>
            <a:srgbClr val="FFFFFF"/>
          </a:solidFill>
          <a:ln w="31750" cmpd="sng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rgbClr val="CC00CC"/>
                </a:solidFill>
              </a:rPr>
              <a:t>M=10</a:t>
            </a:r>
            <a:r>
              <a:rPr lang="es-ES_tradnl" sz="1600" baseline="30000" dirty="0" smtClean="0">
                <a:solidFill>
                  <a:srgbClr val="CC00CC"/>
                </a:solidFill>
              </a:rPr>
              <a:t>10.67±0.05</a:t>
            </a:r>
            <a:r>
              <a:rPr lang="es-ES_tradnl" sz="1600" dirty="0" smtClean="0">
                <a:solidFill>
                  <a:srgbClr val="CC00CC"/>
                </a:solidFill>
              </a:rPr>
              <a:t> M</a:t>
            </a:r>
            <a:r>
              <a:rPr lang="es-ES_tradnl" sz="1600" baseline="-25000" dirty="0" smtClean="0">
                <a:solidFill>
                  <a:srgbClr val="CC00CC"/>
                </a:solidFill>
                <a:sym typeface="Wingdings"/>
              </a:rPr>
              <a:t></a:t>
            </a:r>
            <a:endParaRPr lang="es-ES_tradnl" sz="1600" baseline="-25000" dirty="0" smtClean="0">
              <a:solidFill>
                <a:srgbClr val="CC00CC"/>
              </a:solidFill>
            </a:endParaRPr>
          </a:p>
          <a:p>
            <a:r>
              <a:rPr lang="es-ES_tradnl" sz="1600" dirty="0" smtClean="0">
                <a:solidFill>
                  <a:schemeClr val="bg2"/>
                </a:solidFill>
              </a:rPr>
              <a:t>M=10</a:t>
            </a:r>
            <a:r>
              <a:rPr lang="es-ES_tradnl" sz="1600" baseline="30000" dirty="0" smtClean="0">
                <a:solidFill>
                  <a:schemeClr val="bg2"/>
                </a:solidFill>
              </a:rPr>
              <a:t>10.64±0.04</a:t>
            </a:r>
            <a:r>
              <a:rPr lang="es-ES_tradnl" sz="1600" dirty="0" smtClean="0">
                <a:solidFill>
                  <a:schemeClr val="bg2"/>
                </a:solidFill>
              </a:rPr>
              <a:t> </a:t>
            </a:r>
            <a:r>
              <a:rPr lang="es-ES_tradnl" sz="1600" dirty="0">
                <a:solidFill>
                  <a:schemeClr val="bg2"/>
                </a:solidFill>
              </a:rPr>
              <a:t>M</a:t>
            </a:r>
            <a:r>
              <a:rPr lang="es-ES_tradnl" sz="1600" baseline="-25000" dirty="0" smtClean="0">
                <a:solidFill>
                  <a:schemeClr val="bg2"/>
                </a:solidFill>
                <a:sym typeface="Wingdings"/>
              </a:rPr>
              <a:t></a:t>
            </a:r>
            <a:endParaRPr lang="es-ES_tradnl" sz="1600" baseline="-25000" dirty="0">
              <a:solidFill>
                <a:schemeClr val="bg2"/>
              </a:solidFill>
              <a:sym typeface="Wingdings"/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0000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SHARDS: absorption </a:t>
            </a:r>
            <a:r>
              <a:rPr lang="en-US" sz="3600" dirty="0">
                <a:solidFill>
                  <a:srgbClr val="FF0000"/>
                </a:solidFill>
              </a:rPr>
              <a:t>i</a:t>
            </a:r>
            <a:r>
              <a:rPr lang="en-US" sz="3600" dirty="0" smtClean="0">
                <a:solidFill>
                  <a:srgbClr val="FF0000"/>
                </a:solidFill>
              </a:rPr>
              <a:t>ndices at z&gt;1, Ex.  # 1</a:t>
            </a:r>
            <a:endParaRPr lang="es-E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83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3" t="45111" r="25971" b="8258"/>
          <a:stretch/>
        </p:blipFill>
        <p:spPr>
          <a:xfrm>
            <a:off x="76200" y="838200"/>
            <a:ext cx="9039828" cy="5029200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 bwMode="auto">
          <a:xfrm>
            <a:off x="6324600" y="2590800"/>
            <a:ext cx="533400" cy="2590800"/>
          </a:xfrm>
          <a:prstGeom prst="rect">
            <a:avLst/>
          </a:prstGeom>
          <a:solidFill>
            <a:srgbClr val="FFFFFF"/>
          </a:solidFill>
          <a:ln w="76200" cap="sq" cmpd="tri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1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3276600" y="5943600"/>
            <a:ext cx="2590800" cy="266602"/>
          </a:xfrm>
          <a:prstGeom prst="rect">
            <a:avLst/>
          </a:prstGeom>
          <a:solidFill>
            <a:srgbClr val="FFFFFF"/>
          </a:solidFill>
          <a:ln w="57150" cap="sq" cmpd="thickThin">
            <a:noFill/>
            <a:miter lim="800000"/>
            <a:headEnd/>
            <a:tailEnd/>
          </a:ln>
          <a:effectLst/>
        </p:spPr>
        <p:txBody>
          <a:bodyPr wrap="square" lIns="0" tIns="36000" rIns="0" bIns="3600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200" dirty="0" smtClean="0">
                <a:solidFill>
                  <a:srgbClr val="000066"/>
                </a:solidFill>
              </a:rPr>
              <a:t>Pérez-González et al. (2013)</a:t>
            </a:r>
            <a:endParaRPr lang="en-US" sz="1200" dirty="0">
              <a:solidFill>
                <a:srgbClr val="000066"/>
              </a:solidFill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0000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SHARDS: absorption </a:t>
            </a:r>
            <a:r>
              <a:rPr lang="en-US" sz="3600" dirty="0">
                <a:solidFill>
                  <a:srgbClr val="FF0000"/>
                </a:solidFill>
              </a:rPr>
              <a:t>i</a:t>
            </a:r>
            <a:r>
              <a:rPr lang="en-US" sz="3600" dirty="0" smtClean="0">
                <a:solidFill>
                  <a:srgbClr val="FF0000"/>
                </a:solidFill>
              </a:rPr>
              <a:t>ndices at z&gt;1, Ex.  # 1</a:t>
            </a:r>
            <a:endParaRPr lang="es-E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05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opscience.iop.org/0004-637X/746/2/162/fulltext/apj419463f4_h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8" r="-173"/>
          <a:stretch/>
        </p:blipFill>
        <p:spPr bwMode="auto">
          <a:xfrm>
            <a:off x="4227001" y="914400"/>
            <a:ext cx="2630999" cy="211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/>
          <a:srcRect l="19370" t="13858" r="34016" b="11759"/>
          <a:stretch>
            <a:fillRect/>
          </a:stretch>
        </p:blipFill>
        <p:spPr bwMode="auto">
          <a:xfrm rot="5400000">
            <a:off x="-43948" y="4528052"/>
            <a:ext cx="2455652" cy="2204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514600"/>
            <a:ext cx="1800000" cy="18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1 Título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76200"/>
                <a:ext cx="9144000" cy="838200"/>
              </a:xfrm>
            </p:spPr>
            <p:txBody>
              <a:bodyPr/>
              <a:lstStyle/>
              <a:p>
                <a:pPr>
                  <a:lnSpc>
                    <a:spcPts val="3500"/>
                  </a:lnSpc>
                  <a:tabLst>
                    <a:tab pos="8785225" algn="l"/>
                  </a:tabLst>
                </a:pPr>
                <a:r>
                  <a:rPr lang="en-US" sz="3200" dirty="0" smtClean="0">
                    <a:solidFill>
                      <a:srgbClr val="FF0000"/>
                    </a:solidFill>
                  </a:rPr>
                  <a:t>Formation </a:t>
                </a:r>
                <a:r>
                  <a:rPr lang="en-US" sz="3200" dirty="0">
                    <a:solidFill>
                      <a:srgbClr val="FF0000"/>
                    </a:solidFill>
                  </a:rPr>
                  <a:t>of 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massive (</a:t>
                </a:r>
                <a14:m>
                  <m:oMath xmlns:m="http://schemas.openxmlformats.org/officeDocument/2006/math">
                    <m:r>
                      <a:rPr lang="es-ES_tradnl" sz="3200" b="1" i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𝐌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≳</m:t>
                    </m:r>
                    <m:r>
                      <a:rPr lang="es-ES_tradnl" sz="32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𝟏</m:t>
                    </m:r>
                    <m:sSup>
                      <m:sSupPr>
                        <m:ctrlPr>
                          <a:rPr lang="es-ES_tradnl" sz="32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s-ES_tradnl" sz="32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𝟎</m:t>
                        </m:r>
                      </m:e>
                      <m:sup>
                        <m:r>
                          <a:rPr lang="es-ES_tradnl" sz="32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𝟏𝟏</m:t>
                        </m:r>
                      </m:sup>
                    </m:sSup>
                    <m:sSub>
                      <m:sSubPr>
                        <m:ctrlPr>
                          <a:rPr lang="es-ES_tradnl" sz="32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s-ES_tradnl" sz="32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𝑴</m:t>
                        </m:r>
                      </m:e>
                      <m:sub>
                        <m:r>
                          <a:rPr lang="es-ES_tradnl" sz="32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) </a:t>
                </a:r>
                <a:br>
                  <a:rPr lang="en-US" sz="3200" dirty="0" smtClean="0">
                    <a:solidFill>
                      <a:srgbClr val="FF0000"/>
                    </a:solidFill>
                  </a:rPr>
                </a:br>
                <a:r>
                  <a:rPr lang="en-US" sz="3200" dirty="0" smtClean="0">
                    <a:solidFill>
                      <a:srgbClr val="FF0000"/>
                    </a:solidFill>
                  </a:rPr>
                  <a:t>early-type galaxies : a 2-stage process </a:t>
                </a:r>
                <a:endParaRPr lang="es-ES" sz="32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1 Títul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76200"/>
                <a:ext cx="9144000" cy="838200"/>
              </a:xfrm>
              <a:blipFill rotWithShape="1">
                <a:blip r:embed="rId6"/>
                <a:stretch>
                  <a:fillRect t="-24818" b="-33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0" name="Picture 6" descr="C:\Users\Pablo\Desktop\irac065867.ACS_iccd.F17.s40.cut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52295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243" y="1019400"/>
            <a:ext cx="1800000" cy="1800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14600"/>
            <a:ext cx="1800000" cy="1800000"/>
          </a:xfrm>
          <a:prstGeom prst="rect">
            <a:avLst/>
          </a:prstGeom>
        </p:spPr>
      </p:pic>
      <p:sp>
        <p:nvSpPr>
          <p:cNvPr id="8" name="7 Flecha a la derecha con bandas"/>
          <p:cNvSpPr/>
          <p:nvPr/>
        </p:nvSpPr>
        <p:spPr bwMode="auto">
          <a:xfrm rot="12617939">
            <a:off x="4254668" y="3533867"/>
            <a:ext cx="1922838" cy="1103717"/>
          </a:xfrm>
          <a:prstGeom prst="stripedRightArrow">
            <a:avLst>
              <a:gd name="adj1" fmla="val 49683"/>
              <a:gd name="adj2" fmla="val 44614"/>
            </a:avLst>
          </a:prstGeom>
          <a:solidFill>
            <a:srgbClr val="FF0000"/>
          </a:solidFill>
          <a:ln w="76200" cap="sq" cmpd="tri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1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6200" y="952295"/>
            <a:ext cx="609600" cy="189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00" dirty="0"/>
              <a:t>z</a:t>
            </a:r>
            <a:r>
              <a:rPr lang="es-ES_tradnl" sz="700" dirty="0" smtClean="0"/>
              <a:t>=0.25</a:t>
            </a:r>
            <a:endParaRPr lang="en-US" sz="700" dirty="0"/>
          </a:p>
        </p:txBody>
      </p:sp>
      <p:sp>
        <p:nvSpPr>
          <p:cNvPr id="17" name="16 CuadroTexto"/>
          <p:cNvSpPr txBox="1"/>
          <p:nvPr/>
        </p:nvSpPr>
        <p:spPr>
          <a:xfrm>
            <a:off x="3200400" y="1028495"/>
            <a:ext cx="609600" cy="189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00" dirty="0" smtClean="0"/>
              <a:t>z=0.21</a:t>
            </a:r>
            <a:endParaRPr lang="en-US" sz="700" dirty="0"/>
          </a:p>
        </p:txBody>
      </p:sp>
      <p:sp>
        <p:nvSpPr>
          <p:cNvPr id="18" name="17 CuadroTexto"/>
          <p:cNvSpPr txBox="1"/>
          <p:nvPr/>
        </p:nvSpPr>
        <p:spPr>
          <a:xfrm>
            <a:off x="237505" y="4077917"/>
            <a:ext cx="609600" cy="189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00" dirty="0" smtClean="0"/>
              <a:t>z=0.21</a:t>
            </a:r>
            <a:endParaRPr lang="en-US" sz="7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3124200" y="4044890"/>
            <a:ext cx="609600" cy="189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00" dirty="0" smtClean="0"/>
              <a:t>z=0.29</a:t>
            </a:r>
            <a:endParaRPr lang="en-US" sz="700" dirty="0"/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400" y="3076800"/>
            <a:ext cx="1800000" cy="1800000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5000400"/>
            <a:ext cx="1800000" cy="1800000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981800"/>
            <a:ext cx="1800000" cy="1800000"/>
          </a:xfrm>
          <a:prstGeom prst="rect">
            <a:avLst/>
          </a:prstGeom>
        </p:spPr>
      </p:pic>
      <p:sp>
        <p:nvSpPr>
          <p:cNvPr id="27" name="26 CuadroTexto"/>
          <p:cNvSpPr txBox="1"/>
          <p:nvPr/>
        </p:nvSpPr>
        <p:spPr>
          <a:xfrm>
            <a:off x="6248400" y="3124200"/>
            <a:ext cx="828031" cy="49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00" dirty="0" smtClean="0"/>
              <a:t>z=1.2</a:t>
            </a:r>
          </a:p>
          <a:p>
            <a:r>
              <a:rPr lang="es-ES_tradnl" sz="700" dirty="0" smtClean="0">
                <a:solidFill>
                  <a:srgbClr val="FF0000"/>
                </a:solidFill>
              </a:rPr>
              <a:t>10</a:t>
            </a:r>
            <a:r>
              <a:rPr lang="es-ES_tradnl" sz="700" baseline="30000" dirty="0" smtClean="0">
                <a:solidFill>
                  <a:srgbClr val="FF0000"/>
                </a:solidFill>
              </a:rPr>
              <a:t>11.1</a:t>
            </a:r>
            <a:r>
              <a:rPr lang="es-ES_tradnl" sz="700" dirty="0" smtClean="0">
                <a:solidFill>
                  <a:srgbClr val="FF0000"/>
                </a:solidFill>
              </a:rPr>
              <a:t> </a:t>
            </a:r>
            <a:r>
              <a:rPr lang="es-ES_tradnl" sz="700" dirty="0">
                <a:solidFill>
                  <a:srgbClr val="FF0000"/>
                </a:solidFill>
              </a:rPr>
              <a:t>M</a:t>
            </a:r>
            <a:r>
              <a:rPr lang="es-ES_tradnl" sz="700" baseline="-25000" dirty="0">
                <a:solidFill>
                  <a:srgbClr val="FF0000"/>
                </a:solidFill>
                <a:sym typeface="Wingdings"/>
              </a:rPr>
              <a:t></a:t>
            </a:r>
            <a:endParaRPr lang="en-US" sz="700" dirty="0">
              <a:solidFill>
                <a:srgbClr val="FF0000"/>
              </a:solidFill>
            </a:endParaRPr>
          </a:p>
          <a:p>
            <a:endParaRPr lang="en-US" sz="700" dirty="0"/>
          </a:p>
        </p:txBody>
      </p:sp>
      <p:sp>
        <p:nvSpPr>
          <p:cNvPr id="28" name="27 CuadroTexto"/>
          <p:cNvSpPr txBox="1"/>
          <p:nvPr/>
        </p:nvSpPr>
        <p:spPr>
          <a:xfrm>
            <a:off x="6477000" y="5039717"/>
            <a:ext cx="809400" cy="49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00" dirty="0" smtClean="0"/>
              <a:t>z=1.2</a:t>
            </a:r>
          </a:p>
          <a:p>
            <a:r>
              <a:rPr lang="es-ES_tradnl" sz="700" dirty="0" smtClean="0">
                <a:solidFill>
                  <a:srgbClr val="FF0000"/>
                </a:solidFill>
              </a:rPr>
              <a:t>10</a:t>
            </a:r>
            <a:r>
              <a:rPr lang="es-ES_tradnl" sz="700" baseline="30000" dirty="0" smtClean="0">
                <a:solidFill>
                  <a:srgbClr val="FF0000"/>
                </a:solidFill>
              </a:rPr>
              <a:t>11.0</a:t>
            </a:r>
            <a:r>
              <a:rPr lang="es-ES_tradnl" sz="700" dirty="0" smtClean="0">
                <a:solidFill>
                  <a:srgbClr val="FF0000"/>
                </a:solidFill>
              </a:rPr>
              <a:t> </a:t>
            </a:r>
            <a:r>
              <a:rPr lang="es-ES_tradnl" sz="700" dirty="0">
                <a:solidFill>
                  <a:srgbClr val="FF0000"/>
                </a:solidFill>
              </a:rPr>
              <a:t>M</a:t>
            </a:r>
            <a:r>
              <a:rPr lang="es-ES_tradnl" sz="700" baseline="-25000" dirty="0">
                <a:solidFill>
                  <a:srgbClr val="FF0000"/>
                </a:solidFill>
                <a:sym typeface="Wingdings"/>
              </a:rPr>
              <a:t></a:t>
            </a:r>
            <a:endParaRPr lang="en-US" sz="700" dirty="0">
              <a:solidFill>
                <a:srgbClr val="FF0000"/>
              </a:solidFill>
            </a:endParaRPr>
          </a:p>
          <a:p>
            <a:endParaRPr lang="en-US" sz="700" dirty="0"/>
          </a:p>
        </p:txBody>
      </p:sp>
      <p:sp>
        <p:nvSpPr>
          <p:cNvPr id="29" name="28 CuadroTexto"/>
          <p:cNvSpPr txBox="1"/>
          <p:nvPr/>
        </p:nvSpPr>
        <p:spPr>
          <a:xfrm>
            <a:off x="8305800" y="5029200"/>
            <a:ext cx="809400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00" dirty="0" smtClean="0"/>
              <a:t>z=2.2</a:t>
            </a:r>
          </a:p>
          <a:p>
            <a:r>
              <a:rPr lang="es-ES_tradnl" sz="800" dirty="0" smtClean="0">
                <a:solidFill>
                  <a:srgbClr val="FF0000"/>
                </a:solidFill>
              </a:rPr>
              <a:t>10</a:t>
            </a:r>
            <a:r>
              <a:rPr lang="es-ES_tradnl" sz="800" baseline="30000" dirty="0" smtClean="0">
                <a:solidFill>
                  <a:srgbClr val="FF0000"/>
                </a:solidFill>
              </a:rPr>
              <a:t>11.3</a:t>
            </a:r>
            <a:r>
              <a:rPr lang="es-ES_tradnl" sz="800" dirty="0" smtClean="0">
                <a:solidFill>
                  <a:srgbClr val="FF0000"/>
                </a:solidFill>
              </a:rPr>
              <a:t> </a:t>
            </a:r>
            <a:r>
              <a:rPr lang="es-ES_tradnl" sz="800" dirty="0">
                <a:solidFill>
                  <a:srgbClr val="FF0000"/>
                </a:solidFill>
              </a:rPr>
              <a:t>M</a:t>
            </a:r>
            <a:r>
              <a:rPr lang="es-ES_tradnl" sz="800" baseline="-25000" dirty="0">
                <a:solidFill>
                  <a:srgbClr val="FF0000"/>
                </a:solidFill>
                <a:sym typeface="Wingdings"/>
              </a:rPr>
              <a:t></a:t>
            </a:r>
            <a:endParaRPr lang="en-US" sz="800" dirty="0">
              <a:solidFill>
                <a:srgbClr val="FF0000"/>
              </a:solidFill>
            </a:endParaRPr>
          </a:p>
          <a:p>
            <a:endParaRPr lang="en-US" sz="700" dirty="0"/>
          </a:p>
        </p:txBody>
      </p:sp>
      <p:cxnSp>
        <p:nvCxnSpPr>
          <p:cNvPr id="20" name="19 Conector recto de flecha"/>
          <p:cNvCxnSpPr/>
          <p:nvPr/>
        </p:nvCxnSpPr>
        <p:spPr bwMode="auto">
          <a:xfrm flipH="1">
            <a:off x="4038600" y="2455652"/>
            <a:ext cx="2557" cy="1887748"/>
          </a:xfrm>
          <a:prstGeom prst="straightConnector1">
            <a:avLst/>
          </a:prstGeom>
          <a:noFill/>
          <a:ln w="63500" cap="sq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6" name="35 CuadroTexto"/>
          <p:cNvSpPr txBox="1"/>
          <p:nvPr/>
        </p:nvSpPr>
        <p:spPr>
          <a:xfrm>
            <a:off x="3810000" y="3124200"/>
            <a:ext cx="133589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90 </a:t>
            </a:r>
            <a:r>
              <a:rPr lang="es-ES_tradnl" sz="1600" dirty="0" err="1" smtClean="0"/>
              <a:t>kpc</a:t>
            </a:r>
            <a:endParaRPr lang="en-US" sz="1600" dirty="0"/>
          </a:p>
        </p:txBody>
      </p:sp>
      <p:cxnSp>
        <p:nvCxnSpPr>
          <p:cNvPr id="37" name="36 Conector recto de flecha"/>
          <p:cNvCxnSpPr/>
          <p:nvPr/>
        </p:nvCxnSpPr>
        <p:spPr bwMode="auto">
          <a:xfrm flipV="1">
            <a:off x="5381400" y="5029200"/>
            <a:ext cx="0" cy="1771200"/>
          </a:xfrm>
          <a:prstGeom prst="straightConnector1">
            <a:avLst/>
          </a:prstGeom>
          <a:noFill/>
          <a:ln w="63500" cap="sq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9" name="38 CuadroTexto"/>
          <p:cNvSpPr txBox="1"/>
          <p:nvPr/>
        </p:nvSpPr>
        <p:spPr>
          <a:xfrm rot="16200000">
            <a:off x="4347966" y="5710435"/>
            <a:ext cx="16764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90 </a:t>
            </a:r>
            <a:r>
              <a:rPr lang="es-ES_tradnl" sz="1600" dirty="0" err="1" smtClean="0"/>
              <a:t>kpc</a:t>
            </a:r>
            <a:endParaRPr lang="en-US" sz="1600" dirty="0"/>
          </a:p>
        </p:txBody>
      </p:sp>
      <p:pic>
        <p:nvPicPr>
          <p:cNvPr id="1026" name="Picture 2" descr="C:\Users\Pablo\Documents\Projects\Rainbow\rainbow_databas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510" y="3203394"/>
            <a:ext cx="914690" cy="60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4379401" y="1143000"/>
            <a:ext cx="1538399" cy="234286"/>
          </a:xfrm>
          <a:prstGeom prst="rect">
            <a:avLst/>
          </a:prstGeom>
          <a:noFill/>
          <a:ln w="57150" cap="sq" cmpd="thickThin">
            <a:noFill/>
            <a:miter lim="800000"/>
            <a:headEnd/>
            <a:tailEnd/>
          </a:ln>
          <a:effectLst/>
        </p:spPr>
        <p:txBody>
          <a:bodyPr wrap="square" lIns="0" tIns="36000" rIns="0" bIns="3600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000" dirty="0" smtClean="0">
                <a:solidFill>
                  <a:srgbClr val="000066"/>
                </a:solidFill>
              </a:rPr>
              <a:t>Newman+ (2012)</a:t>
            </a:r>
            <a:endParaRPr lang="en-US" sz="1000" dirty="0">
              <a:solidFill>
                <a:srgbClr val="000066"/>
              </a:solidFill>
            </a:endParaRP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-77603" y="6615242"/>
            <a:ext cx="1348369" cy="234286"/>
          </a:xfrm>
          <a:prstGeom prst="rect">
            <a:avLst/>
          </a:prstGeom>
          <a:noFill/>
          <a:ln w="57150" cap="sq" cmpd="thickThin">
            <a:noFill/>
            <a:miter lim="800000"/>
            <a:headEnd/>
            <a:tailEnd/>
          </a:ln>
          <a:effectLst/>
        </p:spPr>
        <p:txBody>
          <a:bodyPr wrap="square" lIns="0" tIns="36000" rIns="0" bIns="3600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000" dirty="0" smtClean="0">
                <a:solidFill>
                  <a:srgbClr val="000066"/>
                </a:solidFill>
              </a:rPr>
              <a:t>P-G+ (2008)</a:t>
            </a:r>
            <a:endParaRPr lang="en-US" sz="1000" dirty="0">
              <a:solidFill>
                <a:srgbClr val="000066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1" t="21531" r="26036" b="32797"/>
          <a:stretch/>
        </p:blipFill>
        <p:spPr bwMode="auto">
          <a:xfrm>
            <a:off x="6934200" y="916728"/>
            <a:ext cx="2155769" cy="213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7315200" y="2361117"/>
            <a:ext cx="1676400" cy="382083"/>
          </a:xfrm>
          <a:prstGeom prst="rect">
            <a:avLst/>
          </a:prstGeom>
          <a:solidFill>
            <a:srgbClr val="FFFFFF"/>
          </a:solidFill>
          <a:ln w="57150" cap="sq" cmpd="thickThin">
            <a:noFill/>
            <a:miter lim="800000"/>
            <a:headEnd/>
            <a:tailEnd/>
          </a:ln>
          <a:effectLst/>
        </p:spPr>
        <p:txBody>
          <a:bodyPr wrap="square" lIns="0" tIns="36000" rIns="0" bIns="3600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000" dirty="0" err="1" smtClean="0">
                <a:solidFill>
                  <a:srgbClr val="000066"/>
                </a:solidFill>
              </a:rPr>
              <a:t>Huertas</a:t>
            </a:r>
            <a:r>
              <a:rPr lang="en-US" sz="1000" dirty="0" smtClean="0">
                <a:solidFill>
                  <a:srgbClr val="000066"/>
                </a:solidFill>
              </a:rPr>
              <a:t>-Company+ (2013)</a:t>
            </a:r>
            <a:endParaRPr lang="en-US" sz="1000" dirty="0">
              <a:solidFill>
                <a:srgbClr val="000066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2" t="13650" r="42719" b="31233"/>
          <a:stretch/>
        </p:blipFill>
        <p:spPr bwMode="auto">
          <a:xfrm>
            <a:off x="2332324" y="4402348"/>
            <a:ext cx="2389028" cy="24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3276600" y="6248400"/>
            <a:ext cx="1348369" cy="234286"/>
          </a:xfrm>
          <a:prstGeom prst="rect">
            <a:avLst/>
          </a:prstGeom>
          <a:noFill/>
          <a:ln w="57150" cap="sq" cmpd="thickThin">
            <a:noFill/>
            <a:miter lim="800000"/>
            <a:headEnd/>
            <a:tailEnd/>
          </a:ln>
          <a:effectLst/>
        </p:spPr>
        <p:txBody>
          <a:bodyPr wrap="square" lIns="0" tIns="36000" rIns="0" bIns="3600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000" dirty="0" err="1" smtClean="0">
                <a:solidFill>
                  <a:srgbClr val="000066"/>
                </a:solidFill>
              </a:rPr>
              <a:t>Renzini</a:t>
            </a:r>
            <a:r>
              <a:rPr lang="en-US" sz="1000" dirty="0" smtClean="0">
                <a:solidFill>
                  <a:srgbClr val="000066"/>
                </a:solidFill>
              </a:rPr>
              <a:t> (2006)</a:t>
            </a:r>
            <a:endParaRPr lang="en-US" sz="10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2943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7" grpId="0"/>
      <p:bldP spid="18" grpId="0"/>
      <p:bldP spid="19" grpId="0"/>
      <p:bldP spid="36" grpId="0"/>
      <p:bldP spid="31" grpId="0"/>
      <p:bldP spid="34" grpId="0"/>
      <p:bldP spid="30" grpId="0" animBg="1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12068" r="29908" b="5290"/>
          <a:stretch/>
        </p:blipFill>
        <p:spPr>
          <a:xfrm>
            <a:off x="16282" y="685800"/>
            <a:ext cx="6232118" cy="59760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000" y="625200"/>
            <a:ext cx="288662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6315688" y="711267"/>
            <a:ext cx="6947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dirty="0" smtClean="0"/>
              <a:t>3”x3”</a:t>
            </a:r>
            <a:endParaRPr lang="es-ES_tradnl" sz="10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8686800" y="3302067"/>
            <a:ext cx="457200" cy="20313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s-ES_tradnl" sz="800" dirty="0" smtClean="0">
                <a:solidFill>
                  <a:srgbClr val="00FF00"/>
                </a:solidFill>
              </a:rPr>
              <a:t>ACS</a:t>
            </a:r>
            <a:endParaRPr lang="es-ES_tradnl" sz="800" dirty="0">
              <a:solidFill>
                <a:srgbClr val="00FF00"/>
              </a:solidFill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" t="1622" r="1846" b="1165"/>
          <a:stretch/>
        </p:blipFill>
        <p:spPr>
          <a:xfrm>
            <a:off x="6228000" y="3852000"/>
            <a:ext cx="2887200" cy="2914438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8229600" y="3953243"/>
            <a:ext cx="914400" cy="23775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s-ES_tradnl" sz="1050" dirty="0" smtClean="0">
                <a:solidFill>
                  <a:schemeClr val="bg2"/>
                </a:solidFill>
              </a:rPr>
              <a:t>SHARDS</a:t>
            </a:r>
            <a:endParaRPr lang="es-ES_tradnl" sz="800" dirty="0">
              <a:solidFill>
                <a:schemeClr val="bg2"/>
              </a:solidFill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6277200" y="3559556"/>
            <a:ext cx="2790600" cy="250444"/>
          </a:xfrm>
          <a:prstGeom prst="rect">
            <a:avLst/>
          </a:prstGeom>
          <a:solidFill>
            <a:srgbClr val="FFFFFF"/>
          </a:solidFill>
          <a:ln w="57150" cap="sq" cmpd="thickThin">
            <a:noFill/>
            <a:miter lim="800000"/>
            <a:headEnd/>
            <a:tailEnd/>
          </a:ln>
          <a:effectLst/>
        </p:spPr>
        <p:txBody>
          <a:bodyPr wrap="square" lIns="0" tIns="36000" rIns="0" bIns="3600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100" dirty="0" smtClean="0">
                <a:solidFill>
                  <a:srgbClr val="000066"/>
                </a:solidFill>
              </a:rPr>
              <a:t>Pérez-González et al.  (2013)</a:t>
            </a:r>
            <a:endParaRPr lang="en-US" sz="1100" dirty="0">
              <a:solidFill>
                <a:srgbClr val="000066"/>
              </a:solidFill>
            </a:endParaRPr>
          </a:p>
        </p:txBody>
      </p:sp>
      <p:sp>
        <p:nvSpPr>
          <p:cNvPr id="19" name="18 Rectángulo"/>
          <p:cNvSpPr/>
          <p:nvPr/>
        </p:nvSpPr>
        <p:spPr bwMode="auto">
          <a:xfrm>
            <a:off x="1219200" y="3453600"/>
            <a:ext cx="304800" cy="280200"/>
          </a:xfrm>
          <a:prstGeom prst="rect">
            <a:avLst/>
          </a:prstGeom>
          <a:solidFill>
            <a:srgbClr val="FFFFFF"/>
          </a:solidFill>
          <a:ln w="76200" cap="sq" cmpd="tri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1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20" name="19 Elipse"/>
          <p:cNvSpPr/>
          <p:nvPr/>
        </p:nvSpPr>
        <p:spPr bwMode="auto">
          <a:xfrm rot="1292330">
            <a:off x="1565813" y="2828012"/>
            <a:ext cx="1239600" cy="2124000"/>
          </a:xfrm>
          <a:prstGeom prst="ellipse">
            <a:avLst/>
          </a:prstGeom>
          <a:solidFill>
            <a:srgbClr val="FFC000">
              <a:alpha val="17000"/>
            </a:srgbClr>
          </a:solidFill>
          <a:ln w="44450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1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9143" y="3147098"/>
            <a:ext cx="1044457" cy="51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0000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SHARDS: absorption </a:t>
            </a:r>
            <a:r>
              <a:rPr lang="en-US" sz="3600" dirty="0">
                <a:solidFill>
                  <a:srgbClr val="FF0000"/>
                </a:solidFill>
              </a:rPr>
              <a:t>i</a:t>
            </a:r>
            <a:r>
              <a:rPr lang="en-US" sz="3600" dirty="0" smtClean="0">
                <a:solidFill>
                  <a:srgbClr val="FF0000"/>
                </a:solidFill>
              </a:rPr>
              <a:t>ndices at z&gt;1, Ex.  # </a:t>
            </a:r>
            <a:r>
              <a:rPr lang="en-US" sz="3600" dirty="0">
                <a:solidFill>
                  <a:srgbClr val="FF0000"/>
                </a:solidFill>
              </a:rPr>
              <a:t>2</a:t>
            </a:r>
            <a:endParaRPr lang="es-E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18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5" t="46874" r="31485" b="8266"/>
          <a:stretch/>
        </p:blipFill>
        <p:spPr>
          <a:xfrm>
            <a:off x="228600" y="1032600"/>
            <a:ext cx="8715363" cy="48348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50000"/>
            <a:ext cx="1582830" cy="157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3581400" y="5943600"/>
            <a:ext cx="2590800" cy="266602"/>
          </a:xfrm>
          <a:prstGeom prst="rect">
            <a:avLst/>
          </a:prstGeom>
          <a:solidFill>
            <a:srgbClr val="FFFFFF"/>
          </a:solidFill>
          <a:ln w="57150" cap="sq" cmpd="thickThin">
            <a:noFill/>
            <a:miter lim="800000"/>
            <a:headEnd/>
            <a:tailEnd/>
          </a:ln>
          <a:effectLst/>
        </p:spPr>
        <p:txBody>
          <a:bodyPr wrap="square" lIns="0" tIns="36000" rIns="0" bIns="3600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200" dirty="0" smtClean="0">
                <a:solidFill>
                  <a:srgbClr val="000066"/>
                </a:solidFill>
              </a:rPr>
              <a:t>Pérez-González et al. (2013)</a:t>
            </a:r>
            <a:endParaRPr lang="en-US" sz="1200" dirty="0">
              <a:solidFill>
                <a:srgbClr val="000066"/>
              </a:solidFill>
            </a:endParaRPr>
          </a:p>
        </p:txBody>
      </p:sp>
      <p:sp>
        <p:nvSpPr>
          <p:cNvPr id="3" name="2 Rectángulo"/>
          <p:cNvSpPr/>
          <p:nvPr/>
        </p:nvSpPr>
        <p:spPr bwMode="auto">
          <a:xfrm>
            <a:off x="990600" y="1764000"/>
            <a:ext cx="1828800" cy="3546000"/>
          </a:xfrm>
          <a:prstGeom prst="rect">
            <a:avLst/>
          </a:prstGeom>
          <a:solidFill>
            <a:srgbClr val="FF0000">
              <a:alpha val="13000"/>
            </a:srgbClr>
          </a:solidFill>
          <a:ln w="76200" cap="sq" cmpd="tri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1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7" name="6 Rectángulo"/>
          <p:cNvSpPr/>
          <p:nvPr/>
        </p:nvSpPr>
        <p:spPr bwMode="auto">
          <a:xfrm>
            <a:off x="6324600" y="1788000"/>
            <a:ext cx="685800" cy="3546000"/>
          </a:xfrm>
          <a:prstGeom prst="rect">
            <a:avLst/>
          </a:prstGeom>
          <a:solidFill>
            <a:srgbClr val="FF0000">
              <a:alpha val="13000"/>
            </a:srgbClr>
          </a:solidFill>
          <a:ln w="76200" cap="sq" cmpd="tri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1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3673" y="2590800"/>
            <a:ext cx="1116127" cy="5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0000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SHARDS: absorption </a:t>
            </a:r>
            <a:r>
              <a:rPr lang="en-US" sz="3600" dirty="0">
                <a:solidFill>
                  <a:srgbClr val="FF0000"/>
                </a:solidFill>
              </a:rPr>
              <a:t>i</a:t>
            </a:r>
            <a:r>
              <a:rPr lang="en-US" sz="3600" dirty="0" smtClean="0">
                <a:solidFill>
                  <a:srgbClr val="FF0000"/>
                </a:solidFill>
              </a:rPr>
              <a:t>ndices at z&gt;1, Ex.  # </a:t>
            </a:r>
            <a:r>
              <a:rPr lang="en-US" sz="3600" dirty="0">
                <a:solidFill>
                  <a:srgbClr val="FF0000"/>
                </a:solidFill>
              </a:rPr>
              <a:t>2</a:t>
            </a:r>
            <a:endParaRPr lang="es-ES" sz="3600" i="1" dirty="0">
              <a:solidFill>
                <a:srgbClr val="FF0000"/>
              </a:solidFill>
            </a:endParaRPr>
          </a:p>
        </p:txBody>
      </p:sp>
      <p:sp>
        <p:nvSpPr>
          <p:cNvPr id="11" name="10 Rectángulo"/>
          <p:cNvSpPr/>
          <p:nvPr/>
        </p:nvSpPr>
        <p:spPr bwMode="auto">
          <a:xfrm>
            <a:off x="2872200" y="3475268"/>
            <a:ext cx="762000" cy="997196"/>
          </a:xfrm>
          <a:prstGeom prst="rect">
            <a:avLst/>
          </a:prstGeom>
          <a:solidFill>
            <a:schemeClr val="bg1">
              <a:alpha val="15000"/>
            </a:schemeClr>
          </a:solidFill>
          <a:ln w="57150" cap="sq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11 CuadroTexto"/>
          <p:cNvSpPr txBox="1"/>
          <p:nvPr/>
        </p:nvSpPr>
        <p:spPr>
          <a:xfrm>
            <a:off x="3581400" y="4237268"/>
            <a:ext cx="91440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 err="1" smtClean="0">
                <a:solidFill>
                  <a:schemeClr val="bg1"/>
                </a:solidFill>
              </a:rPr>
              <a:t>Mg</a:t>
            </a:r>
            <a:r>
              <a:rPr lang="es-ES_tradnl" sz="1200" baseline="-25000" dirty="0" err="1" smtClean="0">
                <a:solidFill>
                  <a:schemeClr val="bg1"/>
                </a:solidFill>
              </a:rPr>
              <a:t>UV</a:t>
            </a:r>
            <a:endParaRPr lang="en-US" sz="1200" baseline="-25000" dirty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077200" y="5421868"/>
            <a:ext cx="790563" cy="369332"/>
          </a:xfrm>
          <a:prstGeom prst="rect">
            <a:avLst/>
          </a:prstGeom>
          <a:solidFill>
            <a:srgbClr val="F8F8F8"/>
          </a:solidFill>
          <a:ln w="47625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000" dirty="0" smtClean="0"/>
              <a:t>27!!</a:t>
            </a:r>
            <a:endParaRPr lang="en-US" sz="2000" dirty="0"/>
          </a:p>
        </p:txBody>
      </p:sp>
      <p:cxnSp>
        <p:nvCxnSpPr>
          <p:cNvPr id="13" name="12 Conector recto de flecha"/>
          <p:cNvCxnSpPr/>
          <p:nvPr/>
        </p:nvCxnSpPr>
        <p:spPr bwMode="auto">
          <a:xfrm>
            <a:off x="7010400" y="2590800"/>
            <a:ext cx="1143000" cy="0"/>
          </a:xfrm>
          <a:prstGeom prst="straightConnector1">
            <a:avLst/>
          </a:prstGeom>
          <a:noFill/>
          <a:ln w="66675" cap="sq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371" y="2798400"/>
            <a:ext cx="1186229" cy="4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6934201" y="3200400"/>
            <a:ext cx="1447800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dirty="0" smtClean="0">
                <a:solidFill>
                  <a:schemeClr val="bg2"/>
                </a:solidFill>
              </a:rPr>
              <a:t>+</a:t>
            </a:r>
          </a:p>
          <a:p>
            <a:r>
              <a:rPr lang="es-ES_tradnl" sz="1800" dirty="0" smtClean="0">
                <a:solidFill>
                  <a:schemeClr val="bg2"/>
                </a:solidFill>
              </a:rPr>
              <a:t>GO13420</a:t>
            </a:r>
            <a:endParaRPr lang="en-US" sz="1800" baseline="-25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0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1" grpId="0" animBg="1"/>
      <p:bldP spid="12" grpId="0"/>
      <p:bldP spid="5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Gráfico"/>
          <p:cNvGraphicFramePr/>
          <p:nvPr>
            <p:extLst>
              <p:ext uri="{D42A27DB-BD31-4B8C-83A1-F6EECF244321}">
                <p14:modId xmlns:p14="http://schemas.microsoft.com/office/powerpoint/2010/main" val="3697557575"/>
              </p:ext>
            </p:extLst>
          </p:nvPr>
        </p:nvGraphicFramePr>
        <p:xfrm>
          <a:off x="4495800" y="3068073"/>
          <a:ext cx="45720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0000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</a:rPr>
              <a:t>SHARDS: </a:t>
            </a:r>
            <a:r>
              <a:rPr lang="en-US" sz="3600" dirty="0" smtClean="0">
                <a:solidFill>
                  <a:srgbClr val="FF0000"/>
                </a:solidFill>
              </a:rPr>
              <a:t>testing SPS models (at z~1)</a:t>
            </a:r>
            <a:endParaRPr lang="es-ES" sz="3600" i="1" dirty="0">
              <a:solidFill>
                <a:srgbClr val="FF0000"/>
              </a:solidFill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990600" y="5334000"/>
            <a:ext cx="2971800" cy="266602"/>
          </a:xfrm>
          <a:prstGeom prst="rect">
            <a:avLst/>
          </a:prstGeom>
          <a:solidFill>
            <a:srgbClr val="FFFFFF"/>
          </a:solidFill>
          <a:ln w="57150" cap="sq" cmpd="thickThin">
            <a:noFill/>
            <a:miter lim="800000"/>
            <a:headEnd/>
            <a:tailEnd/>
          </a:ln>
          <a:effectLst/>
        </p:spPr>
        <p:txBody>
          <a:bodyPr wrap="square" lIns="0" tIns="36000" rIns="0" bIns="3600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200" dirty="0" smtClean="0">
                <a:solidFill>
                  <a:srgbClr val="000066"/>
                </a:solidFill>
              </a:rPr>
              <a:t>Pérez-González et al.  (2013)</a:t>
            </a:r>
            <a:endParaRPr lang="en-US" sz="1200" dirty="0">
              <a:solidFill>
                <a:srgbClr val="000066"/>
              </a:solidFill>
            </a:endParaRPr>
          </a:p>
        </p:txBody>
      </p:sp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3126644273"/>
              </p:ext>
            </p:extLst>
          </p:nvPr>
        </p:nvGraphicFramePr>
        <p:xfrm>
          <a:off x="0" y="533400"/>
          <a:ext cx="45720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9548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t="8844" r="2030" b="2177"/>
          <a:stretch/>
        </p:blipFill>
        <p:spPr>
          <a:xfrm>
            <a:off x="1143000" y="522000"/>
            <a:ext cx="7010400" cy="6336000"/>
          </a:xfrm>
          <a:prstGeom prst="rect">
            <a:avLst/>
          </a:prstGeom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</a:rPr>
              <a:t>SHARDS: </a:t>
            </a:r>
            <a:r>
              <a:rPr lang="en-US" sz="3600" dirty="0" smtClean="0">
                <a:solidFill>
                  <a:srgbClr val="FF0000"/>
                </a:solidFill>
              </a:rPr>
              <a:t>downsizing in detail (at z~1)</a:t>
            </a:r>
            <a:endParaRPr lang="es-ES" sz="3600" i="1" dirty="0">
              <a:solidFill>
                <a:srgbClr val="FF0000"/>
              </a:solidFill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 rot="5400000">
            <a:off x="7126351" y="3265870"/>
            <a:ext cx="2819400" cy="250059"/>
          </a:xfrm>
          <a:prstGeom prst="rect">
            <a:avLst/>
          </a:prstGeom>
          <a:solidFill>
            <a:srgbClr val="FFFFFF"/>
          </a:solidFill>
          <a:ln w="57150" cap="sq" cmpd="thickThin">
            <a:noFill/>
            <a:miter lim="800000"/>
            <a:headEnd/>
            <a:tailEnd/>
          </a:ln>
          <a:effectLst/>
        </p:spPr>
        <p:txBody>
          <a:bodyPr wrap="square" lIns="0" tIns="36000" rIns="0" bIns="3600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200" dirty="0" err="1" smtClean="0">
                <a:solidFill>
                  <a:srgbClr val="000066"/>
                </a:solidFill>
              </a:rPr>
              <a:t>Pérez-González+SHARDS</a:t>
            </a:r>
            <a:r>
              <a:rPr lang="en-US" sz="1200" dirty="0" smtClean="0">
                <a:solidFill>
                  <a:srgbClr val="000066"/>
                </a:solidFill>
              </a:rPr>
              <a:t> (2013)</a:t>
            </a:r>
            <a:endParaRPr lang="en-US" sz="1200" dirty="0">
              <a:solidFill>
                <a:srgbClr val="000066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08000" y="838200"/>
            <a:ext cx="8892000" cy="2794199"/>
          </a:xfrm>
          <a:prstGeom prst="rect">
            <a:avLst/>
          </a:prstGeom>
          <a:solidFill>
            <a:srgbClr val="FFFFFF"/>
          </a:solidFill>
          <a:ln w="50800" cmpd="sng">
            <a:solidFill>
              <a:schemeClr val="bg2"/>
            </a:solidFill>
          </a:ln>
        </p:spPr>
        <p:txBody>
          <a:bodyPr wrap="square" tIns="108000" bIns="108000" rtlCol="0">
            <a:spAutoFit/>
          </a:bodyPr>
          <a:lstStyle/>
          <a:p>
            <a:pPr algn="just"/>
            <a:r>
              <a:rPr lang="es-ES_tradnl" sz="1800" dirty="0" err="1" smtClean="0">
                <a:solidFill>
                  <a:schemeClr val="bg2"/>
                </a:solidFill>
              </a:rPr>
              <a:t>Statistical</a:t>
            </a:r>
            <a:r>
              <a:rPr lang="es-ES_tradnl" sz="1800" dirty="0" smtClean="0">
                <a:solidFill>
                  <a:schemeClr val="bg2"/>
                </a:solidFill>
              </a:rPr>
              <a:t> </a:t>
            </a:r>
            <a:r>
              <a:rPr lang="es-ES_tradnl" sz="1800" dirty="0" err="1" smtClean="0">
                <a:solidFill>
                  <a:schemeClr val="bg2"/>
                </a:solidFill>
              </a:rPr>
              <a:t>properties</a:t>
            </a:r>
            <a:r>
              <a:rPr lang="es-ES_tradnl" sz="1800" dirty="0" smtClean="0">
                <a:solidFill>
                  <a:schemeClr val="bg2"/>
                </a:solidFill>
              </a:rPr>
              <a:t> of z~1 </a:t>
            </a:r>
            <a:r>
              <a:rPr lang="es-ES_tradnl" sz="1800" dirty="0" err="1" smtClean="0">
                <a:solidFill>
                  <a:schemeClr val="bg2"/>
                </a:solidFill>
              </a:rPr>
              <a:t>red&amp;dead</a:t>
            </a:r>
            <a:r>
              <a:rPr lang="es-ES_tradnl" sz="1800" dirty="0" smtClean="0">
                <a:solidFill>
                  <a:schemeClr val="bg2"/>
                </a:solidFill>
              </a:rPr>
              <a:t> </a:t>
            </a:r>
            <a:r>
              <a:rPr lang="es-ES_tradnl" sz="1800" dirty="0" err="1" smtClean="0">
                <a:solidFill>
                  <a:schemeClr val="bg2"/>
                </a:solidFill>
              </a:rPr>
              <a:t>sources</a:t>
            </a:r>
            <a:r>
              <a:rPr lang="es-ES_tradnl" sz="1800" dirty="0" smtClean="0">
                <a:solidFill>
                  <a:schemeClr val="bg2"/>
                </a:solidFill>
              </a:rPr>
              <a:t> (</a:t>
            </a:r>
            <a:r>
              <a:rPr lang="es-ES_tradnl" sz="1800" dirty="0" err="1" smtClean="0">
                <a:solidFill>
                  <a:srgbClr val="0000FF"/>
                </a:solidFill>
              </a:rPr>
              <a:t>lighter</a:t>
            </a:r>
            <a:r>
              <a:rPr lang="es-ES_tradnl" sz="1800" dirty="0" err="1" smtClean="0">
                <a:solidFill>
                  <a:schemeClr val="bg2"/>
                </a:solidFill>
              </a:rPr>
              <a:t>-</a:t>
            </a:r>
            <a:r>
              <a:rPr lang="es-ES_tradnl" sz="1800" dirty="0" err="1" smtClean="0">
                <a:solidFill>
                  <a:srgbClr val="FF0000"/>
                </a:solidFill>
              </a:rPr>
              <a:t>heavier</a:t>
            </a:r>
            <a:r>
              <a:rPr lang="es-ES_tradnl" sz="1800" dirty="0" smtClean="0">
                <a:solidFill>
                  <a:schemeClr val="bg2"/>
                </a:solidFill>
              </a:rPr>
              <a:t>):</a:t>
            </a:r>
          </a:p>
          <a:p>
            <a:pPr marL="909638" indent="-195263" algn="just">
              <a:buBlip>
                <a:blip r:embed="rId4"/>
              </a:buBlip>
            </a:pPr>
            <a:r>
              <a:rPr lang="es-ES_tradnl" sz="1800" dirty="0" err="1" smtClean="0">
                <a:solidFill>
                  <a:schemeClr val="bg2"/>
                </a:solidFill>
              </a:rPr>
              <a:t>Age</a:t>
            </a:r>
            <a:r>
              <a:rPr lang="es-ES_tradnl" sz="1800" dirty="0" smtClean="0">
                <a:solidFill>
                  <a:schemeClr val="bg2"/>
                </a:solidFill>
              </a:rPr>
              <a:t>= </a:t>
            </a:r>
            <a:r>
              <a:rPr lang="es-ES_tradnl" sz="1800" dirty="0">
                <a:solidFill>
                  <a:schemeClr val="bg2"/>
                </a:solidFill>
              </a:rPr>
              <a:t>3.0 Gyr </a:t>
            </a:r>
            <a:r>
              <a:rPr lang="es-ES_tradnl" sz="1800" dirty="0">
                <a:solidFill>
                  <a:schemeClr val="bg2"/>
                </a:solidFill>
                <a:sym typeface="Wingdings" pitchFamily="2" charset="2"/>
              </a:rPr>
              <a:t> </a:t>
            </a:r>
            <a:r>
              <a:rPr lang="es-ES_tradnl" sz="1800" dirty="0" err="1">
                <a:solidFill>
                  <a:schemeClr val="bg2"/>
                </a:solidFill>
              </a:rPr>
              <a:t>z</a:t>
            </a:r>
            <a:r>
              <a:rPr lang="es-ES_tradnl" sz="1800" baseline="-25000" dirty="0" err="1">
                <a:solidFill>
                  <a:schemeClr val="bg2"/>
                </a:solidFill>
              </a:rPr>
              <a:t>f</a:t>
            </a:r>
            <a:r>
              <a:rPr lang="es-ES_tradnl" sz="1800" dirty="0">
                <a:solidFill>
                  <a:schemeClr val="bg2"/>
                </a:solidFill>
              </a:rPr>
              <a:t>=4 			        (</a:t>
            </a:r>
            <a:r>
              <a:rPr lang="es-ES_tradnl" sz="1800" dirty="0">
                <a:solidFill>
                  <a:srgbClr val="0000FF"/>
                </a:solidFill>
              </a:rPr>
              <a:t>2.0</a:t>
            </a:r>
            <a:r>
              <a:rPr lang="es-ES_tradnl" sz="1800" dirty="0">
                <a:solidFill>
                  <a:schemeClr val="bg2"/>
                </a:solidFill>
              </a:rPr>
              <a:t>-</a:t>
            </a:r>
            <a:r>
              <a:rPr lang="es-ES_tradnl" sz="1800" dirty="0">
                <a:solidFill>
                  <a:srgbClr val="FF0000"/>
                </a:solidFill>
              </a:rPr>
              <a:t>3.6</a:t>
            </a:r>
            <a:r>
              <a:rPr lang="es-ES_tradnl" sz="1800" dirty="0">
                <a:solidFill>
                  <a:schemeClr val="bg2"/>
                </a:solidFill>
              </a:rPr>
              <a:t>)</a:t>
            </a:r>
            <a:r>
              <a:rPr lang="es-ES_tradnl" sz="180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s-ES_tradnl" sz="1800" dirty="0" err="1">
                <a:solidFill>
                  <a:schemeClr val="bg2"/>
                </a:solidFill>
              </a:rPr>
              <a:t>z</a:t>
            </a:r>
            <a:r>
              <a:rPr lang="es-ES_tradnl" sz="1800" baseline="-25000" dirty="0" err="1">
                <a:solidFill>
                  <a:schemeClr val="bg2"/>
                </a:solidFill>
              </a:rPr>
              <a:t>f</a:t>
            </a:r>
            <a:r>
              <a:rPr lang="es-ES_tradnl" sz="1800" dirty="0">
                <a:solidFill>
                  <a:schemeClr val="bg2"/>
                </a:solidFill>
              </a:rPr>
              <a:t> (</a:t>
            </a:r>
            <a:r>
              <a:rPr lang="es-ES_tradnl" sz="1800" dirty="0">
                <a:solidFill>
                  <a:srgbClr val="0000FF"/>
                </a:solidFill>
              </a:rPr>
              <a:t>2.5</a:t>
            </a:r>
            <a:r>
              <a:rPr lang="es-ES_tradnl" sz="1800" dirty="0">
                <a:solidFill>
                  <a:schemeClr val="bg2"/>
                </a:solidFill>
              </a:rPr>
              <a:t>-</a:t>
            </a:r>
            <a:r>
              <a:rPr lang="es-ES_tradnl" sz="1800" dirty="0">
                <a:solidFill>
                  <a:srgbClr val="FF0000"/>
                </a:solidFill>
              </a:rPr>
              <a:t>6</a:t>
            </a:r>
            <a:r>
              <a:rPr lang="es-ES_tradnl" sz="1800" dirty="0">
                <a:solidFill>
                  <a:schemeClr val="bg2"/>
                </a:solidFill>
              </a:rPr>
              <a:t>)</a:t>
            </a:r>
          </a:p>
          <a:p>
            <a:pPr marL="909638" indent="-195263" algn="just">
              <a:buBlip>
                <a:blip r:embed="rId4"/>
              </a:buBlip>
            </a:pPr>
            <a:r>
              <a:rPr lang="es-ES_tradnl" sz="1800" dirty="0" smtClean="0">
                <a:solidFill>
                  <a:schemeClr val="bg2"/>
                </a:solidFill>
                <a:latin typeface="Symbol" pitchFamily="18" charset="2"/>
              </a:rPr>
              <a:t>t</a:t>
            </a:r>
            <a:r>
              <a:rPr lang="es-ES_tradnl" sz="1800" dirty="0" smtClean="0">
                <a:solidFill>
                  <a:schemeClr val="bg2"/>
                </a:solidFill>
              </a:rPr>
              <a:t>= 162 </a:t>
            </a:r>
            <a:r>
              <a:rPr lang="es-ES_tradnl" sz="1800" dirty="0" err="1" smtClean="0">
                <a:solidFill>
                  <a:schemeClr val="bg2"/>
                </a:solidFill>
              </a:rPr>
              <a:t>Myr</a:t>
            </a:r>
            <a:r>
              <a:rPr lang="es-ES_tradnl" sz="1800" dirty="0" smtClean="0">
                <a:solidFill>
                  <a:schemeClr val="bg2"/>
                </a:solidFill>
              </a:rPr>
              <a:t>				        (</a:t>
            </a:r>
            <a:r>
              <a:rPr lang="es-ES_tradnl" sz="1800" dirty="0" smtClean="0">
                <a:solidFill>
                  <a:srgbClr val="0000FF"/>
                </a:solidFill>
              </a:rPr>
              <a:t>158</a:t>
            </a:r>
            <a:r>
              <a:rPr lang="es-ES_tradnl" sz="1800" dirty="0" smtClean="0">
                <a:solidFill>
                  <a:schemeClr val="bg2"/>
                </a:solidFill>
              </a:rPr>
              <a:t>-</a:t>
            </a:r>
            <a:r>
              <a:rPr lang="es-ES_tradnl" sz="1800" dirty="0" smtClean="0">
                <a:solidFill>
                  <a:srgbClr val="FF0000"/>
                </a:solidFill>
              </a:rPr>
              <a:t>375</a:t>
            </a:r>
            <a:r>
              <a:rPr lang="es-ES_tradnl" sz="1800" dirty="0">
                <a:solidFill>
                  <a:schemeClr val="bg2"/>
                </a:solidFill>
              </a:rPr>
              <a:t>) </a:t>
            </a:r>
            <a:endParaRPr lang="es-ES_tradnl" sz="1800" dirty="0" smtClean="0">
              <a:solidFill>
                <a:schemeClr val="bg2"/>
              </a:solidFill>
            </a:endParaRPr>
          </a:p>
          <a:p>
            <a:pPr marL="909638" indent="-195263" algn="just">
              <a:buBlip>
                <a:blip r:embed="rId4"/>
              </a:buBlip>
            </a:pPr>
            <a:r>
              <a:rPr lang="es-ES_tradnl" sz="1800" dirty="0" err="1" smtClean="0">
                <a:solidFill>
                  <a:schemeClr val="bg2"/>
                </a:solidFill>
              </a:rPr>
              <a:t>SFR</a:t>
            </a:r>
            <a:r>
              <a:rPr lang="es-ES_tradnl" sz="1800" baseline="-25000" dirty="0" err="1" smtClean="0">
                <a:solidFill>
                  <a:schemeClr val="bg2"/>
                </a:solidFill>
              </a:rPr>
              <a:t>max</a:t>
            </a:r>
            <a:r>
              <a:rPr lang="es-ES_tradnl" sz="1800" dirty="0" smtClean="0">
                <a:solidFill>
                  <a:schemeClr val="bg2"/>
                </a:solidFill>
              </a:rPr>
              <a:t>=250 M</a:t>
            </a:r>
            <a:r>
              <a:rPr lang="es-ES_tradnl" sz="1800" baseline="-25000" dirty="0">
                <a:solidFill>
                  <a:schemeClr val="bg2"/>
                </a:solidFill>
                <a:sym typeface="Wingdings"/>
              </a:rPr>
              <a:t> </a:t>
            </a:r>
            <a:r>
              <a:rPr lang="es-ES_tradnl" sz="1800" baseline="-25000" dirty="0" smtClean="0">
                <a:solidFill>
                  <a:schemeClr val="bg2"/>
                </a:solidFill>
                <a:sym typeface="Wingdings"/>
              </a:rPr>
              <a:t></a:t>
            </a:r>
            <a:r>
              <a:rPr lang="es-ES_tradnl" sz="1800" dirty="0" smtClean="0">
                <a:solidFill>
                  <a:schemeClr val="bg2"/>
                </a:solidFill>
              </a:rPr>
              <a:t>/</a:t>
            </a:r>
            <a:r>
              <a:rPr lang="es-ES_tradnl" sz="1800" dirty="0" err="1" smtClean="0">
                <a:solidFill>
                  <a:schemeClr val="bg2"/>
                </a:solidFill>
              </a:rPr>
              <a:t>yr</a:t>
            </a:r>
            <a:r>
              <a:rPr lang="es-ES_tradnl" sz="1800" dirty="0" smtClean="0">
                <a:solidFill>
                  <a:schemeClr val="bg2"/>
                </a:solidFill>
              </a:rPr>
              <a:t> (ULIRG/SMG) 	</a:t>
            </a:r>
            <a:r>
              <a:rPr lang="es-ES_tradnl" sz="1800" dirty="0">
                <a:solidFill>
                  <a:schemeClr val="bg2"/>
                </a:solidFill>
              </a:rPr>
              <a:t> </a:t>
            </a:r>
            <a:r>
              <a:rPr lang="es-ES_tradnl" sz="1800" dirty="0" smtClean="0">
                <a:solidFill>
                  <a:schemeClr val="bg2"/>
                </a:solidFill>
              </a:rPr>
              <a:t>       (</a:t>
            </a:r>
            <a:r>
              <a:rPr lang="es-ES_tradnl" sz="1800" dirty="0" smtClean="0">
                <a:solidFill>
                  <a:srgbClr val="0000FF"/>
                </a:solidFill>
              </a:rPr>
              <a:t>170</a:t>
            </a:r>
            <a:r>
              <a:rPr lang="es-ES_tradnl" sz="1800" dirty="0" smtClean="0">
                <a:solidFill>
                  <a:schemeClr val="bg2"/>
                </a:solidFill>
              </a:rPr>
              <a:t>-</a:t>
            </a:r>
            <a:r>
              <a:rPr lang="es-ES_tradnl" sz="1800" dirty="0" smtClean="0">
                <a:solidFill>
                  <a:srgbClr val="FF0000"/>
                </a:solidFill>
              </a:rPr>
              <a:t>350</a:t>
            </a:r>
            <a:r>
              <a:rPr lang="es-ES_tradnl" sz="1800" dirty="0" smtClean="0">
                <a:solidFill>
                  <a:schemeClr val="bg2"/>
                </a:solidFill>
              </a:rPr>
              <a:t>)</a:t>
            </a:r>
          </a:p>
          <a:p>
            <a:pPr marL="909638" indent="-195263" algn="just">
              <a:buBlip>
                <a:blip r:embed="rId4"/>
              </a:buBlip>
            </a:pPr>
            <a:r>
              <a:rPr lang="es-ES_tradnl" sz="1800" dirty="0" smtClean="0">
                <a:solidFill>
                  <a:schemeClr val="bg2"/>
                </a:solidFill>
              </a:rPr>
              <a:t>Metallicity: 1.0 Z</a:t>
            </a:r>
            <a:r>
              <a:rPr lang="es-ES_tradnl" sz="1800" baseline="-25000" dirty="0" smtClean="0">
                <a:solidFill>
                  <a:schemeClr val="bg2"/>
                </a:solidFill>
                <a:sym typeface="Wingdings"/>
              </a:rPr>
              <a:t>			</a:t>
            </a:r>
            <a:r>
              <a:rPr lang="es-ES_tradnl" sz="1800" dirty="0" smtClean="0">
                <a:solidFill>
                  <a:schemeClr val="bg2"/>
                </a:solidFill>
                <a:sym typeface="Wingdings"/>
              </a:rPr>
              <a:t>        </a:t>
            </a:r>
            <a:r>
              <a:rPr lang="es-ES_tradnl" sz="1800" dirty="0" smtClean="0">
                <a:solidFill>
                  <a:schemeClr val="bg2"/>
                </a:solidFill>
              </a:rPr>
              <a:t>(</a:t>
            </a:r>
            <a:r>
              <a:rPr lang="es-ES_tradnl" sz="1800" dirty="0">
                <a:solidFill>
                  <a:srgbClr val="0000FF"/>
                </a:solidFill>
              </a:rPr>
              <a:t>1.0</a:t>
            </a:r>
            <a:r>
              <a:rPr lang="es-ES_tradnl" sz="1800" dirty="0">
                <a:solidFill>
                  <a:schemeClr val="bg2"/>
                </a:solidFill>
              </a:rPr>
              <a:t>-</a:t>
            </a:r>
            <a:r>
              <a:rPr lang="es-ES_tradnl" sz="1800" dirty="0">
                <a:solidFill>
                  <a:srgbClr val="FF0000"/>
                </a:solidFill>
              </a:rPr>
              <a:t>1.0</a:t>
            </a:r>
            <a:r>
              <a:rPr lang="es-ES_tradnl" sz="1800" dirty="0">
                <a:solidFill>
                  <a:schemeClr val="bg2"/>
                </a:solidFill>
              </a:rPr>
              <a:t>) </a:t>
            </a:r>
            <a:endParaRPr lang="es-ES_tradnl" sz="1800" dirty="0" smtClean="0">
              <a:solidFill>
                <a:schemeClr val="bg2"/>
              </a:solidFill>
            </a:endParaRPr>
          </a:p>
          <a:p>
            <a:pPr marL="909638" indent="-195263" algn="just">
              <a:buBlip>
                <a:blip r:embed="rId4"/>
              </a:buBlip>
            </a:pPr>
            <a:r>
              <a:rPr lang="es-ES_tradnl" sz="1800" dirty="0" smtClean="0">
                <a:solidFill>
                  <a:schemeClr val="bg2"/>
                </a:solidFill>
              </a:rPr>
              <a:t>A(V)= 0.40 </a:t>
            </a:r>
            <a:r>
              <a:rPr lang="es-ES_tradnl" sz="1800" dirty="0" err="1" smtClean="0">
                <a:solidFill>
                  <a:schemeClr val="bg2"/>
                </a:solidFill>
              </a:rPr>
              <a:t>mag</a:t>
            </a:r>
            <a:r>
              <a:rPr lang="es-ES_tradnl" sz="1800" dirty="0" smtClean="0">
                <a:solidFill>
                  <a:schemeClr val="bg2"/>
                </a:solidFill>
              </a:rPr>
              <a:t>			        (</a:t>
            </a:r>
            <a:r>
              <a:rPr lang="es-ES_tradnl" sz="1800" dirty="0" smtClean="0">
                <a:solidFill>
                  <a:srgbClr val="0000FF"/>
                </a:solidFill>
              </a:rPr>
              <a:t>0.28</a:t>
            </a:r>
            <a:r>
              <a:rPr lang="es-ES_tradnl" sz="1800" dirty="0" smtClean="0">
                <a:solidFill>
                  <a:schemeClr val="bg2"/>
                </a:solidFill>
              </a:rPr>
              <a:t>-</a:t>
            </a:r>
            <a:r>
              <a:rPr lang="es-ES_tradnl" sz="1800" dirty="0" smtClean="0">
                <a:solidFill>
                  <a:srgbClr val="FF0000"/>
                </a:solidFill>
              </a:rPr>
              <a:t>0.51</a:t>
            </a:r>
            <a:r>
              <a:rPr lang="es-ES_tradnl" sz="1800" dirty="0">
                <a:solidFill>
                  <a:schemeClr val="bg2"/>
                </a:solidFill>
              </a:rPr>
              <a:t>) </a:t>
            </a:r>
            <a:endParaRPr lang="es-ES_tradnl" sz="1800" dirty="0" smtClean="0">
              <a:solidFill>
                <a:schemeClr val="bg2"/>
              </a:solidFill>
            </a:endParaRPr>
          </a:p>
          <a:p>
            <a:pPr marL="909638" indent="-195263" algn="just">
              <a:buBlip>
                <a:blip r:embed="rId4"/>
              </a:buBlip>
            </a:pPr>
            <a:r>
              <a:rPr lang="es-ES_tradnl" sz="1800" dirty="0" smtClean="0">
                <a:solidFill>
                  <a:schemeClr val="bg2"/>
                </a:solidFill>
              </a:rPr>
              <a:t>M=10</a:t>
            </a:r>
            <a:r>
              <a:rPr lang="es-ES_tradnl" sz="1800" baseline="30000" dirty="0" smtClean="0">
                <a:solidFill>
                  <a:schemeClr val="bg2"/>
                </a:solidFill>
              </a:rPr>
              <a:t>10.77</a:t>
            </a:r>
            <a:r>
              <a:rPr lang="es-ES_tradnl" sz="1800" dirty="0" smtClean="0">
                <a:solidFill>
                  <a:schemeClr val="bg2"/>
                </a:solidFill>
              </a:rPr>
              <a:t> M</a:t>
            </a:r>
            <a:r>
              <a:rPr lang="es-ES_tradnl" sz="1800" baseline="-25000" dirty="0" smtClean="0">
                <a:solidFill>
                  <a:schemeClr val="bg2"/>
                </a:solidFill>
                <a:sym typeface="Wingdings"/>
              </a:rPr>
              <a:t>				</a:t>
            </a:r>
            <a:r>
              <a:rPr lang="es-ES_tradnl" sz="1800" dirty="0" smtClean="0">
                <a:solidFill>
                  <a:schemeClr val="bg2"/>
                </a:solidFill>
                <a:sym typeface="Wingdings"/>
              </a:rPr>
              <a:t>        </a:t>
            </a:r>
            <a:r>
              <a:rPr lang="es-ES_tradnl" sz="1800" dirty="0" smtClean="0">
                <a:solidFill>
                  <a:schemeClr val="bg2"/>
                </a:solidFill>
              </a:rPr>
              <a:t>(</a:t>
            </a:r>
            <a:r>
              <a:rPr lang="es-ES_tradnl" sz="1800" dirty="0">
                <a:solidFill>
                  <a:srgbClr val="0000FF"/>
                </a:solidFill>
              </a:rPr>
              <a:t>10</a:t>
            </a:r>
            <a:r>
              <a:rPr lang="es-ES_tradnl" sz="1800" baseline="30000" dirty="0">
                <a:solidFill>
                  <a:srgbClr val="0000FF"/>
                </a:solidFill>
              </a:rPr>
              <a:t>10.70</a:t>
            </a:r>
            <a:r>
              <a:rPr lang="es-ES_tradnl" sz="1800" dirty="0">
                <a:solidFill>
                  <a:schemeClr val="bg2"/>
                </a:solidFill>
              </a:rPr>
              <a:t>-</a:t>
            </a:r>
            <a:r>
              <a:rPr lang="es-ES_tradnl" sz="1800" dirty="0">
                <a:solidFill>
                  <a:srgbClr val="FF0000"/>
                </a:solidFill>
              </a:rPr>
              <a:t>10</a:t>
            </a:r>
            <a:r>
              <a:rPr lang="es-ES_tradnl" sz="1800" baseline="30000" dirty="0">
                <a:solidFill>
                  <a:srgbClr val="FF0000"/>
                </a:solidFill>
              </a:rPr>
              <a:t>11.11</a:t>
            </a:r>
            <a:r>
              <a:rPr lang="es-ES_tradnl" sz="1800" dirty="0">
                <a:solidFill>
                  <a:schemeClr val="bg2"/>
                </a:solidFill>
              </a:rPr>
              <a:t>) </a:t>
            </a:r>
            <a:endParaRPr lang="es-ES_tradnl" sz="1800" baseline="-25000" dirty="0" smtClean="0">
              <a:solidFill>
                <a:schemeClr val="bg2"/>
              </a:solidFill>
            </a:endParaRPr>
          </a:p>
        </p:txBody>
      </p:sp>
      <p:pic>
        <p:nvPicPr>
          <p:cNvPr id="7" name="Picture 2" descr="http://iopscience.iop.org/0004-637X/621/2/673/fulltext/fg10.h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828800"/>
            <a:ext cx="1676400" cy="169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657600" y="1981199"/>
            <a:ext cx="1295400" cy="237757"/>
          </a:xfrm>
          <a:prstGeom prst="rect">
            <a:avLst/>
          </a:prstGeom>
          <a:solidFill>
            <a:srgbClr val="FFFFFF"/>
          </a:solidFill>
        </p:spPr>
        <p:txBody>
          <a:bodyPr wrap="square" lIns="0" rIns="0" rtlCol="0">
            <a:spAutoFit/>
          </a:bodyPr>
          <a:lstStyle/>
          <a:p>
            <a:r>
              <a:rPr lang="es-ES_tradnl" sz="1050" dirty="0" smtClean="0"/>
              <a:t>Thomas+ (2005)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83739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To take away from this talk…</a:t>
            </a:r>
            <a:endParaRPr lang="es-ES" sz="3600" i="1" dirty="0">
              <a:solidFill>
                <a:srgbClr val="FF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08000" y="609600"/>
            <a:ext cx="8915400" cy="2438400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  <a:headEnd/>
            <a:tailEnd/>
          </a:ln>
          <a:effectLst/>
        </p:spPr>
        <p:txBody>
          <a:bodyPr lIns="216000" rIns="216000" anchor="t" anchorCtr="0"/>
          <a:lstStyle/>
          <a:p>
            <a:pPr algn="just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</a:pPr>
            <a:r>
              <a:rPr lang="en-US" sz="1800" dirty="0" smtClean="0"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SHARDS (</a:t>
            </a:r>
            <a:r>
              <a:rPr lang="en-US" sz="1800" dirty="0" smtClean="0">
                <a:solidFill>
                  <a:srgbClr val="CC00CC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S</a:t>
            </a:r>
            <a:r>
              <a:rPr lang="en-US" sz="1800" dirty="0" smtClean="0"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urvey of </a:t>
            </a:r>
            <a:r>
              <a:rPr lang="en-US" sz="1800" dirty="0" smtClean="0">
                <a:solidFill>
                  <a:srgbClr val="CC00CC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H</a:t>
            </a:r>
            <a:r>
              <a:rPr lang="en-US" sz="1800" dirty="0" smtClean="0"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igh-z </a:t>
            </a:r>
            <a:r>
              <a:rPr lang="en-US" sz="1800" dirty="0" smtClean="0">
                <a:solidFill>
                  <a:srgbClr val="CC00CC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A</a:t>
            </a:r>
            <a:r>
              <a:rPr lang="en-US" sz="1800" dirty="0" smtClean="0"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bsorption </a:t>
            </a:r>
            <a:r>
              <a:rPr lang="en-US" sz="1800" dirty="0" smtClean="0">
                <a:solidFill>
                  <a:srgbClr val="CC00CC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R</a:t>
            </a:r>
            <a:r>
              <a:rPr lang="en-US" sz="1800" dirty="0" smtClean="0"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ed and </a:t>
            </a:r>
            <a:r>
              <a:rPr lang="en-US" sz="1800" dirty="0" smtClean="0">
                <a:solidFill>
                  <a:srgbClr val="CC00CC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D</a:t>
            </a:r>
            <a:r>
              <a:rPr lang="en-US" sz="1800" dirty="0" smtClean="0"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ead </a:t>
            </a:r>
            <a:r>
              <a:rPr lang="en-US" sz="1800" dirty="0" smtClean="0">
                <a:solidFill>
                  <a:srgbClr val="CC00CC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S</a:t>
            </a:r>
            <a:r>
              <a:rPr lang="en-US" sz="1800" dirty="0" smtClean="0"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ources):</a:t>
            </a:r>
            <a:r>
              <a:rPr lang="en-US" sz="1800" dirty="0" smtClean="0">
                <a:solidFill>
                  <a:srgbClr val="000066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medium-band optical survey with GTC/OSIRIS reaching </a:t>
            </a:r>
            <a:br>
              <a:rPr lang="en-US" sz="1800" dirty="0" smtClean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</a:br>
            <a:r>
              <a:rPr lang="en-US" sz="1800" dirty="0" smtClean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27 mag in 25 filters (FWHM~16 nm) covering from 500 to 950 nm in the GOODS-N field. 200 hours (seeing below 0.9”) through ESO/GTC Large Program </a:t>
            </a:r>
            <a:r>
              <a:rPr lang="en-US" sz="1800" dirty="0" err="1" smtClean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CfP</a:t>
            </a:r>
            <a:r>
              <a:rPr lang="en-US" sz="1800" dirty="0" smtClean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 2010. </a:t>
            </a:r>
          </a:p>
          <a:p>
            <a:pPr marL="530225" indent="193675" algn="l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  <a:buBlip>
                <a:blip r:embed="rId3"/>
              </a:buBlip>
            </a:pPr>
            <a:r>
              <a:rPr lang="en-US" sz="1600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Main goal: spectro-photometric analysis of </a:t>
            </a:r>
            <a:r>
              <a:rPr lang="en-US" sz="1600" dirty="0" err="1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red&amp;dead</a:t>
            </a:r>
            <a:r>
              <a:rPr lang="en-US" sz="1600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 z&gt;1 galaxies. </a:t>
            </a:r>
          </a:p>
          <a:p>
            <a:pPr marL="530225" indent="193675" algn="l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  <a:buBlip>
                <a:blip r:embed="rId3"/>
              </a:buBlip>
            </a:pPr>
            <a:r>
              <a:rPr lang="en-US" sz="1600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Also extremely useful for: photo-z’s, environment, ELGs, LAEs,…</a:t>
            </a:r>
          </a:p>
          <a:p>
            <a:pPr marL="530225" indent="193675" algn="l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  <a:buBlip>
                <a:blip r:embed="rId3"/>
              </a:buBlip>
            </a:pPr>
            <a:r>
              <a:rPr lang="en-US" sz="1600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Data acquisition finished in June 2013</a:t>
            </a:r>
            <a:r>
              <a:rPr lang="es-ES_tradnl" sz="1600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.</a:t>
            </a:r>
            <a:endParaRPr lang="en-US" sz="1600" dirty="0" smtClean="0">
              <a:solidFill>
                <a:srgbClr val="FF0000"/>
              </a:solidFill>
              <a:uFill>
                <a:solidFill>
                  <a:srgbClr val="FF0000"/>
                </a:solidFill>
              </a:uFill>
              <a:sym typeface="Symbol" pitchFamily="18" charset="2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08000" y="3124200"/>
            <a:ext cx="8915400" cy="3657600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  <a:headEnd/>
            <a:tailEnd/>
          </a:ln>
          <a:effectLst/>
        </p:spPr>
        <p:txBody>
          <a:bodyPr lIns="36000" rIns="180000" anchor="t" anchorCtr="0"/>
          <a:lstStyle/>
          <a:p>
            <a:pPr marL="265113" indent="-265113" algn="just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Symbol" pitchFamily="18" charset="2"/>
              <a:buBlip>
                <a:blip r:embed="rId4"/>
              </a:buBlip>
            </a:pPr>
            <a:r>
              <a:rPr lang="en-US" sz="1800" dirty="0" smtClean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SFHs of massive quiescent galaxies @z&gt;1. First, z~1 study:</a:t>
            </a:r>
          </a:p>
          <a:p>
            <a:pPr marL="808038" lvl="1" indent="-180975" algn="just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  <a:buBlip>
                <a:blip r:embed="rId5"/>
              </a:buBlip>
            </a:pPr>
            <a:r>
              <a:rPr lang="en-US" sz="1800" dirty="0" smtClean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(Trying to) break degeneracies with SHARDS (plus all other broad-band/grism) data, by measuring </a:t>
            </a:r>
            <a:r>
              <a:rPr lang="en-US" sz="1800" dirty="0" err="1" smtClean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Mg</a:t>
            </a:r>
            <a:r>
              <a:rPr lang="en-US" sz="1800" baseline="-25000" dirty="0" err="1" smtClean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UV</a:t>
            </a:r>
            <a:r>
              <a:rPr lang="en-US" sz="1800" dirty="0" smtClean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, D(4000), etc… down to 27.0 AB-mag (well below spectroscopic limit).</a:t>
            </a:r>
          </a:p>
          <a:p>
            <a:pPr marL="808038" lvl="1" indent="-180975" algn="just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  <a:buBlip>
                <a:blip r:embed="rId5"/>
              </a:buBlip>
            </a:pPr>
            <a:r>
              <a:rPr lang="en-US" sz="1800" dirty="0" smtClean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Typical tau-model for (some) z~1 red and dead sources: </a:t>
            </a:r>
            <a:br>
              <a:rPr lang="en-US" sz="1800" dirty="0" smtClean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</a:br>
            <a:r>
              <a:rPr lang="en-US" sz="1800" dirty="0" smtClean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Symbol" pitchFamily="18" charset="2"/>
                <a:sym typeface="Symbol" pitchFamily="18" charset="2"/>
              </a:rPr>
              <a:t>t</a:t>
            </a:r>
            <a:r>
              <a:rPr lang="en-US" sz="1800" dirty="0" smtClean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=200-400 </a:t>
            </a:r>
            <a:r>
              <a:rPr lang="en-US" sz="1800" dirty="0" err="1" smtClean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Myr</a:t>
            </a:r>
            <a:r>
              <a:rPr lang="en-US" sz="18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 </a:t>
            </a:r>
            <a:r>
              <a:rPr lang="en-US" sz="1800" dirty="0" smtClean="0">
                <a:solidFill>
                  <a:srgbClr val="CC00CC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(duty cycle/quenching timing)</a:t>
            </a:r>
            <a:r>
              <a:rPr lang="en-US" sz="1800" dirty="0" smtClean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, Age~2-4 Gyr </a:t>
            </a:r>
            <a:r>
              <a:rPr lang="en-US" sz="1800" dirty="0" smtClean="0">
                <a:solidFill>
                  <a:srgbClr val="CC00CC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(</a:t>
            </a:r>
            <a:r>
              <a:rPr lang="en-US" sz="1800" dirty="0" err="1" smtClean="0">
                <a:solidFill>
                  <a:srgbClr val="CC00CC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z</a:t>
            </a:r>
            <a:r>
              <a:rPr lang="en-US" sz="1800" baseline="-25000" dirty="0" err="1" smtClean="0">
                <a:solidFill>
                  <a:srgbClr val="CC00CC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f</a:t>
            </a:r>
            <a:r>
              <a:rPr lang="en-US" sz="1800" dirty="0" smtClean="0">
                <a:solidFill>
                  <a:srgbClr val="CC00CC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=3-6)</a:t>
            </a:r>
            <a:r>
              <a:rPr lang="en-US" sz="1800" dirty="0" smtClean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, Z≤Z</a:t>
            </a:r>
            <a:r>
              <a:rPr lang="en-US" sz="1800" baseline="-25000" dirty="0" smtClean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Wingdings"/>
              </a:rPr>
              <a:t></a:t>
            </a:r>
            <a:r>
              <a:rPr lang="en-US" sz="1800" dirty="0" smtClean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, A(V)&lt;0.5 mag. </a:t>
            </a:r>
            <a:endParaRPr lang="en-US" sz="1800" dirty="0">
              <a:solidFill>
                <a:srgbClr val="000000"/>
              </a:solidFill>
              <a:uFill>
                <a:solidFill>
                  <a:srgbClr val="FF0000"/>
                </a:solidFill>
              </a:uFill>
              <a:sym typeface="Symbol" pitchFamily="18" charset="2"/>
            </a:endParaRPr>
          </a:p>
          <a:p>
            <a:pPr marL="808038" lvl="1" indent="-180975" algn="just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  <a:buBlip>
                <a:blip r:embed="rId5"/>
              </a:buBlip>
            </a:pPr>
            <a:r>
              <a:rPr lang="es-ES_tradnl" sz="1800" dirty="0" err="1" smtClean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heaviest</a:t>
            </a:r>
            <a:r>
              <a:rPr lang="es-ES_tradnl" sz="1800" dirty="0" smtClean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 </a:t>
            </a:r>
            <a:r>
              <a:rPr lang="es-ES_tradnl" sz="1800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galaxies</a:t>
            </a:r>
            <a:r>
              <a:rPr lang="es-ES_tradnl" sz="18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 </a:t>
            </a:r>
            <a:r>
              <a:rPr lang="es-ES_tradnl" sz="1800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start</a:t>
            </a:r>
            <a:r>
              <a:rPr lang="es-ES_tradnl" sz="18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 </a:t>
            </a:r>
            <a:r>
              <a:rPr lang="es-ES_tradnl" sz="1800" dirty="0" err="1" smtClean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earlier</a:t>
            </a:r>
            <a:r>
              <a:rPr lang="es-ES_tradnl" sz="1800" dirty="0" smtClean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 </a:t>
            </a:r>
            <a:r>
              <a:rPr lang="es-ES_tradnl" sz="1800" dirty="0" smtClean="0">
                <a:solidFill>
                  <a:srgbClr val="CC00CC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(downsizing)</a:t>
            </a:r>
            <a:r>
              <a:rPr lang="es-ES_tradnl" sz="1800" dirty="0" smtClean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 </a:t>
            </a:r>
            <a:r>
              <a:rPr lang="es-ES_tradnl" sz="18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and </a:t>
            </a:r>
            <a:r>
              <a:rPr lang="es-ES_tradnl" sz="1800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have</a:t>
            </a:r>
            <a:r>
              <a:rPr lang="es-ES_tradnl" sz="18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 </a:t>
            </a:r>
            <a:r>
              <a:rPr lang="es-ES_tradnl" sz="1800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longer</a:t>
            </a:r>
            <a:r>
              <a:rPr lang="es-ES_tradnl" sz="18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 SF </a:t>
            </a:r>
            <a:r>
              <a:rPr lang="es-ES_tradnl" sz="1800" dirty="0" err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timescales</a:t>
            </a:r>
            <a:r>
              <a:rPr lang="es-ES_tradnl" sz="1800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 </a:t>
            </a:r>
            <a:r>
              <a:rPr lang="es-ES_tradnl" sz="1800" dirty="0" smtClean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(!?).</a:t>
            </a:r>
            <a:endParaRPr lang="en-US" sz="1800" dirty="0" smtClean="0">
              <a:solidFill>
                <a:srgbClr val="CC00CC"/>
              </a:solidFill>
              <a:uFill>
                <a:solidFill>
                  <a:srgbClr val="FF0000"/>
                </a:solidFill>
              </a:uFill>
              <a:sym typeface="Symbol" pitchFamily="18" charset="2"/>
            </a:endParaRPr>
          </a:p>
          <a:p>
            <a:pPr marL="808038" lvl="1" indent="-180975" algn="just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  <a:buBlip>
                <a:blip r:embed="rId5"/>
              </a:buBlip>
            </a:pPr>
            <a:r>
              <a:rPr lang="en-US" sz="1800" dirty="0" smtClean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Different SPS models provide quite different results. BC03 models provide best results at SHARDS resolution (i.e., they seem to reproduce the rest-frame UV/optical better).</a:t>
            </a:r>
            <a:endParaRPr lang="en-US" sz="1800" dirty="0" smtClean="0">
              <a:solidFill>
                <a:srgbClr val="0000FF"/>
              </a:solidFill>
              <a:uFill>
                <a:solidFill>
                  <a:srgbClr val="FF0000"/>
                </a:solidFill>
              </a:uFill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6270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0" y="5004000"/>
            <a:ext cx="2393705" cy="1795279"/>
          </a:xfrm>
          <a:prstGeom prst="rect">
            <a:avLst/>
          </a:prstGeom>
          <a:ln w="88900" cmpd="sng">
            <a:solidFill>
              <a:srgbClr val="FF0000"/>
            </a:solidFill>
          </a:ln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0000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</a:rPr>
              <a:t>F</a:t>
            </a:r>
            <a:r>
              <a:rPr lang="en-US" sz="3600" dirty="0" smtClean="0">
                <a:solidFill>
                  <a:srgbClr val="FF0000"/>
                </a:solidFill>
              </a:rPr>
              <a:t>ormation of massive early-type galaxies</a:t>
            </a:r>
            <a:endParaRPr lang="es-ES" sz="3600" i="1" dirty="0">
              <a:solidFill>
                <a:srgbClr val="FF0000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 bwMode="auto">
          <a:xfrm>
            <a:off x="108000" y="533400"/>
            <a:ext cx="8928000" cy="2267855"/>
          </a:xfrm>
          <a:prstGeom prst="roundRect">
            <a:avLst/>
          </a:prstGeom>
          <a:solidFill>
            <a:srgbClr val="FFFFFF"/>
          </a:solidFill>
          <a:ln w="53975" cap="sq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0" rIns="7200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</a:pPr>
            <a:r>
              <a:rPr lang="es-ES_tradnl" sz="1800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2-STAGE FORMATION SCENARIO FOR MASSIVE </a:t>
            </a:r>
            <a:r>
              <a:rPr lang="es-ES_tradnl" sz="1800" dirty="0" err="1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ETGs</a:t>
            </a:r>
            <a:endParaRPr lang="es-ES_tradnl" sz="1800" dirty="0">
              <a:solidFill>
                <a:srgbClr val="FF0000"/>
              </a:solidFill>
              <a:uFill>
                <a:solidFill>
                  <a:srgbClr val="FF0000"/>
                </a:solidFill>
              </a:uFill>
            </a:endParaRPr>
          </a:p>
          <a:p>
            <a:pPr marL="177800" indent="-177800" algn="just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  <a:buBlip>
                <a:blip r:embed="rId4"/>
              </a:buBlip>
            </a:pPr>
            <a:r>
              <a:rPr lang="es-ES_tradnl" sz="1800" dirty="0" err="1">
                <a:solidFill>
                  <a:srgbClr val="FF33CC"/>
                </a:solidFill>
              </a:rPr>
              <a:t>Early</a:t>
            </a:r>
            <a:r>
              <a:rPr lang="es-ES_tradnl" sz="1800" dirty="0">
                <a:solidFill>
                  <a:srgbClr val="FF33CC"/>
                </a:solidFill>
              </a:rPr>
              <a:t> </a:t>
            </a:r>
            <a:r>
              <a:rPr lang="es-ES_tradnl" sz="1800" dirty="0" err="1" smtClean="0">
                <a:solidFill>
                  <a:srgbClr val="FF33CC"/>
                </a:solidFill>
              </a:rPr>
              <a:t>phase</a:t>
            </a:r>
            <a:r>
              <a:rPr lang="es-ES_tradnl" sz="1800" dirty="0">
                <a:solidFill>
                  <a:srgbClr val="FF33CC"/>
                </a:solidFill>
              </a:rPr>
              <a:t> </a:t>
            </a:r>
            <a:r>
              <a:rPr lang="es-ES_tradnl" sz="1800" dirty="0" smtClean="0">
                <a:solidFill>
                  <a:srgbClr val="FF33CC"/>
                </a:solidFill>
              </a:rPr>
              <a:t>(</a:t>
            </a:r>
            <a:r>
              <a:rPr lang="es-ES_tradnl" sz="1800" i="1" dirty="0" smtClean="0">
                <a:solidFill>
                  <a:srgbClr val="FF33CC"/>
                </a:solidFill>
              </a:rPr>
              <a:t>in situ</a:t>
            </a:r>
            <a:r>
              <a:rPr lang="es-ES_tradnl" sz="1800" dirty="0" smtClean="0">
                <a:solidFill>
                  <a:srgbClr val="FF33CC"/>
                </a:solidFill>
              </a:rPr>
              <a:t>?) </a:t>
            </a:r>
            <a:r>
              <a:rPr lang="en-GB" sz="1800" dirty="0">
                <a:solidFill>
                  <a:srgbClr val="000000"/>
                </a:solidFill>
              </a:rPr>
              <a:t>dominated by a short-lived and intense burst of star formation at z&gt;2, creating a massive, dense core (from </a:t>
            </a:r>
            <a:r>
              <a:rPr lang="en-GB" sz="1800" dirty="0" smtClean="0">
                <a:solidFill>
                  <a:srgbClr val="000000"/>
                </a:solidFill>
              </a:rPr>
              <a:t>early </a:t>
            </a:r>
            <a:r>
              <a:rPr lang="en-GB" sz="1800" dirty="0">
                <a:solidFill>
                  <a:srgbClr val="000000"/>
                </a:solidFill>
              </a:rPr>
              <a:t>gas-rich </a:t>
            </a:r>
            <a:r>
              <a:rPr lang="en-GB" sz="1800" dirty="0" smtClean="0">
                <a:solidFill>
                  <a:srgbClr val="000000"/>
                </a:solidFill>
              </a:rPr>
              <a:t>mergers, </a:t>
            </a:r>
            <a:r>
              <a:rPr lang="en-GB" sz="1800" dirty="0">
                <a:solidFill>
                  <a:srgbClr val="000000"/>
                </a:solidFill>
              </a:rPr>
              <a:t>disc instabilities, cold accretion). </a:t>
            </a:r>
            <a:r>
              <a:rPr lang="en-GB" sz="1800" dirty="0" smtClean="0">
                <a:solidFill>
                  <a:srgbClr val="000000"/>
                </a:solidFill>
              </a:rPr>
              <a:t>Good fraction of total mass already in place by z~2.</a:t>
            </a:r>
          </a:p>
          <a:p>
            <a:pPr marL="177800" indent="-177800" algn="just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  <a:buBlip>
                <a:blip r:embed="rId4"/>
              </a:buBlip>
            </a:pPr>
            <a:r>
              <a:rPr lang="en-GB" sz="1800" dirty="0" smtClean="0">
                <a:solidFill>
                  <a:srgbClr val="FF33CC"/>
                </a:solidFill>
              </a:rPr>
              <a:t>Late phase (</a:t>
            </a:r>
            <a:r>
              <a:rPr lang="en-GB" sz="1800" i="1" dirty="0" smtClean="0">
                <a:solidFill>
                  <a:srgbClr val="FF33CC"/>
                </a:solidFill>
              </a:rPr>
              <a:t>ex situ?</a:t>
            </a:r>
            <a:r>
              <a:rPr lang="en-GB" sz="1800" dirty="0" smtClean="0">
                <a:solidFill>
                  <a:srgbClr val="FF33CC"/>
                </a:solidFill>
              </a:rPr>
              <a:t>) </a:t>
            </a:r>
            <a:r>
              <a:rPr lang="en-GB" sz="1800" dirty="0">
                <a:solidFill>
                  <a:srgbClr val="000000"/>
                </a:solidFill>
              </a:rPr>
              <a:t>increasing size, decreasing </a:t>
            </a:r>
            <a:r>
              <a:rPr lang="en-GB" sz="1800" dirty="0" smtClean="0">
                <a:solidFill>
                  <a:srgbClr val="000000"/>
                </a:solidFill>
              </a:rPr>
              <a:t>density and maybe affecting average age (not much, ETGs are typically old).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 bwMode="auto">
          <a:xfrm>
            <a:off x="108000" y="2895600"/>
            <a:ext cx="8928000" cy="1041987"/>
          </a:xfrm>
          <a:prstGeom prst="roundRect">
            <a:avLst/>
          </a:prstGeom>
          <a:solidFill>
            <a:srgbClr val="FFFF00"/>
          </a:solidFill>
          <a:ln w="53975" cap="sq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0" rIns="7200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</a:pPr>
            <a:r>
              <a:rPr lang="es-ES_tradnl" sz="1800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STAGE 1: </a:t>
            </a:r>
            <a:r>
              <a:rPr lang="es-ES_tradnl" sz="1800" dirty="0" err="1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creation</a:t>
            </a:r>
            <a:r>
              <a:rPr lang="es-ES_tradnl" sz="1800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 of a </a:t>
            </a:r>
            <a:r>
              <a:rPr lang="es-ES_tradnl" sz="1800" dirty="0" err="1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massive</a:t>
            </a:r>
            <a:r>
              <a:rPr lang="es-ES_tradnl" sz="1800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 dense </a:t>
            </a:r>
            <a:r>
              <a:rPr lang="es-ES_tradnl" sz="1800" dirty="0" err="1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core</a:t>
            </a:r>
            <a:r>
              <a:rPr lang="es-ES_tradnl" sz="1800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 at z&gt;2 </a:t>
            </a:r>
            <a:r>
              <a:rPr lang="es-ES_tradnl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</a:rPr>
              <a:t>(SHARDS </a:t>
            </a:r>
            <a:r>
              <a:rPr lang="es-ES_tradnl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</a:rPr>
              <a:t>view</a:t>
            </a:r>
            <a:r>
              <a:rPr lang="es-ES_tradnl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</a:rPr>
              <a:t>)</a:t>
            </a:r>
            <a:endParaRPr lang="es-ES_tradnl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0000"/>
                </a:solidFill>
              </a:uFill>
            </a:endParaRPr>
          </a:p>
          <a:p>
            <a:pPr marL="177800" indent="-177800" algn="just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  <a:buBlip>
                <a:blip r:embed="rId4"/>
              </a:buBlip>
            </a:pPr>
            <a:r>
              <a:rPr lang="es-ES_tradnl" sz="1800" dirty="0" err="1" smtClean="0">
                <a:solidFill>
                  <a:srgbClr val="000000"/>
                </a:solidFill>
              </a:rPr>
              <a:t>SFHs</a:t>
            </a:r>
            <a:r>
              <a:rPr lang="es-ES_tradnl" sz="1800" dirty="0" smtClean="0">
                <a:solidFill>
                  <a:srgbClr val="000000"/>
                </a:solidFill>
              </a:rPr>
              <a:t> of z~1 compact </a:t>
            </a:r>
            <a:r>
              <a:rPr lang="es-ES_tradnl" sz="1800" dirty="0" err="1" smtClean="0">
                <a:solidFill>
                  <a:srgbClr val="000000"/>
                </a:solidFill>
              </a:rPr>
              <a:t>dead</a:t>
            </a:r>
            <a:r>
              <a:rPr lang="es-ES_tradnl" sz="1800" dirty="0" smtClean="0">
                <a:solidFill>
                  <a:srgbClr val="000000"/>
                </a:solidFill>
              </a:rPr>
              <a:t> </a:t>
            </a:r>
            <a:r>
              <a:rPr lang="es-ES_tradnl" sz="1800" dirty="0" err="1" smtClean="0">
                <a:solidFill>
                  <a:srgbClr val="000000"/>
                </a:solidFill>
              </a:rPr>
              <a:t>massive</a:t>
            </a:r>
            <a:r>
              <a:rPr lang="es-ES_tradnl" sz="1800" dirty="0" smtClean="0">
                <a:solidFill>
                  <a:srgbClr val="000000"/>
                </a:solidFill>
              </a:rPr>
              <a:t> </a:t>
            </a:r>
            <a:r>
              <a:rPr lang="es-ES_tradnl" sz="1800" dirty="0" err="1" smtClean="0">
                <a:solidFill>
                  <a:srgbClr val="000000"/>
                </a:solidFill>
              </a:rPr>
              <a:t>galaxies</a:t>
            </a:r>
            <a:r>
              <a:rPr lang="es-ES_tradnl" sz="1800" dirty="0" smtClean="0">
                <a:solidFill>
                  <a:srgbClr val="000000"/>
                </a:solidFill>
              </a:rPr>
              <a:t> (P-G+ 2013).</a:t>
            </a:r>
          </a:p>
          <a:p>
            <a:pPr marL="177800" indent="-177800" algn="just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  <a:buBlip>
                <a:blip r:embed="rId4"/>
              </a:buBlip>
            </a:pPr>
            <a:r>
              <a:rPr lang="es-ES_tradnl" sz="1800" dirty="0" err="1" smtClean="0">
                <a:solidFill>
                  <a:srgbClr val="000000"/>
                </a:solidFill>
              </a:rPr>
              <a:t>Progenitors</a:t>
            </a:r>
            <a:r>
              <a:rPr lang="es-ES_tradnl" sz="1800" dirty="0" smtClean="0">
                <a:solidFill>
                  <a:srgbClr val="000000"/>
                </a:solidFill>
              </a:rPr>
              <a:t> of </a:t>
            </a:r>
            <a:r>
              <a:rPr lang="es-ES_tradnl" sz="1800" dirty="0" err="1" smtClean="0">
                <a:solidFill>
                  <a:srgbClr val="000000"/>
                </a:solidFill>
              </a:rPr>
              <a:t>those</a:t>
            </a:r>
            <a:r>
              <a:rPr lang="es-ES_tradnl" sz="1800" dirty="0" smtClean="0">
                <a:solidFill>
                  <a:srgbClr val="000000"/>
                </a:solidFill>
              </a:rPr>
              <a:t> compact </a:t>
            </a:r>
            <a:r>
              <a:rPr lang="es-ES_tradnl" sz="1800" dirty="0" err="1" smtClean="0">
                <a:solidFill>
                  <a:srgbClr val="000000"/>
                </a:solidFill>
              </a:rPr>
              <a:t>DMGs</a:t>
            </a:r>
            <a:r>
              <a:rPr lang="es-ES_tradnl" sz="1800" dirty="0" smtClean="0">
                <a:solidFill>
                  <a:srgbClr val="000000"/>
                </a:solidFill>
              </a:rPr>
              <a:t> (Barro, Faber, P-G+ 2013).</a:t>
            </a:r>
            <a:endParaRPr lang="es-ES_tradnl" sz="1800" dirty="0">
              <a:solidFill>
                <a:srgbClr val="0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04" y="4343400"/>
            <a:ext cx="2309296" cy="23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750"/>
          <a:stretch/>
        </p:blipFill>
        <p:spPr bwMode="auto">
          <a:xfrm>
            <a:off x="3200400" y="4343400"/>
            <a:ext cx="2306181" cy="23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68000" y="914400"/>
            <a:ext cx="8424000" cy="1200329"/>
          </a:xfrm>
          <a:prstGeom prst="rect">
            <a:avLst/>
          </a:prstGeom>
          <a:solidFill>
            <a:srgbClr val="FFFFFF"/>
          </a:solidFill>
        </p:spPr>
        <p:txBody>
          <a:bodyPr wrap="square" lIns="0" rtlCol="0">
            <a:spAutoFit/>
          </a:bodyPr>
          <a:lstStyle/>
          <a:p>
            <a:pPr algn="just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</a:pPr>
            <a:r>
              <a:rPr lang="es-ES_tradnl" sz="1800" dirty="0" err="1" smtClean="0">
                <a:solidFill>
                  <a:srgbClr val="FF33CC"/>
                </a:solidFill>
              </a:rPr>
              <a:t>Early</a:t>
            </a:r>
            <a:r>
              <a:rPr lang="es-ES_tradnl" sz="1800" dirty="0" smtClean="0">
                <a:solidFill>
                  <a:srgbClr val="FF33CC"/>
                </a:solidFill>
              </a:rPr>
              <a:t> </a:t>
            </a:r>
            <a:r>
              <a:rPr lang="es-ES_tradnl" sz="1800" dirty="0" err="1">
                <a:solidFill>
                  <a:srgbClr val="FF33CC"/>
                </a:solidFill>
              </a:rPr>
              <a:t>phase</a:t>
            </a:r>
            <a:r>
              <a:rPr lang="es-ES_tradnl" sz="1800" dirty="0">
                <a:solidFill>
                  <a:srgbClr val="FF33CC"/>
                </a:solidFill>
              </a:rPr>
              <a:t> (</a:t>
            </a:r>
            <a:r>
              <a:rPr lang="es-ES_tradnl" sz="1800" i="1" dirty="0">
                <a:solidFill>
                  <a:srgbClr val="FF33CC"/>
                </a:solidFill>
              </a:rPr>
              <a:t>in situ</a:t>
            </a:r>
            <a:r>
              <a:rPr lang="es-ES_tradnl" sz="1800" dirty="0">
                <a:solidFill>
                  <a:srgbClr val="FF33CC"/>
                </a:solidFill>
              </a:rPr>
              <a:t>?) </a:t>
            </a:r>
            <a:r>
              <a:rPr lang="en-GB" sz="1800" dirty="0">
                <a:solidFill>
                  <a:srgbClr val="000000"/>
                </a:solidFill>
              </a:rPr>
              <a:t>dominated by a short-lived and intense burst of star formation at z&gt;2, creating a massive, dense core (from early gas-rich mergers, disc instabilities, cold accretion). Good fraction of total mass already in place by z~2.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468000" y="915600"/>
            <a:ext cx="8424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lIns="0" rtlCol="0">
            <a:spAutoFit/>
          </a:bodyPr>
          <a:lstStyle/>
          <a:p>
            <a:pPr algn="just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</a:pPr>
            <a:r>
              <a:rPr lang="es-ES_tradnl" sz="1800" dirty="0" err="1" smtClean="0">
                <a:solidFill>
                  <a:srgbClr val="FF33CC"/>
                </a:solidFill>
              </a:rPr>
              <a:t>Early</a:t>
            </a:r>
            <a:r>
              <a:rPr lang="es-ES_tradnl" sz="1800" dirty="0" smtClean="0">
                <a:solidFill>
                  <a:srgbClr val="FF33CC"/>
                </a:solidFill>
              </a:rPr>
              <a:t> </a:t>
            </a:r>
            <a:r>
              <a:rPr lang="es-ES_tradnl" sz="1800" dirty="0" err="1">
                <a:solidFill>
                  <a:srgbClr val="FF33CC"/>
                </a:solidFill>
              </a:rPr>
              <a:t>phase</a:t>
            </a:r>
            <a:r>
              <a:rPr lang="es-ES_tradnl" sz="1800" dirty="0">
                <a:solidFill>
                  <a:srgbClr val="FF33CC"/>
                </a:solidFill>
              </a:rPr>
              <a:t> (</a:t>
            </a:r>
            <a:r>
              <a:rPr lang="es-ES_tradnl" sz="1800" i="1" dirty="0">
                <a:solidFill>
                  <a:srgbClr val="FF33CC"/>
                </a:solidFill>
              </a:rPr>
              <a:t>in situ</a:t>
            </a:r>
            <a:r>
              <a:rPr lang="es-ES_tradnl" sz="1800" dirty="0">
                <a:solidFill>
                  <a:srgbClr val="FF33CC"/>
                </a:solidFill>
              </a:rPr>
              <a:t>?) </a:t>
            </a:r>
            <a:r>
              <a:rPr lang="en-GB" sz="1800" dirty="0">
                <a:solidFill>
                  <a:srgbClr val="000000"/>
                </a:solidFill>
              </a:rPr>
              <a:t>dominated by a short-lived and intense burst of star formation at z&gt;2, creating a massive, dense core (from early gas-rich mergers, disc instabilities, cold accretion). Good fraction of total mass already in place by z~2.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685800" y="4334243"/>
            <a:ext cx="999512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50" dirty="0" smtClean="0"/>
              <a:t>z=1.2420</a:t>
            </a:r>
            <a:endParaRPr lang="es-ES_tradnl" sz="105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124200" y="4343400"/>
            <a:ext cx="914400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50" dirty="0" smtClean="0"/>
              <a:t>z=2.44</a:t>
            </a:r>
            <a:endParaRPr lang="es-ES_tradnl" sz="1050" dirty="0"/>
          </a:p>
        </p:txBody>
      </p:sp>
      <p:pic>
        <p:nvPicPr>
          <p:cNvPr id="1027" name="Picture 3" descr="C:\Users\Pablo\Desktop\800px-Prehistoric_pottery_shards,_Sierra_Leon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497" y="3960000"/>
            <a:ext cx="118983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071" y="3960000"/>
            <a:ext cx="97908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11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9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11482" y="0"/>
            <a:ext cx="9144000" cy="457200"/>
          </a:xfrm>
        </p:spPr>
        <p:txBody>
          <a:bodyPr lIns="36000" rIns="36000"/>
          <a:lstStyle/>
          <a:p>
            <a:r>
              <a:rPr lang="es-ES_tradnl" dirty="0" err="1">
                <a:solidFill>
                  <a:srgbClr val="FF0000"/>
                </a:solidFill>
              </a:rPr>
              <a:t>H</a:t>
            </a:r>
            <a:r>
              <a:rPr lang="es-ES_tradnl" dirty="0" err="1" smtClean="0">
                <a:solidFill>
                  <a:srgbClr val="FF0000"/>
                </a:solidFill>
              </a:rPr>
              <a:t>ow</a:t>
            </a:r>
            <a:r>
              <a:rPr lang="es-ES_tradnl" dirty="0" smtClean="0">
                <a:solidFill>
                  <a:srgbClr val="FF0000"/>
                </a:solidFill>
              </a:rPr>
              <a:t> are z&gt;1 </a:t>
            </a:r>
            <a:r>
              <a:rPr lang="es-ES_tradnl" dirty="0" err="1" smtClean="0">
                <a:solidFill>
                  <a:srgbClr val="FF0000"/>
                </a:solidFill>
              </a:rPr>
              <a:t>red&amp;dead</a:t>
            </a:r>
            <a:r>
              <a:rPr lang="es-ES_tradnl" dirty="0" smtClean="0">
                <a:solidFill>
                  <a:srgbClr val="FF0000"/>
                </a:solidFill>
              </a:rPr>
              <a:t> </a:t>
            </a:r>
            <a:r>
              <a:rPr lang="es-ES_tradnl" dirty="0" err="1" smtClean="0">
                <a:solidFill>
                  <a:srgbClr val="FF0000"/>
                </a:solidFill>
              </a:rPr>
              <a:t>galaxies</a:t>
            </a:r>
            <a:r>
              <a:rPr lang="es-ES_tradnl" dirty="0" smtClean="0">
                <a:solidFill>
                  <a:srgbClr val="FF0000"/>
                </a:solidFill>
              </a:rPr>
              <a:t> </a:t>
            </a:r>
            <a:r>
              <a:rPr lang="es-ES_tradnl" dirty="0" err="1" smtClean="0">
                <a:solidFill>
                  <a:srgbClr val="FF0000"/>
                </a:solidFill>
              </a:rPr>
              <a:t>formed</a:t>
            </a:r>
            <a:r>
              <a:rPr lang="es-ES_tradnl" dirty="0" smtClean="0">
                <a:solidFill>
                  <a:srgbClr val="FF0000"/>
                </a:solidFill>
              </a:rPr>
              <a:t>?</a:t>
            </a:r>
            <a:endParaRPr lang="es-ES" i="1" dirty="0">
              <a:solidFill>
                <a:srgbClr val="FF0000"/>
              </a:solidFill>
            </a:endParaRPr>
          </a:p>
        </p:txBody>
      </p:sp>
      <p:sp>
        <p:nvSpPr>
          <p:cNvPr id="2" name="1 Rectángulo redondeado"/>
          <p:cNvSpPr/>
          <p:nvPr/>
        </p:nvSpPr>
        <p:spPr bwMode="auto">
          <a:xfrm>
            <a:off x="108000" y="576000"/>
            <a:ext cx="8928000" cy="1716215"/>
          </a:xfrm>
          <a:prstGeom prst="roundRect">
            <a:avLst/>
          </a:prstGeom>
          <a:solidFill>
            <a:srgbClr val="FFFFFF"/>
          </a:solidFill>
          <a:ln w="53975" cap="sq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0" rIns="7200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</a:pPr>
            <a:r>
              <a:rPr lang="es-ES_tradnl" sz="1800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STELLAR POPULATIONS IN z&gt;1 </a:t>
            </a:r>
            <a:r>
              <a:rPr lang="es-ES_tradnl" sz="180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MASSIVE GALAXIES</a:t>
            </a:r>
          </a:p>
          <a:p>
            <a:pPr marL="177800" indent="-177800" algn="just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  <a:buBlip>
                <a:blip r:embed="rId3"/>
              </a:buBlip>
            </a:pPr>
            <a:r>
              <a:rPr lang="en-US" sz="1800" dirty="0" smtClean="0">
                <a:solidFill>
                  <a:srgbClr val="000000"/>
                </a:solidFill>
              </a:rPr>
              <a:t>Stellar mass estimates based on SED fitting seem OK now (they behave well). Now we need to move on and determine…</a:t>
            </a:r>
          </a:p>
          <a:p>
            <a:pPr marL="742950" lvl="1" indent="-114300" algn="just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  <a:buBlip>
                <a:blip r:embed="rId4"/>
              </a:buBlip>
            </a:pPr>
            <a:r>
              <a:rPr lang="en-US" sz="1800" dirty="0" smtClean="0">
                <a:solidFill>
                  <a:srgbClr val="000000"/>
                </a:solidFill>
              </a:rPr>
              <a:t>What are their </a:t>
            </a:r>
            <a:r>
              <a:rPr lang="en-US" sz="1800" dirty="0">
                <a:solidFill>
                  <a:srgbClr val="FF33CC"/>
                </a:solidFill>
              </a:rPr>
              <a:t>ages (i.e</a:t>
            </a:r>
            <a:r>
              <a:rPr lang="en-US" sz="1800" dirty="0" smtClean="0">
                <a:solidFill>
                  <a:srgbClr val="FF33CC"/>
                </a:solidFill>
              </a:rPr>
              <a:t>., clock the </a:t>
            </a:r>
            <a:r>
              <a:rPr lang="en-US" sz="1800" i="1" dirty="0">
                <a:solidFill>
                  <a:srgbClr val="FF33CC"/>
                </a:solidFill>
              </a:rPr>
              <a:t>in situ </a:t>
            </a:r>
            <a:r>
              <a:rPr lang="en-US" sz="1800" dirty="0">
                <a:solidFill>
                  <a:srgbClr val="FF33CC"/>
                </a:solidFill>
              </a:rPr>
              <a:t>stage)</a:t>
            </a:r>
            <a:r>
              <a:rPr lang="en-US" sz="1800" dirty="0" smtClean="0">
                <a:solidFill>
                  <a:srgbClr val="000000"/>
                </a:solidFill>
              </a:rPr>
              <a:t>?</a:t>
            </a:r>
          </a:p>
          <a:p>
            <a:pPr marL="742950" lvl="1" indent="-114300" algn="just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  <a:buBlip>
                <a:blip r:embed="rId4"/>
              </a:buBlip>
            </a:pPr>
            <a:r>
              <a:rPr lang="en-US" sz="1800" dirty="0" smtClean="0">
                <a:solidFill>
                  <a:srgbClr val="000000"/>
                </a:solidFill>
              </a:rPr>
              <a:t>More generally, how are their </a:t>
            </a:r>
            <a:r>
              <a:rPr lang="en-US" sz="1800" dirty="0" smtClean="0">
                <a:solidFill>
                  <a:srgbClr val="FF33CC"/>
                </a:solidFill>
              </a:rPr>
              <a:t>SFHs</a:t>
            </a:r>
            <a:r>
              <a:rPr lang="en-US" sz="1800" dirty="0" smtClean="0">
                <a:solidFill>
                  <a:srgbClr val="000000"/>
                </a:solidFill>
              </a:rPr>
              <a:t>? (and also Z, A</a:t>
            </a:r>
            <a:r>
              <a:rPr lang="en-US" sz="1800" baseline="-25000" dirty="0" smtClean="0">
                <a:solidFill>
                  <a:srgbClr val="000000"/>
                </a:solidFill>
              </a:rPr>
              <a:t>V,…</a:t>
            </a:r>
            <a:r>
              <a:rPr lang="en-US" sz="1800" dirty="0" smtClean="0">
                <a:solidFill>
                  <a:srgbClr val="000000"/>
                </a:solidFill>
              </a:rPr>
              <a:t>)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 bwMode="auto">
          <a:xfrm>
            <a:off x="108000" y="2456437"/>
            <a:ext cx="8928000" cy="1654921"/>
          </a:xfrm>
          <a:prstGeom prst="roundRect">
            <a:avLst/>
          </a:prstGeom>
          <a:solidFill>
            <a:srgbClr val="FFFFFF"/>
          </a:solidFill>
          <a:ln w="53975" cap="sq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0" rIns="7200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</a:pPr>
            <a:r>
              <a:rPr lang="es-ES_tradnl" sz="180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TECHNICAL  ISSUES</a:t>
            </a:r>
          </a:p>
          <a:p>
            <a:pPr marL="177800" indent="-177800" algn="just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  <a:buBlip>
                <a:blip r:embed="rId3"/>
              </a:buBlip>
            </a:pPr>
            <a:r>
              <a:rPr lang="es-ES_tradnl" sz="1800" dirty="0" smtClean="0">
                <a:solidFill>
                  <a:srgbClr val="000000"/>
                </a:solidFill>
              </a:rPr>
              <a:t>Can </a:t>
            </a:r>
            <a:r>
              <a:rPr lang="es-ES_tradnl" sz="1800" dirty="0" err="1">
                <a:solidFill>
                  <a:srgbClr val="000000"/>
                </a:solidFill>
              </a:rPr>
              <a:t>we</a:t>
            </a:r>
            <a:r>
              <a:rPr lang="es-ES_tradnl" sz="1800" dirty="0">
                <a:solidFill>
                  <a:srgbClr val="000000"/>
                </a:solidFill>
              </a:rPr>
              <a:t> trust </a:t>
            </a:r>
            <a:r>
              <a:rPr lang="es-ES_tradnl" sz="1800" dirty="0" smtClean="0">
                <a:solidFill>
                  <a:srgbClr val="000000"/>
                </a:solidFill>
              </a:rPr>
              <a:t>“</a:t>
            </a:r>
            <a:r>
              <a:rPr lang="es-ES_tradnl" sz="1800" dirty="0" err="1" smtClean="0">
                <a:solidFill>
                  <a:srgbClr val="000000"/>
                </a:solidFill>
              </a:rPr>
              <a:t>classical</a:t>
            </a:r>
            <a:r>
              <a:rPr lang="es-ES_tradnl" sz="1800" dirty="0" smtClean="0">
                <a:solidFill>
                  <a:srgbClr val="000000"/>
                </a:solidFill>
              </a:rPr>
              <a:t>” </a:t>
            </a:r>
            <a:r>
              <a:rPr lang="es-ES_tradnl" sz="1800" dirty="0">
                <a:solidFill>
                  <a:srgbClr val="000000"/>
                </a:solidFill>
              </a:rPr>
              <a:t>SED </a:t>
            </a:r>
            <a:r>
              <a:rPr lang="es-ES_tradnl" sz="1800" dirty="0" err="1">
                <a:solidFill>
                  <a:srgbClr val="000000"/>
                </a:solidFill>
              </a:rPr>
              <a:t>fitting</a:t>
            </a:r>
            <a:r>
              <a:rPr lang="es-ES_tradnl" sz="1800" dirty="0">
                <a:solidFill>
                  <a:srgbClr val="000000"/>
                </a:solidFill>
              </a:rPr>
              <a:t> (i.e., </a:t>
            </a:r>
            <a:r>
              <a:rPr lang="es-ES_tradnl" sz="1800" dirty="0" err="1">
                <a:solidFill>
                  <a:srgbClr val="000000"/>
                </a:solidFill>
              </a:rPr>
              <a:t>fits</a:t>
            </a:r>
            <a:r>
              <a:rPr lang="es-ES_tradnl" sz="1800" dirty="0">
                <a:solidFill>
                  <a:srgbClr val="000000"/>
                </a:solidFill>
              </a:rPr>
              <a:t> </a:t>
            </a:r>
            <a:r>
              <a:rPr lang="es-ES_tradnl" sz="1800" dirty="0" err="1">
                <a:solidFill>
                  <a:srgbClr val="000000"/>
                </a:solidFill>
              </a:rPr>
              <a:t>to</a:t>
            </a:r>
            <a:r>
              <a:rPr lang="es-ES_tradnl" sz="1800" dirty="0">
                <a:solidFill>
                  <a:srgbClr val="000000"/>
                </a:solidFill>
              </a:rPr>
              <a:t> </a:t>
            </a:r>
            <a:r>
              <a:rPr lang="es-ES_tradnl" sz="1800" dirty="0" err="1">
                <a:solidFill>
                  <a:srgbClr val="000000"/>
                </a:solidFill>
              </a:rPr>
              <a:t>broad</a:t>
            </a:r>
            <a:r>
              <a:rPr lang="es-ES_tradnl" sz="1800" dirty="0">
                <a:solidFill>
                  <a:srgbClr val="000000"/>
                </a:solidFill>
              </a:rPr>
              <a:t>-band data) </a:t>
            </a:r>
            <a:r>
              <a:rPr lang="es-ES_tradnl" sz="1800" dirty="0" err="1" smtClean="0">
                <a:solidFill>
                  <a:srgbClr val="000000"/>
                </a:solidFill>
              </a:rPr>
              <a:t>results</a:t>
            </a:r>
            <a:r>
              <a:rPr lang="es-ES_tradnl" sz="1800" dirty="0" smtClean="0">
                <a:solidFill>
                  <a:srgbClr val="000000"/>
                </a:solidFill>
              </a:rPr>
              <a:t> in </a:t>
            </a:r>
            <a:r>
              <a:rPr lang="es-ES_tradnl" sz="1800" dirty="0" err="1">
                <a:solidFill>
                  <a:srgbClr val="000000"/>
                </a:solidFill>
              </a:rPr>
              <a:t>terms</a:t>
            </a:r>
            <a:r>
              <a:rPr lang="es-ES_tradnl" sz="1800" dirty="0">
                <a:solidFill>
                  <a:srgbClr val="000000"/>
                </a:solidFill>
              </a:rPr>
              <a:t> of </a:t>
            </a:r>
            <a:r>
              <a:rPr lang="es-ES_tradnl" sz="1800" dirty="0" err="1" smtClean="0">
                <a:solidFill>
                  <a:srgbClr val="000000"/>
                </a:solidFill>
              </a:rPr>
              <a:t>mass</a:t>
            </a:r>
            <a:r>
              <a:rPr lang="es-ES_tradnl" sz="1800" dirty="0" smtClean="0">
                <a:solidFill>
                  <a:srgbClr val="000000"/>
                </a:solidFill>
              </a:rPr>
              <a:t>, SFR, </a:t>
            </a:r>
            <a:r>
              <a:rPr lang="es-ES_tradnl" sz="1800" dirty="0" err="1" smtClean="0">
                <a:solidFill>
                  <a:srgbClr val="000000"/>
                </a:solidFill>
              </a:rPr>
              <a:t>timescale</a:t>
            </a:r>
            <a:r>
              <a:rPr lang="es-ES_tradnl" sz="1800" dirty="0" smtClean="0">
                <a:solidFill>
                  <a:srgbClr val="000000"/>
                </a:solidFill>
              </a:rPr>
              <a:t>/</a:t>
            </a:r>
            <a:r>
              <a:rPr lang="es-ES_tradnl" sz="1800" dirty="0" err="1" smtClean="0">
                <a:solidFill>
                  <a:srgbClr val="000000"/>
                </a:solidFill>
              </a:rPr>
              <a:t>duty-cycle</a:t>
            </a:r>
            <a:r>
              <a:rPr lang="es-ES_tradnl" sz="1800" dirty="0" smtClean="0">
                <a:solidFill>
                  <a:srgbClr val="000000"/>
                </a:solidFill>
              </a:rPr>
              <a:t>, </a:t>
            </a:r>
            <a:r>
              <a:rPr lang="es-ES_tradnl" sz="1800" dirty="0" err="1" smtClean="0">
                <a:solidFill>
                  <a:srgbClr val="000000"/>
                </a:solidFill>
              </a:rPr>
              <a:t>age</a:t>
            </a:r>
            <a:r>
              <a:rPr lang="es-ES_tradnl" sz="1800" dirty="0" smtClean="0">
                <a:solidFill>
                  <a:srgbClr val="000000"/>
                </a:solidFill>
              </a:rPr>
              <a:t>,…?</a:t>
            </a:r>
            <a:endParaRPr lang="es-ES_tradnl" sz="1800" dirty="0">
              <a:solidFill>
                <a:srgbClr val="000000"/>
              </a:solidFill>
            </a:endParaRPr>
          </a:p>
          <a:p>
            <a:pPr marL="177800" indent="-177800" algn="just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  <a:buBlip>
                <a:blip r:embed="rId3"/>
              </a:buBlip>
            </a:pPr>
            <a:r>
              <a:rPr lang="es-ES_tradnl" sz="1800" dirty="0" smtClean="0">
                <a:solidFill>
                  <a:srgbClr val="000000"/>
                </a:solidFill>
              </a:rPr>
              <a:t>Do </a:t>
            </a:r>
            <a:r>
              <a:rPr lang="es-ES_tradnl" sz="1800" dirty="0" err="1">
                <a:solidFill>
                  <a:srgbClr val="000000"/>
                </a:solidFill>
              </a:rPr>
              <a:t>we</a:t>
            </a:r>
            <a:r>
              <a:rPr lang="es-ES_tradnl" sz="1800" dirty="0">
                <a:solidFill>
                  <a:srgbClr val="000000"/>
                </a:solidFill>
              </a:rPr>
              <a:t> </a:t>
            </a:r>
            <a:r>
              <a:rPr lang="es-ES_tradnl" sz="1800" dirty="0" err="1">
                <a:solidFill>
                  <a:srgbClr val="000000"/>
                </a:solidFill>
              </a:rPr>
              <a:t>have</a:t>
            </a:r>
            <a:r>
              <a:rPr lang="es-ES_tradnl" sz="1800" dirty="0">
                <a:solidFill>
                  <a:srgbClr val="000000"/>
                </a:solidFill>
              </a:rPr>
              <a:t> </a:t>
            </a:r>
            <a:r>
              <a:rPr lang="es-ES_tradnl" sz="1800" dirty="0" err="1">
                <a:solidFill>
                  <a:srgbClr val="000000"/>
                </a:solidFill>
              </a:rPr>
              <a:t>all</a:t>
            </a:r>
            <a:r>
              <a:rPr lang="es-ES_tradnl" sz="1800" dirty="0">
                <a:solidFill>
                  <a:srgbClr val="000000"/>
                </a:solidFill>
              </a:rPr>
              <a:t> </a:t>
            </a:r>
            <a:r>
              <a:rPr lang="es-ES_tradnl" sz="1800" dirty="0" err="1">
                <a:solidFill>
                  <a:srgbClr val="FF33CC"/>
                </a:solidFill>
              </a:rPr>
              <a:t>degeneracies</a:t>
            </a:r>
            <a:r>
              <a:rPr lang="es-ES_tradnl" sz="1800" dirty="0">
                <a:solidFill>
                  <a:srgbClr val="FF33CC"/>
                </a:solidFill>
              </a:rPr>
              <a:t> </a:t>
            </a:r>
            <a:r>
              <a:rPr lang="es-ES_tradnl" sz="1800" dirty="0" err="1">
                <a:solidFill>
                  <a:srgbClr val="000000"/>
                </a:solidFill>
              </a:rPr>
              <a:t>under</a:t>
            </a:r>
            <a:r>
              <a:rPr lang="es-ES_tradnl" sz="1800" dirty="0">
                <a:solidFill>
                  <a:srgbClr val="000000"/>
                </a:solidFill>
              </a:rPr>
              <a:t> control? </a:t>
            </a:r>
            <a:r>
              <a:rPr lang="es-ES_tradnl" sz="1800" dirty="0" err="1">
                <a:solidFill>
                  <a:srgbClr val="000000"/>
                </a:solidFill>
              </a:rPr>
              <a:t>What</a:t>
            </a:r>
            <a:r>
              <a:rPr lang="es-ES_tradnl" sz="1800" dirty="0">
                <a:solidFill>
                  <a:srgbClr val="000000"/>
                </a:solidFill>
              </a:rPr>
              <a:t> can </a:t>
            </a:r>
            <a:r>
              <a:rPr lang="es-ES_tradnl" sz="1800" dirty="0" err="1">
                <a:solidFill>
                  <a:srgbClr val="000000"/>
                </a:solidFill>
              </a:rPr>
              <a:t>we</a:t>
            </a:r>
            <a:r>
              <a:rPr lang="es-ES_tradnl" sz="1800" dirty="0">
                <a:solidFill>
                  <a:srgbClr val="000000"/>
                </a:solidFill>
              </a:rPr>
              <a:t> do </a:t>
            </a:r>
            <a:r>
              <a:rPr lang="es-ES_tradnl" sz="1800" dirty="0" err="1">
                <a:solidFill>
                  <a:srgbClr val="000000"/>
                </a:solidFill>
              </a:rPr>
              <a:t>about</a:t>
            </a:r>
            <a:r>
              <a:rPr lang="es-ES_tradnl" sz="1800" dirty="0">
                <a:solidFill>
                  <a:srgbClr val="000000"/>
                </a:solidFill>
              </a:rPr>
              <a:t> </a:t>
            </a:r>
            <a:r>
              <a:rPr lang="es-ES_tradnl" sz="1800" dirty="0" err="1">
                <a:solidFill>
                  <a:srgbClr val="000000"/>
                </a:solidFill>
              </a:rPr>
              <a:t>them</a:t>
            </a:r>
            <a:r>
              <a:rPr lang="es-ES_tradnl" sz="18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6" name="5 Rectángulo redondeado"/>
          <p:cNvSpPr/>
          <p:nvPr/>
        </p:nvSpPr>
        <p:spPr bwMode="auto">
          <a:xfrm>
            <a:off x="108000" y="4304109"/>
            <a:ext cx="8928000" cy="2390442"/>
          </a:xfrm>
          <a:prstGeom prst="roundRect">
            <a:avLst/>
          </a:prstGeom>
          <a:solidFill>
            <a:srgbClr val="FFFFFF"/>
          </a:solidFill>
          <a:ln w="53975" cap="sq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0" rIns="7200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</a:pPr>
            <a:r>
              <a:rPr lang="es-ES_tradnl" sz="1800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(ON THE WAY TO) SOLVING </a:t>
            </a:r>
            <a:r>
              <a:rPr lang="es-ES_tradnl" sz="180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THOSE </a:t>
            </a:r>
            <a:r>
              <a:rPr lang="es-ES_tradnl" sz="1800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ISSUES…</a:t>
            </a:r>
            <a:endParaRPr lang="es-ES_tradnl" sz="1800" dirty="0">
              <a:solidFill>
                <a:srgbClr val="FF0000"/>
              </a:solidFill>
              <a:uFill>
                <a:solidFill>
                  <a:srgbClr val="FF0000"/>
                </a:solidFill>
              </a:uFill>
            </a:endParaRPr>
          </a:p>
          <a:p>
            <a:pPr marL="342900" indent="-254000" algn="just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  <a:buBlip>
                <a:blip r:embed="rId5"/>
              </a:buBlip>
            </a:pPr>
            <a:r>
              <a:rPr lang="es-ES_tradnl" sz="1800" dirty="0" err="1">
                <a:solidFill>
                  <a:srgbClr val="000000"/>
                </a:solidFill>
              </a:rPr>
              <a:t>Using</a:t>
            </a:r>
            <a:r>
              <a:rPr lang="es-ES_tradnl" sz="1800" dirty="0">
                <a:solidFill>
                  <a:srgbClr val="000000"/>
                </a:solidFill>
              </a:rPr>
              <a:t> data </a:t>
            </a:r>
            <a:r>
              <a:rPr lang="es-ES_tradnl" sz="1800" dirty="0" err="1">
                <a:solidFill>
                  <a:srgbClr val="000000"/>
                </a:solidFill>
              </a:rPr>
              <a:t>with</a:t>
            </a:r>
            <a:r>
              <a:rPr lang="es-ES_tradnl" sz="1800" dirty="0">
                <a:solidFill>
                  <a:srgbClr val="000000"/>
                </a:solidFill>
              </a:rPr>
              <a:t> </a:t>
            </a:r>
            <a:r>
              <a:rPr lang="es-ES_tradnl" sz="1800" dirty="0" err="1">
                <a:solidFill>
                  <a:srgbClr val="000000"/>
                </a:solidFill>
              </a:rPr>
              <a:t>proved</a:t>
            </a:r>
            <a:r>
              <a:rPr lang="es-ES_tradnl" sz="1800" dirty="0">
                <a:solidFill>
                  <a:srgbClr val="000000"/>
                </a:solidFill>
              </a:rPr>
              <a:t> </a:t>
            </a:r>
            <a:r>
              <a:rPr lang="es-ES_tradnl" sz="1800" dirty="0" err="1">
                <a:solidFill>
                  <a:srgbClr val="000000"/>
                </a:solidFill>
              </a:rPr>
              <a:t>sensitivity</a:t>
            </a:r>
            <a:r>
              <a:rPr lang="es-ES_tradnl" sz="1800" dirty="0">
                <a:solidFill>
                  <a:srgbClr val="000000"/>
                </a:solidFill>
              </a:rPr>
              <a:t> </a:t>
            </a:r>
            <a:r>
              <a:rPr lang="es-ES_tradnl" sz="1800" dirty="0" err="1">
                <a:solidFill>
                  <a:srgbClr val="000000"/>
                </a:solidFill>
              </a:rPr>
              <a:t>to</a:t>
            </a:r>
            <a:r>
              <a:rPr lang="es-ES_tradnl" sz="1800" dirty="0">
                <a:solidFill>
                  <a:srgbClr val="000000"/>
                </a:solidFill>
              </a:rPr>
              <a:t> </a:t>
            </a:r>
            <a:r>
              <a:rPr lang="es-ES_tradnl" sz="1800" dirty="0">
                <a:solidFill>
                  <a:srgbClr val="FF33CC"/>
                </a:solidFill>
              </a:rPr>
              <a:t>SFH</a:t>
            </a:r>
            <a:r>
              <a:rPr lang="es-ES_tradnl" sz="1800" dirty="0">
                <a:solidFill>
                  <a:srgbClr val="000000"/>
                </a:solidFill>
              </a:rPr>
              <a:t> </a:t>
            </a:r>
            <a:r>
              <a:rPr lang="es-ES_tradnl" sz="1800" dirty="0" err="1">
                <a:solidFill>
                  <a:srgbClr val="000000"/>
                </a:solidFill>
              </a:rPr>
              <a:t>parameters</a:t>
            </a:r>
            <a:r>
              <a:rPr lang="es-ES_tradnl" sz="1800" dirty="0">
                <a:solidFill>
                  <a:srgbClr val="000000"/>
                </a:solidFill>
              </a:rPr>
              <a:t>: </a:t>
            </a:r>
            <a:r>
              <a:rPr lang="es-ES_tradnl" sz="1800" dirty="0" err="1">
                <a:solidFill>
                  <a:srgbClr val="000000"/>
                </a:solidFill>
              </a:rPr>
              <a:t>spectral</a:t>
            </a:r>
            <a:r>
              <a:rPr lang="es-ES_tradnl" sz="1800" dirty="0">
                <a:solidFill>
                  <a:srgbClr val="000000"/>
                </a:solidFill>
              </a:rPr>
              <a:t> </a:t>
            </a:r>
            <a:r>
              <a:rPr lang="es-ES_tradnl" sz="1800" dirty="0" err="1" smtClean="0">
                <a:solidFill>
                  <a:srgbClr val="000000"/>
                </a:solidFill>
              </a:rPr>
              <a:t>indices</a:t>
            </a:r>
            <a:r>
              <a:rPr lang="es-ES_tradnl" sz="1800" dirty="0" smtClean="0">
                <a:solidFill>
                  <a:srgbClr val="000000"/>
                </a:solidFill>
              </a:rPr>
              <a:t> (i.e., </a:t>
            </a:r>
            <a:r>
              <a:rPr lang="es-ES_tradnl" sz="1800" dirty="0" err="1" smtClean="0">
                <a:solidFill>
                  <a:srgbClr val="000000"/>
                </a:solidFill>
              </a:rPr>
              <a:t>better</a:t>
            </a:r>
            <a:r>
              <a:rPr lang="es-ES_tradnl" sz="1800" dirty="0" smtClean="0">
                <a:solidFill>
                  <a:srgbClr val="000000"/>
                </a:solidFill>
              </a:rPr>
              <a:t> </a:t>
            </a:r>
            <a:r>
              <a:rPr lang="es-ES_tradnl" sz="1800" dirty="0" err="1" smtClean="0">
                <a:solidFill>
                  <a:srgbClr val="000000"/>
                </a:solidFill>
              </a:rPr>
              <a:t>spectral</a:t>
            </a:r>
            <a:r>
              <a:rPr lang="es-ES_tradnl" sz="1800" dirty="0" smtClean="0">
                <a:solidFill>
                  <a:srgbClr val="000000"/>
                </a:solidFill>
              </a:rPr>
              <a:t> </a:t>
            </a:r>
            <a:r>
              <a:rPr lang="es-ES_tradnl" sz="1800" dirty="0" err="1" smtClean="0">
                <a:solidFill>
                  <a:srgbClr val="000000"/>
                </a:solidFill>
              </a:rPr>
              <a:t>resolution</a:t>
            </a:r>
            <a:r>
              <a:rPr lang="es-ES_tradnl" sz="1800" dirty="0" smtClean="0">
                <a:solidFill>
                  <a:srgbClr val="000000"/>
                </a:solidFill>
              </a:rPr>
              <a:t> </a:t>
            </a:r>
            <a:r>
              <a:rPr lang="es-ES_tradnl" sz="1800" dirty="0" err="1" smtClean="0">
                <a:solidFill>
                  <a:srgbClr val="000000"/>
                </a:solidFill>
              </a:rPr>
              <a:t>than</a:t>
            </a:r>
            <a:r>
              <a:rPr lang="es-ES_tradnl" sz="1800" dirty="0" smtClean="0">
                <a:solidFill>
                  <a:srgbClr val="000000"/>
                </a:solidFill>
              </a:rPr>
              <a:t> </a:t>
            </a:r>
            <a:r>
              <a:rPr lang="es-ES_tradnl" sz="1800" dirty="0" err="1" smtClean="0">
                <a:solidFill>
                  <a:srgbClr val="000000"/>
                </a:solidFill>
              </a:rPr>
              <a:t>broad</a:t>
            </a:r>
            <a:r>
              <a:rPr lang="es-ES_tradnl" sz="1800" dirty="0" smtClean="0">
                <a:solidFill>
                  <a:srgbClr val="000000"/>
                </a:solidFill>
              </a:rPr>
              <a:t>-band data).</a:t>
            </a:r>
          </a:p>
          <a:p>
            <a:pPr marL="342900" indent="-254000" algn="just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  <a:buBlip>
                <a:blip r:embed="rId5"/>
              </a:buBlip>
            </a:pPr>
            <a:r>
              <a:rPr lang="es-ES_tradnl" sz="1800" dirty="0" smtClean="0">
                <a:solidFill>
                  <a:srgbClr val="000000"/>
                </a:solidFill>
              </a:rPr>
              <a:t>UV-</a:t>
            </a:r>
            <a:r>
              <a:rPr lang="es-ES_tradnl" sz="1800" dirty="0" err="1" smtClean="0">
                <a:solidFill>
                  <a:srgbClr val="000000"/>
                </a:solidFill>
              </a:rPr>
              <a:t>to</a:t>
            </a:r>
            <a:r>
              <a:rPr lang="es-ES_tradnl" sz="1800" dirty="0" smtClean="0">
                <a:solidFill>
                  <a:srgbClr val="000000"/>
                </a:solidFill>
              </a:rPr>
              <a:t>-NIR </a:t>
            </a:r>
            <a:r>
              <a:rPr lang="es-ES_tradnl" sz="1800" dirty="0" err="1" smtClean="0">
                <a:solidFill>
                  <a:srgbClr val="000000"/>
                </a:solidFill>
              </a:rPr>
              <a:t>coverage</a:t>
            </a:r>
            <a:r>
              <a:rPr lang="es-ES_tradnl" sz="1800" dirty="0" smtClean="0">
                <a:solidFill>
                  <a:srgbClr val="000000"/>
                </a:solidFill>
              </a:rPr>
              <a:t> </a:t>
            </a:r>
            <a:r>
              <a:rPr lang="es-ES_tradnl" sz="1800" dirty="0" err="1" smtClean="0">
                <a:solidFill>
                  <a:srgbClr val="000000"/>
                </a:solidFill>
              </a:rPr>
              <a:t>important</a:t>
            </a:r>
            <a:r>
              <a:rPr lang="es-ES_tradnl" sz="1800" dirty="0" smtClean="0">
                <a:solidFill>
                  <a:srgbClr val="000000"/>
                </a:solidFill>
              </a:rPr>
              <a:t>!! (</a:t>
            </a:r>
            <a:r>
              <a:rPr lang="es-ES_tradnl" sz="1800" dirty="0" err="1" smtClean="0">
                <a:solidFill>
                  <a:srgbClr val="000000"/>
                </a:solidFill>
              </a:rPr>
              <a:t>young</a:t>
            </a:r>
            <a:r>
              <a:rPr lang="es-ES_tradnl" sz="1800" dirty="0" smtClean="0">
                <a:solidFill>
                  <a:srgbClr val="000000"/>
                </a:solidFill>
              </a:rPr>
              <a:t> vs. </a:t>
            </a:r>
            <a:r>
              <a:rPr lang="es-ES_tradnl" sz="1800" dirty="0" err="1" smtClean="0">
                <a:solidFill>
                  <a:srgbClr val="000000"/>
                </a:solidFill>
              </a:rPr>
              <a:t>old</a:t>
            </a:r>
            <a:r>
              <a:rPr lang="es-ES_tradnl" sz="1800" dirty="0" smtClean="0">
                <a:solidFill>
                  <a:srgbClr val="000000"/>
                </a:solidFill>
              </a:rPr>
              <a:t> </a:t>
            </a:r>
            <a:r>
              <a:rPr lang="es-ES_tradnl" sz="1800" dirty="0" err="1" smtClean="0">
                <a:solidFill>
                  <a:srgbClr val="000000"/>
                </a:solidFill>
              </a:rPr>
              <a:t>pops</a:t>
            </a:r>
            <a:r>
              <a:rPr lang="es-ES_tradnl" sz="1800" dirty="0" smtClean="0">
                <a:solidFill>
                  <a:srgbClr val="000000"/>
                </a:solidFill>
              </a:rPr>
              <a:t>, A</a:t>
            </a:r>
            <a:r>
              <a:rPr lang="es-ES_tradnl" sz="1800" baseline="-25000" dirty="0" smtClean="0">
                <a:solidFill>
                  <a:srgbClr val="000000"/>
                </a:solidFill>
              </a:rPr>
              <a:t>V</a:t>
            </a:r>
            <a:r>
              <a:rPr lang="es-ES_tradnl" sz="1800" dirty="0" smtClean="0">
                <a:solidFill>
                  <a:srgbClr val="000000"/>
                </a:solidFill>
              </a:rPr>
              <a:t>)</a:t>
            </a:r>
            <a:endParaRPr lang="es-ES_tradnl" sz="1800" dirty="0">
              <a:solidFill>
                <a:srgbClr val="000000"/>
              </a:solidFill>
            </a:endParaRPr>
          </a:p>
          <a:p>
            <a:pPr marL="342900" indent="-254000" algn="just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  <a:buBlip>
                <a:blip r:embed="rId5"/>
              </a:buBlip>
            </a:pPr>
            <a:r>
              <a:rPr lang="es-ES_tradnl" sz="1800" dirty="0" err="1">
                <a:solidFill>
                  <a:srgbClr val="000000"/>
                </a:solidFill>
              </a:rPr>
              <a:t>Keeping</a:t>
            </a:r>
            <a:r>
              <a:rPr lang="es-ES_tradnl" sz="1800" dirty="0">
                <a:solidFill>
                  <a:srgbClr val="000000"/>
                </a:solidFill>
              </a:rPr>
              <a:t> </a:t>
            </a:r>
            <a:r>
              <a:rPr lang="es-ES_tradnl" sz="1800" dirty="0" err="1">
                <a:solidFill>
                  <a:srgbClr val="000000"/>
                </a:solidFill>
              </a:rPr>
              <a:t>track</a:t>
            </a:r>
            <a:r>
              <a:rPr lang="es-ES_tradnl" sz="1800" dirty="0">
                <a:solidFill>
                  <a:srgbClr val="000000"/>
                </a:solidFill>
              </a:rPr>
              <a:t> </a:t>
            </a:r>
            <a:r>
              <a:rPr lang="es-ES_tradnl" sz="1800" dirty="0" smtClean="0">
                <a:solidFill>
                  <a:srgbClr val="000000"/>
                </a:solidFill>
              </a:rPr>
              <a:t>of (and </a:t>
            </a:r>
            <a:r>
              <a:rPr lang="es-ES_tradnl" sz="1800" dirty="0" err="1" smtClean="0">
                <a:solidFill>
                  <a:srgbClr val="000000"/>
                </a:solidFill>
              </a:rPr>
              <a:t>breaking</a:t>
            </a:r>
            <a:r>
              <a:rPr lang="es-ES_tradnl" sz="1800" dirty="0" smtClean="0">
                <a:solidFill>
                  <a:srgbClr val="000000"/>
                </a:solidFill>
              </a:rPr>
              <a:t>, </a:t>
            </a:r>
            <a:r>
              <a:rPr lang="es-ES_tradnl" sz="1800" dirty="0" err="1" smtClean="0">
                <a:solidFill>
                  <a:srgbClr val="000000"/>
                </a:solidFill>
              </a:rPr>
              <a:t>if</a:t>
            </a:r>
            <a:r>
              <a:rPr lang="es-ES_tradnl" sz="1800" dirty="0" smtClean="0">
                <a:solidFill>
                  <a:srgbClr val="000000"/>
                </a:solidFill>
              </a:rPr>
              <a:t> </a:t>
            </a:r>
            <a:r>
              <a:rPr lang="es-ES_tradnl" sz="1800" dirty="0" err="1" smtClean="0">
                <a:solidFill>
                  <a:srgbClr val="000000"/>
                </a:solidFill>
              </a:rPr>
              <a:t>possible</a:t>
            </a:r>
            <a:r>
              <a:rPr lang="es-ES_tradnl" sz="1800" dirty="0" smtClean="0">
                <a:solidFill>
                  <a:srgbClr val="000000"/>
                </a:solidFill>
              </a:rPr>
              <a:t>) </a:t>
            </a:r>
            <a:r>
              <a:rPr lang="es-ES_tradnl" sz="1800" dirty="0" err="1">
                <a:solidFill>
                  <a:srgbClr val="FF33CC"/>
                </a:solidFill>
              </a:rPr>
              <a:t>degeneracies</a:t>
            </a:r>
            <a:r>
              <a:rPr lang="es-ES_tradnl" sz="1800" dirty="0">
                <a:solidFill>
                  <a:srgbClr val="FF33CC"/>
                </a:solidFill>
              </a:rPr>
              <a:t> </a:t>
            </a:r>
            <a:r>
              <a:rPr lang="es-ES_tradnl" sz="1800" dirty="0">
                <a:solidFill>
                  <a:srgbClr val="000000"/>
                </a:solidFill>
              </a:rPr>
              <a:t>and “</a:t>
            </a:r>
            <a:r>
              <a:rPr lang="es-ES_tradnl" sz="1800" dirty="0" err="1">
                <a:solidFill>
                  <a:srgbClr val="000000"/>
                </a:solidFill>
              </a:rPr>
              <a:t>model</a:t>
            </a:r>
            <a:r>
              <a:rPr lang="es-ES_tradnl" sz="1800" dirty="0">
                <a:solidFill>
                  <a:srgbClr val="000000"/>
                </a:solidFill>
              </a:rPr>
              <a:t> </a:t>
            </a:r>
            <a:r>
              <a:rPr lang="es-ES_tradnl" sz="1800" dirty="0" err="1">
                <a:solidFill>
                  <a:srgbClr val="000000"/>
                </a:solidFill>
              </a:rPr>
              <a:t>dependent</a:t>
            </a:r>
            <a:r>
              <a:rPr lang="es-ES_tradnl" sz="1800" dirty="0">
                <a:solidFill>
                  <a:srgbClr val="000000"/>
                </a:solidFill>
              </a:rPr>
              <a:t> </a:t>
            </a:r>
            <a:r>
              <a:rPr lang="es-ES_tradnl" sz="1800" dirty="0" err="1">
                <a:solidFill>
                  <a:srgbClr val="000000"/>
                </a:solidFill>
              </a:rPr>
              <a:t>artifacts</a:t>
            </a:r>
            <a:r>
              <a:rPr lang="es-ES_tradnl" sz="1800" dirty="0">
                <a:solidFill>
                  <a:srgbClr val="000000"/>
                </a:solidFill>
              </a:rPr>
              <a:t>”.</a:t>
            </a:r>
          </a:p>
          <a:p>
            <a:pPr marL="342900" indent="-254000" algn="just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  <a:buBlip>
                <a:blip r:embed="rId5"/>
              </a:buBlip>
            </a:pPr>
            <a:r>
              <a:rPr lang="es-ES_tradnl" sz="1800" dirty="0" err="1">
                <a:solidFill>
                  <a:srgbClr val="000000"/>
                </a:solidFill>
              </a:rPr>
              <a:t>Very</a:t>
            </a:r>
            <a:r>
              <a:rPr lang="es-ES_tradnl" sz="1800" dirty="0">
                <a:solidFill>
                  <a:srgbClr val="000000"/>
                </a:solidFill>
              </a:rPr>
              <a:t> </a:t>
            </a:r>
            <a:r>
              <a:rPr lang="es-ES_tradnl" sz="1800" dirty="0" err="1">
                <a:solidFill>
                  <a:srgbClr val="000000"/>
                </a:solidFill>
              </a:rPr>
              <a:t>detailed</a:t>
            </a:r>
            <a:r>
              <a:rPr lang="es-ES_tradnl" sz="1800" dirty="0">
                <a:solidFill>
                  <a:srgbClr val="000000"/>
                </a:solidFill>
              </a:rPr>
              <a:t> </a:t>
            </a:r>
            <a:r>
              <a:rPr lang="es-ES_tradnl" sz="1800" dirty="0" err="1">
                <a:solidFill>
                  <a:srgbClr val="000000"/>
                </a:solidFill>
              </a:rPr>
              <a:t>study</a:t>
            </a:r>
            <a:r>
              <a:rPr lang="es-ES_tradnl" sz="1800" dirty="0">
                <a:solidFill>
                  <a:srgbClr val="000000"/>
                </a:solidFill>
              </a:rPr>
              <a:t> of </a:t>
            </a:r>
            <a:r>
              <a:rPr lang="es-ES_tradnl" sz="1800" dirty="0" err="1">
                <a:solidFill>
                  <a:srgbClr val="000000"/>
                </a:solidFill>
              </a:rPr>
              <a:t>galaxies</a:t>
            </a:r>
            <a:r>
              <a:rPr lang="es-ES_tradnl" sz="1800" dirty="0">
                <a:solidFill>
                  <a:srgbClr val="000000"/>
                </a:solidFill>
              </a:rPr>
              <a:t> in </a:t>
            </a:r>
            <a:r>
              <a:rPr lang="es-ES_tradnl" sz="1800" dirty="0" err="1">
                <a:solidFill>
                  <a:srgbClr val="FF33CC"/>
                </a:solidFill>
              </a:rPr>
              <a:t>different</a:t>
            </a:r>
            <a:r>
              <a:rPr lang="es-ES_tradnl" sz="1800" dirty="0">
                <a:solidFill>
                  <a:srgbClr val="FF33CC"/>
                </a:solidFill>
              </a:rPr>
              <a:t> </a:t>
            </a:r>
            <a:r>
              <a:rPr lang="es-ES_tradnl" sz="1800" dirty="0" err="1">
                <a:solidFill>
                  <a:srgbClr val="FF33CC"/>
                </a:solidFill>
              </a:rPr>
              <a:t>stages</a:t>
            </a:r>
            <a:r>
              <a:rPr lang="es-ES_tradnl" sz="1800" dirty="0">
                <a:solidFill>
                  <a:srgbClr val="FF33CC"/>
                </a:solidFill>
              </a:rPr>
              <a:t> of </a:t>
            </a:r>
            <a:r>
              <a:rPr lang="es-ES_tradnl" sz="1800" dirty="0" err="1" smtClean="0">
                <a:solidFill>
                  <a:srgbClr val="FF33CC"/>
                </a:solidFill>
              </a:rPr>
              <a:t>evolution</a:t>
            </a:r>
            <a:r>
              <a:rPr lang="es-ES_tradnl" sz="1800" dirty="0" smtClean="0">
                <a:solidFill>
                  <a:srgbClr val="000000"/>
                </a:solidFill>
              </a:rPr>
              <a:t>.</a:t>
            </a:r>
            <a:endParaRPr lang="es-ES_tradnl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77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 l="15591" t="29396" r="13465" b="9659"/>
          <a:stretch>
            <a:fillRect/>
          </a:stretch>
        </p:blipFill>
        <p:spPr bwMode="auto">
          <a:xfrm>
            <a:off x="36000" y="914406"/>
            <a:ext cx="9081967" cy="438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1441" name="Text Box 17"/>
          <p:cNvSpPr txBox="1">
            <a:spLocks noChangeArrowheads="1"/>
          </p:cNvSpPr>
          <p:nvPr/>
        </p:nvSpPr>
        <p:spPr bwMode="auto">
          <a:xfrm>
            <a:off x="3505201" y="5638800"/>
            <a:ext cx="2438399" cy="331235"/>
          </a:xfrm>
          <a:prstGeom prst="rect">
            <a:avLst/>
          </a:prstGeom>
          <a:solidFill>
            <a:srgbClr val="FFFFFF"/>
          </a:solidFill>
          <a:ln w="57150" cap="sq" cmpd="thickThin">
            <a:noFill/>
            <a:miter lim="800000"/>
            <a:headEnd/>
            <a:tailEnd/>
          </a:ln>
          <a:effectLst/>
        </p:spPr>
        <p:txBody>
          <a:bodyPr wrap="square" lIns="0" tIns="36000" rIns="0" bIns="3600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600" dirty="0" err="1" smtClean="0">
                <a:solidFill>
                  <a:srgbClr val="000066"/>
                </a:solidFill>
              </a:rPr>
              <a:t>Cimatti</a:t>
            </a:r>
            <a:r>
              <a:rPr lang="en-US" sz="1600" dirty="0" smtClean="0">
                <a:solidFill>
                  <a:srgbClr val="000066"/>
                </a:solidFill>
              </a:rPr>
              <a:t> et al. (2008)</a:t>
            </a:r>
            <a:endParaRPr lang="en-US" sz="1600" dirty="0">
              <a:solidFill>
                <a:srgbClr val="000066"/>
              </a:solidFill>
            </a:endParaRP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H</a:t>
            </a:r>
            <a:r>
              <a:rPr lang="en-US" sz="3200" dirty="0" smtClean="0">
                <a:solidFill>
                  <a:srgbClr val="FF0000"/>
                </a:solidFill>
              </a:rPr>
              <a:t>igh-z </a:t>
            </a:r>
            <a:r>
              <a:rPr lang="en-US" sz="3200" dirty="0" err="1" smtClean="0">
                <a:solidFill>
                  <a:srgbClr val="FF0000"/>
                </a:solidFill>
              </a:rPr>
              <a:t>red&amp;dead</a:t>
            </a:r>
            <a:r>
              <a:rPr lang="en-US" sz="3200" dirty="0" smtClean="0">
                <a:solidFill>
                  <a:srgbClr val="FF0000"/>
                </a:solidFill>
              </a:rPr>
              <a:t> galaxies in detail: spectra</a:t>
            </a:r>
            <a:endParaRPr lang="es-ES" sz="3200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4 CuadroTexto"/>
              <p:cNvSpPr txBox="1"/>
              <p:nvPr/>
            </p:nvSpPr>
            <p:spPr>
              <a:xfrm>
                <a:off x="108000" y="6096000"/>
                <a:ext cx="8892000" cy="501328"/>
              </a:xfrm>
              <a:prstGeom prst="rect">
                <a:avLst/>
              </a:prstGeom>
              <a:solidFill>
                <a:srgbClr val="FFFFFF"/>
              </a:solidFill>
              <a:ln w="50800" cmpd="sng">
                <a:solidFill>
                  <a:schemeClr val="bg2"/>
                </a:solidFill>
              </a:ln>
            </p:spPr>
            <p:txBody>
              <a:bodyPr wrap="square" tIns="108000" bIns="108000" rtlCol="0">
                <a:spAutoFit/>
              </a:bodyPr>
              <a:lstStyle/>
              <a:p>
                <a:r>
                  <a:rPr lang="es-ES_tradnl" sz="1800" dirty="0" err="1" smtClean="0">
                    <a:solidFill>
                      <a:schemeClr val="bg2"/>
                    </a:solidFill>
                  </a:rPr>
                  <a:t>Typical</a:t>
                </a:r>
                <a:r>
                  <a:rPr lang="es-ES_tradnl" sz="1800" dirty="0" smtClean="0">
                    <a:solidFill>
                      <a:schemeClr val="bg2"/>
                    </a:solidFill>
                  </a:rPr>
                  <a:t> magnitudes of </a:t>
                </a:r>
                <a14:m>
                  <m:oMath xmlns:m="http://schemas.openxmlformats.org/officeDocument/2006/math">
                    <m:r>
                      <a:rPr lang="es-ES_tradnl" sz="1800" b="1" i="1">
                        <a:solidFill>
                          <a:schemeClr val="bg2"/>
                        </a:solidFill>
                        <a:latin typeface="Cambria Math"/>
                      </a:rPr>
                      <m:t>𝑴</m:t>
                    </m:r>
                    <m:r>
                      <a:rPr lang="en-US" sz="1800" b="1">
                        <a:solidFill>
                          <a:schemeClr val="bg2"/>
                        </a:solidFill>
                        <a:latin typeface="Cambria Math"/>
                      </a:rPr>
                      <m:t>≳</m:t>
                    </m:r>
                    <m:r>
                      <a:rPr lang="es-ES_tradnl" sz="1800" b="1" i="1">
                        <a:solidFill>
                          <a:schemeClr val="bg2"/>
                        </a:solidFill>
                        <a:latin typeface="Cambria Math"/>
                      </a:rPr>
                      <m:t>𝟏</m:t>
                    </m:r>
                    <m:sSup>
                      <m:sSupPr>
                        <m:ctrlPr>
                          <a:rPr lang="es-ES_tradnl" sz="1800" i="1">
                            <a:solidFill>
                              <a:schemeClr val="bg2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s-ES_tradnl" sz="1800" b="1" i="1">
                            <a:solidFill>
                              <a:schemeClr val="bg2"/>
                            </a:solidFill>
                            <a:latin typeface="Cambria Math"/>
                          </a:rPr>
                          <m:t>𝟎</m:t>
                        </m:r>
                      </m:e>
                      <m:sup>
                        <m:r>
                          <a:rPr lang="es-ES_tradnl" sz="1800" b="1" i="1">
                            <a:solidFill>
                              <a:schemeClr val="bg2"/>
                            </a:solidFill>
                            <a:latin typeface="Cambria Math"/>
                          </a:rPr>
                          <m:t>𝟏𝟏</m:t>
                        </m:r>
                      </m:sup>
                    </m:sSup>
                    <m:sSub>
                      <m:sSubPr>
                        <m:ctrlPr>
                          <a:rPr lang="es-ES_tradnl" sz="1800" i="1">
                            <a:solidFill>
                              <a:schemeClr val="bg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s-ES_tradnl" sz="1800" b="1" i="1">
                            <a:solidFill>
                              <a:schemeClr val="bg2"/>
                            </a:solidFill>
                            <a:latin typeface="Cambria Math"/>
                          </a:rPr>
                          <m:t>𝑴</m:t>
                        </m:r>
                      </m:e>
                      <m:sub>
                        <m:r>
                          <a:rPr lang="es-ES_tradnl" sz="1800" b="1">
                            <a:solidFill>
                              <a:schemeClr val="bg2"/>
                            </a:solidFill>
                            <a:latin typeface="Cambria Math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s-ES_tradnl" sz="1800" dirty="0">
                    <a:solidFill>
                      <a:schemeClr val="bg2"/>
                    </a:solidFill>
                  </a:rPr>
                  <a:t> </a:t>
                </a:r>
                <a:r>
                  <a:rPr lang="es-ES_tradnl" sz="1800" dirty="0" err="1">
                    <a:solidFill>
                      <a:schemeClr val="bg2"/>
                    </a:solidFill>
                  </a:rPr>
                  <a:t>galaxies</a:t>
                </a:r>
                <a:r>
                  <a:rPr lang="es-ES_tradnl" sz="1800" dirty="0">
                    <a:solidFill>
                      <a:schemeClr val="bg2"/>
                    </a:solidFill>
                  </a:rPr>
                  <a:t> </a:t>
                </a:r>
                <a:r>
                  <a:rPr lang="es-ES_tradnl" sz="1800" dirty="0" smtClean="0">
                    <a:solidFill>
                      <a:schemeClr val="bg2"/>
                    </a:solidFill>
                  </a:rPr>
                  <a:t>@ z=1-3: (</a:t>
                </a:r>
                <a:r>
                  <a:rPr lang="es-ES_tradnl" sz="1800" dirty="0" smtClean="0">
                    <a:solidFill>
                      <a:srgbClr val="00FFFF"/>
                    </a:solidFill>
                  </a:rPr>
                  <a:t>27</a:t>
                </a:r>
                <a:r>
                  <a:rPr lang="es-ES_tradnl" sz="1800" dirty="0" smtClean="0">
                    <a:solidFill>
                      <a:schemeClr val="bg2"/>
                    </a:solidFill>
                  </a:rPr>
                  <a:t>,</a:t>
                </a:r>
                <a:r>
                  <a:rPr lang="es-ES_tradnl" sz="1800" dirty="0" smtClean="0">
                    <a:solidFill>
                      <a:srgbClr val="00FF00"/>
                    </a:solidFill>
                  </a:rPr>
                  <a:t>26</a:t>
                </a:r>
                <a:r>
                  <a:rPr lang="es-ES_tradnl" sz="1800" dirty="0" smtClean="0">
                    <a:solidFill>
                      <a:schemeClr val="bg2"/>
                    </a:solidFill>
                  </a:rPr>
                  <a:t>,</a:t>
                </a:r>
                <a:r>
                  <a:rPr lang="es-ES_tradnl" sz="1800" dirty="0" smtClean="0">
                    <a:solidFill>
                      <a:srgbClr val="FF0000"/>
                    </a:solidFill>
                  </a:rPr>
                  <a:t>25</a:t>
                </a:r>
                <a:r>
                  <a:rPr lang="es-ES_tradnl" sz="1800" dirty="0" smtClean="0">
                    <a:solidFill>
                      <a:schemeClr val="bg2"/>
                    </a:solidFill>
                  </a:rPr>
                  <a:t>)</a:t>
                </a:r>
                <a:endParaRPr lang="es-ES_tradnl" sz="1800" baseline="-25000" dirty="0" smtClean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5" name="4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" y="6096000"/>
                <a:ext cx="8892000" cy="50132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50800" cmpd="sng"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311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 l="32598" t="20157" r="30472" b="14698"/>
          <a:stretch>
            <a:fillRect/>
          </a:stretch>
        </p:blipFill>
        <p:spPr bwMode="auto">
          <a:xfrm>
            <a:off x="1371600" y="609600"/>
            <a:ext cx="6190945" cy="614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1441" name="Text Box 17"/>
          <p:cNvSpPr txBox="1">
            <a:spLocks noChangeArrowheads="1"/>
          </p:cNvSpPr>
          <p:nvPr/>
        </p:nvSpPr>
        <p:spPr bwMode="auto">
          <a:xfrm rot="5400000">
            <a:off x="6947418" y="3491982"/>
            <a:ext cx="2438399" cy="331235"/>
          </a:xfrm>
          <a:prstGeom prst="rect">
            <a:avLst/>
          </a:prstGeom>
          <a:solidFill>
            <a:srgbClr val="FFFFFF"/>
          </a:solidFill>
          <a:ln w="57150" cap="sq" cmpd="thickThin">
            <a:noFill/>
            <a:miter lim="800000"/>
            <a:headEnd/>
            <a:tailEnd/>
          </a:ln>
          <a:effectLst/>
        </p:spPr>
        <p:txBody>
          <a:bodyPr wrap="square" lIns="0" tIns="36000" rIns="0" bIns="3600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600" dirty="0" err="1" smtClean="0">
                <a:solidFill>
                  <a:srgbClr val="000066"/>
                </a:solidFill>
              </a:rPr>
              <a:t>Cimatti</a:t>
            </a:r>
            <a:r>
              <a:rPr lang="en-US" sz="1600" dirty="0" smtClean="0">
                <a:solidFill>
                  <a:srgbClr val="000066"/>
                </a:solidFill>
              </a:rPr>
              <a:t> et al. (2008)</a:t>
            </a:r>
            <a:endParaRPr lang="en-US" sz="1600" dirty="0">
              <a:solidFill>
                <a:srgbClr val="000066"/>
              </a:solidFill>
            </a:endParaRP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</a:rPr>
              <a:t>Spectral indices as age indicators: e.g., </a:t>
            </a:r>
            <a:r>
              <a:rPr lang="en-US" sz="3600" dirty="0" err="1">
                <a:solidFill>
                  <a:srgbClr val="FF0000"/>
                </a:solidFill>
              </a:rPr>
              <a:t>Mg</a:t>
            </a:r>
            <a:r>
              <a:rPr lang="en-US" sz="3600" baseline="-25000" dirty="0" err="1">
                <a:solidFill>
                  <a:srgbClr val="FF0000"/>
                </a:solidFill>
              </a:rPr>
              <a:t>UV</a:t>
            </a:r>
            <a:endParaRPr lang="es-ES" sz="3600" i="1" baseline="-25000" dirty="0">
              <a:solidFill>
                <a:srgbClr val="FF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181600" y="3657598"/>
            <a:ext cx="2133600" cy="10668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 cmpd="sng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</a:pPr>
            <a:r>
              <a:rPr lang="en-US" sz="2000" dirty="0" smtClean="0">
                <a:solidFill>
                  <a:schemeClr val="bg2"/>
                </a:solidFill>
                <a:latin typeface="Arial" pitchFamily="34" charset="0"/>
                <a:sym typeface="Symbol" pitchFamily="18" charset="2"/>
              </a:rPr>
              <a:t>13 object stack, 480 hours</a:t>
            </a:r>
            <a:br>
              <a:rPr lang="en-US" sz="2000" dirty="0" smtClean="0">
                <a:solidFill>
                  <a:schemeClr val="bg2"/>
                </a:solidFill>
                <a:latin typeface="Arial" pitchFamily="34" charset="0"/>
                <a:sym typeface="Symbol" pitchFamily="18" charset="2"/>
              </a:rPr>
            </a:br>
            <a:r>
              <a:rPr lang="en-US" sz="2000" dirty="0" smtClean="0">
                <a:solidFill>
                  <a:schemeClr val="bg2"/>
                </a:solidFill>
                <a:latin typeface="Arial" pitchFamily="34" charset="0"/>
                <a:sym typeface="Symbol" pitchFamily="18" charset="2"/>
              </a:rPr>
              <a:t>with VLT!!!</a:t>
            </a:r>
            <a:endParaRPr lang="en-US" sz="1400" dirty="0" smtClean="0">
              <a:solidFill>
                <a:schemeClr val="bg2"/>
              </a:solidFill>
              <a:uFill>
                <a:solidFill>
                  <a:srgbClr val="FF0000"/>
                </a:solidFill>
              </a:uFill>
              <a:sym typeface="Symbol" pitchFamily="18" charset="2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2268000" y="666000"/>
            <a:ext cx="504000" cy="5400000"/>
          </a:xfrm>
          <a:prstGeom prst="rect">
            <a:avLst/>
          </a:prstGeom>
          <a:solidFill>
            <a:srgbClr val="C00000">
              <a:alpha val="36862"/>
            </a:srgbClr>
          </a:solidFill>
          <a:ln w="76200" cap="sq" cmpd="tri" algn="ctr">
            <a:noFill/>
            <a:round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endParaRPr lang="es-E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3312000" y="666000"/>
            <a:ext cx="504000" cy="5400000"/>
          </a:xfrm>
          <a:prstGeom prst="rect">
            <a:avLst/>
          </a:prstGeom>
          <a:solidFill>
            <a:srgbClr val="C00000">
              <a:alpha val="36862"/>
            </a:srgbClr>
          </a:solidFill>
          <a:ln w="76200" cap="sq" cmpd="tri" algn="ctr">
            <a:noFill/>
            <a:round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endParaRPr lang="es-E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2772000" y="666000"/>
            <a:ext cx="540000" cy="5400000"/>
          </a:xfrm>
          <a:prstGeom prst="rect">
            <a:avLst/>
          </a:prstGeom>
          <a:solidFill>
            <a:srgbClr val="0000FF">
              <a:alpha val="37000"/>
            </a:srgbClr>
          </a:solidFill>
          <a:ln w="76200" cap="sq" cmpd="tri" algn="ctr">
            <a:noFill/>
            <a:round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344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 r="51495"/>
          <a:stretch>
            <a:fillRect/>
          </a:stretch>
        </p:blipFill>
        <p:spPr bwMode="auto">
          <a:xfrm>
            <a:off x="1371600" y="629412"/>
            <a:ext cx="6415658" cy="615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1441" name="Text Box 17"/>
          <p:cNvSpPr txBox="1">
            <a:spLocks noChangeArrowheads="1"/>
          </p:cNvSpPr>
          <p:nvPr/>
        </p:nvSpPr>
        <p:spPr bwMode="auto">
          <a:xfrm rot="5400000">
            <a:off x="6947418" y="3491982"/>
            <a:ext cx="2438399" cy="331235"/>
          </a:xfrm>
          <a:prstGeom prst="rect">
            <a:avLst/>
          </a:prstGeom>
          <a:solidFill>
            <a:srgbClr val="FFFFFF"/>
          </a:solidFill>
          <a:ln w="57150" cap="sq" cmpd="thickThin">
            <a:noFill/>
            <a:miter lim="800000"/>
            <a:headEnd/>
            <a:tailEnd/>
          </a:ln>
          <a:effectLst/>
        </p:spPr>
        <p:txBody>
          <a:bodyPr wrap="square" lIns="0" tIns="36000" rIns="0" bIns="3600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600" dirty="0" err="1" smtClean="0">
                <a:solidFill>
                  <a:srgbClr val="000066"/>
                </a:solidFill>
              </a:rPr>
              <a:t>Daddi</a:t>
            </a:r>
            <a:r>
              <a:rPr lang="en-US" sz="1600" dirty="0" smtClean="0">
                <a:solidFill>
                  <a:srgbClr val="000066"/>
                </a:solidFill>
              </a:rPr>
              <a:t> et al. (2005)</a:t>
            </a:r>
            <a:endParaRPr lang="en-US" sz="1600" dirty="0">
              <a:solidFill>
                <a:srgbClr val="000066"/>
              </a:solidFill>
            </a:endParaRP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</a:rPr>
              <a:t>S</a:t>
            </a:r>
            <a:r>
              <a:rPr lang="en-US" sz="3600" dirty="0" smtClean="0">
                <a:solidFill>
                  <a:srgbClr val="FF0000"/>
                </a:solidFill>
              </a:rPr>
              <a:t>pectral indices as age indicators: e.g., </a:t>
            </a:r>
            <a:r>
              <a:rPr lang="en-US" sz="3600" dirty="0" err="1" smtClean="0">
                <a:solidFill>
                  <a:srgbClr val="FF0000"/>
                </a:solidFill>
              </a:rPr>
              <a:t>Mg</a:t>
            </a:r>
            <a:r>
              <a:rPr lang="en-US" sz="3600" baseline="-25000" dirty="0" err="1" smtClean="0">
                <a:solidFill>
                  <a:srgbClr val="FF0000"/>
                </a:solidFill>
              </a:rPr>
              <a:t>UV</a:t>
            </a:r>
            <a:endParaRPr lang="es-ES" sz="3600" i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286000" y="1600200"/>
            <a:ext cx="914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 smtClean="0">
                <a:solidFill>
                  <a:schemeClr val="accent3">
                    <a:lumMod val="25000"/>
                  </a:schemeClr>
                </a:solidFill>
              </a:rPr>
              <a:t>I-band @z=2</a:t>
            </a:r>
            <a:endParaRPr lang="en-US" sz="1200" dirty="0">
              <a:solidFill>
                <a:schemeClr val="accent3">
                  <a:lumMod val="25000"/>
                </a:schemeClr>
              </a:solidFill>
            </a:endParaRPr>
          </a:p>
        </p:txBody>
      </p:sp>
      <p:sp>
        <p:nvSpPr>
          <p:cNvPr id="4" name="3 Forma libre"/>
          <p:cNvSpPr/>
          <p:nvPr/>
        </p:nvSpPr>
        <p:spPr bwMode="auto">
          <a:xfrm>
            <a:off x="2681416" y="732320"/>
            <a:ext cx="1902941" cy="5520199"/>
          </a:xfrm>
          <a:custGeom>
            <a:avLst/>
            <a:gdLst>
              <a:gd name="connsiteX0" fmla="*/ 0 w 1902941"/>
              <a:gd name="connsiteY0" fmla="*/ 5495485 h 5520199"/>
              <a:gd name="connsiteX1" fmla="*/ 123568 w 1902941"/>
              <a:gd name="connsiteY1" fmla="*/ 5396631 h 5520199"/>
              <a:gd name="connsiteX2" fmla="*/ 259492 w 1902941"/>
              <a:gd name="connsiteY2" fmla="*/ 4828221 h 5520199"/>
              <a:gd name="connsiteX3" fmla="*/ 481914 w 1902941"/>
              <a:gd name="connsiteY3" fmla="*/ 280934 h 5520199"/>
              <a:gd name="connsiteX4" fmla="*/ 704335 w 1902941"/>
              <a:gd name="connsiteY4" fmla="*/ 453929 h 5520199"/>
              <a:gd name="connsiteX5" fmla="*/ 827903 w 1902941"/>
              <a:gd name="connsiteY5" fmla="*/ 157366 h 5520199"/>
              <a:gd name="connsiteX6" fmla="*/ 963827 w 1902941"/>
              <a:gd name="connsiteY6" fmla="*/ 379788 h 5520199"/>
              <a:gd name="connsiteX7" fmla="*/ 1075038 w 1902941"/>
              <a:gd name="connsiteY7" fmla="*/ 256221 h 5520199"/>
              <a:gd name="connsiteX8" fmla="*/ 1198606 w 1902941"/>
              <a:gd name="connsiteY8" fmla="*/ 490999 h 5520199"/>
              <a:gd name="connsiteX9" fmla="*/ 1309816 w 1902941"/>
              <a:gd name="connsiteY9" fmla="*/ 206794 h 5520199"/>
              <a:gd name="connsiteX10" fmla="*/ 1445741 w 1902941"/>
              <a:gd name="connsiteY10" fmla="*/ 515712 h 5520199"/>
              <a:gd name="connsiteX11" fmla="*/ 1594022 w 1902941"/>
              <a:gd name="connsiteY11" fmla="*/ 318004 h 5520199"/>
              <a:gd name="connsiteX12" fmla="*/ 1680519 w 1902941"/>
              <a:gd name="connsiteY12" fmla="*/ 577496 h 5520199"/>
              <a:gd name="connsiteX13" fmla="*/ 1804087 w 1902941"/>
              <a:gd name="connsiteY13" fmla="*/ 3703756 h 5520199"/>
              <a:gd name="connsiteX14" fmla="*/ 1902941 w 1902941"/>
              <a:gd name="connsiteY14" fmla="*/ 5520199 h 552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02941" h="5520199">
                <a:moveTo>
                  <a:pt x="0" y="5495485"/>
                </a:moveTo>
                <a:cubicBezTo>
                  <a:pt x="40159" y="5501663"/>
                  <a:pt x="80319" y="5507842"/>
                  <a:pt x="123568" y="5396631"/>
                </a:cubicBezTo>
                <a:cubicBezTo>
                  <a:pt x="166817" y="5285420"/>
                  <a:pt x="199768" y="5680837"/>
                  <a:pt x="259492" y="4828221"/>
                </a:cubicBezTo>
                <a:cubicBezTo>
                  <a:pt x="319216" y="3975605"/>
                  <a:pt x="407774" y="1009983"/>
                  <a:pt x="481914" y="280934"/>
                </a:cubicBezTo>
                <a:cubicBezTo>
                  <a:pt x="556054" y="-448115"/>
                  <a:pt x="646670" y="474524"/>
                  <a:pt x="704335" y="453929"/>
                </a:cubicBezTo>
                <a:cubicBezTo>
                  <a:pt x="762000" y="433334"/>
                  <a:pt x="784654" y="169723"/>
                  <a:pt x="827903" y="157366"/>
                </a:cubicBezTo>
                <a:cubicBezTo>
                  <a:pt x="871152" y="145009"/>
                  <a:pt x="922638" y="363312"/>
                  <a:pt x="963827" y="379788"/>
                </a:cubicBezTo>
                <a:cubicBezTo>
                  <a:pt x="1005016" y="396264"/>
                  <a:pt x="1035908" y="237686"/>
                  <a:pt x="1075038" y="256221"/>
                </a:cubicBezTo>
                <a:cubicBezTo>
                  <a:pt x="1114168" y="274756"/>
                  <a:pt x="1159476" y="499237"/>
                  <a:pt x="1198606" y="490999"/>
                </a:cubicBezTo>
                <a:cubicBezTo>
                  <a:pt x="1237736" y="482761"/>
                  <a:pt x="1268627" y="202675"/>
                  <a:pt x="1309816" y="206794"/>
                </a:cubicBezTo>
                <a:cubicBezTo>
                  <a:pt x="1351005" y="210913"/>
                  <a:pt x="1398373" y="497177"/>
                  <a:pt x="1445741" y="515712"/>
                </a:cubicBezTo>
                <a:cubicBezTo>
                  <a:pt x="1493109" y="534247"/>
                  <a:pt x="1554892" y="307707"/>
                  <a:pt x="1594022" y="318004"/>
                </a:cubicBezTo>
                <a:cubicBezTo>
                  <a:pt x="1633152" y="328301"/>
                  <a:pt x="1645508" y="13204"/>
                  <a:pt x="1680519" y="577496"/>
                </a:cubicBezTo>
                <a:cubicBezTo>
                  <a:pt x="1715530" y="1141788"/>
                  <a:pt x="1767017" y="2879972"/>
                  <a:pt x="1804087" y="3703756"/>
                </a:cubicBezTo>
                <a:cubicBezTo>
                  <a:pt x="1841157" y="4527540"/>
                  <a:pt x="1872049" y="5023869"/>
                  <a:pt x="1902941" y="5520199"/>
                </a:cubicBezTo>
              </a:path>
            </a:pathLst>
          </a:custGeom>
          <a:solidFill>
            <a:srgbClr val="FF33CC">
              <a:alpha val="22000"/>
            </a:srgbClr>
          </a:solidFill>
          <a:ln w="76200" cap="sq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1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7" name="6 Forma libre"/>
          <p:cNvSpPr/>
          <p:nvPr/>
        </p:nvSpPr>
        <p:spPr bwMode="auto">
          <a:xfrm>
            <a:off x="3124200" y="762000"/>
            <a:ext cx="990600" cy="5520199"/>
          </a:xfrm>
          <a:custGeom>
            <a:avLst/>
            <a:gdLst>
              <a:gd name="connsiteX0" fmla="*/ 0 w 1902941"/>
              <a:gd name="connsiteY0" fmla="*/ 5495485 h 5520199"/>
              <a:gd name="connsiteX1" fmla="*/ 123568 w 1902941"/>
              <a:gd name="connsiteY1" fmla="*/ 5396631 h 5520199"/>
              <a:gd name="connsiteX2" fmla="*/ 259492 w 1902941"/>
              <a:gd name="connsiteY2" fmla="*/ 4828221 h 5520199"/>
              <a:gd name="connsiteX3" fmla="*/ 481914 w 1902941"/>
              <a:gd name="connsiteY3" fmla="*/ 280934 h 5520199"/>
              <a:gd name="connsiteX4" fmla="*/ 704335 w 1902941"/>
              <a:gd name="connsiteY4" fmla="*/ 453929 h 5520199"/>
              <a:gd name="connsiteX5" fmla="*/ 827903 w 1902941"/>
              <a:gd name="connsiteY5" fmla="*/ 157366 h 5520199"/>
              <a:gd name="connsiteX6" fmla="*/ 963827 w 1902941"/>
              <a:gd name="connsiteY6" fmla="*/ 379788 h 5520199"/>
              <a:gd name="connsiteX7" fmla="*/ 1075038 w 1902941"/>
              <a:gd name="connsiteY7" fmla="*/ 256221 h 5520199"/>
              <a:gd name="connsiteX8" fmla="*/ 1198606 w 1902941"/>
              <a:gd name="connsiteY8" fmla="*/ 490999 h 5520199"/>
              <a:gd name="connsiteX9" fmla="*/ 1309816 w 1902941"/>
              <a:gd name="connsiteY9" fmla="*/ 206794 h 5520199"/>
              <a:gd name="connsiteX10" fmla="*/ 1445741 w 1902941"/>
              <a:gd name="connsiteY10" fmla="*/ 515712 h 5520199"/>
              <a:gd name="connsiteX11" fmla="*/ 1594022 w 1902941"/>
              <a:gd name="connsiteY11" fmla="*/ 318004 h 5520199"/>
              <a:gd name="connsiteX12" fmla="*/ 1680519 w 1902941"/>
              <a:gd name="connsiteY12" fmla="*/ 577496 h 5520199"/>
              <a:gd name="connsiteX13" fmla="*/ 1804087 w 1902941"/>
              <a:gd name="connsiteY13" fmla="*/ 3703756 h 5520199"/>
              <a:gd name="connsiteX14" fmla="*/ 1902941 w 1902941"/>
              <a:gd name="connsiteY14" fmla="*/ 5520199 h 552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02941" h="5520199">
                <a:moveTo>
                  <a:pt x="0" y="5495485"/>
                </a:moveTo>
                <a:cubicBezTo>
                  <a:pt x="40159" y="5501663"/>
                  <a:pt x="80319" y="5507842"/>
                  <a:pt x="123568" y="5396631"/>
                </a:cubicBezTo>
                <a:cubicBezTo>
                  <a:pt x="166817" y="5285420"/>
                  <a:pt x="199768" y="5680837"/>
                  <a:pt x="259492" y="4828221"/>
                </a:cubicBezTo>
                <a:cubicBezTo>
                  <a:pt x="319216" y="3975605"/>
                  <a:pt x="407774" y="1009983"/>
                  <a:pt x="481914" y="280934"/>
                </a:cubicBezTo>
                <a:cubicBezTo>
                  <a:pt x="556054" y="-448115"/>
                  <a:pt x="646670" y="474524"/>
                  <a:pt x="704335" y="453929"/>
                </a:cubicBezTo>
                <a:cubicBezTo>
                  <a:pt x="762000" y="433334"/>
                  <a:pt x="784654" y="169723"/>
                  <a:pt x="827903" y="157366"/>
                </a:cubicBezTo>
                <a:cubicBezTo>
                  <a:pt x="871152" y="145009"/>
                  <a:pt x="922638" y="363312"/>
                  <a:pt x="963827" y="379788"/>
                </a:cubicBezTo>
                <a:cubicBezTo>
                  <a:pt x="1005016" y="396264"/>
                  <a:pt x="1035908" y="237686"/>
                  <a:pt x="1075038" y="256221"/>
                </a:cubicBezTo>
                <a:cubicBezTo>
                  <a:pt x="1114168" y="274756"/>
                  <a:pt x="1159476" y="499237"/>
                  <a:pt x="1198606" y="490999"/>
                </a:cubicBezTo>
                <a:cubicBezTo>
                  <a:pt x="1237736" y="482761"/>
                  <a:pt x="1268627" y="202675"/>
                  <a:pt x="1309816" y="206794"/>
                </a:cubicBezTo>
                <a:cubicBezTo>
                  <a:pt x="1351005" y="210913"/>
                  <a:pt x="1398373" y="497177"/>
                  <a:pt x="1445741" y="515712"/>
                </a:cubicBezTo>
                <a:cubicBezTo>
                  <a:pt x="1493109" y="534247"/>
                  <a:pt x="1554892" y="307707"/>
                  <a:pt x="1594022" y="318004"/>
                </a:cubicBezTo>
                <a:cubicBezTo>
                  <a:pt x="1633152" y="328301"/>
                  <a:pt x="1645508" y="13204"/>
                  <a:pt x="1680519" y="577496"/>
                </a:cubicBezTo>
                <a:cubicBezTo>
                  <a:pt x="1715530" y="1141788"/>
                  <a:pt x="1767017" y="2879972"/>
                  <a:pt x="1804087" y="3703756"/>
                </a:cubicBezTo>
                <a:cubicBezTo>
                  <a:pt x="1841157" y="4527540"/>
                  <a:pt x="1872049" y="5023869"/>
                  <a:pt x="1902941" y="5520199"/>
                </a:cubicBezTo>
              </a:path>
            </a:pathLst>
          </a:custGeom>
          <a:solidFill>
            <a:srgbClr val="00FF00">
              <a:alpha val="22000"/>
            </a:srgbClr>
          </a:solidFill>
          <a:ln w="76200" cap="sq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1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54194" y="1219200"/>
            <a:ext cx="105444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err="1" smtClean="0">
                <a:solidFill>
                  <a:schemeClr val="bg2"/>
                </a:solidFill>
              </a:rPr>
              <a:t>Broad</a:t>
            </a:r>
            <a:r>
              <a:rPr lang="es-ES_tradnl" sz="1400" dirty="0" smtClean="0">
                <a:solidFill>
                  <a:schemeClr val="bg2"/>
                </a:solidFill>
              </a:rPr>
              <a:t> band: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495800" y="5158669"/>
            <a:ext cx="1752600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00B050"/>
                </a:solidFill>
              </a:rPr>
              <a:t>Subaru-</a:t>
            </a:r>
            <a:r>
              <a:rPr lang="es-ES_tradnl" sz="1400" dirty="0" err="1" smtClean="0">
                <a:solidFill>
                  <a:srgbClr val="00B050"/>
                </a:solidFill>
              </a:rPr>
              <a:t>like</a:t>
            </a:r>
            <a:r>
              <a:rPr lang="es-ES_tradnl" sz="1400" dirty="0" smtClean="0">
                <a:solidFill>
                  <a:srgbClr val="00B050"/>
                </a:solidFill>
              </a:rPr>
              <a:t> </a:t>
            </a:r>
            <a:r>
              <a:rPr lang="es-ES_tradnl" sz="1400" dirty="0" err="1" smtClean="0">
                <a:solidFill>
                  <a:srgbClr val="00B050"/>
                </a:solidFill>
              </a:rPr>
              <a:t>medium</a:t>
            </a:r>
            <a:r>
              <a:rPr lang="es-ES_tradnl" sz="1400" dirty="0" smtClean="0">
                <a:solidFill>
                  <a:srgbClr val="00B050"/>
                </a:solidFill>
              </a:rPr>
              <a:t> band</a:t>
            </a:r>
            <a:br>
              <a:rPr lang="es-ES_tradnl" sz="1400" dirty="0" smtClean="0">
                <a:solidFill>
                  <a:srgbClr val="00B050"/>
                </a:solidFill>
              </a:rPr>
            </a:br>
            <a:r>
              <a:rPr lang="es-ES_tradnl" sz="1400" dirty="0" smtClean="0">
                <a:solidFill>
                  <a:srgbClr val="00B050"/>
                </a:solidFill>
              </a:rPr>
              <a:t>(</a:t>
            </a:r>
            <a:r>
              <a:rPr lang="es-ES_tradnl" sz="1400" dirty="0" err="1" smtClean="0">
                <a:solidFill>
                  <a:srgbClr val="00B050"/>
                </a:solidFill>
              </a:rPr>
              <a:t>e.g</a:t>
            </a:r>
            <a:r>
              <a:rPr lang="es-ES_tradnl" sz="1400" dirty="0" smtClean="0">
                <a:solidFill>
                  <a:srgbClr val="00B050"/>
                </a:solidFill>
              </a:rPr>
              <a:t>., COSMOS)</a:t>
            </a:r>
            <a:endParaRPr lang="en-US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59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  <p:bldP spid="7" grpId="0" animBg="1"/>
      <p:bldP spid="2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 r="51495"/>
          <a:stretch>
            <a:fillRect/>
          </a:stretch>
        </p:blipFill>
        <p:spPr bwMode="auto">
          <a:xfrm>
            <a:off x="1371600" y="629412"/>
            <a:ext cx="6415658" cy="615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1441" name="Text Box 17"/>
          <p:cNvSpPr txBox="1">
            <a:spLocks noChangeArrowheads="1"/>
          </p:cNvSpPr>
          <p:nvPr/>
        </p:nvSpPr>
        <p:spPr bwMode="auto">
          <a:xfrm rot="5400000">
            <a:off x="6947418" y="3491982"/>
            <a:ext cx="2438399" cy="331235"/>
          </a:xfrm>
          <a:prstGeom prst="rect">
            <a:avLst/>
          </a:prstGeom>
          <a:solidFill>
            <a:srgbClr val="FFFFFF"/>
          </a:solidFill>
          <a:ln w="57150" cap="sq" cmpd="thickThin">
            <a:noFill/>
            <a:miter lim="800000"/>
            <a:headEnd/>
            <a:tailEnd/>
          </a:ln>
          <a:effectLst/>
        </p:spPr>
        <p:txBody>
          <a:bodyPr wrap="square" lIns="0" tIns="36000" rIns="0" bIns="3600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600" dirty="0" err="1" smtClean="0">
                <a:solidFill>
                  <a:srgbClr val="000066"/>
                </a:solidFill>
              </a:rPr>
              <a:t>Daddi</a:t>
            </a:r>
            <a:r>
              <a:rPr lang="en-US" sz="1600" dirty="0" smtClean="0">
                <a:solidFill>
                  <a:srgbClr val="000066"/>
                </a:solidFill>
              </a:rPr>
              <a:t> et al. (2005)</a:t>
            </a:r>
            <a:endParaRPr lang="en-US" sz="1600" dirty="0">
              <a:solidFill>
                <a:srgbClr val="000066"/>
              </a:solidFill>
            </a:endParaRP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</a:rPr>
              <a:t>S</a:t>
            </a:r>
            <a:r>
              <a:rPr lang="en-US" sz="3600" dirty="0" smtClean="0">
                <a:solidFill>
                  <a:srgbClr val="FF0000"/>
                </a:solidFill>
              </a:rPr>
              <a:t>pectral indices as age indicators: e.g., </a:t>
            </a:r>
            <a:r>
              <a:rPr lang="en-US" sz="3600" dirty="0" err="1" smtClean="0">
                <a:solidFill>
                  <a:srgbClr val="FF0000"/>
                </a:solidFill>
              </a:rPr>
              <a:t>Mg</a:t>
            </a:r>
            <a:r>
              <a:rPr lang="en-US" sz="3600" baseline="-25000" dirty="0" err="1" smtClean="0">
                <a:solidFill>
                  <a:srgbClr val="FF0000"/>
                </a:solidFill>
              </a:rPr>
              <a:t>UV</a:t>
            </a:r>
            <a:endParaRPr lang="es-ES" sz="3600" i="1" dirty="0">
              <a:solidFill>
                <a:srgbClr val="FF0000"/>
              </a:solidFill>
            </a:endParaRPr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3780000" y="633600"/>
            <a:ext cx="252000" cy="5616000"/>
          </a:xfrm>
          <a:prstGeom prst="rect">
            <a:avLst/>
          </a:prstGeom>
          <a:solidFill>
            <a:srgbClr val="C00000">
              <a:alpha val="36862"/>
            </a:srgbClr>
          </a:solidFill>
          <a:ln w="76200" cap="sq" cmpd="tri" algn="ctr">
            <a:noFill/>
            <a:round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endParaRPr lang="es-ES"/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auto">
          <a:xfrm>
            <a:off x="3276600" y="633600"/>
            <a:ext cx="252000" cy="5616000"/>
          </a:xfrm>
          <a:prstGeom prst="rect">
            <a:avLst/>
          </a:prstGeom>
          <a:solidFill>
            <a:srgbClr val="C00000">
              <a:alpha val="36862"/>
            </a:srgbClr>
          </a:solidFill>
          <a:ln w="76200" cap="sq" cmpd="tri" algn="ctr">
            <a:noFill/>
            <a:round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endParaRPr lang="es-E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3546000" y="633600"/>
            <a:ext cx="230400" cy="5616000"/>
          </a:xfrm>
          <a:prstGeom prst="rect">
            <a:avLst/>
          </a:prstGeom>
          <a:solidFill>
            <a:srgbClr val="0000FF">
              <a:alpha val="37000"/>
            </a:srgbClr>
          </a:solidFill>
          <a:ln w="76200" cap="sq" cmpd="tri" algn="ctr">
            <a:noFill/>
            <a:round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endParaRPr lang="es-ES"/>
          </a:p>
        </p:txBody>
      </p:sp>
      <p:sp>
        <p:nvSpPr>
          <p:cNvPr id="2" name="1 Rectángulo"/>
          <p:cNvSpPr/>
          <p:nvPr/>
        </p:nvSpPr>
        <p:spPr bwMode="auto">
          <a:xfrm>
            <a:off x="6019800" y="685800"/>
            <a:ext cx="762000" cy="914400"/>
          </a:xfrm>
          <a:prstGeom prst="rect">
            <a:avLst/>
          </a:prstGeom>
          <a:solidFill>
            <a:schemeClr val="bg1">
              <a:alpha val="15000"/>
            </a:schemeClr>
          </a:solidFill>
          <a:ln w="57150" cap="sq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1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10" name="9 Rectángulo"/>
          <p:cNvSpPr/>
          <p:nvPr/>
        </p:nvSpPr>
        <p:spPr bwMode="auto">
          <a:xfrm>
            <a:off x="6606000" y="2625602"/>
            <a:ext cx="762000" cy="997196"/>
          </a:xfrm>
          <a:prstGeom prst="rect">
            <a:avLst/>
          </a:prstGeom>
          <a:solidFill>
            <a:schemeClr val="bg1">
              <a:alpha val="15000"/>
            </a:schemeClr>
          </a:solidFill>
          <a:ln w="57150" cap="sq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2 CuadroTexto"/>
          <p:cNvSpPr txBox="1"/>
          <p:nvPr/>
        </p:nvSpPr>
        <p:spPr>
          <a:xfrm>
            <a:off x="4572000" y="1447800"/>
            <a:ext cx="160020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 smtClean="0">
                <a:solidFill>
                  <a:schemeClr val="bg1"/>
                </a:solidFill>
              </a:rPr>
              <a:t>Balmer break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553200" y="3627668"/>
            <a:ext cx="91440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 smtClean="0">
                <a:solidFill>
                  <a:schemeClr val="bg1"/>
                </a:solidFill>
              </a:rPr>
              <a:t>D(4000)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9" name="8 Conector recto de flecha"/>
          <p:cNvCxnSpPr/>
          <p:nvPr/>
        </p:nvCxnSpPr>
        <p:spPr bwMode="auto">
          <a:xfrm>
            <a:off x="3780000" y="5791200"/>
            <a:ext cx="252000" cy="0"/>
          </a:xfrm>
          <a:prstGeom prst="straightConnector1">
            <a:avLst/>
          </a:prstGeom>
          <a:noFill/>
          <a:ln w="31750" cap="sq" cmpd="sng" algn="ctr">
            <a:solidFill>
              <a:schemeClr val="bg2">
                <a:lumMod val="50000"/>
              </a:schemeClr>
            </a:solidFill>
            <a:prstDash val="solid"/>
            <a:round/>
            <a:headEnd type="triangle" w="sm" len="sm"/>
            <a:tailEnd type="triangle" w="sm" len="sm"/>
          </a:ln>
          <a:effectLst/>
        </p:spPr>
      </p:cxnSp>
      <p:sp>
        <p:nvSpPr>
          <p:cNvPr id="11" name="10 CuadroTexto"/>
          <p:cNvSpPr txBox="1"/>
          <p:nvPr/>
        </p:nvSpPr>
        <p:spPr>
          <a:xfrm>
            <a:off x="4114800" y="5410200"/>
            <a:ext cx="1219200" cy="424732"/>
          </a:xfrm>
          <a:prstGeom prst="rect">
            <a:avLst/>
          </a:prstGeom>
          <a:solidFill>
            <a:srgbClr val="FF0000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bg2"/>
                </a:solidFill>
              </a:rPr>
              <a:t>100 Å</a:t>
            </a:r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80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3" grpId="0"/>
      <p:bldP spid="12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20721" t="16577" r="20721" b="8288"/>
          <a:stretch>
            <a:fillRect/>
          </a:stretch>
        </p:blipFill>
        <p:spPr bwMode="auto">
          <a:xfrm>
            <a:off x="36000" y="4419600"/>
            <a:ext cx="2454671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 l="20721" t="13814" r="20721" b="27628"/>
          <a:stretch>
            <a:fillRect/>
          </a:stretch>
        </p:blipFill>
        <p:spPr bwMode="auto">
          <a:xfrm>
            <a:off x="2664000" y="4419600"/>
            <a:ext cx="314960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SHARDS: </a:t>
            </a:r>
            <a:r>
              <a:rPr lang="en-US" sz="3600" dirty="0" smtClean="0">
                <a:solidFill>
                  <a:schemeClr val="bg2"/>
                </a:solidFill>
              </a:rPr>
              <a:t>optical absorption indices (and also emission lines) down to magnitude 27 (AB)</a:t>
            </a:r>
            <a:endParaRPr lang="es-ES" sz="3600" dirty="0">
              <a:solidFill>
                <a:schemeClr val="bg2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52400" y="3810000"/>
            <a:ext cx="8915400" cy="3810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/>
        </p:spPr>
        <p:txBody>
          <a:bodyPr anchor="t" anchorCtr="0"/>
          <a:lstStyle/>
          <a:p>
            <a:pPr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</a:pPr>
            <a:r>
              <a:rPr lang="es-ES" sz="2400" dirty="0" smtClean="0">
                <a:solidFill>
                  <a:srgbClr val="000066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http://guaix.fis.ucm.es/~pgperez/SHARDS</a:t>
            </a:r>
            <a:endParaRPr lang="en-US" sz="2000" dirty="0" smtClean="0">
              <a:solidFill>
                <a:srgbClr val="000066"/>
              </a:solidFill>
              <a:uFill>
                <a:solidFill>
                  <a:srgbClr val="FF0000"/>
                </a:solidFill>
              </a:uFill>
              <a:sym typeface="Symbol" pitchFamily="18" charset="2"/>
            </a:endParaRPr>
          </a:p>
          <a:p>
            <a:pPr algn="l"/>
            <a:r>
              <a:rPr lang="en-US" sz="2400" dirty="0" smtClean="0">
                <a:solidFill>
                  <a:srgbClr val="000066"/>
                </a:solidFill>
                <a:uFill>
                  <a:solidFill>
                    <a:srgbClr val="FF0000"/>
                  </a:solidFill>
                </a:uFill>
                <a:sym typeface="Symbol" pitchFamily="18" charset="2"/>
              </a:rPr>
              <a:t>    </a:t>
            </a:r>
            <a:endParaRPr lang="es-ES" sz="2400" dirty="0" smtClean="0">
              <a:solidFill>
                <a:srgbClr val="000066"/>
              </a:solidFill>
              <a:uFill>
                <a:solidFill>
                  <a:srgbClr val="FF0000"/>
                </a:solidFill>
              </a:uFill>
              <a:sym typeface="Symbol" pitchFamily="18" charset="2"/>
            </a:endParaRPr>
          </a:p>
        </p:txBody>
      </p:sp>
      <p:pic>
        <p:nvPicPr>
          <p:cNvPr id="10" name="Picture 5" descr="C:\Users\Pablo\Pictures\2010\GTC_March10\P10206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000" y="4420800"/>
            <a:ext cx="3148980" cy="236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1" t="20079" r="9691" b="62073"/>
          <a:stretch/>
        </p:blipFill>
        <p:spPr bwMode="auto">
          <a:xfrm>
            <a:off x="76200" y="1143000"/>
            <a:ext cx="8964706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4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ndado y llave">
  <a:themeElements>
    <a:clrScheme name="Candado y llave 7">
      <a:dk1>
        <a:srgbClr val="200B5B"/>
      </a:dk1>
      <a:lt1>
        <a:srgbClr val="EAEAEA"/>
      </a:lt1>
      <a:dk2>
        <a:srgbClr val="6600FF"/>
      </a:dk2>
      <a:lt2>
        <a:srgbClr val="FFCC66"/>
      </a:lt2>
      <a:accent1>
        <a:srgbClr val="EEB00B"/>
      </a:accent1>
      <a:accent2>
        <a:srgbClr val="6600CC"/>
      </a:accent2>
      <a:accent3>
        <a:srgbClr val="B8AAFF"/>
      </a:accent3>
      <a:accent4>
        <a:srgbClr val="C8C8C8"/>
      </a:accent4>
      <a:accent5>
        <a:srgbClr val="F5D4AA"/>
      </a:accent5>
      <a:accent6>
        <a:srgbClr val="5C00B9"/>
      </a:accent6>
      <a:hlink>
        <a:srgbClr val="FF0000"/>
      </a:hlink>
      <a:folHlink>
        <a:srgbClr val="FF0000"/>
      </a:folHlink>
    </a:clrScheme>
    <a:fontScheme name="Candado y llave">
      <a:majorFont>
        <a:latin typeface="Franklin Gothic Medium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76200" cap="sq" cmpd="tri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s-ES" sz="7200" b="1" i="0" u="none" strike="noStrike" cap="none" normalizeH="0" baseline="0" smtClean="0">
            <a:ln>
              <a:noFill/>
            </a:ln>
            <a:solidFill>
              <a:schemeClr val="folHlink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76200" cap="sq" cmpd="tri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s-ES" sz="7200" b="1" i="0" u="none" strike="noStrike" cap="none" normalizeH="0" baseline="0" smtClean="0">
            <a:ln>
              <a:noFill/>
            </a:ln>
            <a:solidFill>
              <a:schemeClr val="folHlink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andado y llave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ndado y llave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ado y llave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ado y llave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ndado y llave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ndado y llave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ndado y llave 7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00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35335</TotalTime>
  <Words>1297</Words>
  <Application>Microsoft Office PowerPoint</Application>
  <PresentationFormat>Presentación en pantalla (4:3)</PresentationFormat>
  <Paragraphs>179</Paragraphs>
  <Slides>24</Slides>
  <Notes>24</Notes>
  <HiddenSlides>2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Candado y llave</vt:lpstr>
      <vt:lpstr>Presentación de PowerPoint</vt:lpstr>
      <vt:lpstr>Formation of massive (M≳10^11 M_⨀)  early-type galaxies : a 2-stage process </vt:lpstr>
      <vt:lpstr>Formation of massive early-type galaxies</vt:lpstr>
      <vt:lpstr>How are z&gt;1 red&amp;dead galaxies formed?</vt:lpstr>
      <vt:lpstr>High-z red&amp;dead galaxies in detail: spectra</vt:lpstr>
      <vt:lpstr>Spectral indices as age indicators: e.g., MgUV</vt:lpstr>
      <vt:lpstr>Spectral indices as age indicators: e.g., MgUV</vt:lpstr>
      <vt:lpstr>Spectral indices as age indicators: e.g., MgUV</vt:lpstr>
      <vt:lpstr>SHARDS: optical absorption indices (and also emission lines) down to magnitude 27 (AB)</vt:lpstr>
      <vt:lpstr>SHARDS: spectro-photometry (27mag) in GOODS-N</vt:lpstr>
      <vt:lpstr>SHARDS: Mg(UV) index with photometry</vt:lpstr>
      <vt:lpstr>SHARDS data quality</vt:lpstr>
      <vt:lpstr>SHARDS: absorption indices at z&gt;1, Ex.  # 1</vt:lpstr>
      <vt:lpstr>SHARDS: absorption indices at z&gt;1, Ex.  # 1</vt:lpstr>
      <vt:lpstr>SHARDS: absorption indices at z&gt;1, Ex.  # 1</vt:lpstr>
      <vt:lpstr>SHARDS: absorption indices at z&gt;1, Ex.  # 1</vt:lpstr>
      <vt:lpstr>SHARDS: absorption indices at z&gt;1, Ex.  # 1</vt:lpstr>
      <vt:lpstr>SHARDS: absorption indices at z&gt;1, Ex.  # 1</vt:lpstr>
      <vt:lpstr>SHARDS: absorption indices at z&gt;1, Ex.  # 1</vt:lpstr>
      <vt:lpstr>SHARDS: absorption indices at z&gt;1, Ex.  # 2</vt:lpstr>
      <vt:lpstr>SHARDS: absorption indices at z&gt;1, Ex.  # 2</vt:lpstr>
      <vt:lpstr>SHARDS: testing SPS models (at z~1)</vt:lpstr>
      <vt:lpstr>SHARDS: downsizing in detail (at z~1)</vt:lpstr>
      <vt:lpstr>To take away from this talk…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Surveys with the Spitzer Space Telescope</dc:title>
  <dc:creator>Pablo G. Perez Gonzalez</dc:creator>
  <cp:lastModifiedBy>Pablo</cp:lastModifiedBy>
  <cp:revision>5114</cp:revision>
  <dcterms:created xsi:type="dcterms:W3CDTF">2004-02-08T17:07:14Z</dcterms:created>
  <dcterms:modified xsi:type="dcterms:W3CDTF">2013-11-19T13:20:28Z</dcterms:modified>
</cp:coreProperties>
</file>