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428" r:id="rId1"/>
  </p:sldMasterIdLst>
  <p:notesMasterIdLst>
    <p:notesMasterId r:id="rId35"/>
  </p:notesMasterIdLst>
  <p:handoutMasterIdLst>
    <p:handoutMasterId r:id="rId36"/>
  </p:handoutMasterIdLst>
  <p:sldIdLst>
    <p:sldId id="256" r:id="rId2"/>
    <p:sldId id="264" r:id="rId3"/>
    <p:sldId id="259" r:id="rId4"/>
    <p:sldId id="288" r:id="rId5"/>
    <p:sldId id="309" r:id="rId6"/>
    <p:sldId id="289" r:id="rId7"/>
    <p:sldId id="290" r:id="rId8"/>
    <p:sldId id="305" r:id="rId9"/>
    <p:sldId id="291" r:id="rId10"/>
    <p:sldId id="306" r:id="rId11"/>
    <p:sldId id="312" r:id="rId12"/>
    <p:sldId id="313" r:id="rId13"/>
    <p:sldId id="283" r:id="rId14"/>
    <p:sldId id="287" r:id="rId15"/>
    <p:sldId id="298" r:id="rId16"/>
    <p:sldId id="301" r:id="rId17"/>
    <p:sldId id="299" r:id="rId18"/>
    <p:sldId id="303" r:id="rId19"/>
    <p:sldId id="302" r:id="rId20"/>
    <p:sldId id="304" r:id="rId21"/>
    <p:sldId id="308" r:id="rId22"/>
    <p:sldId id="310" r:id="rId23"/>
    <p:sldId id="311" r:id="rId24"/>
    <p:sldId id="297" r:id="rId25"/>
    <p:sldId id="262" r:id="rId26"/>
    <p:sldId id="263" r:id="rId27"/>
    <p:sldId id="265" r:id="rId28"/>
    <p:sldId id="266" r:id="rId29"/>
    <p:sldId id="293" r:id="rId30"/>
    <p:sldId id="294" r:id="rId31"/>
    <p:sldId id="295" r:id="rId32"/>
    <p:sldId id="296" r:id="rId33"/>
    <p:sldId id="27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75" autoAdjust="0"/>
  </p:normalViewPr>
  <p:slideViewPr>
    <p:cSldViewPr snapToGrid="0" snapToObjects="1">
      <p:cViewPr varScale="1">
        <p:scale>
          <a:sx n="94" d="100"/>
          <a:sy n="94" d="100"/>
        </p:scale>
        <p:origin x="-944" y="-112"/>
      </p:cViewPr>
      <p:guideLst>
        <p:guide orient="horz" pos="2160"/>
        <p:guide pos="2880"/>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26CE3CB-1C3D-0147-ADD3-35FDE88F0EC2}" type="datetimeFigureOut">
              <a:rPr lang="en-US" smtClean="0"/>
              <a:t>EEE20/11/13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D4BA56-FA33-A540-956B-92AAA8B0B7AF}" type="slidenum">
              <a:rPr lang="en-US" smtClean="0"/>
              <a:t>‹#›</a:t>
            </a:fld>
            <a:endParaRPr lang="en-US"/>
          </a:p>
        </p:txBody>
      </p:sp>
    </p:spTree>
    <p:extLst>
      <p:ext uri="{BB962C8B-B14F-4D97-AF65-F5344CB8AC3E}">
        <p14:creationId xmlns:p14="http://schemas.microsoft.com/office/powerpoint/2010/main" val="17445475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4BC28-A282-F941-AF07-EAAF784BB45F}" type="datetimeFigureOut">
              <a:rPr lang="en-US" smtClean="0"/>
              <a:t>EEE20/11/13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7F4FA-A433-A047-8FA5-1BB66B8FE313}" type="slidenum">
              <a:rPr lang="en-US" smtClean="0"/>
              <a:t>‹#›</a:t>
            </a:fld>
            <a:endParaRPr lang="en-US"/>
          </a:p>
        </p:txBody>
      </p:sp>
    </p:spTree>
    <p:extLst>
      <p:ext uri="{BB962C8B-B14F-4D97-AF65-F5344CB8AC3E}">
        <p14:creationId xmlns:p14="http://schemas.microsoft.com/office/powerpoint/2010/main" val="31830194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you.   Good morning.</a:t>
            </a:r>
          </a:p>
          <a:p>
            <a:r>
              <a:rPr lang="en-US" baseline="0" dirty="0" smtClean="0"/>
              <a:t>I’ve been assigned the topic “…”, although it will naturally contain my own preferences of what is included.</a:t>
            </a:r>
          </a:p>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0</a:t>
            </a:fld>
            <a:endParaRPr lang="en-US"/>
          </a:p>
        </p:txBody>
      </p:sp>
    </p:spTree>
    <p:extLst>
      <p:ext uri="{BB962C8B-B14F-4D97-AF65-F5344CB8AC3E}">
        <p14:creationId xmlns:p14="http://schemas.microsoft.com/office/powerpoint/2010/main" val="223711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a:t>
            </a:r>
            <a:r>
              <a:rPr lang="en-US" baseline="0" dirty="0" smtClean="0"/>
              <a:t>may well then ask: to what extent were the bulge-BH scaling relations established at z ~ 2 if the quiescent bulges were?</a:t>
            </a:r>
          </a:p>
          <a:p>
            <a:r>
              <a:rPr lang="en-US" baseline="0" dirty="0" smtClean="0"/>
              <a:t>Well, I don’t know the answer to that question, but we are learning more about the local relations…</a:t>
            </a:r>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9</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07F4FA-A433-A047-8FA5-1BB66B8FE313}" type="slidenum">
              <a:rPr lang="en-US" smtClean="0"/>
              <a:t>10</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return to the old</a:t>
            </a:r>
            <a:r>
              <a:rPr lang="en-US" baseline="0" dirty="0" smtClean="0"/>
              <a:t> ages of bulges later in the talk.</a:t>
            </a:r>
          </a:p>
          <a:p>
            <a:endParaRPr lang="en-US" baseline="0" dirty="0" smtClean="0"/>
          </a:p>
          <a:p>
            <a:r>
              <a:rPr lang="en-US" baseline="0" dirty="0" smtClean="0"/>
              <a:t>One may well then ask: to what extent were the bulge-BH scaling relations established at z ~ 2 if the quiescent bulges were?</a:t>
            </a:r>
          </a:p>
          <a:p>
            <a:r>
              <a:rPr lang="en-US" baseline="0" dirty="0" smtClean="0"/>
              <a:t>Well, I don’t know the answer to that question, but we are learning more about the local relations…</a:t>
            </a:r>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11</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00"/>
              </a:spcBef>
              <a:buNone/>
            </a:pPr>
            <a:r>
              <a:rPr lang="en-US" dirty="0" smtClean="0">
                <a:effectLst/>
              </a:rPr>
              <a:t>Offset</a:t>
            </a:r>
            <a:r>
              <a:rPr lang="en-US" baseline="0" dirty="0" smtClean="0">
                <a:effectLst/>
              </a:rPr>
              <a:t> barred galaxies (or </a:t>
            </a:r>
            <a:r>
              <a:rPr lang="en-US" baseline="0" dirty="0" err="1" smtClean="0">
                <a:effectLst/>
              </a:rPr>
              <a:t>pseudobulges</a:t>
            </a:r>
            <a:r>
              <a:rPr lang="en-US" baseline="0" dirty="0" smtClean="0">
                <a:effectLst/>
              </a:rPr>
              <a:t>) </a:t>
            </a:r>
            <a:endParaRPr lang="en-US" dirty="0" smtClean="0">
              <a:effectLst/>
            </a:endParaRPr>
          </a:p>
        </p:txBody>
      </p:sp>
      <p:sp>
        <p:nvSpPr>
          <p:cNvPr id="4" name="Slide Number Placeholder 3"/>
          <p:cNvSpPr>
            <a:spLocks noGrp="1"/>
          </p:cNvSpPr>
          <p:nvPr>
            <p:ph type="sldNum" sz="quarter" idx="10"/>
          </p:nvPr>
        </p:nvSpPr>
        <p:spPr/>
        <p:txBody>
          <a:bodyPr/>
          <a:lstStyle/>
          <a:p>
            <a:fld id="{BC07F4FA-A433-A047-8FA5-1BB66B8FE313}" type="slidenum">
              <a:rPr lang="en-US" smtClean="0"/>
              <a:t>12</a:t>
            </a:fld>
            <a:endParaRPr lang="en-US"/>
          </a:p>
        </p:txBody>
      </p:sp>
    </p:spTree>
    <p:extLst>
      <p:ext uri="{BB962C8B-B14F-4D97-AF65-F5344CB8AC3E}">
        <p14:creationId xmlns:p14="http://schemas.microsoft.com/office/powerpoint/2010/main" val="98377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500"/>
              </a:spcBef>
              <a:buNone/>
            </a:pPr>
            <a:r>
              <a:rPr lang="en-US" dirty="0" smtClean="0">
                <a:effectLst/>
              </a:rPr>
              <a:t>Giulia is working on more accurate bulge luminosities</a:t>
            </a:r>
          </a:p>
        </p:txBody>
      </p:sp>
      <p:sp>
        <p:nvSpPr>
          <p:cNvPr id="4" name="Slide Number Placeholder 3"/>
          <p:cNvSpPr>
            <a:spLocks noGrp="1"/>
          </p:cNvSpPr>
          <p:nvPr>
            <p:ph type="sldNum" sz="quarter" idx="10"/>
          </p:nvPr>
        </p:nvSpPr>
        <p:spPr/>
        <p:txBody>
          <a:bodyPr/>
          <a:lstStyle/>
          <a:p>
            <a:fld id="{BC07F4FA-A433-A047-8FA5-1BB66B8FE313}" type="slidenum">
              <a:rPr lang="en-US" smtClean="0"/>
              <a:t>13</a:t>
            </a:fld>
            <a:endParaRPr lang="en-US"/>
          </a:p>
        </p:txBody>
      </p:sp>
    </p:spTree>
    <p:extLst>
      <p:ext uri="{BB962C8B-B14F-4D97-AF65-F5344CB8AC3E}">
        <p14:creationId xmlns:p14="http://schemas.microsoft.com/office/powerpoint/2010/main" val="983772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14</a:t>
            </a:fld>
            <a:endParaRPr lang="en-US"/>
          </a:p>
        </p:txBody>
      </p:sp>
    </p:spTree>
    <p:extLst>
      <p:ext uri="{BB962C8B-B14F-4D97-AF65-F5344CB8AC3E}">
        <p14:creationId xmlns:p14="http://schemas.microsoft.com/office/powerpoint/2010/main" val="401769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C07F4FA-A433-A047-8FA5-1BB66B8FE313}" type="slidenum">
              <a:rPr lang="en-US" smtClean="0"/>
              <a:t>17</a:t>
            </a:fld>
            <a:endParaRPr lang="en-US"/>
          </a:p>
        </p:txBody>
      </p:sp>
    </p:spTree>
    <p:extLst>
      <p:ext uri="{BB962C8B-B14F-4D97-AF65-F5344CB8AC3E}">
        <p14:creationId xmlns:p14="http://schemas.microsoft.com/office/powerpoint/2010/main" val="2253654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18</a:t>
            </a:fld>
            <a:endParaRPr lang="en-US"/>
          </a:p>
        </p:txBody>
      </p:sp>
    </p:spTree>
    <p:extLst>
      <p:ext uri="{BB962C8B-B14F-4D97-AF65-F5344CB8AC3E}">
        <p14:creationId xmlns:p14="http://schemas.microsoft.com/office/powerpoint/2010/main" val="1225112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about the apparent offset barred</a:t>
            </a:r>
            <a:r>
              <a:rPr lang="en-US" baseline="0" dirty="0" smtClean="0"/>
              <a:t> population in the M-sigma diagram, and the connection with </a:t>
            </a:r>
            <a:r>
              <a:rPr lang="en-US" baseline="0" dirty="0" err="1" smtClean="0"/>
              <a:t>pseudobulges</a:t>
            </a:r>
            <a:r>
              <a:rPr lang="en-US" baseline="0" smtClean="0"/>
              <a:t>…</a:t>
            </a:r>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19</a:t>
            </a:fld>
            <a:endParaRPr lang="en-US"/>
          </a:p>
        </p:txBody>
      </p:sp>
    </p:spTree>
    <p:extLst>
      <p:ext uri="{BB962C8B-B14F-4D97-AF65-F5344CB8AC3E}">
        <p14:creationId xmlns:p14="http://schemas.microsoft.com/office/powerpoint/2010/main" val="1225112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20</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start</a:t>
            </a:r>
            <a:r>
              <a:rPr lang="en-US" baseline="0" dirty="0" smtClean="0"/>
              <a:t> by reviewing some of the basics of galaxy light profiles</a:t>
            </a:r>
            <a:r>
              <a:rPr lang="en-US" baseline="0" dirty="0" smtClean="0"/>
              <a:t>…</a:t>
            </a:r>
          </a:p>
          <a:p>
            <a:endParaRPr lang="en-US" baseline="0" dirty="0" smtClean="0"/>
          </a:p>
          <a:p>
            <a:r>
              <a:rPr lang="en-US" baseline="0" dirty="0" err="1" smtClean="0"/>
              <a:t>Modelling</a:t>
            </a:r>
            <a:r>
              <a:rPr lang="en-US" baseline="0" dirty="0" smtClean="0"/>
              <a:t> these provides us with physical properties, such as sizes and </a:t>
            </a:r>
            <a:r>
              <a:rPr lang="en-US" baseline="0" dirty="0" err="1" smtClean="0"/>
              <a:t>brightnesses</a:t>
            </a:r>
            <a:r>
              <a:rPr lang="en-US" baseline="0" dirty="0" smtClean="0"/>
              <a:t>, which we use to construct scaling relations.</a:t>
            </a:r>
          </a:p>
          <a:p>
            <a:endParaRPr lang="en-US" baseline="0" dirty="0" smtClean="0"/>
          </a:p>
        </p:txBody>
      </p:sp>
      <p:sp>
        <p:nvSpPr>
          <p:cNvPr id="4" name="Slide Number Placeholder 3"/>
          <p:cNvSpPr>
            <a:spLocks noGrp="1"/>
          </p:cNvSpPr>
          <p:nvPr>
            <p:ph type="sldNum" sz="quarter" idx="10"/>
          </p:nvPr>
        </p:nvSpPr>
        <p:spPr/>
        <p:txBody>
          <a:bodyPr/>
          <a:lstStyle/>
          <a:p>
            <a:fld id="{BC07F4FA-A433-A047-8FA5-1BB66B8FE313}" type="slidenum">
              <a:rPr lang="en-US" smtClean="0"/>
              <a:t>1</a:t>
            </a:fld>
            <a:endParaRPr lang="en-US"/>
          </a:p>
        </p:txBody>
      </p:sp>
    </p:spTree>
    <p:extLst>
      <p:ext uri="{BB962C8B-B14F-4D97-AF65-F5344CB8AC3E}">
        <p14:creationId xmlns:p14="http://schemas.microsoft.com/office/powerpoint/2010/main" val="3588980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21</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22</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23</a:t>
            </a:fld>
            <a:endParaRPr lang="en-US"/>
          </a:p>
        </p:txBody>
      </p:sp>
    </p:spTree>
    <p:extLst>
      <p:ext uri="{BB962C8B-B14F-4D97-AF65-F5344CB8AC3E}">
        <p14:creationId xmlns:p14="http://schemas.microsoft.com/office/powerpoint/2010/main" val="4017692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Pease, F.~G.\ 1918, Proceedings of the National Academy of Science, 4, 21 </a:t>
            </a:r>
          </a:p>
          <a:p>
            <a:r>
              <a:rPr lang="en-US" dirty="0" smtClean="0"/>
              <a:t>Babcock  - also the rotation of Andromeda’s bulge – Lick Observatory</a:t>
            </a:r>
          </a:p>
          <a:p>
            <a:endParaRPr lang="en-US" dirty="0" smtClean="0"/>
          </a:p>
          <a:p>
            <a:r>
              <a:rPr lang="en-US" sz="1200" b="0" i="0" u="none" strike="noStrike" kern="1200" baseline="0" dirty="0" err="1" smtClean="0">
                <a:solidFill>
                  <a:schemeClr val="tx1"/>
                </a:solidFill>
                <a:latin typeface="+mn-lt"/>
                <a:ea typeface="+mn-ea"/>
                <a:cs typeface="+mn-cs"/>
              </a:rPr>
              <a:t>Keselman</a:t>
            </a:r>
            <a:r>
              <a:rPr lang="en-US" sz="1200" b="0" i="0" u="none" strike="noStrike" kern="1200" baseline="0" dirty="0" smtClean="0">
                <a:solidFill>
                  <a:schemeClr val="tx1"/>
                </a:solidFill>
                <a:latin typeface="+mn-lt"/>
                <a:ea typeface="+mn-ea"/>
                <a:cs typeface="+mn-cs"/>
              </a:rPr>
              <a:t> &amp; </a:t>
            </a:r>
            <a:r>
              <a:rPr lang="en-US" sz="1200" b="0" i="0" u="none" strike="noStrike" kern="1200" baseline="0" dirty="0" err="1" smtClean="0">
                <a:solidFill>
                  <a:schemeClr val="tx1"/>
                </a:solidFill>
                <a:latin typeface="+mn-lt"/>
                <a:ea typeface="+mn-ea"/>
                <a:cs typeface="+mn-cs"/>
              </a:rPr>
              <a:t>Nusser</a:t>
            </a:r>
            <a:r>
              <a:rPr lang="en-US" sz="1200" b="0" i="0" u="none" strike="noStrike" kern="1200" baseline="0" dirty="0" smtClean="0">
                <a:solidFill>
                  <a:schemeClr val="tx1"/>
                </a:solidFill>
                <a:latin typeface="+mn-lt"/>
                <a:ea typeface="+mn-ea"/>
                <a:cs typeface="+mn-cs"/>
              </a:rPr>
              <a:t> report on their simulations of bulge formation by gas-rich major mergers of pure discs; their bulges rotate and have n&lt;2 (which led them to call them </a:t>
            </a:r>
            <a:r>
              <a:rPr lang="en-US" sz="1200" b="0" i="0" u="none" strike="noStrike" kern="1200" baseline="0" dirty="0" err="1" smtClean="0">
                <a:solidFill>
                  <a:schemeClr val="tx1"/>
                </a:solidFill>
                <a:latin typeface="+mn-lt"/>
                <a:ea typeface="+mn-ea"/>
                <a:cs typeface="+mn-cs"/>
              </a:rPr>
              <a:t>pseudobulges</a:t>
            </a:r>
            <a:r>
              <a:rPr lang="en-US" sz="1200" b="0" i="0" u="none" strike="noStrike" kern="1200" baseline="0" dirty="0" smtClean="0">
                <a:solidFill>
                  <a:schemeClr val="tx1"/>
                </a:solidFill>
                <a:latin typeface="+mn-lt"/>
                <a:ea typeface="+mn-ea"/>
                <a:cs typeface="+mn-cs"/>
              </a:rPr>
              <a:t>).  However the ages of these bulges should be young.</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Bekki</a:t>
            </a:r>
            <a:r>
              <a:rPr lang="en-US" sz="1200" b="0" i="0" u="none" strike="noStrike" kern="1200" baseline="0" dirty="0" smtClean="0">
                <a:solidFill>
                  <a:schemeClr val="tx1"/>
                </a:solidFill>
                <a:latin typeface="+mn-lt"/>
                <a:ea typeface="+mn-ea"/>
                <a:cs typeface="+mn-cs"/>
              </a:rPr>
              <a:t>:  </a:t>
            </a:r>
            <a:r>
              <a:rPr lang="en-US" dirty="0" smtClean="0"/>
              <a:t>the observed rotational kinematics of GCs with different </a:t>
            </a:r>
            <a:r>
              <a:rPr lang="en-US" dirty="0" err="1" smtClean="0"/>
              <a:t>metallicities</a:t>
            </a:r>
            <a:r>
              <a:rPr lang="en-US" dirty="0" smtClean="0"/>
              <a:t> in M31 can be closely associated with the ancient major merger event,</a:t>
            </a:r>
            <a:r>
              <a:rPr lang="en-US" baseline="0" dirty="0" smtClean="0"/>
              <a:t> his models generate </a:t>
            </a:r>
            <a:r>
              <a:rPr lang="en-US" dirty="0" smtClean="0"/>
              <a:t>a rotating stellar bar, which can be morphologically identified as a boxy bulge if seen edge-on.</a:t>
            </a:r>
          </a:p>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24</a:t>
            </a:fld>
            <a:endParaRPr lang="en-US"/>
          </a:p>
        </p:txBody>
      </p:sp>
    </p:spTree>
    <p:extLst>
      <p:ext uri="{BB962C8B-B14F-4D97-AF65-F5344CB8AC3E}">
        <p14:creationId xmlns:p14="http://schemas.microsoft.com/office/powerpoint/2010/main" val="983772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25</a:t>
            </a:fld>
            <a:endParaRPr lang="en-US"/>
          </a:p>
        </p:txBody>
      </p:sp>
    </p:spTree>
    <p:extLst>
      <p:ext uri="{BB962C8B-B14F-4D97-AF65-F5344CB8AC3E}">
        <p14:creationId xmlns:p14="http://schemas.microsoft.com/office/powerpoint/2010/main" val="983772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26</a:t>
            </a:fld>
            <a:endParaRPr lang="en-US"/>
          </a:p>
        </p:txBody>
      </p:sp>
    </p:spTree>
    <p:extLst>
      <p:ext uri="{BB962C8B-B14F-4D97-AF65-F5344CB8AC3E}">
        <p14:creationId xmlns:p14="http://schemas.microsoft.com/office/powerpoint/2010/main" val="983772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READ</a:t>
            </a:r>
            <a:r>
              <a:rPr lang="en-US" dirty="0" smtClean="0"/>
              <a:t>:  MacArthur, González &amp;  </a:t>
            </a:r>
            <a:r>
              <a:rPr lang="en-US" dirty="0" err="1" smtClean="0"/>
              <a:t>Courteau</a:t>
            </a:r>
            <a:r>
              <a:rPr lang="en-US" dirty="0" smtClean="0"/>
              <a:t> (2009)</a:t>
            </a:r>
            <a:r>
              <a:rPr lang="en-US" sz="1200" b="0" i="0" u="none" strike="noStrike" kern="1200" baseline="0" dirty="0" smtClean="0">
                <a:solidFill>
                  <a:schemeClr val="tx1"/>
                </a:solidFill>
                <a:latin typeface="+mn-lt"/>
                <a:ea typeface="+mn-ea"/>
                <a:cs typeface="+mn-cs"/>
              </a:rPr>
              <a:t> concluded that early-formation processes are common to all bulges and that secular processes or ‘rejuvenated’ star formation generally contributes minimally to the stellar mass budget, but has biased luminosity-weighted age estimates in the past. Such ’frostings’ of young stars, or up to some 25 per cent, have misled some studies into missing the fact that the bulk of the stellar mass in (most) bulges is actually old.</a:t>
            </a:r>
          </a:p>
          <a:p>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sym typeface="Wingdings"/>
              </a:rPr>
              <a:t> </a:t>
            </a:r>
            <a:r>
              <a:rPr lang="en-US" dirty="0" smtClean="0">
                <a:effectLst/>
              </a:rPr>
              <a:t>Bars may form around a classical bulge, drive in gas and re-</a:t>
            </a:r>
            <a:r>
              <a:rPr lang="en-US" dirty="0" err="1" smtClean="0">
                <a:effectLst/>
              </a:rPr>
              <a:t>juvenate</a:t>
            </a:r>
            <a:r>
              <a:rPr lang="en-US" dirty="0" smtClean="0">
                <a:effectLst/>
              </a:rPr>
              <a:t> the stellar population, and spin up the pre-existing bulge.</a:t>
            </a:r>
          </a:p>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27</a:t>
            </a:fld>
            <a:endParaRPr lang="en-US"/>
          </a:p>
        </p:txBody>
      </p:sp>
    </p:spTree>
    <p:extLst>
      <p:ext uri="{BB962C8B-B14F-4D97-AF65-F5344CB8AC3E}">
        <p14:creationId xmlns:p14="http://schemas.microsoft.com/office/powerpoint/2010/main" val="983772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50 years ago, working in Argentina, </a:t>
            </a:r>
            <a:r>
              <a:rPr lang="en-US" dirty="0" err="1" smtClean="0">
                <a:latin typeface="Calibri" charset="0"/>
                <a:ea typeface="ＭＳ Ｐゴシック" charset="0"/>
                <a:cs typeface="ＭＳ Ｐゴシック" charset="0"/>
              </a:rPr>
              <a:t>Sersic</a:t>
            </a:r>
            <a:r>
              <a:rPr lang="en-US" dirty="0" smtClean="0">
                <a:latin typeface="Calibri" charset="0"/>
                <a:ea typeface="ＭＳ Ｐゴシック" charset="0"/>
                <a:cs typeface="ＭＳ Ｐゴシック" charset="0"/>
              </a:rPr>
              <a:t> introduced his model.</a:t>
            </a:r>
          </a:p>
          <a:p>
            <a:r>
              <a:rPr lang="en-US" dirty="0" smtClean="0">
                <a:latin typeface="Calibri" charset="0"/>
                <a:ea typeface="ＭＳ Ｐゴシック" charset="0"/>
                <a:cs typeface="ＭＳ Ｐゴシック" charset="0"/>
              </a:rPr>
              <a:t>n</a:t>
            </a:r>
            <a:r>
              <a:rPr lang="en-US" baseline="0" dirty="0" smtClean="0">
                <a:latin typeface="Calibri" charset="0"/>
                <a:ea typeface="ＭＳ Ｐゴシック" charset="0"/>
                <a:cs typeface="ＭＳ Ｐゴシック" charset="0"/>
              </a:rPr>
              <a:t> = ½, 1, 4  (**  n=1 can describe a 3D bulge or a 2D disc).</a:t>
            </a: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Higher n equates to more `centrally concentrated’ within </a:t>
            </a:r>
            <a:r>
              <a:rPr lang="en-US" dirty="0" err="1" smtClean="0">
                <a:latin typeface="Calibri" charset="0"/>
                <a:ea typeface="ＭＳ Ｐゴシック" charset="0"/>
                <a:cs typeface="ＭＳ Ｐゴシック" charset="0"/>
              </a:rPr>
              <a:t>R_e</a:t>
            </a:r>
            <a:r>
              <a:rPr lang="en-US" dirty="0" smtClean="0">
                <a:latin typeface="Calibri" charset="0"/>
                <a:ea typeface="ＭＳ Ｐゴシック" charset="0"/>
                <a:cs typeface="ＭＳ Ｐゴシック" charset="0"/>
              </a:rPr>
              <a:t>, but more extended wings.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Define </a:t>
            </a:r>
            <a:r>
              <a:rPr lang="en-US" dirty="0" err="1" smtClean="0">
                <a:latin typeface="Calibri" charset="0"/>
                <a:ea typeface="ＭＳ Ｐゴシック" charset="0"/>
                <a:cs typeface="ＭＳ Ｐゴシック" charset="0"/>
              </a:rPr>
              <a:t>mu_e</a:t>
            </a:r>
            <a:r>
              <a:rPr lang="en-US" dirty="0" smtClean="0">
                <a:latin typeface="Calibri" charset="0"/>
                <a:ea typeface="ＭＳ Ｐゴシック" charset="0"/>
                <a:cs typeface="ＭＳ Ｐゴシック" charset="0"/>
              </a:rPr>
              <a:t> and &lt;mu&gt;_e</a:t>
            </a:r>
          </a:p>
          <a:p>
            <a:r>
              <a:rPr lang="en-US" dirty="0" smtClean="0">
                <a:latin typeface="Calibri" charset="0"/>
                <a:ea typeface="ＭＳ Ｐゴシック" charset="0"/>
                <a:cs typeface="ＭＳ Ｐゴシック" charset="0"/>
              </a:rPr>
              <a:t>Point </a:t>
            </a:r>
            <a:r>
              <a:rPr lang="en-US" dirty="0">
                <a:latin typeface="Calibri" charset="0"/>
                <a:ea typeface="ＭＳ Ｐゴシック" charset="0"/>
                <a:cs typeface="ＭＳ Ｐゴシック" charset="0"/>
              </a:rPr>
              <a:t>out </a:t>
            </a:r>
            <a:r>
              <a:rPr lang="en-US" dirty="0" err="1">
                <a:latin typeface="Calibri" charset="0"/>
                <a:ea typeface="ＭＳ Ｐゴシック" charset="0"/>
                <a:cs typeface="ＭＳ Ｐゴシック" charset="0"/>
              </a:rPr>
              <a:t>m</a:t>
            </a:r>
            <a:r>
              <a:rPr lang="en-US" dirty="0" err="1" smtClean="0">
                <a:latin typeface="Calibri" charset="0"/>
                <a:ea typeface="ＭＳ Ｐゴシック" charset="0"/>
                <a:cs typeface="ＭＳ Ｐゴシック" charset="0"/>
              </a:rPr>
              <a:t>u_e</a:t>
            </a:r>
            <a:r>
              <a:rPr lang="en-US" dirty="0" smtClean="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 mu_0 difference with </a:t>
            </a:r>
            <a:r>
              <a:rPr lang="en-US" dirty="0" smtClean="0">
                <a:latin typeface="Calibri" charset="0"/>
                <a:ea typeface="ＭＳ Ｐゴシック" charset="0"/>
                <a:cs typeface="ＭＳ Ｐゴシック" charset="0"/>
              </a:rPr>
              <a:t>n, is not</a:t>
            </a:r>
            <a:r>
              <a:rPr lang="en-US" baseline="0" dirty="0" smtClean="0">
                <a:latin typeface="Calibri" charset="0"/>
                <a:ea typeface="ＭＳ Ｐゴシック" charset="0"/>
                <a:cs typeface="ＭＳ Ｐゴシック" charset="0"/>
              </a:rPr>
              <a:t> linear</a:t>
            </a:r>
          </a:p>
          <a:p>
            <a:endParaRPr lang="en-US" baseline="0" dirty="0" smtClean="0">
              <a:latin typeface="Calibri" charset="0"/>
              <a:ea typeface="ＭＳ Ｐゴシック" charset="0"/>
              <a:cs typeface="ＭＳ Ｐゴシック" charset="0"/>
            </a:endParaRPr>
          </a:p>
          <a:p>
            <a:r>
              <a:rPr lang="en-US" baseline="0" dirty="0" smtClean="0">
                <a:latin typeface="Calibri" charset="0"/>
                <a:ea typeface="ＭＳ Ｐゴシック" charset="0"/>
                <a:cs typeface="ＭＳ Ｐゴシック" charset="0"/>
              </a:rPr>
              <a:t>OK, so now we know about light profiles.</a:t>
            </a:r>
            <a:endParaRPr lang="en-US" dirty="0">
              <a:latin typeface="Calibri" charset="0"/>
              <a:ea typeface="ＭＳ Ｐゴシック" charset="0"/>
              <a:cs typeface="ＭＳ Ｐゴシック"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0543E3-30ED-6F47-B5B6-54565FD1F326}"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Continuity</a:t>
            </a:r>
          </a:p>
          <a:p>
            <a:r>
              <a:rPr lang="en-US" dirty="0" smtClean="0"/>
              <a:t>Work from</a:t>
            </a:r>
            <a:r>
              <a:rPr lang="en-US" baseline="0" dirty="0" smtClean="0"/>
              <a:t> right to left: </a:t>
            </a:r>
            <a:endParaRPr lang="en-US" dirty="0" smtClean="0"/>
          </a:p>
          <a:p>
            <a:r>
              <a:rPr lang="en-US" dirty="0" smtClean="0"/>
              <a:t>No divide at n=2 or</a:t>
            </a:r>
            <a:r>
              <a:rPr lang="en-US" baseline="0" dirty="0" smtClean="0"/>
              <a:t> M_B = -18 mag between </a:t>
            </a:r>
            <a:r>
              <a:rPr lang="en-US" baseline="0" dirty="0" err="1" smtClean="0"/>
              <a:t>dE</a:t>
            </a:r>
            <a:r>
              <a:rPr lang="en-US" baseline="0" dirty="0" smtClean="0"/>
              <a:t> and E.</a:t>
            </a:r>
          </a:p>
          <a:p>
            <a:endParaRPr lang="en-US" baseline="0" dirty="0" smtClean="0"/>
          </a:p>
          <a:p>
            <a:r>
              <a:rPr lang="en-US" baseline="0" dirty="0" smtClean="0"/>
              <a:t>Explain change in panel a) at M_B ~ -20.5 mag.</a:t>
            </a:r>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29</a:t>
            </a:fld>
            <a:endParaRPr lang="en-US"/>
          </a:p>
        </p:txBody>
      </p:sp>
    </p:spTree>
    <p:extLst>
      <p:ext uri="{BB962C8B-B14F-4D97-AF65-F5344CB8AC3E}">
        <p14:creationId xmlns:p14="http://schemas.microsoft.com/office/powerpoint/2010/main" val="798194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Explain why curve come about – mention what the straight line is in panel a &amp; b)</a:t>
            </a:r>
          </a:p>
          <a:p>
            <a:r>
              <a:rPr lang="en-US" baseline="0" dirty="0" smtClean="0"/>
              <a:t>- Mention the sample </a:t>
            </a:r>
            <a:r>
              <a:rPr lang="en-US" baseline="0" dirty="0" err="1" smtClean="0"/>
              <a:t>selectionin</a:t>
            </a:r>
            <a:r>
              <a:rPr lang="en-US" baseline="0" dirty="0" smtClean="0"/>
              <a:t> panel c), </a:t>
            </a:r>
          </a:p>
          <a:p>
            <a:r>
              <a:rPr lang="en-US" baseline="0" dirty="0" smtClean="0"/>
              <a:t>- and where the </a:t>
            </a:r>
            <a:r>
              <a:rPr lang="en-US" baseline="0" dirty="0" err="1" smtClean="0"/>
              <a:t>Kormendy</a:t>
            </a:r>
            <a:r>
              <a:rPr lang="en-US" baseline="0" dirty="0" smtClean="0"/>
              <a:t> relation is.</a:t>
            </a:r>
          </a:p>
          <a:p>
            <a:r>
              <a:rPr lang="en-US" baseline="0" dirty="0" smtClean="0"/>
              <a:t>- Because the </a:t>
            </a:r>
            <a:r>
              <a:rPr lang="en-US" baseline="0" dirty="0" err="1" smtClean="0"/>
              <a:t>mu_e</a:t>
            </a:r>
            <a:r>
              <a:rPr lang="en-US" baseline="0" dirty="0" smtClean="0"/>
              <a:t> – </a:t>
            </a:r>
            <a:r>
              <a:rPr lang="en-US" baseline="0" dirty="0" err="1" smtClean="0"/>
              <a:t>R_e</a:t>
            </a:r>
            <a:r>
              <a:rPr lang="en-US" baseline="0" dirty="0" smtClean="0"/>
              <a:t>, L-</a:t>
            </a:r>
            <a:r>
              <a:rPr lang="en-US" baseline="0" dirty="0" err="1" smtClean="0"/>
              <a:t>mu_e</a:t>
            </a:r>
            <a:r>
              <a:rPr lang="en-US" baseline="0" dirty="0" smtClean="0"/>
              <a:t>, L-</a:t>
            </a:r>
            <a:r>
              <a:rPr lang="en-US" baseline="0" dirty="0" err="1" smtClean="0"/>
              <a:t>R_e</a:t>
            </a:r>
            <a:r>
              <a:rPr lang="en-US" baseline="0" dirty="0" smtClean="0"/>
              <a:t> (and FP) relations came first, people took the non-linearity to be a sign that the faint galaxies formed from a different process.  We now understand this non-linearity as a result of the linear relations in the more fundamental diagrams of L-n and L-mu_0.</a:t>
            </a:r>
          </a:p>
          <a:p>
            <a:r>
              <a:rPr lang="en-US" baseline="0" dirty="0" smtClean="0"/>
              <a:t>- All plots which use *effective* parameters will give curved relations. </a:t>
            </a:r>
          </a:p>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30</a:t>
            </a:fld>
            <a:endParaRPr lang="en-US"/>
          </a:p>
        </p:txBody>
      </p:sp>
    </p:spTree>
    <p:extLst>
      <p:ext uri="{BB962C8B-B14F-4D97-AF65-F5344CB8AC3E}">
        <p14:creationId xmlns:p14="http://schemas.microsoft.com/office/powerpoint/2010/main" val="79819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The R^(1/4) model was quite entrenched as a `law’.</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Not everyone embraced the </a:t>
            </a:r>
            <a:r>
              <a:rPr lang="en-US" sz="1200" dirty="0" err="1" smtClean="0"/>
              <a:t>Sersic</a:t>
            </a:r>
            <a:r>
              <a:rPr lang="en-US" sz="1200" dirty="0" smtClean="0"/>
              <a:t> model, claims for a bulge dichotomy of classical</a:t>
            </a:r>
            <a:r>
              <a:rPr lang="en-US" sz="1200" baseline="0" dirty="0" smtClean="0"/>
              <a:t> R^(1/4) vs. secular exp. bulges.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effectLst/>
              </a:rPr>
              <a:t>review </a:t>
            </a:r>
            <a:r>
              <a:rPr lang="en-US" sz="1200" baseline="0" dirty="0" smtClean="0">
                <a:effectLst/>
              </a:rPr>
              <a:t>article with Simon Driver </a:t>
            </a:r>
            <a:r>
              <a:rPr lang="en-US" sz="1200" baseline="0" dirty="0" smtClean="0">
                <a:effectLst/>
              </a:rPr>
              <a:t>- Valeria </a:t>
            </a:r>
            <a:r>
              <a:rPr lang="en-US" sz="1200" baseline="0" dirty="0" err="1" smtClean="0">
                <a:effectLst/>
              </a:rPr>
              <a:t>Coenda</a:t>
            </a:r>
            <a:r>
              <a:rPr lang="en-US" sz="1200" baseline="0" dirty="0" smtClean="0">
                <a:effectLst/>
              </a:rPr>
              <a:t> kindly faxed </a:t>
            </a:r>
            <a:r>
              <a:rPr lang="en-US" sz="1200" baseline="0" dirty="0" smtClean="0">
                <a:effectLst/>
              </a:rPr>
              <a:t>me.  this </a:t>
            </a:r>
            <a:r>
              <a:rPr lang="en-US" sz="1200" baseline="0" dirty="0" smtClean="0">
                <a:effectLst/>
              </a:rPr>
              <a:t>year is the 50</a:t>
            </a:r>
            <a:r>
              <a:rPr lang="en-US" sz="1200" baseline="30000" dirty="0" smtClean="0">
                <a:effectLst/>
              </a:rPr>
              <a:t>th</a:t>
            </a:r>
            <a:r>
              <a:rPr lang="en-US" sz="1200" baseline="0" dirty="0" smtClean="0">
                <a:effectLst/>
              </a:rPr>
              <a:t> (Golden) anniversary of his </a:t>
            </a:r>
            <a:r>
              <a:rPr lang="en-US" sz="1200" baseline="0" dirty="0" smtClean="0">
                <a:effectLst/>
              </a:rPr>
              <a:t>model.</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Jose</a:t>
            </a:r>
            <a:r>
              <a:rPr lang="en-US" sz="1200" baseline="0" dirty="0" smtClean="0"/>
              <a:t> </a:t>
            </a:r>
            <a:r>
              <a:rPr lang="en-US" sz="1200" baseline="0" dirty="0" err="1" smtClean="0"/>
              <a:t>Sersic</a:t>
            </a:r>
            <a:r>
              <a:rPr lang="en-US" sz="1200" baseline="0" dirty="0" smtClean="0"/>
              <a:t> is also known for a second area of research, his studies of galaxies with peculiar nuclei, including what he called “hot spots”</a:t>
            </a:r>
            <a:r>
              <a:rPr lang="en-US" sz="1200" baseline="0" dirty="0" smtClean="0"/>
              <a:t>.</a:t>
            </a:r>
            <a:endParaRPr lang="en-US" sz="1200" baseline="0" dirty="0" smtClean="0"/>
          </a:p>
        </p:txBody>
      </p:sp>
      <p:sp>
        <p:nvSpPr>
          <p:cNvPr id="4" name="Slide Number Placeholder 3"/>
          <p:cNvSpPr>
            <a:spLocks noGrp="1"/>
          </p:cNvSpPr>
          <p:nvPr>
            <p:ph type="sldNum" sz="quarter" idx="10"/>
          </p:nvPr>
        </p:nvSpPr>
        <p:spPr/>
        <p:txBody>
          <a:bodyPr/>
          <a:lstStyle/>
          <a:p>
            <a:fld id="{BC07F4FA-A433-A047-8FA5-1BB66B8FE313}" type="slidenum">
              <a:rPr lang="en-US" smtClean="0"/>
              <a:t>2</a:t>
            </a:fld>
            <a:endParaRPr lang="en-US"/>
          </a:p>
        </p:txBody>
      </p:sp>
    </p:spTree>
    <p:extLst>
      <p:ext uri="{BB962C8B-B14F-4D97-AF65-F5344CB8AC3E}">
        <p14:creationId xmlns:p14="http://schemas.microsoft.com/office/powerpoint/2010/main" val="798194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Secular processes not thought</a:t>
            </a:r>
            <a:r>
              <a:rPr lang="en-US" baseline="0" dirty="0" smtClean="0"/>
              <a:t> to have formed big bulges, yet big bulges display continuous linear relations with small bulges, suggestive of a single unifying physical process.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a cascade of faint bulges</a:t>
            </a:r>
            <a:r>
              <a:rPr lang="en-US" baseline="0" dirty="0" smtClean="0"/>
              <a:t> departing from the classical bulges which overlap with bright </a:t>
            </a:r>
            <a:r>
              <a:rPr lang="en-US" baseline="0" dirty="0" err="1" smtClean="0"/>
              <a:t>Es</a:t>
            </a:r>
            <a:r>
              <a:rPr lang="en-US" baseline="0" dirty="0" smtClean="0"/>
              <a:t> in </a:t>
            </a:r>
            <a:r>
              <a:rPr lang="en-US" baseline="0" dirty="0" err="1" smtClean="0"/>
              <a:t>Fig.c</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sym typeface="Wingdings"/>
              </a:rPr>
              <a:t> </a:t>
            </a:r>
            <a:r>
              <a:rPr lang="en-US" baseline="0" dirty="0" smtClean="0"/>
              <a:t>“so we now understand bulge magnitudes a little better, but what about bulge-to-disc ratios”.</a:t>
            </a:r>
            <a:endParaRPr lang="en-US" dirty="0" smtClean="0"/>
          </a:p>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31</a:t>
            </a:fld>
            <a:endParaRPr lang="en-US"/>
          </a:p>
        </p:txBody>
      </p:sp>
    </p:spTree>
    <p:extLst>
      <p:ext uri="{BB962C8B-B14F-4D97-AF65-F5344CB8AC3E}">
        <p14:creationId xmlns:p14="http://schemas.microsoft.com/office/powerpoint/2010/main" val="983772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32</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of additional nuclear </a:t>
            </a:r>
            <a:r>
              <a:rPr lang="en-US" baseline="0" dirty="0" smtClean="0"/>
              <a:t>features depends on several factors, including the spatial resolution.</a:t>
            </a:r>
          </a:p>
          <a:p>
            <a:endParaRPr lang="en-US" baseline="0" dirty="0" smtClean="0"/>
          </a:p>
          <a:p>
            <a:r>
              <a:rPr lang="en-US" baseline="0" dirty="0" smtClean="0"/>
              <a:t>Care needed with S/N-weighted fits.</a:t>
            </a:r>
          </a:p>
          <a:p>
            <a:endParaRPr lang="en-US" baseline="0" dirty="0" smtClean="0"/>
          </a:p>
        </p:txBody>
      </p:sp>
      <p:sp>
        <p:nvSpPr>
          <p:cNvPr id="4" name="Slide Number Placeholder 3"/>
          <p:cNvSpPr>
            <a:spLocks noGrp="1"/>
          </p:cNvSpPr>
          <p:nvPr>
            <p:ph type="sldNum" sz="quarter" idx="10"/>
          </p:nvPr>
        </p:nvSpPr>
        <p:spPr/>
        <p:txBody>
          <a:bodyPr/>
          <a:lstStyle/>
          <a:p>
            <a:fld id="{BC07F4FA-A433-A047-8FA5-1BB66B8FE313}" type="slidenum">
              <a:rPr lang="en-US" smtClean="0"/>
              <a:t>3</a:t>
            </a:fld>
            <a:endParaRPr lang="en-US"/>
          </a:p>
        </p:txBody>
      </p:sp>
    </p:spTree>
    <p:extLst>
      <p:ext uri="{BB962C8B-B14F-4D97-AF65-F5344CB8AC3E}">
        <p14:creationId xmlns:p14="http://schemas.microsoft.com/office/powerpoint/2010/main" val="79819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 of additional nuclear </a:t>
            </a:r>
            <a:r>
              <a:rPr lang="en-US" baseline="0" dirty="0" smtClean="0"/>
              <a:t>features depends on several factors, including the spatial resolution.</a:t>
            </a:r>
          </a:p>
          <a:p>
            <a:endParaRPr lang="en-US" baseline="0" dirty="0" smtClean="0"/>
          </a:p>
          <a:p>
            <a:r>
              <a:rPr lang="en-US" baseline="0" dirty="0" smtClean="0"/>
              <a:t>Care needed with S/N-weighted fits.</a:t>
            </a:r>
          </a:p>
          <a:p>
            <a:endParaRPr lang="en-US" baseline="0" dirty="0" smtClean="0"/>
          </a:p>
          <a:p>
            <a:r>
              <a:rPr lang="en-US" baseline="0" dirty="0" smtClean="0"/>
              <a:t>I note that Paolo </a:t>
            </a:r>
            <a:r>
              <a:rPr lang="en-US" baseline="0" dirty="0" err="1" smtClean="0"/>
              <a:t>Bonfini</a:t>
            </a:r>
            <a:r>
              <a:rPr lang="en-US" baseline="0" dirty="0" smtClean="0"/>
              <a:t> is working on adding a core-</a:t>
            </a:r>
            <a:r>
              <a:rPr lang="en-US" baseline="0" dirty="0" err="1" smtClean="0"/>
              <a:t>Sersic</a:t>
            </a:r>
            <a:r>
              <a:rPr lang="en-US" baseline="0" dirty="0" smtClean="0"/>
              <a:t> model to </a:t>
            </a:r>
            <a:r>
              <a:rPr lang="en-US" baseline="0" dirty="0" smtClean="0"/>
              <a:t>GALFIT</a:t>
            </a:r>
            <a:endParaRPr lang="en-US" baseline="0" dirty="0" smtClean="0"/>
          </a:p>
        </p:txBody>
      </p:sp>
      <p:sp>
        <p:nvSpPr>
          <p:cNvPr id="4" name="Slide Number Placeholder 3"/>
          <p:cNvSpPr>
            <a:spLocks noGrp="1"/>
          </p:cNvSpPr>
          <p:nvPr>
            <p:ph type="sldNum" sz="quarter" idx="10"/>
          </p:nvPr>
        </p:nvSpPr>
        <p:spPr/>
        <p:txBody>
          <a:bodyPr/>
          <a:lstStyle/>
          <a:p>
            <a:fld id="{BC07F4FA-A433-A047-8FA5-1BB66B8FE313}" type="slidenum">
              <a:rPr lang="en-US" smtClean="0"/>
              <a:t>4</a:t>
            </a:fld>
            <a:endParaRPr lang="en-US"/>
          </a:p>
        </p:txBody>
      </p:sp>
    </p:spTree>
    <p:extLst>
      <p:ext uri="{BB962C8B-B14F-4D97-AF65-F5344CB8AC3E}">
        <p14:creationId xmlns:p14="http://schemas.microsoft.com/office/powerpoint/2010/main" val="798194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prototype </a:t>
            </a:r>
            <a:r>
              <a:rPr lang="en-US" dirty="0" err="1" smtClean="0"/>
              <a:t>cE</a:t>
            </a:r>
            <a:r>
              <a:rPr lang="en-US" baseline="0" dirty="0" smtClean="0"/>
              <a:t> M32 has a low </a:t>
            </a:r>
            <a:r>
              <a:rPr lang="en-US" baseline="0" dirty="0" err="1" smtClean="0"/>
              <a:t>Sersic</a:t>
            </a:r>
            <a:r>
              <a:rPr lang="en-US" baseline="0" dirty="0" smtClean="0"/>
              <a:t> index for its inner `bulge’, plus a faint outer exp.-like </a:t>
            </a:r>
            <a:r>
              <a:rPr lang="en-US" baseline="0" dirty="0" err="1" smtClean="0"/>
              <a:t>cpt.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5</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6</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High z sample: 1 &lt; z &lt; 1.6</a:t>
            </a:r>
          </a:p>
          <a:p>
            <a:endParaRPr lang="en-US" baseline="0" dirty="0" smtClean="0"/>
          </a:p>
          <a:p>
            <a:r>
              <a:rPr lang="en-US" baseline="0" dirty="0" smtClean="0"/>
              <a:t>Passive evolution of larger </a:t>
            </a:r>
            <a:r>
              <a:rPr lang="en-US" baseline="0" dirty="0" err="1" smtClean="0"/>
              <a:t>Es</a:t>
            </a:r>
            <a:r>
              <a:rPr lang="en-US" baseline="0" dirty="0" smtClean="0"/>
              <a:t>: Paolo </a:t>
            </a:r>
            <a:r>
              <a:rPr lang="en-US" baseline="0" dirty="0" err="1" smtClean="0"/>
              <a:t>Saracco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C07F4FA-A433-A047-8FA5-1BB66B8FE313}" type="slidenum">
              <a:rPr lang="en-US" smtClean="0"/>
              <a:t>7</a:t>
            </a:fld>
            <a:endParaRPr lang="en-US"/>
          </a:p>
        </p:txBody>
      </p:sp>
    </p:spTree>
    <p:extLst>
      <p:ext uri="{BB962C8B-B14F-4D97-AF65-F5344CB8AC3E}">
        <p14:creationId xmlns:p14="http://schemas.microsoft.com/office/powerpoint/2010/main" val="3243764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07F4FA-A433-A047-8FA5-1BB66B8FE313}" type="slidenum">
              <a:rPr lang="en-US" smtClean="0"/>
              <a:t>8</a:t>
            </a:fld>
            <a:endParaRPr lang="en-US"/>
          </a:p>
        </p:txBody>
      </p:sp>
    </p:spTree>
    <p:extLst>
      <p:ext uri="{BB962C8B-B14F-4D97-AF65-F5344CB8AC3E}">
        <p14:creationId xmlns:p14="http://schemas.microsoft.com/office/powerpoint/2010/main" val="324376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83944361-32F5-5D40-84C8-4B9593B001F1}" type="datetime3">
              <a:rPr lang="en-AU" smtClean="0"/>
              <a:t>20 November 2013</a:t>
            </a:fld>
            <a:endParaRPr lang="en-US"/>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AU"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844AEA8-4C96-B24A-B7AE-9558A59593FD}" type="datetime3">
              <a:rPr lang="en-AU" smtClean="0"/>
              <a:t>20 November 2013</a:t>
            </a:fld>
            <a:endParaRPr lang="en-US"/>
          </a:p>
        </p:txBody>
      </p:sp>
      <p:sp>
        <p:nvSpPr>
          <p:cNvPr id="6" name="Footer Placeholder 5"/>
          <p:cNvSpPr>
            <a:spLocks noGrp="1"/>
          </p:cNvSpPr>
          <p:nvPr>
            <p:ph type="ftr" sz="quarter" idx="11"/>
          </p:nvPr>
        </p:nvSpPr>
        <p:spPr/>
        <p:txBody>
          <a:bodyPr/>
          <a:lstStyle/>
          <a:p>
            <a:r>
              <a:rPr lang="en-US" smtClean="0"/>
              <a:t>Alister Graham - ESO, Santiago</a:t>
            </a:r>
            <a:endParaRPr lang="en-US"/>
          </a:p>
        </p:txBody>
      </p:sp>
      <p:sp>
        <p:nvSpPr>
          <p:cNvPr id="7" name="Slide Number Placeholder 6"/>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AU"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DC9AA8F-C99C-A242-8CA6-1F4C1E04DD03}" type="datetime3">
              <a:rPr lang="en-AU" smtClean="0"/>
              <a:t>20 November 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r>
              <a:rPr lang="en-US" smtClean="0"/>
              <a:t>Alister Graham - ESO, Santiago</a:t>
            </a:r>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F7128744-2ACE-524A-95A1-3D5C69BB29EC}"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AU"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AU"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53EEC74F-C309-1543-98A4-7E6CAA2E32C4}" type="datetime3">
              <a:rPr lang="en-AU" smtClean="0"/>
              <a:t>20 November 2013</a:t>
            </a:fld>
            <a:endParaRPr lang="en-US"/>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AU"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B358FDA3-266A-304D-9C25-64D9CA8033EE}" type="datetime3">
              <a:rPr lang="en-AU" smtClean="0"/>
              <a:t>20 November 2013</a:t>
            </a:fld>
            <a:endParaRPr lang="en-US"/>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10"/>
          </p:nvPr>
        </p:nvSpPr>
        <p:spPr/>
        <p:txBody>
          <a:bodyPr/>
          <a:lstStyle/>
          <a:p>
            <a:fld id="{9854F679-413D-5A4B-A097-6D507983A3A5}" type="datetime3">
              <a:rPr lang="en-AU" smtClean="0"/>
              <a:t>20 November 2013</a:t>
            </a:fld>
            <a:endParaRPr lang="en-US"/>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AU"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dirty="0"/>
          </a:p>
        </p:txBody>
      </p:sp>
      <p:sp>
        <p:nvSpPr>
          <p:cNvPr id="4" name="Date Placeholder 3"/>
          <p:cNvSpPr>
            <a:spLocks noGrp="1"/>
          </p:cNvSpPr>
          <p:nvPr>
            <p:ph type="dt" sz="half" idx="10"/>
          </p:nvPr>
        </p:nvSpPr>
        <p:spPr/>
        <p:txBody>
          <a:bodyPr/>
          <a:lstStyle/>
          <a:p>
            <a:fld id="{FD68B451-A2B6-B54F-8BAE-CF41CA545CB5}" type="datetime3">
              <a:rPr lang="en-AU" smtClean="0"/>
              <a:t>20 November 2013</a:t>
            </a:fld>
            <a:endParaRPr lang="en-US"/>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AU"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0766DF7-61D1-BF47-87FA-16557D41A186}" type="datetime3">
              <a:rPr lang="en-AU" smtClean="0"/>
              <a:t>20 November 2013</a:t>
            </a:fld>
            <a:endParaRPr lang="en-US"/>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AU"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Date Placeholder 4"/>
          <p:cNvSpPr>
            <a:spLocks noGrp="1"/>
          </p:cNvSpPr>
          <p:nvPr>
            <p:ph type="dt" sz="half" idx="10"/>
          </p:nvPr>
        </p:nvSpPr>
        <p:spPr/>
        <p:txBody>
          <a:bodyPr/>
          <a:lstStyle/>
          <a:p>
            <a:fld id="{A533B183-43F2-2341-B993-D031A5B6F158}" type="datetime3">
              <a:rPr lang="en-AU" smtClean="0"/>
              <a:t>20 November 2013</a:t>
            </a:fld>
            <a:endParaRPr lang="en-US"/>
          </a:p>
        </p:txBody>
      </p:sp>
      <p:sp>
        <p:nvSpPr>
          <p:cNvPr id="6" name="Footer Placeholder 5"/>
          <p:cNvSpPr>
            <a:spLocks noGrp="1"/>
          </p:cNvSpPr>
          <p:nvPr>
            <p:ph type="ftr" sz="quarter" idx="11"/>
          </p:nvPr>
        </p:nvSpPr>
        <p:spPr/>
        <p:txBody>
          <a:bodyPr/>
          <a:lstStyle/>
          <a:p>
            <a:r>
              <a:rPr lang="en-US" smtClean="0"/>
              <a:t>Alister Graham - ESO, Santiago</a:t>
            </a:r>
            <a:endParaRPr lang="en-US"/>
          </a:p>
        </p:txBody>
      </p:sp>
      <p:sp>
        <p:nvSpPr>
          <p:cNvPr id="7" name="Slide Number Placeholder 6"/>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7" name="Date Placeholder 6"/>
          <p:cNvSpPr>
            <a:spLocks noGrp="1"/>
          </p:cNvSpPr>
          <p:nvPr>
            <p:ph type="dt" sz="half" idx="10"/>
          </p:nvPr>
        </p:nvSpPr>
        <p:spPr/>
        <p:txBody>
          <a:bodyPr/>
          <a:lstStyle/>
          <a:p>
            <a:fld id="{BD96EA54-16A7-184E-93A9-1BAB78F30881}" type="datetime3">
              <a:rPr lang="en-AU" smtClean="0"/>
              <a:t>20 November 2013</a:t>
            </a:fld>
            <a:endParaRPr lang="en-US"/>
          </a:p>
        </p:txBody>
      </p:sp>
      <p:sp>
        <p:nvSpPr>
          <p:cNvPr id="8" name="Footer Placeholder 7"/>
          <p:cNvSpPr>
            <a:spLocks noGrp="1"/>
          </p:cNvSpPr>
          <p:nvPr>
            <p:ph type="ftr" sz="quarter" idx="11"/>
          </p:nvPr>
        </p:nvSpPr>
        <p:spPr/>
        <p:txBody>
          <a:bodyPr/>
          <a:lstStyle/>
          <a:p>
            <a:r>
              <a:rPr lang="en-US" smtClean="0"/>
              <a:t>Alister Graham - ESO, Santiago</a:t>
            </a:r>
            <a:endParaRPr lang="en-US"/>
          </a:p>
        </p:txBody>
      </p:sp>
      <p:sp>
        <p:nvSpPr>
          <p:cNvPr id="9" name="Slide Number Placeholder 8"/>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AA744E91-03DB-6D4C-A0BD-B07CCBF6F0AD}" type="datetime3">
              <a:rPr lang="en-AU" smtClean="0"/>
              <a:t>20 November 2013</a:t>
            </a:fld>
            <a:endParaRPr lang="en-US"/>
          </a:p>
        </p:txBody>
      </p:sp>
      <p:sp>
        <p:nvSpPr>
          <p:cNvPr id="4" name="Footer Placeholder 3"/>
          <p:cNvSpPr>
            <a:spLocks noGrp="1"/>
          </p:cNvSpPr>
          <p:nvPr>
            <p:ph type="ftr" sz="quarter" idx="11"/>
          </p:nvPr>
        </p:nvSpPr>
        <p:spPr/>
        <p:txBody>
          <a:bodyPr/>
          <a:lstStyle/>
          <a:p>
            <a:r>
              <a:rPr lang="en-US" smtClean="0"/>
              <a:t>Alister Graham - ESO, Santiago</a:t>
            </a:r>
            <a:endParaRPr lang="en-US"/>
          </a:p>
        </p:txBody>
      </p:sp>
      <p:sp>
        <p:nvSpPr>
          <p:cNvPr id="5" name="Slide Number Placeholder 4"/>
          <p:cNvSpPr>
            <a:spLocks noGrp="1"/>
          </p:cNvSpPr>
          <p:nvPr>
            <p:ph type="sldNum" sz="quarter" idx="12"/>
          </p:nvPr>
        </p:nvSpPr>
        <p:spPr/>
        <p:txBody>
          <a:bodyPr/>
          <a:lstStyle/>
          <a:p>
            <a:fld id="{F7128744-2ACE-524A-95A1-3D5C69BB29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08C9C-7910-5446-9C38-2B3DBD28A5CE}" type="datetime3">
              <a:rPr lang="en-AU" smtClean="0"/>
              <a:t>20 November 2013</a:t>
            </a:fld>
            <a:endParaRPr lang="en-US"/>
          </a:p>
        </p:txBody>
      </p:sp>
      <p:sp>
        <p:nvSpPr>
          <p:cNvPr id="3" name="Footer Placeholder 2"/>
          <p:cNvSpPr>
            <a:spLocks noGrp="1"/>
          </p:cNvSpPr>
          <p:nvPr>
            <p:ph type="ftr" sz="quarter" idx="11"/>
          </p:nvPr>
        </p:nvSpPr>
        <p:spPr/>
        <p:txBody>
          <a:bodyPr/>
          <a:lstStyle/>
          <a:p>
            <a:r>
              <a:rPr lang="en-US" smtClean="0"/>
              <a:t>Alister Graham - ESO, Santiago</a:t>
            </a:r>
            <a:endParaRPr lang="en-US"/>
          </a:p>
        </p:txBody>
      </p:sp>
      <p:sp>
        <p:nvSpPr>
          <p:cNvPr id="4" name="Slide Number Placeholder 3"/>
          <p:cNvSpPr>
            <a:spLocks noGrp="1"/>
          </p:cNvSpPr>
          <p:nvPr>
            <p:ph type="sldNum" sz="quarter" idx="12"/>
          </p:nvPr>
        </p:nvSpPr>
        <p:spPr/>
        <p:txBody>
          <a:bodyPr/>
          <a:lstStyle/>
          <a:p>
            <a:fld id="{F7128744-2ACE-524A-95A1-3D5C69BB29E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AU"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8F96348C-2A83-6E4E-A790-4562AC7511D3}" type="datetime3">
              <a:rPr lang="en-AU" smtClean="0"/>
              <a:t>20 November 2013</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r>
              <a:rPr lang="en-US" smtClean="0"/>
              <a:t>Alister Graham - ESO, Santiago</a:t>
            </a:r>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AU"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8EF54626-9DC7-7149-BC79-0AC2F3FBB6BE}" type="datetime3">
              <a:rPr lang="en-AU" smtClean="0"/>
              <a:t>20 November 2013</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Alister Graham - ESO, Santiago</a:t>
            </a:r>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F7128744-2ACE-524A-95A1-3D5C69BB29E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Lst>
  <p:hf hdr="0" dt="0"/>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tiff"/><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4" Type="http://schemas.openxmlformats.org/officeDocument/2006/relationships/image" Target="../media/image24.tiff"/><Relationship Id="rId5" Type="http://schemas.openxmlformats.org/officeDocument/2006/relationships/image" Target="../media/image25.tif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7.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tif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4.tiff"/></Relationships>
</file>

<file path=ppt/slides/_rels/slide31.xml.rels><?xml version="1.0" encoding="UTF-8" standalone="yes"?>
<Relationships xmlns="http://schemas.openxmlformats.org/package/2006/relationships"><Relationship Id="rId3" Type="http://schemas.openxmlformats.org/officeDocument/2006/relationships/image" Target="../media/image35.tiff"/><Relationship Id="rId4" Type="http://schemas.openxmlformats.org/officeDocument/2006/relationships/image" Target="../media/image36.tiff"/><Relationship Id="rId5" Type="http://schemas.openxmlformats.org/officeDocument/2006/relationships/image" Target="../media/image37.tif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tiff"/></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16" y="2619742"/>
            <a:ext cx="9184116" cy="1691079"/>
          </a:xfrm>
        </p:spPr>
        <p:txBody>
          <a:bodyPr>
            <a:normAutofit/>
          </a:bodyPr>
          <a:lstStyle/>
          <a:p>
            <a:pPr algn="ctr"/>
            <a:r>
              <a:rPr lang="en-US" dirty="0" smtClean="0"/>
              <a:t>Galaxy Bulges and their Super-Massive Black </a:t>
            </a:r>
            <a:r>
              <a:rPr lang="en-US" dirty="0" smtClean="0"/>
              <a:t>Holes</a:t>
            </a:r>
            <a:endParaRPr lang="en-US" dirty="0"/>
          </a:p>
        </p:txBody>
      </p:sp>
      <p:sp>
        <p:nvSpPr>
          <p:cNvPr id="3" name="Subtitle 2"/>
          <p:cNvSpPr>
            <a:spLocks noGrp="1"/>
          </p:cNvSpPr>
          <p:nvPr>
            <p:ph type="subTitle" idx="1"/>
          </p:nvPr>
        </p:nvSpPr>
        <p:spPr>
          <a:xfrm>
            <a:off x="443753" y="5005571"/>
            <a:ext cx="7196328" cy="1285508"/>
          </a:xfrm>
        </p:spPr>
        <p:txBody>
          <a:bodyPr>
            <a:noAutofit/>
          </a:bodyPr>
          <a:lstStyle/>
          <a:p>
            <a:r>
              <a:rPr lang="en-US" sz="2400" dirty="0" err="1" smtClean="0"/>
              <a:t>Alister</a:t>
            </a:r>
            <a:r>
              <a:rPr lang="en-US" sz="2400" dirty="0" smtClean="0"/>
              <a:t> Graham</a:t>
            </a:r>
          </a:p>
          <a:p>
            <a:r>
              <a:rPr lang="en-US" sz="2400" dirty="0" smtClean="0"/>
              <a:t>Swinburne University</a:t>
            </a:r>
          </a:p>
          <a:p>
            <a:r>
              <a:rPr lang="en-US" sz="2400" dirty="0" smtClean="0"/>
              <a:t>Australia</a:t>
            </a:r>
            <a:endParaRPr lang="en-US" sz="2400" dirty="0"/>
          </a:p>
        </p:txBody>
      </p:sp>
      <p:pic>
        <p:nvPicPr>
          <p:cNvPr id="4" name="Picture 3" descr="Swinburne(20mm)-1.jpg"/>
          <p:cNvPicPr>
            <a:picLocks noChangeAspect="1"/>
          </p:cNvPicPr>
          <p:nvPr/>
        </p:nvPicPr>
        <p:blipFill>
          <a:blip r:embed="rId3"/>
          <a:stretch>
            <a:fillRect/>
          </a:stretch>
        </p:blipFill>
        <p:spPr>
          <a:xfrm>
            <a:off x="5583862" y="119907"/>
            <a:ext cx="3469903" cy="1746441"/>
          </a:xfrm>
          <a:prstGeom prst="rect">
            <a:avLst/>
          </a:prstGeom>
        </p:spPr>
      </p:pic>
    </p:spTree>
    <p:extLst>
      <p:ext uri="{BB962C8B-B14F-4D97-AF65-F5344CB8AC3E}">
        <p14:creationId xmlns:p14="http://schemas.microsoft.com/office/powerpoint/2010/main" val="35691926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6026" y="5465602"/>
            <a:ext cx="2624631" cy="890748"/>
          </a:xfrm>
        </p:spPr>
        <p:txBody>
          <a:bodyPr>
            <a:normAutofit/>
          </a:bodyPr>
          <a:lstStyle/>
          <a:p>
            <a:pPr marL="0" indent="0" algn="r">
              <a:buNone/>
            </a:pPr>
            <a:r>
              <a:rPr lang="en-US" sz="2000" dirty="0" smtClean="0">
                <a:effectLst/>
                <a:latin typeface="Helvetica"/>
              </a:rPr>
              <a:t>Figure from </a:t>
            </a:r>
            <a:r>
              <a:rPr lang="en-US" sz="2000" dirty="0" err="1" smtClean="0">
                <a:effectLst/>
                <a:latin typeface="Helvetica"/>
              </a:rPr>
              <a:t>Dullo</a:t>
            </a:r>
            <a:r>
              <a:rPr lang="en-US" sz="2000" dirty="0" smtClean="0">
                <a:effectLst/>
                <a:latin typeface="Helvetica"/>
              </a:rPr>
              <a:t> </a:t>
            </a:r>
            <a:r>
              <a:rPr lang="en-US" sz="2000" dirty="0" smtClean="0">
                <a:effectLst/>
                <a:latin typeface="Helvetica"/>
              </a:rPr>
              <a:t>&amp; Graham (</a:t>
            </a:r>
            <a:r>
              <a:rPr lang="en-US" sz="2000" dirty="0" smtClean="0">
                <a:effectLst/>
                <a:latin typeface="Helvetica"/>
              </a:rPr>
              <a:t>2013)</a:t>
            </a: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9</a:t>
            </a:fld>
            <a:endParaRPr lang="en-US"/>
          </a:p>
        </p:txBody>
      </p:sp>
      <p:sp>
        <p:nvSpPr>
          <p:cNvPr id="7" name="Title 1"/>
          <p:cNvSpPr>
            <a:spLocks noGrp="1"/>
          </p:cNvSpPr>
          <p:nvPr>
            <p:ph type="title"/>
          </p:nvPr>
        </p:nvSpPr>
        <p:spPr>
          <a:xfrm>
            <a:off x="0" y="0"/>
            <a:ext cx="9144000" cy="1371600"/>
          </a:xfrm>
        </p:spPr>
        <p:txBody>
          <a:bodyPr>
            <a:normAutofit fontScale="90000"/>
          </a:bodyPr>
          <a:lstStyle/>
          <a:p>
            <a:r>
              <a:rPr lang="en-US" dirty="0" smtClean="0"/>
              <a:t>Part 2</a:t>
            </a:r>
            <a:br>
              <a:rPr lang="en-US" dirty="0" smtClean="0"/>
            </a:br>
            <a:r>
              <a:rPr lang="en-US" dirty="0" smtClean="0"/>
              <a:t>Structural Properties of bulges. V.</a:t>
            </a:r>
            <a:endParaRPr lang="en-US" dirty="0"/>
          </a:p>
        </p:txBody>
      </p:sp>
      <p:pic>
        <p:nvPicPr>
          <p:cNvPr id="2" name="Picture 1" descr="DG1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81201"/>
            <a:ext cx="9144000" cy="3628019"/>
          </a:xfrm>
          <a:prstGeom prst="rect">
            <a:avLst/>
          </a:prstGeom>
        </p:spPr>
      </p:pic>
      <p:sp>
        <p:nvSpPr>
          <p:cNvPr id="4" name="TextBox 3"/>
          <p:cNvSpPr txBox="1"/>
          <p:nvPr/>
        </p:nvSpPr>
        <p:spPr>
          <a:xfrm>
            <a:off x="162140" y="5465602"/>
            <a:ext cx="5702002" cy="400110"/>
          </a:xfrm>
          <a:prstGeom prst="rect">
            <a:avLst/>
          </a:prstGeom>
          <a:noFill/>
        </p:spPr>
        <p:txBody>
          <a:bodyPr wrap="none" rtlCol="0">
            <a:spAutoFit/>
          </a:bodyPr>
          <a:lstStyle/>
          <a:p>
            <a:r>
              <a:rPr lang="en-US" sz="2000" dirty="0" err="1" smtClean="0">
                <a:solidFill>
                  <a:schemeClr val="bg1"/>
                </a:solidFill>
              </a:rPr>
              <a:t>Coloured</a:t>
            </a:r>
            <a:r>
              <a:rPr lang="en-US" sz="2000" dirty="0" smtClean="0">
                <a:solidFill>
                  <a:schemeClr val="bg1"/>
                </a:solidFill>
              </a:rPr>
              <a:t> data from </a:t>
            </a:r>
            <a:r>
              <a:rPr lang="en-US" sz="2000" dirty="0" err="1" smtClean="0">
                <a:solidFill>
                  <a:schemeClr val="bg1"/>
                </a:solidFill>
              </a:rPr>
              <a:t>Ivana</a:t>
            </a:r>
            <a:r>
              <a:rPr lang="en-US" sz="2000" dirty="0" smtClean="0">
                <a:solidFill>
                  <a:schemeClr val="bg1"/>
                </a:solidFill>
              </a:rPr>
              <a:t> </a:t>
            </a:r>
            <a:r>
              <a:rPr lang="en-US" sz="2000" dirty="0" err="1" smtClean="0">
                <a:solidFill>
                  <a:schemeClr val="bg1"/>
                </a:solidFill>
              </a:rPr>
              <a:t>Damjanov</a:t>
            </a:r>
            <a:r>
              <a:rPr lang="en-US" sz="2000" dirty="0" smtClean="0">
                <a:solidFill>
                  <a:schemeClr val="bg1"/>
                </a:solidFill>
              </a:rPr>
              <a:t> et al. (2011)</a:t>
            </a:r>
            <a:endParaRPr lang="en-US" sz="2000" dirty="0">
              <a:solidFill>
                <a:schemeClr val="bg1"/>
              </a:solidFill>
            </a:endParaRPr>
          </a:p>
        </p:txBody>
      </p:sp>
    </p:spTree>
    <p:extLst>
      <p:ext uri="{BB962C8B-B14F-4D97-AF65-F5344CB8AC3E}">
        <p14:creationId xmlns:p14="http://schemas.microsoft.com/office/powerpoint/2010/main" val="19692729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40" y="1977198"/>
            <a:ext cx="8307898" cy="4076357"/>
          </a:xfrm>
        </p:spPr>
        <p:txBody>
          <a:bodyPr>
            <a:normAutofit fontScale="85000" lnSpcReduction="20000"/>
          </a:bodyPr>
          <a:lstStyle/>
          <a:p>
            <a:pPr lvl="2"/>
            <a:r>
              <a:rPr lang="en-US" dirty="0" smtClean="0">
                <a:effectLst/>
                <a:latin typeface="Helvetica"/>
              </a:rPr>
              <a:t>Some </a:t>
            </a:r>
            <a:r>
              <a:rPr lang="en-US" dirty="0">
                <a:effectLst/>
                <a:latin typeface="Helvetica"/>
              </a:rPr>
              <a:t>/ most(?) high-z, compact galaxies </a:t>
            </a:r>
            <a:r>
              <a:rPr lang="en-US" dirty="0" smtClean="0">
                <a:effectLst/>
                <a:latin typeface="Helvetica"/>
              </a:rPr>
              <a:t>are very likely to be today’s </a:t>
            </a:r>
            <a:r>
              <a:rPr lang="en-US" dirty="0">
                <a:effectLst/>
                <a:latin typeface="Helvetica"/>
              </a:rPr>
              <a:t>massive bulges (talk by </a:t>
            </a:r>
            <a:r>
              <a:rPr lang="en-US" dirty="0" err="1">
                <a:effectLst/>
                <a:latin typeface="Helvetica"/>
              </a:rPr>
              <a:t>Bil</a:t>
            </a:r>
            <a:r>
              <a:rPr lang="en-US" dirty="0">
                <a:effectLst/>
                <a:latin typeface="Helvetica"/>
              </a:rPr>
              <a:t> </a:t>
            </a:r>
            <a:r>
              <a:rPr lang="en-US" dirty="0" err="1">
                <a:effectLst/>
                <a:latin typeface="Helvetica"/>
              </a:rPr>
              <a:t>Dullo</a:t>
            </a:r>
            <a:r>
              <a:rPr lang="en-US" dirty="0" smtClean="0">
                <a:effectLst/>
                <a:latin typeface="Helvetica"/>
              </a:rPr>
              <a:t>)</a:t>
            </a:r>
          </a:p>
          <a:p>
            <a:pPr marL="685800" lvl="2" indent="0">
              <a:buNone/>
            </a:pPr>
            <a:endParaRPr lang="en-US" dirty="0" smtClean="0">
              <a:effectLst/>
              <a:latin typeface="Helvetica"/>
            </a:endParaRPr>
          </a:p>
          <a:p>
            <a:pPr lvl="2"/>
            <a:r>
              <a:rPr lang="en-US" dirty="0" smtClean="0">
                <a:effectLst/>
                <a:latin typeface="Helvetica"/>
              </a:rPr>
              <a:t>Local m</a:t>
            </a:r>
            <a:r>
              <a:rPr lang="en-US" dirty="0" smtClean="0">
                <a:effectLst/>
                <a:latin typeface="Helvetica"/>
              </a:rPr>
              <a:t>assive </a:t>
            </a:r>
            <a:r>
              <a:rPr lang="en-US" dirty="0" smtClean="0">
                <a:effectLst/>
                <a:latin typeface="Helvetica"/>
              </a:rPr>
              <a:t>bulges are old </a:t>
            </a:r>
            <a:r>
              <a:rPr lang="en-US" dirty="0" smtClean="0">
                <a:effectLst/>
                <a:latin typeface="Helvetica"/>
              </a:rPr>
              <a:t>(ask </a:t>
            </a:r>
            <a:r>
              <a:rPr lang="en-US" dirty="0" err="1" smtClean="0">
                <a:effectLst/>
                <a:latin typeface="Helvetica"/>
              </a:rPr>
              <a:t>Stephane</a:t>
            </a:r>
            <a:r>
              <a:rPr lang="en-US" dirty="0" smtClean="0">
                <a:effectLst/>
                <a:latin typeface="Helvetica"/>
              </a:rPr>
              <a:t> </a:t>
            </a:r>
            <a:r>
              <a:rPr lang="en-US" dirty="0" err="1" smtClean="0">
                <a:effectLst/>
                <a:latin typeface="Helvetica"/>
              </a:rPr>
              <a:t>Courteau</a:t>
            </a:r>
            <a:r>
              <a:rPr lang="en-US" dirty="0" smtClean="0">
                <a:effectLst/>
                <a:latin typeface="Helvetica"/>
              </a:rPr>
              <a:t>), </a:t>
            </a:r>
            <a:endParaRPr lang="en-US" dirty="0" smtClean="0">
              <a:effectLst/>
              <a:latin typeface="Helvetica"/>
            </a:endParaRPr>
          </a:p>
          <a:p>
            <a:pPr marL="685800" lvl="2" indent="0">
              <a:buNone/>
            </a:pPr>
            <a:r>
              <a:rPr lang="en-US" dirty="0">
                <a:effectLst/>
                <a:latin typeface="Helvetica"/>
              </a:rPr>
              <a:t> </a:t>
            </a:r>
            <a:r>
              <a:rPr lang="en-US" dirty="0" smtClean="0">
                <a:effectLst/>
                <a:latin typeface="Helvetica"/>
              </a:rPr>
              <a:t>    </a:t>
            </a:r>
            <a:r>
              <a:rPr lang="en-US" dirty="0" smtClean="0">
                <a:effectLst/>
                <a:latin typeface="Helvetica"/>
              </a:rPr>
              <a:t>they </a:t>
            </a:r>
            <a:r>
              <a:rPr lang="en-US" dirty="0" smtClean="0">
                <a:effectLst/>
                <a:latin typeface="Helvetica"/>
              </a:rPr>
              <a:t>existed at z ~ 1.5 ± 0.5 and </a:t>
            </a:r>
            <a:r>
              <a:rPr lang="en-US" dirty="0" smtClean="0">
                <a:effectLst/>
                <a:latin typeface="Helvetica"/>
              </a:rPr>
              <a:t>should </a:t>
            </a:r>
            <a:r>
              <a:rPr lang="en-US" dirty="0" smtClean="0">
                <a:effectLst/>
                <a:latin typeface="Helvetica"/>
              </a:rPr>
              <a:t>be in our </a:t>
            </a:r>
            <a:r>
              <a:rPr lang="en-US" dirty="0" smtClean="0">
                <a:effectLst/>
                <a:latin typeface="Helvetica"/>
              </a:rPr>
              <a:t>deep images</a:t>
            </a:r>
          </a:p>
          <a:p>
            <a:pPr marL="685800" lvl="2" indent="0">
              <a:buNone/>
            </a:pPr>
            <a:endParaRPr lang="en-US" dirty="0">
              <a:effectLst/>
              <a:latin typeface="Helvetica"/>
            </a:endParaRPr>
          </a:p>
          <a:p>
            <a:pPr lvl="2"/>
            <a:r>
              <a:rPr lang="en-US" dirty="0" smtClean="0">
                <a:effectLst/>
                <a:latin typeface="Helvetica"/>
              </a:rPr>
              <a:t>The putative discs around some of the high-z, compact massive galaxies supports the notion that they are evolving into S0 galaxies</a:t>
            </a:r>
          </a:p>
          <a:p>
            <a:pPr marL="685800" lvl="2" indent="0">
              <a:buNone/>
            </a:pPr>
            <a:endParaRPr lang="en-US" dirty="0">
              <a:effectLst/>
              <a:latin typeface="Helvetica"/>
            </a:endParaRPr>
          </a:p>
          <a:p>
            <a:pPr lvl="2"/>
            <a:r>
              <a:rPr lang="en-US" dirty="0" smtClean="0">
                <a:effectLst/>
                <a:latin typeface="Helvetica"/>
              </a:rPr>
              <a:t>Additionally, our lo</a:t>
            </a:r>
            <a:r>
              <a:rPr lang="en-US" dirty="0" smtClean="0">
                <a:effectLst/>
                <a:latin typeface="Helvetica"/>
              </a:rPr>
              <a:t>cal</a:t>
            </a:r>
            <a:r>
              <a:rPr lang="en-US" dirty="0">
                <a:effectLst/>
                <a:latin typeface="Helvetica"/>
              </a:rPr>
              <a:t>, compact </a:t>
            </a:r>
            <a:r>
              <a:rPr lang="en-US" dirty="0" smtClean="0">
                <a:effectLst/>
                <a:latin typeface="Helvetica"/>
              </a:rPr>
              <a:t>elliptical galaxies may be the bulges of stripped </a:t>
            </a:r>
            <a:r>
              <a:rPr lang="en-US" dirty="0">
                <a:effectLst/>
                <a:latin typeface="Helvetica"/>
              </a:rPr>
              <a:t>disc </a:t>
            </a:r>
            <a:r>
              <a:rPr lang="en-US" dirty="0" smtClean="0">
                <a:effectLst/>
                <a:latin typeface="Helvetica"/>
              </a:rPr>
              <a:t>galaxies, or </a:t>
            </a:r>
            <a:r>
              <a:rPr lang="en-US" dirty="0" smtClean="0">
                <a:effectLst/>
                <a:latin typeface="Helvetica"/>
              </a:rPr>
              <a:t>were perhaps </a:t>
            </a:r>
            <a:r>
              <a:rPr lang="en-US" dirty="0" smtClean="0">
                <a:effectLst/>
                <a:latin typeface="Helvetica"/>
              </a:rPr>
              <a:t>too small to ever acquire a disc. </a:t>
            </a:r>
          </a:p>
          <a:p>
            <a:pPr marL="685800" lvl="2" indent="0">
              <a:buNone/>
            </a:pPr>
            <a:endParaRPr lang="en-US" dirty="0" smtClean="0">
              <a:effectLst/>
              <a:latin typeface="Helvetica"/>
            </a:endParaRPr>
          </a:p>
          <a:p>
            <a:pPr marL="685800" lvl="2" indent="0">
              <a:buNone/>
            </a:pPr>
            <a:endParaRPr lang="en-US" dirty="0" smtClean="0">
              <a:effectLst/>
              <a:latin typeface="Helvetica"/>
            </a:endParaRPr>
          </a:p>
          <a:p>
            <a:pPr marL="685800" lvl="2" indent="0">
              <a:buNone/>
            </a:pPr>
            <a:endParaRPr lang="en-US" dirty="0">
              <a:effectLst/>
              <a:latin typeface="Helvetica"/>
            </a:endParaRPr>
          </a:p>
          <a:p>
            <a:pPr marL="685800" lvl="2" indent="0">
              <a:buNone/>
            </a:pPr>
            <a:r>
              <a:rPr lang="en-US" dirty="0" smtClean="0">
                <a:effectLst/>
                <a:latin typeface="Helvetica"/>
              </a:rPr>
              <a:t>			See Graham (Springer </a:t>
            </a:r>
            <a:r>
              <a:rPr lang="en-US" dirty="0">
                <a:effectLst/>
                <a:latin typeface="Helvetica"/>
              </a:rPr>
              <a:t>review article: arXiv:1108.0997)</a:t>
            </a:r>
          </a:p>
          <a:p>
            <a:pPr marL="685800" lvl="2" indent="0">
              <a:buNone/>
            </a:pPr>
            <a:endParaRPr lang="en-US" dirty="0">
              <a:effectLst/>
              <a:latin typeface="Helvetica"/>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10</a:t>
            </a:fld>
            <a:endParaRPr lang="en-US"/>
          </a:p>
        </p:txBody>
      </p:sp>
      <p:sp>
        <p:nvSpPr>
          <p:cNvPr id="7" name="Title 1"/>
          <p:cNvSpPr>
            <a:spLocks noGrp="1"/>
          </p:cNvSpPr>
          <p:nvPr>
            <p:ph type="title"/>
          </p:nvPr>
        </p:nvSpPr>
        <p:spPr>
          <a:xfrm>
            <a:off x="0" y="0"/>
            <a:ext cx="9144000" cy="1371600"/>
          </a:xfrm>
        </p:spPr>
        <p:txBody>
          <a:bodyPr>
            <a:normAutofit fontScale="90000"/>
          </a:bodyPr>
          <a:lstStyle/>
          <a:p>
            <a:r>
              <a:rPr lang="en-US" dirty="0" smtClean="0"/>
              <a:t>Part 2</a:t>
            </a:r>
            <a:br>
              <a:rPr lang="en-US" dirty="0" smtClean="0"/>
            </a:br>
            <a:r>
              <a:rPr lang="en-US" dirty="0" smtClean="0"/>
              <a:t>Structural Properties of bulges. </a:t>
            </a:r>
            <a:r>
              <a:rPr lang="en-US" dirty="0" smtClean="0"/>
              <a:t>VI.</a:t>
            </a:r>
            <a:endParaRPr lang="en-US" dirty="0"/>
          </a:p>
        </p:txBody>
      </p:sp>
    </p:spTree>
    <p:extLst>
      <p:ext uri="{BB962C8B-B14F-4D97-AF65-F5344CB8AC3E}">
        <p14:creationId xmlns:p14="http://schemas.microsoft.com/office/powerpoint/2010/main" val="28150785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69" y="1769078"/>
            <a:ext cx="7969228" cy="4428512"/>
          </a:xfrm>
        </p:spPr>
        <p:txBody>
          <a:bodyPr>
            <a:normAutofit/>
          </a:bodyPr>
          <a:lstStyle/>
          <a:p>
            <a:pPr marL="0" indent="0">
              <a:buNone/>
            </a:pPr>
            <a:r>
              <a:rPr lang="en-US" sz="2000" dirty="0" smtClean="0">
                <a:effectLst/>
                <a:latin typeface="Helvetica"/>
              </a:rPr>
              <a:t>Passing note: </a:t>
            </a:r>
          </a:p>
          <a:p>
            <a:pPr marL="0" indent="0">
              <a:buNone/>
            </a:pPr>
            <a:r>
              <a:rPr lang="en-US" sz="2000" dirty="0" smtClean="0">
                <a:effectLst/>
                <a:latin typeface="Helvetica"/>
              </a:rPr>
              <a:t>Cold </a:t>
            </a:r>
            <a:r>
              <a:rPr lang="en-US" sz="2000" dirty="0">
                <a:effectLst/>
                <a:latin typeface="Helvetica"/>
              </a:rPr>
              <a:t>streams, gas accretion (</a:t>
            </a:r>
            <a:r>
              <a:rPr lang="en-US" sz="2000" dirty="0" err="1">
                <a:effectLst/>
                <a:latin typeface="Helvetica"/>
              </a:rPr>
              <a:t>Alexandre</a:t>
            </a:r>
            <a:r>
              <a:rPr lang="en-US" sz="2000" dirty="0">
                <a:effectLst/>
                <a:latin typeface="Helvetica"/>
              </a:rPr>
              <a:t> </a:t>
            </a:r>
            <a:r>
              <a:rPr lang="en-US" sz="2000" dirty="0" err="1">
                <a:effectLst/>
                <a:latin typeface="Helvetica"/>
              </a:rPr>
              <a:t>Bouquin</a:t>
            </a:r>
            <a:r>
              <a:rPr lang="en-US" sz="2000" dirty="0">
                <a:effectLst/>
                <a:latin typeface="Helvetica"/>
              </a:rPr>
              <a:t>; Francoise </a:t>
            </a:r>
            <a:r>
              <a:rPr lang="en-US" sz="2000" dirty="0" err="1">
                <a:effectLst/>
                <a:latin typeface="Helvetica"/>
              </a:rPr>
              <a:t>Combes</a:t>
            </a:r>
            <a:r>
              <a:rPr lang="en-US" sz="2000" dirty="0">
                <a:effectLst/>
                <a:latin typeface="Helvetica"/>
              </a:rPr>
              <a:t>) builds </a:t>
            </a:r>
            <a:r>
              <a:rPr lang="en-US" sz="2000" dirty="0" smtClean="0">
                <a:effectLst/>
                <a:latin typeface="Helvetica"/>
              </a:rPr>
              <a:t>discs around </a:t>
            </a:r>
            <a:r>
              <a:rPr lang="en-US" sz="2000" dirty="0">
                <a:effectLst/>
                <a:latin typeface="Helvetica"/>
              </a:rPr>
              <a:t>the </a:t>
            </a:r>
            <a:r>
              <a:rPr lang="en-US" sz="2000" dirty="0" smtClean="0">
                <a:effectLst/>
                <a:latin typeface="Helvetica"/>
              </a:rPr>
              <a:t>compact galaxies / bulges.  </a:t>
            </a:r>
            <a:endParaRPr lang="en-US" sz="800" dirty="0" smtClean="0">
              <a:effectLst/>
              <a:latin typeface="Helvetica"/>
            </a:endParaRPr>
          </a:p>
          <a:p>
            <a:pPr marL="0" indent="0">
              <a:spcBef>
                <a:spcPts val="300"/>
              </a:spcBef>
              <a:buNone/>
            </a:pPr>
            <a:r>
              <a:rPr lang="en-US" sz="2000" dirty="0" smtClean="0">
                <a:effectLst/>
                <a:latin typeface="Helvetica"/>
              </a:rPr>
              <a:t>The </a:t>
            </a:r>
            <a:r>
              <a:rPr lang="en-US" sz="2000" dirty="0">
                <a:effectLst/>
                <a:latin typeface="Helvetica"/>
              </a:rPr>
              <a:t>feeding is ultimately coplanar rather than random: </a:t>
            </a:r>
          </a:p>
          <a:p>
            <a:pPr marL="0" indent="0">
              <a:spcBef>
                <a:spcPts val="300"/>
              </a:spcBef>
              <a:buNone/>
            </a:pPr>
            <a:r>
              <a:rPr lang="en-US" sz="2000" dirty="0" err="1" smtClean="0">
                <a:effectLst/>
                <a:latin typeface="Helvetica"/>
              </a:rPr>
              <a:t>Pichon</a:t>
            </a:r>
            <a:r>
              <a:rPr lang="en-US" sz="2000" dirty="0" smtClean="0">
                <a:effectLst/>
                <a:latin typeface="Helvetica"/>
              </a:rPr>
              <a:t> </a:t>
            </a:r>
            <a:r>
              <a:rPr lang="en-US" sz="2000" dirty="0">
                <a:effectLst/>
                <a:latin typeface="Helvetica"/>
              </a:rPr>
              <a:t>et al. </a:t>
            </a:r>
            <a:r>
              <a:rPr lang="en-US" sz="2000" dirty="0" smtClean="0">
                <a:effectLst/>
                <a:latin typeface="Helvetica"/>
              </a:rPr>
              <a:t>(2011,MNRAS</a:t>
            </a:r>
            <a:r>
              <a:rPr lang="en-US" sz="2000" dirty="0">
                <a:effectLst/>
                <a:latin typeface="Helvetica"/>
              </a:rPr>
              <a:t>, 418, </a:t>
            </a:r>
            <a:r>
              <a:rPr lang="en-US" sz="2000" dirty="0" smtClean="0">
                <a:effectLst/>
                <a:latin typeface="Helvetica"/>
              </a:rPr>
              <a:t>2493); </a:t>
            </a:r>
          </a:p>
          <a:p>
            <a:pPr marL="0" indent="0">
              <a:spcBef>
                <a:spcPts val="300"/>
              </a:spcBef>
              <a:buNone/>
            </a:pPr>
            <a:r>
              <a:rPr lang="en-US" sz="2000" dirty="0" smtClean="0">
                <a:effectLst/>
                <a:latin typeface="Helvetica"/>
              </a:rPr>
              <a:t>Stewart </a:t>
            </a:r>
            <a:r>
              <a:rPr lang="en-US" sz="2000" dirty="0">
                <a:effectLst/>
                <a:latin typeface="Helvetica"/>
              </a:rPr>
              <a:t>et al. (2013, </a:t>
            </a:r>
            <a:r>
              <a:rPr lang="en-US" sz="2000" dirty="0" err="1">
                <a:effectLst/>
                <a:latin typeface="Helvetica"/>
              </a:rPr>
              <a:t>ApJ</a:t>
            </a:r>
            <a:r>
              <a:rPr lang="en-US" sz="2000" dirty="0">
                <a:effectLst/>
                <a:latin typeface="Helvetica"/>
              </a:rPr>
              <a:t>,  769, 74); </a:t>
            </a:r>
            <a:endParaRPr lang="en-US" sz="2000" dirty="0" smtClean="0">
              <a:effectLst/>
              <a:latin typeface="Helvetica"/>
            </a:endParaRPr>
          </a:p>
          <a:p>
            <a:pPr marL="0" indent="0">
              <a:spcBef>
                <a:spcPts val="300"/>
              </a:spcBef>
              <a:buNone/>
            </a:pPr>
            <a:r>
              <a:rPr lang="en-US" sz="2000" dirty="0" err="1" smtClean="0">
                <a:effectLst/>
                <a:latin typeface="Helvetica"/>
              </a:rPr>
              <a:t>J.Prieto</a:t>
            </a:r>
            <a:r>
              <a:rPr lang="en-US" sz="2000" dirty="0" smtClean="0">
                <a:effectLst/>
                <a:latin typeface="Helvetica"/>
              </a:rPr>
              <a:t> </a:t>
            </a:r>
            <a:r>
              <a:rPr lang="en-US" sz="2000" dirty="0">
                <a:effectLst/>
                <a:latin typeface="Helvetica"/>
              </a:rPr>
              <a:t>(arXiv:1301.5567</a:t>
            </a:r>
            <a:r>
              <a:rPr lang="en-US" sz="2000" dirty="0" smtClean="0">
                <a:effectLst/>
                <a:latin typeface="Helvetica"/>
              </a:rPr>
              <a:t>)</a:t>
            </a:r>
            <a:r>
              <a:rPr lang="en-US" sz="2000" dirty="0">
                <a:effectLst/>
                <a:latin typeface="Helvetica"/>
              </a:rPr>
              <a:t>.</a:t>
            </a:r>
            <a:endParaRPr lang="en-US" sz="2000" dirty="0" smtClean="0">
              <a:effectLst/>
              <a:latin typeface="Helvetica"/>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11</a:t>
            </a:fld>
            <a:endParaRPr lang="en-US"/>
          </a:p>
        </p:txBody>
      </p:sp>
      <p:sp>
        <p:nvSpPr>
          <p:cNvPr id="7" name="Title 1"/>
          <p:cNvSpPr>
            <a:spLocks noGrp="1"/>
          </p:cNvSpPr>
          <p:nvPr>
            <p:ph type="title"/>
          </p:nvPr>
        </p:nvSpPr>
        <p:spPr>
          <a:xfrm>
            <a:off x="0" y="0"/>
            <a:ext cx="9144000" cy="1371600"/>
          </a:xfrm>
        </p:spPr>
        <p:txBody>
          <a:bodyPr>
            <a:normAutofit fontScale="90000"/>
          </a:bodyPr>
          <a:lstStyle/>
          <a:p>
            <a:r>
              <a:rPr lang="en-US" dirty="0" smtClean="0"/>
              <a:t>Part 2</a:t>
            </a:r>
            <a:br>
              <a:rPr lang="en-US" dirty="0" smtClean="0"/>
            </a:br>
            <a:r>
              <a:rPr lang="en-US" dirty="0" smtClean="0"/>
              <a:t>Structural Properties of bulges. </a:t>
            </a:r>
            <a:r>
              <a:rPr lang="en-US" dirty="0" smtClean="0"/>
              <a:t>VII</a:t>
            </a:r>
            <a:r>
              <a:rPr lang="en-US" dirty="0" smtClean="0"/>
              <a:t>.</a:t>
            </a:r>
            <a:endParaRPr lang="en-US" dirty="0"/>
          </a:p>
        </p:txBody>
      </p:sp>
    </p:spTree>
    <p:extLst>
      <p:ext uri="{BB962C8B-B14F-4D97-AF65-F5344CB8AC3E}">
        <p14:creationId xmlns:p14="http://schemas.microsoft.com/office/powerpoint/2010/main" val="36205797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12</a:t>
            </a:fld>
            <a:endParaRPr lang="en-US"/>
          </a:p>
        </p:txBody>
      </p:sp>
      <p:sp>
        <p:nvSpPr>
          <p:cNvPr id="9" name="TextBox 8"/>
          <p:cNvSpPr txBox="1"/>
          <p:nvPr/>
        </p:nvSpPr>
        <p:spPr>
          <a:xfrm>
            <a:off x="5373807" y="4836919"/>
            <a:ext cx="3484931" cy="1200328"/>
          </a:xfrm>
          <a:prstGeom prst="rect">
            <a:avLst/>
          </a:prstGeom>
          <a:noFill/>
        </p:spPr>
        <p:txBody>
          <a:bodyPr wrap="square" rtlCol="0">
            <a:spAutoFit/>
          </a:bodyPr>
          <a:lstStyle/>
          <a:p>
            <a:r>
              <a:rPr lang="en-US" sz="2400" dirty="0" smtClean="0">
                <a:solidFill>
                  <a:schemeClr val="bg1"/>
                </a:solidFill>
              </a:rPr>
              <a:t>Offset barred galaxies</a:t>
            </a:r>
          </a:p>
          <a:p>
            <a:r>
              <a:rPr lang="en-US" sz="2400" dirty="0" smtClean="0">
                <a:solidFill>
                  <a:schemeClr val="bg1"/>
                </a:solidFill>
              </a:rPr>
              <a:t>Graham (2008a, b)</a:t>
            </a:r>
          </a:p>
          <a:p>
            <a:r>
              <a:rPr lang="en-US" sz="2400" dirty="0" err="1" smtClean="0">
                <a:solidFill>
                  <a:schemeClr val="bg1"/>
                </a:solidFill>
              </a:rPr>
              <a:t>Jian</a:t>
            </a:r>
            <a:r>
              <a:rPr lang="en-US" sz="2400" dirty="0" smtClean="0">
                <a:solidFill>
                  <a:schemeClr val="bg1"/>
                </a:solidFill>
              </a:rPr>
              <a:t> Hu (2008)</a:t>
            </a:r>
            <a:endParaRPr lang="en-US" sz="2400" dirty="0">
              <a:solidFill>
                <a:schemeClr val="bg1"/>
              </a:solidFill>
            </a:endParaRPr>
          </a:p>
        </p:txBody>
      </p:sp>
      <p:pic>
        <p:nvPicPr>
          <p:cNvPr id="2" name="Picture 1" descr="aa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04" y="1830552"/>
            <a:ext cx="1027319" cy="4445374"/>
          </a:xfrm>
          <a:prstGeom prst="rect">
            <a:avLst/>
          </a:prstGeom>
        </p:spPr>
      </p:pic>
      <p:pic>
        <p:nvPicPr>
          <p:cNvPr id="3" name="Picture 2" descr="ag.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6215" y="1862069"/>
            <a:ext cx="4027592" cy="4412394"/>
          </a:xfrm>
          <a:prstGeom prst="rect">
            <a:avLst/>
          </a:prstGeom>
        </p:spPr>
      </p:pic>
      <p:sp>
        <p:nvSpPr>
          <p:cNvPr id="10" name="TextBox 9"/>
          <p:cNvSpPr txBox="1"/>
          <p:nvPr/>
        </p:nvSpPr>
        <p:spPr>
          <a:xfrm>
            <a:off x="5373806" y="1830552"/>
            <a:ext cx="3770194" cy="1200328"/>
          </a:xfrm>
          <a:prstGeom prst="rect">
            <a:avLst/>
          </a:prstGeom>
          <a:noFill/>
        </p:spPr>
        <p:txBody>
          <a:bodyPr wrap="square" rtlCol="0">
            <a:spAutoFit/>
          </a:bodyPr>
          <a:lstStyle/>
          <a:p>
            <a:pPr algn="r"/>
            <a:r>
              <a:rPr lang="en-US" sz="2400" dirty="0" smtClean="0">
                <a:solidFill>
                  <a:schemeClr val="bg1"/>
                </a:solidFill>
              </a:rPr>
              <a:t>The M–</a:t>
            </a:r>
            <a:r>
              <a:rPr lang="en-US" sz="2400" dirty="0" smtClean="0">
                <a:solidFill>
                  <a:schemeClr val="bg1"/>
                </a:solidFill>
                <a:latin typeface="Symbol" charset="2"/>
                <a:cs typeface="Symbol" charset="2"/>
              </a:rPr>
              <a:t>s</a:t>
            </a:r>
            <a:r>
              <a:rPr lang="en-US" sz="2400" dirty="0" smtClean="0">
                <a:solidFill>
                  <a:schemeClr val="bg1"/>
                </a:solidFill>
              </a:rPr>
              <a:t> diagram</a:t>
            </a:r>
          </a:p>
          <a:p>
            <a:pPr algn="r"/>
            <a:r>
              <a:rPr lang="en-US" sz="2400" dirty="0" err="1" smtClean="0">
                <a:solidFill>
                  <a:schemeClr val="bg1"/>
                </a:solidFill>
              </a:rPr>
              <a:t>Ferrarese</a:t>
            </a:r>
            <a:r>
              <a:rPr lang="en-US" sz="2400" dirty="0" smtClean="0">
                <a:solidFill>
                  <a:schemeClr val="bg1"/>
                </a:solidFill>
              </a:rPr>
              <a:t> &amp; Merritt (2000</a:t>
            </a:r>
            <a:r>
              <a:rPr lang="en-US" sz="2400" dirty="0">
                <a:solidFill>
                  <a:schemeClr val="bg1"/>
                </a:solidFill>
              </a:rPr>
              <a:t>)</a:t>
            </a:r>
            <a:r>
              <a:rPr lang="en-US" sz="2400" dirty="0" smtClean="0">
                <a:solidFill>
                  <a:schemeClr val="bg1"/>
                </a:solidFill>
              </a:rPr>
              <a:t> </a:t>
            </a:r>
          </a:p>
          <a:p>
            <a:pPr algn="r"/>
            <a:r>
              <a:rPr lang="en-US" sz="2400" dirty="0" err="1" smtClean="0">
                <a:solidFill>
                  <a:schemeClr val="bg1"/>
                </a:solidFill>
              </a:rPr>
              <a:t>Gebhardt</a:t>
            </a:r>
            <a:r>
              <a:rPr lang="en-US" sz="2400" dirty="0" smtClean="0">
                <a:solidFill>
                  <a:schemeClr val="bg1"/>
                </a:solidFill>
              </a:rPr>
              <a:t> et al. (2000)</a:t>
            </a:r>
            <a:endParaRPr lang="en-US" sz="2400" dirty="0">
              <a:solidFill>
                <a:schemeClr val="bg1"/>
              </a:solidFill>
            </a:endParaRPr>
          </a:p>
        </p:txBody>
      </p:sp>
      <p:sp>
        <p:nvSpPr>
          <p:cNvPr id="11" name="Title 1"/>
          <p:cNvSpPr>
            <a:spLocks noGrp="1"/>
          </p:cNvSpPr>
          <p:nvPr>
            <p:ph type="title"/>
          </p:nvPr>
        </p:nvSpPr>
        <p:spPr>
          <a:xfrm>
            <a:off x="0" y="0"/>
            <a:ext cx="9144000" cy="1371600"/>
          </a:xfrm>
        </p:spPr>
        <p:txBody>
          <a:bodyPr>
            <a:normAutofit fontScale="90000"/>
          </a:bodyPr>
          <a:lstStyle/>
          <a:p>
            <a:r>
              <a:rPr lang="en-US" dirty="0" smtClean="0"/>
              <a:t>Part 3</a:t>
            </a:r>
            <a:br>
              <a:rPr lang="en-US" dirty="0" smtClean="0"/>
            </a:br>
            <a:r>
              <a:rPr lang="en-US" dirty="0" smtClean="0"/>
              <a:t>(Black hole)–bulge relations. I.</a:t>
            </a:r>
            <a:endParaRPr lang="en-US" dirty="0"/>
          </a:p>
        </p:txBody>
      </p:sp>
    </p:spTree>
    <p:extLst>
      <p:ext uri="{BB962C8B-B14F-4D97-AF65-F5344CB8AC3E}">
        <p14:creationId xmlns:p14="http://schemas.microsoft.com/office/powerpoint/2010/main" val="42723835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26259" y="26958"/>
            <a:ext cx="8817741" cy="721497"/>
          </a:xfrm>
        </p:spPr>
        <p:txBody>
          <a:bodyPr>
            <a:normAutofit fontScale="90000"/>
          </a:bodyPr>
          <a:lstStyle/>
          <a:p>
            <a:r>
              <a:rPr lang="en-US" dirty="0"/>
              <a:t>(Black hole)–bulge </a:t>
            </a:r>
            <a:r>
              <a:rPr lang="en-US" dirty="0" smtClean="0"/>
              <a:t>relations. II.</a:t>
            </a:r>
            <a:endParaRPr lang="en-US" dirty="0"/>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13</a:t>
            </a:fld>
            <a:endParaRPr lang="en-US"/>
          </a:p>
        </p:txBody>
      </p:sp>
      <p:pic>
        <p:nvPicPr>
          <p:cNvPr id="8" name="Picture 7" descr="3x3.tiff"/>
          <p:cNvPicPr>
            <a:picLocks noChangeAspect="1"/>
          </p:cNvPicPr>
          <p:nvPr/>
        </p:nvPicPr>
        <p:blipFill>
          <a:blip r:embed="rId3"/>
          <a:stretch>
            <a:fillRect/>
          </a:stretch>
        </p:blipFill>
        <p:spPr>
          <a:xfrm>
            <a:off x="0" y="1644763"/>
            <a:ext cx="9144000" cy="4013200"/>
          </a:xfrm>
          <a:prstGeom prst="rect">
            <a:avLst/>
          </a:prstGeom>
        </p:spPr>
      </p:pic>
      <p:sp>
        <p:nvSpPr>
          <p:cNvPr id="9" name="TextBox 8"/>
          <p:cNvSpPr txBox="1"/>
          <p:nvPr/>
        </p:nvSpPr>
        <p:spPr>
          <a:xfrm>
            <a:off x="196136" y="669179"/>
            <a:ext cx="6084809" cy="1015663"/>
          </a:xfrm>
          <a:prstGeom prst="rect">
            <a:avLst/>
          </a:prstGeom>
          <a:noFill/>
        </p:spPr>
        <p:txBody>
          <a:bodyPr wrap="square" rtlCol="0">
            <a:spAutoFit/>
          </a:bodyPr>
          <a:lstStyle/>
          <a:p>
            <a:r>
              <a:rPr lang="en-US" sz="2000" dirty="0" smtClean="0"/>
              <a:t>Graham, </a:t>
            </a:r>
            <a:r>
              <a:rPr lang="en-US" sz="2000" dirty="0" err="1" smtClean="0"/>
              <a:t>Onken</a:t>
            </a:r>
            <a:r>
              <a:rPr lang="en-US" sz="2000" dirty="0" smtClean="0"/>
              <a:t>, </a:t>
            </a:r>
            <a:r>
              <a:rPr lang="en-US" sz="2000" dirty="0" err="1" smtClean="0"/>
              <a:t>Combes</a:t>
            </a:r>
            <a:r>
              <a:rPr lang="en-US" sz="2000" dirty="0" smtClean="0"/>
              <a:t>, </a:t>
            </a:r>
            <a:r>
              <a:rPr lang="en-US" sz="2000" dirty="0" err="1" smtClean="0"/>
              <a:t>Athanassoula</a:t>
            </a:r>
            <a:r>
              <a:rPr lang="en-US" sz="2000" dirty="0" smtClean="0"/>
              <a:t> (2011) : M-</a:t>
            </a:r>
            <a:r>
              <a:rPr lang="en-US" sz="2000" dirty="0" smtClean="0">
                <a:latin typeface="Symbol" charset="2"/>
                <a:cs typeface="Symbol" charset="2"/>
              </a:rPr>
              <a:t>s</a:t>
            </a:r>
          </a:p>
          <a:p>
            <a:r>
              <a:rPr lang="en-US" sz="2000" dirty="0" smtClean="0"/>
              <a:t>Graham (2012, </a:t>
            </a:r>
            <a:r>
              <a:rPr lang="en-US" sz="2000" dirty="0" err="1" smtClean="0"/>
              <a:t>ApJ</a:t>
            </a:r>
            <a:r>
              <a:rPr lang="en-US" sz="2000" dirty="0" smtClean="0"/>
              <a:t>) : M - M</a:t>
            </a:r>
          </a:p>
          <a:p>
            <a:r>
              <a:rPr lang="en-US" sz="2000" dirty="0" smtClean="0"/>
              <a:t>Graham &amp; Scott (2013, </a:t>
            </a:r>
            <a:r>
              <a:rPr lang="en-US" sz="2000" dirty="0" err="1" smtClean="0"/>
              <a:t>ApJ</a:t>
            </a:r>
            <a:r>
              <a:rPr lang="en-US" sz="2000" dirty="0" smtClean="0"/>
              <a:t>, 764, 151) </a:t>
            </a:r>
            <a:r>
              <a:rPr lang="en-US" sz="2000" dirty="0"/>
              <a:t>:</a:t>
            </a:r>
            <a:r>
              <a:rPr lang="en-US" sz="2000" dirty="0" smtClean="0"/>
              <a:t> M–</a:t>
            </a:r>
            <a:r>
              <a:rPr lang="en-US" sz="2000" dirty="0" smtClean="0">
                <a:latin typeface="Symbol" charset="2"/>
                <a:cs typeface="Symbol" charset="2"/>
              </a:rPr>
              <a:t>s</a:t>
            </a:r>
            <a:r>
              <a:rPr lang="en-US" sz="2000" dirty="0" smtClean="0"/>
              <a:t>, M-L</a:t>
            </a:r>
            <a:endParaRPr lang="en-US" sz="2000" dirty="0"/>
          </a:p>
        </p:txBody>
      </p:sp>
      <p:sp>
        <p:nvSpPr>
          <p:cNvPr id="2" name="TextBox 1"/>
          <p:cNvSpPr txBox="1"/>
          <p:nvPr/>
        </p:nvSpPr>
        <p:spPr>
          <a:xfrm>
            <a:off x="1112390" y="5707084"/>
            <a:ext cx="1183387" cy="461665"/>
          </a:xfrm>
          <a:prstGeom prst="rect">
            <a:avLst/>
          </a:prstGeom>
          <a:noFill/>
        </p:spPr>
        <p:txBody>
          <a:bodyPr wrap="none" rtlCol="0">
            <a:spAutoFit/>
          </a:bodyPr>
          <a:lstStyle/>
          <a:p>
            <a:r>
              <a:rPr lang="en-US" sz="2400" dirty="0" smtClean="0">
                <a:solidFill>
                  <a:srgbClr val="FFFFFF"/>
                </a:solidFill>
              </a:rPr>
              <a:t>M</a:t>
            </a:r>
            <a:r>
              <a:rPr lang="en-US" sz="2400" baseline="-25000" dirty="0" smtClean="0">
                <a:solidFill>
                  <a:srgbClr val="FFFFFF"/>
                </a:solidFill>
              </a:rPr>
              <a:t>bh</a:t>
            </a:r>
            <a:r>
              <a:rPr lang="en-US" sz="2400" dirty="0" smtClean="0">
                <a:solidFill>
                  <a:srgbClr val="FFFFFF"/>
                </a:solidFill>
              </a:rPr>
              <a:t>~</a:t>
            </a:r>
            <a:r>
              <a:rPr lang="en-US" sz="2400" dirty="0" smtClean="0">
                <a:solidFill>
                  <a:srgbClr val="FFFFFF"/>
                </a:solidFill>
                <a:latin typeface="Symbol" charset="2"/>
                <a:cs typeface="Symbol" charset="2"/>
              </a:rPr>
              <a:t>s</a:t>
            </a:r>
            <a:r>
              <a:rPr lang="en-US" sz="2400" baseline="30000" dirty="0" smtClean="0">
                <a:solidFill>
                  <a:srgbClr val="FFFFFF"/>
                </a:solidFill>
              </a:rPr>
              <a:t>5</a:t>
            </a:r>
            <a:endParaRPr lang="en-US" sz="2400" baseline="30000" dirty="0">
              <a:solidFill>
                <a:srgbClr val="FFFFFF"/>
              </a:solidFill>
            </a:endParaRPr>
          </a:p>
        </p:txBody>
      </p:sp>
      <p:sp>
        <p:nvSpPr>
          <p:cNvPr id="12" name="TextBox 11"/>
          <p:cNvSpPr txBox="1"/>
          <p:nvPr/>
        </p:nvSpPr>
        <p:spPr>
          <a:xfrm>
            <a:off x="2931127" y="5957275"/>
            <a:ext cx="847357" cy="461665"/>
          </a:xfrm>
          <a:prstGeom prst="rect">
            <a:avLst/>
          </a:prstGeom>
          <a:noFill/>
        </p:spPr>
        <p:txBody>
          <a:bodyPr wrap="none" rtlCol="0">
            <a:spAutoFit/>
          </a:bodyPr>
          <a:lstStyle/>
          <a:p>
            <a:r>
              <a:rPr lang="en-US" sz="2400" dirty="0" smtClean="0">
                <a:solidFill>
                  <a:srgbClr val="FFFFFF"/>
                </a:solidFill>
              </a:rPr>
              <a:t>L~</a:t>
            </a:r>
            <a:r>
              <a:rPr lang="en-US" sz="2400" dirty="0" smtClean="0">
                <a:solidFill>
                  <a:srgbClr val="FFFFFF"/>
                </a:solidFill>
                <a:latin typeface="Symbol" charset="2"/>
                <a:cs typeface="Symbol" charset="2"/>
              </a:rPr>
              <a:t>s</a:t>
            </a:r>
            <a:r>
              <a:rPr lang="en-US" sz="2400" baseline="30000" dirty="0" smtClean="0">
                <a:solidFill>
                  <a:srgbClr val="FFFFFF"/>
                </a:solidFill>
              </a:rPr>
              <a:t>2</a:t>
            </a:r>
            <a:endParaRPr lang="en-US" sz="2400" baseline="30000" dirty="0">
              <a:solidFill>
                <a:srgbClr val="FFFFFF"/>
              </a:solidFill>
            </a:endParaRPr>
          </a:p>
        </p:txBody>
      </p:sp>
      <p:sp>
        <p:nvSpPr>
          <p:cNvPr id="13" name="TextBox 12"/>
          <p:cNvSpPr txBox="1"/>
          <p:nvPr/>
        </p:nvSpPr>
        <p:spPr>
          <a:xfrm>
            <a:off x="4199470" y="5707084"/>
            <a:ext cx="1493568" cy="461665"/>
          </a:xfrm>
          <a:prstGeom prst="rect">
            <a:avLst/>
          </a:prstGeom>
          <a:noFill/>
        </p:spPr>
        <p:txBody>
          <a:bodyPr wrap="none" rtlCol="0">
            <a:spAutoFit/>
          </a:bodyPr>
          <a:lstStyle/>
          <a:p>
            <a:r>
              <a:rPr lang="en-US" sz="2400" dirty="0" err="1" smtClean="0">
                <a:solidFill>
                  <a:srgbClr val="FFFFFF"/>
                </a:solidFill>
              </a:rPr>
              <a:t>M</a:t>
            </a:r>
            <a:r>
              <a:rPr lang="en-US" sz="2400" baseline="-25000" dirty="0" err="1" smtClean="0">
                <a:solidFill>
                  <a:srgbClr val="FFFFFF"/>
                </a:solidFill>
              </a:rPr>
              <a:t>bh</a:t>
            </a:r>
            <a:r>
              <a:rPr lang="en-US" sz="2400" dirty="0" smtClean="0">
                <a:solidFill>
                  <a:srgbClr val="FFFFFF"/>
                </a:solidFill>
              </a:rPr>
              <a:t> ~ L</a:t>
            </a:r>
            <a:r>
              <a:rPr lang="en-US" sz="2400" baseline="30000" dirty="0" smtClean="0">
                <a:solidFill>
                  <a:srgbClr val="FFFFFF"/>
                </a:solidFill>
              </a:rPr>
              <a:t>2.5</a:t>
            </a:r>
            <a:endParaRPr lang="en-US" sz="2400" baseline="30000" dirty="0">
              <a:solidFill>
                <a:srgbClr val="FFFFFF"/>
              </a:solidFill>
            </a:endParaRPr>
          </a:p>
        </p:txBody>
      </p:sp>
      <p:sp>
        <p:nvSpPr>
          <p:cNvPr id="14" name="TextBox 13"/>
          <p:cNvSpPr txBox="1"/>
          <p:nvPr/>
        </p:nvSpPr>
        <p:spPr>
          <a:xfrm>
            <a:off x="5668862" y="5953475"/>
            <a:ext cx="1556836" cy="830997"/>
          </a:xfrm>
          <a:prstGeom prst="rect">
            <a:avLst/>
          </a:prstGeom>
          <a:noFill/>
        </p:spPr>
        <p:txBody>
          <a:bodyPr wrap="none" rtlCol="0">
            <a:spAutoFit/>
          </a:bodyPr>
          <a:lstStyle/>
          <a:p>
            <a:r>
              <a:rPr lang="en-US" sz="2400" dirty="0" smtClean="0">
                <a:solidFill>
                  <a:srgbClr val="FFFFFF"/>
                </a:solidFill>
              </a:rPr>
              <a:t>M/L~L</a:t>
            </a:r>
            <a:r>
              <a:rPr lang="en-US" sz="2400" baseline="30000" dirty="0" smtClean="0">
                <a:solidFill>
                  <a:srgbClr val="FFFFFF"/>
                </a:solidFill>
              </a:rPr>
              <a:t>1/4</a:t>
            </a:r>
          </a:p>
          <a:p>
            <a:r>
              <a:rPr lang="en-US" sz="2400" dirty="0" smtClean="0">
                <a:solidFill>
                  <a:srgbClr val="FFFFFF"/>
                </a:solidFill>
              </a:rPr>
              <a:t>L</a:t>
            </a:r>
            <a:r>
              <a:rPr lang="en-US" sz="2400" baseline="30000" dirty="0" smtClean="0">
                <a:solidFill>
                  <a:srgbClr val="FFFFFF"/>
                </a:solidFill>
              </a:rPr>
              <a:t>1.25</a:t>
            </a:r>
            <a:r>
              <a:rPr lang="en-US" sz="2400" dirty="0" smtClean="0">
                <a:solidFill>
                  <a:srgbClr val="FFFFFF"/>
                </a:solidFill>
              </a:rPr>
              <a:t> ~ M</a:t>
            </a:r>
            <a:endParaRPr lang="en-US" sz="2400" baseline="30000" dirty="0">
              <a:solidFill>
                <a:srgbClr val="FFFFFF"/>
              </a:solidFill>
            </a:endParaRPr>
          </a:p>
        </p:txBody>
      </p:sp>
      <p:sp>
        <p:nvSpPr>
          <p:cNvPr id="15" name="TextBox 14"/>
          <p:cNvSpPr txBox="1"/>
          <p:nvPr/>
        </p:nvSpPr>
        <p:spPr>
          <a:xfrm>
            <a:off x="7303348" y="5707083"/>
            <a:ext cx="1849535" cy="461665"/>
          </a:xfrm>
          <a:prstGeom prst="rect">
            <a:avLst/>
          </a:prstGeom>
          <a:noFill/>
        </p:spPr>
        <p:txBody>
          <a:bodyPr wrap="none" rtlCol="0">
            <a:spAutoFit/>
          </a:bodyPr>
          <a:lstStyle/>
          <a:p>
            <a:r>
              <a:rPr lang="en-US" sz="2400" dirty="0" smtClean="0">
                <a:solidFill>
                  <a:srgbClr val="FFFFFF"/>
                </a:solidFill>
              </a:rPr>
              <a:t>M</a:t>
            </a:r>
            <a:r>
              <a:rPr lang="en-US" sz="2400" baseline="-25000" dirty="0" smtClean="0">
                <a:solidFill>
                  <a:srgbClr val="FFFFFF"/>
                </a:solidFill>
              </a:rPr>
              <a:t>bh</a:t>
            </a:r>
            <a:r>
              <a:rPr lang="en-US" sz="2400" dirty="0" smtClean="0">
                <a:solidFill>
                  <a:srgbClr val="FFFFFF"/>
                </a:solidFill>
              </a:rPr>
              <a:t>~M</a:t>
            </a:r>
            <a:r>
              <a:rPr lang="en-US" sz="2400" baseline="30000" dirty="0" smtClean="0">
                <a:solidFill>
                  <a:srgbClr val="FFFFFF"/>
                </a:solidFill>
              </a:rPr>
              <a:t>2 </a:t>
            </a:r>
            <a:r>
              <a:rPr lang="en-US" sz="2400" baseline="-25000" dirty="0">
                <a:solidFill>
                  <a:srgbClr val="FFFFFF"/>
                </a:solidFill>
              </a:rPr>
              <a:t>bulge</a:t>
            </a:r>
            <a:endParaRPr lang="en-US" sz="2400" baseline="30000" dirty="0">
              <a:solidFill>
                <a:srgbClr val="FFFFFF"/>
              </a:solidFill>
            </a:endParaRPr>
          </a:p>
        </p:txBody>
      </p:sp>
    </p:spTree>
    <p:extLst>
      <p:ext uri="{BB962C8B-B14F-4D97-AF65-F5344CB8AC3E}">
        <p14:creationId xmlns:p14="http://schemas.microsoft.com/office/powerpoint/2010/main" val="849239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7128744-2ACE-524A-95A1-3D5C69BB29EC}" type="slidenum">
              <a:rPr lang="en-US" smtClean="0"/>
              <a:t>14</a:t>
            </a:fld>
            <a:endParaRPr lang="en-US"/>
          </a:p>
        </p:txBody>
      </p:sp>
      <p:sp>
        <p:nvSpPr>
          <p:cNvPr id="4" name="TextBox 3"/>
          <p:cNvSpPr txBox="1"/>
          <p:nvPr/>
        </p:nvSpPr>
        <p:spPr>
          <a:xfrm>
            <a:off x="214558" y="4206044"/>
            <a:ext cx="8681044" cy="2308324"/>
          </a:xfrm>
          <a:prstGeom prst="rect">
            <a:avLst/>
          </a:prstGeom>
          <a:noFill/>
        </p:spPr>
        <p:txBody>
          <a:bodyPr wrap="square" rtlCol="0">
            <a:spAutoFit/>
          </a:bodyPr>
          <a:lstStyle/>
          <a:p>
            <a:r>
              <a:rPr lang="en-US" sz="2400" dirty="0" smtClean="0">
                <a:ln>
                  <a:solidFill>
                    <a:schemeClr val="bg1"/>
                  </a:solidFill>
                </a:ln>
                <a:solidFill>
                  <a:schemeClr val="bg1"/>
                </a:solidFill>
                <a:latin typeface="Calibri"/>
              </a:rPr>
              <a:t>Given </a:t>
            </a:r>
            <a:r>
              <a:rPr lang="en-US" sz="2400" dirty="0" err="1">
                <a:ln>
                  <a:solidFill>
                    <a:schemeClr val="bg1"/>
                  </a:solidFill>
                </a:ln>
                <a:solidFill>
                  <a:schemeClr val="bg1"/>
                </a:solidFill>
                <a:latin typeface="Calibri"/>
              </a:rPr>
              <a:t>M</a:t>
            </a:r>
            <a:r>
              <a:rPr lang="en-US" sz="2400" baseline="-25000" dirty="0" err="1">
                <a:ln>
                  <a:solidFill>
                    <a:schemeClr val="bg1"/>
                  </a:solidFill>
                </a:ln>
                <a:solidFill>
                  <a:schemeClr val="bg1"/>
                </a:solidFill>
                <a:latin typeface="Calibri"/>
              </a:rPr>
              <a:t>bh</a:t>
            </a:r>
            <a:r>
              <a:rPr lang="en-US" sz="2400" dirty="0">
                <a:ln>
                  <a:solidFill>
                    <a:schemeClr val="bg1"/>
                  </a:solidFill>
                </a:ln>
                <a:solidFill>
                  <a:schemeClr val="bg1"/>
                </a:solidFill>
                <a:latin typeface="Calibri"/>
              </a:rPr>
              <a:t> ~ </a:t>
            </a:r>
            <a:r>
              <a:rPr lang="en-US" sz="2400" dirty="0">
                <a:ln>
                  <a:solidFill>
                    <a:schemeClr val="bg1"/>
                  </a:solidFill>
                </a:ln>
                <a:solidFill>
                  <a:schemeClr val="bg1"/>
                </a:solidFill>
                <a:latin typeface="Symbol"/>
              </a:rPr>
              <a:t>s</a:t>
            </a:r>
            <a:r>
              <a:rPr lang="en-US" sz="2400" baseline="30000" dirty="0">
                <a:ln>
                  <a:solidFill>
                    <a:schemeClr val="bg1"/>
                  </a:solidFill>
                </a:ln>
                <a:solidFill>
                  <a:schemeClr val="bg1"/>
                </a:solidFill>
                <a:latin typeface="Calibri"/>
              </a:rPr>
              <a:t>5</a:t>
            </a:r>
            <a:r>
              <a:rPr lang="en-US" sz="2400" dirty="0">
                <a:ln>
                  <a:solidFill>
                    <a:schemeClr val="bg1"/>
                  </a:solidFill>
                </a:ln>
                <a:solidFill>
                  <a:schemeClr val="bg1"/>
                </a:solidFill>
                <a:latin typeface="Calibri"/>
              </a:rPr>
              <a:t> </a:t>
            </a:r>
            <a:endParaRPr lang="en-US" sz="2400" dirty="0" smtClean="0">
              <a:ln>
                <a:solidFill>
                  <a:schemeClr val="bg1"/>
                </a:solidFill>
              </a:ln>
              <a:solidFill>
                <a:schemeClr val="bg1"/>
              </a:solidFill>
              <a:latin typeface="Calibri"/>
            </a:endParaRPr>
          </a:p>
          <a:p>
            <a:r>
              <a:rPr lang="en-US" sz="2400" dirty="0">
                <a:ln>
                  <a:solidFill>
                    <a:schemeClr val="bg1"/>
                  </a:solidFill>
                </a:ln>
                <a:solidFill>
                  <a:schemeClr val="bg1"/>
                </a:solidFill>
                <a:latin typeface="Calibri"/>
              </a:rPr>
              <a:t>	</a:t>
            </a:r>
            <a:r>
              <a:rPr lang="en-US" sz="2400" dirty="0" smtClean="0">
                <a:ln>
                  <a:solidFill>
                    <a:schemeClr val="bg1"/>
                  </a:solidFill>
                </a:ln>
                <a:solidFill>
                  <a:schemeClr val="bg1"/>
                </a:solidFill>
                <a:latin typeface="Calibri"/>
              </a:rPr>
              <a:t>	(</a:t>
            </a:r>
            <a:r>
              <a:rPr lang="en-US" sz="2400" dirty="0">
                <a:ln>
                  <a:solidFill>
                    <a:schemeClr val="bg1"/>
                  </a:solidFill>
                </a:ln>
                <a:solidFill>
                  <a:schemeClr val="bg1"/>
                </a:solidFill>
                <a:latin typeface="Calibri"/>
              </a:rPr>
              <a:t>e.g., </a:t>
            </a:r>
            <a:r>
              <a:rPr lang="en-US" sz="2400" dirty="0" err="1" smtClean="0">
                <a:ln>
                  <a:solidFill>
                    <a:schemeClr val="bg1"/>
                  </a:solidFill>
                </a:ln>
                <a:solidFill>
                  <a:schemeClr val="bg1"/>
                </a:solidFill>
                <a:latin typeface="Calibri"/>
              </a:rPr>
              <a:t>Ferrarese</a:t>
            </a:r>
            <a:r>
              <a:rPr lang="en-US" sz="2400" dirty="0" smtClean="0">
                <a:ln>
                  <a:solidFill>
                    <a:schemeClr val="bg1"/>
                  </a:solidFill>
                </a:ln>
                <a:solidFill>
                  <a:schemeClr val="bg1"/>
                </a:solidFill>
                <a:latin typeface="Calibri"/>
              </a:rPr>
              <a:t> &amp; Merritt 2000; Graham </a:t>
            </a:r>
            <a:r>
              <a:rPr lang="en-US" sz="2400" dirty="0">
                <a:ln>
                  <a:solidFill>
                    <a:schemeClr val="bg1"/>
                  </a:solidFill>
                </a:ln>
                <a:solidFill>
                  <a:schemeClr val="bg1"/>
                </a:solidFill>
                <a:latin typeface="Calibri"/>
              </a:rPr>
              <a:t>et al. 2011; McConnell &amp; Ma 2012):</a:t>
            </a:r>
          </a:p>
          <a:p>
            <a:endParaRPr lang="en-US" sz="2400" dirty="0">
              <a:ln>
                <a:solidFill>
                  <a:schemeClr val="bg1"/>
                </a:solidFill>
              </a:ln>
              <a:solidFill>
                <a:schemeClr val="bg1"/>
              </a:solidFill>
              <a:latin typeface="Calibri"/>
            </a:endParaRPr>
          </a:p>
          <a:p>
            <a:r>
              <a:rPr lang="en-US" sz="2400" dirty="0">
                <a:ln>
                  <a:solidFill>
                    <a:schemeClr val="bg1"/>
                  </a:solidFill>
                </a:ln>
                <a:solidFill>
                  <a:schemeClr val="bg1"/>
                </a:solidFill>
                <a:latin typeface="Calibri"/>
              </a:rPr>
              <a:t>	    </a:t>
            </a:r>
            <a:r>
              <a:rPr lang="en-US" sz="2400" dirty="0" err="1">
                <a:ln>
                  <a:solidFill>
                    <a:schemeClr val="bg1"/>
                  </a:solidFill>
                </a:ln>
                <a:solidFill>
                  <a:schemeClr val="bg1"/>
                </a:solidFill>
              </a:rPr>
              <a:t>M</a:t>
            </a:r>
            <a:r>
              <a:rPr lang="en-US" sz="2400" baseline="-25000" dirty="0" err="1">
                <a:ln>
                  <a:solidFill>
                    <a:schemeClr val="bg1"/>
                  </a:solidFill>
                </a:ln>
                <a:solidFill>
                  <a:schemeClr val="bg1"/>
                </a:solidFill>
              </a:rPr>
              <a:t>bh</a:t>
            </a:r>
            <a:r>
              <a:rPr lang="en-US" sz="2400" dirty="0">
                <a:ln>
                  <a:solidFill>
                    <a:schemeClr val="bg1"/>
                  </a:solidFill>
                </a:ln>
                <a:solidFill>
                  <a:schemeClr val="bg1"/>
                </a:solidFill>
              </a:rPr>
              <a:t> ~ </a:t>
            </a:r>
            <a:r>
              <a:rPr lang="en-US" sz="2400" dirty="0">
                <a:ln>
                  <a:solidFill>
                    <a:schemeClr val="bg1"/>
                  </a:solidFill>
                </a:ln>
                <a:solidFill>
                  <a:schemeClr val="bg1"/>
                </a:solidFill>
                <a:latin typeface="Calibri"/>
              </a:rPr>
              <a:t>L</a:t>
            </a:r>
            <a:r>
              <a:rPr lang="en-US" sz="2400" baseline="30000" dirty="0">
                <a:ln>
                  <a:solidFill>
                    <a:schemeClr val="bg1"/>
                  </a:solidFill>
                </a:ln>
                <a:solidFill>
                  <a:schemeClr val="bg1"/>
                </a:solidFill>
              </a:rPr>
              <a:t>1     </a:t>
            </a:r>
            <a:r>
              <a:rPr lang="en-US" sz="2400" dirty="0">
                <a:ln>
                  <a:solidFill>
                    <a:schemeClr val="bg1"/>
                  </a:solidFill>
                </a:ln>
                <a:solidFill>
                  <a:schemeClr val="bg1"/>
                </a:solidFill>
              </a:rPr>
              <a:t>(for luminous core-</a:t>
            </a:r>
            <a:r>
              <a:rPr lang="en-US" sz="2400" dirty="0" err="1">
                <a:ln>
                  <a:solidFill>
                    <a:schemeClr val="bg1"/>
                  </a:solidFill>
                </a:ln>
                <a:solidFill>
                  <a:schemeClr val="bg1"/>
                </a:solidFill>
              </a:rPr>
              <a:t>Sérsic</a:t>
            </a:r>
            <a:r>
              <a:rPr lang="en-US" sz="2400" dirty="0">
                <a:ln>
                  <a:solidFill>
                    <a:schemeClr val="bg1"/>
                  </a:solidFill>
                </a:ln>
                <a:solidFill>
                  <a:schemeClr val="bg1"/>
                </a:solidFill>
              </a:rPr>
              <a:t> spheroids)</a:t>
            </a:r>
          </a:p>
          <a:p>
            <a:r>
              <a:rPr lang="en-US" sz="2400" dirty="0">
                <a:ln>
                  <a:solidFill>
                    <a:schemeClr val="bg1"/>
                  </a:solidFill>
                </a:ln>
                <a:solidFill>
                  <a:schemeClr val="bg1"/>
                </a:solidFill>
              </a:rPr>
              <a:t>	    </a:t>
            </a:r>
            <a:r>
              <a:rPr lang="en-US" sz="2400" dirty="0" err="1">
                <a:ln>
                  <a:solidFill>
                    <a:schemeClr val="bg1"/>
                  </a:solidFill>
                </a:ln>
                <a:solidFill>
                  <a:schemeClr val="bg1"/>
                </a:solidFill>
              </a:rPr>
              <a:t>M</a:t>
            </a:r>
            <a:r>
              <a:rPr lang="en-US" sz="2400" baseline="-25000" dirty="0" err="1">
                <a:ln>
                  <a:solidFill>
                    <a:schemeClr val="bg1"/>
                  </a:solidFill>
                </a:ln>
                <a:solidFill>
                  <a:schemeClr val="bg1"/>
                </a:solidFill>
              </a:rPr>
              <a:t>bh</a:t>
            </a:r>
            <a:r>
              <a:rPr lang="en-US" sz="2400" dirty="0">
                <a:ln>
                  <a:solidFill>
                    <a:schemeClr val="bg1"/>
                  </a:solidFill>
                </a:ln>
                <a:solidFill>
                  <a:schemeClr val="bg1"/>
                </a:solidFill>
              </a:rPr>
              <a:t> ~ L</a:t>
            </a:r>
            <a:r>
              <a:rPr lang="en-US" sz="2400" baseline="30000" dirty="0">
                <a:ln>
                  <a:solidFill>
                    <a:schemeClr val="bg1"/>
                  </a:solidFill>
                </a:ln>
                <a:solidFill>
                  <a:schemeClr val="bg1"/>
                </a:solidFill>
              </a:rPr>
              <a:t>2.5   </a:t>
            </a:r>
            <a:r>
              <a:rPr lang="en-US" sz="2400" dirty="0">
                <a:ln>
                  <a:solidFill>
                    <a:schemeClr val="bg1"/>
                  </a:solidFill>
                </a:ln>
                <a:solidFill>
                  <a:schemeClr val="bg1"/>
                </a:solidFill>
              </a:rPr>
              <a:t>(for </a:t>
            </a:r>
            <a:r>
              <a:rPr lang="en-US" sz="2400" dirty="0" smtClean="0">
                <a:ln>
                  <a:solidFill>
                    <a:schemeClr val="bg1"/>
                  </a:solidFill>
                </a:ln>
                <a:solidFill>
                  <a:schemeClr val="bg1"/>
                </a:solidFill>
              </a:rPr>
              <a:t>the fainter </a:t>
            </a:r>
            <a:r>
              <a:rPr lang="en-US" sz="2400" dirty="0" err="1">
                <a:ln>
                  <a:solidFill>
                    <a:schemeClr val="bg1"/>
                  </a:solidFill>
                </a:ln>
                <a:solidFill>
                  <a:schemeClr val="bg1"/>
                </a:solidFill>
              </a:rPr>
              <a:t>Sérsic</a:t>
            </a:r>
            <a:r>
              <a:rPr lang="en-US" sz="2400" dirty="0">
                <a:ln>
                  <a:solidFill>
                    <a:schemeClr val="bg1"/>
                  </a:solidFill>
                </a:ln>
                <a:solidFill>
                  <a:schemeClr val="bg1"/>
                </a:solidFill>
              </a:rPr>
              <a:t> spheroids</a:t>
            </a:r>
            <a:r>
              <a:rPr lang="en-US" sz="2400" dirty="0" smtClean="0">
                <a:ln>
                  <a:solidFill>
                    <a:schemeClr val="bg1"/>
                  </a:solidFill>
                </a:ln>
                <a:solidFill>
                  <a:schemeClr val="bg1"/>
                </a:solidFill>
              </a:rPr>
              <a:t>)</a:t>
            </a:r>
            <a:endParaRPr lang="en-US" sz="2400" dirty="0">
              <a:ln>
                <a:solidFill>
                  <a:schemeClr val="bg1"/>
                </a:solidFill>
              </a:ln>
              <a:solidFill>
                <a:schemeClr val="bg1"/>
              </a:solidFill>
            </a:endParaRPr>
          </a:p>
        </p:txBody>
      </p:sp>
      <p:sp>
        <p:nvSpPr>
          <p:cNvPr id="5" name="TextBox 4"/>
          <p:cNvSpPr txBox="1"/>
          <p:nvPr/>
        </p:nvSpPr>
        <p:spPr>
          <a:xfrm>
            <a:off x="214558" y="244090"/>
            <a:ext cx="8681044" cy="954107"/>
          </a:xfrm>
          <a:prstGeom prst="rect">
            <a:avLst/>
          </a:prstGeom>
          <a:noFill/>
        </p:spPr>
        <p:txBody>
          <a:bodyPr wrap="square" rtlCol="0">
            <a:spAutoFit/>
          </a:bodyPr>
          <a:lstStyle/>
          <a:p>
            <a:pPr algn="ctr"/>
            <a:r>
              <a:rPr lang="en-US" sz="2800" dirty="0">
                <a:ln>
                  <a:solidFill>
                    <a:schemeClr val="bg1"/>
                  </a:solidFill>
                </a:ln>
                <a:solidFill>
                  <a:schemeClr val="bg1"/>
                </a:solidFill>
              </a:rPr>
              <a:t>The luminosity (L) / velocity dispersion (</a:t>
            </a:r>
            <a:r>
              <a:rPr lang="en-US" sz="2800" dirty="0">
                <a:ln>
                  <a:solidFill>
                    <a:schemeClr val="bg1"/>
                  </a:solidFill>
                </a:ln>
                <a:solidFill>
                  <a:schemeClr val="bg1"/>
                </a:solidFill>
                <a:latin typeface="Symbol"/>
              </a:rPr>
              <a:t>s) </a:t>
            </a:r>
            <a:r>
              <a:rPr lang="en-US" sz="2800" dirty="0" smtClean="0">
                <a:ln>
                  <a:solidFill>
                    <a:schemeClr val="bg1"/>
                  </a:solidFill>
                </a:ln>
                <a:solidFill>
                  <a:schemeClr val="bg1"/>
                </a:solidFill>
              </a:rPr>
              <a:t>relation</a:t>
            </a:r>
            <a:r>
              <a:rPr lang="en-US" sz="2800" dirty="0" smtClean="0">
                <a:ln>
                  <a:solidFill>
                    <a:schemeClr val="bg1"/>
                  </a:solidFill>
                </a:ln>
                <a:solidFill>
                  <a:schemeClr val="bg1"/>
                </a:solidFill>
                <a:latin typeface="Symbol"/>
              </a:rPr>
              <a:t> </a:t>
            </a:r>
            <a:r>
              <a:rPr lang="en-US" sz="2800" dirty="0" smtClean="0">
                <a:ln>
                  <a:solidFill>
                    <a:schemeClr val="bg1"/>
                  </a:solidFill>
                </a:ln>
                <a:solidFill>
                  <a:schemeClr val="bg1"/>
                </a:solidFill>
              </a:rPr>
              <a:t>for bulges</a:t>
            </a:r>
            <a:endParaRPr lang="en-US" sz="2800" dirty="0">
              <a:ln>
                <a:solidFill>
                  <a:schemeClr val="bg1"/>
                </a:solidFill>
              </a:ln>
              <a:solidFill>
                <a:schemeClr val="bg1"/>
              </a:solidFill>
            </a:endParaRPr>
          </a:p>
        </p:txBody>
      </p:sp>
      <p:sp>
        <p:nvSpPr>
          <p:cNvPr id="6" name="TextBox 5"/>
          <p:cNvSpPr txBox="1"/>
          <p:nvPr/>
        </p:nvSpPr>
        <p:spPr>
          <a:xfrm>
            <a:off x="214558" y="1816954"/>
            <a:ext cx="8681044" cy="2400657"/>
          </a:xfrm>
          <a:prstGeom prst="rect">
            <a:avLst/>
          </a:prstGeom>
          <a:noFill/>
        </p:spPr>
        <p:txBody>
          <a:bodyPr wrap="square" rtlCol="0">
            <a:spAutoFit/>
          </a:bodyPr>
          <a:lstStyle/>
          <a:p>
            <a:r>
              <a:rPr lang="en-US" sz="2400" dirty="0" smtClean="0">
                <a:ln>
                  <a:solidFill>
                    <a:schemeClr val="bg1"/>
                  </a:solidFill>
                </a:ln>
                <a:solidFill>
                  <a:schemeClr val="bg1"/>
                </a:solidFill>
              </a:rPr>
              <a:t>For </a:t>
            </a:r>
            <a:r>
              <a:rPr lang="en-US" sz="2400" dirty="0">
                <a:ln>
                  <a:solidFill>
                    <a:schemeClr val="bg1"/>
                  </a:solidFill>
                </a:ln>
                <a:solidFill>
                  <a:schemeClr val="bg1"/>
                </a:solidFill>
              </a:rPr>
              <a:t>luminous spheroids (M</a:t>
            </a:r>
            <a:r>
              <a:rPr lang="en-US" sz="2400" baseline="-25000" dirty="0">
                <a:ln>
                  <a:solidFill>
                    <a:schemeClr val="bg1"/>
                  </a:solidFill>
                </a:ln>
                <a:solidFill>
                  <a:schemeClr val="bg1"/>
                </a:solidFill>
              </a:rPr>
              <a:t>B</a:t>
            </a:r>
            <a:r>
              <a:rPr lang="en-US" sz="2400" dirty="0">
                <a:ln>
                  <a:solidFill>
                    <a:schemeClr val="bg1"/>
                  </a:solidFill>
                </a:ln>
                <a:solidFill>
                  <a:schemeClr val="bg1"/>
                </a:solidFill>
              </a:rPr>
              <a:t> &lt; -20.5 mag):  Luminosity ~ </a:t>
            </a:r>
            <a:r>
              <a:rPr lang="en-US" sz="2400" dirty="0">
                <a:ln>
                  <a:solidFill>
                    <a:schemeClr val="bg1"/>
                  </a:solidFill>
                </a:ln>
                <a:solidFill>
                  <a:schemeClr val="bg1"/>
                </a:solidFill>
                <a:latin typeface="Symbol"/>
              </a:rPr>
              <a:t>s</a:t>
            </a:r>
            <a:r>
              <a:rPr lang="en-US" sz="2400" baseline="30000" dirty="0">
                <a:ln>
                  <a:solidFill>
                    <a:schemeClr val="bg1"/>
                  </a:solidFill>
                </a:ln>
                <a:solidFill>
                  <a:schemeClr val="bg1"/>
                </a:solidFill>
              </a:rPr>
              <a:t>5</a:t>
            </a:r>
            <a:r>
              <a:rPr lang="en-US" sz="2400" dirty="0">
                <a:ln>
                  <a:solidFill>
                    <a:schemeClr val="bg1"/>
                  </a:solidFill>
                </a:ln>
                <a:solidFill>
                  <a:schemeClr val="bg1"/>
                </a:solidFill>
              </a:rPr>
              <a:t> </a:t>
            </a:r>
          </a:p>
          <a:p>
            <a:r>
              <a:rPr lang="en-US" dirty="0">
                <a:ln>
                  <a:solidFill>
                    <a:schemeClr val="bg1"/>
                  </a:solidFill>
                </a:ln>
                <a:solidFill>
                  <a:schemeClr val="bg1"/>
                </a:solidFill>
                <a:latin typeface="Arial"/>
              </a:rPr>
              <a:t>(e.g. Schechter 1980; </a:t>
            </a:r>
            <a:r>
              <a:rPr lang="en-US" dirty="0" err="1">
                <a:ln>
                  <a:solidFill>
                    <a:schemeClr val="bg1"/>
                  </a:solidFill>
                </a:ln>
                <a:solidFill>
                  <a:schemeClr val="bg1"/>
                </a:solidFill>
                <a:latin typeface="Arial"/>
              </a:rPr>
              <a:t>Malumuth</a:t>
            </a:r>
            <a:r>
              <a:rPr lang="en-US" dirty="0">
                <a:ln>
                  <a:solidFill>
                    <a:schemeClr val="bg1"/>
                  </a:solidFill>
                </a:ln>
                <a:solidFill>
                  <a:schemeClr val="bg1"/>
                </a:solidFill>
                <a:latin typeface="Arial"/>
              </a:rPr>
              <a:t> &amp; </a:t>
            </a:r>
            <a:r>
              <a:rPr lang="en-US" dirty="0" err="1">
                <a:ln>
                  <a:solidFill>
                    <a:schemeClr val="bg1"/>
                  </a:solidFill>
                </a:ln>
                <a:solidFill>
                  <a:schemeClr val="bg1"/>
                </a:solidFill>
                <a:latin typeface="Arial"/>
              </a:rPr>
              <a:t>Kirshner</a:t>
            </a:r>
            <a:r>
              <a:rPr lang="en-US" dirty="0">
                <a:ln>
                  <a:solidFill>
                    <a:schemeClr val="bg1"/>
                  </a:solidFill>
                </a:ln>
                <a:solidFill>
                  <a:schemeClr val="bg1"/>
                </a:solidFill>
                <a:latin typeface="Arial"/>
              </a:rPr>
              <a:t> 1981; Von Der Linden et al. 2007; Liu et al. </a:t>
            </a:r>
            <a:r>
              <a:rPr lang="en-US" dirty="0" smtClean="0">
                <a:ln>
                  <a:solidFill>
                    <a:schemeClr val="bg1"/>
                  </a:solidFill>
                </a:ln>
                <a:solidFill>
                  <a:schemeClr val="bg1"/>
                </a:solidFill>
                <a:latin typeface="Arial"/>
              </a:rPr>
              <a:t>2008; </a:t>
            </a:r>
            <a:r>
              <a:rPr lang="en-US" dirty="0" err="1" smtClean="0">
                <a:ln>
                  <a:solidFill>
                    <a:schemeClr val="bg1"/>
                  </a:solidFill>
                </a:ln>
                <a:solidFill>
                  <a:schemeClr val="bg1"/>
                </a:solidFill>
                <a:latin typeface="Arial"/>
              </a:rPr>
              <a:t>Cappellari</a:t>
            </a:r>
            <a:r>
              <a:rPr lang="en-US" dirty="0" smtClean="0">
                <a:ln>
                  <a:solidFill>
                    <a:schemeClr val="bg1"/>
                  </a:solidFill>
                </a:ln>
                <a:solidFill>
                  <a:schemeClr val="bg1"/>
                </a:solidFill>
                <a:latin typeface="Arial"/>
              </a:rPr>
              <a:t> et al</a:t>
            </a:r>
            <a:r>
              <a:rPr lang="en-US" dirty="0" smtClean="0">
                <a:ln>
                  <a:solidFill>
                    <a:schemeClr val="bg1"/>
                  </a:solidFill>
                </a:ln>
                <a:solidFill>
                  <a:schemeClr val="bg1"/>
                </a:solidFill>
                <a:latin typeface="Arial"/>
              </a:rPr>
              <a:t>. 2013)</a:t>
            </a:r>
            <a:endParaRPr lang="en-US" dirty="0">
              <a:ln>
                <a:solidFill>
                  <a:schemeClr val="bg1"/>
                </a:solidFill>
              </a:ln>
              <a:solidFill>
                <a:schemeClr val="bg1"/>
              </a:solidFill>
              <a:latin typeface="Arial"/>
            </a:endParaRPr>
          </a:p>
          <a:p>
            <a:endParaRPr lang="en-US" sz="2400" baseline="30000" dirty="0">
              <a:ln>
                <a:solidFill>
                  <a:schemeClr val="bg1"/>
                </a:solidFill>
              </a:ln>
              <a:solidFill>
                <a:schemeClr val="bg1"/>
              </a:solidFill>
            </a:endParaRPr>
          </a:p>
          <a:p>
            <a:r>
              <a:rPr lang="en-US" sz="2200" dirty="0">
                <a:ln>
                  <a:solidFill>
                    <a:schemeClr val="bg1"/>
                  </a:solidFill>
                </a:ln>
                <a:solidFill>
                  <a:schemeClr val="bg1"/>
                </a:solidFill>
              </a:rPr>
              <a:t>For the less luminous </a:t>
            </a:r>
            <a:r>
              <a:rPr lang="en-US" sz="2200" dirty="0" smtClean="0">
                <a:ln>
                  <a:solidFill>
                    <a:schemeClr val="bg1"/>
                  </a:solidFill>
                </a:ln>
                <a:solidFill>
                  <a:schemeClr val="bg1"/>
                </a:solidFill>
              </a:rPr>
              <a:t>spheroids:  </a:t>
            </a:r>
            <a:r>
              <a:rPr lang="en-US" sz="2200" dirty="0">
                <a:ln>
                  <a:solidFill>
                    <a:schemeClr val="bg1"/>
                  </a:solidFill>
                </a:ln>
                <a:solidFill>
                  <a:schemeClr val="bg1"/>
                </a:solidFill>
              </a:rPr>
              <a:t>Luminosity ~ </a:t>
            </a:r>
            <a:r>
              <a:rPr lang="en-US" sz="2200" dirty="0">
                <a:ln>
                  <a:solidFill>
                    <a:schemeClr val="bg1"/>
                  </a:solidFill>
                </a:ln>
                <a:solidFill>
                  <a:schemeClr val="bg1"/>
                </a:solidFill>
                <a:latin typeface="Symbol"/>
              </a:rPr>
              <a:t>s</a:t>
            </a:r>
            <a:r>
              <a:rPr lang="en-US" sz="2200" baseline="30000" dirty="0">
                <a:ln>
                  <a:solidFill>
                    <a:schemeClr val="bg1"/>
                  </a:solidFill>
                </a:ln>
                <a:solidFill>
                  <a:schemeClr val="bg1"/>
                </a:solidFill>
              </a:rPr>
              <a:t>2</a:t>
            </a:r>
            <a:r>
              <a:rPr lang="en-US" sz="2200" dirty="0">
                <a:ln>
                  <a:solidFill>
                    <a:schemeClr val="bg1"/>
                  </a:solidFill>
                </a:ln>
                <a:solidFill>
                  <a:schemeClr val="bg1"/>
                </a:solidFill>
              </a:rPr>
              <a:t> </a:t>
            </a:r>
          </a:p>
          <a:p>
            <a:r>
              <a:rPr lang="en-US" dirty="0">
                <a:ln>
                  <a:solidFill>
                    <a:schemeClr val="bg1"/>
                  </a:solidFill>
                </a:ln>
                <a:solidFill>
                  <a:schemeClr val="bg1"/>
                </a:solidFill>
                <a:latin typeface="Arial"/>
              </a:rPr>
              <a:t>(Davies et al. 1983; Held et al. 1992; de </a:t>
            </a:r>
            <a:r>
              <a:rPr lang="en-US" dirty="0" err="1">
                <a:ln>
                  <a:solidFill>
                    <a:schemeClr val="bg1"/>
                  </a:solidFill>
                </a:ln>
                <a:solidFill>
                  <a:schemeClr val="bg1"/>
                </a:solidFill>
                <a:latin typeface="Arial"/>
              </a:rPr>
              <a:t>Rijcke</a:t>
            </a:r>
            <a:r>
              <a:rPr lang="en-US" dirty="0">
                <a:ln>
                  <a:solidFill>
                    <a:schemeClr val="bg1"/>
                  </a:solidFill>
                </a:ln>
                <a:solidFill>
                  <a:schemeClr val="bg1"/>
                </a:solidFill>
                <a:latin typeface="Arial"/>
              </a:rPr>
              <a:t> et al. 2005; </a:t>
            </a:r>
            <a:r>
              <a:rPr lang="en-US" dirty="0" err="1">
                <a:ln>
                  <a:solidFill>
                    <a:schemeClr val="bg1"/>
                  </a:solidFill>
                </a:ln>
                <a:solidFill>
                  <a:schemeClr val="bg1"/>
                </a:solidFill>
                <a:latin typeface="Arial"/>
              </a:rPr>
              <a:t>Matkovic</a:t>
            </a:r>
            <a:r>
              <a:rPr lang="en-US" dirty="0">
                <a:ln>
                  <a:solidFill>
                    <a:schemeClr val="bg1"/>
                  </a:solidFill>
                </a:ln>
                <a:solidFill>
                  <a:schemeClr val="bg1"/>
                </a:solidFill>
                <a:latin typeface="Arial"/>
              </a:rPr>
              <a:t> &amp; Guzman 2005; </a:t>
            </a:r>
            <a:r>
              <a:rPr lang="en-US" dirty="0" err="1">
                <a:ln>
                  <a:solidFill>
                    <a:schemeClr val="bg1"/>
                  </a:solidFill>
                </a:ln>
                <a:solidFill>
                  <a:schemeClr val="bg1"/>
                </a:solidFill>
                <a:latin typeface="Arial"/>
              </a:rPr>
              <a:t>Kourkchi</a:t>
            </a:r>
            <a:r>
              <a:rPr lang="en-US" dirty="0">
                <a:ln>
                  <a:solidFill>
                    <a:schemeClr val="bg1"/>
                  </a:solidFill>
                </a:ln>
                <a:solidFill>
                  <a:schemeClr val="bg1"/>
                </a:solidFill>
                <a:latin typeface="Arial"/>
              </a:rPr>
              <a:t> et al. 2012; </a:t>
            </a:r>
            <a:r>
              <a:rPr lang="en-US" dirty="0" err="1">
                <a:ln>
                  <a:solidFill>
                    <a:schemeClr val="bg1"/>
                  </a:solidFill>
                </a:ln>
                <a:solidFill>
                  <a:schemeClr val="bg1"/>
                </a:solidFill>
                <a:latin typeface="Arial"/>
              </a:rPr>
              <a:t>Cappellari</a:t>
            </a:r>
            <a:r>
              <a:rPr lang="en-US" dirty="0">
                <a:ln>
                  <a:solidFill>
                    <a:schemeClr val="bg1"/>
                  </a:solidFill>
                </a:ln>
                <a:solidFill>
                  <a:schemeClr val="bg1"/>
                </a:solidFill>
                <a:latin typeface="Arial"/>
              </a:rPr>
              <a:t> et al</a:t>
            </a:r>
            <a:r>
              <a:rPr lang="en-US" dirty="0" smtClean="0">
                <a:ln>
                  <a:solidFill>
                    <a:schemeClr val="bg1"/>
                  </a:solidFill>
                </a:ln>
                <a:solidFill>
                  <a:schemeClr val="bg1"/>
                </a:solidFill>
                <a:latin typeface="Arial"/>
              </a:rPr>
              <a:t>. 2013)</a:t>
            </a:r>
            <a:endParaRPr lang="en-US" dirty="0">
              <a:ln>
                <a:solidFill>
                  <a:schemeClr val="bg1"/>
                </a:solidFill>
              </a:ln>
              <a:solidFill>
                <a:schemeClr val="bg1"/>
              </a:solidFill>
              <a:latin typeface="Arial"/>
            </a:endParaRPr>
          </a:p>
          <a:p>
            <a:endParaRPr lang="en-US" sz="2400" baseline="30000" dirty="0">
              <a:ln>
                <a:solidFill>
                  <a:schemeClr val="bg1"/>
                </a:solidFill>
              </a:ln>
              <a:solidFill>
                <a:schemeClr val="bg1"/>
              </a:solidFill>
            </a:endParaRPr>
          </a:p>
        </p:txBody>
      </p:sp>
    </p:spTree>
    <p:extLst>
      <p:ext uri="{BB962C8B-B14F-4D97-AF65-F5344CB8AC3E}">
        <p14:creationId xmlns:p14="http://schemas.microsoft.com/office/powerpoint/2010/main" val="2117910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409" y="6356350"/>
            <a:ext cx="2895600" cy="365125"/>
          </a:xfrm>
        </p:spPr>
        <p:txBody>
          <a:bodyPr/>
          <a:lstStyle/>
          <a:p>
            <a:r>
              <a:rPr lang="en-US" smtClean="0"/>
              <a:t>Alister Graham - ESO, Santiago</a:t>
            </a:r>
            <a:endParaRPr lang="en-US"/>
          </a:p>
        </p:txBody>
      </p:sp>
      <p:sp>
        <p:nvSpPr>
          <p:cNvPr id="5" name="Slide Number Placeholder 4"/>
          <p:cNvSpPr>
            <a:spLocks noGrp="1"/>
          </p:cNvSpPr>
          <p:nvPr>
            <p:ph type="sldNum" sz="quarter" idx="12"/>
          </p:nvPr>
        </p:nvSpPr>
        <p:spPr>
          <a:xfrm>
            <a:off x="3860138" y="6356350"/>
            <a:ext cx="533400" cy="365125"/>
          </a:xfrm>
        </p:spPr>
        <p:txBody>
          <a:bodyPr/>
          <a:lstStyle/>
          <a:p>
            <a:fld id="{F7128744-2ACE-524A-95A1-3D5C69BB29EC}" type="slidenum">
              <a:rPr lang="en-US" smtClean="0"/>
              <a:t>15</a:t>
            </a:fld>
            <a:endParaRPr lang="en-US"/>
          </a:p>
        </p:txBody>
      </p:sp>
      <p:sp>
        <p:nvSpPr>
          <p:cNvPr id="14" name="Rectangle 13"/>
          <p:cNvSpPr/>
          <p:nvPr/>
        </p:nvSpPr>
        <p:spPr>
          <a:xfrm>
            <a:off x="469238" y="837651"/>
            <a:ext cx="5041900" cy="51281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p:cNvSpPr/>
          <p:nvPr/>
        </p:nvSpPr>
        <p:spPr>
          <a:xfrm rot="998670">
            <a:off x="2147041" y="2710417"/>
            <a:ext cx="1119304" cy="2951520"/>
          </a:xfrm>
          <a:prstGeom prst="rect">
            <a:avLst/>
          </a:prstGeom>
          <a:gradFill>
            <a:gsLst>
              <a:gs pos="0">
                <a:schemeClr val="accent1">
                  <a:tint val="100000"/>
                  <a:shade val="100000"/>
                  <a:satMod val="130000"/>
                  <a:alpha val="55000"/>
                </a:schemeClr>
              </a:gs>
              <a:gs pos="100000">
                <a:srgbClr val="FF0000">
                  <a:alpha val="34000"/>
                </a:srgbClr>
              </a:gs>
              <a:gs pos="63000">
                <a:schemeClr val="accent1">
                  <a:tint val="100000"/>
                  <a:shade val="100000"/>
                  <a:satMod val="130000"/>
                  <a:alpha val="5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triped Right Arrow 15"/>
          <p:cNvSpPr/>
          <p:nvPr/>
        </p:nvSpPr>
        <p:spPr>
          <a:xfrm rot="18698509">
            <a:off x="2840915" y="1076997"/>
            <a:ext cx="1738630" cy="2445725"/>
          </a:xfrm>
          <a:prstGeom prst="stripedRightArrow">
            <a:avLst>
              <a:gd name="adj1" fmla="val 50000"/>
              <a:gd name="adj2" fmla="val 48666"/>
            </a:avLst>
          </a:prstGeom>
          <a:gradFill flip="none" rotWithShape="1">
            <a:gsLst>
              <a:gs pos="0">
                <a:srgbClr val="FF0000">
                  <a:alpha val="34000"/>
                </a:srgbClr>
              </a:gs>
              <a:gs pos="100000">
                <a:srgbClr val="FF0000">
                  <a:alpha val="51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rot="18727241">
            <a:off x="2256954" y="1807440"/>
            <a:ext cx="1027335" cy="444224"/>
          </a:xfrm>
          <a:prstGeom prst="rect">
            <a:avLst/>
          </a:prstGeom>
          <a:noFill/>
        </p:spPr>
        <p:txBody>
          <a:bodyPr wrap="square" rtlCol="0">
            <a:spAutoFit/>
          </a:bodyPr>
          <a:lstStyle/>
          <a:p>
            <a:pPr algn="ctr">
              <a:lnSpc>
                <a:spcPct val="80000"/>
              </a:lnSpc>
            </a:pPr>
            <a:r>
              <a:rPr lang="en-US" sz="1400" dirty="0" smtClean="0">
                <a:latin typeface="Copperplate Gothic Light"/>
              </a:rPr>
              <a:t>Dry Merging</a:t>
            </a:r>
            <a:endParaRPr lang="en-US" sz="1400" dirty="0">
              <a:latin typeface="Copperplate Light"/>
            </a:endParaRPr>
          </a:p>
        </p:txBody>
      </p:sp>
      <p:sp>
        <p:nvSpPr>
          <p:cNvPr id="18" name="Rectangle 17"/>
          <p:cNvSpPr/>
          <p:nvPr/>
        </p:nvSpPr>
        <p:spPr>
          <a:xfrm rot="17197666">
            <a:off x="841196" y="3376084"/>
            <a:ext cx="2258342" cy="523220"/>
          </a:xfrm>
          <a:prstGeom prst="rect">
            <a:avLst/>
          </a:prstGeom>
        </p:spPr>
        <p:txBody>
          <a:bodyPr wrap="square">
            <a:spAutoFit/>
          </a:bodyPr>
          <a:lstStyle/>
          <a:p>
            <a:pPr algn="r"/>
            <a:r>
              <a:rPr lang="en-US" sz="1400" dirty="0" smtClean="0">
                <a:latin typeface="Copperplate Gothic Light"/>
              </a:rPr>
              <a:t>Gaseous </a:t>
            </a:r>
          </a:p>
          <a:p>
            <a:pPr algn="r"/>
            <a:r>
              <a:rPr lang="en-US" sz="1400" dirty="0" smtClean="0">
                <a:latin typeface="Copperplate Gothic Light"/>
              </a:rPr>
              <a:t>formation processes</a:t>
            </a:r>
            <a:endParaRPr lang="en-US" sz="1400" dirty="0">
              <a:latin typeface="Copperplate Gothic Light"/>
            </a:endParaRPr>
          </a:p>
        </p:txBody>
      </p:sp>
      <p:sp>
        <p:nvSpPr>
          <p:cNvPr id="19" name="Rectangle 18"/>
          <p:cNvSpPr/>
          <p:nvPr/>
        </p:nvSpPr>
        <p:spPr>
          <a:xfrm>
            <a:off x="1141296" y="5219700"/>
            <a:ext cx="3769767" cy="7461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pgplot.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76328" y="-414558"/>
            <a:ext cx="5810244" cy="7519139"/>
          </a:xfrm>
          <a:prstGeom prst="rect">
            <a:avLst/>
          </a:prstGeom>
        </p:spPr>
      </p:pic>
      <p:sp>
        <p:nvSpPr>
          <p:cNvPr id="21" name="TextBox 20"/>
          <p:cNvSpPr txBox="1"/>
          <p:nvPr/>
        </p:nvSpPr>
        <p:spPr>
          <a:xfrm>
            <a:off x="6208689" y="1568078"/>
            <a:ext cx="2597582" cy="2677656"/>
          </a:xfrm>
          <a:prstGeom prst="rect">
            <a:avLst/>
          </a:prstGeom>
          <a:noFill/>
        </p:spPr>
        <p:txBody>
          <a:bodyPr wrap="square" rtlCol="0">
            <a:spAutoFit/>
          </a:bodyPr>
          <a:lstStyle/>
          <a:p>
            <a:r>
              <a:rPr lang="en-US" sz="2400" dirty="0" smtClean="0">
                <a:solidFill>
                  <a:schemeClr val="bg1"/>
                </a:solidFill>
              </a:rPr>
              <a:t>Dry merging produces a linear relation</a:t>
            </a:r>
          </a:p>
          <a:p>
            <a:endParaRPr lang="en-US" sz="2400" dirty="0">
              <a:solidFill>
                <a:schemeClr val="bg1"/>
              </a:solidFill>
            </a:endParaRPr>
          </a:p>
          <a:p>
            <a:r>
              <a:rPr lang="en-US" sz="2400" dirty="0" smtClean="0">
                <a:solidFill>
                  <a:schemeClr val="bg1"/>
                </a:solidFill>
              </a:rPr>
              <a:t>AGN Feedback produces a quadratic relation</a:t>
            </a:r>
            <a:endParaRPr lang="en-US" sz="2400" dirty="0">
              <a:solidFill>
                <a:schemeClr val="bg1"/>
              </a:solidFill>
            </a:endParaRPr>
          </a:p>
        </p:txBody>
      </p:sp>
      <p:sp>
        <p:nvSpPr>
          <p:cNvPr id="22" name="TextBox 21"/>
          <p:cNvSpPr txBox="1"/>
          <p:nvPr/>
        </p:nvSpPr>
        <p:spPr>
          <a:xfrm>
            <a:off x="5625243" y="4696937"/>
            <a:ext cx="3518757" cy="1323439"/>
          </a:xfrm>
          <a:prstGeom prst="rect">
            <a:avLst/>
          </a:prstGeom>
          <a:noFill/>
        </p:spPr>
        <p:txBody>
          <a:bodyPr wrap="square" rtlCol="0">
            <a:spAutoFit/>
          </a:bodyPr>
          <a:lstStyle/>
          <a:p>
            <a:r>
              <a:rPr lang="en-US" sz="2000" dirty="0" smtClean="0">
                <a:solidFill>
                  <a:schemeClr val="bg1"/>
                </a:solidFill>
              </a:rPr>
              <a:t>Graham (2012, </a:t>
            </a:r>
            <a:r>
              <a:rPr lang="en-US" sz="2000" dirty="0" err="1" smtClean="0">
                <a:solidFill>
                  <a:schemeClr val="bg1"/>
                </a:solidFill>
              </a:rPr>
              <a:t>ApJ</a:t>
            </a:r>
            <a:r>
              <a:rPr lang="en-US" sz="2000" dirty="0" smtClean="0">
                <a:solidFill>
                  <a:schemeClr val="bg1"/>
                </a:solidFill>
              </a:rPr>
              <a:t>, 746, 113</a:t>
            </a:r>
            <a:r>
              <a:rPr lang="en-US" sz="2000" dirty="0" smtClean="0">
                <a:solidFill>
                  <a:schemeClr val="bg1"/>
                </a:solidFill>
              </a:rPr>
              <a:t>)</a:t>
            </a:r>
            <a:endParaRPr lang="en-US" sz="2000" dirty="0">
              <a:solidFill>
                <a:schemeClr val="bg1"/>
              </a:solidFill>
            </a:endParaRPr>
          </a:p>
          <a:p>
            <a:r>
              <a:rPr lang="en-US" sz="2000" dirty="0" smtClean="0">
                <a:solidFill>
                  <a:schemeClr val="bg1"/>
                </a:solidFill>
              </a:rPr>
              <a:t>Graham &amp; Scott (2013, </a:t>
            </a:r>
            <a:r>
              <a:rPr lang="en-US" sz="2000" dirty="0" err="1" smtClean="0">
                <a:solidFill>
                  <a:schemeClr val="bg1"/>
                </a:solidFill>
              </a:rPr>
              <a:t>ApJ</a:t>
            </a:r>
            <a:r>
              <a:rPr lang="en-US" sz="2000" dirty="0" smtClean="0">
                <a:solidFill>
                  <a:schemeClr val="bg1"/>
                </a:solidFill>
              </a:rPr>
              <a:t>, 764, 151</a:t>
            </a:r>
            <a:r>
              <a:rPr lang="en-US" sz="2000" dirty="0" smtClean="0">
                <a:solidFill>
                  <a:schemeClr val="bg1"/>
                </a:solidFill>
              </a:rPr>
              <a:t>)</a:t>
            </a:r>
          </a:p>
          <a:p>
            <a:r>
              <a:rPr lang="en-US" sz="2000" dirty="0" smtClean="0">
                <a:solidFill>
                  <a:schemeClr val="bg1"/>
                </a:solidFill>
              </a:rPr>
              <a:t>Scott et al. (2013, </a:t>
            </a:r>
            <a:r>
              <a:rPr lang="en-US" sz="2000" dirty="0" err="1" smtClean="0">
                <a:solidFill>
                  <a:schemeClr val="bg1"/>
                </a:solidFill>
              </a:rPr>
              <a:t>ApJ</a:t>
            </a:r>
            <a:r>
              <a:rPr lang="en-US" sz="2000" dirty="0" smtClean="0">
                <a:solidFill>
                  <a:schemeClr val="bg1"/>
                </a:solidFill>
              </a:rPr>
              <a:t>, 768, 76)</a:t>
            </a:r>
            <a:endParaRPr lang="en-US" sz="2000" dirty="0">
              <a:solidFill>
                <a:schemeClr val="bg1"/>
              </a:solidFill>
            </a:endParaRPr>
          </a:p>
        </p:txBody>
      </p:sp>
    </p:spTree>
    <p:extLst>
      <p:ext uri="{BB962C8B-B14F-4D97-AF65-F5344CB8AC3E}">
        <p14:creationId xmlns:p14="http://schemas.microsoft.com/office/powerpoint/2010/main" val="8496072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128744-2ACE-524A-95A1-3D5C69BB29EC}" type="slidenum">
              <a:rPr lang="en-US" smtClean="0"/>
              <a:t>16</a:t>
            </a:fld>
            <a:endParaRPr lang="en-US" dirty="0"/>
          </a:p>
        </p:txBody>
      </p:sp>
      <p:pic>
        <p:nvPicPr>
          <p:cNvPr id="7" name="Picture 6" descr="vdB1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2" y="3120571"/>
            <a:ext cx="3798697" cy="3737429"/>
          </a:xfrm>
          <a:prstGeom prst="rect">
            <a:avLst/>
          </a:prstGeom>
        </p:spPr>
      </p:pic>
      <p:sp>
        <p:nvSpPr>
          <p:cNvPr id="8" name="TextBox 7"/>
          <p:cNvSpPr txBox="1"/>
          <p:nvPr/>
        </p:nvSpPr>
        <p:spPr>
          <a:xfrm>
            <a:off x="4221239" y="5750681"/>
            <a:ext cx="3600669" cy="707886"/>
          </a:xfrm>
          <a:prstGeom prst="rect">
            <a:avLst/>
          </a:prstGeom>
          <a:noFill/>
        </p:spPr>
        <p:txBody>
          <a:bodyPr wrap="square" rtlCol="0">
            <a:spAutoFit/>
          </a:bodyPr>
          <a:lstStyle/>
          <a:p>
            <a:r>
              <a:rPr lang="en-US" sz="2000" dirty="0" err="1" smtClean="0">
                <a:solidFill>
                  <a:schemeClr val="bg1"/>
                </a:solidFill>
              </a:rPr>
              <a:t>Remco</a:t>
            </a:r>
            <a:r>
              <a:rPr lang="en-US" sz="2000" dirty="0" smtClean="0">
                <a:solidFill>
                  <a:schemeClr val="bg1"/>
                </a:solidFill>
              </a:rPr>
              <a:t> van den Bosch et al. (2012, Nature, 491, 729)</a:t>
            </a:r>
            <a:endParaRPr lang="en-US" sz="2000" dirty="0">
              <a:solidFill>
                <a:schemeClr val="bg1"/>
              </a:solidFill>
            </a:endParaRPr>
          </a:p>
        </p:txBody>
      </p:sp>
      <p:pic>
        <p:nvPicPr>
          <p:cNvPr id="9" name="Picture 8" descr="tmpo.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352" y="181277"/>
            <a:ext cx="3798697" cy="2897413"/>
          </a:xfrm>
          <a:prstGeom prst="rect">
            <a:avLst/>
          </a:prstGeom>
        </p:spPr>
      </p:pic>
      <p:pic>
        <p:nvPicPr>
          <p:cNvPr id="2" name="Picture 1" descr="Lasker.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238" y="330481"/>
            <a:ext cx="4100285" cy="4403788"/>
          </a:xfrm>
          <a:prstGeom prst="rect">
            <a:avLst/>
          </a:prstGeom>
        </p:spPr>
      </p:pic>
      <p:sp>
        <p:nvSpPr>
          <p:cNvPr id="10" name="TextBox 9"/>
          <p:cNvSpPr txBox="1"/>
          <p:nvPr/>
        </p:nvSpPr>
        <p:spPr>
          <a:xfrm>
            <a:off x="5079999" y="4746925"/>
            <a:ext cx="3749524" cy="400110"/>
          </a:xfrm>
          <a:prstGeom prst="rect">
            <a:avLst/>
          </a:prstGeom>
          <a:noFill/>
        </p:spPr>
        <p:txBody>
          <a:bodyPr wrap="square" rtlCol="0">
            <a:spAutoFit/>
          </a:bodyPr>
          <a:lstStyle/>
          <a:p>
            <a:r>
              <a:rPr lang="en-US" sz="2000" dirty="0" err="1" smtClean="0">
                <a:solidFill>
                  <a:schemeClr val="bg1"/>
                </a:solidFill>
              </a:rPr>
              <a:t>Lasker</a:t>
            </a:r>
            <a:r>
              <a:rPr lang="en-US" sz="2000" dirty="0" smtClean="0">
                <a:solidFill>
                  <a:schemeClr val="bg1"/>
                </a:solidFill>
              </a:rPr>
              <a:t> et al. </a:t>
            </a:r>
            <a:r>
              <a:rPr lang="en-US" sz="2000" dirty="0">
                <a:solidFill>
                  <a:schemeClr val="bg1"/>
                </a:solidFill>
              </a:rPr>
              <a:t>(</a:t>
            </a:r>
            <a:r>
              <a:rPr lang="en-US" sz="2000" dirty="0" smtClean="0">
                <a:solidFill>
                  <a:schemeClr val="bg1"/>
                </a:solidFill>
              </a:rPr>
              <a:t>arXiv:1311.1531)</a:t>
            </a:r>
            <a:endParaRPr lang="en-US" sz="2000" dirty="0">
              <a:solidFill>
                <a:schemeClr val="bg1"/>
              </a:solidFill>
            </a:endParaRPr>
          </a:p>
        </p:txBody>
      </p:sp>
      <p:sp>
        <p:nvSpPr>
          <p:cNvPr id="3" name="Rectangle 2"/>
          <p:cNvSpPr/>
          <p:nvPr/>
        </p:nvSpPr>
        <p:spPr>
          <a:xfrm>
            <a:off x="2789" y="11945"/>
            <a:ext cx="4424377" cy="3066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59419" y="-81555"/>
            <a:ext cx="4305300" cy="400110"/>
          </a:xfrm>
          <a:prstGeom prst="rect">
            <a:avLst/>
          </a:prstGeom>
          <a:noFill/>
        </p:spPr>
        <p:txBody>
          <a:bodyPr wrap="square" rtlCol="0">
            <a:spAutoFit/>
          </a:bodyPr>
          <a:lstStyle/>
          <a:p>
            <a:r>
              <a:rPr lang="en-US" sz="2000" dirty="0" smtClean="0"/>
              <a:t>McConnell &amp; Ma (arXiv:1211.2816)</a:t>
            </a:r>
            <a:endParaRPr lang="en-US" sz="2000" dirty="0"/>
          </a:p>
        </p:txBody>
      </p:sp>
    </p:spTree>
    <p:extLst>
      <p:ext uri="{BB962C8B-B14F-4D97-AF65-F5344CB8AC3E}">
        <p14:creationId xmlns:p14="http://schemas.microsoft.com/office/powerpoint/2010/main" val="28468349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Alister Graham - ESO, Santiago</a:t>
            </a:r>
            <a:endParaRPr lang="en-US"/>
          </a:p>
        </p:txBody>
      </p:sp>
      <p:sp>
        <p:nvSpPr>
          <p:cNvPr id="5" name="Slide Number Placeholder 4"/>
          <p:cNvSpPr>
            <a:spLocks noGrp="1"/>
          </p:cNvSpPr>
          <p:nvPr>
            <p:ph type="sldNum" sz="quarter" idx="12"/>
          </p:nvPr>
        </p:nvSpPr>
        <p:spPr/>
        <p:txBody>
          <a:bodyPr/>
          <a:lstStyle/>
          <a:p>
            <a:fld id="{F7128744-2ACE-524A-95A1-3D5C69BB29EC}" type="slidenum">
              <a:rPr lang="en-US" smtClean="0"/>
              <a:t>17</a:t>
            </a:fld>
            <a:endParaRPr lang="en-US"/>
          </a:p>
        </p:txBody>
      </p:sp>
      <p:pic>
        <p:nvPicPr>
          <p:cNvPr id="2" name="Picture 1" descr="Giulia_m_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0" y="2810655"/>
            <a:ext cx="4197048" cy="3878006"/>
          </a:xfrm>
          <a:prstGeom prst="rect">
            <a:avLst/>
          </a:prstGeom>
        </p:spPr>
      </p:pic>
      <p:sp>
        <p:nvSpPr>
          <p:cNvPr id="6" name="TextBox 5"/>
          <p:cNvSpPr txBox="1"/>
          <p:nvPr/>
        </p:nvSpPr>
        <p:spPr>
          <a:xfrm>
            <a:off x="5394476" y="2102769"/>
            <a:ext cx="3749524" cy="707886"/>
          </a:xfrm>
          <a:prstGeom prst="rect">
            <a:avLst/>
          </a:prstGeom>
          <a:noFill/>
        </p:spPr>
        <p:txBody>
          <a:bodyPr wrap="square" rtlCol="0">
            <a:spAutoFit/>
          </a:bodyPr>
          <a:lstStyle/>
          <a:p>
            <a:pPr algn="r"/>
            <a:r>
              <a:rPr lang="en-US" sz="2000" dirty="0" smtClean="0">
                <a:solidFill>
                  <a:schemeClr val="bg1"/>
                </a:solidFill>
              </a:rPr>
              <a:t>Giulia </a:t>
            </a:r>
            <a:r>
              <a:rPr lang="en-US" sz="2000" dirty="0" err="1" smtClean="0">
                <a:solidFill>
                  <a:schemeClr val="bg1"/>
                </a:solidFill>
              </a:rPr>
              <a:t>Savorgnan</a:t>
            </a:r>
            <a:r>
              <a:rPr lang="en-US" sz="2000" dirty="0" smtClean="0">
                <a:solidFill>
                  <a:schemeClr val="bg1"/>
                </a:solidFill>
              </a:rPr>
              <a:t> et al. (2013, MNRAS, 434, 387)</a:t>
            </a:r>
            <a:endParaRPr lang="en-US" sz="2000" dirty="0">
              <a:solidFill>
                <a:schemeClr val="bg1"/>
              </a:solidFill>
            </a:endParaRPr>
          </a:p>
        </p:txBody>
      </p:sp>
      <p:pic>
        <p:nvPicPr>
          <p:cNvPr id="3" name="Picture 2" descr="Al-M-n.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61136"/>
            <a:ext cx="3339353" cy="2738209"/>
          </a:xfrm>
          <a:prstGeom prst="rect">
            <a:avLst/>
          </a:prstGeom>
        </p:spPr>
      </p:pic>
      <p:sp>
        <p:nvSpPr>
          <p:cNvPr id="7" name="TextBox 6"/>
          <p:cNvSpPr txBox="1"/>
          <p:nvPr/>
        </p:nvSpPr>
        <p:spPr>
          <a:xfrm>
            <a:off x="3339353" y="1593255"/>
            <a:ext cx="2939143" cy="707886"/>
          </a:xfrm>
          <a:prstGeom prst="rect">
            <a:avLst/>
          </a:prstGeom>
          <a:noFill/>
        </p:spPr>
        <p:txBody>
          <a:bodyPr wrap="square" rtlCol="0">
            <a:spAutoFit/>
          </a:bodyPr>
          <a:lstStyle/>
          <a:p>
            <a:r>
              <a:rPr lang="en-US" sz="2000" dirty="0" smtClean="0">
                <a:solidFill>
                  <a:schemeClr val="bg1"/>
                </a:solidFill>
              </a:rPr>
              <a:t>Graham &amp; Driver (2007, </a:t>
            </a:r>
            <a:r>
              <a:rPr lang="en-US" sz="2000" dirty="0" err="1" smtClean="0">
                <a:solidFill>
                  <a:schemeClr val="bg1"/>
                </a:solidFill>
              </a:rPr>
              <a:t>ApJ</a:t>
            </a:r>
            <a:r>
              <a:rPr lang="en-US" sz="2000" dirty="0" smtClean="0">
                <a:solidFill>
                  <a:schemeClr val="bg1"/>
                </a:solidFill>
              </a:rPr>
              <a:t>, 655, 77)</a:t>
            </a:r>
            <a:endParaRPr lang="en-US" sz="2000" dirty="0">
              <a:solidFill>
                <a:schemeClr val="bg1"/>
              </a:solidFill>
            </a:endParaRPr>
          </a:p>
        </p:txBody>
      </p:sp>
      <p:sp>
        <p:nvSpPr>
          <p:cNvPr id="8" name="TextBox 7"/>
          <p:cNvSpPr txBox="1"/>
          <p:nvPr/>
        </p:nvSpPr>
        <p:spPr>
          <a:xfrm>
            <a:off x="1414070" y="196681"/>
            <a:ext cx="6310949" cy="523220"/>
          </a:xfrm>
          <a:prstGeom prst="rect">
            <a:avLst/>
          </a:prstGeom>
          <a:noFill/>
        </p:spPr>
        <p:txBody>
          <a:bodyPr wrap="square" rtlCol="0">
            <a:spAutoFit/>
          </a:bodyPr>
          <a:lstStyle/>
          <a:p>
            <a:r>
              <a:rPr lang="en-US" sz="2800" dirty="0" smtClean="0">
                <a:solidFill>
                  <a:schemeClr val="bg1"/>
                </a:solidFill>
              </a:rPr>
              <a:t>The </a:t>
            </a:r>
            <a:r>
              <a:rPr lang="en-US" sz="2800" dirty="0" err="1" smtClean="0">
                <a:solidFill>
                  <a:schemeClr val="bg1"/>
                </a:solidFill>
              </a:rPr>
              <a:t>M</a:t>
            </a:r>
            <a:r>
              <a:rPr lang="en-US" sz="2800" baseline="-25000" dirty="0" err="1" smtClean="0">
                <a:solidFill>
                  <a:schemeClr val="bg1"/>
                </a:solidFill>
              </a:rPr>
              <a:t>bh</a:t>
            </a:r>
            <a:r>
              <a:rPr lang="en-US" sz="2800" dirty="0" smtClean="0">
                <a:solidFill>
                  <a:schemeClr val="bg1"/>
                </a:solidFill>
              </a:rPr>
              <a:t> – (</a:t>
            </a:r>
            <a:r>
              <a:rPr lang="en-US" sz="2800" dirty="0" err="1" smtClean="0">
                <a:solidFill>
                  <a:schemeClr val="bg1"/>
                </a:solidFill>
              </a:rPr>
              <a:t>Sersic</a:t>
            </a:r>
            <a:r>
              <a:rPr lang="en-US" sz="2800" dirty="0" smtClean="0">
                <a:solidFill>
                  <a:schemeClr val="bg1"/>
                </a:solidFill>
              </a:rPr>
              <a:t> index) relation</a:t>
            </a:r>
            <a:endParaRPr lang="en-US" sz="2800" dirty="0">
              <a:solidFill>
                <a:schemeClr val="bg1"/>
              </a:solidFill>
            </a:endParaRPr>
          </a:p>
        </p:txBody>
      </p:sp>
      <p:pic>
        <p:nvPicPr>
          <p:cNvPr id="9" name="Picture 8" descr="GD07.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899345"/>
            <a:ext cx="3339353" cy="2822130"/>
          </a:xfrm>
          <a:prstGeom prst="rect">
            <a:avLst/>
          </a:prstGeom>
        </p:spPr>
      </p:pic>
    </p:spTree>
    <p:extLst>
      <p:ext uri="{BB962C8B-B14F-4D97-AF65-F5344CB8AC3E}">
        <p14:creationId xmlns:p14="http://schemas.microsoft.com/office/powerpoint/2010/main" val="2849617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smtClean="0"/>
              <a:t>Alister</a:t>
            </a:r>
            <a:r>
              <a:rPr lang="en-US" dirty="0" smtClean="0"/>
              <a:t> Graham - ESO, Santiago</a:t>
            </a:r>
            <a:endParaRPr lang="en-US" dirty="0"/>
          </a:p>
        </p:txBody>
      </p:sp>
      <p:sp>
        <p:nvSpPr>
          <p:cNvPr id="5" name="Slide Number Placeholder 4"/>
          <p:cNvSpPr>
            <a:spLocks noGrp="1"/>
          </p:cNvSpPr>
          <p:nvPr>
            <p:ph type="sldNum" sz="quarter" idx="12"/>
          </p:nvPr>
        </p:nvSpPr>
        <p:spPr/>
        <p:txBody>
          <a:bodyPr/>
          <a:lstStyle/>
          <a:p>
            <a:fld id="{F7128744-2ACE-524A-95A1-3D5C69BB29EC}" type="slidenum">
              <a:rPr lang="en-US" smtClean="0"/>
              <a:t>18</a:t>
            </a:fld>
            <a:endParaRPr lang="en-US"/>
          </a:p>
        </p:txBody>
      </p:sp>
      <p:pic>
        <p:nvPicPr>
          <p:cNvPr id="2" name="Picture 1" descr="-1.jpg"/>
          <p:cNvPicPr>
            <a:picLocks noChangeAspect="1"/>
          </p:cNvPicPr>
          <p:nvPr/>
        </p:nvPicPr>
        <p:blipFill rotWithShape="1">
          <a:blip r:embed="rId3">
            <a:extLst>
              <a:ext uri="{28A0092B-C50C-407E-A947-70E740481C1C}">
                <a14:useLocalDpi xmlns:a14="http://schemas.microsoft.com/office/drawing/2010/main" val="0"/>
              </a:ext>
            </a:extLst>
          </a:blip>
          <a:srcRect b="12135"/>
          <a:stretch/>
        </p:blipFill>
        <p:spPr>
          <a:xfrm>
            <a:off x="0" y="0"/>
            <a:ext cx="9144000" cy="6208357"/>
          </a:xfrm>
          <a:prstGeom prst="rect">
            <a:avLst/>
          </a:prstGeom>
        </p:spPr>
      </p:pic>
      <p:sp>
        <p:nvSpPr>
          <p:cNvPr id="3" name="TextBox 2"/>
          <p:cNvSpPr txBox="1"/>
          <p:nvPr/>
        </p:nvSpPr>
        <p:spPr>
          <a:xfrm>
            <a:off x="5336238" y="6234297"/>
            <a:ext cx="3771285" cy="461665"/>
          </a:xfrm>
          <a:prstGeom prst="rect">
            <a:avLst/>
          </a:prstGeom>
          <a:noFill/>
        </p:spPr>
        <p:txBody>
          <a:bodyPr wrap="none" rtlCol="0">
            <a:spAutoFit/>
          </a:bodyPr>
          <a:lstStyle/>
          <a:p>
            <a:r>
              <a:rPr lang="en-US" sz="2400" dirty="0" smtClean="0">
                <a:solidFill>
                  <a:schemeClr val="bg1"/>
                </a:solidFill>
              </a:rPr>
              <a:t>Giulia </a:t>
            </a:r>
            <a:r>
              <a:rPr lang="en-US" sz="2400" dirty="0" err="1" smtClean="0">
                <a:solidFill>
                  <a:schemeClr val="bg1"/>
                </a:solidFill>
              </a:rPr>
              <a:t>Savorgnan</a:t>
            </a:r>
            <a:r>
              <a:rPr lang="en-US" sz="2400" dirty="0" smtClean="0">
                <a:solidFill>
                  <a:schemeClr val="bg1"/>
                </a:solidFill>
              </a:rPr>
              <a:t>, in prep.</a:t>
            </a:r>
            <a:endParaRPr lang="en-US" sz="2400" dirty="0">
              <a:solidFill>
                <a:schemeClr val="bg1"/>
              </a:solidFill>
            </a:endParaRPr>
          </a:p>
        </p:txBody>
      </p:sp>
    </p:spTree>
    <p:extLst>
      <p:ext uri="{BB962C8B-B14F-4D97-AF65-F5344CB8AC3E}">
        <p14:creationId xmlns:p14="http://schemas.microsoft.com/office/powerpoint/2010/main" val="1858706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503216" y="1958447"/>
            <a:ext cx="7640784" cy="2148586"/>
          </a:xfrm>
        </p:spPr>
        <p:txBody>
          <a:bodyPr>
            <a:noAutofit/>
          </a:bodyPr>
          <a:lstStyle/>
          <a:p>
            <a:pPr marL="0" indent="0">
              <a:buNone/>
            </a:pPr>
            <a:r>
              <a:rPr lang="en-US" dirty="0" smtClean="0">
                <a:effectLst/>
              </a:rPr>
              <a:t>Galaxy bulge light profiles, and model fitting</a:t>
            </a:r>
          </a:p>
          <a:p>
            <a:pPr marL="0" indent="0">
              <a:buNone/>
            </a:pPr>
            <a:r>
              <a:rPr lang="en-US" dirty="0" smtClean="0">
                <a:effectLst/>
              </a:rPr>
              <a:t>The resultant structural properties of bulges</a:t>
            </a:r>
          </a:p>
          <a:p>
            <a:pPr marL="0" indent="0">
              <a:buNone/>
            </a:pPr>
            <a:r>
              <a:rPr lang="en-US" dirty="0" smtClean="0">
                <a:effectLst/>
              </a:rPr>
              <a:t>Bulge-(black hole)</a:t>
            </a:r>
            <a:r>
              <a:rPr lang="en-US" dirty="0">
                <a:effectLst/>
              </a:rPr>
              <a:t> </a:t>
            </a:r>
            <a:r>
              <a:rPr lang="en-US" dirty="0" smtClean="0">
                <a:effectLst/>
              </a:rPr>
              <a:t>scaling </a:t>
            </a:r>
            <a:r>
              <a:rPr lang="en-US" dirty="0" smtClean="0">
                <a:effectLst/>
              </a:rPr>
              <a:t>relations</a:t>
            </a:r>
            <a:endParaRPr lang="en-US" dirty="0" smtClean="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1</a:t>
            </a:fld>
            <a:endParaRPr lang="en-US"/>
          </a:p>
        </p:txBody>
      </p:sp>
      <p:sp>
        <p:nvSpPr>
          <p:cNvPr id="8" name="Content Placeholder 2"/>
          <p:cNvSpPr txBox="1">
            <a:spLocks/>
          </p:cNvSpPr>
          <p:nvPr/>
        </p:nvSpPr>
        <p:spPr>
          <a:xfrm>
            <a:off x="420487" y="1958446"/>
            <a:ext cx="1304037" cy="38280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0" indent="0">
              <a:buNone/>
            </a:pPr>
            <a:r>
              <a:rPr lang="en-US" dirty="0" smtClean="0">
                <a:effectLst/>
              </a:rPr>
              <a:t>Part 1</a:t>
            </a:r>
          </a:p>
          <a:p>
            <a:pPr marL="0" indent="0">
              <a:buNone/>
            </a:pPr>
            <a:r>
              <a:rPr lang="en-US" dirty="0" smtClean="0">
                <a:effectLst/>
              </a:rPr>
              <a:t>Part 2</a:t>
            </a:r>
          </a:p>
          <a:p>
            <a:pPr marL="0" indent="0">
              <a:buNone/>
            </a:pPr>
            <a:r>
              <a:rPr lang="en-US" dirty="0" smtClean="0">
                <a:effectLst/>
              </a:rPr>
              <a:t>Part 3</a:t>
            </a:r>
          </a:p>
          <a:p>
            <a:pPr marL="0" indent="0">
              <a:buNone/>
            </a:pPr>
            <a:endParaRPr lang="en-US" dirty="0" smtClean="0">
              <a:effectLst/>
            </a:endParaRPr>
          </a:p>
        </p:txBody>
      </p:sp>
      <p:sp>
        <p:nvSpPr>
          <p:cNvPr id="10" name="Content Placeholder 2"/>
          <p:cNvSpPr txBox="1">
            <a:spLocks/>
          </p:cNvSpPr>
          <p:nvPr/>
        </p:nvSpPr>
        <p:spPr>
          <a:xfrm>
            <a:off x="1503216" y="4222268"/>
            <a:ext cx="1641016" cy="74362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pPr marL="0" indent="0">
              <a:buNone/>
            </a:pPr>
            <a:r>
              <a:rPr lang="en-US" dirty="0" smtClean="0">
                <a:effectLst/>
              </a:rPr>
              <a:t>Summary</a:t>
            </a:r>
          </a:p>
        </p:txBody>
      </p:sp>
    </p:spTree>
    <p:extLst>
      <p:ext uri="{BB962C8B-B14F-4D97-AF65-F5344CB8AC3E}">
        <p14:creationId xmlns:p14="http://schemas.microsoft.com/office/powerpoint/2010/main" val="7237967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Alister Graham - ESO, Santiago</a:t>
            </a:r>
            <a:endParaRPr lang="en-US"/>
          </a:p>
        </p:txBody>
      </p:sp>
      <p:sp>
        <p:nvSpPr>
          <p:cNvPr id="5" name="Slide Number Placeholder 4"/>
          <p:cNvSpPr>
            <a:spLocks noGrp="1"/>
          </p:cNvSpPr>
          <p:nvPr>
            <p:ph type="sldNum" sz="quarter" idx="12"/>
          </p:nvPr>
        </p:nvSpPr>
        <p:spPr/>
        <p:txBody>
          <a:bodyPr/>
          <a:lstStyle/>
          <a:p>
            <a:fld id="{F7128744-2ACE-524A-95A1-3D5C69BB29EC}" type="slidenum">
              <a:rPr lang="en-US" smtClean="0"/>
              <a:t>19</a:t>
            </a:fld>
            <a:endParaRPr lang="en-US"/>
          </a:p>
        </p:txBody>
      </p:sp>
      <p:sp>
        <p:nvSpPr>
          <p:cNvPr id="6" name="Rectangle 5"/>
          <p:cNvSpPr/>
          <p:nvPr/>
        </p:nvSpPr>
        <p:spPr>
          <a:xfrm>
            <a:off x="201451" y="1682643"/>
            <a:ext cx="8756764" cy="4401205"/>
          </a:xfrm>
          <a:prstGeom prst="rect">
            <a:avLst/>
          </a:prstGeom>
        </p:spPr>
        <p:txBody>
          <a:bodyPr wrap="square">
            <a:spAutoFit/>
          </a:bodyPr>
          <a:lstStyle/>
          <a:p>
            <a:pPr>
              <a:buFont typeface="Wingdings" charset="2"/>
              <a:buChar char="ü"/>
            </a:pPr>
            <a:r>
              <a:rPr lang="en-US" sz="2000" dirty="0">
                <a:ln>
                  <a:solidFill>
                    <a:schemeClr val="bg1"/>
                  </a:solidFill>
                </a:ln>
                <a:solidFill>
                  <a:schemeClr val="bg1"/>
                </a:solidFill>
              </a:rPr>
              <a:t> </a:t>
            </a:r>
            <a:r>
              <a:rPr lang="en-US" sz="2000" dirty="0" smtClean="0">
                <a:ln>
                  <a:solidFill>
                    <a:schemeClr val="bg1"/>
                  </a:solidFill>
                </a:ln>
                <a:solidFill>
                  <a:schemeClr val="bg1"/>
                </a:solidFill>
              </a:rPr>
              <a:t> New </a:t>
            </a:r>
            <a:r>
              <a:rPr lang="en-US" sz="2000" dirty="0" err="1" smtClean="0">
                <a:ln>
                  <a:solidFill>
                    <a:schemeClr val="bg1"/>
                  </a:solidFill>
                </a:ln>
                <a:solidFill>
                  <a:schemeClr val="bg1"/>
                </a:solidFill>
              </a:rPr>
              <a:t>M</a:t>
            </a:r>
            <a:r>
              <a:rPr lang="en-US" sz="2000" baseline="-25000" dirty="0" err="1" smtClean="0">
                <a:ln>
                  <a:solidFill>
                    <a:schemeClr val="bg1"/>
                  </a:solidFill>
                </a:ln>
                <a:solidFill>
                  <a:schemeClr val="bg1"/>
                </a:solidFill>
              </a:rPr>
              <a:t>bh</a:t>
            </a:r>
            <a:r>
              <a:rPr lang="en-US" sz="2000" dirty="0" smtClean="0">
                <a:ln>
                  <a:solidFill>
                    <a:schemeClr val="bg1"/>
                  </a:solidFill>
                </a:ln>
                <a:solidFill>
                  <a:schemeClr val="bg1"/>
                </a:solidFill>
              </a:rPr>
              <a:t>-L relations </a:t>
            </a:r>
            <a:r>
              <a:rPr lang="en-US" sz="2000" dirty="0">
                <a:ln>
                  <a:solidFill>
                    <a:schemeClr val="bg1"/>
                  </a:solidFill>
                </a:ln>
                <a:solidFill>
                  <a:schemeClr val="bg1"/>
                </a:solidFill>
              </a:rPr>
              <a:t>/ predictions for BH masses in other galaxies.</a:t>
            </a:r>
          </a:p>
          <a:p>
            <a:pPr>
              <a:buFont typeface="Wingdings" charset="2"/>
              <a:buChar char="ü"/>
            </a:pPr>
            <a:r>
              <a:rPr lang="en-US" sz="2000" dirty="0" smtClean="0">
                <a:ln>
                  <a:solidFill>
                    <a:schemeClr val="bg1"/>
                  </a:solidFill>
                </a:ln>
                <a:solidFill>
                  <a:schemeClr val="bg1"/>
                </a:solidFill>
              </a:rPr>
              <a:t>  </a:t>
            </a:r>
            <a:r>
              <a:rPr lang="en-US" sz="2000" dirty="0">
                <a:ln>
                  <a:solidFill>
                    <a:schemeClr val="bg1"/>
                  </a:solidFill>
                </a:ln>
                <a:solidFill>
                  <a:schemeClr val="bg1"/>
                </a:solidFill>
              </a:rPr>
              <a:t>In luminous spheroids the </a:t>
            </a:r>
            <a:r>
              <a:rPr lang="en-US" sz="2000" dirty="0" err="1">
                <a:ln>
                  <a:solidFill>
                    <a:schemeClr val="bg1"/>
                  </a:solidFill>
                </a:ln>
                <a:solidFill>
                  <a:schemeClr val="bg1"/>
                </a:solidFill>
              </a:rPr>
              <a:t>M</a:t>
            </a:r>
            <a:r>
              <a:rPr lang="en-US" sz="2000" baseline="-25000" dirty="0" err="1">
                <a:ln>
                  <a:solidFill>
                    <a:schemeClr val="bg1"/>
                  </a:solidFill>
                </a:ln>
                <a:solidFill>
                  <a:schemeClr val="bg1"/>
                </a:solidFill>
              </a:rPr>
              <a:t>bh</a:t>
            </a:r>
            <a:r>
              <a:rPr lang="en-US" sz="2000" dirty="0">
                <a:ln>
                  <a:solidFill>
                    <a:schemeClr val="bg1"/>
                  </a:solidFill>
                </a:ln>
                <a:solidFill>
                  <a:schemeClr val="bg1"/>
                </a:solidFill>
              </a:rPr>
              <a:t>/</a:t>
            </a:r>
            <a:r>
              <a:rPr lang="en-US" sz="2000" dirty="0" err="1">
                <a:ln>
                  <a:solidFill>
                    <a:schemeClr val="bg1"/>
                  </a:solidFill>
                </a:ln>
                <a:solidFill>
                  <a:schemeClr val="bg1"/>
                </a:solidFill>
              </a:rPr>
              <a:t>M</a:t>
            </a:r>
            <a:r>
              <a:rPr lang="en-US" sz="2000" baseline="-25000" dirty="0" err="1">
                <a:ln>
                  <a:solidFill>
                    <a:schemeClr val="bg1"/>
                  </a:solidFill>
                </a:ln>
                <a:solidFill>
                  <a:schemeClr val="bg1"/>
                </a:solidFill>
              </a:rPr>
              <a:t>sph</a:t>
            </a:r>
            <a:r>
              <a:rPr lang="en-US" sz="2000" dirty="0">
                <a:ln>
                  <a:solidFill>
                    <a:schemeClr val="bg1"/>
                  </a:solidFill>
                </a:ln>
                <a:solidFill>
                  <a:schemeClr val="bg1"/>
                </a:solidFill>
              </a:rPr>
              <a:t> mass ratio is </a:t>
            </a:r>
            <a:r>
              <a:rPr lang="en-US" sz="2000" dirty="0" smtClean="0">
                <a:ln>
                  <a:solidFill>
                    <a:schemeClr val="bg1"/>
                  </a:solidFill>
                </a:ln>
                <a:solidFill>
                  <a:schemeClr val="bg1"/>
                </a:solidFill>
              </a:rPr>
              <a:t>~0.5%</a:t>
            </a:r>
            <a:endParaRPr lang="en-US" sz="2000" dirty="0">
              <a:ln>
                <a:solidFill>
                  <a:schemeClr val="bg1"/>
                </a:solidFill>
              </a:ln>
              <a:solidFill>
                <a:schemeClr val="bg1"/>
              </a:solidFill>
            </a:endParaRPr>
          </a:p>
          <a:p>
            <a:pPr marL="342900" indent="-342900">
              <a:buFont typeface="Wingdings" charset="2"/>
              <a:buChar char="ü"/>
            </a:pPr>
            <a:r>
              <a:rPr lang="en-US" sz="2000" dirty="0" smtClean="0">
                <a:ln>
                  <a:solidFill>
                    <a:schemeClr val="bg1"/>
                  </a:solidFill>
                </a:ln>
                <a:solidFill>
                  <a:schemeClr val="bg1"/>
                </a:solidFill>
              </a:rPr>
              <a:t>The </a:t>
            </a:r>
            <a:r>
              <a:rPr lang="en-US" sz="2000" dirty="0">
                <a:ln>
                  <a:solidFill>
                    <a:schemeClr val="bg1"/>
                  </a:solidFill>
                </a:ln>
                <a:solidFill>
                  <a:schemeClr val="bg1"/>
                </a:solidFill>
              </a:rPr>
              <a:t>expected BH mass at M</a:t>
            </a:r>
            <a:r>
              <a:rPr lang="en-US" sz="2000" baseline="-25000" dirty="0">
                <a:ln>
                  <a:solidFill>
                    <a:schemeClr val="bg1"/>
                  </a:solidFill>
                </a:ln>
                <a:solidFill>
                  <a:schemeClr val="bg1"/>
                </a:solidFill>
              </a:rPr>
              <a:t>B</a:t>
            </a:r>
            <a:r>
              <a:rPr lang="en-US" sz="2000" dirty="0">
                <a:ln>
                  <a:solidFill>
                    <a:schemeClr val="bg1"/>
                  </a:solidFill>
                </a:ln>
                <a:solidFill>
                  <a:schemeClr val="bg1"/>
                </a:solidFill>
              </a:rPr>
              <a:t> = -19 mag is now 10x smaller.</a:t>
            </a:r>
          </a:p>
          <a:p>
            <a:pPr>
              <a:buFont typeface="Wingdings" charset="2"/>
              <a:buChar char="ü"/>
            </a:pPr>
            <a:r>
              <a:rPr lang="en-US" sz="2000" dirty="0">
                <a:ln>
                  <a:solidFill>
                    <a:schemeClr val="bg1"/>
                  </a:solidFill>
                </a:ln>
                <a:solidFill>
                  <a:schemeClr val="bg1"/>
                </a:solidFill>
              </a:rPr>
              <a:t>  The expected BH mass at M</a:t>
            </a:r>
            <a:r>
              <a:rPr lang="en-US" sz="2000" baseline="-25000" dirty="0">
                <a:ln>
                  <a:solidFill>
                    <a:schemeClr val="bg1"/>
                  </a:solidFill>
                </a:ln>
                <a:solidFill>
                  <a:schemeClr val="bg1"/>
                </a:solidFill>
              </a:rPr>
              <a:t>B</a:t>
            </a:r>
            <a:r>
              <a:rPr lang="en-US" sz="2000" dirty="0">
                <a:ln>
                  <a:solidFill>
                    <a:schemeClr val="bg1"/>
                  </a:solidFill>
                </a:ln>
                <a:solidFill>
                  <a:schemeClr val="bg1"/>
                </a:solidFill>
              </a:rPr>
              <a:t> = -17 mag is now 100x smaller</a:t>
            </a:r>
            <a:r>
              <a:rPr lang="en-US" sz="2000" dirty="0" smtClean="0">
                <a:ln>
                  <a:solidFill>
                    <a:schemeClr val="bg1"/>
                  </a:solidFill>
                </a:ln>
                <a:solidFill>
                  <a:schemeClr val="bg1"/>
                </a:solidFill>
              </a:rPr>
              <a:t>.</a:t>
            </a:r>
          </a:p>
          <a:p>
            <a:pPr>
              <a:buFont typeface="Wingdings" charset="2"/>
              <a:buChar char="ü"/>
            </a:pPr>
            <a:r>
              <a:rPr lang="en-US" sz="2000" dirty="0">
                <a:ln>
                  <a:solidFill>
                    <a:schemeClr val="bg1"/>
                  </a:solidFill>
                </a:ln>
                <a:solidFill>
                  <a:schemeClr val="bg1"/>
                </a:solidFill>
              </a:rPr>
              <a:t> </a:t>
            </a:r>
            <a:r>
              <a:rPr lang="en-US" sz="2000" dirty="0" smtClean="0">
                <a:ln>
                  <a:solidFill>
                    <a:schemeClr val="bg1"/>
                  </a:solidFill>
                </a:ln>
                <a:solidFill>
                  <a:schemeClr val="bg1"/>
                </a:solidFill>
              </a:rPr>
              <a:t> Expect that intermediate mass black holes already discovered</a:t>
            </a:r>
          </a:p>
          <a:p>
            <a:r>
              <a:rPr lang="en-US" sz="2000" dirty="0">
                <a:ln>
                  <a:solidFill>
                    <a:schemeClr val="bg1"/>
                  </a:solidFill>
                </a:ln>
                <a:solidFill>
                  <a:schemeClr val="bg1"/>
                </a:solidFill>
              </a:rPr>
              <a:t>	</a:t>
            </a:r>
            <a:r>
              <a:rPr lang="en-US" sz="2000" dirty="0" smtClean="0">
                <a:ln>
                  <a:solidFill>
                    <a:schemeClr val="bg1"/>
                  </a:solidFill>
                </a:ln>
                <a:solidFill>
                  <a:schemeClr val="bg1"/>
                </a:solidFill>
              </a:rPr>
              <a:t>									(Graham &amp;  Scott 2013)  </a:t>
            </a:r>
          </a:p>
          <a:p>
            <a:pPr marL="342900" indent="-342900">
              <a:buFont typeface="Wingdings" charset="2"/>
              <a:buChar char="ü"/>
            </a:pPr>
            <a:r>
              <a:rPr lang="en-US" sz="2000" dirty="0" smtClean="0">
                <a:ln>
                  <a:solidFill>
                    <a:schemeClr val="bg1"/>
                  </a:solidFill>
                </a:ln>
                <a:solidFill>
                  <a:schemeClr val="bg1"/>
                </a:solidFill>
              </a:rPr>
              <a:t>Need </a:t>
            </a:r>
            <a:r>
              <a:rPr lang="en-US" sz="2000" dirty="0">
                <a:ln>
                  <a:solidFill>
                    <a:schemeClr val="bg1"/>
                  </a:solidFill>
                </a:ln>
                <a:solidFill>
                  <a:schemeClr val="bg1"/>
                </a:solidFill>
              </a:rPr>
              <a:t>to revise BH mass function derived from </a:t>
            </a:r>
            <a:r>
              <a:rPr lang="en-US" sz="2000" dirty="0" smtClean="0">
                <a:ln>
                  <a:solidFill>
                    <a:schemeClr val="bg1"/>
                  </a:solidFill>
                </a:ln>
                <a:solidFill>
                  <a:schemeClr val="bg1"/>
                </a:solidFill>
              </a:rPr>
              <a:t>the </a:t>
            </a:r>
            <a:r>
              <a:rPr lang="en-US" sz="2000" dirty="0" err="1" smtClean="0">
                <a:ln>
                  <a:solidFill>
                    <a:schemeClr val="bg1"/>
                  </a:solidFill>
                </a:ln>
                <a:solidFill>
                  <a:schemeClr val="bg1"/>
                </a:solidFill>
              </a:rPr>
              <a:t>M</a:t>
            </a:r>
            <a:r>
              <a:rPr lang="en-US" sz="2000" baseline="-25000" dirty="0" err="1" smtClean="0">
                <a:ln>
                  <a:solidFill>
                    <a:schemeClr val="bg1"/>
                  </a:solidFill>
                </a:ln>
                <a:solidFill>
                  <a:schemeClr val="bg1"/>
                </a:solidFill>
              </a:rPr>
              <a:t>bh</a:t>
            </a:r>
            <a:r>
              <a:rPr lang="en-US" sz="2000" dirty="0">
                <a:ln>
                  <a:solidFill>
                    <a:schemeClr val="bg1"/>
                  </a:solidFill>
                </a:ln>
                <a:solidFill>
                  <a:schemeClr val="bg1"/>
                </a:solidFill>
              </a:rPr>
              <a:t>-L relation</a:t>
            </a:r>
          </a:p>
          <a:p>
            <a:r>
              <a:rPr lang="en-US" sz="2000" dirty="0" smtClean="0">
                <a:ln>
                  <a:solidFill>
                    <a:schemeClr val="bg1"/>
                  </a:solidFill>
                </a:ln>
                <a:solidFill>
                  <a:schemeClr val="bg1"/>
                </a:solidFill>
              </a:rPr>
              <a:t>      </a:t>
            </a:r>
            <a:r>
              <a:rPr lang="en-US" sz="2000" dirty="0">
                <a:ln>
                  <a:solidFill>
                    <a:schemeClr val="bg1"/>
                  </a:solidFill>
                </a:ln>
                <a:solidFill>
                  <a:schemeClr val="bg1"/>
                </a:solidFill>
              </a:rPr>
              <a:t>(and need to re-compute the associated BH mass density)</a:t>
            </a:r>
            <a:r>
              <a:rPr lang="en-US" sz="2000" dirty="0" smtClean="0">
                <a:ln>
                  <a:solidFill>
                    <a:schemeClr val="bg1"/>
                  </a:solidFill>
                </a:ln>
                <a:solidFill>
                  <a:schemeClr val="bg1"/>
                </a:solidFill>
              </a:rPr>
              <a:t>.</a:t>
            </a:r>
          </a:p>
          <a:p>
            <a:pPr marL="342900" indent="-342900">
              <a:buFont typeface="Wingdings" charset="2"/>
              <a:buChar char="ü"/>
            </a:pPr>
            <a:r>
              <a:rPr lang="en-US" sz="2000" dirty="0" smtClean="0">
                <a:ln>
                  <a:solidFill>
                    <a:schemeClr val="bg1"/>
                  </a:solidFill>
                </a:ln>
                <a:solidFill>
                  <a:schemeClr val="bg1"/>
                </a:solidFill>
              </a:rPr>
              <a:t>Strong impact on expected gravitational radiation signal</a:t>
            </a:r>
          </a:p>
          <a:p>
            <a:r>
              <a:rPr lang="en-US" sz="2000" dirty="0">
                <a:ln>
                  <a:solidFill>
                    <a:schemeClr val="bg1"/>
                  </a:solidFill>
                </a:ln>
                <a:solidFill>
                  <a:schemeClr val="bg1"/>
                </a:solidFill>
              </a:rPr>
              <a:t>	</a:t>
            </a:r>
            <a:r>
              <a:rPr lang="en-US" sz="2000" dirty="0" smtClean="0">
                <a:ln>
                  <a:solidFill>
                    <a:schemeClr val="bg1"/>
                  </a:solidFill>
                </a:ln>
                <a:solidFill>
                  <a:schemeClr val="bg1"/>
                </a:solidFill>
              </a:rPr>
              <a:t>			(</a:t>
            </a:r>
            <a:r>
              <a:rPr lang="en-US" sz="2000" dirty="0" err="1" smtClean="0">
                <a:ln>
                  <a:solidFill>
                    <a:schemeClr val="bg1"/>
                  </a:solidFill>
                </a:ln>
                <a:solidFill>
                  <a:schemeClr val="bg1"/>
                </a:solidFill>
              </a:rPr>
              <a:t>Mapelli</a:t>
            </a:r>
            <a:r>
              <a:rPr lang="en-US" sz="2000" dirty="0" smtClean="0">
                <a:ln>
                  <a:solidFill>
                    <a:schemeClr val="bg1"/>
                  </a:solidFill>
                </a:ln>
                <a:solidFill>
                  <a:schemeClr val="bg1"/>
                </a:solidFill>
              </a:rPr>
              <a:t> et al. 2012; David Merritt and Co.)</a:t>
            </a:r>
          </a:p>
          <a:p>
            <a:pPr marL="342900" indent="-342900">
              <a:buFont typeface="Wingdings" charset="2"/>
              <a:buChar char="ü"/>
            </a:pPr>
            <a:r>
              <a:rPr lang="en-US" sz="2000" dirty="0" smtClean="0">
                <a:ln>
                  <a:solidFill>
                    <a:schemeClr val="bg1"/>
                  </a:solidFill>
                </a:ln>
                <a:solidFill>
                  <a:schemeClr val="bg1"/>
                </a:solidFill>
              </a:rPr>
              <a:t>Reinvestigate </a:t>
            </a:r>
            <a:r>
              <a:rPr lang="en-US" sz="2000" dirty="0">
                <a:ln>
                  <a:solidFill>
                    <a:schemeClr val="bg1"/>
                  </a:solidFill>
                </a:ln>
                <a:solidFill>
                  <a:schemeClr val="bg1"/>
                </a:solidFill>
              </a:rPr>
              <a:t>observational claims of </a:t>
            </a:r>
            <a:r>
              <a:rPr lang="en-US" sz="2000" dirty="0" err="1">
                <a:ln>
                  <a:solidFill>
                    <a:schemeClr val="bg1"/>
                  </a:solidFill>
                </a:ln>
                <a:solidFill>
                  <a:schemeClr val="bg1"/>
                </a:solidFill>
              </a:rPr>
              <a:t>M</a:t>
            </a:r>
            <a:r>
              <a:rPr lang="en-US" sz="2000" baseline="-25000" dirty="0" err="1">
                <a:ln>
                  <a:solidFill>
                    <a:schemeClr val="bg1"/>
                  </a:solidFill>
                </a:ln>
                <a:solidFill>
                  <a:schemeClr val="bg1"/>
                </a:solidFill>
              </a:rPr>
              <a:t>bh</a:t>
            </a:r>
            <a:r>
              <a:rPr lang="en-US" sz="2000" dirty="0">
                <a:ln>
                  <a:solidFill>
                    <a:schemeClr val="bg1"/>
                  </a:solidFill>
                </a:ln>
                <a:solidFill>
                  <a:schemeClr val="bg1"/>
                </a:solidFill>
              </a:rPr>
              <a:t>/</a:t>
            </a:r>
            <a:r>
              <a:rPr lang="en-US" sz="2000" dirty="0" err="1">
                <a:ln>
                  <a:solidFill>
                    <a:schemeClr val="bg1"/>
                  </a:solidFill>
                </a:ln>
                <a:solidFill>
                  <a:schemeClr val="bg1"/>
                </a:solidFill>
              </a:rPr>
              <a:t>M</a:t>
            </a:r>
            <a:r>
              <a:rPr lang="en-US" sz="2000" baseline="-25000" dirty="0" err="1">
                <a:ln>
                  <a:solidFill>
                    <a:schemeClr val="bg1"/>
                  </a:solidFill>
                </a:ln>
                <a:solidFill>
                  <a:schemeClr val="bg1"/>
                </a:solidFill>
              </a:rPr>
              <a:t>sph</a:t>
            </a:r>
            <a:r>
              <a:rPr lang="en-US" sz="2000" dirty="0">
                <a:ln>
                  <a:solidFill>
                    <a:schemeClr val="bg1"/>
                  </a:solidFill>
                </a:ln>
                <a:solidFill>
                  <a:schemeClr val="bg1"/>
                </a:solidFill>
              </a:rPr>
              <a:t> evolution with z</a:t>
            </a:r>
          </a:p>
          <a:p>
            <a:pPr>
              <a:buFont typeface="Wingdings" charset="2"/>
              <a:buChar char="ü"/>
            </a:pPr>
            <a:r>
              <a:rPr lang="en-US" sz="2000" dirty="0">
                <a:ln>
                  <a:solidFill>
                    <a:schemeClr val="bg1"/>
                  </a:solidFill>
                </a:ln>
                <a:solidFill>
                  <a:schemeClr val="bg1"/>
                </a:solidFill>
              </a:rPr>
              <a:t> </a:t>
            </a:r>
            <a:r>
              <a:rPr lang="en-US" sz="2000" dirty="0" smtClean="0">
                <a:ln>
                  <a:solidFill>
                    <a:schemeClr val="bg1"/>
                  </a:solidFill>
                </a:ln>
                <a:solidFill>
                  <a:schemeClr val="bg1"/>
                </a:solidFill>
              </a:rPr>
              <a:t> Rethink </a:t>
            </a:r>
            <a:r>
              <a:rPr lang="en-US" sz="2000" dirty="0" smtClean="0">
                <a:ln>
                  <a:solidFill>
                    <a:schemeClr val="bg1"/>
                  </a:solidFill>
                </a:ln>
                <a:solidFill>
                  <a:schemeClr val="bg1"/>
                </a:solidFill>
              </a:rPr>
              <a:t>BH/galaxy formation/feedback </a:t>
            </a:r>
            <a:r>
              <a:rPr lang="en-US" sz="2000" dirty="0">
                <a:ln>
                  <a:solidFill>
                    <a:schemeClr val="bg1"/>
                  </a:solidFill>
                </a:ln>
                <a:solidFill>
                  <a:schemeClr val="bg1"/>
                </a:solidFill>
              </a:rPr>
              <a:t>theories that predicted </a:t>
            </a:r>
            <a:r>
              <a:rPr lang="en-US" sz="2000" dirty="0" err="1" smtClean="0">
                <a:ln>
                  <a:solidFill>
                    <a:schemeClr val="bg1"/>
                  </a:solidFill>
                </a:ln>
                <a:solidFill>
                  <a:schemeClr val="bg1"/>
                </a:solidFill>
              </a:rPr>
              <a:t>M</a:t>
            </a:r>
            <a:r>
              <a:rPr lang="en-US" sz="2000" baseline="-25000" dirty="0" err="1" smtClean="0">
                <a:ln>
                  <a:solidFill>
                    <a:schemeClr val="bg1"/>
                  </a:solidFill>
                </a:ln>
                <a:solidFill>
                  <a:schemeClr val="bg1"/>
                </a:solidFill>
              </a:rPr>
              <a:t>bh</a:t>
            </a:r>
            <a:r>
              <a:rPr lang="en-US" sz="2000" dirty="0" err="1" smtClean="0">
                <a:ln>
                  <a:solidFill>
                    <a:schemeClr val="bg1"/>
                  </a:solidFill>
                </a:ln>
                <a:solidFill>
                  <a:schemeClr val="bg1"/>
                </a:solidFill>
              </a:rPr>
              <a:t>~L</a:t>
            </a:r>
            <a:r>
              <a:rPr lang="en-US" sz="2000" dirty="0">
                <a:ln>
                  <a:solidFill>
                    <a:schemeClr val="bg1"/>
                  </a:solidFill>
                </a:ln>
                <a:solidFill>
                  <a:schemeClr val="bg1"/>
                </a:solidFill>
              </a:rPr>
              <a:t>.</a:t>
            </a:r>
          </a:p>
          <a:p>
            <a:pPr>
              <a:buFont typeface="Wingdings" charset="2"/>
              <a:buChar char="ü"/>
            </a:pPr>
            <a:r>
              <a:rPr lang="en-US" sz="2000" dirty="0">
                <a:ln>
                  <a:solidFill>
                    <a:schemeClr val="bg1"/>
                  </a:solidFill>
                </a:ln>
                <a:solidFill>
                  <a:schemeClr val="bg1"/>
                </a:solidFill>
              </a:rPr>
              <a:t> </a:t>
            </a:r>
            <a:r>
              <a:rPr lang="en-US" sz="2000" dirty="0" smtClean="0">
                <a:ln>
                  <a:solidFill>
                    <a:schemeClr val="bg1"/>
                  </a:solidFill>
                </a:ln>
                <a:solidFill>
                  <a:schemeClr val="bg1"/>
                </a:solidFill>
              </a:rPr>
              <a:t> Modify </a:t>
            </a:r>
            <a:r>
              <a:rPr lang="en-US" sz="2000" dirty="0">
                <a:ln>
                  <a:solidFill>
                    <a:schemeClr val="bg1"/>
                  </a:solidFill>
                </a:ln>
                <a:solidFill>
                  <a:schemeClr val="bg1"/>
                </a:solidFill>
              </a:rPr>
              <a:t>semi-analytic models which programmed in `quasar </a:t>
            </a:r>
          </a:p>
          <a:p>
            <a:r>
              <a:rPr lang="en-US" sz="2000" dirty="0">
                <a:ln>
                  <a:solidFill>
                    <a:schemeClr val="bg1"/>
                  </a:solidFill>
                </a:ln>
                <a:solidFill>
                  <a:schemeClr val="bg1"/>
                </a:solidFill>
              </a:rPr>
              <a:t>      mode’ / `cold-gas mode’ BH growth assuming </a:t>
            </a:r>
            <a:r>
              <a:rPr lang="en-US" sz="2000" dirty="0" err="1" smtClean="0">
                <a:ln>
                  <a:solidFill>
                    <a:schemeClr val="bg1"/>
                  </a:solidFill>
                </a:ln>
                <a:solidFill>
                  <a:schemeClr val="bg1"/>
                </a:solidFill>
              </a:rPr>
              <a:t>M</a:t>
            </a:r>
            <a:r>
              <a:rPr lang="en-US" sz="2000" baseline="-25000" dirty="0" err="1" smtClean="0">
                <a:ln>
                  <a:solidFill>
                    <a:schemeClr val="bg1"/>
                  </a:solidFill>
                </a:ln>
                <a:solidFill>
                  <a:schemeClr val="bg1"/>
                </a:solidFill>
              </a:rPr>
              <a:t>bh</a:t>
            </a:r>
            <a:r>
              <a:rPr lang="en-US" sz="2000" dirty="0" err="1" smtClean="0">
                <a:ln>
                  <a:solidFill>
                    <a:schemeClr val="bg1"/>
                  </a:solidFill>
                </a:ln>
                <a:solidFill>
                  <a:schemeClr val="bg1"/>
                </a:solidFill>
              </a:rPr>
              <a:t>~L</a:t>
            </a:r>
            <a:r>
              <a:rPr lang="en-US" sz="2000" dirty="0" smtClean="0">
                <a:ln>
                  <a:solidFill>
                    <a:schemeClr val="bg1"/>
                  </a:solidFill>
                </a:ln>
                <a:solidFill>
                  <a:schemeClr val="bg1"/>
                </a:solidFill>
              </a:rPr>
              <a:t> </a:t>
            </a:r>
            <a:r>
              <a:rPr lang="en-US" sz="2000" dirty="0" smtClean="0">
                <a:ln>
                  <a:solidFill>
                    <a:schemeClr val="bg1"/>
                  </a:solidFill>
                </a:ln>
                <a:solidFill>
                  <a:schemeClr val="bg1"/>
                </a:solidFill>
              </a:rPr>
              <a:t>.</a:t>
            </a:r>
            <a:endParaRPr lang="en-US" sz="2000" dirty="0">
              <a:ln>
                <a:solidFill>
                  <a:schemeClr val="bg1"/>
                </a:solidFill>
              </a:ln>
              <a:solidFill>
                <a:schemeClr val="bg1"/>
              </a:solidFill>
            </a:endParaRPr>
          </a:p>
        </p:txBody>
      </p:sp>
      <p:sp>
        <p:nvSpPr>
          <p:cNvPr id="7" name="Title 1"/>
          <p:cNvSpPr>
            <a:spLocks noGrp="1"/>
          </p:cNvSpPr>
          <p:nvPr>
            <p:ph type="title"/>
          </p:nvPr>
        </p:nvSpPr>
        <p:spPr>
          <a:xfrm>
            <a:off x="765174" y="79468"/>
            <a:ext cx="7612063" cy="1417638"/>
          </a:xfrm>
        </p:spPr>
        <p:txBody>
          <a:bodyPr/>
          <a:lstStyle/>
          <a:p>
            <a:r>
              <a:rPr lang="en-US" dirty="0" smtClean="0"/>
              <a:t>Implications</a:t>
            </a:r>
            <a:endParaRPr lang="en-US" dirty="0"/>
          </a:p>
        </p:txBody>
      </p:sp>
    </p:spTree>
    <p:extLst>
      <p:ext uri="{BB962C8B-B14F-4D97-AF65-F5344CB8AC3E}">
        <p14:creationId xmlns:p14="http://schemas.microsoft.com/office/powerpoint/2010/main" val="26439100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a:t>
            </a:r>
            <a:endParaRPr lang="en-US" dirty="0"/>
          </a:p>
        </p:txBody>
      </p:sp>
      <p:sp>
        <p:nvSpPr>
          <p:cNvPr id="3" name="Content Placeholder 2"/>
          <p:cNvSpPr>
            <a:spLocks noGrp="1"/>
          </p:cNvSpPr>
          <p:nvPr>
            <p:ph idx="1"/>
          </p:nvPr>
        </p:nvSpPr>
        <p:spPr>
          <a:xfrm>
            <a:off x="453619" y="2004771"/>
            <a:ext cx="8357951" cy="4070861"/>
          </a:xfrm>
        </p:spPr>
        <p:txBody>
          <a:bodyPr>
            <a:noAutofit/>
          </a:bodyPr>
          <a:lstStyle/>
          <a:p>
            <a:r>
              <a:rPr lang="en-US" sz="2000" dirty="0" smtClean="0">
                <a:effectLst/>
              </a:rPr>
              <a:t>We need to be careful with our </a:t>
            </a:r>
            <a:r>
              <a:rPr lang="en-US" sz="2000" dirty="0" err="1" smtClean="0">
                <a:effectLst/>
              </a:rPr>
              <a:t>modelling</a:t>
            </a:r>
            <a:r>
              <a:rPr lang="en-US" sz="2000" dirty="0" smtClean="0">
                <a:effectLst/>
              </a:rPr>
              <a:t> of bulges (e.g. </a:t>
            </a:r>
            <a:r>
              <a:rPr lang="en-US" sz="2000" dirty="0" err="1" smtClean="0">
                <a:effectLst/>
              </a:rPr>
              <a:t>pec</a:t>
            </a:r>
            <a:r>
              <a:rPr lang="en-US" sz="2000" dirty="0" smtClean="0">
                <a:effectLst/>
              </a:rPr>
              <a:t>. </a:t>
            </a:r>
            <a:r>
              <a:rPr lang="en-US" sz="2000" dirty="0" smtClean="0">
                <a:effectLst/>
              </a:rPr>
              <a:t>Nuclei coupled with S/N-weighted fits)</a:t>
            </a:r>
            <a:endParaRPr lang="en-US" sz="2000" dirty="0" smtClean="0">
              <a:effectLst/>
            </a:endParaRPr>
          </a:p>
          <a:p>
            <a:pPr marL="342900" lvl="1" indent="-342900">
              <a:spcBef>
                <a:spcPts val="2000"/>
              </a:spcBef>
            </a:pPr>
            <a:r>
              <a:rPr lang="en-US" sz="2000" dirty="0">
                <a:effectLst/>
              </a:rPr>
              <a:t>Bulges </a:t>
            </a:r>
            <a:r>
              <a:rPr lang="en-US" sz="2000" dirty="0" smtClean="0">
                <a:effectLst/>
              </a:rPr>
              <a:t>are dense</a:t>
            </a:r>
            <a:r>
              <a:rPr lang="en-US" sz="2000" dirty="0" smtClean="0">
                <a:effectLst/>
              </a:rPr>
              <a:t> and </a:t>
            </a:r>
            <a:r>
              <a:rPr lang="en-US" sz="2000" dirty="0" smtClean="0">
                <a:effectLst/>
              </a:rPr>
              <a:t>compact.  They can be similar </a:t>
            </a:r>
            <a:r>
              <a:rPr lang="en-US" sz="2000" dirty="0">
                <a:effectLst/>
              </a:rPr>
              <a:t>to </a:t>
            </a:r>
            <a:endParaRPr lang="en-US" sz="2000" dirty="0">
              <a:effectLst/>
            </a:endParaRPr>
          </a:p>
          <a:p>
            <a:pPr marL="0" lvl="1" indent="0">
              <a:spcBef>
                <a:spcPts val="2000"/>
              </a:spcBef>
              <a:buNone/>
            </a:pPr>
            <a:r>
              <a:rPr lang="en-US" sz="2000" dirty="0" smtClean="0">
                <a:effectLst/>
              </a:rPr>
              <a:t>	 a) the low-mass </a:t>
            </a:r>
            <a:r>
              <a:rPr lang="en-US" sz="2000" dirty="0">
                <a:effectLst/>
              </a:rPr>
              <a:t>compact </a:t>
            </a:r>
            <a:r>
              <a:rPr lang="en-US" sz="2000" dirty="0" err="1">
                <a:effectLst/>
              </a:rPr>
              <a:t>Es</a:t>
            </a:r>
            <a:r>
              <a:rPr lang="en-US" sz="2000" dirty="0">
                <a:effectLst/>
              </a:rPr>
              <a:t> in the local universe </a:t>
            </a:r>
            <a:r>
              <a:rPr lang="en-US" sz="2000" dirty="0" smtClean="0">
                <a:effectLst/>
              </a:rPr>
              <a:t>and</a:t>
            </a:r>
          </a:p>
          <a:p>
            <a:pPr marL="0" lvl="1" indent="0">
              <a:spcBef>
                <a:spcPts val="2000"/>
              </a:spcBef>
              <a:buNone/>
            </a:pPr>
            <a:r>
              <a:rPr lang="en-US" sz="2000" dirty="0">
                <a:effectLst/>
              </a:rPr>
              <a:t>	</a:t>
            </a:r>
            <a:r>
              <a:rPr lang="en-US" sz="2000" dirty="0" smtClean="0">
                <a:effectLst/>
              </a:rPr>
              <a:t> </a:t>
            </a:r>
            <a:r>
              <a:rPr lang="en-US" sz="2000" dirty="0" smtClean="0">
                <a:effectLst/>
              </a:rPr>
              <a:t>b)</a:t>
            </a:r>
            <a:r>
              <a:rPr lang="en-US" sz="2000" dirty="0" smtClean="0">
                <a:effectLst/>
              </a:rPr>
              <a:t> </a:t>
            </a:r>
            <a:r>
              <a:rPr lang="en-US" sz="2000" dirty="0">
                <a:effectLst/>
              </a:rPr>
              <a:t>the massive compact galaxies in the distant universe</a:t>
            </a:r>
            <a:r>
              <a:rPr lang="en-US" sz="2000" dirty="0" smtClean="0">
                <a:effectLst/>
              </a:rPr>
              <a:t>.</a:t>
            </a:r>
            <a:endParaRPr lang="en-US" sz="2000" dirty="0" smtClean="0">
              <a:effectLst/>
            </a:endParaRPr>
          </a:p>
          <a:p>
            <a:pPr marL="342900" lvl="1" indent="-342900">
              <a:spcBef>
                <a:spcPts val="2000"/>
              </a:spcBef>
            </a:pPr>
            <a:r>
              <a:rPr lang="en-US" sz="2000" dirty="0" smtClean="0">
                <a:effectLst/>
              </a:rPr>
              <a:t>Quadratic (black </a:t>
            </a:r>
            <a:r>
              <a:rPr lang="en-US" sz="2000" dirty="0">
                <a:effectLst/>
              </a:rPr>
              <a:t>h</a:t>
            </a:r>
            <a:r>
              <a:rPr lang="en-US" sz="2000" dirty="0" smtClean="0">
                <a:effectLst/>
              </a:rPr>
              <a:t>ole)-</a:t>
            </a:r>
            <a:r>
              <a:rPr lang="en-US" sz="2000" dirty="0" smtClean="0">
                <a:effectLst/>
              </a:rPr>
              <a:t>bulge mass relation</a:t>
            </a:r>
            <a:r>
              <a:rPr lang="en-US" sz="2000" dirty="0" smtClean="0">
                <a:effectLst/>
              </a:rPr>
              <a:t>.</a:t>
            </a:r>
            <a:endParaRPr lang="en-US" sz="2000" dirty="0" smtClean="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20</a:t>
            </a:fld>
            <a:endParaRPr lang="en-US"/>
          </a:p>
        </p:txBody>
      </p:sp>
    </p:spTree>
    <p:extLst>
      <p:ext uri="{BB962C8B-B14F-4D97-AF65-F5344CB8AC3E}">
        <p14:creationId xmlns:p14="http://schemas.microsoft.com/office/powerpoint/2010/main" val="40191125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21</a:t>
            </a:fld>
            <a:endParaRPr lang="en-US"/>
          </a:p>
        </p:txBody>
      </p:sp>
    </p:spTree>
    <p:extLst>
      <p:ext uri="{BB962C8B-B14F-4D97-AF65-F5344CB8AC3E}">
        <p14:creationId xmlns:p14="http://schemas.microsoft.com/office/powerpoint/2010/main" val="364459896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22</a:t>
            </a:fld>
            <a:endParaRPr lang="en-US"/>
          </a:p>
        </p:txBody>
      </p:sp>
      <p:pic>
        <p:nvPicPr>
          <p:cNvPr id="3" name="Picture 2" descr="Cap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69" y="1497106"/>
            <a:ext cx="5473967" cy="4859244"/>
          </a:xfrm>
          <a:prstGeom prst="rect">
            <a:avLst/>
          </a:prstGeom>
        </p:spPr>
      </p:pic>
      <p:cxnSp>
        <p:nvCxnSpPr>
          <p:cNvPr id="7" name="Straight Connector 6"/>
          <p:cNvCxnSpPr/>
          <p:nvPr/>
        </p:nvCxnSpPr>
        <p:spPr>
          <a:xfrm flipV="1">
            <a:off x="2621257" y="3089774"/>
            <a:ext cx="1684043" cy="1885959"/>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279811" y="2688485"/>
            <a:ext cx="1280594" cy="401289"/>
          </a:xfrm>
          <a:prstGeom prst="line">
            <a:avLst/>
          </a:prstGeom>
          <a:ln w="5715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202433" y="4975733"/>
            <a:ext cx="2707768" cy="707886"/>
          </a:xfrm>
          <a:prstGeom prst="rect">
            <a:avLst/>
          </a:prstGeom>
          <a:noFill/>
        </p:spPr>
        <p:txBody>
          <a:bodyPr wrap="none" rtlCol="0">
            <a:spAutoFit/>
          </a:bodyPr>
          <a:lstStyle/>
          <a:p>
            <a:r>
              <a:rPr lang="en-US" sz="2000" dirty="0" err="1" smtClean="0">
                <a:solidFill>
                  <a:schemeClr val="bg1"/>
                </a:solidFill>
              </a:rPr>
              <a:t>Cappellari</a:t>
            </a:r>
            <a:r>
              <a:rPr lang="en-US" sz="2000" dirty="0" smtClean="0">
                <a:solidFill>
                  <a:schemeClr val="bg1"/>
                </a:solidFill>
              </a:rPr>
              <a:t> et al. (2013, </a:t>
            </a:r>
          </a:p>
          <a:p>
            <a:r>
              <a:rPr lang="en-US" sz="2000" dirty="0" smtClean="0">
                <a:solidFill>
                  <a:schemeClr val="bg1"/>
                </a:solidFill>
              </a:rPr>
              <a:t>MNRSA, 432, 1862)</a:t>
            </a:r>
            <a:endParaRPr lang="en-US" sz="2000" dirty="0">
              <a:solidFill>
                <a:schemeClr val="bg1"/>
              </a:solidFill>
            </a:endParaRPr>
          </a:p>
        </p:txBody>
      </p:sp>
    </p:spTree>
    <p:extLst>
      <p:ext uri="{BB962C8B-B14F-4D97-AF65-F5344CB8AC3E}">
        <p14:creationId xmlns:p14="http://schemas.microsoft.com/office/powerpoint/2010/main" val="8315768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a:t>
            </a:r>
            <a:r>
              <a:rPr lang="en-US" dirty="0"/>
              <a:t/>
            </a:r>
            <a:br>
              <a:rPr lang="en-US" dirty="0"/>
            </a:br>
            <a:r>
              <a:rPr lang="en-US" dirty="0" err="1" smtClean="0"/>
              <a:t>Pseudobulges</a:t>
            </a:r>
            <a:endParaRPr lang="en-US" dirty="0"/>
          </a:p>
        </p:txBody>
      </p:sp>
      <p:sp>
        <p:nvSpPr>
          <p:cNvPr id="3" name="Content Placeholder 2"/>
          <p:cNvSpPr>
            <a:spLocks noGrp="1"/>
          </p:cNvSpPr>
          <p:nvPr>
            <p:ph idx="1"/>
          </p:nvPr>
        </p:nvSpPr>
        <p:spPr>
          <a:xfrm>
            <a:off x="914400" y="3390726"/>
            <a:ext cx="7313613" cy="2400473"/>
          </a:xfrm>
        </p:spPr>
        <p:txBody>
          <a:bodyPr/>
          <a:lstStyle/>
          <a:p>
            <a:r>
              <a:rPr lang="en-US" dirty="0" smtClean="0">
                <a:effectLst/>
              </a:rPr>
              <a:t>Bardeen, J.M., 1975, IAU </a:t>
            </a:r>
            <a:r>
              <a:rPr lang="en-US" dirty="0" err="1" smtClean="0">
                <a:effectLst/>
              </a:rPr>
              <a:t>Symp</a:t>
            </a:r>
            <a:r>
              <a:rPr lang="en-US" dirty="0" smtClean="0">
                <a:effectLst/>
              </a:rPr>
              <a:t>., 69, 297</a:t>
            </a:r>
          </a:p>
          <a:p>
            <a:r>
              <a:rPr lang="en-US" dirty="0" err="1">
                <a:effectLst/>
              </a:rPr>
              <a:t>Hohl</a:t>
            </a:r>
            <a:r>
              <a:rPr lang="en-US" dirty="0">
                <a:effectLst/>
              </a:rPr>
              <a:t>, F. 1975, IAU </a:t>
            </a:r>
            <a:r>
              <a:rPr lang="en-US" dirty="0" err="1">
                <a:effectLst/>
              </a:rPr>
              <a:t>Symp</a:t>
            </a:r>
            <a:r>
              <a:rPr lang="en-US" dirty="0">
                <a:effectLst/>
              </a:rPr>
              <a:t>., 69, </a:t>
            </a:r>
            <a:r>
              <a:rPr lang="en-US" dirty="0" smtClean="0">
                <a:effectLst/>
              </a:rPr>
              <a:t>349</a:t>
            </a:r>
          </a:p>
          <a:p>
            <a:r>
              <a:rPr lang="en-US" dirty="0" err="1" smtClean="0">
                <a:effectLst/>
              </a:rPr>
              <a:t>Hohl</a:t>
            </a:r>
            <a:r>
              <a:rPr lang="en-US" dirty="0" smtClean="0">
                <a:effectLst/>
              </a:rPr>
              <a:t> &amp; Zhang, 1979, AJ, 84, 585</a:t>
            </a:r>
          </a:p>
          <a:p>
            <a:r>
              <a:rPr lang="en-US" dirty="0" err="1" smtClean="0">
                <a:effectLst/>
              </a:rPr>
              <a:t>Combes</a:t>
            </a:r>
            <a:r>
              <a:rPr lang="en-US" dirty="0" smtClean="0">
                <a:effectLst/>
              </a:rPr>
              <a:t> &amp; Sanders 1981, A&amp;A, 96, 164</a:t>
            </a:r>
            <a:endParaRPr lang="en-US" dirty="0">
              <a:effectLst/>
            </a:endParaRPr>
          </a:p>
        </p:txBody>
      </p:sp>
      <p:sp>
        <p:nvSpPr>
          <p:cNvPr id="6" name="Footer Placeholder 5"/>
          <p:cNvSpPr>
            <a:spLocks noGrp="1"/>
          </p:cNvSpPr>
          <p:nvPr>
            <p:ph type="ftr" sz="quarter" idx="11"/>
          </p:nvPr>
        </p:nvSpPr>
        <p:spPr/>
        <p:txBody>
          <a:bodyPr/>
          <a:lstStyle/>
          <a:p>
            <a:r>
              <a:rPr lang="en-US" smtClean="0"/>
              <a:t>Alister Graham - ESO, Santiago</a:t>
            </a:r>
            <a:endParaRPr lang="en-US"/>
          </a:p>
        </p:txBody>
      </p:sp>
      <p:sp>
        <p:nvSpPr>
          <p:cNvPr id="7" name="Slide Number Placeholder 6"/>
          <p:cNvSpPr>
            <a:spLocks noGrp="1"/>
          </p:cNvSpPr>
          <p:nvPr>
            <p:ph type="sldNum" sz="quarter" idx="12"/>
          </p:nvPr>
        </p:nvSpPr>
        <p:spPr/>
        <p:txBody>
          <a:bodyPr/>
          <a:lstStyle/>
          <a:p>
            <a:fld id="{F7128744-2ACE-524A-95A1-3D5C69BB29EC}" type="slidenum">
              <a:rPr lang="en-US" smtClean="0"/>
              <a:t>23</a:t>
            </a:fld>
            <a:endParaRPr lang="en-US"/>
          </a:p>
        </p:txBody>
      </p:sp>
      <p:sp>
        <p:nvSpPr>
          <p:cNvPr id="4" name="TextBox 3"/>
          <p:cNvSpPr txBox="1"/>
          <p:nvPr/>
        </p:nvSpPr>
        <p:spPr>
          <a:xfrm>
            <a:off x="914400" y="1911007"/>
            <a:ext cx="7763560" cy="1200328"/>
          </a:xfrm>
          <a:prstGeom prst="rect">
            <a:avLst/>
          </a:prstGeom>
          <a:noFill/>
        </p:spPr>
        <p:txBody>
          <a:bodyPr wrap="square" rtlCol="0">
            <a:spAutoFit/>
          </a:bodyPr>
          <a:lstStyle/>
          <a:p>
            <a:r>
              <a:rPr lang="en-US" sz="2400" dirty="0" err="1" smtClean="0">
                <a:ln>
                  <a:solidFill>
                    <a:schemeClr val="bg1"/>
                  </a:solidFill>
                </a:ln>
                <a:solidFill>
                  <a:schemeClr val="bg1"/>
                </a:solidFill>
              </a:rPr>
              <a:t>Pseudobulges</a:t>
            </a:r>
            <a:r>
              <a:rPr lang="en-US" sz="2400" dirty="0" smtClean="0">
                <a:ln>
                  <a:solidFill>
                    <a:schemeClr val="bg1"/>
                  </a:solidFill>
                </a:ln>
                <a:solidFill>
                  <a:schemeClr val="bg1"/>
                </a:solidFill>
              </a:rPr>
              <a:t> are supposed to rotate and have an exponential light profile, akin to the disc material from which they formed.</a:t>
            </a:r>
            <a:endParaRPr lang="en-US" sz="2400" dirty="0">
              <a:ln>
                <a:solidFill>
                  <a:schemeClr val="bg1"/>
                </a:solidFill>
              </a:ln>
              <a:solidFill>
                <a:schemeClr val="bg1"/>
              </a:solidFill>
            </a:endParaRPr>
          </a:p>
        </p:txBody>
      </p:sp>
    </p:spTree>
    <p:extLst>
      <p:ext uri="{BB962C8B-B14F-4D97-AF65-F5344CB8AC3E}">
        <p14:creationId xmlns:p14="http://schemas.microsoft.com/office/powerpoint/2010/main" val="211791020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6958"/>
            <a:ext cx="9144000" cy="721497"/>
          </a:xfrm>
        </p:spPr>
        <p:txBody>
          <a:bodyPr>
            <a:normAutofit fontScale="90000"/>
          </a:bodyPr>
          <a:lstStyle/>
          <a:p>
            <a:r>
              <a:rPr lang="en-US" dirty="0" smtClean="0"/>
              <a:t>Rotation. I. </a:t>
            </a:r>
            <a:endParaRPr lang="en-US" dirty="0"/>
          </a:p>
        </p:txBody>
      </p:sp>
      <p:sp>
        <p:nvSpPr>
          <p:cNvPr id="10" name="Content Placeholder 2"/>
          <p:cNvSpPr>
            <a:spLocks noGrp="1"/>
          </p:cNvSpPr>
          <p:nvPr>
            <p:ph idx="1"/>
          </p:nvPr>
        </p:nvSpPr>
        <p:spPr>
          <a:xfrm>
            <a:off x="374208" y="856376"/>
            <a:ext cx="3741087" cy="3688774"/>
          </a:xfrm>
        </p:spPr>
        <p:txBody>
          <a:bodyPr>
            <a:normAutofit/>
          </a:bodyPr>
          <a:lstStyle/>
          <a:p>
            <a:pPr marL="0" indent="0">
              <a:spcBef>
                <a:spcPts val="0"/>
              </a:spcBef>
              <a:buNone/>
            </a:pPr>
            <a:r>
              <a:rPr lang="en-US" dirty="0" smtClean="0">
                <a:solidFill>
                  <a:schemeClr val="tx1"/>
                </a:solidFill>
                <a:effectLst/>
              </a:rPr>
              <a:t>Bulges have been known to rotate for many years </a:t>
            </a:r>
          </a:p>
          <a:p>
            <a:pPr marL="0" indent="0">
              <a:spcBef>
                <a:spcPts val="0"/>
              </a:spcBef>
              <a:buNone/>
            </a:pPr>
            <a:r>
              <a:rPr lang="en-US" dirty="0" smtClean="0">
                <a:effectLst/>
              </a:rPr>
              <a:t>(e.g. Pease 1918;  </a:t>
            </a:r>
          </a:p>
          <a:p>
            <a:pPr marL="0" indent="0">
              <a:spcBef>
                <a:spcPts val="0"/>
              </a:spcBef>
              <a:buNone/>
            </a:pPr>
            <a:r>
              <a:rPr lang="cs-CZ" dirty="0" err="1" smtClean="0">
                <a:effectLst/>
              </a:rPr>
              <a:t>Babcock</a:t>
            </a:r>
            <a:r>
              <a:rPr lang="cs-CZ" dirty="0" smtClean="0">
                <a:effectLst/>
              </a:rPr>
              <a:t> </a:t>
            </a:r>
            <a:r>
              <a:rPr lang="cs-CZ" dirty="0">
                <a:effectLst/>
              </a:rPr>
              <a:t>1938, 1939</a:t>
            </a:r>
            <a:r>
              <a:rPr lang="cs-CZ" dirty="0" smtClean="0">
                <a:effectLst/>
              </a:rPr>
              <a:t>; ... ;  </a:t>
            </a:r>
          </a:p>
          <a:p>
            <a:pPr marL="0" indent="0">
              <a:spcBef>
                <a:spcPts val="0"/>
              </a:spcBef>
              <a:buNone/>
            </a:pPr>
            <a:r>
              <a:rPr lang="cs-CZ" dirty="0" err="1" smtClean="0">
                <a:effectLst/>
              </a:rPr>
              <a:t>Rubin</a:t>
            </a:r>
            <a:r>
              <a:rPr lang="cs-CZ" dirty="0">
                <a:effectLst/>
              </a:rPr>
              <a:t>, </a:t>
            </a:r>
            <a:r>
              <a:rPr lang="cs-CZ" dirty="0" smtClean="0">
                <a:effectLst/>
              </a:rPr>
              <a:t>Ford &amp; </a:t>
            </a:r>
            <a:r>
              <a:rPr lang="cs-CZ" dirty="0" err="1">
                <a:effectLst/>
              </a:rPr>
              <a:t>Kumar</a:t>
            </a:r>
            <a:r>
              <a:rPr lang="cs-CZ" dirty="0">
                <a:effectLst/>
              </a:rPr>
              <a:t> </a:t>
            </a:r>
            <a:r>
              <a:rPr lang="cs-CZ" dirty="0" smtClean="0">
                <a:effectLst/>
              </a:rPr>
              <a:t> 1973</a:t>
            </a:r>
            <a:r>
              <a:rPr lang="cs-CZ" dirty="0">
                <a:effectLst/>
              </a:rPr>
              <a:t>; </a:t>
            </a:r>
            <a:r>
              <a:rPr lang="cs-CZ" dirty="0" err="1">
                <a:effectLst/>
              </a:rPr>
              <a:t>Pellet</a:t>
            </a:r>
            <a:r>
              <a:rPr lang="cs-CZ" dirty="0">
                <a:effectLst/>
              </a:rPr>
              <a:t> 1976; </a:t>
            </a:r>
            <a:endParaRPr lang="cs-CZ" dirty="0" smtClean="0">
              <a:effectLst/>
            </a:endParaRPr>
          </a:p>
          <a:p>
            <a:pPr marL="0" indent="0">
              <a:spcBef>
                <a:spcPts val="0"/>
              </a:spcBef>
              <a:buNone/>
            </a:pPr>
            <a:r>
              <a:rPr lang="cs-CZ" dirty="0" err="1" smtClean="0">
                <a:effectLst/>
              </a:rPr>
              <a:t>Bertola</a:t>
            </a:r>
            <a:r>
              <a:rPr lang="cs-CZ" dirty="0" smtClean="0">
                <a:effectLst/>
              </a:rPr>
              <a:t> </a:t>
            </a:r>
            <a:r>
              <a:rPr lang="cs-CZ" dirty="0">
                <a:effectLst/>
              </a:rPr>
              <a:t>&amp; </a:t>
            </a:r>
            <a:r>
              <a:rPr lang="cs-CZ" dirty="0" err="1" smtClean="0">
                <a:effectLst/>
              </a:rPr>
              <a:t>Capaccioli</a:t>
            </a:r>
            <a:r>
              <a:rPr lang="cs-CZ" dirty="0">
                <a:effectLst/>
              </a:rPr>
              <a:t> </a:t>
            </a:r>
            <a:r>
              <a:rPr lang="da-DK" dirty="0" smtClean="0">
                <a:effectLst/>
              </a:rPr>
              <a:t>1977</a:t>
            </a:r>
            <a:r>
              <a:rPr lang="da-DK" dirty="0">
                <a:effectLst/>
              </a:rPr>
              <a:t>; Peterson 1978; </a:t>
            </a:r>
            <a:endParaRPr lang="da-DK" dirty="0" smtClean="0">
              <a:effectLst/>
            </a:endParaRPr>
          </a:p>
          <a:p>
            <a:pPr marL="0" indent="0">
              <a:spcBef>
                <a:spcPts val="0"/>
              </a:spcBef>
              <a:buNone/>
            </a:pPr>
            <a:r>
              <a:rPr lang="da-DK" dirty="0" err="1" smtClean="0">
                <a:effectLst/>
              </a:rPr>
              <a:t>Mebold</a:t>
            </a:r>
            <a:r>
              <a:rPr lang="da-DK" dirty="0" smtClean="0">
                <a:effectLst/>
              </a:rPr>
              <a:t> </a:t>
            </a:r>
            <a:r>
              <a:rPr lang="da-DK" dirty="0">
                <a:effectLst/>
              </a:rPr>
              <a:t>et al. </a:t>
            </a:r>
            <a:r>
              <a:rPr lang="da-DK" dirty="0" smtClean="0">
                <a:effectLst/>
              </a:rPr>
              <a:t>1979).</a:t>
            </a:r>
            <a:endParaRPr lang="en-US" dirty="0" smtClean="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24</a:t>
            </a:fld>
            <a:endParaRPr lang="en-US"/>
          </a:p>
        </p:txBody>
      </p:sp>
      <p:sp>
        <p:nvSpPr>
          <p:cNvPr id="9" name="Content Placeholder 2"/>
          <p:cNvSpPr txBox="1">
            <a:spLocks/>
          </p:cNvSpPr>
          <p:nvPr/>
        </p:nvSpPr>
        <p:spPr>
          <a:xfrm>
            <a:off x="374208" y="4622792"/>
            <a:ext cx="8312592" cy="1751472"/>
          </a:xfrm>
          <a:prstGeom prst="rect">
            <a:avLst/>
          </a:prstGeom>
        </p:spPr>
        <p:txBody>
          <a:bodyPr vert="horz" lIns="91440" tIns="45720" rIns="91440" bIns="45720" rtlCol="0">
            <a:normAutofit lnSpcReduction="10000"/>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4"/>
              </a:buBlip>
              <a:defRPr lang="en-US" sz="1800" kern="1200" dirty="0">
                <a:solidFill>
                  <a:schemeClr val="tx1"/>
                </a:solidFill>
                <a:latin typeface="+mn-lt"/>
                <a:ea typeface="+mn-ea"/>
                <a:cs typeface="+mn-cs"/>
              </a:defRPr>
            </a:lvl9pPr>
          </a:lstStyle>
          <a:p>
            <a:pPr marL="0" indent="0">
              <a:buNone/>
            </a:pPr>
            <a:r>
              <a:rPr lang="en-US" dirty="0" smtClean="0">
                <a:solidFill>
                  <a:schemeClr val="bg1"/>
                </a:solidFill>
              </a:rPr>
              <a:t>Merger events can create `bulges’ which rotate (</a:t>
            </a:r>
            <a:r>
              <a:rPr lang="en-US" dirty="0" err="1" smtClean="0">
                <a:solidFill>
                  <a:schemeClr val="bg1"/>
                </a:solidFill>
              </a:rPr>
              <a:t>Bekki</a:t>
            </a:r>
            <a:r>
              <a:rPr lang="en-US" dirty="0" smtClean="0">
                <a:solidFill>
                  <a:schemeClr val="bg1"/>
                </a:solidFill>
              </a:rPr>
              <a:t> 2010; </a:t>
            </a:r>
            <a:r>
              <a:rPr lang="en-US" dirty="0" err="1" smtClean="0">
                <a:solidFill>
                  <a:schemeClr val="bg1"/>
                </a:solidFill>
              </a:rPr>
              <a:t>Keselman</a:t>
            </a:r>
            <a:r>
              <a:rPr lang="en-US" dirty="0" smtClean="0">
                <a:solidFill>
                  <a:schemeClr val="bg1"/>
                </a:solidFill>
              </a:rPr>
              <a:t> &amp; </a:t>
            </a:r>
            <a:r>
              <a:rPr lang="en-US" dirty="0" err="1" smtClean="0">
                <a:solidFill>
                  <a:schemeClr val="bg1"/>
                </a:solidFill>
              </a:rPr>
              <a:t>Nusser</a:t>
            </a:r>
            <a:r>
              <a:rPr lang="en-US" dirty="0" smtClean="0">
                <a:solidFill>
                  <a:schemeClr val="bg1"/>
                </a:solidFill>
              </a:rPr>
              <a:t> 2012), akin to merger simulations which create rotating </a:t>
            </a:r>
            <a:r>
              <a:rPr lang="en-US" dirty="0" err="1" smtClean="0">
                <a:solidFill>
                  <a:schemeClr val="bg1"/>
                </a:solidFill>
              </a:rPr>
              <a:t>ellipticals</a:t>
            </a:r>
            <a:r>
              <a:rPr lang="en-US" dirty="0" smtClean="0">
                <a:solidFill>
                  <a:schemeClr val="bg1"/>
                </a:solidFill>
              </a:rPr>
              <a:t> (e.g. </a:t>
            </a:r>
            <a:r>
              <a:rPr lang="en-US" dirty="0" err="1" smtClean="0">
                <a:solidFill>
                  <a:schemeClr val="bg1"/>
                </a:solidFill>
              </a:rPr>
              <a:t>Naab</a:t>
            </a:r>
            <a:r>
              <a:rPr lang="en-US" dirty="0" smtClean="0">
                <a:solidFill>
                  <a:schemeClr val="bg1"/>
                </a:solidFill>
              </a:rPr>
              <a:t>, </a:t>
            </a:r>
            <a:r>
              <a:rPr lang="en-US" dirty="0" err="1" smtClean="0">
                <a:solidFill>
                  <a:schemeClr val="bg1"/>
                </a:solidFill>
              </a:rPr>
              <a:t>Burkert</a:t>
            </a:r>
            <a:r>
              <a:rPr lang="en-US" dirty="0" smtClean="0">
                <a:solidFill>
                  <a:schemeClr val="bg1"/>
                </a:solidFill>
              </a:rPr>
              <a:t> &amp; </a:t>
            </a:r>
            <a:r>
              <a:rPr lang="en-US" dirty="0" err="1" smtClean="0">
                <a:solidFill>
                  <a:schemeClr val="bg1"/>
                </a:solidFill>
              </a:rPr>
              <a:t>Hernquist</a:t>
            </a:r>
            <a:r>
              <a:rPr lang="en-US" dirty="0" smtClean="0">
                <a:solidFill>
                  <a:schemeClr val="bg1"/>
                </a:solidFill>
              </a:rPr>
              <a:t> 1999; </a:t>
            </a:r>
            <a:r>
              <a:rPr lang="en-US" dirty="0" err="1" smtClean="0">
                <a:solidFill>
                  <a:schemeClr val="bg1"/>
                </a:solidFill>
              </a:rPr>
              <a:t>Naab</a:t>
            </a:r>
            <a:r>
              <a:rPr lang="en-US" dirty="0" smtClean="0">
                <a:solidFill>
                  <a:schemeClr val="bg1"/>
                </a:solidFill>
              </a:rPr>
              <a:t>, </a:t>
            </a:r>
            <a:r>
              <a:rPr lang="en-US" dirty="0" err="1" smtClean="0">
                <a:solidFill>
                  <a:schemeClr val="bg1"/>
                </a:solidFill>
              </a:rPr>
              <a:t>Khochfar</a:t>
            </a:r>
            <a:r>
              <a:rPr lang="en-US" dirty="0" smtClean="0">
                <a:solidFill>
                  <a:schemeClr val="bg1"/>
                </a:solidFill>
              </a:rPr>
              <a:t> &amp; </a:t>
            </a:r>
            <a:r>
              <a:rPr lang="en-US" dirty="0" err="1" smtClean="0">
                <a:solidFill>
                  <a:schemeClr val="bg1"/>
                </a:solidFill>
              </a:rPr>
              <a:t>Burkert</a:t>
            </a:r>
            <a:r>
              <a:rPr lang="en-US" dirty="0" smtClean="0">
                <a:solidFill>
                  <a:schemeClr val="bg1"/>
                </a:solidFill>
              </a:rPr>
              <a:t> 2006; González-</a:t>
            </a:r>
            <a:r>
              <a:rPr lang="en-US" dirty="0" err="1" smtClean="0">
                <a:solidFill>
                  <a:schemeClr val="bg1"/>
                </a:solidFill>
              </a:rPr>
              <a:t>García</a:t>
            </a:r>
            <a:r>
              <a:rPr lang="en-US" dirty="0" smtClean="0">
                <a:solidFill>
                  <a:schemeClr val="bg1"/>
                </a:solidFill>
              </a:rPr>
              <a:t> et al. 2009; Hoff</a:t>
            </a:r>
            <a:r>
              <a:rPr lang="fr-FR" dirty="0" smtClean="0">
                <a:solidFill>
                  <a:schemeClr val="bg1"/>
                </a:solidFill>
              </a:rPr>
              <a:t>man et al. 2009).</a:t>
            </a:r>
            <a:endParaRPr lang="fr-FR" dirty="0">
              <a:solidFill>
                <a:schemeClr val="bg1"/>
              </a:solidFill>
            </a:endParaRPr>
          </a:p>
        </p:txBody>
      </p:sp>
      <p:pic>
        <p:nvPicPr>
          <p:cNvPr id="2" name="Picture 1" descr="tit.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0376" y="948658"/>
            <a:ext cx="4474067" cy="3190523"/>
          </a:xfrm>
          <a:prstGeom prst="rect">
            <a:avLst/>
          </a:prstGeom>
        </p:spPr>
      </p:pic>
      <p:sp>
        <p:nvSpPr>
          <p:cNvPr id="3" name="TextBox 2"/>
          <p:cNvSpPr txBox="1"/>
          <p:nvPr/>
        </p:nvSpPr>
        <p:spPr>
          <a:xfrm>
            <a:off x="4464060" y="4116501"/>
            <a:ext cx="4699143" cy="400110"/>
          </a:xfrm>
          <a:prstGeom prst="rect">
            <a:avLst/>
          </a:prstGeom>
          <a:noFill/>
        </p:spPr>
        <p:txBody>
          <a:bodyPr wrap="square" rtlCol="0">
            <a:spAutoFit/>
          </a:bodyPr>
          <a:lstStyle/>
          <a:p>
            <a:r>
              <a:rPr lang="en-US" sz="2000" dirty="0" smtClean="0">
                <a:solidFill>
                  <a:schemeClr val="accent1"/>
                </a:solidFill>
              </a:rPr>
              <a:t>Andromeda rotation curve (Pease 1918). </a:t>
            </a:r>
            <a:endParaRPr lang="en-US" sz="2000" dirty="0">
              <a:solidFill>
                <a:schemeClr val="accent1"/>
              </a:solidFill>
            </a:endParaRPr>
          </a:p>
        </p:txBody>
      </p:sp>
    </p:spTree>
    <p:extLst>
      <p:ext uri="{BB962C8B-B14F-4D97-AF65-F5344CB8AC3E}">
        <p14:creationId xmlns:p14="http://schemas.microsoft.com/office/powerpoint/2010/main" val="25132117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umbnai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0"/>
            <a:ext cx="2857500" cy="2028825"/>
          </a:xfrm>
          <a:prstGeom prst="rect">
            <a:avLst/>
          </a:prstGeom>
        </p:spPr>
      </p:pic>
      <p:sp>
        <p:nvSpPr>
          <p:cNvPr id="7" name="Title 1"/>
          <p:cNvSpPr>
            <a:spLocks noGrp="1"/>
          </p:cNvSpPr>
          <p:nvPr>
            <p:ph type="title"/>
          </p:nvPr>
        </p:nvSpPr>
        <p:spPr>
          <a:xfrm>
            <a:off x="0" y="26958"/>
            <a:ext cx="9144000" cy="721497"/>
          </a:xfrm>
        </p:spPr>
        <p:txBody>
          <a:bodyPr>
            <a:normAutofit fontScale="90000"/>
          </a:bodyPr>
          <a:lstStyle/>
          <a:p>
            <a:r>
              <a:rPr lang="en-US" dirty="0" smtClean="0"/>
              <a:t>Rotation. II. </a:t>
            </a:r>
            <a:endParaRPr lang="en-US" dirty="0"/>
          </a:p>
        </p:txBody>
      </p:sp>
      <p:sp>
        <p:nvSpPr>
          <p:cNvPr id="10" name="Content Placeholder 2"/>
          <p:cNvSpPr>
            <a:spLocks noGrp="1"/>
          </p:cNvSpPr>
          <p:nvPr>
            <p:ph idx="1"/>
          </p:nvPr>
        </p:nvSpPr>
        <p:spPr>
          <a:xfrm>
            <a:off x="265044" y="2028825"/>
            <a:ext cx="8568534" cy="4343470"/>
          </a:xfrm>
        </p:spPr>
        <p:txBody>
          <a:bodyPr>
            <a:normAutofit fontScale="92500" lnSpcReduction="20000"/>
          </a:bodyPr>
          <a:lstStyle/>
          <a:p>
            <a:r>
              <a:rPr lang="en-US" dirty="0" smtClean="0">
                <a:effectLst/>
              </a:rPr>
              <a:t>Classical bulges can be spun up by a bar (</a:t>
            </a:r>
            <a:r>
              <a:rPr lang="en-US" dirty="0" err="1" smtClean="0">
                <a:effectLst/>
              </a:rPr>
              <a:t>Saha</a:t>
            </a:r>
            <a:r>
              <a:rPr lang="en-US" dirty="0" smtClean="0">
                <a:effectLst/>
              </a:rPr>
              <a:t> et al. 2012).</a:t>
            </a:r>
          </a:p>
          <a:p>
            <a:r>
              <a:rPr lang="en-US" dirty="0" smtClean="0">
                <a:effectLst/>
              </a:rPr>
              <a:t>Bar dynamics may give the illusion of rotation in classical bulges (</a:t>
            </a:r>
            <a:r>
              <a:rPr lang="en-US" dirty="0" err="1" smtClean="0">
                <a:effectLst/>
              </a:rPr>
              <a:t>Babusiaux</a:t>
            </a:r>
            <a:r>
              <a:rPr lang="en-US" dirty="0" smtClean="0">
                <a:effectLst/>
              </a:rPr>
              <a:t> et al. 2010).</a:t>
            </a:r>
          </a:p>
          <a:p>
            <a:r>
              <a:rPr lang="en-US" dirty="0" smtClean="0">
                <a:effectLst/>
              </a:rPr>
              <a:t>Williams et al. (2010): </a:t>
            </a:r>
            <a:r>
              <a:rPr lang="en-US" dirty="0"/>
              <a:t> </a:t>
            </a:r>
            <a:r>
              <a:rPr lang="en-US" dirty="0" smtClean="0">
                <a:effectLst/>
              </a:rPr>
              <a:t>boxy bulges, (previously) thought to be bars seen in projection (</a:t>
            </a:r>
            <a:r>
              <a:rPr lang="en-US" dirty="0" err="1" smtClean="0">
                <a:effectLst/>
              </a:rPr>
              <a:t>Combes</a:t>
            </a:r>
            <a:r>
              <a:rPr lang="en-US" dirty="0" smtClean="0">
                <a:effectLst/>
              </a:rPr>
              <a:t> &amp; Sanders 1981), do not all display cylindrical rotation and can have stellar populations different to their disc.</a:t>
            </a:r>
          </a:p>
          <a:p>
            <a:r>
              <a:rPr lang="en-US" dirty="0" err="1" smtClean="0">
                <a:effectLst/>
              </a:rPr>
              <a:t>Qu</a:t>
            </a:r>
            <a:r>
              <a:rPr lang="en-US" dirty="0" smtClean="0">
                <a:effectLst/>
              </a:rPr>
              <a:t> et al. (2011) report on how the rotational delay between old and young stars in the disc of our Galaxy may be a signature of a minor merger event.</a:t>
            </a:r>
          </a:p>
          <a:p>
            <a:pPr marL="0" indent="0">
              <a:buNone/>
            </a:pPr>
            <a:r>
              <a:rPr lang="en-US" dirty="0" smtClean="0">
                <a:effectLst/>
              </a:rPr>
              <a:t>	Rotation </a:t>
            </a:r>
            <a:r>
              <a:rPr lang="en-US" dirty="0">
                <a:effectLst/>
              </a:rPr>
              <a:t>is not a definitive sign of “bulges” built via secular disc processes.</a:t>
            </a:r>
          </a:p>
          <a:p>
            <a:pPr marL="0" indent="0">
              <a:buNone/>
            </a:pPr>
            <a:endParaRPr lang="en-US" dirty="0" smtClean="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25</a:t>
            </a:fld>
            <a:endParaRPr lang="en-US"/>
          </a:p>
        </p:txBody>
      </p:sp>
      <p:cxnSp>
        <p:nvCxnSpPr>
          <p:cNvPr id="8" name="Straight Arrow Connector 7"/>
          <p:cNvCxnSpPr/>
          <p:nvPr/>
        </p:nvCxnSpPr>
        <p:spPr>
          <a:xfrm>
            <a:off x="755090" y="5892588"/>
            <a:ext cx="3179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90148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6958"/>
            <a:ext cx="9144000" cy="721497"/>
          </a:xfrm>
        </p:spPr>
        <p:txBody>
          <a:bodyPr>
            <a:normAutofit fontScale="90000"/>
          </a:bodyPr>
          <a:lstStyle/>
          <a:p>
            <a:r>
              <a:rPr lang="en-US" dirty="0" smtClean="0"/>
              <a:t>Ages. I. </a:t>
            </a:r>
            <a:r>
              <a:rPr lang="en-US" dirty="0" err="1" smtClean="0"/>
              <a:t>Colour</a:t>
            </a:r>
            <a:endParaRPr lang="en-US" dirty="0"/>
          </a:p>
        </p:txBody>
      </p:sp>
      <p:sp>
        <p:nvSpPr>
          <p:cNvPr id="10" name="Content Placeholder 2"/>
          <p:cNvSpPr>
            <a:spLocks noGrp="1"/>
          </p:cNvSpPr>
          <p:nvPr>
            <p:ph idx="1"/>
          </p:nvPr>
        </p:nvSpPr>
        <p:spPr>
          <a:xfrm>
            <a:off x="487604" y="1111342"/>
            <a:ext cx="8062481" cy="5260953"/>
          </a:xfrm>
        </p:spPr>
        <p:txBody>
          <a:bodyPr>
            <a:normAutofit fontScale="92500" lnSpcReduction="10000"/>
          </a:bodyPr>
          <a:lstStyle/>
          <a:p>
            <a:pPr marL="0" indent="0">
              <a:buNone/>
            </a:pPr>
            <a:r>
              <a:rPr lang="en-US" sz="2600" dirty="0">
                <a:solidFill>
                  <a:schemeClr val="tx1"/>
                </a:solidFill>
                <a:effectLst/>
              </a:rPr>
              <a:t>From optical/near-IR </a:t>
            </a:r>
            <a:r>
              <a:rPr lang="en-US" sz="2600" dirty="0" err="1">
                <a:solidFill>
                  <a:schemeClr val="tx1"/>
                </a:solidFill>
                <a:effectLst/>
              </a:rPr>
              <a:t>colours</a:t>
            </a:r>
            <a:r>
              <a:rPr lang="en-US" sz="2600" dirty="0">
                <a:solidFill>
                  <a:schemeClr val="tx1"/>
                </a:solidFill>
                <a:effectLst/>
              </a:rPr>
              <a:t>, </a:t>
            </a:r>
            <a:endParaRPr lang="en-US" sz="2600" dirty="0" smtClean="0">
              <a:solidFill>
                <a:schemeClr val="tx1"/>
              </a:solidFill>
              <a:effectLst/>
            </a:endParaRPr>
          </a:p>
          <a:p>
            <a:r>
              <a:rPr lang="en-US" dirty="0" err="1" smtClean="0">
                <a:effectLst/>
              </a:rPr>
              <a:t>Peletier</a:t>
            </a:r>
            <a:r>
              <a:rPr lang="en-US" dirty="0" smtClean="0">
                <a:effectLst/>
              </a:rPr>
              <a:t> </a:t>
            </a:r>
            <a:r>
              <a:rPr lang="en-US" dirty="0">
                <a:effectLst/>
              </a:rPr>
              <a:t>et al. (1999) </a:t>
            </a:r>
            <a:r>
              <a:rPr lang="en-US" dirty="0" smtClean="0">
                <a:effectLst/>
              </a:rPr>
              <a:t>concluded (after avoiding dusty regions) </a:t>
            </a:r>
            <a:r>
              <a:rPr lang="en-US" dirty="0">
                <a:effectLst/>
              </a:rPr>
              <a:t>that the bulges of S0-Sb galaxies are old and cannot have formed from secular evolution more recently than z = 3.</a:t>
            </a:r>
          </a:p>
          <a:p>
            <a:r>
              <a:rPr lang="en-US" dirty="0" err="1" smtClean="0">
                <a:effectLst/>
              </a:rPr>
              <a:t>Bothun</a:t>
            </a:r>
            <a:r>
              <a:rPr lang="en-US" dirty="0" smtClean="0">
                <a:effectLst/>
              </a:rPr>
              <a:t> &amp; Gregg (1990) had previously argued that bulges in S0 galaxies are typically 5 </a:t>
            </a:r>
            <a:r>
              <a:rPr lang="en-US" dirty="0" err="1" smtClean="0">
                <a:effectLst/>
              </a:rPr>
              <a:t>Gyr</a:t>
            </a:r>
            <a:r>
              <a:rPr lang="en-US" dirty="0" smtClean="0">
                <a:effectLst/>
              </a:rPr>
              <a:t> older than their discs.</a:t>
            </a:r>
          </a:p>
          <a:p>
            <a:r>
              <a:rPr lang="en-US" dirty="0" smtClean="0">
                <a:effectLst/>
              </a:rPr>
              <a:t>Bell &amp; de Jong (2000) reported that bulges tend to be older and more metal rich than discs in all galaxy types, and </a:t>
            </a:r>
            <a:r>
              <a:rPr lang="en-US" dirty="0" err="1" smtClean="0">
                <a:effectLst/>
              </a:rPr>
              <a:t>Carollo</a:t>
            </a:r>
            <a:r>
              <a:rPr lang="en-US" dirty="0" smtClean="0">
                <a:effectLst/>
              </a:rPr>
              <a:t> et al. (2007) found that roughly half of their late-type spirals had old bulges.</a:t>
            </a:r>
          </a:p>
          <a:p>
            <a:r>
              <a:rPr lang="en-US" dirty="0" smtClean="0">
                <a:effectLst/>
              </a:rPr>
              <a:t> </a:t>
            </a:r>
            <a:r>
              <a:rPr lang="en-US" dirty="0" err="1" smtClean="0">
                <a:effectLst/>
              </a:rPr>
              <a:t>Gadotti</a:t>
            </a:r>
            <a:r>
              <a:rPr lang="en-US" dirty="0" smtClean="0">
                <a:effectLst/>
              </a:rPr>
              <a:t> &amp; dos </a:t>
            </a:r>
            <a:r>
              <a:rPr lang="en-US" dirty="0" err="1" smtClean="0">
                <a:effectLst/>
              </a:rPr>
              <a:t>Anjos</a:t>
            </a:r>
            <a:r>
              <a:rPr lang="en-US" dirty="0" smtClean="0">
                <a:effectLst/>
              </a:rPr>
              <a:t> (2001) found that ≈ 60% of </a:t>
            </a:r>
            <a:r>
              <a:rPr lang="en-US" dirty="0" err="1" smtClean="0">
                <a:effectLst/>
              </a:rPr>
              <a:t>Sbc</a:t>
            </a:r>
            <a:r>
              <a:rPr lang="en-US" dirty="0" smtClean="0">
                <a:effectLst/>
              </a:rPr>
              <a:t> galaxies have bulge </a:t>
            </a:r>
            <a:r>
              <a:rPr lang="en-US" dirty="0" err="1" smtClean="0">
                <a:effectLst/>
              </a:rPr>
              <a:t>colours</a:t>
            </a:r>
            <a:r>
              <a:rPr lang="en-US" dirty="0" smtClean="0">
                <a:effectLst/>
              </a:rPr>
              <a:t> which are redder than their discs.        [The average </a:t>
            </a:r>
            <a:r>
              <a:rPr lang="en-US" dirty="0" err="1" smtClean="0">
                <a:effectLst/>
              </a:rPr>
              <a:t>Sbc</a:t>
            </a:r>
            <a:r>
              <a:rPr lang="en-US" dirty="0" smtClean="0">
                <a:effectLst/>
              </a:rPr>
              <a:t> spiral has n &lt; 2, Graham &amp; Worley 2008.]</a:t>
            </a:r>
            <a:endParaRPr lang="en-US" dirty="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26</a:t>
            </a:fld>
            <a:endParaRPr lang="en-US"/>
          </a:p>
        </p:txBody>
      </p:sp>
    </p:spTree>
    <p:extLst>
      <p:ext uri="{BB962C8B-B14F-4D97-AF65-F5344CB8AC3E}">
        <p14:creationId xmlns:p14="http://schemas.microsoft.com/office/powerpoint/2010/main" val="10244777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6958"/>
            <a:ext cx="9144000" cy="721497"/>
          </a:xfrm>
        </p:spPr>
        <p:txBody>
          <a:bodyPr>
            <a:normAutofit fontScale="90000"/>
          </a:bodyPr>
          <a:lstStyle/>
          <a:p>
            <a:r>
              <a:rPr lang="en-US" dirty="0" smtClean="0"/>
              <a:t>Ages. II. Spectra</a:t>
            </a:r>
            <a:endParaRPr lang="en-US" dirty="0"/>
          </a:p>
        </p:txBody>
      </p:sp>
      <p:sp>
        <p:nvSpPr>
          <p:cNvPr id="10" name="Content Placeholder 2"/>
          <p:cNvSpPr>
            <a:spLocks noGrp="1"/>
          </p:cNvSpPr>
          <p:nvPr>
            <p:ph idx="1"/>
          </p:nvPr>
        </p:nvSpPr>
        <p:spPr>
          <a:xfrm>
            <a:off x="181434" y="1746395"/>
            <a:ext cx="8640804" cy="4761983"/>
          </a:xfrm>
        </p:spPr>
        <p:txBody>
          <a:bodyPr>
            <a:normAutofit fontScale="92500" lnSpcReduction="20000"/>
          </a:bodyPr>
          <a:lstStyle/>
          <a:p>
            <a:r>
              <a:rPr lang="en-US" dirty="0" err="1" smtClean="0">
                <a:effectLst/>
              </a:rPr>
              <a:t>Goudfrooij</a:t>
            </a:r>
            <a:r>
              <a:rPr lang="en-US" dirty="0">
                <a:effectLst/>
              </a:rPr>
              <a:t>, Gorgas &amp; </a:t>
            </a:r>
            <a:r>
              <a:rPr lang="en-US" dirty="0" err="1">
                <a:effectLst/>
              </a:rPr>
              <a:t>Jablonka</a:t>
            </a:r>
            <a:r>
              <a:rPr lang="en-US" dirty="0">
                <a:effectLst/>
              </a:rPr>
              <a:t> </a:t>
            </a:r>
            <a:r>
              <a:rPr lang="en-US" dirty="0" smtClean="0">
                <a:effectLst/>
              </a:rPr>
              <a:t>(1999) reported </a:t>
            </a:r>
            <a:r>
              <a:rPr lang="en-US" dirty="0">
                <a:effectLst/>
              </a:rPr>
              <a:t>that bulges </a:t>
            </a:r>
            <a:r>
              <a:rPr lang="en-US" dirty="0" smtClean="0">
                <a:effectLst/>
              </a:rPr>
              <a:t>in their sample of edge-on spiral galaxies are old (like in </a:t>
            </a:r>
            <a:r>
              <a:rPr lang="en-US" dirty="0" err="1" smtClean="0">
                <a:effectLst/>
              </a:rPr>
              <a:t>Es</a:t>
            </a:r>
            <a:r>
              <a:rPr lang="en-US" dirty="0" smtClean="0">
                <a:effectLst/>
              </a:rPr>
              <a:t>), and have super-solar </a:t>
            </a:r>
            <a:r>
              <a:rPr lang="en-US" dirty="0" smtClean="0">
                <a:effectLst/>
                <a:latin typeface="Symbol"/>
              </a:rPr>
              <a:t>a</a:t>
            </a:r>
            <a:r>
              <a:rPr lang="en-US" dirty="0" smtClean="0">
                <a:effectLst/>
              </a:rPr>
              <a:t>/Fe ratios similar to those of giant </a:t>
            </a:r>
            <a:r>
              <a:rPr lang="en-US" dirty="0" err="1" smtClean="0">
                <a:effectLst/>
              </a:rPr>
              <a:t>Es</a:t>
            </a:r>
            <a:r>
              <a:rPr lang="en-US" dirty="0" smtClean="0">
                <a:effectLst/>
              </a:rPr>
              <a:t>.  They concluded that their observations favor the `</a:t>
            </a:r>
            <a:r>
              <a:rPr lang="en-US" dirty="0">
                <a:effectLst/>
              </a:rPr>
              <a:t>dissipative collapse' model </a:t>
            </a:r>
            <a:r>
              <a:rPr lang="en-US" dirty="0" smtClean="0">
                <a:effectLst/>
              </a:rPr>
              <a:t>rather than </a:t>
            </a:r>
            <a:r>
              <a:rPr lang="en-US" dirty="0">
                <a:effectLst/>
              </a:rPr>
              <a:t>the `secular evolution' model. </a:t>
            </a:r>
            <a:endParaRPr lang="en-US" dirty="0" smtClean="0">
              <a:effectLst/>
            </a:endParaRPr>
          </a:p>
          <a:p>
            <a:r>
              <a:rPr lang="en-US" dirty="0" smtClean="0">
                <a:effectLst/>
              </a:rPr>
              <a:t>Thomas &amp; Davies (2006) concluded, from their line strength analysis, that secular evolution is not a dominant mechanism for </a:t>
            </a:r>
            <a:r>
              <a:rPr lang="en-US" dirty="0" err="1" smtClean="0">
                <a:effectLst/>
              </a:rPr>
              <a:t>Sbc</a:t>
            </a:r>
            <a:r>
              <a:rPr lang="en-US" dirty="0" smtClean="0">
                <a:effectLst/>
              </a:rPr>
              <a:t> and earlier type spirals.</a:t>
            </a:r>
          </a:p>
          <a:p>
            <a:r>
              <a:rPr lang="en-US" dirty="0" smtClean="0">
                <a:effectLst/>
              </a:rPr>
              <a:t>Rosa Gonzales-Delgado reported S0-Sc bulges are old.</a:t>
            </a:r>
          </a:p>
          <a:p>
            <a:r>
              <a:rPr lang="en-US" dirty="0" smtClean="0">
                <a:effectLst/>
              </a:rPr>
              <a:t>MacArthur, González &amp;  </a:t>
            </a:r>
            <a:r>
              <a:rPr lang="en-US" dirty="0" err="1" smtClean="0">
                <a:effectLst/>
              </a:rPr>
              <a:t>Courteau</a:t>
            </a:r>
            <a:r>
              <a:rPr lang="en-US" dirty="0" smtClean="0">
                <a:effectLst/>
              </a:rPr>
              <a:t> (2009) revealed that most bulges in all spiral types have old mass-weighted ages, with &lt;25% “by mass” of the stars being young.</a:t>
            </a:r>
            <a:endParaRPr lang="en-US" dirty="0">
              <a:effectLst/>
            </a:endParaRPr>
          </a:p>
          <a:p>
            <a:pPr marL="0" indent="0">
              <a:buNone/>
            </a:pPr>
            <a:r>
              <a:rPr lang="en-US" dirty="0">
                <a:effectLst/>
              </a:rPr>
              <a:t> </a:t>
            </a: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27</a:t>
            </a:fld>
            <a:endParaRPr lang="en-US"/>
          </a:p>
        </p:txBody>
      </p:sp>
    </p:spTree>
    <p:extLst>
      <p:ext uri="{BB962C8B-B14F-4D97-AF65-F5344CB8AC3E}">
        <p14:creationId xmlns:p14="http://schemas.microsoft.com/office/powerpoint/2010/main" val="12428395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Alister Graham - ESO, Santiago</a:t>
            </a:r>
            <a:endParaRPr lang="en-US" sz="1200">
              <a:solidFill>
                <a:srgbClr val="898989"/>
              </a:solidFill>
              <a:latin typeface="Calibri" charset="0"/>
            </a:endParaRPr>
          </a:p>
        </p:txBody>
      </p:sp>
      <p:sp>
        <p:nvSpPr>
          <p:cNvPr id="194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095C2F-BC52-1248-BDFD-F686BB9951E4}" type="slidenum">
              <a:rPr lang="en-US" sz="1200">
                <a:solidFill>
                  <a:srgbClr val="898989"/>
                </a:solidFill>
                <a:latin typeface="Calibri" charset="0"/>
              </a:rPr>
              <a:pPr eaLnBrk="1" hangingPunct="1"/>
              <a:t>28</a:t>
            </a:fld>
            <a:endParaRPr lang="en-US" sz="1200">
              <a:solidFill>
                <a:srgbClr val="898989"/>
              </a:solidFill>
              <a:latin typeface="Calibri" charset="0"/>
            </a:endParaRPr>
          </a:p>
        </p:txBody>
      </p:sp>
      <p:pic>
        <p:nvPicPr>
          <p:cNvPr id="19461" name="Picture 6" descr="Sersic.gif"/>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2424113"/>
            <a:ext cx="6737350" cy="946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7"/>
          <p:cNvSpPr txBox="1">
            <a:spLocks noChangeArrowheads="1"/>
          </p:cNvSpPr>
          <p:nvPr/>
        </p:nvSpPr>
        <p:spPr bwMode="auto">
          <a:xfrm>
            <a:off x="6553200" y="1860151"/>
            <a:ext cx="25908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dirty="0" err="1">
                <a:solidFill>
                  <a:schemeClr val="bg1"/>
                </a:solidFill>
              </a:rPr>
              <a:t>Sérsic</a:t>
            </a:r>
            <a:r>
              <a:rPr lang="en-US" dirty="0">
                <a:solidFill>
                  <a:schemeClr val="bg1"/>
                </a:solidFill>
              </a:rPr>
              <a:t> (</a:t>
            </a:r>
            <a:r>
              <a:rPr lang="en-US" dirty="0" smtClean="0">
                <a:solidFill>
                  <a:schemeClr val="bg1"/>
                </a:solidFill>
              </a:rPr>
              <a:t>1963, ‘68</a:t>
            </a:r>
            <a:r>
              <a:rPr lang="en-US" dirty="0">
                <a:solidFill>
                  <a:schemeClr val="bg1"/>
                </a:solidFill>
              </a:rPr>
              <a:t>) </a:t>
            </a:r>
            <a:r>
              <a:rPr lang="en-US" dirty="0" smtClean="0">
                <a:solidFill>
                  <a:schemeClr val="bg1"/>
                </a:solidFill>
              </a:rPr>
              <a:t>   	R</a:t>
            </a:r>
            <a:r>
              <a:rPr lang="en-US" baseline="30000" dirty="0" smtClean="0">
                <a:solidFill>
                  <a:schemeClr val="bg1"/>
                </a:solidFill>
              </a:rPr>
              <a:t>1</a:t>
            </a:r>
            <a:r>
              <a:rPr lang="en-US" baseline="30000" dirty="0">
                <a:solidFill>
                  <a:schemeClr val="bg1"/>
                </a:solidFill>
              </a:rPr>
              <a:t>/n </a:t>
            </a:r>
            <a:r>
              <a:rPr lang="en-US" dirty="0">
                <a:solidFill>
                  <a:schemeClr val="bg1"/>
                </a:solidFill>
              </a:rPr>
              <a:t>profiles.</a:t>
            </a:r>
          </a:p>
        </p:txBody>
      </p:sp>
      <p:sp>
        <p:nvSpPr>
          <p:cNvPr id="19463" name="TextBox 8"/>
          <p:cNvSpPr txBox="1">
            <a:spLocks noChangeArrowheads="1"/>
          </p:cNvSpPr>
          <p:nvPr/>
        </p:nvSpPr>
        <p:spPr bwMode="auto">
          <a:xfrm>
            <a:off x="6778554" y="5051844"/>
            <a:ext cx="271303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dirty="0" smtClean="0">
                <a:solidFill>
                  <a:srgbClr val="FFFFFF"/>
                </a:solidFill>
              </a:rPr>
              <a:t>Model reviewed in </a:t>
            </a:r>
          </a:p>
          <a:p>
            <a:pPr eaLnBrk="1" hangingPunct="1"/>
            <a:r>
              <a:rPr lang="en-US" sz="1800" dirty="0" smtClean="0">
                <a:solidFill>
                  <a:srgbClr val="FFFFFF"/>
                </a:solidFill>
              </a:rPr>
              <a:t>(</a:t>
            </a:r>
            <a:r>
              <a:rPr lang="en-US" sz="2000" dirty="0">
                <a:solidFill>
                  <a:srgbClr val="FFFFFF"/>
                </a:solidFill>
              </a:rPr>
              <a:t>Graham &amp; Driver</a:t>
            </a:r>
            <a:r>
              <a:rPr lang="en-US" sz="1800" dirty="0">
                <a:solidFill>
                  <a:srgbClr val="FFFFFF"/>
                </a:solidFill>
              </a:rPr>
              <a:t> </a:t>
            </a:r>
            <a:endParaRPr lang="en-US" sz="1800" dirty="0" smtClean="0">
              <a:solidFill>
                <a:srgbClr val="FFFFFF"/>
              </a:solidFill>
            </a:endParaRPr>
          </a:p>
          <a:p>
            <a:pPr eaLnBrk="1" hangingPunct="1"/>
            <a:r>
              <a:rPr lang="en-US" sz="1800" dirty="0" smtClean="0">
                <a:solidFill>
                  <a:srgbClr val="FFFFFF"/>
                </a:solidFill>
              </a:rPr>
              <a:t>2005</a:t>
            </a:r>
            <a:r>
              <a:rPr lang="en-US" sz="1800" dirty="0">
                <a:solidFill>
                  <a:srgbClr val="FFFFFF"/>
                </a:solidFill>
              </a:rPr>
              <a:t>, PASA, 22, 118)</a:t>
            </a:r>
          </a:p>
          <a:p>
            <a:pPr eaLnBrk="1" hangingPunct="1"/>
            <a:endParaRPr lang="en-US" sz="1800" dirty="0"/>
          </a:p>
        </p:txBody>
      </p:sp>
      <p:sp>
        <p:nvSpPr>
          <p:cNvPr id="19464" name="TextBox 7"/>
          <p:cNvSpPr txBox="1">
            <a:spLocks noChangeArrowheads="1"/>
          </p:cNvSpPr>
          <p:nvPr/>
        </p:nvSpPr>
        <p:spPr bwMode="auto">
          <a:xfrm>
            <a:off x="914400" y="2424113"/>
            <a:ext cx="5592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           1         2        3         4         5        6         7</a:t>
            </a:r>
          </a:p>
        </p:txBody>
      </p:sp>
      <p:sp>
        <p:nvSpPr>
          <p:cNvPr id="19465" name="TextBox 8"/>
          <p:cNvSpPr txBox="1">
            <a:spLocks noChangeArrowheads="1"/>
          </p:cNvSpPr>
          <p:nvPr/>
        </p:nvSpPr>
        <p:spPr bwMode="auto">
          <a:xfrm>
            <a:off x="1470028" y="1837267"/>
            <a:ext cx="936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chemeClr val="bg1"/>
                </a:solidFill>
              </a:rPr>
              <a:t>R/R</a:t>
            </a:r>
            <a:r>
              <a:rPr lang="en-US" sz="2800" baseline="-25000" dirty="0">
                <a:solidFill>
                  <a:schemeClr val="bg1"/>
                </a:solidFill>
              </a:rPr>
              <a:t>e</a:t>
            </a:r>
          </a:p>
        </p:txBody>
      </p:sp>
      <p:sp>
        <p:nvSpPr>
          <p:cNvPr id="12" name="Title 1"/>
          <p:cNvSpPr>
            <a:spLocks noGrp="1"/>
          </p:cNvSpPr>
          <p:nvPr>
            <p:ph type="title"/>
          </p:nvPr>
        </p:nvSpPr>
        <p:spPr>
          <a:xfrm>
            <a:off x="443753" y="235265"/>
            <a:ext cx="7971377" cy="868362"/>
          </a:xfrm>
        </p:spPr>
        <p:txBody>
          <a:bodyPr>
            <a:normAutofit/>
          </a:bodyPr>
          <a:lstStyle/>
          <a:p>
            <a:r>
              <a:rPr lang="en-US" dirty="0" smtClean="0"/>
              <a:t>Bulge scaling relations.  I.</a:t>
            </a:r>
            <a:endParaRPr lang="en-US" dirty="0"/>
          </a:p>
        </p:txBody>
      </p:sp>
      <p:sp>
        <p:nvSpPr>
          <p:cNvPr id="6" name="Right Arrow 5"/>
          <p:cNvSpPr/>
          <p:nvPr/>
        </p:nvSpPr>
        <p:spPr>
          <a:xfrm>
            <a:off x="2459754" y="1990892"/>
            <a:ext cx="1601702" cy="240281"/>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Notched Right Arrow 6"/>
          <p:cNvSpPr/>
          <p:nvPr/>
        </p:nvSpPr>
        <p:spPr>
          <a:xfrm rot="8937584">
            <a:off x="1939106" y="4336488"/>
            <a:ext cx="738032" cy="286048"/>
          </a:xfrm>
          <a:prstGeom prst="notchedRightArrow">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ame 7"/>
          <p:cNvSpPr/>
          <p:nvPr/>
        </p:nvSpPr>
        <p:spPr>
          <a:xfrm>
            <a:off x="1649339" y="4659840"/>
            <a:ext cx="272705" cy="271627"/>
          </a:xfrm>
          <a:prstGeom prst="frame">
            <a:avLst/>
          </a:prstGeom>
          <a:solidFill>
            <a:srgbClr val="F835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99537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00730" cy="1371600"/>
          </a:xfrm>
        </p:spPr>
        <p:txBody>
          <a:bodyPr>
            <a:normAutofit fontScale="90000"/>
          </a:bodyPr>
          <a:lstStyle/>
          <a:p>
            <a:r>
              <a:rPr lang="en-US" dirty="0" smtClean="0"/>
              <a:t>Part 1</a:t>
            </a:r>
            <a:br>
              <a:rPr lang="en-US" dirty="0" smtClean="0"/>
            </a:br>
            <a:r>
              <a:rPr lang="en-US" dirty="0" smtClean="0"/>
              <a:t>Bulge Light Profiles. I.</a:t>
            </a:r>
            <a:endParaRPr lang="en-US" dirty="0"/>
          </a:p>
        </p:txBody>
      </p:sp>
      <p:sp>
        <p:nvSpPr>
          <p:cNvPr id="3" name="Content Placeholder 2"/>
          <p:cNvSpPr>
            <a:spLocks noGrp="1"/>
          </p:cNvSpPr>
          <p:nvPr>
            <p:ph idx="1"/>
          </p:nvPr>
        </p:nvSpPr>
        <p:spPr>
          <a:xfrm>
            <a:off x="215810" y="5328706"/>
            <a:ext cx="9029593" cy="847660"/>
          </a:xfrm>
        </p:spPr>
        <p:txBody>
          <a:bodyPr>
            <a:noAutofit/>
          </a:bodyPr>
          <a:lstStyle/>
          <a:p>
            <a:r>
              <a:rPr lang="en-US" sz="2000" dirty="0" err="1" smtClean="0">
                <a:effectLst/>
              </a:rPr>
              <a:t>Andredakis</a:t>
            </a:r>
            <a:r>
              <a:rPr lang="en-US" sz="2000" dirty="0" smtClean="0">
                <a:effectLst/>
              </a:rPr>
              <a:t>, </a:t>
            </a:r>
            <a:r>
              <a:rPr lang="en-US" sz="2000" dirty="0" err="1" smtClean="0">
                <a:effectLst/>
              </a:rPr>
              <a:t>Peletier</a:t>
            </a:r>
            <a:r>
              <a:rPr lang="en-US" sz="2000" dirty="0" smtClean="0">
                <a:effectLst/>
              </a:rPr>
              <a:t> &amp; </a:t>
            </a:r>
            <a:r>
              <a:rPr lang="en-US" sz="2000" dirty="0" err="1" smtClean="0">
                <a:effectLst/>
              </a:rPr>
              <a:t>Balcells</a:t>
            </a:r>
            <a:r>
              <a:rPr lang="en-US" sz="2000" dirty="0" smtClean="0">
                <a:effectLst/>
              </a:rPr>
              <a:t> (1995) –  Bulge </a:t>
            </a:r>
            <a:r>
              <a:rPr lang="en-US" sz="2000" dirty="0" err="1" smtClean="0">
                <a:effectLst/>
              </a:rPr>
              <a:t>Sérsic</a:t>
            </a:r>
            <a:r>
              <a:rPr lang="en-US" sz="2000" dirty="0" smtClean="0">
                <a:effectLst/>
              </a:rPr>
              <a:t> (1963, 1968) indices correlate with </a:t>
            </a:r>
            <a:r>
              <a:rPr lang="en-US" sz="2000" dirty="0">
                <a:effectLst/>
              </a:rPr>
              <a:t>bulge </a:t>
            </a:r>
            <a:r>
              <a:rPr lang="en-US" sz="2000" dirty="0" smtClean="0">
                <a:effectLst/>
              </a:rPr>
              <a:t>mass, following work with </a:t>
            </a:r>
            <a:r>
              <a:rPr lang="en-US" sz="2000" dirty="0" err="1" smtClean="0">
                <a:effectLst/>
              </a:rPr>
              <a:t>Es</a:t>
            </a:r>
            <a:r>
              <a:rPr lang="en-US" sz="2000" dirty="0" smtClean="0">
                <a:effectLst/>
              </a:rPr>
              <a:t> by </a:t>
            </a:r>
            <a:r>
              <a:rPr lang="en-US" sz="2000" dirty="0" err="1" smtClean="0">
                <a:effectLst/>
              </a:rPr>
              <a:t>Caon</a:t>
            </a:r>
            <a:r>
              <a:rPr lang="en-US" sz="2000" dirty="0" smtClean="0">
                <a:effectLst/>
              </a:rPr>
              <a:t> et al. (1993).</a:t>
            </a:r>
            <a:endParaRPr lang="en-US" sz="2000" dirty="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2</a:t>
            </a:fld>
            <a:endParaRPr lang="en-US"/>
          </a:p>
        </p:txBody>
      </p:sp>
      <p:sp>
        <p:nvSpPr>
          <p:cNvPr id="7" name="Content Placeholder 2"/>
          <p:cNvSpPr txBox="1">
            <a:spLocks/>
          </p:cNvSpPr>
          <p:nvPr/>
        </p:nvSpPr>
        <p:spPr>
          <a:xfrm>
            <a:off x="215810" y="2693720"/>
            <a:ext cx="9029593" cy="773595"/>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US" sz="2000" dirty="0" smtClean="0">
                <a:effectLst/>
              </a:rPr>
              <a:t>Exponential model provides better fits for some bulges than the R </a:t>
            </a:r>
            <a:r>
              <a:rPr lang="en-US" sz="2000" baseline="30000" dirty="0" smtClean="0">
                <a:effectLst/>
              </a:rPr>
              <a:t>1/4</a:t>
            </a:r>
            <a:r>
              <a:rPr lang="en-US" sz="2000" dirty="0" smtClean="0">
                <a:effectLst/>
              </a:rPr>
              <a:t> </a:t>
            </a:r>
            <a:r>
              <a:rPr lang="en-US" sz="2000" u="dbl" dirty="0" smtClean="0">
                <a:solidFill>
                  <a:schemeClr val="accent1"/>
                </a:solidFill>
                <a:effectLst/>
              </a:rPr>
              <a:t>law</a:t>
            </a:r>
          </a:p>
          <a:p>
            <a:pPr marL="0" indent="0">
              <a:spcBef>
                <a:spcPts val="0"/>
              </a:spcBef>
              <a:buFont typeface="Wingdings 2" pitchFamily="18" charset="2"/>
              <a:buNone/>
            </a:pPr>
            <a:r>
              <a:rPr lang="en-US" sz="2000" dirty="0" smtClean="0">
                <a:effectLst/>
              </a:rPr>
              <a:t>     (van </a:t>
            </a:r>
            <a:r>
              <a:rPr lang="en-US" sz="2000" dirty="0" err="1" smtClean="0">
                <a:effectLst/>
              </a:rPr>
              <a:t>Houten</a:t>
            </a:r>
            <a:r>
              <a:rPr lang="en-US" sz="2000" dirty="0" smtClean="0">
                <a:effectLst/>
              </a:rPr>
              <a:t> 1961; </a:t>
            </a:r>
            <a:r>
              <a:rPr lang="en-US" sz="2000" dirty="0" err="1" smtClean="0">
                <a:effectLst/>
              </a:rPr>
              <a:t>Liller</a:t>
            </a:r>
            <a:r>
              <a:rPr lang="en-US" sz="2000" dirty="0" smtClean="0">
                <a:effectLst/>
              </a:rPr>
              <a:t> 1966; Frankston &amp; </a:t>
            </a:r>
            <a:r>
              <a:rPr lang="en-US" sz="2000" dirty="0" err="1" smtClean="0">
                <a:effectLst/>
              </a:rPr>
              <a:t>Schild</a:t>
            </a:r>
            <a:r>
              <a:rPr lang="en-US" sz="2000" dirty="0" smtClean="0">
                <a:effectLst/>
              </a:rPr>
              <a:t> 1976; </a:t>
            </a:r>
            <a:r>
              <a:rPr lang="en-US" sz="2000" dirty="0" err="1" smtClean="0">
                <a:effectLst/>
              </a:rPr>
              <a:t>Spinrad</a:t>
            </a:r>
            <a:r>
              <a:rPr lang="en-US" sz="2000" dirty="0" smtClean="0">
                <a:effectLst/>
              </a:rPr>
              <a:t> et al. 1978).</a:t>
            </a:r>
          </a:p>
        </p:txBody>
      </p:sp>
      <p:sp>
        <p:nvSpPr>
          <p:cNvPr id="8" name="Content Placeholder 2"/>
          <p:cNvSpPr txBox="1">
            <a:spLocks/>
          </p:cNvSpPr>
          <p:nvPr/>
        </p:nvSpPr>
        <p:spPr>
          <a:xfrm>
            <a:off x="215810" y="1835723"/>
            <a:ext cx="9029593" cy="80103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US" sz="2000" dirty="0" smtClean="0">
                <a:effectLst/>
              </a:rPr>
              <a:t>de </a:t>
            </a:r>
            <a:r>
              <a:rPr lang="en-US" sz="2000" dirty="0" err="1" smtClean="0">
                <a:effectLst/>
              </a:rPr>
              <a:t>Vaucouleurs</a:t>
            </a:r>
            <a:r>
              <a:rPr lang="en-US" sz="2000" dirty="0" smtClean="0">
                <a:effectLst/>
              </a:rPr>
              <a:t> (1959) noted departures in some bulge light profiles from his (1948) R</a:t>
            </a:r>
            <a:r>
              <a:rPr lang="en-US" sz="2000" baseline="30000" dirty="0" smtClean="0">
                <a:effectLst/>
              </a:rPr>
              <a:t>1/4 </a:t>
            </a:r>
            <a:r>
              <a:rPr lang="en-US" sz="2000" dirty="0" smtClean="0">
                <a:effectLst/>
              </a:rPr>
              <a:t>model.</a:t>
            </a:r>
          </a:p>
        </p:txBody>
      </p:sp>
      <p:sp>
        <p:nvSpPr>
          <p:cNvPr id="9" name="Content Placeholder 2"/>
          <p:cNvSpPr txBox="1">
            <a:spLocks/>
          </p:cNvSpPr>
          <p:nvPr/>
        </p:nvSpPr>
        <p:spPr>
          <a:xfrm>
            <a:off x="215810" y="3487278"/>
            <a:ext cx="9029593" cy="815700"/>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US" sz="2000" dirty="0" smtClean="0">
                <a:effectLst/>
              </a:rPr>
              <a:t>Shaw &amp; Gilmore (1989) and </a:t>
            </a:r>
            <a:r>
              <a:rPr lang="en-US" sz="2000" dirty="0" err="1" smtClean="0">
                <a:effectLst/>
              </a:rPr>
              <a:t>Wainscoat</a:t>
            </a:r>
            <a:r>
              <a:rPr lang="en-US" sz="2000" dirty="0" smtClean="0">
                <a:effectLst/>
              </a:rPr>
              <a:t> et al. (1989) re-iterated that not all bulges are well described with de </a:t>
            </a:r>
            <a:r>
              <a:rPr lang="en-US" sz="2000" dirty="0" err="1" smtClean="0">
                <a:effectLst/>
              </a:rPr>
              <a:t>Vaucouleurs</a:t>
            </a:r>
            <a:r>
              <a:rPr lang="en-US" sz="2000" dirty="0" smtClean="0">
                <a:effectLst/>
              </a:rPr>
              <a:t> R</a:t>
            </a:r>
            <a:r>
              <a:rPr lang="en-US" sz="2000" baseline="30000" dirty="0" smtClean="0">
                <a:effectLst/>
              </a:rPr>
              <a:t>1/4 </a:t>
            </a:r>
            <a:r>
              <a:rPr lang="en-US" sz="2000" dirty="0" smtClean="0">
                <a:effectLst/>
              </a:rPr>
              <a:t>model. </a:t>
            </a:r>
          </a:p>
        </p:txBody>
      </p:sp>
      <p:sp>
        <p:nvSpPr>
          <p:cNvPr id="10" name="Content Placeholder 2"/>
          <p:cNvSpPr txBox="1">
            <a:spLocks/>
          </p:cNvSpPr>
          <p:nvPr/>
        </p:nvSpPr>
        <p:spPr>
          <a:xfrm>
            <a:off x="215810" y="4456599"/>
            <a:ext cx="9029593" cy="750517"/>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US" sz="2000" dirty="0" err="1" smtClean="0">
                <a:effectLst/>
              </a:rPr>
              <a:t>Andredakis</a:t>
            </a:r>
            <a:r>
              <a:rPr lang="en-US" sz="2000" dirty="0" smtClean="0">
                <a:effectLst/>
              </a:rPr>
              <a:t> &amp; Sanders (1994) showed that many bulges are better fit with an exponential model than the R</a:t>
            </a:r>
            <a:r>
              <a:rPr lang="en-US" sz="2000" baseline="30000" dirty="0" smtClean="0">
                <a:effectLst/>
              </a:rPr>
              <a:t>1/4 </a:t>
            </a:r>
            <a:r>
              <a:rPr lang="en-US" sz="2000" dirty="0" smtClean="0">
                <a:effectLst/>
              </a:rPr>
              <a:t>model.</a:t>
            </a:r>
          </a:p>
        </p:txBody>
      </p:sp>
    </p:spTree>
    <p:extLst>
      <p:ext uri="{BB962C8B-B14F-4D97-AF65-F5344CB8AC3E}">
        <p14:creationId xmlns:p14="http://schemas.microsoft.com/office/powerpoint/2010/main" val="982535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smtClean="0"/>
              <a:t>Alister Graham - ESO, Santiago</a:t>
            </a:r>
            <a:endParaRPr lang="en-US"/>
          </a:p>
        </p:txBody>
      </p:sp>
      <p:sp>
        <p:nvSpPr>
          <p:cNvPr id="10" name="Slide Number Placeholder 9"/>
          <p:cNvSpPr>
            <a:spLocks noGrp="1"/>
          </p:cNvSpPr>
          <p:nvPr>
            <p:ph type="sldNum" sz="quarter" idx="12"/>
          </p:nvPr>
        </p:nvSpPr>
        <p:spPr/>
        <p:txBody>
          <a:bodyPr/>
          <a:lstStyle/>
          <a:p>
            <a:fld id="{F7128744-2ACE-524A-95A1-3D5C69BB29EC}" type="slidenum">
              <a:rPr lang="en-US" smtClean="0"/>
              <a:t>29</a:t>
            </a:fld>
            <a:endParaRPr lang="en-US"/>
          </a:p>
        </p:txBody>
      </p:sp>
      <p:pic>
        <p:nvPicPr>
          <p:cNvPr id="5" name="Picture 4" descr="tmpi.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35405"/>
            <a:ext cx="9144000" cy="2723029"/>
          </a:xfrm>
          <a:prstGeom prst="rect">
            <a:avLst/>
          </a:prstGeom>
        </p:spPr>
      </p:pic>
      <p:sp>
        <p:nvSpPr>
          <p:cNvPr id="12" name="TextBox 11"/>
          <p:cNvSpPr txBox="1"/>
          <p:nvPr/>
        </p:nvSpPr>
        <p:spPr>
          <a:xfrm>
            <a:off x="6183531" y="5563242"/>
            <a:ext cx="2847289" cy="646331"/>
          </a:xfrm>
          <a:prstGeom prst="rect">
            <a:avLst/>
          </a:prstGeom>
          <a:noFill/>
        </p:spPr>
        <p:txBody>
          <a:bodyPr wrap="square" rtlCol="0">
            <a:spAutoFit/>
          </a:bodyPr>
          <a:lstStyle/>
          <a:p>
            <a:r>
              <a:rPr lang="en-US" dirty="0" smtClean="0">
                <a:solidFill>
                  <a:srgbClr val="FFFFFF"/>
                </a:solidFill>
                <a:latin typeface="Helvetica"/>
              </a:rPr>
              <a:t>Graham (2013, Springer; </a:t>
            </a:r>
          </a:p>
          <a:p>
            <a:r>
              <a:rPr lang="en-US" dirty="0" smtClean="0">
                <a:solidFill>
                  <a:srgbClr val="FFFFFF"/>
                </a:solidFill>
                <a:latin typeface="Helvetica"/>
              </a:rPr>
              <a:t>arXiv</a:t>
            </a:r>
            <a:r>
              <a:rPr lang="en-US" dirty="0">
                <a:solidFill>
                  <a:srgbClr val="FFFFFF"/>
                </a:solidFill>
                <a:latin typeface="Helvetica"/>
              </a:rPr>
              <a:t>:1108.0997</a:t>
            </a:r>
            <a:endParaRPr lang="en-US" dirty="0"/>
          </a:p>
        </p:txBody>
      </p:sp>
      <p:sp>
        <p:nvSpPr>
          <p:cNvPr id="8" name="Title 1"/>
          <p:cNvSpPr>
            <a:spLocks noGrp="1"/>
          </p:cNvSpPr>
          <p:nvPr>
            <p:ph type="title"/>
          </p:nvPr>
        </p:nvSpPr>
        <p:spPr>
          <a:xfrm>
            <a:off x="443753" y="235265"/>
            <a:ext cx="7971377" cy="868362"/>
          </a:xfrm>
        </p:spPr>
        <p:txBody>
          <a:bodyPr>
            <a:normAutofit/>
          </a:bodyPr>
          <a:lstStyle/>
          <a:p>
            <a:r>
              <a:rPr lang="en-US" dirty="0" smtClean="0"/>
              <a:t>Bulge scaling relations.  II.</a:t>
            </a:r>
            <a:endParaRPr lang="en-US" dirty="0"/>
          </a:p>
        </p:txBody>
      </p:sp>
    </p:spTree>
    <p:extLst>
      <p:ext uri="{BB962C8B-B14F-4D97-AF65-F5344CB8AC3E}">
        <p14:creationId xmlns:p14="http://schemas.microsoft.com/office/powerpoint/2010/main" val="318038379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a:xfrm>
            <a:off x="443753" y="5015064"/>
            <a:ext cx="2895600" cy="365125"/>
          </a:xfrm>
        </p:spPr>
        <p:txBody>
          <a:bodyPr/>
          <a:lstStyle/>
          <a:p>
            <a:r>
              <a:rPr lang="en-US" smtClean="0"/>
              <a:t>Alister Graham - ESO, Santiago</a:t>
            </a:r>
            <a:endParaRPr lang="en-US"/>
          </a:p>
        </p:txBody>
      </p:sp>
      <p:sp>
        <p:nvSpPr>
          <p:cNvPr id="10" name="Slide Number Placeholder 9"/>
          <p:cNvSpPr>
            <a:spLocks noGrp="1"/>
          </p:cNvSpPr>
          <p:nvPr>
            <p:ph type="sldNum" sz="quarter" idx="12"/>
          </p:nvPr>
        </p:nvSpPr>
        <p:spPr>
          <a:xfrm>
            <a:off x="4305300" y="5015064"/>
            <a:ext cx="533400" cy="365125"/>
          </a:xfrm>
        </p:spPr>
        <p:txBody>
          <a:bodyPr/>
          <a:lstStyle/>
          <a:p>
            <a:fld id="{F7128744-2ACE-524A-95A1-3D5C69BB29EC}" type="slidenum">
              <a:rPr lang="en-US" smtClean="0"/>
              <a:t>30</a:t>
            </a:fld>
            <a:endParaRPr lang="en-US"/>
          </a:p>
        </p:txBody>
      </p:sp>
      <p:pic>
        <p:nvPicPr>
          <p:cNvPr id="6" name="Picture 5" descr="tmpi.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2476"/>
            <a:ext cx="5946724" cy="2997437"/>
          </a:xfrm>
          <a:prstGeom prst="rect">
            <a:avLst/>
          </a:prstGeom>
        </p:spPr>
      </p:pic>
      <p:pic>
        <p:nvPicPr>
          <p:cNvPr id="7" name="Picture 6" descr="tmpi.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724" y="2264265"/>
            <a:ext cx="3183598" cy="3023999"/>
          </a:xfrm>
          <a:prstGeom prst="rect">
            <a:avLst/>
          </a:prstGeom>
        </p:spPr>
      </p:pic>
      <p:sp>
        <p:nvSpPr>
          <p:cNvPr id="11" name="TextBox 10"/>
          <p:cNvSpPr txBox="1"/>
          <p:nvPr/>
        </p:nvSpPr>
        <p:spPr>
          <a:xfrm>
            <a:off x="8569572" y="2375044"/>
            <a:ext cx="383914" cy="400110"/>
          </a:xfrm>
          <a:prstGeom prst="rect">
            <a:avLst/>
          </a:prstGeom>
          <a:noFill/>
        </p:spPr>
        <p:txBody>
          <a:bodyPr wrap="none" rtlCol="0">
            <a:spAutoFit/>
          </a:bodyPr>
          <a:lstStyle/>
          <a:p>
            <a:r>
              <a:rPr lang="en-US" sz="2000" dirty="0" smtClean="0"/>
              <a:t>c)</a:t>
            </a:r>
            <a:endParaRPr lang="en-US" sz="2000" dirty="0"/>
          </a:p>
        </p:txBody>
      </p:sp>
      <p:sp>
        <p:nvSpPr>
          <p:cNvPr id="4" name="TextBox 3"/>
          <p:cNvSpPr txBox="1"/>
          <p:nvPr/>
        </p:nvSpPr>
        <p:spPr>
          <a:xfrm>
            <a:off x="1427589" y="5413917"/>
            <a:ext cx="2877711" cy="369332"/>
          </a:xfrm>
          <a:prstGeom prst="rect">
            <a:avLst/>
          </a:prstGeom>
          <a:noFill/>
        </p:spPr>
        <p:txBody>
          <a:bodyPr wrap="none" rtlCol="0">
            <a:spAutoFit/>
          </a:bodyPr>
          <a:lstStyle/>
          <a:p>
            <a:r>
              <a:rPr lang="en-US" dirty="0" smtClean="0">
                <a:solidFill>
                  <a:schemeClr val="bg1"/>
                </a:solidFill>
              </a:rPr>
              <a:t>Graham &amp; </a:t>
            </a:r>
            <a:r>
              <a:rPr lang="en-US" dirty="0" err="1" smtClean="0">
                <a:solidFill>
                  <a:schemeClr val="bg1"/>
                </a:solidFill>
              </a:rPr>
              <a:t>Guzmán</a:t>
            </a:r>
            <a:r>
              <a:rPr lang="en-US" dirty="0" smtClean="0">
                <a:solidFill>
                  <a:schemeClr val="bg1"/>
                </a:solidFill>
              </a:rPr>
              <a:t> (2003)</a:t>
            </a:r>
          </a:p>
        </p:txBody>
      </p:sp>
      <p:sp>
        <p:nvSpPr>
          <p:cNvPr id="5" name="TextBox 4"/>
          <p:cNvSpPr txBox="1"/>
          <p:nvPr/>
        </p:nvSpPr>
        <p:spPr>
          <a:xfrm>
            <a:off x="7209405" y="5308363"/>
            <a:ext cx="1851789" cy="369332"/>
          </a:xfrm>
          <a:prstGeom prst="rect">
            <a:avLst/>
          </a:prstGeom>
          <a:noFill/>
        </p:spPr>
        <p:txBody>
          <a:bodyPr wrap="none" rtlCol="0">
            <a:spAutoFit/>
          </a:bodyPr>
          <a:lstStyle/>
          <a:p>
            <a:r>
              <a:rPr lang="en-US" dirty="0">
                <a:solidFill>
                  <a:srgbClr val="FFFFFF"/>
                </a:solidFill>
                <a:latin typeface="Helvetica"/>
              </a:rPr>
              <a:t>arXiv:1108.0997</a:t>
            </a:r>
            <a:endParaRPr lang="en-US" dirty="0"/>
          </a:p>
        </p:txBody>
      </p:sp>
      <p:sp>
        <p:nvSpPr>
          <p:cNvPr id="13" name="TextBox 12"/>
          <p:cNvSpPr txBox="1"/>
          <p:nvPr/>
        </p:nvSpPr>
        <p:spPr>
          <a:xfrm>
            <a:off x="4838700" y="5848505"/>
            <a:ext cx="2595139" cy="400110"/>
          </a:xfrm>
          <a:prstGeom prst="rect">
            <a:avLst/>
          </a:prstGeom>
          <a:noFill/>
        </p:spPr>
        <p:txBody>
          <a:bodyPr wrap="none" rtlCol="0">
            <a:spAutoFit/>
          </a:bodyPr>
          <a:lstStyle/>
          <a:p>
            <a:r>
              <a:rPr lang="en-US" sz="2000" dirty="0" smtClean="0">
                <a:solidFill>
                  <a:schemeClr val="bg1"/>
                </a:solidFill>
              </a:rPr>
              <a:t>L </a:t>
            </a:r>
            <a:r>
              <a:rPr lang="en-US" sz="2000" baseline="-25000" dirty="0" smtClean="0">
                <a:solidFill>
                  <a:schemeClr val="bg1"/>
                </a:solidFill>
              </a:rPr>
              <a:t>tot</a:t>
            </a:r>
            <a:r>
              <a:rPr lang="en-US" sz="2000" dirty="0" smtClean="0">
                <a:solidFill>
                  <a:schemeClr val="bg1"/>
                </a:solidFill>
              </a:rPr>
              <a:t> = 2 x (</a:t>
            </a:r>
            <a:r>
              <a:rPr lang="en-US" sz="2000" dirty="0" smtClean="0">
                <a:solidFill>
                  <a:schemeClr val="bg1"/>
                </a:solidFill>
                <a:latin typeface="Symbol" charset="2"/>
                <a:cs typeface="Symbol" charset="2"/>
              </a:rPr>
              <a:t>p</a:t>
            </a:r>
            <a:r>
              <a:rPr lang="en-US" sz="2000" dirty="0" smtClean="0">
                <a:solidFill>
                  <a:schemeClr val="bg1"/>
                </a:solidFill>
              </a:rPr>
              <a:t> R</a:t>
            </a:r>
            <a:r>
              <a:rPr lang="en-US" sz="2000" baseline="-25000" dirty="0" smtClean="0">
                <a:solidFill>
                  <a:schemeClr val="bg1"/>
                </a:solidFill>
              </a:rPr>
              <a:t>e</a:t>
            </a:r>
            <a:r>
              <a:rPr lang="en-US" sz="2000" baseline="30000" dirty="0" smtClean="0">
                <a:solidFill>
                  <a:schemeClr val="bg1"/>
                </a:solidFill>
              </a:rPr>
              <a:t>2</a:t>
            </a:r>
            <a:r>
              <a:rPr lang="en-US" sz="2000" dirty="0" smtClean="0">
                <a:solidFill>
                  <a:schemeClr val="bg1"/>
                </a:solidFill>
              </a:rPr>
              <a:t> &lt;I&gt;</a:t>
            </a:r>
            <a:r>
              <a:rPr lang="en-US" sz="2000" baseline="-25000" dirty="0" smtClean="0">
                <a:solidFill>
                  <a:schemeClr val="bg1"/>
                </a:solidFill>
              </a:rPr>
              <a:t>e</a:t>
            </a:r>
            <a:r>
              <a:rPr lang="en-US" sz="2000" dirty="0" smtClean="0">
                <a:solidFill>
                  <a:schemeClr val="bg1"/>
                </a:solidFill>
              </a:rPr>
              <a:t>)</a:t>
            </a:r>
            <a:endParaRPr lang="en-US" sz="2000" baseline="-25000" dirty="0" smtClean="0">
              <a:solidFill>
                <a:schemeClr val="bg1"/>
              </a:solidFill>
            </a:endParaRPr>
          </a:p>
        </p:txBody>
      </p:sp>
      <p:sp>
        <p:nvSpPr>
          <p:cNvPr id="2" name="Right Arrow 1"/>
          <p:cNvSpPr/>
          <p:nvPr/>
        </p:nvSpPr>
        <p:spPr>
          <a:xfrm>
            <a:off x="5617396" y="5572214"/>
            <a:ext cx="858055" cy="211035"/>
          </a:xfrm>
          <a:prstGeom prst="rightArrow">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7550879" y="2775154"/>
            <a:ext cx="1270700" cy="989237"/>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550879" y="3352482"/>
            <a:ext cx="1018693" cy="804588"/>
          </a:xfrm>
          <a:prstGeom prst="line">
            <a:avLst/>
          </a:prstGeom>
          <a:ln w="50800"/>
        </p:spPr>
        <p:style>
          <a:lnRef idx="2">
            <a:schemeClr val="accent1"/>
          </a:lnRef>
          <a:fillRef idx="0">
            <a:schemeClr val="accent1"/>
          </a:fillRef>
          <a:effectRef idx="1">
            <a:schemeClr val="accent1"/>
          </a:effectRef>
          <a:fontRef idx="minor">
            <a:schemeClr val="tx1"/>
          </a:fontRef>
        </p:style>
      </p:cxnSp>
      <p:pic>
        <p:nvPicPr>
          <p:cNvPr id="15" name="Picture 14" descr="ga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8416" y="1006891"/>
            <a:ext cx="4119749" cy="5707422"/>
          </a:xfrm>
          <a:prstGeom prst="rect">
            <a:avLst/>
          </a:prstGeom>
        </p:spPr>
      </p:pic>
      <p:sp>
        <p:nvSpPr>
          <p:cNvPr id="18" name="TextBox 17"/>
          <p:cNvSpPr txBox="1"/>
          <p:nvPr/>
        </p:nvSpPr>
        <p:spPr>
          <a:xfrm>
            <a:off x="6103325" y="6344981"/>
            <a:ext cx="1724413" cy="369332"/>
          </a:xfrm>
          <a:prstGeom prst="rect">
            <a:avLst/>
          </a:prstGeom>
          <a:noFill/>
        </p:spPr>
        <p:txBody>
          <a:bodyPr wrap="none" rtlCol="0">
            <a:spAutoFit/>
          </a:bodyPr>
          <a:lstStyle/>
          <a:p>
            <a:r>
              <a:rPr lang="en-US" dirty="0" err="1" smtClean="0">
                <a:solidFill>
                  <a:srgbClr val="FFFFFF"/>
                </a:solidFill>
                <a:latin typeface="Helvetica"/>
              </a:rPr>
              <a:t>Gadotti</a:t>
            </a:r>
            <a:r>
              <a:rPr lang="en-US" dirty="0">
                <a:solidFill>
                  <a:srgbClr val="FFFFFF"/>
                </a:solidFill>
                <a:latin typeface="Helvetica"/>
              </a:rPr>
              <a:t> </a:t>
            </a:r>
            <a:r>
              <a:rPr lang="en-US" dirty="0" smtClean="0">
                <a:solidFill>
                  <a:srgbClr val="FFFFFF"/>
                </a:solidFill>
                <a:latin typeface="Helvetica"/>
              </a:rPr>
              <a:t>(2009)</a:t>
            </a:r>
            <a:endParaRPr lang="en-US" dirty="0"/>
          </a:p>
        </p:txBody>
      </p:sp>
      <p:sp>
        <p:nvSpPr>
          <p:cNvPr id="19" name="Title 1"/>
          <p:cNvSpPr>
            <a:spLocks noGrp="1"/>
          </p:cNvSpPr>
          <p:nvPr>
            <p:ph type="title"/>
          </p:nvPr>
        </p:nvSpPr>
        <p:spPr>
          <a:xfrm>
            <a:off x="443753" y="2245"/>
            <a:ext cx="7971377" cy="868362"/>
          </a:xfrm>
        </p:spPr>
        <p:txBody>
          <a:bodyPr>
            <a:normAutofit/>
          </a:bodyPr>
          <a:lstStyle/>
          <a:p>
            <a:r>
              <a:rPr lang="en-US" dirty="0" smtClean="0"/>
              <a:t>Bulge scaling relations.  III.</a:t>
            </a:r>
            <a:endParaRPr lang="en-US" dirty="0"/>
          </a:p>
        </p:txBody>
      </p:sp>
    </p:spTree>
    <p:extLst>
      <p:ext uri="{BB962C8B-B14F-4D97-AF65-F5344CB8AC3E}">
        <p14:creationId xmlns:p14="http://schemas.microsoft.com/office/powerpoint/2010/main" val="34085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43754" y="3844339"/>
            <a:ext cx="8700246" cy="2527956"/>
          </a:xfrm>
        </p:spPr>
        <p:txBody>
          <a:bodyPr>
            <a:normAutofit fontScale="92500"/>
          </a:bodyPr>
          <a:lstStyle/>
          <a:p>
            <a:r>
              <a:rPr lang="en-US" sz="1800" dirty="0">
                <a:effectLst/>
              </a:rPr>
              <a:t>No divide at a </a:t>
            </a:r>
            <a:r>
              <a:rPr lang="en-US" sz="1800" dirty="0" err="1">
                <a:effectLst/>
              </a:rPr>
              <a:t>Sérsic</a:t>
            </a:r>
            <a:r>
              <a:rPr lang="en-US" sz="1800" dirty="0">
                <a:effectLst/>
              </a:rPr>
              <a:t> index n equal to 1 or </a:t>
            </a:r>
            <a:r>
              <a:rPr lang="en-US" sz="1800" dirty="0" smtClean="0">
                <a:effectLst/>
              </a:rPr>
              <a:t>2.</a:t>
            </a:r>
            <a:endParaRPr lang="en-US" sz="1800" dirty="0">
              <a:effectLst/>
            </a:endParaRPr>
          </a:p>
          <a:p>
            <a:r>
              <a:rPr lang="en-US" sz="1800" dirty="0" err="1" smtClean="0">
                <a:effectLst/>
              </a:rPr>
              <a:t>Domínguez-Tenreiro</a:t>
            </a:r>
            <a:r>
              <a:rPr lang="en-US" sz="1800" dirty="0" smtClean="0">
                <a:effectLst/>
              </a:rPr>
              <a:t> et al. (1998); </a:t>
            </a:r>
            <a:r>
              <a:rPr lang="en-US" sz="1800" dirty="0" err="1" smtClean="0">
                <a:effectLst/>
              </a:rPr>
              <a:t>Aguerri</a:t>
            </a:r>
            <a:r>
              <a:rPr lang="en-US" sz="1800" dirty="0" smtClean="0">
                <a:effectLst/>
              </a:rPr>
              <a:t> et al. (2001); </a:t>
            </a:r>
            <a:r>
              <a:rPr lang="en-US" sz="1800" dirty="0" err="1" smtClean="0">
                <a:effectLst/>
              </a:rPr>
              <a:t>Scannapieco</a:t>
            </a:r>
            <a:r>
              <a:rPr lang="en-US" sz="1800" dirty="0" smtClean="0">
                <a:effectLst/>
              </a:rPr>
              <a:t> et al. (2010) have grown bulges with 1 &lt; n &lt; 2 from minor mergers.</a:t>
            </a:r>
          </a:p>
          <a:p>
            <a:r>
              <a:rPr lang="en-US" sz="1800" dirty="0" err="1" smtClean="0">
                <a:effectLst/>
              </a:rPr>
              <a:t>cD</a:t>
            </a:r>
            <a:r>
              <a:rPr lang="en-US" sz="1800" dirty="0" smtClean="0">
                <a:effectLst/>
              </a:rPr>
              <a:t> galaxy halos have n~1 profiles but are not discs (</a:t>
            </a:r>
            <a:r>
              <a:rPr lang="en-US" sz="1800" dirty="0" err="1" smtClean="0">
                <a:effectLst/>
              </a:rPr>
              <a:t>Seigar</a:t>
            </a:r>
            <a:r>
              <a:rPr lang="en-US" sz="1800" dirty="0" smtClean="0">
                <a:effectLst/>
              </a:rPr>
              <a:t> et al. 2007).</a:t>
            </a:r>
          </a:p>
          <a:p>
            <a:r>
              <a:rPr lang="en-US" sz="1800" dirty="0">
                <a:effectLst/>
              </a:rPr>
              <a:t>Bulges with n &lt; 2 will appear to deviate from those with n &gt; 2 in </a:t>
            </a:r>
            <a:r>
              <a:rPr lang="en-US" sz="1800" dirty="0" smtClean="0">
                <a:effectLst/>
              </a:rPr>
              <a:t>the M–</a:t>
            </a:r>
            <a:r>
              <a:rPr lang="en-US" sz="1800" dirty="0" smtClean="0">
                <a:effectLst/>
                <a:latin typeface="Symbol"/>
              </a:rPr>
              <a:t>m</a:t>
            </a:r>
            <a:r>
              <a:rPr lang="en-US" sz="1800" baseline="-25000" dirty="0" smtClean="0">
                <a:effectLst/>
              </a:rPr>
              <a:t>e</a:t>
            </a:r>
            <a:r>
              <a:rPr lang="en-US" sz="1800" dirty="0" smtClean="0">
                <a:effectLst/>
              </a:rPr>
              <a:t> and R</a:t>
            </a:r>
            <a:r>
              <a:rPr lang="en-US" sz="1800" baseline="-25000" dirty="0" smtClean="0">
                <a:effectLst/>
              </a:rPr>
              <a:t>e</a:t>
            </a:r>
            <a:r>
              <a:rPr lang="en-US" sz="1800" dirty="0" smtClean="0">
                <a:effectLst/>
              </a:rPr>
              <a:t>–</a:t>
            </a:r>
            <a:r>
              <a:rPr lang="en-US" sz="1800" dirty="0" smtClean="0">
                <a:effectLst/>
                <a:latin typeface="Symbol"/>
              </a:rPr>
              <a:t>m</a:t>
            </a:r>
            <a:r>
              <a:rPr lang="en-US" sz="1800" baseline="-25000" dirty="0" smtClean="0">
                <a:effectLst/>
              </a:rPr>
              <a:t>e</a:t>
            </a:r>
            <a:r>
              <a:rPr lang="en-US" sz="1800" dirty="0" smtClean="0">
                <a:effectLst/>
              </a:rPr>
              <a:t> diagrams, </a:t>
            </a:r>
            <a:r>
              <a:rPr lang="en-US" sz="1800" dirty="0" smtClean="0">
                <a:solidFill>
                  <a:schemeClr val="accent2"/>
                </a:solidFill>
                <a:effectLst/>
              </a:rPr>
              <a:t>and the Fundamental Plane </a:t>
            </a:r>
            <a:r>
              <a:rPr lang="en-US" sz="1800" dirty="0" smtClean="0">
                <a:effectLst/>
              </a:rPr>
              <a:t>– </a:t>
            </a:r>
            <a:r>
              <a:rPr lang="en-US" sz="1800" dirty="0">
                <a:effectLst/>
              </a:rPr>
              <a:t>but this is not evidence of a dichotomy</a:t>
            </a:r>
            <a:r>
              <a:rPr lang="en-US" sz="1800" dirty="0" smtClean="0">
                <a:effectLst/>
              </a:rPr>
              <a:t>.</a:t>
            </a:r>
          </a:p>
          <a:p>
            <a:endParaRPr lang="en-US" sz="1800" dirty="0" smtClean="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31</a:t>
            </a:fld>
            <a:endParaRPr lang="en-US"/>
          </a:p>
        </p:txBody>
      </p:sp>
      <p:pic>
        <p:nvPicPr>
          <p:cNvPr id="8" name="Picture 7" descr="tmpi.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8067"/>
            <a:ext cx="9144000" cy="3048000"/>
          </a:xfrm>
          <a:prstGeom prst="rect">
            <a:avLst/>
          </a:prstGeom>
        </p:spPr>
      </p:pic>
      <p:cxnSp>
        <p:nvCxnSpPr>
          <p:cNvPr id="3" name="Straight Connector 2"/>
          <p:cNvCxnSpPr/>
          <p:nvPr/>
        </p:nvCxnSpPr>
        <p:spPr>
          <a:xfrm>
            <a:off x="7839677" y="854674"/>
            <a:ext cx="1005417" cy="740833"/>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420923" y="1189047"/>
            <a:ext cx="1126079" cy="867834"/>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43753" y="-90963"/>
            <a:ext cx="7971377" cy="868362"/>
          </a:xfrm>
        </p:spPr>
        <p:txBody>
          <a:bodyPr>
            <a:normAutofit/>
          </a:bodyPr>
          <a:lstStyle/>
          <a:p>
            <a:r>
              <a:rPr lang="en-US" dirty="0" smtClean="0"/>
              <a:t>Bulge scaling relations.  IV.</a:t>
            </a:r>
            <a:endParaRPr lang="en-US" dirty="0"/>
          </a:p>
        </p:txBody>
      </p:sp>
    </p:spTree>
    <p:extLst>
      <p:ext uri="{BB962C8B-B14F-4D97-AF65-F5344CB8AC3E}">
        <p14:creationId xmlns:p14="http://schemas.microsoft.com/office/powerpoint/2010/main" val="258433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4 - Summary</a:t>
            </a:r>
            <a:endParaRPr lang="en-US" dirty="0"/>
          </a:p>
        </p:txBody>
      </p:sp>
      <p:sp>
        <p:nvSpPr>
          <p:cNvPr id="3" name="Content Placeholder 2"/>
          <p:cNvSpPr>
            <a:spLocks noGrp="1"/>
          </p:cNvSpPr>
          <p:nvPr>
            <p:ph idx="1"/>
          </p:nvPr>
        </p:nvSpPr>
        <p:spPr>
          <a:xfrm>
            <a:off x="453619" y="1769078"/>
            <a:ext cx="8357951" cy="4428512"/>
          </a:xfrm>
        </p:spPr>
        <p:txBody>
          <a:bodyPr>
            <a:normAutofit/>
          </a:bodyPr>
          <a:lstStyle/>
          <a:p>
            <a:r>
              <a:rPr lang="en-US" dirty="0" smtClean="0">
                <a:effectLst/>
              </a:rPr>
              <a:t>Bulge </a:t>
            </a:r>
            <a:r>
              <a:rPr lang="en-US" dirty="0" smtClean="0">
                <a:effectLst/>
              </a:rPr>
              <a:t>magnitude, central surface brightness and </a:t>
            </a:r>
            <a:r>
              <a:rPr lang="en-US" dirty="0" err="1" smtClean="0">
                <a:effectLst/>
              </a:rPr>
              <a:t>Sérsic</a:t>
            </a:r>
            <a:r>
              <a:rPr lang="en-US" dirty="0" smtClean="0">
                <a:effectLst/>
              </a:rPr>
              <a:t> index define single, continuous log-linear relations.  Scaling </a:t>
            </a:r>
            <a:r>
              <a:rPr lang="en-US" dirty="0">
                <a:effectLst/>
              </a:rPr>
              <a:t>relations involving </a:t>
            </a:r>
            <a:r>
              <a:rPr lang="en-US" dirty="0" smtClean="0">
                <a:effectLst/>
              </a:rPr>
              <a:t>the `</a:t>
            </a:r>
            <a:r>
              <a:rPr lang="en-US" dirty="0">
                <a:effectLst/>
              </a:rPr>
              <a:t>effective” structural parameters are curved, and </a:t>
            </a:r>
            <a:r>
              <a:rPr lang="en-US" dirty="0" smtClean="0">
                <a:effectLst/>
              </a:rPr>
              <a:t>should not </a:t>
            </a:r>
            <a:r>
              <a:rPr lang="en-US" dirty="0">
                <a:effectLst/>
              </a:rPr>
              <a:t>be used to identify bulge (formation) type.   </a:t>
            </a:r>
          </a:p>
          <a:p>
            <a:r>
              <a:rPr lang="en-US" dirty="0" smtClean="0">
                <a:effectLst/>
              </a:rPr>
              <a:t>We </a:t>
            </a:r>
            <a:r>
              <a:rPr lang="en-US" dirty="0">
                <a:effectLst/>
              </a:rPr>
              <a:t>need to be careful in our identification of </a:t>
            </a:r>
            <a:r>
              <a:rPr lang="en-US" dirty="0" err="1">
                <a:effectLst/>
              </a:rPr>
              <a:t>pseudobulges</a:t>
            </a:r>
            <a:r>
              <a:rPr lang="en-US" dirty="0">
                <a:effectLst/>
              </a:rPr>
              <a:t>.</a:t>
            </a:r>
          </a:p>
          <a:p>
            <a:pPr lvl="2"/>
            <a:r>
              <a:rPr lang="en-US" dirty="0">
                <a:effectLst/>
              </a:rPr>
              <a:t>Rotation can not be used to identify bulge type.</a:t>
            </a:r>
          </a:p>
          <a:p>
            <a:pPr lvl="2"/>
            <a:r>
              <a:rPr lang="en-US" dirty="0">
                <a:effectLst/>
              </a:rPr>
              <a:t>Most bulges have old mass-weighted ages</a:t>
            </a:r>
            <a:r>
              <a:rPr lang="en-US" dirty="0" smtClean="0">
                <a:effectLst/>
              </a:rPr>
              <a:t>.</a:t>
            </a:r>
          </a:p>
          <a:p>
            <a:pPr lvl="2"/>
            <a:r>
              <a:rPr lang="en-US" dirty="0" smtClean="0">
                <a:effectLst/>
              </a:rPr>
              <a:t>Be mindful that linear and curved scaling relations exist for bulges</a:t>
            </a:r>
            <a:endParaRPr lang="en-US" dirty="0">
              <a:effectLst/>
            </a:endParaRPr>
          </a:p>
          <a:p>
            <a:endParaRPr lang="en-US" dirty="0" smtClean="0">
              <a:effectLst/>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32</a:t>
            </a:fld>
            <a:endParaRPr lang="en-US"/>
          </a:p>
        </p:txBody>
      </p:sp>
    </p:spTree>
    <p:extLst>
      <p:ext uri="{BB962C8B-B14F-4D97-AF65-F5344CB8AC3E}">
        <p14:creationId xmlns:p14="http://schemas.microsoft.com/office/powerpoint/2010/main" val="5122116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3</a:t>
            </a:fld>
            <a:endParaRPr lang="en-US"/>
          </a:p>
        </p:txBody>
      </p:sp>
      <p:pic>
        <p:nvPicPr>
          <p:cNvPr id="7" name="Picture 6" descr="fg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6" y="1683735"/>
            <a:ext cx="6427492" cy="457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6284762" y="1598527"/>
            <a:ext cx="2859238" cy="3153431"/>
          </a:xfrm>
          <a:prstGeom prst="rect">
            <a:avLst/>
          </a:prstGeom>
        </p:spPr>
        <p:txBody>
          <a:bodyPr vert="horz" lIns="91440" tIns="45720" rIns="91440" bIns="45720" rtlCol="0" anchor="ctr" anchorCtr="0">
            <a:normAutofit fontScale="97500"/>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pPr>
              <a:defRPr/>
            </a:pPr>
            <a:r>
              <a:rPr lang="en-US" sz="2400" dirty="0" smtClean="0">
                <a:solidFill>
                  <a:schemeClr val="bg1"/>
                </a:solidFill>
              </a:rPr>
              <a:t>HST galaxy light profile with a “hot spot”, a nuclear star cluster</a:t>
            </a:r>
            <a:br>
              <a:rPr lang="en-US" sz="2400" dirty="0" smtClean="0">
                <a:solidFill>
                  <a:schemeClr val="bg1"/>
                </a:solidFill>
              </a:rPr>
            </a:br>
            <a:endParaRPr lang="en-US" sz="2400" dirty="0" smtClean="0">
              <a:solidFill>
                <a:schemeClr val="bg1"/>
              </a:solidFill>
            </a:endParaRPr>
          </a:p>
          <a:p>
            <a:pPr>
              <a:defRPr/>
            </a:pPr>
            <a:r>
              <a:rPr lang="en-US" sz="2400" dirty="0" smtClean="0">
                <a:solidFill>
                  <a:schemeClr val="bg1"/>
                </a:solidFill>
              </a:rPr>
              <a:t>(</a:t>
            </a:r>
            <a:r>
              <a:rPr lang="en-US" sz="2400" dirty="0" err="1" smtClean="0">
                <a:solidFill>
                  <a:schemeClr val="bg1"/>
                </a:solidFill>
              </a:rPr>
              <a:t>Balcells</a:t>
            </a:r>
            <a:r>
              <a:rPr lang="en-US" sz="2400" dirty="0" smtClean="0">
                <a:solidFill>
                  <a:schemeClr val="bg1"/>
                </a:solidFill>
              </a:rPr>
              <a:t> et al. 2003, </a:t>
            </a:r>
            <a:r>
              <a:rPr lang="en-US" sz="2400" dirty="0" err="1" smtClean="0">
                <a:solidFill>
                  <a:schemeClr val="bg1"/>
                </a:solidFill>
              </a:rPr>
              <a:t>ApJ</a:t>
            </a:r>
            <a:r>
              <a:rPr lang="en-US" sz="2400" dirty="0" smtClean="0">
                <a:solidFill>
                  <a:schemeClr val="bg1"/>
                </a:solidFill>
              </a:rPr>
              <a:t>, 582, L79)</a:t>
            </a:r>
          </a:p>
        </p:txBody>
      </p:sp>
      <p:sp>
        <p:nvSpPr>
          <p:cNvPr id="9" name="Title 1"/>
          <p:cNvSpPr>
            <a:spLocks noGrp="1"/>
          </p:cNvSpPr>
          <p:nvPr>
            <p:ph type="title"/>
          </p:nvPr>
        </p:nvSpPr>
        <p:spPr>
          <a:xfrm>
            <a:off x="914400" y="0"/>
            <a:ext cx="7500730" cy="1371600"/>
          </a:xfrm>
        </p:spPr>
        <p:txBody>
          <a:bodyPr>
            <a:normAutofit fontScale="90000"/>
          </a:bodyPr>
          <a:lstStyle/>
          <a:p>
            <a:r>
              <a:rPr lang="en-US" dirty="0" smtClean="0"/>
              <a:t>Part 1</a:t>
            </a:r>
            <a:br>
              <a:rPr lang="en-US" dirty="0" smtClean="0"/>
            </a:br>
            <a:r>
              <a:rPr lang="en-US" dirty="0" smtClean="0"/>
              <a:t>Bulge Light Profiles. II.</a:t>
            </a:r>
            <a:endParaRPr lang="en-US" dirty="0"/>
          </a:p>
        </p:txBody>
      </p:sp>
    </p:spTree>
    <p:extLst>
      <p:ext uri="{BB962C8B-B14F-4D97-AF65-F5344CB8AC3E}">
        <p14:creationId xmlns:p14="http://schemas.microsoft.com/office/powerpoint/2010/main" val="18230713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4</a:t>
            </a:fld>
            <a:endParaRPr lang="en-US"/>
          </a:p>
        </p:txBody>
      </p:sp>
      <p:sp>
        <p:nvSpPr>
          <p:cNvPr id="9" name="Title 1"/>
          <p:cNvSpPr>
            <a:spLocks noGrp="1"/>
          </p:cNvSpPr>
          <p:nvPr>
            <p:ph type="title"/>
          </p:nvPr>
        </p:nvSpPr>
        <p:spPr>
          <a:xfrm>
            <a:off x="914400" y="0"/>
            <a:ext cx="7500730" cy="1371600"/>
          </a:xfrm>
        </p:spPr>
        <p:txBody>
          <a:bodyPr>
            <a:normAutofit fontScale="90000"/>
          </a:bodyPr>
          <a:lstStyle/>
          <a:p>
            <a:r>
              <a:rPr lang="en-US" dirty="0" smtClean="0"/>
              <a:t>Part 1</a:t>
            </a:r>
            <a:br>
              <a:rPr lang="en-US" dirty="0" smtClean="0"/>
            </a:br>
            <a:r>
              <a:rPr lang="en-US" dirty="0" smtClean="0"/>
              <a:t>Bulge Light Profiles. </a:t>
            </a:r>
            <a:r>
              <a:rPr lang="en-US" dirty="0" smtClean="0"/>
              <a:t>III</a:t>
            </a:r>
            <a:r>
              <a:rPr lang="en-US" dirty="0" smtClean="0"/>
              <a:t>.</a:t>
            </a:r>
            <a:endParaRPr lang="en-US" dirty="0"/>
          </a:p>
        </p:txBody>
      </p:sp>
      <p:cxnSp>
        <p:nvCxnSpPr>
          <p:cNvPr id="12" name="Straight Connector 11"/>
          <p:cNvCxnSpPr/>
          <p:nvPr/>
        </p:nvCxnSpPr>
        <p:spPr>
          <a:xfrm flipH="1" flipV="1">
            <a:off x="1361698" y="3168756"/>
            <a:ext cx="4058908" cy="179388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1361698" y="5289989"/>
            <a:ext cx="603598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1361698" y="2409302"/>
            <a:ext cx="798689" cy="264499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1361700" y="3496108"/>
            <a:ext cx="707034"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1361698" y="1964105"/>
            <a:ext cx="8375" cy="3325885"/>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004890" y="5438883"/>
            <a:ext cx="390251" cy="461665"/>
          </a:xfrm>
          <a:prstGeom prst="rect">
            <a:avLst/>
          </a:prstGeom>
          <a:noFill/>
        </p:spPr>
        <p:txBody>
          <a:bodyPr wrap="none" rtlCol="0">
            <a:spAutoFit/>
          </a:bodyPr>
          <a:lstStyle/>
          <a:p>
            <a:r>
              <a:rPr lang="en-US" sz="2400" dirty="0" smtClean="0">
                <a:solidFill>
                  <a:schemeClr val="bg1"/>
                </a:solidFill>
              </a:rPr>
              <a:t>R</a:t>
            </a:r>
            <a:endParaRPr lang="en-US" sz="2400" dirty="0">
              <a:solidFill>
                <a:schemeClr val="bg1"/>
              </a:solidFill>
            </a:endParaRPr>
          </a:p>
        </p:txBody>
      </p:sp>
      <p:sp>
        <p:nvSpPr>
          <p:cNvPr id="36" name="TextBox 35"/>
          <p:cNvSpPr txBox="1"/>
          <p:nvPr/>
        </p:nvSpPr>
        <p:spPr>
          <a:xfrm>
            <a:off x="758787" y="1937917"/>
            <a:ext cx="391554" cy="523220"/>
          </a:xfrm>
          <a:prstGeom prst="rect">
            <a:avLst/>
          </a:prstGeom>
          <a:noFill/>
        </p:spPr>
        <p:txBody>
          <a:bodyPr wrap="none" rtlCol="0">
            <a:spAutoFit/>
          </a:bodyPr>
          <a:lstStyle/>
          <a:p>
            <a:r>
              <a:rPr lang="en-US" sz="2800" dirty="0" smtClean="0">
                <a:solidFill>
                  <a:schemeClr val="bg1"/>
                </a:solidFill>
                <a:latin typeface="Symbol" charset="2"/>
                <a:cs typeface="Symbol" charset="2"/>
              </a:rPr>
              <a:t>m</a:t>
            </a:r>
            <a:endParaRPr lang="en-US" sz="2800" dirty="0">
              <a:solidFill>
                <a:schemeClr val="bg1"/>
              </a:solidFill>
              <a:latin typeface="Symbol" charset="2"/>
              <a:cs typeface="Symbol" charset="2"/>
            </a:endParaRPr>
          </a:p>
        </p:txBody>
      </p:sp>
    </p:spTree>
    <p:extLst>
      <p:ext uri="{BB962C8B-B14F-4D97-AF65-F5344CB8AC3E}">
        <p14:creationId xmlns:p14="http://schemas.microsoft.com/office/powerpoint/2010/main" val="2833001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7128744-2ACE-524A-95A1-3D5C69BB29EC}" type="slidenum">
              <a:rPr lang="en-US" smtClean="0"/>
              <a:t>5</a:t>
            </a:fld>
            <a:endParaRPr lang="en-US"/>
          </a:p>
        </p:txBody>
      </p:sp>
      <p:pic>
        <p:nvPicPr>
          <p:cNvPr id="8" name="Picture 7" descr="gra1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090" y="1691988"/>
            <a:ext cx="11403820" cy="4784137"/>
          </a:xfrm>
          <a:prstGeom prst="rect">
            <a:avLst/>
          </a:prstGeom>
        </p:spPr>
      </p:pic>
      <p:sp>
        <p:nvSpPr>
          <p:cNvPr id="9" name="TextBox 8"/>
          <p:cNvSpPr txBox="1"/>
          <p:nvPr/>
        </p:nvSpPr>
        <p:spPr>
          <a:xfrm>
            <a:off x="138014" y="5795380"/>
            <a:ext cx="3339353" cy="707886"/>
          </a:xfrm>
          <a:prstGeom prst="rect">
            <a:avLst/>
          </a:prstGeom>
          <a:noFill/>
        </p:spPr>
        <p:txBody>
          <a:bodyPr wrap="square" rtlCol="0">
            <a:spAutoFit/>
          </a:bodyPr>
          <a:lstStyle/>
          <a:p>
            <a:r>
              <a:rPr lang="en-US" sz="2000" dirty="0">
                <a:solidFill>
                  <a:srgbClr val="FFFFFF"/>
                </a:solidFill>
                <a:latin typeface="Helvetica"/>
              </a:rPr>
              <a:t>Graham </a:t>
            </a:r>
            <a:r>
              <a:rPr lang="en-US" sz="2000" dirty="0" smtClean="0">
                <a:solidFill>
                  <a:srgbClr val="FFFFFF"/>
                </a:solidFill>
                <a:latin typeface="Helvetica"/>
              </a:rPr>
              <a:t>(Springer </a:t>
            </a:r>
            <a:r>
              <a:rPr lang="en-US" sz="2000" dirty="0">
                <a:solidFill>
                  <a:srgbClr val="FFFFFF"/>
                </a:solidFill>
                <a:latin typeface="Helvetica"/>
              </a:rPr>
              <a:t>review article: arXiv:1108.0997</a:t>
            </a:r>
            <a:r>
              <a:rPr lang="en-US" sz="2000" dirty="0" smtClean="0">
                <a:solidFill>
                  <a:srgbClr val="FFFFFF"/>
                </a:solidFill>
                <a:latin typeface="Helvetica"/>
              </a:rPr>
              <a:t>)</a:t>
            </a:r>
            <a:endParaRPr lang="en-US" sz="2000" dirty="0">
              <a:solidFill>
                <a:srgbClr val="FFFFFF"/>
              </a:solidFill>
              <a:latin typeface="Helvetica"/>
            </a:endParaRPr>
          </a:p>
        </p:txBody>
      </p:sp>
      <p:sp>
        <p:nvSpPr>
          <p:cNvPr id="3" name="Footer Placeholder 2"/>
          <p:cNvSpPr>
            <a:spLocks noGrp="1"/>
          </p:cNvSpPr>
          <p:nvPr>
            <p:ph type="ftr" sz="quarter" idx="11"/>
          </p:nvPr>
        </p:nvSpPr>
        <p:spPr/>
        <p:txBody>
          <a:bodyPr/>
          <a:lstStyle/>
          <a:p>
            <a:r>
              <a:rPr lang="en-US" smtClean="0"/>
              <a:t>Alister Graham - ESO, Santiago</a:t>
            </a:r>
            <a:endParaRPr lang="en-US"/>
          </a:p>
        </p:txBody>
      </p:sp>
      <p:sp>
        <p:nvSpPr>
          <p:cNvPr id="10" name="Title 1"/>
          <p:cNvSpPr>
            <a:spLocks noGrp="1"/>
          </p:cNvSpPr>
          <p:nvPr>
            <p:ph type="title"/>
          </p:nvPr>
        </p:nvSpPr>
        <p:spPr>
          <a:xfrm>
            <a:off x="0" y="0"/>
            <a:ext cx="9144000" cy="1371600"/>
          </a:xfrm>
        </p:spPr>
        <p:txBody>
          <a:bodyPr>
            <a:normAutofit fontScale="90000"/>
          </a:bodyPr>
          <a:lstStyle/>
          <a:p>
            <a:r>
              <a:rPr lang="en-US" dirty="0" smtClean="0"/>
              <a:t>Part 2</a:t>
            </a:r>
            <a:br>
              <a:rPr lang="en-US" dirty="0" smtClean="0"/>
            </a:br>
            <a:r>
              <a:rPr lang="en-US" dirty="0" smtClean="0"/>
              <a:t>Structural Properties of bulges. I.</a:t>
            </a:r>
            <a:endParaRPr lang="en-US" dirty="0"/>
          </a:p>
        </p:txBody>
      </p:sp>
      <p:sp>
        <p:nvSpPr>
          <p:cNvPr id="11" name="TextBox 10"/>
          <p:cNvSpPr txBox="1"/>
          <p:nvPr/>
        </p:nvSpPr>
        <p:spPr>
          <a:xfrm>
            <a:off x="380207" y="2177192"/>
            <a:ext cx="2959146" cy="954107"/>
          </a:xfrm>
          <a:prstGeom prst="rect">
            <a:avLst/>
          </a:prstGeom>
          <a:noFill/>
        </p:spPr>
        <p:txBody>
          <a:bodyPr wrap="square" rtlCol="0">
            <a:spAutoFit/>
          </a:bodyPr>
          <a:lstStyle/>
          <a:p>
            <a:r>
              <a:rPr lang="en-US" sz="2800" dirty="0" smtClean="0">
                <a:solidFill>
                  <a:srgbClr val="FFFFFF"/>
                </a:solidFill>
                <a:latin typeface="Helvetica"/>
              </a:rPr>
              <a:t>The size-mass diagram</a:t>
            </a:r>
            <a:endParaRPr lang="en-US" sz="2800" dirty="0">
              <a:solidFill>
                <a:srgbClr val="FFFFFF"/>
              </a:solidFill>
              <a:latin typeface="Helvetica"/>
            </a:endParaRPr>
          </a:p>
        </p:txBody>
      </p:sp>
      <p:sp>
        <p:nvSpPr>
          <p:cNvPr id="2" name="TextBox 1"/>
          <p:cNvSpPr txBox="1"/>
          <p:nvPr/>
        </p:nvSpPr>
        <p:spPr>
          <a:xfrm rot="20430989">
            <a:off x="4724940" y="4495683"/>
            <a:ext cx="1405210" cy="369332"/>
          </a:xfrm>
          <a:prstGeom prst="rect">
            <a:avLst/>
          </a:prstGeom>
          <a:noFill/>
        </p:spPr>
        <p:txBody>
          <a:bodyPr wrap="square" rtlCol="0">
            <a:spAutoFit/>
          </a:bodyPr>
          <a:lstStyle/>
          <a:p>
            <a:r>
              <a:rPr lang="en-US" dirty="0" smtClean="0"/>
              <a:t>Filling Up</a:t>
            </a:r>
            <a:endParaRPr lang="en-US" dirty="0"/>
          </a:p>
        </p:txBody>
      </p:sp>
    </p:spTree>
    <p:extLst>
      <p:ext uri="{BB962C8B-B14F-4D97-AF65-F5344CB8AC3E}">
        <p14:creationId xmlns:p14="http://schemas.microsoft.com/office/powerpoint/2010/main" val="3739267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6</a:t>
            </a:fld>
            <a:endParaRPr lang="en-US"/>
          </a:p>
        </p:txBody>
      </p:sp>
      <p:pic>
        <p:nvPicPr>
          <p:cNvPr id="8" name="Picture 7" descr="gra1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785" y="1646157"/>
            <a:ext cx="11227562" cy="4710193"/>
          </a:xfrm>
          <a:prstGeom prst="rect">
            <a:avLst/>
          </a:prstGeom>
        </p:spPr>
      </p:pic>
      <p:sp>
        <p:nvSpPr>
          <p:cNvPr id="9" name="TextBox 8"/>
          <p:cNvSpPr txBox="1"/>
          <p:nvPr/>
        </p:nvSpPr>
        <p:spPr>
          <a:xfrm>
            <a:off x="6018834" y="5736590"/>
            <a:ext cx="3125166" cy="984885"/>
          </a:xfrm>
          <a:prstGeom prst="rect">
            <a:avLst/>
          </a:prstGeom>
          <a:noFill/>
        </p:spPr>
        <p:txBody>
          <a:bodyPr wrap="square" rtlCol="0">
            <a:spAutoFit/>
          </a:bodyPr>
          <a:lstStyle/>
          <a:p>
            <a:r>
              <a:rPr lang="en-US" sz="2000" dirty="0">
                <a:solidFill>
                  <a:srgbClr val="FFFFFF"/>
                </a:solidFill>
                <a:latin typeface="Helvetica"/>
              </a:rPr>
              <a:t>Graham </a:t>
            </a:r>
            <a:r>
              <a:rPr lang="en-US" sz="2000" dirty="0" smtClean="0">
                <a:solidFill>
                  <a:srgbClr val="FFFFFF"/>
                </a:solidFill>
                <a:latin typeface="Helvetica"/>
              </a:rPr>
              <a:t>(Springer </a:t>
            </a:r>
            <a:r>
              <a:rPr lang="en-US" sz="2000" dirty="0">
                <a:solidFill>
                  <a:srgbClr val="FFFFFF"/>
                </a:solidFill>
                <a:latin typeface="Helvetica"/>
              </a:rPr>
              <a:t>review article: arXiv:1108.0997)</a:t>
            </a:r>
          </a:p>
          <a:p>
            <a:endParaRPr lang="en-US" dirty="0"/>
          </a:p>
        </p:txBody>
      </p:sp>
      <p:sp>
        <p:nvSpPr>
          <p:cNvPr id="10" name="Title 1"/>
          <p:cNvSpPr>
            <a:spLocks noGrp="1"/>
          </p:cNvSpPr>
          <p:nvPr>
            <p:ph type="title"/>
          </p:nvPr>
        </p:nvSpPr>
        <p:spPr>
          <a:xfrm>
            <a:off x="0" y="0"/>
            <a:ext cx="9144000" cy="1371600"/>
          </a:xfrm>
        </p:spPr>
        <p:txBody>
          <a:bodyPr>
            <a:normAutofit fontScale="90000"/>
          </a:bodyPr>
          <a:lstStyle/>
          <a:p>
            <a:r>
              <a:rPr lang="en-US" dirty="0" smtClean="0"/>
              <a:t>Part 2</a:t>
            </a:r>
            <a:br>
              <a:rPr lang="en-US" dirty="0" smtClean="0"/>
            </a:br>
            <a:r>
              <a:rPr lang="en-US" dirty="0" smtClean="0"/>
              <a:t>Structural Properties of bulges. II.</a:t>
            </a:r>
            <a:endParaRPr lang="en-US" dirty="0"/>
          </a:p>
        </p:txBody>
      </p:sp>
      <p:sp>
        <p:nvSpPr>
          <p:cNvPr id="11" name="TextBox 10"/>
          <p:cNvSpPr txBox="1"/>
          <p:nvPr/>
        </p:nvSpPr>
        <p:spPr>
          <a:xfrm>
            <a:off x="6018834" y="1997467"/>
            <a:ext cx="2959146" cy="954107"/>
          </a:xfrm>
          <a:prstGeom prst="rect">
            <a:avLst/>
          </a:prstGeom>
          <a:noFill/>
        </p:spPr>
        <p:txBody>
          <a:bodyPr wrap="square" rtlCol="0">
            <a:spAutoFit/>
          </a:bodyPr>
          <a:lstStyle/>
          <a:p>
            <a:r>
              <a:rPr lang="en-US" sz="2800" dirty="0" smtClean="0">
                <a:solidFill>
                  <a:srgbClr val="FFFFFF"/>
                </a:solidFill>
                <a:latin typeface="Helvetica"/>
              </a:rPr>
              <a:t>The density-mass diagram</a:t>
            </a:r>
            <a:endParaRPr lang="en-US" sz="2800" dirty="0">
              <a:solidFill>
                <a:srgbClr val="FFFFFF"/>
              </a:solidFill>
              <a:latin typeface="Helvetica"/>
            </a:endParaRPr>
          </a:p>
        </p:txBody>
      </p:sp>
    </p:spTree>
    <p:extLst>
      <p:ext uri="{BB962C8B-B14F-4D97-AF65-F5344CB8AC3E}">
        <p14:creationId xmlns:p14="http://schemas.microsoft.com/office/powerpoint/2010/main" val="21540099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355560" y="4948758"/>
            <a:ext cx="563612" cy="365125"/>
          </a:xfrm>
        </p:spPr>
        <p:txBody>
          <a:bodyPr/>
          <a:lstStyle/>
          <a:p>
            <a:fld id="{F7128744-2ACE-524A-95A1-3D5C69BB29EC}" type="slidenum">
              <a:rPr lang="en-US" smtClean="0"/>
              <a:t>7</a:t>
            </a:fld>
            <a:endParaRPr lang="en-US"/>
          </a:p>
        </p:txBody>
      </p:sp>
      <p:pic>
        <p:nvPicPr>
          <p:cNvPr id="8" name="Picture 7" descr="gra11.tiff"/>
          <p:cNvPicPr>
            <a:picLocks noChangeAspect="1"/>
          </p:cNvPicPr>
          <p:nvPr/>
        </p:nvPicPr>
        <p:blipFill rotWithShape="1">
          <a:blip r:embed="rId3">
            <a:extLst>
              <a:ext uri="{28A0092B-C50C-407E-A947-70E740481C1C}">
                <a14:useLocalDpi xmlns:a14="http://schemas.microsoft.com/office/drawing/2010/main" val="0"/>
              </a:ext>
            </a:extLst>
          </a:blip>
          <a:srcRect r="53709"/>
          <a:stretch/>
        </p:blipFill>
        <p:spPr>
          <a:xfrm>
            <a:off x="0" y="1786216"/>
            <a:ext cx="4756096" cy="4310316"/>
          </a:xfrm>
          <a:prstGeom prst="rect">
            <a:avLst/>
          </a:prstGeom>
        </p:spPr>
      </p:pic>
      <p:sp>
        <p:nvSpPr>
          <p:cNvPr id="10" name="Title 1"/>
          <p:cNvSpPr>
            <a:spLocks noGrp="1"/>
          </p:cNvSpPr>
          <p:nvPr>
            <p:ph type="title"/>
          </p:nvPr>
        </p:nvSpPr>
        <p:spPr>
          <a:xfrm>
            <a:off x="0" y="0"/>
            <a:ext cx="9144000" cy="1371600"/>
          </a:xfrm>
        </p:spPr>
        <p:txBody>
          <a:bodyPr>
            <a:normAutofit fontScale="90000"/>
          </a:bodyPr>
          <a:lstStyle/>
          <a:p>
            <a:r>
              <a:rPr lang="en-US" dirty="0" smtClean="0"/>
              <a:t>Part 2</a:t>
            </a:r>
            <a:br>
              <a:rPr lang="en-US" dirty="0" smtClean="0"/>
            </a:br>
            <a:r>
              <a:rPr lang="en-US" dirty="0" smtClean="0"/>
              <a:t>Structural Properties of bulges. III.</a:t>
            </a:r>
            <a:endParaRPr lang="en-US" dirty="0"/>
          </a:p>
        </p:txBody>
      </p:sp>
      <p:sp>
        <p:nvSpPr>
          <p:cNvPr id="2" name="TextBox 1"/>
          <p:cNvSpPr txBox="1"/>
          <p:nvPr/>
        </p:nvSpPr>
        <p:spPr>
          <a:xfrm rot="20430989">
            <a:off x="1064654" y="4326068"/>
            <a:ext cx="1405210" cy="369332"/>
          </a:xfrm>
          <a:prstGeom prst="rect">
            <a:avLst/>
          </a:prstGeom>
          <a:noFill/>
        </p:spPr>
        <p:txBody>
          <a:bodyPr wrap="square" rtlCol="0">
            <a:spAutoFit/>
          </a:bodyPr>
          <a:lstStyle/>
          <a:p>
            <a:r>
              <a:rPr lang="en-US" dirty="0" smtClean="0"/>
              <a:t>Filling Up</a:t>
            </a:r>
            <a:endParaRPr lang="en-US" dirty="0"/>
          </a:p>
        </p:txBody>
      </p:sp>
      <p:pic>
        <p:nvPicPr>
          <p:cNvPr id="4" name="Picture 3" descr="Belli_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075" y="2103986"/>
            <a:ext cx="4772973" cy="2815183"/>
          </a:xfrm>
          <a:prstGeom prst="rect">
            <a:avLst/>
          </a:prstGeom>
        </p:spPr>
      </p:pic>
      <p:pic>
        <p:nvPicPr>
          <p:cNvPr id="5" name="Picture 4" descr="Belli_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2075" y="4916099"/>
            <a:ext cx="4177097" cy="547439"/>
          </a:xfrm>
          <a:prstGeom prst="rect">
            <a:avLst/>
          </a:prstGeom>
        </p:spPr>
      </p:pic>
      <p:sp>
        <p:nvSpPr>
          <p:cNvPr id="12" name="TextBox 11"/>
          <p:cNvSpPr txBox="1"/>
          <p:nvPr/>
        </p:nvSpPr>
        <p:spPr>
          <a:xfrm>
            <a:off x="5712091" y="1700925"/>
            <a:ext cx="3355713" cy="400110"/>
          </a:xfrm>
          <a:prstGeom prst="rect">
            <a:avLst/>
          </a:prstGeom>
          <a:noFill/>
        </p:spPr>
        <p:txBody>
          <a:bodyPr wrap="square" rtlCol="0">
            <a:spAutoFit/>
          </a:bodyPr>
          <a:lstStyle/>
          <a:p>
            <a:r>
              <a:rPr lang="en-US" sz="2000" dirty="0" err="1" smtClean="0">
                <a:solidFill>
                  <a:srgbClr val="FFFFFF"/>
                </a:solidFill>
                <a:latin typeface="Helvetica"/>
              </a:rPr>
              <a:t>Sirio</a:t>
            </a:r>
            <a:r>
              <a:rPr lang="en-US" sz="2000" dirty="0" smtClean="0">
                <a:solidFill>
                  <a:srgbClr val="FFFFFF"/>
                </a:solidFill>
                <a:latin typeface="Helvetica"/>
              </a:rPr>
              <a:t> Belli (arXiv:1311.3317)</a:t>
            </a:r>
            <a:endParaRPr lang="en-US" sz="2000" dirty="0">
              <a:solidFill>
                <a:srgbClr val="FFFFFF"/>
              </a:solidFill>
              <a:latin typeface="Helvetica"/>
            </a:endParaRPr>
          </a:p>
        </p:txBody>
      </p:sp>
      <p:sp>
        <p:nvSpPr>
          <p:cNvPr id="13" name="TextBox 12"/>
          <p:cNvSpPr txBox="1"/>
          <p:nvPr/>
        </p:nvSpPr>
        <p:spPr>
          <a:xfrm>
            <a:off x="6212529" y="5544598"/>
            <a:ext cx="2934861" cy="707886"/>
          </a:xfrm>
          <a:prstGeom prst="rect">
            <a:avLst/>
          </a:prstGeom>
          <a:noFill/>
        </p:spPr>
        <p:txBody>
          <a:bodyPr wrap="square" rtlCol="0">
            <a:spAutoFit/>
          </a:bodyPr>
          <a:lstStyle/>
          <a:p>
            <a:r>
              <a:rPr lang="en-US" sz="2000" dirty="0" smtClean="0">
                <a:solidFill>
                  <a:srgbClr val="FFFFFF"/>
                </a:solidFill>
                <a:latin typeface="Helvetica"/>
              </a:rPr>
              <a:t>See also Newman et al. (2012, </a:t>
            </a:r>
            <a:r>
              <a:rPr lang="en-US" sz="2000" dirty="0" err="1" smtClean="0">
                <a:solidFill>
                  <a:srgbClr val="FFFFFF"/>
                </a:solidFill>
                <a:latin typeface="Helvetica"/>
              </a:rPr>
              <a:t>ApJ</a:t>
            </a:r>
            <a:r>
              <a:rPr lang="en-US" sz="2000" dirty="0" smtClean="0">
                <a:solidFill>
                  <a:srgbClr val="FFFFFF"/>
                </a:solidFill>
                <a:latin typeface="Helvetica"/>
              </a:rPr>
              <a:t>, 746, 162)</a:t>
            </a:r>
            <a:endParaRPr lang="en-US" sz="2000" dirty="0">
              <a:solidFill>
                <a:srgbClr val="FFFFFF"/>
              </a:solidFill>
              <a:latin typeface="Helvetica"/>
            </a:endParaRPr>
          </a:p>
        </p:txBody>
      </p:sp>
    </p:spTree>
    <p:extLst>
      <p:ext uri="{BB962C8B-B14F-4D97-AF65-F5344CB8AC3E}">
        <p14:creationId xmlns:p14="http://schemas.microsoft.com/office/powerpoint/2010/main" val="14490147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340" y="1977198"/>
            <a:ext cx="8307898" cy="4076357"/>
          </a:xfrm>
        </p:spPr>
        <p:txBody>
          <a:bodyPr>
            <a:normAutofit/>
          </a:bodyPr>
          <a:lstStyle/>
          <a:p>
            <a:pPr lvl="2"/>
            <a:r>
              <a:rPr lang="en-US" dirty="0" smtClean="0">
                <a:effectLst/>
                <a:latin typeface="Helvetica"/>
              </a:rPr>
              <a:t>Some </a:t>
            </a:r>
            <a:r>
              <a:rPr lang="en-US" dirty="0">
                <a:effectLst/>
                <a:latin typeface="Helvetica"/>
              </a:rPr>
              <a:t>/ most(?) high-z, compact galaxies </a:t>
            </a:r>
            <a:r>
              <a:rPr lang="en-US" dirty="0" smtClean="0">
                <a:effectLst/>
                <a:latin typeface="Helvetica"/>
              </a:rPr>
              <a:t>are very likely to be today’s </a:t>
            </a:r>
            <a:r>
              <a:rPr lang="en-US" dirty="0">
                <a:effectLst/>
                <a:latin typeface="Helvetica"/>
              </a:rPr>
              <a:t>massive bulges (talk by </a:t>
            </a:r>
            <a:r>
              <a:rPr lang="en-US" dirty="0" err="1">
                <a:effectLst/>
                <a:latin typeface="Helvetica"/>
              </a:rPr>
              <a:t>Bil</a:t>
            </a:r>
            <a:r>
              <a:rPr lang="en-US" dirty="0">
                <a:effectLst/>
                <a:latin typeface="Helvetica"/>
              </a:rPr>
              <a:t> </a:t>
            </a:r>
            <a:r>
              <a:rPr lang="en-US" dirty="0" err="1">
                <a:effectLst/>
                <a:latin typeface="Helvetica"/>
              </a:rPr>
              <a:t>Dullo</a:t>
            </a:r>
            <a:r>
              <a:rPr lang="en-US" dirty="0" smtClean="0">
                <a:effectLst/>
                <a:latin typeface="Helvetica"/>
              </a:rPr>
              <a:t>)</a:t>
            </a:r>
          </a:p>
          <a:p>
            <a:pPr marL="685800" lvl="2" indent="0">
              <a:buNone/>
            </a:pPr>
            <a:endParaRPr lang="en-US" dirty="0" smtClean="0">
              <a:effectLst/>
              <a:latin typeface="Helvetica"/>
            </a:endParaRPr>
          </a:p>
        </p:txBody>
      </p:sp>
      <p:sp>
        <p:nvSpPr>
          <p:cNvPr id="5" name="Footer Placeholder 4"/>
          <p:cNvSpPr>
            <a:spLocks noGrp="1"/>
          </p:cNvSpPr>
          <p:nvPr>
            <p:ph type="ftr" sz="quarter" idx="11"/>
          </p:nvPr>
        </p:nvSpPr>
        <p:spPr/>
        <p:txBody>
          <a:bodyPr/>
          <a:lstStyle/>
          <a:p>
            <a:r>
              <a:rPr lang="en-US" smtClean="0"/>
              <a:t>Alister Graham - ESO, Santiago</a:t>
            </a:r>
            <a:endParaRPr lang="en-US"/>
          </a:p>
        </p:txBody>
      </p:sp>
      <p:sp>
        <p:nvSpPr>
          <p:cNvPr id="6" name="Slide Number Placeholder 5"/>
          <p:cNvSpPr>
            <a:spLocks noGrp="1"/>
          </p:cNvSpPr>
          <p:nvPr>
            <p:ph type="sldNum" sz="quarter" idx="12"/>
          </p:nvPr>
        </p:nvSpPr>
        <p:spPr/>
        <p:txBody>
          <a:bodyPr/>
          <a:lstStyle/>
          <a:p>
            <a:fld id="{F7128744-2ACE-524A-95A1-3D5C69BB29EC}" type="slidenum">
              <a:rPr lang="en-US" smtClean="0"/>
              <a:t>8</a:t>
            </a:fld>
            <a:endParaRPr lang="en-US"/>
          </a:p>
        </p:txBody>
      </p:sp>
      <p:sp>
        <p:nvSpPr>
          <p:cNvPr id="7" name="Title 1"/>
          <p:cNvSpPr>
            <a:spLocks noGrp="1"/>
          </p:cNvSpPr>
          <p:nvPr>
            <p:ph type="title"/>
          </p:nvPr>
        </p:nvSpPr>
        <p:spPr>
          <a:xfrm>
            <a:off x="0" y="0"/>
            <a:ext cx="9144000" cy="1371600"/>
          </a:xfrm>
        </p:spPr>
        <p:txBody>
          <a:bodyPr>
            <a:normAutofit fontScale="90000"/>
          </a:bodyPr>
          <a:lstStyle/>
          <a:p>
            <a:r>
              <a:rPr lang="en-US" dirty="0" smtClean="0"/>
              <a:t>Part 2</a:t>
            </a:r>
            <a:br>
              <a:rPr lang="en-US" dirty="0" smtClean="0"/>
            </a:br>
            <a:r>
              <a:rPr lang="en-US" dirty="0" smtClean="0"/>
              <a:t>Structural Properties of bulges. IV.</a:t>
            </a:r>
            <a:endParaRPr lang="en-US" dirty="0"/>
          </a:p>
        </p:txBody>
      </p:sp>
    </p:spTree>
    <p:extLst>
      <p:ext uri="{BB962C8B-B14F-4D97-AF65-F5344CB8AC3E}">
        <p14:creationId xmlns:p14="http://schemas.microsoft.com/office/powerpoint/2010/main" val="354397850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1588</TotalTime>
  <Words>3108</Words>
  <Application>Microsoft Macintosh PowerPoint</Application>
  <PresentationFormat>On-screen Show (4:3)</PresentationFormat>
  <Paragraphs>345</Paragraphs>
  <Slides>33</Slides>
  <Notes>31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Habitat</vt:lpstr>
      <vt:lpstr>Galaxy Bulges and their Super-Massive Black Holes</vt:lpstr>
      <vt:lpstr>Overview</vt:lpstr>
      <vt:lpstr>Part 1 Bulge Light Profiles. I.</vt:lpstr>
      <vt:lpstr>Part 1 Bulge Light Profiles. II.</vt:lpstr>
      <vt:lpstr>Part 1 Bulge Light Profiles. III.</vt:lpstr>
      <vt:lpstr>Part 2 Structural Properties of bulges. I.</vt:lpstr>
      <vt:lpstr>Part 2 Structural Properties of bulges. II.</vt:lpstr>
      <vt:lpstr>Part 2 Structural Properties of bulges. III.</vt:lpstr>
      <vt:lpstr>Part 2 Structural Properties of bulges. IV.</vt:lpstr>
      <vt:lpstr>Part 2 Structural Properties of bulges. V.</vt:lpstr>
      <vt:lpstr>Part 2 Structural Properties of bulges. VI.</vt:lpstr>
      <vt:lpstr>Part 2 Structural Properties of bulges. VII.</vt:lpstr>
      <vt:lpstr>Part 3 (Black hole)–bulge relations. I.</vt:lpstr>
      <vt:lpstr>(Black hole)–bulge relations. II.</vt:lpstr>
      <vt:lpstr>PowerPoint Presentation</vt:lpstr>
      <vt:lpstr>PowerPoint Presentation</vt:lpstr>
      <vt:lpstr>PowerPoint Presentation</vt:lpstr>
      <vt:lpstr>PowerPoint Presentation</vt:lpstr>
      <vt:lpstr>PowerPoint Presentation</vt:lpstr>
      <vt:lpstr>Implications</vt:lpstr>
      <vt:lpstr>Summary. I.</vt:lpstr>
      <vt:lpstr>The End</vt:lpstr>
      <vt:lpstr>Appendix</vt:lpstr>
      <vt:lpstr>Part 4 Pseudobulges</vt:lpstr>
      <vt:lpstr>Rotation. I. </vt:lpstr>
      <vt:lpstr>Rotation. II. </vt:lpstr>
      <vt:lpstr>Ages. I. Colour</vt:lpstr>
      <vt:lpstr>Ages. II. Spectra</vt:lpstr>
      <vt:lpstr>Bulge scaling relations.  I.</vt:lpstr>
      <vt:lpstr>Bulge scaling relations.  II.</vt:lpstr>
      <vt:lpstr>Bulge scaling relations.  III.</vt:lpstr>
      <vt:lpstr>Bulge scaling relations.  IV.</vt:lpstr>
      <vt:lpstr>Part 4 - Summary</vt:lpstr>
    </vt:vector>
  </TitlesOfParts>
  <Company>Swinburne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can we identify pseudobulges?</dc:title>
  <dc:creator>Swinburne University of Technology</dc:creator>
  <cp:lastModifiedBy>Swinburne University of Technology</cp:lastModifiedBy>
  <cp:revision>201</cp:revision>
  <dcterms:created xsi:type="dcterms:W3CDTF">2012-08-19T02:34:14Z</dcterms:created>
  <dcterms:modified xsi:type="dcterms:W3CDTF">2013-11-20T13:27:16Z</dcterms:modified>
</cp:coreProperties>
</file>