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5" r:id="rId1"/>
  </p:sldMasterIdLst>
  <p:notesMasterIdLst>
    <p:notesMasterId r:id="rId40"/>
  </p:notesMasterIdLst>
  <p:handoutMasterIdLst>
    <p:handoutMasterId r:id="rId41"/>
  </p:handoutMasterIdLst>
  <p:sldIdLst>
    <p:sldId id="480" r:id="rId2"/>
    <p:sldId id="697" r:id="rId3"/>
    <p:sldId id="788" r:id="rId4"/>
    <p:sldId id="679" r:id="rId5"/>
    <p:sldId id="794" r:id="rId6"/>
    <p:sldId id="681" r:id="rId7"/>
    <p:sldId id="682" r:id="rId8"/>
    <p:sldId id="683" r:id="rId9"/>
    <p:sldId id="792" r:id="rId10"/>
    <p:sldId id="698" r:id="rId11"/>
    <p:sldId id="770" r:id="rId12"/>
    <p:sldId id="747" r:id="rId13"/>
    <p:sldId id="688" r:id="rId14"/>
    <p:sldId id="789" r:id="rId15"/>
    <p:sldId id="701" r:id="rId16"/>
    <p:sldId id="739" r:id="rId17"/>
    <p:sldId id="796" r:id="rId18"/>
    <p:sldId id="767" r:id="rId19"/>
    <p:sldId id="795" r:id="rId20"/>
    <p:sldId id="764" r:id="rId21"/>
    <p:sldId id="750" r:id="rId22"/>
    <p:sldId id="785" r:id="rId23"/>
    <p:sldId id="773" r:id="rId24"/>
    <p:sldId id="784" r:id="rId25"/>
    <p:sldId id="771" r:id="rId26"/>
    <p:sldId id="786" r:id="rId27"/>
    <p:sldId id="746" r:id="rId28"/>
    <p:sldId id="774" r:id="rId29"/>
    <p:sldId id="775" r:id="rId30"/>
    <p:sldId id="776" r:id="rId31"/>
    <p:sldId id="777" r:id="rId32"/>
    <p:sldId id="778" r:id="rId33"/>
    <p:sldId id="779" r:id="rId34"/>
    <p:sldId id="780" r:id="rId35"/>
    <p:sldId id="781" r:id="rId36"/>
    <p:sldId id="782" r:id="rId37"/>
    <p:sldId id="783" r:id="rId38"/>
    <p:sldId id="787" r:id="rId39"/>
  </p:sldIdLst>
  <p:sldSz cx="9144000" cy="6858000" type="screen4x3"/>
  <p:notesSz cx="7200900" cy="9512300"/>
  <p:custShowLst>
    <p:custShow name="SinoGFOS2009" id="0">
      <p:sldLst>
        <p:sld r:id="rId2"/>
      </p:sldLst>
    </p:custShow>
  </p:custShowLst>
  <p:defaultTextStyle>
    <a:defPPr>
      <a:defRPr lang="en-US"/>
    </a:defPPr>
    <a:lvl1pPr algn="ctr" rtl="0" fontAlgn="base">
      <a:spcBef>
        <a:spcPct val="20000"/>
      </a:spcBef>
      <a:spcAft>
        <a:spcPct val="0"/>
      </a:spcAft>
      <a:defRPr sz="2200" kern="1200">
        <a:solidFill>
          <a:schemeClr val="bg1"/>
        </a:solidFill>
        <a:latin typeface="Frutiger 55 Roman" charset="0"/>
        <a:ea typeface="ＭＳ Ｐゴシック" charset="0"/>
        <a:cs typeface="ＭＳ Ｐゴシック" charset="0"/>
      </a:defRPr>
    </a:lvl1pPr>
    <a:lvl2pPr marL="457200" algn="ctr" rtl="0" fontAlgn="base">
      <a:spcBef>
        <a:spcPct val="20000"/>
      </a:spcBef>
      <a:spcAft>
        <a:spcPct val="0"/>
      </a:spcAft>
      <a:defRPr sz="2200" kern="1200">
        <a:solidFill>
          <a:schemeClr val="bg1"/>
        </a:solidFill>
        <a:latin typeface="Frutiger 55 Roman" charset="0"/>
        <a:ea typeface="ＭＳ Ｐゴシック" charset="0"/>
        <a:cs typeface="ＭＳ Ｐゴシック" charset="0"/>
      </a:defRPr>
    </a:lvl2pPr>
    <a:lvl3pPr marL="914400" algn="ctr" rtl="0" fontAlgn="base">
      <a:spcBef>
        <a:spcPct val="20000"/>
      </a:spcBef>
      <a:spcAft>
        <a:spcPct val="0"/>
      </a:spcAft>
      <a:defRPr sz="2200" kern="1200">
        <a:solidFill>
          <a:schemeClr val="bg1"/>
        </a:solidFill>
        <a:latin typeface="Frutiger 55 Roman" charset="0"/>
        <a:ea typeface="ＭＳ Ｐゴシック" charset="0"/>
        <a:cs typeface="ＭＳ Ｐゴシック" charset="0"/>
      </a:defRPr>
    </a:lvl3pPr>
    <a:lvl4pPr marL="1371600" algn="ctr" rtl="0" fontAlgn="base">
      <a:spcBef>
        <a:spcPct val="20000"/>
      </a:spcBef>
      <a:spcAft>
        <a:spcPct val="0"/>
      </a:spcAft>
      <a:defRPr sz="2200" kern="1200">
        <a:solidFill>
          <a:schemeClr val="bg1"/>
        </a:solidFill>
        <a:latin typeface="Frutiger 55 Roman" charset="0"/>
        <a:ea typeface="ＭＳ Ｐゴシック" charset="0"/>
        <a:cs typeface="ＭＳ Ｐゴシック" charset="0"/>
      </a:defRPr>
    </a:lvl4pPr>
    <a:lvl5pPr marL="1828800" algn="ctr" rtl="0" fontAlgn="base">
      <a:spcBef>
        <a:spcPct val="20000"/>
      </a:spcBef>
      <a:spcAft>
        <a:spcPct val="0"/>
      </a:spcAft>
      <a:defRPr sz="2200" kern="1200">
        <a:solidFill>
          <a:schemeClr val="bg1"/>
        </a:solidFill>
        <a:latin typeface="Frutiger 55 Roman" charset="0"/>
        <a:ea typeface="ＭＳ Ｐゴシック" charset="0"/>
        <a:cs typeface="ＭＳ Ｐゴシック" charset="0"/>
      </a:defRPr>
    </a:lvl5pPr>
    <a:lvl6pPr marL="2286000" algn="l" defTabSz="457200" rtl="0" eaLnBrk="1" latinLnBrk="0" hangingPunct="1">
      <a:defRPr sz="2200" kern="1200">
        <a:solidFill>
          <a:schemeClr val="bg1"/>
        </a:solidFill>
        <a:latin typeface="Frutiger 55 Roman" charset="0"/>
        <a:ea typeface="ＭＳ Ｐゴシック" charset="0"/>
        <a:cs typeface="ＭＳ Ｐゴシック" charset="0"/>
      </a:defRPr>
    </a:lvl6pPr>
    <a:lvl7pPr marL="2743200" algn="l" defTabSz="457200" rtl="0" eaLnBrk="1" latinLnBrk="0" hangingPunct="1">
      <a:defRPr sz="2200" kern="1200">
        <a:solidFill>
          <a:schemeClr val="bg1"/>
        </a:solidFill>
        <a:latin typeface="Frutiger 55 Roman" charset="0"/>
        <a:ea typeface="ＭＳ Ｐゴシック" charset="0"/>
        <a:cs typeface="ＭＳ Ｐゴシック" charset="0"/>
      </a:defRPr>
    </a:lvl7pPr>
    <a:lvl8pPr marL="3200400" algn="l" defTabSz="457200" rtl="0" eaLnBrk="1" latinLnBrk="0" hangingPunct="1">
      <a:defRPr sz="2200" kern="1200">
        <a:solidFill>
          <a:schemeClr val="bg1"/>
        </a:solidFill>
        <a:latin typeface="Frutiger 55 Roman" charset="0"/>
        <a:ea typeface="ＭＳ Ｐゴシック" charset="0"/>
        <a:cs typeface="ＭＳ Ｐゴシック" charset="0"/>
      </a:defRPr>
    </a:lvl8pPr>
    <a:lvl9pPr marL="3657600" algn="l" defTabSz="457200" rtl="0" eaLnBrk="1" latinLnBrk="0" hangingPunct="1">
      <a:defRPr sz="2200" kern="1200">
        <a:solidFill>
          <a:schemeClr val="bg1"/>
        </a:solidFill>
        <a:latin typeface="Frutiger 55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4028"/>
    <a:srgbClr val="FF2930"/>
    <a:srgbClr val="FFFEF4"/>
    <a:srgbClr val="CCFF99"/>
    <a:srgbClr val="00E493"/>
    <a:srgbClr val="99FF33"/>
    <a:srgbClr val="FF5A07"/>
    <a:srgbClr val="FF6A06"/>
    <a:srgbClr val="FF8B2A"/>
    <a:srgbClr val="BA011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35" autoAdjust="0"/>
  </p:normalViewPr>
  <p:slideViewPr>
    <p:cSldViewPr snapToObjects="1">
      <p:cViewPr>
        <p:scale>
          <a:sx n="121" d="100"/>
          <a:sy n="121" d="100"/>
        </p:scale>
        <p:origin x="-928" y="576"/>
      </p:cViewPr>
      <p:guideLst>
        <p:guide orient="horz" pos="48"/>
        <p:guide pos="48"/>
      </p:guideLst>
    </p:cSldViewPr>
  </p:slideViewPr>
  <p:outlineViewPr>
    <p:cViewPr>
      <p:scale>
        <a:sx n="33" d="100"/>
        <a:sy n="33" d="100"/>
      </p:scale>
      <p:origin x="0" y="0"/>
    </p:cViewPr>
  </p:outlineViewPr>
  <p:notesTextViewPr>
    <p:cViewPr>
      <p:scale>
        <a:sx n="96" d="100"/>
        <a:sy n="96" d="100"/>
      </p:scale>
      <p:origin x="0" y="0"/>
    </p:cViewPr>
  </p:notesTextViewPr>
  <p:sorterViewPr>
    <p:cViewPr>
      <p:scale>
        <a:sx n="100" d="100"/>
        <a:sy n="100" d="100"/>
      </p:scale>
      <p:origin x="0" y="0"/>
    </p:cViewPr>
  </p:sorterViewPr>
  <p:notesViewPr>
    <p:cSldViewPr snapToObjects="1">
      <p:cViewPr>
        <p:scale>
          <a:sx n="100" d="100"/>
          <a:sy n="100" d="100"/>
        </p:scale>
        <p:origin x="-2368" y="344"/>
      </p:cViewPr>
      <p:guideLst>
        <p:guide orient="horz" pos="2996"/>
        <p:guide pos="2268"/>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119438" cy="474663"/>
          </a:xfrm>
          <a:prstGeom prst="rect">
            <a:avLst/>
          </a:prstGeom>
          <a:noFill/>
          <a:ln w="9525">
            <a:noFill/>
            <a:miter lim="800000"/>
            <a:headEnd/>
            <a:tailEnd/>
          </a:ln>
          <a:effectLst/>
        </p:spPr>
        <p:txBody>
          <a:bodyPr vert="horz" wrap="square" lIns="93711" tIns="46856" rIns="93711" bIns="46856" numCol="1" anchor="t" anchorCtr="0" compatLnSpc="1">
            <a:prstTxWarp prst="textNoShape">
              <a:avLst/>
            </a:prstTxWarp>
          </a:bodyPr>
          <a:lstStyle>
            <a:lvl1pPr algn="l" defTabSz="936625">
              <a:spcBef>
                <a:spcPct val="0"/>
              </a:spcBef>
              <a:defRPr sz="1200" baseline="30000">
                <a:solidFill>
                  <a:schemeClr val="tx1"/>
                </a:solidFill>
                <a:latin typeface="Times New Roman" charset="0"/>
                <a:ea typeface="+mn-ea"/>
                <a:cs typeface="+mn-cs"/>
              </a:defRPr>
            </a:lvl1pPr>
          </a:lstStyle>
          <a:p>
            <a:pPr>
              <a:defRPr/>
            </a:pPr>
            <a:endParaRPr lang="de-DE"/>
          </a:p>
        </p:txBody>
      </p:sp>
      <p:sp>
        <p:nvSpPr>
          <p:cNvPr id="12291" name="Rectangle 3"/>
          <p:cNvSpPr>
            <a:spLocks noGrp="1" noChangeArrowheads="1"/>
          </p:cNvSpPr>
          <p:nvPr>
            <p:ph type="dt" sz="quarter" idx="1"/>
          </p:nvPr>
        </p:nvSpPr>
        <p:spPr bwMode="auto">
          <a:xfrm>
            <a:off x="4081463" y="0"/>
            <a:ext cx="3119437" cy="474663"/>
          </a:xfrm>
          <a:prstGeom prst="rect">
            <a:avLst/>
          </a:prstGeom>
          <a:noFill/>
          <a:ln w="9525">
            <a:noFill/>
            <a:miter lim="800000"/>
            <a:headEnd/>
            <a:tailEnd/>
          </a:ln>
          <a:effectLst/>
        </p:spPr>
        <p:txBody>
          <a:bodyPr vert="horz" wrap="square" lIns="93711" tIns="46856" rIns="93711" bIns="46856" numCol="1" anchor="t" anchorCtr="0" compatLnSpc="1">
            <a:prstTxWarp prst="textNoShape">
              <a:avLst/>
            </a:prstTxWarp>
          </a:bodyPr>
          <a:lstStyle>
            <a:lvl1pPr algn="r" defTabSz="936625">
              <a:spcBef>
                <a:spcPct val="0"/>
              </a:spcBef>
              <a:defRPr sz="1200" baseline="30000">
                <a:solidFill>
                  <a:schemeClr val="tx1"/>
                </a:solidFill>
                <a:latin typeface="Times New Roman" charset="0"/>
                <a:ea typeface="+mn-ea"/>
                <a:cs typeface="+mn-cs"/>
              </a:defRPr>
            </a:lvl1pPr>
          </a:lstStyle>
          <a:p>
            <a:pPr>
              <a:defRPr/>
            </a:pPr>
            <a:endParaRPr lang="de-DE"/>
          </a:p>
        </p:txBody>
      </p:sp>
      <p:sp>
        <p:nvSpPr>
          <p:cNvPr id="12292" name="Rectangle 4"/>
          <p:cNvSpPr>
            <a:spLocks noGrp="1" noChangeArrowheads="1"/>
          </p:cNvSpPr>
          <p:nvPr>
            <p:ph type="ftr" sz="quarter" idx="2"/>
          </p:nvPr>
        </p:nvSpPr>
        <p:spPr bwMode="auto">
          <a:xfrm>
            <a:off x="0" y="9037638"/>
            <a:ext cx="3119438" cy="474662"/>
          </a:xfrm>
          <a:prstGeom prst="rect">
            <a:avLst/>
          </a:prstGeom>
          <a:noFill/>
          <a:ln w="9525">
            <a:noFill/>
            <a:miter lim="800000"/>
            <a:headEnd/>
            <a:tailEnd/>
          </a:ln>
          <a:effectLst/>
        </p:spPr>
        <p:txBody>
          <a:bodyPr vert="horz" wrap="square" lIns="93711" tIns="46856" rIns="93711" bIns="46856" numCol="1" anchor="b" anchorCtr="0" compatLnSpc="1">
            <a:prstTxWarp prst="textNoShape">
              <a:avLst/>
            </a:prstTxWarp>
          </a:bodyPr>
          <a:lstStyle>
            <a:lvl1pPr algn="l" defTabSz="936625">
              <a:spcBef>
                <a:spcPct val="0"/>
              </a:spcBef>
              <a:defRPr sz="1200" baseline="30000">
                <a:solidFill>
                  <a:schemeClr val="tx1"/>
                </a:solidFill>
                <a:latin typeface="Times New Roman" charset="0"/>
                <a:ea typeface="+mn-ea"/>
                <a:cs typeface="+mn-cs"/>
              </a:defRPr>
            </a:lvl1pPr>
          </a:lstStyle>
          <a:p>
            <a:pPr>
              <a:defRPr/>
            </a:pPr>
            <a:endParaRPr lang="de-DE"/>
          </a:p>
        </p:txBody>
      </p:sp>
      <p:sp>
        <p:nvSpPr>
          <p:cNvPr id="12293" name="Rectangle 5"/>
          <p:cNvSpPr>
            <a:spLocks noGrp="1" noChangeArrowheads="1"/>
          </p:cNvSpPr>
          <p:nvPr>
            <p:ph type="sldNum" sz="quarter" idx="3"/>
          </p:nvPr>
        </p:nvSpPr>
        <p:spPr bwMode="auto">
          <a:xfrm>
            <a:off x="4081463" y="9037638"/>
            <a:ext cx="3119437" cy="474662"/>
          </a:xfrm>
          <a:prstGeom prst="rect">
            <a:avLst/>
          </a:prstGeom>
          <a:noFill/>
          <a:ln w="9525">
            <a:noFill/>
            <a:miter lim="800000"/>
            <a:headEnd/>
            <a:tailEnd/>
          </a:ln>
          <a:effectLst/>
        </p:spPr>
        <p:txBody>
          <a:bodyPr vert="horz" wrap="square" lIns="93711" tIns="46856" rIns="93711" bIns="46856" numCol="1" anchor="b" anchorCtr="0" compatLnSpc="1">
            <a:prstTxWarp prst="textNoShape">
              <a:avLst/>
            </a:prstTxWarp>
          </a:bodyPr>
          <a:lstStyle>
            <a:lvl1pPr algn="r" defTabSz="936625">
              <a:spcBef>
                <a:spcPct val="0"/>
              </a:spcBef>
              <a:defRPr sz="1200" baseline="30000">
                <a:solidFill>
                  <a:schemeClr val="tx1"/>
                </a:solidFill>
                <a:latin typeface="Times New Roman" charset="0"/>
              </a:defRPr>
            </a:lvl1pPr>
          </a:lstStyle>
          <a:p>
            <a:pPr>
              <a:defRPr/>
            </a:pPr>
            <a:fld id="{8478ACDE-794D-6E4A-99D3-315950B0740D}" type="slidenum">
              <a:rPr lang="de-DE"/>
              <a:pPr>
                <a:defRPr/>
              </a:pPr>
              <a:t>‹#›</a:t>
            </a:fld>
            <a:endParaRPr lang="de-DE"/>
          </a:p>
        </p:txBody>
      </p:sp>
    </p:spTree>
    <p:extLst>
      <p:ext uri="{BB962C8B-B14F-4D97-AF65-F5344CB8AC3E}">
        <p14:creationId xmlns:p14="http://schemas.microsoft.com/office/powerpoint/2010/main" val="3136568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121025" cy="474663"/>
          </a:xfrm>
          <a:prstGeom prst="rect">
            <a:avLst/>
          </a:prstGeom>
          <a:noFill/>
          <a:ln w="9525">
            <a:noFill/>
            <a:miter lim="800000"/>
            <a:headEnd/>
            <a:tailEnd/>
          </a:ln>
          <a:effectLst/>
        </p:spPr>
        <p:txBody>
          <a:bodyPr vert="horz" wrap="square" lIns="92373" tIns="46186" rIns="92373" bIns="46186" numCol="1" anchor="t" anchorCtr="0" compatLnSpc="1">
            <a:prstTxWarp prst="textNoShape">
              <a:avLst/>
            </a:prstTxWarp>
          </a:bodyPr>
          <a:lstStyle>
            <a:lvl1pPr algn="l" defTabSz="923925">
              <a:spcBef>
                <a:spcPct val="0"/>
              </a:spcBef>
              <a:defRPr sz="1200">
                <a:solidFill>
                  <a:schemeClr val="tx1"/>
                </a:solidFill>
                <a:latin typeface="Times New Roman" charset="0"/>
                <a:ea typeface="+mn-ea"/>
                <a:cs typeface="+mn-cs"/>
              </a:defRPr>
            </a:lvl1pPr>
          </a:lstStyle>
          <a:p>
            <a:pPr>
              <a:defRPr/>
            </a:pPr>
            <a:endParaRPr lang="en-US"/>
          </a:p>
        </p:txBody>
      </p:sp>
      <p:sp>
        <p:nvSpPr>
          <p:cNvPr id="31747" name="Rectangle 3"/>
          <p:cNvSpPr>
            <a:spLocks noGrp="1" noChangeArrowheads="1"/>
          </p:cNvSpPr>
          <p:nvPr>
            <p:ph type="dt" idx="1"/>
          </p:nvPr>
        </p:nvSpPr>
        <p:spPr bwMode="auto">
          <a:xfrm>
            <a:off x="4078288" y="0"/>
            <a:ext cx="3121025" cy="474663"/>
          </a:xfrm>
          <a:prstGeom prst="rect">
            <a:avLst/>
          </a:prstGeom>
          <a:noFill/>
          <a:ln w="9525">
            <a:noFill/>
            <a:miter lim="800000"/>
            <a:headEnd/>
            <a:tailEnd/>
          </a:ln>
          <a:effectLst/>
        </p:spPr>
        <p:txBody>
          <a:bodyPr vert="horz" wrap="square" lIns="92373" tIns="46186" rIns="92373" bIns="46186" numCol="1" anchor="t" anchorCtr="0" compatLnSpc="1">
            <a:prstTxWarp prst="textNoShape">
              <a:avLst/>
            </a:prstTxWarp>
          </a:bodyPr>
          <a:lstStyle>
            <a:lvl1pPr algn="r" defTabSz="923925">
              <a:spcBef>
                <a:spcPct val="0"/>
              </a:spcBef>
              <a:defRPr sz="1200">
                <a:solidFill>
                  <a:schemeClr val="tx1"/>
                </a:solidFill>
                <a:latin typeface="Times New Roman" charset="0"/>
                <a:ea typeface="+mn-ea"/>
                <a:cs typeface="+mn-cs"/>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223963" y="714375"/>
            <a:ext cx="4754562" cy="3565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9" name="Rectangle 5"/>
          <p:cNvSpPr>
            <a:spLocks noGrp="1" noChangeArrowheads="1"/>
          </p:cNvSpPr>
          <p:nvPr>
            <p:ph type="body" sz="quarter" idx="3"/>
          </p:nvPr>
        </p:nvSpPr>
        <p:spPr bwMode="auto">
          <a:xfrm>
            <a:off x="720725" y="4518025"/>
            <a:ext cx="5759450" cy="4279900"/>
          </a:xfrm>
          <a:prstGeom prst="rect">
            <a:avLst/>
          </a:prstGeom>
          <a:noFill/>
          <a:ln w="9525">
            <a:noFill/>
            <a:miter lim="800000"/>
            <a:headEnd/>
            <a:tailEnd/>
          </a:ln>
          <a:effectLst/>
        </p:spPr>
        <p:txBody>
          <a:bodyPr vert="horz" wrap="square" lIns="92373" tIns="46186" rIns="92373" bIns="461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750" name="Rectangle 6"/>
          <p:cNvSpPr>
            <a:spLocks noGrp="1" noChangeArrowheads="1"/>
          </p:cNvSpPr>
          <p:nvPr>
            <p:ph type="ftr" sz="quarter" idx="4"/>
          </p:nvPr>
        </p:nvSpPr>
        <p:spPr bwMode="auto">
          <a:xfrm>
            <a:off x="0" y="9036050"/>
            <a:ext cx="3121025" cy="474663"/>
          </a:xfrm>
          <a:prstGeom prst="rect">
            <a:avLst/>
          </a:prstGeom>
          <a:noFill/>
          <a:ln w="9525">
            <a:noFill/>
            <a:miter lim="800000"/>
            <a:headEnd/>
            <a:tailEnd/>
          </a:ln>
          <a:effectLst/>
        </p:spPr>
        <p:txBody>
          <a:bodyPr vert="horz" wrap="square" lIns="92373" tIns="46186" rIns="92373" bIns="46186" numCol="1" anchor="b" anchorCtr="0" compatLnSpc="1">
            <a:prstTxWarp prst="textNoShape">
              <a:avLst/>
            </a:prstTxWarp>
          </a:bodyPr>
          <a:lstStyle>
            <a:lvl1pPr algn="l" defTabSz="923925">
              <a:spcBef>
                <a:spcPct val="0"/>
              </a:spcBef>
              <a:defRPr sz="1200">
                <a:solidFill>
                  <a:schemeClr val="tx1"/>
                </a:solidFill>
                <a:latin typeface="Times New Roman" charset="0"/>
                <a:ea typeface="+mn-ea"/>
                <a:cs typeface="+mn-cs"/>
              </a:defRPr>
            </a:lvl1pPr>
          </a:lstStyle>
          <a:p>
            <a:pPr>
              <a:defRPr/>
            </a:pPr>
            <a:endParaRPr lang="en-US"/>
          </a:p>
        </p:txBody>
      </p:sp>
      <p:sp>
        <p:nvSpPr>
          <p:cNvPr id="31751" name="Rectangle 7"/>
          <p:cNvSpPr>
            <a:spLocks noGrp="1" noChangeArrowheads="1"/>
          </p:cNvSpPr>
          <p:nvPr>
            <p:ph type="sldNum" sz="quarter" idx="5"/>
          </p:nvPr>
        </p:nvSpPr>
        <p:spPr bwMode="auto">
          <a:xfrm>
            <a:off x="4078288" y="9036050"/>
            <a:ext cx="3121025" cy="474663"/>
          </a:xfrm>
          <a:prstGeom prst="rect">
            <a:avLst/>
          </a:prstGeom>
          <a:noFill/>
          <a:ln w="9525">
            <a:noFill/>
            <a:miter lim="800000"/>
            <a:headEnd/>
            <a:tailEnd/>
          </a:ln>
          <a:effectLst/>
        </p:spPr>
        <p:txBody>
          <a:bodyPr vert="horz" wrap="square" lIns="92373" tIns="46186" rIns="92373" bIns="46186" numCol="1" anchor="b" anchorCtr="0" compatLnSpc="1">
            <a:prstTxWarp prst="textNoShape">
              <a:avLst/>
            </a:prstTxWarp>
          </a:bodyPr>
          <a:lstStyle>
            <a:lvl1pPr algn="r" defTabSz="923925">
              <a:spcBef>
                <a:spcPct val="0"/>
              </a:spcBef>
              <a:defRPr sz="1200">
                <a:solidFill>
                  <a:schemeClr val="tx1"/>
                </a:solidFill>
                <a:latin typeface="Times New Roman" charset="0"/>
              </a:defRPr>
            </a:lvl1pPr>
          </a:lstStyle>
          <a:p>
            <a:pPr>
              <a:defRPr/>
            </a:pPr>
            <a:fld id="{D74AF099-A6FF-BE44-ACEF-F4FD41219F3A}" type="slidenum">
              <a:rPr lang="en-US"/>
              <a:pPr>
                <a:defRPr/>
              </a:pPr>
              <a:t>‹#›</a:t>
            </a:fld>
            <a:endParaRPr lang="en-US"/>
          </a:p>
        </p:txBody>
      </p:sp>
    </p:spTree>
    <p:extLst>
      <p:ext uri="{BB962C8B-B14F-4D97-AF65-F5344CB8AC3E}">
        <p14:creationId xmlns:p14="http://schemas.microsoft.com/office/powerpoint/2010/main" val="10406888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200">
                <a:solidFill>
                  <a:schemeClr val="bg1"/>
                </a:solidFill>
                <a:latin typeface="Frutiger 55 Roman" charset="0"/>
                <a:ea typeface="ＭＳ Ｐゴシック" charset="0"/>
                <a:cs typeface="ＭＳ Ｐゴシック" charset="0"/>
              </a:defRPr>
            </a:lvl1pPr>
            <a:lvl2pPr marL="742950" indent="-285750" defTabSz="923925" eaLnBrk="0" hangingPunct="0">
              <a:defRPr sz="2200">
                <a:solidFill>
                  <a:schemeClr val="bg1"/>
                </a:solidFill>
                <a:latin typeface="Frutiger 55 Roman" charset="0"/>
                <a:ea typeface="ＭＳ Ｐゴシック" charset="0"/>
              </a:defRPr>
            </a:lvl2pPr>
            <a:lvl3pPr marL="1143000" indent="-228600" defTabSz="923925" eaLnBrk="0" hangingPunct="0">
              <a:defRPr sz="2200">
                <a:solidFill>
                  <a:schemeClr val="bg1"/>
                </a:solidFill>
                <a:latin typeface="Frutiger 55 Roman" charset="0"/>
                <a:ea typeface="ＭＳ Ｐゴシック" charset="0"/>
              </a:defRPr>
            </a:lvl3pPr>
            <a:lvl4pPr marL="1600200" indent="-228600" defTabSz="923925" eaLnBrk="0" hangingPunct="0">
              <a:defRPr sz="2200">
                <a:solidFill>
                  <a:schemeClr val="bg1"/>
                </a:solidFill>
                <a:latin typeface="Frutiger 55 Roman" charset="0"/>
                <a:ea typeface="ＭＳ Ｐゴシック" charset="0"/>
              </a:defRPr>
            </a:lvl4pPr>
            <a:lvl5pPr marL="2057400" indent="-228600" defTabSz="923925" eaLnBrk="0" hangingPunct="0">
              <a:defRPr sz="2200">
                <a:solidFill>
                  <a:schemeClr val="bg1"/>
                </a:solidFill>
                <a:latin typeface="Frutiger 55 Roman" charset="0"/>
                <a:ea typeface="ＭＳ Ｐゴシック" charset="0"/>
              </a:defRPr>
            </a:lvl5pPr>
            <a:lvl6pPr marL="25146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6pPr>
            <a:lvl7pPr marL="29718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7pPr>
            <a:lvl8pPr marL="34290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8pPr>
            <a:lvl9pPr marL="38862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9pPr>
          </a:lstStyle>
          <a:p>
            <a:pPr eaLnBrk="1" hangingPunct="1"/>
            <a:fld id="{A7283DDD-245C-654A-8D08-AE7AB0D78A41}" type="slidenum">
              <a:rPr lang="en-US" sz="1200">
                <a:solidFill>
                  <a:schemeClr val="tx1"/>
                </a:solidFill>
                <a:latin typeface="Times New Roman" charset="0"/>
              </a:rPr>
              <a:pPr eaLnBrk="1" hangingPunct="1"/>
              <a:t>1</a:t>
            </a:fld>
            <a:endParaRPr lang="en-US" sz="1200">
              <a:solidFill>
                <a:schemeClr val="tx1"/>
              </a:solidFill>
              <a:latin typeface="Times New Roman" charset="0"/>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4AF099-A6FF-BE44-ACEF-F4FD41219F3A}" type="slidenum">
              <a:rPr lang="en-US" smtClean="0"/>
              <a:pPr>
                <a:defRPr/>
              </a:pPr>
              <a:t>18</a:t>
            </a:fld>
            <a:endParaRPr lang="en-US"/>
          </a:p>
        </p:txBody>
      </p:sp>
    </p:spTree>
    <p:extLst>
      <p:ext uri="{BB962C8B-B14F-4D97-AF65-F5344CB8AC3E}">
        <p14:creationId xmlns:p14="http://schemas.microsoft.com/office/powerpoint/2010/main" val="2933022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200">
                <a:solidFill>
                  <a:schemeClr val="bg1"/>
                </a:solidFill>
                <a:latin typeface="Frutiger 55 Roman" charset="0"/>
                <a:ea typeface="ＭＳ Ｐゴシック" charset="0"/>
                <a:cs typeface="ＭＳ Ｐゴシック" charset="0"/>
              </a:defRPr>
            </a:lvl1pPr>
            <a:lvl2pPr marL="37931725" indent="-37474525" defTabSz="923925" eaLnBrk="0" hangingPunct="0">
              <a:defRPr sz="2200">
                <a:solidFill>
                  <a:schemeClr val="bg1"/>
                </a:solidFill>
                <a:latin typeface="Frutiger 55 Roman" charset="0"/>
                <a:ea typeface="ＭＳ Ｐゴシック" charset="0"/>
              </a:defRPr>
            </a:lvl2pPr>
            <a:lvl3pPr eaLnBrk="0" hangingPunct="0">
              <a:defRPr sz="2200">
                <a:solidFill>
                  <a:schemeClr val="bg1"/>
                </a:solidFill>
                <a:latin typeface="Frutiger 55 Roman" charset="0"/>
                <a:ea typeface="ＭＳ Ｐゴシック" charset="0"/>
              </a:defRPr>
            </a:lvl3pPr>
            <a:lvl4pPr eaLnBrk="0" hangingPunct="0">
              <a:defRPr sz="2200">
                <a:solidFill>
                  <a:schemeClr val="bg1"/>
                </a:solidFill>
                <a:latin typeface="Frutiger 55 Roman" charset="0"/>
                <a:ea typeface="ＭＳ Ｐゴシック" charset="0"/>
              </a:defRPr>
            </a:lvl4pPr>
            <a:lvl5pPr eaLnBrk="0" hangingPunct="0">
              <a:defRPr sz="2200">
                <a:solidFill>
                  <a:schemeClr val="bg1"/>
                </a:solidFill>
                <a:latin typeface="Frutiger 55 Roman" charset="0"/>
                <a:ea typeface="ＭＳ Ｐゴシック" charset="0"/>
              </a:defRPr>
            </a:lvl5pPr>
            <a:lvl6pPr marL="457200" eaLnBrk="0" fontAlgn="base" hangingPunct="0">
              <a:spcBef>
                <a:spcPct val="20000"/>
              </a:spcBef>
              <a:spcAft>
                <a:spcPct val="0"/>
              </a:spcAft>
              <a:defRPr sz="2200">
                <a:solidFill>
                  <a:schemeClr val="bg1"/>
                </a:solidFill>
                <a:latin typeface="Frutiger 55 Roman" charset="0"/>
                <a:ea typeface="ＭＳ Ｐゴシック" charset="0"/>
              </a:defRPr>
            </a:lvl6pPr>
            <a:lvl7pPr marL="914400" eaLnBrk="0" fontAlgn="base" hangingPunct="0">
              <a:spcBef>
                <a:spcPct val="20000"/>
              </a:spcBef>
              <a:spcAft>
                <a:spcPct val="0"/>
              </a:spcAft>
              <a:defRPr sz="2200">
                <a:solidFill>
                  <a:schemeClr val="bg1"/>
                </a:solidFill>
                <a:latin typeface="Frutiger 55 Roman" charset="0"/>
                <a:ea typeface="ＭＳ Ｐゴシック" charset="0"/>
              </a:defRPr>
            </a:lvl7pPr>
            <a:lvl8pPr marL="1371600" eaLnBrk="0" fontAlgn="base" hangingPunct="0">
              <a:spcBef>
                <a:spcPct val="20000"/>
              </a:spcBef>
              <a:spcAft>
                <a:spcPct val="0"/>
              </a:spcAft>
              <a:defRPr sz="2200">
                <a:solidFill>
                  <a:schemeClr val="bg1"/>
                </a:solidFill>
                <a:latin typeface="Frutiger 55 Roman" charset="0"/>
                <a:ea typeface="ＭＳ Ｐゴシック" charset="0"/>
              </a:defRPr>
            </a:lvl8pPr>
            <a:lvl9pPr marL="1828800" eaLnBrk="0" fontAlgn="base" hangingPunct="0">
              <a:spcBef>
                <a:spcPct val="20000"/>
              </a:spcBef>
              <a:spcAft>
                <a:spcPct val="0"/>
              </a:spcAft>
              <a:defRPr sz="2200">
                <a:solidFill>
                  <a:schemeClr val="bg1"/>
                </a:solidFill>
                <a:latin typeface="Frutiger 55 Roman" charset="0"/>
                <a:ea typeface="ＭＳ Ｐゴシック" charset="0"/>
              </a:defRPr>
            </a:lvl9pPr>
          </a:lstStyle>
          <a:p>
            <a:pPr eaLnBrk="1" hangingPunct="1"/>
            <a:fld id="{9D3EB04E-242F-1444-BC8E-6C51EE643A39}" type="slidenum">
              <a:rPr lang="en-US" sz="1200">
                <a:solidFill>
                  <a:schemeClr val="tx1"/>
                </a:solidFill>
                <a:latin typeface="Times New Roman" charset="0"/>
              </a:rPr>
              <a:pPr eaLnBrk="1" hangingPunct="1"/>
              <a:t>23</a:t>
            </a:fld>
            <a:endParaRPr lang="en-US" sz="1200">
              <a:solidFill>
                <a:schemeClr val="tx1"/>
              </a:solidFill>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local demographics of low-mass BHs can elucidate their early formation history. The figure shows the results of simulations for two extreme cases: one for the scenario of low-mass seeds</a:t>
            </a:r>
          </a:p>
          <a:p>
            <a:r>
              <a:rPr lang="en-US">
                <a:ea typeface="ＭＳ Ｐゴシック" charset="0"/>
                <a:cs typeface="ＭＳ Ｐゴシック" charset="0"/>
              </a:rPr>
              <a:t>from Pop III stars (right, red), and one for  105 </a:t>
            </a:r>
            <a:r>
              <a:rPr lang="en-US" i="1">
                <a:ea typeface="ＭＳ Ｐゴシック" charset="0"/>
                <a:cs typeface="ＭＳ Ｐゴシック" charset="0"/>
              </a:rPr>
              <a:t>M⊙ seeds from the direct collapse mechanism (left, blue). The </a:t>
            </a:r>
            <a:r>
              <a:rPr lang="en-US">
                <a:ea typeface="ＭＳ Ｐゴシック" charset="0"/>
                <a:cs typeface="ＭＳ Ｐゴシック" charset="0"/>
              </a:rPr>
              <a:t>two cases show markedly different behavior for the predicted BH occupation fraction and </a:t>
            </a:r>
            <a:r>
              <a:rPr lang="en-US" i="1">
                <a:ea typeface="ＭＳ Ｐゴシック" charset="0"/>
                <a:cs typeface="ＭＳ Ｐゴシック" charset="0"/>
              </a:rPr>
              <a:t>MBH –sig </a:t>
            </a:r>
            <a:r>
              <a:rPr lang="en-US">
                <a:ea typeface="ＭＳ Ｐゴシック" charset="0"/>
                <a:cs typeface="ＭＳ Ｐゴシック" charset="0"/>
              </a:rPr>
              <a:t>relation at low masses. In particular, the </a:t>
            </a:r>
            <a:r>
              <a:rPr lang="en-US" i="1">
                <a:ea typeface="ＭＳ Ｐゴシック" charset="0"/>
                <a:cs typeface="ＭＳ Ｐゴシック" charset="0"/>
              </a:rPr>
              <a:t>MBH -sig  relation in the smallest galaxies (</a:t>
            </a:r>
            <a:r>
              <a:rPr lang="en-US">
                <a:ea typeface="ＭＳ Ｐゴシック" charset="0"/>
                <a:cs typeface="ＭＳ Ｐゴシック" charset="0"/>
              </a:rPr>
              <a:t>&lt; 50 km s-1) can distinguish between high-mass and low-mass seeds, and the BH occupation fraction at low masses is strongly dependent on the efficiency of BH seed formation in high-redshift dark matter halos. Furthermore, small galaxies, with shallow potential wells, are more susceptible to becoming deprived of their central BHs as a result of ejections, providing information on the BH dynamics and merger rate.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306DA1-3431-6344-90AF-0FBFA889866D}" type="slidenum">
              <a:rPr lang="en-US" smtClean="0"/>
              <a:pPr>
                <a:defRPr/>
              </a:pPr>
              <a:t>28</a:t>
            </a:fld>
            <a:endParaRPr lang="en-US"/>
          </a:p>
        </p:txBody>
      </p:sp>
    </p:spTree>
    <p:extLst>
      <p:ext uri="{BB962C8B-B14F-4D97-AF65-F5344CB8AC3E}">
        <p14:creationId xmlns:p14="http://schemas.microsoft.com/office/powerpoint/2010/main" val="1876390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306DA1-3431-6344-90AF-0FBFA889866D}" type="slidenum">
              <a:rPr lang="en-US" smtClean="0"/>
              <a:pPr>
                <a:defRPr/>
              </a:pPr>
              <a:t>29</a:t>
            </a:fld>
            <a:endParaRPr lang="en-US"/>
          </a:p>
        </p:txBody>
      </p:sp>
    </p:spTree>
    <p:extLst>
      <p:ext uri="{BB962C8B-B14F-4D97-AF65-F5344CB8AC3E}">
        <p14:creationId xmlns:p14="http://schemas.microsoft.com/office/powerpoint/2010/main" val="2625606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306DA1-3431-6344-90AF-0FBFA889866D}" type="slidenum">
              <a:rPr lang="en-US" smtClean="0"/>
              <a:pPr>
                <a:defRPr/>
              </a:pPr>
              <a:t>30</a:t>
            </a:fld>
            <a:endParaRPr lang="en-US"/>
          </a:p>
        </p:txBody>
      </p:sp>
    </p:spTree>
    <p:extLst>
      <p:ext uri="{BB962C8B-B14F-4D97-AF65-F5344CB8AC3E}">
        <p14:creationId xmlns:p14="http://schemas.microsoft.com/office/powerpoint/2010/main" val="2625606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ln/>
        </p:spPr>
      </p:sp>
      <p:sp>
        <p:nvSpPr>
          <p:cNvPr id="66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ea typeface="ＭＳ Ｐゴシック" charset="0"/>
                <a:cs typeface="ＭＳ Ｐゴシック" charset="0"/>
              </a:rPr>
              <a:t>HI observations show a prominent nearly face-on HI disk at radii between 100-400′′, with detectable HI out to 800′′ (del R´ıo et al. 2004). CO observations and optical color maps show the presence of molecular gas and dust within the central 20′′ (300 pc) of the galaxy (Wiklind &amp; Henkel 1990; Tikhonov et al. 2003), lying primarily to the NE of the nucleus. A nuclear star cluster in the central arcsecond of NGC 404 was noted by Ravindranath et al. (2001) from an analysis of NICMOS data. Recent GALEX observations show clear star formation coincident with the ring of HI</a:t>
            </a:r>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200">
                <a:solidFill>
                  <a:schemeClr val="bg1"/>
                </a:solidFill>
                <a:latin typeface="Frutiger 55 Roman" charset="0"/>
                <a:ea typeface="ＭＳ Ｐゴシック" charset="0"/>
                <a:cs typeface="ＭＳ Ｐゴシック" charset="0"/>
              </a:defRPr>
            </a:lvl1pPr>
            <a:lvl2pPr marL="742950" indent="-285750" defTabSz="923925" eaLnBrk="0" hangingPunct="0">
              <a:defRPr sz="2200">
                <a:solidFill>
                  <a:schemeClr val="bg1"/>
                </a:solidFill>
                <a:latin typeface="Frutiger 55 Roman" charset="0"/>
                <a:ea typeface="ＭＳ Ｐゴシック" charset="0"/>
              </a:defRPr>
            </a:lvl2pPr>
            <a:lvl3pPr marL="1143000" indent="-228600" defTabSz="923925" eaLnBrk="0" hangingPunct="0">
              <a:defRPr sz="2200">
                <a:solidFill>
                  <a:schemeClr val="bg1"/>
                </a:solidFill>
                <a:latin typeface="Frutiger 55 Roman" charset="0"/>
                <a:ea typeface="ＭＳ Ｐゴシック" charset="0"/>
              </a:defRPr>
            </a:lvl3pPr>
            <a:lvl4pPr marL="1600200" indent="-228600" defTabSz="923925" eaLnBrk="0" hangingPunct="0">
              <a:defRPr sz="2200">
                <a:solidFill>
                  <a:schemeClr val="bg1"/>
                </a:solidFill>
                <a:latin typeface="Frutiger 55 Roman" charset="0"/>
                <a:ea typeface="ＭＳ Ｐゴシック" charset="0"/>
              </a:defRPr>
            </a:lvl4pPr>
            <a:lvl5pPr marL="2057400" indent="-228600" defTabSz="923925" eaLnBrk="0" hangingPunct="0">
              <a:defRPr sz="2200">
                <a:solidFill>
                  <a:schemeClr val="bg1"/>
                </a:solidFill>
                <a:latin typeface="Frutiger 55 Roman" charset="0"/>
                <a:ea typeface="ＭＳ Ｐゴシック" charset="0"/>
              </a:defRPr>
            </a:lvl5pPr>
            <a:lvl6pPr marL="25146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6pPr>
            <a:lvl7pPr marL="29718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7pPr>
            <a:lvl8pPr marL="34290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8pPr>
            <a:lvl9pPr marL="38862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9pPr>
          </a:lstStyle>
          <a:p>
            <a:pPr eaLnBrk="1" hangingPunct="1"/>
            <a:fld id="{372CAAB0-E631-7C43-9F60-C50ECBD16B27}" type="slidenum">
              <a:rPr lang="en-US" sz="1200">
                <a:solidFill>
                  <a:schemeClr val="tx1"/>
                </a:solidFill>
                <a:latin typeface="Times New Roman" charset="0"/>
              </a:rPr>
              <a:pPr eaLnBrk="1" hangingPunct="1"/>
              <a:t>31</a:t>
            </a:fld>
            <a:endParaRPr lang="en-US" sz="1200">
              <a:solidFill>
                <a:schemeClr val="tx1"/>
              </a:solidFill>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a:ln/>
        </p:spPr>
      </p:sp>
      <p:sp>
        <p:nvSpPr>
          <p:cNvPr id="696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ea typeface="ＭＳ Ｐゴシック" charset="0"/>
                <a:cs typeface="ＭＳ Ｐゴシック" charset="0"/>
              </a:rPr>
              <a:t>Fig. 7.— Velocity and dispersion of the stellar component derived from the CO bandhead. Contours show contours of the K-band image with contours separated by a magnitude in surface brightness (as in Fig. 2). Radial Velocities are shown relative to the central velocity of -58.9 kms−1.</a:t>
            </a:r>
          </a:p>
        </p:txBody>
      </p:sp>
      <p:sp>
        <p:nvSpPr>
          <p:cNvPr id="696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200">
                <a:solidFill>
                  <a:schemeClr val="bg1"/>
                </a:solidFill>
                <a:latin typeface="Frutiger 55 Roman" charset="0"/>
                <a:ea typeface="ＭＳ Ｐゴシック" charset="0"/>
                <a:cs typeface="ＭＳ Ｐゴシック" charset="0"/>
              </a:defRPr>
            </a:lvl1pPr>
            <a:lvl2pPr marL="742950" indent="-285750" defTabSz="923925" eaLnBrk="0" hangingPunct="0">
              <a:defRPr sz="2200">
                <a:solidFill>
                  <a:schemeClr val="bg1"/>
                </a:solidFill>
                <a:latin typeface="Frutiger 55 Roman" charset="0"/>
                <a:ea typeface="ＭＳ Ｐゴシック" charset="0"/>
              </a:defRPr>
            </a:lvl2pPr>
            <a:lvl3pPr marL="1143000" indent="-228600" defTabSz="923925" eaLnBrk="0" hangingPunct="0">
              <a:defRPr sz="2200">
                <a:solidFill>
                  <a:schemeClr val="bg1"/>
                </a:solidFill>
                <a:latin typeface="Frutiger 55 Roman" charset="0"/>
                <a:ea typeface="ＭＳ Ｐゴシック" charset="0"/>
              </a:defRPr>
            </a:lvl3pPr>
            <a:lvl4pPr marL="1600200" indent="-228600" defTabSz="923925" eaLnBrk="0" hangingPunct="0">
              <a:defRPr sz="2200">
                <a:solidFill>
                  <a:schemeClr val="bg1"/>
                </a:solidFill>
                <a:latin typeface="Frutiger 55 Roman" charset="0"/>
                <a:ea typeface="ＭＳ Ｐゴシック" charset="0"/>
              </a:defRPr>
            </a:lvl4pPr>
            <a:lvl5pPr marL="2057400" indent="-228600" defTabSz="923925" eaLnBrk="0" hangingPunct="0">
              <a:defRPr sz="2200">
                <a:solidFill>
                  <a:schemeClr val="bg1"/>
                </a:solidFill>
                <a:latin typeface="Frutiger 55 Roman" charset="0"/>
                <a:ea typeface="ＭＳ Ｐゴシック" charset="0"/>
              </a:defRPr>
            </a:lvl5pPr>
            <a:lvl6pPr marL="25146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6pPr>
            <a:lvl7pPr marL="29718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7pPr>
            <a:lvl8pPr marL="34290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8pPr>
            <a:lvl9pPr marL="38862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9pPr>
          </a:lstStyle>
          <a:p>
            <a:pPr eaLnBrk="1" hangingPunct="1"/>
            <a:fld id="{40F23DC3-367E-374C-8413-234AAB3ED1B2}" type="slidenum">
              <a:rPr lang="en-US" sz="1200">
                <a:solidFill>
                  <a:schemeClr val="tx1"/>
                </a:solidFill>
                <a:latin typeface="Times New Roman" charset="0"/>
              </a:rPr>
              <a:pPr eaLnBrk="1" hangingPunct="1"/>
              <a:t>33</a:t>
            </a:fld>
            <a:endParaRPr lang="en-US" sz="1200">
              <a:solidFill>
                <a:schemeClr val="tx1"/>
              </a:solidFill>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a:ln/>
        </p:spPr>
      </p:sp>
      <p:sp>
        <p:nvSpPr>
          <p:cNvPr id="727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ea typeface="ＭＳ Ｐゴシック" charset="0"/>
                <a:cs typeface="ＭＳ Ｐゴシック" charset="0"/>
              </a:rPr>
              <a:t>Fig. 11.— Velocity and dispersion of the molecular hydrogen data determined from the 1-0 S(1) line at 21218°A. Black contours indicate the surface brightness of the K-band image with contours separated by a magnitude in surface brightness. White contours show the H2 total intensity 5, 10, 20, 30, 40, 50, 70,and 90% of the peak. Radial velocities are shown relative to the central stellar radial velocity (-58.9 kms−1).</a:t>
            </a:r>
          </a:p>
        </p:txBody>
      </p:sp>
      <p:sp>
        <p:nvSpPr>
          <p:cNvPr id="727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200">
                <a:solidFill>
                  <a:schemeClr val="bg1"/>
                </a:solidFill>
                <a:latin typeface="Frutiger 55 Roman" charset="0"/>
                <a:ea typeface="ＭＳ Ｐゴシック" charset="0"/>
                <a:cs typeface="ＭＳ Ｐゴシック" charset="0"/>
              </a:defRPr>
            </a:lvl1pPr>
            <a:lvl2pPr marL="742950" indent="-285750" defTabSz="923925" eaLnBrk="0" hangingPunct="0">
              <a:defRPr sz="2200">
                <a:solidFill>
                  <a:schemeClr val="bg1"/>
                </a:solidFill>
                <a:latin typeface="Frutiger 55 Roman" charset="0"/>
                <a:ea typeface="ＭＳ Ｐゴシック" charset="0"/>
              </a:defRPr>
            </a:lvl2pPr>
            <a:lvl3pPr marL="1143000" indent="-228600" defTabSz="923925" eaLnBrk="0" hangingPunct="0">
              <a:defRPr sz="2200">
                <a:solidFill>
                  <a:schemeClr val="bg1"/>
                </a:solidFill>
                <a:latin typeface="Frutiger 55 Roman" charset="0"/>
                <a:ea typeface="ＭＳ Ｐゴシック" charset="0"/>
              </a:defRPr>
            </a:lvl3pPr>
            <a:lvl4pPr marL="1600200" indent="-228600" defTabSz="923925" eaLnBrk="0" hangingPunct="0">
              <a:defRPr sz="2200">
                <a:solidFill>
                  <a:schemeClr val="bg1"/>
                </a:solidFill>
                <a:latin typeface="Frutiger 55 Roman" charset="0"/>
                <a:ea typeface="ＭＳ Ｐゴシック" charset="0"/>
              </a:defRPr>
            </a:lvl4pPr>
            <a:lvl5pPr marL="2057400" indent="-228600" defTabSz="923925" eaLnBrk="0" hangingPunct="0">
              <a:defRPr sz="2200">
                <a:solidFill>
                  <a:schemeClr val="bg1"/>
                </a:solidFill>
                <a:latin typeface="Frutiger 55 Roman" charset="0"/>
                <a:ea typeface="ＭＳ Ｐゴシック" charset="0"/>
              </a:defRPr>
            </a:lvl5pPr>
            <a:lvl6pPr marL="25146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6pPr>
            <a:lvl7pPr marL="29718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7pPr>
            <a:lvl8pPr marL="34290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8pPr>
            <a:lvl9pPr marL="38862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9pPr>
          </a:lstStyle>
          <a:p>
            <a:pPr eaLnBrk="1" hangingPunct="1"/>
            <a:fld id="{C7C88637-C61F-574B-98BD-0EFA2D939A11}" type="slidenum">
              <a:rPr lang="en-US" sz="1200">
                <a:solidFill>
                  <a:schemeClr val="tx1"/>
                </a:solidFill>
                <a:latin typeface="Times New Roman" charset="0"/>
              </a:rPr>
              <a:pPr eaLnBrk="1" hangingPunct="1"/>
              <a:t>35</a:t>
            </a:fld>
            <a:endParaRPr lang="en-US" sz="1200">
              <a:solidFill>
                <a:schemeClr val="tx1"/>
              </a:solidFill>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41" eaLnBrk="0" hangingPunct="0">
              <a:defRPr sz="2200">
                <a:solidFill>
                  <a:schemeClr val="bg1"/>
                </a:solidFill>
                <a:latin typeface="Frutiger 55 Roman" charset="0"/>
                <a:ea typeface="ＭＳ Ｐゴシック" charset="0"/>
                <a:cs typeface="ＭＳ Ｐゴシック" charset="0"/>
              </a:defRPr>
            </a:lvl1pPr>
            <a:lvl2pPr marL="742882" indent="-285724" defTabSz="923841" eaLnBrk="0" hangingPunct="0">
              <a:defRPr sz="2200">
                <a:solidFill>
                  <a:schemeClr val="bg1"/>
                </a:solidFill>
                <a:latin typeface="Frutiger 55 Roman" charset="0"/>
                <a:ea typeface="ＭＳ Ｐゴシック" charset="0"/>
              </a:defRPr>
            </a:lvl2pPr>
            <a:lvl3pPr marL="1142895" indent="-228579" defTabSz="923841" eaLnBrk="0" hangingPunct="0">
              <a:defRPr sz="2200">
                <a:solidFill>
                  <a:schemeClr val="bg1"/>
                </a:solidFill>
                <a:latin typeface="Frutiger 55 Roman" charset="0"/>
                <a:ea typeface="ＭＳ Ｐゴシック" charset="0"/>
              </a:defRPr>
            </a:lvl3pPr>
            <a:lvl4pPr marL="1600053" indent="-228579" defTabSz="923841" eaLnBrk="0" hangingPunct="0">
              <a:defRPr sz="2200">
                <a:solidFill>
                  <a:schemeClr val="bg1"/>
                </a:solidFill>
                <a:latin typeface="Frutiger 55 Roman" charset="0"/>
                <a:ea typeface="ＭＳ Ｐゴシック" charset="0"/>
              </a:defRPr>
            </a:lvl4pPr>
            <a:lvl5pPr marL="2057212" indent="-228579" defTabSz="923841" eaLnBrk="0" hangingPunct="0">
              <a:defRPr sz="2200">
                <a:solidFill>
                  <a:schemeClr val="bg1"/>
                </a:solidFill>
                <a:latin typeface="Frutiger 55 Roman" charset="0"/>
                <a:ea typeface="ＭＳ Ｐゴシック" charset="0"/>
              </a:defRPr>
            </a:lvl5pPr>
            <a:lvl6pPr marL="2514370" indent="-228579" algn="ctr" defTabSz="923841" eaLnBrk="0" fontAlgn="base" hangingPunct="0">
              <a:spcBef>
                <a:spcPct val="20000"/>
              </a:spcBef>
              <a:spcAft>
                <a:spcPct val="0"/>
              </a:spcAft>
              <a:defRPr sz="2200">
                <a:solidFill>
                  <a:schemeClr val="bg1"/>
                </a:solidFill>
                <a:latin typeface="Frutiger 55 Roman" charset="0"/>
                <a:ea typeface="ＭＳ Ｐゴシック" charset="0"/>
              </a:defRPr>
            </a:lvl6pPr>
            <a:lvl7pPr marL="2971528" indent="-228579" algn="ctr" defTabSz="923841" eaLnBrk="0" fontAlgn="base" hangingPunct="0">
              <a:spcBef>
                <a:spcPct val="20000"/>
              </a:spcBef>
              <a:spcAft>
                <a:spcPct val="0"/>
              </a:spcAft>
              <a:defRPr sz="2200">
                <a:solidFill>
                  <a:schemeClr val="bg1"/>
                </a:solidFill>
                <a:latin typeface="Frutiger 55 Roman" charset="0"/>
                <a:ea typeface="ＭＳ Ｐゴシック" charset="0"/>
              </a:defRPr>
            </a:lvl7pPr>
            <a:lvl8pPr marL="3428687" indent="-228579" algn="ctr" defTabSz="923841" eaLnBrk="0" fontAlgn="base" hangingPunct="0">
              <a:spcBef>
                <a:spcPct val="20000"/>
              </a:spcBef>
              <a:spcAft>
                <a:spcPct val="0"/>
              </a:spcAft>
              <a:defRPr sz="2200">
                <a:solidFill>
                  <a:schemeClr val="bg1"/>
                </a:solidFill>
                <a:latin typeface="Frutiger 55 Roman" charset="0"/>
                <a:ea typeface="ＭＳ Ｐゴシック" charset="0"/>
              </a:defRPr>
            </a:lvl8pPr>
            <a:lvl9pPr marL="3885845" indent="-228579" algn="ctr" defTabSz="923841" eaLnBrk="0" fontAlgn="base" hangingPunct="0">
              <a:spcBef>
                <a:spcPct val="20000"/>
              </a:spcBef>
              <a:spcAft>
                <a:spcPct val="0"/>
              </a:spcAft>
              <a:defRPr sz="2200">
                <a:solidFill>
                  <a:schemeClr val="bg1"/>
                </a:solidFill>
                <a:latin typeface="Frutiger 55 Roman" charset="0"/>
                <a:ea typeface="ＭＳ Ｐゴシック" charset="0"/>
              </a:defRPr>
            </a:lvl9pPr>
          </a:lstStyle>
          <a:p>
            <a:pPr eaLnBrk="1" hangingPunct="1"/>
            <a:fld id="{4D96011E-B07D-8D46-A2D2-0123DFE33FF0}" type="slidenum">
              <a:rPr lang="en-US" sz="1100">
                <a:solidFill>
                  <a:schemeClr val="tx1"/>
                </a:solidFill>
                <a:latin typeface="Times New Roman" charset="0"/>
              </a:rPr>
              <a:pPr eaLnBrk="1" hangingPunct="1"/>
              <a:t>38</a:t>
            </a:fld>
            <a:endParaRPr lang="en-US" sz="1100">
              <a:solidFill>
                <a:schemeClr val="tx1"/>
              </a:solidFill>
              <a:latin typeface="Times New Roman"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Comparing the properties of nuclear clusters with Milky Way Globular Clusters, one finds that they are similar in size, but are in genreal brighter and more massive.</a:t>
            </a:r>
          </a:p>
          <a:p>
            <a:pPr eaLnBrk="1" hangingPunct="1"/>
            <a:r>
              <a:rPr lang="en-US">
                <a:ea typeface="ＭＳ Ｐゴシック" charset="0"/>
                <a:cs typeface="ＭＳ Ｐゴシック" charset="0"/>
              </a:rPr>
              <a:t>Moreover, these NCs are very common. Thery are present in about 75% of very late type galaxies. They are very dense, and it seems they might provide an alternative incarnation of black holes in very late type galaxies… but maybe not alternative, but inclusive?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200">
                <a:solidFill>
                  <a:schemeClr val="bg1"/>
                </a:solidFill>
                <a:latin typeface="Frutiger 55 Roman" charset="0"/>
                <a:ea typeface="ＭＳ Ｐゴシック" charset="0"/>
                <a:cs typeface="ＭＳ Ｐゴシック" charset="0"/>
              </a:defRPr>
            </a:lvl1pPr>
            <a:lvl2pPr marL="742950" indent="-285750" defTabSz="923925" eaLnBrk="0" hangingPunct="0">
              <a:defRPr sz="2200">
                <a:solidFill>
                  <a:schemeClr val="bg1"/>
                </a:solidFill>
                <a:latin typeface="Frutiger 55 Roman" charset="0"/>
                <a:ea typeface="ＭＳ Ｐゴシック" charset="0"/>
              </a:defRPr>
            </a:lvl2pPr>
            <a:lvl3pPr marL="1143000" indent="-228600" defTabSz="923925" eaLnBrk="0" hangingPunct="0">
              <a:defRPr sz="2200">
                <a:solidFill>
                  <a:schemeClr val="bg1"/>
                </a:solidFill>
                <a:latin typeface="Frutiger 55 Roman" charset="0"/>
                <a:ea typeface="ＭＳ Ｐゴシック" charset="0"/>
              </a:defRPr>
            </a:lvl3pPr>
            <a:lvl4pPr marL="1600200" indent="-228600" defTabSz="923925" eaLnBrk="0" hangingPunct="0">
              <a:defRPr sz="2200">
                <a:solidFill>
                  <a:schemeClr val="bg1"/>
                </a:solidFill>
                <a:latin typeface="Frutiger 55 Roman" charset="0"/>
                <a:ea typeface="ＭＳ Ｐゴシック" charset="0"/>
              </a:defRPr>
            </a:lvl4pPr>
            <a:lvl5pPr marL="2057400" indent="-228600" defTabSz="923925" eaLnBrk="0" hangingPunct="0">
              <a:defRPr sz="2200">
                <a:solidFill>
                  <a:schemeClr val="bg1"/>
                </a:solidFill>
                <a:latin typeface="Frutiger 55 Roman" charset="0"/>
                <a:ea typeface="ＭＳ Ｐゴシック" charset="0"/>
              </a:defRPr>
            </a:lvl5pPr>
            <a:lvl6pPr marL="25146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6pPr>
            <a:lvl7pPr marL="29718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7pPr>
            <a:lvl8pPr marL="34290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8pPr>
            <a:lvl9pPr marL="38862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9pPr>
          </a:lstStyle>
          <a:p>
            <a:pPr eaLnBrk="1" hangingPunct="1"/>
            <a:fld id="{5AE29E9E-586B-3E4C-A74F-EB10A259A0DC}" type="slidenum">
              <a:rPr lang="en-US" sz="1200">
                <a:solidFill>
                  <a:schemeClr val="tx1"/>
                </a:solidFill>
                <a:latin typeface="Times New Roman" charset="0"/>
              </a:rPr>
              <a:pPr eaLnBrk="1" hangingPunct="1"/>
              <a:t>2</a:t>
            </a:fld>
            <a:endParaRPr lang="en-US" sz="1200">
              <a:solidFill>
                <a:schemeClr val="tx1"/>
              </a:solidFill>
              <a:latin typeface="Times New Roman"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What are nuclear star clusters?</a:t>
            </a:r>
          </a:p>
          <a:p>
            <a:pPr eaLnBrk="1" hangingPunct="1"/>
            <a:r>
              <a:rPr lang="en-US">
                <a:ea typeface="ＭＳ Ｐゴシック" charset="0"/>
                <a:cs typeface="ＭＳ Ｐゴシック" charset="0"/>
              </a:rPr>
              <a:t>Here is a beautiful example of a nuclear star cluster that sits in the nearby galaxy NGC 300 at a distance of only 2.2Mpc.</a:t>
            </a:r>
          </a:p>
          <a:p>
            <a:pPr eaLnBrk="1" hangingPunct="1"/>
            <a:r>
              <a:rPr lang="en-US">
                <a:ea typeface="ＭＳ Ｐゴシック" charset="0"/>
                <a:cs typeface="ＭＳ Ｐゴシック" charset="0"/>
              </a:rPr>
              <a:t>The NC pops up nicely in the I-Band observations with HST.</a:t>
            </a:r>
          </a:p>
          <a:p>
            <a:pPr eaLnBrk="1" hangingPunct="1"/>
            <a:r>
              <a:rPr lang="en-US">
                <a:ea typeface="ＭＳ Ｐゴシック" charset="0"/>
                <a:cs typeface="ＭＳ Ｐゴシック" charset="0"/>
              </a:rPr>
              <a:t>Looking at the surface brightness distribution one clearly sees that the cluster is very bright and compact on top of the underlying galaxy.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200">
                <a:solidFill>
                  <a:schemeClr val="bg1"/>
                </a:solidFill>
                <a:latin typeface="Frutiger 55 Roman" charset="0"/>
                <a:ea typeface="ＭＳ Ｐゴシック" charset="0"/>
                <a:cs typeface="ＭＳ Ｐゴシック" charset="0"/>
              </a:defRPr>
            </a:lvl1pPr>
            <a:lvl2pPr marL="742950" indent="-285750" defTabSz="923925" eaLnBrk="0" hangingPunct="0">
              <a:defRPr sz="2200">
                <a:solidFill>
                  <a:schemeClr val="bg1"/>
                </a:solidFill>
                <a:latin typeface="Frutiger 55 Roman" charset="0"/>
                <a:ea typeface="ＭＳ Ｐゴシック" charset="0"/>
              </a:defRPr>
            </a:lvl2pPr>
            <a:lvl3pPr marL="1143000" indent="-228600" defTabSz="923925" eaLnBrk="0" hangingPunct="0">
              <a:defRPr sz="2200">
                <a:solidFill>
                  <a:schemeClr val="bg1"/>
                </a:solidFill>
                <a:latin typeface="Frutiger 55 Roman" charset="0"/>
                <a:ea typeface="ＭＳ Ｐゴシック" charset="0"/>
              </a:defRPr>
            </a:lvl3pPr>
            <a:lvl4pPr marL="1600200" indent="-228600" defTabSz="923925" eaLnBrk="0" hangingPunct="0">
              <a:defRPr sz="2200">
                <a:solidFill>
                  <a:schemeClr val="bg1"/>
                </a:solidFill>
                <a:latin typeface="Frutiger 55 Roman" charset="0"/>
                <a:ea typeface="ＭＳ Ｐゴシック" charset="0"/>
              </a:defRPr>
            </a:lvl4pPr>
            <a:lvl5pPr marL="2057400" indent="-228600" defTabSz="923925" eaLnBrk="0" hangingPunct="0">
              <a:defRPr sz="2200">
                <a:solidFill>
                  <a:schemeClr val="bg1"/>
                </a:solidFill>
                <a:latin typeface="Frutiger 55 Roman" charset="0"/>
                <a:ea typeface="ＭＳ Ｐゴシック" charset="0"/>
              </a:defRPr>
            </a:lvl5pPr>
            <a:lvl6pPr marL="25146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6pPr>
            <a:lvl7pPr marL="29718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7pPr>
            <a:lvl8pPr marL="34290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8pPr>
            <a:lvl9pPr marL="38862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9pPr>
          </a:lstStyle>
          <a:p>
            <a:pPr eaLnBrk="1" hangingPunct="1"/>
            <a:fld id="{5632E07B-186F-AE40-99C2-D0C6F0E3D46D}" type="slidenum">
              <a:rPr lang="en-US" sz="1200">
                <a:solidFill>
                  <a:schemeClr val="tx1"/>
                </a:solidFill>
                <a:latin typeface="Times New Roman" charset="0"/>
              </a:rPr>
              <a:pPr eaLnBrk="1" hangingPunct="1"/>
              <a:t>3</a:t>
            </a:fld>
            <a:endParaRPr lang="en-US" sz="1200">
              <a:solidFill>
                <a:schemeClr val="tx1"/>
              </a:solidFill>
              <a:latin typeface="Times New Roman"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What are nuclear star clusters?</a:t>
            </a:r>
          </a:p>
          <a:p>
            <a:pPr eaLnBrk="1" hangingPunct="1"/>
            <a:r>
              <a:rPr lang="en-US">
                <a:ea typeface="ＭＳ Ｐゴシック" charset="0"/>
                <a:cs typeface="ＭＳ Ｐゴシック" charset="0"/>
              </a:rPr>
              <a:t>Here is a beautiful example of a nuclear star cluster that sits in the nearby galaxy NGC 300 at a distance of only 2.2Mpc.</a:t>
            </a:r>
          </a:p>
          <a:p>
            <a:pPr eaLnBrk="1" hangingPunct="1"/>
            <a:r>
              <a:rPr lang="en-US">
                <a:ea typeface="ＭＳ Ｐゴシック" charset="0"/>
                <a:cs typeface="ＭＳ Ｐゴシック" charset="0"/>
              </a:rPr>
              <a:t>The NC pops up nicely in the I-Band observations with HST.</a:t>
            </a:r>
          </a:p>
          <a:p>
            <a:pPr eaLnBrk="1" hangingPunct="1"/>
            <a:r>
              <a:rPr lang="en-US">
                <a:ea typeface="ＭＳ Ｐゴシック" charset="0"/>
                <a:cs typeface="ＭＳ Ｐゴシック" charset="0"/>
              </a:rPr>
              <a:t>Looking at the surface brightness distribution one clearly sees that the cluster is very bright and compact on top of the underlying galaxy.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41" eaLnBrk="0" hangingPunct="0">
              <a:defRPr sz="2200">
                <a:solidFill>
                  <a:schemeClr val="bg1"/>
                </a:solidFill>
                <a:latin typeface="Frutiger 55 Roman" charset="0"/>
                <a:ea typeface="ＭＳ Ｐゴシック" charset="0"/>
                <a:cs typeface="ＭＳ Ｐゴシック" charset="0"/>
              </a:defRPr>
            </a:lvl1pPr>
            <a:lvl2pPr marL="742882" indent="-285724" defTabSz="923841" eaLnBrk="0" hangingPunct="0">
              <a:defRPr sz="2200">
                <a:solidFill>
                  <a:schemeClr val="bg1"/>
                </a:solidFill>
                <a:latin typeface="Frutiger 55 Roman" charset="0"/>
                <a:ea typeface="ＭＳ Ｐゴシック" charset="0"/>
              </a:defRPr>
            </a:lvl2pPr>
            <a:lvl3pPr marL="1142895" indent="-228579" defTabSz="923841" eaLnBrk="0" hangingPunct="0">
              <a:defRPr sz="2200">
                <a:solidFill>
                  <a:schemeClr val="bg1"/>
                </a:solidFill>
                <a:latin typeface="Frutiger 55 Roman" charset="0"/>
                <a:ea typeface="ＭＳ Ｐゴシック" charset="0"/>
              </a:defRPr>
            </a:lvl3pPr>
            <a:lvl4pPr marL="1600053" indent="-228579" defTabSz="923841" eaLnBrk="0" hangingPunct="0">
              <a:defRPr sz="2200">
                <a:solidFill>
                  <a:schemeClr val="bg1"/>
                </a:solidFill>
                <a:latin typeface="Frutiger 55 Roman" charset="0"/>
                <a:ea typeface="ＭＳ Ｐゴシック" charset="0"/>
              </a:defRPr>
            </a:lvl4pPr>
            <a:lvl5pPr marL="2057212" indent="-228579" defTabSz="923841" eaLnBrk="0" hangingPunct="0">
              <a:defRPr sz="2200">
                <a:solidFill>
                  <a:schemeClr val="bg1"/>
                </a:solidFill>
                <a:latin typeface="Frutiger 55 Roman" charset="0"/>
                <a:ea typeface="ＭＳ Ｐゴシック" charset="0"/>
              </a:defRPr>
            </a:lvl5pPr>
            <a:lvl6pPr marL="2514370" indent="-228579" algn="ctr" defTabSz="923841" eaLnBrk="0" fontAlgn="base" hangingPunct="0">
              <a:spcBef>
                <a:spcPct val="20000"/>
              </a:spcBef>
              <a:spcAft>
                <a:spcPct val="0"/>
              </a:spcAft>
              <a:defRPr sz="2200">
                <a:solidFill>
                  <a:schemeClr val="bg1"/>
                </a:solidFill>
                <a:latin typeface="Frutiger 55 Roman" charset="0"/>
                <a:ea typeface="ＭＳ Ｐゴシック" charset="0"/>
              </a:defRPr>
            </a:lvl6pPr>
            <a:lvl7pPr marL="2971528" indent="-228579" algn="ctr" defTabSz="923841" eaLnBrk="0" fontAlgn="base" hangingPunct="0">
              <a:spcBef>
                <a:spcPct val="20000"/>
              </a:spcBef>
              <a:spcAft>
                <a:spcPct val="0"/>
              </a:spcAft>
              <a:defRPr sz="2200">
                <a:solidFill>
                  <a:schemeClr val="bg1"/>
                </a:solidFill>
                <a:latin typeface="Frutiger 55 Roman" charset="0"/>
                <a:ea typeface="ＭＳ Ｐゴシック" charset="0"/>
              </a:defRPr>
            </a:lvl7pPr>
            <a:lvl8pPr marL="3428687" indent="-228579" algn="ctr" defTabSz="923841" eaLnBrk="0" fontAlgn="base" hangingPunct="0">
              <a:spcBef>
                <a:spcPct val="20000"/>
              </a:spcBef>
              <a:spcAft>
                <a:spcPct val="0"/>
              </a:spcAft>
              <a:defRPr sz="2200">
                <a:solidFill>
                  <a:schemeClr val="bg1"/>
                </a:solidFill>
                <a:latin typeface="Frutiger 55 Roman" charset="0"/>
                <a:ea typeface="ＭＳ Ｐゴシック" charset="0"/>
              </a:defRPr>
            </a:lvl8pPr>
            <a:lvl9pPr marL="3885845" indent="-228579" algn="ctr" defTabSz="923841" eaLnBrk="0" fontAlgn="base" hangingPunct="0">
              <a:spcBef>
                <a:spcPct val="20000"/>
              </a:spcBef>
              <a:spcAft>
                <a:spcPct val="0"/>
              </a:spcAft>
              <a:defRPr sz="2200">
                <a:solidFill>
                  <a:schemeClr val="bg1"/>
                </a:solidFill>
                <a:latin typeface="Frutiger 55 Roman" charset="0"/>
                <a:ea typeface="ＭＳ Ｐゴシック" charset="0"/>
              </a:defRPr>
            </a:lvl9pPr>
          </a:lstStyle>
          <a:p>
            <a:pPr eaLnBrk="1" hangingPunct="1"/>
            <a:fld id="{4D96011E-B07D-8D46-A2D2-0123DFE33FF0}" type="slidenum">
              <a:rPr lang="en-US" sz="1100">
                <a:solidFill>
                  <a:schemeClr val="tx1"/>
                </a:solidFill>
                <a:latin typeface="Times New Roman" charset="0"/>
              </a:rPr>
              <a:pPr eaLnBrk="1" hangingPunct="1"/>
              <a:t>7</a:t>
            </a:fld>
            <a:endParaRPr lang="en-US" sz="1100">
              <a:solidFill>
                <a:schemeClr val="tx1"/>
              </a:solidFill>
              <a:latin typeface="Times New Roman"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Comparing the properties of nuclear clusters with Milky Way Globular Clusters, one finds that they are similar in size, but are in genreal brighter and more massive.</a:t>
            </a:r>
          </a:p>
          <a:p>
            <a:pPr eaLnBrk="1" hangingPunct="1"/>
            <a:r>
              <a:rPr lang="en-US">
                <a:ea typeface="ＭＳ Ｐゴシック" charset="0"/>
                <a:cs typeface="ＭＳ Ｐゴシック" charset="0"/>
              </a:rPr>
              <a:t>Moreover, these NCs are very common. Thery are present in about 75% of very late type galaxies. They are very dense, and it seems they might provide an alternative incarnation of black holes in very late type galaxies… but maybe not alternative, but inclusive?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41" eaLnBrk="0" hangingPunct="0">
              <a:defRPr sz="2200">
                <a:solidFill>
                  <a:schemeClr val="bg1"/>
                </a:solidFill>
                <a:latin typeface="Frutiger 55 Roman" charset="0"/>
                <a:ea typeface="ＭＳ Ｐゴシック" charset="0"/>
                <a:cs typeface="ＭＳ Ｐゴシック" charset="0"/>
              </a:defRPr>
            </a:lvl1pPr>
            <a:lvl2pPr marL="742882" indent="-285724" defTabSz="923841" eaLnBrk="0" hangingPunct="0">
              <a:defRPr sz="2200">
                <a:solidFill>
                  <a:schemeClr val="bg1"/>
                </a:solidFill>
                <a:latin typeface="Frutiger 55 Roman" charset="0"/>
                <a:ea typeface="ＭＳ Ｐゴシック" charset="0"/>
              </a:defRPr>
            </a:lvl2pPr>
            <a:lvl3pPr marL="1142895" indent="-228579" defTabSz="923841" eaLnBrk="0" hangingPunct="0">
              <a:defRPr sz="2200">
                <a:solidFill>
                  <a:schemeClr val="bg1"/>
                </a:solidFill>
                <a:latin typeface="Frutiger 55 Roman" charset="0"/>
                <a:ea typeface="ＭＳ Ｐゴシック" charset="0"/>
              </a:defRPr>
            </a:lvl3pPr>
            <a:lvl4pPr marL="1600053" indent="-228579" defTabSz="923841" eaLnBrk="0" hangingPunct="0">
              <a:defRPr sz="2200">
                <a:solidFill>
                  <a:schemeClr val="bg1"/>
                </a:solidFill>
                <a:latin typeface="Frutiger 55 Roman" charset="0"/>
                <a:ea typeface="ＭＳ Ｐゴシック" charset="0"/>
              </a:defRPr>
            </a:lvl4pPr>
            <a:lvl5pPr marL="2057212" indent="-228579" defTabSz="923841" eaLnBrk="0" hangingPunct="0">
              <a:defRPr sz="2200">
                <a:solidFill>
                  <a:schemeClr val="bg1"/>
                </a:solidFill>
                <a:latin typeface="Frutiger 55 Roman" charset="0"/>
                <a:ea typeface="ＭＳ Ｐゴシック" charset="0"/>
              </a:defRPr>
            </a:lvl5pPr>
            <a:lvl6pPr marL="2514370" indent="-228579" algn="ctr" defTabSz="923841" eaLnBrk="0" fontAlgn="base" hangingPunct="0">
              <a:spcBef>
                <a:spcPct val="20000"/>
              </a:spcBef>
              <a:spcAft>
                <a:spcPct val="0"/>
              </a:spcAft>
              <a:defRPr sz="2200">
                <a:solidFill>
                  <a:schemeClr val="bg1"/>
                </a:solidFill>
                <a:latin typeface="Frutiger 55 Roman" charset="0"/>
                <a:ea typeface="ＭＳ Ｐゴシック" charset="0"/>
              </a:defRPr>
            </a:lvl6pPr>
            <a:lvl7pPr marL="2971528" indent="-228579" algn="ctr" defTabSz="923841" eaLnBrk="0" fontAlgn="base" hangingPunct="0">
              <a:spcBef>
                <a:spcPct val="20000"/>
              </a:spcBef>
              <a:spcAft>
                <a:spcPct val="0"/>
              </a:spcAft>
              <a:defRPr sz="2200">
                <a:solidFill>
                  <a:schemeClr val="bg1"/>
                </a:solidFill>
                <a:latin typeface="Frutiger 55 Roman" charset="0"/>
                <a:ea typeface="ＭＳ Ｐゴシック" charset="0"/>
              </a:defRPr>
            </a:lvl7pPr>
            <a:lvl8pPr marL="3428687" indent="-228579" algn="ctr" defTabSz="923841" eaLnBrk="0" fontAlgn="base" hangingPunct="0">
              <a:spcBef>
                <a:spcPct val="20000"/>
              </a:spcBef>
              <a:spcAft>
                <a:spcPct val="0"/>
              </a:spcAft>
              <a:defRPr sz="2200">
                <a:solidFill>
                  <a:schemeClr val="bg1"/>
                </a:solidFill>
                <a:latin typeface="Frutiger 55 Roman" charset="0"/>
                <a:ea typeface="ＭＳ Ｐゴシック" charset="0"/>
              </a:defRPr>
            </a:lvl8pPr>
            <a:lvl9pPr marL="3885845" indent="-228579" algn="ctr" defTabSz="923841" eaLnBrk="0" fontAlgn="base" hangingPunct="0">
              <a:spcBef>
                <a:spcPct val="20000"/>
              </a:spcBef>
              <a:spcAft>
                <a:spcPct val="0"/>
              </a:spcAft>
              <a:defRPr sz="2200">
                <a:solidFill>
                  <a:schemeClr val="bg1"/>
                </a:solidFill>
                <a:latin typeface="Frutiger 55 Roman" charset="0"/>
                <a:ea typeface="ＭＳ Ｐゴシック" charset="0"/>
              </a:defRPr>
            </a:lvl9pPr>
          </a:lstStyle>
          <a:p>
            <a:pPr eaLnBrk="1" hangingPunct="1"/>
            <a:fld id="{4D96011E-B07D-8D46-A2D2-0123DFE33FF0}" type="slidenum">
              <a:rPr lang="en-US" sz="1100">
                <a:solidFill>
                  <a:schemeClr val="tx1"/>
                </a:solidFill>
                <a:latin typeface="Times New Roman" charset="0"/>
              </a:rPr>
              <a:pPr eaLnBrk="1" hangingPunct="1"/>
              <a:t>8</a:t>
            </a:fld>
            <a:endParaRPr lang="en-US" sz="1100">
              <a:solidFill>
                <a:schemeClr val="tx1"/>
              </a:solidFill>
              <a:latin typeface="Times New Roman"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Comparing the properties of nuclear clusters with Milky Way Globular Clusters, one finds that they are similar in size, but are in genreal brighter and more massive.</a:t>
            </a:r>
          </a:p>
          <a:p>
            <a:pPr eaLnBrk="1" hangingPunct="1"/>
            <a:r>
              <a:rPr lang="en-US">
                <a:ea typeface="ＭＳ Ｐゴシック" charset="0"/>
                <a:cs typeface="ＭＳ Ｐゴシック" charset="0"/>
              </a:rPr>
              <a:t>Moreover, these NCs are very common. Thery are present in about 75% of very late type galaxies. They are very dense, and it seems they might provide an alternative incarnation of black holes in very late type galaxies… but maybe not alternative, but inclusive?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41" eaLnBrk="0" hangingPunct="0">
              <a:defRPr sz="2200">
                <a:solidFill>
                  <a:schemeClr val="bg1"/>
                </a:solidFill>
                <a:latin typeface="Frutiger 55 Roman" charset="0"/>
                <a:ea typeface="ＭＳ Ｐゴシック" charset="0"/>
                <a:cs typeface="ＭＳ Ｐゴシック" charset="0"/>
              </a:defRPr>
            </a:lvl1pPr>
            <a:lvl2pPr marL="742882" indent="-285724" defTabSz="923841" eaLnBrk="0" hangingPunct="0">
              <a:defRPr sz="2200">
                <a:solidFill>
                  <a:schemeClr val="bg1"/>
                </a:solidFill>
                <a:latin typeface="Frutiger 55 Roman" charset="0"/>
                <a:ea typeface="ＭＳ Ｐゴシック" charset="0"/>
              </a:defRPr>
            </a:lvl2pPr>
            <a:lvl3pPr marL="1142895" indent="-228579" defTabSz="923841" eaLnBrk="0" hangingPunct="0">
              <a:defRPr sz="2200">
                <a:solidFill>
                  <a:schemeClr val="bg1"/>
                </a:solidFill>
                <a:latin typeface="Frutiger 55 Roman" charset="0"/>
                <a:ea typeface="ＭＳ Ｐゴシック" charset="0"/>
              </a:defRPr>
            </a:lvl3pPr>
            <a:lvl4pPr marL="1600053" indent="-228579" defTabSz="923841" eaLnBrk="0" hangingPunct="0">
              <a:defRPr sz="2200">
                <a:solidFill>
                  <a:schemeClr val="bg1"/>
                </a:solidFill>
                <a:latin typeface="Frutiger 55 Roman" charset="0"/>
                <a:ea typeface="ＭＳ Ｐゴシック" charset="0"/>
              </a:defRPr>
            </a:lvl4pPr>
            <a:lvl5pPr marL="2057212" indent="-228579" defTabSz="923841" eaLnBrk="0" hangingPunct="0">
              <a:defRPr sz="2200">
                <a:solidFill>
                  <a:schemeClr val="bg1"/>
                </a:solidFill>
                <a:latin typeface="Frutiger 55 Roman" charset="0"/>
                <a:ea typeface="ＭＳ Ｐゴシック" charset="0"/>
              </a:defRPr>
            </a:lvl5pPr>
            <a:lvl6pPr marL="2514370" indent="-228579" algn="ctr" defTabSz="923841" eaLnBrk="0" fontAlgn="base" hangingPunct="0">
              <a:spcBef>
                <a:spcPct val="20000"/>
              </a:spcBef>
              <a:spcAft>
                <a:spcPct val="0"/>
              </a:spcAft>
              <a:defRPr sz="2200">
                <a:solidFill>
                  <a:schemeClr val="bg1"/>
                </a:solidFill>
                <a:latin typeface="Frutiger 55 Roman" charset="0"/>
                <a:ea typeface="ＭＳ Ｐゴシック" charset="0"/>
              </a:defRPr>
            </a:lvl6pPr>
            <a:lvl7pPr marL="2971528" indent="-228579" algn="ctr" defTabSz="923841" eaLnBrk="0" fontAlgn="base" hangingPunct="0">
              <a:spcBef>
                <a:spcPct val="20000"/>
              </a:spcBef>
              <a:spcAft>
                <a:spcPct val="0"/>
              </a:spcAft>
              <a:defRPr sz="2200">
                <a:solidFill>
                  <a:schemeClr val="bg1"/>
                </a:solidFill>
                <a:latin typeface="Frutiger 55 Roman" charset="0"/>
                <a:ea typeface="ＭＳ Ｐゴシック" charset="0"/>
              </a:defRPr>
            </a:lvl7pPr>
            <a:lvl8pPr marL="3428687" indent="-228579" algn="ctr" defTabSz="923841" eaLnBrk="0" fontAlgn="base" hangingPunct="0">
              <a:spcBef>
                <a:spcPct val="20000"/>
              </a:spcBef>
              <a:spcAft>
                <a:spcPct val="0"/>
              </a:spcAft>
              <a:defRPr sz="2200">
                <a:solidFill>
                  <a:schemeClr val="bg1"/>
                </a:solidFill>
                <a:latin typeface="Frutiger 55 Roman" charset="0"/>
                <a:ea typeface="ＭＳ Ｐゴシック" charset="0"/>
              </a:defRPr>
            </a:lvl8pPr>
            <a:lvl9pPr marL="3885845" indent="-228579" algn="ctr" defTabSz="923841" eaLnBrk="0" fontAlgn="base" hangingPunct="0">
              <a:spcBef>
                <a:spcPct val="20000"/>
              </a:spcBef>
              <a:spcAft>
                <a:spcPct val="0"/>
              </a:spcAft>
              <a:defRPr sz="2200">
                <a:solidFill>
                  <a:schemeClr val="bg1"/>
                </a:solidFill>
                <a:latin typeface="Frutiger 55 Roman" charset="0"/>
                <a:ea typeface="ＭＳ Ｐゴシック" charset="0"/>
              </a:defRPr>
            </a:lvl9pPr>
          </a:lstStyle>
          <a:p>
            <a:pPr eaLnBrk="1" hangingPunct="1"/>
            <a:fld id="{4D96011E-B07D-8D46-A2D2-0123DFE33FF0}" type="slidenum">
              <a:rPr lang="en-US" sz="1100">
                <a:solidFill>
                  <a:schemeClr val="tx1"/>
                </a:solidFill>
                <a:latin typeface="Times New Roman" charset="0"/>
              </a:rPr>
              <a:pPr eaLnBrk="1" hangingPunct="1"/>
              <a:t>9</a:t>
            </a:fld>
            <a:endParaRPr lang="en-US" sz="1100">
              <a:solidFill>
                <a:schemeClr val="tx1"/>
              </a:solidFill>
              <a:latin typeface="Times New Roman"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Comparing the properties of nuclear clusters with Milky Way Globular Clusters, one finds that they are similar in size, but are in genreal brighter and more massive.</a:t>
            </a:r>
          </a:p>
          <a:p>
            <a:pPr eaLnBrk="1" hangingPunct="1"/>
            <a:r>
              <a:rPr lang="en-US">
                <a:ea typeface="ＭＳ Ｐゴシック" charset="0"/>
                <a:cs typeface="ＭＳ Ｐゴシック" charset="0"/>
              </a:rPr>
              <a:t>Moreover, these NCs are very common. Thery are present in about 75% of very late type galaxies. They are very dense, and it seems they might provide an alternative incarnation of black holes in very late type galaxies… but maybe not alternative, but inclusive?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41" eaLnBrk="0" hangingPunct="0">
              <a:defRPr sz="2200">
                <a:solidFill>
                  <a:schemeClr val="bg1"/>
                </a:solidFill>
                <a:latin typeface="Frutiger 55 Roman" charset="0"/>
                <a:ea typeface="ＭＳ Ｐゴシック" charset="0"/>
                <a:cs typeface="ＭＳ Ｐゴシック" charset="0"/>
              </a:defRPr>
            </a:lvl1pPr>
            <a:lvl2pPr marL="742882" indent="-285724" defTabSz="923841" eaLnBrk="0" hangingPunct="0">
              <a:defRPr sz="2200">
                <a:solidFill>
                  <a:schemeClr val="bg1"/>
                </a:solidFill>
                <a:latin typeface="Frutiger 55 Roman" charset="0"/>
                <a:ea typeface="ＭＳ Ｐゴシック" charset="0"/>
              </a:defRPr>
            </a:lvl2pPr>
            <a:lvl3pPr marL="1142895" indent="-228579" defTabSz="923841" eaLnBrk="0" hangingPunct="0">
              <a:defRPr sz="2200">
                <a:solidFill>
                  <a:schemeClr val="bg1"/>
                </a:solidFill>
                <a:latin typeface="Frutiger 55 Roman" charset="0"/>
                <a:ea typeface="ＭＳ Ｐゴシック" charset="0"/>
              </a:defRPr>
            </a:lvl3pPr>
            <a:lvl4pPr marL="1600053" indent="-228579" defTabSz="923841" eaLnBrk="0" hangingPunct="0">
              <a:defRPr sz="2200">
                <a:solidFill>
                  <a:schemeClr val="bg1"/>
                </a:solidFill>
                <a:latin typeface="Frutiger 55 Roman" charset="0"/>
                <a:ea typeface="ＭＳ Ｐゴシック" charset="0"/>
              </a:defRPr>
            </a:lvl4pPr>
            <a:lvl5pPr marL="2057212" indent="-228579" defTabSz="923841" eaLnBrk="0" hangingPunct="0">
              <a:defRPr sz="2200">
                <a:solidFill>
                  <a:schemeClr val="bg1"/>
                </a:solidFill>
                <a:latin typeface="Frutiger 55 Roman" charset="0"/>
                <a:ea typeface="ＭＳ Ｐゴシック" charset="0"/>
              </a:defRPr>
            </a:lvl5pPr>
            <a:lvl6pPr marL="2514370" indent="-228579" algn="ctr" defTabSz="923841" eaLnBrk="0" fontAlgn="base" hangingPunct="0">
              <a:spcBef>
                <a:spcPct val="20000"/>
              </a:spcBef>
              <a:spcAft>
                <a:spcPct val="0"/>
              </a:spcAft>
              <a:defRPr sz="2200">
                <a:solidFill>
                  <a:schemeClr val="bg1"/>
                </a:solidFill>
                <a:latin typeface="Frutiger 55 Roman" charset="0"/>
                <a:ea typeface="ＭＳ Ｐゴシック" charset="0"/>
              </a:defRPr>
            </a:lvl6pPr>
            <a:lvl7pPr marL="2971528" indent="-228579" algn="ctr" defTabSz="923841" eaLnBrk="0" fontAlgn="base" hangingPunct="0">
              <a:spcBef>
                <a:spcPct val="20000"/>
              </a:spcBef>
              <a:spcAft>
                <a:spcPct val="0"/>
              </a:spcAft>
              <a:defRPr sz="2200">
                <a:solidFill>
                  <a:schemeClr val="bg1"/>
                </a:solidFill>
                <a:latin typeface="Frutiger 55 Roman" charset="0"/>
                <a:ea typeface="ＭＳ Ｐゴシック" charset="0"/>
              </a:defRPr>
            </a:lvl7pPr>
            <a:lvl8pPr marL="3428687" indent="-228579" algn="ctr" defTabSz="923841" eaLnBrk="0" fontAlgn="base" hangingPunct="0">
              <a:spcBef>
                <a:spcPct val="20000"/>
              </a:spcBef>
              <a:spcAft>
                <a:spcPct val="0"/>
              </a:spcAft>
              <a:defRPr sz="2200">
                <a:solidFill>
                  <a:schemeClr val="bg1"/>
                </a:solidFill>
                <a:latin typeface="Frutiger 55 Roman" charset="0"/>
                <a:ea typeface="ＭＳ Ｐゴシック" charset="0"/>
              </a:defRPr>
            </a:lvl8pPr>
            <a:lvl9pPr marL="3885845" indent="-228579" algn="ctr" defTabSz="923841" eaLnBrk="0" fontAlgn="base" hangingPunct="0">
              <a:spcBef>
                <a:spcPct val="20000"/>
              </a:spcBef>
              <a:spcAft>
                <a:spcPct val="0"/>
              </a:spcAft>
              <a:defRPr sz="2200">
                <a:solidFill>
                  <a:schemeClr val="bg1"/>
                </a:solidFill>
                <a:latin typeface="Frutiger 55 Roman" charset="0"/>
                <a:ea typeface="ＭＳ Ｐゴシック" charset="0"/>
              </a:defRPr>
            </a:lvl9pPr>
          </a:lstStyle>
          <a:p>
            <a:pPr eaLnBrk="1" hangingPunct="1"/>
            <a:fld id="{4D96011E-B07D-8D46-A2D2-0123DFE33FF0}" type="slidenum">
              <a:rPr lang="en-US" sz="1100">
                <a:solidFill>
                  <a:schemeClr val="tx1"/>
                </a:solidFill>
                <a:latin typeface="Times New Roman" charset="0"/>
              </a:rPr>
              <a:pPr eaLnBrk="1" hangingPunct="1"/>
              <a:t>10</a:t>
            </a:fld>
            <a:endParaRPr lang="en-US" sz="1100">
              <a:solidFill>
                <a:schemeClr val="tx1"/>
              </a:solidFill>
              <a:latin typeface="Times New Roman"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Comparing the properties of nuclear clusters with Milky Way Globular Clusters, one finds that they are similar in size, but are in genreal brighter and more massive.</a:t>
            </a:r>
          </a:p>
          <a:p>
            <a:pPr eaLnBrk="1" hangingPunct="1"/>
            <a:r>
              <a:rPr lang="en-US">
                <a:ea typeface="ＭＳ Ｐゴシック" charset="0"/>
                <a:cs typeface="ＭＳ Ｐゴシック" charset="0"/>
              </a:rPr>
              <a:t>Moreover, these NCs are very common. Thery are present in about 75% of very late type galaxies. They are very dense, and it seems they might provide an alternative incarnation of black holes in very late type galaxies… but maybe not alternative, but inclusive?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41" eaLnBrk="0" hangingPunct="0">
              <a:defRPr sz="2200">
                <a:solidFill>
                  <a:schemeClr val="bg1"/>
                </a:solidFill>
                <a:latin typeface="Frutiger 55 Roman" charset="0"/>
                <a:ea typeface="ＭＳ Ｐゴシック" charset="0"/>
                <a:cs typeface="ＭＳ Ｐゴシック" charset="0"/>
              </a:defRPr>
            </a:lvl1pPr>
            <a:lvl2pPr marL="742882" indent="-285724" defTabSz="923841" eaLnBrk="0" hangingPunct="0">
              <a:defRPr sz="2200">
                <a:solidFill>
                  <a:schemeClr val="bg1"/>
                </a:solidFill>
                <a:latin typeface="Frutiger 55 Roman" charset="0"/>
                <a:ea typeface="ＭＳ Ｐゴシック" charset="0"/>
              </a:defRPr>
            </a:lvl2pPr>
            <a:lvl3pPr marL="1142895" indent="-228579" defTabSz="923841" eaLnBrk="0" hangingPunct="0">
              <a:defRPr sz="2200">
                <a:solidFill>
                  <a:schemeClr val="bg1"/>
                </a:solidFill>
                <a:latin typeface="Frutiger 55 Roman" charset="0"/>
                <a:ea typeface="ＭＳ Ｐゴシック" charset="0"/>
              </a:defRPr>
            </a:lvl3pPr>
            <a:lvl4pPr marL="1600053" indent="-228579" defTabSz="923841" eaLnBrk="0" hangingPunct="0">
              <a:defRPr sz="2200">
                <a:solidFill>
                  <a:schemeClr val="bg1"/>
                </a:solidFill>
                <a:latin typeface="Frutiger 55 Roman" charset="0"/>
                <a:ea typeface="ＭＳ Ｐゴシック" charset="0"/>
              </a:defRPr>
            </a:lvl4pPr>
            <a:lvl5pPr marL="2057212" indent="-228579" defTabSz="923841" eaLnBrk="0" hangingPunct="0">
              <a:defRPr sz="2200">
                <a:solidFill>
                  <a:schemeClr val="bg1"/>
                </a:solidFill>
                <a:latin typeface="Frutiger 55 Roman" charset="0"/>
                <a:ea typeface="ＭＳ Ｐゴシック" charset="0"/>
              </a:defRPr>
            </a:lvl5pPr>
            <a:lvl6pPr marL="2514370" indent="-228579" algn="ctr" defTabSz="923841" eaLnBrk="0" fontAlgn="base" hangingPunct="0">
              <a:spcBef>
                <a:spcPct val="20000"/>
              </a:spcBef>
              <a:spcAft>
                <a:spcPct val="0"/>
              </a:spcAft>
              <a:defRPr sz="2200">
                <a:solidFill>
                  <a:schemeClr val="bg1"/>
                </a:solidFill>
                <a:latin typeface="Frutiger 55 Roman" charset="0"/>
                <a:ea typeface="ＭＳ Ｐゴシック" charset="0"/>
              </a:defRPr>
            </a:lvl6pPr>
            <a:lvl7pPr marL="2971528" indent="-228579" algn="ctr" defTabSz="923841" eaLnBrk="0" fontAlgn="base" hangingPunct="0">
              <a:spcBef>
                <a:spcPct val="20000"/>
              </a:spcBef>
              <a:spcAft>
                <a:spcPct val="0"/>
              </a:spcAft>
              <a:defRPr sz="2200">
                <a:solidFill>
                  <a:schemeClr val="bg1"/>
                </a:solidFill>
                <a:latin typeface="Frutiger 55 Roman" charset="0"/>
                <a:ea typeface="ＭＳ Ｐゴシック" charset="0"/>
              </a:defRPr>
            </a:lvl7pPr>
            <a:lvl8pPr marL="3428687" indent="-228579" algn="ctr" defTabSz="923841" eaLnBrk="0" fontAlgn="base" hangingPunct="0">
              <a:spcBef>
                <a:spcPct val="20000"/>
              </a:spcBef>
              <a:spcAft>
                <a:spcPct val="0"/>
              </a:spcAft>
              <a:defRPr sz="2200">
                <a:solidFill>
                  <a:schemeClr val="bg1"/>
                </a:solidFill>
                <a:latin typeface="Frutiger 55 Roman" charset="0"/>
                <a:ea typeface="ＭＳ Ｐゴシック" charset="0"/>
              </a:defRPr>
            </a:lvl8pPr>
            <a:lvl9pPr marL="3885845" indent="-228579" algn="ctr" defTabSz="923841" eaLnBrk="0" fontAlgn="base" hangingPunct="0">
              <a:spcBef>
                <a:spcPct val="20000"/>
              </a:spcBef>
              <a:spcAft>
                <a:spcPct val="0"/>
              </a:spcAft>
              <a:defRPr sz="2200">
                <a:solidFill>
                  <a:schemeClr val="bg1"/>
                </a:solidFill>
                <a:latin typeface="Frutiger 55 Roman" charset="0"/>
                <a:ea typeface="ＭＳ Ｐゴシック" charset="0"/>
              </a:defRPr>
            </a:lvl9pPr>
          </a:lstStyle>
          <a:p>
            <a:pPr eaLnBrk="1" hangingPunct="1"/>
            <a:fld id="{4D96011E-B07D-8D46-A2D2-0123DFE33FF0}" type="slidenum">
              <a:rPr lang="en-US" sz="1100">
                <a:solidFill>
                  <a:schemeClr val="tx1"/>
                </a:solidFill>
                <a:latin typeface="Times New Roman" charset="0"/>
              </a:rPr>
              <a:pPr eaLnBrk="1" hangingPunct="1"/>
              <a:t>11</a:t>
            </a:fld>
            <a:endParaRPr lang="en-US" sz="1100">
              <a:solidFill>
                <a:schemeClr val="tx1"/>
              </a:solidFill>
              <a:latin typeface="Times New Roman"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Comparing the properties of nuclear clusters with Milky Way Globular Clusters, one finds that they are similar in size, but are in genreal brighter and more massive.</a:t>
            </a:r>
          </a:p>
          <a:p>
            <a:pPr eaLnBrk="1" hangingPunct="1"/>
            <a:r>
              <a:rPr lang="en-US">
                <a:ea typeface="ＭＳ Ｐゴシック" charset="0"/>
                <a:cs typeface="ＭＳ Ｐゴシック" charset="0"/>
              </a:rPr>
              <a:t>Moreover, these NCs are very common. Thery are present in about 75% of very late type galaxies. They are very dense, and it seems they might provide an alternative incarnation of black holes in very late type galaxies… but maybe not alternative, but inclusive?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200">
                <a:solidFill>
                  <a:schemeClr val="bg1"/>
                </a:solidFill>
                <a:latin typeface="Frutiger 55 Roman" charset="0"/>
                <a:ea typeface="ＭＳ Ｐゴシック" charset="0"/>
                <a:cs typeface="ＭＳ Ｐゴシック" charset="0"/>
              </a:defRPr>
            </a:lvl1pPr>
            <a:lvl2pPr marL="742950" indent="-285750" defTabSz="923925" eaLnBrk="0" hangingPunct="0">
              <a:defRPr sz="2200">
                <a:solidFill>
                  <a:schemeClr val="bg1"/>
                </a:solidFill>
                <a:latin typeface="Frutiger 55 Roman" charset="0"/>
                <a:ea typeface="ＭＳ Ｐゴシック" charset="0"/>
              </a:defRPr>
            </a:lvl2pPr>
            <a:lvl3pPr marL="1143000" indent="-228600" defTabSz="923925" eaLnBrk="0" hangingPunct="0">
              <a:defRPr sz="2200">
                <a:solidFill>
                  <a:schemeClr val="bg1"/>
                </a:solidFill>
                <a:latin typeface="Frutiger 55 Roman" charset="0"/>
                <a:ea typeface="ＭＳ Ｐゴシック" charset="0"/>
              </a:defRPr>
            </a:lvl3pPr>
            <a:lvl4pPr marL="1600200" indent="-228600" defTabSz="923925" eaLnBrk="0" hangingPunct="0">
              <a:defRPr sz="2200">
                <a:solidFill>
                  <a:schemeClr val="bg1"/>
                </a:solidFill>
                <a:latin typeface="Frutiger 55 Roman" charset="0"/>
                <a:ea typeface="ＭＳ Ｐゴシック" charset="0"/>
              </a:defRPr>
            </a:lvl4pPr>
            <a:lvl5pPr marL="2057400" indent="-228600" defTabSz="923925" eaLnBrk="0" hangingPunct="0">
              <a:defRPr sz="2200">
                <a:solidFill>
                  <a:schemeClr val="bg1"/>
                </a:solidFill>
                <a:latin typeface="Frutiger 55 Roman" charset="0"/>
                <a:ea typeface="ＭＳ Ｐゴシック" charset="0"/>
              </a:defRPr>
            </a:lvl5pPr>
            <a:lvl6pPr marL="25146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6pPr>
            <a:lvl7pPr marL="29718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7pPr>
            <a:lvl8pPr marL="34290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8pPr>
            <a:lvl9pPr marL="3886200" indent="-228600" algn="ctr" defTabSz="923925" eaLnBrk="0" fontAlgn="base" hangingPunct="0">
              <a:spcBef>
                <a:spcPct val="20000"/>
              </a:spcBef>
              <a:spcAft>
                <a:spcPct val="0"/>
              </a:spcAft>
              <a:defRPr sz="2200">
                <a:solidFill>
                  <a:schemeClr val="bg1"/>
                </a:solidFill>
                <a:latin typeface="Frutiger 55 Roman" charset="0"/>
                <a:ea typeface="ＭＳ Ｐゴシック" charset="0"/>
              </a:defRPr>
            </a:lvl9pPr>
          </a:lstStyle>
          <a:p>
            <a:pPr eaLnBrk="1" hangingPunct="1"/>
            <a:fld id="{2722547B-EF7C-A343-9CD6-EB2EE2C72121}" type="slidenum">
              <a:rPr lang="en-US" sz="1200">
                <a:solidFill>
                  <a:schemeClr val="tx1"/>
                </a:solidFill>
                <a:latin typeface="Times New Roman" charset="0"/>
              </a:rPr>
              <a:pPr eaLnBrk="1" hangingPunct="1"/>
              <a:t>14</a:t>
            </a:fld>
            <a:endParaRPr lang="en-US" sz="1200">
              <a:solidFill>
                <a:schemeClr val="tx1"/>
              </a:solidFill>
              <a:latin typeface="Times New Roman"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charset="0"/>
                <a:cs typeface="ＭＳ Ｐゴシック" charset="0"/>
              </a:rPr>
              <a:t>14 targets!</a:t>
            </a:r>
          </a:p>
          <a:p>
            <a:pPr eaLnBrk="1" hangingPunct="1"/>
            <a:r>
              <a:rPr lang="en-US" dirty="0" smtClean="0">
                <a:ea typeface="ＭＳ Ｐゴシック" charset="0"/>
                <a:cs typeface="ＭＳ Ｐゴシック" charset="0"/>
              </a:rPr>
              <a:t>… </a:t>
            </a:r>
            <a:r>
              <a:rPr lang="en-US" dirty="0">
                <a:ea typeface="ＭＳ Ｐゴシック" charset="0"/>
                <a:cs typeface="ＭＳ Ｐゴシック" charset="0"/>
              </a:rPr>
              <a:t>all clusters show clear rotation, some a flattened structure and complex morphology. NGC 4244 shows a disk of young stars sitting in a </a:t>
            </a:r>
            <a:r>
              <a:rPr lang="en-US" dirty="0" err="1">
                <a:ea typeface="ＭＳ Ｐゴシック" charset="0"/>
                <a:cs typeface="ＭＳ Ｐゴシック" charset="0"/>
              </a:rPr>
              <a:t>shheroidal</a:t>
            </a:r>
            <a:r>
              <a:rPr lang="en-US" dirty="0">
                <a:ea typeface="ＭＳ Ｐゴシック" charset="0"/>
                <a:cs typeface="ＭＳ Ｐゴシック" charset="0"/>
              </a:rPr>
              <a:t> structure of older stars, but both structures clearly rotate… This suggests that the cluster formed from accreted material from the galaxy disk.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745497" name="Rectangle 25"/>
          <p:cNvSpPr>
            <a:spLocks noGrp="1" noChangeArrowheads="1"/>
          </p:cNvSpPr>
          <p:nvPr>
            <p:ph type="ctrTitle"/>
          </p:nvPr>
        </p:nvSpPr>
        <p:spPr>
          <a:xfrm>
            <a:off x="1173163" y="1371600"/>
            <a:ext cx="7772400" cy="1112838"/>
          </a:xfrm>
        </p:spPr>
        <p:txBody>
          <a:bodyPr/>
          <a:lstStyle>
            <a:lvl1pPr>
              <a:defRPr>
                <a:latin typeface="Helvetica Neue"/>
                <a:cs typeface="Helvetica Neue"/>
              </a:defRPr>
            </a:lvl1pPr>
          </a:lstStyle>
          <a:p>
            <a:r>
              <a:rPr lang="en-US" dirty="0"/>
              <a:t>Click to edit Master title style</a:t>
            </a:r>
          </a:p>
        </p:txBody>
      </p:sp>
      <p:sp>
        <p:nvSpPr>
          <p:cNvPr id="74549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a:latin typeface="Helvetica Neue"/>
                <a:cs typeface="Helvetica Neue"/>
              </a:defRPr>
            </a:lvl1pPr>
          </a:lstStyle>
          <a:p>
            <a:r>
              <a:rPr lang="en-US"/>
              <a:t>Click to edit Master subtitle style</a:t>
            </a:r>
          </a:p>
        </p:txBody>
      </p:sp>
      <p:pic>
        <p:nvPicPr>
          <p:cNvPr id="8" name="Picture 6" descr="eso-logo-p3005RGB.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150" y="6008688"/>
            <a:ext cx="5524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1"/>
          <p:cNvSpPr>
            <a:spLocks noChangeArrowheads="1"/>
          </p:cNvSpPr>
          <p:nvPr userDrawn="1"/>
        </p:nvSpPr>
        <p:spPr bwMode="auto">
          <a:xfrm>
            <a:off x="827088" y="6519863"/>
            <a:ext cx="83169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spcBef>
                <a:spcPct val="0"/>
              </a:spcBef>
            </a:pPr>
            <a:r>
              <a:rPr lang="en-US" sz="1200" b="1" i="1" dirty="0" smtClean="0">
                <a:solidFill>
                  <a:srgbClr val="FF8B2A"/>
                </a:solidFill>
                <a:latin typeface="Helvetica Neue"/>
                <a:cs typeface="Helvetica Neue"/>
              </a:rPr>
              <a:t>3D2014</a:t>
            </a:r>
            <a:r>
              <a:rPr lang="en-US" sz="1200" dirty="0" smtClean="0">
                <a:solidFill>
                  <a:schemeClr val="tx1"/>
                </a:solidFill>
                <a:latin typeface="Helvetica Neue" charset="0"/>
                <a:cs typeface="Helvetica Neue" charset="0"/>
              </a:rPr>
              <a:t> </a:t>
            </a:r>
            <a:r>
              <a:rPr lang="en-US" sz="1200" b="0" i="1" dirty="0" smtClean="0">
                <a:solidFill>
                  <a:schemeClr val="bg1"/>
                </a:solidFill>
                <a:latin typeface="Helvetica Neue Light"/>
                <a:cs typeface="Helvetica Neue Light"/>
              </a:rPr>
              <a:t>– March</a:t>
            </a:r>
            <a:r>
              <a:rPr lang="en-US" sz="1200" b="0" i="1" baseline="0" dirty="0" smtClean="0">
                <a:solidFill>
                  <a:schemeClr val="bg1"/>
                </a:solidFill>
                <a:latin typeface="Helvetica Neue Light"/>
                <a:cs typeface="Helvetica Neue Light"/>
              </a:rPr>
              <a:t> 10-14, 2014</a:t>
            </a:r>
            <a:r>
              <a:rPr lang="en-US" sz="1200" baseline="0" dirty="0" smtClean="0">
                <a:solidFill>
                  <a:schemeClr val="bg1"/>
                </a:solidFill>
                <a:latin typeface="Helvetica Neue" charset="0"/>
                <a:cs typeface="Helvetica Neue" charset="0"/>
              </a:rPr>
              <a:t>				                                Nadine </a:t>
            </a:r>
            <a:r>
              <a:rPr lang="en-US" sz="1200" baseline="0" dirty="0" err="1" smtClean="0">
                <a:solidFill>
                  <a:schemeClr val="bg1"/>
                </a:solidFill>
                <a:latin typeface="Helvetica Neue" charset="0"/>
                <a:cs typeface="Helvetica Neue" charset="0"/>
              </a:rPr>
              <a:t>Neumayer</a:t>
            </a:r>
            <a:endParaRPr lang="en-US" sz="1200" dirty="0">
              <a:solidFill>
                <a:schemeClr val="bg1"/>
              </a:solidFill>
              <a:latin typeface="Helvetica Neue" charset="0"/>
              <a:cs typeface="Helvetica Neue" charset="0"/>
            </a:endParaRPr>
          </a:p>
        </p:txBody>
      </p:sp>
    </p:spTree>
    <p:extLst>
      <p:ext uri="{BB962C8B-B14F-4D97-AF65-F5344CB8AC3E}">
        <p14:creationId xmlns:p14="http://schemas.microsoft.com/office/powerpoint/2010/main" val="1341651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4719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6153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73163"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35563" y="1981200"/>
            <a:ext cx="3810000" cy="4114800"/>
          </a:xfrm>
        </p:spPr>
        <p:txBody>
          <a:bodyPr/>
          <a:lstStyle/>
          <a:p>
            <a:pPr lvl="0"/>
            <a:endParaRPr lang="en-US" noProof="0" smtClean="0"/>
          </a:p>
        </p:txBody>
      </p:sp>
    </p:spTree>
    <p:extLst>
      <p:ext uri="{BB962C8B-B14F-4D97-AF65-F5344CB8AC3E}">
        <p14:creationId xmlns:p14="http://schemas.microsoft.com/office/powerpoint/2010/main" val="345891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1228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02944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4332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7793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76586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248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04085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494897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1026" name="Picture 33" descr="background"/>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5400" y="-82550"/>
            <a:ext cx="758825" cy="702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31"/>
          <p:cNvSpPr>
            <a:spLocks noChangeArrowheads="1"/>
          </p:cNvSpPr>
          <p:nvPr userDrawn="1"/>
        </p:nvSpPr>
        <p:spPr bwMode="auto">
          <a:xfrm>
            <a:off x="827088" y="6519863"/>
            <a:ext cx="83169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spcBef>
                <a:spcPct val="0"/>
              </a:spcBef>
            </a:pPr>
            <a:r>
              <a:rPr lang="en-US" sz="1200" b="1" i="1" dirty="0" smtClean="0">
                <a:solidFill>
                  <a:srgbClr val="FF8B2A"/>
                </a:solidFill>
                <a:latin typeface="Helvetica Neue"/>
                <a:cs typeface="Helvetica Neue"/>
              </a:rPr>
              <a:t>3D2014</a:t>
            </a:r>
            <a:r>
              <a:rPr lang="en-US" sz="1200" dirty="0" smtClean="0">
                <a:solidFill>
                  <a:schemeClr val="tx1"/>
                </a:solidFill>
                <a:latin typeface="Helvetica Neue" charset="0"/>
                <a:cs typeface="Helvetica Neue" charset="0"/>
              </a:rPr>
              <a:t> </a:t>
            </a:r>
            <a:r>
              <a:rPr lang="en-US" sz="1200" b="0" i="1" dirty="0" smtClean="0">
                <a:solidFill>
                  <a:schemeClr val="tx1"/>
                </a:solidFill>
                <a:latin typeface="Helvetica Neue Light"/>
                <a:cs typeface="Helvetica Neue Light"/>
              </a:rPr>
              <a:t>– March</a:t>
            </a:r>
            <a:r>
              <a:rPr lang="en-US" sz="1200" b="0" i="1" baseline="0" dirty="0" smtClean="0">
                <a:solidFill>
                  <a:schemeClr val="tx1"/>
                </a:solidFill>
                <a:latin typeface="Helvetica Neue Light"/>
                <a:cs typeface="Helvetica Neue Light"/>
              </a:rPr>
              <a:t> 10-14, 2014</a:t>
            </a:r>
            <a:r>
              <a:rPr lang="en-US" sz="1200" baseline="0" dirty="0" smtClean="0">
                <a:solidFill>
                  <a:schemeClr val="tx1"/>
                </a:solidFill>
                <a:latin typeface="Helvetica Neue" charset="0"/>
                <a:cs typeface="Helvetica Neue" charset="0"/>
              </a:rPr>
              <a:t>				                                Nadine </a:t>
            </a:r>
            <a:r>
              <a:rPr lang="en-US" sz="1200" baseline="0" dirty="0" err="1" smtClean="0">
                <a:solidFill>
                  <a:schemeClr val="tx1"/>
                </a:solidFill>
                <a:latin typeface="Helvetica Neue" charset="0"/>
                <a:cs typeface="Helvetica Neue" charset="0"/>
              </a:rPr>
              <a:t>Neumayer</a:t>
            </a:r>
            <a:endParaRPr lang="en-US" sz="1200" dirty="0">
              <a:solidFill>
                <a:schemeClr val="tx1"/>
              </a:solidFill>
              <a:latin typeface="Helvetica Neue" charset="0"/>
              <a:cs typeface="Helvetica Neue" charset="0"/>
            </a:endParaRPr>
          </a:p>
        </p:txBody>
      </p:sp>
      <p:pic>
        <p:nvPicPr>
          <p:cNvPr id="7" name="Picture 6" descr="eso-logo-p3005RGB.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7150" y="6008688"/>
            <a:ext cx="5524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85"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000">
          <a:solidFill>
            <a:schemeClr val="tx2"/>
          </a:solidFill>
          <a:latin typeface="Helvetica Neue"/>
          <a:ea typeface="ＭＳ Ｐゴシック" charset="-128"/>
          <a:cs typeface="Helvetica Neue"/>
        </a:defRPr>
      </a:lvl1pPr>
      <a:lvl2pPr algn="l" rtl="0" eaLnBrk="0" fontAlgn="base" hangingPunct="0">
        <a:spcBef>
          <a:spcPct val="0"/>
        </a:spcBef>
        <a:spcAft>
          <a:spcPct val="0"/>
        </a:spcAft>
        <a:defRPr sz="4000">
          <a:solidFill>
            <a:schemeClr val="tx2"/>
          </a:solidFill>
          <a:latin typeface="Helvetica Neue"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Helvetica Neue"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Helvetica Neue"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Helvetica Neue" charset="0"/>
          <a:ea typeface="ＭＳ Ｐゴシック" charset="-128"/>
          <a:cs typeface="ＭＳ Ｐゴシック" charset="-128"/>
        </a:defRPr>
      </a:lvl5pPr>
      <a:lvl6pPr marL="457200" algn="l" rtl="0" fontAlgn="base">
        <a:spcBef>
          <a:spcPct val="0"/>
        </a:spcBef>
        <a:spcAft>
          <a:spcPct val="0"/>
        </a:spcAft>
        <a:defRPr sz="4000">
          <a:solidFill>
            <a:schemeClr val="tx2"/>
          </a:solidFill>
          <a:latin typeface="Verdana" charset="0"/>
        </a:defRPr>
      </a:lvl6pPr>
      <a:lvl7pPr marL="914400" algn="l" rtl="0" fontAlgn="base">
        <a:spcBef>
          <a:spcPct val="0"/>
        </a:spcBef>
        <a:spcAft>
          <a:spcPct val="0"/>
        </a:spcAft>
        <a:defRPr sz="4000">
          <a:solidFill>
            <a:schemeClr val="tx2"/>
          </a:solidFill>
          <a:latin typeface="Verdana" charset="0"/>
        </a:defRPr>
      </a:lvl7pPr>
      <a:lvl8pPr marL="1371600" algn="l" rtl="0" fontAlgn="base">
        <a:spcBef>
          <a:spcPct val="0"/>
        </a:spcBef>
        <a:spcAft>
          <a:spcPct val="0"/>
        </a:spcAft>
        <a:defRPr sz="4000">
          <a:solidFill>
            <a:schemeClr val="tx2"/>
          </a:solidFill>
          <a:latin typeface="Verdana" charset="0"/>
        </a:defRPr>
      </a:lvl8pPr>
      <a:lvl9pPr marL="1828800" algn="l" rtl="0" fontAlgn="base">
        <a:spcBef>
          <a:spcPct val="0"/>
        </a:spcBef>
        <a:spcAft>
          <a:spcPct val="0"/>
        </a:spcAft>
        <a:defRPr sz="4000">
          <a:solidFill>
            <a:schemeClr val="tx2"/>
          </a:solidFill>
          <a:latin typeface="Verdana"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Helvetica Neue"/>
          <a:ea typeface="ＭＳ Ｐゴシック" charset="-128"/>
          <a:cs typeface="Helvetica Neue"/>
        </a:defRPr>
      </a:lvl1pPr>
      <a:lvl2pPr marL="742950" indent="-285750" algn="l" rtl="0" eaLnBrk="0" fontAlgn="base" hangingPunct="0">
        <a:spcBef>
          <a:spcPct val="20000"/>
        </a:spcBef>
        <a:spcAft>
          <a:spcPct val="0"/>
        </a:spcAft>
        <a:buChar char="–"/>
        <a:defRPr sz="2800">
          <a:solidFill>
            <a:schemeClr val="tx1"/>
          </a:solidFill>
          <a:latin typeface="Helvetica Neue"/>
          <a:ea typeface="ＭＳ Ｐゴシック" charset="-128"/>
          <a:cs typeface="Helvetica Neue"/>
        </a:defRPr>
      </a:lvl2pPr>
      <a:lvl3pPr marL="1143000" indent="-228600" algn="l" rtl="0" eaLnBrk="0" fontAlgn="base" hangingPunct="0">
        <a:spcBef>
          <a:spcPct val="20000"/>
        </a:spcBef>
        <a:spcAft>
          <a:spcPct val="0"/>
        </a:spcAft>
        <a:buChar char="•"/>
        <a:defRPr sz="2400">
          <a:solidFill>
            <a:schemeClr val="tx1"/>
          </a:solidFill>
          <a:latin typeface="Helvetica Neue"/>
          <a:ea typeface="ＭＳ Ｐゴシック" charset="-128"/>
          <a:cs typeface="Helvetica Neue"/>
        </a:defRPr>
      </a:lvl3pPr>
      <a:lvl4pPr marL="1600200" indent="-228600" algn="l" rtl="0" eaLnBrk="0" fontAlgn="base" hangingPunct="0">
        <a:spcBef>
          <a:spcPct val="20000"/>
        </a:spcBef>
        <a:spcAft>
          <a:spcPct val="0"/>
        </a:spcAft>
        <a:buChar char="–"/>
        <a:defRPr sz="2000">
          <a:solidFill>
            <a:schemeClr val="tx1"/>
          </a:solidFill>
          <a:latin typeface="Helvetica Neue"/>
          <a:ea typeface="ＭＳ Ｐゴシック" charset="-128"/>
          <a:cs typeface="Helvetica Neue"/>
        </a:defRPr>
      </a:lvl4pPr>
      <a:lvl5pPr marL="2057400" indent="-228600" algn="l" rtl="0" eaLnBrk="0" fontAlgn="base" hangingPunct="0">
        <a:spcBef>
          <a:spcPct val="20000"/>
        </a:spcBef>
        <a:spcAft>
          <a:spcPct val="0"/>
        </a:spcAft>
        <a:buChar char="»"/>
        <a:defRPr sz="2000">
          <a:solidFill>
            <a:schemeClr val="tx1"/>
          </a:solidFill>
          <a:latin typeface="Helvetica Neue"/>
          <a:ea typeface="ＭＳ Ｐゴシック" charset="-128"/>
          <a:cs typeface="Helvetica Neue"/>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emf"/></Relationships>
</file>

<file path=ppt/slides/_rels/slide15.xml.rels><?xml version="1.0" encoding="UTF-8" standalone="yes"?>
<Relationships xmlns="http://schemas.openxmlformats.org/package/2006/relationships"><Relationship Id="rId9" Type="http://schemas.openxmlformats.org/officeDocument/2006/relationships/image" Target="../media/image30.jpeg"/><Relationship Id="rId20" Type="http://schemas.openxmlformats.org/officeDocument/2006/relationships/image" Target="../media/image41.emf"/><Relationship Id="rId21" Type="http://schemas.openxmlformats.org/officeDocument/2006/relationships/image" Target="../media/image42.emf"/><Relationship Id="rId10" Type="http://schemas.openxmlformats.org/officeDocument/2006/relationships/image" Target="../media/image31.jpeg"/><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png"/><Relationship Id="rId16" Type="http://schemas.openxmlformats.org/officeDocument/2006/relationships/image" Target="../media/image37.png"/><Relationship Id="rId17" Type="http://schemas.openxmlformats.org/officeDocument/2006/relationships/image" Target="../media/image38.png"/><Relationship Id="rId18" Type="http://schemas.openxmlformats.org/officeDocument/2006/relationships/image" Target="../media/image39.png"/><Relationship Id="rId19"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 Id="rId8" Type="http://schemas.openxmlformats.org/officeDocument/2006/relationships/image" Target="../media/image29.jpeg"/></Relationships>
</file>

<file path=ppt/slides/_rels/slide16.xml.rels><?xml version="1.0" encoding="UTF-8" standalone="yes"?>
<Relationships xmlns="http://schemas.openxmlformats.org/package/2006/relationships"><Relationship Id="rId11" Type="http://schemas.openxmlformats.org/officeDocument/2006/relationships/image" Target="../media/image45.jpeg"/><Relationship Id="rId12"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43.jpg"/><Relationship Id="rId3" Type="http://schemas.openxmlformats.org/officeDocument/2006/relationships/image" Target="../media/image21.jpg"/><Relationship Id="rId4" Type="http://schemas.openxmlformats.org/officeDocument/2006/relationships/image" Target="../media/image37.png"/><Relationship Id="rId5" Type="http://schemas.openxmlformats.org/officeDocument/2006/relationships/image" Target="../media/image40.png"/><Relationship Id="rId6" Type="http://schemas.openxmlformats.org/officeDocument/2006/relationships/image" Target="../media/image44.png"/><Relationship Id="rId7" Type="http://schemas.openxmlformats.org/officeDocument/2006/relationships/image" Target="../media/image32.png"/><Relationship Id="rId8" Type="http://schemas.openxmlformats.org/officeDocument/2006/relationships/image" Target="../media/image39.png"/><Relationship Id="rId9" Type="http://schemas.openxmlformats.org/officeDocument/2006/relationships/image" Target="../media/image33.png"/><Relationship Id="rId10" Type="http://schemas.openxmlformats.org/officeDocument/2006/relationships/image" Target="../media/image16.png"/></Relationships>
</file>

<file path=ppt/slides/_rels/slide17.xml.rels><?xml version="1.0" encoding="UTF-8" standalone="yes"?>
<Relationships xmlns="http://schemas.openxmlformats.org/package/2006/relationships"><Relationship Id="rId11" Type="http://schemas.microsoft.com/office/2007/relationships/hdphoto" Target="../media/hdphoto1.wdp"/><Relationship Id="rId12"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image" Target="../media/image43.jpg"/><Relationship Id="rId3" Type="http://schemas.openxmlformats.org/officeDocument/2006/relationships/image" Target="../media/image37.png"/><Relationship Id="rId4" Type="http://schemas.openxmlformats.org/officeDocument/2006/relationships/image" Target="../media/image40.png"/><Relationship Id="rId5" Type="http://schemas.openxmlformats.org/officeDocument/2006/relationships/image" Target="../media/image44.png"/><Relationship Id="rId6" Type="http://schemas.openxmlformats.org/officeDocument/2006/relationships/image" Target="../media/image32.png"/><Relationship Id="rId7" Type="http://schemas.openxmlformats.org/officeDocument/2006/relationships/image" Target="../media/image39.png"/><Relationship Id="rId8" Type="http://schemas.openxmlformats.org/officeDocument/2006/relationships/image" Target="../media/image33.png"/><Relationship Id="rId9" Type="http://schemas.openxmlformats.org/officeDocument/2006/relationships/image" Target="../media/image16.png"/><Relationship Id="rId10" Type="http://schemas.openxmlformats.org/officeDocument/2006/relationships/image" Target="../media/image4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10.emf"/><Relationship Id="rId5" Type="http://schemas.openxmlformats.org/officeDocument/2006/relationships/image" Target="../media/image13.emf"/><Relationship Id="rId6" Type="http://schemas.openxmlformats.org/officeDocument/2006/relationships/image" Target="../media/image15.png"/><Relationship Id="rId7"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5.png"/><Relationship Id="rId1" Type="http://schemas.microsoft.com/office/2007/relationships/media" Target="file://localhost/Users/nneumaye/work/conferences/BadHonnef2010/ngc300better.mov" TargetMode="External"/><Relationship Id="rId2" Type="http://schemas.openxmlformats.org/officeDocument/2006/relationships/video" Target="file://localhost/Users/nneumaye/work/conferences/BadHonnef2010/ngc300better.mov"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5.xml.rels><?xml version="1.0" encoding="UTF-8" standalone="yes"?>
<Relationships xmlns="http://schemas.openxmlformats.org/package/2006/relationships"><Relationship Id="rId11" Type="http://schemas.openxmlformats.org/officeDocument/2006/relationships/image" Target="../media/image51.png"/><Relationship Id="rId12"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40.png"/><Relationship Id="rId4" Type="http://schemas.openxmlformats.org/officeDocument/2006/relationships/image" Target="../media/image44.png"/><Relationship Id="rId5" Type="http://schemas.openxmlformats.org/officeDocument/2006/relationships/image" Target="../media/image32.png"/><Relationship Id="rId6" Type="http://schemas.openxmlformats.org/officeDocument/2006/relationships/image" Target="../media/image39.png"/><Relationship Id="rId7" Type="http://schemas.openxmlformats.org/officeDocument/2006/relationships/image" Target="../media/image33.png"/><Relationship Id="rId8" Type="http://schemas.openxmlformats.org/officeDocument/2006/relationships/image" Target="../media/image16.png"/><Relationship Id="rId9" Type="http://schemas.openxmlformats.org/officeDocument/2006/relationships/image" Target="../media/image45.jpeg"/><Relationship Id="rId10" Type="http://schemas.microsoft.com/office/2007/relationships/hdphoto" Target="../media/hdphoto1.wdp"/></Relationships>
</file>

<file path=ppt/slides/_rels/slide26.xml.rels><?xml version="1.0" encoding="UTF-8" standalone="yes"?>
<Relationships xmlns="http://schemas.openxmlformats.org/package/2006/relationships"><Relationship Id="rId11" Type="http://schemas.openxmlformats.org/officeDocument/2006/relationships/image" Target="../media/image45.jpeg"/><Relationship Id="rId12" Type="http://schemas.microsoft.com/office/2007/relationships/hdphoto" Target="../media/hdphoto1.wdp"/><Relationship Id="rId13"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43.jpg"/><Relationship Id="rId3" Type="http://schemas.openxmlformats.org/officeDocument/2006/relationships/image" Target="../media/image21.jpg"/><Relationship Id="rId4" Type="http://schemas.openxmlformats.org/officeDocument/2006/relationships/image" Target="../media/image37.png"/><Relationship Id="rId5" Type="http://schemas.openxmlformats.org/officeDocument/2006/relationships/image" Target="../media/image40.png"/><Relationship Id="rId6" Type="http://schemas.openxmlformats.org/officeDocument/2006/relationships/image" Target="../media/image44.png"/><Relationship Id="rId7" Type="http://schemas.openxmlformats.org/officeDocument/2006/relationships/image" Target="../media/image32.png"/><Relationship Id="rId8" Type="http://schemas.openxmlformats.org/officeDocument/2006/relationships/image" Target="../media/image39.png"/><Relationship Id="rId9" Type="http://schemas.openxmlformats.org/officeDocument/2006/relationships/image" Target="../media/image33.png"/><Relationship Id="rId10"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1.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2.emf"/></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ctrTitle"/>
          </p:nvPr>
        </p:nvSpPr>
        <p:spPr>
          <a:xfrm>
            <a:off x="899592" y="1913384"/>
            <a:ext cx="8388423" cy="1371600"/>
          </a:xfrm>
        </p:spPr>
        <p:txBody>
          <a:bodyPr/>
          <a:lstStyle/>
          <a:p>
            <a:pPr algn="ctr" eaLnBrk="1" hangingPunct="1"/>
            <a:r>
              <a:rPr lang="en-US" sz="4800" dirty="0">
                <a:solidFill>
                  <a:srgbClr val="FFFFFF"/>
                </a:solidFill>
                <a:latin typeface="Helvetica Neue Medium"/>
                <a:cs typeface="Helvetica Neue Medium"/>
              </a:rPr>
              <a:t>Gas and s</a:t>
            </a:r>
            <a:r>
              <a:rPr lang="en-US" sz="4800" dirty="0" smtClean="0">
                <a:solidFill>
                  <a:srgbClr val="FFFFFF"/>
                </a:solidFill>
                <a:latin typeface="Helvetica Neue Medium"/>
                <a:cs typeface="Helvetica Neue Medium"/>
              </a:rPr>
              <a:t>tars </a:t>
            </a:r>
            <a:r>
              <a:rPr lang="en-US" sz="4800" dirty="0">
                <a:solidFill>
                  <a:srgbClr val="FFFFFF"/>
                </a:solidFill>
                <a:latin typeface="Helvetica Neue Medium"/>
                <a:cs typeface="Helvetica Neue Medium"/>
              </a:rPr>
              <a:t>in </a:t>
            </a:r>
            <a:r>
              <a:rPr lang="en-US" sz="4800" dirty="0" smtClean="0">
                <a:solidFill>
                  <a:srgbClr val="FFFFFF"/>
                </a:solidFill>
                <a:latin typeface="Helvetica Neue Medium"/>
                <a:cs typeface="Helvetica Neue Medium"/>
              </a:rPr>
              <a:t>nearby </a:t>
            </a:r>
            <a:r>
              <a:rPr lang="en-US" sz="4800" dirty="0">
                <a:solidFill>
                  <a:srgbClr val="FFFFFF"/>
                </a:solidFill>
                <a:latin typeface="Helvetica Neue Medium"/>
                <a:cs typeface="Helvetica Neue Medium"/>
              </a:rPr>
              <a:t>nuclear star clusters</a:t>
            </a:r>
            <a:endParaRPr lang="en-US" sz="4800" dirty="0">
              <a:solidFill>
                <a:srgbClr val="FFFFFF"/>
              </a:solidFill>
              <a:latin typeface="Helvetica Neue Medium"/>
              <a:ea typeface="ＭＳ Ｐゴシック" charset="0"/>
              <a:cs typeface="Helvetica Neue Medium"/>
            </a:endParaRPr>
          </a:p>
        </p:txBody>
      </p:sp>
      <p:sp>
        <p:nvSpPr>
          <p:cNvPr id="5122" name="Rectangle 12"/>
          <p:cNvSpPr>
            <a:spLocks noChangeArrowheads="1"/>
          </p:cNvSpPr>
          <p:nvPr/>
        </p:nvSpPr>
        <p:spPr bwMode="auto">
          <a:xfrm>
            <a:off x="755576" y="3751312"/>
            <a:ext cx="835292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sz="4000" dirty="0">
                <a:solidFill>
                  <a:schemeClr val="tx1"/>
                </a:solidFill>
                <a:latin typeface="Helvetica Neue" charset="0"/>
                <a:cs typeface="Helvetica Neue" charset="0"/>
              </a:rPr>
              <a:t>Nadine </a:t>
            </a:r>
            <a:r>
              <a:rPr lang="en-US" sz="4000" dirty="0" err="1" smtClean="0">
                <a:solidFill>
                  <a:schemeClr val="tx1"/>
                </a:solidFill>
                <a:latin typeface="Helvetica Neue" charset="0"/>
                <a:cs typeface="Helvetica Neue" charset="0"/>
              </a:rPr>
              <a:t>Neumayer</a:t>
            </a:r>
            <a:endParaRPr lang="en-US" sz="4000" dirty="0" smtClean="0">
              <a:solidFill>
                <a:schemeClr val="tx1"/>
              </a:solidFill>
              <a:latin typeface="Helvetica Neue" charset="0"/>
              <a:cs typeface="Helvetica Neue" charset="0"/>
            </a:endParaRPr>
          </a:p>
        </p:txBody>
      </p:sp>
      <p:sp>
        <p:nvSpPr>
          <p:cNvPr id="5123" name="Rectangle 16"/>
          <p:cNvSpPr>
            <a:spLocks noChangeArrowheads="1"/>
          </p:cNvSpPr>
          <p:nvPr/>
        </p:nvSpPr>
        <p:spPr bwMode="auto">
          <a:xfrm>
            <a:off x="2333625" y="4071407"/>
            <a:ext cx="1809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90000" tIns="46800" rIns="90000" bIns="46800">
            <a:spAutoFit/>
          </a:bodyPr>
          <a:lstStyle/>
          <a:p>
            <a:endParaRPr lang="de-DE"/>
          </a:p>
        </p:txBody>
      </p:sp>
      <p:pic>
        <p:nvPicPr>
          <p:cNvPr id="5" name="Picture 4" descr="eso-logo-p3005RG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6211" y="3529954"/>
            <a:ext cx="641573" cy="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EXC-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8303" y="3530561"/>
            <a:ext cx="868825" cy="90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20080" y="4581128"/>
            <a:ext cx="8388423" cy="1200328"/>
          </a:xfrm>
          <a:prstGeom prst="rect">
            <a:avLst/>
          </a:prstGeom>
        </p:spPr>
        <p:txBody>
          <a:bodyPr wrap="square">
            <a:spAutoFit/>
          </a:bodyPr>
          <a:lstStyle/>
          <a:p>
            <a:pPr eaLnBrk="1" hangingPunct="1">
              <a:spcBef>
                <a:spcPct val="50000"/>
              </a:spcBef>
            </a:pPr>
            <a:r>
              <a:rPr lang="en-US" sz="2400" dirty="0">
                <a:solidFill>
                  <a:schemeClr val="tx1"/>
                </a:solidFill>
                <a:latin typeface="Verdana" charset="0"/>
              </a:rPr>
              <a:t>Anil Seth </a:t>
            </a:r>
            <a:r>
              <a:rPr lang="en-US" sz="1800" dirty="0" smtClean="0">
                <a:solidFill>
                  <a:schemeClr val="tx1"/>
                </a:solidFill>
                <a:latin typeface="Verdana" charset="0"/>
              </a:rPr>
              <a:t>(Utah)</a:t>
            </a:r>
            <a:r>
              <a:rPr lang="en-US" sz="2400" dirty="0">
                <a:solidFill>
                  <a:schemeClr val="tx1"/>
                </a:solidFill>
                <a:latin typeface="Verdana" charset="0"/>
              </a:rPr>
              <a:t>, </a:t>
            </a:r>
            <a:r>
              <a:rPr lang="en-US" sz="2400" dirty="0" err="1" smtClean="0">
                <a:solidFill>
                  <a:schemeClr val="tx1"/>
                </a:solidFill>
                <a:latin typeface="Verdana" charset="0"/>
              </a:rPr>
              <a:t>Anja</a:t>
            </a:r>
            <a:r>
              <a:rPr lang="en-US" sz="2400" dirty="0" smtClean="0">
                <a:solidFill>
                  <a:schemeClr val="tx1"/>
                </a:solidFill>
                <a:latin typeface="Verdana" charset="0"/>
              </a:rPr>
              <a:t> </a:t>
            </a:r>
            <a:r>
              <a:rPr lang="en-US" sz="2400" dirty="0" err="1" smtClean="0">
                <a:solidFill>
                  <a:schemeClr val="tx1"/>
                </a:solidFill>
                <a:latin typeface="Verdana" charset="0"/>
              </a:rPr>
              <a:t>Feldmeier</a:t>
            </a:r>
            <a:r>
              <a:rPr lang="en-US" sz="2400" dirty="0">
                <a:solidFill>
                  <a:schemeClr val="tx1"/>
                </a:solidFill>
                <a:latin typeface="Verdana" charset="0"/>
              </a:rPr>
              <a:t> </a:t>
            </a:r>
            <a:r>
              <a:rPr lang="en-US" sz="1800" dirty="0">
                <a:solidFill>
                  <a:schemeClr val="tx1"/>
                </a:solidFill>
                <a:latin typeface="Verdana" charset="0"/>
              </a:rPr>
              <a:t>(ESO)</a:t>
            </a:r>
            <a:r>
              <a:rPr lang="en-US" sz="2400" dirty="0" smtClean="0">
                <a:solidFill>
                  <a:schemeClr val="tx1"/>
                </a:solidFill>
                <a:latin typeface="Verdana" charset="0"/>
              </a:rPr>
              <a:t>, 			</a:t>
            </a:r>
            <a:r>
              <a:rPr lang="en-US" sz="2400" dirty="0" err="1" smtClean="0">
                <a:solidFill>
                  <a:schemeClr val="tx1"/>
                </a:solidFill>
                <a:latin typeface="Verdana" charset="0"/>
              </a:rPr>
              <a:t>Jakob</a:t>
            </a:r>
            <a:r>
              <a:rPr lang="en-US" sz="2400" dirty="0" smtClean="0">
                <a:solidFill>
                  <a:schemeClr val="tx1"/>
                </a:solidFill>
                <a:latin typeface="Verdana" charset="0"/>
              </a:rPr>
              <a:t> </a:t>
            </a:r>
            <a:r>
              <a:rPr lang="en-US" sz="2400" dirty="0" err="1">
                <a:solidFill>
                  <a:schemeClr val="tx1"/>
                </a:solidFill>
                <a:latin typeface="Verdana" charset="0"/>
              </a:rPr>
              <a:t>Walcher</a:t>
            </a:r>
            <a:r>
              <a:rPr lang="en-US" sz="2400" dirty="0">
                <a:solidFill>
                  <a:schemeClr val="tx1"/>
                </a:solidFill>
                <a:latin typeface="Verdana" charset="0"/>
              </a:rPr>
              <a:t> </a:t>
            </a:r>
            <a:r>
              <a:rPr lang="en-US" sz="1800" dirty="0">
                <a:solidFill>
                  <a:schemeClr val="tx1"/>
                </a:solidFill>
                <a:latin typeface="Verdana" charset="0"/>
              </a:rPr>
              <a:t>(AIP)</a:t>
            </a:r>
            <a:r>
              <a:rPr lang="en-US" sz="2400" dirty="0" smtClean="0">
                <a:solidFill>
                  <a:schemeClr val="tx1"/>
                </a:solidFill>
                <a:latin typeface="Verdana" charset="0"/>
              </a:rPr>
              <a:t>, Aaron </a:t>
            </a:r>
            <a:r>
              <a:rPr lang="en-US" sz="2400" dirty="0">
                <a:solidFill>
                  <a:schemeClr val="tx1"/>
                </a:solidFill>
                <a:latin typeface="Verdana" charset="0"/>
              </a:rPr>
              <a:t>Barth </a:t>
            </a:r>
            <a:r>
              <a:rPr lang="en-US" sz="1800" dirty="0">
                <a:solidFill>
                  <a:schemeClr val="tx1"/>
                </a:solidFill>
                <a:latin typeface="Verdana" charset="0"/>
              </a:rPr>
              <a:t>(Irvine)</a:t>
            </a:r>
            <a:r>
              <a:rPr lang="en-US" sz="2400" dirty="0">
                <a:solidFill>
                  <a:schemeClr val="tx1"/>
                </a:solidFill>
                <a:latin typeface="Verdana" charset="0"/>
              </a:rPr>
              <a:t>, </a:t>
            </a:r>
            <a:r>
              <a:rPr lang="en-US" sz="2400" dirty="0" smtClean="0">
                <a:solidFill>
                  <a:schemeClr val="tx1"/>
                </a:solidFill>
                <a:latin typeface="Verdana" charset="0"/>
              </a:rPr>
              <a:t>	</a:t>
            </a:r>
            <a:r>
              <a:rPr lang="en-US" sz="2400" dirty="0" err="1" smtClean="0">
                <a:solidFill>
                  <a:schemeClr val="tx1"/>
                </a:solidFill>
                <a:latin typeface="Verdana" charset="0"/>
              </a:rPr>
              <a:t>Torsten</a:t>
            </a:r>
            <a:r>
              <a:rPr lang="en-US" sz="2400" dirty="0" smtClean="0">
                <a:solidFill>
                  <a:schemeClr val="tx1"/>
                </a:solidFill>
                <a:latin typeface="Verdana" charset="0"/>
              </a:rPr>
              <a:t> </a:t>
            </a:r>
            <a:r>
              <a:rPr lang="en-US" sz="2400" dirty="0" err="1">
                <a:solidFill>
                  <a:schemeClr val="tx1"/>
                </a:solidFill>
                <a:latin typeface="Verdana" charset="0"/>
              </a:rPr>
              <a:t>Böker</a:t>
            </a:r>
            <a:r>
              <a:rPr lang="en-US" sz="2400" dirty="0">
                <a:solidFill>
                  <a:schemeClr val="tx1"/>
                </a:solidFill>
                <a:latin typeface="Verdana" charset="0"/>
              </a:rPr>
              <a:t> </a:t>
            </a:r>
            <a:r>
              <a:rPr lang="en-US" sz="1800" dirty="0" smtClean="0">
                <a:solidFill>
                  <a:schemeClr val="tx1"/>
                </a:solidFill>
                <a:latin typeface="Verdana" charset="0"/>
              </a:rPr>
              <a:t>(</a:t>
            </a:r>
            <a:r>
              <a:rPr lang="en-US" sz="1800" dirty="0" err="1" smtClean="0">
                <a:solidFill>
                  <a:schemeClr val="tx1"/>
                </a:solidFill>
                <a:latin typeface="Verdana" charset="0"/>
              </a:rPr>
              <a:t>STScI</a:t>
            </a:r>
            <a:r>
              <a:rPr lang="en-US" sz="1800" dirty="0" smtClean="0">
                <a:solidFill>
                  <a:schemeClr val="tx1"/>
                </a:solidFill>
                <a:latin typeface="Verdana" charset="0"/>
              </a:rPr>
              <a:t>)</a:t>
            </a:r>
            <a:r>
              <a:rPr lang="en-US" sz="2400" dirty="0">
                <a:solidFill>
                  <a:schemeClr val="tx1"/>
                </a:solidFill>
                <a:latin typeface="Verdana" charset="0"/>
              </a:rPr>
              <a:t>, </a:t>
            </a:r>
            <a:r>
              <a:rPr lang="en-US" sz="2400" dirty="0" smtClean="0">
                <a:solidFill>
                  <a:schemeClr val="tx1"/>
                </a:solidFill>
                <a:latin typeface="Verdana" charset="0"/>
              </a:rPr>
              <a:t>Hans-Walter </a:t>
            </a:r>
            <a:r>
              <a:rPr lang="en-US" sz="2400" dirty="0" err="1" smtClean="0">
                <a:solidFill>
                  <a:schemeClr val="tx1"/>
                </a:solidFill>
                <a:latin typeface="Verdana" charset="0"/>
              </a:rPr>
              <a:t>Rix</a:t>
            </a:r>
            <a:r>
              <a:rPr lang="en-US" sz="2400" dirty="0" smtClean="0">
                <a:solidFill>
                  <a:schemeClr val="tx1"/>
                </a:solidFill>
                <a:latin typeface="Verdana" charset="0"/>
              </a:rPr>
              <a:t> </a:t>
            </a:r>
            <a:r>
              <a:rPr lang="en-US" sz="1800" dirty="0">
                <a:solidFill>
                  <a:schemeClr val="tx1"/>
                </a:solidFill>
                <a:latin typeface="Verdana" charset="0"/>
              </a:rPr>
              <a:t>(MPIA)</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4"/>
          <p:cNvSpPr>
            <a:spLocks noGrp="1"/>
          </p:cNvSpPr>
          <p:nvPr>
            <p:ph idx="1"/>
          </p:nvPr>
        </p:nvSpPr>
        <p:spPr>
          <a:xfrm>
            <a:off x="4879936" y="1600200"/>
            <a:ext cx="4150885" cy="4709120"/>
          </a:xfrm>
        </p:spPr>
        <p:txBody>
          <a:bodyPr>
            <a:normAutofit/>
          </a:bodyPr>
          <a:lstStyle/>
          <a:p>
            <a:r>
              <a:rPr lang="en-US" sz="2800" dirty="0" smtClean="0"/>
              <a:t>Detected in ~50-75% of all galaxies</a:t>
            </a:r>
          </a:p>
          <a:p>
            <a:r>
              <a:rPr lang="en-US" sz="2800" dirty="0"/>
              <a:t>Half-light </a:t>
            </a:r>
            <a:r>
              <a:rPr lang="en-US" sz="2800" dirty="0" smtClean="0"/>
              <a:t>radii </a:t>
            </a:r>
            <a:r>
              <a:rPr lang="en-US" sz="2800" dirty="0"/>
              <a:t>2-5 </a:t>
            </a:r>
            <a:r>
              <a:rPr lang="en-US" sz="2800" dirty="0" smtClean="0"/>
              <a:t>pc</a:t>
            </a:r>
          </a:p>
          <a:p>
            <a:r>
              <a:rPr lang="en-US" sz="2800" dirty="0" smtClean="0"/>
              <a:t>Truly sit at the center</a:t>
            </a:r>
            <a:endParaRPr lang="en-US" sz="2800" dirty="0"/>
          </a:p>
          <a:p>
            <a:r>
              <a:rPr lang="en-US" sz="2800" dirty="0"/>
              <a:t>Stars of multiple </a:t>
            </a:r>
            <a:r>
              <a:rPr lang="en-US" sz="2800" dirty="0" smtClean="0"/>
              <a:t>ages</a:t>
            </a:r>
          </a:p>
          <a:p>
            <a:r>
              <a:rPr lang="en-US" sz="2800" dirty="0" smtClean="0"/>
              <a:t>Masses 10</a:t>
            </a:r>
            <a:r>
              <a:rPr lang="en-US" sz="2800" baseline="30000" dirty="0" smtClean="0"/>
              <a:t>6</a:t>
            </a:r>
            <a:r>
              <a:rPr lang="en-US" sz="2800" dirty="0"/>
              <a:t> </a:t>
            </a:r>
            <a:r>
              <a:rPr lang="en-US" sz="2800" dirty="0" smtClean="0"/>
              <a:t>- </a:t>
            </a:r>
            <a:r>
              <a:rPr lang="en-US" sz="2800" dirty="0"/>
              <a:t>10</a:t>
            </a:r>
            <a:r>
              <a:rPr lang="en-US" sz="2800" baseline="30000" dirty="0"/>
              <a:t>7</a:t>
            </a:r>
            <a:r>
              <a:rPr lang="en-US" sz="2800" dirty="0"/>
              <a:t> </a:t>
            </a:r>
            <a:r>
              <a:rPr lang="en-US" sz="2800" dirty="0" smtClean="0"/>
              <a:t>M</a:t>
            </a:r>
            <a:r>
              <a:rPr lang="en-US" sz="2800" baseline="-25000" dirty="0" smtClean="0">
                <a:latin typeface="Wingdings"/>
                <a:ea typeface="Wingdings"/>
                <a:cs typeface="Wingdings"/>
                <a:sym typeface="Wingdings"/>
              </a:rPr>
              <a:t></a:t>
            </a:r>
            <a:endParaRPr lang="en-US" sz="2800" baseline="-25000" dirty="0"/>
          </a:p>
          <a:p>
            <a:r>
              <a:rPr lang="en-US" sz="2800" dirty="0" smtClean="0"/>
              <a:t>Some </a:t>
            </a:r>
            <a:r>
              <a:rPr lang="en-US" sz="2800" dirty="0"/>
              <a:t>h</a:t>
            </a:r>
            <a:r>
              <a:rPr lang="en-US" sz="2800" dirty="0" smtClean="0"/>
              <a:t>arbor a BH</a:t>
            </a:r>
            <a:endParaRPr lang="en-US" sz="2800" dirty="0"/>
          </a:p>
        </p:txBody>
      </p:sp>
      <p:sp>
        <p:nvSpPr>
          <p:cNvPr id="8" name="Title 3"/>
          <p:cNvSpPr>
            <a:spLocks noGrp="1"/>
          </p:cNvSpPr>
          <p:nvPr>
            <p:ph type="title"/>
          </p:nvPr>
        </p:nvSpPr>
        <p:spPr/>
        <p:txBody>
          <a:bodyPr/>
          <a:lstStyle/>
          <a:p>
            <a:r>
              <a:rPr lang="en-US" dirty="0" smtClean="0"/>
              <a:t>Nuclear Star Clusters</a:t>
            </a:r>
            <a:endParaRPr lang="en-US" dirty="0"/>
          </a:p>
        </p:txBody>
      </p:sp>
      <p:grpSp>
        <p:nvGrpSpPr>
          <p:cNvPr id="7" name="Group 42"/>
          <p:cNvGrpSpPr>
            <a:grpSpLocks/>
          </p:cNvGrpSpPr>
          <p:nvPr/>
        </p:nvGrpSpPr>
        <p:grpSpPr bwMode="auto">
          <a:xfrm>
            <a:off x="827584" y="1862163"/>
            <a:ext cx="4032251" cy="3240088"/>
            <a:chOff x="672" y="1152"/>
            <a:chExt cx="2540" cy="2041"/>
          </a:xfrm>
        </p:grpSpPr>
        <p:pic>
          <p:nvPicPr>
            <p:cNvPr id="9" name="Picture 33"/>
            <p:cNvPicPr>
              <a:picLocks noChangeAspect="1" noChangeArrowheads="1"/>
            </p:cNvPicPr>
            <p:nvPr/>
          </p:nvPicPr>
          <p:blipFill>
            <a:blip r:embed="rId3">
              <a:extLst>
                <a:ext uri="{28A0092B-C50C-407E-A947-70E740481C1C}">
                  <a14:useLocalDpi xmlns:a14="http://schemas.microsoft.com/office/drawing/2010/main" val="0"/>
                </a:ext>
              </a:extLst>
            </a:blip>
            <a:srcRect l="8607" t="6384" r="8189" b="12650"/>
            <a:stretch>
              <a:fillRect/>
            </a:stretch>
          </p:blipFill>
          <p:spPr bwMode="auto">
            <a:xfrm>
              <a:off x="672" y="1152"/>
              <a:ext cx="2493" cy="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4"/>
            <p:cNvSpPr>
              <a:spLocks noChangeArrowheads="1"/>
            </p:cNvSpPr>
            <p:nvPr/>
          </p:nvSpPr>
          <p:spPr bwMode="auto">
            <a:xfrm>
              <a:off x="1244" y="2999"/>
              <a:ext cx="196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solidFill>
                    <a:schemeClr val="tx1"/>
                  </a:solidFill>
                  <a:latin typeface="Helvetica Neue"/>
                  <a:cs typeface="Helvetica Neue"/>
                </a:rPr>
                <a:t>Galactic Centre / Spitzer / S. </a:t>
              </a:r>
              <a:r>
                <a:rPr lang="en-US" sz="1400" dirty="0" err="1">
                  <a:solidFill>
                    <a:schemeClr val="tx1"/>
                  </a:solidFill>
                  <a:latin typeface="Helvetica Neue"/>
                  <a:cs typeface="Helvetica Neue"/>
                </a:rPr>
                <a:t>Stolovy</a:t>
              </a:r>
              <a:endParaRPr lang="en-US" sz="1400" dirty="0">
                <a:solidFill>
                  <a:schemeClr val="tx1"/>
                </a:solidFill>
                <a:latin typeface="Helvetica Neue"/>
                <a:cs typeface="Helvetica Neue"/>
              </a:endParaRPr>
            </a:p>
          </p:txBody>
        </p:sp>
      </p:grpSp>
    </p:spTree>
    <p:extLst>
      <p:ext uri="{BB962C8B-B14F-4D97-AF65-F5344CB8AC3E}">
        <p14:creationId xmlns:p14="http://schemas.microsoft.com/office/powerpoint/2010/main" val="26417018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4"/>
          <p:cNvSpPr>
            <a:spLocks noGrp="1"/>
          </p:cNvSpPr>
          <p:nvPr>
            <p:ph idx="1"/>
          </p:nvPr>
        </p:nvSpPr>
        <p:spPr>
          <a:xfrm>
            <a:off x="4879936" y="1600200"/>
            <a:ext cx="4264064" cy="4709120"/>
          </a:xfrm>
        </p:spPr>
        <p:txBody>
          <a:bodyPr>
            <a:normAutofit/>
          </a:bodyPr>
          <a:lstStyle/>
          <a:p>
            <a:r>
              <a:rPr lang="en-US" sz="2800" dirty="0" smtClean="0"/>
              <a:t>Detected in ~50-75% of all galaxies</a:t>
            </a:r>
          </a:p>
          <a:p>
            <a:r>
              <a:rPr lang="en-US" sz="2800" dirty="0"/>
              <a:t>Half-light </a:t>
            </a:r>
            <a:r>
              <a:rPr lang="en-US" sz="2800" dirty="0" smtClean="0"/>
              <a:t>radii </a:t>
            </a:r>
            <a:r>
              <a:rPr lang="en-US" sz="2800" dirty="0"/>
              <a:t>2-5 </a:t>
            </a:r>
            <a:r>
              <a:rPr lang="en-US" sz="2800" dirty="0" smtClean="0"/>
              <a:t>pc</a:t>
            </a:r>
          </a:p>
          <a:p>
            <a:r>
              <a:rPr lang="en-US" sz="2800" dirty="0" smtClean="0"/>
              <a:t>Truly sit at the center</a:t>
            </a:r>
            <a:endParaRPr lang="en-US" sz="2800" dirty="0"/>
          </a:p>
          <a:p>
            <a:r>
              <a:rPr lang="en-US" sz="2800" dirty="0"/>
              <a:t>Stars of multiple </a:t>
            </a:r>
            <a:r>
              <a:rPr lang="en-US" sz="2800" dirty="0" smtClean="0"/>
              <a:t>ages</a:t>
            </a:r>
          </a:p>
          <a:p>
            <a:r>
              <a:rPr lang="en-US" sz="2800" dirty="0" smtClean="0"/>
              <a:t>Masses 10</a:t>
            </a:r>
            <a:r>
              <a:rPr lang="en-US" sz="2800" baseline="30000" dirty="0" smtClean="0"/>
              <a:t>6</a:t>
            </a:r>
            <a:r>
              <a:rPr lang="en-US" sz="2800" dirty="0"/>
              <a:t> </a:t>
            </a:r>
            <a:r>
              <a:rPr lang="en-US" sz="2800" dirty="0" smtClean="0"/>
              <a:t>- </a:t>
            </a:r>
            <a:r>
              <a:rPr lang="en-US" sz="2800" dirty="0"/>
              <a:t>10</a:t>
            </a:r>
            <a:r>
              <a:rPr lang="en-US" sz="2800" baseline="30000" dirty="0"/>
              <a:t>7</a:t>
            </a:r>
            <a:r>
              <a:rPr lang="en-US" sz="2800" dirty="0"/>
              <a:t> </a:t>
            </a:r>
            <a:r>
              <a:rPr lang="en-US" sz="2800" dirty="0" smtClean="0"/>
              <a:t>M</a:t>
            </a:r>
            <a:r>
              <a:rPr lang="en-US" sz="2800" baseline="-25000" dirty="0" smtClean="0">
                <a:latin typeface="Wingdings"/>
                <a:ea typeface="Wingdings"/>
                <a:cs typeface="Wingdings"/>
                <a:sym typeface="Wingdings"/>
              </a:rPr>
              <a:t></a:t>
            </a:r>
            <a:endParaRPr lang="en-US" sz="2800" baseline="-25000" dirty="0"/>
          </a:p>
          <a:p>
            <a:r>
              <a:rPr lang="en-US" sz="2800" dirty="0" smtClean="0"/>
              <a:t>Some </a:t>
            </a:r>
            <a:r>
              <a:rPr lang="en-US" sz="2800" dirty="0"/>
              <a:t>harbor a </a:t>
            </a:r>
            <a:r>
              <a:rPr lang="en-US" sz="2800" dirty="0" smtClean="0"/>
              <a:t>BH</a:t>
            </a:r>
          </a:p>
          <a:p>
            <a:pPr lvl="1"/>
            <a:r>
              <a:rPr lang="en-US" sz="2000" dirty="0" smtClean="0">
                <a:solidFill>
                  <a:srgbClr val="FF5A07"/>
                </a:solidFill>
              </a:rPr>
              <a:t>M</a:t>
            </a:r>
            <a:r>
              <a:rPr lang="en-US" sz="2000" baseline="-25000" dirty="0" smtClean="0">
                <a:solidFill>
                  <a:srgbClr val="FF5A07"/>
                </a:solidFill>
              </a:rPr>
              <a:t>BH</a:t>
            </a:r>
            <a:r>
              <a:rPr lang="en-US" sz="2000" dirty="0" smtClean="0">
                <a:solidFill>
                  <a:srgbClr val="FF5A07"/>
                </a:solidFill>
              </a:rPr>
              <a:t> scales with galaxy mass</a:t>
            </a:r>
          </a:p>
        </p:txBody>
      </p:sp>
      <p:grpSp>
        <p:nvGrpSpPr>
          <p:cNvPr id="12" name="Group 29"/>
          <p:cNvGrpSpPr>
            <a:grpSpLocks/>
          </p:cNvGrpSpPr>
          <p:nvPr/>
        </p:nvGrpSpPr>
        <p:grpSpPr bwMode="auto">
          <a:xfrm>
            <a:off x="936929" y="1746089"/>
            <a:ext cx="4063583" cy="4131183"/>
            <a:chOff x="853" y="1121"/>
            <a:chExt cx="2127" cy="2162"/>
          </a:xfrm>
        </p:grpSpPr>
        <p:pic>
          <p:nvPicPr>
            <p:cNvPr id="13" name="Picture 30"/>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853" y="1121"/>
              <a:ext cx="1955" cy="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1"/>
            <p:cNvSpPr>
              <a:spLocks noChangeArrowheads="1"/>
            </p:cNvSpPr>
            <p:nvPr/>
          </p:nvSpPr>
          <p:spPr bwMode="auto">
            <a:xfrm>
              <a:off x="1439" y="3078"/>
              <a:ext cx="1541"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err="1" smtClean="0">
                  <a:solidFill>
                    <a:schemeClr val="tx1"/>
                  </a:solidFill>
                  <a:latin typeface="Helvetica Neue"/>
                  <a:cs typeface="Helvetica Neue"/>
                </a:rPr>
                <a:t>Neumayer</a:t>
              </a:r>
              <a:r>
                <a:rPr lang="en-US" sz="1400" dirty="0" smtClean="0">
                  <a:solidFill>
                    <a:schemeClr val="tx1"/>
                  </a:solidFill>
                  <a:latin typeface="Helvetica Neue"/>
                  <a:cs typeface="Helvetica Neue"/>
                </a:rPr>
                <a:t> &amp; </a:t>
              </a:r>
              <a:r>
                <a:rPr lang="en-US" sz="1400" dirty="0" err="1" smtClean="0">
                  <a:solidFill>
                    <a:schemeClr val="tx1"/>
                  </a:solidFill>
                  <a:latin typeface="Helvetica Neue"/>
                  <a:cs typeface="Helvetica Neue"/>
                </a:rPr>
                <a:t>Walcher</a:t>
              </a:r>
              <a:r>
                <a:rPr lang="en-US" sz="1400" dirty="0" smtClean="0">
                  <a:solidFill>
                    <a:schemeClr val="tx1"/>
                  </a:solidFill>
                  <a:latin typeface="Helvetica Neue"/>
                  <a:cs typeface="Helvetica Neue"/>
                </a:rPr>
                <a:t> 2012</a:t>
              </a:r>
              <a:endParaRPr lang="en-US" sz="1400" dirty="0">
                <a:solidFill>
                  <a:schemeClr val="tx1"/>
                </a:solidFill>
                <a:latin typeface="Helvetica Neue"/>
                <a:cs typeface="Helvetica Neue"/>
              </a:endParaRPr>
            </a:p>
          </p:txBody>
        </p:sp>
      </p:grpSp>
      <p:sp>
        <p:nvSpPr>
          <p:cNvPr id="8" name="Title 3"/>
          <p:cNvSpPr>
            <a:spLocks noGrp="1"/>
          </p:cNvSpPr>
          <p:nvPr>
            <p:ph type="title"/>
          </p:nvPr>
        </p:nvSpPr>
        <p:spPr/>
        <p:txBody>
          <a:bodyPr/>
          <a:lstStyle/>
          <a:p>
            <a:r>
              <a:rPr lang="en-US" dirty="0" smtClean="0"/>
              <a:t>Nuclear Star Clusters</a:t>
            </a:r>
            <a:endParaRPr lang="en-US" dirty="0"/>
          </a:p>
        </p:txBody>
      </p:sp>
      <p:sp>
        <p:nvSpPr>
          <p:cNvPr id="2" name="TextBox 1"/>
          <p:cNvSpPr txBox="1"/>
          <p:nvPr/>
        </p:nvSpPr>
        <p:spPr>
          <a:xfrm rot="19364594">
            <a:off x="1000894" y="2723451"/>
            <a:ext cx="2520280" cy="276999"/>
          </a:xfrm>
          <a:prstGeom prst="rect">
            <a:avLst/>
          </a:prstGeom>
          <a:noFill/>
        </p:spPr>
        <p:txBody>
          <a:bodyPr wrap="square" rtlCol="0">
            <a:spAutoFit/>
          </a:bodyPr>
          <a:lstStyle/>
          <a:p>
            <a:r>
              <a:rPr lang="en-US" sz="1200" dirty="0" err="1" smtClean="0">
                <a:solidFill>
                  <a:srgbClr val="FF4028"/>
                </a:solidFill>
                <a:latin typeface="Helvetica Neue"/>
              </a:rPr>
              <a:t>Neumayer</a:t>
            </a:r>
            <a:r>
              <a:rPr lang="en-US" sz="1200" dirty="0" smtClean="0">
                <a:solidFill>
                  <a:srgbClr val="FF4028"/>
                </a:solidFill>
                <a:latin typeface="Helvetica Neue"/>
              </a:rPr>
              <a:t> &amp; </a:t>
            </a:r>
            <a:r>
              <a:rPr lang="en-US" sz="1200" dirty="0" err="1" smtClean="0">
                <a:solidFill>
                  <a:srgbClr val="FF4028"/>
                </a:solidFill>
                <a:latin typeface="Helvetica Neue"/>
              </a:rPr>
              <a:t>Walcher</a:t>
            </a:r>
            <a:r>
              <a:rPr lang="en-US" sz="1200" dirty="0" smtClean="0">
                <a:solidFill>
                  <a:srgbClr val="FF4028"/>
                </a:solidFill>
                <a:latin typeface="Helvetica Neue"/>
              </a:rPr>
              <a:t> 2012</a:t>
            </a:r>
          </a:p>
        </p:txBody>
      </p:sp>
    </p:spTree>
    <p:extLst>
      <p:ext uri="{BB962C8B-B14F-4D97-AF65-F5344CB8AC3E}">
        <p14:creationId xmlns:p14="http://schemas.microsoft.com/office/powerpoint/2010/main" val="36412144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Questions</a:t>
            </a:r>
            <a:endParaRPr lang="en-US" dirty="0"/>
          </a:p>
        </p:txBody>
      </p:sp>
      <p:sp>
        <p:nvSpPr>
          <p:cNvPr id="3" name="Content Placeholder 2"/>
          <p:cNvSpPr>
            <a:spLocks noGrp="1"/>
          </p:cNvSpPr>
          <p:nvPr>
            <p:ph idx="1"/>
          </p:nvPr>
        </p:nvSpPr>
        <p:spPr>
          <a:xfrm>
            <a:off x="827584" y="1484784"/>
            <a:ext cx="7776864" cy="4968552"/>
          </a:xfrm>
        </p:spPr>
        <p:txBody>
          <a:bodyPr/>
          <a:lstStyle/>
          <a:p>
            <a:pPr marL="571500" indent="-571500">
              <a:buClr>
                <a:schemeClr val="accent6"/>
              </a:buClr>
              <a:buFont typeface="+mj-lt"/>
              <a:buAutoNum type="arabicPeriod"/>
            </a:pPr>
            <a:endParaRPr lang="en-US" dirty="0" smtClean="0"/>
          </a:p>
          <a:p>
            <a:pPr marL="571500" indent="-571500">
              <a:buClr>
                <a:schemeClr val="accent6"/>
              </a:buClr>
              <a:buFont typeface="+mj-lt"/>
              <a:buAutoNum type="arabicPeriod"/>
            </a:pPr>
            <a:r>
              <a:rPr lang="en-US" dirty="0" smtClean="0">
                <a:latin typeface="Helvetica Neue Medium"/>
                <a:cs typeface="Helvetica Neue Medium"/>
              </a:rPr>
              <a:t>How do nuclear star clusters form?</a:t>
            </a:r>
          </a:p>
          <a:p>
            <a:pPr marL="571500" indent="-571500">
              <a:buClr>
                <a:schemeClr val="accent6"/>
              </a:buClr>
              <a:buFont typeface="+mj-lt"/>
              <a:buAutoNum type="arabicPeriod"/>
            </a:pPr>
            <a:endParaRPr lang="en-US" dirty="0"/>
          </a:p>
          <a:p>
            <a:pPr marL="571500" indent="-571500">
              <a:buClr>
                <a:schemeClr val="accent6"/>
              </a:buClr>
              <a:buFont typeface="+mj-lt"/>
              <a:buAutoNum type="arabicPeriod"/>
            </a:pPr>
            <a:endParaRPr lang="en-US" dirty="0" smtClean="0"/>
          </a:p>
          <a:p>
            <a:pPr marL="514350" indent="-514350">
              <a:buClr>
                <a:schemeClr val="accent6"/>
              </a:buClr>
              <a:buFont typeface="+mj-lt"/>
              <a:buAutoNum type="arabicPeriod"/>
            </a:pPr>
            <a:r>
              <a:rPr lang="en-US" dirty="0" smtClean="0">
                <a:latin typeface="Helvetica Neue Medium"/>
                <a:cs typeface="Helvetica Neue Medium"/>
              </a:rPr>
              <a:t>Are nuclear star clusters connected to black holes?</a:t>
            </a:r>
          </a:p>
          <a:p>
            <a:pPr marL="0" indent="0">
              <a:buNone/>
            </a:pPr>
            <a:endParaRPr lang="en-US" dirty="0" smtClean="0"/>
          </a:p>
          <a:p>
            <a:pPr marL="914400" lvl="1" indent="-514350">
              <a:buFont typeface="Courier New"/>
              <a:buChar char="o"/>
            </a:pPr>
            <a:endParaRPr lang="en-US" dirty="0"/>
          </a:p>
        </p:txBody>
      </p:sp>
    </p:spTree>
    <p:extLst>
      <p:ext uri="{BB962C8B-B14F-4D97-AF65-F5344CB8AC3E}">
        <p14:creationId xmlns:p14="http://schemas.microsoft.com/office/powerpoint/2010/main" val="96228513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914400" y="2133600"/>
            <a:ext cx="3429000" cy="3962400"/>
          </a:xfrm>
          <a:prstGeom prst="rect">
            <a:avLst/>
          </a:prstGeom>
          <a:noFill/>
          <a:ln w="9525">
            <a:noFill/>
            <a:miter lim="800000"/>
            <a:headEnd/>
            <a:tailEnd/>
          </a:ln>
        </p:spPr>
        <p:txBody>
          <a:bodyPr/>
          <a:lstStyle/>
          <a:p>
            <a:pPr marL="533400" indent="-533400" algn="l">
              <a:buFontTx/>
              <a:buAutoNum type="arabicParenR"/>
              <a:defRPr/>
            </a:pPr>
            <a:r>
              <a:rPr lang="en-US" sz="2400" kern="0" dirty="0">
                <a:solidFill>
                  <a:schemeClr val="tx1"/>
                </a:solidFill>
                <a:latin typeface="Helvetica Neue"/>
                <a:ea typeface="ＭＳ Ｐゴシック" charset="-128"/>
                <a:cs typeface="Helvetica Neue"/>
              </a:rPr>
              <a:t>Morphology </a:t>
            </a:r>
          </a:p>
          <a:p>
            <a:pPr marL="533400" indent="-533400" algn="l">
              <a:defRPr/>
            </a:pPr>
            <a:endParaRPr lang="en-US" sz="2400" kern="0" dirty="0">
              <a:solidFill>
                <a:schemeClr val="tx1"/>
              </a:solidFill>
              <a:latin typeface="Helvetica Neue"/>
              <a:ea typeface="ＭＳ Ｐゴシック" charset="-128"/>
              <a:cs typeface="Helvetica Neue"/>
            </a:endParaRPr>
          </a:p>
          <a:p>
            <a:pPr marL="533400" indent="-533400" algn="l">
              <a:buFontTx/>
              <a:buAutoNum type="arabicParenR"/>
              <a:defRPr/>
            </a:pPr>
            <a:endParaRPr lang="en-US" sz="2400" kern="0" dirty="0">
              <a:solidFill>
                <a:schemeClr val="tx1"/>
              </a:solidFill>
              <a:latin typeface="Helvetica Neue"/>
              <a:ea typeface="ＭＳ Ｐゴシック" charset="-128"/>
              <a:cs typeface="Helvetica Neue"/>
            </a:endParaRPr>
          </a:p>
          <a:p>
            <a:pPr marL="533400" indent="-533400" algn="l">
              <a:buFontTx/>
              <a:buAutoNum type="arabicParenR"/>
              <a:defRPr/>
            </a:pPr>
            <a:r>
              <a:rPr lang="en-US" sz="2400" kern="0" dirty="0">
                <a:solidFill>
                  <a:schemeClr val="tx1"/>
                </a:solidFill>
                <a:latin typeface="Helvetica Neue"/>
                <a:ea typeface="ＭＳ Ｐゴシック" charset="-128"/>
                <a:cs typeface="Helvetica Neue"/>
              </a:rPr>
              <a:t>Stellar       Populations </a:t>
            </a:r>
          </a:p>
          <a:p>
            <a:pPr marL="533400" indent="-533400" algn="l">
              <a:defRPr/>
            </a:pPr>
            <a:endParaRPr lang="en-US" sz="2400" kern="0" dirty="0">
              <a:solidFill>
                <a:schemeClr val="tx1"/>
              </a:solidFill>
              <a:latin typeface="Helvetica Neue"/>
              <a:ea typeface="ＭＳ Ｐゴシック" charset="-128"/>
              <a:cs typeface="Helvetica Neue"/>
            </a:endParaRPr>
          </a:p>
          <a:p>
            <a:pPr marL="533400" indent="-533400" algn="l">
              <a:defRPr/>
            </a:pPr>
            <a:endParaRPr lang="en-US" sz="2400" kern="0" dirty="0">
              <a:solidFill>
                <a:schemeClr val="tx1"/>
              </a:solidFill>
              <a:latin typeface="Helvetica Neue"/>
              <a:ea typeface="ＭＳ Ｐゴシック" charset="-128"/>
              <a:cs typeface="Helvetica Neue"/>
            </a:endParaRPr>
          </a:p>
          <a:p>
            <a:pPr marL="533400" indent="-533400" algn="l">
              <a:buFontTx/>
              <a:buAutoNum type="arabicParenR"/>
              <a:defRPr/>
            </a:pPr>
            <a:r>
              <a:rPr lang="en-US" sz="2400" kern="0" dirty="0">
                <a:solidFill>
                  <a:schemeClr val="tx1"/>
                </a:solidFill>
                <a:latin typeface="Helvetica Neue"/>
                <a:ea typeface="ＭＳ Ｐゴシック" charset="-128"/>
                <a:cs typeface="Helvetica Neue"/>
              </a:rPr>
              <a:t>Kinematics </a:t>
            </a:r>
          </a:p>
        </p:txBody>
      </p:sp>
      <p:pic>
        <p:nvPicPr>
          <p:cNvPr id="54275"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87813" y="1676400"/>
            <a:ext cx="162718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descr="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3124200"/>
            <a:ext cx="358140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descr="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90683" y="4768850"/>
            <a:ext cx="2141537"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p:cNvSpPr txBox="1">
            <a:spLocks noChangeArrowheads="1"/>
          </p:cNvSpPr>
          <p:nvPr/>
        </p:nvSpPr>
        <p:spPr bwMode="auto">
          <a:xfrm>
            <a:off x="6324600" y="2160588"/>
            <a:ext cx="2286000" cy="430887"/>
          </a:xfrm>
          <a:prstGeom prst="rect">
            <a:avLst/>
          </a:prstGeom>
          <a:noFill/>
          <a:ln w="9525">
            <a:noFill/>
            <a:miter lim="800000"/>
            <a:headEnd/>
            <a:tailEnd/>
          </a:ln>
        </p:spPr>
        <p:txBody>
          <a:bodyPr>
            <a:spAutoFit/>
          </a:bodyPr>
          <a:lstStyle/>
          <a:p>
            <a:pPr>
              <a:spcBef>
                <a:spcPct val="50000"/>
              </a:spcBef>
              <a:defRPr/>
            </a:pPr>
            <a:r>
              <a:rPr lang="en-US" i="1" dirty="0">
                <a:solidFill>
                  <a:schemeClr val="tx1"/>
                </a:solidFill>
                <a:latin typeface="Helvetica Neue"/>
                <a:ea typeface="+mn-ea"/>
                <a:cs typeface="Helvetica Neue"/>
              </a:rPr>
              <a:t>HST Imaging</a:t>
            </a:r>
          </a:p>
        </p:txBody>
      </p:sp>
      <p:sp>
        <p:nvSpPr>
          <p:cNvPr id="11" name="Text Box 8"/>
          <p:cNvSpPr txBox="1">
            <a:spLocks noChangeArrowheads="1"/>
          </p:cNvSpPr>
          <p:nvPr/>
        </p:nvSpPr>
        <p:spPr bwMode="auto">
          <a:xfrm>
            <a:off x="7010400" y="3505200"/>
            <a:ext cx="1554163" cy="769441"/>
          </a:xfrm>
          <a:prstGeom prst="rect">
            <a:avLst/>
          </a:prstGeom>
          <a:noFill/>
          <a:ln w="9525">
            <a:noFill/>
            <a:miter lim="800000"/>
            <a:headEnd/>
            <a:tailEnd/>
          </a:ln>
        </p:spPr>
        <p:txBody>
          <a:bodyPr>
            <a:spAutoFit/>
          </a:bodyPr>
          <a:lstStyle/>
          <a:p>
            <a:pPr>
              <a:spcBef>
                <a:spcPct val="50000"/>
              </a:spcBef>
              <a:defRPr/>
            </a:pPr>
            <a:r>
              <a:rPr lang="en-US" i="1" dirty="0">
                <a:solidFill>
                  <a:schemeClr val="tx1"/>
                </a:solidFill>
                <a:latin typeface="Helvetica Neue"/>
                <a:ea typeface="+mn-ea"/>
                <a:cs typeface="Helvetica Neue"/>
              </a:rPr>
              <a:t>Optical Spectra</a:t>
            </a:r>
          </a:p>
        </p:txBody>
      </p:sp>
      <p:sp>
        <p:nvSpPr>
          <p:cNvPr id="54280" name="Text Box 9"/>
          <p:cNvSpPr txBox="1">
            <a:spLocks noChangeArrowheads="1"/>
          </p:cNvSpPr>
          <p:nvPr/>
        </p:nvSpPr>
        <p:spPr bwMode="auto">
          <a:xfrm>
            <a:off x="5667964" y="5015716"/>
            <a:ext cx="3429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a:solidFill>
                  <a:schemeClr val="bg1"/>
                </a:solidFill>
                <a:latin typeface="Frutiger 55 Roman" charset="0"/>
                <a:ea typeface="ＭＳ Ｐゴシック" charset="0"/>
                <a:cs typeface="ＭＳ Ｐゴシック" charset="0"/>
              </a:defRPr>
            </a:lvl1pPr>
            <a:lvl2pPr marL="742950" indent="-285750" eaLnBrk="0" hangingPunct="0">
              <a:defRPr sz="2200">
                <a:solidFill>
                  <a:schemeClr val="bg1"/>
                </a:solidFill>
                <a:latin typeface="Frutiger 55 Roman" charset="0"/>
                <a:ea typeface="ＭＳ Ｐゴシック" charset="0"/>
              </a:defRPr>
            </a:lvl2pPr>
            <a:lvl3pPr marL="1143000" indent="-228600" eaLnBrk="0" hangingPunct="0">
              <a:defRPr sz="2200">
                <a:solidFill>
                  <a:schemeClr val="bg1"/>
                </a:solidFill>
                <a:latin typeface="Frutiger 55 Roman" charset="0"/>
                <a:ea typeface="ＭＳ Ｐゴシック" charset="0"/>
              </a:defRPr>
            </a:lvl3pPr>
            <a:lvl4pPr marL="1600200" indent="-228600" eaLnBrk="0" hangingPunct="0">
              <a:defRPr sz="2200">
                <a:solidFill>
                  <a:schemeClr val="bg1"/>
                </a:solidFill>
                <a:latin typeface="Frutiger 55 Roman" charset="0"/>
                <a:ea typeface="ＭＳ Ｐゴシック" charset="0"/>
              </a:defRPr>
            </a:lvl4pPr>
            <a:lvl5pPr marL="2057400" indent="-228600" eaLnBrk="0" hangingPunct="0">
              <a:defRPr sz="2200">
                <a:solidFill>
                  <a:schemeClr val="bg1"/>
                </a:solidFill>
                <a:latin typeface="Frutiger 55 Roman" charset="0"/>
                <a:ea typeface="ＭＳ Ｐゴシック" charset="0"/>
              </a:defRPr>
            </a:lvl5pPr>
            <a:lvl6pPr marL="2514600" indent="-228600" algn="ctr" eaLnBrk="0" fontAlgn="base" hangingPunct="0">
              <a:spcBef>
                <a:spcPct val="20000"/>
              </a:spcBef>
              <a:spcAft>
                <a:spcPct val="0"/>
              </a:spcAft>
              <a:defRPr sz="2200">
                <a:solidFill>
                  <a:schemeClr val="bg1"/>
                </a:solidFill>
                <a:latin typeface="Frutiger 55 Roman" charset="0"/>
                <a:ea typeface="ＭＳ Ｐゴシック" charset="0"/>
              </a:defRPr>
            </a:lvl6pPr>
            <a:lvl7pPr marL="2971800" indent="-228600" algn="ctr" eaLnBrk="0" fontAlgn="base" hangingPunct="0">
              <a:spcBef>
                <a:spcPct val="20000"/>
              </a:spcBef>
              <a:spcAft>
                <a:spcPct val="0"/>
              </a:spcAft>
              <a:defRPr sz="2200">
                <a:solidFill>
                  <a:schemeClr val="bg1"/>
                </a:solidFill>
                <a:latin typeface="Frutiger 55 Roman" charset="0"/>
                <a:ea typeface="ＭＳ Ｐゴシック" charset="0"/>
              </a:defRPr>
            </a:lvl7pPr>
            <a:lvl8pPr marL="3429000" indent="-228600" algn="ctr" eaLnBrk="0" fontAlgn="base" hangingPunct="0">
              <a:spcBef>
                <a:spcPct val="20000"/>
              </a:spcBef>
              <a:spcAft>
                <a:spcPct val="0"/>
              </a:spcAft>
              <a:defRPr sz="2200">
                <a:solidFill>
                  <a:schemeClr val="bg1"/>
                </a:solidFill>
                <a:latin typeface="Frutiger 55 Roman" charset="0"/>
                <a:ea typeface="ＭＳ Ｐゴシック" charset="0"/>
              </a:defRPr>
            </a:lvl8pPr>
            <a:lvl9pPr marL="3886200" indent="-228600" algn="ctr" eaLnBrk="0" fontAlgn="base" hangingPunct="0">
              <a:spcBef>
                <a:spcPct val="20000"/>
              </a:spcBef>
              <a:spcAft>
                <a:spcPct val="0"/>
              </a:spcAft>
              <a:defRPr sz="2200">
                <a:solidFill>
                  <a:schemeClr val="bg1"/>
                </a:solidFill>
                <a:latin typeface="Frutiger 55 Roman" charset="0"/>
                <a:ea typeface="ＭＳ Ｐゴシック" charset="0"/>
              </a:defRPr>
            </a:lvl9pPr>
          </a:lstStyle>
          <a:p>
            <a:pPr eaLnBrk="1" hangingPunct="1">
              <a:spcBef>
                <a:spcPct val="50000"/>
              </a:spcBef>
            </a:pPr>
            <a:r>
              <a:rPr lang="en-US" i="1" dirty="0">
                <a:solidFill>
                  <a:schemeClr val="tx1"/>
                </a:solidFill>
                <a:latin typeface="Helvetica Neue"/>
                <a:cs typeface="Helvetica Neue"/>
              </a:rPr>
              <a:t>Adaptive Optics Integral Field Unit spectra </a:t>
            </a:r>
            <a:r>
              <a:rPr lang="en-US" i="1" dirty="0" smtClean="0">
                <a:solidFill>
                  <a:schemeClr val="tx1"/>
                </a:solidFill>
                <a:latin typeface="Helvetica Neue"/>
                <a:cs typeface="Helvetica Neue"/>
              </a:rPr>
              <a:t>from SINFONI</a:t>
            </a:r>
            <a:r>
              <a:rPr lang="en-US" i="1" dirty="0">
                <a:solidFill>
                  <a:schemeClr val="tx1"/>
                </a:solidFill>
                <a:latin typeface="Helvetica Neue"/>
                <a:cs typeface="Helvetica Neue"/>
              </a:rPr>
              <a:t>/VLT &amp; </a:t>
            </a:r>
            <a:r>
              <a:rPr lang="en-US" i="1" dirty="0" smtClean="0">
                <a:solidFill>
                  <a:schemeClr val="tx1"/>
                </a:solidFill>
                <a:latin typeface="Helvetica Neue"/>
                <a:cs typeface="Helvetica Neue"/>
              </a:rPr>
              <a:t>        NIFS</a:t>
            </a:r>
            <a:r>
              <a:rPr lang="en-US" i="1" dirty="0">
                <a:solidFill>
                  <a:schemeClr val="tx1"/>
                </a:solidFill>
                <a:latin typeface="Helvetica Neue"/>
                <a:cs typeface="Helvetica Neue"/>
              </a:rPr>
              <a:t>/Gemini </a:t>
            </a:r>
          </a:p>
        </p:txBody>
      </p:sp>
      <p:sp>
        <p:nvSpPr>
          <p:cNvPr id="3" name="Title 2"/>
          <p:cNvSpPr>
            <a:spLocks noGrp="1"/>
          </p:cNvSpPr>
          <p:nvPr>
            <p:ph type="title"/>
          </p:nvPr>
        </p:nvSpPr>
        <p:spPr/>
        <p:txBody>
          <a:bodyPr/>
          <a:lstStyle/>
          <a:p>
            <a:r>
              <a:rPr lang="en-US" dirty="0" smtClean="0"/>
              <a:t>Formation of Nuclear Clusters</a:t>
            </a:r>
            <a:endParaRPr lang="en-US" dirty="0"/>
          </a:p>
        </p:txBody>
      </p:sp>
      <p:pic>
        <p:nvPicPr>
          <p:cNvPr id="12" name="Content Placeholder 12" descr="Fig2.jpg"/>
          <p:cNvPicPr>
            <a:picLocks noChangeAspect="1"/>
          </p:cNvPicPr>
          <p:nvPr/>
        </p:nvPicPr>
        <p:blipFill rotWithShape="1">
          <a:blip r:embed="rId5">
            <a:extLst>
              <a:ext uri="{28A0092B-C50C-407E-A947-70E740481C1C}">
                <a14:useLocalDpi xmlns:a14="http://schemas.microsoft.com/office/drawing/2010/main" val="0"/>
              </a:ext>
            </a:extLst>
          </a:blip>
          <a:srcRect l="51758" t="50700" r="243"/>
          <a:stretch/>
        </p:blipFill>
        <p:spPr>
          <a:xfrm>
            <a:off x="3563771" y="4823045"/>
            <a:ext cx="2104193" cy="1796237"/>
          </a:xfrm>
          <a:prstGeom prst="rect">
            <a:avLst/>
          </a:prstGeom>
        </p:spPr>
      </p:pic>
      <p:sp>
        <p:nvSpPr>
          <p:cNvPr id="13" name="TextBox 12"/>
          <p:cNvSpPr txBox="1"/>
          <p:nvPr/>
        </p:nvSpPr>
        <p:spPr>
          <a:xfrm>
            <a:off x="995321" y="5791200"/>
            <a:ext cx="1613568" cy="338554"/>
          </a:xfrm>
          <a:prstGeom prst="rect">
            <a:avLst/>
          </a:prstGeom>
          <a:noFill/>
        </p:spPr>
        <p:txBody>
          <a:bodyPr wrap="none">
            <a:spAutoFit/>
          </a:bodyPr>
          <a:lstStyle/>
          <a:p>
            <a:pPr>
              <a:defRPr/>
            </a:pPr>
            <a:r>
              <a:rPr lang="en-US" sz="1600" dirty="0" err="1" smtClean="0">
                <a:solidFill>
                  <a:schemeClr val="tx1"/>
                </a:solidFill>
                <a:latin typeface="Helvetica Neue"/>
                <a:ea typeface="+mn-ea"/>
                <a:cs typeface="Helvetica Neue"/>
              </a:rPr>
              <a:t>Neumayer</a:t>
            </a:r>
            <a:r>
              <a:rPr lang="en-US" sz="1600" dirty="0" smtClean="0">
                <a:solidFill>
                  <a:schemeClr val="tx1"/>
                </a:solidFill>
                <a:latin typeface="Helvetica Neue"/>
                <a:ea typeface="+mn-ea"/>
                <a:cs typeface="Helvetica Neue"/>
              </a:rPr>
              <a:t>/Seth</a:t>
            </a:r>
            <a:endParaRPr lang="en-US" sz="1600" dirty="0">
              <a:solidFill>
                <a:schemeClr val="tx1"/>
              </a:solidFill>
              <a:latin typeface="Helvetica Neue"/>
              <a:ea typeface="+mn-ea"/>
              <a:cs typeface="Helvetica Neue"/>
            </a:endParaRPr>
          </a:p>
        </p:txBody>
      </p:sp>
    </p:spTree>
    <p:extLst>
      <p:ext uri="{BB962C8B-B14F-4D97-AF65-F5344CB8AC3E}">
        <p14:creationId xmlns:p14="http://schemas.microsoft.com/office/powerpoint/2010/main" val="358057742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9" descr="sample_plot.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73100"/>
            <a:ext cx="8077200" cy="1045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995321" y="5791200"/>
            <a:ext cx="1613568" cy="338554"/>
          </a:xfrm>
          <a:prstGeom prst="rect">
            <a:avLst/>
          </a:prstGeom>
          <a:noFill/>
        </p:spPr>
        <p:txBody>
          <a:bodyPr wrap="none">
            <a:spAutoFit/>
          </a:bodyPr>
          <a:lstStyle/>
          <a:p>
            <a:pPr>
              <a:defRPr/>
            </a:pPr>
            <a:r>
              <a:rPr lang="en-US" sz="1600" dirty="0" err="1" smtClean="0">
                <a:solidFill>
                  <a:schemeClr val="tx1"/>
                </a:solidFill>
                <a:latin typeface="Helvetica Neue"/>
                <a:ea typeface="+mn-ea"/>
                <a:cs typeface="Helvetica Neue"/>
              </a:rPr>
              <a:t>Neumayer</a:t>
            </a:r>
            <a:r>
              <a:rPr lang="en-US" sz="1600" dirty="0" smtClean="0">
                <a:solidFill>
                  <a:schemeClr val="tx1"/>
                </a:solidFill>
                <a:latin typeface="Helvetica Neue"/>
                <a:ea typeface="+mn-ea"/>
                <a:cs typeface="Helvetica Neue"/>
              </a:rPr>
              <a:t>/Seth</a:t>
            </a:r>
            <a:endParaRPr lang="en-US" sz="1600" dirty="0">
              <a:solidFill>
                <a:schemeClr val="tx1"/>
              </a:solidFill>
              <a:latin typeface="Helvetica Neue"/>
              <a:ea typeface="+mn-ea"/>
              <a:cs typeface="Helvetica Neue"/>
            </a:endParaRPr>
          </a:p>
        </p:txBody>
      </p:sp>
      <p:sp>
        <p:nvSpPr>
          <p:cNvPr id="3" name="TextBox 2"/>
          <p:cNvSpPr txBox="1"/>
          <p:nvPr/>
        </p:nvSpPr>
        <p:spPr>
          <a:xfrm rot="16200000">
            <a:off x="7462463" y="3418857"/>
            <a:ext cx="1933223" cy="369332"/>
          </a:xfrm>
          <a:prstGeom prst="rect">
            <a:avLst/>
          </a:prstGeom>
          <a:noFill/>
        </p:spPr>
        <p:txBody>
          <a:bodyPr wrap="none" rtlCol="0">
            <a:spAutoFit/>
          </a:bodyPr>
          <a:lstStyle/>
          <a:p>
            <a:r>
              <a:rPr lang="en-US" sz="1800" dirty="0" smtClean="0">
                <a:solidFill>
                  <a:schemeClr val="tx1"/>
                </a:solidFill>
                <a:latin typeface="Helvetica Neue"/>
              </a:rPr>
              <a:t>total stellar mass</a:t>
            </a:r>
          </a:p>
        </p:txBody>
      </p:sp>
      <p:sp>
        <p:nvSpPr>
          <p:cNvPr id="4" name="Rectangle 3"/>
          <p:cNvSpPr/>
          <p:nvPr/>
        </p:nvSpPr>
        <p:spPr>
          <a:xfrm>
            <a:off x="7191312" y="2245514"/>
            <a:ext cx="1014834" cy="369332"/>
          </a:xfrm>
          <a:prstGeom prst="rect">
            <a:avLst/>
          </a:prstGeom>
        </p:spPr>
        <p:txBody>
          <a:bodyPr wrap="none">
            <a:spAutoFit/>
          </a:bodyPr>
          <a:lstStyle/>
          <a:p>
            <a:r>
              <a:rPr lang="en-US" sz="1800" dirty="0" smtClean="0">
                <a:solidFill>
                  <a:srgbClr val="000000"/>
                </a:solidFill>
                <a:latin typeface="Helvetica Neue"/>
                <a:cs typeface="Helvetica Neue"/>
              </a:rPr>
              <a:t>10</a:t>
            </a:r>
            <a:r>
              <a:rPr lang="en-US" sz="1800" baseline="30000" dirty="0" smtClean="0">
                <a:solidFill>
                  <a:srgbClr val="000000"/>
                </a:solidFill>
                <a:latin typeface="Helvetica Neue"/>
                <a:cs typeface="Helvetica Neue"/>
              </a:rPr>
              <a:t>10</a:t>
            </a:r>
            <a:r>
              <a:rPr lang="en-US" sz="1800" dirty="0" smtClean="0">
                <a:solidFill>
                  <a:srgbClr val="000000"/>
                </a:solidFill>
                <a:latin typeface="Helvetica Neue"/>
                <a:cs typeface="Helvetica Neue"/>
              </a:rPr>
              <a:t> </a:t>
            </a:r>
            <a:r>
              <a:rPr lang="en-US" sz="1800" dirty="0">
                <a:solidFill>
                  <a:srgbClr val="000000"/>
                </a:solidFill>
                <a:latin typeface="Helvetica Neue"/>
                <a:cs typeface="Helvetica Neue"/>
              </a:rPr>
              <a:t>M</a:t>
            </a:r>
            <a:r>
              <a:rPr lang="en-US" sz="1800" baseline="-25000" dirty="0">
                <a:solidFill>
                  <a:srgbClr val="000000"/>
                </a:solidFill>
                <a:latin typeface="Helvetica Neue"/>
                <a:cs typeface="Helvetica Neue"/>
                <a:sym typeface="Wingdings 2" charset="0"/>
              </a:rPr>
              <a:t></a:t>
            </a:r>
            <a:endParaRPr lang="en-US" sz="1800" baseline="-25000" dirty="0">
              <a:solidFill>
                <a:srgbClr val="000000"/>
              </a:solidFill>
              <a:latin typeface="Helvetica Neue"/>
              <a:cs typeface="Helvetica Neue"/>
            </a:endParaRPr>
          </a:p>
        </p:txBody>
      </p:sp>
      <p:sp>
        <p:nvSpPr>
          <p:cNvPr id="11" name="Rectangle 10"/>
          <p:cNvSpPr/>
          <p:nvPr/>
        </p:nvSpPr>
        <p:spPr>
          <a:xfrm>
            <a:off x="7236296" y="4365104"/>
            <a:ext cx="929272" cy="369332"/>
          </a:xfrm>
          <a:prstGeom prst="rect">
            <a:avLst/>
          </a:prstGeom>
        </p:spPr>
        <p:txBody>
          <a:bodyPr wrap="none">
            <a:spAutoFit/>
          </a:bodyPr>
          <a:lstStyle/>
          <a:p>
            <a:r>
              <a:rPr lang="en-US" sz="1800" dirty="0" smtClean="0">
                <a:solidFill>
                  <a:srgbClr val="000000"/>
                </a:solidFill>
                <a:latin typeface="Helvetica Neue"/>
                <a:cs typeface="Helvetica Neue"/>
              </a:rPr>
              <a:t>10</a:t>
            </a:r>
            <a:r>
              <a:rPr lang="en-US" sz="1800" baseline="30000" dirty="0">
                <a:solidFill>
                  <a:srgbClr val="000000"/>
                </a:solidFill>
                <a:latin typeface="Helvetica Neue"/>
                <a:cs typeface="Helvetica Neue"/>
              </a:rPr>
              <a:t>8</a:t>
            </a:r>
            <a:r>
              <a:rPr lang="en-US" sz="1800" dirty="0" smtClean="0">
                <a:solidFill>
                  <a:srgbClr val="000000"/>
                </a:solidFill>
                <a:latin typeface="Helvetica Neue"/>
                <a:cs typeface="Helvetica Neue"/>
              </a:rPr>
              <a:t> </a:t>
            </a:r>
            <a:r>
              <a:rPr lang="en-US" sz="1800" dirty="0">
                <a:solidFill>
                  <a:srgbClr val="000000"/>
                </a:solidFill>
                <a:latin typeface="Helvetica Neue"/>
                <a:cs typeface="Helvetica Neue"/>
              </a:rPr>
              <a:t>M</a:t>
            </a:r>
            <a:r>
              <a:rPr lang="en-US" sz="1800" baseline="-25000" dirty="0">
                <a:solidFill>
                  <a:srgbClr val="000000"/>
                </a:solidFill>
                <a:latin typeface="Helvetica Neue"/>
                <a:cs typeface="Helvetica Neue"/>
                <a:sym typeface="Wingdings 2" charset="0"/>
              </a:rPr>
              <a:t></a:t>
            </a:r>
            <a:endParaRPr lang="en-US" sz="1800" baseline="-25000" dirty="0">
              <a:solidFill>
                <a:srgbClr val="000000"/>
              </a:solidFill>
              <a:latin typeface="Helvetica Neue"/>
              <a:cs typeface="Helvetica Neue"/>
            </a:endParaRPr>
          </a:p>
        </p:txBody>
      </p:sp>
      <p:sp>
        <p:nvSpPr>
          <p:cNvPr id="12" name="Rectangle 11"/>
          <p:cNvSpPr/>
          <p:nvPr/>
        </p:nvSpPr>
        <p:spPr>
          <a:xfrm>
            <a:off x="7207069" y="3289442"/>
            <a:ext cx="929272" cy="369332"/>
          </a:xfrm>
          <a:prstGeom prst="rect">
            <a:avLst/>
          </a:prstGeom>
        </p:spPr>
        <p:txBody>
          <a:bodyPr wrap="none">
            <a:spAutoFit/>
          </a:bodyPr>
          <a:lstStyle/>
          <a:p>
            <a:r>
              <a:rPr lang="en-US" sz="1800" dirty="0" smtClean="0">
                <a:solidFill>
                  <a:srgbClr val="000000"/>
                </a:solidFill>
                <a:latin typeface="Helvetica Neue"/>
                <a:cs typeface="Helvetica Neue"/>
              </a:rPr>
              <a:t>10</a:t>
            </a:r>
            <a:r>
              <a:rPr lang="en-US" sz="1800" baseline="30000" dirty="0">
                <a:solidFill>
                  <a:srgbClr val="000000"/>
                </a:solidFill>
                <a:latin typeface="Helvetica Neue"/>
                <a:cs typeface="Helvetica Neue"/>
              </a:rPr>
              <a:t>9</a:t>
            </a:r>
            <a:r>
              <a:rPr lang="en-US" sz="1800" dirty="0" smtClean="0">
                <a:solidFill>
                  <a:srgbClr val="000000"/>
                </a:solidFill>
                <a:latin typeface="Helvetica Neue"/>
                <a:cs typeface="Helvetica Neue"/>
              </a:rPr>
              <a:t> </a:t>
            </a:r>
            <a:r>
              <a:rPr lang="en-US" sz="1800" dirty="0">
                <a:solidFill>
                  <a:srgbClr val="000000"/>
                </a:solidFill>
                <a:latin typeface="Helvetica Neue"/>
                <a:cs typeface="Helvetica Neue"/>
              </a:rPr>
              <a:t>M</a:t>
            </a:r>
            <a:r>
              <a:rPr lang="en-US" sz="1800" baseline="-25000" dirty="0">
                <a:solidFill>
                  <a:srgbClr val="000000"/>
                </a:solidFill>
                <a:latin typeface="Helvetica Neue"/>
                <a:cs typeface="Helvetica Neue"/>
                <a:sym typeface="Wingdings 2" charset="0"/>
              </a:rPr>
              <a:t></a:t>
            </a:r>
            <a:endParaRPr lang="en-US" sz="1800" baseline="-25000" dirty="0">
              <a:solidFill>
                <a:srgbClr val="000000"/>
              </a:solidFill>
              <a:latin typeface="Helvetica Neue"/>
              <a:cs typeface="Helvetica Neue"/>
            </a:endParaRPr>
          </a:p>
        </p:txBody>
      </p:sp>
      <p:sp>
        <p:nvSpPr>
          <p:cNvPr id="10" name="Title 1"/>
          <p:cNvSpPr>
            <a:spLocks noGrp="1"/>
          </p:cNvSpPr>
          <p:nvPr>
            <p:ph type="title"/>
          </p:nvPr>
        </p:nvSpPr>
        <p:spPr>
          <a:xfrm>
            <a:off x="1173163" y="457200"/>
            <a:ext cx="7772400" cy="1143000"/>
          </a:xfrm>
        </p:spPr>
        <p:txBody>
          <a:bodyPr/>
          <a:lstStyle/>
          <a:p>
            <a:r>
              <a:rPr lang="en-US" dirty="0" smtClean="0"/>
              <a:t>Nearby nuclear star clusters</a:t>
            </a:r>
            <a:endParaRPr lang="en-US" dirty="0"/>
          </a:p>
        </p:txBody>
      </p:sp>
    </p:spTree>
    <p:extLst>
      <p:ext uri="{BB962C8B-B14F-4D97-AF65-F5344CB8AC3E}">
        <p14:creationId xmlns:p14="http://schemas.microsoft.com/office/powerpoint/2010/main" val="2830897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Bild 14" descr="ngc4244.lrgb.2.kbq.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58997">
            <a:off x="3669909" y="-1147450"/>
            <a:ext cx="5799137" cy="408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Bild 9" descr="ngc36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4616450"/>
            <a:ext cx="39116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Bild 8" descr="NGC2976-hst-R814G606B47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25" y="2349500"/>
            <a:ext cx="1841500"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Bild 3" descr="m33_konra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225" y="-28575"/>
            <a:ext cx="230505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Bild 4" descr="NGC_2403HS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67744" y="-29701"/>
            <a:ext cx="2070638" cy="2297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Bild 2" descr="ngc7793.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147219">
            <a:off x="3898499" y="2240221"/>
            <a:ext cx="3770312"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Bild 10" descr="ngc4395_Seligman.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93875" y="2157413"/>
            <a:ext cx="2559589"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Bild 6" descr="ngc247.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15425" y="4616450"/>
            <a:ext cx="5643962"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Bild 7" descr="ngc300.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6615113" y="2290762"/>
            <a:ext cx="287020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Textfeld 1"/>
          <p:cNvSpPr txBox="1">
            <a:spLocks noChangeArrowheads="1"/>
          </p:cNvSpPr>
          <p:nvPr/>
        </p:nvSpPr>
        <p:spPr bwMode="auto">
          <a:xfrm rot="-5400000">
            <a:off x="6738938" y="4527550"/>
            <a:ext cx="4521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bg1"/>
                </a:solidFill>
                <a:latin typeface="Frutiger 55 Roman" charset="0"/>
                <a:ea typeface="ＭＳ Ｐゴシック" charset="0"/>
                <a:cs typeface="ＭＳ Ｐゴシック" charset="0"/>
              </a:defRPr>
            </a:lvl1pPr>
            <a:lvl2pPr marL="742950" indent="-285750" eaLnBrk="0" hangingPunct="0">
              <a:defRPr sz="2200">
                <a:solidFill>
                  <a:schemeClr val="bg1"/>
                </a:solidFill>
                <a:latin typeface="Frutiger 55 Roman" charset="0"/>
                <a:ea typeface="ＭＳ Ｐゴシック" charset="0"/>
              </a:defRPr>
            </a:lvl2pPr>
            <a:lvl3pPr marL="1143000" indent="-228600" eaLnBrk="0" hangingPunct="0">
              <a:defRPr sz="2200">
                <a:solidFill>
                  <a:schemeClr val="bg1"/>
                </a:solidFill>
                <a:latin typeface="Frutiger 55 Roman" charset="0"/>
                <a:ea typeface="ＭＳ Ｐゴシック" charset="0"/>
              </a:defRPr>
            </a:lvl3pPr>
            <a:lvl4pPr marL="1600200" indent="-228600" eaLnBrk="0" hangingPunct="0">
              <a:defRPr sz="2200">
                <a:solidFill>
                  <a:schemeClr val="bg1"/>
                </a:solidFill>
                <a:latin typeface="Frutiger 55 Roman" charset="0"/>
                <a:ea typeface="ＭＳ Ｐゴシック" charset="0"/>
              </a:defRPr>
            </a:lvl4pPr>
            <a:lvl5pPr marL="2057400" indent="-228600" eaLnBrk="0" hangingPunct="0">
              <a:defRPr sz="2200">
                <a:solidFill>
                  <a:schemeClr val="bg1"/>
                </a:solidFill>
                <a:latin typeface="Frutiger 55 Roman" charset="0"/>
                <a:ea typeface="ＭＳ Ｐゴシック" charset="0"/>
              </a:defRPr>
            </a:lvl5pPr>
            <a:lvl6pPr marL="2514600" indent="-228600" algn="ctr" eaLnBrk="0" fontAlgn="base" hangingPunct="0">
              <a:spcBef>
                <a:spcPct val="20000"/>
              </a:spcBef>
              <a:spcAft>
                <a:spcPct val="0"/>
              </a:spcAft>
              <a:defRPr sz="2200">
                <a:solidFill>
                  <a:schemeClr val="bg1"/>
                </a:solidFill>
                <a:latin typeface="Frutiger 55 Roman" charset="0"/>
                <a:ea typeface="ＭＳ Ｐゴシック" charset="0"/>
              </a:defRPr>
            </a:lvl6pPr>
            <a:lvl7pPr marL="2971800" indent="-228600" algn="ctr" eaLnBrk="0" fontAlgn="base" hangingPunct="0">
              <a:spcBef>
                <a:spcPct val="20000"/>
              </a:spcBef>
              <a:spcAft>
                <a:spcPct val="0"/>
              </a:spcAft>
              <a:defRPr sz="2200">
                <a:solidFill>
                  <a:schemeClr val="bg1"/>
                </a:solidFill>
                <a:latin typeface="Frutiger 55 Roman" charset="0"/>
                <a:ea typeface="ＭＳ Ｐゴシック" charset="0"/>
              </a:defRPr>
            </a:lvl7pPr>
            <a:lvl8pPr marL="3429000" indent="-228600" algn="ctr" eaLnBrk="0" fontAlgn="base" hangingPunct="0">
              <a:spcBef>
                <a:spcPct val="20000"/>
              </a:spcBef>
              <a:spcAft>
                <a:spcPct val="0"/>
              </a:spcAft>
              <a:defRPr sz="2200">
                <a:solidFill>
                  <a:schemeClr val="bg1"/>
                </a:solidFill>
                <a:latin typeface="Frutiger 55 Roman" charset="0"/>
                <a:ea typeface="ＭＳ Ｐゴシック" charset="0"/>
              </a:defRPr>
            </a:lvl8pPr>
            <a:lvl9pPr marL="3886200" indent="-228600" algn="ctr" eaLnBrk="0" fontAlgn="base" hangingPunct="0">
              <a:spcBef>
                <a:spcPct val="20000"/>
              </a:spcBef>
              <a:spcAft>
                <a:spcPct val="0"/>
              </a:spcAft>
              <a:defRPr sz="2200">
                <a:solidFill>
                  <a:schemeClr val="bg1"/>
                </a:solidFill>
                <a:latin typeface="Frutiger 55 Roman" charset="0"/>
                <a:ea typeface="ＭＳ Ｐゴシック" charset="0"/>
              </a:defRPr>
            </a:lvl9pPr>
          </a:lstStyle>
          <a:p>
            <a:pPr eaLnBrk="1" hangingPunct="1"/>
            <a:r>
              <a:rPr lang="de-DE" sz="1400" dirty="0">
                <a:solidFill>
                  <a:srgbClr val="FFFFFF"/>
                </a:solidFill>
                <a:latin typeface="Helvetica Neue" charset="0"/>
              </a:rPr>
              <a:t>ESO, NASA, </a:t>
            </a:r>
            <a:r>
              <a:rPr lang="de-DE" sz="1400" dirty="0" err="1">
                <a:solidFill>
                  <a:srgbClr val="FFFFFF"/>
                </a:solidFill>
                <a:latin typeface="Helvetica Neue" charset="0"/>
                <a:cs typeface="Helvetica Neue" charset="0"/>
              </a:rPr>
              <a:t>Gendler</a:t>
            </a:r>
            <a:r>
              <a:rPr lang="de-DE" sz="1400" dirty="0">
                <a:solidFill>
                  <a:srgbClr val="FFFFFF"/>
                </a:solidFill>
                <a:latin typeface="Helvetica Neue" charset="0"/>
                <a:cs typeface="Helvetica Neue" charset="0"/>
              </a:rPr>
              <a:t>,</a:t>
            </a:r>
            <a:r>
              <a:rPr lang="de-DE" sz="1400" dirty="0">
                <a:latin typeface="Helvetica Neue" charset="0"/>
                <a:cs typeface="Helvetica Neue" charset="0"/>
              </a:rPr>
              <a:t> </a:t>
            </a:r>
            <a:r>
              <a:rPr lang="de-DE" sz="1400" dirty="0" err="1">
                <a:latin typeface="Helvetica Neue" charset="0"/>
                <a:cs typeface="Helvetica Neue" charset="0"/>
              </a:rPr>
              <a:t>Quattrocchi</a:t>
            </a:r>
            <a:r>
              <a:rPr lang="de-DE" sz="1400" dirty="0">
                <a:solidFill>
                  <a:srgbClr val="FFFFFF"/>
                </a:solidFill>
                <a:latin typeface="Helvetica Neue" charset="0"/>
              </a:rPr>
              <a:t>, </a:t>
            </a:r>
            <a:r>
              <a:rPr lang="de-DE" sz="1400" dirty="0" err="1">
                <a:solidFill>
                  <a:srgbClr val="FFFFFF"/>
                </a:solidFill>
                <a:latin typeface="Helvetica Neue" charset="0"/>
              </a:rPr>
              <a:t>Schedler</a:t>
            </a:r>
            <a:r>
              <a:rPr lang="de-DE" sz="1400" dirty="0">
                <a:solidFill>
                  <a:srgbClr val="FFFFFF"/>
                </a:solidFill>
                <a:latin typeface="Helvetica Neue" charset="0"/>
              </a:rPr>
              <a:t>, </a:t>
            </a:r>
            <a:r>
              <a:rPr lang="de-DE" sz="1400" dirty="0" err="1">
                <a:solidFill>
                  <a:srgbClr val="FFFFFF"/>
                </a:solidFill>
                <a:latin typeface="Helvetica Neue" charset="0"/>
              </a:rPr>
              <a:t>Seligman</a:t>
            </a:r>
            <a:endParaRPr lang="de-DE" sz="1400" dirty="0">
              <a:solidFill>
                <a:srgbClr val="FFFFFF"/>
              </a:solidFill>
              <a:latin typeface="Helvetica Neue" charset="0"/>
              <a:cs typeface="Helvetica Neue" charset="0"/>
            </a:endParaRPr>
          </a:p>
        </p:txBody>
      </p:sp>
      <p:pic>
        <p:nvPicPr>
          <p:cNvPr id="2" name="Picture 1" descr="n3621_BVI.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7537175">
            <a:off x="2668085" y="5167046"/>
            <a:ext cx="959115" cy="886200"/>
          </a:xfrm>
          <a:prstGeom prst="rect">
            <a:avLst/>
          </a:prstGeom>
        </p:spPr>
      </p:pic>
      <p:pic>
        <p:nvPicPr>
          <p:cNvPr id="3" name="Picture 2" descr="ngc247.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4643999">
            <a:off x="7620335" y="5325208"/>
            <a:ext cx="899996" cy="899996"/>
          </a:xfrm>
          <a:prstGeom prst="rect">
            <a:avLst/>
          </a:prstGeom>
        </p:spPr>
      </p:pic>
      <p:pic>
        <p:nvPicPr>
          <p:cNvPr id="4" name="Picture 3" descr="ngc4395.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046889">
            <a:off x="3229289" y="2412294"/>
            <a:ext cx="900000" cy="900000"/>
          </a:xfrm>
          <a:prstGeom prst="rect">
            <a:avLst/>
          </a:prstGeom>
        </p:spPr>
      </p:pic>
      <p:pic>
        <p:nvPicPr>
          <p:cNvPr id="5" name="Picture 4" descr="ngc4244.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1130032">
            <a:off x="7291732" y="893841"/>
            <a:ext cx="900000" cy="900000"/>
          </a:xfrm>
          <a:prstGeom prst="rect">
            <a:avLst/>
          </a:prstGeom>
        </p:spPr>
      </p:pic>
      <p:pic>
        <p:nvPicPr>
          <p:cNvPr id="6" name="Picture 5" descr="ngc300.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182574">
            <a:off x="7353804" y="2220175"/>
            <a:ext cx="900000" cy="900000"/>
          </a:xfrm>
          <a:prstGeom prst="rect">
            <a:avLst/>
          </a:prstGeom>
        </p:spPr>
      </p:pic>
      <p:pic>
        <p:nvPicPr>
          <p:cNvPr id="7" name="Picture 6" descr="ngc7793.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218177">
            <a:off x="5495556" y="2070286"/>
            <a:ext cx="900000" cy="900000"/>
          </a:xfrm>
          <a:prstGeom prst="rect">
            <a:avLst/>
          </a:prstGeom>
        </p:spPr>
      </p:pic>
      <p:pic>
        <p:nvPicPr>
          <p:cNvPr id="8" name="Picture 7" descr="m33.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091636">
            <a:off x="1229351" y="5058"/>
            <a:ext cx="900000" cy="900000"/>
          </a:xfrm>
          <a:prstGeom prst="rect">
            <a:avLst/>
          </a:prstGeom>
        </p:spPr>
      </p:pic>
      <p:pic>
        <p:nvPicPr>
          <p:cNvPr id="9" name="Picture 8" descr="ngc2403.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239263">
            <a:off x="3258280" y="73508"/>
            <a:ext cx="900000" cy="900000"/>
          </a:xfrm>
          <a:prstGeom prst="rect">
            <a:avLst/>
          </a:prstGeom>
        </p:spPr>
      </p:pic>
      <p:pic>
        <p:nvPicPr>
          <p:cNvPr id="10" name="Picture 9" descr="ngc2976.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225" y="2420888"/>
            <a:ext cx="900000" cy="900000"/>
          </a:xfrm>
          <a:prstGeom prst="rect">
            <a:avLst/>
          </a:prstGeom>
        </p:spPr>
      </p:pic>
      <p:sp>
        <p:nvSpPr>
          <p:cNvPr id="11" name="TextBox 10"/>
          <p:cNvSpPr txBox="1"/>
          <p:nvPr/>
        </p:nvSpPr>
        <p:spPr>
          <a:xfrm>
            <a:off x="6283896" y="19862"/>
            <a:ext cx="2608584" cy="307777"/>
          </a:xfrm>
          <a:prstGeom prst="rect">
            <a:avLst/>
          </a:prstGeom>
          <a:noFill/>
        </p:spPr>
        <p:txBody>
          <a:bodyPr wrap="none" rtlCol="0">
            <a:spAutoFit/>
          </a:bodyPr>
          <a:lstStyle/>
          <a:p>
            <a:r>
              <a:rPr lang="en-US" sz="1400" dirty="0" smtClean="0">
                <a:latin typeface="Helvetica Neue"/>
              </a:rPr>
              <a:t>HST/WFC3 images – PI: Barth</a:t>
            </a:r>
          </a:p>
        </p:txBody>
      </p:sp>
      <p:grpSp>
        <p:nvGrpSpPr>
          <p:cNvPr id="29" name="Group 28"/>
          <p:cNvGrpSpPr/>
          <p:nvPr/>
        </p:nvGrpSpPr>
        <p:grpSpPr>
          <a:xfrm>
            <a:off x="3083602" y="-561846"/>
            <a:ext cx="5299364" cy="6858000"/>
            <a:chOff x="3083602" y="-561846"/>
            <a:chExt cx="5299364" cy="6858000"/>
          </a:xfrm>
        </p:grpSpPr>
        <p:sp>
          <p:nvSpPr>
            <p:cNvPr id="30" name="Rectangle 29"/>
            <p:cNvSpPr/>
            <p:nvPr/>
          </p:nvSpPr>
          <p:spPr bwMode="auto">
            <a:xfrm>
              <a:off x="3538926" y="476672"/>
              <a:ext cx="4709935" cy="4824536"/>
            </a:xfrm>
            <a:prstGeom prst="rect">
              <a:avLst/>
            </a:prstGeom>
            <a:solidFill>
              <a:schemeClr val="bg1"/>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a:ln>
                  <a:noFill/>
                </a:ln>
                <a:solidFill>
                  <a:schemeClr val="bg1"/>
                </a:solidFill>
                <a:effectLst/>
                <a:latin typeface="Frutiger 55 Roman" pitchFamily="34" charset="0"/>
              </a:endParaRPr>
            </a:p>
          </p:txBody>
        </p:sp>
        <p:pic>
          <p:nvPicPr>
            <p:cNvPr id="31" name="Picture 30" descr="NGC3621_plot_data_only.pdf"/>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3083602" y="-561846"/>
              <a:ext cx="5299364" cy="6858000"/>
            </a:xfrm>
            <a:prstGeom prst="rect">
              <a:avLst/>
            </a:prstGeom>
          </p:spPr>
        </p:pic>
      </p:grpSp>
      <p:pic>
        <p:nvPicPr>
          <p:cNvPr id="33" name="Picture 32" descr="NGC3621_plot_data_model_talks.pdf"/>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3082268" y="-562264"/>
            <a:ext cx="5299364" cy="6858000"/>
          </a:xfrm>
          <a:prstGeom prst="rect">
            <a:avLst/>
          </a:prstGeom>
        </p:spPr>
      </p:pic>
      <p:sp>
        <p:nvSpPr>
          <p:cNvPr id="12" name="TextBox 11"/>
          <p:cNvSpPr txBox="1"/>
          <p:nvPr/>
        </p:nvSpPr>
        <p:spPr>
          <a:xfrm>
            <a:off x="3538926" y="5229200"/>
            <a:ext cx="4711774" cy="307777"/>
          </a:xfrm>
          <a:prstGeom prst="rect">
            <a:avLst/>
          </a:prstGeom>
          <a:solidFill>
            <a:srgbClr val="FFFFFF"/>
          </a:solidFill>
        </p:spPr>
        <p:txBody>
          <a:bodyPr wrap="square" rtlCol="0">
            <a:spAutoFit/>
          </a:bodyPr>
          <a:lstStyle/>
          <a:p>
            <a:pPr algn="r"/>
            <a:r>
              <a:rPr lang="en-US" sz="1400" dirty="0" err="1" smtClean="0">
                <a:solidFill>
                  <a:schemeClr val="tx1"/>
                </a:solidFill>
                <a:latin typeface="Helvetica Neue"/>
              </a:rPr>
              <a:t>Neumayer</a:t>
            </a:r>
            <a:r>
              <a:rPr lang="en-US" sz="1400" dirty="0" smtClean="0">
                <a:solidFill>
                  <a:schemeClr val="tx1"/>
                </a:solidFill>
                <a:latin typeface="Helvetica Neue"/>
              </a:rPr>
              <a:t>, Seth et al. in prep.</a:t>
            </a:r>
          </a:p>
        </p:txBody>
      </p:sp>
      <p:sp>
        <p:nvSpPr>
          <p:cNvPr id="13" name="TextBox 12"/>
          <p:cNvSpPr txBox="1"/>
          <p:nvPr/>
        </p:nvSpPr>
        <p:spPr>
          <a:xfrm>
            <a:off x="93992" y="3645024"/>
            <a:ext cx="3347864" cy="1107996"/>
          </a:xfrm>
          <a:prstGeom prst="rect">
            <a:avLst/>
          </a:prstGeom>
          <a:solidFill>
            <a:schemeClr val="bg1">
              <a:alpha val="67000"/>
            </a:schemeClr>
          </a:solidFill>
          <a:ln w="38100" cmpd="sng">
            <a:solidFill>
              <a:srgbClr val="FF6600"/>
            </a:solidFill>
          </a:ln>
        </p:spPr>
        <p:txBody>
          <a:bodyPr wrap="square" rtlCol="0">
            <a:spAutoFit/>
          </a:bodyPr>
          <a:lstStyle/>
          <a:p>
            <a:r>
              <a:rPr lang="en-US" dirty="0" smtClean="0">
                <a:solidFill>
                  <a:schemeClr val="tx1"/>
                </a:solidFill>
                <a:latin typeface="Helvetica Neue"/>
              </a:rPr>
              <a:t>First direct dynamical detection of a black hole in a </a:t>
            </a:r>
            <a:r>
              <a:rPr lang="en-US" dirty="0" err="1" smtClean="0">
                <a:solidFill>
                  <a:schemeClr val="tx1"/>
                </a:solidFill>
                <a:latin typeface="Helvetica Neue"/>
              </a:rPr>
              <a:t>bulgeless</a:t>
            </a:r>
            <a:r>
              <a:rPr lang="en-US" dirty="0" smtClean="0">
                <a:solidFill>
                  <a:schemeClr val="tx1"/>
                </a:solidFill>
                <a:latin typeface="Helvetica Neue"/>
              </a:rPr>
              <a:t> galaxy.</a:t>
            </a:r>
          </a:p>
        </p:txBody>
      </p:sp>
    </p:spTree>
    <p:extLst>
      <p:ext uri="{BB962C8B-B14F-4D97-AF65-F5344CB8AC3E}">
        <p14:creationId xmlns:p14="http://schemas.microsoft.com/office/powerpoint/2010/main" val="22342539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nodeType="afterEffect">
                                  <p:stCondLst>
                                    <p:cond delay="50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nodeType="afterEffect">
                                  <p:stCondLst>
                                    <p:cond delay="50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388227" y="3068960"/>
            <a:ext cx="6539749" cy="3359998"/>
            <a:chOff x="2388227" y="3068960"/>
            <a:chExt cx="6539749" cy="3359998"/>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8227" y="3068960"/>
              <a:ext cx="4199997" cy="3359998"/>
            </a:xfrm>
            <a:prstGeom prst="rect">
              <a:avLst/>
            </a:prstGeom>
          </p:spPr>
        </p:pic>
        <p:sp>
          <p:nvSpPr>
            <p:cNvPr id="10" name="TextBox 9"/>
            <p:cNvSpPr txBox="1"/>
            <p:nvPr/>
          </p:nvSpPr>
          <p:spPr>
            <a:xfrm>
              <a:off x="5580112" y="6073551"/>
              <a:ext cx="3347864" cy="307777"/>
            </a:xfrm>
            <a:prstGeom prst="rect">
              <a:avLst/>
            </a:prstGeom>
            <a:noFill/>
          </p:spPr>
          <p:txBody>
            <a:bodyPr wrap="square" rtlCol="0">
              <a:spAutoFit/>
            </a:bodyPr>
            <a:lstStyle/>
            <a:p>
              <a:r>
                <a:rPr lang="en-US" sz="1400" dirty="0" err="1" smtClean="0">
                  <a:solidFill>
                    <a:schemeClr val="tx1"/>
                  </a:solidFill>
                  <a:latin typeface="Helvetica Neue"/>
                </a:rPr>
                <a:t>Feldmeier</a:t>
              </a:r>
              <a:r>
                <a:rPr lang="en-US" sz="1400" dirty="0" smtClean="0">
                  <a:solidFill>
                    <a:schemeClr val="tx1"/>
                  </a:solidFill>
                  <a:latin typeface="Helvetica Neue"/>
                </a:rPr>
                <a:t>, </a:t>
              </a:r>
              <a:r>
                <a:rPr lang="en-US" sz="1400" dirty="0" err="1" smtClean="0">
                  <a:solidFill>
                    <a:schemeClr val="tx1"/>
                  </a:solidFill>
                  <a:latin typeface="Helvetica Neue"/>
                </a:rPr>
                <a:t>Neumayer</a:t>
              </a:r>
              <a:r>
                <a:rPr lang="en-US" sz="1400" dirty="0" smtClean="0">
                  <a:solidFill>
                    <a:schemeClr val="tx1"/>
                  </a:solidFill>
                  <a:latin typeface="Helvetica Neue"/>
                </a:rPr>
                <a:t> et al. submitted</a:t>
              </a:r>
            </a:p>
          </p:txBody>
        </p:sp>
      </p:grpSp>
      <p:grpSp>
        <p:nvGrpSpPr>
          <p:cNvPr id="7" name="Group 6"/>
          <p:cNvGrpSpPr/>
          <p:nvPr/>
        </p:nvGrpSpPr>
        <p:grpSpPr>
          <a:xfrm>
            <a:off x="6588224" y="3212976"/>
            <a:ext cx="2640571" cy="2389138"/>
            <a:chOff x="6588224" y="3212976"/>
            <a:chExt cx="2640571" cy="2389138"/>
          </a:xfrm>
        </p:grpSpPr>
        <p:pic>
          <p:nvPicPr>
            <p:cNvPr id="6" name="Content Placeholder 12" descr="Fig2.jpg"/>
            <p:cNvPicPr>
              <a:picLocks noChangeAspect="1"/>
            </p:cNvPicPr>
            <p:nvPr/>
          </p:nvPicPr>
          <p:blipFill rotWithShape="1">
            <a:blip r:embed="rId3">
              <a:extLst>
                <a:ext uri="{28A0092B-C50C-407E-A947-70E740481C1C}">
                  <a14:useLocalDpi xmlns:a14="http://schemas.microsoft.com/office/drawing/2010/main" val="0"/>
                </a:ext>
              </a:extLst>
            </a:blip>
            <a:srcRect l="51758" t="50700" r="243"/>
            <a:stretch/>
          </p:blipFill>
          <p:spPr>
            <a:xfrm>
              <a:off x="6588224" y="3212976"/>
              <a:ext cx="2530603" cy="2160240"/>
            </a:xfrm>
            <a:prstGeom prst="rect">
              <a:avLst/>
            </a:prstGeom>
          </p:spPr>
        </p:pic>
        <p:sp>
          <p:nvSpPr>
            <p:cNvPr id="3" name="TextBox 2"/>
            <p:cNvSpPr txBox="1"/>
            <p:nvPr/>
          </p:nvSpPr>
          <p:spPr>
            <a:xfrm>
              <a:off x="6640473" y="5294337"/>
              <a:ext cx="2588322" cy="307777"/>
            </a:xfrm>
            <a:prstGeom prst="rect">
              <a:avLst/>
            </a:prstGeom>
            <a:noFill/>
          </p:spPr>
          <p:txBody>
            <a:bodyPr wrap="square" rtlCol="0">
              <a:spAutoFit/>
            </a:bodyPr>
            <a:lstStyle/>
            <a:p>
              <a:r>
                <a:rPr lang="en-US" sz="1400" dirty="0" smtClean="0">
                  <a:solidFill>
                    <a:schemeClr val="tx1"/>
                  </a:solidFill>
                  <a:latin typeface="Helvetica Neue"/>
                </a:rPr>
                <a:t>Seth, </a:t>
              </a:r>
              <a:r>
                <a:rPr lang="en-US" sz="1400" dirty="0" err="1" smtClean="0">
                  <a:solidFill>
                    <a:schemeClr val="tx1"/>
                  </a:solidFill>
                  <a:latin typeface="Helvetica Neue"/>
                </a:rPr>
                <a:t>Neumayer</a:t>
              </a:r>
              <a:r>
                <a:rPr lang="en-US" sz="1400" dirty="0" smtClean="0">
                  <a:solidFill>
                    <a:schemeClr val="tx1"/>
                  </a:solidFill>
                  <a:latin typeface="Helvetica Neue"/>
                </a:rPr>
                <a:t> et al. in prep.</a:t>
              </a:r>
            </a:p>
          </p:txBody>
        </p:sp>
      </p:grpSp>
      <p:sp>
        <p:nvSpPr>
          <p:cNvPr id="14" name="TextBox 13"/>
          <p:cNvSpPr txBox="1"/>
          <p:nvPr/>
        </p:nvSpPr>
        <p:spPr>
          <a:xfrm>
            <a:off x="42875" y="3501008"/>
            <a:ext cx="3365024" cy="369332"/>
          </a:xfrm>
          <a:prstGeom prst="rect">
            <a:avLst/>
          </a:prstGeom>
          <a:solidFill>
            <a:schemeClr val="bg1"/>
          </a:solidFill>
          <a:ln w="38100" cmpd="sng">
            <a:solidFill>
              <a:srgbClr val="FF6600"/>
            </a:solidFill>
          </a:ln>
        </p:spPr>
        <p:txBody>
          <a:bodyPr wrap="none" rtlCol="0">
            <a:spAutoFit/>
          </a:bodyPr>
          <a:lstStyle/>
          <a:p>
            <a:r>
              <a:rPr lang="en-US" sz="1800" b="1" dirty="0" smtClean="0">
                <a:solidFill>
                  <a:schemeClr val="tx1"/>
                </a:solidFill>
                <a:latin typeface="Helvetica Neue"/>
              </a:rPr>
              <a:t>PhD thesis of </a:t>
            </a:r>
            <a:r>
              <a:rPr lang="en-US" sz="1800" b="1" dirty="0" err="1" smtClean="0">
                <a:solidFill>
                  <a:schemeClr val="tx1"/>
                </a:solidFill>
                <a:latin typeface="Helvetica Neue"/>
              </a:rPr>
              <a:t>Anja</a:t>
            </a:r>
            <a:r>
              <a:rPr lang="en-US" sz="1800" b="1" dirty="0" smtClean="0">
                <a:solidFill>
                  <a:schemeClr val="tx1"/>
                </a:solidFill>
                <a:latin typeface="Helvetica Neue"/>
              </a:rPr>
              <a:t> </a:t>
            </a:r>
            <a:r>
              <a:rPr lang="en-US" sz="1800" b="1" dirty="0" err="1" smtClean="0">
                <a:solidFill>
                  <a:schemeClr val="tx1"/>
                </a:solidFill>
                <a:latin typeface="Helvetica Neue"/>
              </a:rPr>
              <a:t>Feldmeier</a:t>
            </a:r>
            <a:endParaRPr lang="en-US" sz="1800" b="1" dirty="0" smtClean="0">
              <a:solidFill>
                <a:schemeClr val="tx1"/>
              </a:solidFill>
              <a:latin typeface="Helvetica Neue"/>
            </a:endParaRPr>
          </a:p>
        </p:txBody>
      </p:sp>
      <p:grpSp>
        <p:nvGrpSpPr>
          <p:cNvPr id="15" name="Group 14"/>
          <p:cNvGrpSpPr/>
          <p:nvPr/>
        </p:nvGrpSpPr>
        <p:grpSpPr>
          <a:xfrm>
            <a:off x="967720" y="5399082"/>
            <a:ext cx="8068776" cy="1054254"/>
            <a:chOff x="821616" y="5339341"/>
            <a:chExt cx="8068776" cy="1054254"/>
          </a:xfrm>
        </p:grpSpPr>
        <p:sp>
          <p:nvSpPr>
            <p:cNvPr id="13" name="Rectangle 12"/>
            <p:cNvSpPr/>
            <p:nvPr/>
          </p:nvSpPr>
          <p:spPr bwMode="auto">
            <a:xfrm>
              <a:off x="1746206" y="5682396"/>
              <a:ext cx="6856246" cy="704877"/>
            </a:xfrm>
            <a:prstGeom prst="rect">
              <a:avLst/>
            </a:prstGeom>
            <a:solidFill>
              <a:srgbClr val="FFFFFF">
                <a:alpha val="83000"/>
              </a:srgbClr>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a:ln>
                  <a:noFill/>
                </a:ln>
                <a:solidFill>
                  <a:schemeClr val="bg1"/>
                </a:solidFill>
                <a:effectLst/>
                <a:latin typeface="Frutiger 55 Roman" pitchFamily="34" charset="0"/>
              </a:endParaRPr>
            </a:p>
          </p:txBody>
        </p:sp>
        <p:grpSp>
          <p:nvGrpSpPr>
            <p:cNvPr id="31" name="Group 30"/>
            <p:cNvGrpSpPr/>
            <p:nvPr/>
          </p:nvGrpSpPr>
          <p:grpSpPr>
            <a:xfrm>
              <a:off x="821616" y="5339341"/>
              <a:ext cx="8068776" cy="1054254"/>
              <a:chOff x="895712" y="5399082"/>
              <a:chExt cx="8068776" cy="1054254"/>
            </a:xfrm>
          </p:grpSpPr>
          <p:sp>
            <p:nvSpPr>
              <p:cNvPr id="32" name="TextBox 31"/>
              <p:cNvSpPr txBox="1"/>
              <p:nvPr/>
            </p:nvSpPr>
            <p:spPr>
              <a:xfrm>
                <a:off x="903409" y="5419207"/>
                <a:ext cx="8061079" cy="1034129"/>
              </a:xfrm>
              <a:prstGeom prst="rect">
                <a:avLst/>
              </a:prstGeom>
              <a:noFill/>
            </p:spPr>
            <p:txBody>
              <a:bodyPr wrap="square" rtlCol="0">
                <a:spAutoFit/>
              </a:bodyPr>
              <a:lstStyle/>
              <a:p>
                <a:pPr algn="l"/>
                <a:r>
                  <a:rPr lang="en-US" sz="1800" b="1" dirty="0" smtClean="0">
                    <a:solidFill>
                      <a:schemeClr val="tx1"/>
                    </a:solidFill>
                    <a:latin typeface="Helvetica Neue"/>
                  </a:rPr>
                  <a:t>Goals:</a:t>
                </a:r>
              </a:p>
              <a:p>
                <a:pPr algn="l"/>
                <a:r>
                  <a:rPr lang="en-US" sz="1800" b="1" dirty="0" smtClean="0">
                    <a:solidFill>
                      <a:schemeClr val="tx1"/>
                    </a:solidFill>
                    <a:latin typeface="Helvetica Neue"/>
                  </a:rPr>
                  <a:t>1. Study the formation history of the Milky Way </a:t>
                </a:r>
                <a:r>
                  <a:rPr lang="en-US" sz="1800" b="1" dirty="0">
                    <a:solidFill>
                      <a:schemeClr val="tx1"/>
                    </a:solidFill>
                    <a:latin typeface="Helvetica Neue"/>
                  </a:rPr>
                  <a:t>N</a:t>
                </a:r>
                <a:r>
                  <a:rPr lang="en-US" sz="1800" b="1" dirty="0" smtClean="0">
                    <a:solidFill>
                      <a:schemeClr val="tx1"/>
                    </a:solidFill>
                    <a:latin typeface="Helvetica Neue"/>
                  </a:rPr>
                  <a:t>uclear Cluster</a:t>
                </a:r>
              </a:p>
              <a:p>
                <a:pPr algn="l"/>
                <a:r>
                  <a:rPr lang="en-US" sz="1800" b="1" dirty="0" smtClean="0">
                    <a:solidFill>
                      <a:schemeClr val="tx1"/>
                    </a:solidFill>
                    <a:latin typeface="Helvetica Neue"/>
                  </a:rPr>
                  <a:t>2. Test black hole mass models used for external galaxies</a:t>
                </a:r>
              </a:p>
            </p:txBody>
          </p:sp>
          <p:grpSp>
            <p:nvGrpSpPr>
              <p:cNvPr id="35" name="Group 34"/>
              <p:cNvGrpSpPr/>
              <p:nvPr/>
            </p:nvGrpSpPr>
            <p:grpSpPr>
              <a:xfrm>
                <a:off x="895712" y="5399082"/>
                <a:ext cx="7039864" cy="1050979"/>
                <a:chOff x="895712" y="5399082"/>
                <a:chExt cx="7039864" cy="1050979"/>
              </a:xfrm>
            </p:grpSpPr>
            <p:cxnSp>
              <p:nvCxnSpPr>
                <p:cNvPr id="36" name="Straight Connector 35"/>
                <p:cNvCxnSpPr/>
                <p:nvPr/>
              </p:nvCxnSpPr>
              <p:spPr bwMode="auto">
                <a:xfrm>
                  <a:off x="911106" y="5404004"/>
                  <a:ext cx="0" cy="1034129"/>
                </a:xfrm>
                <a:prstGeom prst="line">
                  <a:avLst/>
                </a:prstGeom>
                <a:noFill/>
                <a:ln w="38100" cap="flat" cmpd="sng" algn="ctr">
                  <a:solidFill>
                    <a:srgbClr val="FF6600"/>
                  </a:solidFill>
                  <a:prstDash val="solid"/>
                  <a:round/>
                  <a:headEnd type="none" w="med" len="med"/>
                  <a:tailEnd type="none" w="med" len="med"/>
                </a:ln>
                <a:effectLst/>
              </p:spPr>
            </p:cxnSp>
            <p:cxnSp>
              <p:nvCxnSpPr>
                <p:cNvPr id="37" name="Straight Connector 36"/>
                <p:cNvCxnSpPr/>
                <p:nvPr/>
              </p:nvCxnSpPr>
              <p:spPr bwMode="auto">
                <a:xfrm>
                  <a:off x="895712" y="6445639"/>
                  <a:ext cx="7039864" cy="4422"/>
                </a:xfrm>
                <a:prstGeom prst="line">
                  <a:avLst/>
                </a:prstGeom>
                <a:noFill/>
                <a:ln w="38100" cap="flat" cmpd="sng" algn="ctr">
                  <a:solidFill>
                    <a:srgbClr val="FF6600"/>
                  </a:solidFill>
                  <a:prstDash val="solid"/>
                  <a:round/>
                  <a:headEnd type="none" w="med" len="med"/>
                  <a:tailEnd type="none" w="med" len="med"/>
                </a:ln>
                <a:effectLst/>
              </p:spPr>
            </p:cxnSp>
            <p:cxnSp>
              <p:nvCxnSpPr>
                <p:cNvPr id="38" name="Straight Connector 37"/>
                <p:cNvCxnSpPr/>
                <p:nvPr/>
              </p:nvCxnSpPr>
              <p:spPr bwMode="auto">
                <a:xfrm>
                  <a:off x="903409" y="5419207"/>
                  <a:ext cx="932287" cy="0"/>
                </a:xfrm>
                <a:prstGeom prst="line">
                  <a:avLst/>
                </a:prstGeom>
                <a:noFill/>
                <a:ln w="38100" cap="flat" cmpd="sng" algn="ctr">
                  <a:solidFill>
                    <a:srgbClr val="FF6600"/>
                  </a:solidFill>
                  <a:prstDash val="solid"/>
                  <a:round/>
                  <a:headEnd type="none" w="med" len="med"/>
                  <a:tailEnd type="none" w="med" len="med"/>
                </a:ln>
                <a:effectLst/>
              </p:spPr>
            </p:cxnSp>
            <p:cxnSp>
              <p:nvCxnSpPr>
                <p:cNvPr id="39" name="Straight Connector 38"/>
                <p:cNvCxnSpPr/>
                <p:nvPr/>
              </p:nvCxnSpPr>
              <p:spPr bwMode="auto">
                <a:xfrm>
                  <a:off x="1835696" y="5399082"/>
                  <a:ext cx="0" cy="324000"/>
                </a:xfrm>
                <a:prstGeom prst="line">
                  <a:avLst/>
                </a:prstGeom>
                <a:noFill/>
                <a:ln w="38100" cap="flat" cmpd="sng" algn="ctr">
                  <a:solidFill>
                    <a:srgbClr val="FF6600"/>
                  </a:solidFill>
                  <a:prstDash val="solid"/>
                  <a:round/>
                  <a:headEnd type="none" w="med" len="med"/>
                  <a:tailEnd type="none" w="med" len="med"/>
                </a:ln>
                <a:effectLst/>
              </p:spPr>
            </p:cxnSp>
            <p:cxnSp>
              <p:nvCxnSpPr>
                <p:cNvPr id="40" name="Straight Connector 39"/>
                <p:cNvCxnSpPr/>
                <p:nvPr/>
              </p:nvCxnSpPr>
              <p:spPr bwMode="auto">
                <a:xfrm>
                  <a:off x="1820302" y="5733256"/>
                  <a:ext cx="6107577" cy="8683"/>
                </a:xfrm>
                <a:prstGeom prst="line">
                  <a:avLst/>
                </a:prstGeom>
                <a:noFill/>
                <a:ln w="38100" cap="flat" cmpd="sng" algn="ctr">
                  <a:solidFill>
                    <a:srgbClr val="FF6600"/>
                  </a:solidFill>
                  <a:prstDash val="solid"/>
                  <a:round/>
                  <a:headEnd type="none" w="med" len="med"/>
                  <a:tailEnd type="none" w="med" len="med"/>
                </a:ln>
                <a:effectLst/>
              </p:spPr>
            </p:cxnSp>
            <p:cxnSp>
              <p:nvCxnSpPr>
                <p:cNvPr id="41" name="Straight Connector 40"/>
                <p:cNvCxnSpPr/>
                <p:nvPr/>
              </p:nvCxnSpPr>
              <p:spPr bwMode="auto">
                <a:xfrm flipH="1">
                  <a:off x="7915156" y="5725559"/>
                  <a:ext cx="3290" cy="720080"/>
                </a:xfrm>
                <a:prstGeom prst="line">
                  <a:avLst/>
                </a:prstGeom>
                <a:noFill/>
                <a:ln w="38100" cap="flat" cmpd="sng" algn="ctr">
                  <a:solidFill>
                    <a:srgbClr val="FF6600"/>
                  </a:solidFill>
                  <a:prstDash val="solid"/>
                  <a:round/>
                  <a:headEnd type="none" w="med" len="med"/>
                  <a:tailEnd type="none" w="med" len="med"/>
                </a:ln>
                <a:effectLst/>
              </p:spPr>
            </p:cxnSp>
          </p:grpSp>
        </p:grpSp>
      </p:grpSp>
      <p:grpSp>
        <p:nvGrpSpPr>
          <p:cNvPr id="12" name="Group 11"/>
          <p:cNvGrpSpPr/>
          <p:nvPr/>
        </p:nvGrpSpPr>
        <p:grpSpPr>
          <a:xfrm>
            <a:off x="251267" y="1628800"/>
            <a:ext cx="8720518" cy="1261895"/>
            <a:chOff x="288749" y="3211418"/>
            <a:chExt cx="8720518" cy="1261895"/>
          </a:xfrm>
        </p:grpSpPr>
        <p:pic>
          <p:nvPicPr>
            <p:cNvPr id="17" name="Picture 16" descr="ngc7793.png"/>
            <p:cNvPicPr>
              <a:picLocks noChangeAspect="1"/>
            </p:cNvPicPr>
            <p:nvPr/>
          </p:nvPicPr>
          <p:blipFill rotWithShape="1">
            <a:blip r:embed="rId4">
              <a:extLst>
                <a:ext uri="{28A0092B-C50C-407E-A947-70E740481C1C}">
                  <a14:useLocalDpi xmlns:a14="http://schemas.microsoft.com/office/drawing/2010/main" val="0"/>
                </a:ext>
              </a:extLst>
            </a:blip>
            <a:srcRect l="16031" t="25544" r="20088" b="10574"/>
            <a:stretch/>
          </p:blipFill>
          <p:spPr>
            <a:xfrm rot="5400000">
              <a:off x="5275676" y="3211617"/>
              <a:ext cx="1260327" cy="1260327"/>
            </a:xfrm>
            <a:prstGeom prst="rect">
              <a:avLst/>
            </a:prstGeom>
          </p:spPr>
        </p:pic>
        <p:pic>
          <p:nvPicPr>
            <p:cNvPr id="18" name="Picture 17" descr="ngc2976.png"/>
            <p:cNvPicPr>
              <a:picLocks noChangeAspect="1"/>
            </p:cNvPicPr>
            <p:nvPr/>
          </p:nvPicPr>
          <p:blipFill rotWithShape="1">
            <a:blip r:embed="rId5">
              <a:extLst>
                <a:ext uri="{28A0092B-C50C-407E-A947-70E740481C1C}">
                  <a14:useLocalDpi xmlns:a14="http://schemas.microsoft.com/office/drawing/2010/main" val="0"/>
                </a:ext>
              </a:extLst>
            </a:blip>
            <a:srcRect l="12310" t="18802" r="14764" b="10532"/>
            <a:stretch/>
          </p:blipFill>
          <p:spPr>
            <a:xfrm rot="16200000">
              <a:off x="7768479" y="3231484"/>
              <a:ext cx="1260326" cy="1221246"/>
            </a:xfrm>
            <a:prstGeom prst="rect">
              <a:avLst/>
            </a:prstGeom>
          </p:spPr>
        </p:pic>
        <p:pic>
          <p:nvPicPr>
            <p:cNvPr id="19" name="Picture 18" descr="ic342.png"/>
            <p:cNvPicPr>
              <a:picLocks noChangeAspect="1"/>
            </p:cNvPicPr>
            <p:nvPr/>
          </p:nvPicPr>
          <p:blipFill rotWithShape="1">
            <a:blip r:embed="rId6">
              <a:extLst>
                <a:ext uri="{28A0092B-C50C-407E-A947-70E740481C1C}">
                  <a14:useLocalDpi xmlns:a14="http://schemas.microsoft.com/office/drawing/2010/main" val="0"/>
                </a:ext>
              </a:extLst>
            </a:blip>
            <a:srcRect l="11327" t="10220" r="10521" b="11627"/>
            <a:stretch/>
          </p:blipFill>
          <p:spPr>
            <a:xfrm>
              <a:off x="288749" y="3212986"/>
              <a:ext cx="1260327" cy="1260327"/>
            </a:xfrm>
            <a:prstGeom prst="rect">
              <a:avLst/>
            </a:prstGeom>
          </p:spPr>
        </p:pic>
        <p:pic>
          <p:nvPicPr>
            <p:cNvPr id="20" name="Picture 19" descr="n3621_BVI.png"/>
            <p:cNvPicPr>
              <a:picLocks noChangeAspect="1"/>
            </p:cNvPicPr>
            <p:nvPr/>
          </p:nvPicPr>
          <p:blipFill rotWithShape="1">
            <a:blip r:embed="rId7">
              <a:extLst>
                <a:ext uri="{28A0092B-C50C-407E-A947-70E740481C1C}">
                  <a14:useLocalDpi xmlns:a14="http://schemas.microsoft.com/office/drawing/2010/main" val="0"/>
                </a:ext>
              </a:extLst>
            </a:blip>
            <a:srcRect l="32385" t="33164" r="24179" b="19826"/>
            <a:stretch/>
          </p:blipFill>
          <p:spPr>
            <a:xfrm rot="16200000">
              <a:off x="2769154" y="3212979"/>
              <a:ext cx="1260332" cy="1260327"/>
            </a:xfrm>
            <a:prstGeom prst="rect">
              <a:avLst/>
            </a:prstGeom>
          </p:spPr>
        </p:pic>
        <p:pic>
          <p:nvPicPr>
            <p:cNvPr id="22" name="Picture 21" descr="ngc2403.png"/>
            <p:cNvPicPr>
              <a:picLocks noChangeAspect="1"/>
            </p:cNvPicPr>
            <p:nvPr/>
          </p:nvPicPr>
          <p:blipFill rotWithShape="1">
            <a:blip r:embed="rId8">
              <a:extLst>
                <a:ext uri="{28A0092B-C50C-407E-A947-70E740481C1C}">
                  <a14:useLocalDpi xmlns:a14="http://schemas.microsoft.com/office/drawing/2010/main" val="0"/>
                </a:ext>
              </a:extLst>
            </a:blip>
            <a:srcRect l="17394" t="11301" r="11485" b="17013"/>
            <a:stretch/>
          </p:blipFill>
          <p:spPr>
            <a:xfrm rot="16200000">
              <a:off x="1547597" y="3206418"/>
              <a:ext cx="1260000" cy="1270000"/>
            </a:xfrm>
            <a:prstGeom prst="rect">
              <a:avLst/>
            </a:prstGeom>
          </p:spPr>
        </p:pic>
        <p:pic>
          <p:nvPicPr>
            <p:cNvPr id="23" name="Picture 22" descr="ngc247.png"/>
            <p:cNvPicPr>
              <a:picLocks noChangeAspect="1"/>
            </p:cNvPicPr>
            <p:nvPr/>
          </p:nvPicPr>
          <p:blipFill rotWithShape="1">
            <a:blip r:embed="rId9">
              <a:extLst>
                <a:ext uri="{28A0092B-C50C-407E-A947-70E740481C1C}">
                  <a14:useLocalDpi xmlns:a14="http://schemas.microsoft.com/office/drawing/2010/main" val="0"/>
                </a:ext>
              </a:extLst>
            </a:blip>
            <a:srcRect l="11565" t="8969" r="20138" b="22732"/>
            <a:stretch/>
          </p:blipFill>
          <p:spPr>
            <a:xfrm>
              <a:off x="6531309" y="3212270"/>
              <a:ext cx="1260000" cy="1260000"/>
            </a:xfrm>
            <a:prstGeom prst="rect">
              <a:avLst/>
            </a:prstGeom>
          </p:spPr>
        </p:pic>
        <p:sp>
          <p:nvSpPr>
            <p:cNvPr id="24" name="TextBox 23"/>
            <p:cNvSpPr txBox="1"/>
            <p:nvPr/>
          </p:nvSpPr>
          <p:spPr>
            <a:xfrm rot="16200000">
              <a:off x="8377247" y="3638435"/>
              <a:ext cx="894707" cy="369332"/>
            </a:xfrm>
            <a:prstGeom prst="rect">
              <a:avLst/>
            </a:prstGeom>
            <a:noFill/>
          </p:spPr>
          <p:txBody>
            <a:bodyPr wrap="none" rtlCol="0">
              <a:spAutoFit/>
            </a:bodyPr>
            <a:lstStyle/>
            <a:p>
              <a:r>
                <a:rPr lang="en-US" sz="1800" dirty="0" smtClean="0">
                  <a:solidFill>
                    <a:srgbClr val="EEECE1"/>
                  </a:solidFill>
                  <a:latin typeface="Helvetica Neue"/>
                  <a:cs typeface="Helvetica Neue"/>
                </a:rPr>
                <a:t>250 pc</a:t>
              </a:r>
              <a:endParaRPr lang="en-US" sz="1800" dirty="0">
                <a:solidFill>
                  <a:srgbClr val="EEECE1"/>
                </a:solidFill>
                <a:latin typeface="Helvetica Neue"/>
                <a:cs typeface="Helvetica Neue"/>
              </a:endParaRPr>
            </a:p>
          </p:txBody>
        </p:sp>
        <p:cxnSp>
          <p:nvCxnSpPr>
            <p:cNvPr id="25" name="Straight Arrow Connector 24"/>
            <p:cNvCxnSpPr/>
            <p:nvPr/>
          </p:nvCxnSpPr>
          <p:spPr>
            <a:xfrm flipV="1">
              <a:off x="8854137" y="3212986"/>
              <a:ext cx="0" cy="251266"/>
            </a:xfrm>
            <a:prstGeom prst="straightConnector1">
              <a:avLst/>
            </a:prstGeom>
            <a:ln>
              <a:solidFill>
                <a:srgbClr val="EEECE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8857511" y="4194826"/>
              <a:ext cx="0" cy="251266"/>
            </a:xfrm>
            <a:prstGeom prst="straightConnector1">
              <a:avLst/>
            </a:prstGeom>
            <a:ln>
              <a:solidFill>
                <a:srgbClr val="EEECE1"/>
              </a:solidFill>
              <a:headEnd type="arrow"/>
              <a:tailEnd type="none"/>
            </a:ln>
          </p:spPr>
          <p:style>
            <a:lnRef idx="2">
              <a:schemeClr val="accent1"/>
            </a:lnRef>
            <a:fillRef idx="0">
              <a:schemeClr val="accent1"/>
            </a:fillRef>
            <a:effectRef idx="1">
              <a:schemeClr val="accent1"/>
            </a:effectRef>
            <a:fontRef idx="minor">
              <a:schemeClr val="tx1"/>
            </a:fontRef>
          </p:style>
        </p:cxnSp>
        <p:pic>
          <p:nvPicPr>
            <p:cNvPr id="27" name="Picture 33"/>
            <p:cNvPicPr>
              <a:picLocks noChangeAspect="1" noChangeArrowheads="1"/>
            </p:cNvPicPr>
            <p:nvPr/>
          </p:nvPicPr>
          <p:blipFill rotWithShape="1">
            <a:blip r:embed="rId10">
              <a:extLst>
                <a:ext uri="{28A0092B-C50C-407E-A947-70E740481C1C}">
                  <a14:useLocalDpi xmlns:a14="http://schemas.microsoft.com/office/drawing/2010/main" val="0"/>
                </a:ext>
              </a:extLst>
            </a:blip>
            <a:srcRect l="21808" t="9932" r="22650" b="17139"/>
            <a:stretch/>
          </p:blipFill>
          <p:spPr bwMode="auto">
            <a:xfrm>
              <a:off x="3995936" y="3213313"/>
              <a:ext cx="1281164"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dirty="0" smtClean="0"/>
              <a:t>Nearby nuclear star clusters</a:t>
            </a:r>
            <a:endParaRPr lang="en-US" dirty="0"/>
          </a:p>
        </p:txBody>
      </p:sp>
      <p:sp>
        <p:nvSpPr>
          <p:cNvPr id="5" name="Rectangle 4"/>
          <p:cNvSpPr>
            <a:spLocks noChangeAspect="1"/>
          </p:cNvSpPr>
          <p:nvPr/>
        </p:nvSpPr>
        <p:spPr bwMode="auto">
          <a:xfrm>
            <a:off x="8276969" y="2220633"/>
            <a:ext cx="144023" cy="144023"/>
          </a:xfrm>
          <a:prstGeom prst="rect">
            <a:avLst/>
          </a:pr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a:ln>
                <a:noFill/>
              </a:ln>
              <a:solidFill>
                <a:schemeClr val="bg1"/>
              </a:solidFill>
              <a:effectLst/>
              <a:latin typeface="Frutiger 55 Roman" pitchFamily="34" charset="0"/>
            </a:endParaRPr>
          </a:p>
        </p:txBody>
      </p:sp>
      <p:grpSp>
        <p:nvGrpSpPr>
          <p:cNvPr id="33" name="Group 32"/>
          <p:cNvGrpSpPr/>
          <p:nvPr/>
        </p:nvGrpSpPr>
        <p:grpSpPr>
          <a:xfrm>
            <a:off x="3972723" y="1547500"/>
            <a:ext cx="1259150" cy="1343195"/>
            <a:chOff x="3972723" y="1547500"/>
            <a:chExt cx="1259150" cy="1343195"/>
          </a:xfrm>
        </p:grpSpPr>
        <p:pic>
          <p:nvPicPr>
            <p:cNvPr id="21" name="Picture 20" descr="spitzer.jpg"/>
            <p:cNvPicPr>
              <a:picLocks/>
            </p:cNvPicPr>
            <p:nvPr/>
          </p:nvPicPr>
          <p:blipFill>
            <a:blip r:embed="rId11">
              <a:extLst>
                <a:ext uri="{BEBA8EAE-BF5A-486C-A8C5-ECC9F3942E4B}">
                  <a14:imgProps xmlns:a14="http://schemas.microsoft.com/office/drawing/2010/main">
                    <a14:imgLayer r:embed="rId12">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3972723" y="1631544"/>
              <a:ext cx="1259150" cy="1259151"/>
            </a:xfrm>
            <a:prstGeom prst="rect">
              <a:avLst/>
            </a:prstGeom>
          </p:spPr>
        </p:pic>
        <p:sp>
          <p:nvSpPr>
            <p:cNvPr id="28" name="TextBox 27"/>
            <p:cNvSpPr txBox="1"/>
            <p:nvPr/>
          </p:nvSpPr>
          <p:spPr>
            <a:xfrm>
              <a:off x="4218393" y="1547500"/>
              <a:ext cx="766365" cy="369332"/>
            </a:xfrm>
            <a:prstGeom prst="rect">
              <a:avLst/>
            </a:prstGeom>
            <a:noFill/>
          </p:spPr>
          <p:txBody>
            <a:bodyPr wrap="none" rtlCol="0">
              <a:spAutoFit/>
            </a:bodyPr>
            <a:lstStyle/>
            <a:p>
              <a:r>
                <a:rPr lang="en-US" sz="1800" dirty="0">
                  <a:solidFill>
                    <a:srgbClr val="EEECE1"/>
                  </a:solidFill>
                  <a:latin typeface="Helvetica Neue"/>
                  <a:cs typeface="Helvetica Neue"/>
                </a:rPr>
                <a:t>3</a:t>
              </a:r>
              <a:r>
                <a:rPr lang="en-US" sz="1800" dirty="0" smtClean="0">
                  <a:solidFill>
                    <a:srgbClr val="EEECE1"/>
                  </a:solidFill>
                  <a:latin typeface="Helvetica Neue"/>
                  <a:cs typeface="Helvetica Neue"/>
                </a:rPr>
                <a:t>5 pc</a:t>
              </a:r>
              <a:endParaRPr lang="en-US" sz="1800" dirty="0">
                <a:solidFill>
                  <a:srgbClr val="EEECE1"/>
                </a:solidFill>
                <a:latin typeface="Helvetica Neue"/>
                <a:cs typeface="Helvetica Neue"/>
              </a:endParaRPr>
            </a:p>
          </p:txBody>
        </p:sp>
        <p:cxnSp>
          <p:nvCxnSpPr>
            <p:cNvPr id="29" name="Straight Arrow Connector 28"/>
            <p:cNvCxnSpPr/>
            <p:nvPr/>
          </p:nvCxnSpPr>
          <p:spPr>
            <a:xfrm rot="5400000" flipV="1">
              <a:off x="5057673" y="1631152"/>
              <a:ext cx="0" cy="251266"/>
            </a:xfrm>
            <a:prstGeom prst="straightConnector1">
              <a:avLst/>
            </a:prstGeom>
            <a:ln>
              <a:solidFill>
                <a:srgbClr val="EEECE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5400000" flipV="1">
              <a:off x="4117635" y="1631152"/>
              <a:ext cx="0" cy="251266"/>
            </a:xfrm>
            <a:prstGeom prst="straightConnector1">
              <a:avLst/>
            </a:prstGeom>
            <a:ln>
              <a:solidFill>
                <a:srgbClr val="EEECE1"/>
              </a:solidFill>
              <a:headEnd type="arrow"/>
              <a:tailEnd type="none"/>
            </a:ln>
          </p:spPr>
          <p:style>
            <a:lnRef idx="2">
              <a:schemeClr val="accent1"/>
            </a:lnRef>
            <a:fillRef idx="0">
              <a:schemeClr val="accent1"/>
            </a:fillRef>
            <a:effectRef idx="1">
              <a:schemeClr val="accent1"/>
            </a:effectRef>
            <a:fontRef idx="minor">
              <a:schemeClr val="tx1"/>
            </a:fontRef>
          </p:style>
        </p:cxnSp>
      </p:grpSp>
      <p:sp>
        <p:nvSpPr>
          <p:cNvPr id="34" name="Rectangle 33"/>
          <p:cNvSpPr>
            <a:spLocks noChangeAspect="1"/>
          </p:cNvSpPr>
          <p:nvPr/>
        </p:nvSpPr>
        <p:spPr bwMode="auto">
          <a:xfrm>
            <a:off x="4442254" y="2119107"/>
            <a:ext cx="324000" cy="324000"/>
          </a:xfrm>
          <a:prstGeom prst="rect">
            <a:avLst/>
          </a:prstGeom>
          <a:noFill/>
          <a:ln w="19050" cap="flat" cmpd="sng" algn="ctr">
            <a:solidFill>
              <a:schemeClr val="accent3">
                <a:lumMod val="85000"/>
              </a:schemeClr>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a:ln>
                <a:noFill/>
              </a:ln>
              <a:solidFill>
                <a:schemeClr val="bg1"/>
              </a:solidFill>
              <a:effectLst/>
              <a:latin typeface="Frutiger 55 Roman" pitchFamily="34" charset="0"/>
            </a:endParaRPr>
          </a:p>
        </p:txBody>
      </p:sp>
    </p:spTree>
    <p:extLst>
      <p:ext uri="{BB962C8B-B14F-4D97-AF65-F5344CB8AC3E}">
        <p14:creationId xmlns:p14="http://schemas.microsoft.com/office/powerpoint/2010/main" val="29134949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8227" y="3068960"/>
            <a:ext cx="4199997" cy="3359998"/>
          </a:xfrm>
          <a:prstGeom prst="rect">
            <a:avLst/>
          </a:prstGeom>
        </p:spPr>
      </p:pic>
      <p:grpSp>
        <p:nvGrpSpPr>
          <p:cNvPr id="12" name="Group 11"/>
          <p:cNvGrpSpPr/>
          <p:nvPr/>
        </p:nvGrpSpPr>
        <p:grpSpPr>
          <a:xfrm>
            <a:off x="251267" y="1628800"/>
            <a:ext cx="8720518" cy="1261895"/>
            <a:chOff x="288749" y="3211418"/>
            <a:chExt cx="8720518" cy="1261895"/>
          </a:xfrm>
        </p:grpSpPr>
        <p:pic>
          <p:nvPicPr>
            <p:cNvPr id="17" name="Picture 16" descr="ngc7793.png"/>
            <p:cNvPicPr>
              <a:picLocks noChangeAspect="1"/>
            </p:cNvPicPr>
            <p:nvPr/>
          </p:nvPicPr>
          <p:blipFill rotWithShape="1">
            <a:blip r:embed="rId3">
              <a:extLst>
                <a:ext uri="{28A0092B-C50C-407E-A947-70E740481C1C}">
                  <a14:useLocalDpi xmlns:a14="http://schemas.microsoft.com/office/drawing/2010/main" val="0"/>
                </a:ext>
              </a:extLst>
            </a:blip>
            <a:srcRect l="16031" t="25544" r="20088" b="10574"/>
            <a:stretch/>
          </p:blipFill>
          <p:spPr>
            <a:xfrm rot="5400000">
              <a:off x="5275676" y="3211617"/>
              <a:ext cx="1260327" cy="1260327"/>
            </a:xfrm>
            <a:prstGeom prst="rect">
              <a:avLst/>
            </a:prstGeom>
          </p:spPr>
        </p:pic>
        <p:pic>
          <p:nvPicPr>
            <p:cNvPr id="18" name="Picture 17" descr="ngc2976.png"/>
            <p:cNvPicPr>
              <a:picLocks noChangeAspect="1"/>
            </p:cNvPicPr>
            <p:nvPr/>
          </p:nvPicPr>
          <p:blipFill rotWithShape="1">
            <a:blip r:embed="rId4">
              <a:extLst>
                <a:ext uri="{28A0092B-C50C-407E-A947-70E740481C1C}">
                  <a14:useLocalDpi xmlns:a14="http://schemas.microsoft.com/office/drawing/2010/main" val="0"/>
                </a:ext>
              </a:extLst>
            </a:blip>
            <a:srcRect l="12310" t="18802" r="14764" b="10532"/>
            <a:stretch/>
          </p:blipFill>
          <p:spPr>
            <a:xfrm rot="16200000">
              <a:off x="7768479" y="3231484"/>
              <a:ext cx="1260326" cy="1221246"/>
            </a:xfrm>
            <a:prstGeom prst="rect">
              <a:avLst/>
            </a:prstGeom>
          </p:spPr>
        </p:pic>
        <p:pic>
          <p:nvPicPr>
            <p:cNvPr id="19" name="Picture 18" descr="ic342.png"/>
            <p:cNvPicPr>
              <a:picLocks noChangeAspect="1"/>
            </p:cNvPicPr>
            <p:nvPr/>
          </p:nvPicPr>
          <p:blipFill rotWithShape="1">
            <a:blip r:embed="rId5">
              <a:extLst>
                <a:ext uri="{28A0092B-C50C-407E-A947-70E740481C1C}">
                  <a14:useLocalDpi xmlns:a14="http://schemas.microsoft.com/office/drawing/2010/main" val="0"/>
                </a:ext>
              </a:extLst>
            </a:blip>
            <a:srcRect l="11327" t="10220" r="10521" b="11627"/>
            <a:stretch/>
          </p:blipFill>
          <p:spPr>
            <a:xfrm>
              <a:off x="288749" y="3212986"/>
              <a:ext cx="1260327" cy="1260327"/>
            </a:xfrm>
            <a:prstGeom prst="rect">
              <a:avLst/>
            </a:prstGeom>
          </p:spPr>
        </p:pic>
        <p:pic>
          <p:nvPicPr>
            <p:cNvPr id="20" name="Picture 19" descr="n3621_BVI.png"/>
            <p:cNvPicPr>
              <a:picLocks noChangeAspect="1"/>
            </p:cNvPicPr>
            <p:nvPr/>
          </p:nvPicPr>
          <p:blipFill rotWithShape="1">
            <a:blip r:embed="rId6">
              <a:extLst>
                <a:ext uri="{28A0092B-C50C-407E-A947-70E740481C1C}">
                  <a14:useLocalDpi xmlns:a14="http://schemas.microsoft.com/office/drawing/2010/main" val="0"/>
                </a:ext>
              </a:extLst>
            </a:blip>
            <a:srcRect l="32385" t="33164" r="24179" b="19826"/>
            <a:stretch/>
          </p:blipFill>
          <p:spPr>
            <a:xfrm rot="16200000">
              <a:off x="2769154" y="3212979"/>
              <a:ext cx="1260332" cy="1260327"/>
            </a:xfrm>
            <a:prstGeom prst="rect">
              <a:avLst/>
            </a:prstGeom>
          </p:spPr>
        </p:pic>
        <p:pic>
          <p:nvPicPr>
            <p:cNvPr id="22" name="Picture 21" descr="ngc2403.png"/>
            <p:cNvPicPr>
              <a:picLocks noChangeAspect="1"/>
            </p:cNvPicPr>
            <p:nvPr/>
          </p:nvPicPr>
          <p:blipFill rotWithShape="1">
            <a:blip r:embed="rId7">
              <a:extLst>
                <a:ext uri="{28A0092B-C50C-407E-A947-70E740481C1C}">
                  <a14:useLocalDpi xmlns:a14="http://schemas.microsoft.com/office/drawing/2010/main" val="0"/>
                </a:ext>
              </a:extLst>
            </a:blip>
            <a:srcRect l="17394" t="11301" r="11485" b="17013"/>
            <a:stretch/>
          </p:blipFill>
          <p:spPr>
            <a:xfrm rot="16200000">
              <a:off x="1547597" y="3206418"/>
              <a:ext cx="1260000" cy="1270000"/>
            </a:xfrm>
            <a:prstGeom prst="rect">
              <a:avLst/>
            </a:prstGeom>
          </p:spPr>
        </p:pic>
        <p:pic>
          <p:nvPicPr>
            <p:cNvPr id="23" name="Picture 22" descr="ngc247.png"/>
            <p:cNvPicPr>
              <a:picLocks noChangeAspect="1"/>
            </p:cNvPicPr>
            <p:nvPr/>
          </p:nvPicPr>
          <p:blipFill rotWithShape="1">
            <a:blip r:embed="rId8">
              <a:extLst>
                <a:ext uri="{28A0092B-C50C-407E-A947-70E740481C1C}">
                  <a14:useLocalDpi xmlns:a14="http://schemas.microsoft.com/office/drawing/2010/main" val="0"/>
                </a:ext>
              </a:extLst>
            </a:blip>
            <a:srcRect l="11565" t="8969" r="20138" b="22732"/>
            <a:stretch/>
          </p:blipFill>
          <p:spPr>
            <a:xfrm>
              <a:off x="6531309" y="3212270"/>
              <a:ext cx="1260000" cy="1260000"/>
            </a:xfrm>
            <a:prstGeom prst="rect">
              <a:avLst/>
            </a:prstGeom>
          </p:spPr>
        </p:pic>
        <p:sp>
          <p:nvSpPr>
            <p:cNvPr id="24" name="TextBox 23"/>
            <p:cNvSpPr txBox="1"/>
            <p:nvPr/>
          </p:nvSpPr>
          <p:spPr>
            <a:xfrm rot="16200000">
              <a:off x="8377247" y="3638435"/>
              <a:ext cx="894707" cy="369332"/>
            </a:xfrm>
            <a:prstGeom prst="rect">
              <a:avLst/>
            </a:prstGeom>
            <a:noFill/>
          </p:spPr>
          <p:txBody>
            <a:bodyPr wrap="none" rtlCol="0">
              <a:spAutoFit/>
            </a:bodyPr>
            <a:lstStyle/>
            <a:p>
              <a:r>
                <a:rPr lang="en-US" sz="1800" dirty="0" smtClean="0">
                  <a:solidFill>
                    <a:srgbClr val="EEECE1"/>
                  </a:solidFill>
                  <a:latin typeface="Helvetica Neue"/>
                  <a:cs typeface="Helvetica Neue"/>
                </a:rPr>
                <a:t>250 pc</a:t>
              </a:r>
              <a:endParaRPr lang="en-US" sz="1800" dirty="0">
                <a:solidFill>
                  <a:srgbClr val="EEECE1"/>
                </a:solidFill>
                <a:latin typeface="Helvetica Neue"/>
                <a:cs typeface="Helvetica Neue"/>
              </a:endParaRPr>
            </a:p>
          </p:txBody>
        </p:sp>
        <p:cxnSp>
          <p:nvCxnSpPr>
            <p:cNvPr id="25" name="Straight Arrow Connector 24"/>
            <p:cNvCxnSpPr/>
            <p:nvPr/>
          </p:nvCxnSpPr>
          <p:spPr>
            <a:xfrm flipV="1">
              <a:off x="8854137" y="3212986"/>
              <a:ext cx="0" cy="251266"/>
            </a:xfrm>
            <a:prstGeom prst="straightConnector1">
              <a:avLst/>
            </a:prstGeom>
            <a:ln>
              <a:solidFill>
                <a:srgbClr val="EEECE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8857511" y="4194826"/>
              <a:ext cx="0" cy="251266"/>
            </a:xfrm>
            <a:prstGeom prst="straightConnector1">
              <a:avLst/>
            </a:prstGeom>
            <a:ln>
              <a:solidFill>
                <a:srgbClr val="EEECE1"/>
              </a:solidFill>
              <a:headEnd type="arrow"/>
              <a:tailEnd type="none"/>
            </a:ln>
          </p:spPr>
          <p:style>
            <a:lnRef idx="2">
              <a:schemeClr val="accent1"/>
            </a:lnRef>
            <a:fillRef idx="0">
              <a:schemeClr val="accent1"/>
            </a:fillRef>
            <a:effectRef idx="1">
              <a:schemeClr val="accent1"/>
            </a:effectRef>
            <a:fontRef idx="minor">
              <a:schemeClr val="tx1"/>
            </a:fontRef>
          </p:style>
        </p:cxnSp>
        <p:pic>
          <p:nvPicPr>
            <p:cNvPr id="27" name="Picture 33"/>
            <p:cNvPicPr>
              <a:picLocks noChangeAspect="1" noChangeArrowheads="1"/>
            </p:cNvPicPr>
            <p:nvPr/>
          </p:nvPicPr>
          <p:blipFill rotWithShape="1">
            <a:blip r:embed="rId9">
              <a:extLst>
                <a:ext uri="{28A0092B-C50C-407E-A947-70E740481C1C}">
                  <a14:useLocalDpi xmlns:a14="http://schemas.microsoft.com/office/drawing/2010/main" val="0"/>
                </a:ext>
              </a:extLst>
            </a:blip>
            <a:srcRect l="21808" t="9932" r="22650" b="17139"/>
            <a:stretch/>
          </p:blipFill>
          <p:spPr bwMode="auto">
            <a:xfrm>
              <a:off x="3995936" y="3213313"/>
              <a:ext cx="1281164"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dirty="0" smtClean="0"/>
              <a:t>Nearby nuclear star clusters</a:t>
            </a:r>
            <a:endParaRPr lang="en-US" dirty="0"/>
          </a:p>
        </p:txBody>
      </p:sp>
      <p:sp>
        <p:nvSpPr>
          <p:cNvPr id="5" name="Rectangle 4"/>
          <p:cNvSpPr>
            <a:spLocks noChangeAspect="1"/>
          </p:cNvSpPr>
          <p:nvPr/>
        </p:nvSpPr>
        <p:spPr bwMode="auto">
          <a:xfrm>
            <a:off x="8276969" y="2220633"/>
            <a:ext cx="144023" cy="144023"/>
          </a:xfrm>
          <a:prstGeom prst="rect">
            <a:avLst/>
          </a:pr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a:ln>
                <a:noFill/>
              </a:ln>
              <a:solidFill>
                <a:schemeClr val="bg1"/>
              </a:solidFill>
              <a:effectLst/>
              <a:latin typeface="Frutiger 55 Roman" pitchFamily="34" charset="0"/>
            </a:endParaRPr>
          </a:p>
        </p:txBody>
      </p:sp>
      <p:grpSp>
        <p:nvGrpSpPr>
          <p:cNvPr id="33" name="Group 32"/>
          <p:cNvGrpSpPr/>
          <p:nvPr/>
        </p:nvGrpSpPr>
        <p:grpSpPr>
          <a:xfrm>
            <a:off x="3972723" y="1547500"/>
            <a:ext cx="1259150" cy="1343195"/>
            <a:chOff x="3972723" y="1547500"/>
            <a:chExt cx="1259150" cy="1343195"/>
          </a:xfrm>
        </p:grpSpPr>
        <p:pic>
          <p:nvPicPr>
            <p:cNvPr id="21" name="Picture 20" descr="spitzer.jpg"/>
            <p:cNvPicPr>
              <a:picLocks/>
            </p:cNvPicPr>
            <p:nvPr/>
          </p:nvPicPr>
          <p:blipFill>
            <a:blip r:embed="rId10">
              <a:extLst>
                <a:ext uri="{BEBA8EAE-BF5A-486C-A8C5-ECC9F3942E4B}">
                  <a14:imgProps xmlns:a14="http://schemas.microsoft.com/office/drawing/2010/main">
                    <a14:imgLayer r:embed="rId11">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3972723" y="1631544"/>
              <a:ext cx="1259150" cy="1259151"/>
            </a:xfrm>
            <a:prstGeom prst="rect">
              <a:avLst/>
            </a:prstGeom>
          </p:spPr>
        </p:pic>
        <p:sp>
          <p:nvSpPr>
            <p:cNvPr id="28" name="TextBox 27"/>
            <p:cNvSpPr txBox="1"/>
            <p:nvPr/>
          </p:nvSpPr>
          <p:spPr>
            <a:xfrm>
              <a:off x="4218393" y="1547500"/>
              <a:ext cx="766365" cy="369332"/>
            </a:xfrm>
            <a:prstGeom prst="rect">
              <a:avLst/>
            </a:prstGeom>
            <a:noFill/>
          </p:spPr>
          <p:txBody>
            <a:bodyPr wrap="none" rtlCol="0">
              <a:spAutoFit/>
            </a:bodyPr>
            <a:lstStyle/>
            <a:p>
              <a:r>
                <a:rPr lang="en-US" sz="1800" dirty="0">
                  <a:solidFill>
                    <a:srgbClr val="EEECE1"/>
                  </a:solidFill>
                  <a:latin typeface="Helvetica Neue"/>
                  <a:cs typeface="Helvetica Neue"/>
                </a:rPr>
                <a:t>3</a:t>
              </a:r>
              <a:r>
                <a:rPr lang="en-US" sz="1800" dirty="0" smtClean="0">
                  <a:solidFill>
                    <a:srgbClr val="EEECE1"/>
                  </a:solidFill>
                  <a:latin typeface="Helvetica Neue"/>
                  <a:cs typeface="Helvetica Neue"/>
                </a:rPr>
                <a:t>5 pc</a:t>
              </a:r>
              <a:endParaRPr lang="en-US" sz="1800" dirty="0">
                <a:solidFill>
                  <a:srgbClr val="EEECE1"/>
                </a:solidFill>
                <a:latin typeface="Helvetica Neue"/>
                <a:cs typeface="Helvetica Neue"/>
              </a:endParaRPr>
            </a:p>
          </p:txBody>
        </p:sp>
        <p:cxnSp>
          <p:nvCxnSpPr>
            <p:cNvPr id="29" name="Straight Arrow Connector 28"/>
            <p:cNvCxnSpPr/>
            <p:nvPr/>
          </p:nvCxnSpPr>
          <p:spPr>
            <a:xfrm rot="5400000" flipV="1">
              <a:off x="5057673" y="1631152"/>
              <a:ext cx="0" cy="251266"/>
            </a:xfrm>
            <a:prstGeom prst="straightConnector1">
              <a:avLst/>
            </a:prstGeom>
            <a:ln>
              <a:solidFill>
                <a:srgbClr val="EEECE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5400000" flipV="1">
              <a:off x="4117635" y="1631152"/>
              <a:ext cx="0" cy="251266"/>
            </a:xfrm>
            <a:prstGeom prst="straightConnector1">
              <a:avLst/>
            </a:prstGeom>
            <a:ln>
              <a:solidFill>
                <a:srgbClr val="EEECE1"/>
              </a:solidFill>
              <a:headEnd type="arrow"/>
              <a:tailEnd type="none"/>
            </a:ln>
          </p:spPr>
          <p:style>
            <a:lnRef idx="2">
              <a:schemeClr val="accent1"/>
            </a:lnRef>
            <a:fillRef idx="0">
              <a:schemeClr val="accent1"/>
            </a:fillRef>
            <a:effectRef idx="1">
              <a:schemeClr val="accent1"/>
            </a:effectRef>
            <a:fontRef idx="minor">
              <a:schemeClr val="tx1"/>
            </a:fontRef>
          </p:style>
        </p:cxnSp>
      </p:grpSp>
      <p:sp>
        <p:nvSpPr>
          <p:cNvPr id="34" name="Rectangle 33"/>
          <p:cNvSpPr>
            <a:spLocks noChangeAspect="1"/>
          </p:cNvSpPr>
          <p:nvPr/>
        </p:nvSpPr>
        <p:spPr bwMode="auto">
          <a:xfrm>
            <a:off x="4442254" y="2119107"/>
            <a:ext cx="324000" cy="324000"/>
          </a:xfrm>
          <a:prstGeom prst="rect">
            <a:avLst/>
          </a:prstGeom>
          <a:noFill/>
          <a:ln w="19050" cap="flat" cmpd="sng" algn="ctr">
            <a:solidFill>
              <a:schemeClr val="accent3">
                <a:lumMod val="85000"/>
              </a:schemeClr>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a:ln>
                <a:noFill/>
              </a:ln>
              <a:solidFill>
                <a:schemeClr val="bg1"/>
              </a:solidFill>
              <a:effectLst/>
              <a:latin typeface="Frutiger 55 Roman" pitchFamily="34" charset="0"/>
            </a:endParaRPr>
          </a:p>
        </p:txBody>
      </p:sp>
      <p:pic>
        <p:nvPicPr>
          <p:cNvPr id="9" name="Picture 8" descr="Fig2.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83240" y="1340768"/>
            <a:ext cx="6297265" cy="5233700"/>
          </a:xfrm>
          <a:prstGeom prst="rect">
            <a:avLst/>
          </a:prstGeom>
        </p:spPr>
      </p:pic>
    </p:spTree>
    <p:extLst>
      <p:ext uri="{BB962C8B-B14F-4D97-AF65-F5344CB8AC3E}">
        <p14:creationId xmlns:p14="http://schemas.microsoft.com/office/powerpoint/2010/main" val="64174191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Questions</a:t>
            </a:r>
            <a:endParaRPr lang="en-US" dirty="0"/>
          </a:p>
        </p:txBody>
      </p:sp>
      <p:sp>
        <p:nvSpPr>
          <p:cNvPr id="4" name="Content Placeholder 2"/>
          <p:cNvSpPr>
            <a:spLocks noGrp="1"/>
          </p:cNvSpPr>
          <p:nvPr>
            <p:ph idx="1"/>
          </p:nvPr>
        </p:nvSpPr>
        <p:spPr>
          <a:xfrm>
            <a:off x="936104" y="1484784"/>
            <a:ext cx="8172400" cy="4968552"/>
          </a:xfrm>
        </p:spPr>
        <p:txBody>
          <a:bodyPr/>
          <a:lstStyle/>
          <a:p>
            <a:pPr marL="0" indent="0">
              <a:buClr>
                <a:schemeClr val="accent6"/>
              </a:buClr>
              <a:buNone/>
            </a:pPr>
            <a:r>
              <a:rPr lang="en-US" dirty="0" smtClean="0">
                <a:latin typeface="Helvetica Neue Medium"/>
                <a:cs typeface="Helvetica Neue Medium"/>
              </a:rPr>
              <a:t>    Build</a:t>
            </a:r>
            <a:r>
              <a:rPr lang="en-US" dirty="0">
                <a:latin typeface="Helvetica Neue Medium"/>
                <a:cs typeface="Helvetica Neue Medium"/>
              </a:rPr>
              <a:t>-up of galaxy nuclei</a:t>
            </a:r>
          </a:p>
          <a:p>
            <a:pPr marL="620713" lvl="2" indent="-352425">
              <a:buClr>
                <a:schemeClr val="accent2"/>
              </a:buClr>
              <a:buFont typeface="Arial"/>
              <a:buChar char="•"/>
            </a:pPr>
            <a:r>
              <a:rPr lang="en-US" dirty="0"/>
              <a:t>The stellar light from nuclear clusters tells us how and  when mass got accreted into the </a:t>
            </a:r>
            <a:r>
              <a:rPr lang="en-US" dirty="0" err="1"/>
              <a:t>centres</a:t>
            </a:r>
            <a:r>
              <a:rPr lang="en-US" dirty="0"/>
              <a:t> of galaxies.</a:t>
            </a:r>
          </a:p>
          <a:p>
            <a:pPr marL="800100" lvl="2" indent="0">
              <a:buClr>
                <a:schemeClr val="accent2"/>
              </a:buClr>
              <a:buNone/>
            </a:pPr>
            <a:endParaRPr lang="en-US" sz="1000" dirty="0"/>
          </a:p>
          <a:p>
            <a:pPr marL="620713" lvl="2" indent="-352425">
              <a:buClr>
                <a:schemeClr val="accent2"/>
              </a:buClr>
              <a:buFont typeface="Arial"/>
              <a:buChar char="•"/>
            </a:pPr>
            <a:r>
              <a:rPr lang="en-US" dirty="0"/>
              <a:t>Why do some galaxies </a:t>
            </a:r>
            <a:r>
              <a:rPr lang="en-US" i="1" dirty="0"/>
              <a:t>not</a:t>
            </a:r>
            <a:r>
              <a:rPr lang="en-US" dirty="0"/>
              <a:t> have nuclear clusters</a:t>
            </a:r>
            <a:r>
              <a:rPr lang="en-US" dirty="0" smtClean="0"/>
              <a:t>?</a:t>
            </a:r>
          </a:p>
          <a:p>
            <a:pPr marL="800100" lvl="2" indent="0">
              <a:buClr>
                <a:schemeClr val="accent2"/>
              </a:buClr>
              <a:buNone/>
            </a:pPr>
            <a:endParaRPr lang="en-US" dirty="0">
              <a:latin typeface="Helvetica Neue Light"/>
              <a:cs typeface="Helvetica Neue Light"/>
            </a:endParaRPr>
          </a:p>
          <a:p>
            <a:pPr marL="0" indent="0">
              <a:buClr>
                <a:schemeClr val="accent6"/>
              </a:buClr>
              <a:buNone/>
            </a:pPr>
            <a:r>
              <a:rPr lang="en-US" dirty="0" smtClean="0">
                <a:latin typeface="Helvetica Neue Medium"/>
                <a:cs typeface="Helvetica Neue Medium"/>
              </a:rPr>
              <a:t>    Formation </a:t>
            </a:r>
            <a:r>
              <a:rPr lang="en-US" dirty="0">
                <a:latin typeface="Helvetica Neue Medium"/>
                <a:cs typeface="Helvetica Neue Medium"/>
              </a:rPr>
              <a:t>of supermassive black holes</a:t>
            </a:r>
          </a:p>
          <a:p>
            <a:pPr marL="620713" lvl="2" indent="-268288">
              <a:buClr>
                <a:schemeClr val="accent2"/>
              </a:buClr>
              <a:buFont typeface="Arial"/>
              <a:buChar char="•"/>
            </a:pPr>
            <a:r>
              <a:rPr lang="en-US" dirty="0" smtClean="0"/>
              <a:t>The occupation fraction of black holes in low mass galaxies is a key observable to discriminate between black hole formation models.</a:t>
            </a:r>
          </a:p>
          <a:p>
            <a:pPr marL="620713" lvl="2" indent="-268288">
              <a:buClr>
                <a:schemeClr val="accent2"/>
              </a:buClr>
              <a:buFont typeface="Arial"/>
              <a:buChar char="•"/>
            </a:pPr>
            <a:endParaRPr lang="en-US" dirty="0"/>
          </a:p>
        </p:txBody>
      </p:sp>
    </p:spTree>
    <p:extLst>
      <p:ext uri="{BB962C8B-B14F-4D97-AF65-F5344CB8AC3E}">
        <p14:creationId xmlns:p14="http://schemas.microsoft.com/office/powerpoint/2010/main" val="24131194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21897" r="-2"/>
          <a:stretch/>
        </p:blipFill>
        <p:spPr bwMode="auto">
          <a:xfrm>
            <a:off x="7164288" y="4933674"/>
            <a:ext cx="1872206" cy="148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Title 1"/>
          <p:cNvSpPr>
            <a:spLocks noGrp="1"/>
          </p:cNvSpPr>
          <p:nvPr>
            <p:ph type="title"/>
          </p:nvPr>
        </p:nvSpPr>
        <p:spPr>
          <a:xfrm>
            <a:off x="1173163" y="116632"/>
            <a:ext cx="7772400" cy="1143000"/>
          </a:xfrm>
        </p:spPr>
        <p:txBody>
          <a:bodyPr/>
          <a:lstStyle/>
          <a:p>
            <a:r>
              <a:rPr lang="en-US" dirty="0" smtClean="0">
                <a:latin typeface="Verdana" charset="0"/>
                <a:ea typeface="ＭＳ Ｐゴシック" charset="0"/>
                <a:cs typeface="ＭＳ Ｐゴシック" charset="0"/>
              </a:rPr>
              <a:t>Nuclear Star Clusters</a:t>
            </a:r>
            <a:endParaRPr lang="en-US" dirty="0">
              <a:latin typeface="Verdana" charset="0"/>
              <a:ea typeface="ＭＳ Ｐゴシック" charset="0"/>
              <a:cs typeface="ＭＳ Ｐゴシック" charset="0"/>
            </a:endParaRPr>
          </a:p>
        </p:txBody>
      </p:sp>
      <p:sp>
        <p:nvSpPr>
          <p:cNvPr id="43011" name="Content Placeholder 2"/>
          <p:cNvSpPr>
            <a:spLocks noGrp="1"/>
          </p:cNvSpPr>
          <p:nvPr>
            <p:ph idx="1"/>
          </p:nvPr>
        </p:nvSpPr>
        <p:spPr>
          <a:xfrm>
            <a:off x="2483767" y="1237456"/>
            <a:ext cx="4859253" cy="5503912"/>
          </a:xfrm>
        </p:spPr>
        <p:txBody>
          <a:bodyPr>
            <a:normAutofit fontScale="92500" lnSpcReduction="10000"/>
          </a:bodyPr>
          <a:lstStyle/>
          <a:p>
            <a:pPr marL="0" indent="0">
              <a:buNone/>
            </a:pPr>
            <a:r>
              <a:rPr lang="en-US" sz="2600" dirty="0" smtClean="0">
                <a:solidFill>
                  <a:schemeClr val="tx1">
                    <a:lumMod val="50000"/>
                    <a:lumOff val="50000"/>
                  </a:schemeClr>
                </a:solidFill>
                <a:ea typeface="ＭＳ Ｐゴシック" charset="0"/>
              </a:rPr>
              <a:t>are common:	                 	    &gt;65% nucleation fraction</a:t>
            </a:r>
          </a:p>
          <a:p>
            <a:pPr marL="0" indent="0">
              <a:buNone/>
            </a:pPr>
            <a:endParaRPr lang="en-US" sz="800" dirty="0" smtClean="0">
              <a:solidFill>
                <a:schemeClr val="tx1">
                  <a:lumMod val="50000"/>
                  <a:lumOff val="50000"/>
                </a:schemeClr>
              </a:solidFill>
              <a:ea typeface="ＭＳ Ｐゴシック" charset="0"/>
            </a:endParaRPr>
          </a:p>
          <a:p>
            <a:pPr marL="0" indent="0">
              <a:buNone/>
            </a:pPr>
            <a:endParaRPr lang="en-US" sz="800" dirty="0" smtClean="0">
              <a:solidFill>
                <a:schemeClr val="tx1">
                  <a:lumMod val="50000"/>
                  <a:lumOff val="50000"/>
                </a:schemeClr>
              </a:solidFill>
              <a:ea typeface="ＭＳ Ｐゴシック" charset="0"/>
            </a:endParaRPr>
          </a:p>
          <a:p>
            <a:pPr marL="0" indent="0" algn="r">
              <a:buNone/>
            </a:pPr>
            <a:r>
              <a:rPr lang="en-US" sz="2600" dirty="0">
                <a:ea typeface="ＭＳ Ｐゴシック" charset="0"/>
              </a:rPr>
              <a:t>s</a:t>
            </a:r>
            <a:r>
              <a:rPr lang="en-US" sz="2600" dirty="0" smtClean="0">
                <a:ea typeface="ＭＳ Ｐゴシック" charset="0"/>
              </a:rPr>
              <a:t>it at the center                                 of the potential well</a:t>
            </a:r>
          </a:p>
          <a:p>
            <a:pPr marL="0" indent="0" algn="r">
              <a:buNone/>
            </a:pPr>
            <a:endParaRPr lang="en-US" sz="800" dirty="0" smtClean="0">
              <a:solidFill>
                <a:srgbClr val="FF8B2A"/>
              </a:solidFill>
              <a:ea typeface="ＭＳ Ｐゴシック" charset="0"/>
            </a:endParaRPr>
          </a:p>
          <a:p>
            <a:pPr marL="0" indent="0" algn="r">
              <a:buNone/>
            </a:pPr>
            <a:endParaRPr lang="en-US" sz="800" dirty="0" smtClean="0">
              <a:solidFill>
                <a:srgbClr val="FF8B2A"/>
              </a:solidFill>
              <a:ea typeface="ＭＳ Ｐゴシック" charset="0"/>
            </a:endParaRPr>
          </a:p>
          <a:p>
            <a:pPr marL="0" indent="0">
              <a:buNone/>
            </a:pPr>
            <a:r>
              <a:rPr lang="en-US" sz="2600" dirty="0">
                <a:solidFill>
                  <a:srgbClr val="7F7F7F"/>
                </a:solidFill>
                <a:ea typeface="ＭＳ Ｐゴシック" charset="0"/>
              </a:rPr>
              <a:t>have the highest stellar densities in the universe</a:t>
            </a:r>
          </a:p>
          <a:p>
            <a:pPr marL="0" indent="0">
              <a:buNone/>
            </a:pPr>
            <a:endParaRPr lang="en-US" sz="800" dirty="0" smtClean="0">
              <a:solidFill>
                <a:srgbClr val="7F7F7F"/>
              </a:solidFill>
              <a:ea typeface="ＭＳ Ｐゴシック" charset="0"/>
            </a:endParaRPr>
          </a:p>
          <a:p>
            <a:pPr marL="0" indent="0">
              <a:buNone/>
            </a:pPr>
            <a:endParaRPr lang="en-US" sz="800" dirty="0" smtClean="0">
              <a:solidFill>
                <a:srgbClr val="7F7F7F"/>
              </a:solidFill>
              <a:ea typeface="ＭＳ Ｐゴシック" charset="0"/>
            </a:endParaRPr>
          </a:p>
          <a:p>
            <a:pPr marL="0" indent="0" algn="r">
              <a:buNone/>
            </a:pPr>
            <a:r>
              <a:rPr lang="en-US" sz="2600" dirty="0">
                <a:ea typeface="ＭＳ Ｐゴシック" charset="0"/>
              </a:rPr>
              <a:t>co-exist with black holes</a:t>
            </a:r>
          </a:p>
          <a:p>
            <a:pPr marL="0" indent="0">
              <a:buNone/>
            </a:pPr>
            <a:endParaRPr lang="en-US" sz="900" dirty="0">
              <a:ea typeface="ＭＳ Ｐゴシック" charset="0"/>
            </a:endParaRPr>
          </a:p>
          <a:p>
            <a:pPr marL="0" indent="0">
              <a:buNone/>
            </a:pPr>
            <a:endParaRPr lang="en-US" sz="800" dirty="0">
              <a:ea typeface="ＭＳ Ｐゴシック" charset="0"/>
            </a:endParaRPr>
          </a:p>
          <a:p>
            <a:pPr marL="0" indent="0">
              <a:buNone/>
            </a:pPr>
            <a:endParaRPr lang="en-US" sz="800" dirty="0" smtClean="0">
              <a:ea typeface="ＭＳ Ｐゴシック" charset="0"/>
            </a:endParaRPr>
          </a:p>
          <a:p>
            <a:pPr marL="0" indent="0">
              <a:buNone/>
            </a:pPr>
            <a:r>
              <a:rPr lang="en-US" sz="2600" dirty="0">
                <a:solidFill>
                  <a:srgbClr val="7F7F7F"/>
                </a:solidFill>
                <a:ea typeface="ＭＳ Ｐゴシック" charset="0"/>
              </a:rPr>
              <a:t>Milky Way NC </a:t>
            </a:r>
            <a:r>
              <a:rPr lang="en-US" sz="2600" dirty="0" smtClean="0">
                <a:solidFill>
                  <a:srgbClr val="7F7F7F"/>
                </a:solidFill>
                <a:ea typeface="ＭＳ Ｐゴシック" charset="0"/>
              </a:rPr>
              <a:t>serves </a:t>
            </a:r>
            <a:r>
              <a:rPr lang="en-US" sz="2600" dirty="0">
                <a:solidFill>
                  <a:srgbClr val="7F7F7F"/>
                </a:solidFill>
                <a:ea typeface="ＭＳ Ｐゴシック" charset="0"/>
              </a:rPr>
              <a:t>as </a:t>
            </a:r>
            <a:r>
              <a:rPr lang="en-US" sz="2600" dirty="0" smtClean="0">
                <a:solidFill>
                  <a:srgbClr val="7F7F7F"/>
                </a:solidFill>
                <a:ea typeface="ＭＳ Ｐゴシック" charset="0"/>
              </a:rPr>
              <a:t>                the perfect local reference</a:t>
            </a:r>
          </a:p>
          <a:p>
            <a:pPr marL="0" indent="0">
              <a:buNone/>
            </a:pPr>
            <a:endParaRPr lang="en-US" sz="800" dirty="0" smtClean="0">
              <a:solidFill>
                <a:srgbClr val="7F7F7F"/>
              </a:solidFill>
              <a:ea typeface="ＭＳ Ｐゴシック" charset="0"/>
              <a:sym typeface="Wingdings 2" charset="0"/>
            </a:endParaRPr>
          </a:p>
          <a:p>
            <a:pPr marL="0" indent="0">
              <a:buNone/>
            </a:pPr>
            <a:endParaRPr lang="en-US" sz="900" dirty="0">
              <a:solidFill>
                <a:srgbClr val="7F7F7F"/>
              </a:solidFill>
              <a:ea typeface="ＭＳ Ｐゴシック" charset="0"/>
              <a:sym typeface="Wingdings 2" charset="0"/>
            </a:endParaRPr>
          </a:p>
          <a:p>
            <a:pPr algn="r">
              <a:buNone/>
            </a:pPr>
            <a:r>
              <a:rPr lang="en-US" sz="2600" dirty="0">
                <a:ea typeface="ＭＳ Ｐゴシック" charset="0"/>
                <a:sym typeface="Wingdings 2" charset="0"/>
              </a:rPr>
              <a:t>more dynamical black hole mass </a:t>
            </a:r>
            <a:r>
              <a:rPr lang="en-US" sz="2600" dirty="0" smtClean="0">
                <a:ea typeface="ＭＳ Ｐゴシック" charset="0"/>
                <a:sym typeface="Wingdings 2" charset="0"/>
              </a:rPr>
              <a:t>constraints </a:t>
            </a:r>
            <a:r>
              <a:rPr lang="en-US" sz="2600" dirty="0">
                <a:ea typeface="ＭＳ Ｐゴシック" charset="0"/>
                <a:sym typeface="Wingdings 2" charset="0"/>
              </a:rPr>
              <a:t>to </a:t>
            </a:r>
            <a:r>
              <a:rPr lang="en-US" sz="2600" dirty="0" smtClean="0">
                <a:ea typeface="ＭＳ Ｐゴシック" charset="0"/>
                <a:sym typeface="Wingdings 2" charset="0"/>
              </a:rPr>
              <a:t>come</a:t>
            </a:r>
            <a:endParaRPr lang="en-US" sz="2600" dirty="0">
              <a:ea typeface="ＭＳ Ｐゴシック" charset="0"/>
            </a:endParaRPr>
          </a:p>
          <a:p>
            <a:endParaRPr lang="en-US" sz="2600" dirty="0">
              <a:ea typeface="ＭＳ Ｐゴシック" charset="0"/>
            </a:endParaRPr>
          </a:p>
          <a:p>
            <a:endParaRPr lang="en-US" sz="2400" dirty="0">
              <a:ea typeface="ＭＳ Ｐゴシック" charset="0"/>
            </a:endParaRPr>
          </a:p>
        </p:txBody>
      </p:sp>
      <p:pic>
        <p:nvPicPr>
          <p:cNvPr id="4" name="Picture 5" descr="mw_cent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73826" y="3140968"/>
            <a:ext cx="1584175" cy="15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NAME.pdf"/>
          <p:cNvPicPr>
            <a:picLocks noChangeAspect="1"/>
          </p:cNvPicPr>
          <p:nvPr/>
        </p:nvPicPr>
        <p:blipFill rotWithShape="1">
          <a:blip r:embed="rId4">
            <a:extLst>
              <a:ext uri="{28A0092B-C50C-407E-A947-70E740481C1C}">
                <a14:useLocalDpi xmlns:a14="http://schemas.microsoft.com/office/drawing/2010/main" val="0"/>
              </a:ext>
            </a:extLst>
          </a:blip>
          <a:srcRect l="-6433" t="9963" r="17469" b="-9963"/>
          <a:stretch/>
        </p:blipFill>
        <p:spPr>
          <a:xfrm>
            <a:off x="467544" y="980728"/>
            <a:ext cx="1944215" cy="1560989"/>
          </a:xfrm>
          <a:prstGeom prst="rect">
            <a:avLst/>
          </a:prstGeom>
        </p:spPr>
      </p:pic>
      <p:pic>
        <p:nvPicPr>
          <p:cNvPr id="10" name="Bild 10" descr="NGC3423_oplot_data_filled_with_model_contours.eps"/>
          <p:cNvPicPr>
            <a:picLocks noChangeAspect="1"/>
          </p:cNvPicPr>
          <p:nvPr/>
        </p:nvPicPr>
        <p:blipFill rotWithShape="1">
          <a:blip r:embed="rId5">
            <a:extLst>
              <a:ext uri="{28A0092B-C50C-407E-A947-70E740481C1C}">
                <a14:useLocalDpi xmlns:a14="http://schemas.microsoft.com/office/drawing/2010/main"/>
              </a:ext>
            </a:extLst>
          </a:blip>
          <a:srcRect l="11751" b="12016"/>
          <a:stretch/>
        </p:blipFill>
        <p:spPr>
          <a:xfrm>
            <a:off x="7343021" y="1304653"/>
            <a:ext cx="1693475" cy="1692299"/>
          </a:xfrm>
          <a:prstGeom prst="rect">
            <a:avLst/>
          </a:prstGeom>
        </p:spPr>
      </p:pic>
      <p:grpSp>
        <p:nvGrpSpPr>
          <p:cNvPr id="13" name="Group 12"/>
          <p:cNvGrpSpPr/>
          <p:nvPr/>
        </p:nvGrpSpPr>
        <p:grpSpPr>
          <a:xfrm>
            <a:off x="1065163" y="2708920"/>
            <a:ext cx="1346597" cy="1386569"/>
            <a:chOff x="1310629" y="1826407"/>
            <a:chExt cx="3540050" cy="3645132"/>
          </a:xfrm>
        </p:grpSpPr>
        <p:pic>
          <p:nvPicPr>
            <p:cNvPr id="14" name="Bild 1"/>
            <p:cNvPicPr>
              <a:picLocks noChangeAspect="1"/>
            </p:cNvPicPr>
            <p:nvPr/>
          </p:nvPicPr>
          <p:blipFill rotWithShape="1">
            <a:blip r:embed="rId6"/>
            <a:srcRect l="12618" t="4571" r="4432" b="9562"/>
            <a:stretch/>
          </p:blipFill>
          <p:spPr>
            <a:xfrm>
              <a:off x="1310629" y="1891396"/>
              <a:ext cx="3540050" cy="3580143"/>
            </a:xfrm>
            <a:prstGeom prst="rect">
              <a:avLst/>
            </a:prstGeom>
          </p:spPr>
        </p:pic>
        <p:sp>
          <p:nvSpPr>
            <p:cNvPr id="15" name="Oval 43"/>
            <p:cNvSpPr>
              <a:spLocks noChangeArrowheads="1"/>
            </p:cNvSpPr>
            <p:nvPr/>
          </p:nvSpPr>
          <p:spPr bwMode="auto">
            <a:xfrm rot="1800000">
              <a:off x="2026308" y="1826407"/>
              <a:ext cx="1219200" cy="1600200"/>
            </a:xfrm>
            <a:prstGeom prst="ellipse">
              <a:avLst/>
            </a:prstGeom>
            <a:noFill/>
            <a:ln w="38100">
              <a:solidFill>
                <a:srgbClr val="FF8B2A"/>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de-DE"/>
            </a:p>
          </p:txBody>
        </p:sp>
      </p:grpSp>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11107" t="10813" r="21424" b="12651"/>
          <a:stretch/>
        </p:blipFill>
        <p:spPr>
          <a:xfrm>
            <a:off x="790293" y="4725143"/>
            <a:ext cx="1693475" cy="1536818"/>
          </a:xfrm>
          <a:prstGeom prst="rect">
            <a:avLst/>
          </a:prstGeom>
        </p:spPr>
      </p:pic>
    </p:spTree>
    <p:extLst>
      <p:ext uri="{BB962C8B-B14F-4D97-AF65-F5344CB8AC3E}">
        <p14:creationId xmlns:p14="http://schemas.microsoft.com/office/powerpoint/2010/main" val="15135879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0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0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011">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011">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3011">
                                            <p:txEl>
                                              <p:pRg st="16" end="1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ngc300better.mov" descr="/Users/nneumaye/work/conferences/BadHonnef2010/ngc300better.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63600" y="2286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495800" y="6019800"/>
            <a:ext cx="4491038" cy="338138"/>
          </a:xfrm>
          <a:prstGeom prst="rect">
            <a:avLst/>
          </a:prstGeom>
          <a:noFill/>
        </p:spPr>
        <p:txBody>
          <a:bodyPr wrap="none">
            <a:spAutoFit/>
          </a:bodyPr>
          <a:lstStyle/>
          <a:p>
            <a:pPr>
              <a:defRPr/>
            </a:pPr>
            <a:r>
              <a:rPr lang="en-US" sz="1600" dirty="0">
                <a:solidFill>
                  <a:srgbClr val="FFFFFF"/>
                </a:solidFill>
                <a:latin typeface="+mn-lt"/>
                <a:ea typeface="+mn-ea"/>
                <a:cs typeface="+mn-cs"/>
              </a:rPr>
              <a:t>Credit: </a:t>
            </a:r>
            <a:r>
              <a:rPr lang="en-US" sz="1600" dirty="0">
                <a:latin typeface="Frutiger 55 Roman" pitchFamily="34" charset="0"/>
                <a:ea typeface="+mn-ea"/>
                <a:cs typeface="+mn-cs"/>
              </a:rPr>
              <a:t>NASA, Z. </a:t>
            </a:r>
            <a:r>
              <a:rPr lang="en-US" sz="1600" dirty="0" err="1">
                <a:latin typeface="Frutiger 55 Roman" pitchFamily="34" charset="0"/>
                <a:ea typeface="+mn-ea"/>
                <a:cs typeface="+mn-cs"/>
              </a:rPr>
              <a:t>Levay</a:t>
            </a:r>
            <a:r>
              <a:rPr lang="en-US" sz="1600" dirty="0">
                <a:latin typeface="Frutiger 55 Roman" pitchFamily="34" charset="0"/>
                <a:ea typeface="+mn-ea"/>
                <a:cs typeface="+mn-cs"/>
              </a:rPr>
              <a:t> and G. Bacon (STScI)</a:t>
            </a:r>
            <a:r>
              <a:rPr lang="en-US" sz="1600" dirty="0">
                <a:latin typeface="+mn-lt"/>
                <a:ea typeface="+mn-ea"/>
                <a:cs typeface="+mn-cs"/>
              </a:rPr>
              <a:t> </a:t>
            </a:r>
          </a:p>
        </p:txBody>
      </p:sp>
      <p:sp>
        <p:nvSpPr>
          <p:cNvPr id="5" name="TextBox 4"/>
          <p:cNvSpPr txBox="1"/>
          <p:nvPr/>
        </p:nvSpPr>
        <p:spPr>
          <a:xfrm>
            <a:off x="827584" y="6021288"/>
            <a:ext cx="1005507" cy="328597"/>
          </a:xfrm>
          <a:prstGeom prst="rect">
            <a:avLst/>
          </a:prstGeom>
          <a:noFill/>
        </p:spPr>
        <p:txBody>
          <a:bodyPr wrap="none">
            <a:spAutoFit/>
          </a:bodyPr>
          <a:lstStyle/>
          <a:p>
            <a:pPr>
              <a:defRPr/>
            </a:pPr>
            <a:r>
              <a:rPr lang="en-US" sz="1600" dirty="0">
                <a:solidFill>
                  <a:srgbClr val="FFFFFF"/>
                </a:solidFill>
                <a:latin typeface="Helvetica Neue"/>
                <a:ea typeface="+mn-ea"/>
                <a:cs typeface="Helvetica Neue"/>
              </a:rPr>
              <a:t>NGC 300</a:t>
            </a:r>
          </a:p>
        </p:txBody>
      </p:sp>
    </p:spTree>
    <p:extLst>
      <p:ext uri="{BB962C8B-B14F-4D97-AF65-F5344CB8AC3E}">
        <p14:creationId xmlns:p14="http://schemas.microsoft.com/office/powerpoint/2010/main" val="69602511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710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7106"/>
                                        </p:tgtEl>
                                      </p:cBhvr>
                                    </p:cmd>
                                  </p:childTnLst>
                                </p:cTn>
                              </p:par>
                            </p:childTnLst>
                          </p:cTn>
                        </p:par>
                      </p:childTnLst>
                    </p:cTn>
                  </p:par>
                </p:childTnLst>
              </p:cTn>
              <p:nextCondLst>
                <p:cond evt="onClick" delay="0">
                  <p:tgtEl>
                    <p:spTgt spid="47106"/>
                  </p:tgtEl>
                </p:cond>
              </p:nextCondLst>
            </p:seq>
            <p:video>
              <p:cMediaNode>
                <p:cTn id="7" fill="hold" display="0">
                  <p:stCondLst>
                    <p:cond delay="indefinite"/>
                  </p:stCondLst>
                  <p:endCondLst>
                    <p:cond evt="onNext" delay="0">
                      <p:tgtEl>
                        <p:sldTgt/>
                      </p:tgtEl>
                    </p:cond>
                    <p:cond evt="onPrev" delay="0">
                      <p:tgtEl>
                        <p:sldTgt/>
                      </p:tgtEl>
                    </p:cond>
                  </p:endCondLst>
                </p:cTn>
                <p:tgtEl>
                  <p:spTgt spid="4710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75433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Tree>
    <p:extLst>
      <p:ext uri="{BB962C8B-B14F-4D97-AF65-F5344CB8AC3E}">
        <p14:creationId xmlns:p14="http://schemas.microsoft.com/office/powerpoint/2010/main" val="154953675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Black hole formation models</a:t>
            </a:r>
            <a:endParaRPr lang="en-US" dirty="0"/>
          </a:p>
        </p:txBody>
      </p:sp>
      <p:pic>
        <p:nvPicPr>
          <p:cNvPr id="4" name="Picture 3" descr="Screen shot 2014-01-20 at 08.12.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9144000" cy="6822238"/>
          </a:xfrm>
          <a:prstGeom prst="rect">
            <a:avLst/>
          </a:prstGeom>
        </p:spPr>
      </p:pic>
      <p:sp>
        <p:nvSpPr>
          <p:cNvPr id="5" name="TextBox 4"/>
          <p:cNvSpPr txBox="1"/>
          <p:nvPr/>
        </p:nvSpPr>
        <p:spPr>
          <a:xfrm>
            <a:off x="3594435" y="6525344"/>
            <a:ext cx="2489733" cy="307777"/>
          </a:xfrm>
          <a:prstGeom prst="rect">
            <a:avLst/>
          </a:prstGeom>
          <a:noFill/>
        </p:spPr>
        <p:txBody>
          <a:bodyPr wrap="none" rtlCol="0">
            <a:spAutoFit/>
          </a:bodyPr>
          <a:lstStyle/>
          <a:p>
            <a:r>
              <a:rPr lang="en-US" sz="1400" dirty="0" smtClean="0">
                <a:solidFill>
                  <a:schemeClr val="tx1"/>
                </a:solidFill>
                <a:latin typeface="Helvetica Neue"/>
              </a:rPr>
              <a:t>Greene, Nature Comm. 2012</a:t>
            </a:r>
          </a:p>
        </p:txBody>
      </p:sp>
    </p:spTree>
    <p:extLst>
      <p:ext uri="{BB962C8B-B14F-4D97-AF65-F5344CB8AC3E}">
        <p14:creationId xmlns:p14="http://schemas.microsoft.com/office/powerpoint/2010/main" val="103540691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9"/>
          <p:cNvSpPr>
            <a:spLocks noGrp="1" noChangeArrowheads="1"/>
          </p:cNvSpPr>
          <p:nvPr>
            <p:ph type="title"/>
          </p:nvPr>
        </p:nvSpPr>
        <p:spPr>
          <a:xfrm>
            <a:off x="914400" y="457200"/>
            <a:ext cx="8004175" cy="1143000"/>
          </a:xfrm>
          <a:noFill/>
        </p:spPr>
        <p:txBody>
          <a:bodyPr/>
          <a:lstStyle/>
          <a:p>
            <a:pPr eaLnBrk="1" hangingPunct="1"/>
            <a:r>
              <a:rPr lang="en-US" dirty="0" smtClean="0">
                <a:ea typeface="ＭＳ Ｐゴシック" charset="0"/>
              </a:rPr>
              <a:t>Occupation fraction</a:t>
            </a:r>
            <a:endParaRPr lang="en-US" dirty="0">
              <a:ea typeface="ＭＳ Ｐゴシック" charset="0"/>
            </a:endParaRPr>
          </a:p>
        </p:txBody>
      </p:sp>
      <p:sp>
        <p:nvSpPr>
          <p:cNvPr id="22532" name="Rectangle 28"/>
          <p:cNvSpPr>
            <a:spLocks noChangeArrowheads="1"/>
          </p:cNvSpPr>
          <p:nvPr/>
        </p:nvSpPr>
        <p:spPr bwMode="auto">
          <a:xfrm>
            <a:off x="5026025" y="1524000"/>
            <a:ext cx="3965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2575" indent="-282575" algn="l">
              <a:buClr>
                <a:schemeClr val="accent1"/>
              </a:buClr>
              <a:buSzPct val="80000"/>
              <a:buFont typeface="Wingdings" charset="0"/>
              <a:buChar char="n"/>
            </a:pPr>
            <a:r>
              <a:rPr lang="en-US" dirty="0" smtClean="0">
                <a:solidFill>
                  <a:schemeClr val="tx1"/>
                </a:solidFill>
                <a:latin typeface="Helvetica Neue"/>
                <a:cs typeface="Helvetica Neue"/>
              </a:rPr>
              <a:t>low </a:t>
            </a:r>
            <a:r>
              <a:rPr lang="en-US" dirty="0">
                <a:solidFill>
                  <a:schemeClr val="tx1"/>
                </a:solidFill>
                <a:latin typeface="Helvetica Neue"/>
                <a:cs typeface="Helvetica Neue"/>
              </a:rPr>
              <a:t>mass </a:t>
            </a:r>
            <a:r>
              <a:rPr lang="en-US" dirty="0" smtClean="0">
                <a:solidFill>
                  <a:schemeClr val="tx1"/>
                </a:solidFill>
                <a:latin typeface="Helvetica Neue"/>
                <a:cs typeface="Helvetica Neue"/>
              </a:rPr>
              <a:t>black holes </a:t>
            </a:r>
            <a:r>
              <a:rPr lang="en-US" dirty="0">
                <a:solidFill>
                  <a:schemeClr val="tx1"/>
                </a:solidFill>
                <a:latin typeface="Helvetica Neue"/>
                <a:cs typeface="Helvetica Neue"/>
              </a:rPr>
              <a:t>help to elucidate </a:t>
            </a:r>
            <a:r>
              <a:rPr lang="en-US" dirty="0" smtClean="0">
                <a:solidFill>
                  <a:schemeClr val="tx1"/>
                </a:solidFill>
                <a:latin typeface="Helvetica Neue"/>
                <a:cs typeface="Helvetica Neue"/>
              </a:rPr>
              <a:t>the </a:t>
            </a:r>
            <a:r>
              <a:rPr lang="en-US" dirty="0">
                <a:solidFill>
                  <a:schemeClr val="tx1"/>
                </a:solidFill>
                <a:latin typeface="Helvetica Neue"/>
                <a:cs typeface="Helvetica Neue"/>
              </a:rPr>
              <a:t>early formation </a:t>
            </a:r>
            <a:r>
              <a:rPr lang="en-US" dirty="0" smtClean="0">
                <a:solidFill>
                  <a:schemeClr val="tx1"/>
                </a:solidFill>
                <a:latin typeface="Helvetica Neue"/>
                <a:cs typeface="Helvetica Neue"/>
              </a:rPr>
              <a:t>history of black holes</a:t>
            </a:r>
            <a:endParaRPr lang="en-US" dirty="0">
              <a:solidFill>
                <a:schemeClr val="tx1"/>
              </a:solidFill>
              <a:latin typeface="Helvetica Neue"/>
              <a:cs typeface="Helvetica Neue"/>
            </a:endParaRPr>
          </a:p>
          <a:p>
            <a:pPr marL="282575" indent="-282575" algn="l">
              <a:buClr>
                <a:schemeClr val="accent1"/>
              </a:buClr>
              <a:buSzPct val="80000"/>
              <a:buFont typeface="Wingdings" charset="0"/>
              <a:buChar char="n"/>
            </a:pPr>
            <a:r>
              <a:rPr lang="en-US" dirty="0" smtClean="0">
                <a:solidFill>
                  <a:schemeClr val="tx1"/>
                </a:solidFill>
                <a:latin typeface="Helvetica Neue"/>
                <a:cs typeface="Helvetica Neue"/>
              </a:rPr>
              <a:t>If present day fraction of black holes in galaxies with masses &lt;</a:t>
            </a:r>
            <a:r>
              <a:rPr lang="en-US" sz="2400" dirty="0" smtClean="0">
                <a:solidFill>
                  <a:srgbClr val="000000"/>
                </a:solidFill>
                <a:latin typeface="Helvetica Neue"/>
                <a:cs typeface="Helvetica Neue"/>
              </a:rPr>
              <a:t>10</a:t>
            </a:r>
            <a:r>
              <a:rPr lang="en-US" sz="2400" baseline="30000" dirty="0" smtClean="0">
                <a:solidFill>
                  <a:srgbClr val="000000"/>
                </a:solidFill>
                <a:latin typeface="Helvetica Neue"/>
                <a:cs typeface="Helvetica Neue"/>
              </a:rPr>
              <a:t>9</a:t>
            </a:r>
            <a:r>
              <a:rPr lang="en-US" sz="2400" dirty="0" smtClean="0">
                <a:solidFill>
                  <a:srgbClr val="000000"/>
                </a:solidFill>
                <a:latin typeface="Helvetica Neue"/>
                <a:cs typeface="Helvetica Neue"/>
              </a:rPr>
              <a:t> </a:t>
            </a:r>
            <a:r>
              <a:rPr lang="en-US" sz="2400" dirty="0">
                <a:solidFill>
                  <a:srgbClr val="000000"/>
                </a:solidFill>
                <a:latin typeface="Helvetica Neue"/>
                <a:cs typeface="Helvetica Neue"/>
              </a:rPr>
              <a:t>M</a:t>
            </a:r>
            <a:r>
              <a:rPr lang="en-US" sz="2400" baseline="-25000" dirty="0" smtClean="0">
                <a:solidFill>
                  <a:srgbClr val="000000"/>
                </a:solidFill>
                <a:latin typeface="Helvetica Neue"/>
                <a:cs typeface="Helvetica Neue"/>
                <a:sym typeface="Wingdings 2" charset="0"/>
              </a:rPr>
              <a:t></a:t>
            </a:r>
            <a:r>
              <a:rPr lang="en-US" dirty="0" smtClean="0">
                <a:solidFill>
                  <a:schemeClr val="tx1"/>
                </a:solidFill>
                <a:latin typeface="Helvetica Neue"/>
                <a:cs typeface="Helvetica Neue"/>
                <a:sym typeface="Wingdings 2" charset="0"/>
              </a:rPr>
              <a:t> is low -&gt; seeds are likely to be of high mass</a:t>
            </a:r>
          </a:p>
          <a:p>
            <a:pPr marL="282575" indent="-282575" algn="l">
              <a:buClr>
                <a:schemeClr val="accent1"/>
              </a:buClr>
              <a:buSzPct val="80000"/>
              <a:buFont typeface="Wingdings" charset="0"/>
              <a:buChar char="n"/>
            </a:pPr>
            <a:r>
              <a:rPr lang="en-US" dirty="0" smtClean="0">
                <a:solidFill>
                  <a:schemeClr val="tx1"/>
                </a:solidFill>
                <a:latin typeface="Helvetica Neue"/>
                <a:cs typeface="Helvetica Neue"/>
                <a:sym typeface="Wingdings 2" charset="0"/>
              </a:rPr>
              <a:t>If the occupation fraction at the low mass end is high -&gt; we would expect low mass seeds</a:t>
            </a:r>
            <a:endParaRPr lang="en-US" dirty="0">
              <a:solidFill>
                <a:schemeClr val="tx1"/>
              </a:solidFill>
              <a:latin typeface="Helvetica Neue"/>
              <a:cs typeface="Helvetica Neue"/>
              <a:sym typeface="Wingdings 2" charset="0"/>
            </a:endParaRPr>
          </a:p>
          <a:p>
            <a:pPr algn="l">
              <a:buClr>
                <a:schemeClr val="accent1"/>
              </a:buClr>
              <a:buSzPct val="80000"/>
            </a:pPr>
            <a:endParaRPr lang="en-US" sz="2400" baseline="-25000" dirty="0" smtClean="0">
              <a:solidFill>
                <a:srgbClr val="000000"/>
              </a:solidFill>
              <a:latin typeface="Helvetica Neue"/>
              <a:cs typeface="Helvetica Neue"/>
              <a:sym typeface="Wingdings 2" charset="0"/>
            </a:endParaRPr>
          </a:p>
        </p:txBody>
      </p:sp>
      <p:pic>
        <p:nvPicPr>
          <p:cNvPr id="22533" name="Picture 5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85900"/>
            <a:ext cx="4179888"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Box 55"/>
          <p:cNvSpPr txBox="1"/>
          <p:nvPr/>
        </p:nvSpPr>
        <p:spPr>
          <a:xfrm>
            <a:off x="1031875" y="5791200"/>
            <a:ext cx="3394075" cy="307975"/>
          </a:xfrm>
          <a:prstGeom prst="rect">
            <a:avLst/>
          </a:prstGeom>
          <a:noFill/>
        </p:spPr>
        <p:txBody>
          <a:bodyPr wrap="none">
            <a:spAutoFit/>
          </a:bodyPr>
          <a:lstStyle/>
          <a:p>
            <a:pPr>
              <a:defRPr/>
            </a:pPr>
            <a:r>
              <a:rPr lang="en-US" sz="1400" dirty="0" err="1">
                <a:solidFill>
                  <a:schemeClr val="tx1"/>
                </a:solidFill>
                <a:latin typeface="+mn-lt"/>
                <a:ea typeface="+mn-ea"/>
                <a:cs typeface="+mn-cs"/>
              </a:rPr>
              <a:t>Volonteri</a:t>
            </a:r>
            <a:r>
              <a:rPr lang="en-US" sz="1400" dirty="0">
                <a:solidFill>
                  <a:schemeClr val="tx1"/>
                </a:solidFill>
                <a:latin typeface="+mn-lt"/>
                <a:ea typeface="+mn-ea"/>
                <a:cs typeface="+mn-cs"/>
              </a:rPr>
              <a:t>, </a:t>
            </a:r>
            <a:r>
              <a:rPr lang="en-US" sz="1400" dirty="0" err="1">
                <a:solidFill>
                  <a:schemeClr val="tx1"/>
                </a:solidFill>
                <a:latin typeface="+mn-lt"/>
                <a:ea typeface="+mn-ea"/>
                <a:cs typeface="+mn-cs"/>
              </a:rPr>
              <a:t>Lodato</a:t>
            </a:r>
            <a:r>
              <a:rPr lang="en-US" sz="1400" dirty="0">
                <a:solidFill>
                  <a:schemeClr val="tx1"/>
                </a:solidFill>
                <a:latin typeface="+mn-lt"/>
                <a:ea typeface="+mn-ea"/>
                <a:cs typeface="+mn-cs"/>
              </a:rPr>
              <a:t> &amp; </a:t>
            </a:r>
            <a:r>
              <a:rPr lang="en-US" sz="1400" dirty="0" err="1">
                <a:solidFill>
                  <a:schemeClr val="tx1"/>
                </a:solidFill>
                <a:latin typeface="+mn-lt"/>
                <a:ea typeface="+mn-ea"/>
                <a:cs typeface="+mn-cs"/>
              </a:rPr>
              <a:t>Natarajan</a:t>
            </a:r>
            <a:r>
              <a:rPr lang="en-US" sz="1400" dirty="0">
                <a:solidFill>
                  <a:schemeClr val="tx1"/>
                </a:solidFill>
                <a:latin typeface="+mn-lt"/>
                <a:ea typeface="+mn-ea"/>
                <a:cs typeface="+mn-cs"/>
              </a:rPr>
              <a:t> 2008</a:t>
            </a:r>
          </a:p>
        </p:txBody>
      </p:sp>
      <p:sp>
        <p:nvSpPr>
          <p:cNvPr id="57" name="TextBox 56"/>
          <p:cNvSpPr txBox="1"/>
          <p:nvPr/>
        </p:nvSpPr>
        <p:spPr>
          <a:xfrm>
            <a:off x="1447800" y="4340225"/>
            <a:ext cx="1703388" cy="566738"/>
          </a:xfrm>
          <a:prstGeom prst="rect">
            <a:avLst/>
          </a:prstGeom>
          <a:noFill/>
        </p:spPr>
        <p:txBody>
          <a:bodyPr wrap="none">
            <a:spAutoFit/>
          </a:bodyPr>
          <a:lstStyle>
            <a:lvl1pPr eaLnBrk="0" hangingPunct="0">
              <a:defRPr sz="2200">
                <a:solidFill>
                  <a:schemeClr val="bg1"/>
                </a:solidFill>
                <a:latin typeface="Frutiger 55 Roman" charset="0"/>
                <a:ea typeface="ＭＳ Ｐゴシック" charset="0"/>
                <a:cs typeface="ＭＳ Ｐゴシック" charset="0"/>
              </a:defRPr>
            </a:lvl1pPr>
            <a:lvl2pPr marL="37931725" indent="-37474525" eaLnBrk="0" hangingPunct="0">
              <a:defRPr sz="2200">
                <a:solidFill>
                  <a:schemeClr val="bg1"/>
                </a:solidFill>
                <a:latin typeface="Frutiger 55 Roman" charset="0"/>
                <a:ea typeface="ＭＳ Ｐゴシック" charset="0"/>
              </a:defRPr>
            </a:lvl2pPr>
            <a:lvl3pPr eaLnBrk="0" hangingPunct="0">
              <a:defRPr sz="2200">
                <a:solidFill>
                  <a:schemeClr val="bg1"/>
                </a:solidFill>
                <a:latin typeface="Frutiger 55 Roman" charset="0"/>
                <a:ea typeface="ＭＳ Ｐゴシック" charset="0"/>
              </a:defRPr>
            </a:lvl3pPr>
            <a:lvl4pPr eaLnBrk="0" hangingPunct="0">
              <a:defRPr sz="2200">
                <a:solidFill>
                  <a:schemeClr val="bg1"/>
                </a:solidFill>
                <a:latin typeface="Frutiger 55 Roman" charset="0"/>
                <a:ea typeface="ＭＳ Ｐゴシック" charset="0"/>
              </a:defRPr>
            </a:lvl4pPr>
            <a:lvl5pPr eaLnBrk="0" hangingPunct="0">
              <a:defRPr sz="2200">
                <a:solidFill>
                  <a:schemeClr val="bg1"/>
                </a:solidFill>
                <a:latin typeface="Frutiger 55 Roman" charset="0"/>
                <a:ea typeface="ＭＳ Ｐゴシック" charset="0"/>
              </a:defRPr>
            </a:lvl5pPr>
            <a:lvl6pPr marL="457200" eaLnBrk="0" fontAlgn="base" hangingPunct="0">
              <a:spcBef>
                <a:spcPct val="20000"/>
              </a:spcBef>
              <a:spcAft>
                <a:spcPct val="0"/>
              </a:spcAft>
              <a:defRPr sz="2200">
                <a:solidFill>
                  <a:schemeClr val="bg1"/>
                </a:solidFill>
                <a:latin typeface="Frutiger 55 Roman" charset="0"/>
                <a:ea typeface="ＭＳ Ｐゴシック" charset="0"/>
              </a:defRPr>
            </a:lvl6pPr>
            <a:lvl7pPr marL="914400" eaLnBrk="0" fontAlgn="base" hangingPunct="0">
              <a:spcBef>
                <a:spcPct val="20000"/>
              </a:spcBef>
              <a:spcAft>
                <a:spcPct val="0"/>
              </a:spcAft>
              <a:defRPr sz="2200">
                <a:solidFill>
                  <a:schemeClr val="bg1"/>
                </a:solidFill>
                <a:latin typeface="Frutiger 55 Roman" charset="0"/>
                <a:ea typeface="ＭＳ Ｐゴシック" charset="0"/>
              </a:defRPr>
            </a:lvl7pPr>
            <a:lvl8pPr marL="1371600" eaLnBrk="0" fontAlgn="base" hangingPunct="0">
              <a:spcBef>
                <a:spcPct val="20000"/>
              </a:spcBef>
              <a:spcAft>
                <a:spcPct val="0"/>
              </a:spcAft>
              <a:defRPr sz="2200">
                <a:solidFill>
                  <a:schemeClr val="bg1"/>
                </a:solidFill>
                <a:latin typeface="Frutiger 55 Roman" charset="0"/>
                <a:ea typeface="ＭＳ Ｐゴシック" charset="0"/>
              </a:defRPr>
            </a:lvl8pPr>
            <a:lvl9pPr marL="1828800" eaLnBrk="0" fontAlgn="base" hangingPunct="0">
              <a:spcBef>
                <a:spcPct val="20000"/>
              </a:spcBef>
              <a:spcAft>
                <a:spcPct val="0"/>
              </a:spcAft>
              <a:defRPr sz="2200">
                <a:solidFill>
                  <a:schemeClr val="bg1"/>
                </a:solidFill>
                <a:latin typeface="Frutiger 55 Roman" charset="0"/>
                <a:ea typeface="ＭＳ Ｐゴシック" charset="0"/>
              </a:defRPr>
            </a:lvl9pPr>
          </a:lstStyle>
          <a:p>
            <a:pPr eaLnBrk="1" hangingPunct="1"/>
            <a:r>
              <a:rPr lang="en-US" sz="1400">
                <a:solidFill>
                  <a:srgbClr val="0000FF"/>
                </a:solidFill>
                <a:latin typeface="Verdana" charset="0"/>
              </a:rPr>
              <a:t>High mass seeds</a:t>
            </a:r>
          </a:p>
          <a:p>
            <a:pPr eaLnBrk="1" hangingPunct="1"/>
            <a:r>
              <a:rPr lang="en-US" sz="1400">
                <a:solidFill>
                  <a:srgbClr val="0000FF"/>
                </a:solidFill>
                <a:latin typeface="Verdana" charset="0"/>
              </a:rPr>
              <a:t>10</a:t>
            </a:r>
            <a:r>
              <a:rPr lang="en-US" sz="1400" baseline="30000">
                <a:solidFill>
                  <a:srgbClr val="0000FF"/>
                </a:solidFill>
                <a:latin typeface="Verdana" charset="0"/>
              </a:rPr>
              <a:t>5 </a:t>
            </a:r>
            <a:r>
              <a:rPr lang="en-US" sz="1400">
                <a:solidFill>
                  <a:srgbClr val="0000FF"/>
                </a:solidFill>
                <a:latin typeface="Verdana" charset="0"/>
              </a:rPr>
              <a:t>M</a:t>
            </a:r>
            <a:r>
              <a:rPr lang="en-US" sz="1400" baseline="-25000">
                <a:solidFill>
                  <a:srgbClr val="0000FF"/>
                </a:solidFill>
                <a:latin typeface="Verdana" charset="0"/>
                <a:sym typeface="Wingdings 2" charset="0"/>
              </a:rPr>
              <a:t></a:t>
            </a:r>
            <a:endParaRPr lang="en-US" sz="1400">
              <a:solidFill>
                <a:srgbClr val="0000FF"/>
              </a:solidFill>
              <a:latin typeface="Verdana" charset="0"/>
            </a:endParaRPr>
          </a:p>
        </p:txBody>
      </p:sp>
      <p:sp>
        <p:nvSpPr>
          <p:cNvPr id="58" name="TextBox 57"/>
          <p:cNvSpPr txBox="1"/>
          <p:nvPr/>
        </p:nvSpPr>
        <p:spPr>
          <a:xfrm>
            <a:off x="3227388" y="4343400"/>
            <a:ext cx="1649412" cy="566738"/>
          </a:xfrm>
          <a:prstGeom prst="rect">
            <a:avLst/>
          </a:prstGeom>
          <a:noFill/>
        </p:spPr>
        <p:txBody>
          <a:bodyPr wrap="none">
            <a:spAutoFit/>
          </a:bodyPr>
          <a:lstStyle>
            <a:lvl1pPr eaLnBrk="0" hangingPunct="0">
              <a:defRPr sz="2200">
                <a:solidFill>
                  <a:schemeClr val="bg1"/>
                </a:solidFill>
                <a:latin typeface="Frutiger 55 Roman" charset="0"/>
                <a:ea typeface="ＭＳ Ｐゴシック" charset="0"/>
                <a:cs typeface="ＭＳ Ｐゴシック" charset="0"/>
              </a:defRPr>
            </a:lvl1pPr>
            <a:lvl2pPr marL="37931725" indent="-37474525" eaLnBrk="0" hangingPunct="0">
              <a:defRPr sz="2200">
                <a:solidFill>
                  <a:schemeClr val="bg1"/>
                </a:solidFill>
                <a:latin typeface="Frutiger 55 Roman" charset="0"/>
                <a:ea typeface="ＭＳ Ｐゴシック" charset="0"/>
              </a:defRPr>
            </a:lvl2pPr>
            <a:lvl3pPr eaLnBrk="0" hangingPunct="0">
              <a:defRPr sz="2200">
                <a:solidFill>
                  <a:schemeClr val="bg1"/>
                </a:solidFill>
                <a:latin typeface="Frutiger 55 Roman" charset="0"/>
                <a:ea typeface="ＭＳ Ｐゴシック" charset="0"/>
              </a:defRPr>
            </a:lvl3pPr>
            <a:lvl4pPr eaLnBrk="0" hangingPunct="0">
              <a:defRPr sz="2200">
                <a:solidFill>
                  <a:schemeClr val="bg1"/>
                </a:solidFill>
                <a:latin typeface="Frutiger 55 Roman" charset="0"/>
                <a:ea typeface="ＭＳ Ｐゴシック" charset="0"/>
              </a:defRPr>
            </a:lvl4pPr>
            <a:lvl5pPr eaLnBrk="0" hangingPunct="0">
              <a:defRPr sz="2200">
                <a:solidFill>
                  <a:schemeClr val="bg1"/>
                </a:solidFill>
                <a:latin typeface="Frutiger 55 Roman" charset="0"/>
                <a:ea typeface="ＭＳ Ｐゴシック" charset="0"/>
              </a:defRPr>
            </a:lvl5pPr>
            <a:lvl6pPr marL="457200" eaLnBrk="0" fontAlgn="base" hangingPunct="0">
              <a:spcBef>
                <a:spcPct val="20000"/>
              </a:spcBef>
              <a:spcAft>
                <a:spcPct val="0"/>
              </a:spcAft>
              <a:defRPr sz="2200">
                <a:solidFill>
                  <a:schemeClr val="bg1"/>
                </a:solidFill>
                <a:latin typeface="Frutiger 55 Roman" charset="0"/>
                <a:ea typeface="ＭＳ Ｐゴシック" charset="0"/>
              </a:defRPr>
            </a:lvl6pPr>
            <a:lvl7pPr marL="914400" eaLnBrk="0" fontAlgn="base" hangingPunct="0">
              <a:spcBef>
                <a:spcPct val="20000"/>
              </a:spcBef>
              <a:spcAft>
                <a:spcPct val="0"/>
              </a:spcAft>
              <a:defRPr sz="2200">
                <a:solidFill>
                  <a:schemeClr val="bg1"/>
                </a:solidFill>
                <a:latin typeface="Frutiger 55 Roman" charset="0"/>
                <a:ea typeface="ＭＳ Ｐゴシック" charset="0"/>
              </a:defRPr>
            </a:lvl7pPr>
            <a:lvl8pPr marL="1371600" eaLnBrk="0" fontAlgn="base" hangingPunct="0">
              <a:spcBef>
                <a:spcPct val="20000"/>
              </a:spcBef>
              <a:spcAft>
                <a:spcPct val="0"/>
              </a:spcAft>
              <a:defRPr sz="2200">
                <a:solidFill>
                  <a:schemeClr val="bg1"/>
                </a:solidFill>
                <a:latin typeface="Frutiger 55 Roman" charset="0"/>
                <a:ea typeface="ＭＳ Ｐゴシック" charset="0"/>
              </a:defRPr>
            </a:lvl8pPr>
            <a:lvl9pPr marL="1828800" eaLnBrk="0" fontAlgn="base" hangingPunct="0">
              <a:spcBef>
                <a:spcPct val="20000"/>
              </a:spcBef>
              <a:spcAft>
                <a:spcPct val="0"/>
              </a:spcAft>
              <a:defRPr sz="2200">
                <a:solidFill>
                  <a:schemeClr val="bg1"/>
                </a:solidFill>
                <a:latin typeface="Frutiger 55 Roman" charset="0"/>
                <a:ea typeface="ＭＳ Ｐゴシック" charset="0"/>
              </a:defRPr>
            </a:lvl9pPr>
          </a:lstStyle>
          <a:p>
            <a:pPr eaLnBrk="1" hangingPunct="1"/>
            <a:r>
              <a:rPr lang="en-US" sz="1400">
                <a:solidFill>
                  <a:srgbClr val="FF0000"/>
                </a:solidFill>
                <a:latin typeface="Verdana" charset="0"/>
              </a:rPr>
              <a:t>Low mass seeds</a:t>
            </a:r>
          </a:p>
          <a:p>
            <a:pPr eaLnBrk="1" hangingPunct="1"/>
            <a:r>
              <a:rPr lang="en-US" sz="1400">
                <a:solidFill>
                  <a:srgbClr val="FF0000"/>
                </a:solidFill>
                <a:latin typeface="Verdana" charset="0"/>
              </a:rPr>
              <a:t>100 M</a:t>
            </a:r>
            <a:r>
              <a:rPr lang="en-US" sz="1400" baseline="-25000">
                <a:solidFill>
                  <a:srgbClr val="FF0000"/>
                </a:solidFill>
                <a:latin typeface="Verdana" charset="0"/>
                <a:sym typeface="Wingdings 2" charset="0"/>
              </a:rPr>
              <a:t></a:t>
            </a:r>
            <a:endParaRPr lang="en-US" sz="1400">
              <a:solidFill>
                <a:srgbClr val="FF0000"/>
              </a:solidFill>
              <a:latin typeface="Verdana" charset="0"/>
            </a:endParaRPr>
          </a:p>
        </p:txBody>
      </p:sp>
    </p:spTree>
    <p:extLst>
      <p:ext uri="{BB962C8B-B14F-4D97-AF65-F5344CB8AC3E}">
        <p14:creationId xmlns:p14="http://schemas.microsoft.com/office/powerpoint/2010/main" val="32029822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Black hole formation models</a:t>
            </a:r>
            <a:endParaRPr lang="en-US" dirty="0"/>
          </a:p>
        </p:txBody>
      </p:sp>
      <p:pic>
        <p:nvPicPr>
          <p:cNvPr id="4" name="Picture 3" descr="Screen shot 2014-01-20 at 08.10.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548080"/>
            <a:ext cx="8172400" cy="4261824"/>
          </a:xfrm>
          <a:prstGeom prst="rect">
            <a:avLst/>
          </a:prstGeom>
        </p:spPr>
      </p:pic>
      <p:sp>
        <p:nvSpPr>
          <p:cNvPr id="5" name="TextBox 4"/>
          <p:cNvSpPr txBox="1"/>
          <p:nvPr/>
        </p:nvSpPr>
        <p:spPr>
          <a:xfrm>
            <a:off x="6962928" y="5877272"/>
            <a:ext cx="2073568" cy="307777"/>
          </a:xfrm>
          <a:prstGeom prst="rect">
            <a:avLst/>
          </a:prstGeom>
          <a:noFill/>
        </p:spPr>
        <p:txBody>
          <a:bodyPr wrap="none" rtlCol="0">
            <a:spAutoFit/>
          </a:bodyPr>
          <a:lstStyle/>
          <a:p>
            <a:r>
              <a:rPr lang="en-US" sz="1400" dirty="0" err="1" smtClean="0">
                <a:solidFill>
                  <a:schemeClr val="tx1"/>
                </a:solidFill>
                <a:latin typeface="Helvetica Neue"/>
              </a:rPr>
              <a:t>Volonteri</a:t>
            </a:r>
            <a:r>
              <a:rPr lang="en-US" sz="1400" dirty="0" smtClean="0">
                <a:solidFill>
                  <a:schemeClr val="tx1"/>
                </a:solidFill>
                <a:latin typeface="Helvetica Neue"/>
              </a:rPr>
              <a:t>, Science 2012</a:t>
            </a:r>
          </a:p>
        </p:txBody>
      </p:sp>
    </p:spTree>
    <p:extLst>
      <p:ext uri="{BB962C8B-B14F-4D97-AF65-F5344CB8AC3E}">
        <p14:creationId xmlns:p14="http://schemas.microsoft.com/office/powerpoint/2010/main" val="142111151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51267" y="1628800"/>
            <a:ext cx="8720518" cy="1261895"/>
            <a:chOff x="288749" y="3211418"/>
            <a:chExt cx="8720518" cy="1261895"/>
          </a:xfrm>
        </p:grpSpPr>
        <p:pic>
          <p:nvPicPr>
            <p:cNvPr id="17" name="Picture 16" descr="ngc7793.png"/>
            <p:cNvPicPr>
              <a:picLocks noChangeAspect="1"/>
            </p:cNvPicPr>
            <p:nvPr/>
          </p:nvPicPr>
          <p:blipFill rotWithShape="1">
            <a:blip r:embed="rId2">
              <a:extLst>
                <a:ext uri="{28A0092B-C50C-407E-A947-70E740481C1C}">
                  <a14:useLocalDpi xmlns:a14="http://schemas.microsoft.com/office/drawing/2010/main" val="0"/>
                </a:ext>
              </a:extLst>
            </a:blip>
            <a:srcRect l="16031" t="25544" r="20088" b="10574"/>
            <a:stretch/>
          </p:blipFill>
          <p:spPr>
            <a:xfrm rot="5400000">
              <a:off x="5275676" y="3211617"/>
              <a:ext cx="1260327" cy="1260327"/>
            </a:xfrm>
            <a:prstGeom prst="rect">
              <a:avLst/>
            </a:prstGeom>
          </p:spPr>
        </p:pic>
        <p:pic>
          <p:nvPicPr>
            <p:cNvPr id="18" name="Picture 17" descr="ngc2976.png"/>
            <p:cNvPicPr>
              <a:picLocks noChangeAspect="1"/>
            </p:cNvPicPr>
            <p:nvPr/>
          </p:nvPicPr>
          <p:blipFill rotWithShape="1">
            <a:blip r:embed="rId3">
              <a:extLst>
                <a:ext uri="{28A0092B-C50C-407E-A947-70E740481C1C}">
                  <a14:useLocalDpi xmlns:a14="http://schemas.microsoft.com/office/drawing/2010/main" val="0"/>
                </a:ext>
              </a:extLst>
            </a:blip>
            <a:srcRect l="12310" t="18802" r="14764" b="10532"/>
            <a:stretch/>
          </p:blipFill>
          <p:spPr>
            <a:xfrm rot="16200000">
              <a:off x="7768479" y="3231484"/>
              <a:ext cx="1260326" cy="1221246"/>
            </a:xfrm>
            <a:prstGeom prst="rect">
              <a:avLst/>
            </a:prstGeom>
          </p:spPr>
        </p:pic>
        <p:pic>
          <p:nvPicPr>
            <p:cNvPr id="19" name="Picture 18" descr="ic342.png"/>
            <p:cNvPicPr>
              <a:picLocks noChangeAspect="1"/>
            </p:cNvPicPr>
            <p:nvPr/>
          </p:nvPicPr>
          <p:blipFill rotWithShape="1">
            <a:blip r:embed="rId4">
              <a:extLst>
                <a:ext uri="{28A0092B-C50C-407E-A947-70E740481C1C}">
                  <a14:useLocalDpi xmlns:a14="http://schemas.microsoft.com/office/drawing/2010/main" val="0"/>
                </a:ext>
              </a:extLst>
            </a:blip>
            <a:srcRect l="11327" t="10220" r="10521" b="11627"/>
            <a:stretch/>
          </p:blipFill>
          <p:spPr>
            <a:xfrm>
              <a:off x="288749" y="3212986"/>
              <a:ext cx="1260327" cy="1260327"/>
            </a:xfrm>
            <a:prstGeom prst="rect">
              <a:avLst/>
            </a:prstGeom>
          </p:spPr>
        </p:pic>
        <p:pic>
          <p:nvPicPr>
            <p:cNvPr id="20" name="Picture 19" descr="n3621_BVI.png"/>
            <p:cNvPicPr>
              <a:picLocks noChangeAspect="1"/>
            </p:cNvPicPr>
            <p:nvPr/>
          </p:nvPicPr>
          <p:blipFill rotWithShape="1">
            <a:blip r:embed="rId5">
              <a:extLst>
                <a:ext uri="{28A0092B-C50C-407E-A947-70E740481C1C}">
                  <a14:useLocalDpi xmlns:a14="http://schemas.microsoft.com/office/drawing/2010/main" val="0"/>
                </a:ext>
              </a:extLst>
            </a:blip>
            <a:srcRect l="32385" t="33164" r="24179" b="19826"/>
            <a:stretch/>
          </p:blipFill>
          <p:spPr>
            <a:xfrm rot="16200000">
              <a:off x="2769154" y="3212979"/>
              <a:ext cx="1260332" cy="1260327"/>
            </a:xfrm>
            <a:prstGeom prst="rect">
              <a:avLst/>
            </a:prstGeom>
          </p:spPr>
        </p:pic>
        <p:pic>
          <p:nvPicPr>
            <p:cNvPr id="22" name="Picture 21" descr="ngc2403.png"/>
            <p:cNvPicPr>
              <a:picLocks noChangeAspect="1"/>
            </p:cNvPicPr>
            <p:nvPr/>
          </p:nvPicPr>
          <p:blipFill rotWithShape="1">
            <a:blip r:embed="rId6">
              <a:extLst>
                <a:ext uri="{28A0092B-C50C-407E-A947-70E740481C1C}">
                  <a14:useLocalDpi xmlns:a14="http://schemas.microsoft.com/office/drawing/2010/main" val="0"/>
                </a:ext>
              </a:extLst>
            </a:blip>
            <a:srcRect l="17394" t="11301" r="11485" b="17013"/>
            <a:stretch/>
          </p:blipFill>
          <p:spPr>
            <a:xfrm rot="16200000">
              <a:off x="1547597" y="3206418"/>
              <a:ext cx="1260000" cy="1270000"/>
            </a:xfrm>
            <a:prstGeom prst="rect">
              <a:avLst/>
            </a:prstGeom>
          </p:spPr>
        </p:pic>
        <p:pic>
          <p:nvPicPr>
            <p:cNvPr id="23" name="Picture 22" descr="ngc247.png"/>
            <p:cNvPicPr>
              <a:picLocks noChangeAspect="1"/>
            </p:cNvPicPr>
            <p:nvPr/>
          </p:nvPicPr>
          <p:blipFill rotWithShape="1">
            <a:blip r:embed="rId7">
              <a:extLst>
                <a:ext uri="{28A0092B-C50C-407E-A947-70E740481C1C}">
                  <a14:useLocalDpi xmlns:a14="http://schemas.microsoft.com/office/drawing/2010/main" val="0"/>
                </a:ext>
              </a:extLst>
            </a:blip>
            <a:srcRect l="11565" t="8969" r="20138" b="22732"/>
            <a:stretch/>
          </p:blipFill>
          <p:spPr>
            <a:xfrm>
              <a:off x="6531309" y="3212270"/>
              <a:ext cx="1260000" cy="1260000"/>
            </a:xfrm>
            <a:prstGeom prst="rect">
              <a:avLst/>
            </a:prstGeom>
          </p:spPr>
        </p:pic>
        <p:sp>
          <p:nvSpPr>
            <p:cNvPr id="24" name="TextBox 23"/>
            <p:cNvSpPr txBox="1"/>
            <p:nvPr/>
          </p:nvSpPr>
          <p:spPr>
            <a:xfrm rot="16200000">
              <a:off x="8377247" y="3638435"/>
              <a:ext cx="894707" cy="369332"/>
            </a:xfrm>
            <a:prstGeom prst="rect">
              <a:avLst/>
            </a:prstGeom>
            <a:noFill/>
          </p:spPr>
          <p:txBody>
            <a:bodyPr wrap="none" rtlCol="0">
              <a:spAutoFit/>
            </a:bodyPr>
            <a:lstStyle/>
            <a:p>
              <a:r>
                <a:rPr lang="en-US" sz="1800" dirty="0" smtClean="0">
                  <a:solidFill>
                    <a:srgbClr val="EEECE1"/>
                  </a:solidFill>
                  <a:latin typeface="Helvetica Neue"/>
                  <a:cs typeface="Helvetica Neue"/>
                </a:rPr>
                <a:t>250 pc</a:t>
              </a:r>
              <a:endParaRPr lang="en-US" sz="1800" dirty="0">
                <a:solidFill>
                  <a:srgbClr val="EEECE1"/>
                </a:solidFill>
                <a:latin typeface="Helvetica Neue"/>
                <a:cs typeface="Helvetica Neue"/>
              </a:endParaRPr>
            </a:p>
          </p:txBody>
        </p:sp>
        <p:cxnSp>
          <p:nvCxnSpPr>
            <p:cNvPr id="25" name="Straight Arrow Connector 24"/>
            <p:cNvCxnSpPr/>
            <p:nvPr/>
          </p:nvCxnSpPr>
          <p:spPr>
            <a:xfrm flipV="1">
              <a:off x="8854137" y="3212986"/>
              <a:ext cx="0" cy="251266"/>
            </a:xfrm>
            <a:prstGeom prst="straightConnector1">
              <a:avLst/>
            </a:prstGeom>
            <a:ln>
              <a:solidFill>
                <a:srgbClr val="EEECE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8857511" y="4194826"/>
              <a:ext cx="0" cy="251266"/>
            </a:xfrm>
            <a:prstGeom prst="straightConnector1">
              <a:avLst/>
            </a:prstGeom>
            <a:ln>
              <a:solidFill>
                <a:srgbClr val="EEECE1"/>
              </a:solidFill>
              <a:headEnd type="arrow"/>
              <a:tailEnd type="none"/>
            </a:ln>
          </p:spPr>
          <p:style>
            <a:lnRef idx="2">
              <a:schemeClr val="accent1"/>
            </a:lnRef>
            <a:fillRef idx="0">
              <a:schemeClr val="accent1"/>
            </a:fillRef>
            <a:effectRef idx="1">
              <a:schemeClr val="accent1"/>
            </a:effectRef>
            <a:fontRef idx="minor">
              <a:schemeClr val="tx1"/>
            </a:fontRef>
          </p:style>
        </p:cxnSp>
        <p:pic>
          <p:nvPicPr>
            <p:cNvPr id="27" name="Picture 33"/>
            <p:cNvPicPr>
              <a:picLocks noChangeAspect="1" noChangeArrowheads="1"/>
            </p:cNvPicPr>
            <p:nvPr/>
          </p:nvPicPr>
          <p:blipFill rotWithShape="1">
            <a:blip r:embed="rId8">
              <a:extLst>
                <a:ext uri="{28A0092B-C50C-407E-A947-70E740481C1C}">
                  <a14:useLocalDpi xmlns:a14="http://schemas.microsoft.com/office/drawing/2010/main" val="0"/>
                </a:ext>
              </a:extLst>
            </a:blip>
            <a:srcRect l="21808" t="9932" r="22650" b="17139"/>
            <a:stretch/>
          </p:blipFill>
          <p:spPr bwMode="auto">
            <a:xfrm>
              <a:off x="3995936" y="3213313"/>
              <a:ext cx="1281164"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dirty="0" smtClean="0"/>
              <a:t>The Milky Way as a reference</a:t>
            </a:r>
            <a:endParaRPr lang="en-US" dirty="0"/>
          </a:p>
        </p:txBody>
      </p:sp>
      <p:grpSp>
        <p:nvGrpSpPr>
          <p:cNvPr id="33" name="Group 32"/>
          <p:cNvGrpSpPr/>
          <p:nvPr/>
        </p:nvGrpSpPr>
        <p:grpSpPr>
          <a:xfrm>
            <a:off x="3972723" y="1547500"/>
            <a:ext cx="1259150" cy="1343195"/>
            <a:chOff x="3972723" y="1547500"/>
            <a:chExt cx="1259150" cy="1343195"/>
          </a:xfrm>
        </p:grpSpPr>
        <p:pic>
          <p:nvPicPr>
            <p:cNvPr id="21" name="Picture 20" descr="spitzer.jpg"/>
            <p:cNvPicPr>
              <a:picLocks/>
            </p:cNvPicPr>
            <p:nvPr/>
          </p:nvPicPr>
          <p:blipFill>
            <a:blip r:embed="rId9">
              <a:extLst>
                <a:ext uri="{BEBA8EAE-BF5A-486C-A8C5-ECC9F3942E4B}">
                  <a14:imgProps xmlns:a14="http://schemas.microsoft.com/office/drawing/2010/main">
                    <a14:imgLayer r:embed="rId10">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3972723" y="1631544"/>
              <a:ext cx="1259150" cy="1259151"/>
            </a:xfrm>
            <a:prstGeom prst="rect">
              <a:avLst/>
            </a:prstGeom>
          </p:spPr>
        </p:pic>
        <p:sp>
          <p:nvSpPr>
            <p:cNvPr id="28" name="TextBox 27"/>
            <p:cNvSpPr txBox="1"/>
            <p:nvPr/>
          </p:nvSpPr>
          <p:spPr>
            <a:xfrm>
              <a:off x="4218393" y="1547500"/>
              <a:ext cx="766365" cy="369332"/>
            </a:xfrm>
            <a:prstGeom prst="rect">
              <a:avLst/>
            </a:prstGeom>
            <a:noFill/>
          </p:spPr>
          <p:txBody>
            <a:bodyPr wrap="none" rtlCol="0">
              <a:spAutoFit/>
            </a:bodyPr>
            <a:lstStyle/>
            <a:p>
              <a:r>
                <a:rPr lang="en-US" sz="1800" dirty="0">
                  <a:solidFill>
                    <a:srgbClr val="EEECE1"/>
                  </a:solidFill>
                  <a:latin typeface="Helvetica Neue"/>
                  <a:cs typeface="Helvetica Neue"/>
                </a:rPr>
                <a:t>3</a:t>
              </a:r>
              <a:r>
                <a:rPr lang="en-US" sz="1800" dirty="0" smtClean="0">
                  <a:solidFill>
                    <a:srgbClr val="EEECE1"/>
                  </a:solidFill>
                  <a:latin typeface="Helvetica Neue"/>
                  <a:cs typeface="Helvetica Neue"/>
                </a:rPr>
                <a:t>5 pc</a:t>
              </a:r>
              <a:endParaRPr lang="en-US" sz="1800" dirty="0">
                <a:solidFill>
                  <a:srgbClr val="EEECE1"/>
                </a:solidFill>
                <a:latin typeface="Helvetica Neue"/>
                <a:cs typeface="Helvetica Neue"/>
              </a:endParaRPr>
            </a:p>
          </p:txBody>
        </p:sp>
        <p:cxnSp>
          <p:nvCxnSpPr>
            <p:cNvPr id="29" name="Straight Arrow Connector 28"/>
            <p:cNvCxnSpPr/>
            <p:nvPr/>
          </p:nvCxnSpPr>
          <p:spPr>
            <a:xfrm rot="5400000" flipV="1">
              <a:off x="5057673" y="1631152"/>
              <a:ext cx="0" cy="251266"/>
            </a:xfrm>
            <a:prstGeom prst="straightConnector1">
              <a:avLst/>
            </a:prstGeom>
            <a:ln>
              <a:solidFill>
                <a:srgbClr val="EEECE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5400000" flipV="1">
              <a:off x="4117635" y="1631152"/>
              <a:ext cx="0" cy="251266"/>
            </a:xfrm>
            <a:prstGeom prst="straightConnector1">
              <a:avLst/>
            </a:prstGeom>
            <a:ln>
              <a:solidFill>
                <a:srgbClr val="EEECE1"/>
              </a:solidFill>
              <a:headEnd type="arrow"/>
              <a:tailEnd type="none"/>
            </a:ln>
          </p:spPr>
          <p:style>
            <a:lnRef idx="2">
              <a:schemeClr val="accent1"/>
            </a:lnRef>
            <a:fillRef idx="0">
              <a:schemeClr val="accent1"/>
            </a:fillRef>
            <a:effectRef idx="1">
              <a:schemeClr val="accent1"/>
            </a:effectRef>
            <a:fontRef idx="minor">
              <a:schemeClr val="tx1"/>
            </a:fontRef>
          </p:style>
        </p:cxnSp>
      </p:grpSp>
      <p:sp>
        <p:nvSpPr>
          <p:cNvPr id="34" name="Rectangle 33"/>
          <p:cNvSpPr>
            <a:spLocks/>
          </p:cNvSpPr>
          <p:nvPr/>
        </p:nvSpPr>
        <p:spPr bwMode="auto">
          <a:xfrm>
            <a:off x="3984867" y="2089384"/>
            <a:ext cx="1239871" cy="324000"/>
          </a:xfrm>
          <a:prstGeom prst="rect">
            <a:avLst/>
          </a:prstGeom>
          <a:noFill/>
          <a:ln w="19050" cap="flat" cmpd="sng" algn="ctr">
            <a:solidFill>
              <a:schemeClr val="accent3">
                <a:lumMod val="85000"/>
              </a:schemeClr>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a:ln>
                <a:noFill/>
              </a:ln>
              <a:solidFill>
                <a:schemeClr val="bg1"/>
              </a:solidFill>
              <a:effectLst/>
              <a:latin typeface="Frutiger 55 Roman" pitchFamily="34" charset="0"/>
            </a:endParaRPr>
          </a:p>
        </p:txBody>
      </p:sp>
      <p:pic>
        <p:nvPicPr>
          <p:cNvPr id="5" name="Picture 4" descr="individ_star_CO.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48001"/>
            <a:ext cx="9144000" cy="2404769"/>
          </a:xfrm>
          <a:prstGeom prst="rect">
            <a:avLst/>
          </a:prstGeom>
        </p:spPr>
      </p:pic>
      <p:pic>
        <p:nvPicPr>
          <p:cNvPr id="6" name="Picture 5" descr="indiv_star_vel.png"/>
          <p:cNvPicPr>
            <a:picLocks noChangeAspect="1"/>
          </p:cNvPicPr>
          <p:nvPr/>
        </p:nvPicPr>
        <p:blipFill>
          <a:blip r:embed="rId12">
            <a:alphaModFix/>
            <a:extLst>
              <a:ext uri="{28A0092B-C50C-407E-A947-70E740481C1C}">
                <a14:useLocalDpi xmlns:a14="http://schemas.microsoft.com/office/drawing/2010/main" val="0"/>
              </a:ext>
            </a:extLst>
          </a:blip>
          <a:stretch>
            <a:fillRect/>
          </a:stretch>
        </p:blipFill>
        <p:spPr>
          <a:xfrm>
            <a:off x="0" y="2947322"/>
            <a:ext cx="9144000" cy="2410958"/>
          </a:xfrm>
          <a:prstGeom prst="rect">
            <a:avLst/>
          </a:prstGeom>
        </p:spPr>
      </p:pic>
      <p:sp>
        <p:nvSpPr>
          <p:cNvPr id="35" name="TextBox 34"/>
          <p:cNvSpPr txBox="1"/>
          <p:nvPr/>
        </p:nvSpPr>
        <p:spPr>
          <a:xfrm>
            <a:off x="5724128" y="5301208"/>
            <a:ext cx="3347864" cy="307777"/>
          </a:xfrm>
          <a:prstGeom prst="rect">
            <a:avLst/>
          </a:prstGeom>
          <a:noFill/>
        </p:spPr>
        <p:txBody>
          <a:bodyPr wrap="square" rtlCol="0">
            <a:spAutoFit/>
          </a:bodyPr>
          <a:lstStyle/>
          <a:p>
            <a:r>
              <a:rPr lang="en-US" sz="1400" dirty="0" err="1" smtClean="0">
                <a:solidFill>
                  <a:schemeClr val="tx1"/>
                </a:solidFill>
                <a:latin typeface="Helvetica Neue"/>
              </a:rPr>
              <a:t>Feldmeier</a:t>
            </a:r>
            <a:r>
              <a:rPr lang="en-US" sz="1400" dirty="0" smtClean="0">
                <a:solidFill>
                  <a:schemeClr val="tx1"/>
                </a:solidFill>
                <a:latin typeface="Helvetica Neue"/>
              </a:rPr>
              <a:t>, </a:t>
            </a:r>
            <a:r>
              <a:rPr lang="en-US" sz="1400" dirty="0" err="1" smtClean="0">
                <a:solidFill>
                  <a:schemeClr val="tx1"/>
                </a:solidFill>
                <a:latin typeface="Helvetica Neue"/>
              </a:rPr>
              <a:t>Neumayer</a:t>
            </a:r>
            <a:r>
              <a:rPr lang="en-US" sz="1400" dirty="0" smtClean="0">
                <a:solidFill>
                  <a:schemeClr val="tx1"/>
                </a:solidFill>
                <a:latin typeface="Helvetica Neue"/>
              </a:rPr>
              <a:t> et al. submitted</a:t>
            </a:r>
          </a:p>
        </p:txBody>
      </p:sp>
      <p:grpSp>
        <p:nvGrpSpPr>
          <p:cNvPr id="49" name="Group 48"/>
          <p:cNvGrpSpPr/>
          <p:nvPr/>
        </p:nvGrpSpPr>
        <p:grpSpPr>
          <a:xfrm>
            <a:off x="895712" y="5399082"/>
            <a:ext cx="8068776" cy="1054254"/>
            <a:chOff x="895712" y="5399082"/>
            <a:chExt cx="8068776" cy="1054254"/>
          </a:xfrm>
        </p:grpSpPr>
        <p:sp>
          <p:nvSpPr>
            <p:cNvPr id="31" name="TextBox 30"/>
            <p:cNvSpPr txBox="1"/>
            <p:nvPr/>
          </p:nvSpPr>
          <p:spPr>
            <a:xfrm>
              <a:off x="903409" y="5419207"/>
              <a:ext cx="8061079" cy="1034129"/>
            </a:xfrm>
            <a:prstGeom prst="rect">
              <a:avLst/>
            </a:prstGeom>
            <a:noFill/>
          </p:spPr>
          <p:txBody>
            <a:bodyPr wrap="square" rtlCol="0">
              <a:spAutoFit/>
            </a:bodyPr>
            <a:lstStyle/>
            <a:p>
              <a:pPr algn="l"/>
              <a:r>
                <a:rPr lang="en-US" sz="1800" b="1" dirty="0" smtClean="0">
                  <a:solidFill>
                    <a:schemeClr val="tx1"/>
                  </a:solidFill>
                  <a:latin typeface="Helvetica Neue"/>
                </a:rPr>
                <a:t>Goals:</a:t>
              </a:r>
            </a:p>
            <a:p>
              <a:pPr algn="l"/>
              <a:r>
                <a:rPr lang="en-US" sz="1800" b="1" dirty="0" smtClean="0">
                  <a:solidFill>
                    <a:schemeClr val="tx1"/>
                  </a:solidFill>
                  <a:latin typeface="Helvetica Neue"/>
                </a:rPr>
                <a:t>1. Study the formation history of the Milky Way </a:t>
              </a:r>
              <a:r>
                <a:rPr lang="en-US" sz="1800" b="1" dirty="0">
                  <a:solidFill>
                    <a:schemeClr val="tx1"/>
                  </a:solidFill>
                  <a:latin typeface="Helvetica Neue"/>
                </a:rPr>
                <a:t>N</a:t>
              </a:r>
              <a:r>
                <a:rPr lang="en-US" sz="1800" b="1" dirty="0" smtClean="0">
                  <a:solidFill>
                    <a:schemeClr val="tx1"/>
                  </a:solidFill>
                  <a:latin typeface="Helvetica Neue"/>
                </a:rPr>
                <a:t>uclear Cluster</a:t>
              </a:r>
            </a:p>
            <a:p>
              <a:pPr algn="l"/>
              <a:r>
                <a:rPr lang="en-US" sz="1800" b="1" dirty="0" smtClean="0">
                  <a:solidFill>
                    <a:schemeClr val="tx1"/>
                  </a:solidFill>
                  <a:latin typeface="Helvetica Neue"/>
                </a:rPr>
                <a:t>2. Test black hole mass models used for external galaxies</a:t>
              </a:r>
            </a:p>
          </p:txBody>
        </p:sp>
        <p:grpSp>
          <p:nvGrpSpPr>
            <p:cNvPr id="46" name="Group 45"/>
            <p:cNvGrpSpPr/>
            <p:nvPr/>
          </p:nvGrpSpPr>
          <p:grpSpPr>
            <a:xfrm>
              <a:off x="895712" y="5399082"/>
              <a:ext cx="7039864" cy="1050979"/>
              <a:chOff x="895712" y="5399082"/>
              <a:chExt cx="7039864" cy="1050979"/>
            </a:xfrm>
          </p:grpSpPr>
          <p:cxnSp>
            <p:nvCxnSpPr>
              <p:cNvPr id="11" name="Straight Connector 10"/>
              <p:cNvCxnSpPr/>
              <p:nvPr/>
            </p:nvCxnSpPr>
            <p:spPr bwMode="auto">
              <a:xfrm>
                <a:off x="911106" y="5404004"/>
                <a:ext cx="0" cy="1034129"/>
              </a:xfrm>
              <a:prstGeom prst="line">
                <a:avLst/>
              </a:prstGeom>
              <a:noFill/>
              <a:ln w="38100" cap="flat" cmpd="sng" algn="ctr">
                <a:solidFill>
                  <a:srgbClr val="FF6600"/>
                </a:solidFill>
                <a:prstDash val="solid"/>
                <a:round/>
                <a:headEnd type="none" w="med" len="med"/>
                <a:tailEnd type="none" w="med" len="med"/>
              </a:ln>
              <a:effectLst/>
            </p:spPr>
          </p:cxnSp>
          <p:cxnSp>
            <p:nvCxnSpPr>
              <p:cNvPr id="14" name="Straight Connector 13"/>
              <p:cNvCxnSpPr/>
              <p:nvPr/>
            </p:nvCxnSpPr>
            <p:spPr bwMode="auto">
              <a:xfrm>
                <a:off x="895712" y="6445639"/>
                <a:ext cx="7039864" cy="4422"/>
              </a:xfrm>
              <a:prstGeom prst="line">
                <a:avLst/>
              </a:prstGeom>
              <a:noFill/>
              <a:ln w="38100" cap="flat" cmpd="sng" algn="ctr">
                <a:solidFill>
                  <a:srgbClr val="FF6600"/>
                </a:solidFill>
                <a:prstDash val="solid"/>
                <a:round/>
                <a:headEnd type="none" w="med" len="med"/>
                <a:tailEnd type="none" w="med" len="med"/>
              </a:ln>
              <a:effectLst/>
            </p:spPr>
          </p:cxnSp>
          <p:cxnSp>
            <p:nvCxnSpPr>
              <p:cNvPr id="16" name="Straight Connector 15"/>
              <p:cNvCxnSpPr/>
              <p:nvPr/>
            </p:nvCxnSpPr>
            <p:spPr bwMode="auto">
              <a:xfrm>
                <a:off x="903409" y="5419207"/>
                <a:ext cx="932287" cy="0"/>
              </a:xfrm>
              <a:prstGeom prst="line">
                <a:avLst/>
              </a:prstGeom>
              <a:noFill/>
              <a:ln w="38100" cap="flat" cmpd="sng" algn="ctr">
                <a:solidFill>
                  <a:srgbClr val="FF6600"/>
                </a:solidFill>
                <a:prstDash val="solid"/>
                <a:round/>
                <a:headEnd type="none" w="med" len="med"/>
                <a:tailEnd type="none" w="med" len="med"/>
              </a:ln>
              <a:effectLst/>
            </p:spPr>
          </p:cxnSp>
          <p:cxnSp>
            <p:nvCxnSpPr>
              <p:cNvPr id="37" name="Straight Connector 36"/>
              <p:cNvCxnSpPr/>
              <p:nvPr/>
            </p:nvCxnSpPr>
            <p:spPr bwMode="auto">
              <a:xfrm>
                <a:off x="1835696" y="5399082"/>
                <a:ext cx="0" cy="324000"/>
              </a:xfrm>
              <a:prstGeom prst="line">
                <a:avLst/>
              </a:prstGeom>
              <a:noFill/>
              <a:ln w="38100" cap="flat" cmpd="sng" algn="ctr">
                <a:solidFill>
                  <a:srgbClr val="FF6600"/>
                </a:solidFill>
                <a:prstDash val="solid"/>
                <a:round/>
                <a:headEnd type="none" w="med" len="med"/>
                <a:tailEnd type="none" w="med" len="med"/>
              </a:ln>
              <a:effectLst/>
            </p:spPr>
          </p:cxnSp>
          <p:cxnSp>
            <p:nvCxnSpPr>
              <p:cNvPr id="39" name="Straight Connector 38"/>
              <p:cNvCxnSpPr/>
              <p:nvPr/>
            </p:nvCxnSpPr>
            <p:spPr bwMode="auto">
              <a:xfrm>
                <a:off x="1820302" y="5733256"/>
                <a:ext cx="6107577" cy="8683"/>
              </a:xfrm>
              <a:prstGeom prst="line">
                <a:avLst/>
              </a:prstGeom>
              <a:noFill/>
              <a:ln w="38100" cap="flat" cmpd="sng" algn="ctr">
                <a:solidFill>
                  <a:srgbClr val="FF6600"/>
                </a:solidFill>
                <a:prstDash val="solid"/>
                <a:round/>
                <a:headEnd type="none" w="med" len="med"/>
                <a:tailEnd type="none" w="med" len="med"/>
              </a:ln>
              <a:effectLst/>
            </p:spPr>
          </p:cxnSp>
          <p:cxnSp>
            <p:nvCxnSpPr>
              <p:cNvPr id="42" name="Straight Connector 41"/>
              <p:cNvCxnSpPr/>
              <p:nvPr/>
            </p:nvCxnSpPr>
            <p:spPr bwMode="auto">
              <a:xfrm flipH="1">
                <a:off x="7915156" y="5725559"/>
                <a:ext cx="3290" cy="720080"/>
              </a:xfrm>
              <a:prstGeom prst="line">
                <a:avLst/>
              </a:prstGeom>
              <a:noFill/>
              <a:ln w="38100" cap="flat" cmpd="sng" algn="ctr">
                <a:solidFill>
                  <a:srgbClr val="FF6600"/>
                </a:solidFill>
                <a:prstDash val="solid"/>
                <a:round/>
                <a:headEnd type="none" w="med" len="med"/>
                <a:tailEnd type="none" w="med" len="med"/>
              </a:ln>
              <a:effectLst/>
            </p:spPr>
          </p:cxnSp>
        </p:grpSp>
      </p:grpSp>
      <p:sp>
        <p:nvSpPr>
          <p:cNvPr id="47" name="TextBox 46"/>
          <p:cNvSpPr txBox="1"/>
          <p:nvPr/>
        </p:nvSpPr>
        <p:spPr>
          <a:xfrm>
            <a:off x="5364088" y="3212976"/>
            <a:ext cx="2768199" cy="307777"/>
          </a:xfrm>
          <a:prstGeom prst="rect">
            <a:avLst/>
          </a:prstGeom>
          <a:noFill/>
        </p:spPr>
        <p:txBody>
          <a:bodyPr wrap="none" rtlCol="0">
            <a:spAutoFit/>
          </a:bodyPr>
          <a:lstStyle/>
          <a:p>
            <a:r>
              <a:rPr lang="en-US" sz="1400" dirty="0" smtClean="0">
                <a:solidFill>
                  <a:schemeClr val="tx1"/>
                </a:solidFill>
                <a:latin typeface="Helvetica Neue"/>
              </a:rPr>
              <a:t>velocity of individual bright stars</a:t>
            </a:r>
          </a:p>
        </p:txBody>
      </p:sp>
      <p:sp>
        <p:nvSpPr>
          <p:cNvPr id="48" name="TextBox 47"/>
          <p:cNvSpPr txBox="1"/>
          <p:nvPr/>
        </p:nvSpPr>
        <p:spPr>
          <a:xfrm>
            <a:off x="539552" y="3206254"/>
            <a:ext cx="2761737" cy="307777"/>
          </a:xfrm>
          <a:prstGeom prst="rect">
            <a:avLst/>
          </a:prstGeom>
          <a:noFill/>
        </p:spPr>
        <p:txBody>
          <a:bodyPr wrap="none" rtlCol="0">
            <a:spAutoFit/>
          </a:bodyPr>
          <a:lstStyle/>
          <a:p>
            <a:r>
              <a:rPr lang="en-US" sz="1400" dirty="0" smtClean="0">
                <a:solidFill>
                  <a:schemeClr val="tx1"/>
                </a:solidFill>
                <a:latin typeface="Helvetica Neue"/>
              </a:rPr>
              <a:t>distribution of young stars (blue)</a:t>
            </a:r>
          </a:p>
        </p:txBody>
      </p:sp>
    </p:spTree>
    <p:extLst>
      <p:ext uri="{BB962C8B-B14F-4D97-AF65-F5344CB8AC3E}">
        <p14:creationId xmlns:p14="http://schemas.microsoft.com/office/powerpoint/2010/main" val="2334340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388227" y="3068960"/>
            <a:ext cx="6539749" cy="3359998"/>
            <a:chOff x="2388227" y="3068960"/>
            <a:chExt cx="6539749" cy="3359998"/>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8227" y="3068960"/>
              <a:ext cx="4199997" cy="3359998"/>
            </a:xfrm>
            <a:prstGeom prst="rect">
              <a:avLst/>
            </a:prstGeom>
          </p:spPr>
        </p:pic>
        <p:sp>
          <p:nvSpPr>
            <p:cNvPr id="10" name="TextBox 9"/>
            <p:cNvSpPr txBox="1"/>
            <p:nvPr/>
          </p:nvSpPr>
          <p:spPr>
            <a:xfrm>
              <a:off x="5580112" y="6073551"/>
              <a:ext cx="3347864" cy="307777"/>
            </a:xfrm>
            <a:prstGeom prst="rect">
              <a:avLst/>
            </a:prstGeom>
            <a:noFill/>
          </p:spPr>
          <p:txBody>
            <a:bodyPr wrap="square" rtlCol="0">
              <a:spAutoFit/>
            </a:bodyPr>
            <a:lstStyle/>
            <a:p>
              <a:r>
                <a:rPr lang="en-US" sz="1400" dirty="0" err="1" smtClean="0">
                  <a:solidFill>
                    <a:schemeClr val="tx1"/>
                  </a:solidFill>
                  <a:latin typeface="Helvetica Neue"/>
                </a:rPr>
                <a:t>Feldmeier</a:t>
              </a:r>
              <a:r>
                <a:rPr lang="en-US" sz="1400" dirty="0" smtClean="0">
                  <a:solidFill>
                    <a:schemeClr val="tx1"/>
                  </a:solidFill>
                  <a:latin typeface="Helvetica Neue"/>
                </a:rPr>
                <a:t>, </a:t>
              </a:r>
              <a:r>
                <a:rPr lang="en-US" sz="1400" dirty="0" err="1" smtClean="0">
                  <a:solidFill>
                    <a:schemeClr val="tx1"/>
                  </a:solidFill>
                  <a:latin typeface="Helvetica Neue"/>
                </a:rPr>
                <a:t>Neumayer</a:t>
              </a:r>
              <a:r>
                <a:rPr lang="en-US" sz="1400" dirty="0" smtClean="0">
                  <a:solidFill>
                    <a:schemeClr val="tx1"/>
                  </a:solidFill>
                  <a:latin typeface="Helvetica Neue"/>
                </a:rPr>
                <a:t> et al. in prep.</a:t>
              </a:r>
            </a:p>
          </p:txBody>
        </p:sp>
      </p:grpSp>
      <p:grpSp>
        <p:nvGrpSpPr>
          <p:cNvPr id="7" name="Group 6"/>
          <p:cNvGrpSpPr/>
          <p:nvPr/>
        </p:nvGrpSpPr>
        <p:grpSpPr>
          <a:xfrm>
            <a:off x="6588224" y="3212976"/>
            <a:ext cx="2640571" cy="2389138"/>
            <a:chOff x="6588224" y="3212976"/>
            <a:chExt cx="2640571" cy="2389138"/>
          </a:xfrm>
        </p:grpSpPr>
        <p:pic>
          <p:nvPicPr>
            <p:cNvPr id="6" name="Content Placeholder 12" descr="Fig2.jpg"/>
            <p:cNvPicPr>
              <a:picLocks noChangeAspect="1"/>
            </p:cNvPicPr>
            <p:nvPr/>
          </p:nvPicPr>
          <p:blipFill rotWithShape="1">
            <a:blip r:embed="rId3">
              <a:extLst>
                <a:ext uri="{28A0092B-C50C-407E-A947-70E740481C1C}">
                  <a14:useLocalDpi xmlns:a14="http://schemas.microsoft.com/office/drawing/2010/main" val="0"/>
                </a:ext>
              </a:extLst>
            </a:blip>
            <a:srcRect l="51758" t="50700" r="243"/>
            <a:stretch/>
          </p:blipFill>
          <p:spPr>
            <a:xfrm>
              <a:off x="6588224" y="3212976"/>
              <a:ext cx="2530603" cy="2160240"/>
            </a:xfrm>
            <a:prstGeom prst="rect">
              <a:avLst/>
            </a:prstGeom>
          </p:spPr>
        </p:pic>
        <p:sp>
          <p:nvSpPr>
            <p:cNvPr id="3" name="TextBox 2"/>
            <p:cNvSpPr txBox="1"/>
            <p:nvPr/>
          </p:nvSpPr>
          <p:spPr>
            <a:xfrm>
              <a:off x="6640473" y="5294337"/>
              <a:ext cx="2588322" cy="307777"/>
            </a:xfrm>
            <a:prstGeom prst="rect">
              <a:avLst/>
            </a:prstGeom>
            <a:noFill/>
          </p:spPr>
          <p:txBody>
            <a:bodyPr wrap="square" rtlCol="0">
              <a:spAutoFit/>
            </a:bodyPr>
            <a:lstStyle/>
            <a:p>
              <a:r>
                <a:rPr lang="en-US" sz="1400" dirty="0" smtClean="0">
                  <a:solidFill>
                    <a:schemeClr val="tx1"/>
                  </a:solidFill>
                  <a:latin typeface="Helvetica Neue"/>
                </a:rPr>
                <a:t>Seth, </a:t>
              </a:r>
              <a:r>
                <a:rPr lang="en-US" sz="1400" dirty="0" err="1" smtClean="0">
                  <a:solidFill>
                    <a:schemeClr val="tx1"/>
                  </a:solidFill>
                  <a:latin typeface="Helvetica Neue"/>
                </a:rPr>
                <a:t>Neumayer</a:t>
              </a:r>
              <a:r>
                <a:rPr lang="en-US" sz="1400" dirty="0" smtClean="0">
                  <a:solidFill>
                    <a:schemeClr val="tx1"/>
                  </a:solidFill>
                  <a:latin typeface="Helvetica Neue"/>
                </a:rPr>
                <a:t> et al. in prep.</a:t>
              </a:r>
            </a:p>
          </p:txBody>
        </p:sp>
      </p:grpSp>
      <p:sp>
        <p:nvSpPr>
          <p:cNvPr id="14" name="TextBox 13"/>
          <p:cNvSpPr txBox="1"/>
          <p:nvPr/>
        </p:nvSpPr>
        <p:spPr>
          <a:xfrm>
            <a:off x="42875" y="3573016"/>
            <a:ext cx="3365024" cy="701731"/>
          </a:xfrm>
          <a:prstGeom prst="rect">
            <a:avLst/>
          </a:prstGeom>
          <a:solidFill>
            <a:schemeClr val="bg1"/>
          </a:solidFill>
          <a:ln w="38100" cmpd="sng">
            <a:solidFill>
              <a:srgbClr val="FF6600"/>
            </a:solidFill>
          </a:ln>
        </p:spPr>
        <p:txBody>
          <a:bodyPr wrap="none" rtlCol="0">
            <a:spAutoFit/>
          </a:bodyPr>
          <a:lstStyle/>
          <a:p>
            <a:r>
              <a:rPr lang="en-US" sz="1800" b="1" dirty="0" smtClean="0">
                <a:solidFill>
                  <a:schemeClr val="tx1"/>
                </a:solidFill>
                <a:latin typeface="Helvetica Neue"/>
              </a:rPr>
              <a:t>PhD thesis of </a:t>
            </a:r>
            <a:r>
              <a:rPr lang="en-US" sz="1800" b="1" dirty="0" err="1" smtClean="0">
                <a:solidFill>
                  <a:schemeClr val="tx1"/>
                </a:solidFill>
                <a:latin typeface="Helvetica Neue"/>
              </a:rPr>
              <a:t>Anja</a:t>
            </a:r>
            <a:r>
              <a:rPr lang="en-US" sz="1800" b="1" dirty="0" smtClean="0">
                <a:solidFill>
                  <a:schemeClr val="tx1"/>
                </a:solidFill>
                <a:latin typeface="Helvetica Neue"/>
              </a:rPr>
              <a:t> </a:t>
            </a:r>
            <a:r>
              <a:rPr lang="en-US" sz="1800" b="1" dirty="0" err="1" smtClean="0">
                <a:solidFill>
                  <a:schemeClr val="tx1"/>
                </a:solidFill>
                <a:latin typeface="Helvetica Neue"/>
              </a:rPr>
              <a:t>Feldmeier</a:t>
            </a:r>
            <a:endParaRPr lang="en-US" sz="1800" b="1" dirty="0" smtClean="0">
              <a:solidFill>
                <a:schemeClr val="tx1"/>
              </a:solidFill>
              <a:latin typeface="Helvetica Neue"/>
            </a:endParaRPr>
          </a:p>
          <a:p>
            <a:r>
              <a:rPr lang="en-US" sz="1800" b="1" dirty="0" smtClean="0">
                <a:solidFill>
                  <a:schemeClr val="tx1"/>
                </a:solidFill>
                <a:latin typeface="Helvetica Neue"/>
              </a:rPr>
              <a:t>IMPRS Student at ESO</a:t>
            </a:r>
          </a:p>
        </p:txBody>
      </p:sp>
      <p:sp>
        <p:nvSpPr>
          <p:cNvPr id="11" name="TextBox 10"/>
          <p:cNvSpPr txBox="1"/>
          <p:nvPr/>
        </p:nvSpPr>
        <p:spPr>
          <a:xfrm>
            <a:off x="3407899" y="3419127"/>
            <a:ext cx="2480166" cy="307777"/>
          </a:xfrm>
          <a:prstGeom prst="rect">
            <a:avLst/>
          </a:prstGeom>
          <a:noFill/>
        </p:spPr>
        <p:txBody>
          <a:bodyPr wrap="none" rtlCol="0">
            <a:spAutoFit/>
          </a:bodyPr>
          <a:lstStyle/>
          <a:p>
            <a:r>
              <a:rPr lang="en-US" sz="1400" dirty="0" smtClean="0">
                <a:solidFill>
                  <a:schemeClr val="tx1"/>
                </a:solidFill>
                <a:latin typeface="Helvetica Neue"/>
              </a:rPr>
              <a:t>velocity of ensemble of stars</a:t>
            </a:r>
          </a:p>
        </p:txBody>
      </p:sp>
      <p:grpSp>
        <p:nvGrpSpPr>
          <p:cNvPr id="15" name="Group 14"/>
          <p:cNvGrpSpPr/>
          <p:nvPr/>
        </p:nvGrpSpPr>
        <p:grpSpPr>
          <a:xfrm>
            <a:off x="821616" y="5339341"/>
            <a:ext cx="8068776" cy="1054254"/>
            <a:chOff x="821616" y="5339341"/>
            <a:chExt cx="8068776" cy="1054254"/>
          </a:xfrm>
        </p:grpSpPr>
        <p:sp>
          <p:nvSpPr>
            <p:cNvPr id="13" name="Rectangle 12"/>
            <p:cNvSpPr/>
            <p:nvPr/>
          </p:nvSpPr>
          <p:spPr bwMode="auto">
            <a:xfrm>
              <a:off x="1746206" y="5682396"/>
              <a:ext cx="6856246" cy="704877"/>
            </a:xfrm>
            <a:prstGeom prst="rect">
              <a:avLst/>
            </a:prstGeom>
            <a:solidFill>
              <a:srgbClr val="FFFFFF">
                <a:alpha val="83000"/>
              </a:srgbClr>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a:ln>
                  <a:noFill/>
                </a:ln>
                <a:solidFill>
                  <a:schemeClr val="bg1"/>
                </a:solidFill>
                <a:effectLst/>
                <a:latin typeface="Frutiger 55 Roman" pitchFamily="34" charset="0"/>
              </a:endParaRPr>
            </a:p>
          </p:txBody>
        </p:sp>
        <p:grpSp>
          <p:nvGrpSpPr>
            <p:cNvPr id="31" name="Group 30"/>
            <p:cNvGrpSpPr/>
            <p:nvPr/>
          </p:nvGrpSpPr>
          <p:grpSpPr>
            <a:xfrm>
              <a:off x="821616" y="5339341"/>
              <a:ext cx="8068776" cy="1054254"/>
              <a:chOff x="895712" y="5399082"/>
              <a:chExt cx="8068776" cy="1054254"/>
            </a:xfrm>
          </p:grpSpPr>
          <p:sp>
            <p:nvSpPr>
              <p:cNvPr id="32" name="TextBox 31"/>
              <p:cNvSpPr txBox="1"/>
              <p:nvPr/>
            </p:nvSpPr>
            <p:spPr>
              <a:xfrm>
                <a:off x="903409" y="5419207"/>
                <a:ext cx="8061079" cy="1034129"/>
              </a:xfrm>
              <a:prstGeom prst="rect">
                <a:avLst/>
              </a:prstGeom>
              <a:noFill/>
            </p:spPr>
            <p:txBody>
              <a:bodyPr wrap="square" rtlCol="0">
                <a:spAutoFit/>
              </a:bodyPr>
              <a:lstStyle/>
              <a:p>
                <a:pPr algn="l"/>
                <a:r>
                  <a:rPr lang="en-US" sz="1800" b="1" dirty="0" smtClean="0">
                    <a:solidFill>
                      <a:schemeClr val="tx1"/>
                    </a:solidFill>
                    <a:latin typeface="Helvetica Neue"/>
                  </a:rPr>
                  <a:t>Goals:</a:t>
                </a:r>
              </a:p>
              <a:p>
                <a:pPr algn="l"/>
                <a:r>
                  <a:rPr lang="en-US" sz="1800" b="1" dirty="0" smtClean="0">
                    <a:solidFill>
                      <a:schemeClr val="tx1"/>
                    </a:solidFill>
                    <a:latin typeface="Helvetica Neue"/>
                  </a:rPr>
                  <a:t>1. Study the formation history of the Milky Way </a:t>
                </a:r>
                <a:r>
                  <a:rPr lang="en-US" sz="1800" b="1" dirty="0">
                    <a:solidFill>
                      <a:schemeClr val="tx1"/>
                    </a:solidFill>
                    <a:latin typeface="Helvetica Neue"/>
                  </a:rPr>
                  <a:t>N</a:t>
                </a:r>
                <a:r>
                  <a:rPr lang="en-US" sz="1800" b="1" dirty="0" smtClean="0">
                    <a:solidFill>
                      <a:schemeClr val="tx1"/>
                    </a:solidFill>
                    <a:latin typeface="Helvetica Neue"/>
                  </a:rPr>
                  <a:t>uclear Cluster</a:t>
                </a:r>
              </a:p>
              <a:p>
                <a:pPr algn="l"/>
                <a:r>
                  <a:rPr lang="en-US" sz="1800" b="1" dirty="0" smtClean="0">
                    <a:solidFill>
                      <a:schemeClr val="tx1"/>
                    </a:solidFill>
                    <a:latin typeface="Helvetica Neue"/>
                  </a:rPr>
                  <a:t>2. Test black hole mass models used for external galaxies</a:t>
                </a:r>
              </a:p>
            </p:txBody>
          </p:sp>
          <p:grpSp>
            <p:nvGrpSpPr>
              <p:cNvPr id="35" name="Group 34"/>
              <p:cNvGrpSpPr/>
              <p:nvPr/>
            </p:nvGrpSpPr>
            <p:grpSpPr>
              <a:xfrm>
                <a:off x="895712" y="5399082"/>
                <a:ext cx="7039864" cy="1050979"/>
                <a:chOff x="895712" y="5399082"/>
                <a:chExt cx="7039864" cy="1050979"/>
              </a:xfrm>
            </p:grpSpPr>
            <p:cxnSp>
              <p:nvCxnSpPr>
                <p:cNvPr id="36" name="Straight Connector 35"/>
                <p:cNvCxnSpPr/>
                <p:nvPr/>
              </p:nvCxnSpPr>
              <p:spPr bwMode="auto">
                <a:xfrm>
                  <a:off x="911106" y="5404004"/>
                  <a:ext cx="0" cy="1034129"/>
                </a:xfrm>
                <a:prstGeom prst="line">
                  <a:avLst/>
                </a:prstGeom>
                <a:noFill/>
                <a:ln w="38100" cap="flat" cmpd="sng" algn="ctr">
                  <a:solidFill>
                    <a:srgbClr val="FF6600"/>
                  </a:solidFill>
                  <a:prstDash val="solid"/>
                  <a:round/>
                  <a:headEnd type="none" w="med" len="med"/>
                  <a:tailEnd type="none" w="med" len="med"/>
                </a:ln>
                <a:effectLst/>
              </p:spPr>
            </p:cxnSp>
            <p:cxnSp>
              <p:nvCxnSpPr>
                <p:cNvPr id="37" name="Straight Connector 36"/>
                <p:cNvCxnSpPr/>
                <p:nvPr/>
              </p:nvCxnSpPr>
              <p:spPr bwMode="auto">
                <a:xfrm>
                  <a:off x="895712" y="6445639"/>
                  <a:ext cx="7039864" cy="4422"/>
                </a:xfrm>
                <a:prstGeom prst="line">
                  <a:avLst/>
                </a:prstGeom>
                <a:noFill/>
                <a:ln w="38100" cap="flat" cmpd="sng" algn="ctr">
                  <a:solidFill>
                    <a:srgbClr val="FF6600"/>
                  </a:solidFill>
                  <a:prstDash val="solid"/>
                  <a:round/>
                  <a:headEnd type="none" w="med" len="med"/>
                  <a:tailEnd type="none" w="med" len="med"/>
                </a:ln>
                <a:effectLst/>
              </p:spPr>
            </p:cxnSp>
            <p:cxnSp>
              <p:nvCxnSpPr>
                <p:cNvPr id="38" name="Straight Connector 37"/>
                <p:cNvCxnSpPr/>
                <p:nvPr/>
              </p:nvCxnSpPr>
              <p:spPr bwMode="auto">
                <a:xfrm>
                  <a:off x="903409" y="5419207"/>
                  <a:ext cx="932287" cy="0"/>
                </a:xfrm>
                <a:prstGeom prst="line">
                  <a:avLst/>
                </a:prstGeom>
                <a:noFill/>
                <a:ln w="38100" cap="flat" cmpd="sng" algn="ctr">
                  <a:solidFill>
                    <a:srgbClr val="FF6600"/>
                  </a:solidFill>
                  <a:prstDash val="solid"/>
                  <a:round/>
                  <a:headEnd type="none" w="med" len="med"/>
                  <a:tailEnd type="none" w="med" len="med"/>
                </a:ln>
                <a:effectLst/>
              </p:spPr>
            </p:cxnSp>
            <p:cxnSp>
              <p:nvCxnSpPr>
                <p:cNvPr id="39" name="Straight Connector 38"/>
                <p:cNvCxnSpPr/>
                <p:nvPr/>
              </p:nvCxnSpPr>
              <p:spPr bwMode="auto">
                <a:xfrm>
                  <a:off x="1835696" y="5399082"/>
                  <a:ext cx="0" cy="324000"/>
                </a:xfrm>
                <a:prstGeom prst="line">
                  <a:avLst/>
                </a:prstGeom>
                <a:noFill/>
                <a:ln w="38100" cap="flat" cmpd="sng" algn="ctr">
                  <a:solidFill>
                    <a:srgbClr val="FF6600"/>
                  </a:solidFill>
                  <a:prstDash val="solid"/>
                  <a:round/>
                  <a:headEnd type="none" w="med" len="med"/>
                  <a:tailEnd type="none" w="med" len="med"/>
                </a:ln>
                <a:effectLst/>
              </p:spPr>
            </p:cxnSp>
            <p:cxnSp>
              <p:nvCxnSpPr>
                <p:cNvPr id="40" name="Straight Connector 39"/>
                <p:cNvCxnSpPr/>
                <p:nvPr/>
              </p:nvCxnSpPr>
              <p:spPr bwMode="auto">
                <a:xfrm>
                  <a:off x="1820302" y="5733256"/>
                  <a:ext cx="6107577" cy="8683"/>
                </a:xfrm>
                <a:prstGeom prst="line">
                  <a:avLst/>
                </a:prstGeom>
                <a:noFill/>
                <a:ln w="38100" cap="flat" cmpd="sng" algn="ctr">
                  <a:solidFill>
                    <a:srgbClr val="FF6600"/>
                  </a:solidFill>
                  <a:prstDash val="solid"/>
                  <a:round/>
                  <a:headEnd type="none" w="med" len="med"/>
                  <a:tailEnd type="none" w="med" len="med"/>
                </a:ln>
                <a:effectLst/>
              </p:spPr>
            </p:cxnSp>
            <p:cxnSp>
              <p:nvCxnSpPr>
                <p:cNvPr id="41" name="Straight Connector 40"/>
                <p:cNvCxnSpPr/>
                <p:nvPr/>
              </p:nvCxnSpPr>
              <p:spPr bwMode="auto">
                <a:xfrm flipH="1">
                  <a:off x="7915156" y="5725559"/>
                  <a:ext cx="3290" cy="720080"/>
                </a:xfrm>
                <a:prstGeom prst="line">
                  <a:avLst/>
                </a:prstGeom>
                <a:noFill/>
                <a:ln w="38100" cap="flat" cmpd="sng" algn="ctr">
                  <a:solidFill>
                    <a:srgbClr val="FF6600"/>
                  </a:solidFill>
                  <a:prstDash val="solid"/>
                  <a:round/>
                  <a:headEnd type="none" w="med" len="med"/>
                  <a:tailEnd type="none" w="med" len="med"/>
                </a:ln>
                <a:effectLst/>
              </p:spPr>
            </p:cxnSp>
          </p:grpSp>
        </p:grpSp>
      </p:grpSp>
      <p:grpSp>
        <p:nvGrpSpPr>
          <p:cNvPr id="12" name="Group 11"/>
          <p:cNvGrpSpPr/>
          <p:nvPr/>
        </p:nvGrpSpPr>
        <p:grpSpPr>
          <a:xfrm>
            <a:off x="251267" y="1628800"/>
            <a:ext cx="8720518" cy="1261895"/>
            <a:chOff x="288749" y="3211418"/>
            <a:chExt cx="8720518" cy="1261895"/>
          </a:xfrm>
        </p:grpSpPr>
        <p:pic>
          <p:nvPicPr>
            <p:cNvPr id="17" name="Picture 16" descr="ngc7793.png"/>
            <p:cNvPicPr>
              <a:picLocks noChangeAspect="1"/>
            </p:cNvPicPr>
            <p:nvPr/>
          </p:nvPicPr>
          <p:blipFill rotWithShape="1">
            <a:blip r:embed="rId4">
              <a:extLst>
                <a:ext uri="{28A0092B-C50C-407E-A947-70E740481C1C}">
                  <a14:useLocalDpi xmlns:a14="http://schemas.microsoft.com/office/drawing/2010/main" val="0"/>
                </a:ext>
              </a:extLst>
            </a:blip>
            <a:srcRect l="16031" t="25544" r="20088" b="10574"/>
            <a:stretch/>
          </p:blipFill>
          <p:spPr>
            <a:xfrm rot="5400000">
              <a:off x="5275676" y="3211617"/>
              <a:ext cx="1260327" cy="1260327"/>
            </a:xfrm>
            <a:prstGeom prst="rect">
              <a:avLst/>
            </a:prstGeom>
          </p:spPr>
        </p:pic>
        <p:pic>
          <p:nvPicPr>
            <p:cNvPr id="18" name="Picture 17" descr="ngc2976.png"/>
            <p:cNvPicPr>
              <a:picLocks noChangeAspect="1"/>
            </p:cNvPicPr>
            <p:nvPr/>
          </p:nvPicPr>
          <p:blipFill rotWithShape="1">
            <a:blip r:embed="rId5">
              <a:extLst>
                <a:ext uri="{28A0092B-C50C-407E-A947-70E740481C1C}">
                  <a14:useLocalDpi xmlns:a14="http://schemas.microsoft.com/office/drawing/2010/main" val="0"/>
                </a:ext>
              </a:extLst>
            </a:blip>
            <a:srcRect l="12310" t="18802" r="14764" b="10532"/>
            <a:stretch/>
          </p:blipFill>
          <p:spPr>
            <a:xfrm rot="16200000">
              <a:off x="7768479" y="3231484"/>
              <a:ext cx="1260326" cy="1221246"/>
            </a:xfrm>
            <a:prstGeom prst="rect">
              <a:avLst/>
            </a:prstGeom>
          </p:spPr>
        </p:pic>
        <p:pic>
          <p:nvPicPr>
            <p:cNvPr id="19" name="Picture 18" descr="ic342.png"/>
            <p:cNvPicPr>
              <a:picLocks noChangeAspect="1"/>
            </p:cNvPicPr>
            <p:nvPr/>
          </p:nvPicPr>
          <p:blipFill rotWithShape="1">
            <a:blip r:embed="rId6">
              <a:extLst>
                <a:ext uri="{28A0092B-C50C-407E-A947-70E740481C1C}">
                  <a14:useLocalDpi xmlns:a14="http://schemas.microsoft.com/office/drawing/2010/main" val="0"/>
                </a:ext>
              </a:extLst>
            </a:blip>
            <a:srcRect l="11327" t="10220" r="10521" b="11627"/>
            <a:stretch/>
          </p:blipFill>
          <p:spPr>
            <a:xfrm>
              <a:off x="288749" y="3212986"/>
              <a:ext cx="1260327" cy="1260327"/>
            </a:xfrm>
            <a:prstGeom prst="rect">
              <a:avLst/>
            </a:prstGeom>
          </p:spPr>
        </p:pic>
        <p:pic>
          <p:nvPicPr>
            <p:cNvPr id="20" name="Picture 19" descr="n3621_BVI.png"/>
            <p:cNvPicPr>
              <a:picLocks noChangeAspect="1"/>
            </p:cNvPicPr>
            <p:nvPr/>
          </p:nvPicPr>
          <p:blipFill rotWithShape="1">
            <a:blip r:embed="rId7">
              <a:extLst>
                <a:ext uri="{28A0092B-C50C-407E-A947-70E740481C1C}">
                  <a14:useLocalDpi xmlns:a14="http://schemas.microsoft.com/office/drawing/2010/main" val="0"/>
                </a:ext>
              </a:extLst>
            </a:blip>
            <a:srcRect l="32385" t="33164" r="24179" b="19826"/>
            <a:stretch/>
          </p:blipFill>
          <p:spPr>
            <a:xfrm rot="16200000">
              <a:off x="2769154" y="3212979"/>
              <a:ext cx="1260332" cy="1260327"/>
            </a:xfrm>
            <a:prstGeom prst="rect">
              <a:avLst/>
            </a:prstGeom>
          </p:spPr>
        </p:pic>
        <p:pic>
          <p:nvPicPr>
            <p:cNvPr id="22" name="Picture 21" descr="ngc2403.png"/>
            <p:cNvPicPr>
              <a:picLocks noChangeAspect="1"/>
            </p:cNvPicPr>
            <p:nvPr/>
          </p:nvPicPr>
          <p:blipFill rotWithShape="1">
            <a:blip r:embed="rId8">
              <a:extLst>
                <a:ext uri="{28A0092B-C50C-407E-A947-70E740481C1C}">
                  <a14:useLocalDpi xmlns:a14="http://schemas.microsoft.com/office/drawing/2010/main" val="0"/>
                </a:ext>
              </a:extLst>
            </a:blip>
            <a:srcRect l="17394" t="11301" r="11485" b="17013"/>
            <a:stretch/>
          </p:blipFill>
          <p:spPr>
            <a:xfrm rot="16200000">
              <a:off x="1547597" y="3206418"/>
              <a:ext cx="1260000" cy="1270000"/>
            </a:xfrm>
            <a:prstGeom prst="rect">
              <a:avLst/>
            </a:prstGeom>
          </p:spPr>
        </p:pic>
        <p:pic>
          <p:nvPicPr>
            <p:cNvPr id="23" name="Picture 22" descr="ngc247.png"/>
            <p:cNvPicPr>
              <a:picLocks noChangeAspect="1"/>
            </p:cNvPicPr>
            <p:nvPr/>
          </p:nvPicPr>
          <p:blipFill rotWithShape="1">
            <a:blip r:embed="rId9">
              <a:extLst>
                <a:ext uri="{28A0092B-C50C-407E-A947-70E740481C1C}">
                  <a14:useLocalDpi xmlns:a14="http://schemas.microsoft.com/office/drawing/2010/main" val="0"/>
                </a:ext>
              </a:extLst>
            </a:blip>
            <a:srcRect l="11565" t="8969" r="20138" b="22732"/>
            <a:stretch/>
          </p:blipFill>
          <p:spPr>
            <a:xfrm>
              <a:off x="6531309" y="3212270"/>
              <a:ext cx="1260000" cy="1260000"/>
            </a:xfrm>
            <a:prstGeom prst="rect">
              <a:avLst/>
            </a:prstGeom>
          </p:spPr>
        </p:pic>
        <p:sp>
          <p:nvSpPr>
            <p:cNvPr id="24" name="TextBox 23"/>
            <p:cNvSpPr txBox="1"/>
            <p:nvPr/>
          </p:nvSpPr>
          <p:spPr>
            <a:xfrm rot="16200000">
              <a:off x="8377247" y="3638435"/>
              <a:ext cx="894707" cy="369332"/>
            </a:xfrm>
            <a:prstGeom prst="rect">
              <a:avLst/>
            </a:prstGeom>
            <a:noFill/>
          </p:spPr>
          <p:txBody>
            <a:bodyPr wrap="none" rtlCol="0">
              <a:spAutoFit/>
            </a:bodyPr>
            <a:lstStyle/>
            <a:p>
              <a:r>
                <a:rPr lang="en-US" sz="1800" dirty="0" smtClean="0">
                  <a:solidFill>
                    <a:srgbClr val="EEECE1"/>
                  </a:solidFill>
                  <a:latin typeface="Helvetica Neue"/>
                  <a:cs typeface="Helvetica Neue"/>
                </a:rPr>
                <a:t>250 pc</a:t>
              </a:r>
              <a:endParaRPr lang="en-US" sz="1800" dirty="0">
                <a:solidFill>
                  <a:srgbClr val="EEECE1"/>
                </a:solidFill>
                <a:latin typeface="Helvetica Neue"/>
                <a:cs typeface="Helvetica Neue"/>
              </a:endParaRPr>
            </a:p>
          </p:txBody>
        </p:sp>
        <p:cxnSp>
          <p:nvCxnSpPr>
            <p:cNvPr id="25" name="Straight Arrow Connector 24"/>
            <p:cNvCxnSpPr/>
            <p:nvPr/>
          </p:nvCxnSpPr>
          <p:spPr>
            <a:xfrm flipV="1">
              <a:off x="8854137" y="3212986"/>
              <a:ext cx="0" cy="251266"/>
            </a:xfrm>
            <a:prstGeom prst="straightConnector1">
              <a:avLst/>
            </a:prstGeom>
            <a:ln>
              <a:solidFill>
                <a:srgbClr val="EEECE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8857511" y="4194826"/>
              <a:ext cx="0" cy="251266"/>
            </a:xfrm>
            <a:prstGeom prst="straightConnector1">
              <a:avLst/>
            </a:prstGeom>
            <a:ln>
              <a:solidFill>
                <a:srgbClr val="EEECE1"/>
              </a:solidFill>
              <a:headEnd type="arrow"/>
              <a:tailEnd type="none"/>
            </a:ln>
          </p:spPr>
          <p:style>
            <a:lnRef idx="2">
              <a:schemeClr val="accent1"/>
            </a:lnRef>
            <a:fillRef idx="0">
              <a:schemeClr val="accent1"/>
            </a:fillRef>
            <a:effectRef idx="1">
              <a:schemeClr val="accent1"/>
            </a:effectRef>
            <a:fontRef idx="minor">
              <a:schemeClr val="tx1"/>
            </a:fontRef>
          </p:style>
        </p:cxnSp>
        <p:pic>
          <p:nvPicPr>
            <p:cNvPr id="27" name="Picture 33"/>
            <p:cNvPicPr>
              <a:picLocks noChangeAspect="1" noChangeArrowheads="1"/>
            </p:cNvPicPr>
            <p:nvPr/>
          </p:nvPicPr>
          <p:blipFill rotWithShape="1">
            <a:blip r:embed="rId10">
              <a:extLst>
                <a:ext uri="{28A0092B-C50C-407E-A947-70E740481C1C}">
                  <a14:useLocalDpi xmlns:a14="http://schemas.microsoft.com/office/drawing/2010/main" val="0"/>
                </a:ext>
              </a:extLst>
            </a:blip>
            <a:srcRect l="21808" t="9932" r="22650" b="17139"/>
            <a:stretch/>
          </p:blipFill>
          <p:spPr bwMode="auto">
            <a:xfrm>
              <a:off x="3995936" y="3213313"/>
              <a:ext cx="1281164"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dirty="0" smtClean="0"/>
              <a:t>The Milky Way as a reference</a:t>
            </a:r>
            <a:endParaRPr lang="en-US" dirty="0"/>
          </a:p>
        </p:txBody>
      </p:sp>
      <p:sp>
        <p:nvSpPr>
          <p:cNvPr id="5" name="Rectangle 4"/>
          <p:cNvSpPr>
            <a:spLocks noChangeAspect="1"/>
          </p:cNvSpPr>
          <p:nvPr/>
        </p:nvSpPr>
        <p:spPr bwMode="auto">
          <a:xfrm>
            <a:off x="8276969" y="2220633"/>
            <a:ext cx="144023" cy="144023"/>
          </a:xfrm>
          <a:prstGeom prst="rect">
            <a:avLst/>
          </a:pr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a:ln>
                <a:noFill/>
              </a:ln>
              <a:solidFill>
                <a:schemeClr val="bg1"/>
              </a:solidFill>
              <a:effectLst/>
              <a:latin typeface="Frutiger 55 Roman" pitchFamily="34" charset="0"/>
            </a:endParaRPr>
          </a:p>
        </p:txBody>
      </p:sp>
      <p:grpSp>
        <p:nvGrpSpPr>
          <p:cNvPr id="33" name="Group 32"/>
          <p:cNvGrpSpPr/>
          <p:nvPr/>
        </p:nvGrpSpPr>
        <p:grpSpPr>
          <a:xfrm>
            <a:off x="3972723" y="1547500"/>
            <a:ext cx="1259150" cy="1343195"/>
            <a:chOff x="3972723" y="1547500"/>
            <a:chExt cx="1259150" cy="1343195"/>
          </a:xfrm>
        </p:grpSpPr>
        <p:pic>
          <p:nvPicPr>
            <p:cNvPr id="21" name="Picture 20" descr="spitzer.jpg"/>
            <p:cNvPicPr>
              <a:picLocks/>
            </p:cNvPicPr>
            <p:nvPr/>
          </p:nvPicPr>
          <p:blipFill>
            <a:blip r:embed="rId11">
              <a:extLst>
                <a:ext uri="{BEBA8EAE-BF5A-486C-A8C5-ECC9F3942E4B}">
                  <a14:imgProps xmlns:a14="http://schemas.microsoft.com/office/drawing/2010/main">
                    <a14:imgLayer r:embed="rId12">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3972723" y="1631544"/>
              <a:ext cx="1259150" cy="1259151"/>
            </a:xfrm>
            <a:prstGeom prst="rect">
              <a:avLst/>
            </a:prstGeom>
          </p:spPr>
        </p:pic>
        <p:sp>
          <p:nvSpPr>
            <p:cNvPr id="28" name="TextBox 27"/>
            <p:cNvSpPr txBox="1"/>
            <p:nvPr/>
          </p:nvSpPr>
          <p:spPr>
            <a:xfrm>
              <a:off x="4218393" y="1547500"/>
              <a:ext cx="766365" cy="369332"/>
            </a:xfrm>
            <a:prstGeom prst="rect">
              <a:avLst/>
            </a:prstGeom>
            <a:noFill/>
          </p:spPr>
          <p:txBody>
            <a:bodyPr wrap="none" rtlCol="0">
              <a:spAutoFit/>
            </a:bodyPr>
            <a:lstStyle/>
            <a:p>
              <a:r>
                <a:rPr lang="en-US" sz="1800" dirty="0">
                  <a:solidFill>
                    <a:srgbClr val="EEECE1"/>
                  </a:solidFill>
                  <a:latin typeface="Helvetica Neue"/>
                  <a:cs typeface="Helvetica Neue"/>
                </a:rPr>
                <a:t>3</a:t>
              </a:r>
              <a:r>
                <a:rPr lang="en-US" sz="1800" dirty="0" smtClean="0">
                  <a:solidFill>
                    <a:srgbClr val="EEECE1"/>
                  </a:solidFill>
                  <a:latin typeface="Helvetica Neue"/>
                  <a:cs typeface="Helvetica Neue"/>
                </a:rPr>
                <a:t>5 pc</a:t>
              </a:r>
              <a:endParaRPr lang="en-US" sz="1800" dirty="0">
                <a:solidFill>
                  <a:srgbClr val="EEECE1"/>
                </a:solidFill>
                <a:latin typeface="Helvetica Neue"/>
                <a:cs typeface="Helvetica Neue"/>
              </a:endParaRPr>
            </a:p>
          </p:txBody>
        </p:sp>
        <p:cxnSp>
          <p:nvCxnSpPr>
            <p:cNvPr id="29" name="Straight Arrow Connector 28"/>
            <p:cNvCxnSpPr/>
            <p:nvPr/>
          </p:nvCxnSpPr>
          <p:spPr>
            <a:xfrm rot="5400000" flipV="1">
              <a:off x="5057673" y="1631152"/>
              <a:ext cx="0" cy="251266"/>
            </a:xfrm>
            <a:prstGeom prst="straightConnector1">
              <a:avLst/>
            </a:prstGeom>
            <a:ln>
              <a:solidFill>
                <a:srgbClr val="EEECE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5400000" flipV="1">
              <a:off x="4117635" y="1631152"/>
              <a:ext cx="0" cy="251266"/>
            </a:xfrm>
            <a:prstGeom prst="straightConnector1">
              <a:avLst/>
            </a:prstGeom>
            <a:ln>
              <a:solidFill>
                <a:srgbClr val="EEECE1"/>
              </a:solidFill>
              <a:headEnd type="arrow"/>
              <a:tailEnd type="none"/>
            </a:ln>
          </p:spPr>
          <p:style>
            <a:lnRef idx="2">
              <a:schemeClr val="accent1"/>
            </a:lnRef>
            <a:fillRef idx="0">
              <a:schemeClr val="accent1"/>
            </a:fillRef>
            <a:effectRef idx="1">
              <a:schemeClr val="accent1"/>
            </a:effectRef>
            <a:fontRef idx="minor">
              <a:schemeClr val="tx1"/>
            </a:fontRef>
          </p:style>
        </p:cxnSp>
      </p:grpSp>
      <p:sp>
        <p:nvSpPr>
          <p:cNvPr id="34" name="Rectangle 33"/>
          <p:cNvSpPr>
            <a:spLocks noChangeAspect="1"/>
          </p:cNvSpPr>
          <p:nvPr/>
        </p:nvSpPr>
        <p:spPr bwMode="auto">
          <a:xfrm>
            <a:off x="4442254" y="2119107"/>
            <a:ext cx="324000" cy="324000"/>
          </a:xfrm>
          <a:prstGeom prst="rect">
            <a:avLst/>
          </a:prstGeom>
          <a:noFill/>
          <a:ln w="19050" cap="flat" cmpd="sng" algn="ctr">
            <a:solidFill>
              <a:schemeClr val="accent3">
                <a:lumMod val="85000"/>
              </a:schemeClr>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a:ln>
                <a:noFill/>
              </a:ln>
              <a:solidFill>
                <a:schemeClr val="bg1"/>
              </a:solidFill>
              <a:effectLst/>
              <a:latin typeface="Frutiger 55 Roman" pitchFamily="34" charset="0"/>
            </a:endParaRPr>
          </a:p>
        </p:txBody>
      </p:sp>
      <p:pic>
        <p:nvPicPr>
          <p:cNvPr id="4" name="Picture 3" descr="Screen shot 2014-01-20 at 19.38.47.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512" y="2963902"/>
            <a:ext cx="9144000" cy="3489434"/>
          </a:xfrm>
          <a:prstGeom prst="rect">
            <a:avLst/>
          </a:prstGeom>
        </p:spPr>
      </p:pic>
    </p:spTree>
    <p:extLst>
      <p:ext uri="{BB962C8B-B14F-4D97-AF65-F5344CB8AC3E}">
        <p14:creationId xmlns:p14="http://schemas.microsoft.com/office/powerpoint/2010/main" val="26214180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p:bldP spid="5" grpId="0" animBg="1"/>
      <p:bldP spid="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1-18 at 20.29.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8" y="-44210"/>
            <a:ext cx="9144000" cy="1934435"/>
          </a:xfrm>
          <a:prstGeom prst="rect">
            <a:avLst/>
          </a:prstGeom>
        </p:spPr>
      </p:pic>
      <p:pic>
        <p:nvPicPr>
          <p:cNvPr id="7" name="Picture 6" descr="Screen shot 2014-01-18 at 20.35.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0954"/>
            <a:ext cx="9144000" cy="1869763"/>
          </a:xfrm>
          <a:prstGeom prst="rect">
            <a:avLst/>
          </a:prstGeom>
        </p:spPr>
      </p:pic>
      <p:pic>
        <p:nvPicPr>
          <p:cNvPr id="5" name="Picture 4" descr="Screen shot 2014-01-18 at 20.30.3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08" y="3224939"/>
            <a:ext cx="9144000" cy="1960843"/>
          </a:xfrm>
          <a:prstGeom prst="rect">
            <a:avLst/>
          </a:prstGeom>
        </p:spPr>
      </p:pic>
      <p:pic>
        <p:nvPicPr>
          <p:cNvPr id="6" name="Picture 5" descr="Screen shot 2014-01-18 at 20.33.17.png"/>
          <p:cNvPicPr>
            <a:picLocks noChangeAspect="1"/>
          </p:cNvPicPr>
          <p:nvPr/>
        </p:nvPicPr>
        <p:blipFill rotWithShape="1">
          <a:blip r:embed="rId5">
            <a:extLst>
              <a:ext uri="{28A0092B-C50C-407E-A947-70E740481C1C}">
                <a14:useLocalDpi xmlns:a14="http://schemas.microsoft.com/office/drawing/2010/main" val="0"/>
              </a:ext>
            </a:extLst>
          </a:blip>
          <a:srcRect t="339"/>
          <a:stretch/>
        </p:blipFill>
        <p:spPr>
          <a:xfrm>
            <a:off x="0" y="5013176"/>
            <a:ext cx="9144000" cy="1935851"/>
          </a:xfrm>
          <a:prstGeom prst="rect">
            <a:avLst/>
          </a:prstGeom>
        </p:spPr>
      </p:pic>
      <p:sp>
        <p:nvSpPr>
          <p:cNvPr id="9" name="TextBox 8"/>
          <p:cNvSpPr txBox="1"/>
          <p:nvPr/>
        </p:nvSpPr>
        <p:spPr>
          <a:xfrm>
            <a:off x="7531287" y="116632"/>
            <a:ext cx="1601877" cy="338554"/>
          </a:xfrm>
          <a:prstGeom prst="rect">
            <a:avLst/>
          </a:prstGeom>
          <a:solidFill>
            <a:srgbClr val="FFFFFF">
              <a:alpha val="58000"/>
            </a:srgbClr>
          </a:solidFill>
        </p:spPr>
        <p:txBody>
          <a:bodyPr wrap="none" rtlCol="0">
            <a:spAutoFit/>
          </a:bodyPr>
          <a:lstStyle/>
          <a:p>
            <a:r>
              <a:rPr lang="en-US" sz="1600" b="1" dirty="0" smtClean="0">
                <a:solidFill>
                  <a:schemeClr val="tx1"/>
                </a:solidFill>
                <a:latin typeface="Helvetica Neue"/>
              </a:rPr>
              <a:t>non-nucleated</a:t>
            </a:r>
          </a:p>
        </p:txBody>
      </p:sp>
      <p:sp>
        <p:nvSpPr>
          <p:cNvPr id="10" name="TextBox 9"/>
          <p:cNvSpPr txBox="1"/>
          <p:nvPr/>
        </p:nvSpPr>
        <p:spPr>
          <a:xfrm>
            <a:off x="7524328" y="3343457"/>
            <a:ext cx="1601877" cy="338554"/>
          </a:xfrm>
          <a:prstGeom prst="rect">
            <a:avLst/>
          </a:prstGeom>
          <a:solidFill>
            <a:srgbClr val="FFFFFF">
              <a:alpha val="58000"/>
            </a:srgbClr>
          </a:solidFill>
        </p:spPr>
        <p:txBody>
          <a:bodyPr wrap="none" rtlCol="0">
            <a:spAutoFit/>
          </a:bodyPr>
          <a:lstStyle/>
          <a:p>
            <a:r>
              <a:rPr lang="en-US" sz="1600" b="1" dirty="0" smtClean="0">
                <a:solidFill>
                  <a:schemeClr val="tx1"/>
                </a:solidFill>
                <a:latin typeface="Helvetica Neue"/>
              </a:rPr>
              <a:t>non-nucleated</a:t>
            </a:r>
          </a:p>
        </p:txBody>
      </p:sp>
      <p:sp>
        <p:nvSpPr>
          <p:cNvPr id="11" name="TextBox 10"/>
          <p:cNvSpPr txBox="1"/>
          <p:nvPr/>
        </p:nvSpPr>
        <p:spPr>
          <a:xfrm>
            <a:off x="7561822" y="1650286"/>
            <a:ext cx="1546682" cy="338554"/>
          </a:xfrm>
          <a:prstGeom prst="rect">
            <a:avLst/>
          </a:prstGeom>
          <a:solidFill>
            <a:srgbClr val="FFFFFF">
              <a:alpha val="58000"/>
            </a:srgbClr>
          </a:solidFill>
        </p:spPr>
        <p:txBody>
          <a:bodyPr wrap="square" rtlCol="0">
            <a:spAutoFit/>
          </a:bodyPr>
          <a:lstStyle/>
          <a:p>
            <a:pPr algn="l"/>
            <a:r>
              <a:rPr lang="en-US" sz="1600" b="1" dirty="0" smtClean="0">
                <a:solidFill>
                  <a:schemeClr val="tx1"/>
                </a:solidFill>
                <a:latin typeface="Helvetica Neue"/>
              </a:rPr>
              <a:t>nucleated</a:t>
            </a:r>
          </a:p>
        </p:txBody>
      </p:sp>
      <p:sp>
        <p:nvSpPr>
          <p:cNvPr id="12" name="TextBox 11"/>
          <p:cNvSpPr txBox="1"/>
          <p:nvPr/>
        </p:nvSpPr>
        <p:spPr>
          <a:xfrm>
            <a:off x="7584006" y="5134500"/>
            <a:ext cx="1546682" cy="338554"/>
          </a:xfrm>
          <a:prstGeom prst="rect">
            <a:avLst/>
          </a:prstGeom>
          <a:solidFill>
            <a:srgbClr val="FFFFFF">
              <a:alpha val="58000"/>
            </a:srgbClr>
          </a:solidFill>
        </p:spPr>
        <p:txBody>
          <a:bodyPr wrap="square" rtlCol="0">
            <a:spAutoFit/>
          </a:bodyPr>
          <a:lstStyle/>
          <a:p>
            <a:pPr algn="l"/>
            <a:r>
              <a:rPr lang="en-US" sz="1600" b="1" dirty="0" smtClean="0">
                <a:solidFill>
                  <a:schemeClr val="tx1"/>
                </a:solidFill>
                <a:latin typeface="Helvetica Neue"/>
              </a:rPr>
              <a:t>nucleated</a:t>
            </a:r>
          </a:p>
        </p:txBody>
      </p:sp>
      <p:sp>
        <p:nvSpPr>
          <p:cNvPr id="8" name="Rectangle 7"/>
          <p:cNvSpPr/>
          <p:nvPr/>
        </p:nvSpPr>
        <p:spPr>
          <a:xfrm rot="16200000">
            <a:off x="8030598" y="5734385"/>
            <a:ext cx="1894211" cy="307777"/>
          </a:xfrm>
          <a:prstGeom prst="rect">
            <a:avLst/>
          </a:prstGeom>
          <a:solidFill>
            <a:schemeClr val="bg1">
              <a:alpha val="43000"/>
            </a:schemeClr>
          </a:solidFill>
        </p:spPr>
        <p:txBody>
          <a:bodyPr wrap="none">
            <a:spAutoFit/>
          </a:bodyPr>
          <a:lstStyle/>
          <a:p>
            <a:r>
              <a:rPr lang="en-US" sz="1400" dirty="0" err="1">
                <a:solidFill>
                  <a:srgbClr val="000000"/>
                </a:solidFill>
                <a:latin typeface="Helvetica Neue"/>
                <a:cs typeface="Helvetica Neue"/>
              </a:rPr>
              <a:t>Neumayer</a:t>
            </a:r>
            <a:r>
              <a:rPr lang="en-US" sz="1400" dirty="0">
                <a:solidFill>
                  <a:srgbClr val="000000"/>
                </a:solidFill>
                <a:latin typeface="Helvetica Neue"/>
                <a:cs typeface="Helvetica Neue"/>
              </a:rPr>
              <a:t> et al. 2011</a:t>
            </a:r>
          </a:p>
        </p:txBody>
      </p:sp>
      <p:cxnSp>
        <p:nvCxnSpPr>
          <p:cNvPr id="14" name="Straight Connector 13"/>
          <p:cNvCxnSpPr/>
          <p:nvPr/>
        </p:nvCxnSpPr>
        <p:spPr bwMode="auto">
          <a:xfrm>
            <a:off x="0" y="3225305"/>
            <a:ext cx="9144000" cy="0"/>
          </a:xfrm>
          <a:prstGeom prst="line">
            <a:avLst/>
          </a:prstGeom>
          <a:noFill/>
          <a:ln w="38100" cap="flat" cmpd="sng" algn="ctr">
            <a:solidFill>
              <a:srgbClr val="1D75CF"/>
            </a:solidFill>
            <a:prstDash val="solid"/>
            <a:round/>
            <a:headEnd type="none" w="med" len="med"/>
            <a:tailEnd type="none" w="med" len="med"/>
          </a:ln>
          <a:effectLst/>
        </p:spPr>
      </p:cxnSp>
    </p:spTree>
    <p:extLst>
      <p:ext uri="{BB962C8B-B14F-4D97-AF65-F5344CB8AC3E}">
        <p14:creationId xmlns:p14="http://schemas.microsoft.com/office/powerpoint/2010/main" val="27164786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7" name="Group 12"/>
          <p:cNvGrpSpPr>
            <a:grpSpLocks/>
          </p:cNvGrpSpPr>
          <p:nvPr/>
        </p:nvGrpSpPr>
        <p:grpSpPr bwMode="auto">
          <a:xfrm>
            <a:off x="1031875" y="1738313"/>
            <a:ext cx="3883025" cy="3827462"/>
            <a:chOff x="650" y="1095"/>
            <a:chExt cx="2446" cy="2411"/>
          </a:xfrm>
        </p:grpSpPr>
        <p:pic>
          <p:nvPicPr>
            <p:cNvPr id="8090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 y="1095"/>
              <a:ext cx="2435" cy="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Rectangle 11"/>
            <p:cNvSpPr>
              <a:spLocks noChangeArrowheads="1"/>
            </p:cNvSpPr>
            <p:nvPr/>
          </p:nvSpPr>
          <p:spPr bwMode="auto">
            <a:xfrm>
              <a:off x="1806" y="3293"/>
              <a:ext cx="129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lvl="1">
                <a:buClr>
                  <a:srgbClr val="0000FF"/>
                </a:buClr>
              </a:pPr>
              <a:r>
                <a:rPr lang="en-US" sz="1600">
                  <a:solidFill>
                    <a:srgbClr val="000000"/>
                  </a:solidFill>
                  <a:latin typeface="Verdana" charset="0"/>
                </a:rPr>
                <a:t>Gliozzi et al. 2009</a:t>
              </a:r>
            </a:p>
          </p:txBody>
        </p:sp>
      </p:grpSp>
      <p:sp>
        <p:nvSpPr>
          <p:cNvPr id="80898" name="Title 1"/>
          <p:cNvSpPr>
            <a:spLocks noGrp="1"/>
          </p:cNvSpPr>
          <p:nvPr>
            <p:ph type="title"/>
          </p:nvPr>
        </p:nvSpPr>
        <p:spPr/>
        <p:txBody>
          <a:bodyPr/>
          <a:lstStyle/>
          <a:p>
            <a:r>
              <a:rPr lang="en-US" dirty="0">
                <a:latin typeface="Verdana" charset="0"/>
                <a:ea typeface="ＭＳ Ｐゴシック" charset="0"/>
                <a:cs typeface="ＭＳ Ｐゴシック" charset="0"/>
              </a:rPr>
              <a:t>NGC 3621 - </a:t>
            </a:r>
            <a:r>
              <a:rPr lang="en-US" dirty="0" err="1">
                <a:latin typeface="Verdana" charset="0"/>
                <a:ea typeface="ＭＳ Ｐゴシック" charset="0"/>
                <a:cs typeface="ＭＳ Ｐゴシック" charset="0"/>
              </a:rPr>
              <a:t>Sd</a:t>
            </a:r>
            <a:r>
              <a:rPr lang="en-US" dirty="0">
                <a:latin typeface="Verdana" charset="0"/>
                <a:ea typeface="ＭＳ Ｐゴシック" charset="0"/>
                <a:cs typeface="ＭＳ Ｐゴシック" charset="0"/>
              </a:rPr>
              <a:t> galaxy </a:t>
            </a:r>
          </a:p>
        </p:txBody>
      </p:sp>
      <p:sp>
        <p:nvSpPr>
          <p:cNvPr id="8" name="Rectangle 3"/>
          <p:cNvSpPr txBox="1">
            <a:spLocks noChangeArrowheads="1"/>
          </p:cNvSpPr>
          <p:nvPr/>
        </p:nvSpPr>
        <p:spPr bwMode="auto">
          <a:xfrm>
            <a:off x="4954588" y="1752600"/>
            <a:ext cx="418941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2575" indent="-282575" eaLnBrk="0" hangingPunct="0">
              <a:defRPr sz="2200">
                <a:solidFill>
                  <a:schemeClr val="bg1"/>
                </a:solidFill>
                <a:latin typeface="Frutiger 55 Roman" charset="0"/>
                <a:ea typeface="ＭＳ Ｐゴシック" charset="0"/>
                <a:cs typeface="ＭＳ Ｐゴシック" charset="0"/>
              </a:defRPr>
            </a:lvl1pPr>
            <a:lvl2pPr marL="663575" indent="-190500" eaLnBrk="0" hangingPunct="0">
              <a:defRPr sz="2200">
                <a:solidFill>
                  <a:schemeClr val="bg1"/>
                </a:solidFill>
                <a:latin typeface="Frutiger 55 Roman" charset="0"/>
                <a:ea typeface="ＭＳ Ｐゴシック" charset="0"/>
              </a:defRPr>
            </a:lvl2pPr>
            <a:lvl3pPr marL="1143000" indent="-228600" eaLnBrk="0" hangingPunct="0">
              <a:defRPr sz="2200">
                <a:solidFill>
                  <a:schemeClr val="bg1"/>
                </a:solidFill>
                <a:latin typeface="Frutiger 55 Roman" charset="0"/>
                <a:ea typeface="ＭＳ Ｐゴシック" charset="0"/>
              </a:defRPr>
            </a:lvl3pPr>
            <a:lvl4pPr marL="1600200" indent="-228600" eaLnBrk="0" hangingPunct="0">
              <a:defRPr sz="2200">
                <a:solidFill>
                  <a:schemeClr val="bg1"/>
                </a:solidFill>
                <a:latin typeface="Frutiger 55 Roman" charset="0"/>
                <a:ea typeface="ＭＳ Ｐゴシック" charset="0"/>
              </a:defRPr>
            </a:lvl4pPr>
            <a:lvl5pPr marL="2057400" indent="-228600" eaLnBrk="0" hangingPunct="0">
              <a:defRPr sz="2200">
                <a:solidFill>
                  <a:schemeClr val="bg1"/>
                </a:solidFill>
                <a:latin typeface="Frutiger 55 Roman" charset="0"/>
                <a:ea typeface="ＭＳ Ｐゴシック" charset="0"/>
              </a:defRPr>
            </a:lvl5pPr>
            <a:lvl6pPr marL="2514600" indent="-228600" algn="ctr" eaLnBrk="0" fontAlgn="base" hangingPunct="0">
              <a:spcBef>
                <a:spcPct val="20000"/>
              </a:spcBef>
              <a:spcAft>
                <a:spcPct val="0"/>
              </a:spcAft>
              <a:defRPr sz="2200">
                <a:solidFill>
                  <a:schemeClr val="bg1"/>
                </a:solidFill>
                <a:latin typeface="Frutiger 55 Roman" charset="0"/>
                <a:ea typeface="ＭＳ Ｐゴシック" charset="0"/>
              </a:defRPr>
            </a:lvl6pPr>
            <a:lvl7pPr marL="2971800" indent="-228600" algn="ctr" eaLnBrk="0" fontAlgn="base" hangingPunct="0">
              <a:spcBef>
                <a:spcPct val="20000"/>
              </a:spcBef>
              <a:spcAft>
                <a:spcPct val="0"/>
              </a:spcAft>
              <a:defRPr sz="2200">
                <a:solidFill>
                  <a:schemeClr val="bg1"/>
                </a:solidFill>
                <a:latin typeface="Frutiger 55 Roman" charset="0"/>
                <a:ea typeface="ＭＳ Ｐゴシック" charset="0"/>
              </a:defRPr>
            </a:lvl7pPr>
            <a:lvl8pPr marL="3429000" indent="-228600" algn="ctr" eaLnBrk="0" fontAlgn="base" hangingPunct="0">
              <a:spcBef>
                <a:spcPct val="20000"/>
              </a:spcBef>
              <a:spcAft>
                <a:spcPct val="0"/>
              </a:spcAft>
              <a:defRPr sz="2200">
                <a:solidFill>
                  <a:schemeClr val="bg1"/>
                </a:solidFill>
                <a:latin typeface="Frutiger 55 Roman" charset="0"/>
                <a:ea typeface="ＭＳ Ｐゴシック" charset="0"/>
              </a:defRPr>
            </a:lvl8pPr>
            <a:lvl9pPr marL="3886200" indent="-228600" algn="ctr" eaLnBrk="0" fontAlgn="base" hangingPunct="0">
              <a:spcBef>
                <a:spcPct val="20000"/>
              </a:spcBef>
              <a:spcAft>
                <a:spcPct val="0"/>
              </a:spcAft>
              <a:defRPr sz="2200">
                <a:solidFill>
                  <a:schemeClr val="bg1"/>
                </a:solidFill>
                <a:latin typeface="Frutiger 55 Roman" charset="0"/>
                <a:ea typeface="ＭＳ Ｐゴシック" charset="0"/>
              </a:defRPr>
            </a:lvl9pPr>
          </a:lstStyle>
          <a:p>
            <a:pPr algn="l" eaLnBrk="1" hangingPunct="1">
              <a:lnSpc>
                <a:spcPct val="90000"/>
              </a:lnSpc>
              <a:buClr>
                <a:srgbClr val="458BD1"/>
              </a:buClr>
              <a:buSzPct val="80000"/>
              <a:buFont typeface="Wingdings" charset="0"/>
              <a:buChar char="n"/>
            </a:pPr>
            <a:r>
              <a:rPr lang="en-US" sz="2400" dirty="0" err="1" smtClean="0">
                <a:solidFill>
                  <a:schemeClr val="tx1"/>
                </a:solidFill>
                <a:latin typeface="Verdana" charset="0"/>
              </a:rPr>
              <a:t>Bulgeless</a:t>
            </a:r>
            <a:r>
              <a:rPr lang="en-US" sz="2400" dirty="0" smtClean="0">
                <a:solidFill>
                  <a:schemeClr val="tx1"/>
                </a:solidFill>
                <a:latin typeface="Verdana" charset="0"/>
              </a:rPr>
              <a:t> </a:t>
            </a:r>
            <a:r>
              <a:rPr lang="en-US" sz="2400" dirty="0">
                <a:solidFill>
                  <a:schemeClr val="tx1"/>
                </a:solidFill>
                <a:latin typeface="Verdana" charset="0"/>
              </a:rPr>
              <a:t>spiral</a:t>
            </a:r>
          </a:p>
          <a:p>
            <a:pPr algn="l" eaLnBrk="1" hangingPunct="1">
              <a:lnSpc>
                <a:spcPct val="90000"/>
              </a:lnSpc>
              <a:buClr>
                <a:srgbClr val="458BD1"/>
              </a:buClr>
              <a:buSzPct val="80000"/>
              <a:buFont typeface="Wingdings" charset="0"/>
              <a:buChar char="n"/>
            </a:pPr>
            <a:r>
              <a:rPr lang="en-US" sz="2400" dirty="0">
                <a:solidFill>
                  <a:schemeClr val="tx1"/>
                </a:solidFill>
                <a:latin typeface="Verdana" charset="0"/>
              </a:rPr>
              <a:t>hosts nuclear cluster…</a:t>
            </a:r>
          </a:p>
          <a:p>
            <a:pPr algn="l" eaLnBrk="1" hangingPunct="1">
              <a:lnSpc>
                <a:spcPct val="90000"/>
              </a:lnSpc>
              <a:buClr>
                <a:srgbClr val="458BD1"/>
              </a:buClr>
              <a:buSzPct val="80000"/>
              <a:buFont typeface="Wingdings" charset="0"/>
              <a:buChar char="n"/>
            </a:pPr>
            <a:r>
              <a:rPr lang="en-US" sz="2400" dirty="0">
                <a:solidFill>
                  <a:schemeClr val="tx1"/>
                </a:solidFill>
                <a:latin typeface="Verdana" charset="0"/>
              </a:rPr>
              <a:t>…plus detected AGN</a:t>
            </a:r>
          </a:p>
          <a:p>
            <a:pPr lvl="1" algn="l" eaLnBrk="1" hangingPunct="1">
              <a:lnSpc>
                <a:spcPct val="90000"/>
              </a:lnSpc>
              <a:buClr>
                <a:schemeClr val="tx1"/>
              </a:buClr>
              <a:buFontTx/>
              <a:buChar char="–"/>
            </a:pPr>
            <a:r>
              <a:rPr lang="en-US" sz="2000" dirty="0">
                <a:solidFill>
                  <a:schemeClr val="tx1"/>
                </a:solidFill>
                <a:latin typeface="Verdana" charset="0"/>
              </a:rPr>
              <a:t>in MIR </a:t>
            </a:r>
            <a:r>
              <a:rPr lang="en-US" sz="1400" dirty="0">
                <a:solidFill>
                  <a:schemeClr val="tx1"/>
                </a:solidFill>
                <a:latin typeface="Verdana" charset="0"/>
              </a:rPr>
              <a:t>(</a:t>
            </a:r>
            <a:r>
              <a:rPr lang="en-US" sz="1400" dirty="0" err="1">
                <a:solidFill>
                  <a:schemeClr val="tx1"/>
                </a:solidFill>
                <a:latin typeface="Verdana" charset="0"/>
              </a:rPr>
              <a:t>Satyapal</a:t>
            </a:r>
            <a:r>
              <a:rPr lang="en-US" sz="1400" dirty="0">
                <a:solidFill>
                  <a:schemeClr val="tx1"/>
                </a:solidFill>
                <a:latin typeface="Verdana" charset="0"/>
              </a:rPr>
              <a:t> et al. 2007)</a:t>
            </a:r>
          </a:p>
          <a:p>
            <a:pPr lvl="1" algn="l" eaLnBrk="1" hangingPunct="1">
              <a:lnSpc>
                <a:spcPct val="90000"/>
              </a:lnSpc>
              <a:buClr>
                <a:schemeClr val="tx1"/>
              </a:buClr>
              <a:buFontTx/>
              <a:buChar char="–"/>
            </a:pPr>
            <a:r>
              <a:rPr lang="en-US" sz="2000" dirty="0">
                <a:solidFill>
                  <a:schemeClr val="tx1"/>
                </a:solidFill>
                <a:latin typeface="Verdana" charset="0"/>
              </a:rPr>
              <a:t>and X-rays</a:t>
            </a:r>
            <a:r>
              <a:rPr lang="en-US" sz="1400" dirty="0">
                <a:solidFill>
                  <a:schemeClr val="tx1"/>
                </a:solidFill>
                <a:latin typeface="Verdana" charset="0"/>
              </a:rPr>
              <a:t> (</a:t>
            </a:r>
            <a:r>
              <a:rPr lang="en-US" sz="1400" dirty="0" err="1">
                <a:solidFill>
                  <a:schemeClr val="tx1"/>
                </a:solidFill>
                <a:latin typeface="Verdana" charset="0"/>
              </a:rPr>
              <a:t>Gliozzi</a:t>
            </a:r>
            <a:r>
              <a:rPr lang="en-US" sz="1400" dirty="0">
                <a:solidFill>
                  <a:schemeClr val="tx1"/>
                </a:solidFill>
                <a:latin typeface="Verdana" charset="0"/>
              </a:rPr>
              <a:t> et al. 2009)</a:t>
            </a:r>
          </a:p>
          <a:p>
            <a:pPr algn="l" eaLnBrk="1" hangingPunct="1">
              <a:lnSpc>
                <a:spcPct val="90000"/>
              </a:lnSpc>
              <a:buClr>
                <a:srgbClr val="458BD1"/>
              </a:buClr>
              <a:buSzPct val="80000"/>
              <a:buFont typeface="Wingdings" charset="0"/>
              <a:buChar char="n"/>
            </a:pPr>
            <a:r>
              <a:rPr lang="en-US" sz="2400" dirty="0">
                <a:solidFill>
                  <a:schemeClr val="tx1"/>
                </a:solidFill>
                <a:latin typeface="Verdana" charset="0"/>
              </a:rPr>
              <a:t>M</a:t>
            </a:r>
            <a:r>
              <a:rPr lang="en-US" sz="2400" baseline="-25000" dirty="0">
                <a:solidFill>
                  <a:schemeClr val="tx1"/>
                </a:solidFill>
                <a:latin typeface="Verdana" charset="0"/>
              </a:rPr>
              <a:t>BH </a:t>
            </a:r>
            <a:r>
              <a:rPr lang="en-US" sz="2400" dirty="0">
                <a:solidFill>
                  <a:schemeClr val="tx1"/>
                </a:solidFill>
                <a:latin typeface="Verdana" charset="0"/>
              </a:rPr>
              <a:t>&gt; 2</a:t>
            </a:r>
            <a:r>
              <a:rPr lang="en-US" sz="2400" dirty="0">
                <a:solidFill>
                  <a:schemeClr val="tx1"/>
                </a:solidFill>
                <a:latin typeface="Verdana" charset="0"/>
                <a:sym typeface="Symbol" charset="0"/>
              </a:rPr>
              <a:t></a:t>
            </a:r>
            <a:r>
              <a:rPr lang="en-US" sz="2400" dirty="0">
                <a:solidFill>
                  <a:schemeClr val="tx1"/>
                </a:solidFill>
                <a:latin typeface="Verdana" charset="0"/>
              </a:rPr>
              <a:t>10</a:t>
            </a:r>
            <a:r>
              <a:rPr lang="en-US" sz="2400" baseline="30000" dirty="0">
                <a:solidFill>
                  <a:schemeClr val="tx1"/>
                </a:solidFill>
                <a:latin typeface="Verdana" charset="0"/>
              </a:rPr>
              <a:t>4 </a:t>
            </a:r>
            <a:r>
              <a:rPr lang="en-US" sz="2400" dirty="0">
                <a:solidFill>
                  <a:schemeClr val="tx1"/>
                </a:solidFill>
                <a:latin typeface="Verdana" charset="0"/>
              </a:rPr>
              <a:t>M</a:t>
            </a:r>
            <a:r>
              <a:rPr lang="en-US" sz="2400" baseline="-25000" dirty="0" smtClean="0">
                <a:solidFill>
                  <a:schemeClr val="tx1"/>
                </a:solidFill>
                <a:latin typeface="Verdana" charset="0"/>
                <a:sym typeface="Wingdings 2" charset="0"/>
              </a:rPr>
              <a:t></a:t>
            </a:r>
          </a:p>
          <a:p>
            <a:pPr algn="l" eaLnBrk="1" hangingPunct="1">
              <a:lnSpc>
                <a:spcPct val="90000"/>
              </a:lnSpc>
              <a:buClr>
                <a:srgbClr val="458BD1"/>
              </a:buClr>
              <a:buSzPct val="80000"/>
              <a:buFont typeface="Wingdings" charset="0"/>
              <a:buChar char="n"/>
            </a:pPr>
            <a:r>
              <a:rPr lang="en-US" sz="2400" dirty="0">
                <a:solidFill>
                  <a:schemeClr val="tx1"/>
                </a:solidFill>
                <a:latin typeface="Verdana" charset="0"/>
              </a:rPr>
              <a:t>M</a:t>
            </a:r>
            <a:r>
              <a:rPr lang="en-US" sz="2400" baseline="-25000" dirty="0">
                <a:solidFill>
                  <a:schemeClr val="tx1"/>
                </a:solidFill>
                <a:latin typeface="Verdana" charset="0"/>
              </a:rPr>
              <a:t>BH </a:t>
            </a:r>
            <a:r>
              <a:rPr lang="en-US" sz="2400" dirty="0">
                <a:solidFill>
                  <a:schemeClr val="tx1"/>
                </a:solidFill>
                <a:latin typeface="Verdana" charset="0"/>
              </a:rPr>
              <a:t>&lt; 3</a:t>
            </a:r>
            <a:r>
              <a:rPr lang="en-US" sz="2400" dirty="0">
                <a:solidFill>
                  <a:schemeClr val="tx1"/>
                </a:solidFill>
                <a:latin typeface="Verdana" charset="0"/>
                <a:sym typeface="Symbol" charset="0"/>
              </a:rPr>
              <a:t></a:t>
            </a:r>
            <a:r>
              <a:rPr lang="en-US" sz="2400" dirty="0">
                <a:solidFill>
                  <a:schemeClr val="tx1"/>
                </a:solidFill>
                <a:latin typeface="Verdana" charset="0"/>
              </a:rPr>
              <a:t>10</a:t>
            </a:r>
            <a:r>
              <a:rPr lang="en-US" sz="2400" baseline="30000" dirty="0">
                <a:solidFill>
                  <a:schemeClr val="tx1"/>
                </a:solidFill>
                <a:latin typeface="Verdana" charset="0"/>
              </a:rPr>
              <a:t>6 </a:t>
            </a:r>
            <a:r>
              <a:rPr lang="en-US" sz="2400" dirty="0">
                <a:solidFill>
                  <a:schemeClr val="tx1"/>
                </a:solidFill>
                <a:latin typeface="Verdana" charset="0"/>
              </a:rPr>
              <a:t>M</a:t>
            </a:r>
            <a:r>
              <a:rPr lang="en-US" sz="2400" baseline="-25000" dirty="0">
                <a:solidFill>
                  <a:schemeClr val="tx1"/>
                </a:solidFill>
                <a:latin typeface="Verdana" charset="0"/>
                <a:sym typeface="Wingdings 2" charset="0"/>
              </a:rPr>
              <a:t> </a:t>
            </a:r>
            <a:r>
              <a:rPr lang="en-US" sz="2400" dirty="0">
                <a:solidFill>
                  <a:schemeClr val="tx1"/>
                </a:solidFill>
                <a:latin typeface="Verdana" charset="0"/>
                <a:sym typeface="Wingdings 2" charset="0"/>
              </a:rPr>
              <a:t>	 </a:t>
            </a:r>
            <a:endParaRPr lang="en-US" sz="2400" dirty="0">
              <a:solidFill>
                <a:schemeClr val="tx1"/>
              </a:solidFill>
              <a:latin typeface="Verdana" charset="0"/>
            </a:endParaRPr>
          </a:p>
          <a:p>
            <a:pPr algn="l" eaLnBrk="1" hangingPunct="1">
              <a:lnSpc>
                <a:spcPct val="90000"/>
              </a:lnSpc>
              <a:buClr>
                <a:srgbClr val="458BD1"/>
              </a:buClr>
              <a:buSzPct val="80000"/>
              <a:buFont typeface="Wingdings" charset="0"/>
              <a:buNone/>
            </a:pPr>
            <a:endParaRPr lang="en-US" sz="2400" dirty="0">
              <a:solidFill>
                <a:schemeClr val="tx1"/>
              </a:solidFill>
              <a:latin typeface="Verdana" charset="0"/>
            </a:endParaRPr>
          </a:p>
        </p:txBody>
      </p:sp>
    </p:spTree>
    <p:extLst>
      <p:ext uri="{BB962C8B-B14F-4D97-AF65-F5344CB8AC3E}">
        <p14:creationId xmlns:p14="http://schemas.microsoft.com/office/powerpoint/2010/main" val="18016251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atin typeface="Verdana" charset="0"/>
                <a:ea typeface="ＭＳ Ｐゴシック" charset="0"/>
                <a:cs typeface="ＭＳ Ｐゴシック" charset="0"/>
              </a:rPr>
              <a:t>NGC 3621 - Sd galaxy </a:t>
            </a:r>
          </a:p>
        </p:txBody>
      </p:sp>
      <p:sp>
        <p:nvSpPr>
          <p:cNvPr id="8" name="Rectangle 3"/>
          <p:cNvSpPr txBox="1">
            <a:spLocks noChangeArrowheads="1"/>
          </p:cNvSpPr>
          <p:nvPr/>
        </p:nvSpPr>
        <p:spPr bwMode="auto">
          <a:xfrm>
            <a:off x="4954588" y="1752600"/>
            <a:ext cx="418941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2575" indent="-282575" eaLnBrk="0" hangingPunct="0">
              <a:defRPr sz="2200">
                <a:solidFill>
                  <a:schemeClr val="bg1"/>
                </a:solidFill>
                <a:latin typeface="Frutiger 55 Roman" charset="0"/>
                <a:ea typeface="ＭＳ Ｐゴシック" charset="0"/>
                <a:cs typeface="ＭＳ Ｐゴシック" charset="0"/>
              </a:defRPr>
            </a:lvl1pPr>
            <a:lvl2pPr marL="663575" indent="-190500" eaLnBrk="0" hangingPunct="0">
              <a:defRPr sz="2200">
                <a:solidFill>
                  <a:schemeClr val="bg1"/>
                </a:solidFill>
                <a:latin typeface="Frutiger 55 Roman" charset="0"/>
                <a:ea typeface="ＭＳ Ｐゴシック" charset="0"/>
              </a:defRPr>
            </a:lvl2pPr>
            <a:lvl3pPr marL="1143000" indent="-228600" eaLnBrk="0" hangingPunct="0">
              <a:defRPr sz="2200">
                <a:solidFill>
                  <a:schemeClr val="bg1"/>
                </a:solidFill>
                <a:latin typeface="Frutiger 55 Roman" charset="0"/>
                <a:ea typeface="ＭＳ Ｐゴシック" charset="0"/>
              </a:defRPr>
            </a:lvl3pPr>
            <a:lvl4pPr marL="1600200" indent="-228600" eaLnBrk="0" hangingPunct="0">
              <a:defRPr sz="2200">
                <a:solidFill>
                  <a:schemeClr val="bg1"/>
                </a:solidFill>
                <a:latin typeface="Frutiger 55 Roman" charset="0"/>
                <a:ea typeface="ＭＳ Ｐゴシック" charset="0"/>
              </a:defRPr>
            </a:lvl4pPr>
            <a:lvl5pPr marL="2057400" indent="-228600" eaLnBrk="0" hangingPunct="0">
              <a:defRPr sz="2200">
                <a:solidFill>
                  <a:schemeClr val="bg1"/>
                </a:solidFill>
                <a:latin typeface="Frutiger 55 Roman" charset="0"/>
                <a:ea typeface="ＭＳ Ｐゴシック" charset="0"/>
              </a:defRPr>
            </a:lvl5pPr>
            <a:lvl6pPr marL="2514600" indent="-228600" algn="ctr" eaLnBrk="0" fontAlgn="base" hangingPunct="0">
              <a:spcBef>
                <a:spcPct val="20000"/>
              </a:spcBef>
              <a:spcAft>
                <a:spcPct val="0"/>
              </a:spcAft>
              <a:defRPr sz="2200">
                <a:solidFill>
                  <a:schemeClr val="bg1"/>
                </a:solidFill>
                <a:latin typeface="Frutiger 55 Roman" charset="0"/>
                <a:ea typeface="ＭＳ Ｐゴシック" charset="0"/>
              </a:defRPr>
            </a:lvl6pPr>
            <a:lvl7pPr marL="2971800" indent="-228600" algn="ctr" eaLnBrk="0" fontAlgn="base" hangingPunct="0">
              <a:spcBef>
                <a:spcPct val="20000"/>
              </a:spcBef>
              <a:spcAft>
                <a:spcPct val="0"/>
              </a:spcAft>
              <a:defRPr sz="2200">
                <a:solidFill>
                  <a:schemeClr val="bg1"/>
                </a:solidFill>
                <a:latin typeface="Frutiger 55 Roman" charset="0"/>
                <a:ea typeface="ＭＳ Ｐゴシック" charset="0"/>
              </a:defRPr>
            </a:lvl7pPr>
            <a:lvl8pPr marL="3429000" indent="-228600" algn="ctr" eaLnBrk="0" fontAlgn="base" hangingPunct="0">
              <a:spcBef>
                <a:spcPct val="20000"/>
              </a:spcBef>
              <a:spcAft>
                <a:spcPct val="0"/>
              </a:spcAft>
              <a:defRPr sz="2200">
                <a:solidFill>
                  <a:schemeClr val="bg1"/>
                </a:solidFill>
                <a:latin typeface="Frutiger 55 Roman" charset="0"/>
                <a:ea typeface="ＭＳ Ｐゴシック" charset="0"/>
              </a:defRPr>
            </a:lvl8pPr>
            <a:lvl9pPr marL="3886200" indent="-228600" algn="ctr" eaLnBrk="0" fontAlgn="base" hangingPunct="0">
              <a:spcBef>
                <a:spcPct val="20000"/>
              </a:spcBef>
              <a:spcAft>
                <a:spcPct val="0"/>
              </a:spcAft>
              <a:defRPr sz="2200">
                <a:solidFill>
                  <a:schemeClr val="bg1"/>
                </a:solidFill>
                <a:latin typeface="Frutiger 55 Roman" charset="0"/>
                <a:ea typeface="ＭＳ Ｐゴシック" charset="0"/>
              </a:defRPr>
            </a:lvl9pPr>
          </a:lstStyle>
          <a:p>
            <a:pPr algn="l" eaLnBrk="1" hangingPunct="1">
              <a:lnSpc>
                <a:spcPct val="90000"/>
              </a:lnSpc>
              <a:buClr>
                <a:srgbClr val="458BD1"/>
              </a:buClr>
              <a:buSzPct val="80000"/>
              <a:buFont typeface="Wingdings" charset="0"/>
              <a:buChar char="n"/>
            </a:pPr>
            <a:r>
              <a:rPr lang="en-US" sz="2400" dirty="0" err="1" smtClean="0">
                <a:solidFill>
                  <a:schemeClr val="tx1"/>
                </a:solidFill>
                <a:latin typeface="Verdana" charset="0"/>
              </a:rPr>
              <a:t>Bulgeless</a:t>
            </a:r>
            <a:r>
              <a:rPr lang="en-US" sz="2400" dirty="0" smtClean="0">
                <a:solidFill>
                  <a:schemeClr val="tx1"/>
                </a:solidFill>
                <a:latin typeface="Verdana" charset="0"/>
              </a:rPr>
              <a:t> </a:t>
            </a:r>
            <a:r>
              <a:rPr lang="en-US" sz="2400" dirty="0">
                <a:solidFill>
                  <a:schemeClr val="tx1"/>
                </a:solidFill>
                <a:latin typeface="Verdana" charset="0"/>
              </a:rPr>
              <a:t>spiral</a:t>
            </a:r>
          </a:p>
          <a:p>
            <a:pPr algn="l" eaLnBrk="1" hangingPunct="1">
              <a:lnSpc>
                <a:spcPct val="90000"/>
              </a:lnSpc>
              <a:buClr>
                <a:srgbClr val="458BD1"/>
              </a:buClr>
              <a:buSzPct val="80000"/>
              <a:buFont typeface="Wingdings" charset="0"/>
              <a:buChar char="n"/>
            </a:pPr>
            <a:r>
              <a:rPr lang="en-US" sz="2400" dirty="0">
                <a:solidFill>
                  <a:schemeClr val="tx1"/>
                </a:solidFill>
                <a:latin typeface="Verdana" charset="0"/>
              </a:rPr>
              <a:t>hosts nuclear cluster…</a:t>
            </a:r>
          </a:p>
          <a:p>
            <a:pPr algn="l" eaLnBrk="1" hangingPunct="1">
              <a:lnSpc>
                <a:spcPct val="90000"/>
              </a:lnSpc>
              <a:buClr>
                <a:srgbClr val="458BD1"/>
              </a:buClr>
              <a:buSzPct val="80000"/>
              <a:buFont typeface="Wingdings" charset="0"/>
              <a:buChar char="n"/>
            </a:pPr>
            <a:r>
              <a:rPr lang="en-US" sz="2400" dirty="0">
                <a:solidFill>
                  <a:schemeClr val="tx1"/>
                </a:solidFill>
                <a:latin typeface="Verdana" charset="0"/>
              </a:rPr>
              <a:t>…plus detected AGN</a:t>
            </a:r>
          </a:p>
          <a:p>
            <a:pPr lvl="1" algn="l" eaLnBrk="1" hangingPunct="1">
              <a:lnSpc>
                <a:spcPct val="90000"/>
              </a:lnSpc>
              <a:buClr>
                <a:schemeClr val="tx1"/>
              </a:buClr>
              <a:buFontTx/>
              <a:buChar char="–"/>
            </a:pPr>
            <a:r>
              <a:rPr lang="en-US" sz="2000" dirty="0">
                <a:solidFill>
                  <a:schemeClr val="tx1"/>
                </a:solidFill>
                <a:latin typeface="Verdana" charset="0"/>
              </a:rPr>
              <a:t>in MIR </a:t>
            </a:r>
            <a:r>
              <a:rPr lang="en-US" sz="1400" dirty="0">
                <a:solidFill>
                  <a:schemeClr val="tx1"/>
                </a:solidFill>
                <a:latin typeface="Verdana" charset="0"/>
              </a:rPr>
              <a:t>(</a:t>
            </a:r>
            <a:r>
              <a:rPr lang="en-US" sz="1400" dirty="0" err="1">
                <a:solidFill>
                  <a:schemeClr val="tx1"/>
                </a:solidFill>
                <a:latin typeface="Verdana" charset="0"/>
              </a:rPr>
              <a:t>Satyapal</a:t>
            </a:r>
            <a:r>
              <a:rPr lang="en-US" sz="1400" dirty="0">
                <a:solidFill>
                  <a:schemeClr val="tx1"/>
                </a:solidFill>
                <a:latin typeface="Verdana" charset="0"/>
              </a:rPr>
              <a:t> et al. 2007)</a:t>
            </a:r>
          </a:p>
          <a:p>
            <a:pPr lvl="1" algn="l" eaLnBrk="1" hangingPunct="1">
              <a:lnSpc>
                <a:spcPct val="90000"/>
              </a:lnSpc>
              <a:buClr>
                <a:schemeClr val="tx1"/>
              </a:buClr>
              <a:buFontTx/>
              <a:buChar char="–"/>
            </a:pPr>
            <a:r>
              <a:rPr lang="en-US" sz="2000" dirty="0">
                <a:solidFill>
                  <a:schemeClr val="tx1"/>
                </a:solidFill>
                <a:latin typeface="Verdana" charset="0"/>
              </a:rPr>
              <a:t>and X-rays</a:t>
            </a:r>
            <a:r>
              <a:rPr lang="en-US" sz="1400" dirty="0">
                <a:solidFill>
                  <a:schemeClr val="tx1"/>
                </a:solidFill>
                <a:latin typeface="Verdana" charset="0"/>
              </a:rPr>
              <a:t> (</a:t>
            </a:r>
            <a:r>
              <a:rPr lang="en-US" sz="1400" dirty="0" err="1">
                <a:solidFill>
                  <a:schemeClr val="tx1"/>
                </a:solidFill>
                <a:latin typeface="Verdana" charset="0"/>
              </a:rPr>
              <a:t>Gliozzi</a:t>
            </a:r>
            <a:r>
              <a:rPr lang="en-US" sz="1400" dirty="0">
                <a:solidFill>
                  <a:schemeClr val="tx1"/>
                </a:solidFill>
                <a:latin typeface="Verdana" charset="0"/>
              </a:rPr>
              <a:t> et al. 2009)</a:t>
            </a:r>
          </a:p>
          <a:p>
            <a:pPr algn="l" eaLnBrk="1" hangingPunct="1">
              <a:lnSpc>
                <a:spcPct val="90000"/>
              </a:lnSpc>
              <a:buClr>
                <a:srgbClr val="458BD1"/>
              </a:buClr>
              <a:buSzPct val="80000"/>
              <a:buFont typeface="Wingdings" charset="0"/>
              <a:buChar char="n"/>
            </a:pPr>
            <a:r>
              <a:rPr lang="en-US" sz="2400" dirty="0">
                <a:solidFill>
                  <a:schemeClr val="tx1"/>
                </a:solidFill>
                <a:latin typeface="Verdana" charset="0"/>
              </a:rPr>
              <a:t>M</a:t>
            </a:r>
            <a:r>
              <a:rPr lang="en-US" sz="2400" baseline="-25000" dirty="0">
                <a:solidFill>
                  <a:schemeClr val="tx1"/>
                </a:solidFill>
                <a:latin typeface="Verdana" charset="0"/>
              </a:rPr>
              <a:t>BH </a:t>
            </a:r>
            <a:r>
              <a:rPr lang="en-US" sz="2400" dirty="0">
                <a:solidFill>
                  <a:schemeClr val="tx1"/>
                </a:solidFill>
                <a:latin typeface="Verdana" charset="0"/>
              </a:rPr>
              <a:t>&gt; 2</a:t>
            </a:r>
            <a:r>
              <a:rPr lang="en-US" sz="2400" dirty="0">
                <a:solidFill>
                  <a:schemeClr val="tx1"/>
                </a:solidFill>
                <a:latin typeface="Verdana" charset="0"/>
                <a:sym typeface="Symbol" charset="0"/>
              </a:rPr>
              <a:t></a:t>
            </a:r>
            <a:r>
              <a:rPr lang="en-US" sz="2400" dirty="0">
                <a:solidFill>
                  <a:schemeClr val="tx1"/>
                </a:solidFill>
                <a:latin typeface="Verdana" charset="0"/>
              </a:rPr>
              <a:t>10</a:t>
            </a:r>
            <a:r>
              <a:rPr lang="en-US" sz="2400" baseline="30000" dirty="0">
                <a:solidFill>
                  <a:schemeClr val="tx1"/>
                </a:solidFill>
                <a:latin typeface="Verdana" charset="0"/>
              </a:rPr>
              <a:t>4 </a:t>
            </a:r>
            <a:r>
              <a:rPr lang="en-US" sz="2400" dirty="0">
                <a:solidFill>
                  <a:schemeClr val="tx1"/>
                </a:solidFill>
                <a:latin typeface="Verdana" charset="0"/>
              </a:rPr>
              <a:t>M</a:t>
            </a:r>
            <a:r>
              <a:rPr lang="en-US" sz="2400" baseline="-25000" dirty="0">
                <a:solidFill>
                  <a:schemeClr val="tx1"/>
                </a:solidFill>
                <a:latin typeface="Verdana" charset="0"/>
                <a:sym typeface="Wingdings 2" charset="0"/>
              </a:rPr>
              <a:t></a:t>
            </a:r>
            <a:endParaRPr lang="en-US" sz="2400" dirty="0">
              <a:solidFill>
                <a:schemeClr val="tx1"/>
              </a:solidFill>
              <a:latin typeface="Verdana" charset="0"/>
            </a:endParaRPr>
          </a:p>
          <a:p>
            <a:pPr algn="l" eaLnBrk="1" hangingPunct="1">
              <a:lnSpc>
                <a:spcPct val="90000"/>
              </a:lnSpc>
              <a:buClr>
                <a:srgbClr val="458BD1"/>
              </a:buClr>
              <a:buSzPct val="80000"/>
              <a:buFont typeface="Wingdings" charset="0"/>
              <a:buChar char="n"/>
            </a:pPr>
            <a:r>
              <a:rPr lang="en-US" sz="2400" dirty="0">
                <a:solidFill>
                  <a:schemeClr val="tx1"/>
                </a:solidFill>
                <a:latin typeface="Verdana" charset="0"/>
              </a:rPr>
              <a:t>M</a:t>
            </a:r>
            <a:r>
              <a:rPr lang="en-US" sz="2400" baseline="-25000" dirty="0">
                <a:solidFill>
                  <a:schemeClr val="tx1"/>
                </a:solidFill>
                <a:latin typeface="Verdana" charset="0"/>
              </a:rPr>
              <a:t>BH </a:t>
            </a:r>
            <a:r>
              <a:rPr lang="en-US" sz="2400" dirty="0">
                <a:solidFill>
                  <a:schemeClr val="tx1"/>
                </a:solidFill>
                <a:latin typeface="Verdana" charset="0"/>
              </a:rPr>
              <a:t>&lt; 3</a:t>
            </a:r>
            <a:r>
              <a:rPr lang="en-US" sz="2400" dirty="0">
                <a:solidFill>
                  <a:schemeClr val="tx1"/>
                </a:solidFill>
                <a:latin typeface="Verdana" charset="0"/>
                <a:sym typeface="Symbol" charset="0"/>
              </a:rPr>
              <a:t></a:t>
            </a:r>
            <a:r>
              <a:rPr lang="en-US" sz="2400" dirty="0">
                <a:solidFill>
                  <a:schemeClr val="tx1"/>
                </a:solidFill>
                <a:latin typeface="Verdana" charset="0"/>
              </a:rPr>
              <a:t>10</a:t>
            </a:r>
            <a:r>
              <a:rPr lang="en-US" sz="2400" baseline="30000" dirty="0">
                <a:solidFill>
                  <a:schemeClr val="tx1"/>
                </a:solidFill>
                <a:latin typeface="Verdana" charset="0"/>
              </a:rPr>
              <a:t>6 </a:t>
            </a:r>
            <a:r>
              <a:rPr lang="en-US" sz="2400" dirty="0">
                <a:solidFill>
                  <a:schemeClr val="tx1"/>
                </a:solidFill>
                <a:latin typeface="Verdana" charset="0"/>
              </a:rPr>
              <a:t>M</a:t>
            </a:r>
            <a:r>
              <a:rPr lang="en-US" sz="2400" baseline="-25000" dirty="0">
                <a:solidFill>
                  <a:schemeClr val="tx1"/>
                </a:solidFill>
                <a:latin typeface="Verdana" charset="0"/>
                <a:sym typeface="Wingdings 2" charset="0"/>
              </a:rPr>
              <a:t> </a:t>
            </a:r>
            <a:r>
              <a:rPr lang="en-US" sz="2400" dirty="0">
                <a:solidFill>
                  <a:schemeClr val="tx1"/>
                </a:solidFill>
                <a:latin typeface="Verdana" charset="0"/>
                <a:sym typeface="Wingdings 2" charset="0"/>
              </a:rPr>
              <a:t>	    </a:t>
            </a:r>
          </a:p>
          <a:p>
            <a:pPr algn="l" eaLnBrk="1" hangingPunct="1">
              <a:lnSpc>
                <a:spcPct val="90000"/>
              </a:lnSpc>
              <a:buClr>
                <a:srgbClr val="458BD1"/>
              </a:buClr>
              <a:buSzPct val="80000"/>
              <a:buFont typeface="Wingdings" charset="0"/>
              <a:buChar char="n"/>
            </a:pPr>
            <a:endParaRPr lang="en-US" sz="1400" dirty="0">
              <a:solidFill>
                <a:schemeClr val="tx1"/>
              </a:solidFill>
              <a:latin typeface="Verdana" charset="0"/>
            </a:endParaRPr>
          </a:p>
          <a:p>
            <a:pPr algn="l" eaLnBrk="1" hangingPunct="1">
              <a:lnSpc>
                <a:spcPct val="90000"/>
              </a:lnSpc>
              <a:buClr>
                <a:srgbClr val="458BD1"/>
              </a:buClr>
              <a:buSzPct val="80000"/>
              <a:buFont typeface="Wingdings" charset="0"/>
              <a:buChar char="n"/>
            </a:pPr>
            <a:r>
              <a:rPr lang="en-US" sz="2400" dirty="0">
                <a:solidFill>
                  <a:schemeClr val="tx1"/>
                </a:solidFill>
                <a:latin typeface="Verdana" charset="0"/>
              </a:rPr>
              <a:t>SINFONI data resolve the </a:t>
            </a:r>
            <a:r>
              <a:rPr lang="en-US" sz="2400" dirty="0" smtClean="0">
                <a:solidFill>
                  <a:schemeClr val="tx1"/>
                </a:solidFill>
                <a:latin typeface="Verdana" charset="0"/>
              </a:rPr>
              <a:t>cluster</a:t>
            </a:r>
            <a:endParaRPr lang="en-US" sz="2400" dirty="0">
              <a:solidFill>
                <a:schemeClr val="tx1"/>
              </a:solidFill>
              <a:latin typeface="Verdana" charset="0"/>
            </a:endParaRPr>
          </a:p>
        </p:txBody>
      </p:sp>
      <p:pic>
        <p:nvPicPr>
          <p:cNvPr id="3" name="Picture 2" descr="NGC3621_plot_data_onl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17" y="404664"/>
            <a:ext cx="5299364" cy="6858000"/>
          </a:xfrm>
          <a:prstGeom prst="rect">
            <a:avLst/>
          </a:prstGeom>
        </p:spPr>
      </p:pic>
    </p:spTree>
    <p:extLst>
      <p:ext uri="{BB962C8B-B14F-4D97-AF65-F5344CB8AC3E}">
        <p14:creationId xmlns:p14="http://schemas.microsoft.com/office/powerpoint/2010/main" val="2245425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9"/>
          <p:cNvGrpSpPr>
            <a:grpSpLocks/>
          </p:cNvGrpSpPr>
          <p:nvPr/>
        </p:nvGrpSpPr>
        <p:grpSpPr bwMode="auto">
          <a:xfrm>
            <a:off x="838200" y="1444625"/>
            <a:ext cx="6248400" cy="4792663"/>
            <a:chOff x="528" y="910"/>
            <a:chExt cx="3936" cy="3019"/>
          </a:xfrm>
        </p:grpSpPr>
        <p:sp>
          <p:nvSpPr>
            <p:cNvPr id="37898" name="Text Box 6"/>
            <p:cNvSpPr txBox="1">
              <a:spLocks noChangeArrowheads="1"/>
            </p:cNvSpPr>
            <p:nvPr/>
          </p:nvSpPr>
          <p:spPr bwMode="auto">
            <a:xfrm rot="-5400000">
              <a:off x="3643" y="1521"/>
              <a:ext cx="143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90000" tIns="46800" rIns="90000" bIns="46800">
              <a:spAutoFit/>
            </a:bodyPr>
            <a:lstStyle>
              <a:lvl1pPr eaLnBrk="0" hangingPunct="0">
                <a:defRPr sz="2200">
                  <a:solidFill>
                    <a:schemeClr val="bg1"/>
                  </a:solidFill>
                  <a:latin typeface="Frutiger 55 Roman" charset="0"/>
                  <a:ea typeface="ＭＳ Ｐゴシック" charset="0"/>
                  <a:cs typeface="ＭＳ Ｐゴシック" charset="0"/>
                </a:defRPr>
              </a:lvl1pPr>
              <a:lvl2pPr marL="742950" indent="-285750" eaLnBrk="0" hangingPunct="0">
                <a:defRPr sz="2200">
                  <a:solidFill>
                    <a:schemeClr val="bg1"/>
                  </a:solidFill>
                  <a:latin typeface="Frutiger 55 Roman" charset="0"/>
                  <a:ea typeface="ＭＳ Ｐゴシック" charset="0"/>
                </a:defRPr>
              </a:lvl2pPr>
              <a:lvl3pPr marL="1143000" indent="-228600" eaLnBrk="0" hangingPunct="0">
                <a:defRPr sz="2200">
                  <a:solidFill>
                    <a:schemeClr val="bg1"/>
                  </a:solidFill>
                  <a:latin typeface="Frutiger 55 Roman" charset="0"/>
                  <a:ea typeface="ＭＳ Ｐゴシック" charset="0"/>
                </a:defRPr>
              </a:lvl3pPr>
              <a:lvl4pPr marL="1600200" indent="-228600" eaLnBrk="0" hangingPunct="0">
                <a:defRPr sz="2200">
                  <a:solidFill>
                    <a:schemeClr val="bg1"/>
                  </a:solidFill>
                  <a:latin typeface="Frutiger 55 Roman" charset="0"/>
                  <a:ea typeface="ＭＳ Ｐゴシック" charset="0"/>
                </a:defRPr>
              </a:lvl4pPr>
              <a:lvl5pPr marL="2057400" indent="-228600" eaLnBrk="0" hangingPunct="0">
                <a:defRPr sz="2200">
                  <a:solidFill>
                    <a:schemeClr val="bg1"/>
                  </a:solidFill>
                  <a:latin typeface="Frutiger 55 Roman" charset="0"/>
                  <a:ea typeface="ＭＳ Ｐゴシック" charset="0"/>
                </a:defRPr>
              </a:lvl5pPr>
              <a:lvl6pPr marL="2514600" indent="-228600" algn="ctr" eaLnBrk="0" fontAlgn="base" hangingPunct="0">
                <a:spcBef>
                  <a:spcPct val="20000"/>
                </a:spcBef>
                <a:spcAft>
                  <a:spcPct val="0"/>
                </a:spcAft>
                <a:defRPr sz="2200">
                  <a:solidFill>
                    <a:schemeClr val="bg1"/>
                  </a:solidFill>
                  <a:latin typeface="Frutiger 55 Roman" charset="0"/>
                  <a:ea typeface="ＭＳ Ｐゴシック" charset="0"/>
                </a:defRPr>
              </a:lvl6pPr>
              <a:lvl7pPr marL="2971800" indent="-228600" algn="ctr" eaLnBrk="0" fontAlgn="base" hangingPunct="0">
                <a:spcBef>
                  <a:spcPct val="20000"/>
                </a:spcBef>
                <a:spcAft>
                  <a:spcPct val="0"/>
                </a:spcAft>
                <a:defRPr sz="2200">
                  <a:solidFill>
                    <a:schemeClr val="bg1"/>
                  </a:solidFill>
                  <a:latin typeface="Frutiger 55 Roman" charset="0"/>
                  <a:ea typeface="ＭＳ Ｐゴシック" charset="0"/>
                </a:defRPr>
              </a:lvl7pPr>
              <a:lvl8pPr marL="3429000" indent="-228600" algn="ctr" eaLnBrk="0" fontAlgn="base" hangingPunct="0">
                <a:spcBef>
                  <a:spcPct val="20000"/>
                </a:spcBef>
                <a:spcAft>
                  <a:spcPct val="0"/>
                </a:spcAft>
                <a:defRPr sz="2200">
                  <a:solidFill>
                    <a:schemeClr val="bg1"/>
                  </a:solidFill>
                  <a:latin typeface="Frutiger 55 Roman" charset="0"/>
                  <a:ea typeface="ＭＳ Ｐゴシック" charset="0"/>
                </a:defRPr>
              </a:lvl8pPr>
              <a:lvl9pPr marL="3886200" indent="-228600" algn="ctr" eaLnBrk="0" fontAlgn="base" hangingPunct="0">
                <a:spcBef>
                  <a:spcPct val="20000"/>
                </a:spcBef>
                <a:spcAft>
                  <a:spcPct val="0"/>
                </a:spcAft>
                <a:defRPr sz="2200">
                  <a:solidFill>
                    <a:schemeClr val="bg1"/>
                  </a:solidFill>
                  <a:latin typeface="Frutiger 55 Roman" charset="0"/>
                  <a:ea typeface="ＭＳ Ｐゴシック" charset="0"/>
                </a:defRPr>
              </a:lvl9pPr>
            </a:lstStyle>
            <a:p>
              <a:pPr eaLnBrk="1" hangingPunct="1"/>
              <a:r>
                <a:rPr lang="en-US" sz="1600">
                  <a:solidFill>
                    <a:schemeClr val="tx1"/>
                  </a:solidFill>
                  <a:latin typeface="Verdana" charset="0"/>
                </a:rPr>
                <a:t>WFI/MPG/ESO-2.2m</a:t>
              </a:r>
            </a:p>
          </p:txBody>
        </p:sp>
        <p:pic>
          <p:nvPicPr>
            <p:cNvPr id="37899" name="Picture 5"/>
            <p:cNvPicPr>
              <a:picLocks noChangeAspect="1" noChangeArrowheads="1"/>
            </p:cNvPicPr>
            <p:nvPr/>
          </p:nvPicPr>
          <p:blipFill>
            <a:blip r:embed="rId3">
              <a:extLst>
                <a:ext uri="{28A0092B-C50C-407E-A947-70E740481C1C}">
                  <a14:useLocalDpi xmlns:a14="http://schemas.microsoft.com/office/drawing/2010/main" val="0"/>
                </a:ext>
              </a:extLst>
            </a:blip>
            <a:srcRect l="10315" t="21164" r="16547" b="15453"/>
            <a:stretch>
              <a:fillRect/>
            </a:stretch>
          </p:blipFill>
          <p:spPr bwMode="auto">
            <a:xfrm>
              <a:off x="528" y="910"/>
              <a:ext cx="3744" cy="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grpSp>
      <p:grpSp>
        <p:nvGrpSpPr>
          <p:cNvPr id="3" name="Group 11"/>
          <p:cNvGrpSpPr>
            <a:grpSpLocks/>
          </p:cNvGrpSpPr>
          <p:nvPr/>
        </p:nvGrpSpPr>
        <p:grpSpPr bwMode="auto">
          <a:xfrm>
            <a:off x="5462588" y="425450"/>
            <a:ext cx="3557587" cy="3292475"/>
            <a:chOff x="3441" y="268"/>
            <a:chExt cx="2241" cy="2074"/>
          </a:xfrm>
        </p:grpSpPr>
        <p:pic>
          <p:nvPicPr>
            <p:cNvPr id="3789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018210">
              <a:off x="3441" y="297"/>
              <a:ext cx="2045" cy="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7897" name="Text Box 10"/>
            <p:cNvSpPr txBox="1">
              <a:spLocks noChangeArrowheads="1"/>
            </p:cNvSpPr>
            <p:nvPr/>
          </p:nvSpPr>
          <p:spPr bwMode="auto">
            <a:xfrm rot="612600">
              <a:off x="3590" y="268"/>
              <a:ext cx="20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90000" tIns="46800" rIns="90000" bIns="46800">
              <a:spAutoFit/>
            </a:bodyPr>
            <a:lstStyle>
              <a:lvl1pPr eaLnBrk="0" hangingPunct="0">
                <a:defRPr sz="2200">
                  <a:solidFill>
                    <a:schemeClr val="bg1"/>
                  </a:solidFill>
                  <a:latin typeface="Frutiger 55 Roman" charset="0"/>
                  <a:ea typeface="ＭＳ Ｐゴシック" charset="0"/>
                  <a:cs typeface="ＭＳ Ｐゴシック" charset="0"/>
                </a:defRPr>
              </a:lvl1pPr>
              <a:lvl2pPr marL="742950" indent="-285750" eaLnBrk="0" hangingPunct="0">
                <a:defRPr sz="2200">
                  <a:solidFill>
                    <a:schemeClr val="bg1"/>
                  </a:solidFill>
                  <a:latin typeface="Frutiger 55 Roman" charset="0"/>
                  <a:ea typeface="ＭＳ Ｐゴシック" charset="0"/>
                </a:defRPr>
              </a:lvl2pPr>
              <a:lvl3pPr marL="1143000" indent="-228600" eaLnBrk="0" hangingPunct="0">
                <a:defRPr sz="2200">
                  <a:solidFill>
                    <a:schemeClr val="bg1"/>
                  </a:solidFill>
                  <a:latin typeface="Frutiger 55 Roman" charset="0"/>
                  <a:ea typeface="ＭＳ Ｐゴシック" charset="0"/>
                </a:defRPr>
              </a:lvl3pPr>
              <a:lvl4pPr marL="1600200" indent="-228600" eaLnBrk="0" hangingPunct="0">
                <a:defRPr sz="2200">
                  <a:solidFill>
                    <a:schemeClr val="bg1"/>
                  </a:solidFill>
                  <a:latin typeface="Frutiger 55 Roman" charset="0"/>
                  <a:ea typeface="ＭＳ Ｐゴシック" charset="0"/>
                </a:defRPr>
              </a:lvl4pPr>
              <a:lvl5pPr marL="2057400" indent="-228600" eaLnBrk="0" hangingPunct="0">
                <a:defRPr sz="2200">
                  <a:solidFill>
                    <a:schemeClr val="bg1"/>
                  </a:solidFill>
                  <a:latin typeface="Frutiger 55 Roman" charset="0"/>
                  <a:ea typeface="ＭＳ Ｐゴシック" charset="0"/>
                </a:defRPr>
              </a:lvl5pPr>
              <a:lvl6pPr marL="2514600" indent="-228600" algn="ctr" eaLnBrk="0" fontAlgn="base" hangingPunct="0">
                <a:spcBef>
                  <a:spcPct val="20000"/>
                </a:spcBef>
                <a:spcAft>
                  <a:spcPct val="0"/>
                </a:spcAft>
                <a:defRPr sz="2200">
                  <a:solidFill>
                    <a:schemeClr val="bg1"/>
                  </a:solidFill>
                  <a:latin typeface="Frutiger 55 Roman" charset="0"/>
                  <a:ea typeface="ＭＳ Ｐゴシック" charset="0"/>
                </a:defRPr>
              </a:lvl6pPr>
              <a:lvl7pPr marL="2971800" indent="-228600" algn="ctr" eaLnBrk="0" fontAlgn="base" hangingPunct="0">
                <a:spcBef>
                  <a:spcPct val="20000"/>
                </a:spcBef>
                <a:spcAft>
                  <a:spcPct val="0"/>
                </a:spcAft>
                <a:defRPr sz="2200">
                  <a:solidFill>
                    <a:schemeClr val="bg1"/>
                  </a:solidFill>
                  <a:latin typeface="Frutiger 55 Roman" charset="0"/>
                  <a:ea typeface="ＭＳ Ｐゴシック" charset="0"/>
                </a:defRPr>
              </a:lvl7pPr>
              <a:lvl8pPr marL="3429000" indent="-228600" algn="ctr" eaLnBrk="0" fontAlgn="base" hangingPunct="0">
                <a:spcBef>
                  <a:spcPct val="20000"/>
                </a:spcBef>
                <a:spcAft>
                  <a:spcPct val="0"/>
                </a:spcAft>
                <a:defRPr sz="2200">
                  <a:solidFill>
                    <a:schemeClr val="bg1"/>
                  </a:solidFill>
                  <a:latin typeface="Frutiger 55 Roman" charset="0"/>
                  <a:ea typeface="ＭＳ Ｐゴシック" charset="0"/>
                </a:defRPr>
              </a:lvl8pPr>
              <a:lvl9pPr marL="3886200" indent="-228600" algn="ctr" eaLnBrk="0" fontAlgn="base" hangingPunct="0">
                <a:spcBef>
                  <a:spcPct val="20000"/>
                </a:spcBef>
                <a:spcAft>
                  <a:spcPct val="0"/>
                </a:spcAft>
                <a:defRPr sz="2200">
                  <a:solidFill>
                    <a:schemeClr val="bg1"/>
                  </a:solidFill>
                  <a:latin typeface="Frutiger 55 Roman" charset="0"/>
                  <a:ea typeface="ＭＳ Ｐゴシック" charset="0"/>
                </a:defRPr>
              </a:lvl9pPr>
            </a:lstStyle>
            <a:p>
              <a:pPr eaLnBrk="1" hangingPunct="1"/>
              <a:r>
                <a:rPr lang="en-US" sz="1600">
                  <a:solidFill>
                    <a:schemeClr val="tx1"/>
                  </a:solidFill>
                  <a:latin typeface="Verdana" charset="0"/>
                </a:rPr>
                <a:t>Böker et al. 2002, WFPC2/HST</a:t>
              </a:r>
            </a:p>
          </p:txBody>
        </p:sp>
      </p:grpSp>
      <p:grpSp>
        <p:nvGrpSpPr>
          <p:cNvPr id="4" name="Group 12"/>
          <p:cNvGrpSpPr>
            <a:grpSpLocks/>
          </p:cNvGrpSpPr>
          <p:nvPr/>
        </p:nvGrpSpPr>
        <p:grpSpPr bwMode="auto">
          <a:xfrm>
            <a:off x="5029200" y="3236913"/>
            <a:ext cx="4114800" cy="3271837"/>
            <a:chOff x="3091" y="2039"/>
            <a:chExt cx="2592" cy="2061"/>
          </a:xfrm>
        </p:grpSpPr>
        <p:pic>
          <p:nvPicPr>
            <p:cNvPr id="3789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1" y="2039"/>
              <a:ext cx="2544" cy="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7895" name="Text Box 7"/>
            <p:cNvSpPr txBox="1">
              <a:spLocks noChangeArrowheads="1"/>
            </p:cNvSpPr>
            <p:nvPr/>
          </p:nvSpPr>
          <p:spPr bwMode="auto">
            <a:xfrm>
              <a:off x="3744" y="3888"/>
              <a:ext cx="193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0000" tIns="46800" rIns="90000" bIns="46800">
              <a:spAutoFit/>
            </a:bodyPr>
            <a:lstStyle>
              <a:lvl1pPr eaLnBrk="0" hangingPunct="0">
                <a:defRPr sz="2200">
                  <a:solidFill>
                    <a:schemeClr val="bg1"/>
                  </a:solidFill>
                  <a:latin typeface="Frutiger 55 Roman" charset="0"/>
                  <a:ea typeface="ＭＳ Ｐゴシック" charset="0"/>
                  <a:cs typeface="ＭＳ Ｐゴシック" charset="0"/>
                </a:defRPr>
              </a:lvl1pPr>
              <a:lvl2pPr marL="742950" indent="-285750" eaLnBrk="0" hangingPunct="0">
                <a:defRPr sz="2200">
                  <a:solidFill>
                    <a:schemeClr val="bg1"/>
                  </a:solidFill>
                  <a:latin typeface="Frutiger 55 Roman" charset="0"/>
                  <a:ea typeface="ＭＳ Ｐゴシック" charset="0"/>
                </a:defRPr>
              </a:lvl2pPr>
              <a:lvl3pPr marL="1143000" indent="-228600" eaLnBrk="0" hangingPunct="0">
                <a:defRPr sz="2200">
                  <a:solidFill>
                    <a:schemeClr val="bg1"/>
                  </a:solidFill>
                  <a:latin typeface="Frutiger 55 Roman" charset="0"/>
                  <a:ea typeface="ＭＳ Ｐゴシック" charset="0"/>
                </a:defRPr>
              </a:lvl3pPr>
              <a:lvl4pPr marL="1600200" indent="-228600" eaLnBrk="0" hangingPunct="0">
                <a:defRPr sz="2200">
                  <a:solidFill>
                    <a:schemeClr val="bg1"/>
                  </a:solidFill>
                  <a:latin typeface="Frutiger 55 Roman" charset="0"/>
                  <a:ea typeface="ＭＳ Ｐゴシック" charset="0"/>
                </a:defRPr>
              </a:lvl4pPr>
              <a:lvl5pPr marL="2057400" indent="-228600" eaLnBrk="0" hangingPunct="0">
                <a:defRPr sz="2200">
                  <a:solidFill>
                    <a:schemeClr val="bg1"/>
                  </a:solidFill>
                  <a:latin typeface="Frutiger 55 Roman" charset="0"/>
                  <a:ea typeface="ＭＳ Ｐゴシック" charset="0"/>
                </a:defRPr>
              </a:lvl5pPr>
              <a:lvl6pPr marL="2514600" indent="-228600" algn="ctr" eaLnBrk="0" fontAlgn="base" hangingPunct="0">
                <a:spcBef>
                  <a:spcPct val="20000"/>
                </a:spcBef>
                <a:spcAft>
                  <a:spcPct val="0"/>
                </a:spcAft>
                <a:defRPr sz="2200">
                  <a:solidFill>
                    <a:schemeClr val="bg1"/>
                  </a:solidFill>
                  <a:latin typeface="Frutiger 55 Roman" charset="0"/>
                  <a:ea typeface="ＭＳ Ｐゴシック" charset="0"/>
                </a:defRPr>
              </a:lvl6pPr>
              <a:lvl7pPr marL="2971800" indent="-228600" algn="ctr" eaLnBrk="0" fontAlgn="base" hangingPunct="0">
                <a:spcBef>
                  <a:spcPct val="20000"/>
                </a:spcBef>
                <a:spcAft>
                  <a:spcPct val="0"/>
                </a:spcAft>
                <a:defRPr sz="2200">
                  <a:solidFill>
                    <a:schemeClr val="bg1"/>
                  </a:solidFill>
                  <a:latin typeface="Frutiger 55 Roman" charset="0"/>
                  <a:ea typeface="ＭＳ Ｐゴシック" charset="0"/>
                </a:defRPr>
              </a:lvl7pPr>
              <a:lvl8pPr marL="3429000" indent="-228600" algn="ctr" eaLnBrk="0" fontAlgn="base" hangingPunct="0">
                <a:spcBef>
                  <a:spcPct val="20000"/>
                </a:spcBef>
                <a:spcAft>
                  <a:spcPct val="0"/>
                </a:spcAft>
                <a:defRPr sz="2200">
                  <a:solidFill>
                    <a:schemeClr val="bg1"/>
                  </a:solidFill>
                  <a:latin typeface="Frutiger 55 Roman" charset="0"/>
                  <a:ea typeface="ＭＳ Ｐゴシック" charset="0"/>
                </a:defRPr>
              </a:lvl8pPr>
              <a:lvl9pPr marL="3886200" indent="-228600" algn="ctr" eaLnBrk="0" fontAlgn="base" hangingPunct="0">
                <a:spcBef>
                  <a:spcPct val="20000"/>
                </a:spcBef>
                <a:spcAft>
                  <a:spcPct val="0"/>
                </a:spcAft>
                <a:defRPr sz="2200">
                  <a:solidFill>
                    <a:schemeClr val="bg1"/>
                  </a:solidFill>
                  <a:latin typeface="Frutiger 55 Roman" charset="0"/>
                  <a:ea typeface="ＭＳ Ｐゴシック" charset="0"/>
                </a:defRPr>
              </a:lvl9pPr>
            </a:lstStyle>
            <a:p>
              <a:pPr eaLnBrk="1" hangingPunct="1">
                <a:spcBef>
                  <a:spcPct val="50000"/>
                </a:spcBef>
              </a:pPr>
              <a:r>
                <a:rPr lang="en-US" sz="1600">
                  <a:solidFill>
                    <a:schemeClr val="tx1"/>
                  </a:solidFill>
                  <a:latin typeface="Verdana" charset="0"/>
                </a:rPr>
                <a:t>Bland-Hawthorn et al. 2005</a:t>
              </a:r>
            </a:p>
          </p:txBody>
        </p:sp>
      </p:grpSp>
      <p:sp>
        <p:nvSpPr>
          <p:cNvPr id="37892" name="Rectangle 2"/>
          <p:cNvSpPr>
            <a:spLocks noGrp="1" noChangeArrowheads="1"/>
          </p:cNvSpPr>
          <p:nvPr>
            <p:ph type="title"/>
          </p:nvPr>
        </p:nvSpPr>
        <p:spPr/>
        <p:txBody>
          <a:bodyPr/>
          <a:lstStyle/>
          <a:p>
            <a:pPr eaLnBrk="1" hangingPunct="1"/>
            <a:r>
              <a:rPr lang="en-US" dirty="0">
                <a:latin typeface="Verdana" charset="0"/>
                <a:ea typeface="ＭＳ Ｐゴシック" charset="0"/>
                <a:cs typeface="ＭＳ Ｐゴシック" charset="0"/>
              </a:rPr>
              <a:t>Nuclear </a:t>
            </a:r>
            <a:r>
              <a:rPr lang="en-US" dirty="0" smtClean="0">
                <a:latin typeface="Verdana" charset="0"/>
                <a:ea typeface="ＭＳ Ｐゴシック" charset="0"/>
                <a:cs typeface="ＭＳ Ｐゴシック" charset="0"/>
              </a:rPr>
              <a:t>Star Clusters</a:t>
            </a:r>
            <a:endParaRPr lang="en-US" dirty="0">
              <a:latin typeface="Verdana" charset="0"/>
              <a:ea typeface="ＭＳ Ｐゴシック" charset="0"/>
              <a:cs typeface="ＭＳ Ｐゴシック" charset="0"/>
            </a:endParaRPr>
          </a:p>
        </p:txBody>
      </p:sp>
      <p:sp>
        <p:nvSpPr>
          <p:cNvPr id="12" name="TextBox 11"/>
          <p:cNvSpPr txBox="1"/>
          <p:nvPr/>
        </p:nvSpPr>
        <p:spPr>
          <a:xfrm rot="16200000">
            <a:off x="531019" y="5487194"/>
            <a:ext cx="1104900" cy="338138"/>
          </a:xfrm>
          <a:prstGeom prst="rect">
            <a:avLst/>
          </a:prstGeom>
          <a:noFill/>
        </p:spPr>
        <p:txBody>
          <a:bodyPr wrap="none">
            <a:spAutoFit/>
          </a:bodyPr>
          <a:lstStyle/>
          <a:p>
            <a:pPr>
              <a:defRPr/>
            </a:pPr>
            <a:r>
              <a:rPr lang="en-US" sz="1600" dirty="0">
                <a:solidFill>
                  <a:srgbClr val="FFFFFF"/>
                </a:solidFill>
                <a:latin typeface="+mn-lt"/>
                <a:ea typeface="+mn-ea"/>
                <a:cs typeface="+mn-cs"/>
              </a:rPr>
              <a:t>NGC 300</a:t>
            </a:r>
          </a:p>
        </p:txBody>
      </p:sp>
    </p:spTree>
    <p:extLst>
      <p:ext uri="{BB962C8B-B14F-4D97-AF65-F5344CB8AC3E}">
        <p14:creationId xmlns:p14="http://schemas.microsoft.com/office/powerpoint/2010/main" val="18075829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atin typeface="Verdana" charset="0"/>
                <a:ea typeface="ＭＳ Ｐゴシック" charset="0"/>
                <a:cs typeface="ＭＳ Ｐゴシック" charset="0"/>
              </a:rPr>
              <a:t>NGC 3621 - Sd galaxy </a:t>
            </a:r>
          </a:p>
        </p:txBody>
      </p:sp>
      <p:sp>
        <p:nvSpPr>
          <p:cNvPr id="8" name="Rectangle 3"/>
          <p:cNvSpPr txBox="1">
            <a:spLocks noChangeArrowheads="1"/>
          </p:cNvSpPr>
          <p:nvPr/>
        </p:nvSpPr>
        <p:spPr bwMode="auto">
          <a:xfrm>
            <a:off x="4954588" y="1752600"/>
            <a:ext cx="418941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2575" indent="-282575" eaLnBrk="0" hangingPunct="0">
              <a:defRPr sz="2200">
                <a:solidFill>
                  <a:schemeClr val="bg1"/>
                </a:solidFill>
                <a:latin typeface="Frutiger 55 Roman" charset="0"/>
                <a:ea typeface="ＭＳ Ｐゴシック" charset="0"/>
                <a:cs typeface="ＭＳ Ｐゴシック" charset="0"/>
              </a:defRPr>
            </a:lvl1pPr>
            <a:lvl2pPr marL="663575" indent="-190500" eaLnBrk="0" hangingPunct="0">
              <a:defRPr sz="2200">
                <a:solidFill>
                  <a:schemeClr val="bg1"/>
                </a:solidFill>
                <a:latin typeface="Frutiger 55 Roman" charset="0"/>
                <a:ea typeface="ＭＳ Ｐゴシック" charset="0"/>
              </a:defRPr>
            </a:lvl2pPr>
            <a:lvl3pPr marL="1143000" indent="-228600" eaLnBrk="0" hangingPunct="0">
              <a:defRPr sz="2200">
                <a:solidFill>
                  <a:schemeClr val="bg1"/>
                </a:solidFill>
                <a:latin typeface="Frutiger 55 Roman" charset="0"/>
                <a:ea typeface="ＭＳ Ｐゴシック" charset="0"/>
              </a:defRPr>
            </a:lvl3pPr>
            <a:lvl4pPr marL="1600200" indent="-228600" eaLnBrk="0" hangingPunct="0">
              <a:defRPr sz="2200">
                <a:solidFill>
                  <a:schemeClr val="bg1"/>
                </a:solidFill>
                <a:latin typeface="Frutiger 55 Roman" charset="0"/>
                <a:ea typeface="ＭＳ Ｐゴシック" charset="0"/>
              </a:defRPr>
            </a:lvl4pPr>
            <a:lvl5pPr marL="2057400" indent="-228600" eaLnBrk="0" hangingPunct="0">
              <a:defRPr sz="2200">
                <a:solidFill>
                  <a:schemeClr val="bg1"/>
                </a:solidFill>
                <a:latin typeface="Frutiger 55 Roman" charset="0"/>
                <a:ea typeface="ＭＳ Ｐゴシック" charset="0"/>
              </a:defRPr>
            </a:lvl5pPr>
            <a:lvl6pPr marL="2514600" indent="-228600" algn="ctr" eaLnBrk="0" fontAlgn="base" hangingPunct="0">
              <a:spcBef>
                <a:spcPct val="20000"/>
              </a:spcBef>
              <a:spcAft>
                <a:spcPct val="0"/>
              </a:spcAft>
              <a:defRPr sz="2200">
                <a:solidFill>
                  <a:schemeClr val="bg1"/>
                </a:solidFill>
                <a:latin typeface="Frutiger 55 Roman" charset="0"/>
                <a:ea typeface="ＭＳ Ｐゴシック" charset="0"/>
              </a:defRPr>
            </a:lvl6pPr>
            <a:lvl7pPr marL="2971800" indent="-228600" algn="ctr" eaLnBrk="0" fontAlgn="base" hangingPunct="0">
              <a:spcBef>
                <a:spcPct val="20000"/>
              </a:spcBef>
              <a:spcAft>
                <a:spcPct val="0"/>
              </a:spcAft>
              <a:defRPr sz="2200">
                <a:solidFill>
                  <a:schemeClr val="bg1"/>
                </a:solidFill>
                <a:latin typeface="Frutiger 55 Roman" charset="0"/>
                <a:ea typeface="ＭＳ Ｐゴシック" charset="0"/>
              </a:defRPr>
            </a:lvl7pPr>
            <a:lvl8pPr marL="3429000" indent="-228600" algn="ctr" eaLnBrk="0" fontAlgn="base" hangingPunct="0">
              <a:spcBef>
                <a:spcPct val="20000"/>
              </a:spcBef>
              <a:spcAft>
                <a:spcPct val="0"/>
              </a:spcAft>
              <a:defRPr sz="2200">
                <a:solidFill>
                  <a:schemeClr val="bg1"/>
                </a:solidFill>
                <a:latin typeface="Frutiger 55 Roman" charset="0"/>
                <a:ea typeface="ＭＳ Ｐゴシック" charset="0"/>
              </a:defRPr>
            </a:lvl8pPr>
            <a:lvl9pPr marL="3886200" indent="-228600" algn="ctr" eaLnBrk="0" fontAlgn="base" hangingPunct="0">
              <a:spcBef>
                <a:spcPct val="20000"/>
              </a:spcBef>
              <a:spcAft>
                <a:spcPct val="0"/>
              </a:spcAft>
              <a:defRPr sz="2200">
                <a:solidFill>
                  <a:schemeClr val="bg1"/>
                </a:solidFill>
                <a:latin typeface="Frutiger 55 Roman" charset="0"/>
                <a:ea typeface="ＭＳ Ｐゴシック" charset="0"/>
              </a:defRPr>
            </a:lvl9pPr>
          </a:lstStyle>
          <a:p>
            <a:pPr algn="l" eaLnBrk="1" hangingPunct="1">
              <a:lnSpc>
                <a:spcPct val="90000"/>
              </a:lnSpc>
              <a:buClr>
                <a:srgbClr val="458BD1"/>
              </a:buClr>
              <a:buSzPct val="80000"/>
              <a:buFont typeface="Wingdings" charset="0"/>
              <a:buChar char="n"/>
            </a:pPr>
            <a:r>
              <a:rPr lang="en-US" sz="2400" dirty="0" err="1" smtClean="0">
                <a:solidFill>
                  <a:schemeClr val="tx1"/>
                </a:solidFill>
                <a:latin typeface="Verdana" charset="0"/>
              </a:rPr>
              <a:t>Bulgeless</a:t>
            </a:r>
            <a:r>
              <a:rPr lang="en-US" sz="2400" dirty="0" smtClean="0">
                <a:solidFill>
                  <a:schemeClr val="tx1"/>
                </a:solidFill>
                <a:latin typeface="Verdana" charset="0"/>
              </a:rPr>
              <a:t> </a:t>
            </a:r>
            <a:r>
              <a:rPr lang="en-US" sz="2400" dirty="0">
                <a:solidFill>
                  <a:schemeClr val="tx1"/>
                </a:solidFill>
                <a:latin typeface="Verdana" charset="0"/>
              </a:rPr>
              <a:t>spiral</a:t>
            </a:r>
          </a:p>
          <a:p>
            <a:pPr algn="l" eaLnBrk="1" hangingPunct="1">
              <a:lnSpc>
                <a:spcPct val="90000"/>
              </a:lnSpc>
              <a:buClr>
                <a:srgbClr val="458BD1"/>
              </a:buClr>
              <a:buSzPct val="80000"/>
              <a:buFont typeface="Wingdings" charset="0"/>
              <a:buChar char="n"/>
            </a:pPr>
            <a:r>
              <a:rPr lang="en-US" sz="2400" dirty="0">
                <a:solidFill>
                  <a:schemeClr val="tx1"/>
                </a:solidFill>
                <a:latin typeface="Verdana" charset="0"/>
              </a:rPr>
              <a:t>hosts nuclear cluster…</a:t>
            </a:r>
          </a:p>
          <a:p>
            <a:pPr algn="l" eaLnBrk="1" hangingPunct="1">
              <a:lnSpc>
                <a:spcPct val="90000"/>
              </a:lnSpc>
              <a:buClr>
                <a:srgbClr val="458BD1"/>
              </a:buClr>
              <a:buSzPct val="80000"/>
              <a:buFont typeface="Wingdings" charset="0"/>
              <a:buChar char="n"/>
            </a:pPr>
            <a:r>
              <a:rPr lang="en-US" sz="2400" dirty="0">
                <a:solidFill>
                  <a:schemeClr val="tx1"/>
                </a:solidFill>
                <a:latin typeface="Verdana" charset="0"/>
              </a:rPr>
              <a:t>…plus detected AGN</a:t>
            </a:r>
          </a:p>
          <a:p>
            <a:pPr lvl="1" algn="l" eaLnBrk="1" hangingPunct="1">
              <a:lnSpc>
                <a:spcPct val="90000"/>
              </a:lnSpc>
              <a:buClr>
                <a:schemeClr val="tx1"/>
              </a:buClr>
              <a:buFontTx/>
              <a:buChar char="–"/>
            </a:pPr>
            <a:r>
              <a:rPr lang="en-US" sz="2000" dirty="0">
                <a:solidFill>
                  <a:schemeClr val="tx1"/>
                </a:solidFill>
                <a:latin typeface="Verdana" charset="0"/>
              </a:rPr>
              <a:t>in MIR </a:t>
            </a:r>
            <a:r>
              <a:rPr lang="en-US" sz="1400" dirty="0">
                <a:solidFill>
                  <a:schemeClr val="tx1"/>
                </a:solidFill>
                <a:latin typeface="Verdana" charset="0"/>
              </a:rPr>
              <a:t>(</a:t>
            </a:r>
            <a:r>
              <a:rPr lang="en-US" sz="1400" dirty="0" err="1">
                <a:solidFill>
                  <a:schemeClr val="tx1"/>
                </a:solidFill>
                <a:latin typeface="Verdana" charset="0"/>
              </a:rPr>
              <a:t>Satyapal</a:t>
            </a:r>
            <a:r>
              <a:rPr lang="en-US" sz="1400" dirty="0">
                <a:solidFill>
                  <a:schemeClr val="tx1"/>
                </a:solidFill>
                <a:latin typeface="Verdana" charset="0"/>
              </a:rPr>
              <a:t> et al. 2007)</a:t>
            </a:r>
          </a:p>
          <a:p>
            <a:pPr lvl="1" algn="l" eaLnBrk="1" hangingPunct="1">
              <a:lnSpc>
                <a:spcPct val="90000"/>
              </a:lnSpc>
              <a:buClr>
                <a:schemeClr val="tx1"/>
              </a:buClr>
              <a:buFontTx/>
              <a:buChar char="–"/>
            </a:pPr>
            <a:r>
              <a:rPr lang="en-US" sz="2000" dirty="0">
                <a:solidFill>
                  <a:schemeClr val="tx1"/>
                </a:solidFill>
                <a:latin typeface="Verdana" charset="0"/>
              </a:rPr>
              <a:t>and X-rays</a:t>
            </a:r>
            <a:r>
              <a:rPr lang="en-US" sz="1400" dirty="0">
                <a:solidFill>
                  <a:schemeClr val="tx1"/>
                </a:solidFill>
                <a:latin typeface="Verdana" charset="0"/>
              </a:rPr>
              <a:t> (</a:t>
            </a:r>
            <a:r>
              <a:rPr lang="en-US" sz="1400" dirty="0" err="1">
                <a:solidFill>
                  <a:schemeClr val="tx1"/>
                </a:solidFill>
                <a:latin typeface="Verdana" charset="0"/>
              </a:rPr>
              <a:t>Gliozzi</a:t>
            </a:r>
            <a:r>
              <a:rPr lang="en-US" sz="1400" dirty="0">
                <a:solidFill>
                  <a:schemeClr val="tx1"/>
                </a:solidFill>
                <a:latin typeface="Verdana" charset="0"/>
              </a:rPr>
              <a:t> et al. 2009)</a:t>
            </a:r>
          </a:p>
          <a:p>
            <a:pPr algn="l" eaLnBrk="1" hangingPunct="1">
              <a:lnSpc>
                <a:spcPct val="90000"/>
              </a:lnSpc>
              <a:buClr>
                <a:srgbClr val="458BD1"/>
              </a:buClr>
              <a:buSzPct val="80000"/>
              <a:buFont typeface="Wingdings" charset="0"/>
              <a:buChar char="n"/>
            </a:pPr>
            <a:r>
              <a:rPr lang="en-US" sz="2400" dirty="0">
                <a:solidFill>
                  <a:schemeClr val="tx1"/>
                </a:solidFill>
                <a:latin typeface="Verdana" charset="0"/>
              </a:rPr>
              <a:t>M</a:t>
            </a:r>
            <a:r>
              <a:rPr lang="en-US" sz="2400" baseline="-25000" dirty="0">
                <a:solidFill>
                  <a:schemeClr val="tx1"/>
                </a:solidFill>
                <a:latin typeface="Verdana" charset="0"/>
              </a:rPr>
              <a:t>BH </a:t>
            </a:r>
            <a:r>
              <a:rPr lang="en-US" sz="2400" dirty="0">
                <a:solidFill>
                  <a:schemeClr val="tx1"/>
                </a:solidFill>
                <a:latin typeface="Verdana" charset="0"/>
              </a:rPr>
              <a:t>&gt; 2</a:t>
            </a:r>
            <a:r>
              <a:rPr lang="en-US" sz="2400" dirty="0">
                <a:solidFill>
                  <a:schemeClr val="tx1"/>
                </a:solidFill>
                <a:latin typeface="Verdana" charset="0"/>
                <a:sym typeface="Symbol" charset="0"/>
              </a:rPr>
              <a:t></a:t>
            </a:r>
            <a:r>
              <a:rPr lang="en-US" sz="2400" dirty="0">
                <a:solidFill>
                  <a:schemeClr val="tx1"/>
                </a:solidFill>
                <a:latin typeface="Verdana" charset="0"/>
              </a:rPr>
              <a:t>10</a:t>
            </a:r>
            <a:r>
              <a:rPr lang="en-US" sz="2400" baseline="30000" dirty="0">
                <a:solidFill>
                  <a:schemeClr val="tx1"/>
                </a:solidFill>
                <a:latin typeface="Verdana" charset="0"/>
              </a:rPr>
              <a:t>4 </a:t>
            </a:r>
            <a:r>
              <a:rPr lang="en-US" sz="2400" dirty="0">
                <a:solidFill>
                  <a:schemeClr val="tx1"/>
                </a:solidFill>
                <a:latin typeface="Verdana" charset="0"/>
              </a:rPr>
              <a:t>M</a:t>
            </a:r>
            <a:r>
              <a:rPr lang="en-US" sz="2400" baseline="-25000" dirty="0">
                <a:solidFill>
                  <a:schemeClr val="tx1"/>
                </a:solidFill>
                <a:latin typeface="Verdana" charset="0"/>
                <a:sym typeface="Wingdings 2" charset="0"/>
              </a:rPr>
              <a:t></a:t>
            </a:r>
            <a:endParaRPr lang="en-US" sz="2400" dirty="0">
              <a:solidFill>
                <a:schemeClr val="tx1"/>
              </a:solidFill>
              <a:latin typeface="Verdana" charset="0"/>
            </a:endParaRPr>
          </a:p>
          <a:p>
            <a:pPr algn="l" eaLnBrk="1" hangingPunct="1">
              <a:lnSpc>
                <a:spcPct val="90000"/>
              </a:lnSpc>
              <a:buClr>
                <a:srgbClr val="458BD1"/>
              </a:buClr>
              <a:buSzPct val="80000"/>
              <a:buFont typeface="Wingdings" charset="0"/>
              <a:buChar char="n"/>
            </a:pPr>
            <a:r>
              <a:rPr lang="en-US" sz="2400" dirty="0">
                <a:solidFill>
                  <a:schemeClr val="tx1"/>
                </a:solidFill>
                <a:latin typeface="Verdana" charset="0"/>
              </a:rPr>
              <a:t>M</a:t>
            </a:r>
            <a:r>
              <a:rPr lang="en-US" sz="2400" baseline="-25000" dirty="0">
                <a:solidFill>
                  <a:schemeClr val="tx1"/>
                </a:solidFill>
                <a:latin typeface="Verdana" charset="0"/>
              </a:rPr>
              <a:t>BH </a:t>
            </a:r>
            <a:r>
              <a:rPr lang="en-US" sz="2400" dirty="0">
                <a:solidFill>
                  <a:schemeClr val="tx1"/>
                </a:solidFill>
                <a:latin typeface="Verdana" charset="0"/>
              </a:rPr>
              <a:t>&lt; 3</a:t>
            </a:r>
            <a:r>
              <a:rPr lang="en-US" sz="2400" dirty="0">
                <a:solidFill>
                  <a:schemeClr val="tx1"/>
                </a:solidFill>
                <a:latin typeface="Verdana" charset="0"/>
                <a:sym typeface="Symbol" charset="0"/>
              </a:rPr>
              <a:t></a:t>
            </a:r>
            <a:r>
              <a:rPr lang="en-US" sz="2400" dirty="0">
                <a:solidFill>
                  <a:schemeClr val="tx1"/>
                </a:solidFill>
                <a:latin typeface="Verdana" charset="0"/>
              </a:rPr>
              <a:t>10</a:t>
            </a:r>
            <a:r>
              <a:rPr lang="en-US" sz="2400" baseline="30000" dirty="0">
                <a:solidFill>
                  <a:schemeClr val="tx1"/>
                </a:solidFill>
                <a:latin typeface="Verdana" charset="0"/>
              </a:rPr>
              <a:t>6 </a:t>
            </a:r>
            <a:r>
              <a:rPr lang="en-US" sz="2400" dirty="0">
                <a:solidFill>
                  <a:schemeClr val="tx1"/>
                </a:solidFill>
                <a:latin typeface="Verdana" charset="0"/>
              </a:rPr>
              <a:t>M</a:t>
            </a:r>
            <a:r>
              <a:rPr lang="en-US" sz="2400" baseline="-25000" dirty="0">
                <a:solidFill>
                  <a:schemeClr val="tx1"/>
                </a:solidFill>
                <a:latin typeface="Verdana" charset="0"/>
                <a:sym typeface="Wingdings 2" charset="0"/>
              </a:rPr>
              <a:t> </a:t>
            </a:r>
            <a:r>
              <a:rPr lang="en-US" sz="2400" dirty="0">
                <a:solidFill>
                  <a:schemeClr val="tx1"/>
                </a:solidFill>
                <a:latin typeface="Verdana" charset="0"/>
                <a:sym typeface="Wingdings 2" charset="0"/>
              </a:rPr>
              <a:t>	    </a:t>
            </a:r>
          </a:p>
          <a:p>
            <a:pPr algn="l" eaLnBrk="1" hangingPunct="1">
              <a:lnSpc>
                <a:spcPct val="90000"/>
              </a:lnSpc>
              <a:buClr>
                <a:srgbClr val="458BD1"/>
              </a:buClr>
              <a:buSzPct val="80000"/>
              <a:buFont typeface="Wingdings" charset="0"/>
              <a:buChar char="n"/>
            </a:pPr>
            <a:endParaRPr lang="en-US" sz="1400" dirty="0">
              <a:solidFill>
                <a:schemeClr val="tx1"/>
              </a:solidFill>
              <a:latin typeface="Verdana" charset="0"/>
            </a:endParaRPr>
          </a:p>
          <a:p>
            <a:pPr algn="l" eaLnBrk="1" hangingPunct="1">
              <a:lnSpc>
                <a:spcPct val="90000"/>
              </a:lnSpc>
              <a:buClr>
                <a:srgbClr val="458BD1"/>
              </a:buClr>
              <a:buSzPct val="80000"/>
              <a:buFont typeface="Wingdings" charset="0"/>
              <a:buChar char="n"/>
            </a:pPr>
            <a:r>
              <a:rPr lang="en-US" sz="2400" dirty="0">
                <a:solidFill>
                  <a:schemeClr val="tx1"/>
                </a:solidFill>
                <a:latin typeface="Verdana" charset="0"/>
              </a:rPr>
              <a:t>SINFONI data resolve the cluster</a:t>
            </a:r>
          </a:p>
          <a:p>
            <a:pPr algn="l" eaLnBrk="1" hangingPunct="1">
              <a:lnSpc>
                <a:spcPct val="90000"/>
              </a:lnSpc>
              <a:buClr>
                <a:srgbClr val="458BD1"/>
              </a:buClr>
              <a:buSzPct val="80000"/>
              <a:buFont typeface="Wingdings" charset="0"/>
              <a:buChar char="n"/>
            </a:pPr>
            <a:r>
              <a:rPr lang="en-US" sz="2400" dirty="0" smtClean="0">
                <a:solidFill>
                  <a:schemeClr val="tx1"/>
                </a:solidFill>
                <a:latin typeface="Verdana" charset="0"/>
              </a:rPr>
              <a:t>We </a:t>
            </a:r>
            <a:r>
              <a:rPr lang="en-US" sz="2400" dirty="0">
                <a:solidFill>
                  <a:schemeClr val="tx1"/>
                </a:solidFill>
                <a:latin typeface="Verdana" charset="0"/>
              </a:rPr>
              <a:t>dynamically detect </a:t>
            </a:r>
          </a:p>
          <a:p>
            <a:pPr algn="l" eaLnBrk="1" hangingPunct="1">
              <a:lnSpc>
                <a:spcPct val="90000"/>
              </a:lnSpc>
              <a:buClr>
                <a:srgbClr val="458BD1"/>
              </a:buClr>
              <a:buSzPct val="80000"/>
            </a:pPr>
            <a:r>
              <a:rPr lang="en-US" sz="2400" dirty="0">
                <a:solidFill>
                  <a:schemeClr val="tx1"/>
                </a:solidFill>
                <a:latin typeface="Verdana" charset="0"/>
              </a:rPr>
              <a:t>	M</a:t>
            </a:r>
            <a:r>
              <a:rPr lang="en-US" sz="2400" baseline="-25000" dirty="0">
                <a:solidFill>
                  <a:schemeClr val="tx1"/>
                </a:solidFill>
                <a:latin typeface="Verdana" charset="0"/>
              </a:rPr>
              <a:t>BH </a:t>
            </a:r>
            <a:r>
              <a:rPr lang="en-US" sz="2400" dirty="0">
                <a:solidFill>
                  <a:schemeClr val="tx1"/>
                </a:solidFill>
                <a:latin typeface="Verdana" charset="0"/>
              </a:rPr>
              <a:t>~ </a:t>
            </a:r>
            <a:r>
              <a:rPr lang="en-US" sz="2400" dirty="0" smtClean="0">
                <a:solidFill>
                  <a:schemeClr val="tx1"/>
                </a:solidFill>
                <a:latin typeface="Verdana" charset="0"/>
              </a:rPr>
              <a:t>6</a:t>
            </a:r>
            <a:r>
              <a:rPr lang="en-US" sz="2400" dirty="0" smtClean="0">
                <a:solidFill>
                  <a:schemeClr val="tx1"/>
                </a:solidFill>
                <a:latin typeface="Verdana" charset="0"/>
                <a:sym typeface="Symbol" charset="0"/>
              </a:rPr>
              <a:t></a:t>
            </a:r>
            <a:r>
              <a:rPr lang="en-US" sz="2400" dirty="0">
                <a:solidFill>
                  <a:schemeClr val="tx1"/>
                </a:solidFill>
                <a:latin typeface="Verdana" charset="0"/>
              </a:rPr>
              <a:t>10</a:t>
            </a:r>
            <a:r>
              <a:rPr lang="en-US" sz="2400" baseline="30000" dirty="0">
                <a:solidFill>
                  <a:schemeClr val="tx1"/>
                </a:solidFill>
                <a:latin typeface="Verdana" charset="0"/>
              </a:rPr>
              <a:t>5 </a:t>
            </a:r>
            <a:r>
              <a:rPr lang="en-US" sz="2400" dirty="0">
                <a:solidFill>
                  <a:schemeClr val="tx1"/>
                </a:solidFill>
                <a:latin typeface="Verdana" charset="0"/>
              </a:rPr>
              <a:t>M</a:t>
            </a:r>
            <a:r>
              <a:rPr lang="en-US" sz="2400" baseline="-25000" dirty="0">
                <a:solidFill>
                  <a:schemeClr val="tx1"/>
                </a:solidFill>
                <a:latin typeface="Verdana" charset="0"/>
                <a:sym typeface="Wingdings 2" charset="0"/>
              </a:rPr>
              <a:t></a:t>
            </a:r>
            <a:endParaRPr lang="en-US" sz="2400" dirty="0">
              <a:solidFill>
                <a:schemeClr val="tx1"/>
              </a:solidFill>
              <a:latin typeface="Verdana" charset="0"/>
            </a:endParaRPr>
          </a:p>
          <a:p>
            <a:pPr algn="l" eaLnBrk="1" hangingPunct="1">
              <a:lnSpc>
                <a:spcPct val="90000"/>
              </a:lnSpc>
              <a:buClr>
                <a:srgbClr val="458BD1"/>
              </a:buClr>
              <a:buSzPct val="80000"/>
              <a:buFont typeface="Wingdings" charset="0"/>
              <a:buNone/>
            </a:pPr>
            <a:endParaRPr lang="en-US" sz="2400" dirty="0">
              <a:solidFill>
                <a:schemeClr val="tx1"/>
              </a:solidFill>
              <a:latin typeface="Verdana" charset="0"/>
            </a:endParaRPr>
          </a:p>
        </p:txBody>
      </p:sp>
      <p:pic>
        <p:nvPicPr>
          <p:cNvPr id="2" name="Picture 1" descr="NGC3621_plot_data_model_talk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02" y="404664"/>
            <a:ext cx="5299364" cy="6858000"/>
          </a:xfrm>
          <a:prstGeom prst="rect">
            <a:avLst/>
          </a:prstGeom>
        </p:spPr>
      </p:pic>
    </p:spTree>
    <p:extLst>
      <p:ext uri="{BB962C8B-B14F-4D97-AF65-F5344CB8AC3E}">
        <p14:creationId xmlns:p14="http://schemas.microsoft.com/office/powerpoint/2010/main" val="17028486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9" end="9"/>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7" name="Group 9"/>
          <p:cNvGrpSpPr>
            <a:grpSpLocks/>
          </p:cNvGrpSpPr>
          <p:nvPr/>
        </p:nvGrpSpPr>
        <p:grpSpPr bwMode="auto">
          <a:xfrm>
            <a:off x="914400" y="1730375"/>
            <a:ext cx="3886200" cy="4413250"/>
            <a:chOff x="1219200" y="1817999"/>
            <a:chExt cx="3581400" cy="4066867"/>
          </a:xfrm>
        </p:grpSpPr>
        <p:pic>
          <p:nvPicPr>
            <p:cNvPr id="65541" name="Picture 4" descr="NGC404_GALEX.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817999"/>
              <a:ext cx="3581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TextBox 8"/>
            <p:cNvSpPr txBox="1">
              <a:spLocks noChangeArrowheads="1"/>
            </p:cNvSpPr>
            <p:nvPr/>
          </p:nvSpPr>
          <p:spPr bwMode="auto">
            <a:xfrm>
              <a:off x="1219200" y="5572832"/>
              <a:ext cx="3581400" cy="31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bg1"/>
                  </a:solidFill>
                  <a:latin typeface="Frutiger 55 Roman" charset="0"/>
                  <a:ea typeface="ＭＳ Ｐゴシック" charset="0"/>
                  <a:cs typeface="ＭＳ Ｐゴシック" charset="0"/>
                </a:defRPr>
              </a:lvl1pPr>
              <a:lvl2pPr marL="742950" indent="-285750" eaLnBrk="0" hangingPunct="0">
                <a:defRPr sz="2200">
                  <a:solidFill>
                    <a:schemeClr val="bg1"/>
                  </a:solidFill>
                  <a:latin typeface="Frutiger 55 Roman" charset="0"/>
                  <a:ea typeface="ＭＳ Ｐゴシック" charset="0"/>
                </a:defRPr>
              </a:lvl2pPr>
              <a:lvl3pPr marL="1143000" indent="-228600" eaLnBrk="0" hangingPunct="0">
                <a:defRPr sz="2200">
                  <a:solidFill>
                    <a:schemeClr val="bg1"/>
                  </a:solidFill>
                  <a:latin typeface="Frutiger 55 Roman" charset="0"/>
                  <a:ea typeface="ＭＳ Ｐゴシック" charset="0"/>
                </a:defRPr>
              </a:lvl3pPr>
              <a:lvl4pPr marL="1600200" indent="-228600" eaLnBrk="0" hangingPunct="0">
                <a:defRPr sz="2200">
                  <a:solidFill>
                    <a:schemeClr val="bg1"/>
                  </a:solidFill>
                  <a:latin typeface="Frutiger 55 Roman" charset="0"/>
                  <a:ea typeface="ＭＳ Ｐゴシック" charset="0"/>
                </a:defRPr>
              </a:lvl4pPr>
              <a:lvl5pPr marL="2057400" indent="-228600" eaLnBrk="0" hangingPunct="0">
                <a:defRPr sz="2200">
                  <a:solidFill>
                    <a:schemeClr val="bg1"/>
                  </a:solidFill>
                  <a:latin typeface="Frutiger 55 Roman" charset="0"/>
                  <a:ea typeface="ＭＳ Ｐゴシック" charset="0"/>
                </a:defRPr>
              </a:lvl5pPr>
              <a:lvl6pPr marL="2514600" indent="-228600" algn="ctr" eaLnBrk="0" fontAlgn="base" hangingPunct="0">
                <a:spcBef>
                  <a:spcPct val="20000"/>
                </a:spcBef>
                <a:spcAft>
                  <a:spcPct val="0"/>
                </a:spcAft>
                <a:defRPr sz="2200">
                  <a:solidFill>
                    <a:schemeClr val="bg1"/>
                  </a:solidFill>
                  <a:latin typeface="Frutiger 55 Roman" charset="0"/>
                  <a:ea typeface="ＭＳ Ｐゴシック" charset="0"/>
                </a:defRPr>
              </a:lvl6pPr>
              <a:lvl7pPr marL="2971800" indent="-228600" algn="ctr" eaLnBrk="0" fontAlgn="base" hangingPunct="0">
                <a:spcBef>
                  <a:spcPct val="20000"/>
                </a:spcBef>
                <a:spcAft>
                  <a:spcPct val="0"/>
                </a:spcAft>
                <a:defRPr sz="2200">
                  <a:solidFill>
                    <a:schemeClr val="bg1"/>
                  </a:solidFill>
                  <a:latin typeface="Frutiger 55 Roman" charset="0"/>
                  <a:ea typeface="ＭＳ Ｐゴシック" charset="0"/>
                </a:defRPr>
              </a:lvl7pPr>
              <a:lvl8pPr marL="3429000" indent="-228600" algn="ctr" eaLnBrk="0" fontAlgn="base" hangingPunct="0">
                <a:spcBef>
                  <a:spcPct val="20000"/>
                </a:spcBef>
                <a:spcAft>
                  <a:spcPct val="0"/>
                </a:spcAft>
                <a:defRPr sz="2200">
                  <a:solidFill>
                    <a:schemeClr val="bg1"/>
                  </a:solidFill>
                  <a:latin typeface="Frutiger 55 Roman" charset="0"/>
                  <a:ea typeface="ＭＳ Ｐゴシック" charset="0"/>
                </a:defRPr>
              </a:lvl8pPr>
              <a:lvl9pPr marL="3886200" indent="-228600" algn="ctr" eaLnBrk="0" fontAlgn="base" hangingPunct="0">
                <a:spcBef>
                  <a:spcPct val="20000"/>
                </a:spcBef>
                <a:spcAft>
                  <a:spcPct val="0"/>
                </a:spcAft>
                <a:defRPr sz="2200">
                  <a:solidFill>
                    <a:schemeClr val="bg1"/>
                  </a:solidFill>
                  <a:latin typeface="Frutiger 55 Roman" charset="0"/>
                  <a:ea typeface="ＭＳ Ｐゴシック" charset="0"/>
                </a:defRPr>
              </a:lvl9pPr>
            </a:lstStyle>
            <a:p>
              <a:pPr eaLnBrk="1" hangingPunct="1"/>
              <a:r>
                <a:rPr lang="en-US" sz="1600">
                  <a:solidFill>
                    <a:srgbClr val="000000"/>
                  </a:solidFill>
                  <a:latin typeface="Verdana" charset="0"/>
                  <a:cs typeface="Verdana" charset="0"/>
                </a:rPr>
                <a:t>GALEX           Thilker et al. 2010 </a:t>
              </a:r>
            </a:p>
          </p:txBody>
        </p:sp>
      </p:grpSp>
      <p:sp>
        <p:nvSpPr>
          <p:cNvPr id="65538" name="Title 1"/>
          <p:cNvSpPr>
            <a:spLocks noGrp="1"/>
          </p:cNvSpPr>
          <p:nvPr>
            <p:ph type="title"/>
          </p:nvPr>
        </p:nvSpPr>
        <p:spPr/>
        <p:txBody>
          <a:bodyPr/>
          <a:lstStyle/>
          <a:p>
            <a:r>
              <a:rPr lang="en-US">
                <a:latin typeface="Verdana" charset="0"/>
                <a:ea typeface="ＭＳ Ｐゴシック" charset="0"/>
                <a:cs typeface="ＭＳ Ｐゴシック" charset="0"/>
              </a:rPr>
              <a:t>Close look at NGC 404</a:t>
            </a:r>
          </a:p>
        </p:txBody>
      </p:sp>
      <p:sp>
        <p:nvSpPr>
          <p:cNvPr id="58372" name="Rectangle 3"/>
          <p:cNvSpPr txBox="1">
            <a:spLocks noChangeArrowheads="1"/>
          </p:cNvSpPr>
          <p:nvPr/>
        </p:nvSpPr>
        <p:spPr bwMode="auto">
          <a:xfrm>
            <a:off x="4948238" y="1560513"/>
            <a:ext cx="4267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2575" indent="-282575" eaLnBrk="0" hangingPunct="0">
              <a:defRPr sz="2200">
                <a:solidFill>
                  <a:schemeClr val="bg1"/>
                </a:solidFill>
                <a:latin typeface="Frutiger 55 Roman" charset="0"/>
                <a:ea typeface="ＭＳ Ｐゴシック" charset="0"/>
                <a:cs typeface="ＭＳ Ｐゴシック" charset="0"/>
              </a:defRPr>
            </a:lvl1pPr>
            <a:lvl2pPr marL="739775" indent="-282575" eaLnBrk="0" hangingPunct="0">
              <a:defRPr sz="2200">
                <a:solidFill>
                  <a:schemeClr val="bg1"/>
                </a:solidFill>
                <a:latin typeface="Frutiger 55 Roman" charset="0"/>
                <a:ea typeface="ＭＳ Ｐゴシック" charset="0"/>
              </a:defRPr>
            </a:lvl2pPr>
            <a:lvl3pPr marL="1143000" indent="-228600" eaLnBrk="0" hangingPunct="0">
              <a:defRPr sz="2200">
                <a:solidFill>
                  <a:schemeClr val="bg1"/>
                </a:solidFill>
                <a:latin typeface="Frutiger 55 Roman" charset="0"/>
                <a:ea typeface="ＭＳ Ｐゴシック" charset="0"/>
              </a:defRPr>
            </a:lvl3pPr>
            <a:lvl4pPr marL="1600200" indent="-228600" eaLnBrk="0" hangingPunct="0">
              <a:defRPr sz="2200">
                <a:solidFill>
                  <a:schemeClr val="bg1"/>
                </a:solidFill>
                <a:latin typeface="Frutiger 55 Roman" charset="0"/>
                <a:ea typeface="ＭＳ Ｐゴシック" charset="0"/>
              </a:defRPr>
            </a:lvl4pPr>
            <a:lvl5pPr marL="2057400" indent="-228600" eaLnBrk="0" hangingPunct="0">
              <a:defRPr sz="2200">
                <a:solidFill>
                  <a:schemeClr val="bg1"/>
                </a:solidFill>
                <a:latin typeface="Frutiger 55 Roman" charset="0"/>
                <a:ea typeface="ＭＳ Ｐゴシック" charset="0"/>
              </a:defRPr>
            </a:lvl5pPr>
            <a:lvl6pPr marL="2514600" indent="-228600" algn="ctr" eaLnBrk="0" fontAlgn="base" hangingPunct="0">
              <a:spcBef>
                <a:spcPct val="20000"/>
              </a:spcBef>
              <a:spcAft>
                <a:spcPct val="0"/>
              </a:spcAft>
              <a:defRPr sz="2200">
                <a:solidFill>
                  <a:schemeClr val="bg1"/>
                </a:solidFill>
                <a:latin typeface="Frutiger 55 Roman" charset="0"/>
                <a:ea typeface="ＭＳ Ｐゴシック" charset="0"/>
              </a:defRPr>
            </a:lvl6pPr>
            <a:lvl7pPr marL="2971800" indent="-228600" algn="ctr" eaLnBrk="0" fontAlgn="base" hangingPunct="0">
              <a:spcBef>
                <a:spcPct val="20000"/>
              </a:spcBef>
              <a:spcAft>
                <a:spcPct val="0"/>
              </a:spcAft>
              <a:defRPr sz="2200">
                <a:solidFill>
                  <a:schemeClr val="bg1"/>
                </a:solidFill>
                <a:latin typeface="Frutiger 55 Roman" charset="0"/>
                <a:ea typeface="ＭＳ Ｐゴシック" charset="0"/>
              </a:defRPr>
            </a:lvl7pPr>
            <a:lvl8pPr marL="3429000" indent="-228600" algn="ctr" eaLnBrk="0" fontAlgn="base" hangingPunct="0">
              <a:spcBef>
                <a:spcPct val="20000"/>
              </a:spcBef>
              <a:spcAft>
                <a:spcPct val="0"/>
              </a:spcAft>
              <a:defRPr sz="2200">
                <a:solidFill>
                  <a:schemeClr val="bg1"/>
                </a:solidFill>
                <a:latin typeface="Frutiger 55 Roman" charset="0"/>
                <a:ea typeface="ＭＳ Ｐゴシック" charset="0"/>
              </a:defRPr>
            </a:lvl8pPr>
            <a:lvl9pPr marL="3886200" indent="-228600" algn="ctr" eaLnBrk="0" fontAlgn="base" hangingPunct="0">
              <a:spcBef>
                <a:spcPct val="20000"/>
              </a:spcBef>
              <a:spcAft>
                <a:spcPct val="0"/>
              </a:spcAft>
              <a:defRPr sz="2200">
                <a:solidFill>
                  <a:schemeClr val="bg1"/>
                </a:solidFill>
                <a:latin typeface="Frutiger 55 Roman" charset="0"/>
                <a:ea typeface="ＭＳ Ｐゴシック" charset="0"/>
              </a:defRPr>
            </a:lvl9pPr>
          </a:lstStyle>
          <a:p>
            <a:pPr algn="l" eaLnBrk="1" hangingPunct="1">
              <a:lnSpc>
                <a:spcPct val="90000"/>
              </a:lnSpc>
              <a:buClr>
                <a:srgbClr val="458BD1"/>
              </a:buClr>
              <a:buSzPct val="80000"/>
              <a:buFont typeface="Wingdings" charset="0"/>
              <a:buChar char="n"/>
            </a:pPr>
            <a:r>
              <a:rPr lang="en-US" sz="2000">
                <a:solidFill>
                  <a:srgbClr val="000000"/>
                </a:solidFill>
                <a:latin typeface="Verdana" charset="0"/>
              </a:rPr>
              <a:t>Nearest S0 galaxy</a:t>
            </a:r>
          </a:p>
          <a:p>
            <a:pPr lvl="1" algn="l" eaLnBrk="1" hangingPunct="1">
              <a:lnSpc>
                <a:spcPct val="90000"/>
              </a:lnSpc>
              <a:buClr>
                <a:srgbClr val="458BD1"/>
              </a:buClr>
              <a:buSzPct val="80000"/>
            </a:pPr>
            <a:r>
              <a:rPr lang="en-US" sz="2000">
                <a:solidFill>
                  <a:srgbClr val="000000"/>
                </a:solidFill>
                <a:latin typeface="Verdana" charset="0"/>
              </a:rPr>
              <a:t>D=3Mpc, σ=35km/s</a:t>
            </a:r>
          </a:p>
          <a:p>
            <a:pPr algn="l" eaLnBrk="1" hangingPunct="1">
              <a:lnSpc>
                <a:spcPct val="90000"/>
              </a:lnSpc>
              <a:buClr>
                <a:srgbClr val="458BD1"/>
              </a:buClr>
              <a:buSzPct val="80000"/>
              <a:buFont typeface="Wingdings" charset="0"/>
              <a:buChar char="n"/>
            </a:pPr>
            <a:r>
              <a:rPr lang="en-US" sz="2000">
                <a:solidFill>
                  <a:srgbClr val="000000"/>
                </a:solidFill>
                <a:latin typeface="Verdana" charset="0"/>
              </a:rPr>
              <a:t>Some evidence for an accreting black hole:</a:t>
            </a:r>
            <a:endParaRPr lang="en-US" sz="2000">
              <a:solidFill>
                <a:srgbClr val="000000"/>
              </a:solidFill>
              <a:latin typeface="Verdana" charset="0"/>
              <a:cs typeface="Verdana" charset="0"/>
            </a:endParaRPr>
          </a:p>
          <a:p>
            <a:pPr algn="l" eaLnBrk="1" hangingPunct="1">
              <a:lnSpc>
                <a:spcPct val="90000"/>
              </a:lnSpc>
              <a:buClr>
                <a:srgbClr val="458BD1"/>
              </a:buClr>
              <a:buSzPct val="80000"/>
              <a:buFont typeface="Lucida Grande" charset="0"/>
              <a:buChar char="✔"/>
            </a:pPr>
            <a:endParaRPr lang="en-US" sz="2000">
              <a:solidFill>
                <a:srgbClr val="000000"/>
              </a:solidFill>
              <a:latin typeface="Verdana" charset="0"/>
              <a:cs typeface="Verdana" charset="0"/>
            </a:endParaRPr>
          </a:p>
          <a:p>
            <a:pPr algn="l" eaLnBrk="1" hangingPunct="1">
              <a:lnSpc>
                <a:spcPct val="90000"/>
              </a:lnSpc>
              <a:buClr>
                <a:srgbClr val="458BD1"/>
              </a:buClr>
              <a:buSzPct val="80000"/>
              <a:buFont typeface="Lucida Grande" charset="0"/>
              <a:buChar char="✔"/>
            </a:pPr>
            <a:r>
              <a:rPr lang="en-US" sz="2000">
                <a:solidFill>
                  <a:srgbClr val="000000"/>
                </a:solidFill>
                <a:latin typeface="Verdana" charset="0"/>
                <a:cs typeface="Verdana" charset="0"/>
              </a:rPr>
              <a:t>LINER like nucleus </a:t>
            </a:r>
            <a:r>
              <a:rPr lang="en-US" sz="1600">
                <a:solidFill>
                  <a:srgbClr val="000000"/>
                </a:solidFill>
                <a:latin typeface="Verdana" charset="0"/>
                <a:cs typeface="Verdana" charset="0"/>
              </a:rPr>
              <a:t>(Ho+ 1997)</a:t>
            </a:r>
          </a:p>
          <a:p>
            <a:pPr algn="l" eaLnBrk="1" hangingPunct="1">
              <a:lnSpc>
                <a:spcPct val="90000"/>
              </a:lnSpc>
              <a:buClr>
                <a:srgbClr val="458BD1"/>
              </a:buClr>
              <a:buSzPct val="80000"/>
              <a:buFont typeface="Lucida Grande" charset="0"/>
              <a:buChar char="✔"/>
            </a:pPr>
            <a:r>
              <a:rPr lang="en-US" sz="2000">
                <a:solidFill>
                  <a:srgbClr val="000000"/>
                </a:solidFill>
                <a:latin typeface="Verdana" charset="0"/>
                <a:cs typeface="Verdana" charset="0"/>
              </a:rPr>
              <a:t>compact X-ray source </a:t>
            </a:r>
            <a:r>
              <a:rPr lang="en-US" sz="1600">
                <a:solidFill>
                  <a:srgbClr val="000000"/>
                </a:solidFill>
                <a:latin typeface="Verdana" charset="0"/>
                <a:cs typeface="Verdana" charset="0"/>
              </a:rPr>
              <a:t>(Eracleous+ 2002)</a:t>
            </a:r>
          </a:p>
          <a:p>
            <a:pPr algn="l" eaLnBrk="1" hangingPunct="1">
              <a:lnSpc>
                <a:spcPct val="90000"/>
              </a:lnSpc>
              <a:buClr>
                <a:srgbClr val="458BD1"/>
              </a:buClr>
              <a:buSzPct val="80000"/>
              <a:buFont typeface="Lucida Grande" charset="0"/>
              <a:buChar char="✔"/>
            </a:pPr>
            <a:r>
              <a:rPr lang="en-US" sz="2000">
                <a:solidFill>
                  <a:srgbClr val="000000"/>
                </a:solidFill>
                <a:latin typeface="Verdana" charset="0"/>
                <a:cs typeface="Verdana" charset="0"/>
              </a:rPr>
              <a:t>High excitation lines in Mid-IR </a:t>
            </a:r>
            <a:r>
              <a:rPr lang="en-US" sz="1600">
                <a:solidFill>
                  <a:srgbClr val="000000"/>
                </a:solidFill>
                <a:latin typeface="Verdana" charset="0"/>
                <a:cs typeface="Verdana" charset="0"/>
              </a:rPr>
              <a:t>(Satyapal+ 2004)</a:t>
            </a:r>
          </a:p>
          <a:p>
            <a:pPr algn="l" eaLnBrk="1" hangingPunct="1">
              <a:lnSpc>
                <a:spcPct val="90000"/>
              </a:lnSpc>
              <a:buClr>
                <a:srgbClr val="458BD1"/>
              </a:buClr>
              <a:buSzPct val="80000"/>
              <a:buFont typeface="Lucida Grande" charset="0"/>
              <a:buChar char="✔"/>
            </a:pPr>
            <a:r>
              <a:rPr lang="en-US" sz="2000">
                <a:solidFill>
                  <a:srgbClr val="000000"/>
                </a:solidFill>
                <a:latin typeface="Verdana" charset="0"/>
                <a:cs typeface="Verdana" charset="0"/>
              </a:rPr>
              <a:t>variable UV emission      </a:t>
            </a:r>
            <a:r>
              <a:rPr lang="en-US" sz="1600">
                <a:solidFill>
                  <a:srgbClr val="000000"/>
                </a:solidFill>
                <a:latin typeface="Verdana" charset="0"/>
                <a:cs typeface="Verdana" charset="0"/>
              </a:rPr>
              <a:t>(Maoz+ 2005)</a:t>
            </a:r>
          </a:p>
          <a:p>
            <a:pPr algn="l" eaLnBrk="1" hangingPunct="1">
              <a:lnSpc>
                <a:spcPct val="90000"/>
              </a:lnSpc>
              <a:buClr>
                <a:srgbClr val="458BD1"/>
              </a:buClr>
              <a:buSzPct val="80000"/>
              <a:buFont typeface="Lucida Grande" charset="0"/>
              <a:buChar char="✔"/>
            </a:pPr>
            <a:r>
              <a:rPr lang="en-US" sz="2000">
                <a:solidFill>
                  <a:srgbClr val="000000"/>
                </a:solidFill>
                <a:latin typeface="Verdana" charset="0"/>
                <a:cs typeface="Verdana" charset="0"/>
              </a:rPr>
              <a:t>compact dust emission    </a:t>
            </a:r>
            <a:r>
              <a:rPr lang="en-US" sz="1600">
                <a:solidFill>
                  <a:srgbClr val="000000"/>
                </a:solidFill>
                <a:latin typeface="Verdana" charset="0"/>
                <a:cs typeface="Verdana" charset="0"/>
              </a:rPr>
              <a:t>(Seth+ 2010)</a:t>
            </a:r>
            <a:endParaRPr lang="en-US" sz="2000">
              <a:solidFill>
                <a:srgbClr val="000000"/>
              </a:solidFill>
              <a:latin typeface="Verdana" charset="0"/>
              <a:cs typeface="Verdana" charset="0"/>
            </a:endParaRPr>
          </a:p>
          <a:p>
            <a:pPr algn="l" eaLnBrk="1" hangingPunct="1">
              <a:lnSpc>
                <a:spcPct val="90000"/>
              </a:lnSpc>
              <a:buClr>
                <a:srgbClr val="458BD1"/>
              </a:buClr>
              <a:buSzPct val="80000"/>
              <a:buFont typeface="Wingdings" charset="0"/>
              <a:buChar char="n"/>
            </a:pPr>
            <a:endParaRPr lang="en-US" sz="2000">
              <a:solidFill>
                <a:srgbClr val="000000"/>
              </a:solidFill>
              <a:latin typeface="Verdana" charset="0"/>
              <a:cs typeface="Verdana" charset="0"/>
            </a:endParaRPr>
          </a:p>
          <a:p>
            <a:pPr algn="l" eaLnBrk="1" hangingPunct="1">
              <a:lnSpc>
                <a:spcPct val="90000"/>
              </a:lnSpc>
              <a:buClr>
                <a:srgbClr val="458BD1"/>
              </a:buClr>
              <a:buSzPct val="80000"/>
              <a:buFont typeface="Wingdings" charset="0"/>
              <a:buChar char="n"/>
            </a:pPr>
            <a:endParaRPr lang="en-US" sz="2000">
              <a:solidFill>
                <a:srgbClr val="000000"/>
              </a:solidFill>
              <a:latin typeface="Verdana" charset="0"/>
              <a:cs typeface="Verdana" charset="0"/>
            </a:endParaRPr>
          </a:p>
        </p:txBody>
      </p:sp>
      <p:pic>
        <p:nvPicPr>
          <p:cNvPr id="65540"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00" y="175320325"/>
            <a:ext cx="39116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04921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2">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2">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2">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372">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37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r>
              <a:rPr lang="en-US" sz="3600">
                <a:solidFill>
                  <a:srgbClr val="000000"/>
                </a:solidFill>
                <a:latin typeface="Verdana" charset="0"/>
                <a:ea typeface="ＭＳ Ｐゴシック" charset="0"/>
                <a:cs typeface="ＭＳ Ｐゴシック" charset="0"/>
              </a:rPr>
              <a:t>Dynamical black hole detection</a:t>
            </a:r>
            <a:endParaRPr lang="en-US" sz="3600">
              <a:latin typeface="Verdana" charset="0"/>
              <a:ea typeface="ＭＳ Ｐゴシック" charset="0"/>
              <a:cs typeface="ＭＳ Ｐゴシック" charset="0"/>
            </a:endParaRPr>
          </a:p>
        </p:txBody>
      </p:sp>
      <p:sp>
        <p:nvSpPr>
          <p:cNvPr id="67586" name="Content Placeholder 2"/>
          <p:cNvSpPr>
            <a:spLocks noGrp="1"/>
          </p:cNvSpPr>
          <p:nvPr>
            <p:ph idx="1"/>
          </p:nvPr>
        </p:nvSpPr>
        <p:spPr>
          <a:xfrm>
            <a:off x="4779963" y="1914525"/>
            <a:ext cx="4302125" cy="4525963"/>
          </a:xfrm>
        </p:spPr>
        <p:txBody>
          <a:bodyPr/>
          <a:lstStyle/>
          <a:p>
            <a:pPr marL="533400" indent="-282575">
              <a:lnSpc>
                <a:spcPct val="90000"/>
              </a:lnSpc>
              <a:buClr>
                <a:srgbClr val="458BD1"/>
              </a:buClr>
              <a:buFont typeface="Arial" charset="0"/>
              <a:buNone/>
            </a:pPr>
            <a:r>
              <a:rPr lang="en-US" sz="2600">
                <a:latin typeface="Verdana" charset="0"/>
                <a:ea typeface="ＭＳ Ｐゴシック" charset="0"/>
                <a:cs typeface="ＭＳ Ｐゴシック" charset="0"/>
              </a:rPr>
              <a:t>Ingredients:</a:t>
            </a:r>
          </a:p>
          <a:p>
            <a:pPr marL="533400" indent="-282575">
              <a:lnSpc>
                <a:spcPct val="90000"/>
              </a:lnSpc>
              <a:buClr>
                <a:srgbClr val="458BD1"/>
              </a:buClr>
              <a:buFont typeface="Arial" charset="0"/>
              <a:buNone/>
            </a:pPr>
            <a:endParaRPr lang="en-US" sz="2600">
              <a:latin typeface="Verdana" charset="0"/>
              <a:ea typeface="ＭＳ Ｐゴシック" charset="0"/>
              <a:cs typeface="ＭＳ Ｐゴシック" charset="0"/>
            </a:endParaRPr>
          </a:p>
          <a:p>
            <a:pPr marL="533400" indent="-282575">
              <a:lnSpc>
                <a:spcPct val="90000"/>
              </a:lnSpc>
              <a:buClr>
                <a:srgbClr val="458BD1"/>
              </a:buClr>
              <a:buFontTx/>
              <a:buAutoNum type="arabicParenR"/>
            </a:pPr>
            <a:r>
              <a:rPr lang="en-US" sz="2600">
                <a:latin typeface="Verdana" charset="0"/>
                <a:ea typeface="ＭＳ Ｐゴシック" charset="0"/>
                <a:cs typeface="ＭＳ Ｐゴシック" charset="0"/>
              </a:rPr>
              <a:t> Stellar Mass Profile</a:t>
            </a:r>
          </a:p>
          <a:p>
            <a:pPr marL="914400" lvl="1" indent="-282575">
              <a:lnSpc>
                <a:spcPct val="90000"/>
              </a:lnSpc>
              <a:buClr>
                <a:srgbClr val="458BD1"/>
              </a:buClr>
              <a:buSzPct val="80000"/>
              <a:buFont typeface="Arial" charset="0"/>
              <a:buChar char="•"/>
            </a:pPr>
            <a:r>
              <a:rPr lang="en-US" sz="2600">
                <a:latin typeface="Verdana" charset="0"/>
                <a:ea typeface="ＭＳ Ｐゴシック" charset="0"/>
              </a:rPr>
              <a:t>Luminosity Profile</a:t>
            </a:r>
          </a:p>
          <a:p>
            <a:pPr marL="914400" lvl="1" indent="-282575">
              <a:lnSpc>
                <a:spcPct val="90000"/>
              </a:lnSpc>
              <a:buClr>
                <a:srgbClr val="458BD1"/>
              </a:buClr>
              <a:buSzPct val="80000"/>
              <a:buFont typeface="Arial" charset="0"/>
              <a:buChar char="•"/>
            </a:pPr>
            <a:r>
              <a:rPr lang="en-US" sz="2600">
                <a:latin typeface="Verdana" charset="0"/>
                <a:ea typeface="ＭＳ Ｐゴシック" charset="0"/>
              </a:rPr>
              <a:t>Mass-to-light ratio</a:t>
            </a:r>
          </a:p>
          <a:p>
            <a:pPr marL="914400" lvl="1" indent="-282575">
              <a:lnSpc>
                <a:spcPct val="90000"/>
              </a:lnSpc>
              <a:buClr>
                <a:srgbClr val="458BD1"/>
              </a:buClr>
              <a:buSzPct val="80000"/>
              <a:buFontTx/>
              <a:buNone/>
            </a:pPr>
            <a:endParaRPr lang="en-US" sz="2600">
              <a:latin typeface="Verdana" charset="0"/>
              <a:ea typeface="ＭＳ Ｐゴシック" charset="0"/>
            </a:endParaRPr>
          </a:p>
          <a:p>
            <a:pPr marL="533400" indent="-282575">
              <a:lnSpc>
                <a:spcPct val="90000"/>
              </a:lnSpc>
              <a:buClr>
                <a:srgbClr val="458BD1"/>
              </a:buClr>
              <a:buFontTx/>
              <a:buAutoNum type="arabicParenR"/>
            </a:pPr>
            <a:r>
              <a:rPr lang="en-US" sz="2600">
                <a:latin typeface="Verdana" charset="0"/>
                <a:ea typeface="ＭＳ Ｐゴシック" charset="0"/>
                <a:cs typeface="ＭＳ Ｐゴシック" charset="0"/>
              </a:rPr>
              <a:t> Dynamical Tracer</a:t>
            </a:r>
          </a:p>
          <a:p>
            <a:pPr marL="533400" indent="-282575">
              <a:lnSpc>
                <a:spcPct val="90000"/>
              </a:lnSpc>
              <a:buClr>
                <a:srgbClr val="458BD1"/>
              </a:buClr>
              <a:buFont typeface="Arial" charset="0"/>
              <a:buChar char="•"/>
            </a:pPr>
            <a:endParaRPr lang="en-US" sz="2600">
              <a:latin typeface="Verdana" charset="0"/>
              <a:ea typeface="ＭＳ Ｐゴシック" charset="0"/>
              <a:cs typeface="ＭＳ Ｐゴシック" charset="0"/>
            </a:endParaRPr>
          </a:p>
        </p:txBody>
      </p:sp>
      <p:pic>
        <p:nvPicPr>
          <p:cNvPr id="67587" name="Picture 13" descr="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1624013"/>
            <a:ext cx="4191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14"/>
          <p:cNvSpPr>
            <a:spLocks noChangeArrowheads="1"/>
          </p:cNvSpPr>
          <p:nvPr/>
        </p:nvSpPr>
        <p:spPr bwMode="auto">
          <a:xfrm>
            <a:off x="641350" y="5910263"/>
            <a:ext cx="4464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0000"/>
                </a:solidFill>
                <a:latin typeface="Verdana" charset="0"/>
                <a:cs typeface="Verdana" charset="0"/>
              </a:rPr>
              <a:t>Seth, Cappellari, Neumayer et al. 2010</a:t>
            </a:r>
          </a:p>
        </p:txBody>
      </p:sp>
    </p:spTree>
    <p:extLst>
      <p:ext uri="{BB962C8B-B14F-4D97-AF65-F5344CB8AC3E}">
        <p14:creationId xmlns:p14="http://schemas.microsoft.com/office/powerpoint/2010/main" val="207640604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US">
                <a:latin typeface="Verdana" charset="0"/>
                <a:ea typeface="ＭＳ Ｐゴシック" charset="0"/>
                <a:cs typeface="ＭＳ Ｐゴシック" charset="0"/>
              </a:rPr>
              <a:t>NGC404 - Stellar Kinematics</a:t>
            </a:r>
          </a:p>
        </p:txBody>
      </p:sp>
      <p:pic>
        <p:nvPicPr>
          <p:cNvPr id="6861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79613"/>
            <a:ext cx="7661275"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14"/>
          <p:cNvSpPr>
            <a:spLocks noChangeArrowheads="1"/>
          </p:cNvSpPr>
          <p:nvPr/>
        </p:nvSpPr>
        <p:spPr bwMode="auto">
          <a:xfrm>
            <a:off x="641350" y="5910263"/>
            <a:ext cx="4464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0000"/>
                </a:solidFill>
                <a:latin typeface="Verdana" charset="0"/>
                <a:cs typeface="Verdana" charset="0"/>
              </a:rPr>
              <a:t>Seth, Cappellari, Neumayer et al. 2010</a:t>
            </a:r>
          </a:p>
        </p:txBody>
      </p:sp>
    </p:spTree>
    <p:extLst>
      <p:ext uri="{BB962C8B-B14F-4D97-AF65-F5344CB8AC3E}">
        <p14:creationId xmlns:p14="http://schemas.microsoft.com/office/powerpoint/2010/main" val="110205349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5" descr="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688" y="3581400"/>
            <a:ext cx="4359275"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33450" y="304800"/>
            <a:ext cx="8164513" cy="1143000"/>
          </a:xfrm>
        </p:spPr>
        <p:txBody>
          <a:bodyPr rtlCol="0">
            <a:normAutofit/>
          </a:bodyPr>
          <a:lstStyle/>
          <a:p>
            <a:pPr fontAlgn="auto">
              <a:spcAft>
                <a:spcPts val="0"/>
              </a:spcAft>
              <a:defRPr/>
            </a:pPr>
            <a:r>
              <a:rPr lang="en-US" dirty="0" smtClean="0">
                <a:ea typeface="+mj-ea"/>
              </a:rPr>
              <a:t>NGC404 - Stellar Kinematic Model</a:t>
            </a:r>
          </a:p>
        </p:txBody>
      </p:sp>
      <p:pic>
        <p:nvPicPr>
          <p:cNvPr id="70659" name="Picture 4" descr="Picture 5"/>
          <p:cNvPicPr>
            <a:picLocks noChangeAspect="1" noChangeArrowheads="1"/>
          </p:cNvPicPr>
          <p:nvPr/>
        </p:nvPicPr>
        <p:blipFill>
          <a:blip r:embed="rId3">
            <a:extLst>
              <a:ext uri="{28A0092B-C50C-407E-A947-70E740481C1C}">
                <a14:useLocalDpi xmlns:a14="http://schemas.microsoft.com/office/drawing/2010/main" val="0"/>
              </a:ext>
            </a:extLst>
          </a:blip>
          <a:srcRect l="4587"/>
          <a:stretch>
            <a:fillRect/>
          </a:stretch>
        </p:blipFill>
        <p:spPr bwMode="auto">
          <a:xfrm>
            <a:off x="801688" y="1284288"/>
            <a:ext cx="4195762"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3"/>
          <p:cNvSpPr txBox="1">
            <a:spLocks noChangeArrowheads="1"/>
          </p:cNvSpPr>
          <p:nvPr/>
        </p:nvSpPr>
        <p:spPr bwMode="auto">
          <a:xfrm>
            <a:off x="4954588" y="1752600"/>
            <a:ext cx="418941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2575" indent="-282575" eaLnBrk="0" hangingPunct="0">
              <a:defRPr sz="2200">
                <a:solidFill>
                  <a:schemeClr val="bg1"/>
                </a:solidFill>
                <a:latin typeface="Frutiger 55 Roman" charset="0"/>
                <a:ea typeface="ＭＳ Ｐゴシック" charset="0"/>
                <a:cs typeface="ＭＳ Ｐゴシック" charset="0"/>
              </a:defRPr>
            </a:lvl1pPr>
            <a:lvl2pPr marL="742950" indent="-285750" eaLnBrk="0" hangingPunct="0">
              <a:defRPr sz="2200">
                <a:solidFill>
                  <a:schemeClr val="bg1"/>
                </a:solidFill>
                <a:latin typeface="Frutiger 55 Roman" charset="0"/>
                <a:ea typeface="ＭＳ Ｐゴシック" charset="0"/>
              </a:defRPr>
            </a:lvl2pPr>
            <a:lvl3pPr marL="1143000" indent="-228600" eaLnBrk="0" hangingPunct="0">
              <a:defRPr sz="2200">
                <a:solidFill>
                  <a:schemeClr val="bg1"/>
                </a:solidFill>
                <a:latin typeface="Frutiger 55 Roman" charset="0"/>
                <a:ea typeface="ＭＳ Ｐゴシック" charset="0"/>
              </a:defRPr>
            </a:lvl3pPr>
            <a:lvl4pPr marL="1600200" indent="-228600" eaLnBrk="0" hangingPunct="0">
              <a:defRPr sz="2200">
                <a:solidFill>
                  <a:schemeClr val="bg1"/>
                </a:solidFill>
                <a:latin typeface="Frutiger 55 Roman" charset="0"/>
                <a:ea typeface="ＭＳ Ｐゴシック" charset="0"/>
              </a:defRPr>
            </a:lvl4pPr>
            <a:lvl5pPr marL="2057400" indent="-228600" eaLnBrk="0" hangingPunct="0">
              <a:defRPr sz="2200">
                <a:solidFill>
                  <a:schemeClr val="bg1"/>
                </a:solidFill>
                <a:latin typeface="Frutiger 55 Roman" charset="0"/>
                <a:ea typeface="ＭＳ Ｐゴシック" charset="0"/>
              </a:defRPr>
            </a:lvl5pPr>
            <a:lvl6pPr marL="2514600" indent="-228600" algn="ctr" eaLnBrk="0" fontAlgn="base" hangingPunct="0">
              <a:spcBef>
                <a:spcPct val="20000"/>
              </a:spcBef>
              <a:spcAft>
                <a:spcPct val="0"/>
              </a:spcAft>
              <a:defRPr sz="2200">
                <a:solidFill>
                  <a:schemeClr val="bg1"/>
                </a:solidFill>
                <a:latin typeface="Frutiger 55 Roman" charset="0"/>
                <a:ea typeface="ＭＳ Ｐゴシック" charset="0"/>
              </a:defRPr>
            </a:lvl6pPr>
            <a:lvl7pPr marL="2971800" indent="-228600" algn="ctr" eaLnBrk="0" fontAlgn="base" hangingPunct="0">
              <a:spcBef>
                <a:spcPct val="20000"/>
              </a:spcBef>
              <a:spcAft>
                <a:spcPct val="0"/>
              </a:spcAft>
              <a:defRPr sz="2200">
                <a:solidFill>
                  <a:schemeClr val="bg1"/>
                </a:solidFill>
                <a:latin typeface="Frutiger 55 Roman" charset="0"/>
                <a:ea typeface="ＭＳ Ｐゴシック" charset="0"/>
              </a:defRPr>
            </a:lvl7pPr>
            <a:lvl8pPr marL="3429000" indent="-228600" algn="ctr" eaLnBrk="0" fontAlgn="base" hangingPunct="0">
              <a:spcBef>
                <a:spcPct val="20000"/>
              </a:spcBef>
              <a:spcAft>
                <a:spcPct val="0"/>
              </a:spcAft>
              <a:defRPr sz="2200">
                <a:solidFill>
                  <a:schemeClr val="bg1"/>
                </a:solidFill>
                <a:latin typeface="Frutiger 55 Roman" charset="0"/>
                <a:ea typeface="ＭＳ Ｐゴシック" charset="0"/>
              </a:defRPr>
            </a:lvl8pPr>
            <a:lvl9pPr marL="3886200" indent="-228600" algn="ctr" eaLnBrk="0" fontAlgn="base" hangingPunct="0">
              <a:spcBef>
                <a:spcPct val="20000"/>
              </a:spcBef>
              <a:spcAft>
                <a:spcPct val="0"/>
              </a:spcAft>
              <a:defRPr sz="2200">
                <a:solidFill>
                  <a:schemeClr val="bg1"/>
                </a:solidFill>
                <a:latin typeface="Frutiger 55 Roman" charset="0"/>
                <a:ea typeface="ＭＳ Ｐゴシック" charset="0"/>
              </a:defRPr>
            </a:lvl9pPr>
          </a:lstStyle>
          <a:p>
            <a:pPr eaLnBrk="1" hangingPunct="1">
              <a:lnSpc>
                <a:spcPct val="90000"/>
              </a:lnSpc>
              <a:buClr>
                <a:srgbClr val="458BD1"/>
              </a:buClr>
              <a:buSzPct val="80000"/>
              <a:buFont typeface="Wingdings" charset="0"/>
              <a:buChar char="n"/>
            </a:pPr>
            <a:r>
              <a:rPr lang="en-US" sz="2400">
                <a:solidFill>
                  <a:srgbClr val="000000"/>
                </a:solidFill>
                <a:latin typeface="Verdana" charset="0"/>
              </a:rPr>
              <a:t>Jeans anisotropic model</a:t>
            </a:r>
          </a:p>
          <a:p>
            <a:pPr eaLnBrk="1" hangingPunct="1">
              <a:lnSpc>
                <a:spcPct val="90000"/>
              </a:lnSpc>
              <a:buClr>
                <a:srgbClr val="458BD1"/>
              </a:buClr>
              <a:buSzPct val="80000"/>
              <a:buFont typeface="Wingdings" charset="0"/>
              <a:buChar char="n"/>
            </a:pPr>
            <a:r>
              <a:rPr lang="en-US" sz="2400">
                <a:solidFill>
                  <a:srgbClr val="000000"/>
                </a:solidFill>
                <a:latin typeface="Verdana" charset="0"/>
              </a:rPr>
              <a:t>Fit M</a:t>
            </a:r>
            <a:r>
              <a:rPr lang="en-US" sz="2400" baseline="-25000">
                <a:solidFill>
                  <a:srgbClr val="000000"/>
                </a:solidFill>
                <a:latin typeface="Verdana" charset="0"/>
              </a:rPr>
              <a:t>BH</a:t>
            </a:r>
            <a:r>
              <a:rPr lang="en-US" sz="2400">
                <a:solidFill>
                  <a:srgbClr val="000000"/>
                </a:solidFill>
                <a:latin typeface="Verdana" charset="0"/>
              </a:rPr>
              <a:t>, </a:t>
            </a:r>
            <a:r>
              <a:rPr lang="en-US" sz="2400">
                <a:solidFill>
                  <a:srgbClr val="000000"/>
                </a:solidFill>
                <a:latin typeface="Verdana" charset="0"/>
                <a:sym typeface="Symbol" charset="0"/>
              </a:rPr>
              <a:t></a:t>
            </a:r>
            <a:r>
              <a:rPr lang="en-US" sz="2400" baseline="-25000">
                <a:solidFill>
                  <a:srgbClr val="000000"/>
                </a:solidFill>
                <a:latin typeface="Verdana" charset="0"/>
                <a:sym typeface="Symbol" charset="0"/>
              </a:rPr>
              <a:t>z</a:t>
            </a:r>
            <a:r>
              <a:rPr lang="en-US" sz="2400">
                <a:solidFill>
                  <a:srgbClr val="000000"/>
                </a:solidFill>
                <a:latin typeface="Verdana" charset="0"/>
                <a:sym typeface="Symbol" charset="0"/>
              </a:rPr>
              <a:t>, M/L</a:t>
            </a:r>
            <a:endParaRPr lang="en-US" sz="2400">
              <a:solidFill>
                <a:srgbClr val="000000"/>
              </a:solidFill>
              <a:latin typeface="Verdana" charset="0"/>
            </a:endParaRPr>
          </a:p>
          <a:p>
            <a:pPr eaLnBrk="1" hangingPunct="1">
              <a:lnSpc>
                <a:spcPct val="90000"/>
              </a:lnSpc>
              <a:buClr>
                <a:srgbClr val="458BD1"/>
              </a:buClr>
              <a:buSzPct val="80000"/>
              <a:buFont typeface="Wingdings" charset="0"/>
              <a:buChar char="n"/>
            </a:pPr>
            <a:r>
              <a:rPr lang="en-US" sz="2400">
                <a:solidFill>
                  <a:srgbClr val="000000"/>
                </a:solidFill>
                <a:latin typeface="Verdana" charset="0"/>
              </a:rPr>
              <a:t>M</a:t>
            </a:r>
            <a:r>
              <a:rPr lang="en-US" sz="2400" baseline="-25000">
                <a:solidFill>
                  <a:srgbClr val="000000"/>
                </a:solidFill>
                <a:latin typeface="Verdana" charset="0"/>
              </a:rPr>
              <a:t>BH </a:t>
            </a:r>
            <a:r>
              <a:rPr lang="en-US" sz="2400">
                <a:solidFill>
                  <a:srgbClr val="000000"/>
                </a:solidFill>
                <a:latin typeface="Verdana" charset="0"/>
              </a:rPr>
              <a:t>&lt; 1</a:t>
            </a:r>
            <a:r>
              <a:rPr lang="en-US" sz="2400">
                <a:solidFill>
                  <a:srgbClr val="000000"/>
                </a:solidFill>
                <a:latin typeface="Verdana" charset="0"/>
                <a:sym typeface="Symbol" charset="0"/>
              </a:rPr>
              <a:t></a:t>
            </a:r>
            <a:r>
              <a:rPr lang="en-US" sz="2400">
                <a:solidFill>
                  <a:srgbClr val="000000"/>
                </a:solidFill>
                <a:latin typeface="Verdana" charset="0"/>
              </a:rPr>
              <a:t>10</a:t>
            </a:r>
            <a:r>
              <a:rPr lang="en-US" sz="2400" baseline="30000">
                <a:solidFill>
                  <a:srgbClr val="000000"/>
                </a:solidFill>
                <a:latin typeface="Verdana" charset="0"/>
              </a:rPr>
              <a:t>5 </a:t>
            </a:r>
            <a:r>
              <a:rPr lang="en-US" sz="2400">
                <a:solidFill>
                  <a:srgbClr val="000000"/>
                </a:solidFill>
                <a:latin typeface="Verdana" charset="0"/>
              </a:rPr>
              <a:t>M</a:t>
            </a:r>
            <a:r>
              <a:rPr lang="en-US" sz="2400" baseline="-25000">
                <a:solidFill>
                  <a:srgbClr val="000000"/>
                </a:solidFill>
                <a:latin typeface="Verdana" charset="0"/>
                <a:sym typeface="Wingdings 2" charset="0"/>
              </a:rPr>
              <a:t> </a:t>
            </a:r>
            <a:r>
              <a:rPr lang="en-US" sz="2400">
                <a:solidFill>
                  <a:srgbClr val="000000"/>
                </a:solidFill>
                <a:latin typeface="Verdana" charset="0"/>
                <a:sym typeface="Wingdings 2" charset="0"/>
              </a:rPr>
              <a:t>	</a:t>
            </a:r>
          </a:p>
          <a:p>
            <a:pPr eaLnBrk="1" hangingPunct="1">
              <a:lnSpc>
                <a:spcPct val="90000"/>
              </a:lnSpc>
              <a:buClr>
                <a:srgbClr val="458BD1"/>
              </a:buClr>
              <a:buSzPct val="80000"/>
            </a:pPr>
            <a:r>
              <a:rPr lang="en-US" sz="2400">
                <a:solidFill>
                  <a:srgbClr val="000000"/>
                </a:solidFill>
                <a:latin typeface="Verdana" charset="0"/>
                <a:sym typeface="Wingdings 2" charset="0"/>
              </a:rPr>
              <a:t>	(~ 0.5 </a:t>
            </a:r>
            <a:r>
              <a:rPr lang="en-US" sz="2400">
                <a:solidFill>
                  <a:srgbClr val="000000"/>
                </a:solidFill>
                <a:latin typeface="Verdana" charset="0"/>
                <a:sym typeface="Symbol" charset="0"/>
              </a:rPr>
              <a:t></a:t>
            </a:r>
            <a:r>
              <a:rPr lang="en-US" sz="2400">
                <a:solidFill>
                  <a:srgbClr val="000000"/>
                </a:solidFill>
                <a:latin typeface="Verdana" charset="0"/>
              </a:rPr>
              <a:t>10</a:t>
            </a:r>
            <a:r>
              <a:rPr lang="en-US" sz="2400" baseline="30000">
                <a:solidFill>
                  <a:srgbClr val="000000"/>
                </a:solidFill>
                <a:latin typeface="Verdana" charset="0"/>
              </a:rPr>
              <a:t>5 </a:t>
            </a:r>
            <a:r>
              <a:rPr lang="en-US" sz="2400">
                <a:solidFill>
                  <a:srgbClr val="000000"/>
                </a:solidFill>
                <a:latin typeface="Verdana" charset="0"/>
              </a:rPr>
              <a:t>M</a:t>
            </a:r>
            <a:r>
              <a:rPr lang="en-US" sz="2400" baseline="-25000">
                <a:solidFill>
                  <a:srgbClr val="000000"/>
                </a:solidFill>
                <a:latin typeface="Verdana" charset="0"/>
                <a:sym typeface="Wingdings 2" charset="0"/>
              </a:rPr>
              <a:t> </a:t>
            </a:r>
            <a:r>
              <a:rPr lang="en-US" sz="2400">
                <a:solidFill>
                  <a:srgbClr val="000000"/>
                </a:solidFill>
                <a:latin typeface="Verdana" charset="0"/>
                <a:sym typeface="Wingdings 2" charset="0"/>
              </a:rPr>
              <a:t>)</a:t>
            </a:r>
          </a:p>
          <a:p>
            <a:pPr eaLnBrk="1" hangingPunct="1">
              <a:lnSpc>
                <a:spcPct val="90000"/>
              </a:lnSpc>
              <a:buClr>
                <a:srgbClr val="458BD1"/>
              </a:buClr>
              <a:buSzPct val="80000"/>
            </a:pPr>
            <a:endParaRPr lang="en-US" sz="2400">
              <a:solidFill>
                <a:srgbClr val="000000"/>
              </a:solidFill>
              <a:latin typeface="Verdana" charset="0"/>
              <a:sym typeface="Wingdings 2" charset="0"/>
            </a:endParaRPr>
          </a:p>
          <a:p>
            <a:pPr eaLnBrk="1" hangingPunct="1">
              <a:lnSpc>
                <a:spcPct val="90000"/>
              </a:lnSpc>
              <a:buClr>
                <a:srgbClr val="458BD1"/>
              </a:buClr>
              <a:buSzPct val="80000"/>
              <a:buFont typeface="Wingdings" charset="0"/>
              <a:buChar char="n"/>
            </a:pPr>
            <a:endParaRPr lang="en-US" sz="1400">
              <a:solidFill>
                <a:srgbClr val="000000"/>
              </a:solidFill>
              <a:latin typeface="Verdana" charset="0"/>
            </a:endParaRPr>
          </a:p>
          <a:p>
            <a:pPr eaLnBrk="1" hangingPunct="1">
              <a:lnSpc>
                <a:spcPct val="90000"/>
              </a:lnSpc>
              <a:buClr>
                <a:srgbClr val="458BD1"/>
              </a:buClr>
              <a:buSzPct val="80000"/>
              <a:buFont typeface="Wingdings" charset="0"/>
              <a:buNone/>
            </a:pPr>
            <a:endParaRPr lang="en-US" sz="2400">
              <a:solidFill>
                <a:srgbClr val="000000"/>
              </a:solidFill>
              <a:latin typeface="Verdana" charset="0"/>
            </a:endParaRPr>
          </a:p>
        </p:txBody>
      </p:sp>
      <p:sp>
        <p:nvSpPr>
          <p:cNvPr id="70661" name="Rectangle 14"/>
          <p:cNvSpPr>
            <a:spLocks noChangeArrowheads="1"/>
          </p:cNvSpPr>
          <p:nvPr/>
        </p:nvSpPr>
        <p:spPr bwMode="auto">
          <a:xfrm>
            <a:off x="641350" y="5910263"/>
            <a:ext cx="4464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0000"/>
                </a:solidFill>
                <a:latin typeface="Verdana" charset="0"/>
                <a:cs typeface="Verdana" charset="0"/>
              </a:rPr>
              <a:t>Seth, Cappellari, Neumayer et al. 2010</a:t>
            </a:r>
          </a:p>
        </p:txBody>
      </p:sp>
      <p:sp>
        <p:nvSpPr>
          <p:cNvPr id="70662" name="Text Box 17"/>
          <p:cNvSpPr txBox="1">
            <a:spLocks noChangeArrowheads="1"/>
          </p:cNvSpPr>
          <p:nvPr/>
        </p:nvSpPr>
        <p:spPr bwMode="auto">
          <a:xfrm>
            <a:off x="2706688" y="1508125"/>
            <a:ext cx="2187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bg1"/>
                </a:solidFill>
                <a:latin typeface="Frutiger 55 Roman" charset="0"/>
                <a:ea typeface="ＭＳ Ｐゴシック" charset="0"/>
                <a:cs typeface="ＭＳ Ｐゴシック" charset="0"/>
              </a:defRPr>
            </a:lvl1pPr>
            <a:lvl2pPr marL="742950" indent="-285750" eaLnBrk="0" hangingPunct="0">
              <a:defRPr sz="2200">
                <a:solidFill>
                  <a:schemeClr val="bg1"/>
                </a:solidFill>
                <a:latin typeface="Frutiger 55 Roman" charset="0"/>
                <a:ea typeface="ＭＳ Ｐゴシック" charset="0"/>
              </a:defRPr>
            </a:lvl2pPr>
            <a:lvl3pPr marL="1143000" indent="-228600" eaLnBrk="0" hangingPunct="0">
              <a:defRPr sz="2200">
                <a:solidFill>
                  <a:schemeClr val="bg1"/>
                </a:solidFill>
                <a:latin typeface="Frutiger 55 Roman" charset="0"/>
                <a:ea typeface="ＭＳ Ｐゴシック" charset="0"/>
              </a:defRPr>
            </a:lvl3pPr>
            <a:lvl4pPr marL="1600200" indent="-228600" eaLnBrk="0" hangingPunct="0">
              <a:defRPr sz="2200">
                <a:solidFill>
                  <a:schemeClr val="bg1"/>
                </a:solidFill>
                <a:latin typeface="Frutiger 55 Roman" charset="0"/>
                <a:ea typeface="ＭＳ Ｐゴシック" charset="0"/>
              </a:defRPr>
            </a:lvl4pPr>
            <a:lvl5pPr marL="2057400" indent="-228600" eaLnBrk="0" hangingPunct="0">
              <a:defRPr sz="2200">
                <a:solidFill>
                  <a:schemeClr val="bg1"/>
                </a:solidFill>
                <a:latin typeface="Frutiger 55 Roman" charset="0"/>
                <a:ea typeface="ＭＳ Ｐゴシック" charset="0"/>
              </a:defRPr>
            </a:lvl5pPr>
            <a:lvl6pPr marL="2514600" indent="-228600" algn="ctr" eaLnBrk="0" fontAlgn="base" hangingPunct="0">
              <a:spcBef>
                <a:spcPct val="20000"/>
              </a:spcBef>
              <a:spcAft>
                <a:spcPct val="0"/>
              </a:spcAft>
              <a:defRPr sz="2200">
                <a:solidFill>
                  <a:schemeClr val="bg1"/>
                </a:solidFill>
                <a:latin typeface="Frutiger 55 Roman" charset="0"/>
                <a:ea typeface="ＭＳ Ｐゴシック" charset="0"/>
              </a:defRPr>
            </a:lvl6pPr>
            <a:lvl7pPr marL="2971800" indent="-228600" algn="ctr" eaLnBrk="0" fontAlgn="base" hangingPunct="0">
              <a:spcBef>
                <a:spcPct val="20000"/>
              </a:spcBef>
              <a:spcAft>
                <a:spcPct val="0"/>
              </a:spcAft>
              <a:defRPr sz="2200">
                <a:solidFill>
                  <a:schemeClr val="bg1"/>
                </a:solidFill>
                <a:latin typeface="Frutiger 55 Roman" charset="0"/>
                <a:ea typeface="ＭＳ Ｐゴシック" charset="0"/>
              </a:defRPr>
            </a:lvl7pPr>
            <a:lvl8pPr marL="3429000" indent="-228600" algn="ctr" eaLnBrk="0" fontAlgn="base" hangingPunct="0">
              <a:spcBef>
                <a:spcPct val="20000"/>
              </a:spcBef>
              <a:spcAft>
                <a:spcPct val="0"/>
              </a:spcAft>
              <a:defRPr sz="2200">
                <a:solidFill>
                  <a:schemeClr val="bg1"/>
                </a:solidFill>
                <a:latin typeface="Frutiger 55 Roman" charset="0"/>
                <a:ea typeface="ＭＳ Ｐゴシック" charset="0"/>
              </a:defRPr>
            </a:lvl8pPr>
            <a:lvl9pPr marL="3886200" indent="-228600" algn="ctr" eaLnBrk="0" fontAlgn="base" hangingPunct="0">
              <a:spcBef>
                <a:spcPct val="20000"/>
              </a:spcBef>
              <a:spcAft>
                <a:spcPct val="0"/>
              </a:spcAft>
              <a:defRPr sz="2200">
                <a:solidFill>
                  <a:schemeClr val="bg1"/>
                </a:solidFill>
                <a:latin typeface="Frutiger 55 Roman" charset="0"/>
                <a:ea typeface="ＭＳ Ｐゴシック" charset="0"/>
              </a:defRPr>
            </a:lvl9pPr>
          </a:lstStyle>
          <a:p>
            <a:pPr eaLnBrk="1" hangingPunct="1"/>
            <a:r>
              <a:rPr lang="en-GB">
                <a:latin typeface="Verdana" charset="0"/>
                <a:cs typeface="Arial" charset="0"/>
              </a:rPr>
              <a:t>V</a:t>
            </a:r>
            <a:r>
              <a:rPr lang="en-GB" baseline="-25000">
                <a:latin typeface="Verdana" charset="0"/>
                <a:cs typeface="Arial" charset="0"/>
              </a:rPr>
              <a:t>rms</a:t>
            </a:r>
            <a:r>
              <a:rPr lang="en-GB">
                <a:latin typeface="Verdana" charset="0"/>
                <a:cs typeface="Arial" charset="0"/>
              </a:rPr>
              <a:t>=(V</a:t>
            </a:r>
            <a:r>
              <a:rPr lang="en-GB" baseline="-25000">
                <a:latin typeface="Verdana" charset="0"/>
                <a:cs typeface="Arial" charset="0"/>
              </a:rPr>
              <a:t>rot</a:t>
            </a:r>
            <a:r>
              <a:rPr lang="en-GB" baseline="30000">
                <a:latin typeface="Verdana" charset="0"/>
                <a:cs typeface="Arial" charset="0"/>
              </a:rPr>
              <a:t>2</a:t>
            </a:r>
            <a:r>
              <a:rPr lang="en-GB">
                <a:latin typeface="Verdana" charset="0"/>
                <a:cs typeface="Arial" charset="0"/>
              </a:rPr>
              <a:t>+</a:t>
            </a:r>
            <a:r>
              <a:rPr lang="el-GR">
                <a:latin typeface="Verdana" charset="0"/>
                <a:cs typeface="Arial" charset="0"/>
              </a:rPr>
              <a:t>σ</a:t>
            </a:r>
            <a:r>
              <a:rPr lang="en-GB" baseline="30000">
                <a:latin typeface="Verdana" charset="0"/>
                <a:cs typeface="Arial" charset="0"/>
              </a:rPr>
              <a:t>2</a:t>
            </a:r>
            <a:r>
              <a:rPr lang="en-GB">
                <a:latin typeface="Verdana" charset="0"/>
                <a:cs typeface="Arial" charset="0"/>
              </a:rPr>
              <a:t>)</a:t>
            </a:r>
            <a:r>
              <a:rPr lang="en-GB" baseline="30000">
                <a:latin typeface="Verdana" charset="0"/>
                <a:cs typeface="Tahoma" charset="0"/>
              </a:rPr>
              <a:t>½</a:t>
            </a:r>
          </a:p>
        </p:txBody>
      </p:sp>
    </p:spTree>
    <p:extLst>
      <p:ext uri="{BB962C8B-B14F-4D97-AF65-F5344CB8AC3E}">
        <p14:creationId xmlns:p14="http://schemas.microsoft.com/office/powerpoint/2010/main" val="252140087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79613"/>
            <a:ext cx="7908925"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itle 1"/>
          <p:cNvSpPr>
            <a:spLocks noGrp="1"/>
          </p:cNvSpPr>
          <p:nvPr>
            <p:ph type="title"/>
          </p:nvPr>
        </p:nvSpPr>
        <p:spPr/>
        <p:txBody>
          <a:bodyPr/>
          <a:lstStyle/>
          <a:p>
            <a:r>
              <a:rPr lang="en-US">
                <a:latin typeface="Verdana" charset="0"/>
                <a:ea typeface="ＭＳ Ｐゴシック" charset="0"/>
                <a:cs typeface="ＭＳ Ｐゴシック" charset="0"/>
              </a:rPr>
              <a:t>NGC404 - H</a:t>
            </a:r>
            <a:r>
              <a:rPr lang="en-US" baseline="-25000">
                <a:latin typeface="Verdana" charset="0"/>
                <a:ea typeface="ＭＳ Ｐゴシック" charset="0"/>
                <a:cs typeface="ＭＳ Ｐゴシック" charset="0"/>
              </a:rPr>
              <a:t>2</a:t>
            </a:r>
            <a:r>
              <a:rPr lang="en-US">
                <a:latin typeface="Verdana" charset="0"/>
                <a:ea typeface="ＭＳ Ｐゴシック" charset="0"/>
                <a:cs typeface="ＭＳ Ｐゴシック" charset="0"/>
              </a:rPr>
              <a:t> Gas Kinematics</a:t>
            </a:r>
          </a:p>
        </p:txBody>
      </p:sp>
      <p:sp>
        <p:nvSpPr>
          <p:cNvPr id="71683" name="Rectangle 14"/>
          <p:cNvSpPr>
            <a:spLocks noChangeArrowheads="1"/>
          </p:cNvSpPr>
          <p:nvPr/>
        </p:nvSpPr>
        <p:spPr bwMode="auto">
          <a:xfrm>
            <a:off x="641350" y="5910263"/>
            <a:ext cx="4464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0000"/>
                </a:solidFill>
                <a:latin typeface="Verdana" charset="0"/>
                <a:cs typeface="Verdana" charset="0"/>
              </a:rPr>
              <a:t>Seth, Cappellari, Neumayer et al. 2010</a:t>
            </a:r>
          </a:p>
        </p:txBody>
      </p:sp>
    </p:spTree>
    <p:extLst>
      <p:ext uri="{BB962C8B-B14F-4D97-AF65-F5344CB8AC3E}">
        <p14:creationId xmlns:p14="http://schemas.microsoft.com/office/powerpoint/2010/main" val="349001599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rtlCol="0">
            <a:normAutofit/>
          </a:bodyPr>
          <a:lstStyle/>
          <a:p>
            <a:pPr fontAlgn="auto">
              <a:spcAft>
                <a:spcPts val="0"/>
              </a:spcAft>
              <a:defRPr/>
            </a:pPr>
            <a:r>
              <a:rPr lang="en-US" dirty="0" smtClean="0">
                <a:ea typeface="+mj-ea"/>
              </a:rPr>
              <a:t>NGC404 – Gas Kinematic Model</a:t>
            </a:r>
          </a:p>
        </p:txBody>
      </p:sp>
      <p:pic>
        <p:nvPicPr>
          <p:cNvPr id="7373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0925" y="1231900"/>
            <a:ext cx="5513388"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9163" y="3051175"/>
            <a:ext cx="4410075"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762000" y="4356100"/>
            <a:ext cx="4252913"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2575" indent="-282575" eaLnBrk="0" hangingPunct="0">
              <a:defRPr sz="2200">
                <a:solidFill>
                  <a:schemeClr val="bg1"/>
                </a:solidFill>
                <a:latin typeface="Frutiger 55 Roman" charset="0"/>
                <a:ea typeface="ＭＳ Ｐゴシック" charset="0"/>
                <a:cs typeface="ＭＳ Ｐゴシック" charset="0"/>
              </a:defRPr>
            </a:lvl1pPr>
            <a:lvl2pPr marL="739775" indent="-282575" eaLnBrk="0" hangingPunct="0">
              <a:defRPr sz="2200">
                <a:solidFill>
                  <a:schemeClr val="bg1"/>
                </a:solidFill>
                <a:latin typeface="Frutiger 55 Roman" charset="0"/>
                <a:ea typeface="ＭＳ Ｐゴシック" charset="0"/>
              </a:defRPr>
            </a:lvl2pPr>
            <a:lvl3pPr marL="1143000" indent="-228600" eaLnBrk="0" hangingPunct="0">
              <a:defRPr sz="2200">
                <a:solidFill>
                  <a:schemeClr val="bg1"/>
                </a:solidFill>
                <a:latin typeface="Frutiger 55 Roman" charset="0"/>
                <a:ea typeface="ＭＳ Ｐゴシック" charset="0"/>
              </a:defRPr>
            </a:lvl3pPr>
            <a:lvl4pPr marL="1600200" indent="-228600" eaLnBrk="0" hangingPunct="0">
              <a:defRPr sz="2200">
                <a:solidFill>
                  <a:schemeClr val="bg1"/>
                </a:solidFill>
                <a:latin typeface="Frutiger 55 Roman" charset="0"/>
                <a:ea typeface="ＭＳ Ｐゴシック" charset="0"/>
              </a:defRPr>
            </a:lvl4pPr>
            <a:lvl5pPr marL="2057400" indent="-228600" eaLnBrk="0" hangingPunct="0">
              <a:defRPr sz="2200">
                <a:solidFill>
                  <a:schemeClr val="bg1"/>
                </a:solidFill>
                <a:latin typeface="Frutiger 55 Roman" charset="0"/>
                <a:ea typeface="ＭＳ Ｐゴシック" charset="0"/>
              </a:defRPr>
            </a:lvl5pPr>
            <a:lvl6pPr marL="2514600" indent="-228600" algn="ctr" eaLnBrk="0" fontAlgn="base" hangingPunct="0">
              <a:spcBef>
                <a:spcPct val="20000"/>
              </a:spcBef>
              <a:spcAft>
                <a:spcPct val="0"/>
              </a:spcAft>
              <a:defRPr sz="2200">
                <a:solidFill>
                  <a:schemeClr val="bg1"/>
                </a:solidFill>
                <a:latin typeface="Frutiger 55 Roman" charset="0"/>
                <a:ea typeface="ＭＳ Ｐゴシック" charset="0"/>
              </a:defRPr>
            </a:lvl6pPr>
            <a:lvl7pPr marL="2971800" indent="-228600" algn="ctr" eaLnBrk="0" fontAlgn="base" hangingPunct="0">
              <a:spcBef>
                <a:spcPct val="20000"/>
              </a:spcBef>
              <a:spcAft>
                <a:spcPct val="0"/>
              </a:spcAft>
              <a:defRPr sz="2200">
                <a:solidFill>
                  <a:schemeClr val="bg1"/>
                </a:solidFill>
                <a:latin typeface="Frutiger 55 Roman" charset="0"/>
                <a:ea typeface="ＭＳ Ｐゴシック" charset="0"/>
              </a:defRPr>
            </a:lvl7pPr>
            <a:lvl8pPr marL="3429000" indent="-228600" algn="ctr" eaLnBrk="0" fontAlgn="base" hangingPunct="0">
              <a:spcBef>
                <a:spcPct val="20000"/>
              </a:spcBef>
              <a:spcAft>
                <a:spcPct val="0"/>
              </a:spcAft>
              <a:defRPr sz="2200">
                <a:solidFill>
                  <a:schemeClr val="bg1"/>
                </a:solidFill>
                <a:latin typeface="Frutiger 55 Roman" charset="0"/>
                <a:ea typeface="ＭＳ Ｐゴシック" charset="0"/>
              </a:defRPr>
            </a:lvl8pPr>
            <a:lvl9pPr marL="3886200" indent="-228600" algn="ctr" eaLnBrk="0" fontAlgn="base" hangingPunct="0">
              <a:spcBef>
                <a:spcPct val="20000"/>
              </a:spcBef>
              <a:spcAft>
                <a:spcPct val="0"/>
              </a:spcAft>
              <a:defRPr sz="2200">
                <a:solidFill>
                  <a:schemeClr val="bg1"/>
                </a:solidFill>
                <a:latin typeface="Frutiger 55 Roman" charset="0"/>
                <a:ea typeface="ＭＳ Ｐゴシック" charset="0"/>
              </a:defRPr>
            </a:lvl9pPr>
          </a:lstStyle>
          <a:p>
            <a:pPr lvl="1" eaLnBrk="1" hangingPunct="1">
              <a:lnSpc>
                <a:spcPct val="90000"/>
              </a:lnSpc>
              <a:buClr>
                <a:srgbClr val="458BD1"/>
              </a:buClr>
              <a:buSzPct val="80000"/>
            </a:pPr>
            <a:endParaRPr lang="en-US">
              <a:solidFill>
                <a:srgbClr val="000000"/>
              </a:solidFill>
              <a:latin typeface="Verdana" charset="0"/>
            </a:endParaRPr>
          </a:p>
          <a:p>
            <a:pPr eaLnBrk="1" hangingPunct="1">
              <a:lnSpc>
                <a:spcPct val="90000"/>
              </a:lnSpc>
              <a:buClr>
                <a:srgbClr val="458BD1"/>
              </a:buClr>
              <a:buSzPct val="80000"/>
              <a:buFont typeface="Wingdings" charset="0"/>
              <a:buChar char="n"/>
            </a:pPr>
            <a:r>
              <a:rPr lang="en-US">
                <a:solidFill>
                  <a:srgbClr val="000000"/>
                </a:solidFill>
                <a:latin typeface="Verdana" charset="0"/>
              </a:rPr>
              <a:t>M</a:t>
            </a:r>
            <a:r>
              <a:rPr lang="en-US" baseline="-25000">
                <a:solidFill>
                  <a:srgbClr val="000000"/>
                </a:solidFill>
                <a:latin typeface="Verdana" charset="0"/>
              </a:rPr>
              <a:t>BH </a:t>
            </a:r>
            <a:r>
              <a:rPr lang="en-US">
                <a:solidFill>
                  <a:srgbClr val="000000"/>
                </a:solidFill>
                <a:latin typeface="Verdana" charset="0"/>
              </a:rPr>
              <a:t>~ (4.5±3)</a:t>
            </a:r>
            <a:r>
              <a:rPr lang="en-US">
                <a:solidFill>
                  <a:srgbClr val="000000"/>
                </a:solidFill>
                <a:latin typeface="Verdana" charset="0"/>
                <a:sym typeface="Symbol" charset="0"/>
              </a:rPr>
              <a:t></a:t>
            </a:r>
            <a:r>
              <a:rPr lang="en-US">
                <a:solidFill>
                  <a:srgbClr val="000000"/>
                </a:solidFill>
                <a:latin typeface="Verdana" charset="0"/>
              </a:rPr>
              <a:t>10</a:t>
            </a:r>
            <a:r>
              <a:rPr lang="en-US" baseline="30000">
                <a:solidFill>
                  <a:srgbClr val="000000"/>
                </a:solidFill>
                <a:latin typeface="Verdana" charset="0"/>
              </a:rPr>
              <a:t>5 </a:t>
            </a:r>
            <a:r>
              <a:rPr lang="en-US">
                <a:solidFill>
                  <a:srgbClr val="000000"/>
                </a:solidFill>
                <a:latin typeface="Verdana" charset="0"/>
              </a:rPr>
              <a:t>M</a:t>
            </a:r>
            <a:r>
              <a:rPr lang="en-US" baseline="-25000">
                <a:solidFill>
                  <a:srgbClr val="000000"/>
                </a:solidFill>
                <a:latin typeface="Verdana" charset="0"/>
                <a:sym typeface="Wingdings 2" charset="0"/>
              </a:rPr>
              <a:t></a:t>
            </a:r>
          </a:p>
          <a:p>
            <a:pPr eaLnBrk="1" hangingPunct="1">
              <a:lnSpc>
                <a:spcPct val="90000"/>
              </a:lnSpc>
              <a:buClr>
                <a:srgbClr val="458BD1"/>
              </a:buClr>
              <a:buSzPct val="80000"/>
              <a:buFont typeface="Wingdings" charset="0"/>
              <a:buChar char="n"/>
            </a:pPr>
            <a:r>
              <a:rPr lang="en-US">
                <a:solidFill>
                  <a:srgbClr val="000000"/>
                </a:solidFill>
                <a:latin typeface="Verdana" charset="0"/>
                <a:sym typeface="Wingdings 2" charset="0"/>
              </a:rPr>
              <a:t>Degeneracy due to </a:t>
            </a:r>
          </a:p>
          <a:p>
            <a:pPr lvl="1" eaLnBrk="1" hangingPunct="1">
              <a:lnSpc>
                <a:spcPct val="90000"/>
              </a:lnSpc>
              <a:buClr>
                <a:srgbClr val="458BD1"/>
              </a:buClr>
              <a:buSzPct val="80000"/>
            </a:pPr>
            <a:r>
              <a:rPr lang="en-US">
                <a:solidFill>
                  <a:srgbClr val="000000"/>
                </a:solidFill>
                <a:latin typeface="Verdana" charset="0"/>
                <a:sym typeface="Wingdings 2" charset="0"/>
              </a:rPr>
              <a:t>v</a:t>
            </a:r>
            <a:r>
              <a:rPr lang="en-US" baseline="-25000">
                <a:solidFill>
                  <a:srgbClr val="000000"/>
                </a:solidFill>
                <a:latin typeface="Verdana" charset="0"/>
                <a:sym typeface="Wingdings 2" charset="0"/>
              </a:rPr>
              <a:t>rot</a:t>
            </a:r>
            <a:r>
              <a:rPr lang="en-US">
                <a:solidFill>
                  <a:srgbClr val="000000"/>
                </a:solidFill>
                <a:latin typeface="Verdana" charset="0"/>
                <a:sym typeface="Wingdings 2" charset="0"/>
              </a:rPr>
              <a:t> ~ √M</a:t>
            </a:r>
            <a:r>
              <a:rPr lang="en-US" baseline="-25000">
                <a:solidFill>
                  <a:srgbClr val="000000"/>
                </a:solidFill>
                <a:latin typeface="Verdana" charset="0"/>
                <a:sym typeface="Wingdings 2" charset="0"/>
              </a:rPr>
              <a:t>BH</a:t>
            </a:r>
            <a:r>
              <a:rPr lang="en-US">
                <a:solidFill>
                  <a:srgbClr val="000000"/>
                </a:solidFill>
                <a:latin typeface="Verdana" charset="0"/>
                <a:sym typeface="Wingdings 2" charset="0"/>
              </a:rPr>
              <a:t> × sin(</a:t>
            </a:r>
            <a:r>
              <a:rPr lang="en-US" i="1">
                <a:solidFill>
                  <a:srgbClr val="000000"/>
                </a:solidFill>
                <a:latin typeface="Verdana" charset="0"/>
                <a:sym typeface="Wingdings 2" charset="0"/>
              </a:rPr>
              <a:t>i)</a:t>
            </a:r>
            <a:r>
              <a:rPr lang="en-US">
                <a:solidFill>
                  <a:srgbClr val="000000"/>
                </a:solidFill>
                <a:latin typeface="Verdana" charset="0"/>
                <a:sym typeface="Wingdings 2" charset="0"/>
              </a:rPr>
              <a:t> </a:t>
            </a:r>
          </a:p>
          <a:p>
            <a:pPr eaLnBrk="1" hangingPunct="1">
              <a:lnSpc>
                <a:spcPct val="90000"/>
              </a:lnSpc>
              <a:buClr>
                <a:srgbClr val="458BD1"/>
              </a:buClr>
              <a:buSzPct val="80000"/>
              <a:buFont typeface="Wingdings" charset="0"/>
              <a:buChar char="n"/>
            </a:pPr>
            <a:r>
              <a:rPr lang="en-US">
                <a:solidFill>
                  <a:srgbClr val="000000"/>
                </a:solidFill>
                <a:latin typeface="Verdana" charset="0"/>
                <a:sym typeface="Wingdings 2" charset="0"/>
              </a:rPr>
              <a:t>Inclination i~37°±10°</a:t>
            </a:r>
          </a:p>
          <a:p>
            <a:pPr eaLnBrk="1" hangingPunct="1">
              <a:lnSpc>
                <a:spcPct val="90000"/>
              </a:lnSpc>
              <a:buClr>
                <a:srgbClr val="458BD1"/>
              </a:buClr>
              <a:buSzPct val="80000"/>
              <a:buFont typeface="Wingdings" charset="0"/>
              <a:buChar char="n"/>
            </a:pPr>
            <a:endParaRPr lang="en-US" baseline="-25000">
              <a:solidFill>
                <a:srgbClr val="000000"/>
              </a:solidFill>
              <a:latin typeface="Verdana" charset="0"/>
              <a:sym typeface="Wingdings 2" charset="0"/>
            </a:endParaRPr>
          </a:p>
        </p:txBody>
      </p:sp>
    </p:spTree>
    <p:extLst>
      <p:ext uri="{BB962C8B-B14F-4D97-AF65-F5344CB8AC3E}">
        <p14:creationId xmlns:p14="http://schemas.microsoft.com/office/powerpoint/2010/main" val="27174839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p:txBody>
          <a:bodyPr/>
          <a:lstStyle/>
          <a:p>
            <a:r>
              <a:rPr lang="en-US">
                <a:latin typeface="Verdana" charset="0"/>
                <a:ea typeface="ＭＳ Ｐゴシック" charset="0"/>
                <a:cs typeface="ＭＳ Ｐゴシック" charset="0"/>
              </a:rPr>
              <a:t>Stellar Kinematic Model</a:t>
            </a:r>
          </a:p>
        </p:txBody>
      </p:sp>
      <p:pic>
        <p:nvPicPr>
          <p:cNvPr id="74754" name="Picture 4" descr="Picture 5"/>
          <p:cNvPicPr>
            <a:picLocks noChangeAspect="1" noChangeArrowheads="1"/>
          </p:cNvPicPr>
          <p:nvPr/>
        </p:nvPicPr>
        <p:blipFill>
          <a:blip r:embed="rId2">
            <a:extLst>
              <a:ext uri="{28A0092B-C50C-407E-A947-70E740481C1C}">
                <a14:useLocalDpi xmlns:a14="http://schemas.microsoft.com/office/drawing/2010/main" val="0"/>
              </a:ext>
            </a:extLst>
          </a:blip>
          <a:srcRect l="4587"/>
          <a:stretch>
            <a:fillRect/>
          </a:stretch>
        </p:blipFill>
        <p:spPr bwMode="auto">
          <a:xfrm>
            <a:off x="762000" y="1284288"/>
            <a:ext cx="4195763"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p:cNvSpPr txBox="1">
            <a:spLocks noChangeArrowheads="1"/>
          </p:cNvSpPr>
          <p:nvPr/>
        </p:nvSpPr>
        <p:spPr bwMode="auto">
          <a:xfrm>
            <a:off x="4954588" y="1524000"/>
            <a:ext cx="418941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2575" indent="-282575" eaLnBrk="0" hangingPunct="0">
              <a:defRPr sz="2200">
                <a:solidFill>
                  <a:schemeClr val="bg1"/>
                </a:solidFill>
                <a:latin typeface="Frutiger 55 Roman" charset="0"/>
                <a:ea typeface="ＭＳ Ｐゴシック" charset="0"/>
                <a:cs typeface="ＭＳ Ｐゴシック" charset="0"/>
              </a:defRPr>
            </a:lvl1pPr>
            <a:lvl2pPr marL="742950" indent="-285750" eaLnBrk="0" hangingPunct="0">
              <a:defRPr sz="2200">
                <a:solidFill>
                  <a:schemeClr val="bg1"/>
                </a:solidFill>
                <a:latin typeface="Frutiger 55 Roman" charset="0"/>
                <a:ea typeface="ＭＳ Ｐゴシック" charset="0"/>
              </a:defRPr>
            </a:lvl2pPr>
            <a:lvl3pPr marL="1143000" indent="-228600" eaLnBrk="0" hangingPunct="0">
              <a:defRPr sz="2200">
                <a:solidFill>
                  <a:schemeClr val="bg1"/>
                </a:solidFill>
                <a:latin typeface="Frutiger 55 Roman" charset="0"/>
                <a:ea typeface="ＭＳ Ｐゴシック" charset="0"/>
              </a:defRPr>
            </a:lvl3pPr>
            <a:lvl4pPr marL="1600200" indent="-228600" eaLnBrk="0" hangingPunct="0">
              <a:defRPr sz="2200">
                <a:solidFill>
                  <a:schemeClr val="bg1"/>
                </a:solidFill>
                <a:latin typeface="Frutiger 55 Roman" charset="0"/>
                <a:ea typeface="ＭＳ Ｐゴシック" charset="0"/>
              </a:defRPr>
            </a:lvl4pPr>
            <a:lvl5pPr marL="2057400" indent="-228600" eaLnBrk="0" hangingPunct="0">
              <a:defRPr sz="2200">
                <a:solidFill>
                  <a:schemeClr val="bg1"/>
                </a:solidFill>
                <a:latin typeface="Frutiger 55 Roman" charset="0"/>
                <a:ea typeface="ＭＳ Ｐゴシック" charset="0"/>
              </a:defRPr>
            </a:lvl5pPr>
            <a:lvl6pPr marL="2514600" indent="-228600" algn="ctr" eaLnBrk="0" fontAlgn="base" hangingPunct="0">
              <a:spcBef>
                <a:spcPct val="20000"/>
              </a:spcBef>
              <a:spcAft>
                <a:spcPct val="0"/>
              </a:spcAft>
              <a:defRPr sz="2200">
                <a:solidFill>
                  <a:schemeClr val="bg1"/>
                </a:solidFill>
                <a:latin typeface="Frutiger 55 Roman" charset="0"/>
                <a:ea typeface="ＭＳ Ｐゴシック" charset="0"/>
              </a:defRPr>
            </a:lvl6pPr>
            <a:lvl7pPr marL="2971800" indent="-228600" algn="ctr" eaLnBrk="0" fontAlgn="base" hangingPunct="0">
              <a:spcBef>
                <a:spcPct val="20000"/>
              </a:spcBef>
              <a:spcAft>
                <a:spcPct val="0"/>
              </a:spcAft>
              <a:defRPr sz="2200">
                <a:solidFill>
                  <a:schemeClr val="bg1"/>
                </a:solidFill>
                <a:latin typeface="Frutiger 55 Roman" charset="0"/>
                <a:ea typeface="ＭＳ Ｐゴシック" charset="0"/>
              </a:defRPr>
            </a:lvl7pPr>
            <a:lvl8pPr marL="3429000" indent="-228600" algn="ctr" eaLnBrk="0" fontAlgn="base" hangingPunct="0">
              <a:spcBef>
                <a:spcPct val="20000"/>
              </a:spcBef>
              <a:spcAft>
                <a:spcPct val="0"/>
              </a:spcAft>
              <a:defRPr sz="2200">
                <a:solidFill>
                  <a:schemeClr val="bg1"/>
                </a:solidFill>
                <a:latin typeface="Frutiger 55 Roman" charset="0"/>
                <a:ea typeface="ＭＳ Ｐゴシック" charset="0"/>
              </a:defRPr>
            </a:lvl8pPr>
            <a:lvl9pPr marL="3886200" indent="-228600" algn="ctr" eaLnBrk="0" fontAlgn="base" hangingPunct="0">
              <a:spcBef>
                <a:spcPct val="20000"/>
              </a:spcBef>
              <a:spcAft>
                <a:spcPct val="0"/>
              </a:spcAft>
              <a:defRPr sz="2200">
                <a:solidFill>
                  <a:schemeClr val="bg1"/>
                </a:solidFill>
                <a:latin typeface="Frutiger 55 Roman" charset="0"/>
                <a:ea typeface="ＭＳ Ｐゴシック" charset="0"/>
              </a:defRPr>
            </a:lvl9pPr>
          </a:lstStyle>
          <a:p>
            <a:pPr eaLnBrk="1" hangingPunct="1">
              <a:lnSpc>
                <a:spcPct val="90000"/>
              </a:lnSpc>
              <a:buClr>
                <a:srgbClr val="458BD1"/>
              </a:buClr>
              <a:buSzPct val="80000"/>
              <a:buFont typeface="Wingdings" charset="0"/>
              <a:buChar char="n"/>
            </a:pPr>
            <a:r>
              <a:rPr lang="en-US" sz="2400">
                <a:solidFill>
                  <a:srgbClr val="000000"/>
                </a:solidFill>
                <a:latin typeface="Verdana" charset="0"/>
              </a:rPr>
              <a:t>Jeans anisotropic model</a:t>
            </a:r>
          </a:p>
          <a:p>
            <a:pPr eaLnBrk="1" hangingPunct="1">
              <a:lnSpc>
                <a:spcPct val="90000"/>
              </a:lnSpc>
              <a:buClr>
                <a:srgbClr val="458BD1"/>
              </a:buClr>
              <a:buSzPct val="80000"/>
              <a:buFont typeface="Wingdings" charset="0"/>
              <a:buChar char="n"/>
            </a:pPr>
            <a:r>
              <a:rPr lang="en-US" sz="2400">
                <a:solidFill>
                  <a:srgbClr val="000000"/>
                </a:solidFill>
                <a:latin typeface="Verdana" charset="0"/>
              </a:rPr>
              <a:t>Fit M</a:t>
            </a:r>
            <a:r>
              <a:rPr lang="en-US" sz="2400" baseline="-25000">
                <a:solidFill>
                  <a:srgbClr val="000000"/>
                </a:solidFill>
                <a:latin typeface="Verdana" charset="0"/>
              </a:rPr>
              <a:t>BH</a:t>
            </a:r>
            <a:r>
              <a:rPr lang="en-US" sz="2400">
                <a:solidFill>
                  <a:srgbClr val="000000"/>
                </a:solidFill>
                <a:latin typeface="Verdana" charset="0"/>
              </a:rPr>
              <a:t>, </a:t>
            </a:r>
            <a:r>
              <a:rPr lang="en-US" sz="2400">
                <a:solidFill>
                  <a:srgbClr val="000000"/>
                </a:solidFill>
                <a:latin typeface="Verdana" charset="0"/>
                <a:sym typeface="Symbol" charset="0"/>
              </a:rPr>
              <a:t></a:t>
            </a:r>
            <a:r>
              <a:rPr lang="en-US" sz="2400" baseline="-25000">
                <a:solidFill>
                  <a:srgbClr val="000000"/>
                </a:solidFill>
                <a:latin typeface="Verdana" charset="0"/>
                <a:sym typeface="Symbol" charset="0"/>
              </a:rPr>
              <a:t>z</a:t>
            </a:r>
            <a:r>
              <a:rPr lang="en-US" sz="2400">
                <a:solidFill>
                  <a:srgbClr val="000000"/>
                </a:solidFill>
                <a:latin typeface="Verdana" charset="0"/>
                <a:sym typeface="Symbol" charset="0"/>
              </a:rPr>
              <a:t>, M/L</a:t>
            </a:r>
            <a:endParaRPr lang="en-US" sz="2400">
              <a:solidFill>
                <a:srgbClr val="000000"/>
              </a:solidFill>
              <a:latin typeface="Verdana" charset="0"/>
            </a:endParaRPr>
          </a:p>
          <a:p>
            <a:pPr eaLnBrk="1" hangingPunct="1">
              <a:lnSpc>
                <a:spcPct val="90000"/>
              </a:lnSpc>
              <a:buClr>
                <a:srgbClr val="458BD1"/>
              </a:buClr>
              <a:buSzPct val="80000"/>
              <a:buFont typeface="Wingdings" charset="0"/>
              <a:buChar char="n"/>
            </a:pPr>
            <a:r>
              <a:rPr lang="en-US" sz="2400">
                <a:solidFill>
                  <a:srgbClr val="000000"/>
                </a:solidFill>
                <a:latin typeface="Verdana" charset="0"/>
              </a:rPr>
              <a:t>M</a:t>
            </a:r>
            <a:r>
              <a:rPr lang="en-US" sz="2400" baseline="-25000">
                <a:solidFill>
                  <a:srgbClr val="000000"/>
                </a:solidFill>
                <a:latin typeface="Verdana" charset="0"/>
              </a:rPr>
              <a:t>BH </a:t>
            </a:r>
            <a:r>
              <a:rPr lang="en-US" sz="2400">
                <a:solidFill>
                  <a:srgbClr val="000000"/>
                </a:solidFill>
                <a:latin typeface="Verdana" charset="0"/>
              </a:rPr>
              <a:t>&lt; 1</a:t>
            </a:r>
            <a:r>
              <a:rPr lang="en-US" sz="2400">
                <a:solidFill>
                  <a:srgbClr val="000000"/>
                </a:solidFill>
                <a:latin typeface="Verdana" charset="0"/>
                <a:sym typeface="Symbol" charset="0"/>
              </a:rPr>
              <a:t></a:t>
            </a:r>
            <a:r>
              <a:rPr lang="en-US" sz="2400">
                <a:solidFill>
                  <a:srgbClr val="000000"/>
                </a:solidFill>
                <a:latin typeface="Verdana" charset="0"/>
              </a:rPr>
              <a:t>10</a:t>
            </a:r>
            <a:r>
              <a:rPr lang="en-US" sz="2400" baseline="30000">
                <a:solidFill>
                  <a:srgbClr val="000000"/>
                </a:solidFill>
                <a:latin typeface="Verdana" charset="0"/>
              </a:rPr>
              <a:t>5 </a:t>
            </a:r>
            <a:r>
              <a:rPr lang="en-US" sz="2400">
                <a:solidFill>
                  <a:srgbClr val="000000"/>
                </a:solidFill>
                <a:latin typeface="Verdana" charset="0"/>
              </a:rPr>
              <a:t>M</a:t>
            </a:r>
            <a:r>
              <a:rPr lang="en-US" sz="2400" baseline="-25000">
                <a:solidFill>
                  <a:srgbClr val="000000"/>
                </a:solidFill>
                <a:latin typeface="Verdana" charset="0"/>
                <a:sym typeface="Wingdings 2" charset="0"/>
              </a:rPr>
              <a:t> </a:t>
            </a:r>
            <a:r>
              <a:rPr lang="en-US" sz="2400">
                <a:solidFill>
                  <a:srgbClr val="000000"/>
                </a:solidFill>
                <a:latin typeface="Verdana" charset="0"/>
                <a:sym typeface="Wingdings 2" charset="0"/>
              </a:rPr>
              <a:t>	</a:t>
            </a:r>
          </a:p>
          <a:p>
            <a:pPr eaLnBrk="1" hangingPunct="1">
              <a:lnSpc>
                <a:spcPct val="90000"/>
              </a:lnSpc>
              <a:buClr>
                <a:srgbClr val="458BD1"/>
              </a:buClr>
              <a:buSzPct val="80000"/>
            </a:pPr>
            <a:r>
              <a:rPr lang="en-US" sz="2400">
                <a:solidFill>
                  <a:srgbClr val="000000"/>
                </a:solidFill>
                <a:latin typeface="Verdana" charset="0"/>
                <a:sym typeface="Wingdings 2" charset="0"/>
              </a:rPr>
              <a:t>	(~ 0.5 </a:t>
            </a:r>
            <a:r>
              <a:rPr lang="en-US" sz="2400">
                <a:solidFill>
                  <a:srgbClr val="000000"/>
                </a:solidFill>
                <a:latin typeface="Verdana" charset="0"/>
                <a:sym typeface="Symbol" charset="0"/>
              </a:rPr>
              <a:t></a:t>
            </a:r>
            <a:r>
              <a:rPr lang="en-US" sz="2400">
                <a:solidFill>
                  <a:srgbClr val="000000"/>
                </a:solidFill>
                <a:latin typeface="Verdana" charset="0"/>
              </a:rPr>
              <a:t>10</a:t>
            </a:r>
            <a:r>
              <a:rPr lang="en-US" sz="2400" baseline="30000">
                <a:solidFill>
                  <a:srgbClr val="000000"/>
                </a:solidFill>
                <a:latin typeface="Verdana" charset="0"/>
              </a:rPr>
              <a:t>5 </a:t>
            </a:r>
            <a:r>
              <a:rPr lang="en-US" sz="2400">
                <a:solidFill>
                  <a:srgbClr val="000000"/>
                </a:solidFill>
                <a:latin typeface="Verdana" charset="0"/>
              </a:rPr>
              <a:t>M</a:t>
            </a:r>
            <a:r>
              <a:rPr lang="en-US" sz="2400" baseline="-25000">
                <a:solidFill>
                  <a:srgbClr val="000000"/>
                </a:solidFill>
                <a:latin typeface="Verdana" charset="0"/>
                <a:sym typeface="Wingdings 2" charset="0"/>
              </a:rPr>
              <a:t> </a:t>
            </a:r>
            <a:r>
              <a:rPr lang="en-US" sz="2400">
                <a:solidFill>
                  <a:srgbClr val="000000"/>
                </a:solidFill>
                <a:latin typeface="Verdana" charset="0"/>
                <a:sym typeface="Wingdings 2" charset="0"/>
              </a:rPr>
              <a:t>)</a:t>
            </a:r>
          </a:p>
          <a:p>
            <a:pPr eaLnBrk="1" hangingPunct="1">
              <a:lnSpc>
                <a:spcPct val="90000"/>
              </a:lnSpc>
              <a:buClr>
                <a:srgbClr val="458BD1"/>
              </a:buClr>
              <a:buSzPct val="80000"/>
            </a:pPr>
            <a:endParaRPr lang="en-US" sz="2400">
              <a:solidFill>
                <a:srgbClr val="000000"/>
              </a:solidFill>
              <a:latin typeface="Verdana" charset="0"/>
              <a:sym typeface="Wingdings 2" charset="0"/>
            </a:endParaRPr>
          </a:p>
          <a:p>
            <a:pPr eaLnBrk="1" hangingPunct="1">
              <a:lnSpc>
                <a:spcPct val="90000"/>
              </a:lnSpc>
              <a:buClr>
                <a:srgbClr val="458BD1"/>
              </a:buClr>
              <a:buSzPct val="80000"/>
              <a:buFont typeface="Wingdings" charset="0"/>
              <a:buChar char="n"/>
            </a:pPr>
            <a:endParaRPr lang="en-US" sz="1400">
              <a:solidFill>
                <a:srgbClr val="000000"/>
              </a:solidFill>
              <a:latin typeface="Verdana" charset="0"/>
            </a:endParaRPr>
          </a:p>
          <a:p>
            <a:pPr eaLnBrk="1" hangingPunct="1">
              <a:lnSpc>
                <a:spcPct val="90000"/>
              </a:lnSpc>
              <a:buClr>
                <a:srgbClr val="458BD1"/>
              </a:buClr>
              <a:buSzPct val="80000"/>
              <a:buFont typeface="Wingdings" charset="0"/>
              <a:buNone/>
            </a:pPr>
            <a:endParaRPr lang="en-US" sz="2400">
              <a:solidFill>
                <a:srgbClr val="000000"/>
              </a:solidFill>
              <a:latin typeface="Verdana" charset="0"/>
            </a:endParaRPr>
          </a:p>
        </p:txBody>
      </p:sp>
      <p:pic>
        <p:nvPicPr>
          <p:cNvPr id="74756"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276600"/>
            <a:ext cx="427355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Box 11"/>
          <p:cNvSpPr txBox="1">
            <a:spLocks noChangeArrowheads="1"/>
          </p:cNvSpPr>
          <p:nvPr/>
        </p:nvSpPr>
        <p:spPr bwMode="auto">
          <a:xfrm>
            <a:off x="7659688" y="5583238"/>
            <a:ext cx="1184275" cy="338137"/>
          </a:xfrm>
          <a:prstGeom prst="rect">
            <a:avLst/>
          </a:prstGeom>
          <a:noFill/>
          <a:ln w="9525">
            <a:noFill/>
            <a:miter lim="800000"/>
            <a:headEnd/>
            <a:tailEnd/>
          </a:ln>
        </p:spPr>
        <p:txBody>
          <a:bodyPr>
            <a:spAutoFit/>
          </a:bodyPr>
          <a:lstStyle/>
          <a:p>
            <a:pPr>
              <a:defRPr/>
            </a:pPr>
            <a:r>
              <a:rPr lang="en-US" sz="1600" dirty="0">
                <a:solidFill>
                  <a:srgbClr val="FF0000"/>
                </a:solidFill>
                <a:latin typeface="+mn-lt"/>
                <a:ea typeface="+mn-ea"/>
                <a:cs typeface="+mn-cs"/>
              </a:rPr>
              <a:t>isotropic</a:t>
            </a:r>
          </a:p>
        </p:txBody>
      </p:sp>
      <p:sp>
        <p:nvSpPr>
          <p:cNvPr id="66567" name="TextBox 12"/>
          <p:cNvSpPr txBox="1">
            <a:spLocks noChangeArrowheads="1"/>
          </p:cNvSpPr>
          <p:nvPr/>
        </p:nvSpPr>
        <p:spPr bwMode="auto">
          <a:xfrm>
            <a:off x="5503863" y="3981450"/>
            <a:ext cx="1333500" cy="523875"/>
          </a:xfrm>
          <a:prstGeom prst="rect">
            <a:avLst/>
          </a:prstGeom>
          <a:noFill/>
          <a:ln w="9525">
            <a:noFill/>
            <a:miter lim="800000"/>
            <a:headEnd/>
            <a:tailEnd/>
          </a:ln>
        </p:spPr>
        <p:txBody>
          <a:bodyPr>
            <a:spAutoFit/>
          </a:bodyPr>
          <a:lstStyle/>
          <a:p>
            <a:pPr>
              <a:defRPr/>
            </a:pPr>
            <a:r>
              <a:rPr lang="en-US" sz="1400" dirty="0">
                <a:solidFill>
                  <a:srgbClr val="000000"/>
                </a:solidFill>
                <a:latin typeface="+mn-lt"/>
                <a:ea typeface="+mn-ea"/>
                <a:cs typeface="+mn-cs"/>
              </a:rPr>
              <a:t>Tangentially anisotropic</a:t>
            </a:r>
          </a:p>
        </p:txBody>
      </p:sp>
      <p:sp>
        <p:nvSpPr>
          <p:cNvPr id="66568" name="TextBox 13"/>
          <p:cNvSpPr txBox="1">
            <a:spLocks noChangeArrowheads="1"/>
          </p:cNvSpPr>
          <p:nvPr/>
        </p:nvSpPr>
        <p:spPr bwMode="auto">
          <a:xfrm>
            <a:off x="7540625" y="4133850"/>
            <a:ext cx="1303338" cy="566738"/>
          </a:xfrm>
          <a:prstGeom prst="rect">
            <a:avLst/>
          </a:prstGeom>
          <a:noFill/>
          <a:ln w="9525">
            <a:noFill/>
            <a:miter lim="800000"/>
            <a:headEnd/>
            <a:tailEnd/>
          </a:ln>
        </p:spPr>
        <p:txBody>
          <a:bodyPr>
            <a:spAutoFit/>
          </a:bodyPr>
          <a:lstStyle/>
          <a:p>
            <a:pPr>
              <a:defRPr/>
            </a:pPr>
            <a:r>
              <a:rPr lang="en-US" sz="1400" dirty="0" err="1">
                <a:solidFill>
                  <a:srgbClr val="000000"/>
                </a:solidFill>
                <a:latin typeface="+mn-lt"/>
                <a:ea typeface="+mn-ea"/>
                <a:cs typeface="+mn-cs"/>
              </a:rPr>
              <a:t>radially</a:t>
            </a:r>
            <a:endParaRPr lang="en-US" sz="1400" dirty="0">
              <a:solidFill>
                <a:srgbClr val="000000"/>
              </a:solidFill>
              <a:latin typeface="+mn-lt"/>
              <a:ea typeface="+mn-ea"/>
              <a:cs typeface="+mn-cs"/>
            </a:endParaRPr>
          </a:p>
          <a:p>
            <a:pPr>
              <a:defRPr/>
            </a:pPr>
            <a:r>
              <a:rPr lang="en-US" sz="1400" dirty="0">
                <a:solidFill>
                  <a:srgbClr val="000000"/>
                </a:solidFill>
                <a:latin typeface="+mn-lt"/>
                <a:ea typeface="+mn-ea"/>
                <a:cs typeface="+mn-cs"/>
              </a:rPr>
              <a:t>anisotropic</a:t>
            </a:r>
          </a:p>
        </p:txBody>
      </p:sp>
      <p:sp>
        <p:nvSpPr>
          <p:cNvPr id="74760" name="Rectangle 14"/>
          <p:cNvSpPr>
            <a:spLocks noChangeArrowheads="1"/>
          </p:cNvSpPr>
          <p:nvPr/>
        </p:nvSpPr>
        <p:spPr bwMode="auto">
          <a:xfrm>
            <a:off x="5360988" y="3581400"/>
            <a:ext cx="23717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Verdana" charset="0"/>
              </a:rPr>
              <a:t>M</a:t>
            </a:r>
            <a:r>
              <a:rPr lang="en-US" baseline="-25000">
                <a:solidFill>
                  <a:srgbClr val="000000"/>
                </a:solidFill>
                <a:latin typeface="Verdana" charset="0"/>
              </a:rPr>
              <a:t>BH </a:t>
            </a:r>
            <a:r>
              <a:rPr lang="en-US">
                <a:solidFill>
                  <a:srgbClr val="000000"/>
                </a:solidFill>
                <a:latin typeface="Verdana" charset="0"/>
              </a:rPr>
              <a:t>= 4</a:t>
            </a:r>
            <a:r>
              <a:rPr lang="en-US">
                <a:solidFill>
                  <a:srgbClr val="000000"/>
                </a:solidFill>
                <a:latin typeface="Verdana" charset="0"/>
                <a:sym typeface="Symbol" charset="0"/>
              </a:rPr>
              <a:t></a:t>
            </a:r>
            <a:r>
              <a:rPr lang="en-US">
                <a:solidFill>
                  <a:srgbClr val="000000"/>
                </a:solidFill>
                <a:latin typeface="Verdana" charset="0"/>
              </a:rPr>
              <a:t>10</a:t>
            </a:r>
            <a:r>
              <a:rPr lang="en-US" baseline="30000">
                <a:solidFill>
                  <a:srgbClr val="000000"/>
                </a:solidFill>
                <a:latin typeface="Verdana" charset="0"/>
              </a:rPr>
              <a:t>5 </a:t>
            </a:r>
            <a:r>
              <a:rPr lang="en-US">
                <a:solidFill>
                  <a:srgbClr val="000000"/>
                </a:solidFill>
                <a:latin typeface="Verdana" charset="0"/>
              </a:rPr>
              <a:t>M</a:t>
            </a:r>
            <a:r>
              <a:rPr lang="en-US" baseline="-25000">
                <a:solidFill>
                  <a:srgbClr val="000000"/>
                </a:solidFill>
                <a:latin typeface="Verdana" charset="0"/>
                <a:sym typeface="Wingdings 2" charset="0"/>
              </a:rPr>
              <a:t> </a:t>
            </a:r>
            <a:endParaRPr lang="en-US">
              <a:solidFill>
                <a:srgbClr val="000000"/>
              </a:solidFill>
              <a:latin typeface="Calibri" charset="0"/>
            </a:endParaRPr>
          </a:p>
        </p:txBody>
      </p:sp>
      <p:cxnSp>
        <p:nvCxnSpPr>
          <p:cNvPr id="17" name="Straight Connector 16"/>
          <p:cNvCxnSpPr/>
          <p:nvPr/>
        </p:nvCxnSpPr>
        <p:spPr>
          <a:xfrm rot="5400000" flipH="1" flipV="1">
            <a:off x="6081713" y="5197475"/>
            <a:ext cx="1509712" cy="1588"/>
          </a:xfrm>
          <a:prstGeom prst="line">
            <a:avLst/>
          </a:prstGeom>
        </p:spPr>
        <p:style>
          <a:lnRef idx="2">
            <a:schemeClr val="accent1"/>
          </a:lnRef>
          <a:fillRef idx="0">
            <a:schemeClr val="accent1"/>
          </a:fillRef>
          <a:effectRef idx="1">
            <a:schemeClr val="accent1"/>
          </a:effectRef>
          <a:fontRef idx="minor">
            <a:schemeClr val="tx1"/>
          </a:fontRef>
        </p:style>
      </p:cxnSp>
      <p:sp>
        <p:nvSpPr>
          <p:cNvPr id="74762" name="Rectangle 14"/>
          <p:cNvSpPr>
            <a:spLocks noChangeArrowheads="1"/>
          </p:cNvSpPr>
          <p:nvPr/>
        </p:nvSpPr>
        <p:spPr bwMode="auto">
          <a:xfrm>
            <a:off x="641350" y="5910263"/>
            <a:ext cx="4464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0000"/>
                </a:solidFill>
                <a:latin typeface="Verdana" charset="0"/>
                <a:cs typeface="Verdana" charset="0"/>
              </a:rPr>
              <a:t>Seth, Cappellari, Neumayer et al. 2010</a:t>
            </a:r>
          </a:p>
        </p:txBody>
      </p:sp>
    </p:spTree>
    <p:extLst>
      <p:ext uri="{BB962C8B-B14F-4D97-AF65-F5344CB8AC3E}">
        <p14:creationId xmlns:p14="http://schemas.microsoft.com/office/powerpoint/2010/main" val="375530925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4"/>
          <p:cNvSpPr>
            <a:spLocks noGrp="1"/>
          </p:cNvSpPr>
          <p:nvPr>
            <p:ph idx="1"/>
          </p:nvPr>
        </p:nvSpPr>
        <p:spPr>
          <a:xfrm>
            <a:off x="4879936" y="1600200"/>
            <a:ext cx="4150885" cy="4525963"/>
          </a:xfrm>
        </p:spPr>
        <p:txBody>
          <a:bodyPr>
            <a:normAutofit/>
          </a:bodyPr>
          <a:lstStyle/>
          <a:p>
            <a:r>
              <a:rPr lang="en-US" sz="2800" dirty="0" smtClean="0"/>
              <a:t>Detected in ~50-75% of all galaxies</a:t>
            </a:r>
          </a:p>
          <a:p>
            <a:r>
              <a:rPr lang="en-US" sz="2800" dirty="0"/>
              <a:t>Half-light </a:t>
            </a:r>
            <a:r>
              <a:rPr lang="en-US" sz="2800" dirty="0" smtClean="0"/>
              <a:t>radii </a:t>
            </a:r>
            <a:r>
              <a:rPr lang="en-US" sz="2800" dirty="0"/>
              <a:t>2-5 </a:t>
            </a:r>
            <a:r>
              <a:rPr lang="en-US" sz="2800" dirty="0" smtClean="0"/>
              <a:t>pc</a:t>
            </a:r>
          </a:p>
          <a:p>
            <a:r>
              <a:rPr lang="en-US" sz="2800" dirty="0" smtClean="0"/>
              <a:t>Truly sit at the center</a:t>
            </a:r>
            <a:endParaRPr lang="en-US" sz="2800" dirty="0"/>
          </a:p>
          <a:p>
            <a:r>
              <a:rPr lang="en-US" sz="2800" dirty="0" smtClean="0"/>
              <a:t>Stars of multiple ages</a:t>
            </a:r>
          </a:p>
        </p:txBody>
      </p:sp>
      <p:grpSp>
        <p:nvGrpSpPr>
          <p:cNvPr id="2" name="Group 1"/>
          <p:cNvGrpSpPr/>
          <p:nvPr/>
        </p:nvGrpSpPr>
        <p:grpSpPr>
          <a:xfrm>
            <a:off x="757030" y="2069819"/>
            <a:ext cx="4235033" cy="3338967"/>
            <a:chOff x="827584" y="1623015"/>
            <a:chExt cx="5292203" cy="4172457"/>
          </a:xfrm>
        </p:grpSpPr>
        <p:pic>
          <p:nvPicPr>
            <p:cNvPr id="7" name="Picture 6" descr="Screen shot 2012-08-20 at 17.23.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623015"/>
              <a:ext cx="5292203" cy="4172457"/>
            </a:xfrm>
            <a:prstGeom prst="rect">
              <a:avLst/>
            </a:prstGeom>
          </p:spPr>
        </p:pic>
        <p:sp>
          <p:nvSpPr>
            <p:cNvPr id="8" name="Rectangle 7"/>
            <p:cNvSpPr/>
            <p:nvPr/>
          </p:nvSpPr>
          <p:spPr>
            <a:xfrm>
              <a:off x="1399200" y="1687298"/>
              <a:ext cx="1946091" cy="669213"/>
            </a:xfrm>
            <a:prstGeom prst="rect">
              <a:avLst/>
            </a:prstGeom>
          </p:spPr>
          <p:txBody>
            <a:bodyPr wrap="square">
              <a:spAutoFit/>
            </a:bodyPr>
            <a:lstStyle/>
            <a:p>
              <a:pPr marL="0" indent="0" algn="l">
                <a:buNone/>
              </a:pPr>
              <a:r>
                <a:rPr lang="en-US" sz="1200" dirty="0">
                  <a:solidFill>
                    <a:schemeClr val="tx1"/>
                  </a:solidFill>
                  <a:latin typeface="Helvetica Neue"/>
                  <a:cs typeface="Helvetica Neue"/>
                </a:rPr>
                <a:t>Single age </a:t>
              </a:r>
              <a:r>
                <a:rPr lang="en-US" sz="1200" dirty="0" smtClean="0">
                  <a:solidFill>
                    <a:schemeClr val="tx1"/>
                  </a:solidFill>
                  <a:latin typeface="Helvetica Neue"/>
                  <a:cs typeface="Helvetica Neue"/>
                </a:rPr>
                <a:t>fits</a:t>
              </a:r>
              <a:endParaRPr lang="en-US" sz="1200" dirty="0">
                <a:solidFill>
                  <a:schemeClr val="tx1"/>
                </a:solidFill>
                <a:latin typeface="Helvetica Neue"/>
                <a:cs typeface="Helvetica Neue"/>
              </a:endParaRPr>
            </a:p>
            <a:p>
              <a:pPr marL="0" indent="0" algn="l">
                <a:buNone/>
              </a:pPr>
              <a:endParaRPr lang="en-US" sz="1400" dirty="0">
                <a:solidFill>
                  <a:schemeClr val="tx1"/>
                </a:solidFill>
                <a:latin typeface="Helvetica Neue"/>
                <a:cs typeface="Helvetica Neue"/>
              </a:endParaRPr>
            </a:p>
          </p:txBody>
        </p:sp>
        <p:sp>
          <p:nvSpPr>
            <p:cNvPr id="10" name="TextBox 9"/>
            <p:cNvSpPr txBox="1"/>
            <p:nvPr/>
          </p:nvSpPr>
          <p:spPr>
            <a:xfrm>
              <a:off x="1344376" y="2871567"/>
              <a:ext cx="1640983" cy="669213"/>
            </a:xfrm>
            <a:prstGeom prst="rect">
              <a:avLst/>
            </a:prstGeom>
            <a:noFill/>
          </p:spPr>
          <p:txBody>
            <a:bodyPr wrap="none" rtlCol="0">
              <a:spAutoFit/>
            </a:bodyPr>
            <a:lstStyle/>
            <a:p>
              <a:r>
                <a:rPr lang="en-US" sz="1200" dirty="0">
                  <a:solidFill>
                    <a:schemeClr val="tx1"/>
                  </a:solidFill>
                  <a:latin typeface="+mn-lt"/>
                </a:rPr>
                <a:t>Multiple </a:t>
              </a:r>
              <a:r>
                <a:rPr lang="en-US" sz="1200" dirty="0">
                  <a:solidFill>
                    <a:schemeClr val="tx1"/>
                  </a:solidFill>
                  <a:latin typeface="Helvetica Neue"/>
                  <a:cs typeface="Helvetica Neue"/>
                </a:rPr>
                <a:t>age</a:t>
              </a:r>
              <a:r>
                <a:rPr lang="en-US" sz="1200" dirty="0">
                  <a:solidFill>
                    <a:schemeClr val="tx1"/>
                  </a:solidFill>
                  <a:latin typeface="+mn-lt"/>
                </a:rPr>
                <a:t> fit</a:t>
              </a:r>
            </a:p>
            <a:p>
              <a:endParaRPr lang="en-US" sz="1400" dirty="0" smtClean="0">
                <a:solidFill>
                  <a:schemeClr val="tx1"/>
                </a:solidFill>
                <a:latin typeface="+mn-lt"/>
              </a:endParaRPr>
            </a:p>
          </p:txBody>
        </p:sp>
        <p:sp>
          <p:nvSpPr>
            <p:cNvPr id="11" name="TextBox 10"/>
            <p:cNvSpPr txBox="1"/>
            <p:nvPr/>
          </p:nvSpPr>
          <p:spPr>
            <a:xfrm>
              <a:off x="1403649" y="4050051"/>
              <a:ext cx="1067666" cy="669213"/>
            </a:xfrm>
            <a:prstGeom prst="rect">
              <a:avLst/>
            </a:prstGeom>
            <a:noFill/>
          </p:spPr>
          <p:txBody>
            <a:bodyPr wrap="none" rtlCol="0">
              <a:spAutoFit/>
            </a:bodyPr>
            <a:lstStyle/>
            <a:p>
              <a:pPr lvl="0" algn="l" eaLnBrk="0" hangingPunct="0">
                <a:buClr>
                  <a:srgbClr val="0099CC"/>
                </a:buClr>
                <a:buSzPct val="80000"/>
              </a:pPr>
              <a:r>
                <a:rPr lang="en-US" sz="1200" kern="0" dirty="0">
                  <a:solidFill>
                    <a:srgbClr val="000000"/>
                  </a:solidFill>
                  <a:latin typeface="Helvetica Neue"/>
                  <a:ea typeface="ＭＳ Ｐゴシック" charset="-128"/>
                  <a:cs typeface="Helvetica Neue"/>
                </a:rPr>
                <a:t>Residuals</a:t>
              </a:r>
            </a:p>
            <a:p>
              <a:endParaRPr lang="en-US" sz="1400" dirty="0" smtClean="0">
                <a:solidFill>
                  <a:schemeClr val="tx1"/>
                </a:solidFill>
                <a:latin typeface="Helvetica Neue"/>
                <a:cs typeface="Helvetica Neue"/>
              </a:endParaRPr>
            </a:p>
          </p:txBody>
        </p:sp>
      </p:grpSp>
      <p:sp>
        <p:nvSpPr>
          <p:cNvPr id="3" name="TextBox 2"/>
          <p:cNvSpPr txBox="1"/>
          <p:nvPr/>
        </p:nvSpPr>
        <p:spPr>
          <a:xfrm>
            <a:off x="757030" y="5469155"/>
            <a:ext cx="4751074" cy="307777"/>
          </a:xfrm>
          <a:prstGeom prst="rect">
            <a:avLst/>
          </a:prstGeom>
          <a:noFill/>
        </p:spPr>
        <p:txBody>
          <a:bodyPr wrap="square" rtlCol="0">
            <a:spAutoFit/>
          </a:bodyPr>
          <a:lstStyle/>
          <a:p>
            <a:pPr algn="l"/>
            <a:r>
              <a:rPr lang="en-US" sz="1400" dirty="0" err="1">
                <a:solidFill>
                  <a:srgbClr val="000000"/>
                </a:solidFill>
                <a:latin typeface="Helvetica Neue"/>
                <a:cs typeface="Helvetica Neue"/>
              </a:rPr>
              <a:t>Walcher</a:t>
            </a:r>
            <a:r>
              <a:rPr lang="en-US" sz="1400" dirty="0">
                <a:solidFill>
                  <a:srgbClr val="000000"/>
                </a:solidFill>
                <a:latin typeface="Helvetica Neue"/>
                <a:cs typeface="Helvetica Neue"/>
              </a:rPr>
              <a:t> et al. </a:t>
            </a:r>
            <a:r>
              <a:rPr lang="en-US" sz="1400" dirty="0" smtClean="0">
                <a:solidFill>
                  <a:srgbClr val="000000"/>
                </a:solidFill>
                <a:latin typeface="Helvetica Neue"/>
                <a:cs typeface="Helvetica Neue"/>
              </a:rPr>
              <a:t>2006; </a:t>
            </a:r>
            <a:r>
              <a:rPr lang="en-US" sz="1400" dirty="0">
                <a:solidFill>
                  <a:srgbClr val="000000"/>
                </a:solidFill>
                <a:latin typeface="Helvetica Neue"/>
                <a:cs typeface="Helvetica Neue"/>
              </a:rPr>
              <a:t>Seth et al. </a:t>
            </a:r>
            <a:r>
              <a:rPr lang="en-US" sz="1400" dirty="0" smtClean="0">
                <a:solidFill>
                  <a:srgbClr val="000000"/>
                </a:solidFill>
                <a:latin typeface="Helvetica Neue"/>
                <a:cs typeface="Helvetica Neue"/>
              </a:rPr>
              <a:t>2006; </a:t>
            </a:r>
            <a:r>
              <a:rPr lang="en-US" sz="1400" dirty="0" err="1" smtClean="0">
                <a:solidFill>
                  <a:srgbClr val="000000"/>
                </a:solidFill>
                <a:latin typeface="Helvetica Neue"/>
                <a:cs typeface="Helvetica Neue"/>
              </a:rPr>
              <a:t>Rossa</a:t>
            </a:r>
            <a:r>
              <a:rPr lang="en-US" sz="1400" dirty="0" smtClean="0">
                <a:solidFill>
                  <a:srgbClr val="000000"/>
                </a:solidFill>
                <a:latin typeface="Helvetica Neue"/>
                <a:cs typeface="Helvetica Neue"/>
              </a:rPr>
              <a:t> </a:t>
            </a:r>
            <a:r>
              <a:rPr lang="en-US" sz="1400" dirty="0">
                <a:solidFill>
                  <a:srgbClr val="000000"/>
                </a:solidFill>
                <a:latin typeface="Helvetica Neue"/>
                <a:cs typeface="Helvetica Neue"/>
              </a:rPr>
              <a:t>et al. 2006</a:t>
            </a:r>
          </a:p>
        </p:txBody>
      </p:sp>
      <p:sp>
        <p:nvSpPr>
          <p:cNvPr id="12" name="Title 3"/>
          <p:cNvSpPr>
            <a:spLocks noGrp="1"/>
          </p:cNvSpPr>
          <p:nvPr>
            <p:ph type="title"/>
          </p:nvPr>
        </p:nvSpPr>
        <p:spPr/>
        <p:txBody>
          <a:bodyPr/>
          <a:lstStyle/>
          <a:p>
            <a:r>
              <a:rPr lang="en-US" dirty="0" smtClean="0"/>
              <a:t>Nuclear Star Clusters</a:t>
            </a:r>
            <a:endParaRPr lang="en-US" dirty="0"/>
          </a:p>
        </p:txBody>
      </p:sp>
    </p:spTree>
    <p:extLst>
      <p:ext uri="{BB962C8B-B14F-4D97-AF65-F5344CB8AC3E}">
        <p14:creationId xmlns:p14="http://schemas.microsoft.com/office/powerpoint/2010/main" val="3751877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879936" y="1600200"/>
            <a:ext cx="4150885" cy="4525963"/>
          </a:xfrm>
        </p:spPr>
        <p:txBody>
          <a:bodyPr>
            <a:normAutofit/>
          </a:bodyPr>
          <a:lstStyle/>
          <a:p>
            <a:r>
              <a:rPr lang="en-US" sz="2800" dirty="0" smtClean="0"/>
              <a:t>Detected in ~50-75% of all galaxies</a:t>
            </a:r>
          </a:p>
          <a:p>
            <a:pPr marL="0" indent="0">
              <a:buNone/>
            </a:pPr>
            <a:endParaRPr lang="en-US" sz="1400" dirty="0" smtClean="0"/>
          </a:p>
        </p:txBody>
      </p:sp>
      <p:grpSp>
        <p:nvGrpSpPr>
          <p:cNvPr id="8" name="Group 7"/>
          <p:cNvGrpSpPr/>
          <p:nvPr/>
        </p:nvGrpSpPr>
        <p:grpSpPr>
          <a:xfrm>
            <a:off x="937804" y="1469342"/>
            <a:ext cx="5027304" cy="4953217"/>
            <a:chOff x="937804" y="1609007"/>
            <a:chExt cx="5027304" cy="4953217"/>
          </a:xfrm>
        </p:grpSpPr>
        <p:pic>
          <p:nvPicPr>
            <p:cNvPr id="6" name="Picture 5" descr="Screen shot 2012-08-13 at 16.06.3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609007"/>
              <a:ext cx="3401833" cy="4509120"/>
            </a:xfrm>
            <a:prstGeom prst="rect">
              <a:avLst/>
            </a:prstGeom>
          </p:spPr>
        </p:pic>
        <p:sp>
          <p:nvSpPr>
            <p:cNvPr id="7" name="Rectangle 6"/>
            <p:cNvSpPr/>
            <p:nvPr/>
          </p:nvSpPr>
          <p:spPr>
            <a:xfrm>
              <a:off x="937804" y="6254447"/>
              <a:ext cx="5027304" cy="307777"/>
            </a:xfrm>
            <a:prstGeom prst="rect">
              <a:avLst/>
            </a:prstGeom>
          </p:spPr>
          <p:txBody>
            <a:bodyPr wrap="none">
              <a:spAutoFit/>
            </a:bodyPr>
            <a:lstStyle/>
            <a:p>
              <a:r>
                <a:rPr lang="en-US" sz="1400" dirty="0" err="1" smtClean="0">
                  <a:solidFill>
                    <a:srgbClr val="000000"/>
                  </a:solidFill>
                  <a:latin typeface="Helvetica Neue"/>
                  <a:cs typeface="Helvetica Neue"/>
                </a:rPr>
                <a:t>Böker</a:t>
              </a:r>
              <a:r>
                <a:rPr lang="en-US" sz="1400" dirty="0" smtClean="0">
                  <a:solidFill>
                    <a:srgbClr val="000000"/>
                  </a:solidFill>
                  <a:latin typeface="Helvetica Neue"/>
                  <a:cs typeface="Helvetica Neue"/>
                </a:rPr>
                <a:t> </a:t>
              </a:r>
              <a:r>
                <a:rPr lang="en-US" sz="1400" dirty="0">
                  <a:solidFill>
                    <a:srgbClr val="000000"/>
                  </a:solidFill>
                  <a:latin typeface="Helvetica Neue"/>
                  <a:cs typeface="Helvetica Neue"/>
                </a:rPr>
                <a:t>et al. 2002, 2004; </a:t>
              </a:r>
              <a:r>
                <a:rPr lang="en-US" sz="1400" dirty="0" err="1">
                  <a:solidFill>
                    <a:srgbClr val="000000"/>
                  </a:solidFill>
                  <a:latin typeface="Helvetica Neue"/>
                  <a:cs typeface="Helvetica Neue"/>
                </a:rPr>
                <a:t>Carollo</a:t>
              </a:r>
              <a:r>
                <a:rPr lang="en-US" sz="1400" dirty="0">
                  <a:solidFill>
                    <a:srgbClr val="000000"/>
                  </a:solidFill>
                  <a:latin typeface="Helvetica Neue"/>
                  <a:cs typeface="Helvetica Neue"/>
                </a:rPr>
                <a:t> et al. </a:t>
              </a:r>
              <a:r>
                <a:rPr lang="en-US" sz="1400" dirty="0" smtClean="0">
                  <a:solidFill>
                    <a:srgbClr val="000000"/>
                  </a:solidFill>
                  <a:latin typeface="Helvetica Neue"/>
                  <a:cs typeface="Helvetica Neue"/>
                </a:rPr>
                <a:t>2002</a:t>
              </a:r>
              <a:r>
                <a:rPr lang="en-US" sz="1400" dirty="0">
                  <a:solidFill>
                    <a:srgbClr val="000000"/>
                  </a:solidFill>
                  <a:latin typeface="Helvetica Neue"/>
                  <a:cs typeface="Helvetica Neue"/>
                </a:rPr>
                <a:t>;</a:t>
              </a:r>
              <a:r>
                <a:rPr lang="en-US" sz="1400" dirty="0" smtClean="0">
                  <a:solidFill>
                    <a:srgbClr val="000000"/>
                  </a:solidFill>
                  <a:latin typeface="Helvetica Neue"/>
                  <a:cs typeface="Helvetica Neue"/>
                </a:rPr>
                <a:t> </a:t>
              </a:r>
              <a:r>
                <a:rPr lang="en-US" sz="1400" dirty="0" err="1" smtClean="0">
                  <a:solidFill>
                    <a:srgbClr val="000000"/>
                  </a:solidFill>
                  <a:latin typeface="Helvetica Neue"/>
                  <a:cs typeface="Helvetica Neue"/>
                </a:rPr>
                <a:t>Coté</a:t>
              </a:r>
              <a:r>
                <a:rPr lang="en-US" sz="1400" dirty="0" smtClean="0">
                  <a:solidFill>
                    <a:srgbClr val="000000"/>
                  </a:solidFill>
                  <a:latin typeface="Helvetica Neue"/>
                  <a:cs typeface="Helvetica Neue"/>
                </a:rPr>
                <a:t> et al. 2006</a:t>
              </a:r>
              <a:endParaRPr lang="en-US" sz="1400" dirty="0">
                <a:solidFill>
                  <a:srgbClr val="000000"/>
                </a:solidFill>
                <a:latin typeface="Helvetica Neue"/>
                <a:cs typeface="Helvetica Neue"/>
              </a:endParaRPr>
            </a:p>
          </p:txBody>
        </p:sp>
      </p:grpSp>
      <p:sp>
        <p:nvSpPr>
          <p:cNvPr id="9" name="Title 3"/>
          <p:cNvSpPr>
            <a:spLocks noGrp="1"/>
          </p:cNvSpPr>
          <p:nvPr>
            <p:ph type="title"/>
          </p:nvPr>
        </p:nvSpPr>
        <p:spPr/>
        <p:txBody>
          <a:bodyPr/>
          <a:lstStyle/>
          <a:p>
            <a:r>
              <a:rPr lang="en-US" dirty="0" smtClean="0"/>
              <a:t>Nuclear Star Clusters</a:t>
            </a:r>
            <a:endParaRPr lang="en-US" dirty="0"/>
          </a:p>
        </p:txBody>
      </p:sp>
    </p:spTree>
    <p:extLst>
      <p:ext uri="{BB962C8B-B14F-4D97-AF65-F5344CB8AC3E}">
        <p14:creationId xmlns:p14="http://schemas.microsoft.com/office/powerpoint/2010/main" val="36336245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37804" y="6114782"/>
            <a:ext cx="5027304" cy="307777"/>
          </a:xfrm>
          <a:prstGeom prst="rect">
            <a:avLst/>
          </a:prstGeom>
        </p:spPr>
        <p:txBody>
          <a:bodyPr wrap="none">
            <a:spAutoFit/>
          </a:bodyPr>
          <a:lstStyle/>
          <a:p>
            <a:r>
              <a:rPr lang="en-US" sz="1400" dirty="0" err="1" smtClean="0">
                <a:solidFill>
                  <a:srgbClr val="000000"/>
                </a:solidFill>
                <a:latin typeface="Helvetica Neue"/>
                <a:cs typeface="Helvetica Neue"/>
              </a:rPr>
              <a:t>Böker</a:t>
            </a:r>
            <a:r>
              <a:rPr lang="en-US" sz="1400" dirty="0" smtClean="0">
                <a:solidFill>
                  <a:srgbClr val="000000"/>
                </a:solidFill>
                <a:latin typeface="Helvetica Neue"/>
                <a:cs typeface="Helvetica Neue"/>
              </a:rPr>
              <a:t> </a:t>
            </a:r>
            <a:r>
              <a:rPr lang="en-US" sz="1400" dirty="0">
                <a:solidFill>
                  <a:srgbClr val="000000"/>
                </a:solidFill>
                <a:latin typeface="Helvetica Neue"/>
                <a:cs typeface="Helvetica Neue"/>
              </a:rPr>
              <a:t>et al. 2002, 2004; </a:t>
            </a:r>
            <a:r>
              <a:rPr lang="en-US" sz="1400" dirty="0" err="1">
                <a:solidFill>
                  <a:srgbClr val="000000"/>
                </a:solidFill>
                <a:latin typeface="Helvetica Neue"/>
                <a:cs typeface="Helvetica Neue"/>
              </a:rPr>
              <a:t>Carollo</a:t>
            </a:r>
            <a:r>
              <a:rPr lang="en-US" sz="1400" dirty="0">
                <a:solidFill>
                  <a:srgbClr val="000000"/>
                </a:solidFill>
                <a:latin typeface="Helvetica Neue"/>
                <a:cs typeface="Helvetica Neue"/>
              </a:rPr>
              <a:t> et al. </a:t>
            </a:r>
            <a:r>
              <a:rPr lang="en-US" sz="1400" dirty="0" smtClean="0">
                <a:solidFill>
                  <a:srgbClr val="000000"/>
                </a:solidFill>
                <a:latin typeface="Helvetica Neue"/>
                <a:cs typeface="Helvetica Neue"/>
              </a:rPr>
              <a:t>2002</a:t>
            </a:r>
            <a:r>
              <a:rPr lang="en-US" sz="1400" dirty="0">
                <a:solidFill>
                  <a:srgbClr val="000000"/>
                </a:solidFill>
                <a:latin typeface="Helvetica Neue"/>
                <a:cs typeface="Helvetica Neue"/>
              </a:rPr>
              <a:t>;</a:t>
            </a:r>
            <a:r>
              <a:rPr lang="en-US" sz="1400" dirty="0" smtClean="0">
                <a:solidFill>
                  <a:srgbClr val="000000"/>
                </a:solidFill>
                <a:latin typeface="Helvetica Neue"/>
                <a:cs typeface="Helvetica Neue"/>
              </a:rPr>
              <a:t> </a:t>
            </a:r>
            <a:r>
              <a:rPr lang="en-US" sz="1400" dirty="0" err="1" smtClean="0">
                <a:solidFill>
                  <a:srgbClr val="000000"/>
                </a:solidFill>
                <a:latin typeface="Helvetica Neue"/>
                <a:cs typeface="Helvetica Neue"/>
              </a:rPr>
              <a:t>Coté</a:t>
            </a:r>
            <a:r>
              <a:rPr lang="en-US" sz="1400" dirty="0" smtClean="0">
                <a:solidFill>
                  <a:srgbClr val="000000"/>
                </a:solidFill>
                <a:latin typeface="Helvetica Neue"/>
                <a:cs typeface="Helvetica Neue"/>
              </a:rPr>
              <a:t> et al. 2006</a:t>
            </a:r>
            <a:endParaRPr lang="en-US" sz="1400" dirty="0">
              <a:solidFill>
                <a:srgbClr val="000000"/>
              </a:solidFill>
              <a:latin typeface="Helvetica Neue"/>
              <a:cs typeface="Helvetica Neue"/>
            </a:endParaRPr>
          </a:p>
        </p:txBody>
      </p:sp>
      <p:sp>
        <p:nvSpPr>
          <p:cNvPr id="9" name="Title 3"/>
          <p:cNvSpPr>
            <a:spLocks noGrp="1"/>
          </p:cNvSpPr>
          <p:nvPr>
            <p:ph type="title"/>
          </p:nvPr>
        </p:nvSpPr>
        <p:spPr/>
        <p:txBody>
          <a:bodyPr/>
          <a:lstStyle/>
          <a:p>
            <a:r>
              <a:rPr lang="en-US" dirty="0" smtClean="0"/>
              <a:t>Nuclear Star Clusters</a:t>
            </a:r>
            <a:endParaRPr lang="en-US" dirty="0"/>
          </a:p>
        </p:txBody>
      </p:sp>
      <p:pic>
        <p:nvPicPr>
          <p:cNvPr id="10" name="Picture 9" descr="NAM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082" y="2245827"/>
            <a:ext cx="5269493" cy="3763924"/>
          </a:xfrm>
          <a:prstGeom prst="rect">
            <a:avLst/>
          </a:prstGeom>
        </p:spPr>
      </p:pic>
      <p:cxnSp>
        <p:nvCxnSpPr>
          <p:cNvPr id="11" name="Straight Arrow Connector 10"/>
          <p:cNvCxnSpPr/>
          <p:nvPr/>
        </p:nvCxnSpPr>
        <p:spPr bwMode="auto">
          <a:xfrm flipV="1">
            <a:off x="2384583" y="2873469"/>
            <a:ext cx="0" cy="529679"/>
          </a:xfrm>
          <a:prstGeom prst="straightConnector1">
            <a:avLst/>
          </a:prstGeom>
          <a:ln>
            <a:solidFill>
              <a:srgbClr val="FF0000"/>
            </a:solidFill>
            <a:headEnd type="none" w="med" len="med"/>
            <a:tailEnd type="arrow"/>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bwMode="auto">
          <a:xfrm flipV="1">
            <a:off x="3395344" y="3496758"/>
            <a:ext cx="0" cy="529679"/>
          </a:xfrm>
          <a:prstGeom prst="straightConnector1">
            <a:avLst/>
          </a:prstGeom>
          <a:ln>
            <a:solidFill>
              <a:srgbClr val="3366FF"/>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2" name="Rectangle 1"/>
          <p:cNvSpPr/>
          <p:nvPr/>
        </p:nvSpPr>
        <p:spPr bwMode="auto">
          <a:xfrm>
            <a:off x="4904724" y="2492896"/>
            <a:ext cx="1251452" cy="648072"/>
          </a:xfrm>
          <a:prstGeom prst="rect">
            <a:avLst/>
          </a:prstGeom>
          <a:solidFill>
            <a:schemeClr val="bg1"/>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a:ln>
                <a:noFill/>
              </a:ln>
              <a:solidFill>
                <a:schemeClr val="bg1"/>
              </a:solidFill>
              <a:effectLst/>
              <a:latin typeface="Frutiger 55 Roman" pitchFamily="34" charset="0"/>
            </a:endParaRPr>
          </a:p>
        </p:txBody>
      </p:sp>
      <p:cxnSp>
        <p:nvCxnSpPr>
          <p:cNvPr id="13" name="Straight Arrow Connector 12"/>
          <p:cNvCxnSpPr/>
          <p:nvPr/>
        </p:nvCxnSpPr>
        <p:spPr bwMode="auto">
          <a:xfrm flipV="1">
            <a:off x="4420978" y="2778741"/>
            <a:ext cx="0" cy="529679"/>
          </a:xfrm>
          <a:prstGeom prst="straightConnector1">
            <a:avLst/>
          </a:prstGeom>
          <a:ln>
            <a:solidFill>
              <a:srgbClr val="008000"/>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5" name="Content Placeholder 4"/>
          <p:cNvSpPr>
            <a:spLocks noGrp="1"/>
          </p:cNvSpPr>
          <p:nvPr>
            <p:ph idx="1"/>
          </p:nvPr>
        </p:nvSpPr>
        <p:spPr>
          <a:xfrm>
            <a:off x="4879936" y="1600200"/>
            <a:ext cx="4150885" cy="4525963"/>
          </a:xfrm>
        </p:spPr>
        <p:txBody>
          <a:bodyPr>
            <a:normAutofit/>
          </a:bodyPr>
          <a:lstStyle/>
          <a:p>
            <a:r>
              <a:rPr lang="en-US" sz="2800" dirty="0" smtClean="0"/>
              <a:t>Detected in ~50-75% of all galaxies</a:t>
            </a:r>
          </a:p>
          <a:p>
            <a:pPr lvl="0">
              <a:buClr>
                <a:srgbClr val="0099CC"/>
              </a:buClr>
            </a:pPr>
            <a:r>
              <a:rPr lang="en-US" sz="2800" dirty="0">
                <a:solidFill>
                  <a:srgbClr val="000000"/>
                </a:solidFill>
              </a:rPr>
              <a:t>Half-light radii 2-5 pc</a:t>
            </a:r>
          </a:p>
          <a:p>
            <a:pPr marL="0" indent="0">
              <a:buNone/>
            </a:pPr>
            <a:endParaRPr lang="en-US" sz="1400" dirty="0" smtClean="0"/>
          </a:p>
        </p:txBody>
      </p:sp>
    </p:spTree>
    <p:extLst>
      <p:ext uri="{BB962C8B-B14F-4D97-AF65-F5344CB8AC3E}">
        <p14:creationId xmlns:p14="http://schemas.microsoft.com/office/powerpoint/2010/main" val="15584291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900" decel="100000" fill="hold"/>
                                        <p:tgtEl>
                                          <p:spTgt spid="1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900" decel="100000" fill="hold"/>
                                        <p:tgtEl>
                                          <p:spTgt spid="1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4"/>
          <p:cNvSpPr>
            <a:spLocks noGrp="1"/>
          </p:cNvSpPr>
          <p:nvPr>
            <p:ph idx="1"/>
          </p:nvPr>
        </p:nvSpPr>
        <p:spPr>
          <a:xfrm>
            <a:off x="4879936" y="1600200"/>
            <a:ext cx="4150885" cy="4525963"/>
          </a:xfrm>
        </p:spPr>
        <p:txBody>
          <a:bodyPr>
            <a:normAutofit/>
          </a:bodyPr>
          <a:lstStyle/>
          <a:p>
            <a:r>
              <a:rPr lang="en-US" sz="2800" dirty="0" smtClean="0"/>
              <a:t>Detected in ~50-75% of all galaxies</a:t>
            </a:r>
          </a:p>
          <a:p>
            <a:r>
              <a:rPr lang="en-US" sz="2800" dirty="0"/>
              <a:t>Half-light </a:t>
            </a:r>
            <a:r>
              <a:rPr lang="en-US" sz="2800" dirty="0" smtClean="0"/>
              <a:t>radii </a:t>
            </a:r>
            <a:r>
              <a:rPr lang="en-US" sz="2800" dirty="0"/>
              <a:t>2-5 </a:t>
            </a:r>
            <a:r>
              <a:rPr lang="en-US" sz="2800" dirty="0" smtClean="0"/>
              <a:t>pc</a:t>
            </a:r>
          </a:p>
          <a:p>
            <a:r>
              <a:rPr lang="en-US" sz="2800" dirty="0"/>
              <a:t>Truly sit at the center</a:t>
            </a:r>
          </a:p>
          <a:p>
            <a:pPr marL="0" indent="0">
              <a:buNone/>
            </a:pPr>
            <a:endParaRPr lang="en-US" sz="2800" dirty="0" smtClean="0"/>
          </a:p>
        </p:txBody>
      </p:sp>
      <p:grpSp>
        <p:nvGrpSpPr>
          <p:cNvPr id="17" name="Group 16"/>
          <p:cNvGrpSpPr/>
          <p:nvPr/>
        </p:nvGrpSpPr>
        <p:grpSpPr>
          <a:xfrm>
            <a:off x="261289" y="538911"/>
            <a:ext cx="4994557" cy="6453015"/>
            <a:chOff x="261289" y="538911"/>
            <a:chExt cx="4994557" cy="6453015"/>
          </a:xfrm>
        </p:grpSpPr>
        <p:grpSp>
          <p:nvGrpSpPr>
            <p:cNvPr id="12" name="Group 11"/>
            <p:cNvGrpSpPr/>
            <p:nvPr/>
          </p:nvGrpSpPr>
          <p:grpSpPr>
            <a:xfrm>
              <a:off x="261289" y="538911"/>
              <a:ext cx="4994557" cy="6453015"/>
              <a:chOff x="261289" y="538911"/>
              <a:chExt cx="4994557" cy="6453015"/>
            </a:xfrm>
          </p:grpSpPr>
          <p:pic>
            <p:nvPicPr>
              <p:cNvPr id="5" name="Bild 9" descr="axis.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1289" y="538911"/>
                <a:ext cx="4994557" cy="6453015"/>
              </a:xfrm>
              <a:prstGeom prst="rect">
                <a:avLst/>
              </a:prstGeom>
            </p:spPr>
          </p:pic>
          <p:pic>
            <p:nvPicPr>
              <p:cNvPr id="6" name="Picture 45" descr="NGC3423_hst_NE.eps"/>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3051" y="1837084"/>
                <a:ext cx="3588306" cy="358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11"/>
              <p:cNvSpPr/>
              <p:nvPr/>
            </p:nvSpPr>
            <p:spPr bwMode="auto">
              <a:xfrm>
                <a:off x="2771800" y="5661248"/>
                <a:ext cx="576064" cy="216024"/>
              </a:xfrm>
              <a:prstGeom prst="rect">
                <a:avLst/>
              </a:prstGeom>
              <a:solidFill>
                <a:srgbClr val="FFFFFF"/>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de-DE" sz="2200" b="0" i="0" u="none" strike="noStrike" cap="none" normalizeH="0" baseline="0">
                  <a:ln>
                    <a:noFill/>
                  </a:ln>
                  <a:solidFill>
                    <a:schemeClr val="bg1"/>
                  </a:solidFill>
                  <a:effectLst/>
                  <a:latin typeface="Frutiger 55 Roman" pitchFamily="34" charset="0"/>
                </a:endParaRPr>
              </a:p>
            </p:txBody>
          </p:sp>
          <p:sp>
            <p:nvSpPr>
              <p:cNvPr id="7" name="Textfeld 12"/>
              <p:cNvSpPr txBox="1"/>
              <p:nvPr/>
            </p:nvSpPr>
            <p:spPr>
              <a:xfrm>
                <a:off x="2627784" y="5589240"/>
                <a:ext cx="756675" cy="307777"/>
              </a:xfrm>
              <a:prstGeom prst="rect">
                <a:avLst/>
              </a:prstGeom>
              <a:noFill/>
            </p:spPr>
            <p:txBody>
              <a:bodyPr wrap="none" rtlCol="0">
                <a:spAutoFit/>
              </a:bodyPr>
              <a:lstStyle/>
              <a:p>
                <a:r>
                  <a:rPr lang="de-DE" sz="1400" dirty="0" err="1" smtClean="0">
                    <a:solidFill>
                      <a:schemeClr val="tx1"/>
                    </a:solidFill>
                    <a:latin typeface="+mn-lt"/>
                  </a:rPr>
                  <a:t>arcsec</a:t>
                </a:r>
                <a:endParaRPr lang="de-DE" sz="1400" dirty="0" smtClean="0">
                  <a:solidFill>
                    <a:schemeClr val="tx1"/>
                  </a:solidFill>
                  <a:latin typeface="+mn-lt"/>
                </a:endParaRPr>
              </a:p>
            </p:txBody>
          </p:sp>
          <p:sp>
            <p:nvSpPr>
              <p:cNvPr id="9" name="Rechteck 10"/>
              <p:cNvSpPr/>
              <p:nvPr/>
            </p:nvSpPr>
            <p:spPr bwMode="auto">
              <a:xfrm rot="16200000">
                <a:off x="575556" y="3537012"/>
                <a:ext cx="576064" cy="216024"/>
              </a:xfrm>
              <a:prstGeom prst="rect">
                <a:avLst/>
              </a:prstGeom>
              <a:solidFill>
                <a:srgbClr val="FFFFFF"/>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de-DE" sz="2200" b="0" i="0" u="none" strike="noStrike" cap="none" normalizeH="0" baseline="0">
                  <a:ln>
                    <a:noFill/>
                  </a:ln>
                  <a:solidFill>
                    <a:schemeClr val="bg1"/>
                  </a:solidFill>
                  <a:effectLst/>
                  <a:latin typeface="Frutiger 55 Roman" pitchFamily="34" charset="0"/>
                </a:endParaRPr>
              </a:p>
            </p:txBody>
          </p:sp>
          <p:sp>
            <p:nvSpPr>
              <p:cNvPr id="8" name="Textfeld 13"/>
              <p:cNvSpPr txBox="1"/>
              <p:nvPr/>
            </p:nvSpPr>
            <p:spPr>
              <a:xfrm rot="16200000">
                <a:off x="612905" y="3574153"/>
                <a:ext cx="756675" cy="307777"/>
              </a:xfrm>
              <a:prstGeom prst="rect">
                <a:avLst/>
              </a:prstGeom>
              <a:noFill/>
            </p:spPr>
            <p:txBody>
              <a:bodyPr wrap="none" rtlCol="0">
                <a:spAutoFit/>
              </a:bodyPr>
              <a:lstStyle/>
              <a:p>
                <a:r>
                  <a:rPr lang="de-DE" sz="1400" dirty="0" err="1" smtClean="0">
                    <a:solidFill>
                      <a:schemeClr val="tx1"/>
                    </a:solidFill>
                    <a:latin typeface="+mn-lt"/>
                  </a:rPr>
                  <a:t>arcsec</a:t>
                </a:r>
                <a:endParaRPr lang="de-DE" sz="1400" dirty="0" smtClean="0">
                  <a:solidFill>
                    <a:schemeClr val="tx1"/>
                  </a:solidFill>
                  <a:latin typeface="+mn-lt"/>
                </a:endParaRPr>
              </a:p>
            </p:txBody>
          </p:sp>
        </p:grpSp>
        <p:sp>
          <p:nvSpPr>
            <p:cNvPr id="15" name="Rectangle 14"/>
            <p:cNvSpPr/>
            <p:nvPr/>
          </p:nvSpPr>
          <p:spPr>
            <a:xfrm>
              <a:off x="3059832" y="6042798"/>
              <a:ext cx="1894211" cy="307777"/>
            </a:xfrm>
            <a:prstGeom prst="rect">
              <a:avLst/>
            </a:prstGeom>
          </p:spPr>
          <p:txBody>
            <a:bodyPr wrap="none">
              <a:spAutoFit/>
            </a:bodyPr>
            <a:lstStyle/>
            <a:p>
              <a:r>
                <a:rPr lang="en-US" sz="1400" dirty="0" err="1">
                  <a:solidFill>
                    <a:srgbClr val="000000"/>
                  </a:solidFill>
                  <a:latin typeface="Helvetica Neue"/>
                  <a:cs typeface="Helvetica Neue"/>
                </a:rPr>
                <a:t>Neumayer</a:t>
              </a:r>
              <a:r>
                <a:rPr lang="en-US" sz="1400" dirty="0">
                  <a:solidFill>
                    <a:srgbClr val="000000"/>
                  </a:solidFill>
                  <a:latin typeface="Helvetica Neue"/>
                  <a:cs typeface="Helvetica Neue"/>
                </a:rPr>
                <a:t> et al. 2011</a:t>
              </a:r>
            </a:p>
          </p:txBody>
        </p:sp>
      </p:grpSp>
      <p:sp>
        <p:nvSpPr>
          <p:cNvPr id="16" name="Title 3"/>
          <p:cNvSpPr>
            <a:spLocks noGrp="1"/>
          </p:cNvSpPr>
          <p:nvPr>
            <p:ph type="title"/>
          </p:nvPr>
        </p:nvSpPr>
        <p:spPr/>
        <p:txBody>
          <a:bodyPr/>
          <a:lstStyle/>
          <a:p>
            <a:r>
              <a:rPr lang="en-US" dirty="0" smtClean="0"/>
              <a:t>Nuclear Star Clusters</a:t>
            </a:r>
            <a:endParaRPr lang="en-US" dirty="0"/>
          </a:p>
        </p:txBody>
      </p:sp>
    </p:spTree>
    <p:extLst>
      <p:ext uri="{BB962C8B-B14F-4D97-AF65-F5344CB8AC3E}">
        <p14:creationId xmlns:p14="http://schemas.microsoft.com/office/powerpoint/2010/main" val="39103740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4"/>
          <p:cNvSpPr>
            <a:spLocks noGrp="1"/>
          </p:cNvSpPr>
          <p:nvPr>
            <p:ph idx="1"/>
          </p:nvPr>
        </p:nvSpPr>
        <p:spPr>
          <a:xfrm>
            <a:off x="4879936" y="1600200"/>
            <a:ext cx="4150885" cy="4525963"/>
          </a:xfrm>
        </p:spPr>
        <p:txBody>
          <a:bodyPr>
            <a:normAutofit/>
          </a:bodyPr>
          <a:lstStyle/>
          <a:p>
            <a:r>
              <a:rPr lang="en-US" sz="2800" dirty="0" smtClean="0"/>
              <a:t>Detected in ~50-75% of all galaxies</a:t>
            </a:r>
          </a:p>
          <a:p>
            <a:r>
              <a:rPr lang="en-US" sz="2800" dirty="0"/>
              <a:t>Half-light </a:t>
            </a:r>
            <a:r>
              <a:rPr lang="en-US" sz="2800" dirty="0" smtClean="0"/>
              <a:t>radii </a:t>
            </a:r>
            <a:r>
              <a:rPr lang="en-US" sz="2800" dirty="0"/>
              <a:t>2-5 </a:t>
            </a:r>
            <a:r>
              <a:rPr lang="en-US" sz="2800" dirty="0" smtClean="0"/>
              <a:t>pc</a:t>
            </a:r>
          </a:p>
          <a:p>
            <a:r>
              <a:rPr lang="en-US" sz="2800" dirty="0" smtClean="0"/>
              <a:t>Truly sit at the center</a:t>
            </a:r>
          </a:p>
          <a:p>
            <a:r>
              <a:rPr lang="en-US" sz="2800" dirty="0"/>
              <a:t>Stars of multiple ages</a:t>
            </a:r>
          </a:p>
          <a:p>
            <a:endParaRPr lang="en-US" sz="2800" dirty="0"/>
          </a:p>
        </p:txBody>
      </p:sp>
      <p:grpSp>
        <p:nvGrpSpPr>
          <p:cNvPr id="5" name="Group 4"/>
          <p:cNvGrpSpPr/>
          <p:nvPr/>
        </p:nvGrpSpPr>
        <p:grpSpPr>
          <a:xfrm>
            <a:off x="822135" y="1825972"/>
            <a:ext cx="4131908" cy="4524603"/>
            <a:chOff x="822135" y="1825972"/>
            <a:chExt cx="4131908" cy="4524603"/>
          </a:xfrm>
        </p:grpSpPr>
        <p:grpSp>
          <p:nvGrpSpPr>
            <p:cNvPr id="4" name="Group 3"/>
            <p:cNvGrpSpPr/>
            <p:nvPr/>
          </p:nvGrpSpPr>
          <p:grpSpPr>
            <a:xfrm>
              <a:off x="822135" y="1825972"/>
              <a:ext cx="4041965" cy="4051300"/>
              <a:chOff x="822135" y="1825972"/>
              <a:chExt cx="4041965" cy="4051300"/>
            </a:xfrm>
          </p:grpSpPr>
          <p:pic>
            <p:nvPicPr>
              <p:cNvPr id="11" name="Bild 10" descr="NGC3423_oplot_data_filled_with_model_contours.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2135" y="1825972"/>
                <a:ext cx="4041965" cy="4051300"/>
              </a:xfrm>
              <a:prstGeom prst="rect">
                <a:avLst/>
              </a:prstGeom>
            </p:spPr>
          </p:pic>
          <p:sp>
            <p:nvSpPr>
              <p:cNvPr id="13" name="Rechteck 12"/>
              <p:cNvSpPr/>
              <p:nvPr/>
            </p:nvSpPr>
            <p:spPr bwMode="auto">
              <a:xfrm>
                <a:off x="2771800" y="5661248"/>
                <a:ext cx="576064" cy="216024"/>
              </a:xfrm>
              <a:prstGeom prst="rect">
                <a:avLst/>
              </a:prstGeom>
              <a:solidFill>
                <a:srgbClr val="FFFFFF"/>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de-DE" sz="2200" b="0" i="0" u="none" strike="noStrike" cap="none" normalizeH="0" baseline="0">
                  <a:ln>
                    <a:noFill/>
                  </a:ln>
                  <a:solidFill>
                    <a:schemeClr val="bg1"/>
                  </a:solidFill>
                  <a:effectLst/>
                  <a:latin typeface="Frutiger 55 Roman" pitchFamily="34" charset="0"/>
                </a:endParaRPr>
              </a:p>
            </p:txBody>
          </p:sp>
          <p:sp>
            <p:nvSpPr>
              <p:cNvPr id="19" name="Rechteck 18"/>
              <p:cNvSpPr/>
              <p:nvPr/>
            </p:nvSpPr>
            <p:spPr bwMode="auto">
              <a:xfrm rot="16200000">
                <a:off x="647564" y="3537012"/>
                <a:ext cx="576064" cy="216024"/>
              </a:xfrm>
              <a:prstGeom prst="rect">
                <a:avLst/>
              </a:prstGeom>
              <a:solidFill>
                <a:srgbClr val="FFFFFF"/>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de-DE" sz="2200" b="0" i="0" u="none" strike="noStrike" cap="none" normalizeH="0" baseline="0">
                  <a:ln>
                    <a:noFill/>
                  </a:ln>
                  <a:solidFill>
                    <a:schemeClr val="bg1"/>
                  </a:solidFill>
                  <a:effectLst/>
                  <a:latin typeface="Frutiger 55 Roman" pitchFamily="34" charset="0"/>
                </a:endParaRPr>
              </a:p>
            </p:txBody>
          </p:sp>
          <p:sp>
            <p:nvSpPr>
              <p:cNvPr id="14" name="Textfeld 13"/>
              <p:cNvSpPr txBox="1"/>
              <p:nvPr/>
            </p:nvSpPr>
            <p:spPr>
              <a:xfrm>
                <a:off x="2627784" y="5559726"/>
                <a:ext cx="756675" cy="307777"/>
              </a:xfrm>
              <a:prstGeom prst="rect">
                <a:avLst/>
              </a:prstGeom>
              <a:noFill/>
            </p:spPr>
            <p:txBody>
              <a:bodyPr wrap="none" rtlCol="0">
                <a:spAutoFit/>
              </a:bodyPr>
              <a:lstStyle/>
              <a:p>
                <a:r>
                  <a:rPr lang="de-DE" sz="1400" dirty="0" err="1" smtClean="0">
                    <a:solidFill>
                      <a:schemeClr val="tx1"/>
                    </a:solidFill>
                    <a:latin typeface="+mn-lt"/>
                  </a:rPr>
                  <a:t>arcsec</a:t>
                </a:r>
                <a:endParaRPr lang="de-DE" sz="1400" dirty="0" smtClean="0">
                  <a:solidFill>
                    <a:schemeClr val="tx1"/>
                  </a:solidFill>
                  <a:latin typeface="+mn-lt"/>
                </a:endParaRPr>
              </a:p>
            </p:txBody>
          </p:sp>
          <p:sp>
            <p:nvSpPr>
              <p:cNvPr id="22" name="Textfeld 21"/>
              <p:cNvSpPr txBox="1"/>
              <p:nvPr/>
            </p:nvSpPr>
            <p:spPr>
              <a:xfrm rot="16200000">
                <a:off x="612905" y="3574153"/>
                <a:ext cx="756675" cy="307777"/>
              </a:xfrm>
              <a:prstGeom prst="rect">
                <a:avLst/>
              </a:prstGeom>
              <a:noFill/>
            </p:spPr>
            <p:txBody>
              <a:bodyPr wrap="none" rtlCol="0">
                <a:spAutoFit/>
              </a:bodyPr>
              <a:lstStyle/>
              <a:p>
                <a:r>
                  <a:rPr lang="de-DE" sz="1400" dirty="0" err="1" smtClean="0">
                    <a:solidFill>
                      <a:schemeClr val="tx1"/>
                    </a:solidFill>
                    <a:latin typeface="+mn-lt"/>
                  </a:rPr>
                  <a:t>arcsec</a:t>
                </a:r>
                <a:endParaRPr lang="de-DE" sz="1400" dirty="0" smtClean="0">
                  <a:solidFill>
                    <a:schemeClr val="tx1"/>
                  </a:solidFill>
                  <a:latin typeface="+mn-lt"/>
                </a:endParaRPr>
              </a:p>
            </p:txBody>
          </p:sp>
        </p:grpSp>
        <p:sp>
          <p:nvSpPr>
            <p:cNvPr id="18" name="Rectangle 17"/>
            <p:cNvSpPr/>
            <p:nvPr/>
          </p:nvSpPr>
          <p:spPr>
            <a:xfrm>
              <a:off x="3059832" y="6042798"/>
              <a:ext cx="1894211" cy="307777"/>
            </a:xfrm>
            <a:prstGeom prst="rect">
              <a:avLst/>
            </a:prstGeom>
          </p:spPr>
          <p:txBody>
            <a:bodyPr wrap="none">
              <a:spAutoFit/>
            </a:bodyPr>
            <a:lstStyle/>
            <a:p>
              <a:r>
                <a:rPr lang="en-US" sz="1400" dirty="0" err="1">
                  <a:solidFill>
                    <a:srgbClr val="000000"/>
                  </a:solidFill>
                  <a:latin typeface="Helvetica Neue"/>
                  <a:cs typeface="Helvetica Neue"/>
                </a:rPr>
                <a:t>Neumayer</a:t>
              </a:r>
              <a:r>
                <a:rPr lang="en-US" sz="1400" dirty="0">
                  <a:solidFill>
                    <a:srgbClr val="000000"/>
                  </a:solidFill>
                  <a:latin typeface="Helvetica Neue"/>
                  <a:cs typeface="Helvetica Neue"/>
                </a:rPr>
                <a:t> et al. 2011</a:t>
              </a:r>
            </a:p>
          </p:txBody>
        </p:sp>
      </p:grpSp>
      <p:sp>
        <p:nvSpPr>
          <p:cNvPr id="15" name="Title 3"/>
          <p:cNvSpPr>
            <a:spLocks noGrp="1"/>
          </p:cNvSpPr>
          <p:nvPr>
            <p:ph type="title"/>
          </p:nvPr>
        </p:nvSpPr>
        <p:spPr/>
        <p:txBody>
          <a:bodyPr/>
          <a:lstStyle/>
          <a:p>
            <a:r>
              <a:rPr lang="en-US" dirty="0" smtClean="0"/>
              <a:t>Nuclear Star Clusters</a:t>
            </a:r>
            <a:endParaRPr lang="en-US" dirty="0"/>
          </a:p>
        </p:txBody>
      </p:sp>
    </p:spTree>
    <p:extLst>
      <p:ext uri="{BB962C8B-B14F-4D97-AF65-F5344CB8AC3E}">
        <p14:creationId xmlns:p14="http://schemas.microsoft.com/office/powerpoint/2010/main" val="25577149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4"/>
          <p:cNvSpPr>
            <a:spLocks noGrp="1"/>
          </p:cNvSpPr>
          <p:nvPr>
            <p:ph idx="1"/>
          </p:nvPr>
        </p:nvSpPr>
        <p:spPr>
          <a:xfrm>
            <a:off x="4879936" y="1600200"/>
            <a:ext cx="4150885" cy="4525963"/>
          </a:xfrm>
        </p:spPr>
        <p:txBody>
          <a:bodyPr>
            <a:normAutofit/>
          </a:bodyPr>
          <a:lstStyle/>
          <a:p>
            <a:r>
              <a:rPr lang="en-US" sz="2800" dirty="0" smtClean="0"/>
              <a:t>Detected in ~50-75% of all galaxies</a:t>
            </a:r>
          </a:p>
          <a:p>
            <a:r>
              <a:rPr lang="en-US" sz="2800" dirty="0"/>
              <a:t>Half-light </a:t>
            </a:r>
            <a:r>
              <a:rPr lang="en-US" sz="2800" dirty="0" smtClean="0"/>
              <a:t>radii </a:t>
            </a:r>
            <a:r>
              <a:rPr lang="en-US" sz="2800" dirty="0"/>
              <a:t>2-5 </a:t>
            </a:r>
            <a:r>
              <a:rPr lang="en-US" sz="2800" dirty="0" smtClean="0"/>
              <a:t>pc</a:t>
            </a:r>
          </a:p>
          <a:p>
            <a:r>
              <a:rPr lang="en-US" sz="2800" dirty="0" smtClean="0"/>
              <a:t>Truly sit at the center</a:t>
            </a:r>
          </a:p>
          <a:p>
            <a:r>
              <a:rPr lang="en-US" sz="2800" dirty="0" smtClean="0"/>
              <a:t>Stars of multiple ages</a:t>
            </a:r>
          </a:p>
          <a:p>
            <a:r>
              <a:rPr lang="en-US" sz="2800" dirty="0" smtClean="0"/>
              <a:t>Masses 10</a:t>
            </a:r>
            <a:r>
              <a:rPr lang="en-US" sz="2800" baseline="30000" dirty="0" smtClean="0"/>
              <a:t>6</a:t>
            </a:r>
            <a:r>
              <a:rPr lang="en-US" sz="2800" dirty="0"/>
              <a:t> </a:t>
            </a:r>
            <a:r>
              <a:rPr lang="en-US" sz="2800" dirty="0" smtClean="0"/>
              <a:t>- </a:t>
            </a:r>
            <a:r>
              <a:rPr lang="en-US" sz="2800" dirty="0"/>
              <a:t>10</a:t>
            </a:r>
            <a:r>
              <a:rPr lang="en-US" sz="2800" baseline="30000" dirty="0"/>
              <a:t>7</a:t>
            </a:r>
            <a:r>
              <a:rPr lang="en-US" sz="2800" dirty="0"/>
              <a:t> </a:t>
            </a:r>
            <a:r>
              <a:rPr lang="en-US" sz="2800" dirty="0" smtClean="0"/>
              <a:t>M</a:t>
            </a:r>
            <a:r>
              <a:rPr lang="en-US" sz="2800" baseline="-25000" dirty="0" smtClean="0">
                <a:latin typeface="Wingdings"/>
                <a:ea typeface="Wingdings"/>
                <a:cs typeface="Wingdings"/>
                <a:sym typeface="Wingdings"/>
              </a:rPr>
              <a:t></a:t>
            </a:r>
            <a:endParaRPr lang="en-US" sz="2800" baseline="-25000" dirty="0"/>
          </a:p>
        </p:txBody>
      </p:sp>
      <p:grpSp>
        <p:nvGrpSpPr>
          <p:cNvPr id="3" name="Group 2"/>
          <p:cNvGrpSpPr/>
          <p:nvPr/>
        </p:nvGrpSpPr>
        <p:grpSpPr>
          <a:xfrm>
            <a:off x="762000" y="1843089"/>
            <a:ext cx="4212007" cy="4406185"/>
            <a:chOff x="762000" y="1843089"/>
            <a:chExt cx="4212007" cy="4406185"/>
          </a:xfrm>
        </p:grpSpPr>
        <p:grpSp>
          <p:nvGrpSpPr>
            <p:cNvPr id="10" name="Group 9"/>
            <p:cNvGrpSpPr/>
            <p:nvPr/>
          </p:nvGrpSpPr>
          <p:grpSpPr>
            <a:xfrm>
              <a:off x="762000" y="1843089"/>
              <a:ext cx="4212007" cy="3944218"/>
              <a:chOff x="762000" y="1843089"/>
              <a:chExt cx="3840474" cy="3596306"/>
            </a:xfrm>
          </p:grpSpPr>
          <p:pic>
            <p:nvPicPr>
              <p:cNvPr id="12" name="Picture 4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843089"/>
                <a:ext cx="3840474" cy="359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43"/>
              <p:cNvSpPr>
                <a:spLocks noChangeArrowheads="1"/>
              </p:cNvSpPr>
              <p:nvPr/>
            </p:nvSpPr>
            <p:spPr bwMode="auto">
              <a:xfrm rot="1800000">
                <a:off x="1919288" y="2406650"/>
                <a:ext cx="1219200" cy="1600200"/>
              </a:xfrm>
              <a:prstGeom prst="ellipse">
                <a:avLst/>
              </a:prstGeom>
              <a:noFill/>
              <a:ln w="38100">
                <a:solidFill>
                  <a:srgbClr val="FF8B2A"/>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de-DE"/>
              </a:p>
            </p:txBody>
          </p:sp>
        </p:grpSp>
        <p:sp>
          <p:nvSpPr>
            <p:cNvPr id="2" name="Rectangle 1"/>
            <p:cNvSpPr/>
            <p:nvPr/>
          </p:nvSpPr>
          <p:spPr>
            <a:xfrm>
              <a:off x="2994878" y="5941497"/>
              <a:ext cx="1721138" cy="307777"/>
            </a:xfrm>
            <a:prstGeom prst="rect">
              <a:avLst/>
            </a:prstGeom>
          </p:spPr>
          <p:txBody>
            <a:bodyPr wrap="none">
              <a:spAutoFit/>
            </a:bodyPr>
            <a:lstStyle/>
            <a:p>
              <a:r>
                <a:rPr lang="en-US" sz="1400" dirty="0" err="1">
                  <a:solidFill>
                    <a:srgbClr val="000000"/>
                  </a:solidFill>
                  <a:latin typeface="Helvetica Neue"/>
                  <a:cs typeface="Helvetica Neue"/>
                </a:rPr>
                <a:t>Walcher</a:t>
              </a:r>
              <a:r>
                <a:rPr lang="en-US" sz="1400" dirty="0">
                  <a:solidFill>
                    <a:srgbClr val="000000"/>
                  </a:solidFill>
                  <a:latin typeface="Helvetica Neue"/>
                  <a:cs typeface="Helvetica Neue"/>
                </a:rPr>
                <a:t> et al. 2005</a:t>
              </a:r>
            </a:p>
          </p:txBody>
        </p:sp>
      </p:grpSp>
      <p:sp>
        <p:nvSpPr>
          <p:cNvPr id="11" name="Title 3"/>
          <p:cNvSpPr>
            <a:spLocks noGrp="1"/>
          </p:cNvSpPr>
          <p:nvPr>
            <p:ph type="title"/>
          </p:nvPr>
        </p:nvSpPr>
        <p:spPr/>
        <p:txBody>
          <a:bodyPr/>
          <a:lstStyle/>
          <a:p>
            <a:r>
              <a:rPr lang="en-US" dirty="0" smtClean="0"/>
              <a:t>Nuclear Star Clusters</a:t>
            </a:r>
            <a:endParaRPr lang="en-US" dirty="0"/>
          </a:p>
        </p:txBody>
      </p:sp>
      <p:sp>
        <p:nvSpPr>
          <p:cNvPr id="4" name="Rectangle 3"/>
          <p:cNvSpPr/>
          <p:nvPr/>
        </p:nvSpPr>
        <p:spPr>
          <a:xfrm>
            <a:off x="4890472" y="4924325"/>
            <a:ext cx="4022808" cy="1200328"/>
          </a:xfrm>
          <a:prstGeom prst="rect">
            <a:avLst/>
          </a:prstGeom>
          <a:ln>
            <a:solidFill>
              <a:srgbClr val="000000"/>
            </a:solidFill>
          </a:ln>
        </p:spPr>
        <p:txBody>
          <a:bodyPr wrap="square">
            <a:spAutoFit/>
          </a:bodyPr>
          <a:lstStyle/>
          <a:p>
            <a:pPr marL="0" indent="0">
              <a:buNone/>
            </a:pPr>
            <a:r>
              <a:rPr lang="en-US" sz="2400" dirty="0" smtClean="0">
                <a:solidFill>
                  <a:srgbClr val="000000"/>
                </a:solidFill>
                <a:latin typeface="Helvetica Neue"/>
                <a:cs typeface="Helvetica Neue"/>
              </a:rPr>
              <a:t>They have </a:t>
            </a:r>
            <a:r>
              <a:rPr lang="en-US" sz="2400" dirty="0">
                <a:solidFill>
                  <a:srgbClr val="000000"/>
                </a:solidFill>
                <a:latin typeface="Helvetica Neue"/>
                <a:cs typeface="Helvetica Neue"/>
              </a:rPr>
              <a:t>the highest stellar volume density in the universe</a:t>
            </a:r>
          </a:p>
        </p:txBody>
      </p:sp>
    </p:spTree>
    <p:extLst>
      <p:ext uri="{BB962C8B-B14F-4D97-AF65-F5344CB8AC3E}">
        <p14:creationId xmlns:p14="http://schemas.microsoft.com/office/powerpoint/2010/main" val="3419011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4"/>
          <p:cNvSpPr>
            <a:spLocks noGrp="1"/>
          </p:cNvSpPr>
          <p:nvPr>
            <p:ph idx="1"/>
          </p:nvPr>
        </p:nvSpPr>
        <p:spPr>
          <a:xfrm>
            <a:off x="4879936" y="1600200"/>
            <a:ext cx="4150885" cy="4525963"/>
          </a:xfrm>
        </p:spPr>
        <p:txBody>
          <a:bodyPr>
            <a:normAutofit/>
          </a:bodyPr>
          <a:lstStyle/>
          <a:p>
            <a:r>
              <a:rPr lang="en-US" sz="2800" dirty="0" smtClean="0"/>
              <a:t>Detected in ~50-75% of all galaxies</a:t>
            </a:r>
          </a:p>
          <a:p>
            <a:r>
              <a:rPr lang="en-US" sz="2800" dirty="0"/>
              <a:t>Half-light </a:t>
            </a:r>
            <a:r>
              <a:rPr lang="en-US" sz="2800" dirty="0" smtClean="0"/>
              <a:t>radii </a:t>
            </a:r>
            <a:r>
              <a:rPr lang="en-US" sz="2800" dirty="0"/>
              <a:t>2-5 </a:t>
            </a:r>
            <a:r>
              <a:rPr lang="en-US" sz="2800" dirty="0" smtClean="0"/>
              <a:t>pc</a:t>
            </a:r>
          </a:p>
          <a:p>
            <a:r>
              <a:rPr lang="en-US" sz="2800" dirty="0" smtClean="0"/>
              <a:t>Truly sit at the center</a:t>
            </a:r>
          </a:p>
          <a:p>
            <a:r>
              <a:rPr lang="en-US" sz="2800" dirty="0" smtClean="0"/>
              <a:t>Stars of multiple ages</a:t>
            </a:r>
          </a:p>
          <a:p>
            <a:r>
              <a:rPr lang="en-US" sz="2800" dirty="0" smtClean="0"/>
              <a:t>Masses 10</a:t>
            </a:r>
            <a:r>
              <a:rPr lang="en-US" sz="2800" baseline="30000" dirty="0" smtClean="0"/>
              <a:t>6</a:t>
            </a:r>
            <a:r>
              <a:rPr lang="en-US" sz="2800" dirty="0"/>
              <a:t> </a:t>
            </a:r>
            <a:r>
              <a:rPr lang="en-US" sz="2800" dirty="0" smtClean="0"/>
              <a:t>- </a:t>
            </a:r>
            <a:r>
              <a:rPr lang="en-US" sz="2800" dirty="0"/>
              <a:t>10</a:t>
            </a:r>
            <a:r>
              <a:rPr lang="en-US" sz="2800" baseline="30000" dirty="0"/>
              <a:t>7</a:t>
            </a:r>
            <a:r>
              <a:rPr lang="en-US" sz="2800" dirty="0"/>
              <a:t> </a:t>
            </a:r>
            <a:r>
              <a:rPr lang="en-US" sz="2800" dirty="0" smtClean="0"/>
              <a:t>M</a:t>
            </a:r>
            <a:r>
              <a:rPr lang="en-US" sz="2800" baseline="-25000" dirty="0" smtClean="0">
                <a:latin typeface="Wingdings"/>
                <a:ea typeface="Wingdings"/>
                <a:cs typeface="Wingdings"/>
                <a:sym typeface="Wingdings"/>
              </a:rPr>
              <a:t></a:t>
            </a:r>
            <a:endParaRPr lang="en-US" sz="2800" baseline="-25000" dirty="0"/>
          </a:p>
        </p:txBody>
      </p:sp>
      <p:sp>
        <p:nvSpPr>
          <p:cNvPr id="11" name="Title 3"/>
          <p:cNvSpPr>
            <a:spLocks noGrp="1"/>
          </p:cNvSpPr>
          <p:nvPr>
            <p:ph type="title"/>
          </p:nvPr>
        </p:nvSpPr>
        <p:spPr/>
        <p:txBody>
          <a:bodyPr/>
          <a:lstStyle/>
          <a:p>
            <a:r>
              <a:rPr lang="en-US" dirty="0" smtClean="0"/>
              <a:t>Nuclear Star Clusters</a:t>
            </a:r>
            <a:endParaRPr lang="en-US" dirty="0"/>
          </a:p>
        </p:txBody>
      </p:sp>
      <p:sp>
        <p:nvSpPr>
          <p:cNvPr id="4" name="Rectangle 3"/>
          <p:cNvSpPr/>
          <p:nvPr/>
        </p:nvSpPr>
        <p:spPr>
          <a:xfrm>
            <a:off x="4890472" y="4924325"/>
            <a:ext cx="4022808" cy="1200328"/>
          </a:xfrm>
          <a:prstGeom prst="rect">
            <a:avLst/>
          </a:prstGeom>
          <a:ln>
            <a:solidFill>
              <a:srgbClr val="000000"/>
            </a:solidFill>
          </a:ln>
        </p:spPr>
        <p:txBody>
          <a:bodyPr wrap="square">
            <a:spAutoFit/>
          </a:bodyPr>
          <a:lstStyle/>
          <a:p>
            <a:pPr marL="0" indent="0">
              <a:buNone/>
            </a:pPr>
            <a:r>
              <a:rPr lang="en-US" sz="2400" dirty="0" smtClean="0">
                <a:solidFill>
                  <a:srgbClr val="000000"/>
                </a:solidFill>
                <a:latin typeface="Helvetica Neue"/>
                <a:cs typeface="Helvetica Neue"/>
              </a:rPr>
              <a:t>They have </a:t>
            </a:r>
            <a:r>
              <a:rPr lang="en-US" sz="2400" dirty="0">
                <a:solidFill>
                  <a:srgbClr val="000000"/>
                </a:solidFill>
                <a:latin typeface="Helvetica Neue"/>
                <a:cs typeface="Helvetica Neue"/>
              </a:rPr>
              <a:t>the highest stellar volume density in the universe</a:t>
            </a:r>
          </a:p>
        </p:txBody>
      </p:sp>
      <p:grpSp>
        <p:nvGrpSpPr>
          <p:cNvPr id="18" name="Group 17"/>
          <p:cNvGrpSpPr/>
          <p:nvPr/>
        </p:nvGrpSpPr>
        <p:grpSpPr>
          <a:xfrm>
            <a:off x="880340" y="1700808"/>
            <a:ext cx="3999596" cy="4355925"/>
            <a:chOff x="880340" y="1700808"/>
            <a:chExt cx="3999596" cy="4355925"/>
          </a:xfrm>
        </p:grpSpPr>
        <p:pic>
          <p:nvPicPr>
            <p:cNvPr id="19" name="Bild 1"/>
            <p:cNvPicPr>
              <a:picLocks noChangeAspect="1"/>
            </p:cNvPicPr>
            <p:nvPr/>
          </p:nvPicPr>
          <p:blipFill>
            <a:blip r:embed="rId3"/>
            <a:stretch>
              <a:fillRect/>
            </a:stretch>
          </p:blipFill>
          <p:spPr>
            <a:xfrm>
              <a:off x="880340" y="1700808"/>
              <a:ext cx="3999596" cy="3907439"/>
            </a:xfrm>
            <a:prstGeom prst="rect">
              <a:avLst/>
            </a:prstGeom>
          </p:spPr>
        </p:pic>
        <p:sp>
          <p:nvSpPr>
            <p:cNvPr id="20" name="Rectangle 19"/>
            <p:cNvSpPr/>
            <p:nvPr/>
          </p:nvSpPr>
          <p:spPr>
            <a:xfrm>
              <a:off x="2782796" y="5748956"/>
              <a:ext cx="1937301" cy="307777"/>
            </a:xfrm>
            <a:prstGeom prst="rect">
              <a:avLst/>
            </a:prstGeom>
          </p:spPr>
          <p:txBody>
            <a:bodyPr wrap="none">
              <a:spAutoFit/>
            </a:bodyPr>
            <a:lstStyle/>
            <a:p>
              <a:r>
                <a:rPr lang="en-US" sz="1400" dirty="0" err="1">
                  <a:solidFill>
                    <a:schemeClr val="tx1"/>
                  </a:solidFill>
                  <a:latin typeface="Helvetica Neue"/>
                  <a:cs typeface="Helvetica Neue"/>
                </a:rPr>
                <a:t>Misgeld</a:t>
              </a:r>
              <a:r>
                <a:rPr lang="en-US" sz="1400" dirty="0">
                  <a:solidFill>
                    <a:schemeClr val="tx1"/>
                  </a:solidFill>
                  <a:latin typeface="Helvetica Neue"/>
                  <a:cs typeface="Helvetica Neue"/>
                </a:rPr>
                <a:t> &amp; </a:t>
              </a:r>
              <a:r>
                <a:rPr lang="en-US" sz="1400" dirty="0" err="1">
                  <a:solidFill>
                    <a:schemeClr val="tx1"/>
                  </a:solidFill>
                  <a:latin typeface="Helvetica Neue"/>
                  <a:cs typeface="Helvetica Neue"/>
                </a:rPr>
                <a:t>Hilker</a:t>
              </a:r>
              <a:r>
                <a:rPr lang="en-US" sz="1400" dirty="0">
                  <a:solidFill>
                    <a:schemeClr val="tx1"/>
                  </a:solidFill>
                  <a:latin typeface="Helvetica Neue"/>
                  <a:cs typeface="Helvetica Neue"/>
                </a:rPr>
                <a:t> 2011</a:t>
              </a:r>
            </a:p>
          </p:txBody>
        </p:sp>
      </p:grpSp>
      <p:sp>
        <p:nvSpPr>
          <p:cNvPr id="13" name="Oval 43"/>
          <p:cNvSpPr>
            <a:spLocks noChangeArrowheads="1"/>
          </p:cNvSpPr>
          <p:nvPr/>
        </p:nvSpPr>
        <p:spPr bwMode="auto">
          <a:xfrm rot="1800000">
            <a:off x="2364314" y="1792093"/>
            <a:ext cx="940580" cy="1502403"/>
          </a:xfrm>
          <a:prstGeom prst="ellipse">
            <a:avLst/>
          </a:prstGeom>
          <a:noFill/>
          <a:ln w="38100">
            <a:solidFill>
              <a:srgbClr val="FF8B2A"/>
            </a:solid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p>
            <a:endParaRPr lang="de-DE"/>
          </a:p>
        </p:txBody>
      </p:sp>
    </p:spTree>
    <p:extLst>
      <p:ext uri="{BB962C8B-B14F-4D97-AF65-F5344CB8AC3E}">
        <p14:creationId xmlns:p14="http://schemas.microsoft.com/office/powerpoint/2010/main" val="391544944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1D75CF"/>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200" b="0" i="0" u="none" strike="noStrike" cap="none" normalizeH="0" baseline="0">
            <a:ln>
              <a:noFill/>
            </a:ln>
            <a:solidFill>
              <a:schemeClr val="bg1"/>
            </a:solidFill>
            <a:effectLst/>
            <a:latin typeface="Frutiger 55 Roman" pitchFamily="34" charset="0"/>
          </a:defRPr>
        </a:defPPr>
      </a:lstStyle>
    </a:spDef>
    <a:lnDef>
      <a:spPr bwMode="auto">
        <a:xfrm>
          <a:off x="0" y="0"/>
          <a:ext cx="1" cy="1"/>
        </a:xfrm>
        <a:custGeom>
          <a:avLst/>
          <a:gdLst/>
          <a:ahLst/>
          <a:cxnLst/>
          <a:rect l="0" t="0" r="0" b="0"/>
          <a:pathLst/>
        </a:custGeom>
        <a:noFill/>
        <a:ln w="38100" cap="flat" cmpd="sng" algn="ctr">
          <a:solidFill>
            <a:srgbClr val="1D75CF"/>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200" b="0" i="0" u="none" strike="noStrike" cap="none" normalizeH="0" baseline="0">
            <a:ln>
              <a:noFill/>
            </a:ln>
            <a:solidFill>
              <a:schemeClr val="bg1"/>
            </a:solidFill>
            <a:effectLst/>
            <a:latin typeface="Frutiger 55 Roman" pitchFamily="34" charset="0"/>
          </a:defRPr>
        </a:defPPr>
      </a:lstStyle>
    </a:lnDef>
    <a:txDef>
      <a:spPr>
        <a:noFill/>
      </a:spPr>
      <a:bodyPr wrap="none" rtlCol="0">
        <a:spAutoFit/>
      </a:bodyPr>
      <a:lstStyle>
        <a:defPPr>
          <a:defRPr sz="1400" dirty="0" smtClean="0">
            <a:solidFill>
              <a:schemeClr val="tx1"/>
            </a:solidFill>
            <a:latin typeface="Helvetica Neue"/>
          </a:defRPr>
        </a:defPPr>
      </a:lstStyle>
    </a:tx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2004:Templates:Presentations:Designs:Dad's Tie</Template>
  <TotalTime>0</TotalTime>
  <Words>2514</Words>
  <Application>Microsoft Macintosh PowerPoint</Application>
  <PresentationFormat>On-screen Show (4:3)</PresentationFormat>
  <Paragraphs>306</Paragraphs>
  <Slides>38</Slides>
  <Notes>18</Notes>
  <HiddenSlides>0</HiddenSlides>
  <MMClips>1</MMClips>
  <ScaleCrop>false</ScaleCrop>
  <HeadingPairs>
    <vt:vector size="6" baseType="variant">
      <vt:variant>
        <vt:lpstr>Theme</vt:lpstr>
      </vt:variant>
      <vt:variant>
        <vt:i4>1</vt:i4>
      </vt:variant>
      <vt:variant>
        <vt:lpstr>Slide Titles</vt:lpstr>
      </vt:variant>
      <vt:variant>
        <vt:i4>38</vt:i4>
      </vt:variant>
      <vt:variant>
        <vt:lpstr>Custom Shows</vt:lpstr>
      </vt:variant>
      <vt:variant>
        <vt:i4>1</vt:i4>
      </vt:variant>
    </vt:vector>
  </HeadingPairs>
  <TitlesOfParts>
    <vt:vector size="40" baseType="lpstr">
      <vt:lpstr>Dad's Tie</vt:lpstr>
      <vt:lpstr>Gas and stars in nearby nuclear star clusters</vt:lpstr>
      <vt:lpstr>PowerPoint Presentation</vt:lpstr>
      <vt:lpstr>Nuclear Star Clusters</vt:lpstr>
      <vt:lpstr>Nuclear Star Clusters</vt:lpstr>
      <vt:lpstr>Nuclear Star Clusters</vt:lpstr>
      <vt:lpstr>Nuclear Star Clusters</vt:lpstr>
      <vt:lpstr>Nuclear Star Clusters</vt:lpstr>
      <vt:lpstr>Nuclear Star Clusters</vt:lpstr>
      <vt:lpstr>Nuclear Star Clusters</vt:lpstr>
      <vt:lpstr>Nuclear Star Clusters</vt:lpstr>
      <vt:lpstr>Nuclear Star Clusters</vt:lpstr>
      <vt:lpstr>Key Questions</vt:lpstr>
      <vt:lpstr>Formation of Nuclear Clusters</vt:lpstr>
      <vt:lpstr>Nearby nuclear star clusters</vt:lpstr>
      <vt:lpstr>PowerPoint Presentation</vt:lpstr>
      <vt:lpstr>Nearby nuclear star clusters</vt:lpstr>
      <vt:lpstr>Nearby nuclear star clusters</vt:lpstr>
      <vt:lpstr>Key Questions</vt:lpstr>
      <vt:lpstr>Nuclear Star Clusters</vt:lpstr>
      <vt:lpstr>PowerPoint Presentation</vt:lpstr>
      <vt:lpstr>Backup slides</vt:lpstr>
      <vt:lpstr>Black hole formation models</vt:lpstr>
      <vt:lpstr>Occupation fraction</vt:lpstr>
      <vt:lpstr>Black hole formation models</vt:lpstr>
      <vt:lpstr>The Milky Way as a reference</vt:lpstr>
      <vt:lpstr>The Milky Way as a reference</vt:lpstr>
      <vt:lpstr>PowerPoint Presentation</vt:lpstr>
      <vt:lpstr>NGC 3621 - Sd galaxy </vt:lpstr>
      <vt:lpstr>NGC 3621 - Sd galaxy </vt:lpstr>
      <vt:lpstr>NGC 3621 - Sd galaxy </vt:lpstr>
      <vt:lpstr>Close look at NGC 404</vt:lpstr>
      <vt:lpstr>Dynamical black hole detection</vt:lpstr>
      <vt:lpstr>NGC404 - Stellar Kinematics</vt:lpstr>
      <vt:lpstr>NGC404 - Stellar Kinematic Model</vt:lpstr>
      <vt:lpstr>NGC404 - H2 Gas Kinematics</vt:lpstr>
      <vt:lpstr>NGC404 – Gas Kinematic Model</vt:lpstr>
      <vt:lpstr>Stellar Kinematic Model</vt:lpstr>
      <vt:lpstr>Nuclear Star Clusters</vt:lpstr>
      <vt:lpstr>SinoGFOS2009</vt:lpstr>
    </vt:vector>
  </TitlesOfParts>
  <Manager/>
  <Company>European Southern Observatory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 and stars in Nuclear Star Clusters</dc:title>
  <dc:subject/>
  <dc:creator>Nadine Neumayer</dc:creator>
  <cp:keywords/>
  <dc:description/>
  <cp:lastModifiedBy>Nadine Neumayer</cp:lastModifiedBy>
  <cp:revision>1088</cp:revision>
  <dcterms:created xsi:type="dcterms:W3CDTF">2010-02-22T20:26:38Z</dcterms:created>
  <dcterms:modified xsi:type="dcterms:W3CDTF">2014-03-10T14:53:41Z</dcterms:modified>
  <cp:category/>
</cp:coreProperties>
</file>