
<file path=[Content_Types].xml><?xml version="1.0" encoding="utf-8"?>
<Types xmlns="http://schemas.openxmlformats.org/package/2006/content-types">
  <Override PartName="/ppt/slideLayouts/slideLayout10.xml" ContentType="application/vnd.openxmlformats-officedocument.presentationml.slideLayout+xml"/>
  <Default Extension="bin" ContentType="application/vnd.openxmlformats-officedocument.presentationml.printerSettings"/>
  <Override PartName="/ppt/slides/slide14.xml" ContentType="application/vnd.openxmlformats-officedocument.presentationml.slide+xml"/>
  <Default Extension="rels" ContentType="application/vnd.openxmlformats-package.relationships+xml"/>
  <Override PartName="/ppt/notesSlides/notesSlide16.xml" ContentType="application/vnd.openxmlformats-officedocument.presentationml.notesSlide+xml"/>
  <Default Extension="xml" ContentType="application/xml"/>
  <Override PartName="/ppt/tableStyles.xml" ContentType="application/vnd.openxmlformats-officedocument.presentationml.tableStyles+xml"/>
  <Override PartName="/ppt/notesSlides/notesSlide1.xml" ContentType="application/vnd.openxmlformats-officedocument.presentationml.notesSlide+xml"/>
  <Override PartName="/ppt/slides/slide28.xml" ContentType="application/vnd.openxmlformats-officedocument.presentationml.slide+xml"/>
  <Override PartName="/ppt/slides/slide21.xml" ContentType="application/vnd.openxmlformats-officedocument.presentationml.slide+xml"/>
  <Override PartName="/ppt/slides/slide37.xml" ContentType="application/vnd.openxmlformats-officedocument.presentationml.slide+xml"/>
  <Override PartName="/ppt/slides/slide5.xml" ContentType="application/vnd.openxmlformats-officedocument.presentationml.slide+xml"/>
  <Override PartName="/ppt/notesSlides/notesSlide9.xml" ContentType="application/vnd.openxmlformats-officedocument.presentationml.notesSlide+xml"/>
  <Override PartName="/ppt/slideLayouts/slideLayout5.xml" ContentType="application/vnd.openxmlformats-officedocument.presentationml.slideLayout+xml"/>
  <Override PartName="/ppt/slides/slide30.xml" ContentType="application/vnd.openxmlformats-officedocument.presentationml.slide+xml"/>
  <Override PartName="/ppt/slides/slide13.xml" ContentType="application/vnd.openxmlformats-officedocument.presentationml.slide+xml"/>
  <Override PartName="/ppt/slideMasters/slideMaster1.xml" ContentType="application/vnd.openxmlformats-officedocument.presentationml.slideMaster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ppt/notesSlides/notesSlide7.xml" ContentType="application/vnd.openxmlformats-officedocument.presentationml.notesSlide+xml"/>
  <Override PartName="/ppt/slides/slide27.xml" ContentType="application/vnd.openxmlformats-officedocument.presentationml.slide+xml"/>
  <Override PartName="/ppt/slides/slide20.xml" ContentType="application/vnd.openxmlformats-officedocument.presentationml.slide+xml"/>
  <Override PartName="/ppt/slides/slide36.xml" ContentType="application/vnd.openxmlformats-officedocument.presentationml.slide+xml"/>
  <Default Extension="emf" ContentType="image/x-emf"/>
  <Override PartName="/ppt/slides/slide4.xml" ContentType="application/vnd.openxmlformats-officedocument.presentationml.slide+xml"/>
  <Override PartName="/ppt/notesSlides/notesSlide22.xml" ContentType="application/vnd.openxmlformats-officedocument.presentationml.notesSlide+xml"/>
  <Override PartName="/ppt/slides/slide19.xml" ContentType="application/vnd.openxmlformats-officedocument.presentationml.slide+xml"/>
  <Override PartName="/ppt/notesSlides/notesSlide8.xml" ContentType="application/vnd.openxmlformats-officedocument.presentationml.notesSlide+xml"/>
  <Default Extension="png" ContentType="image/png"/>
  <Override PartName="/ppt/slideLayouts/slideLayout4.xml" ContentType="application/vnd.openxmlformats-officedocument.presentationml.slideLayout+xml"/>
  <Override PartName="/ppt/slides/slide12.xml" ContentType="application/vnd.openxmlformats-officedocument.presentationml.slide+xml"/>
  <Override PartName="/ppt/notesSlides/notesSlide14.xml" ContentType="application/vnd.openxmlformats-officedocument.presentationml.notesSlide+xml"/>
  <Override PartName="/ppt/notesSlides/notesSlide6.xml" ContentType="application/vnd.openxmlformats-officedocument.presentationml.notesSlide+xml"/>
  <Override PartName="/ppt/presProps.xml" ContentType="application/vnd.openxmlformats-officedocument.presentationml.presProps+xml"/>
  <Override PartName="/ppt/slides/slide26.xml" ContentType="application/vnd.openxmlformats-officedocument.presentationml.slide+xml"/>
  <Override PartName="/ppt/slides/slide35.xml" ContentType="application/vnd.openxmlformats-officedocument.presentationml.slide+xml"/>
  <Override PartName="/ppt/notesSlides/notesSlide21.xml" ContentType="application/vnd.openxmlformats-officedocument.presentationml.notesSlide+xml"/>
  <Override PartName="/ppt/slides/slide3.xml" ContentType="application/vnd.openxmlformats-officedocument.presentationml.slide+xml"/>
  <Override PartName="/ppt/slides/slide18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11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5.xml" ContentType="application/vnd.openxmlformats-officedocument.presentationml.notesSlide+xml"/>
  <Override PartName="/ppt/slides/slide25.xml" ContentType="application/vnd.openxmlformats-officedocument.presentationml.slide+xml"/>
  <Override PartName="/ppt/slides/slide9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34.xml" ContentType="application/vnd.openxmlformats-officedocument.presentationml.slide+xml"/>
  <Override PartName="/ppt/notesSlides/notesSlide20.xml" ContentType="application/vnd.openxmlformats-officedocument.presentationml.notesSlide+xml"/>
  <Override PartName="/ppt/slides/slide2.xml" ContentType="application/vnd.openxmlformats-officedocument.presentationml.slide+xml"/>
  <Override PartName="/ppt/slideLayouts/slideLayout2.xml" ContentType="application/vnd.openxmlformats-officedocument.presentationml.slideLayout+xml"/>
  <Override PartName="/ppt/slides/slide17.xml" ContentType="application/vnd.openxmlformats-officedocument.presentationml.slide+xml"/>
  <Override PartName="/ppt/notesSlides/notesSlide19.xml" ContentType="application/vnd.openxmlformats-officedocument.presentationml.notesSlide+xml"/>
  <Override PartName="/ppt/slides/slide10.xml" ContentType="application/vnd.openxmlformats-officedocument.presentationml.slide+xml"/>
  <Override PartName="/ppt/notesSlides/notesSlide12.xml" ContentType="application/vnd.openxmlformats-officedocument.presentationml.notesSlide+xml"/>
  <Override PartName="/docProps/app.xml" ContentType="application/vnd.openxmlformats-officedocument.extended-properties+xml"/>
  <Override PartName="/ppt/notesSlides/notesSlide4.xml" ContentType="application/vnd.openxmlformats-officedocument.presentationml.notesSlide+xml"/>
  <Override PartName="/ppt/slides/slide41.xml" ContentType="application/vnd.openxmlformats-officedocument.presentationml.slide+xml"/>
  <Override PartName="/ppt/slideLayouts/slideLayout12.xml" ContentType="application/vnd.openxmlformats-officedocument.presentationml.slideLayout+xml"/>
  <Override PartName="/ppt/slides/slide24.xml" ContentType="application/vnd.openxmlformats-officedocument.presentationml.slide+xml"/>
  <Override PartName="/ppt/notesSlides/notesSlide10.xml" ContentType="application/vnd.openxmlformats-officedocument.presentationml.notesSlide+xml"/>
  <Override PartName="/ppt/slides/slide8.xml" ContentType="application/vnd.openxmlformats-officedocument.presentationml.slide+xml"/>
  <Override PartName="/ppt/slideLayouts/slideLayout8.xml" ContentType="application/vnd.openxmlformats-officedocument.presentationml.slideLayout+xml"/>
  <Override PartName="/ppt/slides/slide33.xml" ContentType="application/vnd.openxmlformats-officedocument.presentationml.slide+xml"/>
  <Override PartName="/ppt/slides/slide1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16.xml" ContentType="application/vnd.openxmlformats-officedocument.presentationml.slide+xml"/>
  <Override PartName="/ppt/notesSlides/notesSlide18.xml" ContentType="application/vnd.openxmlformats-officedocument.presentationml.notesSlide+xml"/>
  <Default Extension="jpeg" ContentType="image/jpeg"/>
  <Override PartName="/ppt/viewProps.xml" ContentType="application/vnd.openxmlformats-officedocument.presentationml.viewProps+xml"/>
  <Override PartName="/ppt/notesSlides/notesSlide1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40.xml" ContentType="application/vnd.openxmlformats-officedocument.presentationml.slide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ppt/slides/slide39.xml" ContentType="application/vnd.openxmlformats-officedocument.presentationml.slide+xml"/>
  <Override PartName="/ppt/slides/slide23.xml" ContentType="application/vnd.openxmlformats-officedocument.presentationml.slide+xml"/>
  <Override PartName="/ppt/slides/slide7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5.xml" ContentType="application/vnd.openxmlformats-officedocument.presentationml.slide+xml"/>
  <Default Extension="tiff" ContentType="image/tiff"/>
  <Override PartName="/ppt/notesSlides/notesSlide17.xml" ContentType="application/vnd.openxmlformats-officedocument.presentationml.notesSlide+xml"/>
  <Override PartName="/ppt/notesSlides/notesSlide2.xml" ContentType="application/vnd.openxmlformats-officedocument.presentationml.notesSlide+xml"/>
  <Override PartName="/ppt/slides/slide29.xml" ContentType="application/vnd.openxmlformats-officedocument.presentationml.slide+xml"/>
  <Override PartName="/ppt/theme/theme1.xml" ContentType="application/vnd.openxmlformats-officedocument.theme+xml"/>
  <Override PartName="/ppt/slides/slide22.xml" ContentType="application/vnd.openxmlformats-officedocument.presentationml.slide+xml"/>
  <Override PartName="/ppt/slides/slide38.xml" ContentType="application/vnd.openxmlformats-officedocument.presentationml.slide+xml"/>
  <Default Extension="gif" ContentType="image/gif"/>
  <Override PartName="/ppt/slides/slide6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6.xml" ContentType="application/vnd.openxmlformats-officedocument.presentationml.slideLayout+xml"/>
  <Override PartName="/ppt/slides/slide31.xml" ContentType="application/vnd.openxmlformats-officedocument.presentationml.slide+xml"/>
  <Default Extension="pdf" ContentType="application/pdf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notesMasterIdLst>
    <p:notesMasterId r:id="rId43"/>
  </p:notesMasterIdLst>
  <p:sldIdLst>
    <p:sldId id="294" r:id="rId2"/>
    <p:sldId id="338" r:id="rId3"/>
    <p:sldId id="346" r:id="rId4"/>
    <p:sldId id="311" r:id="rId5"/>
    <p:sldId id="307" r:id="rId6"/>
    <p:sldId id="303" r:id="rId7"/>
    <p:sldId id="298" r:id="rId8"/>
    <p:sldId id="365" r:id="rId9"/>
    <p:sldId id="327" r:id="rId10"/>
    <p:sldId id="263" r:id="rId11"/>
    <p:sldId id="264" r:id="rId12"/>
    <p:sldId id="317" r:id="rId13"/>
    <p:sldId id="310" r:id="rId14"/>
    <p:sldId id="348" r:id="rId15"/>
    <p:sldId id="321" r:id="rId16"/>
    <p:sldId id="323" r:id="rId17"/>
    <p:sldId id="324" r:id="rId18"/>
    <p:sldId id="326" r:id="rId19"/>
    <p:sldId id="330" r:id="rId20"/>
    <p:sldId id="331" r:id="rId21"/>
    <p:sldId id="364" r:id="rId22"/>
    <p:sldId id="341" r:id="rId23"/>
    <p:sldId id="342" r:id="rId24"/>
    <p:sldId id="343" r:id="rId25"/>
    <p:sldId id="344" r:id="rId26"/>
    <p:sldId id="355" r:id="rId27"/>
    <p:sldId id="308" r:id="rId28"/>
    <p:sldId id="333" r:id="rId29"/>
    <p:sldId id="363" r:id="rId30"/>
    <p:sldId id="360" r:id="rId31"/>
    <p:sldId id="361" r:id="rId32"/>
    <p:sldId id="340" r:id="rId33"/>
    <p:sldId id="354" r:id="rId34"/>
    <p:sldId id="283" r:id="rId35"/>
    <p:sldId id="347" r:id="rId36"/>
    <p:sldId id="318" r:id="rId37"/>
    <p:sldId id="332" r:id="rId38"/>
    <p:sldId id="350" r:id="rId39"/>
    <p:sldId id="352" r:id="rId40"/>
    <p:sldId id="353" r:id="rId41"/>
    <p:sldId id="358" r:id="rId4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lrMru>
    <a:srgbClr val="6E270E"/>
    <a:srgbClr val="E37B80"/>
  </p:clrMru>
  <p:extLst>
    <p:ext uri="{E76CE94A-603C-4142-B9EB-6D1370010A27}">
      <p14:discardImageEditData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0"/>
    </p:ext>
    <p:ext uri="{D31A062A-798A-4329-ABDD-BBA856620510}">
      <p14:defaultImageDpi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15620"/>
    <p:restoredTop sz="87844" autoAdjust="0"/>
  </p:normalViewPr>
  <p:slideViewPr>
    <p:cSldViewPr snapToObjects="1" showGuides="1">
      <p:cViewPr>
        <p:scale>
          <a:sx n="100" d="100"/>
          <a:sy n="100" d="100"/>
        </p:scale>
        <p:origin x="-360" y="-32"/>
      </p:cViewPr>
      <p:guideLst>
        <p:guide orient="horz" pos="2160"/>
        <p:guide pos="4944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024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viewProps" Target="viewProps.xml"/><Relationship Id="rId47" Type="http://schemas.openxmlformats.org/officeDocument/2006/relationships/theme" Target="theme/theme1.xml"/><Relationship Id="rId48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notesMaster" Target="notesMasters/notesMaster1.xml"/><Relationship Id="rId44" Type="http://schemas.openxmlformats.org/officeDocument/2006/relationships/printerSettings" Target="printerSettings/printerSettings1.bin"/><Relationship Id="rId4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9BEE27-EBC3-B149-9BE1-561A409E2BF0}" type="datetimeFigureOut">
              <a:rPr lang="en-US" smtClean="0"/>
              <a:pPr/>
              <a:t>3/6/14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C0BC1C-F2E1-7949-8F61-B773B34576F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9695025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BE6E15-B276-954F-81F7-B2CB4783F7A6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C0BC1C-F2E1-7949-8F61-B773B34576F4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22914314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C0BC1C-F2E1-7949-8F61-B773B34576F4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08175806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C0BC1C-F2E1-7949-8F61-B773B34576F4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38818446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C0BC1C-F2E1-7949-8F61-B773B34576F4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C0BC1C-F2E1-7949-8F61-B773B34576F4}" type="slidenum">
              <a:rPr lang="en-US" smtClean="0"/>
              <a:pPr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C0BC1C-F2E1-7949-8F61-B773B34576F4}" type="slidenum">
              <a:rPr lang="en-US" smtClean="0"/>
              <a:pPr/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C0BC1C-F2E1-7949-8F61-B773B34576F4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6009877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C0BC1C-F2E1-7949-8F61-B773B34576F4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20821128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C0BC1C-F2E1-7949-8F61-B773B34576F4}" type="slidenum">
              <a:rPr lang="en-US" smtClean="0"/>
              <a:pPr/>
              <a:t>32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C0BC1C-F2E1-7949-8F61-B773B34576F4}" type="slidenum">
              <a:rPr lang="en-US" smtClean="0"/>
              <a:pPr/>
              <a:t>33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aseline="0" dirty="0" smtClean="0"/>
              <a:t>.</a:t>
            </a:r>
            <a:endParaRPr lang="en-US" sz="1200" dirty="0" smtClean="0"/>
          </a:p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C0BC1C-F2E1-7949-8F61-B773B34576F4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75263806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C0BC1C-F2E1-7949-8F61-B773B34576F4}" type="slidenum">
              <a:rPr lang="en-US" smtClean="0"/>
              <a:pPr/>
              <a:t>34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C0BC1C-F2E1-7949-8F61-B773B34576F4}" type="slidenum">
              <a:rPr lang="en-US" smtClean="0"/>
              <a:pPr/>
              <a:t>36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C0BC1C-F2E1-7949-8F61-B773B34576F4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1977080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C0BC1C-F2E1-7949-8F61-B773B34576F4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3015620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BE6E15-B276-954F-81F7-B2CB4783F7A6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C0BC1C-F2E1-7949-8F61-B773B34576F4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8796429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s-ES" dirty="0" smtClean="0"/>
              <a:t>74x65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BE6E15-B276-954F-81F7-B2CB4783F7A6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538" name="Text Box 2"/>
          <p:cNvSpPr txBox="1">
            <a:spLocks noChangeArrowheads="1"/>
          </p:cNvSpPr>
          <p:nvPr/>
        </p:nvSpPr>
        <p:spPr bwMode="auto">
          <a:xfrm>
            <a:off x="2143892" y="694984"/>
            <a:ext cx="2571750" cy="3429532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lIns="84408" tIns="42204" rIns="84408" bIns="42204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77539" name="Text Box 3"/>
          <p:cNvSpPr txBox="1">
            <a:spLocks noChangeArrowheads="1"/>
          </p:cNvSpPr>
          <p:nvPr>
            <p:ph type="body"/>
          </p:nvPr>
        </p:nvSpPr>
        <p:spPr>
          <a:xfrm>
            <a:off x="685494" y="4342939"/>
            <a:ext cx="5477812" cy="4111751"/>
          </a:xfrm>
          <a:noFill/>
          <a:ln/>
        </p:spPr>
        <p:txBody>
          <a:bodyPr wrap="none" lIns="91431" tIns="45716" rIns="91431" bIns="45716" anchor="ctr"/>
          <a:lstStyle/>
          <a:p>
            <a:endParaRPr lang="es-E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C0BC1C-F2E1-7949-8F61-B773B34576F4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9835962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FDE269-7BE2-DD48-BB4B-16DB26BA39C8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CA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A1353B-3DD4-FB46-994B-A2ABA21F6C01}" type="datetimeFigureOut">
              <a:rPr lang="en-US" smtClean="0"/>
              <a:pPr/>
              <a:t>3/6/14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26856-69CF-4848-A75A-870E8F0A262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A1353B-3DD4-FB46-994B-A2ABA21F6C01}" type="datetimeFigureOut">
              <a:rPr lang="en-US" smtClean="0"/>
              <a:pPr/>
              <a:t>3/6/14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26856-69CF-4848-A75A-870E8F0A262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A1353B-3DD4-FB46-994B-A2ABA21F6C01}" type="datetimeFigureOut">
              <a:rPr lang="en-US" smtClean="0"/>
              <a:pPr/>
              <a:t>3/6/14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26856-69CF-4848-A75A-870E8F0A262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8588"/>
            <a:ext cx="8226425" cy="1433512"/>
          </a:xfrm>
        </p:spPr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0"/>
          </p:nvPr>
        </p:nvSpPr>
        <p:spPr>
          <a:xfrm>
            <a:off x="457200" y="6245225"/>
            <a:ext cx="2130425" cy="473075"/>
          </a:xfrm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idx="11"/>
          </p:nvPr>
        </p:nvSpPr>
        <p:spPr>
          <a:xfrm>
            <a:off x="3124200" y="6245225"/>
            <a:ext cx="2892425" cy="473075"/>
          </a:xfrm>
        </p:spPr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>
          <a:xfrm>
            <a:off x="6553200" y="6245225"/>
            <a:ext cx="2130425" cy="473075"/>
          </a:xfrm>
        </p:spPr>
        <p:txBody>
          <a:bodyPr/>
          <a:lstStyle>
            <a:lvl1pPr>
              <a:defRPr smtClean="0"/>
            </a:lvl1pPr>
          </a:lstStyle>
          <a:p>
            <a:fld id="{7EE31DAE-CCF6-AB40-B660-EA5724DE19EE}" type="slidenum">
              <a:rPr lang="es-ES"/>
              <a:pPr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A1353B-3DD4-FB46-994B-A2ABA21F6C01}" type="datetimeFigureOut">
              <a:rPr lang="en-US" smtClean="0"/>
              <a:pPr/>
              <a:t>3/6/14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26856-69CF-4848-A75A-870E8F0A262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A1353B-3DD4-FB46-994B-A2ABA21F6C01}" type="datetimeFigureOut">
              <a:rPr lang="en-US" smtClean="0"/>
              <a:pPr/>
              <a:t>3/6/14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26856-69CF-4848-A75A-870E8F0A262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A1353B-3DD4-FB46-994B-A2ABA21F6C01}" type="datetimeFigureOut">
              <a:rPr lang="en-US" smtClean="0"/>
              <a:pPr/>
              <a:t>3/6/14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26856-69CF-4848-A75A-870E8F0A262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A1353B-3DD4-FB46-994B-A2ABA21F6C01}" type="datetimeFigureOut">
              <a:rPr lang="en-US" smtClean="0"/>
              <a:pPr/>
              <a:t>3/6/14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26856-69CF-4848-A75A-870E8F0A262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A1353B-3DD4-FB46-994B-A2ABA21F6C01}" type="datetimeFigureOut">
              <a:rPr lang="en-US" smtClean="0"/>
              <a:pPr/>
              <a:t>3/6/14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26856-69CF-4848-A75A-870E8F0A262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A1353B-3DD4-FB46-994B-A2ABA21F6C01}" type="datetimeFigureOut">
              <a:rPr lang="en-US" smtClean="0"/>
              <a:pPr/>
              <a:t>3/6/14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26856-69CF-4848-A75A-870E8F0A262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A1353B-3DD4-FB46-994B-A2ABA21F6C01}" type="datetimeFigureOut">
              <a:rPr lang="en-US" smtClean="0"/>
              <a:pPr/>
              <a:t>3/6/14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26856-69CF-4848-A75A-870E8F0A262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A1353B-3DD4-FB46-994B-A2ABA21F6C01}" type="datetimeFigureOut">
              <a:rPr lang="en-US" smtClean="0"/>
              <a:pPr/>
              <a:t>3/6/14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26856-69CF-4848-A75A-870E8F0A262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A1353B-3DD4-FB46-994B-A2ABA21F6C01}" type="datetimeFigureOut">
              <a:rPr lang="en-US" smtClean="0"/>
              <a:pPr/>
              <a:t>3/6/14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E26856-69CF-4848-A75A-870E8F0A2624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4" Type="http://schemas.openxmlformats.org/officeDocument/2006/relationships/image" Target="../media/image2.jpeg"/><Relationship Id="rId5" Type="http://schemas.openxmlformats.org/officeDocument/2006/relationships/image" Target="file://localhost/Users/psb/Metals2D/CALIFA-banner.jpg" TargetMode="External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2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file://localhost/Users/psb/Metals2D/ocvirk2006.tiff" TargetMode="External"/><Relationship Id="rId4" Type="http://schemas.openxmlformats.org/officeDocument/2006/relationships/image" Target="../media/image9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tif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tiff"/><Relationship Id="rId3" Type="http://schemas.openxmlformats.org/officeDocument/2006/relationships/image" Target="../media/image9.tif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4" Type="http://schemas.openxmlformats.org/officeDocument/2006/relationships/image" Target="../media/image17.tiff"/><Relationship Id="rId5" Type="http://schemas.openxmlformats.org/officeDocument/2006/relationships/image" Target="../media/image26.pdf"/><Relationship Id="rId6" Type="http://schemas.openxmlformats.org/officeDocument/2006/relationships/image" Target="../media/image27.png"/><Relationship Id="rId7" Type="http://schemas.openxmlformats.org/officeDocument/2006/relationships/image" Target="../media/image28.pdf"/><Relationship Id="rId8" Type="http://schemas.openxmlformats.org/officeDocument/2006/relationships/image" Target="../media/image29.png"/><Relationship Id="rId9" Type="http://schemas.openxmlformats.org/officeDocument/2006/relationships/image" Target="../media/image30.pdf"/><Relationship Id="rId10" Type="http://schemas.openxmlformats.org/officeDocument/2006/relationships/image" Target="../media/image31.png"/><Relationship Id="rId11" Type="http://schemas.openxmlformats.org/officeDocument/2006/relationships/image" Target="../media/image9.tif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5" Type="http://schemas.openxmlformats.org/officeDocument/2006/relationships/image" Target="../media/image35.png"/><Relationship Id="rId6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tif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4" Type="http://schemas.openxmlformats.org/officeDocument/2006/relationships/image" Target="../media/image37.png"/><Relationship Id="rId5" Type="http://schemas.openxmlformats.org/officeDocument/2006/relationships/image" Target="../media/image38.png"/><Relationship Id="rId6" Type="http://schemas.openxmlformats.org/officeDocument/2006/relationships/image" Target="../media/image39.png"/><Relationship Id="rId7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42.png"/><Relationship Id="rId5" Type="http://schemas.openxmlformats.org/officeDocument/2006/relationships/image" Target="../media/image43.png"/><Relationship Id="rId6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tif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4" Type="http://schemas.openxmlformats.org/officeDocument/2006/relationships/image" Target="../media/image47.png"/><Relationship Id="rId5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tif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4" Type="http://schemas.openxmlformats.org/officeDocument/2006/relationships/image" Target="../media/image50.png"/><Relationship Id="rId5" Type="http://schemas.openxmlformats.org/officeDocument/2006/relationships/image" Target="../media/image51.png"/><Relationship Id="rId6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tif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tiff"/><Relationship Id="rId3" Type="http://schemas.openxmlformats.org/officeDocument/2006/relationships/image" Target="../media/image54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tiff"/><Relationship Id="rId4" Type="http://schemas.openxmlformats.org/officeDocument/2006/relationships/image" Target="../media/image56.tiff"/><Relationship Id="rId5" Type="http://schemas.openxmlformats.org/officeDocument/2006/relationships/image" Target="../media/image57.tiff"/><Relationship Id="rId6" Type="http://schemas.openxmlformats.org/officeDocument/2006/relationships/image" Target="../media/image58.tiff"/><Relationship Id="rId7" Type="http://schemas.openxmlformats.org/officeDocument/2006/relationships/image" Target="../media/image59.tiff"/><Relationship Id="rId8" Type="http://schemas.openxmlformats.org/officeDocument/2006/relationships/image" Target="../media/image60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emf"/><Relationship Id="rId4" Type="http://schemas.openxmlformats.org/officeDocument/2006/relationships/image" Target="../media/image9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emf"/><Relationship Id="rId3" Type="http://schemas.openxmlformats.org/officeDocument/2006/relationships/image" Target="../media/image63.tif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.emf"/><Relationship Id="rId3" Type="http://schemas.openxmlformats.org/officeDocument/2006/relationships/image" Target="../media/image65.tif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emf"/><Relationship Id="rId4" Type="http://schemas.openxmlformats.org/officeDocument/2006/relationships/image" Target="../media/image67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emf"/><Relationship Id="rId4" Type="http://schemas.openxmlformats.org/officeDocument/2006/relationships/image" Target="../media/image69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tiff"/><Relationship Id="rId3" Type="http://schemas.openxmlformats.org/officeDocument/2006/relationships/image" Target="../media/image70.tif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4" Type="http://schemas.openxmlformats.org/officeDocument/2006/relationships/image" Target="../media/image71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4" Type="http://schemas.openxmlformats.org/officeDocument/2006/relationships/image" Target="../media/image72.tiff"/><Relationship Id="rId5" Type="http://schemas.openxmlformats.org/officeDocument/2006/relationships/image" Target="../media/image73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tif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4" Type="http://schemas.openxmlformats.org/officeDocument/2006/relationships/image" Target="../media/image9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4.pd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df"/><Relationship Id="rId4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tif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9.tif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9.tiff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9.tiff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8.tif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tiff"/><Relationship Id="rId4" Type="http://schemas.openxmlformats.org/officeDocument/2006/relationships/image" Target="../media/image80.emf"/><Relationship Id="rId5" Type="http://schemas.openxmlformats.org/officeDocument/2006/relationships/image" Target="../media/image81.e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tiff"/><Relationship Id="rId4" Type="http://schemas.openxmlformats.org/officeDocument/2006/relationships/image" Target="../media/image83.tiff"/><Relationship Id="rId5" Type="http://schemas.openxmlformats.org/officeDocument/2006/relationships/image" Target="../media/image84.tiff"/><Relationship Id="rId6" Type="http://schemas.openxmlformats.org/officeDocument/2006/relationships/image" Target="../media/image85.tif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6.tiff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7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4" Type="http://schemas.openxmlformats.org/officeDocument/2006/relationships/image" Target="../media/image5.tif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8.tiff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9.tif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6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4" Type="http://schemas.openxmlformats.org/officeDocument/2006/relationships/image" Target="../media/image9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file://localhost/Users/psb/Metals2D/CALIFA-banner.jpg" TargetMode="External"/><Relationship Id="rId5" Type="http://schemas.openxmlformats.org/officeDocument/2006/relationships/hyperlink" Target="http://califa.caha.es/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jpeg"/><Relationship Id="rId5" Type="http://schemas.openxmlformats.org/officeDocument/2006/relationships/image" Target="../media/image12.jpeg"/><Relationship Id="rId6" Type="http://schemas.openxmlformats.org/officeDocument/2006/relationships/image" Target="../media/image13.jpeg"/><Relationship Id="rId7" Type="http://schemas.openxmlformats.org/officeDocument/2006/relationships/image" Target="../media/image14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4" Type="http://schemas.openxmlformats.org/officeDocument/2006/relationships/image" Target="../media/image16.tiff"/><Relationship Id="rId5" Type="http://schemas.openxmlformats.org/officeDocument/2006/relationships/image" Target="../media/image17.tiff"/><Relationship Id="rId6" Type="http://schemas.openxmlformats.org/officeDocument/2006/relationships/image" Target="../media/image18.tiff"/><Relationship Id="rId7" Type="http://schemas.openxmlformats.org/officeDocument/2006/relationships/image" Target="../media/image19.tiff"/><Relationship Id="rId8" Type="http://schemas.openxmlformats.org/officeDocument/2006/relationships/image" Target="file://localhost/Users/psb/ngc7549_image.tiff" TargetMode="External"/><Relationship Id="rId9" Type="http://schemas.openxmlformats.org/officeDocument/2006/relationships/image" Target="../media/image20.tiff"/><Relationship Id="rId10" Type="http://schemas.openxmlformats.org/officeDocument/2006/relationships/image" Target="../media/image21.tiff"/><Relationship Id="rId11" Type="http://schemas.openxmlformats.org/officeDocument/2006/relationships/image" Target="../media/image9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0847" y="1428750"/>
            <a:ext cx="7342188" cy="1924050"/>
          </a:xfrm>
        </p:spPr>
        <p:txBody>
          <a:bodyPr/>
          <a:lstStyle/>
          <a:p>
            <a:pPr algn="r"/>
            <a:r>
              <a:rPr lang="en-US" sz="3200" i="1" dirty="0" smtClean="0">
                <a:solidFill>
                  <a:schemeClr val="accent5">
                    <a:lumMod val="75000"/>
                  </a:schemeClr>
                </a:solidFill>
                <a:latin typeface="Candara"/>
                <a:cs typeface="Candara"/>
              </a:rPr>
              <a:t>Stellar populations in disc galaxies from the CALIFA survey</a:t>
            </a:r>
            <a:endParaRPr lang="en-US" sz="3200" i="1" dirty="0">
              <a:solidFill>
                <a:schemeClr val="accent5">
                  <a:lumMod val="75000"/>
                </a:schemeClr>
              </a:solidFill>
              <a:latin typeface="Candara"/>
              <a:cs typeface="Candara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48715" y="3657600"/>
            <a:ext cx="7342188" cy="1752600"/>
          </a:xfrm>
        </p:spPr>
        <p:txBody>
          <a:bodyPr>
            <a:noAutofit/>
          </a:bodyPr>
          <a:lstStyle/>
          <a:p>
            <a:r>
              <a:rPr lang="en-US" sz="1800" dirty="0" smtClean="0">
                <a:latin typeface="Candara"/>
                <a:cs typeface="Candara"/>
              </a:rPr>
              <a:t>Patricia </a:t>
            </a:r>
            <a:r>
              <a:rPr lang="en-US" sz="1800" dirty="0" err="1" smtClean="0">
                <a:latin typeface="Candara"/>
                <a:cs typeface="Candara"/>
              </a:rPr>
              <a:t>Sánchez-Blázquez</a:t>
            </a:r>
            <a:r>
              <a:rPr lang="en-US" sz="1800" dirty="0" smtClean="0">
                <a:latin typeface="Candara"/>
                <a:cs typeface="Candara"/>
              </a:rPr>
              <a:t> (UAM)</a:t>
            </a:r>
          </a:p>
          <a:p>
            <a:endParaRPr lang="en-US" sz="1800" dirty="0" smtClean="0">
              <a:latin typeface="Candara"/>
              <a:cs typeface="Candara"/>
            </a:endParaRPr>
          </a:p>
          <a:p>
            <a:r>
              <a:rPr lang="en-US" sz="1800" dirty="0" err="1" smtClean="0">
                <a:latin typeface="Candara"/>
                <a:cs typeface="Candara"/>
              </a:rPr>
              <a:t>Jairo</a:t>
            </a:r>
            <a:r>
              <a:rPr lang="en-US" sz="1800" dirty="0" smtClean="0">
                <a:latin typeface="Candara"/>
                <a:cs typeface="Candara"/>
              </a:rPr>
              <a:t> Mendez-Abreu (IAC)</a:t>
            </a:r>
            <a:br>
              <a:rPr lang="en-US" sz="1800" dirty="0" smtClean="0">
                <a:latin typeface="Candara"/>
                <a:cs typeface="Candara"/>
              </a:rPr>
            </a:br>
            <a:r>
              <a:rPr lang="en-US" sz="1800" dirty="0" smtClean="0">
                <a:latin typeface="Candara"/>
                <a:cs typeface="Candara"/>
              </a:rPr>
              <a:t>Sebastian F  Sánchez (UNAM)</a:t>
            </a:r>
          </a:p>
          <a:p>
            <a:r>
              <a:rPr lang="en-US" sz="1800" dirty="0" smtClean="0">
                <a:latin typeface="Candara"/>
                <a:cs typeface="Candara"/>
              </a:rPr>
              <a:t>Isabel Perez (UGR)</a:t>
            </a:r>
          </a:p>
          <a:p>
            <a:r>
              <a:rPr lang="en-US" sz="1800" dirty="0" smtClean="0">
                <a:latin typeface="Candara"/>
                <a:cs typeface="Candara"/>
              </a:rPr>
              <a:t>Fabian Rosales-Ortega (UAM)</a:t>
            </a:r>
            <a:endParaRPr lang="en-US" sz="1800" dirty="0" smtClean="0">
              <a:latin typeface="Candara"/>
              <a:cs typeface="Candara"/>
            </a:endParaRPr>
          </a:p>
          <a:p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  <a:latin typeface="Candara"/>
                <a:cs typeface="Candara"/>
              </a:rPr>
              <a:t>And 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  <a:latin typeface="Candara"/>
                <a:cs typeface="Candara"/>
              </a:rPr>
              <a:t>the CALIFA collaboration</a:t>
            </a:r>
            <a:endParaRPr lang="en-US" sz="2000" dirty="0">
              <a:solidFill>
                <a:schemeClr val="bg1">
                  <a:lumMod val="50000"/>
                </a:schemeClr>
              </a:solidFill>
              <a:latin typeface="Candara"/>
              <a:cs typeface="Candara"/>
            </a:endParaRPr>
          </a:p>
        </p:txBody>
      </p:sp>
      <p:pic>
        <p:nvPicPr>
          <p:cNvPr id="4" name="Picture 3" descr="logo_UAM_trans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632" y="386038"/>
            <a:ext cx="2482198" cy="965035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6" name="CALIFA-banner.jpg" descr="/Users/psb/Metals2D/CALIFA-banner.jpg"/>
          <p:cNvPicPr>
            <a:picLocks noChangeAspect="1"/>
          </p:cNvPicPr>
          <p:nvPr/>
        </p:nvPicPr>
        <p:blipFill>
          <a:blip r:embed="rId4" r:link="rId5"/>
          <a:stretch>
            <a:fillRect/>
          </a:stretch>
        </p:blipFill>
        <p:spPr>
          <a:xfrm>
            <a:off x="3575726" y="0"/>
            <a:ext cx="5465064" cy="1475232"/>
          </a:xfrm>
          <a:prstGeom prst="rect">
            <a:avLst/>
          </a:prstGeom>
          <a:effectLst>
            <a:glow rad="101600">
              <a:schemeClr val="tx1">
                <a:alpha val="75000"/>
              </a:schemeClr>
            </a:glow>
            <a:outerShdw blurRad="50800" dist="38100" dir="2700000" algn="tl" rotWithShape="0">
              <a:srgbClr val="000000">
                <a:alpha val="43000"/>
              </a:srgbClr>
            </a:outerShdw>
            <a:softEdge rad="101600"/>
          </a:effec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406336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steckmap_fit.tif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4815" y="3035921"/>
            <a:ext cx="7753384" cy="3044281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3360" y="993589"/>
            <a:ext cx="8229600" cy="4525963"/>
          </a:xfrm>
        </p:spPr>
        <p:txBody>
          <a:bodyPr/>
          <a:lstStyle/>
          <a:p>
            <a:r>
              <a:rPr lang="en-US" sz="1800" b="1" dirty="0" smtClean="0">
                <a:latin typeface="Candara"/>
                <a:cs typeface="Candara"/>
              </a:rPr>
              <a:t>STECKMAP </a:t>
            </a:r>
            <a:r>
              <a:rPr lang="en-US" sz="1800" dirty="0" smtClean="0">
                <a:latin typeface="Candara"/>
                <a:cs typeface="Candara"/>
              </a:rPr>
              <a:t>(</a:t>
            </a:r>
            <a:r>
              <a:rPr lang="en-US" sz="1800" dirty="0" err="1" smtClean="0">
                <a:solidFill>
                  <a:srgbClr val="31859C"/>
                </a:solidFill>
                <a:latin typeface="Candara"/>
                <a:cs typeface="Candara"/>
              </a:rPr>
              <a:t>STEllar</a:t>
            </a:r>
            <a:r>
              <a:rPr lang="en-US" sz="1800" dirty="0" smtClean="0">
                <a:solidFill>
                  <a:srgbClr val="31859C"/>
                </a:solidFill>
                <a:latin typeface="Candara"/>
                <a:cs typeface="Candara"/>
              </a:rPr>
              <a:t> Content via Maximum A Posteriori</a:t>
            </a:r>
            <a:r>
              <a:rPr lang="en-US" sz="1800" dirty="0" smtClean="0">
                <a:latin typeface="Candara"/>
                <a:cs typeface="Candara"/>
              </a:rPr>
              <a:t>, </a:t>
            </a:r>
            <a:r>
              <a:rPr lang="en-US" sz="1800" dirty="0" err="1" smtClean="0">
                <a:latin typeface="Candara"/>
                <a:cs typeface="Candara"/>
              </a:rPr>
              <a:t>Ocvirk</a:t>
            </a:r>
            <a:r>
              <a:rPr lang="en-US" sz="1800" dirty="0" smtClean="0">
                <a:latin typeface="Candara"/>
                <a:cs typeface="Candara"/>
              </a:rPr>
              <a:t> et al. 2006ab) </a:t>
            </a:r>
          </a:p>
          <a:p>
            <a:pPr>
              <a:buFontTx/>
              <a:buChar char="-"/>
            </a:pPr>
            <a:r>
              <a:rPr lang="en-US" sz="2000" b="1" dirty="0" smtClean="0">
                <a:latin typeface="Candara"/>
                <a:cs typeface="Candara"/>
              </a:rPr>
              <a:t>It is non parametric</a:t>
            </a:r>
            <a:r>
              <a:rPr lang="en-US" sz="2000" dirty="0" smtClean="0">
                <a:latin typeface="Candara"/>
                <a:cs typeface="Candara"/>
              </a:rPr>
              <a:t>, and thus provides properties such as the stellar age distribution with minimal constraints on their shape</a:t>
            </a:r>
          </a:p>
          <a:p>
            <a:pPr>
              <a:buFontTx/>
              <a:buChar char="-"/>
            </a:pPr>
            <a:r>
              <a:rPr lang="en-US" sz="2000" dirty="0" smtClean="0">
                <a:latin typeface="Candara"/>
                <a:cs typeface="Candara"/>
              </a:rPr>
              <a:t>The ill-conditioning of the problem is taken into account through </a:t>
            </a:r>
            <a:r>
              <a:rPr lang="en-US" sz="2000" b="1" dirty="0" smtClean="0">
                <a:latin typeface="Candara"/>
                <a:cs typeface="Candara"/>
              </a:rPr>
              <a:t>explicit regularization.</a:t>
            </a:r>
          </a:p>
          <a:p>
            <a:pPr>
              <a:buNone/>
            </a:pPr>
            <a:endParaRPr lang="en-US" sz="2000" dirty="0"/>
          </a:p>
        </p:txBody>
      </p:sp>
      <p:sp>
        <p:nvSpPr>
          <p:cNvPr id="9" name="TextBox 8"/>
          <p:cNvSpPr txBox="1"/>
          <p:nvPr/>
        </p:nvSpPr>
        <p:spPr>
          <a:xfrm>
            <a:off x="1752601" y="3843318"/>
            <a:ext cx="9709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galaxy</a:t>
            </a:r>
            <a:endParaRPr lang="en-US" dirty="0"/>
          </a:p>
        </p:txBody>
      </p:sp>
      <p:cxnSp>
        <p:nvCxnSpPr>
          <p:cNvPr id="11" name="Straight Arrow Connector 10"/>
          <p:cNvCxnSpPr/>
          <p:nvPr/>
        </p:nvCxnSpPr>
        <p:spPr>
          <a:xfrm rot="5400000">
            <a:off x="1981372" y="4419600"/>
            <a:ext cx="240268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947526" y="5150220"/>
            <a:ext cx="389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fit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 rot="16200000" flipV="1">
            <a:off x="1960907" y="4884160"/>
            <a:ext cx="282789" cy="3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4697190" y="5025556"/>
            <a:ext cx="304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Peak to peak variations of the inverse model matrix</a:t>
            </a:r>
            <a:endParaRPr lang="en-US" dirty="0">
              <a:solidFill>
                <a:srgbClr val="0000FF"/>
              </a:solidFill>
            </a:endParaRPr>
          </a:p>
        </p:txBody>
      </p:sp>
      <p:cxnSp>
        <p:nvCxnSpPr>
          <p:cNvPr id="20" name="Straight Arrow Connector 19"/>
          <p:cNvCxnSpPr/>
          <p:nvPr/>
        </p:nvCxnSpPr>
        <p:spPr>
          <a:xfrm rot="10800000">
            <a:off x="4830882" y="4687009"/>
            <a:ext cx="383120" cy="369331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2438783" y="2652820"/>
            <a:ext cx="4330846" cy="341937"/>
          </a:xfrm>
          <a:prstGeom prst="rect">
            <a:avLst/>
          </a:prstGeom>
          <a:noFill/>
        </p:spPr>
        <p:txBody>
          <a:bodyPr wrap="none" lIns="64310" tIns="32155" rIns="64310" bIns="32155" rtlCol="0">
            <a:spAutoFit/>
          </a:bodyPr>
          <a:lstStyle/>
          <a:p>
            <a:r>
              <a:rPr lang="en-US" dirty="0" err="1" smtClean="0">
                <a:solidFill>
                  <a:schemeClr val="accent5">
                    <a:lumMod val="50000"/>
                  </a:schemeClr>
                </a:solidFill>
                <a:latin typeface="Candara"/>
              </a:rPr>
              <a:t>http://astro.u-strasbg.fr/~ocvirk/STECKMAP</a:t>
            </a:r>
            <a:endParaRPr lang="en-US" dirty="0">
              <a:solidFill>
                <a:schemeClr val="accent5">
                  <a:lumMod val="50000"/>
                </a:schemeClr>
              </a:solidFill>
              <a:latin typeface="Candara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66093" y="6019800"/>
            <a:ext cx="86784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31859C"/>
                </a:solidFill>
              </a:rPr>
              <a:t>Stellar Population models: </a:t>
            </a:r>
            <a:r>
              <a:rPr lang="en-US" b="1" dirty="0" smtClean="0">
                <a:solidFill>
                  <a:srgbClr val="31859C"/>
                </a:solidFill>
              </a:rPr>
              <a:t>MILES </a:t>
            </a:r>
            <a:r>
              <a:rPr lang="en-US" dirty="0" smtClean="0">
                <a:solidFill>
                  <a:srgbClr val="31859C"/>
                </a:solidFill>
              </a:rPr>
              <a:t>(</a:t>
            </a:r>
            <a:r>
              <a:rPr lang="en-US" dirty="0" err="1" smtClean="0">
                <a:solidFill>
                  <a:srgbClr val="31859C"/>
                </a:solidFill>
              </a:rPr>
              <a:t>Vazdekis</a:t>
            </a:r>
            <a:r>
              <a:rPr lang="en-US" dirty="0" smtClean="0">
                <a:solidFill>
                  <a:srgbClr val="31859C"/>
                </a:solidFill>
              </a:rPr>
              <a:t> et al. 2010; PSB et al. 2006: </a:t>
            </a:r>
            <a:r>
              <a:rPr lang="en-US" b="1" dirty="0" smtClean="0">
                <a:solidFill>
                  <a:srgbClr val="31859C"/>
                </a:solidFill>
              </a:rPr>
              <a:t>http://</a:t>
            </a:r>
            <a:r>
              <a:rPr lang="en-US" b="1" dirty="0" err="1" smtClean="0">
                <a:solidFill>
                  <a:srgbClr val="31859C"/>
                </a:solidFill>
              </a:rPr>
              <a:t>miles.iac.es</a:t>
            </a:r>
            <a:r>
              <a:rPr lang="en-US" dirty="0" smtClean="0">
                <a:solidFill>
                  <a:srgbClr val="31859C"/>
                </a:solidFill>
              </a:rPr>
              <a:t>)</a:t>
            </a:r>
            <a:endParaRPr lang="en-US" dirty="0">
              <a:solidFill>
                <a:srgbClr val="31859C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54676"/>
            <a:ext cx="9144000" cy="872578"/>
          </a:xfrm>
          <a:gradFill flip="none" rotWithShape="1">
            <a:gsLst>
              <a:gs pos="100000">
                <a:schemeClr val="accent5">
                  <a:lumMod val="20000"/>
                  <a:lumOff val="80000"/>
                </a:schemeClr>
              </a:gs>
              <a:gs pos="0">
                <a:schemeClr val="bg1"/>
              </a:gs>
            </a:gsLst>
            <a:lin ang="0" scaled="1"/>
            <a:tileRect/>
          </a:gradFill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000000"/>
                </a:solidFill>
                <a:effectLst/>
                <a:latin typeface="Candara"/>
                <a:cs typeface="Candara"/>
              </a:rPr>
              <a:t>Derivation of stellar population properties</a:t>
            </a:r>
            <a:endParaRPr lang="en-US" sz="3600" dirty="0">
              <a:solidFill>
                <a:srgbClr val="000000"/>
              </a:solidFill>
              <a:effectLst/>
              <a:latin typeface="Candara"/>
              <a:cs typeface="Candara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0" y="6477000"/>
            <a:ext cx="9144000" cy="276999"/>
          </a:xfrm>
          <a:prstGeom prst="rect">
            <a:avLst/>
          </a:prstGeom>
          <a:solidFill>
            <a:schemeClr val="bg1">
              <a:lumMod val="85000"/>
              <a:alpha val="67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Candara"/>
                <a:cs typeface="Candara"/>
              </a:rPr>
              <a:t>Stellar populations in disk galaxies                                                   P. Sanchez-Blazquez                                                                                  3D2014  </a:t>
            </a:r>
            <a:endParaRPr lang="en-US" sz="1200" dirty="0">
              <a:latin typeface="Candara"/>
              <a:cs typeface="Candar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cvirk2006.tiff" descr="/Users/psb/Metals2D/ocvirk2006.tiff"/>
          <p:cNvPicPr>
            <a:picLocks noChangeAspect="1"/>
          </p:cNvPicPr>
          <p:nvPr/>
        </p:nvPicPr>
        <p:blipFill>
          <a:blip r:embed="rId2" r:link="rId3"/>
          <a:stretch>
            <a:fillRect/>
          </a:stretch>
        </p:blipFill>
        <p:spPr>
          <a:xfrm>
            <a:off x="1543050" y="1266630"/>
            <a:ext cx="5266370" cy="508972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778774" y="1204199"/>
            <a:ext cx="1703135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accent6">
                    <a:lumMod val="75000"/>
                  </a:schemeClr>
                </a:solidFill>
                <a:latin typeface="Candara"/>
                <a:cs typeface="Candara"/>
              </a:rPr>
              <a:t>Age-Z relation</a:t>
            </a:r>
            <a:endParaRPr lang="en-US" sz="2000" dirty="0">
              <a:solidFill>
                <a:schemeClr val="accent6">
                  <a:lumMod val="75000"/>
                </a:schemeClr>
              </a:solidFill>
              <a:latin typeface="Candara"/>
              <a:cs typeface="Candara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336385" y="912687"/>
            <a:ext cx="1493493" cy="70788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accent6">
                    <a:lumMod val="75000"/>
                  </a:schemeClr>
                </a:solidFill>
                <a:latin typeface="Candara"/>
                <a:cs typeface="Candara"/>
              </a:rPr>
              <a:t>Stellar age</a:t>
            </a:r>
          </a:p>
          <a:p>
            <a:pPr algn="ctr"/>
            <a:r>
              <a:rPr lang="en-US" sz="2000" dirty="0" smtClean="0">
                <a:solidFill>
                  <a:schemeClr val="accent6">
                    <a:lumMod val="75000"/>
                  </a:schemeClr>
                </a:solidFill>
                <a:latin typeface="Candara"/>
                <a:cs typeface="Candara"/>
              </a:rPr>
              <a:t> distribution</a:t>
            </a:r>
            <a:endParaRPr lang="en-US" sz="2000" dirty="0">
              <a:solidFill>
                <a:schemeClr val="accent6">
                  <a:lumMod val="75000"/>
                </a:schemeClr>
              </a:solidFill>
              <a:latin typeface="Candara"/>
              <a:cs typeface="Candara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1528" y="138092"/>
            <a:ext cx="9143999" cy="646331"/>
          </a:xfrm>
          <a:prstGeom prst="rect">
            <a:avLst/>
          </a:prstGeom>
          <a:gradFill flip="none" rotWithShape="1">
            <a:gsLst>
              <a:gs pos="100000">
                <a:schemeClr val="accent5">
                  <a:lumMod val="20000"/>
                  <a:lumOff val="80000"/>
                </a:schemeClr>
              </a:gs>
              <a:gs pos="0">
                <a:schemeClr val="bg1"/>
              </a:gs>
            </a:gsLst>
            <a:lin ang="0" scaled="1"/>
            <a:tileRect/>
          </a:gradFill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Candara"/>
                <a:cs typeface="Candara"/>
              </a:rPr>
              <a:t>                         </a:t>
            </a:r>
            <a:r>
              <a:rPr lang="en-US" sz="3600" dirty="0" err="1" smtClean="0">
                <a:latin typeface="Candara"/>
                <a:cs typeface="Candara"/>
              </a:rPr>
              <a:t>Steckmap</a:t>
            </a:r>
            <a:r>
              <a:rPr lang="en-US" sz="3600" dirty="0" smtClean="0">
                <a:latin typeface="Candara"/>
                <a:cs typeface="Candara"/>
              </a:rPr>
              <a:t> outputs</a:t>
            </a:r>
            <a:endParaRPr lang="en-US" sz="3600" dirty="0">
              <a:latin typeface="Candara"/>
              <a:cs typeface="Candara"/>
            </a:endParaRPr>
          </a:p>
        </p:txBody>
      </p:sp>
      <p:pic>
        <p:nvPicPr>
          <p:cNvPr id="8" name="Content Placeholder 3" descr="califa_logo2.tiff"/>
          <p:cNvPicPr>
            <a:picLocks noChangeAspect="1"/>
          </p:cNvPicPr>
          <p:nvPr/>
        </p:nvPicPr>
        <p:blipFill>
          <a:blip r:embed="rId4"/>
          <a:srcRect l="-23647" r="-23647"/>
          <a:stretch>
            <a:fillRect/>
          </a:stretch>
        </p:blipFill>
        <p:spPr>
          <a:xfrm>
            <a:off x="327324" y="34637"/>
            <a:ext cx="2009061" cy="1104900"/>
          </a:xfrm>
          <a:prstGeom prst="rect">
            <a:avLst/>
          </a:prstGeom>
        </p:spPr>
      </p:pic>
      <p:cxnSp>
        <p:nvCxnSpPr>
          <p:cNvPr id="3" name="Conector recto 2"/>
          <p:cNvCxnSpPr/>
          <p:nvPr/>
        </p:nvCxnSpPr>
        <p:spPr>
          <a:xfrm>
            <a:off x="6809420" y="1772816"/>
            <a:ext cx="786916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Elipse 9"/>
          <p:cNvSpPr/>
          <p:nvPr/>
        </p:nvSpPr>
        <p:spPr>
          <a:xfrm>
            <a:off x="7092280" y="2010544"/>
            <a:ext cx="127484" cy="122312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CuadroTexto 10"/>
          <p:cNvSpPr txBox="1"/>
          <p:nvPr/>
        </p:nvSpPr>
        <p:spPr>
          <a:xfrm>
            <a:off x="7740352" y="1628800"/>
            <a:ext cx="11558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>
                <a:solidFill>
                  <a:srgbClr val="376092"/>
                </a:solidFill>
              </a:rPr>
              <a:t>i</a:t>
            </a:r>
            <a:r>
              <a:rPr lang="es-ES" dirty="0" smtClean="0">
                <a:solidFill>
                  <a:srgbClr val="376092"/>
                </a:solidFill>
              </a:rPr>
              <a:t>nput data</a:t>
            </a:r>
          </a:p>
          <a:p>
            <a:r>
              <a:rPr lang="es-ES" dirty="0" err="1" smtClean="0"/>
              <a:t>recovered</a:t>
            </a:r>
            <a:endParaRPr lang="es-ES" dirty="0"/>
          </a:p>
        </p:txBody>
      </p:sp>
      <p:sp>
        <p:nvSpPr>
          <p:cNvPr id="13" name="TextBox 12"/>
          <p:cNvSpPr txBox="1"/>
          <p:nvPr/>
        </p:nvSpPr>
        <p:spPr>
          <a:xfrm>
            <a:off x="0" y="6477000"/>
            <a:ext cx="9144000" cy="276999"/>
          </a:xfrm>
          <a:prstGeom prst="rect">
            <a:avLst/>
          </a:prstGeom>
          <a:solidFill>
            <a:schemeClr val="bg1">
              <a:lumMod val="85000"/>
              <a:alpha val="67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Candara"/>
                <a:cs typeface="Candara"/>
              </a:rPr>
              <a:t>Stellar populations in disk galaxies                                                   P. Sanchez-Blazquez                                                                                  3D2014  </a:t>
            </a:r>
            <a:endParaRPr lang="en-US" sz="1200" dirty="0">
              <a:latin typeface="Candara"/>
              <a:cs typeface="Candar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ge_z_degeneracy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435" y="1462030"/>
            <a:ext cx="7864443" cy="281021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84149" y="1103381"/>
            <a:ext cx="7302024" cy="341937"/>
          </a:xfrm>
          <a:prstGeom prst="rect">
            <a:avLst/>
          </a:prstGeom>
          <a:noFill/>
        </p:spPr>
        <p:txBody>
          <a:bodyPr wrap="none" lIns="64310" tIns="32155" rIns="64310" bIns="32155" rtlCol="0">
            <a:spAutoFit/>
          </a:bodyPr>
          <a:lstStyle/>
          <a:p>
            <a:r>
              <a:rPr lang="en-US" dirty="0" smtClean="0">
                <a:latin typeface="Candara"/>
                <a:cs typeface="Candara"/>
              </a:rPr>
              <a:t>Simulations of a population with 10 </a:t>
            </a:r>
            <a:r>
              <a:rPr lang="en-US" dirty="0" err="1" smtClean="0">
                <a:latin typeface="Candara"/>
                <a:cs typeface="Candara"/>
              </a:rPr>
              <a:t>Gyr</a:t>
            </a:r>
            <a:r>
              <a:rPr lang="en-US" dirty="0" smtClean="0">
                <a:latin typeface="Candara"/>
                <a:cs typeface="Candara"/>
              </a:rPr>
              <a:t> and solar </a:t>
            </a:r>
            <a:r>
              <a:rPr lang="en-US" dirty="0" err="1" smtClean="0">
                <a:latin typeface="Candara"/>
                <a:cs typeface="Candara"/>
              </a:rPr>
              <a:t>metallicity</a:t>
            </a:r>
            <a:r>
              <a:rPr lang="en-US" dirty="0" smtClean="0">
                <a:latin typeface="Candara"/>
                <a:cs typeface="Candara"/>
              </a:rPr>
              <a:t> with a S/N=50</a:t>
            </a:r>
            <a:endParaRPr lang="en-US" dirty="0">
              <a:latin typeface="Candara"/>
              <a:cs typeface="Candara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467989" y="4863062"/>
            <a:ext cx="675889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31859C"/>
                </a:solidFill>
                <a:latin typeface="Candara"/>
                <a:cs typeface="Candara"/>
              </a:rPr>
              <a:t>The age-</a:t>
            </a:r>
            <a:r>
              <a:rPr lang="en-US" sz="2000" dirty="0" err="1" smtClean="0">
                <a:solidFill>
                  <a:srgbClr val="31859C"/>
                </a:solidFill>
                <a:latin typeface="Candara"/>
                <a:cs typeface="Candara"/>
              </a:rPr>
              <a:t>metallicity</a:t>
            </a:r>
            <a:r>
              <a:rPr lang="en-US" sz="2000" dirty="0" smtClean="0">
                <a:solidFill>
                  <a:srgbClr val="31859C"/>
                </a:solidFill>
                <a:latin typeface="Candara"/>
                <a:cs typeface="Candara"/>
              </a:rPr>
              <a:t> degeneracy is highly reduced using </a:t>
            </a:r>
            <a:r>
              <a:rPr lang="en-US" sz="2000" dirty="0" err="1" smtClean="0">
                <a:solidFill>
                  <a:srgbClr val="31859C"/>
                </a:solidFill>
                <a:latin typeface="Candara"/>
                <a:cs typeface="Candara"/>
              </a:rPr>
              <a:t>steckmap</a:t>
            </a:r>
            <a:r>
              <a:rPr lang="en-US" sz="2000" dirty="0" smtClean="0">
                <a:solidFill>
                  <a:srgbClr val="31859C"/>
                </a:solidFill>
                <a:latin typeface="Candara"/>
                <a:cs typeface="Candara"/>
              </a:rPr>
              <a:t> over  the classical </a:t>
            </a:r>
          </a:p>
          <a:p>
            <a:pPr algn="ctr"/>
            <a:r>
              <a:rPr lang="en-US" sz="2000" dirty="0" smtClean="0">
                <a:solidFill>
                  <a:srgbClr val="31859C"/>
                </a:solidFill>
                <a:latin typeface="Candara"/>
                <a:cs typeface="Candara"/>
              </a:rPr>
              <a:t>Index-index or multi-index techniques</a:t>
            </a:r>
          </a:p>
          <a:p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" y="32098"/>
            <a:ext cx="9144000" cy="557381"/>
          </a:xfrm>
          <a:prstGeom prst="rect">
            <a:avLst/>
          </a:prstGeom>
          <a:gradFill flip="none" rotWithShape="1">
            <a:gsLst>
              <a:gs pos="98000">
                <a:schemeClr val="accent5">
                  <a:lumMod val="20000"/>
                  <a:lumOff val="80000"/>
                </a:schemeClr>
              </a:gs>
              <a:gs pos="0">
                <a:schemeClr val="bg1"/>
              </a:gs>
            </a:gsLst>
            <a:lin ang="0" scaled="1"/>
            <a:tileRect/>
          </a:gradFill>
        </p:spPr>
        <p:txBody>
          <a:bodyPr wrap="square" lIns="64310" tIns="32155" rIns="64310" bIns="32155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0D1140"/>
                </a:solidFill>
                <a:latin typeface="Candara"/>
                <a:cs typeface="Candara"/>
              </a:rPr>
              <a:t>                Age-</a:t>
            </a:r>
            <a:r>
              <a:rPr lang="en-US" sz="3200" dirty="0" err="1" smtClean="0">
                <a:solidFill>
                  <a:srgbClr val="0D1140"/>
                </a:solidFill>
                <a:latin typeface="Candara"/>
                <a:cs typeface="Candara"/>
              </a:rPr>
              <a:t>metallicity</a:t>
            </a:r>
            <a:r>
              <a:rPr lang="en-US" sz="3200" dirty="0" smtClean="0">
                <a:solidFill>
                  <a:srgbClr val="0D1140"/>
                </a:solidFill>
                <a:latin typeface="Candara"/>
                <a:cs typeface="Candara"/>
              </a:rPr>
              <a:t> degeneracy</a:t>
            </a:r>
            <a:endParaRPr lang="en-US" sz="3200" dirty="0">
              <a:solidFill>
                <a:srgbClr val="0D1140"/>
              </a:solidFill>
              <a:latin typeface="Candara"/>
              <a:cs typeface="Candara"/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5580112" y="4272246"/>
            <a:ext cx="17140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PSB et al. (2011)</a:t>
            </a:r>
            <a:endParaRPr lang="es-ES" dirty="0"/>
          </a:p>
        </p:txBody>
      </p:sp>
      <p:sp>
        <p:nvSpPr>
          <p:cNvPr id="8" name="TextBox 7"/>
          <p:cNvSpPr txBox="1"/>
          <p:nvPr/>
        </p:nvSpPr>
        <p:spPr>
          <a:xfrm>
            <a:off x="0" y="6477000"/>
            <a:ext cx="9144000" cy="276999"/>
          </a:xfrm>
          <a:prstGeom prst="rect">
            <a:avLst/>
          </a:prstGeom>
          <a:solidFill>
            <a:schemeClr val="bg1">
              <a:lumMod val="85000"/>
              <a:alpha val="67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Candara"/>
                <a:cs typeface="Candara"/>
              </a:rPr>
              <a:t>Stellar populations in disk galaxies                                                   P. Sanchez-Blazquez                                                                                  3D2014  </a:t>
            </a:r>
            <a:endParaRPr lang="en-US" sz="1200" dirty="0">
              <a:latin typeface="Candara"/>
              <a:cs typeface="Candara"/>
            </a:endParaRPr>
          </a:p>
        </p:txBody>
      </p:sp>
      <p:pic>
        <p:nvPicPr>
          <p:cNvPr id="9" name="Content Placeholder 3" descr="califa_logo2.tiff"/>
          <p:cNvPicPr>
            <a:picLocks noChangeAspect="1"/>
          </p:cNvPicPr>
          <p:nvPr/>
        </p:nvPicPr>
        <p:blipFill>
          <a:blip r:embed="rId3"/>
          <a:srcRect l="-23647" r="-23647"/>
          <a:stretch>
            <a:fillRect/>
          </a:stretch>
        </p:blipFill>
        <p:spPr>
          <a:xfrm>
            <a:off x="-76200" y="34637"/>
            <a:ext cx="2009061" cy="11049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gc2253_voronoi.tif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3400" y="800100"/>
            <a:ext cx="2362200" cy="20463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" y="47268"/>
            <a:ext cx="9144000" cy="495825"/>
          </a:xfrm>
          <a:prstGeom prst="rect">
            <a:avLst/>
          </a:prstGeom>
          <a:gradFill flip="none" rotWithShape="1">
            <a:gsLst>
              <a:gs pos="100000">
                <a:schemeClr val="accent5">
                  <a:lumMod val="20000"/>
                  <a:lumOff val="80000"/>
                </a:schemeClr>
              </a:gs>
              <a:gs pos="0">
                <a:schemeClr val="bg1"/>
              </a:gs>
            </a:gsLst>
            <a:lin ang="0" scaled="1"/>
            <a:tileRect/>
          </a:gradFill>
        </p:spPr>
        <p:txBody>
          <a:bodyPr wrap="square" lIns="64310" tIns="32155" rIns="64310" bIns="32155" rtlCol="0">
            <a:spAutoFit/>
          </a:bodyPr>
          <a:lstStyle/>
          <a:p>
            <a:r>
              <a:rPr lang="en-US" sz="2800" dirty="0" smtClean="0">
                <a:latin typeface="Candara"/>
                <a:cs typeface="Candara"/>
              </a:rPr>
              <a:t>                                                                                     </a:t>
            </a:r>
            <a:endParaRPr lang="en-US" sz="2800" dirty="0">
              <a:latin typeface="Candara"/>
              <a:cs typeface="Candara"/>
            </a:endParaRPr>
          </a:p>
        </p:txBody>
      </p:sp>
      <p:pic>
        <p:nvPicPr>
          <p:cNvPr id="6" name="Picture 5" descr="ngc2253_image.tif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5600" y="800100"/>
            <a:ext cx="2074545" cy="2057400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2895600" y="304800"/>
            <a:ext cx="24563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S/N~40 per </a:t>
            </a:r>
            <a:r>
              <a:rPr lang="es-ES" dirty="0" err="1" smtClean="0"/>
              <a:t>Å</a:t>
            </a:r>
            <a:r>
              <a:rPr lang="es-ES" dirty="0" smtClean="0"/>
              <a:t> (@ 5800Å)</a:t>
            </a:r>
            <a:endParaRPr lang="es-ES" dirty="0"/>
          </a:p>
        </p:txBody>
      </p:sp>
      <p:pic>
        <p:nvPicPr>
          <p:cNvPr id="9" name="Picture 8" descr="ngc2253_output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5"/>
              <a:stretch>
                <a:fillRect/>
              </a:stretch>
            </p:blipFill>
          </mc:Choice>
          <mc:Fallback>
            <p:blipFill>
              <a:blip r:embed="rId6"/>
              <a:stretch>
                <a:fillRect/>
              </a:stretch>
            </p:blipFill>
          </mc:Fallback>
        </mc:AlternateContent>
        <p:spPr>
          <a:xfrm>
            <a:off x="369334" y="762000"/>
            <a:ext cx="5961529" cy="4606636"/>
          </a:xfrm>
          <a:prstGeom prst="rect">
            <a:avLst/>
          </a:prstGeom>
        </p:spPr>
      </p:pic>
      <p:cxnSp>
        <p:nvCxnSpPr>
          <p:cNvPr id="11" name="Straight Arrow Connector 10"/>
          <p:cNvCxnSpPr/>
          <p:nvPr/>
        </p:nvCxnSpPr>
        <p:spPr>
          <a:xfrm rot="10800000" flipV="1">
            <a:off x="3810000" y="1752600"/>
            <a:ext cx="1219200" cy="3810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rot="5400000">
            <a:off x="3162300" y="2400300"/>
            <a:ext cx="2514600" cy="12192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3810000" y="4495800"/>
            <a:ext cx="91440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3581400" y="4648200"/>
            <a:ext cx="13773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Mean values</a:t>
            </a:r>
            <a:endParaRPr lang="en-US" dirty="0"/>
          </a:p>
        </p:txBody>
      </p:sp>
      <p:pic>
        <p:nvPicPr>
          <p:cNvPr id="17" name="Picture 16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7"/>
              <a:stretch>
                <a:fillRect/>
              </a:stretch>
            </p:blipFill>
          </mc:Choice>
          <mc:Fallback>
            <p:blipFill>
              <a:blip r:embed="rId8"/>
              <a:stretch>
                <a:fillRect/>
              </a:stretch>
            </p:blipFill>
          </mc:Fallback>
        </mc:AlternateContent>
        <p:spPr>
          <a:xfrm>
            <a:off x="5380008" y="3479800"/>
            <a:ext cx="3400137" cy="508000"/>
          </a:xfrm>
          <a:prstGeom prst="rect">
            <a:avLst/>
          </a:prstGeom>
        </p:spPr>
      </p:pic>
      <p:pic>
        <p:nvPicPr>
          <p:cNvPr id="18" name="Picture 17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9"/>
              <a:stretch>
                <a:fillRect/>
              </a:stretch>
            </p:blipFill>
          </mc:Choice>
          <mc:Fallback>
            <p:blipFill>
              <a:blip r:embed="rId10"/>
              <a:stretch>
                <a:fillRect/>
              </a:stretch>
            </p:blipFill>
          </mc:Fallback>
        </mc:AlternateContent>
        <p:spPr>
          <a:xfrm>
            <a:off x="5380008" y="4267200"/>
            <a:ext cx="3632200" cy="562735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0" y="6477000"/>
            <a:ext cx="9144000" cy="276999"/>
          </a:xfrm>
          <a:prstGeom prst="rect">
            <a:avLst/>
          </a:prstGeom>
          <a:solidFill>
            <a:schemeClr val="bg1">
              <a:lumMod val="85000"/>
              <a:alpha val="67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Candara"/>
                <a:cs typeface="Candara"/>
              </a:rPr>
              <a:t>Stellar populations in disk galaxies                                                   P. Sanchez-Blazquez                                                                                  3D2014  </a:t>
            </a:r>
            <a:endParaRPr lang="en-US" sz="1200" dirty="0">
              <a:latin typeface="Candara"/>
              <a:cs typeface="Candara"/>
            </a:endParaRPr>
          </a:p>
        </p:txBody>
      </p:sp>
      <p:pic>
        <p:nvPicPr>
          <p:cNvPr id="20" name="Content Placeholder 3" descr="califa_logo2.tiff"/>
          <p:cNvPicPr>
            <a:picLocks noChangeAspect="1"/>
          </p:cNvPicPr>
          <p:nvPr/>
        </p:nvPicPr>
        <p:blipFill>
          <a:blip r:embed="rId11"/>
          <a:srcRect l="15994" r="158"/>
          <a:stretch>
            <a:fillRect/>
          </a:stretch>
        </p:blipFill>
        <p:spPr>
          <a:xfrm>
            <a:off x="76200" y="34637"/>
            <a:ext cx="1143618" cy="11049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ngc7549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6705600" y="838200"/>
            <a:ext cx="2232490" cy="2244824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1316203" y="3200400"/>
            <a:ext cx="11221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MW [Z/H]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2590800" y="838200"/>
            <a:ext cx="5939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0.15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2514600" y="2362200"/>
            <a:ext cx="6645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-1.05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0" y="6477000"/>
            <a:ext cx="9144000" cy="276999"/>
          </a:xfrm>
          <a:prstGeom prst="rect">
            <a:avLst/>
          </a:prstGeom>
          <a:solidFill>
            <a:schemeClr val="bg1">
              <a:lumMod val="85000"/>
              <a:alpha val="67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Candara"/>
                <a:cs typeface="Candara"/>
              </a:rPr>
              <a:t>Stellar populations in disk galaxies                                                   P. Sanchez-Blazquez                                                                                  3D2014  </a:t>
            </a:r>
            <a:endParaRPr lang="en-US" sz="1200" dirty="0">
              <a:latin typeface="Candara"/>
              <a:cs typeface="Candara"/>
            </a:endParaRPr>
          </a:p>
        </p:txBody>
      </p:sp>
      <p:pic>
        <p:nvPicPr>
          <p:cNvPr id="27" name="Picture 26" descr="ngc7549_mwz_presentation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66" y="3200400"/>
            <a:ext cx="3657966" cy="3292169"/>
          </a:xfrm>
          <a:prstGeom prst="rect">
            <a:avLst/>
          </a:prstGeom>
        </p:spPr>
      </p:pic>
      <p:pic>
        <p:nvPicPr>
          <p:cNvPr id="28" name="Picture 27" descr="ngc7549_logage_presentation.png"/>
          <p:cNvPicPr>
            <a:picLocks noChangeAspect="1"/>
          </p:cNvPicPr>
          <p:nvPr/>
        </p:nvPicPr>
        <p:blipFill>
          <a:blip r:embed="rId4"/>
          <a:srcRect r="9842" b="10935"/>
          <a:stretch>
            <a:fillRect/>
          </a:stretch>
        </p:blipFill>
        <p:spPr>
          <a:xfrm>
            <a:off x="0" y="441631"/>
            <a:ext cx="3297938" cy="2932247"/>
          </a:xfrm>
          <a:prstGeom prst="rect">
            <a:avLst/>
          </a:prstGeom>
        </p:spPr>
      </p:pic>
      <p:pic>
        <p:nvPicPr>
          <p:cNvPr id="29" name="Picture 28" descr="ngc7549_lwz_presentation.png"/>
          <p:cNvPicPr>
            <a:picLocks noChangeAspect="1"/>
          </p:cNvPicPr>
          <p:nvPr/>
        </p:nvPicPr>
        <p:blipFill>
          <a:blip r:embed="rId5"/>
          <a:srcRect l="12794"/>
          <a:stretch>
            <a:fillRect/>
          </a:stretch>
        </p:blipFill>
        <p:spPr>
          <a:xfrm>
            <a:off x="3312594" y="3184831"/>
            <a:ext cx="3189974" cy="3292169"/>
          </a:xfrm>
          <a:prstGeom prst="rect">
            <a:avLst/>
          </a:prstGeom>
        </p:spPr>
      </p:pic>
      <p:pic>
        <p:nvPicPr>
          <p:cNvPr id="30" name="Picture 29" descr="ngc7549_lwage_presentation.png"/>
          <p:cNvPicPr>
            <a:picLocks noChangeAspect="1"/>
          </p:cNvPicPr>
          <p:nvPr/>
        </p:nvPicPr>
        <p:blipFill>
          <a:blip r:embed="rId6"/>
          <a:srcRect l="11810" b="10935"/>
          <a:stretch>
            <a:fillRect/>
          </a:stretch>
        </p:blipFill>
        <p:spPr>
          <a:xfrm>
            <a:off x="3276600" y="457200"/>
            <a:ext cx="3225968" cy="29322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91542"/>
            <a:ext cx="9144000" cy="418058"/>
          </a:xfrm>
          <a:gradFill flip="none" rotWithShape="1">
            <a:gsLst>
              <a:gs pos="100000">
                <a:schemeClr val="accent5">
                  <a:lumMod val="20000"/>
                  <a:lumOff val="80000"/>
                </a:schemeClr>
              </a:gs>
              <a:gs pos="0">
                <a:schemeClr val="bg1"/>
              </a:gs>
            </a:gsLst>
            <a:lin ang="0" scaled="1"/>
            <a:tileRect/>
          </a:gradFill>
        </p:spPr>
        <p:txBody>
          <a:bodyPr>
            <a:normAutofit fontScale="90000"/>
          </a:bodyPr>
          <a:lstStyle/>
          <a:p>
            <a:r>
              <a:rPr lang="en-US" sz="2800" dirty="0" smtClean="0"/>
              <a:t>NGC7549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837088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6632"/>
            <a:ext cx="9144000" cy="490066"/>
          </a:xfrm>
          <a:gradFill flip="none" rotWithShape="1">
            <a:gsLst>
              <a:gs pos="100000">
                <a:schemeClr val="accent5">
                  <a:lumMod val="20000"/>
                  <a:lumOff val="80000"/>
                </a:schemeClr>
              </a:gs>
              <a:gs pos="0">
                <a:schemeClr val="bg1"/>
              </a:gs>
            </a:gsLst>
            <a:lin ang="0" scaled="1"/>
            <a:tileRect/>
          </a:gradFill>
        </p:spPr>
        <p:txBody>
          <a:bodyPr>
            <a:normAutofit fontScale="90000"/>
          </a:bodyPr>
          <a:lstStyle/>
          <a:p>
            <a:r>
              <a:rPr lang="en-US" sz="3200" dirty="0" smtClean="0"/>
              <a:t>NGC3687</a:t>
            </a:r>
            <a:endParaRPr lang="en-US" sz="3200" dirty="0"/>
          </a:p>
        </p:txBody>
      </p:sp>
      <p:pic>
        <p:nvPicPr>
          <p:cNvPr id="3" name="Imagen 2" descr="ngc3687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6705600" y="761999"/>
            <a:ext cx="2286000" cy="2228231"/>
          </a:xfrm>
          <a:prstGeom prst="rect">
            <a:avLst/>
          </a:prstGeom>
        </p:spPr>
      </p:pic>
      <p:sp>
        <p:nvSpPr>
          <p:cNvPr id="15" name="TextBox 11"/>
          <p:cNvSpPr txBox="1"/>
          <p:nvPr/>
        </p:nvSpPr>
        <p:spPr>
          <a:xfrm>
            <a:off x="4048928" y="1078468"/>
            <a:ext cx="12088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LW log age</a:t>
            </a:r>
            <a:endParaRPr lang="en-US" dirty="0"/>
          </a:p>
        </p:txBody>
      </p:sp>
      <p:sp>
        <p:nvSpPr>
          <p:cNvPr id="17" name="TextBox 13"/>
          <p:cNvSpPr txBox="1"/>
          <p:nvPr/>
        </p:nvSpPr>
        <p:spPr>
          <a:xfrm>
            <a:off x="3796215" y="3276600"/>
            <a:ext cx="13091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MW log age</a:t>
            </a:r>
            <a:endParaRPr lang="en-US" dirty="0"/>
          </a:p>
        </p:txBody>
      </p:sp>
      <p:pic>
        <p:nvPicPr>
          <p:cNvPr id="18" name="Picture 17" descr="ngc3687_lwz_presentation.png"/>
          <p:cNvPicPr>
            <a:picLocks noChangeAspect="1"/>
          </p:cNvPicPr>
          <p:nvPr/>
        </p:nvPicPr>
        <p:blipFill>
          <a:blip r:embed="rId4"/>
          <a:srcRect l="11810"/>
          <a:stretch>
            <a:fillRect/>
          </a:stretch>
        </p:blipFill>
        <p:spPr>
          <a:xfrm>
            <a:off x="3251398" y="3413431"/>
            <a:ext cx="3225968" cy="3292169"/>
          </a:xfrm>
          <a:prstGeom prst="rect">
            <a:avLst/>
          </a:prstGeom>
        </p:spPr>
      </p:pic>
      <p:pic>
        <p:nvPicPr>
          <p:cNvPr id="19" name="Picture 18" descr="ngc3687_lwa_presentation.png"/>
          <p:cNvPicPr>
            <a:picLocks noChangeAspect="1"/>
          </p:cNvPicPr>
          <p:nvPr/>
        </p:nvPicPr>
        <p:blipFill>
          <a:blip r:embed="rId5"/>
          <a:srcRect l="11810" b="9842"/>
          <a:stretch>
            <a:fillRect/>
          </a:stretch>
        </p:blipFill>
        <p:spPr>
          <a:xfrm>
            <a:off x="3251398" y="613168"/>
            <a:ext cx="3225968" cy="2968232"/>
          </a:xfrm>
          <a:prstGeom prst="rect">
            <a:avLst/>
          </a:prstGeom>
        </p:spPr>
      </p:pic>
      <p:pic>
        <p:nvPicPr>
          <p:cNvPr id="20" name="Picture 19" descr="ngc3687_mwage_presentation.png"/>
          <p:cNvPicPr>
            <a:picLocks noChangeAspect="1"/>
          </p:cNvPicPr>
          <p:nvPr/>
        </p:nvPicPr>
        <p:blipFill>
          <a:blip r:embed="rId6"/>
          <a:srcRect r="9842" b="9842"/>
          <a:stretch>
            <a:fillRect/>
          </a:stretch>
        </p:blipFill>
        <p:spPr>
          <a:xfrm>
            <a:off x="-21338" y="606698"/>
            <a:ext cx="3297938" cy="2968246"/>
          </a:xfrm>
          <a:prstGeom prst="rect">
            <a:avLst/>
          </a:prstGeom>
        </p:spPr>
      </p:pic>
      <p:pic>
        <p:nvPicPr>
          <p:cNvPr id="21" name="Picture 20" descr="ngc3687_mwz_presentation.png"/>
          <p:cNvPicPr>
            <a:picLocks noChangeAspect="1"/>
          </p:cNvPicPr>
          <p:nvPr/>
        </p:nvPicPr>
        <p:blipFill>
          <a:blip r:embed="rId7"/>
          <a:srcRect t="4374" r="9842"/>
          <a:stretch>
            <a:fillRect/>
          </a:stretch>
        </p:blipFill>
        <p:spPr>
          <a:xfrm>
            <a:off x="-46540" y="3572966"/>
            <a:ext cx="3297938" cy="314820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8379"/>
            <a:ext cx="9144000" cy="490066"/>
          </a:xfrm>
          <a:gradFill flip="none" rotWithShape="1">
            <a:gsLst>
              <a:gs pos="100000">
                <a:schemeClr val="accent5">
                  <a:lumMod val="20000"/>
                  <a:lumOff val="80000"/>
                </a:schemeClr>
              </a:gs>
              <a:gs pos="0">
                <a:schemeClr val="bg1"/>
              </a:gs>
            </a:gsLst>
            <a:lin ang="0" scaled="1"/>
            <a:tileRect/>
          </a:gradFill>
        </p:spPr>
        <p:txBody>
          <a:bodyPr>
            <a:normAutofit fontScale="90000"/>
          </a:bodyPr>
          <a:lstStyle/>
          <a:p>
            <a:r>
              <a:rPr lang="en-US" sz="3200" dirty="0" smtClean="0"/>
              <a:t>NGC5406</a:t>
            </a:r>
            <a:endParaRPr lang="en-US" sz="3200" dirty="0"/>
          </a:p>
        </p:txBody>
      </p:sp>
      <p:pic>
        <p:nvPicPr>
          <p:cNvPr id="3" name="Imagen 2" descr="ngc5406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6553200" y="827420"/>
            <a:ext cx="2362200" cy="2354909"/>
          </a:xfrm>
          <a:prstGeom prst="rect">
            <a:avLst/>
          </a:prstGeom>
        </p:spPr>
      </p:pic>
      <p:sp>
        <p:nvSpPr>
          <p:cNvPr id="11" name="TextBox 13"/>
          <p:cNvSpPr txBox="1"/>
          <p:nvPr/>
        </p:nvSpPr>
        <p:spPr>
          <a:xfrm>
            <a:off x="3406831" y="2996952"/>
            <a:ext cx="13091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MW log age</a:t>
            </a:r>
            <a:endParaRPr lang="en-US" dirty="0"/>
          </a:p>
        </p:txBody>
      </p:sp>
      <p:pic>
        <p:nvPicPr>
          <p:cNvPr id="14" name="Picture 13" descr="ngc5406_lwage_presentation.png"/>
          <p:cNvPicPr>
            <a:picLocks noChangeAspect="1"/>
          </p:cNvPicPr>
          <p:nvPr/>
        </p:nvPicPr>
        <p:blipFill>
          <a:blip r:embed="rId3"/>
          <a:srcRect l="11810" b="10716"/>
          <a:stretch>
            <a:fillRect/>
          </a:stretch>
        </p:blipFill>
        <p:spPr>
          <a:xfrm>
            <a:off x="3251032" y="533400"/>
            <a:ext cx="3225968" cy="2939463"/>
          </a:xfrm>
          <a:prstGeom prst="rect">
            <a:avLst/>
          </a:prstGeom>
        </p:spPr>
      </p:pic>
      <p:pic>
        <p:nvPicPr>
          <p:cNvPr id="15" name="Picture 14" descr="ngc5406_lwz_presentation.png"/>
          <p:cNvPicPr>
            <a:picLocks noChangeAspect="1"/>
          </p:cNvPicPr>
          <p:nvPr/>
        </p:nvPicPr>
        <p:blipFill>
          <a:blip r:embed="rId4"/>
          <a:srcRect l="11810" t="7655"/>
          <a:stretch>
            <a:fillRect/>
          </a:stretch>
        </p:blipFill>
        <p:spPr>
          <a:xfrm>
            <a:off x="3251398" y="3512982"/>
            <a:ext cx="3225968" cy="3040218"/>
          </a:xfrm>
          <a:prstGeom prst="rect">
            <a:avLst/>
          </a:prstGeom>
        </p:spPr>
      </p:pic>
      <p:pic>
        <p:nvPicPr>
          <p:cNvPr id="16" name="Picture 15" descr="ngc5406_mwz_presentation.png"/>
          <p:cNvPicPr>
            <a:picLocks noChangeAspect="1"/>
          </p:cNvPicPr>
          <p:nvPr/>
        </p:nvPicPr>
        <p:blipFill>
          <a:blip r:embed="rId5"/>
          <a:srcRect t="5468" r="9842"/>
          <a:stretch>
            <a:fillRect/>
          </a:stretch>
        </p:blipFill>
        <p:spPr>
          <a:xfrm>
            <a:off x="-21338" y="3456566"/>
            <a:ext cx="3297938" cy="3112203"/>
          </a:xfrm>
          <a:prstGeom prst="rect">
            <a:avLst/>
          </a:prstGeom>
        </p:spPr>
      </p:pic>
      <p:pic>
        <p:nvPicPr>
          <p:cNvPr id="17" name="Picture 16" descr="ngc5406_mwage_presentation.png"/>
          <p:cNvPicPr>
            <a:picLocks noChangeAspect="1"/>
          </p:cNvPicPr>
          <p:nvPr/>
        </p:nvPicPr>
        <p:blipFill>
          <a:blip r:embed="rId6"/>
          <a:srcRect r="9842" b="10279"/>
          <a:stretch>
            <a:fillRect/>
          </a:stretch>
        </p:blipFill>
        <p:spPr>
          <a:xfrm>
            <a:off x="-366" y="551340"/>
            <a:ext cx="3297938" cy="295386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0" y="6477000"/>
            <a:ext cx="9144000" cy="276999"/>
          </a:xfrm>
          <a:prstGeom prst="rect">
            <a:avLst/>
          </a:prstGeom>
          <a:solidFill>
            <a:schemeClr val="bg1">
              <a:lumMod val="85000"/>
              <a:alpha val="67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Candara"/>
                <a:cs typeface="Candara"/>
              </a:rPr>
              <a:t>Stellar populations in disk galaxies                                                   P. Sanchez-Blazquez                                                                                  3D2014  </a:t>
            </a:r>
            <a:endParaRPr lang="en-US" sz="1200" dirty="0">
              <a:latin typeface="Candara"/>
              <a:cs typeface="Candar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418058"/>
          </a:xfrm>
        </p:spPr>
        <p:txBody>
          <a:bodyPr>
            <a:noAutofit/>
          </a:bodyPr>
          <a:lstStyle/>
          <a:p>
            <a:r>
              <a:rPr lang="en-US" sz="2800" dirty="0" smtClean="0"/>
              <a:t>NGC6004</a:t>
            </a:r>
            <a:endParaRPr lang="en-US" sz="2800" dirty="0"/>
          </a:p>
        </p:txBody>
      </p:sp>
      <p:pic>
        <p:nvPicPr>
          <p:cNvPr id="3" name="Imagen 2" descr="ngc6004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6532984" y="228600"/>
            <a:ext cx="2458616" cy="2470972"/>
          </a:xfrm>
          <a:prstGeom prst="rect">
            <a:avLst/>
          </a:prstGeom>
        </p:spPr>
      </p:pic>
      <p:sp>
        <p:nvSpPr>
          <p:cNvPr id="12" name="TextBox 10"/>
          <p:cNvSpPr txBox="1"/>
          <p:nvPr/>
        </p:nvSpPr>
        <p:spPr>
          <a:xfrm>
            <a:off x="1331640" y="899428"/>
            <a:ext cx="10085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LW [Z/H]</a:t>
            </a:r>
            <a:endParaRPr lang="en-US" dirty="0"/>
          </a:p>
        </p:txBody>
      </p:sp>
      <p:sp>
        <p:nvSpPr>
          <p:cNvPr id="14" name="TextBox 12"/>
          <p:cNvSpPr txBox="1"/>
          <p:nvPr/>
        </p:nvSpPr>
        <p:spPr>
          <a:xfrm>
            <a:off x="1289563" y="2996952"/>
            <a:ext cx="11221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MW [Z/H]</a:t>
            </a:r>
            <a:endParaRPr lang="en-US" dirty="0"/>
          </a:p>
        </p:txBody>
      </p:sp>
      <p:pic>
        <p:nvPicPr>
          <p:cNvPr id="16" name="Picture 15" descr="ngc6004_lwage_presentation.png"/>
          <p:cNvPicPr>
            <a:picLocks noChangeAspect="1"/>
          </p:cNvPicPr>
          <p:nvPr/>
        </p:nvPicPr>
        <p:blipFill>
          <a:blip r:embed="rId3"/>
          <a:srcRect t="4374" b="10935"/>
          <a:stretch>
            <a:fillRect/>
          </a:stretch>
        </p:blipFill>
        <p:spPr>
          <a:xfrm>
            <a:off x="2819034" y="609600"/>
            <a:ext cx="3657966" cy="2788276"/>
          </a:xfrm>
          <a:prstGeom prst="rect">
            <a:avLst/>
          </a:prstGeom>
        </p:spPr>
      </p:pic>
      <p:pic>
        <p:nvPicPr>
          <p:cNvPr id="17" name="Picture 16" descr="ngc6004_mwage_presentation.png"/>
          <p:cNvPicPr>
            <a:picLocks noChangeAspect="1"/>
          </p:cNvPicPr>
          <p:nvPr/>
        </p:nvPicPr>
        <p:blipFill>
          <a:blip r:embed="rId4"/>
          <a:srcRect r="9842" b="10935"/>
          <a:stretch>
            <a:fillRect/>
          </a:stretch>
        </p:blipFill>
        <p:spPr>
          <a:xfrm>
            <a:off x="-21317" y="441631"/>
            <a:ext cx="3297917" cy="2932247"/>
          </a:xfrm>
          <a:prstGeom prst="rect">
            <a:avLst/>
          </a:prstGeom>
        </p:spPr>
      </p:pic>
      <p:pic>
        <p:nvPicPr>
          <p:cNvPr id="18" name="Picture 17" descr="ngc6004_mwz.png"/>
          <p:cNvPicPr>
            <a:picLocks noChangeAspect="1"/>
          </p:cNvPicPr>
          <p:nvPr/>
        </p:nvPicPr>
        <p:blipFill>
          <a:blip r:embed="rId5"/>
          <a:srcRect t="6561" r="9842"/>
          <a:stretch>
            <a:fillRect/>
          </a:stretch>
        </p:blipFill>
        <p:spPr>
          <a:xfrm>
            <a:off x="-21338" y="3400602"/>
            <a:ext cx="3297938" cy="3076398"/>
          </a:xfrm>
          <a:prstGeom prst="rect">
            <a:avLst/>
          </a:prstGeom>
        </p:spPr>
      </p:pic>
      <p:pic>
        <p:nvPicPr>
          <p:cNvPr id="19" name="Picture 18" descr="ngc6004_lwz_presentation.png"/>
          <p:cNvPicPr>
            <a:picLocks noChangeAspect="1"/>
          </p:cNvPicPr>
          <p:nvPr/>
        </p:nvPicPr>
        <p:blipFill>
          <a:blip r:embed="rId5"/>
          <a:srcRect l="11810" t="7655"/>
          <a:stretch>
            <a:fillRect/>
          </a:stretch>
        </p:blipFill>
        <p:spPr>
          <a:xfrm>
            <a:off x="3276600" y="3436782"/>
            <a:ext cx="3225968" cy="3040218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6477000"/>
            <a:ext cx="9144000" cy="276999"/>
          </a:xfrm>
          <a:prstGeom prst="rect">
            <a:avLst/>
          </a:prstGeom>
          <a:solidFill>
            <a:schemeClr val="bg1">
              <a:lumMod val="85000"/>
              <a:alpha val="67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Candara"/>
                <a:cs typeface="Candara"/>
              </a:rPr>
              <a:t>Stellar populations in disk galaxies                                                   P. Sanchez-Blazquez                                                                                  3D2014  </a:t>
            </a:r>
            <a:endParaRPr lang="en-US" sz="1200" dirty="0">
              <a:latin typeface="Candara"/>
              <a:cs typeface="Candar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0"/>
            <a:ext cx="8229600" cy="639762"/>
          </a:xfrm>
        </p:spPr>
        <p:txBody>
          <a:bodyPr>
            <a:normAutofit/>
          </a:bodyPr>
          <a:lstStyle/>
          <a:p>
            <a:r>
              <a:rPr lang="en-US" sz="2800" dirty="0" smtClean="0"/>
              <a:t>NGC2906</a:t>
            </a:r>
            <a:endParaRPr lang="en-US" sz="2800" dirty="0"/>
          </a:p>
        </p:txBody>
      </p:sp>
      <p:pic>
        <p:nvPicPr>
          <p:cNvPr id="3" name="Imagen 2" descr="ngc2906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6663804" y="188640"/>
            <a:ext cx="2311400" cy="2260600"/>
          </a:xfrm>
          <a:prstGeom prst="rect">
            <a:avLst/>
          </a:prstGeom>
        </p:spPr>
      </p:pic>
      <p:sp>
        <p:nvSpPr>
          <p:cNvPr id="11" name="TextBox 13"/>
          <p:cNvSpPr txBox="1"/>
          <p:nvPr/>
        </p:nvSpPr>
        <p:spPr>
          <a:xfrm>
            <a:off x="3622855" y="2852936"/>
            <a:ext cx="13091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MW log age</a:t>
            </a:r>
            <a:endParaRPr lang="en-US" dirty="0"/>
          </a:p>
        </p:txBody>
      </p:sp>
      <p:pic>
        <p:nvPicPr>
          <p:cNvPr id="12" name="Picture 11" descr="ngc2906_lwage_presentation.png"/>
          <p:cNvPicPr>
            <a:picLocks noChangeAspect="1"/>
          </p:cNvPicPr>
          <p:nvPr/>
        </p:nvPicPr>
        <p:blipFill>
          <a:blip r:embed="rId3"/>
          <a:srcRect l="11810" t="4374" b="10935"/>
          <a:stretch>
            <a:fillRect/>
          </a:stretch>
        </p:blipFill>
        <p:spPr>
          <a:xfrm>
            <a:off x="3437836" y="524966"/>
            <a:ext cx="3225968" cy="2788276"/>
          </a:xfrm>
          <a:prstGeom prst="rect">
            <a:avLst/>
          </a:prstGeom>
        </p:spPr>
      </p:pic>
      <p:pic>
        <p:nvPicPr>
          <p:cNvPr id="13" name="Picture 12" descr="ngc2906_lwz_presentation.png"/>
          <p:cNvPicPr>
            <a:picLocks noChangeAspect="1"/>
          </p:cNvPicPr>
          <p:nvPr/>
        </p:nvPicPr>
        <p:blipFill>
          <a:blip r:embed="rId4"/>
          <a:srcRect l="11810" t="6561"/>
          <a:stretch>
            <a:fillRect/>
          </a:stretch>
        </p:blipFill>
        <p:spPr>
          <a:xfrm>
            <a:off x="3429000" y="3324581"/>
            <a:ext cx="3225974" cy="3076219"/>
          </a:xfrm>
          <a:prstGeom prst="rect">
            <a:avLst/>
          </a:prstGeom>
        </p:spPr>
      </p:pic>
      <p:pic>
        <p:nvPicPr>
          <p:cNvPr id="14" name="Picture 13" descr="ngc2906_mwz_presentation.png"/>
          <p:cNvPicPr>
            <a:picLocks noChangeAspect="1"/>
          </p:cNvPicPr>
          <p:nvPr/>
        </p:nvPicPr>
        <p:blipFill>
          <a:blip r:embed="rId5"/>
          <a:srcRect t="6561" r="9842"/>
          <a:stretch>
            <a:fillRect/>
          </a:stretch>
        </p:blipFill>
        <p:spPr>
          <a:xfrm>
            <a:off x="152400" y="3324581"/>
            <a:ext cx="3297938" cy="3076219"/>
          </a:xfrm>
          <a:prstGeom prst="rect">
            <a:avLst/>
          </a:prstGeom>
        </p:spPr>
      </p:pic>
      <p:pic>
        <p:nvPicPr>
          <p:cNvPr id="15" name="Picture 14" descr="ngc2906_mwage_presentation.png"/>
          <p:cNvPicPr>
            <a:picLocks noChangeAspect="1"/>
          </p:cNvPicPr>
          <p:nvPr/>
        </p:nvPicPr>
        <p:blipFill>
          <a:blip r:embed="rId6"/>
          <a:srcRect r="9842" b="10935"/>
          <a:stretch>
            <a:fillRect/>
          </a:stretch>
        </p:blipFill>
        <p:spPr>
          <a:xfrm>
            <a:off x="131062" y="381000"/>
            <a:ext cx="3297938" cy="2932247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0" y="6477000"/>
            <a:ext cx="9144000" cy="276999"/>
          </a:xfrm>
          <a:prstGeom prst="rect">
            <a:avLst/>
          </a:prstGeom>
          <a:solidFill>
            <a:schemeClr val="bg1">
              <a:lumMod val="85000"/>
              <a:alpha val="67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Candara"/>
                <a:cs typeface="Candara"/>
              </a:rPr>
              <a:t>Stellar populations in disk galaxies                                                   P. Sanchez-Blazquez                                                                                  3D2014  </a:t>
            </a:r>
            <a:endParaRPr lang="en-US" sz="1200" dirty="0">
              <a:latin typeface="Candara"/>
              <a:cs typeface="Candar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 fontScale="90000"/>
          </a:bodyPr>
          <a:lstStyle/>
          <a:p>
            <a:r>
              <a:rPr lang="es-ES" sz="3600" dirty="0" err="1" smtClean="0">
                <a:latin typeface="Candara"/>
                <a:cs typeface="Candara"/>
              </a:rPr>
              <a:t>Age</a:t>
            </a:r>
            <a:r>
              <a:rPr lang="es-ES" sz="3600" dirty="0" smtClean="0">
                <a:latin typeface="Candara"/>
                <a:cs typeface="Candara"/>
              </a:rPr>
              <a:t> </a:t>
            </a:r>
            <a:r>
              <a:rPr lang="es-ES" sz="3600" dirty="0" err="1" smtClean="0">
                <a:latin typeface="Candara"/>
                <a:cs typeface="Candara"/>
              </a:rPr>
              <a:t>gradients</a:t>
            </a:r>
            <a:endParaRPr lang="es-ES" sz="3600" dirty="0">
              <a:latin typeface="Candara"/>
              <a:cs typeface="Candara"/>
            </a:endParaRPr>
          </a:p>
        </p:txBody>
      </p:sp>
      <p:pic>
        <p:nvPicPr>
          <p:cNvPr id="5" name="Imagen 4" descr="gradients1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0" y="888019"/>
            <a:ext cx="9144000" cy="1964917"/>
          </a:xfrm>
          <a:prstGeom prst="rect">
            <a:avLst/>
          </a:prstGeom>
        </p:spPr>
      </p:pic>
      <p:pic>
        <p:nvPicPr>
          <p:cNvPr id="6" name="Imagen 5" descr="gradients2.tif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t="6334"/>
          <a:stretch/>
        </p:blipFill>
        <p:spPr>
          <a:xfrm>
            <a:off x="36512" y="2852936"/>
            <a:ext cx="9144000" cy="1799846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228600" y="5013176"/>
            <a:ext cx="8686993" cy="923330"/>
          </a:xfrm>
          <a:prstGeom prst="rect">
            <a:avLst/>
          </a:prstGeom>
          <a:noFill/>
          <a:ln w="28575" cmpd="sng">
            <a:solidFill>
              <a:srgbClr val="800000"/>
            </a:solidFill>
          </a:ln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s-ES" dirty="0" smtClean="0">
                <a:latin typeface="Candara"/>
                <a:cs typeface="Candara"/>
              </a:rPr>
              <a:t>Results:</a:t>
            </a:r>
          </a:p>
          <a:p>
            <a:pPr marL="285750" indent="-285750">
              <a:buFont typeface="Arial"/>
              <a:buChar char="•"/>
            </a:pPr>
            <a:r>
              <a:rPr lang="es-ES" dirty="0" smtClean="0">
                <a:latin typeface="Candara"/>
                <a:cs typeface="Candara"/>
              </a:rPr>
              <a:t>Mass</a:t>
            </a:r>
            <a:r>
              <a:rPr lang="es-ES" dirty="0" smtClean="0">
                <a:latin typeface="Candara"/>
                <a:cs typeface="Candara"/>
              </a:rPr>
              <a:t>-weighted age gradient reflect</a:t>
            </a:r>
            <a:r>
              <a:rPr lang="es-ES" dirty="0" smtClean="0">
                <a:latin typeface="Candara"/>
                <a:cs typeface="Candara"/>
              </a:rPr>
              <a:t> </a:t>
            </a:r>
            <a:r>
              <a:rPr lang="es-ES" b="1" dirty="0" smtClean="0">
                <a:latin typeface="Candara"/>
                <a:cs typeface="Candara"/>
              </a:rPr>
              <a:t>old</a:t>
            </a:r>
            <a:r>
              <a:rPr lang="es-ES" b="1" dirty="0" smtClean="0">
                <a:latin typeface="Candara"/>
                <a:cs typeface="Candara"/>
              </a:rPr>
              <a:t> </a:t>
            </a:r>
            <a:r>
              <a:rPr lang="es-ES" b="1" dirty="0" smtClean="0">
                <a:latin typeface="Candara"/>
                <a:cs typeface="Candara"/>
              </a:rPr>
              <a:t>stellar populations </a:t>
            </a:r>
            <a:r>
              <a:rPr lang="es-ES" dirty="0" smtClean="0">
                <a:latin typeface="Candara"/>
                <a:cs typeface="Candara"/>
              </a:rPr>
              <a:t>at all sampled radii</a:t>
            </a:r>
          </a:p>
          <a:p>
            <a:pPr marL="285750" indent="-285750">
              <a:buFont typeface="Arial"/>
              <a:buChar char="•"/>
            </a:pPr>
            <a:r>
              <a:rPr lang="es-ES" dirty="0" err="1" smtClean="0">
                <a:latin typeface="Candara"/>
                <a:cs typeface="Candara"/>
              </a:rPr>
              <a:t>Lum-weighted</a:t>
            </a:r>
            <a:r>
              <a:rPr lang="es-ES" dirty="0" smtClean="0">
                <a:latin typeface="Candara"/>
                <a:cs typeface="Candara"/>
              </a:rPr>
              <a:t> </a:t>
            </a:r>
            <a:r>
              <a:rPr lang="es-ES" dirty="0" err="1" smtClean="0">
                <a:latin typeface="Candara"/>
                <a:cs typeface="Candara"/>
              </a:rPr>
              <a:t>age</a:t>
            </a:r>
            <a:r>
              <a:rPr lang="es-ES" dirty="0" smtClean="0">
                <a:latin typeface="Candara"/>
                <a:cs typeface="Candara"/>
              </a:rPr>
              <a:t> </a:t>
            </a:r>
            <a:r>
              <a:rPr lang="es-ES" dirty="0" err="1" smtClean="0">
                <a:latin typeface="Candara"/>
                <a:cs typeface="Candara"/>
              </a:rPr>
              <a:t>gradient</a:t>
            </a:r>
            <a:r>
              <a:rPr lang="es-ES" dirty="0" smtClean="0">
                <a:latin typeface="Candara"/>
                <a:cs typeface="Candara"/>
              </a:rPr>
              <a:t> </a:t>
            </a:r>
            <a:r>
              <a:rPr lang="es-ES" dirty="0" err="1" smtClean="0">
                <a:latin typeface="Candara"/>
                <a:cs typeface="Candara"/>
              </a:rPr>
              <a:t>is</a:t>
            </a:r>
            <a:r>
              <a:rPr lang="es-ES" dirty="0" smtClean="0">
                <a:latin typeface="Candara"/>
                <a:cs typeface="Candara"/>
              </a:rPr>
              <a:t> </a:t>
            </a:r>
            <a:r>
              <a:rPr lang="es-ES" dirty="0" err="1" smtClean="0">
                <a:latin typeface="Candara"/>
                <a:cs typeface="Candara"/>
              </a:rPr>
              <a:t>always</a:t>
            </a:r>
            <a:r>
              <a:rPr lang="es-ES" dirty="0" smtClean="0">
                <a:latin typeface="Candara"/>
                <a:cs typeface="Candara"/>
              </a:rPr>
              <a:t> </a:t>
            </a:r>
            <a:r>
              <a:rPr lang="es-ES" dirty="0" err="1" smtClean="0">
                <a:latin typeface="Candara"/>
                <a:cs typeface="Candara"/>
              </a:rPr>
              <a:t>negative</a:t>
            </a:r>
            <a:r>
              <a:rPr lang="es-ES" dirty="0" smtClean="0">
                <a:latin typeface="Candara"/>
                <a:cs typeface="Candara"/>
              </a:rPr>
              <a:t> in </a:t>
            </a:r>
            <a:r>
              <a:rPr lang="es-ES" dirty="0" err="1" smtClean="0">
                <a:latin typeface="Candara"/>
                <a:cs typeface="Candara"/>
              </a:rPr>
              <a:t>the</a:t>
            </a:r>
            <a:r>
              <a:rPr lang="es-ES" dirty="0" smtClean="0">
                <a:latin typeface="Candara"/>
                <a:cs typeface="Candara"/>
              </a:rPr>
              <a:t> disk </a:t>
            </a:r>
            <a:r>
              <a:rPr lang="es-ES" dirty="0" err="1" smtClean="0">
                <a:latin typeface="Candara"/>
                <a:cs typeface="Candara"/>
              </a:rPr>
              <a:t>region</a:t>
            </a:r>
            <a:r>
              <a:rPr lang="es-ES" dirty="0" smtClean="0">
                <a:latin typeface="Candara"/>
                <a:cs typeface="Candara"/>
              </a:rPr>
              <a:t> (</a:t>
            </a:r>
            <a:r>
              <a:rPr lang="es-ES" dirty="0" err="1" smtClean="0">
                <a:latin typeface="Candara"/>
                <a:cs typeface="Candara"/>
              </a:rPr>
              <a:t>although</a:t>
            </a:r>
            <a:r>
              <a:rPr lang="es-ES" dirty="0" smtClean="0">
                <a:latin typeface="Candara"/>
                <a:cs typeface="Candara"/>
              </a:rPr>
              <a:t> </a:t>
            </a:r>
            <a:r>
              <a:rPr lang="es-ES" dirty="0" err="1" smtClean="0">
                <a:latin typeface="Candara"/>
                <a:cs typeface="Candara"/>
              </a:rPr>
              <a:t>very</a:t>
            </a:r>
            <a:r>
              <a:rPr lang="es-ES" dirty="0" smtClean="0">
                <a:latin typeface="Candara"/>
                <a:cs typeface="Candara"/>
              </a:rPr>
              <a:t> </a:t>
            </a:r>
            <a:r>
              <a:rPr lang="es-ES" dirty="0" err="1" smtClean="0">
                <a:latin typeface="Candara"/>
                <a:cs typeface="Candara"/>
              </a:rPr>
              <a:t>mild</a:t>
            </a:r>
            <a:r>
              <a:rPr lang="es-ES" dirty="0" smtClean="0">
                <a:latin typeface="Candara"/>
                <a:cs typeface="Candara"/>
              </a:rPr>
              <a:t>)</a:t>
            </a:r>
          </a:p>
        </p:txBody>
      </p:sp>
      <p:sp>
        <p:nvSpPr>
          <p:cNvPr id="2" name="CuadroTexto 1"/>
          <p:cNvSpPr txBox="1"/>
          <p:nvPr/>
        </p:nvSpPr>
        <p:spPr>
          <a:xfrm>
            <a:off x="323528" y="188640"/>
            <a:ext cx="27879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err="1" smtClean="0">
                <a:solidFill>
                  <a:srgbClr val="E37B80"/>
                </a:solidFill>
              </a:rPr>
              <a:t>Luminosity</a:t>
            </a:r>
            <a:r>
              <a:rPr lang="es-ES" dirty="0" smtClean="0">
                <a:solidFill>
                  <a:srgbClr val="E37B80"/>
                </a:solidFill>
              </a:rPr>
              <a:t> </a:t>
            </a:r>
            <a:r>
              <a:rPr lang="es-ES" dirty="0" err="1" smtClean="0">
                <a:solidFill>
                  <a:srgbClr val="E37B80"/>
                </a:solidFill>
              </a:rPr>
              <a:t>weighted</a:t>
            </a:r>
            <a:r>
              <a:rPr lang="es-ES" dirty="0" smtClean="0">
                <a:solidFill>
                  <a:srgbClr val="E37B80"/>
                </a:solidFill>
              </a:rPr>
              <a:t> </a:t>
            </a:r>
            <a:r>
              <a:rPr lang="es-ES" dirty="0" err="1" smtClean="0">
                <a:solidFill>
                  <a:srgbClr val="E37B80"/>
                </a:solidFill>
              </a:rPr>
              <a:t>values</a:t>
            </a:r>
            <a:endParaRPr lang="es-ES" dirty="0" smtClean="0">
              <a:solidFill>
                <a:srgbClr val="E37B80"/>
              </a:solidFill>
            </a:endParaRPr>
          </a:p>
          <a:p>
            <a:r>
              <a:rPr lang="es-ES" dirty="0" err="1" smtClean="0">
                <a:solidFill>
                  <a:srgbClr val="6E270E"/>
                </a:solidFill>
              </a:rPr>
              <a:t>Mass</a:t>
            </a:r>
            <a:r>
              <a:rPr lang="es-ES" dirty="0" smtClean="0">
                <a:solidFill>
                  <a:srgbClr val="6E270E"/>
                </a:solidFill>
              </a:rPr>
              <a:t> </a:t>
            </a:r>
            <a:r>
              <a:rPr lang="es-ES" dirty="0" err="1" smtClean="0">
                <a:solidFill>
                  <a:srgbClr val="6E270E"/>
                </a:solidFill>
              </a:rPr>
              <a:t>weighted</a:t>
            </a:r>
            <a:r>
              <a:rPr lang="es-ES" dirty="0" smtClean="0">
                <a:solidFill>
                  <a:srgbClr val="6E270E"/>
                </a:solidFill>
              </a:rPr>
              <a:t> </a:t>
            </a:r>
            <a:r>
              <a:rPr lang="es-ES" dirty="0" err="1" smtClean="0">
                <a:solidFill>
                  <a:srgbClr val="6E270E"/>
                </a:solidFill>
              </a:rPr>
              <a:t>values</a:t>
            </a:r>
            <a:endParaRPr lang="es-ES" dirty="0">
              <a:solidFill>
                <a:srgbClr val="6E270E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477000" y="274638"/>
            <a:ext cx="17010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reff = 1.67835rd</a:t>
            </a:r>
          </a:p>
          <a:p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0" y="6477000"/>
            <a:ext cx="9144000" cy="276999"/>
          </a:xfrm>
          <a:prstGeom prst="rect">
            <a:avLst/>
          </a:prstGeom>
          <a:solidFill>
            <a:schemeClr val="bg1">
              <a:lumMod val="85000"/>
              <a:alpha val="67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Candara"/>
                <a:cs typeface="Candara"/>
              </a:rPr>
              <a:t>Stellar populations in disk galaxies                                                   P. Sanchez-Blazquez                                                                                  3D2014  </a:t>
            </a:r>
            <a:endParaRPr lang="en-US" sz="1200" dirty="0">
              <a:latin typeface="Candara"/>
              <a:cs typeface="Candara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556516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2988" y="229841"/>
            <a:ext cx="9111012" cy="750887"/>
          </a:xfrm>
          <a:prstGeom prst="rect">
            <a:avLst/>
          </a:prstGeom>
          <a:gradFill flip="none" rotWithShape="1">
            <a:gsLst>
              <a:gs pos="100000">
                <a:schemeClr val="accent5">
                  <a:lumMod val="40000"/>
                  <a:lumOff val="60000"/>
                  <a:alpha val="54000"/>
                </a:schemeClr>
              </a:gs>
              <a:gs pos="3000">
                <a:srgbClr val="FFFFFF">
                  <a:alpha val="54000"/>
                </a:srgbClr>
              </a:gs>
            </a:gsLst>
            <a:lin ang="0" scaled="1"/>
            <a:tileRect/>
          </a:gradFill>
        </p:spPr>
        <p:txBody>
          <a:bodyPr vert="horz" lIns="91440" tIns="45720" rIns="91440" bIns="45720" rtlCol="0" anchor="ctr">
            <a:normAutofit fontScale="60000" lnSpcReduction="20000"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ndara"/>
                <a:ea typeface="+mj-ea"/>
                <a:cs typeface="+mj-cs"/>
              </a:rPr>
              <a:t>Resolved stellar 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ndara"/>
                <a:ea typeface="+mj-ea"/>
                <a:cs typeface="+mj-cs"/>
              </a:rPr>
              <a:t>population</a:t>
            </a:r>
            <a:r>
              <a:rPr kumimoji="0" lang="en-US" sz="4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ndara"/>
                <a:ea typeface="+mj-ea"/>
                <a:cs typeface="+mj-cs"/>
              </a:rPr>
              <a:t> studies in disk galaxies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aseline="0" dirty="0" smtClean="0">
                <a:solidFill>
                  <a:srgbClr val="376092"/>
                </a:solidFill>
                <a:latin typeface="Candara"/>
                <a:ea typeface="+mj-ea"/>
                <a:cs typeface="+mj-cs"/>
              </a:rPr>
              <a:t>Previous works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376092"/>
              </a:solidFill>
              <a:effectLst/>
              <a:uLnTx/>
              <a:uFillTx/>
              <a:latin typeface="Candara"/>
              <a:ea typeface="+mj-ea"/>
              <a:cs typeface="+mj-cs"/>
            </a:endParaRPr>
          </a:p>
        </p:txBody>
      </p:sp>
      <p:sp>
        <p:nvSpPr>
          <p:cNvPr id="5" name="TextBox 4"/>
          <p:cNvSpPr txBox="1"/>
          <p:nvPr/>
        </p:nvSpPr>
        <p:spPr>
          <a:xfrm rot="10800000" flipV="1">
            <a:off x="762000" y="1867792"/>
            <a:ext cx="7696200" cy="3847207"/>
          </a:xfrm>
          <a:prstGeom prst="rect">
            <a:avLst/>
          </a:prstGeom>
          <a:noFill/>
          <a:ln>
            <a:solidFill>
              <a:schemeClr val="accent5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000" dirty="0" smtClean="0">
                <a:latin typeface="Candara"/>
                <a:cs typeface="Candara"/>
              </a:rPr>
              <a:t>Very  few  spectroscopic  studies  of  stellar  populations  in  the  disk   (long slit –only inner disk -MacArthur  et  al. 2009,  PSB  et  al.  2011)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>
                <a:latin typeface="Candara"/>
                <a:cs typeface="Candara"/>
              </a:rPr>
              <a:t> </a:t>
            </a:r>
            <a:r>
              <a:rPr lang="en-US" sz="2000" dirty="0" err="1">
                <a:latin typeface="Candara"/>
                <a:cs typeface="Candara"/>
              </a:rPr>
              <a:t>Yoachim</a:t>
            </a:r>
            <a:r>
              <a:rPr lang="en-US" sz="2000" dirty="0">
                <a:latin typeface="Candara"/>
                <a:cs typeface="Candara"/>
              </a:rPr>
              <a:t>  et  al.   2010;  </a:t>
            </a:r>
            <a:r>
              <a:rPr lang="en-US" sz="2000" dirty="0" smtClean="0">
                <a:latin typeface="Candara"/>
                <a:cs typeface="Candara"/>
              </a:rPr>
              <a:t>2012 (Mitchell Spectrograph –VIRUS-P)</a:t>
            </a:r>
          </a:p>
          <a:p>
            <a:pPr marL="342900" indent="-342900">
              <a:buFont typeface="Arial"/>
              <a:buChar char="•"/>
            </a:pPr>
            <a:endParaRPr lang="en-US" sz="2000" dirty="0" smtClean="0">
              <a:latin typeface="Candara"/>
              <a:cs typeface="Candara"/>
            </a:endParaRPr>
          </a:p>
          <a:p>
            <a:pPr marL="342900" indent="-342900">
              <a:buFont typeface="Arial"/>
              <a:buChar char="•"/>
            </a:pPr>
            <a:r>
              <a:rPr lang="en-US" sz="2000" dirty="0" smtClean="0">
                <a:latin typeface="Candara"/>
                <a:cs typeface="Candara"/>
              </a:rPr>
              <a:t>Changing  quickly with </a:t>
            </a:r>
            <a:r>
              <a:rPr lang="en-US" sz="2000" dirty="0" smtClean="0">
                <a:latin typeface="Candara"/>
                <a:cs typeface="Candara"/>
              </a:rPr>
              <a:t>CALIFA: Perez et al. (2013); González Delgado et al. (2014); Cid </a:t>
            </a:r>
            <a:r>
              <a:rPr lang="en-US" sz="2000" dirty="0" err="1" smtClean="0">
                <a:latin typeface="Candara"/>
                <a:cs typeface="Candara"/>
              </a:rPr>
              <a:t>Fernandes</a:t>
            </a:r>
            <a:r>
              <a:rPr lang="en-US" sz="2000" dirty="0" smtClean="0">
                <a:latin typeface="Candara"/>
                <a:cs typeface="Candara"/>
              </a:rPr>
              <a:t> et al. 2014 (see highlight talk by E. Pérez &amp; Sebastian Sánchez)</a:t>
            </a:r>
            <a:endParaRPr lang="en-US" sz="2000" dirty="0">
              <a:latin typeface="Candara"/>
              <a:cs typeface="Candara"/>
            </a:endParaRPr>
          </a:p>
          <a:p>
            <a:pPr marL="342900" indent="-342900">
              <a:buFont typeface="Arial"/>
              <a:buChar char="•"/>
            </a:pPr>
            <a:endParaRPr lang="en-US" sz="2000" dirty="0" smtClean="0">
              <a:latin typeface="Candara"/>
              <a:cs typeface="Candara"/>
            </a:endParaRPr>
          </a:p>
          <a:p>
            <a:pPr marL="342900" indent="-342900">
              <a:buFont typeface="Arial"/>
              <a:buChar char="•"/>
            </a:pPr>
            <a:r>
              <a:rPr lang="en-US" sz="2000" dirty="0" smtClean="0">
                <a:latin typeface="Candara"/>
                <a:cs typeface="Candara"/>
              </a:rPr>
              <a:t>There are not previous studies relating the stellar properties in the disk region with other properties of the galaxies</a:t>
            </a:r>
            <a:endParaRPr lang="en-US" sz="2000" dirty="0">
              <a:latin typeface="Candara"/>
              <a:cs typeface="Candara"/>
            </a:endParaRPr>
          </a:p>
          <a:p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0" y="6477000"/>
            <a:ext cx="9144000" cy="276999"/>
          </a:xfrm>
          <a:prstGeom prst="rect">
            <a:avLst/>
          </a:prstGeom>
          <a:solidFill>
            <a:schemeClr val="bg1">
              <a:lumMod val="85000"/>
              <a:alpha val="67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Candara"/>
                <a:cs typeface="Candara"/>
              </a:rPr>
              <a:t>Stellar populations in disk galaxies                                                   P. Sanchez-Blazquez                                                                                  3D2014  </a:t>
            </a:r>
            <a:endParaRPr lang="en-US" sz="1200" dirty="0">
              <a:latin typeface="Candara"/>
              <a:cs typeface="Candara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62000" y="1066800"/>
            <a:ext cx="7696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Stellar population analysis are ideal to test models of disk formation (gives us information about the SFH, gaseous </a:t>
            </a:r>
            <a:r>
              <a:rPr lang="en-US" dirty="0" err="1" smtClean="0"/>
              <a:t>infall</a:t>
            </a:r>
            <a:r>
              <a:rPr lang="en-US" dirty="0" smtClean="0"/>
              <a:t>, feedback processes)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43741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76076" y="228600"/>
            <a:ext cx="8686924" cy="634082"/>
          </a:xfrm>
          <a:gradFill flip="none" rotWithShape="1">
            <a:gsLst>
              <a:gs pos="100000">
                <a:schemeClr val="accent5">
                  <a:lumMod val="20000"/>
                  <a:lumOff val="80000"/>
                </a:schemeClr>
              </a:gs>
              <a:gs pos="0">
                <a:schemeClr val="bg1"/>
              </a:gs>
            </a:gsLst>
            <a:lin ang="0" scaled="1"/>
            <a:tileRect/>
          </a:gradFill>
        </p:spPr>
        <p:txBody>
          <a:bodyPr>
            <a:normAutofit fontScale="90000"/>
          </a:bodyPr>
          <a:lstStyle/>
          <a:p>
            <a:r>
              <a:rPr lang="es-ES" dirty="0" err="1" smtClean="0">
                <a:latin typeface="Candara"/>
                <a:cs typeface="Candara"/>
              </a:rPr>
              <a:t>Metallicity</a:t>
            </a:r>
            <a:r>
              <a:rPr lang="es-ES" dirty="0" smtClean="0">
                <a:latin typeface="Candara"/>
                <a:cs typeface="Candara"/>
              </a:rPr>
              <a:t> </a:t>
            </a:r>
            <a:r>
              <a:rPr lang="es-ES" dirty="0" err="1" smtClean="0">
                <a:latin typeface="Candara"/>
                <a:cs typeface="Candara"/>
              </a:rPr>
              <a:t>gradients</a:t>
            </a:r>
            <a:endParaRPr lang="es-ES" dirty="0">
              <a:latin typeface="Candara"/>
              <a:cs typeface="Candara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457200" y="5029200"/>
            <a:ext cx="8305800" cy="1200329"/>
          </a:xfrm>
          <a:prstGeom prst="rect">
            <a:avLst/>
          </a:prstGeom>
          <a:noFill/>
          <a:ln w="28575" cmpd="sng">
            <a:solidFill>
              <a:srgbClr val="800000"/>
            </a:solidFill>
          </a:ln>
        </p:spPr>
        <p:txBody>
          <a:bodyPr wrap="square" rtlCol="0">
            <a:spAutoFit/>
          </a:bodyPr>
          <a:lstStyle/>
          <a:p>
            <a:r>
              <a:rPr lang="es-ES" dirty="0" smtClean="0"/>
              <a:t>Results:</a:t>
            </a:r>
          </a:p>
          <a:p>
            <a:pPr>
              <a:buFont typeface="Arial"/>
              <a:buChar char="•"/>
            </a:pPr>
            <a:r>
              <a:rPr lang="es-ES" dirty="0" smtClean="0"/>
              <a:t>The </a:t>
            </a:r>
            <a:r>
              <a:rPr lang="es-ES" dirty="0" smtClean="0"/>
              <a:t>LW metallicity is always larger than the MW</a:t>
            </a:r>
            <a:endParaRPr lang="es-ES" dirty="0" smtClean="0"/>
          </a:p>
          <a:p>
            <a:pPr>
              <a:buFont typeface="Arial"/>
              <a:buChar char="•"/>
            </a:pPr>
            <a:r>
              <a:rPr lang="es-ES" dirty="0" smtClean="0"/>
              <a:t>In general, metallicities are very high in the disk region</a:t>
            </a:r>
          </a:p>
          <a:p>
            <a:pPr>
              <a:buFont typeface="Arial"/>
              <a:buChar char="•"/>
            </a:pPr>
            <a:r>
              <a:rPr lang="es-ES" dirty="0" smtClean="0"/>
              <a:t>The </a:t>
            </a:r>
            <a:r>
              <a:rPr lang="es-ES" dirty="0" smtClean="0"/>
              <a:t>slopes</a:t>
            </a:r>
            <a:r>
              <a:rPr lang="es-ES" dirty="0" smtClean="0"/>
              <a:t> of  the MW and LW metallicities are </a:t>
            </a:r>
            <a:r>
              <a:rPr lang="es-ES" dirty="0" smtClean="0"/>
              <a:t>very similar </a:t>
            </a:r>
            <a:endParaRPr lang="es-ES" dirty="0"/>
          </a:p>
        </p:txBody>
      </p:sp>
      <p:pic>
        <p:nvPicPr>
          <p:cNvPr id="5" name="Imagen 4" descr="ngc5205_gradz.tif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t="6779"/>
          <a:stretch/>
        </p:blipFill>
        <p:spPr>
          <a:xfrm>
            <a:off x="-124" y="3009900"/>
            <a:ext cx="3011138" cy="1787252"/>
          </a:xfrm>
          <a:prstGeom prst="rect">
            <a:avLst/>
          </a:prstGeom>
        </p:spPr>
      </p:pic>
      <p:pic>
        <p:nvPicPr>
          <p:cNvPr id="6" name="Imagen 5" descr="ngc3300_gradz.tif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/>
        </p:blipFill>
        <p:spPr>
          <a:xfrm>
            <a:off x="2969783" y="2879948"/>
            <a:ext cx="2898361" cy="1917204"/>
          </a:xfrm>
          <a:prstGeom prst="rect">
            <a:avLst/>
          </a:prstGeom>
        </p:spPr>
      </p:pic>
      <p:pic>
        <p:nvPicPr>
          <p:cNvPr id="8" name="Imagen 7" descr="ngc6004_gradz.tif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5868144" y="2852936"/>
            <a:ext cx="3052067" cy="1961214"/>
          </a:xfrm>
          <a:prstGeom prst="rect">
            <a:avLst/>
          </a:prstGeom>
        </p:spPr>
      </p:pic>
      <p:pic>
        <p:nvPicPr>
          <p:cNvPr id="9" name="Imagen 8" descr="ngc7549_gradz.tif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-29434" y="1044848"/>
            <a:ext cx="3077434" cy="1952104"/>
          </a:xfrm>
          <a:prstGeom prst="rect">
            <a:avLst/>
          </a:prstGeom>
        </p:spPr>
      </p:pic>
      <p:pic>
        <p:nvPicPr>
          <p:cNvPr id="10" name="Imagen 9" descr="ngc5218_gradz.tif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2915816" y="1052736"/>
            <a:ext cx="3096344" cy="1835288"/>
          </a:xfrm>
          <a:prstGeom prst="rect">
            <a:avLst/>
          </a:prstGeom>
        </p:spPr>
      </p:pic>
      <p:pic>
        <p:nvPicPr>
          <p:cNvPr id="11" name="Imagen 10" descr="ngc4210_gradz.tif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6020544" y="1124744"/>
            <a:ext cx="2837302" cy="182078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0" y="6477000"/>
            <a:ext cx="9144000" cy="276999"/>
          </a:xfrm>
          <a:prstGeom prst="rect">
            <a:avLst/>
          </a:prstGeom>
          <a:solidFill>
            <a:schemeClr val="bg1">
              <a:lumMod val="85000"/>
              <a:alpha val="67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Candara"/>
                <a:cs typeface="Candara"/>
              </a:rPr>
              <a:t>Stellar populations in disk galaxies                                                   P. Sanchez-Blazquez                                                                                  3D2014  </a:t>
            </a:r>
            <a:endParaRPr lang="en-US" sz="1200" dirty="0">
              <a:latin typeface="Candara"/>
              <a:cs typeface="Candara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165639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579296" cy="490066"/>
          </a:xfrm>
          <a:gradFill flip="none" rotWithShape="1">
            <a:gsLst>
              <a:gs pos="100000">
                <a:srgbClr val="B7DEE8"/>
              </a:gs>
              <a:gs pos="0">
                <a:srgbClr val="FFFFFF"/>
              </a:gs>
            </a:gsLst>
            <a:lin ang="0" scaled="1"/>
            <a:tileRect/>
          </a:gradFill>
        </p:spPr>
        <p:txBody>
          <a:bodyPr>
            <a:normAutofit fontScale="90000"/>
          </a:bodyPr>
          <a:lstStyle/>
          <a:p>
            <a:r>
              <a:rPr lang="es-ES" dirty="0" smtClean="0">
                <a:latin typeface="Candara"/>
                <a:cs typeface="Candara"/>
              </a:rPr>
              <a:t>Mean </a:t>
            </a:r>
            <a:r>
              <a:rPr lang="es-ES" dirty="0" err="1" smtClean="0">
                <a:latin typeface="Candara"/>
                <a:cs typeface="Candara"/>
              </a:rPr>
              <a:t>gradients</a:t>
            </a:r>
            <a:endParaRPr lang="es-ES" dirty="0">
              <a:latin typeface="Candara"/>
              <a:cs typeface="Candara"/>
            </a:endParaRPr>
          </a:p>
        </p:txBody>
      </p:sp>
      <p:pic>
        <p:nvPicPr>
          <p:cNvPr id="5" name="Imagen 4" descr="histograma_todas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 rot="5400000">
            <a:off x="1233446" y="-2737503"/>
            <a:ext cx="6677109" cy="8640962"/>
          </a:xfrm>
          <a:prstGeom prst="rect">
            <a:avLst/>
          </a:prstGeom>
        </p:spPr>
      </p:pic>
      <p:sp>
        <p:nvSpPr>
          <p:cNvPr id="9" name="CuadroTexto 8"/>
          <p:cNvSpPr txBox="1"/>
          <p:nvPr/>
        </p:nvSpPr>
        <p:spPr>
          <a:xfrm>
            <a:off x="1232464" y="1371600"/>
            <a:ext cx="65798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err="1" smtClean="0">
                <a:solidFill>
                  <a:srgbClr val="31859C"/>
                </a:solidFill>
              </a:rPr>
              <a:t>Means</a:t>
            </a:r>
            <a:r>
              <a:rPr lang="es-ES" dirty="0" smtClean="0">
                <a:solidFill>
                  <a:srgbClr val="31859C"/>
                </a:solidFill>
              </a:rPr>
              <a:t> (</a:t>
            </a:r>
            <a:r>
              <a:rPr lang="es-ES" dirty="0" err="1" smtClean="0">
                <a:solidFill>
                  <a:srgbClr val="31859C"/>
                </a:solidFill>
              </a:rPr>
              <a:t>dex</a:t>
            </a:r>
            <a:r>
              <a:rPr lang="es-ES" dirty="0" smtClean="0">
                <a:solidFill>
                  <a:srgbClr val="31859C"/>
                </a:solidFill>
              </a:rPr>
              <a:t>/</a:t>
            </a:r>
            <a:r>
              <a:rPr lang="es-ES" dirty="0" err="1" smtClean="0">
                <a:solidFill>
                  <a:srgbClr val="31859C"/>
                </a:solidFill>
              </a:rPr>
              <a:t>ref</a:t>
            </a:r>
            <a:r>
              <a:rPr lang="es-ES" dirty="0" smtClean="0">
                <a:solidFill>
                  <a:srgbClr val="31859C"/>
                </a:solidFill>
              </a:rPr>
              <a:t>):</a:t>
            </a:r>
          </a:p>
          <a:p>
            <a:r>
              <a:rPr lang="es-ES" b="1" dirty="0" smtClean="0"/>
              <a:t>-0.032±0.006           -0.087±0.008        -0.036±0.010          0.000±0.006</a:t>
            </a:r>
            <a:endParaRPr lang="es-ES" b="1" dirty="0"/>
          </a:p>
        </p:txBody>
      </p:sp>
      <p:sp>
        <p:nvSpPr>
          <p:cNvPr id="8" name="TextBox 7"/>
          <p:cNvSpPr txBox="1"/>
          <p:nvPr/>
        </p:nvSpPr>
        <p:spPr>
          <a:xfrm>
            <a:off x="0" y="6477000"/>
            <a:ext cx="9144000" cy="276999"/>
          </a:xfrm>
          <a:prstGeom prst="rect">
            <a:avLst/>
          </a:prstGeom>
          <a:solidFill>
            <a:schemeClr val="bg1">
              <a:lumMod val="85000"/>
              <a:alpha val="67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Candara"/>
                <a:cs typeface="Candara"/>
              </a:rPr>
              <a:t>Stellar populations in disk galaxies                                                   P. Sanchez-Blazquez                                                                                  3D2014  </a:t>
            </a:r>
            <a:endParaRPr lang="en-US" sz="1200" dirty="0">
              <a:latin typeface="Candara"/>
              <a:cs typeface="Candara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04800" y="5726668"/>
            <a:ext cx="47332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Note: gradients are measured on the disc region</a:t>
            </a:r>
            <a:endParaRPr lang="en-US" dirty="0"/>
          </a:p>
        </p:txBody>
      </p:sp>
      <p:pic>
        <p:nvPicPr>
          <p:cNvPr id="7" name="Content Placeholder 3" descr="califa_logo2.tiff"/>
          <p:cNvPicPr>
            <a:picLocks noChangeAspect="1"/>
          </p:cNvPicPr>
          <p:nvPr/>
        </p:nvPicPr>
        <p:blipFill>
          <a:blip r:embed="rId4"/>
          <a:srcRect l="15994" r="158"/>
          <a:stretch>
            <a:fillRect/>
          </a:stretch>
        </p:blipFill>
        <p:spPr>
          <a:xfrm>
            <a:off x="76200" y="34637"/>
            <a:ext cx="1143618" cy="110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397593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ngc1167_gas_stars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00" y="1417320"/>
            <a:ext cx="7040880" cy="5440680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5486400" y="5181600"/>
            <a:ext cx="23851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S0(A), </a:t>
            </a:r>
            <a:r>
              <a:rPr lang="es-ES" dirty="0" err="1" smtClean="0"/>
              <a:t>age</a:t>
            </a:r>
            <a:r>
              <a:rPr lang="es-ES" dirty="0" smtClean="0"/>
              <a:t>(</a:t>
            </a:r>
            <a:r>
              <a:rPr lang="es-ES" dirty="0" err="1" smtClean="0"/>
              <a:t>reff</a:t>
            </a:r>
            <a:r>
              <a:rPr lang="es-ES" dirty="0" smtClean="0"/>
              <a:t>)=4.7 </a:t>
            </a:r>
            <a:r>
              <a:rPr lang="es-ES" dirty="0" err="1" smtClean="0"/>
              <a:t>Gyr</a:t>
            </a:r>
            <a:endParaRPr lang="es-ES" dirty="0"/>
          </a:p>
        </p:txBody>
      </p:sp>
      <p:sp>
        <p:nvSpPr>
          <p:cNvPr id="6" name="TextBox 5"/>
          <p:cNvSpPr txBox="1"/>
          <p:nvPr/>
        </p:nvSpPr>
        <p:spPr>
          <a:xfrm>
            <a:off x="3048000" y="304800"/>
            <a:ext cx="5827542" cy="64633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Candara"/>
                <a:cs typeface="Candara"/>
              </a:rPr>
              <a:t>Evolution of gradients: comparison of gas-phase and stellar phase </a:t>
            </a:r>
            <a:r>
              <a:rPr lang="en-US" dirty="0" err="1" smtClean="0">
                <a:latin typeface="Candara"/>
                <a:cs typeface="Candara"/>
              </a:rPr>
              <a:t>metallicity</a:t>
            </a:r>
            <a:r>
              <a:rPr lang="en-US" dirty="0" smtClean="0">
                <a:latin typeface="Candara"/>
                <a:cs typeface="Candara"/>
              </a:rPr>
              <a:t> gradients</a:t>
            </a:r>
            <a:endParaRPr lang="en-US" dirty="0">
              <a:latin typeface="Candara"/>
              <a:cs typeface="Candara"/>
            </a:endParaRPr>
          </a:p>
        </p:txBody>
      </p:sp>
      <p:pic>
        <p:nvPicPr>
          <p:cNvPr id="5" name="Picture 4" descr="ngc1167.tif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120" y="76200"/>
            <a:ext cx="2468880" cy="24765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400800" y="1752600"/>
            <a:ext cx="18695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Stellar [Z/H] (LW)</a:t>
            </a:r>
          </a:p>
          <a:p>
            <a:r>
              <a:rPr lang="en-US" dirty="0" smtClean="0">
                <a:solidFill>
                  <a:schemeClr val="accent5">
                    <a:lumMod val="75000"/>
                  </a:schemeClr>
                </a:solidFill>
              </a:rPr>
              <a:t>Gas phase (O3N2)</a:t>
            </a:r>
            <a:endParaRPr lang="en-US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6477000"/>
            <a:ext cx="9144000" cy="276999"/>
          </a:xfrm>
          <a:prstGeom prst="rect">
            <a:avLst/>
          </a:prstGeom>
          <a:solidFill>
            <a:schemeClr val="bg1">
              <a:lumMod val="85000"/>
              <a:alpha val="67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Candara"/>
                <a:cs typeface="Candara"/>
              </a:rPr>
              <a:t>Stellar populations in disk galaxies                                                   P. Sanchez-Blazquez                                                                                  3D2014  </a:t>
            </a:r>
            <a:endParaRPr lang="en-US" sz="1200" dirty="0">
              <a:latin typeface="Candara"/>
              <a:cs typeface="Candara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595747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ngc2916_gas_stars.pdf"/>
          <p:cNvPicPr>
            <a:picLocks noGrp="1" noChangeAspect="1"/>
          </p:cNvPicPr>
          <p:nvPr>
            <p:ph idx="1"/>
          </p:nvPr>
        </p:nvPicPr>
        <p:blipFill>
          <a:blip r:embed="rId2"/>
          <a:srcRect l="-20253" r="-20253"/>
          <a:stretch>
            <a:fillRect/>
          </a:stretch>
        </p:blipFill>
        <p:spPr>
          <a:xfrm>
            <a:off x="1600200" y="1535079"/>
            <a:ext cx="8479594" cy="4663440"/>
          </a:xfrm>
        </p:spPr>
      </p:pic>
      <p:sp>
        <p:nvSpPr>
          <p:cNvPr id="3" name="CuadroTexto 2"/>
          <p:cNvSpPr txBox="1"/>
          <p:nvPr/>
        </p:nvSpPr>
        <p:spPr>
          <a:xfrm>
            <a:off x="2819400" y="5829187"/>
            <a:ext cx="26040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err="1" smtClean="0"/>
              <a:t>Sbc</a:t>
            </a:r>
            <a:r>
              <a:rPr lang="es-ES" dirty="0" smtClean="0"/>
              <a:t>(A), </a:t>
            </a:r>
            <a:r>
              <a:rPr lang="es-ES" dirty="0" err="1" smtClean="0"/>
              <a:t>age</a:t>
            </a:r>
            <a:r>
              <a:rPr lang="es-ES" dirty="0" smtClean="0"/>
              <a:t>(</a:t>
            </a:r>
            <a:r>
              <a:rPr lang="es-ES" dirty="0" err="1" smtClean="0"/>
              <a:t>reff</a:t>
            </a:r>
            <a:r>
              <a:rPr lang="es-ES" dirty="0" smtClean="0"/>
              <a:t>)=1.91 </a:t>
            </a:r>
            <a:r>
              <a:rPr lang="es-ES" dirty="0" err="1" smtClean="0"/>
              <a:t>Gyr</a:t>
            </a:r>
            <a:endParaRPr lang="es-ES" dirty="0"/>
          </a:p>
        </p:txBody>
      </p:sp>
      <p:pic>
        <p:nvPicPr>
          <p:cNvPr id="5" name="Picture 4" descr="ngc2916.tif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660" y="838200"/>
            <a:ext cx="2491740" cy="249174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304800"/>
            <a:ext cx="9144000" cy="369332"/>
          </a:xfrm>
          <a:prstGeom prst="rect">
            <a:avLst/>
          </a:prstGeom>
          <a:gradFill flip="none" rotWithShape="1">
            <a:gsLst>
              <a:gs pos="100000">
                <a:schemeClr val="accent5">
                  <a:lumMod val="20000"/>
                  <a:lumOff val="80000"/>
                </a:schemeClr>
              </a:gs>
              <a:gs pos="0">
                <a:schemeClr val="bg1"/>
              </a:gs>
            </a:gsLst>
            <a:lin ang="0" scaled="1"/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Evolution of gradients: comparison of gas-phase and stellar phase </a:t>
            </a:r>
            <a:r>
              <a:rPr lang="en-US" dirty="0" err="1" smtClean="0"/>
              <a:t>metallicity</a:t>
            </a:r>
            <a:r>
              <a:rPr lang="en-US" dirty="0" smtClean="0"/>
              <a:t> gradients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400800" y="1752600"/>
            <a:ext cx="18695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Stellar [Z/H] (LW)</a:t>
            </a:r>
          </a:p>
          <a:p>
            <a:r>
              <a:rPr lang="en-US" dirty="0" smtClean="0">
                <a:solidFill>
                  <a:schemeClr val="accent5">
                    <a:lumMod val="75000"/>
                  </a:schemeClr>
                </a:solidFill>
              </a:rPr>
              <a:t>Gas phase (O3N2)</a:t>
            </a:r>
            <a:endParaRPr lang="en-US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6477000"/>
            <a:ext cx="9144000" cy="276999"/>
          </a:xfrm>
          <a:prstGeom prst="rect">
            <a:avLst/>
          </a:prstGeom>
          <a:solidFill>
            <a:schemeClr val="bg1">
              <a:lumMod val="85000"/>
              <a:alpha val="67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Candara"/>
                <a:cs typeface="Candara"/>
              </a:rPr>
              <a:t>Stellar populations in disk galaxies                                                   P. Sanchez-Blazquez                                                                                  3D2014  </a:t>
            </a:r>
            <a:endParaRPr lang="en-US" sz="1200" dirty="0">
              <a:latin typeface="Candara"/>
              <a:cs typeface="Candara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653536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ngc4185_gas_stars.pdf"/>
          <p:cNvPicPr>
            <a:picLocks noGrp="1" noChangeAspect="1"/>
          </p:cNvPicPr>
          <p:nvPr>
            <p:ph idx="1"/>
          </p:nvPr>
        </p:nvPicPr>
        <p:blipFill>
          <a:blip r:embed="rId3"/>
          <a:srcRect l="-20253" r="-20253"/>
          <a:stretch>
            <a:fillRect/>
          </a:stretch>
        </p:blipFill>
        <p:spPr>
          <a:xfrm>
            <a:off x="1828800" y="951131"/>
            <a:ext cx="8229600" cy="4525963"/>
          </a:xfrm>
        </p:spPr>
      </p:pic>
      <p:sp>
        <p:nvSpPr>
          <p:cNvPr id="3" name="CuadroTexto 2"/>
          <p:cNvSpPr txBox="1"/>
          <p:nvPr/>
        </p:nvSpPr>
        <p:spPr>
          <a:xfrm>
            <a:off x="6236753" y="5756831"/>
            <a:ext cx="24801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Sbc(A), age(reff)=2.4</a:t>
            </a:r>
            <a:r>
              <a:rPr lang="es-ES" dirty="0" smtClean="0"/>
              <a:t> </a:t>
            </a:r>
            <a:r>
              <a:rPr lang="es-ES" dirty="0" smtClean="0"/>
              <a:t>G</a:t>
            </a:r>
            <a:r>
              <a:rPr lang="es-ES" dirty="0" smtClean="0"/>
              <a:t>yr</a:t>
            </a:r>
            <a:endParaRPr lang="es-ES" dirty="0"/>
          </a:p>
        </p:txBody>
      </p:sp>
      <p:sp>
        <p:nvSpPr>
          <p:cNvPr id="5" name="TextBox 4"/>
          <p:cNvSpPr txBox="1"/>
          <p:nvPr/>
        </p:nvSpPr>
        <p:spPr>
          <a:xfrm>
            <a:off x="0" y="304800"/>
            <a:ext cx="9144000" cy="369332"/>
          </a:xfrm>
          <a:prstGeom prst="rect">
            <a:avLst/>
          </a:prstGeom>
          <a:gradFill flip="none" rotWithShape="1">
            <a:gsLst>
              <a:gs pos="100000">
                <a:schemeClr val="accent5">
                  <a:lumMod val="20000"/>
                  <a:lumOff val="80000"/>
                </a:schemeClr>
              </a:gs>
              <a:gs pos="0">
                <a:schemeClr val="bg1"/>
              </a:gs>
            </a:gsLst>
            <a:lin ang="0" scaled="1"/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Evolution of gradients: comparison of gas-phase and stellar phase </a:t>
            </a:r>
            <a:r>
              <a:rPr lang="en-US" dirty="0" err="1" smtClean="0"/>
              <a:t>metallicity</a:t>
            </a:r>
            <a:r>
              <a:rPr lang="en-US" dirty="0" smtClean="0"/>
              <a:t> gradients</a:t>
            </a:r>
            <a:endParaRPr lang="en-US" dirty="0"/>
          </a:p>
        </p:txBody>
      </p:sp>
      <p:pic>
        <p:nvPicPr>
          <p:cNvPr id="6" name="Picture 5" descr="ngc4185.tif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360" y="914400"/>
            <a:ext cx="2453640" cy="24765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400800" y="1752600"/>
            <a:ext cx="18695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Stellar [Z/H] (LW)</a:t>
            </a:r>
          </a:p>
          <a:p>
            <a:r>
              <a:rPr lang="en-US" dirty="0" smtClean="0">
                <a:solidFill>
                  <a:schemeClr val="accent5">
                    <a:lumMod val="75000"/>
                  </a:schemeClr>
                </a:solidFill>
              </a:rPr>
              <a:t>Gas phase (O3N2)</a:t>
            </a:r>
            <a:endParaRPr lang="en-US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6477000"/>
            <a:ext cx="9144000" cy="276999"/>
          </a:xfrm>
          <a:prstGeom prst="rect">
            <a:avLst/>
          </a:prstGeom>
          <a:solidFill>
            <a:schemeClr val="bg1">
              <a:lumMod val="85000"/>
              <a:alpha val="67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Candara"/>
                <a:cs typeface="Candara"/>
              </a:rPr>
              <a:t>Stellar populations in disk galaxies                                                   P. Sanchez-Blazquez                                                                                  3D2014  </a:t>
            </a:r>
            <a:endParaRPr lang="en-US" sz="1200" dirty="0">
              <a:latin typeface="Candara"/>
              <a:cs typeface="Candara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719611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ugc11649_gas_stars.pdf"/>
          <p:cNvPicPr>
            <a:picLocks noGrp="1" noChangeAspect="1"/>
          </p:cNvPicPr>
          <p:nvPr>
            <p:ph idx="1"/>
          </p:nvPr>
        </p:nvPicPr>
        <p:blipFill>
          <a:blip r:embed="rId3"/>
          <a:srcRect l="-20253" r="-20253"/>
          <a:stretch>
            <a:fillRect/>
          </a:stretch>
        </p:blipFill>
        <p:spPr>
          <a:xfrm>
            <a:off x="1676400" y="2057400"/>
            <a:ext cx="8229600" cy="4525963"/>
          </a:xfrm>
        </p:spPr>
      </p:pic>
      <p:pic>
        <p:nvPicPr>
          <p:cNvPr id="5" name="Picture 4" descr="ugc11649.tif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400" y="990600"/>
            <a:ext cx="2476500" cy="246126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540139" y="2209800"/>
            <a:ext cx="7881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Sab(B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0" y="316468"/>
            <a:ext cx="9144000" cy="369332"/>
          </a:xfrm>
          <a:prstGeom prst="rect">
            <a:avLst/>
          </a:prstGeom>
          <a:gradFill flip="none" rotWithShape="1">
            <a:gsLst>
              <a:gs pos="100000">
                <a:schemeClr val="accent5">
                  <a:lumMod val="20000"/>
                  <a:lumOff val="80000"/>
                </a:schemeClr>
              </a:gs>
              <a:gs pos="0">
                <a:schemeClr val="bg1"/>
              </a:gs>
            </a:gsLst>
            <a:lin ang="0" scaled="1"/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Evolution of gradients: comparison of gas-phase and stellar phase </a:t>
            </a:r>
            <a:r>
              <a:rPr lang="en-US" dirty="0" err="1" smtClean="0"/>
              <a:t>metallicity</a:t>
            </a:r>
            <a:r>
              <a:rPr lang="en-US" dirty="0" smtClean="0"/>
              <a:t> gradients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400800" y="1447800"/>
            <a:ext cx="18695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Stellar [Z/H] (LW)</a:t>
            </a:r>
          </a:p>
          <a:p>
            <a:r>
              <a:rPr lang="en-US" dirty="0" smtClean="0">
                <a:solidFill>
                  <a:schemeClr val="accent5">
                    <a:lumMod val="75000"/>
                  </a:schemeClr>
                </a:solidFill>
              </a:rPr>
              <a:t>Gas phase (O3N2)</a:t>
            </a:r>
            <a:endParaRPr lang="en-US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0" y="6477000"/>
            <a:ext cx="9144000" cy="276999"/>
          </a:xfrm>
          <a:prstGeom prst="rect">
            <a:avLst/>
          </a:prstGeom>
          <a:solidFill>
            <a:schemeClr val="bg1">
              <a:lumMod val="85000"/>
              <a:alpha val="67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Candara"/>
                <a:cs typeface="Candara"/>
              </a:rPr>
              <a:t>Stellar populations in disk galaxies                                                   P. Sanchez-Blazquez                                                                                  3D2014  </a:t>
            </a:r>
            <a:endParaRPr lang="en-US" sz="1200" dirty="0">
              <a:latin typeface="Candara"/>
              <a:cs typeface="Candara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652103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74638"/>
            <a:ext cx="8991600" cy="4144962"/>
          </a:xfrm>
          <a:gradFill flip="none" rotWithShape="1">
            <a:gsLst>
              <a:gs pos="100000">
                <a:schemeClr val="accent5">
                  <a:lumMod val="20000"/>
                  <a:lumOff val="80000"/>
                </a:schemeClr>
              </a:gs>
              <a:gs pos="0">
                <a:schemeClr val="bg1"/>
              </a:gs>
            </a:gsLst>
            <a:lin ang="0" scaled="1"/>
            <a:tileRect/>
          </a:gradFill>
        </p:spPr>
        <p:txBody>
          <a:bodyPr>
            <a:normAutofit/>
          </a:bodyPr>
          <a:lstStyle/>
          <a:p>
            <a:r>
              <a:rPr lang="en-US" dirty="0" smtClean="0">
                <a:latin typeface="Candara"/>
                <a:cs typeface="Candara"/>
              </a:rPr>
              <a:t>Relation of the </a:t>
            </a:r>
            <a:r>
              <a:rPr lang="en-US" dirty="0" err="1" smtClean="0">
                <a:latin typeface="Candara"/>
                <a:cs typeface="Candara"/>
              </a:rPr>
              <a:t>metallicity</a:t>
            </a:r>
            <a:r>
              <a:rPr lang="en-US" dirty="0" smtClean="0">
                <a:latin typeface="Candara"/>
                <a:cs typeface="Candara"/>
              </a:rPr>
              <a:t> gradient with other properties of the galaxies and </a:t>
            </a:r>
            <a:br>
              <a:rPr lang="en-US" dirty="0" smtClean="0">
                <a:latin typeface="Candara"/>
                <a:cs typeface="Candara"/>
              </a:rPr>
            </a:br>
            <a:r>
              <a:rPr lang="en-US" dirty="0" smtClean="0">
                <a:latin typeface="Candara"/>
                <a:cs typeface="Candara"/>
              </a:rPr>
              <a:t>c</a:t>
            </a:r>
            <a:r>
              <a:rPr lang="en-US" dirty="0" smtClean="0">
                <a:latin typeface="Candara"/>
                <a:cs typeface="Candara"/>
              </a:rPr>
              <a:t>omparison between barred and unbarred galaxies</a:t>
            </a:r>
            <a:endParaRPr lang="en-US" dirty="0">
              <a:latin typeface="Candara"/>
              <a:cs typeface="Candara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6477000"/>
            <a:ext cx="9144000" cy="276999"/>
          </a:xfrm>
          <a:prstGeom prst="rect">
            <a:avLst/>
          </a:prstGeom>
          <a:solidFill>
            <a:schemeClr val="bg1">
              <a:lumMod val="85000"/>
              <a:alpha val="67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Candara"/>
                <a:cs typeface="Candara"/>
              </a:rPr>
              <a:t>Stellar populations in disk galaxies                                                   P. Sanchez-Blazquez                                                                                  3D2014  </a:t>
            </a:r>
            <a:endParaRPr lang="en-US" sz="1200" dirty="0">
              <a:latin typeface="Candara"/>
              <a:cs typeface="Candar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0" y="274638"/>
            <a:ext cx="9144000" cy="1143000"/>
          </a:xfrm>
          <a:prstGeom prst="rect">
            <a:avLst/>
          </a:prstGeom>
          <a:gradFill flip="none" rotWithShape="1">
            <a:gsLst>
              <a:gs pos="100000">
                <a:schemeClr val="accent5">
                  <a:lumMod val="20000"/>
                  <a:lumOff val="80000"/>
                </a:schemeClr>
              </a:gs>
              <a:gs pos="0">
                <a:schemeClr val="bg1"/>
              </a:gs>
            </a:gsLst>
            <a:lin ang="0" scaled="1"/>
            <a:tileRect/>
          </a:gradFill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ndara"/>
                <a:ea typeface="+mj-ea"/>
                <a:cs typeface="Candara"/>
              </a:rPr>
              <a:t>                  Differences in the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ndara"/>
                <a:ea typeface="+mj-ea"/>
                <a:cs typeface="Candara"/>
              </a:rPr>
              <a:t>metallicity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ndara"/>
                <a:ea typeface="+mj-ea"/>
                <a:cs typeface="Candara"/>
              </a:rPr>
              <a:t> gradient between barred and unbarred galaxies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ndara"/>
              <a:ea typeface="+mj-ea"/>
              <a:cs typeface="Candara"/>
            </a:endParaRPr>
          </a:p>
        </p:txBody>
      </p:sp>
      <p:pic>
        <p:nvPicPr>
          <p:cNvPr id="8" name="Content Placeholder 3" descr="califa_logo2.tiff"/>
          <p:cNvPicPr>
            <a:picLocks noChangeAspect="1"/>
          </p:cNvPicPr>
          <p:nvPr/>
        </p:nvPicPr>
        <p:blipFill>
          <a:blip r:embed="rId2"/>
          <a:srcRect l="-23647" r="-23647"/>
          <a:stretch>
            <a:fillRect/>
          </a:stretch>
        </p:blipFill>
        <p:spPr>
          <a:xfrm>
            <a:off x="-27138" y="372318"/>
            <a:ext cx="1674218" cy="1036832"/>
          </a:xfrm>
          <a:prstGeom prst="rect">
            <a:avLst/>
          </a:prstGeom>
        </p:spPr>
      </p:pic>
      <p:pic>
        <p:nvPicPr>
          <p:cNvPr id="3" name="Imagen 2" descr="barred_unbarred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685800" y="1440208"/>
            <a:ext cx="5268764" cy="450339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030764" y="2527518"/>
            <a:ext cx="296083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n-US" sz="1600" dirty="0" smtClean="0">
                <a:latin typeface="Candara"/>
                <a:cs typeface="Candara"/>
              </a:rPr>
              <a:t>We do not find any relation between the stellar population gradients and the mass</a:t>
            </a:r>
          </a:p>
          <a:p>
            <a:endParaRPr lang="en-US" sz="1600" dirty="0" smtClean="0">
              <a:latin typeface="Candara"/>
              <a:cs typeface="Candara"/>
            </a:endParaRPr>
          </a:p>
          <a:p>
            <a:pPr>
              <a:buFont typeface="Arial"/>
              <a:buChar char="•"/>
            </a:pPr>
            <a:r>
              <a:rPr lang="en-US" sz="1600" dirty="0" smtClean="0">
                <a:latin typeface="Candara"/>
                <a:cs typeface="Candara"/>
              </a:rPr>
              <a:t>We do not find any difference between the gradient of barred and unbarred galaxies</a:t>
            </a:r>
            <a:endParaRPr lang="en-US" sz="1600" dirty="0">
              <a:latin typeface="Candara"/>
              <a:cs typeface="Candara"/>
            </a:endParaRPr>
          </a:p>
        </p:txBody>
      </p:sp>
      <p:sp>
        <p:nvSpPr>
          <p:cNvPr id="9" name="TextBox 8"/>
          <p:cNvSpPr txBox="1"/>
          <p:nvPr/>
        </p:nvSpPr>
        <p:spPr>
          <a:xfrm rot="16200000">
            <a:off x="230826" y="3502974"/>
            <a:ext cx="79130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/>
              <a:t>d</a:t>
            </a:r>
            <a:r>
              <a:rPr lang="en-US" sz="1600" dirty="0" err="1" smtClean="0"/>
              <a:t>ex</a:t>
            </a:r>
            <a:r>
              <a:rPr lang="en-US" sz="1600" dirty="0" smtClean="0"/>
              <a:t>/ref</a:t>
            </a:r>
            <a:endParaRPr lang="en-US" sz="1600" dirty="0"/>
          </a:p>
        </p:txBody>
      </p:sp>
      <p:sp>
        <p:nvSpPr>
          <p:cNvPr id="10" name="TextBox 9"/>
          <p:cNvSpPr txBox="1"/>
          <p:nvPr/>
        </p:nvSpPr>
        <p:spPr>
          <a:xfrm>
            <a:off x="0" y="6477000"/>
            <a:ext cx="9144000" cy="276999"/>
          </a:xfrm>
          <a:prstGeom prst="rect">
            <a:avLst/>
          </a:prstGeom>
          <a:solidFill>
            <a:schemeClr val="bg1">
              <a:lumMod val="85000"/>
              <a:alpha val="67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Candara"/>
                <a:cs typeface="Candara"/>
              </a:rPr>
              <a:t>Stellar populations in disk galaxies                                                   P. Sanchez-Blazquez                                                                                  3D2014  </a:t>
            </a:r>
            <a:endParaRPr lang="en-US" sz="1200" dirty="0">
              <a:latin typeface="Candara"/>
              <a:cs typeface="Candar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0" y="274638"/>
            <a:ext cx="9144000" cy="1143000"/>
          </a:xfrm>
          <a:prstGeom prst="rect">
            <a:avLst/>
          </a:prstGeom>
          <a:gradFill flip="none" rotWithShape="1">
            <a:gsLst>
              <a:gs pos="100000">
                <a:schemeClr val="accent5">
                  <a:lumMod val="20000"/>
                  <a:lumOff val="80000"/>
                </a:schemeClr>
              </a:gs>
              <a:gs pos="0">
                <a:schemeClr val="bg1"/>
              </a:gs>
            </a:gsLst>
            <a:lin ang="0" scaled="1"/>
            <a:tileRect/>
          </a:gradFill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ndara"/>
                <a:ea typeface="+mj-ea"/>
                <a:cs typeface="Candara"/>
              </a:rPr>
              <a:t>                  Differences in the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ndara"/>
                <a:ea typeface="+mj-ea"/>
                <a:cs typeface="Candara"/>
              </a:rPr>
              <a:t>metallicity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ndara"/>
                <a:ea typeface="+mj-ea"/>
                <a:cs typeface="Candara"/>
              </a:rPr>
              <a:t> gradient between barred and unbarred galaxies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ndara"/>
              <a:ea typeface="+mj-ea"/>
              <a:cs typeface="Candara"/>
            </a:endParaRPr>
          </a:p>
        </p:txBody>
      </p:sp>
      <p:pic>
        <p:nvPicPr>
          <p:cNvPr id="8" name="Content Placeholder 3" descr="califa_logo2.tiff"/>
          <p:cNvPicPr>
            <a:picLocks noChangeAspect="1"/>
          </p:cNvPicPr>
          <p:nvPr/>
        </p:nvPicPr>
        <p:blipFill>
          <a:blip r:embed="rId3"/>
          <a:srcRect l="-23647" r="-23647"/>
          <a:stretch>
            <a:fillRect/>
          </a:stretch>
        </p:blipFill>
        <p:spPr>
          <a:xfrm>
            <a:off x="-27138" y="372318"/>
            <a:ext cx="1674218" cy="1036832"/>
          </a:xfrm>
          <a:prstGeom prst="rect">
            <a:avLst/>
          </a:prstGeom>
        </p:spPr>
      </p:pic>
      <p:pic>
        <p:nvPicPr>
          <p:cNvPr id="6" name="Imagen 5" descr="barred_unbarred2.tif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838200" y="1522693"/>
            <a:ext cx="5653319" cy="472570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705601" y="2209800"/>
            <a:ext cx="198120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We have not found any relation</a:t>
            </a:r>
            <a:r>
              <a:rPr lang="en-US" dirty="0" smtClean="0"/>
              <a:t> between the </a:t>
            </a:r>
            <a:r>
              <a:rPr lang="en-US" dirty="0" smtClean="0"/>
              <a:t>slope of the gradients and M</a:t>
            </a:r>
            <a:r>
              <a:rPr lang="en-US" baseline="-25000" dirty="0" smtClean="0"/>
              <a:t>*</a:t>
            </a:r>
            <a:r>
              <a:rPr lang="en-US" dirty="0" smtClean="0"/>
              <a:t>, </a:t>
            </a:r>
            <a:r>
              <a:rPr lang="en-US" dirty="0" err="1" smtClean="0"/>
              <a:t>σ</a:t>
            </a:r>
            <a:r>
              <a:rPr lang="en-US" dirty="0" smtClean="0"/>
              <a:t>, B/T, </a:t>
            </a:r>
            <a:r>
              <a:rPr lang="en-US" dirty="0" err="1" smtClean="0"/>
              <a:t>t</a:t>
            </a:r>
            <a:r>
              <a:rPr lang="en-US" dirty="0" smtClean="0"/>
              <a:t>-type</a:t>
            </a:r>
          </a:p>
          <a:p>
            <a:endParaRPr lang="en-US" dirty="0" smtClean="0"/>
          </a:p>
          <a:p>
            <a:r>
              <a:rPr lang="en-US" dirty="0" smtClean="0"/>
              <a:t>We have not found any difference between the slope of barred and unbarred galaxies</a:t>
            </a:r>
          </a:p>
          <a:p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0" y="6477000"/>
            <a:ext cx="9144000" cy="276999"/>
          </a:xfrm>
          <a:prstGeom prst="rect">
            <a:avLst/>
          </a:prstGeom>
          <a:solidFill>
            <a:schemeClr val="bg1">
              <a:lumMod val="85000"/>
              <a:alpha val="67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Candara"/>
                <a:cs typeface="Candara"/>
              </a:rPr>
              <a:t>Stellar populations in disk galaxies                                                   P. Sanchez-Blazquez                                                                                  3D2014  </a:t>
            </a:r>
            <a:endParaRPr lang="en-US" sz="1200" dirty="0">
              <a:latin typeface="Candara"/>
              <a:cs typeface="Candara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45043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0" y="274638"/>
            <a:ext cx="9144000" cy="1143000"/>
          </a:xfrm>
          <a:prstGeom prst="rect">
            <a:avLst/>
          </a:prstGeom>
          <a:gradFill flip="none" rotWithShape="1">
            <a:gsLst>
              <a:gs pos="100000">
                <a:schemeClr val="accent5">
                  <a:lumMod val="20000"/>
                  <a:lumOff val="80000"/>
                </a:schemeClr>
              </a:gs>
              <a:gs pos="0">
                <a:schemeClr val="bg1"/>
              </a:gs>
            </a:gsLst>
            <a:lin ang="0" scaled="1"/>
            <a:tileRect/>
          </a:gradFill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ndara"/>
                <a:ea typeface="+mj-ea"/>
                <a:cs typeface="Candara"/>
              </a:rPr>
              <a:t>              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ndara"/>
                <a:ea typeface="+mj-ea"/>
                <a:cs typeface="Candara"/>
              </a:rPr>
              <a:t>Metallicity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ndara"/>
                <a:ea typeface="+mj-ea"/>
                <a:cs typeface="Candara"/>
              </a:rPr>
              <a:t> 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ndara"/>
                <a:ea typeface="+mj-ea"/>
                <a:cs typeface="Candara"/>
              </a:rPr>
              <a:t>gradient as a function of bar properties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ndara"/>
              <a:ea typeface="+mj-ea"/>
              <a:cs typeface="Candara"/>
            </a:endParaRPr>
          </a:p>
        </p:txBody>
      </p:sp>
      <p:pic>
        <p:nvPicPr>
          <p:cNvPr id="8" name="Content Placeholder 3" descr="califa_logo2.tiff"/>
          <p:cNvPicPr>
            <a:picLocks noChangeAspect="1"/>
          </p:cNvPicPr>
          <p:nvPr/>
        </p:nvPicPr>
        <p:blipFill>
          <a:blip r:embed="rId3"/>
          <a:srcRect l="-23647" r="-23647"/>
          <a:stretch>
            <a:fillRect/>
          </a:stretch>
        </p:blipFill>
        <p:spPr>
          <a:xfrm>
            <a:off x="-27138" y="372318"/>
            <a:ext cx="1674218" cy="1036832"/>
          </a:xfrm>
          <a:prstGeom prst="rect">
            <a:avLst/>
          </a:prstGeom>
        </p:spPr>
      </p:pic>
      <p:pic>
        <p:nvPicPr>
          <p:cNvPr id="3" name="Imagen 2" descr="fbar_ec.tif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2743200" y="5563376"/>
            <a:ext cx="4004444" cy="664567"/>
          </a:xfrm>
          <a:prstGeom prst="rect">
            <a:avLst/>
          </a:prstGeom>
        </p:spPr>
      </p:pic>
      <p:pic>
        <p:nvPicPr>
          <p:cNvPr id="6" name="Imagen 5" descr="grad_fbar.tif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2123728" y="1377634"/>
            <a:ext cx="5142118" cy="411554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389076" y="6169223"/>
            <a:ext cx="22977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Abraham &amp; Merrifield (2000)</a:t>
            </a:r>
            <a:endParaRPr lang="en-US" sz="1400" dirty="0"/>
          </a:p>
        </p:txBody>
      </p:sp>
      <p:sp>
        <p:nvSpPr>
          <p:cNvPr id="10" name="TextBox 9"/>
          <p:cNvSpPr txBox="1"/>
          <p:nvPr/>
        </p:nvSpPr>
        <p:spPr>
          <a:xfrm>
            <a:off x="0" y="6477000"/>
            <a:ext cx="9144000" cy="276999"/>
          </a:xfrm>
          <a:prstGeom prst="rect">
            <a:avLst/>
          </a:prstGeom>
          <a:solidFill>
            <a:schemeClr val="bg1">
              <a:lumMod val="85000"/>
              <a:alpha val="67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Candara"/>
                <a:cs typeface="Candara"/>
              </a:rPr>
              <a:t>Stellar populations in disk galaxies                                                   P. Sanchez-Blazquez                                                                                  3D2014  </a:t>
            </a:r>
            <a:endParaRPr lang="en-US" sz="1200" dirty="0">
              <a:latin typeface="Candara"/>
              <a:cs typeface="Candara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711242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kurbryk2013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922597" y="905536"/>
            <a:ext cx="3268403" cy="4809464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609600" y="457200"/>
            <a:ext cx="20155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err="1" smtClean="0"/>
              <a:t>Kubryk</a:t>
            </a:r>
            <a:r>
              <a:rPr lang="es-ES" dirty="0" smtClean="0"/>
              <a:t> et al. (2013)</a:t>
            </a:r>
            <a:endParaRPr lang="es-ES" dirty="0"/>
          </a:p>
        </p:txBody>
      </p:sp>
      <p:sp>
        <p:nvSpPr>
          <p:cNvPr id="2" name="CuadroTexto 1"/>
          <p:cNvSpPr txBox="1"/>
          <p:nvPr/>
        </p:nvSpPr>
        <p:spPr>
          <a:xfrm>
            <a:off x="179512" y="116632"/>
            <a:ext cx="8964488" cy="461665"/>
          </a:xfrm>
          <a:prstGeom prst="rect">
            <a:avLst/>
          </a:prstGeom>
          <a:gradFill flip="none" rotWithShape="1">
            <a:gsLst>
              <a:gs pos="100000">
                <a:srgbClr val="B7DEE8"/>
              </a:gs>
              <a:gs pos="0">
                <a:srgbClr val="FFFFFF"/>
              </a:gs>
            </a:gsLst>
            <a:lin ang="0" scaled="1"/>
            <a:tileRect/>
          </a:gradFill>
        </p:spPr>
        <p:txBody>
          <a:bodyPr wrap="square" rtlCol="0">
            <a:spAutoFit/>
          </a:bodyPr>
          <a:lstStyle/>
          <a:p>
            <a:r>
              <a:rPr lang="es-ES" sz="2400" dirty="0" smtClean="0">
                <a:latin typeface="Candara"/>
                <a:cs typeface="Candara"/>
              </a:rPr>
              <a:t>                                       Radial </a:t>
            </a:r>
            <a:r>
              <a:rPr lang="es-ES" sz="2400" dirty="0" err="1" smtClean="0">
                <a:latin typeface="Candara"/>
                <a:cs typeface="Candara"/>
              </a:rPr>
              <a:t>migration</a:t>
            </a:r>
            <a:r>
              <a:rPr lang="es-ES" sz="2400" dirty="0" smtClean="0">
                <a:latin typeface="Candara"/>
                <a:cs typeface="Candara"/>
              </a:rPr>
              <a:t> </a:t>
            </a:r>
            <a:r>
              <a:rPr lang="es-ES" sz="2400" dirty="0" err="1" smtClean="0">
                <a:latin typeface="Candara"/>
                <a:cs typeface="Candara"/>
              </a:rPr>
              <a:t>due</a:t>
            </a:r>
            <a:r>
              <a:rPr lang="es-ES" sz="2400" dirty="0" smtClean="0">
                <a:latin typeface="Candara"/>
                <a:cs typeface="Candara"/>
              </a:rPr>
              <a:t> </a:t>
            </a:r>
            <a:r>
              <a:rPr lang="es-ES" sz="2400" dirty="0" err="1" smtClean="0">
                <a:latin typeface="Candara"/>
                <a:cs typeface="Candara"/>
              </a:rPr>
              <a:t>to</a:t>
            </a:r>
            <a:r>
              <a:rPr lang="es-ES" sz="2400" dirty="0" smtClean="0">
                <a:latin typeface="Candara"/>
                <a:cs typeface="Candara"/>
              </a:rPr>
              <a:t> </a:t>
            </a:r>
            <a:r>
              <a:rPr lang="es-ES" sz="2400" dirty="0" err="1" smtClean="0">
                <a:latin typeface="Candara"/>
                <a:cs typeface="Candara"/>
              </a:rPr>
              <a:t>bars</a:t>
            </a:r>
            <a:endParaRPr lang="es-ES" sz="2400" dirty="0">
              <a:latin typeface="Candara"/>
              <a:cs typeface="Candara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343400" y="3810000"/>
            <a:ext cx="3810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andara"/>
                <a:cs typeface="Candara"/>
              </a:rPr>
              <a:t>See </a:t>
            </a:r>
            <a:r>
              <a:rPr lang="en-US" dirty="0" err="1" smtClean="0">
                <a:latin typeface="Candara"/>
                <a:cs typeface="Candara"/>
              </a:rPr>
              <a:t>Friedli</a:t>
            </a:r>
            <a:r>
              <a:rPr lang="en-US" dirty="0" smtClean="0">
                <a:latin typeface="Candara"/>
                <a:cs typeface="Candara"/>
              </a:rPr>
              <a:t> et al. (1998), 	</a:t>
            </a:r>
            <a:r>
              <a:rPr lang="en-US" dirty="0" err="1" smtClean="0">
                <a:latin typeface="Candara"/>
                <a:cs typeface="Candara"/>
              </a:rPr>
              <a:t>Minchev</a:t>
            </a:r>
            <a:r>
              <a:rPr lang="en-US" dirty="0" smtClean="0">
                <a:latin typeface="Candara"/>
                <a:cs typeface="Candara"/>
              </a:rPr>
              <a:t> &amp; </a:t>
            </a:r>
            <a:r>
              <a:rPr lang="en-US" dirty="0" err="1" smtClean="0">
                <a:latin typeface="Candara"/>
                <a:cs typeface="Candara"/>
              </a:rPr>
              <a:t>Famey</a:t>
            </a:r>
            <a:r>
              <a:rPr lang="en-US" dirty="0" smtClean="0">
                <a:latin typeface="Candara"/>
                <a:cs typeface="Candara"/>
              </a:rPr>
              <a:t> (2010)</a:t>
            </a:r>
            <a:r>
              <a:rPr lang="en-US" dirty="0" smtClean="0">
                <a:latin typeface="Candara"/>
                <a:cs typeface="Candara"/>
              </a:rPr>
              <a:t>, </a:t>
            </a:r>
            <a:r>
              <a:rPr lang="en-US" dirty="0" err="1" smtClean="0">
                <a:latin typeface="Candara"/>
                <a:cs typeface="Candara"/>
              </a:rPr>
              <a:t>Minchev</a:t>
            </a:r>
            <a:r>
              <a:rPr lang="en-US" dirty="0" smtClean="0">
                <a:latin typeface="Candara"/>
                <a:cs typeface="Candara"/>
              </a:rPr>
              <a:t> et al. (2011, 2012);  Shevchenko et al. (2011), </a:t>
            </a:r>
            <a:r>
              <a:rPr lang="en-US" dirty="0" err="1" smtClean="0">
                <a:latin typeface="Candara"/>
                <a:cs typeface="Candara"/>
              </a:rPr>
              <a:t>Brunetti</a:t>
            </a:r>
            <a:r>
              <a:rPr lang="en-US" dirty="0" smtClean="0">
                <a:latin typeface="Candara"/>
                <a:cs typeface="Candara"/>
              </a:rPr>
              <a:t> et al. 2011, Grand et al. (2012) </a:t>
            </a:r>
            <a:endParaRPr lang="en-US" dirty="0">
              <a:latin typeface="Candara"/>
              <a:cs typeface="Candara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00600" y="1143000"/>
            <a:ext cx="33528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n-US" dirty="0" smtClean="0">
                <a:latin typeface="Candara"/>
                <a:cs typeface="Candara"/>
              </a:rPr>
              <a:t>In numerical simulations, stars do not remain where they were born</a:t>
            </a:r>
          </a:p>
          <a:p>
            <a:pPr>
              <a:buFont typeface="Arial"/>
              <a:buChar char="•"/>
            </a:pPr>
            <a:r>
              <a:rPr lang="en-US" dirty="0" smtClean="0">
                <a:latin typeface="Candara"/>
                <a:cs typeface="Candara"/>
              </a:rPr>
              <a:t>Bars are the most efficient agents in redistributing material </a:t>
            </a:r>
            <a:endParaRPr lang="en-US" dirty="0">
              <a:latin typeface="Candara"/>
              <a:cs typeface="Candara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6477000"/>
            <a:ext cx="9144000" cy="276999"/>
          </a:xfrm>
          <a:prstGeom prst="rect">
            <a:avLst/>
          </a:prstGeom>
          <a:solidFill>
            <a:schemeClr val="bg1">
              <a:lumMod val="85000"/>
              <a:alpha val="67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Candara"/>
                <a:cs typeface="Candara"/>
              </a:rPr>
              <a:t>Stellar populations in disk galaxies                                                   P. Sanchez-Blazquez                                                                                  3D2014  </a:t>
            </a:r>
            <a:endParaRPr lang="en-US" sz="1200" dirty="0">
              <a:latin typeface="Candara"/>
              <a:cs typeface="Candara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756470463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8686800" cy="715962"/>
          </a:xfrm>
          <a:gradFill flip="none" rotWithShape="1">
            <a:gsLst>
              <a:gs pos="97000">
                <a:schemeClr val="accent5">
                  <a:lumMod val="20000"/>
                  <a:lumOff val="80000"/>
                </a:schemeClr>
              </a:gs>
              <a:gs pos="0">
                <a:schemeClr val="bg1"/>
              </a:gs>
            </a:gsLst>
            <a:lin ang="0" scaled="1"/>
            <a:tileRect/>
          </a:gradFill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Candara"/>
                <a:cs typeface="Candara"/>
              </a:rPr>
              <a:t>Values at 1ref </a:t>
            </a:r>
            <a:r>
              <a:rPr lang="en-US" dirty="0" err="1" smtClean="0">
                <a:latin typeface="Candara"/>
                <a:cs typeface="Candara"/>
              </a:rPr>
              <a:t>vs</a:t>
            </a:r>
            <a:r>
              <a:rPr lang="en-US" dirty="0" smtClean="0">
                <a:latin typeface="Candara"/>
                <a:cs typeface="Candara"/>
              </a:rPr>
              <a:t> central </a:t>
            </a:r>
            <a:r>
              <a:rPr lang="en-US" dirty="0" err="1" smtClean="0">
                <a:latin typeface="Candara"/>
                <a:cs typeface="Candara"/>
              </a:rPr>
              <a:t>σ</a:t>
            </a:r>
            <a:r>
              <a:rPr lang="en-US" dirty="0" smtClean="0">
                <a:latin typeface="Candara"/>
                <a:cs typeface="Candara"/>
              </a:rPr>
              <a:t> </a:t>
            </a:r>
            <a:endParaRPr lang="en-US" dirty="0">
              <a:latin typeface="Candara"/>
              <a:cs typeface="Candara"/>
            </a:endParaRPr>
          </a:p>
        </p:txBody>
      </p:sp>
      <p:pic>
        <p:nvPicPr>
          <p:cNvPr id="4" name="Picture 3" descr="central_values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685800" y="1250372"/>
            <a:ext cx="7256929" cy="5607627"/>
          </a:xfrm>
          <a:prstGeom prst="rect">
            <a:avLst/>
          </a:prstGeom>
        </p:spPr>
      </p:pic>
      <p:pic>
        <p:nvPicPr>
          <p:cNvPr id="6" name="Content Placeholder 3" descr="califa_logo2.tiff"/>
          <p:cNvPicPr>
            <a:picLocks noChangeAspect="1"/>
          </p:cNvPicPr>
          <p:nvPr/>
        </p:nvPicPr>
        <p:blipFill>
          <a:blip r:embed="rId4"/>
          <a:srcRect l="-23647" r="-23647"/>
          <a:stretch>
            <a:fillRect/>
          </a:stretch>
        </p:blipFill>
        <p:spPr>
          <a:xfrm>
            <a:off x="-27138" y="76200"/>
            <a:ext cx="1674218" cy="103683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6477000"/>
            <a:ext cx="9144000" cy="276999"/>
          </a:xfrm>
          <a:prstGeom prst="rect">
            <a:avLst/>
          </a:prstGeom>
          <a:solidFill>
            <a:schemeClr val="bg1">
              <a:lumMod val="85000"/>
              <a:alpha val="67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Candara"/>
                <a:cs typeface="Candara"/>
              </a:rPr>
              <a:t>Stellar populations in disk galaxies                                                   P. Sanchez-Blazquez                                                                                  3D2014  </a:t>
            </a:r>
            <a:endParaRPr lang="en-US" sz="1200" dirty="0">
              <a:latin typeface="Candara"/>
              <a:cs typeface="Candar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8686800" cy="715962"/>
          </a:xfrm>
          <a:gradFill flip="none" rotWithShape="1">
            <a:gsLst>
              <a:gs pos="97000">
                <a:schemeClr val="accent5">
                  <a:lumMod val="20000"/>
                  <a:lumOff val="80000"/>
                </a:schemeClr>
              </a:gs>
              <a:gs pos="0">
                <a:schemeClr val="bg1"/>
              </a:gs>
            </a:gsLst>
            <a:lin ang="0" scaled="1"/>
            <a:tileRect/>
          </a:gradFill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Candara"/>
                <a:cs typeface="Candara"/>
              </a:rPr>
              <a:t>Values at 1ref </a:t>
            </a:r>
            <a:r>
              <a:rPr lang="en-US" dirty="0" err="1" smtClean="0">
                <a:latin typeface="Candara"/>
                <a:cs typeface="Candara"/>
              </a:rPr>
              <a:t>vs</a:t>
            </a:r>
            <a:r>
              <a:rPr lang="en-US" dirty="0" smtClean="0">
                <a:latin typeface="Candara"/>
                <a:cs typeface="Candara"/>
              </a:rPr>
              <a:t> central </a:t>
            </a:r>
            <a:r>
              <a:rPr lang="en-US" dirty="0" err="1" smtClean="0">
                <a:latin typeface="Candara"/>
                <a:cs typeface="Candara"/>
              </a:rPr>
              <a:t>σ</a:t>
            </a:r>
            <a:r>
              <a:rPr lang="en-US" dirty="0" smtClean="0">
                <a:latin typeface="Candara"/>
                <a:cs typeface="Candara"/>
              </a:rPr>
              <a:t> </a:t>
            </a:r>
            <a:endParaRPr lang="en-US" dirty="0">
              <a:latin typeface="Candara"/>
              <a:cs typeface="Candara"/>
            </a:endParaRPr>
          </a:p>
        </p:txBody>
      </p:sp>
      <p:pic>
        <p:nvPicPr>
          <p:cNvPr id="6" name="Content Placeholder 3" descr="califa_logo2.tiff"/>
          <p:cNvPicPr>
            <a:picLocks noChangeAspect="1"/>
          </p:cNvPicPr>
          <p:nvPr/>
        </p:nvPicPr>
        <p:blipFill>
          <a:blip r:embed="rId2"/>
          <a:srcRect l="-23647" r="-23647"/>
          <a:stretch>
            <a:fillRect/>
          </a:stretch>
        </p:blipFill>
        <p:spPr>
          <a:xfrm>
            <a:off x="-27138" y="76200"/>
            <a:ext cx="1674218" cy="1036832"/>
          </a:xfrm>
          <a:prstGeom prst="rect">
            <a:avLst/>
          </a:prstGeom>
        </p:spPr>
      </p:pic>
      <p:pic>
        <p:nvPicPr>
          <p:cNvPr id="7" name="Picture 6" descr="bulge_disk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609600" y="1143000"/>
            <a:ext cx="7339393" cy="567134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6477000"/>
            <a:ext cx="9144000" cy="276999"/>
          </a:xfrm>
          <a:prstGeom prst="rect">
            <a:avLst/>
          </a:prstGeom>
          <a:solidFill>
            <a:schemeClr val="bg1">
              <a:lumMod val="85000"/>
              <a:alpha val="67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Candara"/>
                <a:cs typeface="Candara"/>
              </a:rPr>
              <a:t>Stellar populations in disk galaxies                                                   P. Sanchez-Blazquez                                                                                  3D2014  </a:t>
            </a:r>
            <a:endParaRPr lang="en-US" sz="1200" dirty="0">
              <a:latin typeface="Candara"/>
              <a:cs typeface="Candar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94267" y="789086"/>
            <a:ext cx="7924800" cy="5078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 smtClean="0">
              <a:latin typeface="Candara"/>
              <a:cs typeface="Candara"/>
            </a:endParaRPr>
          </a:p>
          <a:p>
            <a:endParaRPr lang="en-US" dirty="0" smtClean="0">
              <a:latin typeface="Candara"/>
              <a:cs typeface="Candara"/>
            </a:endParaRPr>
          </a:p>
          <a:p>
            <a:r>
              <a:rPr lang="en-US" dirty="0" smtClean="0">
                <a:latin typeface="Candara"/>
                <a:cs typeface="Candara"/>
              </a:rPr>
              <a:t>We are studying the </a:t>
            </a: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  <a:latin typeface="Candara"/>
                <a:cs typeface="Candara"/>
              </a:rPr>
              <a:t>stellar populations</a:t>
            </a:r>
            <a:r>
              <a:rPr lang="en-US" dirty="0" smtClean="0">
                <a:latin typeface="Candara"/>
                <a:cs typeface="Candara"/>
              </a:rPr>
              <a:t> in a sample of face-on </a:t>
            </a:r>
            <a:r>
              <a:rPr lang="en-US" dirty="0" smtClean="0">
                <a:solidFill>
                  <a:srgbClr val="376092"/>
                </a:solidFill>
                <a:latin typeface="Candara"/>
                <a:cs typeface="Candara"/>
              </a:rPr>
              <a:t>disk galaxies </a:t>
            </a:r>
            <a:r>
              <a:rPr lang="en-US" dirty="0" smtClean="0">
                <a:latin typeface="Candara"/>
                <a:cs typeface="Candara"/>
              </a:rPr>
              <a:t>from the CALIFA survey.</a:t>
            </a:r>
            <a:r>
              <a:rPr lang="en-US" dirty="0" smtClean="0">
                <a:latin typeface="Candara"/>
                <a:cs typeface="Candara"/>
              </a:rPr>
              <a:t> We find, in the </a:t>
            </a:r>
            <a:r>
              <a:rPr lang="en-US" b="1" dirty="0" smtClean="0">
                <a:solidFill>
                  <a:srgbClr val="376092"/>
                </a:solidFill>
                <a:latin typeface="Candara"/>
                <a:cs typeface="Candara"/>
              </a:rPr>
              <a:t>disk region</a:t>
            </a:r>
            <a:r>
              <a:rPr lang="en-US" dirty="0" smtClean="0">
                <a:latin typeface="Candara"/>
                <a:cs typeface="Candara"/>
              </a:rPr>
              <a:t>:</a:t>
            </a:r>
          </a:p>
          <a:p>
            <a:endParaRPr lang="en-US" dirty="0" smtClean="0">
              <a:latin typeface="Candara"/>
              <a:cs typeface="Candara"/>
            </a:endParaRPr>
          </a:p>
          <a:p>
            <a:pPr marL="342900" indent="-342900">
              <a:buAutoNum type="alphaLcParenBoth"/>
            </a:pPr>
            <a:r>
              <a:rPr lang="en-US" dirty="0" smtClean="0">
                <a:solidFill>
                  <a:schemeClr val="accent1">
                    <a:lumMod val="75000"/>
                  </a:schemeClr>
                </a:solidFill>
                <a:latin typeface="Candara"/>
                <a:cs typeface="Candara"/>
              </a:rPr>
              <a:t>Age 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  <a:latin typeface="Candara"/>
                <a:cs typeface="Candara"/>
              </a:rPr>
              <a:t>gradients:</a:t>
            </a:r>
          </a:p>
          <a:p>
            <a:pPr marL="342900" indent="-342900"/>
            <a:endParaRPr lang="en-US" dirty="0" smtClean="0">
              <a:solidFill>
                <a:schemeClr val="accent1">
                  <a:lumMod val="75000"/>
                </a:schemeClr>
              </a:solidFill>
              <a:latin typeface="Candara"/>
              <a:cs typeface="Candara"/>
            </a:endParaRPr>
          </a:p>
          <a:p>
            <a:pPr marL="285750" indent="-285750">
              <a:buFont typeface="Wingdings" charset="0"/>
              <a:buChar char="à"/>
            </a:pPr>
            <a:r>
              <a:rPr lang="en-US" dirty="0" smtClean="0">
                <a:latin typeface="Candara"/>
                <a:cs typeface="Candara"/>
                <a:sym typeface="Wingdings"/>
              </a:rPr>
              <a:t>mass-weighted values very flat. </a:t>
            </a:r>
            <a:r>
              <a:rPr lang="en-US" dirty="0">
                <a:latin typeface="Candara"/>
                <a:cs typeface="Candara"/>
                <a:sym typeface="Wingdings"/>
              </a:rPr>
              <a:t> </a:t>
            </a:r>
            <a:r>
              <a:rPr lang="en-US" dirty="0" smtClean="0">
                <a:latin typeface="Candara"/>
                <a:cs typeface="Candara"/>
                <a:sym typeface="Wingdings"/>
              </a:rPr>
              <a:t>Old stellar populations at all radii (in the majority of </a:t>
            </a:r>
            <a:r>
              <a:rPr lang="en-US" dirty="0" smtClean="0">
                <a:latin typeface="Candara"/>
                <a:cs typeface="Candara"/>
                <a:sym typeface="Wingdings"/>
              </a:rPr>
              <a:t>galaxies). </a:t>
            </a:r>
            <a:endParaRPr lang="en-US" dirty="0" smtClean="0">
              <a:latin typeface="Candara"/>
              <a:cs typeface="Candara"/>
              <a:sym typeface="Wingdings"/>
            </a:endParaRPr>
          </a:p>
          <a:p>
            <a:pPr marL="285750" indent="-285750">
              <a:buFont typeface="Wingdings" charset="0"/>
              <a:buChar char="à"/>
            </a:pPr>
            <a:r>
              <a:rPr lang="en-US" dirty="0" smtClean="0">
                <a:latin typeface="Candara"/>
                <a:cs typeface="Candara"/>
                <a:sym typeface="Wingdings"/>
              </a:rPr>
              <a:t>Luminosity-weighted values decreasing slightly with radius (inside-out</a:t>
            </a:r>
            <a:r>
              <a:rPr lang="en-US" dirty="0" smtClean="0">
                <a:latin typeface="Candara"/>
                <a:cs typeface="Candara"/>
                <a:sym typeface="Wingdings"/>
              </a:rPr>
              <a:t>)</a:t>
            </a:r>
            <a:endParaRPr lang="en-US" dirty="0" smtClean="0">
              <a:latin typeface="Candara"/>
              <a:cs typeface="Candara"/>
            </a:endParaRPr>
          </a:p>
          <a:p>
            <a:r>
              <a:rPr lang="en-US" dirty="0" err="1" smtClean="0">
                <a:latin typeface="Candara"/>
                <a:cs typeface="Candara"/>
                <a:sym typeface="Wingdings"/>
              </a:rPr>
              <a:t></a:t>
            </a:r>
            <a:r>
              <a:rPr lang="en-US" dirty="0" smtClean="0">
                <a:latin typeface="Candara"/>
                <a:cs typeface="Candara"/>
                <a:sym typeface="Wingdings"/>
              </a:rPr>
              <a:t> We do not find any relation between the age </a:t>
            </a:r>
            <a:r>
              <a:rPr lang="en-US" b="1" dirty="0" smtClean="0">
                <a:latin typeface="Candara"/>
                <a:cs typeface="Candara"/>
                <a:sym typeface="Wingdings"/>
              </a:rPr>
              <a:t>gradient </a:t>
            </a:r>
            <a:r>
              <a:rPr lang="en-US" dirty="0" smtClean="0">
                <a:latin typeface="Candara"/>
                <a:cs typeface="Candara"/>
                <a:sym typeface="Wingdings"/>
              </a:rPr>
              <a:t>and the mass, velocity dispersion,  </a:t>
            </a:r>
            <a:r>
              <a:rPr lang="en-US" dirty="0" err="1" smtClean="0">
                <a:latin typeface="Candara"/>
                <a:cs typeface="Candara"/>
                <a:sym typeface="Wingdings"/>
              </a:rPr>
              <a:t>t</a:t>
            </a:r>
            <a:r>
              <a:rPr lang="en-US" dirty="0" smtClean="0">
                <a:latin typeface="Candara"/>
                <a:cs typeface="Candara"/>
                <a:sym typeface="Wingdings"/>
              </a:rPr>
              <a:t>-type, B/T. </a:t>
            </a:r>
            <a:endParaRPr lang="en-US" dirty="0" smtClean="0">
              <a:latin typeface="Candara"/>
              <a:cs typeface="Candara"/>
            </a:endParaRPr>
          </a:p>
          <a:p>
            <a:endParaRPr lang="en-US" dirty="0" smtClean="0">
              <a:latin typeface="Candara"/>
              <a:cs typeface="Candara"/>
            </a:endParaRPr>
          </a:p>
          <a:p>
            <a:endParaRPr lang="en-US" dirty="0" smtClean="0">
              <a:latin typeface="Candara"/>
              <a:cs typeface="Candara"/>
            </a:endParaRPr>
          </a:p>
          <a:p>
            <a:endParaRPr lang="en-US" dirty="0" smtClean="0">
              <a:latin typeface="Candara"/>
              <a:cs typeface="Candara"/>
            </a:endParaRPr>
          </a:p>
          <a:p>
            <a:endParaRPr lang="en-US" dirty="0" smtClean="0">
              <a:latin typeface="Candara"/>
              <a:cs typeface="Candara"/>
            </a:endParaRPr>
          </a:p>
          <a:p>
            <a:pPr>
              <a:buFont typeface="Arial"/>
              <a:buChar char="•"/>
            </a:pPr>
            <a:endParaRPr lang="en-US" dirty="0" smtClean="0">
              <a:latin typeface="Candara"/>
              <a:cs typeface="Candara"/>
            </a:endParaRPr>
          </a:p>
          <a:p>
            <a:endParaRPr lang="en-US" dirty="0">
              <a:latin typeface="Candara"/>
              <a:cs typeface="Candara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184870"/>
            <a:ext cx="9143999" cy="584776"/>
          </a:xfrm>
          <a:prstGeom prst="rect">
            <a:avLst/>
          </a:prstGeom>
          <a:gradFill flip="none" rotWithShape="1">
            <a:gsLst>
              <a:gs pos="100000">
                <a:schemeClr val="accent5">
                  <a:lumMod val="20000"/>
                  <a:lumOff val="80000"/>
                </a:schemeClr>
              </a:gs>
              <a:gs pos="0">
                <a:schemeClr val="bg1"/>
              </a:gs>
            </a:gsLst>
            <a:lin ang="0" scaled="1"/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Candara"/>
                <a:cs typeface="Candara"/>
              </a:rPr>
              <a:t>Summary</a:t>
            </a:r>
            <a:endParaRPr lang="en-US" sz="3200" dirty="0">
              <a:latin typeface="Candara"/>
              <a:cs typeface="Candara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6477000"/>
            <a:ext cx="9144000" cy="276999"/>
          </a:xfrm>
          <a:prstGeom prst="rect">
            <a:avLst/>
          </a:prstGeom>
          <a:solidFill>
            <a:schemeClr val="bg1">
              <a:lumMod val="85000"/>
              <a:alpha val="67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Candara"/>
                <a:cs typeface="Candara"/>
              </a:rPr>
              <a:t>Stellar populations in disk galaxies                                                   P. Sanchez-Blazquez                                                                                  3D2014  </a:t>
            </a:r>
            <a:endParaRPr lang="en-US" sz="1200" dirty="0">
              <a:latin typeface="Candara"/>
              <a:cs typeface="Candara"/>
            </a:endParaRPr>
          </a:p>
        </p:txBody>
      </p:sp>
      <p:pic>
        <p:nvPicPr>
          <p:cNvPr id="9" name="Content Placeholder 3" descr="califa_logo2.tiff"/>
          <p:cNvPicPr>
            <a:picLocks noChangeAspect="1"/>
          </p:cNvPicPr>
          <p:nvPr/>
        </p:nvPicPr>
        <p:blipFill>
          <a:blip r:embed="rId3"/>
          <a:srcRect l="15994" r="158"/>
          <a:stretch>
            <a:fillRect/>
          </a:stretch>
        </p:blipFill>
        <p:spPr>
          <a:xfrm>
            <a:off x="76200" y="34637"/>
            <a:ext cx="1143618" cy="110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577031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94267" y="539888"/>
            <a:ext cx="7924800" cy="5632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 smtClean="0">
              <a:latin typeface="Candara"/>
              <a:cs typeface="Candara"/>
            </a:endParaRPr>
          </a:p>
          <a:p>
            <a:endParaRPr lang="en-US" dirty="0" smtClean="0">
              <a:latin typeface="Candara"/>
              <a:cs typeface="Candara"/>
            </a:endParaRPr>
          </a:p>
          <a:p>
            <a:r>
              <a:rPr lang="en-US" dirty="0" smtClean="0">
                <a:latin typeface="Candara"/>
                <a:cs typeface="Candara"/>
              </a:rPr>
              <a:t>We are studying the </a:t>
            </a: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  <a:latin typeface="Candara"/>
                <a:cs typeface="Candara"/>
              </a:rPr>
              <a:t>stellar populations</a:t>
            </a:r>
            <a:r>
              <a:rPr lang="en-US" dirty="0" smtClean="0">
                <a:latin typeface="Candara"/>
                <a:cs typeface="Candara"/>
              </a:rPr>
              <a:t> in a sample of face-on </a:t>
            </a:r>
            <a:r>
              <a:rPr lang="en-US" dirty="0" smtClean="0">
                <a:solidFill>
                  <a:srgbClr val="376092"/>
                </a:solidFill>
                <a:latin typeface="Candara"/>
                <a:cs typeface="Candara"/>
              </a:rPr>
              <a:t>disk galaxies </a:t>
            </a:r>
            <a:r>
              <a:rPr lang="en-US" dirty="0" smtClean="0">
                <a:latin typeface="Candara"/>
                <a:cs typeface="Candara"/>
              </a:rPr>
              <a:t>from the CALIFA survey.</a:t>
            </a:r>
            <a:r>
              <a:rPr lang="en-US" dirty="0" smtClean="0">
                <a:latin typeface="Candara"/>
                <a:cs typeface="Candara"/>
              </a:rPr>
              <a:t> We find, in the </a:t>
            </a:r>
            <a:r>
              <a:rPr lang="en-US" b="1" dirty="0" smtClean="0">
                <a:solidFill>
                  <a:srgbClr val="376092"/>
                </a:solidFill>
                <a:latin typeface="Candara"/>
                <a:cs typeface="Candara"/>
              </a:rPr>
              <a:t>disk region</a:t>
            </a:r>
            <a:r>
              <a:rPr lang="en-US" dirty="0" smtClean="0">
                <a:latin typeface="Candara"/>
                <a:cs typeface="Candara"/>
              </a:rPr>
              <a:t>:</a:t>
            </a:r>
          </a:p>
          <a:p>
            <a:endParaRPr lang="en-US" dirty="0" smtClean="0">
              <a:latin typeface="Candara"/>
              <a:cs typeface="Candara"/>
            </a:endParaRPr>
          </a:p>
          <a:p>
            <a:endParaRPr lang="en-US" dirty="0" smtClean="0">
              <a:latin typeface="Candara"/>
              <a:cs typeface="Candara"/>
            </a:endParaRPr>
          </a:p>
          <a:p>
            <a:pPr marL="342900" indent="-342900">
              <a:buAutoNum type="alphaLcParenBoth"/>
            </a:pPr>
            <a:r>
              <a:rPr lang="en-US" b="1" dirty="0" err="1" smtClean="0">
                <a:solidFill>
                  <a:srgbClr val="376092"/>
                </a:solidFill>
                <a:latin typeface="Candara"/>
                <a:cs typeface="Candara"/>
              </a:rPr>
              <a:t>Metallicity</a:t>
            </a:r>
            <a:r>
              <a:rPr lang="en-US" b="1" dirty="0" smtClean="0">
                <a:solidFill>
                  <a:srgbClr val="376092"/>
                </a:solidFill>
                <a:latin typeface="Candara"/>
                <a:cs typeface="Candara"/>
              </a:rPr>
              <a:t> gradients</a:t>
            </a:r>
          </a:p>
          <a:p>
            <a:pPr marL="285750" indent="-285750">
              <a:buFont typeface="Wingdings" charset="0"/>
              <a:buChar char="à"/>
            </a:pPr>
            <a:r>
              <a:rPr lang="en-US" dirty="0" smtClean="0">
                <a:latin typeface="Candara"/>
                <a:cs typeface="Candara"/>
                <a:sym typeface="Wingdings"/>
              </a:rPr>
              <a:t>Mild </a:t>
            </a:r>
            <a:r>
              <a:rPr lang="en-US" dirty="0" err="1" smtClean="0">
                <a:latin typeface="Candara"/>
                <a:cs typeface="Candara"/>
                <a:sym typeface="Wingdings"/>
              </a:rPr>
              <a:t>metallicity</a:t>
            </a:r>
            <a:r>
              <a:rPr lang="en-US" dirty="0" smtClean="0">
                <a:latin typeface="Candara"/>
                <a:cs typeface="Candara"/>
                <a:sym typeface="Wingdings"/>
              </a:rPr>
              <a:t> </a:t>
            </a:r>
            <a:r>
              <a:rPr lang="en-US" dirty="0" smtClean="0">
                <a:latin typeface="Candara"/>
                <a:cs typeface="Candara"/>
                <a:sym typeface="Wingdings"/>
              </a:rPr>
              <a:t>gradients </a:t>
            </a:r>
            <a:r>
              <a:rPr lang="en-US" dirty="0" smtClean="0">
                <a:latin typeface="Candara"/>
                <a:cs typeface="Candara"/>
                <a:sym typeface="Wingdings"/>
              </a:rPr>
              <a:t>(decreasing </a:t>
            </a:r>
            <a:r>
              <a:rPr lang="en-US" dirty="0" err="1" smtClean="0">
                <a:latin typeface="Candara"/>
                <a:cs typeface="Candara"/>
                <a:sym typeface="Wingdings"/>
              </a:rPr>
              <a:t>metallicity</a:t>
            </a:r>
            <a:r>
              <a:rPr lang="en-US" dirty="0" smtClean="0">
                <a:latin typeface="Candara"/>
                <a:cs typeface="Candara"/>
                <a:sym typeface="Wingdings"/>
              </a:rPr>
              <a:t> with radius</a:t>
            </a:r>
            <a:r>
              <a:rPr lang="en-US" dirty="0" smtClean="0">
                <a:latin typeface="Candara"/>
                <a:cs typeface="Candara"/>
                <a:sym typeface="Wingdings"/>
              </a:rPr>
              <a:t>)</a:t>
            </a:r>
          </a:p>
          <a:p>
            <a:pPr marL="285750" indent="-285750">
              <a:buFont typeface="Wingdings" charset="0"/>
              <a:buChar char="à"/>
            </a:pPr>
            <a:r>
              <a:rPr lang="en-US" dirty="0" smtClean="0">
                <a:latin typeface="Candara"/>
                <a:cs typeface="Candara"/>
                <a:sym typeface="Wingdings"/>
              </a:rPr>
              <a:t>High values of </a:t>
            </a:r>
            <a:r>
              <a:rPr lang="en-US" dirty="0" err="1" smtClean="0">
                <a:latin typeface="Candara"/>
                <a:cs typeface="Candara"/>
                <a:sym typeface="Wingdings"/>
              </a:rPr>
              <a:t>metallicity</a:t>
            </a:r>
            <a:r>
              <a:rPr lang="en-US" dirty="0" smtClean="0">
                <a:latin typeface="Candara"/>
                <a:cs typeface="Candara"/>
                <a:sym typeface="Wingdings"/>
              </a:rPr>
              <a:t> in the disk region (also seen in resolved SP studies)</a:t>
            </a:r>
            <a:endParaRPr lang="en-US" dirty="0" smtClean="0">
              <a:latin typeface="Candara"/>
              <a:cs typeface="Candara"/>
              <a:sym typeface="Wingdings"/>
            </a:endParaRPr>
          </a:p>
          <a:p>
            <a:pPr marL="285750" indent="-285750">
              <a:buFont typeface="Wingdings" charset="0"/>
              <a:buChar char="à"/>
            </a:pPr>
            <a:r>
              <a:rPr lang="en-US" dirty="0" smtClean="0">
                <a:latin typeface="Candara"/>
                <a:cs typeface="Candara"/>
                <a:sym typeface="Wingdings"/>
              </a:rPr>
              <a:t>Very similar slope of the MW and </a:t>
            </a:r>
            <a:r>
              <a:rPr lang="en-US" dirty="0" smtClean="0">
                <a:latin typeface="Candara"/>
                <a:cs typeface="Candara"/>
                <a:sym typeface="Wingdings"/>
              </a:rPr>
              <a:t>LW </a:t>
            </a:r>
            <a:r>
              <a:rPr lang="en-US" dirty="0" smtClean="0">
                <a:latin typeface="Candara"/>
                <a:cs typeface="Candara"/>
                <a:sym typeface="Wingdings"/>
              </a:rPr>
              <a:t>and very similar to the slope of the gas (little evolution?</a:t>
            </a:r>
            <a:r>
              <a:rPr lang="en-US" dirty="0" smtClean="0">
                <a:latin typeface="Candara"/>
                <a:cs typeface="Candara"/>
                <a:sym typeface="Wingdings"/>
              </a:rPr>
              <a:t>)</a:t>
            </a:r>
          </a:p>
          <a:p>
            <a:pPr marL="285750" indent="-285750">
              <a:buFont typeface="Wingdings" charset="0"/>
              <a:buChar char="à"/>
            </a:pPr>
            <a:r>
              <a:rPr lang="en-US" dirty="0" smtClean="0">
                <a:latin typeface="Candara"/>
                <a:cs typeface="Candara"/>
                <a:sym typeface="Wingdings"/>
              </a:rPr>
              <a:t>We do not find any relation between the </a:t>
            </a:r>
            <a:r>
              <a:rPr lang="en-US" dirty="0" err="1" smtClean="0">
                <a:latin typeface="Candara"/>
                <a:cs typeface="Candara"/>
                <a:sym typeface="Wingdings"/>
              </a:rPr>
              <a:t>metallicit</a:t>
            </a:r>
            <a:r>
              <a:rPr lang="en-US" dirty="0" err="1" smtClean="0">
                <a:latin typeface="Candara"/>
                <a:cs typeface="Candara"/>
                <a:sym typeface="Wingdings"/>
              </a:rPr>
              <a:t>y</a:t>
            </a:r>
            <a:r>
              <a:rPr lang="en-US" dirty="0" smtClean="0">
                <a:latin typeface="Candara"/>
                <a:cs typeface="Candara"/>
                <a:sym typeface="Wingdings"/>
              </a:rPr>
              <a:t> gradient and other properties of the galaxies (similar results obtained for gas-phase </a:t>
            </a:r>
            <a:r>
              <a:rPr lang="en-US" dirty="0" err="1" smtClean="0">
                <a:latin typeface="Candara"/>
                <a:cs typeface="Candara"/>
                <a:sym typeface="Wingdings"/>
              </a:rPr>
              <a:t>metallicity</a:t>
            </a:r>
            <a:r>
              <a:rPr lang="en-US" dirty="0" smtClean="0">
                <a:latin typeface="Candara"/>
                <a:cs typeface="Candara"/>
                <a:sym typeface="Wingdings"/>
              </a:rPr>
              <a:t>)</a:t>
            </a:r>
            <a:endParaRPr lang="en-US" dirty="0" smtClean="0">
              <a:latin typeface="Candara"/>
              <a:cs typeface="Candara"/>
            </a:endParaRPr>
          </a:p>
          <a:p>
            <a:endParaRPr lang="en-US" dirty="0" smtClean="0">
              <a:latin typeface="Candara"/>
              <a:cs typeface="Candara"/>
            </a:endParaRPr>
          </a:p>
          <a:p>
            <a:endParaRPr lang="en-US" dirty="0" smtClean="0">
              <a:latin typeface="Candara"/>
              <a:cs typeface="Candara"/>
            </a:endParaRPr>
          </a:p>
          <a:p>
            <a:endParaRPr lang="en-US" dirty="0" smtClean="0">
              <a:latin typeface="Candara"/>
              <a:cs typeface="Candara"/>
            </a:endParaRPr>
          </a:p>
          <a:p>
            <a:endParaRPr lang="en-US" dirty="0" smtClean="0">
              <a:latin typeface="Candara"/>
              <a:cs typeface="Candara"/>
            </a:endParaRPr>
          </a:p>
          <a:p>
            <a:endParaRPr lang="en-US" dirty="0" smtClean="0">
              <a:latin typeface="Candara"/>
              <a:cs typeface="Candara"/>
            </a:endParaRPr>
          </a:p>
          <a:p>
            <a:pPr>
              <a:buFont typeface="Arial"/>
              <a:buChar char="•"/>
            </a:pPr>
            <a:endParaRPr lang="en-US" dirty="0" smtClean="0">
              <a:latin typeface="Candara"/>
              <a:cs typeface="Candara"/>
            </a:endParaRPr>
          </a:p>
          <a:p>
            <a:endParaRPr lang="en-US" dirty="0">
              <a:latin typeface="Candara"/>
              <a:cs typeface="Candara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152400"/>
            <a:ext cx="9143999" cy="584776"/>
          </a:xfrm>
          <a:prstGeom prst="rect">
            <a:avLst/>
          </a:prstGeom>
          <a:gradFill flip="none" rotWithShape="1">
            <a:gsLst>
              <a:gs pos="100000">
                <a:schemeClr val="accent5">
                  <a:lumMod val="20000"/>
                  <a:lumOff val="80000"/>
                </a:schemeClr>
              </a:gs>
              <a:gs pos="0">
                <a:schemeClr val="bg1"/>
              </a:gs>
            </a:gsLst>
            <a:lin ang="0" scaled="1"/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Candara"/>
                <a:cs typeface="Candara"/>
              </a:rPr>
              <a:t>Summary</a:t>
            </a:r>
            <a:endParaRPr lang="en-US" sz="3200" dirty="0">
              <a:latin typeface="Candara"/>
              <a:cs typeface="Candara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6477000"/>
            <a:ext cx="9144000" cy="276999"/>
          </a:xfrm>
          <a:prstGeom prst="rect">
            <a:avLst/>
          </a:prstGeom>
          <a:solidFill>
            <a:schemeClr val="bg1">
              <a:lumMod val="85000"/>
              <a:alpha val="67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Candara"/>
                <a:cs typeface="Candara"/>
              </a:rPr>
              <a:t>Stellar populations in disk galaxies                                                   P. Sanchez-Blazquez                                                                                  3D2014  </a:t>
            </a:r>
            <a:endParaRPr lang="en-US" sz="1200" dirty="0">
              <a:latin typeface="Candara"/>
              <a:cs typeface="Candara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83785" y="4338935"/>
            <a:ext cx="8435282" cy="1754327"/>
          </a:xfrm>
          <a:prstGeom prst="rect">
            <a:avLst/>
          </a:prstGeom>
          <a:noFill/>
          <a:ln w="28575" cmpd="sng">
            <a:solidFill>
              <a:schemeClr val="accent5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>
              <a:buFont typeface="Wingdings" charset="2"/>
              <a:buChar char="à"/>
            </a:pPr>
            <a:r>
              <a:rPr lang="en-US" dirty="0" smtClean="0"/>
              <a:t>The flat mass-weighted age gradient and the high </a:t>
            </a:r>
            <a:r>
              <a:rPr lang="en-US" dirty="0" err="1" smtClean="0"/>
              <a:t>metallicity</a:t>
            </a:r>
            <a:r>
              <a:rPr lang="en-US" dirty="0" smtClean="0"/>
              <a:t> values suggest an early and rapid formation of the disk (</a:t>
            </a:r>
            <a:r>
              <a:rPr lang="en-US" dirty="0" smtClean="0">
                <a:latin typeface="Candara"/>
                <a:cs typeface="Candara"/>
                <a:sym typeface="Wingdings"/>
              </a:rPr>
              <a:t>similarly </a:t>
            </a:r>
            <a:r>
              <a:rPr lang="en-US" dirty="0" smtClean="0">
                <a:latin typeface="Candara"/>
                <a:cs typeface="Candara"/>
                <a:sym typeface="Wingdings"/>
              </a:rPr>
              <a:t>to what is seen in resolved stellar population studies (e.g., </a:t>
            </a:r>
            <a:r>
              <a:rPr lang="en-US" dirty="0" err="1" smtClean="0">
                <a:latin typeface="Candara"/>
                <a:cs typeface="Candara"/>
                <a:sym typeface="Wingdings"/>
              </a:rPr>
              <a:t>Gorgarten</a:t>
            </a:r>
            <a:r>
              <a:rPr lang="en-US" dirty="0" smtClean="0">
                <a:latin typeface="Candara"/>
                <a:cs typeface="Candara"/>
                <a:sym typeface="Wingdings"/>
              </a:rPr>
              <a:t> 2010; William et al. 2009)</a:t>
            </a:r>
            <a:r>
              <a:rPr lang="en-US" dirty="0" smtClean="0"/>
              <a:t>. </a:t>
            </a:r>
          </a:p>
          <a:p>
            <a:endParaRPr lang="en-US" dirty="0" smtClean="0"/>
          </a:p>
          <a:p>
            <a:pPr>
              <a:buFont typeface="Wingdings" charset="2"/>
              <a:buChar char="à"/>
            </a:pPr>
            <a:r>
              <a:rPr lang="en-US" dirty="0" smtClean="0"/>
              <a:t>Alternatively, radial migration can bring old and metal rich stars from the internal parts.  </a:t>
            </a:r>
          </a:p>
        </p:txBody>
      </p:sp>
      <p:pic>
        <p:nvPicPr>
          <p:cNvPr id="8" name="Content Placeholder 3" descr="califa_logo2.tiff"/>
          <p:cNvPicPr>
            <a:picLocks noChangeAspect="1"/>
          </p:cNvPicPr>
          <p:nvPr/>
        </p:nvPicPr>
        <p:blipFill>
          <a:blip r:embed="rId3"/>
          <a:srcRect l="15994" r="158"/>
          <a:stretch>
            <a:fillRect/>
          </a:stretch>
        </p:blipFill>
        <p:spPr>
          <a:xfrm>
            <a:off x="76200" y="34637"/>
            <a:ext cx="1143618" cy="110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577031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94267" y="810697"/>
            <a:ext cx="7924800" cy="75713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 smtClean="0">
              <a:latin typeface="Candara"/>
              <a:cs typeface="Candara"/>
            </a:endParaRPr>
          </a:p>
          <a:p>
            <a:r>
              <a:rPr lang="en-US" dirty="0" smtClean="0">
                <a:latin typeface="Candara"/>
                <a:cs typeface="Candara"/>
              </a:rPr>
              <a:t>Theoretical studies predict that bars influence enormously the evolution of the disk galaxies. We are looking for observational evidences. </a:t>
            </a:r>
          </a:p>
          <a:p>
            <a:endParaRPr lang="en-US" dirty="0" smtClean="0">
              <a:latin typeface="Candara"/>
              <a:cs typeface="Candara"/>
            </a:endParaRPr>
          </a:p>
          <a:p>
            <a:pPr marL="342900" indent="-342900">
              <a:buAutoNum type="alphaLcParenBoth"/>
            </a:pPr>
            <a:r>
              <a:rPr lang="en-US" dirty="0" smtClean="0">
                <a:solidFill>
                  <a:schemeClr val="accent5">
                    <a:lumMod val="50000"/>
                  </a:schemeClr>
                </a:solidFill>
                <a:latin typeface="Candara"/>
                <a:cs typeface="Candara"/>
              </a:rPr>
              <a:t>Barred </a:t>
            </a:r>
            <a:r>
              <a:rPr lang="en-US" dirty="0" smtClean="0">
                <a:solidFill>
                  <a:schemeClr val="accent5">
                    <a:lumMod val="50000"/>
                  </a:schemeClr>
                </a:solidFill>
                <a:latin typeface="Candara"/>
                <a:cs typeface="Candara"/>
              </a:rPr>
              <a:t>and unbarred </a:t>
            </a:r>
            <a:r>
              <a:rPr lang="en-US" dirty="0" smtClean="0">
                <a:latin typeface="Candara"/>
                <a:cs typeface="Candara"/>
              </a:rPr>
              <a:t>galaxies show </a:t>
            </a:r>
            <a:r>
              <a:rPr lang="en-US" dirty="0" smtClean="0">
                <a:solidFill>
                  <a:srgbClr val="215968"/>
                </a:solidFill>
                <a:latin typeface="Candara"/>
                <a:cs typeface="Candara"/>
              </a:rPr>
              <a:t>similar </a:t>
            </a:r>
            <a:r>
              <a:rPr lang="en-US" dirty="0" err="1" smtClean="0">
                <a:solidFill>
                  <a:srgbClr val="215968"/>
                </a:solidFill>
                <a:latin typeface="Candara"/>
                <a:cs typeface="Candara"/>
              </a:rPr>
              <a:t>metallicity</a:t>
            </a:r>
            <a:r>
              <a:rPr lang="en-US" dirty="0" smtClean="0">
                <a:solidFill>
                  <a:srgbClr val="215968"/>
                </a:solidFill>
                <a:latin typeface="Candara"/>
                <a:cs typeface="Candara"/>
              </a:rPr>
              <a:t> (both, stellar and gaseous)  and age </a:t>
            </a:r>
            <a:r>
              <a:rPr lang="en-US" dirty="0" smtClean="0">
                <a:solidFill>
                  <a:srgbClr val="215968"/>
                </a:solidFill>
                <a:latin typeface="Candara"/>
                <a:cs typeface="Candara"/>
              </a:rPr>
              <a:t>gradients</a:t>
            </a:r>
            <a:r>
              <a:rPr lang="en-US" dirty="0" smtClean="0">
                <a:latin typeface="Candara"/>
                <a:cs typeface="Candara"/>
              </a:rPr>
              <a:t> </a:t>
            </a:r>
            <a:r>
              <a:rPr lang="en-US" dirty="0" err="1" smtClean="0">
                <a:latin typeface="Candara"/>
                <a:cs typeface="Candara"/>
                <a:sym typeface="Wingdings"/>
              </a:rPr>
              <a:t></a:t>
            </a:r>
            <a:r>
              <a:rPr lang="en-US" dirty="0" smtClean="0">
                <a:latin typeface="Candara"/>
                <a:cs typeface="Candara"/>
                <a:sym typeface="Wingdings"/>
              </a:rPr>
              <a:t> </a:t>
            </a:r>
            <a:r>
              <a:rPr lang="en-US" b="1" dirty="0" smtClean="0">
                <a:latin typeface="Candara"/>
                <a:cs typeface="Candara"/>
                <a:sym typeface="Wingdings"/>
              </a:rPr>
              <a:t>Bars are not important agents for stellar migration in disk galaxies</a:t>
            </a:r>
            <a:r>
              <a:rPr lang="en-US" dirty="0" smtClean="0">
                <a:latin typeface="Candara"/>
                <a:cs typeface="Candara"/>
                <a:sym typeface="Wingdings"/>
              </a:rPr>
              <a:t>?.</a:t>
            </a:r>
            <a:endParaRPr lang="en-US" dirty="0" smtClean="0">
              <a:latin typeface="Candara"/>
              <a:cs typeface="Candara"/>
            </a:endParaRPr>
          </a:p>
          <a:p>
            <a:pPr marL="342900" indent="-342900"/>
            <a:endParaRPr lang="en-US" dirty="0" smtClean="0">
              <a:latin typeface="Candara"/>
              <a:cs typeface="Candara"/>
            </a:endParaRPr>
          </a:p>
          <a:p>
            <a:pPr marL="342900" indent="-342900"/>
            <a:r>
              <a:rPr lang="en-US" dirty="0" smtClean="0">
                <a:solidFill>
                  <a:srgbClr val="7F7F7F"/>
                </a:solidFill>
                <a:latin typeface="Candara"/>
                <a:cs typeface="Candara"/>
                <a:sym typeface="Wingdings"/>
              </a:rPr>
              <a:t>A possibility is that bars are </a:t>
            </a:r>
            <a:r>
              <a:rPr lang="en-US" b="1" dirty="0" smtClean="0">
                <a:solidFill>
                  <a:srgbClr val="7F7F7F"/>
                </a:solidFill>
                <a:latin typeface="Candara"/>
                <a:cs typeface="Candara"/>
                <a:sym typeface="Wingdings"/>
              </a:rPr>
              <a:t>not long-lived</a:t>
            </a:r>
            <a:r>
              <a:rPr lang="en-US" dirty="0" smtClean="0">
                <a:solidFill>
                  <a:srgbClr val="7F7F7F"/>
                </a:solidFill>
                <a:latin typeface="Candara"/>
                <a:cs typeface="Candara"/>
                <a:sym typeface="Wingdings"/>
              </a:rPr>
              <a:t>, but there are now some evidences at least in early-type galaxies bars seem to be long lived (Seth et al. 2008, PSB et al. </a:t>
            </a:r>
            <a:r>
              <a:rPr lang="en-US" dirty="0" smtClean="0">
                <a:solidFill>
                  <a:srgbClr val="7F7F7F"/>
                </a:solidFill>
                <a:latin typeface="Candara"/>
                <a:cs typeface="Candara"/>
                <a:sym typeface="Wingdings"/>
              </a:rPr>
              <a:t>2011; </a:t>
            </a:r>
            <a:r>
              <a:rPr lang="en-US" dirty="0" err="1" smtClean="0">
                <a:solidFill>
                  <a:srgbClr val="7F7F7F"/>
                </a:solidFill>
                <a:latin typeface="Candara"/>
                <a:cs typeface="Candara"/>
                <a:sym typeface="Wingdings"/>
              </a:rPr>
              <a:t>Athanassoula</a:t>
            </a:r>
            <a:r>
              <a:rPr lang="en-US" dirty="0" smtClean="0">
                <a:solidFill>
                  <a:srgbClr val="7F7F7F"/>
                </a:solidFill>
                <a:latin typeface="Candara"/>
                <a:cs typeface="Candara"/>
                <a:sym typeface="Wingdings"/>
              </a:rPr>
              <a:t> et al. 2013, </a:t>
            </a:r>
            <a:r>
              <a:rPr lang="en-US" dirty="0" err="1" smtClean="0">
                <a:solidFill>
                  <a:srgbClr val="7F7F7F"/>
                </a:solidFill>
                <a:latin typeface="Candara"/>
                <a:cs typeface="Candara"/>
                <a:sym typeface="Wingdings"/>
              </a:rPr>
              <a:t>Kraljic</a:t>
            </a:r>
            <a:r>
              <a:rPr lang="en-US" dirty="0" smtClean="0"/>
              <a:t> </a:t>
            </a:r>
            <a:r>
              <a:rPr lang="en-US" dirty="0" smtClean="0">
                <a:solidFill>
                  <a:srgbClr val="7F7F7F"/>
                </a:solidFill>
                <a:latin typeface="Candara"/>
                <a:cs typeface="Candara"/>
                <a:sym typeface="Wingdings"/>
              </a:rPr>
              <a:t>et al. 2012</a:t>
            </a:r>
            <a:r>
              <a:rPr lang="en-US" dirty="0" smtClean="0">
                <a:solidFill>
                  <a:srgbClr val="7F7F7F"/>
                </a:solidFill>
                <a:latin typeface="Candara"/>
                <a:cs typeface="Candara"/>
                <a:sym typeface="Wingdings"/>
              </a:rPr>
              <a:t>).</a:t>
            </a:r>
          </a:p>
          <a:p>
            <a:pPr marL="342900" indent="-342900">
              <a:buFont typeface="Wingdings" charset="0"/>
              <a:buChar char="à"/>
            </a:pPr>
            <a:r>
              <a:rPr lang="en-US" dirty="0" smtClean="0">
                <a:solidFill>
                  <a:srgbClr val="7F7F7F"/>
                </a:solidFill>
                <a:latin typeface="Candara"/>
                <a:cs typeface="Candara"/>
                <a:sym typeface="Wingdings"/>
              </a:rPr>
              <a:t>We do not see the consequences because the </a:t>
            </a:r>
            <a:r>
              <a:rPr lang="en-US" b="1" dirty="0" err="1" smtClean="0">
                <a:solidFill>
                  <a:srgbClr val="7F7F7F"/>
                </a:solidFill>
                <a:latin typeface="Candara"/>
                <a:cs typeface="Candara"/>
                <a:sym typeface="Wingdings"/>
              </a:rPr>
              <a:t>metallicity</a:t>
            </a:r>
            <a:r>
              <a:rPr lang="en-US" b="1" dirty="0" smtClean="0">
                <a:solidFill>
                  <a:srgbClr val="7F7F7F"/>
                </a:solidFill>
                <a:latin typeface="Candara"/>
                <a:cs typeface="Candara"/>
                <a:sym typeface="Wingdings"/>
              </a:rPr>
              <a:t> gradient was flat in the </a:t>
            </a:r>
            <a:r>
              <a:rPr lang="en-US" b="1" dirty="0" smtClean="0">
                <a:solidFill>
                  <a:srgbClr val="7F7F7F"/>
                </a:solidFill>
                <a:latin typeface="Candara"/>
                <a:cs typeface="Candara"/>
                <a:sym typeface="Wingdings"/>
              </a:rPr>
              <a:t>past</a:t>
            </a:r>
            <a:r>
              <a:rPr lang="en-US" dirty="0" smtClean="0">
                <a:solidFill>
                  <a:srgbClr val="7F7F7F"/>
                </a:solidFill>
                <a:latin typeface="Candara"/>
                <a:cs typeface="Candara"/>
                <a:sym typeface="Wingdings"/>
              </a:rPr>
              <a:t> (however, </a:t>
            </a:r>
            <a:r>
              <a:rPr lang="en-US" dirty="0" smtClean="0">
                <a:solidFill>
                  <a:srgbClr val="7F7F7F"/>
                </a:solidFill>
                <a:latin typeface="Candara"/>
                <a:cs typeface="Candara"/>
                <a:sym typeface="Wingdings"/>
              </a:rPr>
              <a:t>the best observations of </a:t>
            </a:r>
            <a:r>
              <a:rPr lang="en-US" dirty="0" err="1" smtClean="0">
                <a:solidFill>
                  <a:srgbClr val="7F7F7F"/>
                </a:solidFill>
                <a:latin typeface="Candara"/>
                <a:cs typeface="Candara"/>
                <a:sym typeface="Wingdings"/>
              </a:rPr>
              <a:t>metallicity</a:t>
            </a:r>
            <a:r>
              <a:rPr lang="en-US" dirty="0" smtClean="0">
                <a:solidFill>
                  <a:srgbClr val="7F7F7F"/>
                </a:solidFill>
                <a:latin typeface="Candara"/>
                <a:cs typeface="Candara"/>
                <a:sym typeface="Wingdings"/>
              </a:rPr>
              <a:t> gradients at high </a:t>
            </a:r>
            <a:r>
              <a:rPr lang="en-US" dirty="0" err="1" smtClean="0">
                <a:solidFill>
                  <a:srgbClr val="7F7F7F"/>
                </a:solidFill>
                <a:latin typeface="Candara"/>
                <a:cs typeface="Candara"/>
                <a:sym typeface="Wingdings"/>
              </a:rPr>
              <a:t>redshift</a:t>
            </a:r>
            <a:r>
              <a:rPr lang="en-US" dirty="0" smtClean="0">
                <a:solidFill>
                  <a:srgbClr val="7F7F7F"/>
                </a:solidFill>
                <a:latin typeface="Candara"/>
                <a:cs typeface="Candara"/>
                <a:sym typeface="Wingdings"/>
              </a:rPr>
              <a:t> report </a:t>
            </a:r>
            <a:r>
              <a:rPr lang="en-US" b="1" dirty="0" smtClean="0">
                <a:solidFill>
                  <a:srgbClr val="7F7F7F"/>
                </a:solidFill>
                <a:latin typeface="Candara"/>
                <a:cs typeface="Candara"/>
                <a:sym typeface="Wingdings"/>
              </a:rPr>
              <a:t>steep </a:t>
            </a:r>
            <a:r>
              <a:rPr lang="en-US" dirty="0" err="1" smtClean="0">
                <a:solidFill>
                  <a:srgbClr val="7F7F7F"/>
                </a:solidFill>
                <a:latin typeface="Candara"/>
                <a:cs typeface="Candara"/>
                <a:sym typeface="Wingdings"/>
              </a:rPr>
              <a:t>metallicity</a:t>
            </a:r>
            <a:r>
              <a:rPr lang="en-US" dirty="0" smtClean="0">
                <a:solidFill>
                  <a:srgbClr val="7F7F7F"/>
                </a:solidFill>
                <a:latin typeface="Candara"/>
                <a:cs typeface="Candara"/>
                <a:sym typeface="Wingdings"/>
              </a:rPr>
              <a:t> gradients (Jones et al. 2010, 2012; Yuan et al. 2011)</a:t>
            </a:r>
            <a:r>
              <a:rPr lang="en-US" dirty="0" smtClean="0">
                <a:solidFill>
                  <a:srgbClr val="7F7F7F"/>
                </a:solidFill>
                <a:latin typeface="Candara"/>
                <a:cs typeface="Candara"/>
                <a:sym typeface="Wingdings"/>
              </a:rPr>
              <a:t>. Most recent measurements of the MW (</a:t>
            </a:r>
            <a:r>
              <a:rPr lang="en-US" dirty="0" err="1" smtClean="0">
                <a:solidFill>
                  <a:srgbClr val="7F7F7F"/>
                </a:solidFill>
                <a:latin typeface="Candara"/>
                <a:cs typeface="Candara"/>
                <a:sym typeface="Wingdings"/>
              </a:rPr>
              <a:t>Maciel</a:t>
            </a:r>
            <a:r>
              <a:rPr lang="en-US" dirty="0" smtClean="0">
                <a:solidFill>
                  <a:srgbClr val="7F7F7F"/>
                </a:solidFill>
                <a:latin typeface="Candara"/>
                <a:cs typeface="Candara"/>
                <a:sym typeface="Wingdings"/>
              </a:rPr>
              <a:t> et al. 2013 do not find evolution)</a:t>
            </a:r>
          </a:p>
          <a:p>
            <a:pPr marL="285750" indent="-285750"/>
            <a:endParaRPr lang="en-US" dirty="0" smtClean="0">
              <a:solidFill>
                <a:srgbClr val="7F7F7F"/>
              </a:solidFill>
              <a:latin typeface="Candara"/>
              <a:cs typeface="Candara"/>
              <a:sym typeface="Wingdings"/>
            </a:endParaRPr>
          </a:p>
          <a:p>
            <a:pPr marL="285750" indent="-285750"/>
            <a:r>
              <a:rPr lang="en-US" dirty="0" smtClean="0">
                <a:solidFill>
                  <a:srgbClr val="7F7F7F"/>
                </a:solidFill>
                <a:latin typeface="Candara"/>
                <a:cs typeface="Candara"/>
                <a:sym typeface="Wingdings"/>
              </a:rPr>
              <a:t>      In any case, </a:t>
            </a:r>
            <a:r>
              <a:rPr lang="en-US" dirty="0" smtClean="0">
                <a:solidFill>
                  <a:srgbClr val="7F7F7F"/>
                </a:solidFill>
                <a:latin typeface="Candara"/>
                <a:cs typeface="Candara"/>
                <a:sym typeface="Wingdings"/>
              </a:rPr>
              <a:t>t</a:t>
            </a:r>
            <a:r>
              <a:rPr lang="en-US" dirty="0" smtClean="0">
                <a:solidFill>
                  <a:srgbClr val="7F7F7F"/>
                </a:solidFill>
                <a:latin typeface="Candara"/>
                <a:cs typeface="Candara"/>
                <a:sym typeface="Wingdings"/>
              </a:rPr>
              <a:t>his does not mean there is no radial migration. Other mechanisms might be at work (</a:t>
            </a:r>
            <a:r>
              <a:rPr lang="en-US" dirty="0" err="1" smtClean="0">
                <a:solidFill>
                  <a:srgbClr val="7F7F7F"/>
                </a:solidFill>
                <a:latin typeface="Candara"/>
                <a:cs typeface="Candara"/>
                <a:sym typeface="Wingdings"/>
              </a:rPr>
              <a:t>Sellwood</a:t>
            </a:r>
            <a:r>
              <a:rPr lang="en-US" dirty="0" smtClean="0">
                <a:solidFill>
                  <a:srgbClr val="7F7F7F"/>
                </a:solidFill>
                <a:latin typeface="Candara"/>
                <a:cs typeface="Candara"/>
                <a:sym typeface="Wingdings"/>
              </a:rPr>
              <a:t> &amp; </a:t>
            </a:r>
            <a:r>
              <a:rPr lang="en-US" dirty="0" err="1" smtClean="0">
                <a:solidFill>
                  <a:srgbClr val="7F7F7F"/>
                </a:solidFill>
                <a:latin typeface="Candara"/>
                <a:cs typeface="Candara"/>
                <a:sym typeface="Wingdings"/>
              </a:rPr>
              <a:t>Binney</a:t>
            </a:r>
            <a:r>
              <a:rPr lang="en-US" dirty="0" smtClean="0">
                <a:solidFill>
                  <a:srgbClr val="7F7F7F"/>
                </a:solidFill>
                <a:latin typeface="Candara"/>
                <a:cs typeface="Candara"/>
                <a:sym typeface="Wingdings"/>
              </a:rPr>
              <a:t> 2002) –</a:t>
            </a:r>
            <a:r>
              <a:rPr lang="en-US" dirty="0" smtClean="0">
                <a:solidFill>
                  <a:srgbClr val="7F7F7F"/>
                </a:solidFill>
                <a:latin typeface="Candara"/>
                <a:cs typeface="Candara"/>
                <a:sym typeface="Wingdings"/>
              </a:rPr>
              <a:t>-- </a:t>
            </a:r>
            <a:endParaRPr lang="en-US" dirty="0" smtClean="0">
              <a:solidFill>
                <a:srgbClr val="7F7F7F"/>
              </a:solidFill>
              <a:latin typeface="Candara"/>
              <a:cs typeface="Candara"/>
              <a:sym typeface="Wingdings"/>
            </a:endParaRPr>
          </a:p>
          <a:p>
            <a:pPr marL="285750" indent="-285750">
              <a:buFont typeface="Wingdings" charset="0"/>
              <a:buChar char="à"/>
            </a:pPr>
            <a:endParaRPr lang="en-US" dirty="0" smtClean="0">
              <a:solidFill>
                <a:srgbClr val="7F7F7F"/>
              </a:solidFill>
              <a:latin typeface="Candara"/>
              <a:cs typeface="Candara"/>
              <a:sym typeface="Wingdings"/>
            </a:endParaRPr>
          </a:p>
          <a:p>
            <a:endParaRPr lang="en-US" dirty="0" smtClean="0">
              <a:latin typeface="Candara"/>
              <a:cs typeface="Candara"/>
            </a:endParaRPr>
          </a:p>
          <a:p>
            <a:endParaRPr lang="en-US" dirty="0" smtClean="0">
              <a:latin typeface="Candara"/>
              <a:cs typeface="Candara"/>
            </a:endParaRPr>
          </a:p>
          <a:p>
            <a:endParaRPr lang="en-US" dirty="0" smtClean="0">
              <a:latin typeface="Candara"/>
              <a:cs typeface="Candara"/>
            </a:endParaRPr>
          </a:p>
          <a:p>
            <a:endParaRPr lang="en-US" dirty="0" smtClean="0">
              <a:latin typeface="Candara"/>
              <a:cs typeface="Candara"/>
            </a:endParaRPr>
          </a:p>
          <a:p>
            <a:pPr>
              <a:buFont typeface="Arial"/>
              <a:buChar char="•"/>
            </a:pPr>
            <a:endParaRPr lang="en-US" dirty="0" smtClean="0">
              <a:latin typeface="Candara"/>
              <a:cs typeface="Candara"/>
            </a:endParaRPr>
          </a:p>
          <a:p>
            <a:endParaRPr lang="en-US" dirty="0">
              <a:latin typeface="Candara"/>
              <a:cs typeface="Candara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184870"/>
            <a:ext cx="9143999" cy="584776"/>
          </a:xfrm>
          <a:prstGeom prst="rect">
            <a:avLst/>
          </a:prstGeom>
          <a:gradFill flip="none" rotWithShape="1">
            <a:gsLst>
              <a:gs pos="100000">
                <a:schemeClr val="accent5">
                  <a:lumMod val="20000"/>
                  <a:lumOff val="80000"/>
                </a:schemeClr>
              </a:gs>
              <a:gs pos="0">
                <a:schemeClr val="bg1"/>
              </a:gs>
            </a:gsLst>
            <a:lin ang="0" scaled="1"/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Candara"/>
                <a:cs typeface="Candara"/>
              </a:rPr>
              <a:t>Summary</a:t>
            </a:r>
            <a:endParaRPr lang="en-US" sz="3200" dirty="0">
              <a:latin typeface="Candara"/>
              <a:cs typeface="Candara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6477000"/>
            <a:ext cx="9144000" cy="276999"/>
          </a:xfrm>
          <a:prstGeom prst="rect">
            <a:avLst/>
          </a:prstGeom>
          <a:solidFill>
            <a:schemeClr val="bg1">
              <a:lumMod val="85000"/>
              <a:alpha val="67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Candara"/>
                <a:cs typeface="Candara"/>
              </a:rPr>
              <a:t>Stellar populations in disk galaxies                                                   P. Sanchez-Blazquez                                                                                  3D2014  </a:t>
            </a:r>
            <a:endParaRPr lang="en-US" sz="1200" dirty="0">
              <a:latin typeface="Candara"/>
              <a:cs typeface="Candara"/>
            </a:endParaRPr>
          </a:p>
        </p:txBody>
      </p:sp>
      <p:pic>
        <p:nvPicPr>
          <p:cNvPr id="7" name="Content Placeholder 3" descr="califa_logo2.tiff"/>
          <p:cNvPicPr>
            <a:picLocks noChangeAspect="1"/>
          </p:cNvPicPr>
          <p:nvPr/>
        </p:nvPicPr>
        <p:blipFill>
          <a:blip r:embed="rId3"/>
          <a:srcRect l="15994" r="158"/>
          <a:stretch>
            <a:fillRect/>
          </a:stretch>
        </p:blipFill>
        <p:spPr>
          <a:xfrm>
            <a:off x="76200" y="34637"/>
            <a:ext cx="1143618" cy="11049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kubryk_fig12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1625600" y="533400"/>
            <a:ext cx="5880100" cy="577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983519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24000" y="572869"/>
            <a:ext cx="55596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IFU </a:t>
            </a:r>
            <a:r>
              <a:rPr lang="en-US" sz="3600" dirty="0" err="1" smtClean="0"/>
              <a:t>vs</a:t>
            </a:r>
            <a:r>
              <a:rPr lang="en-US" sz="3600" dirty="0" smtClean="0"/>
              <a:t> Long-slit spectroscopy </a:t>
            </a:r>
            <a:endParaRPr lang="en-US" sz="3600" dirty="0"/>
          </a:p>
        </p:txBody>
      </p:sp>
      <p:pic>
        <p:nvPicPr>
          <p:cNvPr id="3" name="Picture 2" descr="macarthur.tif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533400"/>
            <a:ext cx="9144000" cy="4237166"/>
          </a:xfrm>
          <a:prstGeom prst="rect">
            <a:avLst/>
          </a:prstGeom>
        </p:spPr>
      </p:pic>
      <p:pic>
        <p:nvPicPr>
          <p:cNvPr id="4" name="Picture 3" descr="ngc628_logage_pres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" y="3581400"/>
            <a:ext cx="4338918" cy="33528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rot="5400000">
            <a:off x="7553355" y="4867245"/>
            <a:ext cx="2057400" cy="40011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      IFU data</a:t>
            </a:r>
            <a:endParaRPr lang="en-US" sz="2000" dirty="0"/>
          </a:p>
        </p:txBody>
      </p:sp>
      <p:pic>
        <p:nvPicPr>
          <p:cNvPr id="6" name="Picture 5" descr="n628_z_pres.pd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96871" y="3546764"/>
            <a:ext cx="4285129" cy="33112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827584" y="404664"/>
            <a:ext cx="29400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err="1" smtClean="0"/>
              <a:t>Recovering</a:t>
            </a:r>
            <a:r>
              <a:rPr lang="es-ES" dirty="0" smtClean="0"/>
              <a:t> </a:t>
            </a:r>
            <a:r>
              <a:rPr lang="es-ES" dirty="0" err="1" smtClean="0"/>
              <a:t>the</a:t>
            </a:r>
            <a:r>
              <a:rPr lang="es-ES" dirty="0" smtClean="0"/>
              <a:t> </a:t>
            </a:r>
            <a:r>
              <a:rPr lang="es-ES" dirty="0" err="1" smtClean="0"/>
              <a:t>age</a:t>
            </a:r>
            <a:r>
              <a:rPr lang="es-ES" dirty="0" smtClean="0"/>
              <a:t>-Z </a:t>
            </a:r>
            <a:r>
              <a:rPr lang="es-ES" dirty="0" err="1" smtClean="0"/>
              <a:t>relation</a:t>
            </a:r>
            <a:endParaRPr lang="es-ES" dirty="0"/>
          </a:p>
        </p:txBody>
      </p:sp>
      <p:pic>
        <p:nvPicPr>
          <p:cNvPr id="3" name="Imagen 2" descr="ageZ1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683568" y="1340768"/>
            <a:ext cx="3341064" cy="2548632"/>
          </a:xfrm>
          <a:prstGeom prst="rect">
            <a:avLst/>
          </a:prstGeom>
        </p:spPr>
      </p:pic>
      <p:pic>
        <p:nvPicPr>
          <p:cNvPr id="4" name="Imagen 3" descr="ageZ2.tif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4211960" y="1412776"/>
            <a:ext cx="3328057" cy="2497832"/>
          </a:xfrm>
          <a:prstGeom prst="rect">
            <a:avLst/>
          </a:prstGeom>
        </p:spPr>
      </p:pic>
      <p:pic>
        <p:nvPicPr>
          <p:cNvPr id="5" name="Imagen 4" descr="ageZ3.tif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852750" y="3982616"/>
            <a:ext cx="3171882" cy="2487202"/>
          </a:xfrm>
          <a:prstGeom prst="rect">
            <a:avLst/>
          </a:prstGeom>
        </p:spPr>
      </p:pic>
      <p:pic>
        <p:nvPicPr>
          <p:cNvPr id="6" name="Imagen 5" descr="ageZ4.tif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4514260" y="4063105"/>
            <a:ext cx="3010068" cy="2406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166538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mparison_index_steckmap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50" y="304800"/>
            <a:ext cx="9055100" cy="652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477000" y="3886200"/>
            <a:ext cx="17128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PSB et al. (2011)</a:t>
            </a:r>
            <a:endParaRPr lang="en-US" dirty="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hi_square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533400"/>
            <a:ext cx="8332137" cy="5740987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69783"/>
            <a:ext cx="9143999" cy="584776"/>
          </a:xfrm>
          <a:prstGeom prst="rect">
            <a:avLst/>
          </a:prstGeom>
          <a:gradFill flip="none" rotWithShape="0">
            <a:gsLst>
              <a:gs pos="100000">
                <a:schemeClr val="accent5">
                  <a:lumMod val="20000"/>
                  <a:lumOff val="80000"/>
                </a:schemeClr>
              </a:gs>
              <a:gs pos="0">
                <a:schemeClr val="bg1"/>
              </a:gs>
            </a:gsLst>
            <a:lin ang="0" scaled="1"/>
            <a:tileRect/>
          </a:gradFill>
          <a:effectLst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Candara"/>
                <a:cs typeface="Candara"/>
              </a:rPr>
              <a:t>             Importance of studying radial migration</a:t>
            </a:r>
            <a:endParaRPr lang="en-US" sz="3200" dirty="0">
              <a:latin typeface="Candara"/>
              <a:cs typeface="Candara"/>
            </a:endParaRPr>
          </a:p>
        </p:txBody>
      </p:sp>
      <p:grpSp>
        <p:nvGrpSpPr>
          <p:cNvPr id="2" name="Group 9"/>
          <p:cNvGrpSpPr/>
          <p:nvPr/>
        </p:nvGrpSpPr>
        <p:grpSpPr>
          <a:xfrm>
            <a:off x="717752" y="2716049"/>
            <a:ext cx="6945491" cy="3517259"/>
            <a:chOff x="740832" y="2641325"/>
            <a:chExt cx="6945491" cy="3517259"/>
          </a:xfrm>
        </p:grpSpPr>
        <p:pic>
          <p:nvPicPr>
            <p:cNvPr id="7" name="Picture 6" descr="roskar_gdwarf.tif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618397" y="2641325"/>
              <a:ext cx="3067926" cy="3230402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740832" y="3007621"/>
              <a:ext cx="162804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Candara"/>
                  <a:cs typeface="Candara"/>
                </a:rPr>
                <a:t>PSB et al. 2009</a:t>
              </a:r>
              <a:endParaRPr lang="en-US" dirty="0">
                <a:latin typeface="Candara"/>
                <a:cs typeface="Candara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451494" y="5789252"/>
              <a:ext cx="618630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Candara"/>
                  <a:cs typeface="Candara"/>
                </a:rPr>
                <a:t>Flattening of the AMR                                  Widening of the MDF</a:t>
              </a:r>
              <a:endParaRPr lang="en-US" dirty="0">
                <a:latin typeface="Candara"/>
                <a:cs typeface="Candara"/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717752" y="940243"/>
            <a:ext cx="817265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/>
            <a:r>
              <a:rPr lang="en-US" dirty="0" smtClean="0">
                <a:solidFill>
                  <a:schemeClr val="accent5">
                    <a:lumMod val="50000"/>
                  </a:schemeClr>
                </a:solidFill>
                <a:latin typeface="Candara"/>
                <a:cs typeface="Candara"/>
              </a:rPr>
              <a:t>     </a:t>
            </a:r>
            <a:r>
              <a:rPr lang="en-US" dirty="0" err="1" smtClean="0">
                <a:solidFill>
                  <a:schemeClr val="accent5">
                    <a:lumMod val="50000"/>
                  </a:schemeClr>
                </a:solidFill>
                <a:latin typeface="Candara"/>
                <a:cs typeface="Candara"/>
                <a:sym typeface="Wingdings"/>
              </a:rPr>
              <a:t></a:t>
            </a:r>
            <a:r>
              <a:rPr lang="en-US" dirty="0" smtClean="0">
                <a:solidFill>
                  <a:schemeClr val="accent5">
                    <a:lumMod val="50000"/>
                  </a:schemeClr>
                </a:solidFill>
                <a:latin typeface="Candara"/>
                <a:cs typeface="Candara"/>
              </a:rPr>
              <a:t> Ongoing and upcoming surveys </a:t>
            </a:r>
            <a:r>
              <a:rPr lang="en-US" dirty="0" smtClean="0">
                <a:latin typeface="Candara"/>
                <a:cs typeface="Candara"/>
              </a:rPr>
              <a:t>(SEGUE, RAVE, HERMES, APOGEE, 4MOST) designed to study the structure of the MW structure require the understanding of the dynamical processes affecting the stellar distribution</a:t>
            </a:r>
          </a:p>
          <a:p>
            <a:pPr marL="342900" indent="-342900"/>
            <a:endParaRPr lang="en-US" dirty="0" smtClean="0">
              <a:latin typeface="Candara"/>
              <a:cs typeface="Candara"/>
            </a:endParaRPr>
          </a:p>
          <a:p>
            <a:pPr marL="342900" indent="-342900"/>
            <a:endParaRPr lang="en-US" dirty="0" smtClean="0">
              <a:latin typeface="Candara"/>
              <a:cs typeface="Candara"/>
            </a:endParaRPr>
          </a:p>
        </p:txBody>
      </p:sp>
      <p:pic>
        <p:nvPicPr>
          <p:cNvPr id="12" name="Picture 11" descr="figure18.tif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7752" y="3082345"/>
            <a:ext cx="3365117" cy="244475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90849" y="2870705"/>
            <a:ext cx="15728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PSB et al. 2009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410200" y="2531383"/>
            <a:ext cx="19678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Roškar</a:t>
            </a:r>
            <a:r>
              <a:rPr lang="en-US" dirty="0" smtClean="0"/>
              <a:t> et al. 2008b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2345797" y="3240037"/>
            <a:ext cx="1952236" cy="346467"/>
          </a:xfrm>
          <a:prstGeom prst="rect">
            <a:avLst/>
          </a:prstGeom>
          <a:noFill/>
        </p:spPr>
        <p:txBody>
          <a:bodyPr wrap="none" lIns="64303" tIns="32151" rIns="64303" bIns="32151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Candara"/>
                <a:cs typeface="Candara"/>
              </a:rPr>
              <a:t>Without migration</a:t>
            </a:r>
            <a:endParaRPr lang="en-US" dirty="0">
              <a:solidFill>
                <a:srgbClr val="FF0000"/>
              </a:solidFill>
              <a:latin typeface="Candara"/>
              <a:cs typeface="Candara"/>
            </a:endParaRPr>
          </a:p>
        </p:txBody>
      </p:sp>
      <p:cxnSp>
        <p:nvCxnSpPr>
          <p:cNvPr id="16" name="Straight Arrow Connector 15"/>
          <p:cNvCxnSpPr/>
          <p:nvPr/>
        </p:nvCxnSpPr>
        <p:spPr bwMode="auto">
          <a:xfrm rot="5400000">
            <a:off x="3262300" y="3775845"/>
            <a:ext cx="485850" cy="107168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8" name="Straight Arrow Connector 17"/>
          <p:cNvCxnSpPr/>
          <p:nvPr/>
        </p:nvCxnSpPr>
        <p:spPr>
          <a:xfrm rot="5400000">
            <a:off x="6536722" y="3902679"/>
            <a:ext cx="1295400" cy="95764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7663244" y="3263338"/>
            <a:ext cx="11306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ndara"/>
                <a:cs typeface="Candara"/>
              </a:rPr>
              <a:t>Without </a:t>
            </a:r>
          </a:p>
          <a:p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ndara"/>
                <a:cs typeface="Candara"/>
              </a:rPr>
              <a:t>migration</a:t>
            </a:r>
            <a:endParaRPr lang="en-US" dirty="0">
              <a:solidFill>
                <a:schemeClr val="tx2">
                  <a:lumMod val="60000"/>
                  <a:lumOff val="40000"/>
                </a:schemeClr>
              </a:solidFill>
              <a:latin typeface="Candara"/>
              <a:cs typeface="Candara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0" y="6477000"/>
            <a:ext cx="9144000" cy="276999"/>
          </a:xfrm>
          <a:prstGeom prst="rect">
            <a:avLst/>
          </a:prstGeom>
          <a:solidFill>
            <a:schemeClr val="bg1">
              <a:lumMod val="85000"/>
              <a:alpha val="67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Candara"/>
                <a:cs typeface="Candara"/>
              </a:rPr>
              <a:t>Stellar populations in disk galaxies                                                   P. Sanchez-Blazquez                                                                                  3D2014  </a:t>
            </a:r>
            <a:endParaRPr lang="en-US" sz="1200" dirty="0">
              <a:latin typeface="Candara"/>
              <a:cs typeface="Candar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rad_resolution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2600" y="1397000"/>
            <a:ext cx="5638800" cy="4064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019800" y="5638800"/>
            <a:ext cx="18169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Yuan et al. (2013)</a:t>
            </a:r>
            <a:endParaRPr lang="en-US" dirty="0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rad_age_sigvrot.tiff"/>
          <p:cNvPicPr>
            <a:picLocks noChangeAspect="1"/>
          </p:cNvPicPr>
          <p:nvPr/>
        </p:nvPicPr>
        <p:blipFill>
          <a:blip r:embed="rId2"/>
          <a:srcRect b="2186"/>
          <a:stretch>
            <a:fillRect/>
          </a:stretch>
        </p:blipFill>
        <p:spPr>
          <a:xfrm>
            <a:off x="1587500" y="958850"/>
            <a:ext cx="5969000" cy="48323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imatteo2013_fig5.tif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5300" y="1447800"/>
            <a:ext cx="5702300" cy="374846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715000" y="4734601"/>
            <a:ext cx="30051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Candara"/>
              </a:rPr>
              <a:t>Di </a:t>
            </a:r>
            <a:r>
              <a:rPr lang="en-US" sz="2400" dirty="0" err="1" smtClean="0">
                <a:latin typeface="Candara"/>
              </a:rPr>
              <a:t>Matteo</a:t>
            </a:r>
            <a:r>
              <a:rPr lang="en-US" sz="2400" dirty="0" smtClean="0">
                <a:latin typeface="Candara"/>
              </a:rPr>
              <a:t> et al. (2013)</a:t>
            </a:r>
            <a:endParaRPr lang="en-US" sz="2400" dirty="0">
              <a:latin typeface="Candara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0" y="274638"/>
            <a:ext cx="9144000" cy="715962"/>
          </a:xfrm>
          <a:prstGeom prst="rect">
            <a:avLst/>
          </a:prstGeom>
          <a:gradFill flip="none" rotWithShape="1">
            <a:gsLst>
              <a:gs pos="100000">
                <a:schemeClr val="accent5">
                  <a:lumMod val="20000"/>
                  <a:lumOff val="80000"/>
                </a:schemeClr>
              </a:gs>
              <a:gs pos="0">
                <a:schemeClr val="bg1"/>
              </a:gs>
            </a:gsLst>
            <a:lin ang="0" scaled="1"/>
            <a:tileRect/>
          </a:gradFill>
        </p:spPr>
        <p:txBody>
          <a:bodyPr vert="horz" lIns="91440" tIns="45720" rIns="91440" bIns="45720" rtlCol="0" anchor="ctr">
            <a:normAutofit fontScale="77500" lnSpcReduction="20000"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ndara"/>
                <a:ea typeface="+mj-ea"/>
                <a:cs typeface="Candara"/>
              </a:rPr>
              <a:t>Observational consequences of radial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ndara"/>
                <a:ea typeface="+mj-ea"/>
                <a:cs typeface="Candara"/>
              </a:rPr>
              <a:t> migration: flattening of the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ndara"/>
                <a:ea typeface="+mj-ea"/>
                <a:cs typeface="Candara"/>
              </a:rPr>
              <a:t>metallicity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ndara"/>
                <a:ea typeface="+mj-ea"/>
                <a:cs typeface="Candara"/>
              </a:rPr>
              <a:t> gradients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ndara"/>
              <a:ea typeface="+mj-ea"/>
              <a:cs typeface="Candara"/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 rot="5400000" flipH="1" flipV="1">
            <a:off x="4686300" y="3771900"/>
            <a:ext cx="685800" cy="1588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5028406" y="3810000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CR</a:t>
            </a:r>
            <a:endParaRPr lang="en-US" dirty="0"/>
          </a:p>
        </p:txBody>
      </p:sp>
      <p:sp>
        <p:nvSpPr>
          <p:cNvPr id="2" name="CuadroTexto 1"/>
          <p:cNvSpPr txBox="1"/>
          <p:nvPr/>
        </p:nvSpPr>
        <p:spPr>
          <a:xfrm>
            <a:off x="381000" y="4852317"/>
            <a:ext cx="3429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 smtClean="0">
                <a:latin typeface="Candara"/>
                <a:cs typeface="Candara"/>
              </a:rPr>
              <a:t>Numerical</a:t>
            </a:r>
            <a:r>
              <a:rPr lang="es-ES" dirty="0" smtClean="0">
                <a:latin typeface="Candara"/>
                <a:cs typeface="Candara"/>
              </a:rPr>
              <a:t> </a:t>
            </a:r>
            <a:r>
              <a:rPr lang="es-ES" dirty="0" err="1" smtClean="0">
                <a:latin typeface="Candara"/>
                <a:cs typeface="Candara"/>
              </a:rPr>
              <a:t>simulations</a:t>
            </a:r>
            <a:r>
              <a:rPr lang="es-ES" dirty="0" smtClean="0">
                <a:latin typeface="Candara"/>
                <a:cs typeface="Candara"/>
              </a:rPr>
              <a:t> </a:t>
            </a:r>
            <a:r>
              <a:rPr lang="es-ES" dirty="0" err="1" smtClean="0">
                <a:latin typeface="Candara"/>
                <a:cs typeface="Candara"/>
              </a:rPr>
              <a:t>predict</a:t>
            </a:r>
            <a:r>
              <a:rPr lang="es-ES" dirty="0" smtClean="0">
                <a:latin typeface="Candara"/>
                <a:cs typeface="Candara"/>
              </a:rPr>
              <a:t> a </a:t>
            </a:r>
            <a:r>
              <a:rPr lang="es-ES" dirty="0" err="1" smtClean="0">
                <a:latin typeface="Candara"/>
                <a:cs typeface="Candara"/>
              </a:rPr>
              <a:t>flattening</a:t>
            </a:r>
            <a:r>
              <a:rPr lang="es-ES" dirty="0" smtClean="0">
                <a:latin typeface="Candara"/>
                <a:cs typeface="Candara"/>
              </a:rPr>
              <a:t> in </a:t>
            </a:r>
            <a:r>
              <a:rPr lang="es-ES" dirty="0" err="1" smtClean="0">
                <a:latin typeface="Candara"/>
                <a:cs typeface="Candara"/>
              </a:rPr>
              <a:t>the</a:t>
            </a:r>
            <a:r>
              <a:rPr lang="es-ES" dirty="0" smtClean="0">
                <a:latin typeface="Candara"/>
                <a:cs typeface="Candara"/>
              </a:rPr>
              <a:t> </a:t>
            </a:r>
            <a:r>
              <a:rPr lang="es-ES" dirty="0" err="1" smtClean="0">
                <a:latin typeface="Candara"/>
                <a:cs typeface="Candara"/>
              </a:rPr>
              <a:t>stellar</a:t>
            </a:r>
            <a:r>
              <a:rPr lang="es-ES" dirty="0" smtClean="0">
                <a:latin typeface="Candara"/>
                <a:cs typeface="Candara"/>
              </a:rPr>
              <a:t> </a:t>
            </a:r>
            <a:r>
              <a:rPr lang="es-ES" dirty="0" err="1" smtClean="0">
                <a:latin typeface="Candara"/>
                <a:cs typeface="Candara"/>
              </a:rPr>
              <a:t>metallicity</a:t>
            </a:r>
            <a:r>
              <a:rPr lang="es-ES" dirty="0" smtClean="0">
                <a:latin typeface="Candara"/>
                <a:cs typeface="Candara"/>
              </a:rPr>
              <a:t> </a:t>
            </a:r>
            <a:r>
              <a:rPr lang="es-ES" dirty="0" err="1" smtClean="0">
                <a:latin typeface="Candara"/>
                <a:cs typeface="Candara"/>
              </a:rPr>
              <a:t>gradient</a:t>
            </a:r>
            <a:r>
              <a:rPr lang="es-ES" dirty="0" smtClean="0">
                <a:latin typeface="Candara"/>
                <a:cs typeface="Candara"/>
              </a:rPr>
              <a:t> of more </a:t>
            </a:r>
            <a:r>
              <a:rPr lang="es-ES" dirty="0" err="1" smtClean="0">
                <a:latin typeface="Candara"/>
                <a:cs typeface="Candara"/>
              </a:rPr>
              <a:t>than</a:t>
            </a:r>
            <a:r>
              <a:rPr lang="es-ES" dirty="0" smtClean="0">
                <a:latin typeface="Candara"/>
                <a:cs typeface="Candara"/>
              </a:rPr>
              <a:t> 50% in 4 </a:t>
            </a:r>
            <a:r>
              <a:rPr lang="es-ES" dirty="0" err="1" smtClean="0">
                <a:latin typeface="Candara"/>
                <a:cs typeface="Candara"/>
              </a:rPr>
              <a:t>Gyr</a:t>
            </a:r>
            <a:endParaRPr lang="es-ES" dirty="0">
              <a:latin typeface="Candara"/>
              <a:cs typeface="Candara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0" y="6477000"/>
            <a:ext cx="9144000" cy="276999"/>
          </a:xfrm>
          <a:prstGeom prst="rect">
            <a:avLst/>
          </a:prstGeom>
          <a:solidFill>
            <a:schemeClr val="bg1">
              <a:lumMod val="85000"/>
              <a:alpha val="67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Candara"/>
                <a:cs typeface="Candara"/>
              </a:rPr>
              <a:t>Stellar populations in disk galaxies                                                   P. Sanchez-Blazquez                                                                                  3D2014  </a:t>
            </a:r>
            <a:endParaRPr lang="en-US" sz="1200" dirty="0">
              <a:latin typeface="Candara"/>
              <a:cs typeface="Candara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572000" y="5248870"/>
            <a:ext cx="42160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andara"/>
                <a:cs typeface="Candara"/>
              </a:rPr>
              <a:t>see also </a:t>
            </a:r>
            <a:r>
              <a:rPr lang="en-US" dirty="0" err="1" smtClean="0">
                <a:latin typeface="Candara"/>
                <a:cs typeface="Candara"/>
              </a:rPr>
              <a:t>Minchev</a:t>
            </a:r>
            <a:r>
              <a:rPr lang="en-US" dirty="0" smtClean="0">
                <a:latin typeface="Candara"/>
                <a:cs typeface="Candara"/>
              </a:rPr>
              <a:t> </a:t>
            </a:r>
            <a:r>
              <a:rPr lang="en-US" dirty="0" smtClean="0">
                <a:latin typeface="Candara"/>
                <a:cs typeface="Candara"/>
              </a:rPr>
              <a:t>, </a:t>
            </a:r>
            <a:r>
              <a:rPr lang="en-US" dirty="0" err="1" smtClean="0">
                <a:latin typeface="Candara"/>
                <a:cs typeface="Candara"/>
              </a:rPr>
              <a:t>Chiappini</a:t>
            </a:r>
            <a:r>
              <a:rPr lang="en-US" dirty="0" smtClean="0">
                <a:latin typeface="Candara"/>
                <a:cs typeface="Candara"/>
              </a:rPr>
              <a:t> &amp; </a:t>
            </a:r>
            <a:r>
              <a:rPr lang="en-US" dirty="0" err="1" smtClean="0">
                <a:latin typeface="Candara"/>
                <a:cs typeface="Candara"/>
              </a:rPr>
              <a:t>Martig</a:t>
            </a:r>
            <a:r>
              <a:rPr lang="en-US" dirty="0" smtClean="0">
                <a:latin typeface="Candara"/>
                <a:cs typeface="Candara"/>
              </a:rPr>
              <a:t> (2012</a:t>
            </a:r>
            <a:r>
              <a:rPr lang="en-US" dirty="0" smtClean="0">
                <a:latin typeface="Candara"/>
                <a:cs typeface="Candara"/>
              </a:rPr>
              <a:t>)</a:t>
            </a:r>
            <a:r>
              <a:rPr lang="en-US" dirty="0" smtClean="0">
                <a:latin typeface="Candara"/>
                <a:cs typeface="Candara"/>
              </a:rPr>
              <a:t>; </a:t>
            </a:r>
            <a:r>
              <a:rPr lang="en-US" dirty="0" err="1" smtClean="0">
                <a:latin typeface="Candara"/>
                <a:cs typeface="Candara"/>
              </a:rPr>
              <a:t>Friedli</a:t>
            </a:r>
            <a:r>
              <a:rPr lang="en-US" dirty="0" smtClean="0">
                <a:latin typeface="Candara"/>
                <a:cs typeface="Candara"/>
              </a:rPr>
              <a:t> </a:t>
            </a:r>
            <a:r>
              <a:rPr lang="en-US" dirty="0" smtClean="0">
                <a:latin typeface="Candara"/>
                <a:cs typeface="Candara"/>
              </a:rPr>
              <a:t>1998; </a:t>
            </a:r>
            <a:r>
              <a:rPr lang="en-US" dirty="0" err="1" smtClean="0">
                <a:latin typeface="Candara"/>
                <a:cs typeface="Candara"/>
              </a:rPr>
              <a:t>Minchev</a:t>
            </a:r>
            <a:r>
              <a:rPr lang="en-US" dirty="0" smtClean="0">
                <a:latin typeface="Candara"/>
                <a:cs typeface="Candara"/>
              </a:rPr>
              <a:t> &amp; </a:t>
            </a:r>
            <a:r>
              <a:rPr lang="en-US" dirty="0" err="1" smtClean="0">
                <a:latin typeface="Candara"/>
                <a:cs typeface="Candara"/>
              </a:rPr>
              <a:t>Famaey</a:t>
            </a:r>
            <a:r>
              <a:rPr lang="en-US" dirty="0" smtClean="0">
                <a:latin typeface="Candara"/>
                <a:cs typeface="Candara"/>
              </a:rPr>
              <a:t> (2010); </a:t>
            </a:r>
            <a:r>
              <a:rPr lang="en-US" dirty="0" err="1" smtClean="0">
                <a:latin typeface="Candara"/>
                <a:cs typeface="Candara"/>
              </a:rPr>
              <a:t>Brunetti</a:t>
            </a:r>
            <a:r>
              <a:rPr lang="en-US" dirty="0" smtClean="0">
                <a:latin typeface="Candara"/>
                <a:cs typeface="Candara"/>
              </a:rPr>
              <a:t> et al. (2011</a:t>
            </a:r>
            <a:r>
              <a:rPr lang="en-US" dirty="0" smtClean="0">
                <a:latin typeface="Candara"/>
                <a:cs typeface="Candara"/>
              </a:rPr>
              <a:t>)</a:t>
            </a:r>
            <a:endParaRPr lang="en-US" dirty="0" smtClean="0">
              <a:latin typeface="Candara"/>
              <a:cs typeface="Candar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274638"/>
            <a:ext cx="8001000" cy="715962"/>
          </a:xfrm>
          <a:gradFill flip="none" rotWithShape="1">
            <a:gsLst>
              <a:gs pos="100000">
                <a:schemeClr val="accent5">
                  <a:lumMod val="20000"/>
                  <a:lumOff val="80000"/>
                </a:schemeClr>
              </a:gs>
              <a:gs pos="0">
                <a:schemeClr val="bg1"/>
              </a:gs>
            </a:gsLst>
            <a:lin ang="0" scaled="1"/>
            <a:tileRect/>
          </a:gradFill>
        </p:spPr>
        <p:txBody>
          <a:bodyPr>
            <a:normAutofit fontScale="90000"/>
          </a:bodyPr>
          <a:lstStyle/>
          <a:p>
            <a:r>
              <a:rPr lang="en-US" sz="3200" dirty="0" smtClean="0">
                <a:latin typeface="Candara"/>
                <a:cs typeface="Candara"/>
              </a:rPr>
              <a:t>Observational consequences o</a:t>
            </a:r>
            <a:r>
              <a:rPr lang="en-US" sz="3200" dirty="0" smtClean="0">
                <a:latin typeface="Candara"/>
                <a:cs typeface="Candara"/>
              </a:rPr>
              <a:t>f radial migration: flattening of the </a:t>
            </a:r>
            <a:r>
              <a:rPr lang="en-US" sz="3200" dirty="0" err="1" smtClean="0">
                <a:latin typeface="Candara"/>
                <a:cs typeface="Candara"/>
              </a:rPr>
              <a:t>metallicity</a:t>
            </a:r>
            <a:r>
              <a:rPr lang="en-US" sz="3200" dirty="0" smtClean="0">
                <a:latin typeface="Candara"/>
                <a:cs typeface="Candara"/>
              </a:rPr>
              <a:t> gradient</a:t>
            </a:r>
            <a:endParaRPr lang="en-US" sz="3200" dirty="0">
              <a:latin typeface="Candara"/>
              <a:cs typeface="Candara"/>
            </a:endParaRPr>
          </a:p>
        </p:txBody>
      </p:sp>
      <p:pic>
        <p:nvPicPr>
          <p:cNvPr id="4" name="Content Placeholder 3" descr="fe_radius_chiappini.tiff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00200" y="1484784"/>
            <a:ext cx="4470400" cy="4089400"/>
          </a:xfrm>
        </p:spPr>
      </p:pic>
      <p:pic>
        <p:nvPicPr>
          <p:cNvPr id="5" name="Picture 4" descr="label_chiappini.tiff"/>
          <p:cNvPicPr>
            <a:picLocks noChangeAspect="1"/>
          </p:cNvPicPr>
          <p:nvPr/>
        </p:nvPicPr>
        <p:blipFill>
          <a:blip r:embed="rId3"/>
          <a:srcRect t="16083"/>
          <a:stretch>
            <a:fillRect/>
          </a:stretch>
        </p:blipFill>
        <p:spPr>
          <a:xfrm>
            <a:off x="6070600" y="2433257"/>
            <a:ext cx="1562100" cy="150271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32118" y="5410200"/>
            <a:ext cx="695928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Candara"/>
                <a:cs typeface="Candara"/>
              </a:rPr>
              <a:t>Minchev</a:t>
            </a:r>
            <a:r>
              <a:rPr lang="en-US" dirty="0" smtClean="0">
                <a:latin typeface="Candara"/>
                <a:cs typeface="Candara"/>
              </a:rPr>
              <a:t> , </a:t>
            </a:r>
            <a:r>
              <a:rPr lang="en-US" dirty="0" err="1" smtClean="0">
                <a:latin typeface="Candara"/>
                <a:cs typeface="Candara"/>
              </a:rPr>
              <a:t>Chiappini</a:t>
            </a:r>
            <a:r>
              <a:rPr lang="en-US" dirty="0" smtClean="0">
                <a:latin typeface="Candara"/>
                <a:cs typeface="Candara"/>
              </a:rPr>
              <a:t> &amp; </a:t>
            </a:r>
            <a:r>
              <a:rPr lang="en-US" dirty="0" err="1" smtClean="0">
                <a:latin typeface="Candara"/>
                <a:cs typeface="Candara"/>
              </a:rPr>
              <a:t>Martig</a:t>
            </a:r>
            <a:r>
              <a:rPr lang="en-US" dirty="0" smtClean="0">
                <a:latin typeface="Candara"/>
                <a:cs typeface="Candara"/>
              </a:rPr>
              <a:t> (2012)</a:t>
            </a:r>
          </a:p>
          <a:p>
            <a:r>
              <a:rPr lang="en-US" dirty="0" smtClean="0">
                <a:latin typeface="Candara"/>
                <a:cs typeface="Candara"/>
              </a:rPr>
              <a:t>(see also </a:t>
            </a:r>
            <a:r>
              <a:rPr lang="en-US" dirty="0" err="1" smtClean="0">
                <a:latin typeface="Candara"/>
                <a:cs typeface="Candara"/>
              </a:rPr>
              <a:t>Friedli</a:t>
            </a:r>
            <a:r>
              <a:rPr lang="en-US" dirty="0" smtClean="0">
                <a:latin typeface="Candara"/>
                <a:cs typeface="Candara"/>
              </a:rPr>
              <a:t> 1998; </a:t>
            </a:r>
            <a:r>
              <a:rPr lang="en-US" dirty="0" err="1" smtClean="0">
                <a:latin typeface="Candara"/>
                <a:cs typeface="Candara"/>
              </a:rPr>
              <a:t>Minchev</a:t>
            </a:r>
            <a:r>
              <a:rPr lang="en-US" dirty="0" smtClean="0">
                <a:latin typeface="Candara"/>
                <a:cs typeface="Candara"/>
              </a:rPr>
              <a:t> &amp; </a:t>
            </a:r>
            <a:r>
              <a:rPr lang="en-US" dirty="0" err="1" smtClean="0">
                <a:latin typeface="Candara"/>
                <a:cs typeface="Candara"/>
              </a:rPr>
              <a:t>Famaey</a:t>
            </a:r>
            <a:r>
              <a:rPr lang="en-US" dirty="0" smtClean="0">
                <a:latin typeface="Candara"/>
                <a:cs typeface="Candara"/>
              </a:rPr>
              <a:t> (2010); </a:t>
            </a:r>
            <a:r>
              <a:rPr lang="en-US" dirty="0" err="1" smtClean="0">
                <a:latin typeface="Candara"/>
                <a:cs typeface="Candara"/>
              </a:rPr>
              <a:t>Brunetti</a:t>
            </a:r>
            <a:r>
              <a:rPr lang="en-US" dirty="0" smtClean="0">
                <a:latin typeface="Candara"/>
                <a:cs typeface="Candara"/>
              </a:rPr>
              <a:t> et al. (2011); </a:t>
            </a:r>
          </a:p>
          <a:p>
            <a:r>
              <a:rPr lang="en-US" dirty="0" smtClean="0">
                <a:latin typeface="Candara"/>
                <a:cs typeface="Candara"/>
              </a:rPr>
              <a:t>Di  </a:t>
            </a:r>
            <a:r>
              <a:rPr lang="en-US" dirty="0" err="1" smtClean="0">
                <a:latin typeface="Candara"/>
                <a:cs typeface="Candara"/>
              </a:rPr>
              <a:t>Matteo</a:t>
            </a:r>
            <a:r>
              <a:rPr lang="en-US" dirty="0" smtClean="0">
                <a:latin typeface="Candara"/>
                <a:cs typeface="Candara"/>
              </a:rPr>
              <a:t> et al. 2013)</a:t>
            </a:r>
            <a:endParaRPr lang="en-US" dirty="0">
              <a:latin typeface="Candara"/>
              <a:cs typeface="Candara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635896" y="1772816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CR 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6477000"/>
            <a:ext cx="9144000" cy="276999"/>
          </a:xfrm>
          <a:prstGeom prst="rect">
            <a:avLst/>
          </a:prstGeom>
          <a:solidFill>
            <a:schemeClr val="bg1">
              <a:lumMod val="85000"/>
              <a:alpha val="67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Candara"/>
                <a:cs typeface="Candara"/>
              </a:rPr>
              <a:t>Stellar populations in disk galaxies                                                   P. Sanchez-Blazquez                                                                                  3D2014  </a:t>
            </a:r>
            <a:endParaRPr lang="en-US" sz="1200" dirty="0">
              <a:latin typeface="Candara"/>
              <a:cs typeface="Candara"/>
            </a:endParaRPr>
          </a:p>
        </p:txBody>
      </p:sp>
      <p:pic>
        <p:nvPicPr>
          <p:cNvPr id="10" name="Content Placeholder 3" descr="califa_logo2.tiff"/>
          <p:cNvPicPr>
            <a:picLocks noChangeAspect="1"/>
          </p:cNvPicPr>
          <p:nvPr/>
        </p:nvPicPr>
        <p:blipFill>
          <a:blip r:embed="rId4"/>
          <a:srcRect l="-23647" r="-23647"/>
          <a:stretch>
            <a:fillRect/>
          </a:stretch>
        </p:blipFill>
        <p:spPr>
          <a:xfrm>
            <a:off x="-332661" y="0"/>
            <a:ext cx="2009061" cy="11049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ALIFA-banner.jpg" descr="/Users/psb/Metals2D/CALIFA-banner.jpg"/>
          <p:cNvPicPr>
            <a:picLocks noGrp="1" noChangeAspect="1"/>
          </p:cNvPicPr>
          <p:nvPr>
            <p:ph idx="1"/>
          </p:nvPr>
        </p:nvPicPr>
        <p:blipFill>
          <a:blip r:embed="rId3" r:link="rId4"/>
          <a:srcRect t="-51868" b="-51868"/>
          <a:stretch>
            <a:fillRect/>
          </a:stretch>
        </p:blipFill>
        <p:spPr>
          <a:xfrm>
            <a:off x="457200" y="-1075706"/>
            <a:ext cx="8229600" cy="4525963"/>
          </a:xfrm>
        </p:spPr>
      </p:pic>
      <p:sp>
        <p:nvSpPr>
          <p:cNvPr id="6" name="TextBox 5"/>
          <p:cNvSpPr txBox="1"/>
          <p:nvPr/>
        </p:nvSpPr>
        <p:spPr>
          <a:xfrm>
            <a:off x="329866" y="2655753"/>
            <a:ext cx="86868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 smtClean="0">
                <a:solidFill>
                  <a:schemeClr val="accent5">
                    <a:lumMod val="75000"/>
                  </a:schemeClr>
                </a:solidFill>
                <a:latin typeface="Candara"/>
                <a:cs typeface="Candara"/>
              </a:rPr>
              <a:t>600 galaxies </a:t>
            </a:r>
            <a:r>
              <a:rPr lang="en-US" sz="2000" dirty="0" smtClean="0">
                <a:latin typeface="Candara"/>
                <a:cs typeface="Candara"/>
              </a:rPr>
              <a:t>of all types at z=0.005 to 0.03 </a:t>
            </a:r>
            <a:r>
              <a:rPr lang="en-US" sz="2000" dirty="0" smtClean="0">
                <a:solidFill>
                  <a:schemeClr val="accent5">
                    <a:lumMod val="75000"/>
                  </a:schemeClr>
                </a:solidFill>
                <a:latin typeface="Candara"/>
                <a:cs typeface="Candara"/>
              </a:rPr>
              <a:t>diameter selected from SDSS </a:t>
            </a:r>
            <a:r>
              <a:rPr lang="en-US" sz="2000" dirty="0" smtClean="0">
                <a:latin typeface="Candara"/>
                <a:cs typeface="Candara"/>
              </a:rPr>
              <a:t>to fit in the PPAK FOV (45”&lt;D25&lt;80”) [not </a:t>
            </a:r>
            <a:r>
              <a:rPr lang="en-US" sz="2000" dirty="0">
                <a:latin typeface="Candara"/>
                <a:cs typeface="Candara"/>
              </a:rPr>
              <a:t>bias for -19&gt; </a:t>
            </a:r>
            <a:r>
              <a:rPr lang="en-US" sz="2000" dirty="0" err="1">
                <a:latin typeface="Candara"/>
                <a:cs typeface="Candara"/>
              </a:rPr>
              <a:t>Mr</a:t>
            </a:r>
            <a:r>
              <a:rPr lang="en-US" sz="2000" dirty="0">
                <a:latin typeface="Candara"/>
                <a:cs typeface="Candara"/>
              </a:rPr>
              <a:t>&gt; -</a:t>
            </a:r>
            <a:r>
              <a:rPr lang="en-US" sz="2000" dirty="0" smtClean="0">
                <a:latin typeface="Candara"/>
                <a:cs typeface="Candara"/>
              </a:rPr>
              <a:t>23.1] </a:t>
            </a:r>
          </a:p>
          <a:p>
            <a:endParaRPr lang="en-US" sz="2000" dirty="0" smtClean="0">
              <a:latin typeface="Candara"/>
              <a:cs typeface="Candara"/>
            </a:endParaRPr>
          </a:p>
          <a:p>
            <a:r>
              <a:rPr lang="en-US" sz="2000" dirty="0" smtClean="0">
                <a:latin typeface="Candara"/>
                <a:cs typeface="Candara"/>
              </a:rPr>
              <a:t>Covered out to </a:t>
            </a:r>
            <a:r>
              <a:rPr lang="en-US" sz="2000" dirty="0" err="1" smtClean="0">
                <a:latin typeface="Candara"/>
                <a:cs typeface="Candara"/>
              </a:rPr>
              <a:t>isophotal</a:t>
            </a:r>
            <a:r>
              <a:rPr lang="en-US" sz="2000" dirty="0" smtClean="0">
                <a:latin typeface="Candara"/>
                <a:cs typeface="Candara"/>
              </a:rPr>
              <a:t> radius at 25 mag/arcsec</a:t>
            </a:r>
            <a:r>
              <a:rPr lang="en-US" sz="2000" baseline="30000" dirty="0" smtClean="0">
                <a:latin typeface="Candara"/>
                <a:cs typeface="Candara"/>
              </a:rPr>
              <a:t>2</a:t>
            </a:r>
            <a:r>
              <a:rPr lang="en-US" sz="2000" dirty="0" smtClean="0">
                <a:latin typeface="Candara"/>
                <a:cs typeface="Candara"/>
              </a:rPr>
              <a:t> with spatial sampling of 2”~0.5-1kpc </a:t>
            </a:r>
            <a:r>
              <a:rPr lang="en-US" sz="2000" dirty="0" smtClean="0">
                <a:latin typeface="Candara"/>
                <a:cs typeface="Candara"/>
              </a:rPr>
              <a:t>(but a dithering scheme with 3 pointing has been adopted)</a:t>
            </a:r>
          </a:p>
          <a:p>
            <a:endParaRPr lang="en-US" sz="2000" dirty="0" smtClean="0">
              <a:latin typeface="Candara"/>
              <a:cs typeface="Candara"/>
            </a:endParaRPr>
          </a:p>
          <a:p>
            <a:r>
              <a:rPr lang="en-US" sz="2000" dirty="0" smtClean="0">
                <a:latin typeface="Candara"/>
                <a:cs typeface="Candara"/>
              </a:rPr>
              <a:t>Spectroscopic coverage of full wavelength range from </a:t>
            </a:r>
            <a:r>
              <a:rPr lang="en-US" sz="2000" i="1" dirty="0" smtClean="0">
                <a:solidFill>
                  <a:schemeClr val="accent5">
                    <a:lumMod val="75000"/>
                  </a:schemeClr>
                </a:solidFill>
                <a:latin typeface="Candara"/>
                <a:cs typeface="Candara"/>
              </a:rPr>
              <a:t>3400 to 7400 </a:t>
            </a:r>
            <a:r>
              <a:rPr lang="en-US" sz="2000" i="1" dirty="0" err="1" smtClean="0">
                <a:solidFill>
                  <a:schemeClr val="accent5">
                    <a:lumMod val="75000"/>
                  </a:schemeClr>
                </a:solidFill>
                <a:latin typeface="Candara"/>
                <a:cs typeface="Candara"/>
              </a:rPr>
              <a:t>Å</a:t>
            </a:r>
            <a:endParaRPr lang="en-US" sz="2000" i="1" dirty="0" smtClean="0">
              <a:solidFill>
                <a:schemeClr val="accent5">
                  <a:lumMod val="75000"/>
                </a:schemeClr>
              </a:solidFill>
              <a:latin typeface="Candara"/>
              <a:cs typeface="Candara"/>
            </a:endParaRPr>
          </a:p>
          <a:p>
            <a:endParaRPr lang="en-US" sz="2000" dirty="0" smtClean="0">
              <a:latin typeface="Candara"/>
              <a:cs typeface="Candara"/>
            </a:endParaRPr>
          </a:p>
          <a:p>
            <a:r>
              <a:rPr lang="en-US" sz="2000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Candara"/>
                <a:cs typeface="Candara"/>
              </a:rPr>
              <a:t>Legacy survey</a:t>
            </a:r>
            <a:r>
              <a:rPr lang="en-US" sz="2000" dirty="0" smtClean="0">
                <a:latin typeface="Candara"/>
                <a:cs typeface="Candara"/>
              </a:rPr>
              <a:t>: reduced data public once quality verified  (the first DR has been in Nov. 2012 – see </a:t>
            </a:r>
            <a:r>
              <a:rPr lang="en-US" sz="2000" dirty="0" smtClean="0">
                <a:latin typeface="Candara"/>
                <a:cs typeface="Candara"/>
                <a:hlinkClick r:id="rId5"/>
              </a:rPr>
              <a:t>http://califa.caha.es/</a:t>
            </a:r>
            <a:r>
              <a:rPr lang="en-US" sz="2000" dirty="0" smtClean="0">
                <a:latin typeface="Candara"/>
                <a:cs typeface="Candara"/>
              </a:rPr>
              <a:t> --).</a:t>
            </a:r>
            <a:endParaRPr lang="en-US" sz="2000" dirty="0">
              <a:latin typeface="Candara"/>
              <a:cs typeface="Candara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25817" y="2286000"/>
            <a:ext cx="57325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PI. Sebastian F.  </a:t>
            </a:r>
            <a:r>
              <a:rPr lang="en-US" b="1" dirty="0" err="1" smtClean="0"/>
              <a:t>Sánchez</a:t>
            </a:r>
            <a:r>
              <a:rPr lang="en-US" b="1" dirty="0" smtClean="0"/>
              <a:t> ;  project scientist: </a:t>
            </a:r>
            <a:r>
              <a:rPr lang="en-US" b="1" dirty="0" err="1" smtClean="0"/>
              <a:t>Jakob</a:t>
            </a:r>
            <a:r>
              <a:rPr lang="en-US" b="1" dirty="0" smtClean="0"/>
              <a:t> </a:t>
            </a:r>
            <a:r>
              <a:rPr lang="en-US" b="1" dirty="0" err="1" smtClean="0"/>
              <a:t>Walcher</a:t>
            </a:r>
            <a:endParaRPr lang="en-US" b="1" dirty="0"/>
          </a:p>
        </p:txBody>
      </p:sp>
      <p:sp>
        <p:nvSpPr>
          <p:cNvPr id="8" name="TextBox 7"/>
          <p:cNvSpPr txBox="1"/>
          <p:nvPr/>
        </p:nvSpPr>
        <p:spPr>
          <a:xfrm>
            <a:off x="0" y="6477000"/>
            <a:ext cx="9144000" cy="276999"/>
          </a:xfrm>
          <a:prstGeom prst="rect">
            <a:avLst/>
          </a:prstGeom>
          <a:solidFill>
            <a:schemeClr val="bg1">
              <a:lumMod val="85000"/>
              <a:alpha val="67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Candara"/>
                <a:cs typeface="Candara"/>
              </a:rPr>
              <a:t>Stellar populations in disk galaxies                                                   P. Sanchez-Blazquez                                                                                  3D2014  </a:t>
            </a:r>
            <a:endParaRPr lang="en-US" sz="1200" dirty="0">
              <a:latin typeface="Candara"/>
              <a:cs typeface="Candar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6521" name="Picture 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33046" y="838200"/>
            <a:ext cx="2382354" cy="1676400"/>
          </a:xfrm>
          <a:prstGeom prst="rect">
            <a:avLst/>
          </a:prstGeom>
          <a:noFill/>
          <a:ln w="38100">
            <a:solidFill>
              <a:schemeClr val="accent5">
                <a:lumMod val="50000"/>
              </a:schemeClr>
            </a:solidFill>
            <a:miter lim="800000"/>
            <a:headEnd/>
            <a:tailEnd/>
          </a:ln>
          <a:effectLst/>
        </p:spPr>
      </p:pic>
      <p:pic>
        <p:nvPicPr>
          <p:cNvPr id="576514" name="Picture 2" descr="bw3_group_photo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502109" y="3982261"/>
            <a:ext cx="2489491" cy="1751789"/>
          </a:xfrm>
          <a:prstGeom prst="rect">
            <a:avLst/>
          </a:prstGeom>
          <a:noFill/>
          <a:ln w="38100">
            <a:solidFill>
              <a:schemeClr val="accent5">
                <a:lumMod val="50000"/>
              </a:schemeClr>
            </a:solidFill>
            <a:miter lim="800000"/>
            <a:headEnd/>
            <a:tailEnd/>
          </a:ln>
        </p:spPr>
      </p:pic>
      <p:sp>
        <p:nvSpPr>
          <p:cNvPr id="576516" name="Rectangle 4"/>
          <p:cNvSpPr>
            <a:spLocks noGrp="1" noChangeArrowheads="1"/>
          </p:cNvSpPr>
          <p:nvPr>
            <p:ph type="subTitle" idx="4294967295"/>
          </p:nvPr>
        </p:nvSpPr>
        <p:spPr bwMode="auto">
          <a:xfrm>
            <a:off x="1258888" y="1196975"/>
            <a:ext cx="7200900" cy="5661025"/>
          </a:xfrm>
          <a:prstGeom prst="rect">
            <a:avLst/>
          </a:prstGeom>
          <a:noFill/>
          <a:ln/>
        </p:spPr>
        <p:txBody>
          <a:bodyPr lIns="90000" tIns="46800" rIns="90000" bIns="46800">
            <a:prstTxWarp prst="textNoShape">
              <a:avLst/>
            </a:prstTxWarp>
          </a:bodyPr>
          <a:lstStyle/>
          <a:p>
            <a:pPr marL="0" indent="0" algn="ctr">
              <a:lnSpc>
                <a:spcPct val="80000"/>
              </a:lnSpc>
              <a:spcBef>
                <a:spcPts val="850"/>
              </a:spcBef>
              <a:buClrTx/>
              <a:buFontTx/>
              <a:buNone/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</a:tabLst>
            </a:pPr>
            <a:endParaRPr lang="en-GB" sz="1800" b="1" dirty="0" smtClean="0">
              <a:solidFill>
                <a:srgbClr val="FFCC66"/>
              </a:solidFill>
            </a:endParaRPr>
          </a:p>
          <a:p>
            <a:pPr marL="0" indent="0" algn="ctr">
              <a:lnSpc>
                <a:spcPct val="80000"/>
              </a:lnSpc>
              <a:spcBef>
                <a:spcPts val="850"/>
              </a:spcBef>
              <a:buClrTx/>
              <a:buFontTx/>
              <a:buNone/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</a:tabLst>
            </a:pPr>
            <a:endParaRPr lang="en-GB" sz="2000" b="1" dirty="0" smtClean="0">
              <a:solidFill>
                <a:srgbClr val="FFCC66"/>
              </a:solidFill>
            </a:endParaRPr>
          </a:p>
          <a:p>
            <a:pPr marL="0" indent="0" algn="ctr">
              <a:lnSpc>
                <a:spcPct val="80000"/>
              </a:lnSpc>
              <a:spcBef>
                <a:spcPts val="850"/>
              </a:spcBef>
              <a:buClrTx/>
              <a:buFontTx/>
              <a:buNone/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</a:tabLst>
            </a:pPr>
            <a:endParaRPr lang="en-GB" sz="2000" b="1" dirty="0">
              <a:solidFill>
                <a:srgbClr val="FFCC66"/>
              </a:solidFill>
            </a:endParaRPr>
          </a:p>
          <a:p>
            <a:pPr marL="0" indent="0" algn="ctr">
              <a:lnSpc>
                <a:spcPct val="80000"/>
              </a:lnSpc>
              <a:spcBef>
                <a:spcPts val="850"/>
              </a:spcBef>
              <a:buClrTx/>
              <a:buFontTx/>
              <a:buNone/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</a:tabLst>
            </a:pPr>
            <a:endParaRPr lang="en-GB" sz="2000" b="1" dirty="0">
              <a:solidFill>
                <a:srgbClr val="FFCC66"/>
              </a:solidFill>
            </a:endParaRPr>
          </a:p>
          <a:p>
            <a:pPr marL="0" indent="0" algn="ctr">
              <a:lnSpc>
                <a:spcPct val="80000"/>
              </a:lnSpc>
              <a:spcBef>
                <a:spcPts val="850"/>
              </a:spcBef>
              <a:buClrTx/>
              <a:buFontTx/>
              <a:buNone/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</a:tabLst>
            </a:pPr>
            <a:endParaRPr lang="en-GB" sz="2000" b="1" dirty="0">
              <a:solidFill>
                <a:srgbClr val="FFCC66"/>
              </a:solidFill>
            </a:endParaRPr>
          </a:p>
          <a:p>
            <a:pPr marL="0" indent="0" algn="ctr">
              <a:lnSpc>
                <a:spcPct val="80000"/>
              </a:lnSpc>
              <a:spcBef>
                <a:spcPts val="850"/>
              </a:spcBef>
              <a:buClrTx/>
              <a:buFontTx/>
              <a:buNone/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</a:tabLst>
            </a:pPr>
            <a:endParaRPr lang="en-GB" sz="2000" b="1" dirty="0">
              <a:solidFill>
                <a:srgbClr val="FFCC66"/>
              </a:solidFill>
            </a:endParaRPr>
          </a:p>
          <a:p>
            <a:pPr marL="0" indent="0" algn="ctr">
              <a:lnSpc>
                <a:spcPct val="80000"/>
              </a:lnSpc>
              <a:spcBef>
                <a:spcPts val="850"/>
              </a:spcBef>
              <a:buClrTx/>
              <a:buFontTx/>
              <a:buNone/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</a:tabLst>
            </a:pPr>
            <a:endParaRPr lang="en-GB" sz="2000" b="1" dirty="0">
              <a:solidFill>
                <a:srgbClr val="FFCC66"/>
              </a:solidFill>
            </a:endParaRPr>
          </a:p>
          <a:p>
            <a:pPr marL="0" indent="0" algn="ctr">
              <a:lnSpc>
                <a:spcPct val="80000"/>
              </a:lnSpc>
              <a:spcBef>
                <a:spcPts val="850"/>
              </a:spcBef>
              <a:buClrTx/>
              <a:buFontTx/>
              <a:buNone/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</a:tabLst>
            </a:pPr>
            <a:endParaRPr lang="en-GB" sz="2000" b="1" dirty="0">
              <a:solidFill>
                <a:srgbClr val="FFCC66"/>
              </a:solidFill>
            </a:endParaRPr>
          </a:p>
          <a:p>
            <a:pPr marL="0" indent="0" algn="ctr">
              <a:lnSpc>
                <a:spcPct val="80000"/>
              </a:lnSpc>
              <a:spcBef>
                <a:spcPts val="850"/>
              </a:spcBef>
              <a:buClrTx/>
              <a:buFontTx/>
              <a:buNone/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</a:tabLst>
            </a:pPr>
            <a:endParaRPr lang="en-GB" sz="2000" b="1" dirty="0">
              <a:solidFill>
                <a:srgbClr val="FFCC66"/>
              </a:solidFill>
            </a:endParaRPr>
          </a:p>
          <a:p>
            <a:pPr marL="0" indent="0" algn="ctr">
              <a:lnSpc>
                <a:spcPct val="80000"/>
              </a:lnSpc>
              <a:spcBef>
                <a:spcPts val="850"/>
              </a:spcBef>
              <a:buClrTx/>
              <a:buFontTx/>
              <a:buNone/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</a:tabLst>
            </a:pPr>
            <a:endParaRPr lang="en-GB" sz="2000" b="1" dirty="0">
              <a:solidFill>
                <a:srgbClr val="FFCC66"/>
              </a:solidFill>
            </a:endParaRPr>
          </a:p>
          <a:p>
            <a:pPr marL="0" indent="0" algn="ctr">
              <a:lnSpc>
                <a:spcPct val="80000"/>
              </a:lnSpc>
              <a:spcBef>
                <a:spcPts val="850"/>
              </a:spcBef>
              <a:buClrTx/>
              <a:buFontTx/>
              <a:buNone/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</a:tabLst>
            </a:pPr>
            <a:endParaRPr lang="en-GB" sz="2000" b="1" dirty="0">
              <a:solidFill>
                <a:srgbClr val="FF0000"/>
              </a:solidFill>
            </a:endParaRPr>
          </a:p>
          <a:p>
            <a:pPr marL="0" indent="0" algn="ctr">
              <a:lnSpc>
                <a:spcPct val="80000"/>
              </a:lnSpc>
              <a:spcBef>
                <a:spcPts val="850"/>
              </a:spcBef>
              <a:buClrTx/>
              <a:buFontTx/>
              <a:buNone/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</a:tabLst>
            </a:pPr>
            <a:endParaRPr lang="en-GB" sz="2000" b="1" dirty="0" smtClean="0">
              <a:solidFill>
                <a:srgbClr val="FF0000"/>
              </a:solidFill>
            </a:endParaRPr>
          </a:p>
          <a:p>
            <a:pPr marL="0" indent="0" algn="ctr">
              <a:lnSpc>
                <a:spcPct val="80000"/>
              </a:lnSpc>
              <a:spcBef>
                <a:spcPts val="850"/>
              </a:spcBef>
              <a:buClrTx/>
              <a:buFontTx/>
              <a:buNone/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</a:tabLst>
            </a:pPr>
            <a:endParaRPr lang="en-GB" sz="2000" b="1" dirty="0" smtClean="0">
              <a:solidFill>
                <a:srgbClr val="FF0000"/>
              </a:solidFill>
            </a:endParaRPr>
          </a:p>
        </p:txBody>
      </p:sp>
      <p:pic>
        <p:nvPicPr>
          <p:cNvPr id="576517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22262" y="3982261"/>
            <a:ext cx="2398041" cy="1751789"/>
          </a:xfrm>
          <a:prstGeom prst="rect">
            <a:avLst/>
          </a:prstGeom>
          <a:noFill/>
          <a:ln w="38100">
            <a:solidFill>
              <a:schemeClr val="accent5">
                <a:lumMod val="50000"/>
              </a:schemeClr>
            </a:solidFill>
            <a:round/>
            <a:headEnd/>
            <a:tailEnd/>
          </a:ln>
          <a:effectLst/>
        </p:spPr>
      </p:pic>
      <p:pic>
        <p:nvPicPr>
          <p:cNvPr id="576518" name="Picture 6" descr="Busy_Week_Group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81000" y="880562"/>
            <a:ext cx="2263104" cy="1634038"/>
          </a:xfrm>
          <a:prstGeom prst="rect">
            <a:avLst/>
          </a:prstGeom>
          <a:noFill/>
          <a:ln w="38100">
            <a:solidFill>
              <a:schemeClr val="accent5">
                <a:lumMod val="75000"/>
              </a:schemeClr>
            </a:solidFill>
            <a:miter lim="800000"/>
            <a:headEnd/>
            <a:tailEnd/>
          </a:ln>
        </p:spPr>
      </p:pic>
      <p:pic>
        <p:nvPicPr>
          <p:cNvPr id="576522" name="Picture 10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895600" y="876885"/>
            <a:ext cx="3457575" cy="4857165"/>
          </a:xfrm>
          <a:prstGeom prst="rect">
            <a:avLst/>
          </a:prstGeom>
          <a:solidFill>
            <a:srgbClr val="FF0000"/>
          </a:solidFill>
          <a:ln w="38100">
            <a:solidFill>
              <a:schemeClr val="accent5">
                <a:lumMod val="75000"/>
              </a:schemeClr>
            </a:solidFill>
            <a:miter lim="800000"/>
            <a:headEnd/>
            <a:tailEnd/>
          </a:ln>
          <a:effectLst/>
        </p:spPr>
      </p:pic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57200" y="128588"/>
            <a:ext cx="8226425" cy="481012"/>
          </a:xfrm>
          <a:gradFill flip="none" rotWithShape="1">
            <a:gsLst>
              <a:gs pos="100000">
                <a:schemeClr val="accent5">
                  <a:lumMod val="20000"/>
                  <a:lumOff val="80000"/>
                </a:schemeClr>
              </a:gs>
              <a:gs pos="0">
                <a:schemeClr val="bg1"/>
              </a:gs>
            </a:gsLst>
            <a:lin ang="0" scaled="1"/>
            <a:tileRect/>
          </a:gradFill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Candara"/>
                <a:cs typeface="Candara"/>
              </a:rPr>
              <a:t>The CALIFA Collaboration</a:t>
            </a:r>
            <a:endParaRPr lang="en-US" dirty="0">
              <a:latin typeface="Candara"/>
              <a:cs typeface="Candara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0" y="6477000"/>
            <a:ext cx="9144000" cy="276999"/>
          </a:xfrm>
          <a:prstGeom prst="rect">
            <a:avLst/>
          </a:prstGeom>
          <a:solidFill>
            <a:schemeClr val="bg1">
              <a:lumMod val="85000"/>
              <a:alpha val="67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Candara"/>
                <a:cs typeface="Candara"/>
              </a:rPr>
              <a:t>Stellar populations in disk galaxies                                                   P. Sanchez-Blazquez                                                                                  3D2014  </a:t>
            </a:r>
            <a:endParaRPr lang="en-US" sz="1200" dirty="0">
              <a:latin typeface="Candara"/>
              <a:cs typeface="Candara"/>
            </a:endParaRPr>
          </a:p>
        </p:txBody>
      </p:sp>
    </p:spTree>
  </p:cSld>
  <p:clrMapOvr>
    <a:masterClrMapping/>
  </p:clrMapOvr>
  <p:transition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52400" y="116632"/>
            <a:ext cx="8991600" cy="634082"/>
          </a:xfrm>
          <a:gradFill flip="none" rotWithShape="1">
            <a:gsLst>
              <a:gs pos="100000">
                <a:schemeClr val="accent5">
                  <a:lumMod val="20000"/>
                  <a:lumOff val="80000"/>
                </a:schemeClr>
              </a:gs>
              <a:gs pos="0">
                <a:schemeClr val="bg1"/>
              </a:gs>
            </a:gsLst>
            <a:lin ang="0" scaled="1"/>
            <a:tileRect/>
          </a:gradFill>
          <a:ln>
            <a:gradFill flip="none" rotWithShape="1">
              <a:gsLst>
                <a:gs pos="100000">
                  <a:schemeClr val="accent5">
                    <a:lumMod val="20000"/>
                    <a:lumOff val="80000"/>
                  </a:schemeClr>
                </a:gs>
                <a:gs pos="0">
                  <a:srgbClr val="FFFFFF"/>
                </a:gs>
              </a:gsLst>
              <a:lin ang="0" scaled="1"/>
              <a:tileRect/>
            </a:gradFill>
          </a:ln>
        </p:spPr>
        <p:txBody>
          <a:bodyPr>
            <a:normAutofit fontScale="90000"/>
          </a:bodyPr>
          <a:lstStyle/>
          <a:p>
            <a:r>
              <a:rPr lang="es-ES" dirty="0" smtClean="0">
                <a:latin typeface="Candara"/>
              </a:rPr>
              <a:t>The</a:t>
            </a:r>
            <a:r>
              <a:rPr lang="es-ES" dirty="0" smtClean="0">
                <a:latin typeface="Candara"/>
              </a:rPr>
              <a:t> sample </a:t>
            </a:r>
            <a:endParaRPr lang="es-ES" dirty="0">
              <a:latin typeface="Candara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72728" y="836712"/>
            <a:ext cx="8229600" cy="3993307"/>
          </a:xfrm>
        </p:spPr>
        <p:txBody>
          <a:bodyPr/>
          <a:lstStyle/>
          <a:p>
            <a:pPr marL="0" indent="0">
              <a:buNone/>
            </a:pPr>
            <a:r>
              <a:rPr lang="es-ES" b="1" dirty="0" smtClean="0">
                <a:sym typeface="Wingdings"/>
              </a:rPr>
              <a:t> </a:t>
            </a:r>
            <a:r>
              <a:rPr lang="es-ES" sz="2400" b="1" dirty="0" smtClean="0">
                <a:latin typeface="Candara"/>
              </a:rPr>
              <a:t>62 </a:t>
            </a:r>
            <a:r>
              <a:rPr lang="es-ES" sz="2400" b="1" dirty="0" err="1" smtClean="0">
                <a:latin typeface="Candara"/>
              </a:rPr>
              <a:t>face-on</a:t>
            </a:r>
            <a:r>
              <a:rPr lang="es-ES" sz="2400" b="1" dirty="0" smtClean="0">
                <a:latin typeface="Candara"/>
              </a:rPr>
              <a:t> </a:t>
            </a:r>
            <a:r>
              <a:rPr lang="es-ES" sz="2400" b="1" dirty="0" err="1" smtClean="0">
                <a:latin typeface="Candara"/>
              </a:rPr>
              <a:t>spiral</a:t>
            </a:r>
            <a:r>
              <a:rPr lang="es-ES" sz="2400" b="1" dirty="0" smtClean="0">
                <a:latin typeface="Candara"/>
              </a:rPr>
              <a:t> </a:t>
            </a:r>
            <a:r>
              <a:rPr lang="es-ES" sz="2400" b="1" dirty="0" err="1" smtClean="0">
                <a:latin typeface="Candara"/>
              </a:rPr>
              <a:t>galaxies</a:t>
            </a:r>
            <a:r>
              <a:rPr lang="es-ES" sz="2400" b="1" dirty="0" smtClean="0">
                <a:latin typeface="Candara"/>
              </a:rPr>
              <a:t> </a:t>
            </a:r>
            <a:r>
              <a:rPr lang="es-ES" sz="2400" dirty="0" err="1" smtClean="0">
                <a:latin typeface="Candara"/>
              </a:rPr>
              <a:t>with</a:t>
            </a:r>
            <a:r>
              <a:rPr lang="es-ES" sz="2400" dirty="0" smtClean="0">
                <a:latin typeface="Candara"/>
              </a:rPr>
              <a:t> (34) and </a:t>
            </a:r>
            <a:r>
              <a:rPr lang="es-ES" sz="2400" dirty="0" err="1" smtClean="0">
                <a:latin typeface="Candara"/>
              </a:rPr>
              <a:t>without</a:t>
            </a:r>
            <a:r>
              <a:rPr lang="es-ES" sz="2400" dirty="0" smtClean="0">
                <a:latin typeface="Candara"/>
              </a:rPr>
              <a:t> </a:t>
            </a:r>
            <a:r>
              <a:rPr lang="es-ES" sz="2400" dirty="0" err="1" smtClean="0">
                <a:latin typeface="Candara"/>
              </a:rPr>
              <a:t>bars</a:t>
            </a:r>
            <a:r>
              <a:rPr lang="es-ES" sz="2400" dirty="0" smtClean="0">
                <a:latin typeface="Candara"/>
              </a:rPr>
              <a:t> (28) and i&lt;60</a:t>
            </a:r>
          </a:p>
          <a:p>
            <a:pPr marL="0" indent="0">
              <a:buNone/>
            </a:pPr>
            <a:r>
              <a:rPr lang="es-ES" sz="2400" dirty="0" smtClean="0">
                <a:latin typeface="Candara"/>
                <a:sym typeface="Wingdings"/>
              </a:rPr>
              <a:t> </a:t>
            </a:r>
            <a:r>
              <a:rPr lang="es-ES" sz="2400" dirty="0" smtClean="0">
                <a:latin typeface="Candara"/>
                <a:sym typeface="Wingdings"/>
              </a:rPr>
              <a:t>9.6 </a:t>
            </a:r>
            <a:r>
              <a:rPr lang="es-ES" sz="2400" dirty="0" smtClean="0">
                <a:latin typeface="Candara"/>
                <a:sym typeface="Wingdings"/>
              </a:rPr>
              <a:t>&lt; log (</a:t>
            </a:r>
            <a:r>
              <a:rPr lang="es-ES" sz="2400" dirty="0" smtClean="0">
                <a:latin typeface="Candara"/>
                <a:sym typeface="Wingdings"/>
              </a:rPr>
              <a:t>M</a:t>
            </a:r>
            <a:r>
              <a:rPr lang="es-ES" sz="2400" baseline="-25000" dirty="0" smtClean="0">
                <a:latin typeface="Candara"/>
                <a:sym typeface="Wingdings"/>
              </a:rPr>
              <a:t>*</a:t>
            </a:r>
            <a:r>
              <a:rPr lang="es-ES" sz="2400" dirty="0" smtClean="0">
                <a:latin typeface="Candara"/>
                <a:sym typeface="Wingdings"/>
              </a:rPr>
              <a:t>/</a:t>
            </a:r>
            <a:r>
              <a:rPr lang="es-ES" sz="2400" dirty="0" smtClean="0">
                <a:latin typeface="Candara"/>
                <a:sym typeface="Wingdings"/>
              </a:rPr>
              <a:t>M</a:t>
            </a:r>
            <a:r>
              <a:rPr lang="es-ES" sz="2400" baseline="-25000" dirty="0" smtClean="0">
                <a:latin typeface="Wingdings"/>
                <a:ea typeface="Wingdings"/>
                <a:cs typeface="Wingdings"/>
                <a:sym typeface="Wingdings"/>
              </a:rPr>
              <a:t></a:t>
            </a:r>
            <a:r>
              <a:rPr lang="es-ES" sz="2400" dirty="0" smtClean="0">
                <a:latin typeface="Candara"/>
                <a:sym typeface="Wingdings"/>
              </a:rPr>
              <a:t>)&lt; </a:t>
            </a:r>
            <a:r>
              <a:rPr lang="es-ES" sz="2400" dirty="0" smtClean="0">
                <a:latin typeface="Candara"/>
                <a:sym typeface="Wingdings"/>
              </a:rPr>
              <a:t>11.15</a:t>
            </a:r>
            <a:endParaRPr lang="es-ES" sz="2400" dirty="0" smtClean="0">
              <a:latin typeface="Candara"/>
            </a:endParaRPr>
          </a:p>
        </p:txBody>
      </p:sp>
      <p:pic>
        <p:nvPicPr>
          <p:cNvPr id="6" name="Imagen 5" descr="for_presentation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 rot="5400000">
            <a:off x="1282449" y="1162100"/>
            <a:ext cx="4032448" cy="6597352"/>
          </a:xfrm>
          <a:prstGeom prst="rect">
            <a:avLst/>
          </a:prstGeom>
        </p:spPr>
      </p:pic>
      <p:pic>
        <p:nvPicPr>
          <p:cNvPr id="7" name="Picture 6" descr="ngc5406.tif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01907" y="1752599"/>
            <a:ext cx="1456093" cy="1451599"/>
          </a:xfrm>
          <a:prstGeom prst="rect">
            <a:avLst/>
          </a:prstGeom>
        </p:spPr>
      </p:pic>
      <p:pic>
        <p:nvPicPr>
          <p:cNvPr id="8" name="Picture 7" descr="ngc2253_image.tif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86600" y="1752600"/>
            <a:ext cx="1459865" cy="1447800"/>
          </a:xfrm>
          <a:prstGeom prst="rect">
            <a:avLst/>
          </a:prstGeom>
        </p:spPr>
      </p:pic>
      <p:pic>
        <p:nvPicPr>
          <p:cNvPr id="9" name="Picture 8" descr="ngc7653_wiki.tif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37458" y="3405079"/>
            <a:ext cx="1420542" cy="1424940"/>
          </a:xfrm>
          <a:prstGeom prst="rect">
            <a:avLst/>
          </a:prstGeom>
        </p:spPr>
      </p:pic>
      <p:pic>
        <p:nvPicPr>
          <p:cNvPr id="10" name="ngc7549_image.tiff" descr="/Users/psb/ngc7549_image.tiff"/>
          <p:cNvPicPr>
            <a:picLocks noChangeAspect="1"/>
          </p:cNvPicPr>
          <p:nvPr/>
        </p:nvPicPr>
        <p:blipFill>
          <a:blip r:embed="rId7" r:link="rId8"/>
          <a:stretch>
            <a:fillRect/>
          </a:stretch>
        </p:blipFill>
        <p:spPr>
          <a:xfrm>
            <a:off x="7086600" y="3352800"/>
            <a:ext cx="1460493" cy="1443037"/>
          </a:xfrm>
          <a:prstGeom prst="rect">
            <a:avLst/>
          </a:prstGeom>
        </p:spPr>
      </p:pic>
      <p:pic>
        <p:nvPicPr>
          <p:cNvPr id="11" name="Imagen 2" descr="ngc3687.tif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5410200" y="4989588"/>
            <a:ext cx="1447800" cy="1411212"/>
          </a:xfrm>
          <a:prstGeom prst="rect">
            <a:avLst/>
          </a:prstGeom>
        </p:spPr>
      </p:pic>
      <p:pic>
        <p:nvPicPr>
          <p:cNvPr id="12" name="Imagen 2" descr="ngc2906.tiff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7086599" y="4972405"/>
            <a:ext cx="1460493" cy="142839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0" y="6477000"/>
            <a:ext cx="9144000" cy="276999"/>
          </a:xfrm>
          <a:prstGeom prst="rect">
            <a:avLst/>
          </a:prstGeom>
          <a:solidFill>
            <a:schemeClr val="bg1">
              <a:lumMod val="85000"/>
              <a:alpha val="67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Candara"/>
                <a:cs typeface="Candara"/>
              </a:rPr>
              <a:t>Stellar populations in disk galaxies                                                   P. Sanchez-Blazquez                                                                                  3D2014  </a:t>
            </a:r>
            <a:endParaRPr lang="en-US" sz="1200" dirty="0">
              <a:latin typeface="Candara"/>
              <a:cs typeface="Candara"/>
            </a:endParaRPr>
          </a:p>
        </p:txBody>
      </p:sp>
      <p:pic>
        <p:nvPicPr>
          <p:cNvPr id="15" name="Content Placeholder 3" descr="califa_logo2.tiff"/>
          <p:cNvPicPr>
            <a:picLocks noChangeAspect="1"/>
          </p:cNvPicPr>
          <p:nvPr/>
        </p:nvPicPr>
        <p:blipFill>
          <a:blip r:embed="rId11"/>
          <a:srcRect l="-23647" r="-23647"/>
          <a:stretch>
            <a:fillRect/>
          </a:stretch>
        </p:blipFill>
        <p:spPr>
          <a:xfrm>
            <a:off x="-304799" y="0"/>
            <a:ext cx="1752600" cy="963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366739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38232</TotalTime>
  <Words>2127</Words>
  <Application>Microsoft Macintosh PowerPoint</Application>
  <PresentationFormat>On-screen Show (4:3)</PresentationFormat>
  <Paragraphs>255</Paragraphs>
  <Slides>41</Slides>
  <Notes>22</Notes>
  <HiddenSlides>1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2" baseType="lpstr">
      <vt:lpstr>Office Theme</vt:lpstr>
      <vt:lpstr>Stellar populations in disc galaxies from the CALIFA survey</vt:lpstr>
      <vt:lpstr>Slide 2</vt:lpstr>
      <vt:lpstr>Slide 3</vt:lpstr>
      <vt:lpstr>Slide 4</vt:lpstr>
      <vt:lpstr>Slide 5</vt:lpstr>
      <vt:lpstr>Observational consequences of radial migration: flattening of the metallicity gradient</vt:lpstr>
      <vt:lpstr>Slide 7</vt:lpstr>
      <vt:lpstr>The CALIFA Collaboration</vt:lpstr>
      <vt:lpstr>The sample </vt:lpstr>
      <vt:lpstr>Derivation of stellar population properties</vt:lpstr>
      <vt:lpstr>Slide 11</vt:lpstr>
      <vt:lpstr>Slide 12</vt:lpstr>
      <vt:lpstr>Slide 13</vt:lpstr>
      <vt:lpstr>NGC7549</vt:lpstr>
      <vt:lpstr>NGC3687</vt:lpstr>
      <vt:lpstr>NGC5406</vt:lpstr>
      <vt:lpstr>NGC6004</vt:lpstr>
      <vt:lpstr>NGC2906</vt:lpstr>
      <vt:lpstr>Age gradients</vt:lpstr>
      <vt:lpstr>Metallicity gradients</vt:lpstr>
      <vt:lpstr>Mean gradients</vt:lpstr>
      <vt:lpstr>Slide 22</vt:lpstr>
      <vt:lpstr>Slide 23</vt:lpstr>
      <vt:lpstr>Slide 24</vt:lpstr>
      <vt:lpstr>Slide 25</vt:lpstr>
      <vt:lpstr>Relation of the metallicity gradient with other properties of the galaxies and  comparison between barred and unbarred galaxies</vt:lpstr>
      <vt:lpstr>Slide 27</vt:lpstr>
      <vt:lpstr>Slide 28</vt:lpstr>
      <vt:lpstr>Slide 29</vt:lpstr>
      <vt:lpstr>Values at 1ref vs central σ </vt:lpstr>
      <vt:lpstr>Values at 1ref vs central σ 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</vt:vector>
  </TitlesOfParts>
  <Company>Instituto de Astrofisica de Canarias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influence of bars in the observable properties of disk galaxies </dc:title>
  <dc:creator>Patricia Sanchez-Blazquez</dc:creator>
  <cp:lastModifiedBy>Patricia Sanchez-Blazquez</cp:lastModifiedBy>
  <cp:revision>930</cp:revision>
  <dcterms:created xsi:type="dcterms:W3CDTF">2014-03-06T09:43:23Z</dcterms:created>
  <dcterms:modified xsi:type="dcterms:W3CDTF">2014-03-11T09:05:01Z</dcterms:modified>
</cp:coreProperties>
</file>