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9" r:id="rId21"/>
    <p:sldId id="278" r:id="rId22"/>
    <p:sldId id="276" r:id="rId23"/>
    <p:sldId id="277" r:id="rId24"/>
    <p:sldId id="280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8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printerSettings" Target="printerSettings/printerSettings1.bin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7A60-C377-2441-881D-46FFAB775871}" type="datetimeFigureOut">
              <a:rPr lang="en-US" smtClean="0"/>
              <a:t>10/03/2014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9969-AE49-3949-9747-A797560129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1571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7A60-C377-2441-881D-46FFAB775871}" type="datetimeFigureOut">
              <a:rPr lang="en-US" smtClean="0"/>
              <a:t>10/03/2014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9969-AE49-3949-9747-A797560129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505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7A60-C377-2441-881D-46FFAB775871}" type="datetimeFigureOut">
              <a:rPr lang="en-US" smtClean="0"/>
              <a:t>10/03/2014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9969-AE49-3949-9747-A797560129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51816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7A60-C377-2441-881D-46FFAB775871}" type="datetimeFigureOut">
              <a:rPr lang="en-US" smtClean="0"/>
              <a:t>10/03/2014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9969-AE49-3949-9747-A797560129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51496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7A60-C377-2441-881D-46FFAB775871}" type="datetimeFigureOut">
              <a:rPr lang="en-US" smtClean="0"/>
              <a:t>10/03/2014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9969-AE49-3949-9747-A797560129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21611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7A60-C377-2441-881D-46FFAB775871}" type="datetimeFigureOut">
              <a:rPr lang="en-US" smtClean="0"/>
              <a:t>10/03/2014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9969-AE49-3949-9747-A797560129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5661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7A60-C377-2441-881D-46FFAB775871}" type="datetimeFigureOut">
              <a:rPr lang="en-US" smtClean="0"/>
              <a:t>10/03/2014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9969-AE49-3949-9747-A797560129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1650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7A60-C377-2441-881D-46FFAB775871}" type="datetimeFigureOut">
              <a:rPr lang="en-US" smtClean="0"/>
              <a:t>10/03/2014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9969-AE49-3949-9747-A797560129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36942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7A60-C377-2441-881D-46FFAB775871}" type="datetimeFigureOut">
              <a:rPr lang="en-US" smtClean="0"/>
              <a:t>10/03/2014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9969-AE49-3949-9747-A797560129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07565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7A60-C377-2441-881D-46FFAB775871}" type="datetimeFigureOut">
              <a:rPr lang="en-US" smtClean="0"/>
              <a:t>10/03/2014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9969-AE49-3949-9747-A797560129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7742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_trad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CF7A60-C377-2441-881D-46FFAB775871}" type="datetimeFigureOut">
              <a:rPr lang="en-US" smtClean="0"/>
              <a:t>10/03/2014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479969-AE49-3949-9747-A797560129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66680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s-ES_trad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s-ES_trad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F7A60-C377-2441-881D-46FFAB775871}" type="datetimeFigureOut">
              <a:rPr lang="en-US" smtClean="0"/>
              <a:t>10/03/2014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479969-AE49-3949-9747-A79756012991}" type="slidenum">
              <a:rPr lang="es-ES_tradnl" smtClean="0"/>
              <a:t>‹#›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04832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7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5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Relationship Id="rId3" Type="http://schemas.openxmlformats.org/officeDocument/2006/relationships/image" Target="../media/image3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5.emf"/><Relationship Id="rId12" Type="http://schemas.openxmlformats.org/officeDocument/2006/relationships/image" Target="../media/image46.emf"/><Relationship Id="rId13" Type="http://schemas.openxmlformats.org/officeDocument/2006/relationships/image" Target="../media/image47.emf"/><Relationship Id="rId14" Type="http://schemas.openxmlformats.org/officeDocument/2006/relationships/image" Target="../media/image48.emf"/><Relationship Id="rId15" Type="http://schemas.openxmlformats.org/officeDocument/2006/relationships/image" Target="../media/image49.emf"/><Relationship Id="rId16" Type="http://schemas.openxmlformats.org/officeDocument/2006/relationships/image" Target="../media/image50.emf"/><Relationship Id="rId17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5" Type="http://schemas.openxmlformats.org/officeDocument/2006/relationships/image" Target="../media/image39.emf"/><Relationship Id="rId6" Type="http://schemas.openxmlformats.org/officeDocument/2006/relationships/image" Target="../media/image40.emf"/><Relationship Id="rId7" Type="http://schemas.openxmlformats.org/officeDocument/2006/relationships/image" Target="../media/image41.emf"/><Relationship Id="rId8" Type="http://schemas.openxmlformats.org/officeDocument/2006/relationships/image" Target="../media/image42.emf"/><Relationship Id="rId9" Type="http://schemas.openxmlformats.org/officeDocument/2006/relationships/image" Target="../media/image43.emf"/><Relationship Id="rId10" Type="http://schemas.openxmlformats.org/officeDocument/2006/relationships/image" Target="../media/image4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emf"/><Relationship Id="rId3" Type="http://schemas.openxmlformats.org/officeDocument/2006/relationships/image" Target="../media/image5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4" Type="http://schemas.openxmlformats.org/officeDocument/2006/relationships/image" Target="../media/image58.emf"/><Relationship Id="rId5" Type="http://schemas.openxmlformats.org/officeDocument/2006/relationships/image" Target="../media/image5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6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21.jpeg"/><Relationship Id="rId6" Type="http://schemas.openxmlformats.org/officeDocument/2006/relationships/image" Target="../media/image5.png"/><Relationship Id="rId7" Type="http://schemas.openxmlformats.org/officeDocument/2006/relationships/image" Target="../media/image22.jpeg"/><Relationship Id="rId8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2" descr="Alma_preview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92" b="36090"/>
          <a:stretch/>
        </p:blipFill>
        <p:spPr bwMode="auto">
          <a:xfrm>
            <a:off x="65432" y="4462309"/>
            <a:ext cx="8900768" cy="679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3869" y="2071270"/>
            <a:ext cx="8014331" cy="1529180"/>
          </a:xfrm>
          <a:solidFill>
            <a:srgbClr val="FFFF00">
              <a:alpha val="20000"/>
            </a:srgbClr>
          </a:solidFill>
        </p:spPr>
        <p:txBody>
          <a:bodyPr>
            <a:normAutofit/>
          </a:bodyPr>
          <a:lstStyle/>
          <a:p>
            <a:r>
              <a:rPr lang="en-US" sz="2400" b="1" dirty="0" smtClean="0">
                <a:latin typeface="Microsoft Sans Serif"/>
                <a:cs typeface="Microsoft Sans Serif"/>
              </a:rPr>
              <a:t>The Properties of the ISM in the Dusty </a:t>
            </a:r>
            <a:r>
              <a:rPr lang="en-US" sz="2400" b="1" dirty="0">
                <a:latin typeface="Microsoft Sans Serif"/>
                <a:cs typeface="Microsoft Sans Serif"/>
              </a:rPr>
              <a:t>S</a:t>
            </a:r>
            <a:r>
              <a:rPr lang="en-US" sz="2400" b="1" dirty="0" smtClean="0">
                <a:latin typeface="Microsoft Sans Serif"/>
                <a:cs typeface="Microsoft Sans Serif"/>
              </a:rPr>
              <a:t>tar-forming Galaxies at z=2-6 discovered by the South Pole Telescope</a:t>
            </a:r>
            <a:endParaRPr lang="es-ES_tradnl" sz="2400" b="1" dirty="0">
              <a:latin typeface="Microsoft Sans Serif"/>
              <a:cs typeface="Microsoft Sans Serif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94845"/>
            <a:ext cx="6400800" cy="1094711"/>
          </a:xfrm>
        </p:spPr>
        <p:txBody>
          <a:bodyPr>
            <a:normAutofit/>
          </a:bodyPr>
          <a:lstStyle/>
          <a:p>
            <a:r>
              <a:rPr lang="es-ES_tradnl" sz="1800" dirty="0" smtClean="0">
                <a:latin typeface="Microsoft Sans Serif"/>
                <a:cs typeface="Microsoft Sans Serif"/>
              </a:rPr>
              <a:t>Manuel Aravena (</a:t>
            </a:r>
            <a:r>
              <a:rPr lang="es-ES_tradnl" sz="1800" dirty="0" smtClean="0">
                <a:latin typeface="Microsoft Sans Serif"/>
                <a:cs typeface="Microsoft Sans Serif"/>
              </a:rPr>
              <a:t>ESO, UDP) </a:t>
            </a:r>
            <a:endParaRPr lang="es-ES_tradnl" sz="1800" dirty="0" smtClean="0">
              <a:latin typeface="Microsoft Sans Serif"/>
              <a:cs typeface="Microsoft Sans Serif"/>
            </a:endParaRPr>
          </a:p>
          <a:p>
            <a:r>
              <a:rPr lang="es-ES_tradnl" sz="1800" dirty="0">
                <a:latin typeface="Microsoft Sans Serif"/>
                <a:cs typeface="Microsoft Sans Serif"/>
              </a:rPr>
              <a:t>a</a:t>
            </a:r>
            <a:r>
              <a:rPr lang="es-ES_tradnl" sz="1800" dirty="0" smtClean="0">
                <a:latin typeface="Microsoft Sans Serif"/>
                <a:cs typeface="Microsoft Sans Serif"/>
              </a:rPr>
              <a:t>nd </a:t>
            </a:r>
            <a:r>
              <a:rPr lang="es-ES_tradnl" sz="1800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1800" dirty="0" smtClean="0">
                <a:latin typeface="Microsoft Sans Serif"/>
                <a:cs typeface="Microsoft Sans Serif"/>
              </a:rPr>
              <a:t> SPT-SMG </a:t>
            </a:r>
            <a:r>
              <a:rPr lang="es-ES_tradnl" sz="1800" dirty="0" err="1" smtClean="0">
                <a:latin typeface="Microsoft Sans Serif"/>
                <a:cs typeface="Microsoft Sans Serif"/>
              </a:rPr>
              <a:t>collaboration</a:t>
            </a:r>
            <a:endParaRPr lang="es-ES_tradnl" sz="1800" dirty="0">
              <a:latin typeface="Microsoft Sans Serif"/>
              <a:cs typeface="Microsoft Sans Serif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21863" y="426017"/>
            <a:ext cx="1207437" cy="1469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t="20222" r="62755" b="5550"/>
          <a:stretch>
            <a:fillRect/>
          </a:stretch>
        </p:blipFill>
        <p:spPr bwMode="auto">
          <a:xfrm>
            <a:off x="3312616" y="584823"/>
            <a:ext cx="1768079" cy="1153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20111" r="37872"/>
          <a:stretch/>
        </p:blipFill>
        <p:spPr bwMode="auto">
          <a:xfrm>
            <a:off x="1997861" y="523431"/>
            <a:ext cx="1274842" cy="1214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646" y="545755"/>
            <a:ext cx="1671338" cy="1218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tca_ima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46" y="584823"/>
            <a:ext cx="1366042" cy="108508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3869" y="5326780"/>
            <a:ext cx="34396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latin typeface="Microsoft Sans Serif"/>
                <a:cs typeface="Microsoft Sans Serif"/>
              </a:rPr>
              <a:t>Vieira et al. 2010,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ApJ</a:t>
            </a:r>
            <a:r>
              <a:rPr lang="es-ES_tradnl" sz="1600" dirty="0" smtClean="0">
                <a:latin typeface="Microsoft Sans Serif"/>
                <a:cs typeface="Microsoft Sans Serif"/>
              </a:rPr>
              <a:t>, 719, 763</a:t>
            </a:r>
          </a:p>
          <a:p>
            <a:r>
              <a:rPr lang="es-ES_tradnl" sz="1600" dirty="0" err="1" smtClean="0">
                <a:latin typeface="Microsoft Sans Serif"/>
                <a:cs typeface="Microsoft Sans Serif"/>
              </a:rPr>
              <a:t>Greve</a:t>
            </a:r>
            <a:r>
              <a:rPr lang="es-ES_tradnl" sz="1600" dirty="0" smtClean="0">
                <a:latin typeface="Microsoft Sans Serif"/>
                <a:cs typeface="Microsoft Sans Serif"/>
              </a:rPr>
              <a:t> et al. 2012,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ApJ</a:t>
            </a:r>
            <a:r>
              <a:rPr lang="es-ES_tradnl" sz="1600" dirty="0" smtClean="0">
                <a:latin typeface="Microsoft Sans Serif"/>
                <a:cs typeface="Microsoft Sans Serif"/>
              </a:rPr>
              <a:t>, 756, 101</a:t>
            </a:r>
          </a:p>
          <a:p>
            <a:r>
              <a:rPr lang="es-ES_tradnl" sz="1600" dirty="0" smtClean="0">
                <a:latin typeface="Microsoft Sans Serif"/>
                <a:cs typeface="Microsoft Sans Serif"/>
              </a:rPr>
              <a:t>Vieira et al. 2013,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Nature</a:t>
            </a:r>
            <a:r>
              <a:rPr lang="es-ES_tradnl" sz="1600" dirty="0" smtClean="0">
                <a:latin typeface="Microsoft Sans Serif"/>
                <a:cs typeface="Microsoft Sans Serif"/>
              </a:rPr>
              <a:t>, 495, 344</a:t>
            </a:r>
          </a:p>
          <a:p>
            <a:r>
              <a:rPr lang="es-ES_tradnl" sz="1600" dirty="0" err="1">
                <a:latin typeface="Microsoft Sans Serif"/>
                <a:cs typeface="Microsoft Sans Serif"/>
              </a:rPr>
              <a:t>Weiss</a:t>
            </a:r>
            <a:r>
              <a:rPr lang="es-ES_tradnl" sz="1600" dirty="0">
                <a:latin typeface="Microsoft Sans Serif"/>
                <a:cs typeface="Microsoft Sans Serif"/>
              </a:rPr>
              <a:t> et al. 2013, </a:t>
            </a:r>
            <a:r>
              <a:rPr lang="es-ES_tradnl" sz="1600" dirty="0" err="1">
                <a:latin typeface="Microsoft Sans Serif"/>
                <a:cs typeface="Microsoft Sans Serif"/>
              </a:rPr>
              <a:t>ApJ</a:t>
            </a:r>
            <a:r>
              <a:rPr lang="es-ES_tradnl" sz="1600" dirty="0">
                <a:latin typeface="Microsoft Sans Serif"/>
                <a:cs typeface="Microsoft Sans Serif"/>
              </a:rPr>
              <a:t>, 767, 88</a:t>
            </a:r>
          </a:p>
          <a:p>
            <a:endParaRPr lang="es-ES_tradnl" sz="1600" dirty="0" smtClean="0">
              <a:latin typeface="Microsoft Sans Serif"/>
              <a:cs typeface="Microsoft Sans Serif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43400" y="5326780"/>
            <a:ext cx="4622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 smtClean="0">
                <a:solidFill>
                  <a:srgbClr val="000000"/>
                </a:solidFill>
                <a:latin typeface="Microsoft Sans Serif"/>
                <a:cs typeface="Microsoft Sans Serif"/>
              </a:rPr>
              <a:t>Hezaveh</a:t>
            </a:r>
            <a:r>
              <a:rPr lang="es-ES_tradnl" sz="1600" dirty="0" smtClean="0">
                <a:solidFill>
                  <a:srgbClr val="000000"/>
                </a:solidFill>
                <a:latin typeface="Microsoft Sans Serif"/>
                <a:cs typeface="Microsoft Sans Serif"/>
              </a:rPr>
              <a:t> </a:t>
            </a:r>
            <a:r>
              <a:rPr lang="es-ES_tradnl" sz="1600" dirty="0">
                <a:solidFill>
                  <a:srgbClr val="000000"/>
                </a:solidFill>
                <a:latin typeface="Microsoft Sans Serif"/>
                <a:cs typeface="Microsoft Sans Serif"/>
              </a:rPr>
              <a:t>et al. 2013, </a:t>
            </a:r>
            <a:r>
              <a:rPr lang="es-ES_tradnl" sz="1600" dirty="0" err="1">
                <a:solidFill>
                  <a:srgbClr val="000000"/>
                </a:solidFill>
                <a:latin typeface="Microsoft Sans Serif"/>
                <a:cs typeface="Microsoft Sans Serif"/>
              </a:rPr>
              <a:t>ApJ</a:t>
            </a:r>
            <a:r>
              <a:rPr lang="es-ES_tradnl" sz="1600" dirty="0">
                <a:solidFill>
                  <a:srgbClr val="000000"/>
                </a:solidFill>
                <a:latin typeface="Microsoft Sans Serif"/>
                <a:cs typeface="Microsoft Sans Serif"/>
              </a:rPr>
              <a:t>, 767, 132</a:t>
            </a:r>
          </a:p>
          <a:p>
            <a:r>
              <a:rPr lang="es-ES_tradnl" sz="1600" dirty="0">
                <a:solidFill>
                  <a:srgbClr val="000000"/>
                </a:solidFill>
                <a:latin typeface="Microsoft Sans Serif"/>
                <a:cs typeface="Microsoft Sans Serif"/>
              </a:rPr>
              <a:t>Aravena et al. 2013, MNRAS, 433, 498</a:t>
            </a:r>
          </a:p>
          <a:p>
            <a:r>
              <a:rPr lang="es-ES_tradnl" sz="1600" dirty="0" err="1">
                <a:solidFill>
                  <a:srgbClr val="000000"/>
                </a:solidFill>
                <a:latin typeface="Microsoft Sans Serif"/>
                <a:cs typeface="Microsoft Sans Serif"/>
              </a:rPr>
              <a:t>Bothwell</a:t>
            </a:r>
            <a:r>
              <a:rPr lang="es-ES_tradnl" sz="1600" dirty="0">
                <a:solidFill>
                  <a:srgbClr val="000000"/>
                </a:solidFill>
                <a:latin typeface="Microsoft Sans Serif"/>
                <a:cs typeface="Microsoft Sans Serif"/>
              </a:rPr>
              <a:t> et al. 2013, </a:t>
            </a:r>
            <a:r>
              <a:rPr lang="es-ES_tradnl" sz="1600" dirty="0" err="1" smtClean="0">
                <a:solidFill>
                  <a:srgbClr val="000000"/>
                </a:solidFill>
                <a:latin typeface="Microsoft Sans Serif"/>
                <a:cs typeface="Microsoft Sans Serif"/>
              </a:rPr>
              <a:t>ApJ</a:t>
            </a:r>
            <a:r>
              <a:rPr lang="es-ES_tradnl" sz="1600" dirty="0" smtClean="0">
                <a:solidFill>
                  <a:srgbClr val="000000"/>
                </a:solidFill>
                <a:latin typeface="Microsoft Sans Serif"/>
                <a:cs typeface="Microsoft Sans Serif"/>
              </a:rPr>
              <a:t>, 779, 67</a:t>
            </a:r>
          </a:p>
          <a:p>
            <a:r>
              <a:rPr lang="es-ES_tradnl" sz="1600" dirty="0" err="1" smtClean="0">
                <a:solidFill>
                  <a:srgbClr val="000000"/>
                </a:solidFill>
                <a:latin typeface="Microsoft Sans Serif"/>
                <a:cs typeface="Microsoft Sans Serif"/>
              </a:rPr>
              <a:t>Spilker</a:t>
            </a:r>
            <a:r>
              <a:rPr lang="es-ES_tradnl" sz="1600" dirty="0" smtClean="0">
                <a:solidFill>
                  <a:srgbClr val="000000"/>
                </a:solidFill>
                <a:latin typeface="Microsoft Sans Serif"/>
                <a:cs typeface="Microsoft Sans Serif"/>
              </a:rPr>
              <a:t> et al. 2014, </a:t>
            </a:r>
            <a:r>
              <a:rPr lang="es-ES_tradnl" sz="1600" dirty="0" err="1" smtClean="0">
                <a:solidFill>
                  <a:srgbClr val="000000"/>
                </a:solidFill>
                <a:latin typeface="Microsoft Sans Serif"/>
                <a:cs typeface="Microsoft Sans Serif"/>
              </a:rPr>
              <a:t>ApJ</a:t>
            </a:r>
            <a:r>
              <a:rPr lang="es-ES_tradnl" sz="1600" dirty="0" smtClean="0">
                <a:solidFill>
                  <a:srgbClr val="000000"/>
                </a:solidFill>
                <a:latin typeface="Microsoft Sans Serif"/>
                <a:cs typeface="Microsoft Sans Serif"/>
              </a:rPr>
              <a:t> in </a:t>
            </a:r>
            <a:r>
              <a:rPr lang="es-ES_tradnl" sz="1600" dirty="0" err="1" smtClean="0">
                <a:solidFill>
                  <a:srgbClr val="000000"/>
                </a:solidFill>
                <a:latin typeface="Microsoft Sans Serif"/>
                <a:cs typeface="Microsoft Sans Serif"/>
              </a:rPr>
              <a:t>press</a:t>
            </a:r>
            <a:r>
              <a:rPr lang="es-ES_tradnl" sz="1600" dirty="0" smtClean="0">
                <a:solidFill>
                  <a:srgbClr val="000000"/>
                </a:solidFill>
                <a:latin typeface="Microsoft Sans Serif"/>
                <a:cs typeface="Microsoft Sans Serif"/>
              </a:rPr>
              <a:t>, arXiv:1403.1667</a:t>
            </a:r>
            <a:endParaRPr lang="es-ES_tradnl" sz="1600" dirty="0">
              <a:solidFill>
                <a:srgbClr val="000000"/>
              </a:solidFill>
              <a:latin typeface="Microsoft Sans Serif"/>
              <a:cs typeface="Microsoft Sans Serif"/>
            </a:endParaRPr>
          </a:p>
          <a:p>
            <a:endParaRPr lang="es-ES_tradnl" sz="1600" dirty="0">
              <a:solidFill>
                <a:srgbClr val="000000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175564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9"/>
          <a:stretch/>
        </p:blipFill>
        <p:spPr bwMode="auto">
          <a:xfrm>
            <a:off x="152740" y="4279847"/>
            <a:ext cx="3634241" cy="1648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431" y="4231720"/>
            <a:ext cx="2652117" cy="2555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/>
          <p:cNvSpPr>
            <a:spLocks/>
          </p:cNvSpPr>
          <p:nvPr/>
        </p:nvSpPr>
        <p:spPr bwMode="auto">
          <a:xfrm>
            <a:off x="1921023" y="237180"/>
            <a:ext cx="5810250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b="1" u="sng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The quest to obtain redshifts for SMGs</a:t>
            </a:r>
            <a:endParaRPr lang="en-US" sz="2400" b="1" u="sng" dirty="0"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4955381" y="755102"/>
            <a:ext cx="3413919" cy="618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2) Find radio counterpart to SMG </a:t>
            </a:r>
          </a:p>
          <a:p>
            <a:r>
              <a:rPr lang="en-US" sz="1300" dirty="0" err="1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Ivison</a:t>
            </a:r>
            <a:r>
              <a:rPr lang="en-US" sz="13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</a:t>
            </a:r>
            <a:r>
              <a:rPr lang="en-US" sz="1300" i="1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et al</a:t>
            </a:r>
            <a:r>
              <a:rPr lang="en-US" sz="1300" i="1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.</a:t>
            </a:r>
            <a:r>
              <a:rPr lang="en-US" sz="1300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</a:t>
            </a:r>
            <a:r>
              <a:rPr lang="en-US" sz="13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2002, </a:t>
            </a:r>
            <a:r>
              <a:rPr lang="en-US" sz="1300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2007; </a:t>
            </a:r>
            <a:r>
              <a:rPr lang="en-US" sz="1300" dirty="0" err="1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Bertoldi</a:t>
            </a:r>
            <a:r>
              <a:rPr lang="en-US" sz="1300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</a:t>
            </a:r>
            <a:r>
              <a:rPr lang="en-US" sz="1300" i="1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et al.</a:t>
            </a:r>
            <a:r>
              <a:rPr lang="en-US" sz="1300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2007</a:t>
            </a:r>
            <a:endParaRPr lang="en-US" sz="1300" dirty="0"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  <p:sp>
        <p:nvSpPr>
          <p:cNvPr id="12" name="Rectangle 8"/>
          <p:cNvSpPr>
            <a:spLocks/>
          </p:cNvSpPr>
          <p:nvPr/>
        </p:nvSpPr>
        <p:spPr bwMode="auto">
          <a:xfrm>
            <a:off x="330796" y="6031898"/>
            <a:ext cx="3857625" cy="52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3) Obtain </a:t>
            </a:r>
            <a:r>
              <a:rPr lang="en-US" sz="1700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optical </a:t>
            </a:r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spectroscopy</a:t>
            </a:r>
          </a:p>
          <a:p>
            <a:r>
              <a:rPr lang="en-US" sz="13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Chapman </a:t>
            </a:r>
            <a:r>
              <a:rPr lang="en-US" sz="1300" i="1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et al</a:t>
            </a:r>
            <a:r>
              <a:rPr lang="en-US" sz="1300" i="1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.</a:t>
            </a:r>
            <a:r>
              <a:rPr lang="en-US" sz="1300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</a:t>
            </a:r>
            <a:r>
              <a:rPr lang="en-US" sz="13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2003</a:t>
            </a:r>
            <a:r>
              <a:rPr lang="en-US" sz="1300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, </a:t>
            </a:r>
            <a:r>
              <a:rPr lang="en-US" sz="13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2005</a:t>
            </a:r>
          </a:p>
        </p:txBody>
      </p:sp>
      <p:sp>
        <p:nvSpPr>
          <p:cNvPr id="13" name="Rectangle 9"/>
          <p:cNvSpPr>
            <a:spLocks/>
          </p:cNvSpPr>
          <p:nvPr/>
        </p:nvSpPr>
        <p:spPr bwMode="auto">
          <a:xfrm>
            <a:off x="330796" y="959541"/>
            <a:ext cx="3205758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1) Blank field </a:t>
            </a:r>
            <a:r>
              <a:rPr lang="en-US" sz="1700" dirty="0" err="1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submm</a:t>
            </a:r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survey</a:t>
            </a:r>
          </a:p>
        </p:txBody>
      </p:sp>
      <p:sp>
        <p:nvSpPr>
          <p:cNvPr id="14" name="Rectangle 10"/>
          <p:cNvSpPr>
            <a:spLocks/>
          </p:cNvSpPr>
          <p:nvPr/>
        </p:nvSpPr>
        <p:spPr bwMode="auto">
          <a:xfrm>
            <a:off x="4287044" y="5664748"/>
            <a:ext cx="2204839" cy="526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4) Estimate n(z)</a:t>
            </a:r>
          </a:p>
          <a:p>
            <a:r>
              <a:rPr lang="en-US" sz="13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Chapman et al </a:t>
            </a:r>
            <a:r>
              <a:rPr lang="en-US" sz="1300" dirty="0" err="1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ApJ</a:t>
            </a:r>
            <a:r>
              <a:rPr lang="en-US" sz="13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2005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740" y="1330872"/>
            <a:ext cx="3250860" cy="27638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781" y="1373700"/>
            <a:ext cx="2623492" cy="2576644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4000500" y="4699000"/>
            <a:ext cx="2201931" cy="3429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461448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79" y="2768203"/>
            <a:ext cx="3554016" cy="3468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/>
          </p:cNvSpPr>
          <p:nvPr/>
        </p:nvSpPr>
        <p:spPr bwMode="auto">
          <a:xfrm>
            <a:off x="380628" y="2356113"/>
            <a:ext cx="254509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Hughes </a:t>
            </a:r>
            <a:r>
              <a:rPr lang="en-US" sz="1700" i="1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et al.</a:t>
            </a:r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Nature 1998 </a:t>
            </a:r>
          </a:p>
        </p:txBody>
      </p:sp>
      <p:sp>
        <p:nvSpPr>
          <p:cNvPr id="6" name="Rectangle 3"/>
          <p:cNvSpPr>
            <a:spLocks/>
          </p:cNvSpPr>
          <p:nvPr/>
        </p:nvSpPr>
        <p:spPr bwMode="auto">
          <a:xfrm>
            <a:off x="2044898" y="5811902"/>
            <a:ext cx="16286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solidFill>
                  <a:srgbClr val="FFFFFF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3'</a:t>
            </a: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541363" y="2798133"/>
            <a:ext cx="226992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solidFill>
                  <a:srgbClr val="66CCFF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HDF-N SCUBA 850 µm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464344" y="6116836"/>
            <a:ext cx="3411141" cy="8930"/>
          </a:xfrm>
          <a:prstGeom prst="line">
            <a:avLst/>
          </a:prstGeom>
          <a:noFill/>
          <a:ln w="38100" cap="flat">
            <a:solidFill>
              <a:srgbClr val="FFFFFF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_tradnl" dirty="0">
              <a:latin typeface="Microsoft Sans Serif"/>
              <a:cs typeface="Microsoft Sans Serif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0884" y="2544961"/>
            <a:ext cx="4090913" cy="4018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8"/>
          <p:cNvSpPr>
            <a:spLocks/>
          </p:cNvSpPr>
          <p:nvPr/>
        </p:nvSpPr>
        <p:spPr bwMode="auto">
          <a:xfrm>
            <a:off x="344041" y="1463775"/>
            <a:ext cx="3920133" cy="848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2) </a:t>
            </a:r>
            <a:r>
              <a:rPr lang="en-US" sz="1700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Follow-up </a:t>
            </a:r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mm spectroscopy, directly obtain redshifts </a:t>
            </a:r>
            <a:r>
              <a:rPr lang="en-US" sz="1700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the molecular gas lines</a:t>
            </a:r>
            <a:endParaRPr lang="en-US" sz="1700" dirty="0"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  <a:p>
            <a:endParaRPr lang="en-US" sz="1700" dirty="0"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  <p:sp>
        <p:nvSpPr>
          <p:cNvPr id="11" name="Rectangle 9"/>
          <p:cNvSpPr>
            <a:spLocks/>
          </p:cNvSpPr>
          <p:nvPr/>
        </p:nvSpPr>
        <p:spPr bwMode="auto">
          <a:xfrm>
            <a:off x="324197" y="1058169"/>
            <a:ext cx="3205758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1) Blank field </a:t>
            </a:r>
            <a:r>
              <a:rPr lang="en-US" sz="1700" dirty="0" err="1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submm</a:t>
            </a:r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survey</a:t>
            </a:r>
          </a:p>
        </p:txBody>
      </p:sp>
      <p:pic>
        <p:nvPicPr>
          <p:cNvPr id="1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86" y="3884414"/>
            <a:ext cx="2848570" cy="106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1"/>
          <p:cNvSpPr>
            <a:spLocks/>
          </p:cNvSpPr>
          <p:nvPr/>
        </p:nvSpPr>
        <p:spPr bwMode="auto">
          <a:xfrm>
            <a:off x="5054228" y="1224826"/>
            <a:ext cx="359210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HDF850.1 </a:t>
            </a:r>
            <a:r>
              <a:rPr lang="en-US" i="1" dirty="0">
                <a:solidFill>
                  <a:schemeClr val="tx1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z </a:t>
            </a:r>
            <a:r>
              <a:rPr lang="en-US" dirty="0">
                <a:solidFill>
                  <a:schemeClr val="tx1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= </a:t>
            </a:r>
            <a:r>
              <a:rPr lang="en-US" dirty="0" smtClean="0">
                <a:solidFill>
                  <a:schemeClr val="tx1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5.2, </a:t>
            </a:r>
          </a:p>
          <a:p>
            <a:r>
              <a:rPr lang="en-US" dirty="0" smtClean="0">
                <a:solidFill>
                  <a:schemeClr val="tx1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brightest SCUBA source on HDF-N</a:t>
            </a:r>
            <a:endParaRPr lang="en-US" dirty="0">
              <a:solidFill>
                <a:schemeClr val="tx1"/>
              </a:solidFill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  <p:sp>
        <p:nvSpPr>
          <p:cNvPr id="14" name="Rectangle 12"/>
          <p:cNvSpPr>
            <a:spLocks/>
          </p:cNvSpPr>
          <p:nvPr/>
        </p:nvSpPr>
        <p:spPr bwMode="auto">
          <a:xfrm>
            <a:off x="5164708" y="2356113"/>
            <a:ext cx="241555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Walter </a:t>
            </a:r>
            <a:r>
              <a:rPr lang="en-US" sz="1700" i="1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et al.</a:t>
            </a:r>
            <a:r>
              <a:rPr lang="en-US" sz="1700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Nature 2012</a:t>
            </a:r>
          </a:p>
        </p:txBody>
      </p:sp>
      <p:sp>
        <p:nvSpPr>
          <p:cNvPr id="15" name="Rectangle 13"/>
          <p:cNvSpPr>
            <a:spLocks/>
          </p:cNvSpPr>
          <p:nvPr/>
        </p:nvSpPr>
        <p:spPr bwMode="auto">
          <a:xfrm>
            <a:off x="5041528" y="1776214"/>
            <a:ext cx="3205758" cy="330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700" b="1" dirty="0">
                <a:solidFill>
                  <a:srgbClr val="FF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100 hours with </a:t>
            </a:r>
            <a:r>
              <a:rPr lang="en-US" sz="1700" b="1" dirty="0" err="1" smtClean="0">
                <a:solidFill>
                  <a:srgbClr val="FF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PdBI</a:t>
            </a:r>
            <a:r>
              <a:rPr lang="en-US" sz="1700" b="1" dirty="0" smtClean="0">
                <a:solidFill>
                  <a:srgbClr val="FF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, VLA</a:t>
            </a:r>
            <a:endParaRPr lang="en-US" sz="1700" b="1" dirty="0">
              <a:solidFill>
                <a:srgbClr val="FF0000"/>
              </a:solidFill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  <p:sp>
        <p:nvSpPr>
          <p:cNvPr id="16" name="Rectangle 4"/>
          <p:cNvSpPr>
            <a:spLocks/>
          </p:cNvSpPr>
          <p:nvPr/>
        </p:nvSpPr>
        <p:spPr bwMode="auto">
          <a:xfrm>
            <a:off x="127000" y="227780"/>
            <a:ext cx="8839200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400" b="1" u="sng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A new era for redshift determination for SFGs</a:t>
            </a:r>
            <a:endParaRPr lang="en-US" sz="2400" b="1" u="sng" dirty="0"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783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0900" y="1488479"/>
            <a:ext cx="7505700" cy="5015257"/>
            <a:chOff x="606697" y="3135682"/>
            <a:chExt cx="5303985" cy="3574363"/>
          </a:xfrm>
        </p:grpSpPr>
        <p:pic>
          <p:nvPicPr>
            <p:cNvPr id="5" name="Picture 4" descr="almaZall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697" y="3135682"/>
              <a:ext cx="5303985" cy="331591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351099" y="6468758"/>
              <a:ext cx="3213100" cy="2412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000000"/>
                  </a:solidFill>
                  <a:latin typeface="Microsoft Sans Serif"/>
                  <a:cs typeface="Microsoft Sans Serif"/>
                </a:rPr>
                <a:t>Vieira et al. 2013, Nature; Weiss et al. 2013, </a:t>
              </a:r>
              <a:r>
                <a:rPr lang="en-US" sz="1600" dirty="0" err="1" smtClean="0">
                  <a:solidFill>
                    <a:srgbClr val="000000"/>
                  </a:solidFill>
                  <a:latin typeface="Microsoft Sans Serif"/>
                  <a:cs typeface="Microsoft Sans Serif"/>
                </a:rPr>
                <a:t>ApJ</a:t>
              </a:r>
              <a:endParaRPr lang="en-US" sz="1600" dirty="0">
                <a:solidFill>
                  <a:srgbClr val="000000"/>
                </a:solidFill>
                <a:latin typeface="Microsoft Sans Serif"/>
                <a:cs typeface="Microsoft Sans Serif"/>
              </a:endParaRPr>
            </a:p>
          </p:txBody>
        </p:sp>
      </p:grpSp>
      <p:sp>
        <p:nvSpPr>
          <p:cNvPr id="7" name="Rectangle 2"/>
          <p:cNvSpPr>
            <a:spLocks/>
          </p:cNvSpPr>
          <p:nvPr/>
        </p:nvSpPr>
        <p:spPr bwMode="auto">
          <a:xfrm>
            <a:off x="495300" y="308074"/>
            <a:ext cx="8140700" cy="64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400" b="1" u="sng" dirty="0">
                <a:solidFill>
                  <a:srgbClr val="00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First blind CO redshift survey with ALMA</a:t>
            </a:r>
          </a:p>
        </p:txBody>
      </p:sp>
      <p:sp>
        <p:nvSpPr>
          <p:cNvPr id="8" name="Rectangle 3"/>
          <p:cNvSpPr>
            <a:spLocks/>
          </p:cNvSpPr>
          <p:nvPr/>
        </p:nvSpPr>
        <p:spPr bwMode="auto">
          <a:xfrm>
            <a:off x="127001" y="948688"/>
            <a:ext cx="9017000" cy="431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1700" b="1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ALMA Band 3 </a:t>
            </a:r>
            <a:r>
              <a:rPr lang="en-US" sz="1700" b="1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3mm - </a:t>
            </a:r>
            <a:r>
              <a:rPr lang="en-US" sz="1700" b="1" dirty="0" smtClean="0">
                <a:solidFill>
                  <a:srgbClr val="FF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26 sources </a:t>
            </a:r>
            <a:r>
              <a:rPr lang="en-US" sz="1700" b="1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- 5 </a:t>
            </a:r>
            <a:r>
              <a:rPr lang="en-US" sz="1700" b="1" dirty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tunings in the 3 mm </a:t>
            </a:r>
            <a:r>
              <a:rPr lang="en-US" sz="1700" b="1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band</a:t>
            </a:r>
            <a:endParaRPr lang="en-US" sz="1700" b="1" dirty="0">
              <a:solidFill>
                <a:srgbClr val="FF0000"/>
              </a:solidFill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392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/>
          </p:cNvSpPr>
          <p:nvPr/>
        </p:nvSpPr>
        <p:spPr bwMode="auto">
          <a:xfrm>
            <a:off x="785738" y="220067"/>
            <a:ext cx="7767712" cy="759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ctr"/>
            <a:r>
              <a:rPr lang="en-US" sz="2400" b="1" u="sng" dirty="0">
                <a:solidFill>
                  <a:srgbClr val="00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SPT + ALMA </a:t>
            </a:r>
            <a:r>
              <a:rPr lang="en-US" sz="2400" b="1" u="sng" dirty="0" smtClean="0">
                <a:solidFill>
                  <a:srgbClr val="00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SMG redshift distributions n(z)</a:t>
            </a:r>
            <a:endParaRPr lang="en-US" sz="2400" b="1" u="sng" dirty="0">
              <a:solidFill>
                <a:srgbClr val="000000"/>
              </a:solidFill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  <p:sp>
        <p:nvSpPr>
          <p:cNvPr id="73737" name="Rectangle 9"/>
          <p:cNvSpPr>
            <a:spLocks/>
          </p:cNvSpPr>
          <p:nvPr/>
        </p:nvSpPr>
        <p:spPr bwMode="auto">
          <a:xfrm>
            <a:off x="442317" y="4996350"/>
            <a:ext cx="5107583" cy="134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633"/>
              </a:spcBef>
            </a:pPr>
            <a:r>
              <a:rPr lang="en-US" sz="1600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Well defined selection function without bias</a:t>
            </a:r>
          </a:p>
          <a:p>
            <a:pPr>
              <a:spcBef>
                <a:spcPts val="633"/>
              </a:spcBef>
            </a:pPr>
            <a:r>
              <a:rPr lang="en-US" sz="1600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Sample flux-limited and complete to 90%</a:t>
            </a:r>
          </a:p>
          <a:p>
            <a:pPr>
              <a:spcBef>
                <a:spcPts val="633"/>
              </a:spcBef>
            </a:pPr>
            <a:r>
              <a:rPr lang="en-US" sz="1600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Already provides critical constraints to formation models</a:t>
            </a:r>
            <a:endParaRPr lang="en-US" sz="1600" dirty="0"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65217" y="4996350"/>
            <a:ext cx="2986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Microsoft Sans Serif"/>
                <a:cs typeface="Microsoft Sans Serif"/>
              </a:rPr>
              <a:t>Vieira et al. (2013), </a:t>
            </a:r>
            <a:r>
              <a:rPr lang="es-ES_tradnl" dirty="0" err="1" smtClean="0">
                <a:latin typeface="Microsoft Sans Serif"/>
                <a:cs typeface="Microsoft Sans Serif"/>
              </a:rPr>
              <a:t>Nature</a:t>
            </a:r>
            <a:endParaRPr lang="es-ES_tradnl" dirty="0" smtClean="0">
              <a:latin typeface="Microsoft Sans Serif"/>
              <a:cs typeface="Microsoft Sans Serif"/>
            </a:endParaRPr>
          </a:p>
          <a:p>
            <a:r>
              <a:rPr lang="es-ES_tradnl" dirty="0" err="1" smtClean="0">
                <a:latin typeface="Microsoft Sans Serif"/>
                <a:cs typeface="Microsoft Sans Serif"/>
              </a:rPr>
              <a:t>Weiss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smtClean="0">
                <a:latin typeface="Microsoft Sans Serif"/>
                <a:cs typeface="Microsoft Sans Serif"/>
              </a:rPr>
              <a:t>et al. </a:t>
            </a:r>
            <a:r>
              <a:rPr lang="es-ES_tradnl" dirty="0" smtClean="0">
                <a:latin typeface="Microsoft Sans Serif"/>
                <a:cs typeface="Microsoft Sans Serif"/>
              </a:rPr>
              <a:t>(2013), </a:t>
            </a:r>
            <a:r>
              <a:rPr lang="es-ES_tradnl" dirty="0" err="1" smtClean="0">
                <a:latin typeface="Microsoft Sans Serif"/>
                <a:cs typeface="Microsoft Sans Serif"/>
              </a:rPr>
              <a:t>ApJ</a:t>
            </a:r>
            <a:endParaRPr lang="es-ES_tradnl" dirty="0">
              <a:latin typeface="Microsoft Sans Serif"/>
              <a:cs typeface="Microsoft Sans Serif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4436022" cy="36870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8506" y="1346200"/>
            <a:ext cx="445339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56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maZal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980479"/>
            <a:ext cx="7505700" cy="46526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41300" y="228600"/>
            <a:ext cx="873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u="sng" dirty="0" err="1" smtClean="0">
                <a:latin typeface="Microsoft Sans Serif"/>
                <a:cs typeface="Microsoft Sans Serif"/>
              </a:rPr>
              <a:t>Composite</a:t>
            </a:r>
            <a:r>
              <a:rPr lang="es-ES_tradnl" sz="20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000" b="1" u="sng" dirty="0" err="1" smtClean="0">
                <a:latin typeface="Microsoft Sans Serif"/>
                <a:cs typeface="Microsoft Sans Serif"/>
              </a:rPr>
              <a:t>submm</a:t>
            </a:r>
            <a:r>
              <a:rPr lang="es-ES_tradnl" sz="20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000" b="1" u="sng" dirty="0" err="1" smtClean="0">
                <a:latin typeface="Microsoft Sans Serif"/>
                <a:cs typeface="Microsoft Sans Serif"/>
              </a:rPr>
              <a:t>spectrum</a:t>
            </a:r>
            <a:r>
              <a:rPr lang="es-ES_tradnl" sz="2000" b="1" u="sng" dirty="0" smtClean="0">
                <a:latin typeface="Microsoft Sans Serif"/>
                <a:cs typeface="Microsoft Sans Serif"/>
              </a:rPr>
              <a:t> of </a:t>
            </a:r>
            <a:r>
              <a:rPr lang="es-ES_tradnl" sz="2000" b="1" u="sng" dirty="0" err="1" smtClean="0">
                <a:latin typeface="Microsoft Sans Serif"/>
                <a:cs typeface="Microsoft Sans Serif"/>
              </a:rPr>
              <a:t>dusty</a:t>
            </a:r>
            <a:r>
              <a:rPr lang="es-ES_tradnl" sz="20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000" b="1" u="sng" dirty="0" err="1" smtClean="0">
                <a:latin typeface="Microsoft Sans Serif"/>
                <a:cs typeface="Microsoft Sans Serif"/>
              </a:rPr>
              <a:t>starburst</a:t>
            </a:r>
            <a:r>
              <a:rPr lang="es-ES_tradnl" sz="2000" b="1" u="sng" dirty="0">
                <a:latin typeface="Microsoft Sans Serif"/>
                <a:cs typeface="Microsoft Sans Serif"/>
              </a:rPr>
              <a:t> </a:t>
            </a:r>
            <a:r>
              <a:rPr lang="es-ES_tradnl" sz="2000" b="1" u="sng" dirty="0" err="1" smtClean="0">
                <a:latin typeface="Microsoft Sans Serif"/>
                <a:cs typeface="Microsoft Sans Serif"/>
              </a:rPr>
              <a:t>galaxies</a:t>
            </a:r>
            <a:r>
              <a:rPr lang="es-ES_tradnl" sz="2000" b="1" u="sng" dirty="0" smtClean="0">
                <a:latin typeface="Microsoft Sans Serif"/>
                <a:cs typeface="Microsoft Sans Serif"/>
              </a:rPr>
              <a:t> at </a:t>
            </a:r>
            <a:r>
              <a:rPr lang="es-ES_tradnl" sz="2000" b="1" u="sng" dirty="0" err="1" smtClean="0">
                <a:latin typeface="Microsoft Sans Serif"/>
                <a:cs typeface="Microsoft Sans Serif"/>
              </a:rPr>
              <a:t>high</a:t>
            </a:r>
            <a:r>
              <a:rPr lang="es-ES_tradnl" sz="2000" b="1" u="sng" dirty="0" smtClean="0">
                <a:latin typeface="Microsoft Sans Serif"/>
                <a:cs typeface="Microsoft Sans Serif"/>
              </a:rPr>
              <a:t>-z</a:t>
            </a:r>
            <a:endParaRPr lang="es-ES_tradnl" sz="2000" b="1" u="sng" dirty="0">
              <a:latin typeface="Microsoft Sans Serif"/>
              <a:cs typeface="Microsoft Sans Serif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0100" y="5956300"/>
            <a:ext cx="690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Microsoft Sans Serif"/>
                <a:cs typeface="Microsoft Sans Serif"/>
              </a:rPr>
              <a:t>J. </a:t>
            </a:r>
            <a:r>
              <a:rPr lang="es-ES_tradnl" dirty="0" err="1" smtClean="0">
                <a:latin typeface="Microsoft Sans Serif"/>
                <a:cs typeface="Microsoft Sans Serif"/>
              </a:rPr>
              <a:t>Spilker</a:t>
            </a:r>
            <a:r>
              <a:rPr lang="es-ES_tradnl" dirty="0" smtClean="0">
                <a:latin typeface="Microsoft Sans Serif"/>
                <a:cs typeface="Microsoft Sans Serif"/>
              </a:rPr>
              <a:t> et al</a:t>
            </a:r>
            <a:r>
              <a:rPr lang="es-ES_tradnl" dirty="0" smtClean="0">
                <a:latin typeface="Microsoft Sans Serif"/>
                <a:cs typeface="Microsoft Sans Serif"/>
              </a:rPr>
              <a:t>. 2014, </a:t>
            </a:r>
            <a:r>
              <a:rPr lang="es-ES_tradnl" dirty="0" err="1" smtClean="0">
                <a:latin typeface="Microsoft Sans Serif"/>
                <a:cs typeface="Microsoft Sans Serif"/>
              </a:rPr>
              <a:t>ApJ</a:t>
            </a:r>
            <a:r>
              <a:rPr lang="es-ES_tradnl" dirty="0" smtClean="0">
                <a:latin typeface="Microsoft Sans Serif"/>
                <a:cs typeface="Microsoft Sans Serif"/>
              </a:rPr>
              <a:t> in </a:t>
            </a:r>
            <a:r>
              <a:rPr lang="es-ES_tradnl" dirty="0" err="1" smtClean="0">
                <a:latin typeface="Microsoft Sans Serif"/>
                <a:cs typeface="Microsoft Sans Serif"/>
              </a:rPr>
              <a:t>press</a:t>
            </a:r>
            <a:r>
              <a:rPr lang="es-ES_tradnl" dirty="0" smtClean="0">
                <a:latin typeface="Microsoft Sans Serif"/>
                <a:cs typeface="Microsoft Sans Serif"/>
              </a:rPr>
              <a:t>, arXiv:1403.1667</a:t>
            </a:r>
            <a:endParaRPr lang="es-ES_tradnl" dirty="0">
              <a:latin typeface="Microsoft Sans Serif"/>
              <a:cs typeface="Microsoft Sans Serif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07" y="980479"/>
            <a:ext cx="8539584" cy="49758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300" y="876299"/>
            <a:ext cx="8864600" cy="50952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95709" y="1181100"/>
            <a:ext cx="4378482" cy="397031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_tradnl" dirty="0" err="1">
                <a:latin typeface="Microsoft Sans Serif"/>
                <a:cs typeface="Microsoft Sans Serif"/>
              </a:rPr>
              <a:t>D</a:t>
            </a:r>
            <a:r>
              <a:rPr lang="es-ES_tradnl" dirty="0" err="1" smtClean="0">
                <a:latin typeface="Microsoft Sans Serif"/>
                <a:cs typeface="Microsoft Sans Serif"/>
              </a:rPr>
              <a:t>etection</a:t>
            </a:r>
            <a:r>
              <a:rPr lang="es-ES_tradnl" dirty="0" smtClean="0">
                <a:latin typeface="Microsoft Sans Serif"/>
                <a:cs typeface="Microsoft Sans Serif"/>
              </a:rPr>
              <a:t> of </a:t>
            </a:r>
            <a:r>
              <a:rPr lang="es-ES_tradnl" baseline="30000" dirty="0" smtClean="0">
                <a:latin typeface="Microsoft Sans Serif"/>
                <a:cs typeface="Microsoft Sans Serif"/>
              </a:rPr>
              <a:t>13</a:t>
            </a:r>
            <a:r>
              <a:rPr lang="es-ES_tradnl" dirty="0" smtClean="0">
                <a:latin typeface="Microsoft Sans Serif"/>
                <a:cs typeface="Microsoft Sans Serif"/>
              </a:rPr>
              <a:t>CO, HCN, HCO+, HNC, CN, and </a:t>
            </a:r>
            <a:r>
              <a:rPr lang="es-ES_tradnl" dirty="0" err="1" smtClean="0">
                <a:latin typeface="Microsoft Sans Serif"/>
                <a:cs typeface="Microsoft Sans Serif"/>
              </a:rPr>
              <a:t>also</a:t>
            </a:r>
            <a:r>
              <a:rPr lang="es-ES_tradnl" dirty="0" smtClean="0">
                <a:latin typeface="Microsoft Sans Serif"/>
                <a:cs typeface="Microsoft Sans Serif"/>
              </a:rPr>
              <a:t> CH and CCH (</a:t>
            </a:r>
            <a:r>
              <a:rPr lang="es-ES_tradnl" dirty="0" err="1" smtClean="0">
                <a:latin typeface="Microsoft Sans Serif"/>
                <a:cs typeface="Microsoft Sans Serif"/>
              </a:rPr>
              <a:t>first</a:t>
            </a:r>
            <a:r>
              <a:rPr lang="es-ES_tradnl" dirty="0" smtClean="0">
                <a:latin typeface="Microsoft Sans Serif"/>
                <a:cs typeface="Microsoft Sans Serif"/>
              </a:rPr>
              <a:t> time at </a:t>
            </a:r>
            <a:r>
              <a:rPr lang="es-ES_tradnl" dirty="0" err="1" smtClean="0">
                <a:latin typeface="Microsoft Sans Serif"/>
                <a:cs typeface="Microsoft Sans Serif"/>
              </a:rPr>
              <a:t>high</a:t>
            </a:r>
            <a:r>
              <a:rPr lang="es-ES_tradnl" dirty="0" smtClean="0">
                <a:latin typeface="Microsoft Sans Serif"/>
                <a:cs typeface="Microsoft Sans Serif"/>
              </a:rPr>
              <a:t>-z).</a:t>
            </a:r>
          </a:p>
          <a:p>
            <a:pPr marL="285750" indent="-285750">
              <a:buFontTx/>
              <a:buChar char="-"/>
            </a:pPr>
            <a:endParaRPr lang="es-ES_tradnl" dirty="0">
              <a:latin typeface="Microsoft Sans Serif"/>
              <a:cs typeface="Microsoft Sans Serif"/>
            </a:endParaRPr>
          </a:p>
          <a:p>
            <a:pPr marL="285750" indent="-285750">
              <a:buFontTx/>
              <a:buChar char="-"/>
            </a:pPr>
            <a:r>
              <a:rPr lang="es-ES_tradnl" dirty="0" err="1" smtClean="0">
                <a:latin typeface="Microsoft Sans Serif"/>
                <a:cs typeface="Microsoft Sans Serif"/>
              </a:rPr>
              <a:t>Average</a:t>
            </a:r>
            <a:r>
              <a:rPr lang="es-ES_tradnl" dirty="0" smtClean="0">
                <a:latin typeface="Microsoft Sans Serif"/>
                <a:cs typeface="Microsoft Sans Serif"/>
              </a:rPr>
              <a:t> CO SED</a:t>
            </a:r>
          </a:p>
          <a:p>
            <a:endParaRPr lang="es-ES_tradnl" dirty="0" smtClean="0">
              <a:latin typeface="Microsoft Sans Serif"/>
              <a:cs typeface="Microsoft Sans Serif"/>
            </a:endParaRPr>
          </a:p>
          <a:p>
            <a:pPr marL="285750" indent="-285750">
              <a:buFontTx/>
              <a:buChar char="-"/>
            </a:pPr>
            <a:r>
              <a:rPr lang="es-ES_tradnl" dirty="0" err="1" smtClean="0">
                <a:latin typeface="Microsoft Sans Serif"/>
                <a:cs typeface="Microsoft Sans Serif"/>
              </a:rPr>
              <a:t>Constraints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on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physical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properties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based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on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multiple</a:t>
            </a:r>
            <a:r>
              <a:rPr lang="es-ES_tradnl" dirty="0" smtClean="0">
                <a:latin typeface="Microsoft Sans Serif"/>
                <a:cs typeface="Microsoft Sans Serif"/>
              </a:rPr>
              <a:t> molecular </a:t>
            </a:r>
            <a:r>
              <a:rPr lang="es-ES_tradnl" dirty="0" err="1" smtClean="0">
                <a:latin typeface="Microsoft Sans Serif"/>
                <a:cs typeface="Microsoft Sans Serif"/>
              </a:rPr>
              <a:t>lines</a:t>
            </a:r>
            <a:endParaRPr lang="es-ES_tradnl" dirty="0" smtClean="0">
              <a:latin typeface="Microsoft Sans Serif"/>
              <a:cs typeface="Microsoft Sans Serif"/>
            </a:endParaRPr>
          </a:p>
          <a:p>
            <a:pPr marL="285750" indent="-285750">
              <a:buFontTx/>
              <a:buChar char="-"/>
            </a:pPr>
            <a:endParaRPr lang="es-ES_tradnl" dirty="0">
              <a:latin typeface="Microsoft Sans Serif"/>
              <a:cs typeface="Microsoft Sans Serif"/>
            </a:endParaRPr>
          </a:p>
          <a:p>
            <a:pPr marL="285750" indent="-285750">
              <a:buFontTx/>
              <a:buChar char="-"/>
            </a:pPr>
            <a:r>
              <a:rPr lang="es-ES_tradnl" dirty="0" err="1" smtClean="0">
                <a:latin typeface="Microsoft Sans Serif"/>
                <a:cs typeface="Microsoft Sans Serif"/>
              </a:rPr>
              <a:t>Emission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from</a:t>
            </a:r>
            <a:r>
              <a:rPr lang="es-ES_tradnl" dirty="0" smtClean="0">
                <a:latin typeface="Microsoft Sans Serif"/>
                <a:cs typeface="Microsoft Sans Serif"/>
              </a:rPr>
              <a:t> HCN, HNC, HCO</a:t>
            </a:r>
            <a:r>
              <a:rPr lang="es-ES_tradnl" baseline="30000" dirty="0" smtClean="0">
                <a:latin typeface="Microsoft Sans Serif"/>
                <a:cs typeface="Microsoft Sans Serif"/>
              </a:rPr>
              <a:t>+</a:t>
            </a:r>
            <a:r>
              <a:rPr lang="es-ES_tradnl" dirty="0" smtClean="0">
                <a:latin typeface="Microsoft Sans Serif"/>
                <a:cs typeface="Microsoft Sans Serif"/>
              </a:rPr>
              <a:t> and CN </a:t>
            </a:r>
            <a:r>
              <a:rPr lang="es-ES_tradnl" dirty="0" err="1" smtClean="0">
                <a:latin typeface="Microsoft Sans Serif"/>
                <a:cs typeface="Microsoft Sans Serif"/>
              </a:rPr>
              <a:t>consistent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dirty="0" smtClean="0">
                <a:latin typeface="Microsoft Sans Serif"/>
                <a:cs typeface="Microsoft Sans Serif"/>
              </a:rPr>
              <a:t> T</a:t>
            </a:r>
            <a:r>
              <a:rPr lang="es-ES_tradnl" baseline="-25000" dirty="0" smtClean="0">
                <a:latin typeface="Microsoft Sans Serif"/>
                <a:cs typeface="Microsoft Sans Serif"/>
              </a:rPr>
              <a:t>kin</a:t>
            </a:r>
            <a:r>
              <a:rPr lang="es-ES_tradnl" dirty="0" smtClean="0">
                <a:latin typeface="Microsoft Sans Serif"/>
                <a:cs typeface="Microsoft Sans Serif"/>
              </a:rPr>
              <a:t>~55 K and n(H</a:t>
            </a:r>
            <a:r>
              <a:rPr lang="es-ES_tradnl" baseline="-25000" dirty="0" smtClean="0">
                <a:latin typeface="Microsoft Sans Serif"/>
                <a:cs typeface="Microsoft Sans Serif"/>
              </a:rPr>
              <a:t>2</a:t>
            </a:r>
            <a:r>
              <a:rPr lang="es-ES_tradnl" dirty="0" smtClean="0">
                <a:latin typeface="Microsoft Sans Serif"/>
                <a:cs typeface="Microsoft Sans Serif"/>
              </a:rPr>
              <a:t>)~10</a:t>
            </a:r>
            <a:r>
              <a:rPr lang="es-ES_tradnl" baseline="30000" dirty="0" smtClean="0">
                <a:latin typeface="Microsoft Sans Serif"/>
                <a:cs typeface="Microsoft Sans Serif"/>
              </a:rPr>
              <a:t>5.5</a:t>
            </a:r>
            <a:r>
              <a:rPr lang="es-ES_tradnl" dirty="0" smtClean="0">
                <a:latin typeface="Microsoft Sans Serif"/>
                <a:cs typeface="Microsoft Sans Serif"/>
              </a:rPr>
              <a:t> cm</a:t>
            </a:r>
            <a:r>
              <a:rPr lang="es-ES_tradnl" baseline="30000" dirty="0" smtClean="0">
                <a:latin typeface="Microsoft Sans Serif"/>
                <a:cs typeface="Microsoft Sans Serif"/>
              </a:rPr>
              <a:t>-3</a:t>
            </a:r>
            <a:r>
              <a:rPr lang="es-ES_tradnl" dirty="0" smtClean="0">
                <a:latin typeface="Microsoft Sans Serif"/>
                <a:cs typeface="Microsoft Sans Serif"/>
              </a:rPr>
              <a:t>.</a:t>
            </a:r>
          </a:p>
          <a:p>
            <a:pPr marL="285750" indent="-285750">
              <a:buFontTx/>
              <a:buChar char="-"/>
            </a:pPr>
            <a:endParaRPr lang="es-ES_tradnl" dirty="0">
              <a:latin typeface="Microsoft Sans Serif"/>
              <a:cs typeface="Microsoft Sans Serif"/>
            </a:endParaRPr>
          </a:p>
          <a:p>
            <a:endParaRPr lang="es-ES_tradnl" dirty="0">
              <a:latin typeface="Microsoft Sans Serif"/>
              <a:cs typeface="Microsoft Sans Serif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980479"/>
            <a:ext cx="3213100" cy="499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6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41300" y="228600"/>
            <a:ext cx="8737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b="1" u="sng" dirty="0" smtClean="0">
                <a:latin typeface="Microsoft Sans Serif"/>
                <a:cs typeface="Microsoft Sans Serif"/>
              </a:rPr>
              <a:t>ATCA </a:t>
            </a:r>
            <a:r>
              <a:rPr lang="es-ES_tradnl" sz="2000" b="1" u="sng" dirty="0" err="1" smtClean="0">
                <a:latin typeface="Microsoft Sans Serif"/>
                <a:cs typeface="Microsoft Sans Serif"/>
              </a:rPr>
              <a:t>low</a:t>
            </a:r>
            <a:r>
              <a:rPr lang="es-ES_tradnl" sz="2000" b="1" u="sng" dirty="0" smtClean="0">
                <a:latin typeface="Microsoft Sans Serif"/>
                <a:cs typeface="Microsoft Sans Serif"/>
              </a:rPr>
              <a:t>-J CO </a:t>
            </a:r>
            <a:r>
              <a:rPr lang="es-ES_tradnl" sz="2000" b="1" u="sng" dirty="0" err="1" smtClean="0">
                <a:latin typeface="Microsoft Sans Serif"/>
                <a:cs typeface="Microsoft Sans Serif"/>
              </a:rPr>
              <a:t>follow</a:t>
            </a:r>
            <a:r>
              <a:rPr lang="es-ES_tradnl" sz="2000" b="1" u="sng" dirty="0" smtClean="0">
                <a:latin typeface="Microsoft Sans Serif"/>
                <a:cs typeface="Microsoft Sans Serif"/>
              </a:rPr>
              <a:t>-up </a:t>
            </a:r>
            <a:r>
              <a:rPr lang="es-ES_tradnl" sz="2000" b="1" u="sng" dirty="0" err="1" smtClean="0">
                <a:latin typeface="Microsoft Sans Serif"/>
                <a:cs typeface="Microsoft Sans Serif"/>
              </a:rPr>
              <a:t>campaign</a:t>
            </a:r>
            <a:endParaRPr lang="es-ES_tradnl" sz="2000" b="1" u="sng" dirty="0">
              <a:latin typeface="Microsoft Sans Serif"/>
              <a:cs typeface="Microsoft Sans Serif"/>
            </a:endParaRPr>
          </a:p>
        </p:txBody>
      </p:sp>
      <p:pic>
        <p:nvPicPr>
          <p:cNvPr id="7" name="Picture 6" descr="SPT0113_imdirty_50kms_spw1_flux_freq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t="-1" r="17080" b="41482"/>
          <a:stretch/>
        </p:blipFill>
        <p:spPr>
          <a:xfrm>
            <a:off x="300776" y="362017"/>
            <a:ext cx="1559207" cy="1564156"/>
          </a:xfrm>
          <a:prstGeom prst="rect">
            <a:avLst/>
          </a:prstGeom>
        </p:spPr>
      </p:pic>
      <p:pic>
        <p:nvPicPr>
          <p:cNvPr id="8" name="Picture 7" descr="SPT0125_imdirty_50kms_spw0_flux_freq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r="16601" b="41111"/>
          <a:stretch/>
        </p:blipFill>
        <p:spPr>
          <a:xfrm>
            <a:off x="1915025" y="761963"/>
            <a:ext cx="1579562" cy="1594862"/>
          </a:xfrm>
          <a:prstGeom prst="rect">
            <a:avLst/>
          </a:prstGeom>
        </p:spPr>
      </p:pic>
      <p:pic>
        <p:nvPicPr>
          <p:cNvPr id="9" name="Picture 8" descr="SPT0243_imdirty_50kms_spw0_flux_freq.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r="16122" b="40741"/>
          <a:stretch/>
        </p:blipFill>
        <p:spPr>
          <a:xfrm>
            <a:off x="3596187" y="761963"/>
            <a:ext cx="1644703" cy="1594863"/>
          </a:xfrm>
          <a:prstGeom prst="rect">
            <a:avLst/>
          </a:prstGeom>
        </p:spPr>
      </p:pic>
      <p:pic>
        <p:nvPicPr>
          <p:cNvPr id="10" name="Picture 9" descr="SPT0345_imdirty_50kms_spw1_flux_freq.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1" r="16601" b="41481"/>
          <a:stretch/>
        </p:blipFill>
        <p:spPr>
          <a:xfrm>
            <a:off x="5332185" y="761963"/>
            <a:ext cx="1608649" cy="1614015"/>
          </a:xfrm>
          <a:prstGeom prst="rect">
            <a:avLst/>
          </a:prstGeom>
        </p:spPr>
      </p:pic>
      <p:pic>
        <p:nvPicPr>
          <p:cNvPr id="11" name="Picture 10" descr="SPT0346_imdirty_50kms_spw0_flux_freq.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r="14684" b="40555"/>
          <a:stretch/>
        </p:blipFill>
        <p:spPr>
          <a:xfrm>
            <a:off x="7115128" y="362017"/>
            <a:ext cx="1614693" cy="1645450"/>
          </a:xfrm>
          <a:prstGeom prst="rect">
            <a:avLst/>
          </a:prstGeom>
        </p:spPr>
      </p:pic>
      <p:pic>
        <p:nvPicPr>
          <p:cNvPr id="12" name="Picture 11" descr="SPT0418_imdirty_50kms_spw1_flux_freq.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1" r="15643" b="41111"/>
          <a:stretch/>
        </p:blipFill>
        <p:spPr>
          <a:xfrm>
            <a:off x="258111" y="2007467"/>
            <a:ext cx="1601872" cy="1572208"/>
          </a:xfrm>
          <a:prstGeom prst="rect">
            <a:avLst/>
          </a:prstGeom>
        </p:spPr>
      </p:pic>
      <p:pic>
        <p:nvPicPr>
          <p:cNvPr id="13" name="Picture 12" descr="SPT0441_imclean_vel50kms_spw0_flux_freq.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r="16122" b="40741"/>
          <a:stretch/>
        </p:blipFill>
        <p:spPr>
          <a:xfrm>
            <a:off x="1887079" y="2356825"/>
            <a:ext cx="1607508" cy="1617618"/>
          </a:xfrm>
          <a:prstGeom prst="rect">
            <a:avLst/>
          </a:prstGeom>
        </p:spPr>
      </p:pic>
      <p:pic>
        <p:nvPicPr>
          <p:cNvPr id="14" name="Picture 13" descr="SPT0441_imclean_vel50kms_spw0_flux_freq.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8" r="15883" b="40370"/>
          <a:stretch/>
        </p:blipFill>
        <p:spPr>
          <a:xfrm>
            <a:off x="3638342" y="2356825"/>
            <a:ext cx="1602548" cy="1617618"/>
          </a:xfrm>
          <a:prstGeom prst="rect">
            <a:avLst/>
          </a:prstGeom>
        </p:spPr>
      </p:pic>
      <p:pic>
        <p:nvPicPr>
          <p:cNvPr id="15" name="Picture 14" descr="SPT0452_imclean_vel50kms_spw1_flux_freq.ps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r="16362" b="40370"/>
          <a:stretch/>
        </p:blipFill>
        <p:spPr>
          <a:xfrm>
            <a:off x="5332185" y="2356826"/>
            <a:ext cx="1589558" cy="1604507"/>
          </a:xfrm>
          <a:prstGeom prst="rect">
            <a:avLst/>
          </a:prstGeom>
        </p:spPr>
      </p:pic>
      <p:pic>
        <p:nvPicPr>
          <p:cNvPr id="16" name="Picture 15" descr="SPT0459_imdirty_50kms_spw1_flux_freq.ps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" r="16122" b="40370"/>
          <a:stretch/>
        </p:blipFill>
        <p:spPr>
          <a:xfrm>
            <a:off x="7123622" y="2007467"/>
            <a:ext cx="1562446" cy="1572212"/>
          </a:xfrm>
          <a:prstGeom prst="rect">
            <a:avLst/>
          </a:prstGeom>
        </p:spPr>
      </p:pic>
      <p:pic>
        <p:nvPicPr>
          <p:cNvPr id="17" name="Picture 16" descr="SPT0551-48_imclean_vel50kms_spw1_flux_freq.ps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r="16841" b="41111"/>
          <a:stretch/>
        </p:blipFill>
        <p:spPr>
          <a:xfrm>
            <a:off x="258111" y="3579679"/>
            <a:ext cx="1562324" cy="1572212"/>
          </a:xfrm>
          <a:prstGeom prst="rect">
            <a:avLst/>
          </a:prstGeom>
        </p:spPr>
      </p:pic>
      <p:pic>
        <p:nvPicPr>
          <p:cNvPr id="18" name="Picture 17" descr="SPT0551-50_imclean_vel250kms_spw1_flux_freq.ps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3" r="16122" b="41297"/>
          <a:stretch/>
        </p:blipFill>
        <p:spPr>
          <a:xfrm>
            <a:off x="1859983" y="3974443"/>
            <a:ext cx="1631727" cy="1572212"/>
          </a:xfrm>
          <a:prstGeom prst="rect">
            <a:avLst/>
          </a:prstGeom>
        </p:spPr>
      </p:pic>
      <p:pic>
        <p:nvPicPr>
          <p:cNvPr id="19" name="Picture 18" descr="SPT2103_imdirty_50kms_spw1_flux_freq.ps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r="15643" b="40741"/>
          <a:stretch/>
        </p:blipFill>
        <p:spPr>
          <a:xfrm>
            <a:off x="3638342" y="3974443"/>
            <a:ext cx="1628155" cy="1613033"/>
          </a:xfrm>
          <a:prstGeom prst="rect">
            <a:avLst/>
          </a:prstGeom>
        </p:spPr>
      </p:pic>
      <p:pic>
        <p:nvPicPr>
          <p:cNvPr id="20" name="Picture 19" descr="SPT2134_imclean_vel120kms_spw0_flux_freq.ps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9" r="16362" b="40185"/>
          <a:stretch/>
        </p:blipFill>
        <p:spPr>
          <a:xfrm>
            <a:off x="5342782" y="3974442"/>
            <a:ext cx="1598052" cy="1613034"/>
          </a:xfrm>
          <a:prstGeom prst="rect">
            <a:avLst/>
          </a:prstGeom>
        </p:spPr>
      </p:pic>
      <p:pic>
        <p:nvPicPr>
          <p:cNvPr id="21" name="Picture 20" descr="SPT2146_imdirty_50kms_spw0_flux_freq.ps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r="15404" b="40555"/>
          <a:stretch/>
        </p:blipFill>
        <p:spPr>
          <a:xfrm>
            <a:off x="7167405" y="3579680"/>
            <a:ext cx="1562416" cy="1572211"/>
          </a:xfrm>
          <a:prstGeom prst="rect">
            <a:avLst/>
          </a:prstGeom>
        </p:spPr>
      </p:pic>
      <p:pic>
        <p:nvPicPr>
          <p:cNvPr id="23" name="Picture 22" descr="SPT2147_imdirty_50kms_spw1_flux_freq.ps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r="16361" b="40555"/>
          <a:stretch/>
        </p:blipFill>
        <p:spPr>
          <a:xfrm>
            <a:off x="272263" y="5177254"/>
            <a:ext cx="1560082" cy="1574800"/>
          </a:xfrm>
          <a:prstGeom prst="rect">
            <a:avLst/>
          </a:prstGeom>
        </p:spPr>
      </p:pic>
      <p:pic>
        <p:nvPicPr>
          <p:cNvPr id="24" name="Picture 23" descr="SPT2132_imclean_vel50_spw1_flux_freq_point.ps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9" r="15882" b="40741"/>
          <a:stretch/>
        </p:blipFill>
        <p:spPr>
          <a:xfrm>
            <a:off x="7167405" y="5117034"/>
            <a:ext cx="1562416" cy="1562416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222500" y="5829300"/>
            <a:ext cx="447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Microsoft Sans Serif"/>
                <a:cs typeface="Microsoft Sans Serif"/>
              </a:rPr>
              <a:t>CO(1-0) and CO(2-1) in SPT </a:t>
            </a:r>
            <a:r>
              <a:rPr lang="es-ES_tradnl" dirty="0" err="1" smtClean="0">
                <a:latin typeface="Microsoft Sans Serif"/>
                <a:cs typeface="Microsoft Sans Serif"/>
              </a:rPr>
              <a:t>SMGs</a:t>
            </a:r>
            <a:endParaRPr lang="es-ES_tradnl" dirty="0" smtClean="0">
              <a:latin typeface="Microsoft Sans Serif"/>
              <a:cs typeface="Microsoft Sans Serif"/>
            </a:endParaRPr>
          </a:p>
          <a:p>
            <a:r>
              <a:rPr lang="es-ES_tradnl" dirty="0" smtClean="0">
                <a:latin typeface="Microsoft Sans Serif"/>
                <a:cs typeface="Microsoft Sans Serif"/>
              </a:rPr>
              <a:t>(Aravena et al. 2013; and in </a:t>
            </a:r>
            <a:r>
              <a:rPr lang="es-ES_tradnl" dirty="0" err="1" smtClean="0">
                <a:latin typeface="Microsoft Sans Serif"/>
                <a:cs typeface="Microsoft Sans Serif"/>
              </a:rPr>
              <a:t>prep</a:t>
            </a:r>
            <a:r>
              <a:rPr lang="es-ES_tradnl" dirty="0" smtClean="0">
                <a:latin typeface="Microsoft Sans Serif"/>
                <a:cs typeface="Microsoft Sans Serif"/>
              </a:rPr>
              <a:t>.)</a:t>
            </a:r>
            <a:endParaRPr lang="es-ES_tradnl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6435530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ravena_detections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29" y="2933743"/>
            <a:ext cx="4550001" cy="3083889"/>
          </a:xfrm>
          <a:prstGeom prst="rect">
            <a:avLst/>
          </a:prstGeom>
        </p:spPr>
      </p:pic>
      <p:sp>
        <p:nvSpPr>
          <p:cNvPr id="4" name="Rectangle 1"/>
          <p:cNvSpPr>
            <a:spLocks noGrp="1" noChangeArrowheads="1"/>
          </p:cNvSpPr>
          <p:nvPr>
            <p:ph type="title"/>
          </p:nvPr>
        </p:nvSpPr>
        <p:spPr>
          <a:xfrm>
            <a:off x="1130300" y="165100"/>
            <a:ext cx="7035799" cy="769541"/>
          </a:xfrm>
          <a:ln/>
        </p:spPr>
        <p:txBody>
          <a:bodyPr>
            <a:noAutofit/>
          </a:bodyPr>
          <a:lstStyle/>
          <a:p>
            <a:r>
              <a:rPr lang="en-US" sz="2400" b="1" u="sng" dirty="0" smtClean="0">
                <a:solidFill>
                  <a:srgbClr val="000000"/>
                </a:solidFill>
                <a:latin typeface="Microsoft Sans Serif"/>
                <a:cs typeface="Microsoft Sans Serif"/>
                <a:sym typeface="Helvetica" charset="0"/>
              </a:rPr>
              <a:t> ATCA low-J CO survey</a:t>
            </a:r>
            <a:endParaRPr lang="en-US" sz="2400" b="1" u="sng" dirty="0">
              <a:solidFill>
                <a:srgbClr val="000000"/>
              </a:solidFill>
              <a:latin typeface="Microsoft Sans Serif"/>
              <a:cs typeface="Microsoft Sans Serif"/>
              <a:sym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0200" y="1039756"/>
            <a:ext cx="79883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latin typeface="Microsoft Sans Serif"/>
                <a:cs typeface="Microsoft Sans Serif"/>
              </a:rPr>
              <a:t>CO(1-0) line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emission</a:t>
            </a:r>
            <a:r>
              <a:rPr lang="es-ES_tradnl" sz="1600" dirty="0" smtClean="0">
                <a:latin typeface="Microsoft Sans Serif"/>
                <a:cs typeface="Microsoft Sans Serif"/>
              </a:rPr>
              <a:t> in SPT0538-50 at z=2.8.</a:t>
            </a:r>
            <a:endParaRPr lang="es-ES_tradnl" sz="1600" dirty="0" smtClean="0">
              <a:latin typeface="Microsoft Sans Serif"/>
              <a:cs typeface="Microsoft Sans Serif"/>
            </a:endParaRPr>
          </a:p>
          <a:p>
            <a:endParaRPr lang="es-ES_tradnl" sz="1600" dirty="0">
              <a:latin typeface="Microsoft Sans Serif"/>
              <a:cs typeface="Microsoft Sans Serif"/>
            </a:endParaRPr>
          </a:p>
          <a:p>
            <a:r>
              <a:rPr lang="es-ES_tradnl" sz="1600" dirty="0" smtClean="0">
                <a:latin typeface="Microsoft Sans Serif"/>
                <a:cs typeface="Microsoft Sans Serif"/>
              </a:rPr>
              <a:t>Continuum </a:t>
            </a:r>
            <a:r>
              <a:rPr lang="es-ES_tradnl" sz="1600" dirty="0" smtClean="0">
                <a:latin typeface="Microsoft Sans Serif"/>
                <a:cs typeface="Microsoft Sans Serif"/>
              </a:rPr>
              <a:t>at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these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frequencies</a:t>
            </a:r>
            <a:r>
              <a:rPr lang="es-ES_tradnl" sz="1600" dirty="0" smtClean="0">
                <a:latin typeface="Microsoft Sans Serif"/>
                <a:cs typeface="Microsoft Sans Serif"/>
              </a:rPr>
              <a:t> can be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used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to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model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1600" dirty="0" smtClean="0">
                <a:latin typeface="Microsoft Sans Serif"/>
                <a:cs typeface="Microsoft Sans Serif"/>
              </a:rPr>
              <a:t> free-free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emission</a:t>
            </a:r>
            <a:r>
              <a:rPr lang="es-ES_tradnl" sz="1600" dirty="0" smtClean="0">
                <a:latin typeface="Microsoft Sans Serif"/>
                <a:cs typeface="Microsoft Sans Serif"/>
              </a:rPr>
              <a:t>. </a:t>
            </a:r>
          </a:p>
          <a:p>
            <a:endParaRPr lang="es-ES_tradnl" sz="1600" dirty="0">
              <a:latin typeface="Microsoft Sans Serif"/>
              <a:cs typeface="Microsoft Sans Serif"/>
            </a:endParaRPr>
          </a:p>
          <a:p>
            <a:r>
              <a:rPr lang="es-ES_tradnl" sz="1600" dirty="0" err="1" smtClean="0">
                <a:latin typeface="Microsoft Sans Serif"/>
                <a:cs typeface="Microsoft Sans Serif"/>
              </a:rPr>
              <a:t>One</a:t>
            </a:r>
            <a:r>
              <a:rPr lang="es-ES_tradnl" sz="1600" dirty="0" smtClean="0">
                <a:latin typeface="Microsoft Sans Serif"/>
                <a:cs typeface="Microsoft Sans Serif"/>
              </a:rPr>
              <a:t> of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1600" dirty="0" smtClean="0">
                <a:latin typeface="Microsoft Sans Serif"/>
                <a:cs typeface="Microsoft Sans Serif"/>
              </a:rPr>
              <a:t> 3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high</a:t>
            </a:r>
            <a:r>
              <a:rPr lang="es-ES_tradnl" sz="1600" dirty="0" smtClean="0">
                <a:latin typeface="Microsoft Sans Serif"/>
                <a:cs typeface="Microsoft Sans Serif"/>
              </a:rPr>
              <a:t>-z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galaxies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measured</a:t>
            </a:r>
            <a:r>
              <a:rPr lang="es-ES_tradnl" sz="1600" dirty="0" smtClean="0">
                <a:latin typeface="Microsoft Sans Serif"/>
                <a:cs typeface="Microsoft Sans Serif"/>
              </a:rPr>
              <a:t> free-free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emission</a:t>
            </a:r>
            <a:r>
              <a:rPr lang="es-ES_tradnl" sz="1600" dirty="0" smtClean="0">
                <a:latin typeface="Microsoft Sans Serif"/>
                <a:cs typeface="Microsoft Sans Serif"/>
              </a:rPr>
              <a:t>.</a:t>
            </a:r>
            <a:endParaRPr lang="es-ES_tradnl" sz="1600" dirty="0" smtClean="0">
              <a:latin typeface="Microsoft Sans Serif"/>
              <a:cs typeface="Microsoft Sans Serif"/>
            </a:endParaRPr>
          </a:p>
        </p:txBody>
      </p:sp>
      <p:pic>
        <p:nvPicPr>
          <p:cNvPr id="7" name="Picture 6" descr="aravena_detections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55" r="1812"/>
          <a:stretch/>
        </p:blipFill>
        <p:spPr>
          <a:xfrm>
            <a:off x="596989" y="2825883"/>
            <a:ext cx="3250173" cy="31917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3800" y="6121400"/>
            <a:ext cx="34671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Microsoft Sans Serif"/>
                <a:cs typeface="Microsoft Sans Serif"/>
              </a:rPr>
              <a:t>Aravena et al. (2013)</a:t>
            </a:r>
            <a:endParaRPr lang="es-ES_tradnl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773731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101600"/>
            <a:ext cx="8229600" cy="715494"/>
          </a:xfrm>
        </p:spPr>
        <p:txBody>
          <a:bodyPr>
            <a:normAutofit/>
          </a:bodyPr>
          <a:lstStyle/>
          <a:p>
            <a:r>
              <a:rPr lang="es-ES_tradnl" sz="2400" b="1" u="sng" dirty="0" smtClean="0">
                <a:latin typeface="Microsoft Sans Serif"/>
                <a:cs typeface="Microsoft Sans Serif"/>
              </a:rPr>
              <a:t>ATCA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low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-J CO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observations</a:t>
            </a: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pic>
        <p:nvPicPr>
          <p:cNvPr id="6" name="Picture 5" descr="SPT_Lir_Lco_preliminary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6" t="7778" r="20675" b="44815"/>
          <a:stretch/>
        </p:blipFill>
        <p:spPr>
          <a:xfrm>
            <a:off x="0" y="1063997"/>
            <a:ext cx="4333577" cy="3825503"/>
          </a:xfrm>
          <a:prstGeom prst="rect">
            <a:avLst/>
          </a:prstGeom>
        </p:spPr>
      </p:pic>
      <p:pic>
        <p:nvPicPr>
          <p:cNvPr id="5" name="Picture 4" descr="SPT_td_sfe_preliminary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8" t="8334" r="13247" b="44444"/>
          <a:stretch/>
        </p:blipFill>
        <p:spPr>
          <a:xfrm>
            <a:off x="4133455" y="1063997"/>
            <a:ext cx="5010545" cy="390730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 flipV="1">
            <a:off x="5613400" y="1549400"/>
            <a:ext cx="2501900" cy="2540000"/>
          </a:xfrm>
          <a:prstGeom prst="line">
            <a:avLst/>
          </a:prstGeom>
          <a:ln>
            <a:solidFill>
              <a:srgbClr val="FF0000">
                <a:alpha val="38000"/>
              </a:srgb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492972" y="5295900"/>
            <a:ext cx="19906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Microsoft Sans Serif"/>
                <a:cs typeface="Microsoft Sans Serif"/>
              </a:rPr>
              <a:t>Aravena</a:t>
            </a:r>
            <a:r>
              <a:rPr lang="es-ES_tradnl" i="1" dirty="0" smtClean="0">
                <a:latin typeface="Microsoft Sans Serif"/>
                <a:cs typeface="Microsoft Sans Serif"/>
              </a:rPr>
              <a:t>+</a:t>
            </a:r>
            <a:r>
              <a:rPr lang="es-ES_tradnl" dirty="0" smtClean="0">
                <a:latin typeface="Microsoft Sans Serif"/>
                <a:cs typeface="Microsoft Sans Serif"/>
              </a:rPr>
              <a:t> (2013)</a:t>
            </a:r>
          </a:p>
          <a:p>
            <a:r>
              <a:rPr lang="es-ES_tradnl" dirty="0" smtClean="0">
                <a:latin typeface="Microsoft Sans Serif"/>
                <a:cs typeface="Microsoft Sans Serif"/>
              </a:rPr>
              <a:t>Aravena</a:t>
            </a:r>
            <a:r>
              <a:rPr lang="es-ES_tradnl" i="1" dirty="0" smtClean="0">
                <a:latin typeface="Microsoft Sans Serif"/>
                <a:cs typeface="Microsoft Sans Serif"/>
              </a:rPr>
              <a:t>+</a:t>
            </a:r>
            <a:r>
              <a:rPr lang="es-ES_tradnl" dirty="0" smtClean="0">
                <a:latin typeface="Microsoft Sans Serif"/>
                <a:cs typeface="Microsoft Sans Serif"/>
              </a:rPr>
              <a:t> in </a:t>
            </a:r>
            <a:r>
              <a:rPr lang="es-ES_tradnl" dirty="0" err="1" smtClean="0">
                <a:latin typeface="Microsoft Sans Serif"/>
                <a:cs typeface="Microsoft Sans Serif"/>
              </a:rPr>
              <a:t>prep</a:t>
            </a:r>
            <a:r>
              <a:rPr lang="es-ES_tradnl" dirty="0" smtClean="0">
                <a:latin typeface="Microsoft Sans Serif"/>
                <a:cs typeface="Microsoft Sans Serif"/>
              </a:rPr>
              <a:t>.</a:t>
            </a:r>
            <a:endParaRPr lang="es-ES_tradnl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991271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2365"/>
          </a:xfrm>
        </p:spPr>
        <p:txBody>
          <a:bodyPr>
            <a:normAutofit/>
          </a:bodyPr>
          <a:lstStyle/>
          <a:p>
            <a:r>
              <a:rPr lang="es-ES_tradnl" sz="2400" b="1" u="sng" dirty="0" smtClean="0">
                <a:latin typeface="Microsoft Sans Serif"/>
                <a:cs typeface="Microsoft Sans Serif"/>
              </a:rPr>
              <a:t>[CII] 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line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observations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APEX</a:t>
            </a: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1075619"/>
            <a:ext cx="8593669" cy="5427077"/>
            <a:chOff x="397931" y="1295400"/>
            <a:chExt cx="8593669" cy="5427077"/>
          </a:xfrm>
        </p:grpSpPr>
        <p:grpSp>
          <p:nvGrpSpPr>
            <p:cNvPr id="7" name="Group 6"/>
            <p:cNvGrpSpPr/>
            <p:nvPr/>
          </p:nvGrpSpPr>
          <p:grpSpPr>
            <a:xfrm>
              <a:off x="397931" y="1295400"/>
              <a:ext cx="8593669" cy="4998514"/>
              <a:chOff x="397931" y="1295400"/>
              <a:chExt cx="8593669" cy="4998514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397931" y="1295400"/>
                <a:ext cx="8593669" cy="341632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dirty="0" smtClean="0">
                  <a:latin typeface="Microsoft Sans Serif"/>
                  <a:cs typeface="Microsoft Sans Serif"/>
                </a:endParaRPr>
              </a:p>
              <a:p>
                <a:endParaRPr lang="en-US" dirty="0">
                  <a:latin typeface="Microsoft Sans Serif"/>
                  <a:cs typeface="Microsoft Sans Serif"/>
                </a:endParaRPr>
              </a:p>
              <a:p>
                <a:endParaRPr lang="en-US" dirty="0" smtClean="0">
                  <a:latin typeface="Microsoft Sans Serif"/>
                  <a:cs typeface="Microsoft Sans Serif"/>
                </a:endParaRPr>
              </a:p>
              <a:p>
                <a:endParaRPr lang="en-US" dirty="0">
                  <a:latin typeface="Microsoft Sans Serif"/>
                  <a:cs typeface="Microsoft Sans Serif"/>
                </a:endParaRPr>
              </a:p>
              <a:p>
                <a:endParaRPr lang="en-US" dirty="0" smtClean="0">
                  <a:latin typeface="Microsoft Sans Serif"/>
                  <a:cs typeface="Microsoft Sans Serif"/>
                </a:endParaRPr>
              </a:p>
              <a:p>
                <a:endParaRPr lang="en-US" dirty="0">
                  <a:latin typeface="Microsoft Sans Serif"/>
                  <a:cs typeface="Microsoft Sans Serif"/>
                </a:endParaRPr>
              </a:p>
              <a:p>
                <a:endParaRPr lang="en-US" dirty="0" smtClean="0">
                  <a:latin typeface="Microsoft Sans Serif"/>
                  <a:cs typeface="Microsoft Sans Serif"/>
                </a:endParaRPr>
              </a:p>
              <a:p>
                <a:endParaRPr lang="en-US" dirty="0">
                  <a:latin typeface="Microsoft Sans Serif"/>
                  <a:cs typeface="Microsoft Sans Serif"/>
                </a:endParaRPr>
              </a:p>
              <a:p>
                <a:endParaRPr lang="en-US" dirty="0" smtClean="0">
                  <a:latin typeface="Microsoft Sans Serif"/>
                  <a:cs typeface="Microsoft Sans Serif"/>
                </a:endParaRPr>
              </a:p>
              <a:p>
                <a:endParaRPr lang="en-US" dirty="0">
                  <a:latin typeface="Microsoft Sans Serif"/>
                  <a:cs typeface="Microsoft Sans Serif"/>
                </a:endParaRPr>
              </a:p>
              <a:p>
                <a:endParaRPr lang="en-US" dirty="0" smtClean="0">
                  <a:latin typeface="Microsoft Sans Serif"/>
                  <a:cs typeface="Microsoft Sans Serif"/>
                </a:endParaRPr>
              </a:p>
              <a:p>
                <a:endParaRPr lang="en-US" dirty="0">
                  <a:latin typeface="Microsoft Sans Serif"/>
                  <a:cs typeface="Microsoft Sans Serif"/>
                </a:endParaRPr>
              </a:p>
            </p:txBody>
          </p:sp>
          <p:grpSp>
            <p:nvGrpSpPr>
              <p:cNvPr id="10" name="Group 9"/>
              <p:cNvGrpSpPr/>
              <p:nvPr/>
            </p:nvGrpSpPr>
            <p:grpSpPr>
              <a:xfrm>
                <a:off x="571499" y="1324772"/>
                <a:ext cx="7569201" cy="4969142"/>
                <a:chOff x="673099" y="614317"/>
                <a:chExt cx="7912094" cy="5781198"/>
              </a:xfrm>
            </p:grpSpPr>
            <p:pic>
              <p:nvPicPr>
                <p:cNvPr id="11" name="Picture 10" descr="CII-Apex-SPT-z4-sample.eps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64943" y="614317"/>
                  <a:ext cx="5920250" cy="5755798"/>
                </a:xfrm>
                <a:prstGeom prst="rect">
                  <a:avLst/>
                </a:prstGeom>
              </p:spPr>
            </p:pic>
            <p:pic>
              <p:nvPicPr>
                <p:cNvPr id="12" name="Picture 11" descr="CII-Apex-SPT-z3-sample.eps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048" t="33393" r="33476" b="33122"/>
                <a:stretch/>
              </p:blipFill>
              <p:spPr>
                <a:xfrm>
                  <a:off x="673099" y="2531279"/>
                  <a:ext cx="1921889" cy="1926421"/>
                </a:xfrm>
                <a:prstGeom prst="rect">
                  <a:avLst/>
                </a:prstGeom>
              </p:spPr>
            </p:pic>
            <p:pic>
              <p:nvPicPr>
                <p:cNvPr id="13" name="Picture 12" descr="CII-Apex-SPT-z3-sample.eps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65" r="66809" b="66081"/>
                <a:stretch/>
              </p:blipFill>
              <p:spPr>
                <a:xfrm>
                  <a:off x="698499" y="635891"/>
                  <a:ext cx="1896489" cy="1938366"/>
                </a:xfrm>
                <a:prstGeom prst="rect">
                  <a:avLst/>
                </a:prstGeom>
              </p:spPr>
            </p:pic>
            <p:pic>
              <p:nvPicPr>
                <p:cNvPr id="14" name="Picture 13" descr="CII-Apex-SPT-z3-sample.eps"/>
                <p:cNvPicPr>
                  <a:picLocks noChangeAspect="1"/>
                </p:cNvPicPr>
                <p:nvPr/>
              </p:nvPicPr>
              <p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33407" r="66809" b="32882"/>
                <a:stretch/>
              </p:blipFill>
              <p:spPr>
                <a:xfrm>
                  <a:off x="723900" y="4483100"/>
                  <a:ext cx="1879012" cy="1912415"/>
                </a:xfrm>
                <a:prstGeom prst="rect">
                  <a:avLst/>
                </a:prstGeom>
              </p:spPr>
            </p:pic>
          </p:grpSp>
        </p:grpSp>
        <p:sp>
          <p:nvSpPr>
            <p:cNvPr id="8" name="TextBox 7"/>
            <p:cNvSpPr txBox="1"/>
            <p:nvPr/>
          </p:nvSpPr>
          <p:spPr>
            <a:xfrm>
              <a:off x="3454400" y="6383923"/>
              <a:ext cx="4076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solidFill>
                    <a:srgbClr val="000000"/>
                  </a:solidFill>
                  <a:latin typeface="Microsoft Sans Serif"/>
                  <a:cs typeface="Microsoft Sans Serif"/>
                </a:rPr>
                <a:t>B. </a:t>
              </a:r>
              <a:r>
                <a:rPr lang="en-US" sz="1600" b="1" dirty="0" err="1" smtClean="0">
                  <a:solidFill>
                    <a:srgbClr val="000000"/>
                  </a:solidFill>
                  <a:latin typeface="Microsoft Sans Serif"/>
                  <a:cs typeface="Microsoft Sans Serif"/>
                </a:rPr>
                <a:t>Gullberg</a:t>
              </a:r>
              <a:r>
                <a:rPr lang="en-US" sz="1600" b="1" dirty="0" smtClean="0">
                  <a:solidFill>
                    <a:srgbClr val="000000"/>
                  </a:solidFill>
                  <a:latin typeface="Microsoft Sans Serif"/>
                  <a:cs typeface="Microsoft Sans Serif"/>
                </a:rPr>
                <a:t> et al. (in prep)</a:t>
              </a:r>
              <a:endParaRPr lang="en-US" sz="1600" b="1" dirty="0">
                <a:solidFill>
                  <a:srgbClr val="000000"/>
                </a:solidFill>
                <a:latin typeface="Microsoft Sans Serif"/>
                <a:cs typeface="Microsoft Sans Serif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760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62365"/>
          </a:xfrm>
        </p:spPr>
        <p:txBody>
          <a:bodyPr>
            <a:normAutofit/>
          </a:bodyPr>
          <a:lstStyle/>
          <a:p>
            <a:r>
              <a:rPr lang="es-ES_tradnl" sz="2400" b="1" u="sng" dirty="0" err="1" smtClean="0">
                <a:latin typeface="Microsoft Sans Serif"/>
                <a:cs typeface="Microsoft Sans Serif"/>
              </a:rPr>
              <a:t>Diagnostic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plot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: PDR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model</a:t>
            </a: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901" y="1215168"/>
            <a:ext cx="305516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Microsoft Sans Serif"/>
                <a:cs typeface="Microsoft Sans Serif"/>
              </a:rPr>
              <a:t>SPT </a:t>
            </a:r>
            <a:r>
              <a:rPr lang="en-US" b="1" dirty="0" smtClean="0">
                <a:latin typeface="Microsoft Sans Serif"/>
                <a:cs typeface="Microsoft Sans Serif"/>
              </a:rPr>
              <a:t>sources </a:t>
            </a:r>
            <a:r>
              <a:rPr lang="en-US" dirty="0" smtClean="0">
                <a:latin typeface="Microsoft Sans Serif"/>
                <a:cs typeface="Microsoft Sans Serif"/>
              </a:rPr>
              <a:t>occupy an area around the </a:t>
            </a:r>
            <a:endParaRPr lang="en-US" dirty="0" smtClean="0">
              <a:latin typeface="Microsoft Sans Serif"/>
              <a:cs typeface="Microsoft Sans Serif"/>
            </a:endParaRPr>
          </a:p>
          <a:p>
            <a:r>
              <a:rPr lang="en-US" dirty="0" smtClean="0">
                <a:latin typeface="Microsoft Sans Serif"/>
                <a:cs typeface="Microsoft Sans Serif"/>
              </a:rPr>
              <a:t>L</a:t>
            </a:r>
            <a:r>
              <a:rPr lang="en-US" baseline="-25000" dirty="0" smtClean="0">
                <a:latin typeface="Microsoft Sans Serif"/>
                <a:cs typeface="Microsoft Sans Serif"/>
              </a:rPr>
              <a:t>[CII]</a:t>
            </a:r>
            <a:r>
              <a:rPr lang="en-US" dirty="0" smtClean="0">
                <a:latin typeface="Microsoft Sans Serif"/>
                <a:cs typeface="Microsoft Sans Serif"/>
              </a:rPr>
              <a:t>/</a:t>
            </a:r>
            <a:r>
              <a:rPr lang="en-US" dirty="0">
                <a:latin typeface="Microsoft Sans Serif"/>
                <a:cs typeface="Microsoft Sans Serif"/>
              </a:rPr>
              <a:t>L</a:t>
            </a:r>
            <a:r>
              <a:rPr lang="en-US" baseline="-25000" dirty="0" smtClean="0">
                <a:latin typeface="Microsoft Sans Serif"/>
                <a:cs typeface="Microsoft Sans Serif"/>
              </a:rPr>
              <a:t>CO(1-0)</a:t>
            </a:r>
            <a:r>
              <a:rPr lang="en-US" dirty="0" smtClean="0">
                <a:latin typeface="Microsoft Sans Serif"/>
                <a:cs typeface="Microsoft Sans Serif"/>
              </a:rPr>
              <a:t> </a:t>
            </a:r>
            <a:r>
              <a:rPr lang="en-US" dirty="0">
                <a:latin typeface="Microsoft Sans Serif"/>
                <a:cs typeface="Microsoft Sans Serif"/>
              </a:rPr>
              <a:t>~</a:t>
            </a:r>
            <a:r>
              <a:rPr lang="en-US" dirty="0" smtClean="0">
                <a:latin typeface="Microsoft Sans Serif"/>
                <a:cs typeface="Microsoft Sans Serif"/>
              </a:rPr>
              <a:t> </a:t>
            </a:r>
            <a:r>
              <a:rPr lang="en-US" dirty="0" smtClean="0">
                <a:latin typeface="Microsoft Sans Serif"/>
                <a:cs typeface="Microsoft Sans Serif"/>
              </a:rPr>
              <a:t>52</a:t>
            </a:r>
            <a:r>
              <a:rPr lang="en-US" dirty="0" smtClean="0">
                <a:latin typeface="Microsoft Sans Serif"/>
                <a:cs typeface="Microsoft Sans Serif"/>
              </a:rPr>
              <a:t>00 line.</a:t>
            </a:r>
          </a:p>
          <a:p>
            <a:endParaRPr lang="en-US" dirty="0">
              <a:latin typeface="Microsoft Sans Serif"/>
              <a:cs typeface="Microsoft Sans Serif"/>
            </a:endParaRPr>
          </a:p>
          <a:p>
            <a:r>
              <a:rPr lang="en-US" dirty="0" smtClean="0">
                <a:latin typeface="Microsoft Sans Serif"/>
                <a:cs typeface="Microsoft Sans Serif"/>
              </a:rPr>
              <a:t>Previous studies relied in J&gt;2 CO lines (large uncertainty).</a:t>
            </a:r>
          </a:p>
          <a:p>
            <a:endParaRPr lang="en-US" dirty="0">
              <a:latin typeface="Microsoft Sans Serif"/>
              <a:cs typeface="Microsoft Sans Serif"/>
            </a:endParaRPr>
          </a:p>
          <a:p>
            <a:r>
              <a:rPr lang="en-US" dirty="0" smtClean="0">
                <a:latin typeface="Microsoft Sans Serif"/>
                <a:cs typeface="Microsoft Sans Serif"/>
              </a:rPr>
              <a:t>Unique clean sample for follow-up high resolution studies with ALMA.</a:t>
            </a:r>
            <a:endParaRPr lang="en-US" dirty="0" smtClean="0">
              <a:latin typeface="Microsoft Sans Serif"/>
              <a:cs typeface="Microsoft Sans Serif"/>
            </a:endParaRPr>
          </a:p>
          <a:p>
            <a:endParaRPr lang="en-US" dirty="0" smtClean="0">
              <a:latin typeface="Microsoft Sans Serif"/>
              <a:cs typeface="Microsoft Sans Serif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91375" y="5422900"/>
            <a:ext cx="3230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Microsoft Sans Serif"/>
                <a:cs typeface="Microsoft Sans Serif"/>
              </a:rPr>
              <a:t>B. </a:t>
            </a:r>
            <a:r>
              <a:rPr lang="es-ES_tradnl" b="1" dirty="0" err="1" smtClean="0">
                <a:latin typeface="Microsoft Sans Serif"/>
                <a:cs typeface="Microsoft Sans Serif"/>
              </a:rPr>
              <a:t>Gullberg</a:t>
            </a:r>
            <a:r>
              <a:rPr lang="es-ES_tradnl" b="1" dirty="0" smtClean="0">
                <a:latin typeface="Microsoft Sans Serif"/>
                <a:cs typeface="Microsoft Sans Serif"/>
              </a:rPr>
              <a:t> et al. </a:t>
            </a:r>
            <a:r>
              <a:rPr lang="es-ES_tradnl" b="1" dirty="0" smtClean="0">
                <a:latin typeface="Microsoft Sans Serif"/>
                <a:cs typeface="Microsoft Sans Serif"/>
              </a:rPr>
              <a:t>in </a:t>
            </a:r>
            <a:r>
              <a:rPr lang="es-ES_tradnl" b="1" dirty="0" err="1" smtClean="0">
                <a:latin typeface="Microsoft Sans Serif"/>
                <a:cs typeface="Microsoft Sans Serif"/>
              </a:rPr>
              <a:t>prep</a:t>
            </a:r>
            <a:r>
              <a:rPr lang="es-ES_tradnl" b="1" dirty="0" smtClean="0">
                <a:latin typeface="Microsoft Sans Serif"/>
                <a:cs typeface="Microsoft Sans Serif"/>
              </a:rPr>
              <a:t>.</a:t>
            </a:r>
            <a:endParaRPr lang="es-ES_tradnl" b="1" dirty="0">
              <a:latin typeface="Microsoft Sans Serif"/>
              <a:cs typeface="Microsoft Sans Serif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2246" y="1054100"/>
            <a:ext cx="5654554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30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Bitten Gullberg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FEC368-1D7A-4F81-ABF6-AE0E36BAF64C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5" name="Picture 4" descr="Spt_smg_collab_20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835" y="0"/>
            <a:ext cx="10576881" cy="7048500"/>
          </a:xfrm>
          <a:prstGeom prst="rect">
            <a:avLst/>
          </a:prstGeom>
        </p:spPr>
      </p:pic>
      <p:pic>
        <p:nvPicPr>
          <p:cNvPr id="6" name="Picture 5" descr="yashar_col_pictur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0633" y="2400298"/>
            <a:ext cx="872067" cy="2616202"/>
          </a:xfrm>
          <a:prstGeom prst="rect">
            <a:avLst/>
          </a:prstGeom>
        </p:spPr>
      </p:pic>
      <p:pic>
        <p:nvPicPr>
          <p:cNvPr id="7" name="Picture 6" descr="chris_col_pictur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243" y="1315980"/>
            <a:ext cx="728604" cy="5908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884327" y="1935889"/>
            <a:ext cx="18245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Arial"/>
              </a:rPr>
              <a:t>Chris </a:t>
            </a:r>
            <a:r>
              <a:rPr lang="en-US" sz="1200" dirty="0" err="1" smtClean="0">
                <a:solidFill>
                  <a:schemeClr val="bg1"/>
                </a:solidFill>
                <a:latin typeface="Arial"/>
              </a:rPr>
              <a:t>Fassnacht</a:t>
            </a:r>
            <a:endParaRPr lang="en-US" sz="1200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2126326"/>
            <a:ext cx="1543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Arial"/>
              </a:rPr>
              <a:t>Manuel </a:t>
            </a:r>
            <a:r>
              <a:rPr lang="en-US" sz="1400" b="1" dirty="0" err="1" smtClean="0">
                <a:solidFill>
                  <a:srgbClr val="FFFF00"/>
                </a:solidFill>
                <a:latin typeface="Arial"/>
              </a:rPr>
              <a:t>Aravena</a:t>
            </a:r>
            <a:endParaRPr lang="en-US" sz="1400" b="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29628" y="4856830"/>
            <a:ext cx="1244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Brian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Stalder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8934" y="5113859"/>
            <a:ext cx="1075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Jingzhe</a:t>
            </a:r>
            <a:r>
              <a:rPr lang="en-US" sz="1200" dirty="0" smtClean="0">
                <a:solidFill>
                  <a:srgbClr val="FFFFFF"/>
                </a:solidFill>
                <a:latin typeface="Arial"/>
              </a:rPr>
              <a:t> Ma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73104" y="4872561"/>
            <a:ext cx="14208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Maria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Strandet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0754" y="5113860"/>
            <a:ext cx="16510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Arial"/>
              </a:rPr>
              <a:t>Bitten </a:t>
            </a:r>
            <a:r>
              <a:rPr lang="en-US" sz="1400" b="1" dirty="0" err="1" smtClean="0">
                <a:solidFill>
                  <a:srgbClr val="FFFF00"/>
                </a:solidFill>
                <a:latin typeface="Arial"/>
              </a:rPr>
              <a:t>Gullberg</a:t>
            </a:r>
            <a:endParaRPr lang="en-US" sz="1400" b="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26260" y="4906429"/>
            <a:ext cx="144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Kaja</a:t>
            </a:r>
            <a:r>
              <a:rPr lang="en-US" sz="12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Rotermund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3590" y="5130794"/>
            <a:ext cx="1498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Joaquin Vieira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1300" y="4931830"/>
            <a:ext cx="17737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rgbClr val="FFFF00"/>
                </a:solidFill>
                <a:latin typeface="Arial"/>
              </a:rPr>
              <a:t>Carlos De </a:t>
            </a:r>
            <a:r>
              <a:rPr lang="en-US" sz="1400" b="1" dirty="0" err="1" smtClean="0">
                <a:solidFill>
                  <a:srgbClr val="FFFF00"/>
                </a:solidFill>
                <a:latin typeface="Arial"/>
              </a:rPr>
              <a:t>Breuck</a:t>
            </a:r>
            <a:endParaRPr lang="en-US" sz="1400" b="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20726" y="5130794"/>
            <a:ext cx="15409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Niraj</a:t>
            </a:r>
            <a:r>
              <a:rPr lang="en-US" sz="12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Welikala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25060" y="4927586"/>
            <a:ext cx="10837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Dan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Marrone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88654" y="5149560"/>
            <a:ext cx="15070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Wendy Everett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76623" y="4910651"/>
            <a:ext cx="13504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Yashar</a:t>
            </a:r>
            <a:r>
              <a:rPr lang="en-US" sz="1200" dirty="0" smtClean="0">
                <a:solidFill>
                  <a:srgbClr val="FFFFFF"/>
                </a:solidFill>
                <a:latin typeface="Arial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Yezaveh</a:t>
            </a:r>
            <a:r>
              <a:rPr lang="en-US" dirty="0" smtClean="0">
                <a:latin typeface="Arial"/>
              </a:rPr>
              <a:t> </a:t>
            </a:r>
            <a:endParaRPr lang="en-US" dirty="0">
              <a:latin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027334" y="2192866"/>
            <a:ext cx="11768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Erik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Shirokoff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248404" y="2040460"/>
            <a:ext cx="1168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Tom Crawford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240866" y="1728048"/>
            <a:ext cx="20616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FFFF00"/>
                </a:solidFill>
                <a:latin typeface="Arial"/>
              </a:rPr>
              <a:t>Matthieu</a:t>
            </a:r>
            <a:r>
              <a:rPr lang="en-US" sz="1400" b="1" dirty="0" smtClean="0">
                <a:solidFill>
                  <a:srgbClr val="FFFF00"/>
                </a:solidFill>
                <a:latin typeface="Arial"/>
              </a:rPr>
              <a:t> </a:t>
            </a:r>
            <a:r>
              <a:rPr lang="en-US" sz="1400" b="1" dirty="0" err="1" smtClean="0">
                <a:solidFill>
                  <a:srgbClr val="FFFF00"/>
                </a:solidFill>
                <a:latin typeface="Arial"/>
              </a:rPr>
              <a:t>Bethermin</a:t>
            </a:r>
            <a:endParaRPr lang="en-US" sz="1400" b="1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17534" y="2074328"/>
            <a:ext cx="11345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Justin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Spilker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784600" y="1843319"/>
            <a:ext cx="1464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Anthony Gonzalez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8867" y="2044115"/>
            <a:ext cx="12107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James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Aquirre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599269" y="1828795"/>
            <a:ext cx="111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Axel Weiss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087049" y="2025134"/>
            <a:ext cx="14012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Thomas </a:t>
            </a:r>
            <a:r>
              <a:rPr lang="en-US" sz="1200" dirty="0" err="1" smtClean="0">
                <a:solidFill>
                  <a:srgbClr val="FFFFFF"/>
                </a:solidFill>
                <a:latin typeface="Arial"/>
              </a:rPr>
              <a:t>Greve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39322" y="1828337"/>
            <a:ext cx="15578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Scott Chapman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144495" y="1989658"/>
            <a:ext cx="921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FF"/>
                </a:solidFill>
                <a:latin typeface="Arial"/>
              </a:rPr>
              <a:t>Tony Stark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4376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70955"/>
            <a:ext cx="8229600" cy="752924"/>
          </a:xfrm>
        </p:spPr>
        <p:txBody>
          <a:bodyPr>
            <a:noAutofit/>
          </a:bodyPr>
          <a:lstStyle/>
          <a:p>
            <a:r>
              <a:rPr lang="es-ES_tradnl" sz="2400" b="1" u="sng" dirty="0" smtClean="0">
                <a:latin typeface="Microsoft Sans Serif"/>
                <a:cs typeface="Microsoft Sans Serif"/>
              </a:rPr>
              <a:t>More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on-going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/>
            </a:r>
            <a:br>
              <a:rPr lang="es-ES_tradnl" sz="2400" b="1" u="sng" dirty="0" smtClean="0">
                <a:latin typeface="Microsoft Sans Serif"/>
                <a:cs typeface="Microsoft Sans Serif"/>
              </a:rPr>
            </a:b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500" y="3270179"/>
            <a:ext cx="8077200" cy="15614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s-ES_tradnl" sz="1600" dirty="0" smtClean="0">
                <a:latin typeface="Microsoft Sans Serif"/>
                <a:cs typeface="Microsoft Sans Serif"/>
              </a:rPr>
              <a:t>High-J CO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follow</a:t>
            </a:r>
            <a:r>
              <a:rPr lang="es-ES_tradnl" sz="1600" dirty="0" smtClean="0">
                <a:latin typeface="Microsoft Sans Serif"/>
                <a:cs typeface="Microsoft Sans Serif"/>
              </a:rPr>
              <a:t>-up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1600" dirty="0" smtClean="0">
                <a:latin typeface="Microsoft Sans Serif"/>
                <a:cs typeface="Microsoft Sans Serif"/>
              </a:rPr>
              <a:t> APEX: individual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modeling</a:t>
            </a:r>
            <a:r>
              <a:rPr lang="es-ES_tradnl" sz="1600" dirty="0" smtClean="0">
                <a:latin typeface="Microsoft Sans Serif"/>
                <a:cs typeface="Microsoft Sans Serif"/>
              </a:rPr>
              <a:t> of CO SED.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s-ES_tradnl" sz="1600" dirty="0" err="1" smtClean="0">
                <a:latin typeface="Microsoft Sans Serif"/>
                <a:cs typeface="Microsoft Sans Serif"/>
              </a:rPr>
              <a:t>Water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lines</a:t>
            </a:r>
            <a:r>
              <a:rPr lang="es-ES_tradnl" sz="1600" dirty="0" smtClean="0">
                <a:latin typeface="Microsoft Sans Serif"/>
                <a:cs typeface="Microsoft Sans Serif"/>
              </a:rPr>
              <a:t> of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subsample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1600" dirty="0" smtClean="0">
                <a:latin typeface="Microsoft Sans Serif"/>
                <a:cs typeface="Microsoft Sans Serif"/>
              </a:rPr>
              <a:t> APEX and ALMA.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s-ES_tradnl" sz="1600" dirty="0" err="1" smtClean="0">
                <a:latin typeface="Microsoft Sans Serif"/>
                <a:cs typeface="Microsoft Sans Serif"/>
              </a:rPr>
              <a:t>Redshift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search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program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1600" dirty="0" smtClean="0">
                <a:latin typeface="Microsoft Sans Serif"/>
                <a:cs typeface="Microsoft Sans Serif"/>
              </a:rPr>
              <a:t> ALMA in cycle-1.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s-ES_tradnl" sz="1600" dirty="0" err="1" smtClean="0">
                <a:latin typeface="Microsoft Sans Serif"/>
                <a:cs typeface="Microsoft Sans Serif"/>
              </a:rPr>
              <a:t>Redshift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confirmation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1600" dirty="0" smtClean="0">
                <a:latin typeface="Microsoft Sans Serif"/>
                <a:cs typeface="Microsoft Sans Serif"/>
              </a:rPr>
              <a:t> ALMA in cycle-1.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s-ES_tradnl" sz="1600" b="1" dirty="0" err="1" smtClean="0">
                <a:latin typeface="Microsoft Sans Serif"/>
                <a:cs typeface="Microsoft Sans Serif"/>
              </a:rPr>
              <a:t>Large</a:t>
            </a:r>
            <a:r>
              <a:rPr lang="es-ES_tradnl" sz="1600" b="1" dirty="0" smtClean="0">
                <a:latin typeface="Microsoft Sans Serif"/>
                <a:cs typeface="Microsoft Sans Serif"/>
              </a:rPr>
              <a:t> </a:t>
            </a:r>
            <a:r>
              <a:rPr lang="es-ES_tradnl" sz="1600" b="1" dirty="0" err="1" smtClean="0">
                <a:latin typeface="Microsoft Sans Serif"/>
                <a:cs typeface="Microsoft Sans Serif"/>
              </a:rPr>
              <a:t>program</a:t>
            </a:r>
            <a:r>
              <a:rPr lang="es-ES_tradnl" sz="1600" b="1" dirty="0" smtClean="0">
                <a:latin typeface="Microsoft Sans Serif"/>
                <a:cs typeface="Microsoft Sans Serif"/>
              </a:rPr>
              <a:t> </a:t>
            </a:r>
            <a:r>
              <a:rPr lang="es-ES_tradnl" sz="1600" b="1" dirty="0" err="1" smtClean="0">
                <a:latin typeface="Microsoft Sans Serif"/>
                <a:cs typeface="Microsoft Sans Serif"/>
              </a:rPr>
              <a:t>for</a:t>
            </a:r>
            <a:r>
              <a:rPr lang="es-ES_tradnl" sz="1600" b="1" dirty="0" smtClean="0">
                <a:latin typeface="Microsoft Sans Serif"/>
                <a:cs typeface="Microsoft Sans Serif"/>
              </a:rPr>
              <a:t> </a:t>
            </a:r>
            <a:r>
              <a:rPr lang="es-ES_tradnl" sz="1600" b="1" dirty="0" err="1" smtClean="0">
                <a:latin typeface="Microsoft Sans Serif"/>
                <a:cs typeface="Microsoft Sans Serif"/>
              </a:rPr>
              <a:t>high-resolution</a:t>
            </a:r>
            <a:r>
              <a:rPr lang="es-ES_tradnl" sz="1600" b="1" dirty="0" smtClean="0">
                <a:latin typeface="Microsoft Sans Serif"/>
                <a:cs typeface="Microsoft Sans Serif"/>
              </a:rPr>
              <a:t> CO </a:t>
            </a:r>
            <a:r>
              <a:rPr lang="es-ES_tradnl" sz="1600" b="1" dirty="0" err="1" smtClean="0">
                <a:latin typeface="Microsoft Sans Serif"/>
                <a:cs typeface="Microsoft Sans Serif"/>
              </a:rPr>
              <a:t>imaging</a:t>
            </a:r>
            <a:r>
              <a:rPr lang="es-ES_tradnl" sz="1600" b="1" dirty="0" smtClean="0">
                <a:latin typeface="Microsoft Sans Serif"/>
                <a:cs typeface="Microsoft Sans Serif"/>
              </a:rPr>
              <a:t> </a:t>
            </a:r>
            <a:r>
              <a:rPr lang="es-ES_tradnl" sz="1600" b="1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1600" b="1" dirty="0" smtClean="0">
                <a:latin typeface="Microsoft Sans Serif"/>
                <a:cs typeface="Microsoft Sans Serif"/>
              </a:rPr>
              <a:t> ATCA.</a:t>
            </a:r>
            <a:endParaRPr lang="es-ES_tradnl" sz="1600" b="1" dirty="0">
              <a:latin typeface="Microsoft Sans Serif"/>
              <a:cs typeface="Microsoft Sans Serif"/>
            </a:endParaRPr>
          </a:p>
        </p:txBody>
      </p:sp>
      <p:pic>
        <p:nvPicPr>
          <p:cNvPr id="6" name="Picture 62" descr="Alma_pre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23879"/>
            <a:ext cx="8937625" cy="183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47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3700" y="964613"/>
            <a:ext cx="840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_tradnl" b="1" dirty="0" smtClean="0">
                <a:latin typeface="Microsoft Sans Serif"/>
                <a:cs typeface="Microsoft Sans Serif"/>
              </a:rPr>
              <a:t>SPT0538-50: </a:t>
            </a:r>
            <a:r>
              <a:rPr lang="es-ES_tradnl" dirty="0" smtClean="0">
                <a:latin typeface="Microsoft Sans Serif"/>
                <a:cs typeface="Microsoft Sans Serif"/>
              </a:rPr>
              <a:t>Bright </a:t>
            </a:r>
            <a:r>
              <a:rPr lang="es-ES_tradnl" dirty="0" err="1" smtClean="0">
                <a:latin typeface="Microsoft Sans Serif"/>
                <a:cs typeface="Microsoft Sans Serif"/>
              </a:rPr>
              <a:t>source</a:t>
            </a:r>
            <a:r>
              <a:rPr lang="es-ES_tradnl" dirty="0" smtClean="0">
                <a:latin typeface="Microsoft Sans Serif"/>
                <a:cs typeface="Microsoft Sans Serif"/>
              </a:rPr>
              <a:t> at z=2.7 </a:t>
            </a:r>
            <a:r>
              <a:rPr lang="es-ES_tradnl" dirty="0" err="1" smtClean="0">
                <a:latin typeface="Microsoft Sans Serif"/>
                <a:cs typeface="Microsoft Sans Serif"/>
              </a:rPr>
              <a:t>lensed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by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massive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foreground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galaxy</a:t>
            </a:r>
            <a:endParaRPr lang="es-ES_tradnl" dirty="0" smtClean="0">
              <a:latin typeface="Microsoft Sans Serif"/>
              <a:cs typeface="Microsoft Sans Serif"/>
            </a:endParaRPr>
          </a:p>
        </p:txBody>
      </p:sp>
      <p:pic>
        <p:nvPicPr>
          <p:cNvPr id="11" name="Picture 10" descr="aravena_detections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0"/>
          <a:stretch/>
        </p:blipFill>
        <p:spPr>
          <a:xfrm>
            <a:off x="457200" y="1554309"/>
            <a:ext cx="2895247" cy="2756492"/>
          </a:xfrm>
          <a:prstGeom prst="rect">
            <a:avLst/>
          </a:prstGeom>
        </p:spPr>
      </p:pic>
      <p:pic>
        <p:nvPicPr>
          <p:cNvPr id="13" name="Picture 12" descr="aravena_detections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8"/>
          <a:stretch/>
        </p:blipFill>
        <p:spPr>
          <a:xfrm>
            <a:off x="876749" y="4310801"/>
            <a:ext cx="2475698" cy="23058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295" t="7230"/>
          <a:stretch/>
        </p:blipFill>
        <p:spPr>
          <a:xfrm>
            <a:off x="4475988" y="3746500"/>
            <a:ext cx="3347212" cy="2870199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39277"/>
            <a:ext cx="8229600" cy="562424"/>
          </a:xfrm>
        </p:spPr>
        <p:txBody>
          <a:bodyPr>
            <a:noAutofit/>
          </a:bodyPr>
          <a:lstStyle/>
          <a:p>
            <a:r>
              <a:rPr lang="es-ES_tradnl" sz="2400" b="1" u="sng" dirty="0" err="1" smtClean="0">
                <a:latin typeface="Microsoft Sans Serif"/>
                <a:cs typeface="Microsoft Sans Serif"/>
              </a:rPr>
              <a:t>Resolving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lenses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in CO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ATCA</a:t>
            </a: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8599" y="3144870"/>
            <a:ext cx="47639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Microsoft Sans Serif"/>
                <a:cs typeface="Microsoft Sans Serif"/>
              </a:rPr>
              <a:t>CO(3-2) </a:t>
            </a:r>
            <a:r>
              <a:rPr lang="es-ES_tradnl" b="1" dirty="0" err="1" smtClean="0">
                <a:latin typeface="Microsoft Sans Serif"/>
                <a:cs typeface="Microsoft Sans Serif"/>
              </a:rPr>
              <a:t>observations</a:t>
            </a:r>
            <a:r>
              <a:rPr lang="es-ES_tradnl" b="1" dirty="0" smtClean="0">
                <a:latin typeface="Microsoft Sans Serif"/>
                <a:cs typeface="Microsoft Sans Serif"/>
              </a:rPr>
              <a:t> </a:t>
            </a:r>
            <a:r>
              <a:rPr lang="es-ES_tradnl" b="1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b="1" dirty="0" smtClean="0">
                <a:latin typeface="Microsoft Sans Serif"/>
                <a:cs typeface="Microsoft Sans Serif"/>
              </a:rPr>
              <a:t> ATCA at 3mm</a:t>
            </a:r>
            <a:endParaRPr lang="es-ES_tradnl" dirty="0" smtClean="0">
              <a:latin typeface="Microsoft Sans Serif"/>
              <a:cs typeface="Microsoft Sans Serif"/>
            </a:endParaRPr>
          </a:p>
          <a:p>
            <a:r>
              <a:rPr lang="es-ES_tradnl" dirty="0" err="1" smtClean="0">
                <a:latin typeface="Microsoft Sans Serif"/>
                <a:cs typeface="Microsoft Sans Serif"/>
              </a:rPr>
              <a:t>Intermediate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resolution</a:t>
            </a:r>
            <a:r>
              <a:rPr lang="es-ES_tradnl" dirty="0" smtClean="0">
                <a:latin typeface="Microsoft Sans Serif"/>
                <a:cs typeface="Microsoft Sans Serif"/>
              </a:rPr>
              <a:t> ~2”</a:t>
            </a:r>
            <a:endParaRPr lang="es-ES_tradnl" dirty="0">
              <a:latin typeface="Microsoft Sans Serif"/>
              <a:cs typeface="Microsoft Sans Serif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/>
          <a:srcRect t="50647"/>
          <a:stretch/>
        </p:blipFill>
        <p:spPr>
          <a:xfrm>
            <a:off x="3352447" y="1447800"/>
            <a:ext cx="5731813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66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39277"/>
            <a:ext cx="8229600" cy="562424"/>
          </a:xfrm>
        </p:spPr>
        <p:txBody>
          <a:bodyPr>
            <a:noAutofit/>
          </a:bodyPr>
          <a:lstStyle/>
          <a:p>
            <a:r>
              <a:rPr lang="es-ES_tradnl" sz="2400" b="1" u="sng" dirty="0" err="1" smtClean="0">
                <a:latin typeface="Microsoft Sans Serif"/>
                <a:cs typeface="Microsoft Sans Serif"/>
              </a:rPr>
              <a:t>Resolving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lenses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in CO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ATCA</a:t>
            </a: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3700" y="1134951"/>
            <a:ext cx="8408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_tradnl" b="1" dirty="0" smtClean="0">
                <a:latin typeface="Microsoft Sans Serif"/>
                <a:cs typeface="Microsoft Sans Serif"/>
              </a:rPr>
              <a:t>SPT2332</a:t>
            </a:r>
            <a:r>
              <a:rPr lang="es-ES_tradnl" b="1" dirty="0" smtClean="0">
                <a:latin typeface="Microsoft Sans Serif"/>
                <a:cs typeface="Microsoft Sans Serif"/>
              </a:rPr>
              <a:t>-53: </a:t>
            </a:r>
            <a:r>
              <a:rPr lang="es-ES_tradnl" dirty="0" smtClean="0">
                <a:latin typeface="Microsoft Sans Serif"/>
                <a:cs typeface="Microsoft Sans Serif"/>
              </a:rPr>
              <a:t>Bright </a:t>
            </a:r>
            <a:r>
              <a:rPr lang="es-ES_tradnl" dirty="0" err="1" smtClean="0">
                <a:latin typeface="Microsoft Sans Serif"/>
                <a:cs typeface="Microsoft Sans Serif"/>
              </a:rPr>
              <a:t>source</a:t>
            </a:r>
            <a:r>
              <a:rPr lang="es-ES_tradnl" dirty="0" smtClean="0">
                <a:latin typeface="Microsoft Sans Serif"/>
                <a:cs typeface="Microsoft Sans Serif"/>
              </a:rPr>
              <a:t> at z=2.7 </a:t>
            </a:r>
            <a:r>
              <a:rPr lang="es-ES_tradnl" dirty="0" err="1" smtClean="0">
                <a:latin typeface="Microsoft Sans Serif"/>
                <a:cs typeface="Microsoft Sans Serif"/>
              </a:rPr>
              <a:t>lensed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by</a:t>
            </a:r>
            <a:r>
              <a:rPr lang="es-ES_tradnl" dirty="0" smtClean="0">
                <a:latin typeface="Microsoft Sans Serif"/>
                <a:cs typeface="Microsoft Sans Serif"/>
              </a:rPr>
              <a:t> a </a:t>
            </a:r>
            <a:r>
              <a:rPr lang="es-ES_tradnl" dirty="0" err="1" smtClean="0">
                <a:latin typeface="Microsoft Sans Serif"/>
                <a:cs typeface="Microsoft Sans Serif"/>
              </a:rPr>
              <a:t>massive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cluster</a:t>
            </a:r>
            <a:endParaRPr lang="es-ES_tradnl" dirty="0" smtClean="0">
              <a:latin typeface="Microsoft Sans Serif"/>
              <a:cs typeface="Microsoft Sans Serif"/>
            </a:endParaRPr>
          </a:p>
          <a:p>
            <a:endParaRPr lang="es-ES_tradnl" dirty="0">
              <a:latin typeface="Microsoft Sans Serif"/>
              <a:cs typeface="Microsoft Sans Serif"/>
            </a:endParaRPr>
          </a:p>
        </p:txBody>
      </p:sp>
      <p:pic>
        <p:nvPicPr>
          <p:cNvPr id="8" name="Picture 7" descr="aravena_detections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939"/>
          <a:stretch/>
        </p:blipFill>
        <p:spPr>
          <a:xfrm>
            <a:off x="595818" y="1781282"/>
            <a:ext cx="2646889" cy="2514236"/>
          </a:xfrm>
          <a:prstGeom prst="rect">
            <a:avLst/>
          </a:prstGeom>
        </p:spPr>
      </p:pic>
      <p:pic>
        <p:nvPicPr>
          <p:cNvPr id="9" name="Picture 8" descr="aravena_detections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35"/>
          <a:stretch/>
        </p:blipFill>
        <p:spPr>
          <a:xfrm>
            <a:off x="790860" y="4282940"/>
            <a:ext cx="2365539" cy="2117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4749" y="1781282"/>
            <a:ext cx="5653198" cy="3132814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146300" y="2069296"/>
            <a:ext cx="2120900" cy="56515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146300" y="3256746"/>
            <a:ext cx="2120900" cy="113665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118100" y="4933434"/>
            <a:ext cx="39076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u="sng" dirty="0" smtClean="0">
                <a:latin typeface="Microsoft Sans Serif"/>
                <a:cs typeface="Microsoft Sans Serif"/>
              </a:rPr>
              <a:t>Small </a:t>
            </a:r>
            <a:r>
              <a:rPr lang="es-ES_tradnl" u="sng" dirty="0" err="1" smtClean="0">
                <a:latin typeface="Microsoft Sans Serif"/>
                <a:cs typeface="Microsoft Sans Serif"/>
              </a:rPr>
              <a:t>two-point</a:t>
            </a:r>
            <a:r>
              <a:rPr lang="es-ES_tradnl" u="sng" dirty="0" smtClean="0">
                <a:latin typeface="Microsoft Sans Serif"/>
                <a:cs typeface="Microsoft Sans Serif"/>
              </a:rPr>
              <a:t> </a:t>
            </a:r>
            <a:r>
              <a:rPr lang="es-ES_tradnl" u="sng" dirty="0" err="1" smtClean="0">
                <a:latin typeface="Microsoft Sans Serif"/>
                <a:cs typeface="Microsoft Sans Serif"/>
              </a:rPr>
              <a:t>mosaic</a:t>
            </a:r>
            <a:endParaRPr lang="es-ES_tradnl" u="sng" dirty="0" smtClean="0">
              <a:latin typeface="Microsoft Sans Serif"/>
              <a:cs typeface="Microsoft Sans Serif"/>
            </a:endParaRPr>
          </a:p>
          <a:p>
            <a:r>
              <a:rPr lang="es-ES_tradnl" dirty="0" smtClean="0">
                <a:latin typeface="Microsoft Sans Serif"/>
                <a:cs typeface="Microsoft Sans Serif"/>
              </a:rPr>
              <a:t>ATCA CO(3-2) </a:t>
            </a:r>
            <a:r>
              <a:rPr lang="es-ES_tradnl" dirty="0" err="1" smtClean="0">
                <a:latin typeface="Microsoft Sans Serif"/>
                <a:cs typeface="Microsoft Sans Serif"/>
              </a:rPr>
              <a:t>observations</a:t>
            </a:r>
            <a:r>
              <a:rPr lang="es-ES_tradnl" dirty="0" smtClean="0">
                <a:latin typeface="Microsoft Sans Serif"/>
                <a:cs typeface="Microsoft Sans Serif"/>
              </a:rPr>
              <a:t> at 3mm</a:t>
            </a:r>
            <a:endParaRPr lang="es-ES_tradnl" dirty="0">
              <a:latin typeface="Microsoft Sans Serif"/>
              <a:cs typeface="Microsoft Sans Serif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56399" y="5816600"/>
            <a:ext cx="2901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Microsoft Sans Serif"/>
                <a:cs typeface="Microsoft Sans Serif"/>
              </a:rPr>
              <a:t>Aravena et al. (2013)</a:t>
            </a:r>
            <a:endParaRPr lang="es-ES_tradnl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413010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2151" y="3911600"/>
            <a:ext cx="2531098" cy="2500530"/>
          </a:xfrm>
          <a:prstGeom prst="rect">
            <a:avLst/>
          </a:prstGeom>
        </p:spPr>
      </p:pic>
      <p:pic>
        <p:nvPicPr>
          <p:cNvPr id="5" name="Picture 4" descr="SPT0346_imdirty_50kms_spw0_flux_freq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r="14684" b="40555"/>
          <a:stretch/>
        </p:blipFill>
        <p:spPr>
          <a:xfrm>
            <a:off x="1077370" y="3581984"/>
            <a:ext cx="3097108" cy="3156102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39277"/>
            <a:ext cx="8229600" cy="562424"/>
          </a:xfrm>
        </p:spPr>
        <p:txBody>
          <a:bodyPr>
            <a:noAutofit/>
          </a:bodyPr>
          <a:lstStyle/>
          <a:p>
            <a:r>
              <a:rPr lang="es-ES_tradnl" sz="2400" b="1" u="sng" dirty="0" err="1" smtClean="0">
                <a:latin typeface="Microsoft Sans Serif"/>
                <a:cs typeface="Microsoft Sans Serif"/>
              </a:rPr>
              <a:t>Resolving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lenses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in CO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ATCA</a:t>
            </a: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700" y="1067374"/>
            <a:ext cx="8408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Microsoft Sans Serif"/>
                <a:cs typeface="Microsoft Sans Serif"/>
              </a:rPr>
              <a:t>SPT0346-52: </a:t>
            </a:r>
            <a:r>
              <a:rPr lang="es-ES_tradnl" dirty="0" err="1" smtClean="0">
                <a:latin typeface="Microsoft Sans Serif"/>
                <a:cs typeface="Microsoft Sans Serif"/>
              </a:rPr>
              <a:t>highest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luminosity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density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galaxy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known</a:t>
            </a:r>
            <a:r>
              <a:rPr lang="es-ES_tradnl" dirty="0" smtClean="0">
                <a:latin typeface="Microsoft Sans Serif"/>
                <a:cs typeface="Microsoft Sans Serif"/>
              </a:rPr>
              <a:t> in </a:t>
            </a:r>
            <a:r>
              <a:rPr lang="es-ES_tradnl" dirty="0" err="1" smtClean="0">
                <a:latin typeface="Microsoft Sans Serif"/>
                <a:cs typeface="Microsoft Sans Serif"/>
              </a:rPr>
              <a:t>the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Universe</a:t>
            </a:r>
            <a:r>
              <a:rPr lang="es-ES_tradnl" dirty="0" smtClean="0">
                <a:latin typeface="Microsoft Sans Serif"/>
                <a:cs typeface="Microsoft Sans Serif"/>
              </a:rPr>
              <a:t>, at z=5.7 </a:t>
            </a:r>
            <a:endParaRPr lang="es-ES_tradnl" dirty="0" smtClean="0">
              <a:latin typeface="Microsoft Sans Serif"/>
              <a:cs typeface="Microsoft Sans Serif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 flipV="1">
            <a:off x="3979551" y="3911600"/>
            <a:ext cx="3009900" cy="83820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979551" y="5486400"/>
            <a:ext cx="2908300" cy="819083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/>
          <a:srcRect b="48912"/>
          <a:stretch/>
        </p:blipFill>
        <p:spPr>
          <a:xfrm>
            <a:off x="393700" y="1383711"/>
            <a:ext cx="6083300" cy="156268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393700" y="3102602"/>
            <a:ext cx="800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Microsoft Sans Serif"/>
                <a:cs typeface="Microsoft Sans Serif"/>
              </a:rPr>
              <a:t>ATCA CO(2-1) </a:t>
            </a:r>
            <a:r>
              <a:rPr lang="es-ES_tradnl" b="1" dirty="0" err="1" smtClean="0">
                <a:latin typeface="Microsoft Sans Serif"/>
                <a:cs typeface="Microsoft Sans Serif"/>
              </a:rPr>
              <a:t>observations</a:t>
            </a:r>
            <a:r>
              <a:rPr lang="es-ES_tradnl" b="1" dirty="0" smtClean="0">
                <a:latin typeface="Microsoft Sans Serif"/>
                <a:cs typeface="Microsoft Sans Serif"/>
              </a:rPr>
              <a:t> at 0.5” </a:t>
            </a:r>
            <a:r>
              <a:rPr lang="es-ES_tradnl" b="1" dirty="0" err="1" smtClean="0">
                <a:latin typeface="Microsoft Sans Serif"/>
                <a:cs typeface="Microsoft Sans Serif"/>
              </a:rPr>
              <a:t>resolution</a:t>
            </a:r>
            <a:r>
              <a:rPr lang="es-ES_tradnl" b="1" dirty="0" smtClean="0">
                <a:latin typeface="Microsoft Sans Serif"/>
                <a:cs typeface="Microsoft Sans Serif"/>
              </a:rPr>
              <a:t> (</a:t>
            </a:r>
            <a:r>
              <a:rPr lang="es-ES_tradnl" b="1" dirty="0" err="1" smtClean="0">
                <a:latin typeface="Microsoft Sans Serif"/>
                <a:cs typeface="Microsoft Sans Serif"/>
              </a:rPr>
              <a:t>Large</a:t>
            </a:r>
            <a:r>
              <a:rPr lang="es-ES_tradnl" b="1" dirty="0" smtClean="0">
                <a:latin typeface="Microsoft Sans Serif"/>
                <a:cs typeface="Microsoft Sans Serif"/>
              </a:rPr>
              <a:t> </a:t>
            </a:r>
            <a:r>
              <a:rPr lang="es-ES_tradnl" b="1" dirty="0" err="1" smtClean="0">
                <a:latin typeface="Microsoft Sans Serif"/>
                <a:cs typeface="Microsoft Sans Serif"/>
              </a:rPr>
              <a:t>program</a:t>
            </a:r>
            <a:r>
              <a:rPr lang="es-ES_tradnl" b="1" dirty="0" smtClean="0">
                <a:latin typeface="Microsoft Sans Serif"/>
                <a:cs typeface="Microsoft Sans Serif"/>
              </a:rPr>
              <a:t>)</a:t>
            </a:r>
            <a:endParaRPr lang="es-ES_tradnl" b="1" dirty="0">
              <a:latin typeface="Microsoft Sans Serif"/>
              <a:cs typeface="Microsoft Sans Serif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50000" y="1625600"/>
            <a:ext cx="34544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smtClean="0">
                <a:latin typeface="Microsoft Sans Serif"/>
                <a:cs typeface="Microsoft Sans Serif"/>
              </a:rPr>
              <a:t>S</a:t>
            </a:r>
            <a:r>
              <a:rPr lang="es-ES_tradnl" sz="1600" baseline="-25000" dirty="0" smtClean="0">
                <a:latin typeface="Microsoft Sans Serif"/>
                <a:cs typeface="Microsoft Sans Serif"/>
              </a:rPr>
              <a:t>SFR</a:t>
            </a:r>
            <a:r>
              <a:rPr lang="es-ES_tradnl" sz="1600" dirty="0" smtClean="0">
                <a:latin typeface="Microsoft Sans Serif"/>
                <a:cs typeface="Microsoft Sans Serif"/>
              </a:rPr>
              <a:t> = 4200 M</a:t>
            </a:r>
            <a:r>
              <a:rPr lang="es-ES_tradnl" sz="1600" baseline="-25000" dirty="0" smtClean="0">
                <a:latin typeface="Microsoft Sans Serif"/>
                <a:cs typeface="Microsoft Sans Serif"/>
              </a:rPr>
              <a:t>SUN</a:t>
            </a:r>
            <a:r>
              <a:rPr lang="es-ES_tradnl" sz="1600" dirty="0" smtClean="0">
                <a:latin typeface="Microsoft Sans Serif"/>
                <a:cs typeface="Microsoft Sans Serif"/>
              </a:rPr>
              <a:t> yr</a:t>
            </a:r>
            <a:r>
              <a:rPr lang="es-ES_tradnl" sz="1600" baseline="30000" dirty="0" smtClean="0">
                <a:latin typeface="Microsoft Sans Serif"/>
                <a:cs typeface="Microsoft Sans Serif"/>
              </a:rPr>
              <a:t>-1</a:t>
            </a:r>
            <a:r>
              <a:rPr lang="es-ES_tradnl" sz="1600" dirty="0" smtClean="0">
                <a:latin typeface="Microsoft Sans Serif"/>
                <a:cs typeface="Microsoft Sans Serif"/>
              </a:rPr>
              <a:t> kpc</a:t>
            </a:r>
            <a:r>
              <a:rPr lang="es-ES_tradnl" sz="1600" baseline="30000" dirty="0" smtClean="0">
                <a:latin typeface="Microsoft Sans Serif"/>
                <a:cs typeface="Microsoft Sans Serif"/>
              </a:rPr>
              <a:t>-2</a:t>
            </a:r>
          </a:p>
          <a:p>
            <a:r>
              <a:rPr lang="es-ES_tradnl" sz="1600" dirty="0" err="1" smtClean="0">
                <a:latin typeface="Microsoft Sans Serif"/>
                <a:cs typeface="Microsoft Sans Serif"/>
              </a:rPr>
              <a:t>Hezaveh</a:t>
            </a:r>
            <a:r>
              <a:rPr lang="es-ES_tradnl" sz="1600" dirty="0" smtClean="0">
                <a:latin typeface="Microsoft Sans Serif"/>
                <a:cs typeface="Microsoft Sans Serif"/>
              </a:rPr>
              <a:t> et al. (2013)</a:t>
            </a:r>
            <a:endParaRPr lang="es-ES_tradnl" sz="1600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3001849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70955"/>
            <a:ext cx="8229600" cy="752924"/>
          </a:xfrm>
        </p:spPr>
        <p:txBody>
          <a:bodyPr>
            <a:noAutofit/>
          </a:bodyPr>
          <a:lstStyle/>
          <a:p>
            <a:r>
              <a:rPr lang="es-ES_tradnl" sz="2400" b="1" u="sng" dirty="0" err="1">
                <a:latin typeface="Microsoft Sans Serif"/>
                <a:cs typeface="Microsoft Sans Serif"/>
              </a:rPr>
              <a:t>C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oncluding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remarks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/>
            </a:r>
            <a:br>
              <a:rPr lang="es-ES_tradnl" sz="2400" b="1" u="sng" dirty="0" smtClean="0">
                <a:latin typeface="Microsoft Sans Serif"/>
                <a:cs typeface="Microsoft Sans Serif"/>
              </a:rPr>
            </a:b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8500" y="3270179"/>
            <a:ext cx="8077200" cy="2743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s-ES_tradnl" sz="1600" dirty="0" smtClean="0">
                <a:latin typeface="Microsoft Sans Serif"/>
                <a:cs typeface="Microsoft Sans Serif"/>
              </a:rPr>
              <a:t>SPT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survey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discovered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dusty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starburst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galaxies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out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to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highest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redshifts</a:t>
            </a:r>
            <a:endParaRPr lang="es-ES_tradnl" sz="1600" dirty="0" smtClean="0">
              <a:latin typeface="Microsoft Sans Serif"/>
              <a:cs typeface="Microsoft Sans Serif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s-ES_tradnl" sz="1600" dirty="0" smtClean="0">
                <a:latin typeface="Microsoft Sans Serif"/>
                <a:cs typeface="Microsoft Sans Serif"/>
              </a:rPr>
              <a:t>ALMA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imaging</a:t>
            </a:r>
            <a:r>
              <a:rPr lang="es-ES_tradnl" sz="1600" dirty="0" smtClean="0">
                <a:latin typeface="Microsoft Sans Serif"/>
                <a:cs typeface="Microsoft Sans Serif"/>
              </a:rPr>
              <a:t> and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spectroscopy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showed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these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were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gravitationally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lensed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galaxies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1600" dirty="0" smtClean="0">
                <a:latin typeface="Microsoft Sans Serif"/>
                <a:cs typeface="Microsoft Sans Serif"/>
              </a:rPr>
              <a:t> z=2-6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s-ES_tradnl" sz="1600" dirty="0" err="1" smtClean="0">
                <a:latin typeface="Microsoft Sans Serif"/>
                <a:cs typeface="Microsoft Sans Serif"/>
              </a:rPr>
              <a:t>On-going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>
                <a:latin typeface="Microsoft Sans Serif"/>
                <a:cs typeface="Microsoft Sans Serif"/>
              </a:rPr>
              <a:t>f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ollow</a:t>
            </a:r>
            <a:r>
              <a:rPr lang="es-ES_tradnl" sz="1600" dirty="0" smtClean="0">
                <a:latin typeface="Microsoft Sans Serif"/>
                <a:cs typeface="Microsoft Sans Serif"/>
              </a:rPr>
              <a:t>-up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campaign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to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understand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properties</a:t>
            </a:r>
            <a:r>
              <a:rPr lang="es-ES_tradnl" sz="1600" dirty="0" smtClean="0">
                <a:latin typeface="Microsoft Sans Serif"/>
                <a:cs typeface="Microsoft Sans Serif"/>
              </a:rPr>
              <a:t> of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these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sources</a:t>
            </a:r>
            <a:endParaRPr lang="es-ES_tradnl" sz="1600" dirty="0" smtClean="0">
              <a:latin typeface="Microsoft Sans Serif"/>
              <a:cs typeface="Microsoft Sans Serif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s-ES_tradnl" sz="1600" dirty="0" err="1" smtClean="0">
                <a:latin typeface="Microsoft Sans Serif"/>
                <a:cs typeface="Microsoft Sans Serif"/>
              </a:rPr>
              <a:t>Stacked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spectrum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unveiled</a:t>
            </a:r>
            <a:r>
              <a:rPr lang="es-ES_tradnl" sz="1600" dirty="0" smtClean="0">
                <a:latin typeface="Microsoft Sans Serif"/>
                <a:cs typeface="Microsoft Sans Serif"/>
              </a:rPr>
              <a:t> new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faint</a:t>
            </a:r>
            <a:r>
              <a:rPr lang="es-ES_tradnl" sz="1600" dirty="0" smtClean="0">
                <a:latin typeface="Microsoft Sans Serif"/>
                <a:cs typeface="Microsoft Sans Serif"/>
              </a:rPr>
              <a:t> molecular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lines</a:t>
            </a:r>
            <a:r>
              <a:rPr lang="es-ES_tradnl" sz="1600" dirty="0" smtClean="0">
                <a:latin typeface="Microsoft Sans Serif"/>
                <a:cs typeface="Microsoft Sans Serif"/>
              </a:rPr>
              <a:t> at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high</a:t>
            </a:r>
            <a:r>
              <a:rPr lang="es-ES_tradnl" sz="1600" dirty="0" smtClean="0">
                <a:latin typeface="Microsoft Sans Serif"/>
                <a:cs typeface="Microsoft Sans Serif"/>
              </a:rPr>
              <a:t>-z</a:t>
            </a:r>
            <a:endParaRPr lang="es-ES_tradnl" sz="1600" dirty="0" smtClean="0">
              <a:latin typeface="Microsoft Sans Serif"/>
              <a:cs typeface="Microsoft Sans Serif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s-ES_tradnl" sz="1600" dirty="0" err="1" smtClean="0">
                <a:latin typeface="Microsoft Sans Serif"/>
                <a:cs typeface="Microsoft Sans Serif"/>
              </a:rPr>
              <a:t>All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sources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detected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1600" dirty="0" smtClean="0">
                <a:latin typeface="Microsoft Sans Serif"/>
                <a:cs typeface="Microsoft Sans Serif"/>
              </a:rPr>
              <a:t> ATCA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low</a:t>
            </a:r>
            <a:r>
              <a:rPr lang="es-ES_tradnl" sz="1600" dirty="0" smtClean="0">
                <a:latin typeface="Microsoft Sans Serif"/>
                <a:cs typeface="Microsoft Sans Serif"/>
              </a:rPr>
              <a:t>-J CO, a fundamental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tracer</a:t>
            </a:r>
            <a:r>
              <a:rPr lang="es-ES_tradnl" sz="1600" dirty="0" smtClean="0">
                <a:latin typeface="Microsoft Sans Serif"/>
                <a:cs typeface="Microsoft Sans Serif"/>
              </a:rPr>
              <a:t> of M(H</a:t>
            </a:r>
            <a:r>
              <a:rPr lang="es-ES_tradnl" sz="1600" baseline="-25000" dirty="0" smtClean="0">
                <a:latin typeface="Microsoft Sans Serif"/>
                <a:cs typeface="Microsoft Sans Serif"/>
              </a:rPr>
              <a:t>2</a:t>
            </a:r>
            <a:r>
              <a:rPr lang="es-ES_tradnl" sz="1600" dirty="0" smtClean="0">
                <a:latin typeface="Microsoft Sans Serif"/>
                <a:cs typeface="Microsoft Sans Serif"/>
              </a:rPr>
              <a:t>)</a:t>
            </a: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s-ES_tradnl" sz="1600" dirty="0" err="1" smtClean="0">
                <a:latin typeface="Microsoft Sans Serif"/>
                <a:cs typeface="Microsoft Sans Serif"/>
              </a:rPr>
              <a:t>Large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sample</a:t>
            </a:r>
            <a:r>
              <a:rPr lang="es-ES_tradnl" sz="1600" dirty="0" smtClean="0">
                <a:latin typeface="Microsoft Sans Serif"/>
                <a:cs typeface="Microsoft Sans Serif"/>
              </a:rPr>
              <a:t> of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sources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detected</a:t>
            </a:r>
            <a:r>
              <a:rPr lang="es-ES_tradnl" sz="1600" dirty="0" smtClean="0">
                <a:latin typeface="Microsoft Sans Serif"/>
                <a:cs typeface="Microsoft Sans Serif"/>
              </a:rPr>
              <a:t> in [CII]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1600" dirty="0" smtClean="0">
                <a:latin typeface="Microsoft Sans Serif"/>
                <a:cs typeface="Microsoft Sans Serif"/>
              </a:rPr>
              <a:t> APEX and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Herschel</a:t>
            </a:r>
            <a:endParaRPr lang="es-ES_tradnl" sz="1600" dirty="0" smtClean="0">
              <a:latin typeface="Microsoft Sans Serif"/>
              <a:cs typeface="Microsoft Sans Serif"/>
            </a:endParaRPr>
          </a:p>
          <a:p>
            <a:pPr marL="285750" indent="-285750">
              <a:lnSpc>
                <a:spcPct val="120000"/>
              </a:lnSpc>
              <a:buFontTx/>
              <a:buChar char="-"/>
            </a:pPr>
            <a:r>
              <a:rPr lang="es-ES_tradnl" sz="1600" dirty="0" err="1" smtClean="0">
                <a:latin typeface="Microsoft Sans Serif"/>
                <a:cs typeface="Microsoft Sans Serif"/>
              </a:rPr>
              <a:t>On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-going</a:t>
            </a:r>
            <a:r>
              <a:rPr lang="es-ES_tradnl" sz="1600" dirty="0" smtClean="0">
                <a:latin typeface="Microsoft Sans Serif"/>
                <a:cs typeface="Microsoft Sans Serif"/>
              </a:rPr>
              <a:t> (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pilot</a:t>
            </a:r>
            <a:r>
              <a:rPr lang="es-ES_tradnl" sz="1600" dirty="0" smtClean="0">
                <a:latin typeface="Microsoft Sans Serif"/>
                <a:cs typeface="Microsoft Sans Serif"/>
              </a:rPr>
              <a:t>)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program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to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perform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high-resolution</a:t>
            </a:r>
            <a:r>
              <a:rPr lang="es-ES_tradnl" sz="1600" dirty="0" smtClean="0">
                <a:latin typeface="Microsoft Sans Serif"/>
                <a:cs typeface="Microsoft Sans Serif"/>
              </a:rPr>
              <a:t> CO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observations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smtClean="0">
                <a:latin typeface="Microsoft Sans Serif"/>
                <a:cs typeface="Microsoft Sans Serif"/>
              </a:rPr>
              <a:t>of </a:t>
            </a:r>
            <a:r>
              <a:rPr lang="es-ES_tradnl" sz="1600" dirty="0" smtClean="0">
                <a:latin typeface="Microsoft Sans Serif"/>
                <a:cs typeface="Microsoft Sans Serif"/>
              </a:rPr>
              <a:t>SPT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sources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1600" dirty="0" smtClean="0">
                <a:latin typeface="Microsoft Sans Serif"/>
                <a:cs typeface="Microsoft Sans Serif"/>
              </a:rPr>
              <a:t> ATCA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down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to</a:t>
            </a:r>
            <a:r>
              <a:rPr lang="es-ES_tradnl" sz="1600" dirty="0" smtClean="0">
                <a:latin typeface="Microsoft Sans Serif"/>
                <a:cs typeface="Microsoft Sans Serif"/>
              </a:rPr>
              <a:t> 0.5-1.0”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resolution</a:t>
            </a:r>
            <a:r>
              <a:rPr lang="es-ES_tradnl" sz="1600" dirty="0" smtClean="0">
                <a:latin typeface="Microsoft Sans Serif"/>
                <a:cs typeface="Microsoft Sans Serif"/>
              </a:rPr>
              <a:t>.</a:t>
            </a:r>
            <a:endParaRPr lang="es-ES_tradnl" sz="1600" dirty="0">
              <a:latin typeface="Microsoft Sans Serif"/>
              <a:cs typeface="Microsoft Sans Serif"/>
            </a:endParaRPr>
          </a:p>
        </p:txBody>
      </p:sp>
      <p:pic>
        <p:nvPicPr>
          <p:cNvPr id="6" name="Picture 62" descr="Alma_preview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123879"/>
            <a:ext cx="8937625" cy="1833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6307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02752"/>
          </a:xfrm>
        </p:spPr>
        <p:txBody>
          <a:bodyPr>
            <a:normAutofit/>
          </a:bodyPr>
          <a:lstStyle/>
          <a:p>
            <a:r>
              <a:rPr lang="es-ES_tradnl" sz="2800" b="1" u="sng" dirty="0" err="1" smtClean="0">
                <a:latin typeface="Microsoft Sans Serif"/>
                <a:cs typeface="Microsoft Sans Serif"/>
              </a:rPr>
              <a:t>Motivation</a:t>
            </a:r>
            <a:endParaRPr lang="es-ES_tradnl" sz="2800" b="1" u="sng" dirty="0">
              <a:latin typeface="Microsoft Sans Serif"/>
              <a:cs typeface="Microsoft Sans Serif"/>
            </a:endParaRPr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78" y="600516"/>
            <a:ext cx="3837964" cy="306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87900" y="861058"/>
            <a:ext cx="4267200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 err="1" smtClean="0">
                <a:latin typeface="Microsoft Sans Serif"/>
                <a:cs typeface="Microsoft Sans Serif"/>
              </a:rPr>
              <a:t>Cosmic</a:t>
            </a:r>
            <a:r>
              <a:rPr lang="es-ES_tradnl" sz="1600" dirty="0" smtClean="0">
                <a:latin typeface="Microsoft Sans Serif"/>
                <a:cs typeface="Microsoft Sans Serif"/>
              </a:rPr>
              <a:t> IR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background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contributes</a:t>
            </a:r>
            <a:r>
              <a:rPr lang="es-ES_tradnl" sz="1600" dirty="0" smtClean="0">
                <a:latin typeface="Microsoft Sans Serif"/>
                <a:cs typeface="Microsoft Sans Serif"/>
              </a:rPr>
              <a:t> ~50% of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cosmic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background</a:t>
            </a:r>
            <a:r>
              <a:rPr lang="es-ES_tradnl" sz="1600" dirty="0" smtClean="0">
                <a:latin typeface="Microsoft Sans Serif"/>
                <a:cs typeface="Microsoft Sans Serif"/>
              </a:rPr>
              <a:t> light (</a:t>
            </a:r>
            <a:r>
              <a:rPr lang="es-ES_tradnl" sz="1600" dirty="0" smtClean="0">
                <a:latin typeface="Microsoft Sans Serif"/>
                <a:cs typeface="Microsoft Sans Serif"/>
              </a:rPr>
              <a:t>COBE </a:t>
            </a:r>
            <a:r>
              <a:rPr lang="es-ES_tradnl" sz="1600" dirty="0" smtClean="0">
                <a:latin typeface="Microsoft Sans Serif"/>
                <a:cs typeface="Microsoft Sans Serif"/>
              </a:rPr>
              <a:t>1996).</a:t>
            </a:r>
          </a:p>
          <a:p>
            <a:endParaRPr lang="es-ES_tradnl" sz="1600" dirty="0" smtClean="0">
              <a:latin typeface="Microsoft Sans Serif"/>
              <a:cs typeface="Microsoft Sans Serif"/>
            </a:endParaRPr>
          </a:p>
          <a:p>
            <a:r>
              <a:rPr lang="es-ES_tradnl" sz="1600" dirty="0" smtClean="0">
                <a:latin typeface="Microsoft Sans Serif"/>
                <a:cs typeface="Microsoft Sans Serif"/>
              </a:rPr>
              <a:t>CIB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could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not</a:t>
            </a:r>
            <a:r>
              <a:rPr lang="es-ES_tradnl" sz="1600" dirty="0" smtClean="0">
                <a:latin typeface="Microsoft Sans Serif"/>
                <a:cs typeface="Microsoft Sans Serif"/>
              </a:rPr>
              <a:t> be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explained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sz="1600" dirty="0" smtClean="0">
                <a:latin typeface="Microsoft Sans Serif"/>
                <a:cs typeface="Microsoft Sans Serif"/>
              </a:rPr>
              <a:t> IRAS local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galaxies</a:t>
            </a:r>
            <a:r>
              <a:rPr lang="es-ES_tradnl" sz="1600" dirty="0" smtClean="0">
                <a:latin typeface="Microsoft Sans Serif"/>
                <a:cs typeface="Microsoft Sans Serif"/>
              </a:rPr>
              <a:t> (z&lt;0.5)</a:t>
            </a:r>
            <a:r>
              <a:rPr lang="es-ES_tradnl" sz="1600" dirty="0" smtClean="0">
                <a:latin typeface="Microsoft Sans Serif"/>
                <a:cs typeface="Microsoft Sans Serif"/>
              </a:rPr>
              <a:t>.</a:t>
            </a:r>
            <a:endParaRPr lang="es-ES_tradnl" sz="1600" dirty="0">
              <a:latin typeface="Microsoft Sans Serif"/>
              <a:cs typeface="Microsoft Sans Serif"/>
            </a:endParaRPr>
          </a:p>
          <a:p>
            <a:endParaRPr lang="es-ES_tradnl" sz="1600" dirty="0" smtClean="0">
              <a:latin typeface="Microsoft Sans Serif"/>
              <a:cs typeface="Microsoft Sans Serif"/>
            </a:endParaRPr>
          </a:p>
          <a:p>
            <a:r>
              <a:rPr lang="es-ES_tradnl" sz="1600" dirty="0" err="1" smtClean="0">
                <a:latin typeface="Microsoft Sans Serif"/>
                <a:cs typeface="Microsoft Sans Serif"/>
              </a:rPr>
              <a:t>Discovery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that</a:t>
            </a:r>
            <a:r>
              <a:rPr lang="es-ES_tradnl" sz="1600" dirty="0" smtClean="0">
                <a:latin typeface="Microsoft Sans Serif"/>
                <a:cs typeface="Microsoft Sans Serif"/>
              </a:rPr>
              <a:t> SFR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history</a:t>
            </a:r>
            <a:r>
              <a:rPr lang="es-ES_tradnl" sz="1600" dirty="0" smtClean="0">
                <a:latin typeface="Microsoft Sans Serif"/>
                <a:cs typeface="Microsoft Sans Serif"/>
              </a:rPr>
              <a:t> of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Universe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increased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heavily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from</a:t>
            </a:r>
            <a:r>
              <a:rPr lang="es-ES_tradnl" sz="1600" dirty="0" smtClean="0">
                <a:latin typeface="Microsoft Sans Serif"/>
                <a:cs typeface="Microsoft Sans Serif"/>
              </a:rPr>
              <a:t> z=0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to</a:t>
            </a:r>
            <a:r>
              <a:rPr lang="es-ES_tradnl" sz="1600" dirty="0" smtClean="0">
                <a:latin typeface="Microsoft Sans Serif"/>
                <a:cs typeface="Microsoft Sans Serif"/>
              </a:rPr>
              <a:t> 1,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indicated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that</a:t>
            </a:r>
            <a:r>
              <a:rPr lang="es-ES_tradnl" sz="1600" dirty="0" smtClean="0">
                <a:latin typeface="Microsoft Sans Serif"/>
                <a:cs typeface="Microsoft Sans Serif"/>
              </a:rPr>
              <a:t> CIB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had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to</a:t>
            </a:r>
            <a:r>
              <a:rPr lang="es-ES_tradnl" sz="1600" dirty="0" smtClean="0">
                <a:latin typeface="Microsoft Sans Serif"/>
                <a:cs typeface="Microsoft Sans Serif"/>
              </a:rPr>
              <a:t> come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from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distant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dusty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galaxies</a:t>
            </a:r>
            <a:r>
              <a:rPr lang="es-ES_tradnl" sz="1600" dirty="0" smtClean="0">
                <a:latin typeface="Microsoft Sans Serif"/>
                <a:cs typeface="Microsoft Sans Serif"/>
              </a:rPr>
              <a:t> at z&gt;1.</a:t>
            </a:r>
          </a:p>
          <a:p>
            <a:endParaRPr lang="es-ES_tradnl" sz="1600" dirty="0" smtClean="0">
              <a:latin typeface="Microsoft Sans Serif"/>
              <a:cs typeface="Microsoft Sans Serif"/>
            </a:endParaRPr>
          </a:p>
          <a:p>
            <a:r>
              <a:rPr lang="es-ES_tradnl" sz="1600" dirty="0" smtClean="0">
                <a:latin typeface="Microsoft Sans Serif"/>
                <a:cs typeface="Microsoft Sans Serif"/>
              </a:rPr>
              <a:t>CIB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is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1600" dirty="0" smtClean="0">
                <a:latin typeface="Microsoft Sans Serif"/>
                <a:cs typeface="Microsoft Sans Serif"/>
              </a:rPr>
              <a:t> 2-dimensional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projection</a:t>
            </a:r>
            <a:r>
              <a:rPr lang="es-ES_tradnl" sz="1600" dirty="0" smtClean="0">
                <a:latin typeface="Microsoft Sans Serif"/>
                <a:cs typeface="Microsoft Sans Serif"/>
              </a:rPr>
              <a:t> of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history</a:t>
            </a:r>
            <a:r>
              <a:rPr lang="es-ES_tradnl" sz="1600" dirty="0" smtClean="0">
                <a:latin typeface="Microsoft Sans Serif"/>
                <a:cs typeface="Microsoft Sans Serif"/>
              </a:rPr>
              <a:t> of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star</a:t>
            </a:r>
            <a:r>
              <a:rPr lang="es-ES_tradnl" sz="1600" dirty="0" smtClean="0">
                <a:latin typeface="Microsoft Sans Serif"/>
                <a:cs typeface="Microsoft Sans Serif"/>
              </a:rPr>
              <a:t>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formation</a:t>
            </a:r>
            <a:r>
              <a:rPr lang="es-ES_tradnl" sz="1600" dirty="0" smtClean="0">
                <a:latin typeface="Microsoft Sans Serif"/>
                <a:cs typeface="Microsoft Sans Serif"/>
              </a:rPr>
              <a:t> and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evolution</a:t>
            </a:r>
            <a:r>
              <a:rPr lang="es-ES_tradnl" sz="1600" dirty="0" smtClean="0">
                <a:latin typeface="Microsoft Sans Serif"/>
                <a:cs typeface="Microsoft Sans Serif"/>
              </a:rPr>
              <a:t> of 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structures</a:t>
            </a:r>
            <a:r>
              <a:rPr lang="es-ES_tradnl" sz="1600" dirty="0" smtClean="0">
                <a:latin typeface="Microsoft Sans Serif"/>
                <a:cs typeface="Microsoft Sans Serif"/>
              </a:rPr>
              <a:t>.</a:t>
            </a:r>
          </a:p>
          <a:p>
            <a:endParaRPr lang="es-ES_tradnl" sz="1600" dirty="0">
              <a:latin typeface="Microsoft Sans Serif"/>
              <a:cs typeface="Microsoft Sans Serif"/>
            </a:endParaRPr>
          </a:p>
          <a:p>
            <a:r>
              <a:rPr lang="es-ES_tradnl" sz="1600" dirty="0" smtClean="0">
                <a:latin typeface="Microsoft Sans Serif"/>
                <a:cs typeface="Microsoft Sans Serif"/>
              </a:rPr>
              <a:t>(</a:t>
            </a:r>
            <a:r>
              <a:rPr lang="es-ES_tradnl" sz="1600" dirty="0" err="1" smtClean="0">
                <a:latin typeface="Microsoft Sans Serif"/>
                <a:cs typeface="Microsoft Sans Serif"/>
              </a:rPr>
              <a:t>e.g</a:t>
            </a:r>
            <a:r>
              <a:rPr lang="es-ES_tradnl" sz="1600" dirty="0" smtClean="0">
                <a:latin typeface="Microsoft Sans Serif"/>
                <a:cs typeface="Microsoft Sans Serif"/>
              </a:rPr>
              <a:t>. Madau</a:t>
            </a:r>
            <a:r>
              <a:rPr lang="es-ES_tradnl" sz="1600" dirty="0" smtClean="0">
                <a:latin typeface="Microsoft Sans Serif"/>
                <a:cs typeface="Microsoft Sans Serif"/>
              </a:rPr>
              <a:t>+1996; Lilly+1999</a:t>
            </a:r>
            <a:r>
              <a:rPr lang="es-ES_tradnl" sz="1600" dirty="0" smtClean="0">
                <a:latin typeface="Microsoft Sans Serif"/>
                <a:cs typeface="Microsoft Sans Serif"/>
              </a:rPr>
              <a:t>; </a:t>
            </a:r>
          </a:p>
          <a:p>
            <a:r>
              <a:rPr lang="es-ES_tradnl" sz="1600" dirty="0" err="1" smtClean="0">
                <a:latin typeface="Microsoft Sans Serif"/>
                <a:cs typeface="Microsoft Sans Serif"/>
              </a:rPr>
              <a:t>Bouwens</a:t>
            </a:r>
            <a:r>
              <a:rPr lang="es-ES_tradnl" sz="1600" dirty="0" smtClean="0">
                <a:latin typeface="Microsoft Sans Serif"/>
                <a:cs typeface="Microsoft Sans Serif"/>
              </a:rPr>
              <a:t> et al 2009)</a:t>
            </a:r>
            <a:endParaRPr lang="es-ES_tradnl" sz="1600" dirty="0" smtClean="0">
              <a:latin typeface="Microsoft Sans Serif"/>
              <a:cs typeface="Microsoft Sans Serif"/>
            </a:endParaRPr>
          </a:p>
          <a:p>
            <a:pPr marL="285750" indent="-285750">
              <a:buFont typeface="Arial"/>
              <a:buChar char="•"/>
            </a:pPr>
            <a:endParaRPr lang="es-ES_tradnl" sz="1600" dirty="0">
              <a:latin typeface="Microsoft Sans Serif"/>
              <a:cs typeface="Microsoft Sans Serif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7942" r="15185" b="49054"/>
          <a:stretch/>
        </p:blipFill>
        <p:spPr>
          <a:xfrm>
            <a:off x="355601" y="3666014"/>
            <a:ext cx="4114800" cy="260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3699" t="91471" r="16072"/>
          <a:stretch/>
        </p:blipFill>
        <p:spPr>
          <a:xfrm>
            <a:off x="666751" y="6269514"/>
            <a:ext cx="3759200" cy="4358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32721" r="91282" b="31990"/>
          <a:stretch/>
        </p:blipFill>
        <p:spPr>
          <a:xfrm>
            <a:off x="-53830" y="4301014"/>
            <a:ext cx="466579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6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0036"/>
          </a:xfrm>
        </p:spPr>
        <p:txBody>
          <a:bodyPr>
            <a:normAutofit/>
          </a:bodyPr>
          <a:lstStyle/>
          <a:p>
            <a:r>
              <a:rPr lang="es-ES_tradnl" sz="2400" b="1" u="sng" dirty="0" err="1" smtClean="0">
                <a:latin typeface="Microsoft Sans Serif"/>
                <a:cs typeface="Microsoft Sans Serif"/>
              </a:rPr>
              <a:t>Motivation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: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resolving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CIB</a:t>
            </a: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65" t="11751" r="18750" b="12392"/>
          <a:stretch>
            <a:fillRect/>
          </a:stretch>
        </p:blipFill>
        <p:spPr bwMode="auto">
          <a:xfrm>
            <a:off x="5668510" y="2729080"/>
            <a:ext cx="3152180" cy="317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806" y="2931323"/>
            <a:ext cx="1678781" cy="168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2779" y="3525147"/>
            <a:ext cx="357188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4"/>
          <p:cNvSpPr>
            <a:spLocks/>
          </p:cNvSpPr>
          <p:nvPr/>
        </p:nvSpPr>
        <p:spPr bwMode="auto">
          <a:xfrm>
            <a:off x="435713" y="1760735"/>
            <a:ext cx="2714625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/>
            <a:r>
              <a:rPr lang="en-US" sz="1700" b="1" dirty="0">
                <a:solidFill>
                  <a:srgbClr val="FF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First </a:t>
            </a:r>
            <a:r>
              <a:rPr lang="en-US" sz="1700" b="1" dirty="0" smtClean="0">
                <a:solidFill>
                  <a:srgbClr val="FF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SCUBA map</a:t>
            </a:r>
            <a:endParaRPr lang="en-US" sz="1700" b="1" dirty="0">
              <a:solidFill>
                <a:srgbClr val="FF0000"/>
              </a:solidFill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  <a:p>
            <a:pPr marL="40182"/>
            <a:r>
              <a:rPr lang="en-US" sz="1700" b="1" dirty="0">
                <a:solidFill>
                  <a:srgbClr val="FF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Hughes </a:t>
            </a:r>
            <a:r>
              <a:rPr lang="en-US" sz="1700" b="1" i="1" dirty="0">
                <a:solidFill>
                  <a:srgbClr val="FF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et al.</a:t>
            </a:r>
            <a:r>
              <a:rPr lang="en-US" sz="1700" b="1" dirty="0">
                <a:solidFill>
                  <a:srgbClr val="FF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</a:t>
            </a:r>
            <a:r>
              <a:rPr lang="en-US" sz="1700" b="1" dirty="0" smtClean="0">
                <a:solidFill>
                  <a:srgbClr val="FF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(1998)</a:t>
            </a:r>
          </a:p>
          <a:p>
            <a:pPr marL="40182"/>
            <a:r>
              <a:rPr lang="en-US" sz="1700" b="1" dirty="0" smtClean="0">
                <a:solidFill>
                  <a:srgbClr val="FF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At 850 </a:t>
            </a:r>
            <a:r>
              <a:rPr lang="en-US" sz="1700" b="1" dirty="0" smtClean="0">
                <a:solidFill>
                  <a:srgbClr val="FF0000"/>
                </a:solidFill>
                <a:latin typeface="Symbol" charset="2"/>
                <a:ea typeface="ＭＳ Ｐゴシック" charset="0"/>
                <a:cs typeface="Symbol" charset="2"/>
                <a:sym typeface="Helvetica" charset="0"/>
              </a:rPr>
              <a:t>m</a:t>
            </a:r>
            <a:r>
              <a:rPr lang="en-US" sz="1700" b="1" dirty="0" smtClean="0">
                <a:solidFill>
                  <a:srgbClr val="FF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m</a:t>
            </a:r>
            <a:endParaRPr lang="en-US" sz="1700" b="1" dirty="0">
              <a:solidFill>
                <a:srgbClr val="FF0000"/>
              </a:solidFill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  <p:sp>
        <p:nvSpPr>
          <p:cNvPr id="10" name="Rectangle 5"/>
          <p:cNvSpPr>
            <a:spLocks/>
          </p:cNvSpPr>
          <p:nvPr/>
        </p:nvSpPr>
        <p:spPr bwMode="auto">
          <a:xfrm>
            <a:off x="2850078" y="1730280"/>
            <a:ext cx="2818432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/>
            <a:r>
              <a:rPr lang="en-US" sz="1700" b="1" dirty="0">
                <a:solidFill>
                  <a:srgbClr val="0000FF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SCUBA "super map"</a:t>
            </a:r>
          </a:p>
          <a:p>
            <a:pPr marL="40182"/>
            <a:r>
              <a:rPr lang="en-US" sz="1700" b="1" dirty="0" err="1">
                <a:solidFill>
                  <a:srgbClr val="0000FF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Borys</a:t>
            </a:r>
            <a:r>
              <a:rPr lang="en-US" sz="1700" b="1" dirty="0">
                <a:solidFill>
                  <a:srgbClr val="0000FF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</a:t>
            </a:r>
            <a:r>
              <a:rPr lang="en-US" sz="1700" b="1" i="1" dirty="0">
                <a:solidFill>
                  <a:srgbClr val="0000FF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et al.</a:t>
            </a:r>
            <a:r>
              <a:rPr lang="en-US" sz="1700" b="1" dirty="0">
                <a:solidFill>
                  <a:srgbClr val="0000FF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</a:t>
            </a:r>
            <a:r>
              <a:rPr lang="en-US" sz="1700" b="1" dirty="0" smtClean="0">
                <a:solidFill>
                  <a:srgbClr val="0000FF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(2003)</a:t>
            </a:r>
            <a:endParaRPr lang="en-US" sz="1700" b="1" dirty="0">
              <a:solidFill>
                <a:srgbClr val="0000FF"/>
              </a:solidFill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  <p:sp>
        <p:nvSpPr>
          <p:cNvPr id="11" name="Rectangle 6"/>
          <p:cNvSpPr>
            <a:spLocks/>
          </p:cNvSpPr>
          <p:nvPr/>
        </p:nvSpPr>
        <p:spPr bwMode="auto">
          <a:xfrm>
            <a:off x="5795511" y="1730280"/>
            <a:ext cx="2714625" cy="589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/>
            <a:r>
              <a:rPr lang="en-US" sz="1700" b="1" dirty="0" err="1" smtClean="0">
                <a:solidFill>
                  <a:srgbClr val="008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AzTEC</a:t>
            </a:r>
            <a:r>
              <a:rPr lang="en-US" sz="1700" b="1" dirty="0" smtClean="0">
                <a:solidFill>
                  <a:srgbClr val="008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1.1mm</a:t>
            </a:r>
            <a:endParaRPr lang="en-US" sz="1700" b="1" dirty="0">
              <a:solidFill>
                <a:srgbClr val="008000"/>
              </a:solidFill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  <a:p>
            <a:pPr marL="40182"/>
            <a:r>
              <a:rPr lang="en-US" sz="1700" b="1" dirty="0" err="1">
                <a:solidFill>
                  <a:srgbClr val="008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Perera</a:t>
            </a:r>
            <a:r>
              <a:rPr lang="en-US" sz="1700" b="1" dirty="0">
                <a:solidFill>
                  <a:srgbClr val="008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</a:t>
            </a:r>
            <a:r>
              <a:rPr lang="en-US" sz="1700" b="1" i="1" dirty="0">
                <a:solidFill>
                  <a:srgbClr val="008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et al.</a:t>
            </a:r>
            <a:r>
              <a:rPr lang="en-US" sz="1700" b="1" dirty="0">
                <a:solidFill>
                  <a:srgbClr val="008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 </a:t>
            </a:r>
            <a:r>
              <a:rPr lang="en-US" sz="1700" b="1" dirty="0" smtClean="0">
                <a:solidFill>
                  <a:srgbClr val="008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(2008)</a:t>
            </a:r>
            <a:endParaRPr lang="en-US" sz="1700" b="1" dirty="0">
              <a:solidFill>
                <a:srgbClr val="008000"/>
              </a:solidFill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5713" y="989383"/>
            <a:ext cx="8384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latin typeface="Microsoft Sans Serif"/>
                <a:cs typeface="Microsoft Sans Serif"/>
              </a:rPr>
              <a:t>‘</a:t>
            </a:r>
            <a:r>
              <a:rPr lang="es-ES_tradnl" sz="2000" dirty="0" err="1" smtClean="0">
                <a:latin typeface="Microsoft Sans Serif"/>
                <a:cs typeface="Microsoft Sans Serif"/>
              </a:rPr>
              <a:t>Pencil</a:t>
            </a:r>
            <a:r>
              <a:rPr lang="es-ES_tradnl" sz="2000" dirty="0" smtClean="0">
                <a:latin typeface="Microsoft Sans Serif"/>
                <a:cs typeface="Microsoft Sans Serif"/>
              </a:rPr>
              <a:t> </a:t>
            </a:r>
            <a:r>
              <a:rPr lang="es-ES_tradnl" sz="2000" dirty="0" err="1" smtClean="0">
                <a:latin typeface="Microsoft Sans Serif"/>
                <a:cs typeface="Microsoft Sans Serif"/>
              </a:rPr>
              <a:t>beam</a:t>
            </a:r>
            <a:r>
              <a:rPr lang="es-ES_tradnl" sz="2000" dirty="0" smtClean="0">
                <a:latin typeface="Microsoft Sans Serif"/>
                <a:cs typeface="Microsoft Sans Serif"/>
              </a:rPr>
              <a:t>’ </a:t>
            </a:r>
            <a:r>
              <a:rPr lang="es-ES_tradnl" sz="2000" dirty="0" err="1" smtClean="0">
                <a:latin typeface="Microsoft Sans Serif"/>
                <a:cs typeface="Microsoft Sans Serif"/>
              </a:rPr>
              <a:t>surveys</a:t>
            </a:r>
            <a:r>
              <a:rPr lang="es-ES_tradnl" sz="2000" dirty="0" smtClean="0">
                <a:latin typeface="Microsoft Sans Serif"/>
                <a:cs typeface="Microsoft Sans Serif"/>
              </a:rPr>
              <a:t> </a:t>
            </a:r>
            <a:r>
              <a:rPr lang="es-ES_tradnl" sz="2000" dirty="0" err="1" smtClean="0">
                <a:latin typeface="Microsoft Sans Serif"/>
                <a:cs typeface="Microsoft Sans Serif"/>
              </a:rPr>
              <a:t>covered</a:t>
            </a:r>
            <a:r>
              <a:rPr lang="es-ES_tradnl" sz="2000" dirty="0" smtClean="0">
                <a:latin typeface="Microsoft Sans Serif"/>
                <a:cs typeface="Microsoft Sans Serif"/>
              </a:rPr>
              <a:t> up </a:t>
            </a:r>
            <a:r>
              <a:rPr lang="es-ES_tradnl" sz="2000" dirty="0" err="1" smtClean="0">
                <a:latin typeface="Microsoft Sans Serif"/>
                <a:cs typeface="Microsoft Sans Serif"/>
              </a:rPr>
              <a:t>to</a:t>
            </a:r>
            <a:r>
              <a:rPr lang="es-ES_tradnl" sz="2000" dirty="0" smtClean="0">
                <a:latin typeface="Microsoft Sans Serif"/>
                <a:cs typeface="Microsoft Sans Serif"/>
              </a:rPr>
              <a:t> a </a:t>
            </a:r>
            <a:r>
              <a:rPr lang="es-ES_tradnl" sz="2000" dirty="0" err="1" smtClean="0">
                <a:latin typeface="Microsoft Sans Serif"/>
                <a:cs typeface="Microsoft Sans Serif"/>
              </a:rPr>
              <a:t>several</a:t>
            </a:r>
            <a:r>
              <a:rPr lang="es-ES_tradnl" sz="2000" dirty="0" smtClean="0">
                <a:latin typeface="Microsoft Sans Serif"/>
                <a:cs typeface="Microsoft Sans Serif"/>
              </a:rPr>
              <a:t> </a:t>
            </a:r>
            <a:r>
              <a:rPr lang="es-ES_tradnl" sz="2000" dirty="0" err="1" smtClean="0">
                <a:latin typeface="Microsoft Sans Serif"/>
                <a:cs typeface="Microsoft Sans Serif"/>
              </a:rPr>
              <a:t>hundred</a:t>
            </a:r>
            <a:r>
              <a:rPr lang="es-ES_tradnl" sz="2000" dirty="0" smtClean="0">
                <a:latin typeface="Microsoft Sans Serif"/>
                <a:cs typeface="Microsoft Sans Serif"/>
              </a:rPr>
              <a:t> arcmin</a:t>
            </a:r>
            <a:r>
              <a:rPr lang="es-ES_tradnl" sz="2000" baseline="30000" dirty="0" smtClean="0">
                <a:latin typeface="Microsoft Sans Serif"/>
                <a:cs typeface="Microsoft Sans Serif"/>
              </a:rPr>
              <a:t>2</a:t>
            </a:r>
            <a:r>
              <a:rPr lang="es-ES_tradnl" sz="2000" dirty="0" smtClean="0">
                <a:latin typeface="Microsoft Sans Serif"/>
                <a:cs typeface="Microsoft Sans Serif"/>
              </a:rPr>
              <a:t> of </a:t>
            </a:r>
            <a:r>
              <a:rPr lang="es-ES_tradnl" sz="2000" dirty="0" err="1" smtClean="0">
                <a:latin typeface="Microsoft Sans Serif"/>
                <a:cs typeface="Microsoft Sans Serif"/>
              </a:rPr>
              <a:t>sky</a:t>
            </a:r>
            <a:endParaRPr lang="es-ES_tradnl" sz="2000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44945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Autofit/>
          </a:bodyPr>
          <a:lstStyle/>
          <a:p>
            <a:r>
              <a:rPr lang="es-ES_tradnl" sz="2400" b="1" u="sng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revolution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of 10</a:t>
            </a:r>
            <a:r>
              <a:rPr lang="es-ES_tradnl" sz="2400" b="1" u="sng" baseline="30000" dirty="0" smtClean="0">
                <a:latin typeface="Microsoft Sans Serif"/>
                <a:cs typeface="Microsoft Sans Serif"/>
              </a:rPr>
              <a:t>2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-10</a:t>
            </a:r>
            <a:r>
              <a:rPr lang="es-ES_tradnl" sz="2400" b="1" u="sng" baseline="30000" dirty="0" smtClean="0">
                <a:latin typeface="Microsoft Sans Serif"/>
                <a:cs typeface="Microsoft Sans Serif"/>
              </a:rPr>
              <a:t>3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deg</a:t>
            </a:r>
            <a:r>
              <a:rPr lang="es-ES_tradnl" sz="2400" b="1" u="sng" baseline="30000" dirty="0" smtClean="0">
                <a:latin typeface="Microsoft Sans Serif"/>
                <a:cs typeface="Microsoft Sans Serif"/>
              </a:rPr>
              <a:t>2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FIR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/mm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surveys</a:t>
            </a: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50" y="1054100"/>
            <a:ext cx="7298265" cy="547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9"/>
          <p:cNvSpPr>
            <a:spLocks/>
          </p:cNvSpPr>
          <p:nvPr/>
        </p:nvSpPr>
        <p:spPr bwMode="auto">
          <a:xfrm>
            <a:off x="2676113" y="1195861"/>
            <a:ext cx="4675820" cy="584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26788" tIns="26788" rIns="26788" bIns="26788" anchor="ctr"/>
          <a:lstStyle/>
          <a:p>
            <a:r>
              <a:rPr lang="en-US" sz="2000" b="1" dirty="0">
                <a:solidFill>
                  <a:srgbClr val="FFFF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Herschel/SPIRE map of GOODS-N</a:t>
            </a:r>
          </a:p>
        </p:txBody>
      </p:sp>
      <p:sp>
        <p:nvSpPr>
          <p:cNvPr id="6" name="Line 3"/>
          <p:cNvSpPr>
            <a:spLocks noChangeShapeType="1"/>
          </p:cNvSpPr>
          <p:nvPr/>
        </p:nvSpPr>
        <p:spPr bwMode="auto">
          <a:xfrm rot="10800000" flipH="1" flipV="1">
            <a:off x="3316197" y="5874571"/>
            <a:ext cx="1243104" cy="0"/>
          </a:xfrm>
          <a:prstGeom prst="line">
            <a:avLst/>
          </a:prstGeom>
          <a:noFill/>
          <a:ln w="53975" cap="flat">
            <a:solidFill>
              <a:srgbClr val="FFFF00"/>
            </a:solidFill>
            <a:prstDash val="solid"/>
            <a:round/>
            <a:headEnd type="triangle" w="med" len="med"/>
            <a:tailEnd type="triangle" w="med" len="med"/>
          </a:ln>
          <a:effectLst>
            <a:outerShdw blurRad="127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s-ES_tradnl" dirty="0">
              <a:latin typeface="Microsoft Sans Serif"/>
              <a:cs typeface="Microsoft Sans Serif"/>
            </a:endParaRPr>
          </a:p>
        </p:txBody>
      </p:sp>
      <p:sp>
        <p:nvSpPr>
          <p:cNvPr id="7" name="Rectangle 4"/>
          <p:cNvSpPr>
            <a:spLocks/>
          </p:cNvSpPr>
          <p:nvPr/>
        </p:nvSpPr>
        <p:spPr bwMode="auto">
          <a:xfrm>
            <a:off x="3316197" y="5392339"/>
            <a:ext cx="1097518" cy="3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26788" tIns="26788" rIns="26788" bIns="26788">
            <a:spAutoFit/>
          </a:bodyPr>
          <a:lstStyle/>
          <a:p>
            <a:pPr algn="l"/>
            <a:r>
              <a:rPr lang="en-US" sz="1700" dirty="0">
                <a:solidFill>
                  <a:srgbClr val="FFFF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10 </a:t>
            </a:r>
            <a:r>
              <a:rPr lang="en-US" sz="1700" dirty="0" err="1">
                <a:solidFill>
                  <a:srgbClr val="FFFF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arcmin</a:t>
            </a:r>
            <a:endParaRPr lang="en-US" sz="1700" dirty="0">
              <a:solidFill>
                <a:srgbClr val="FFFF00"/>
              </a:solidFill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  <p:sp>
        <p:nvSpPr>
          <p:cNvPr id="8" name="Rectangle 5"/>
          <p:cNvSpPr>
            <a:spLocks/>
          </p:cNvSpPr>
          <p:nvPr/>
        </p:nvSpPr>
        <p:spPr bwMode="auto">
          <a:xfrm>
            <a:off x="949941" y="1306300"/>
            <a:ext cx="852604" cy="3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26788" tIns="26788" rIns="26788" bIns="26788">
            <a:spAutoFit/>
          </a:bodyPr>
          <a:lstStyle/>
          <a:p>
            <a:pPr algn="l"/>
            <a:r>
              <a:rPr lang="en-US" sz="1700" dirty="0">
                <a:solidFill>
                  <a:srgbClr val="FFFFFF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250 µm</a:t>
            </a:r>
          </a:p>
        </p:txBody>
      </p:sp>
      <p:sp>
        <p:nvSpPr>
          <p:cNvPr id="9" name="Rectangle 6"/>
          <p:cNvSpPr>
            <a:spLocks/>
          </p:cNvSpPr>
          <p:nvPr/>
        </p:nvSpPr>
        <p:spPr bwMode="auto">
          <a:xfrm>
            <a:off x="949941" y="2944925"/>
            <a:ext cx="852604" cy="3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26788" tIns="26788" rIns="26788" bIns="26788">
            <a:spAutoFit/>
          </a:bodyPr>
          <a:lstStyle/>
          <a:p>
            <a:pPr algn="l"/>
            <a:r>
              <a:rPr lang="en-US" sz="1700" dirty="0">
                <a:solidFill>
                  <a:srgbClr val="FFFFFF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350 µm</a:t>
            </a:r>
          </a:p>
        </p:txBody>
      </p:sp>
      <p:sp>
        <p:nvSpPr>
          <p:cNvPr id="10" name="Rectangle 7"/>
          <p:cNvSpPr>
            <a:spLocks/>
          </p:cNvSpPr>
          <p:nvPr/>
        </p:nvSpPr>
        <p:spPr bwMode="auto">
          <a:xfrm>
            <a:off x="949941" y="4837612"/>
            <a:ext cx="852604" cy="31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26788" tIns="26788" rIns="26788" bIns="26788">
            <a:spAutoFit/>
          </a:bodyPr>
          <a:lstStyle/>
          <a:p>
            <a:pPr algn="l"/>
            <a:r>
              <a:rPr lang="en-US" sz="1700" dirty="0">
                <a:solidFill>
                  <a:srgbClr val="FFFFFF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500 µm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989" y="5153321"/>
            <a:ext cx="652066" cy="63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36638" y="4783573"/>
            <a:ext cx="1059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FF00"/>
                </a:solidFill>
                <a:latin typeface="Microsoft Sans Serif"/>
                <a:cs typeface="Microsoft Sans Serif"/>
              </a:rPr>
              <a:t>HDFN</a:t>
            </a:r>
            <a:endParaRPr lang="es-ES_tradnl" dirty="0">
              <a:solidFill>
                <a:srgbClr val="FFFF00"/>
              </a:solidFill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480029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677"/>
            <a:ext cx="8229600" cy="1143000"/>
          </a:xfrm>
        </p:spPr>
        <p:txBody>
          <a:bodyPr>
            <a:noAutofit/>
          </a:bodyPr>
          <a:lstStyle/>
          <a:p>
            <a:r>
              <a:rPr lang="es-ES_tradnl" sz="2400" b="1" u="sng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SPT 2500 deg</a:t>
            </a:r>
            <a:r>
              <a:rPr lang="es-ES_tradnl" sz="2400" b="1" u="sng" baseline="30000" dirty="0" smtClean="0">
                <a:latin typeface="Microsoft Sans Serif"/>
                <a:cs typeface="Microsoft Sans Serif"/>
              </a:rPr>
              <a:t>2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mm-wave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survey</a:t>
            </a: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7000" y="1442492"/>
            <a:ext cx="8928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dirty="0" smtClean="0">
                <a:latin typeface="Microsoft Sans Serif"/>
                <a:cs typeface="Microsoft Sans Serif"/>
              </a:rPr>
              <a:t>SPT: </a:t>
            </a:r>
            <a:r>
              <a:rPr lang="es-ES_tradnl" dirty="0" smtClean="0">
                <a:latin typeface="Microsoft Sans Serif"/>
                <a:cs typeface="Microsoft Sans Serif"/>
              </a:rPr>
              <a:t>10m </a:t>
            </a:r>
            <a:r>
              <a:rPr lang="es-ES_tradnl" dirty="0" err="1" smtClean="0">
                <a:latin typeface="Microsoft Sans Serif"/>
                <a:cs typeface="Microsoft Sans Serif"/>
              </a:rPr>
              <a:t>dedicated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telescope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to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search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for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galaxy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clusters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through</a:t>
            </a:r>
            <a:r>
              <a:rPr lang="es-ES_tradnl" dirty="0" smtClean="0">
                <a:latin typeface="Microsoft Sans Serif"/>
                <a:cs typeface="Microsoft Sans Serif"/>
              </a:rPr>
              <a:t> SZ </a:t>
            </a:r>
            <a:r>
              <a:rPr lang="es-ES_tradnl" dirty="0" err="1" smtClean="0">
                <a:latin typeface="Microsoft Sans Serif"/>
                <a:cs typeface="Microsoft Sans Serif"/>
              </a:rPr>
              <a:t>decrement</a:t>
            </a:r>
            <a:r>
              <a:rPr lang="es-ES_tradnl" dirty="0" smtClean="0">
                <a:latin typeface="Microsoft Sans Serif"/>
                <a:cs typeface="Microsoft Sans Serif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smtClean="0">
                <a:latin typeface="Microsoft Sans Serif"/>
                <a:cs typeface="Microsoft Sans Serif"/>
              </a:rPr>
              <a:t>SPT </a:t>
            </a:r>
            <a:r>
              <a:rPr lang="es-ES_tradnl" dirty="0" err="1" smtClean="0">
                <a:latin typeface="Microsoft Sans Serif"/>
                <a:cs typeface="Microsoft Sans Serif"/>
              </a:rPr>
              <a:t>survey</a:t>
            </a:r>
            <a:r>
              <a:rPr lang="es-ES_tradnl" dirty="0" smtClean="0">
                <a:latin typeface="Microsoft Sans Serif"/>
                <a:cs typeface="Microsoft Sans Serif"/>
              </a:rPr>
              <a:t> 3 </a:t>
            </a:r>
            <a:r>
              <a:rPr lang="es-ES_tradnl" dirty="0" err="1" smtClean="0">
                <a:latin typeface="Microsoft Sans Serif"/>
                <a:cs typeface="Microsoft Sans Serif"/>
              </a:rPr>
              <a:t>bands</a:t>
            </a:r>
            <a:r>
              <a:rPr lang="es-ES_tradnl" dirty="0" smtClean="0">
                <a:latin typeface="Microsoft Sans Serif"/>
                <a:cs typeface="Microsoft Sans Serif"/>
              </a:rPr>
              <a:t>: 3mm, 2mm and 1mm.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smtClean="0">
                <a:latin typeface="Microsoft Sans Serif"/>
                <a:cs typeface="Microsoft Sans Serif"/>
              </a:rPr>
              <a:t>76 mm </a:t>
            </a:r>
            <a:r>
              <a:rPr lang="es-ES_tradnl" dirty="0" err="1" smtClean="0">
                <a:latin typeface="Microsoft Sans Serif"/>
                <a:cs typeface="Microsoft Sans Serif"/>
              </a:rPr>
              <a:t>bright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sources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consistent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strongly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lensed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SMGs</a:t>
            </a:r>
            <a:r>
              <a:rPr lang="es-ES_tradnl" dirty="0" smtClean="0">
                <a:latin typeface="Microsoft Sans Serif"/>
                <a:cs typeface="Microsoft Sans Serif"/>
              </a:rPr>
              <a:t> at </a:t>
            </a:r>
            <a:r>
              <a:rPr lang="es-ES_tradnl" i="1" dirty="0" smtClean="0">
                <a:latin typeface="Microsoft Sans Serif"/>
                <a:cs typeface="Microsoft Sans Serif"/>
              </a:rPr>
              <a:t>S</a:t>
            </a:r>
            <a:r>
              <a:rPr lang="es-ES_tradnl" baseline="-25000" dirty="0" smtClean="0">
                <a:latin typeface="Microsoft Sans Serif"/>
                <a:cs typeface="Microsoft Sans Serif"/>
              </a:rPr>
              <a:t>1.4mm</a:t>
            </a:r>
            <a:r>
              <a:rPr lang="es-ES_tradnl" dirty="0" smtClean="0">
                <a:latin typeface="Microsoft Sans Serif"/>
                <a:cs typeface="Microsoft Sans Serif"/>
              </a:rPr>
              <a:t> &gt; 20 </a:t>
            </a:r>
            <a:r>
              <a:rPr lang="es-ES_tradnl" dirty="0" err="1" smtClean="0">
                <a:latin typeface="Microsoft Sans Serif"/>
                <a:cs typeface="Microsoft Sans Serif"/>
              </a:rPr>
              <a:t>mJy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endParaRPr lang="es-ES_tradnl" dirty="0">
              <a:latin typeface="Microsoft Sans Serif"/>
              <a:cs typeface="Microsoft Sans Serif"/>
            </a:endParaRPr>
          </a:p>
        </p:txBody>
      </p:sp>
      <p:pic>
        <p:nvPicPr>
          <p:cNvPr id="13" name="Picture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62" y="2958958"/>
            <a:ext cx="2779338" cy="3187842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5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 descr="sptsz_icon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450" y="2958958"/>
            <a:ext cx="5394511" cy="3187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563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59" y="973990"/>
            <a:ext cx="4628306" cy="370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6308" y="163677"/>
            <a:ext cx="8600492" cy="810313"/>
          </a:xfrm>
        </p:spPr>
        <p:txBody>
          <a:bodyPr>
            <a:noAutofit/>
          </a:bodyPr>
          <a:lstStyle/>
          <a:p>
            <a:r>
              <a:rPr lang="es-ES_tradnl" sz="2400" b="1" u="sng" dirty="0" err="1" smtClean="0">
                <a:latin typeface="Microsoft Sans Serif"/>
                <a:cs typeface="Microsoft Sans Serif"/>
              </a:rPr>
              <a:t>The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SPT 2500 deg</a:t>
            </a:r>
            <a:r>
              <a:rPr lang="es-ES_tradnl" sz="2400" b="1" u="sng" baseline="30000" dirty="0" smtClean="0">
                <a:latin typeface="Microsoft Sans Serif"/>
                <a:cs typeface="Microsoft Sans Serif"/>
              </a:rPr>
              <a:t>2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mm-wave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survey</a:t>
            </a: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8" y="1109609"/>
            <a:ext cx="4722268" cy="33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27539" y="4971999"/>
            <a:ext cx="77620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s-ES_tradnl" dirty="0" smtClean="0">
                <a:latin typeface="Microsoft Sans Serif"/>
                <a:cs typeface="Microsoft Sans Serif"/>
              </a:rPr>
              <a:t>SPT: flat z-</a:t>
            </a:r>
            <a:r>
              <a:rPr lang="es-ES_tradnl" dirty="0" err="1" smtClean="0">
                <a:latin typeface="Microsoft Sans Serif"/>
                <a:cs typeface="Microsoft Sans Serif"/>
              </a:rPr>
              <a:t>selection</a:t>
            </a:r>
            <a:r>
              <a:rPr lang="es-ES_tradnl" dirty="0" smtClean="0">
                <a:latin typeface="Microsoft Sans Serif"/>
                <a:cs typeface="Microsoft Sans Serif"/>
              </a:rPr>
              <a:t>, </a:t>
            </a:r>
            <a:r>
              <a:rPr lang="es-ES_tradnl" dirty="0" err="1" smtClean="0">
                <a:latin typeface="Microsoft Sans Serif"/>
                <a:cs typeface="Microsoft Sans Serif"/>
              </a:rPr>
              <a:t>capable</a:t>
            </a:r>
            <a:r>
              <a:rPr lang="es-ES_tradnl" dirty="0" smtClean="0">
                <a:latin typeface="Microsoft Sans Serif"/>
                <a:cs typeface="Microsoft Sans Serif"/>
              </a:rPr>
              <a:t> of </a:t>
            </a:r>
            <a:r>
              <a:rPr lang="es-ES_tradnl" dirty="0" err="1" smtClean="0">
                <a:latin typeface="Microsoft Sans Serif"/>
                <a:cs typeface="Microsoft Sans Serif"/>
              </a:rPr>
              <a:t>detecting</a:t>
            </a:r>
            <a:r>
              <a:rPr lang="es-ES_tradnl" dirty="0" smtClean="0">
                <a:latin typeface="Microsoft Sans Serif"/>
                <a:cs typeface="Microsoft Sans Serif"/>
              </a:rPr>
              <a:t> z=6 as </a:t>
            </a:r>
            <a:r>
              <a:rPr lang="es-ES_tradnl" dirty="0" err="1" smtClean="0">
                <a:latin typeface="Microsoft Sans Serif"/>
                <a:cs typeface="Microsoft Sans Serif"/>
              </a:rPr>
              <a:t>if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they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were</a:t>
            </a:r>
            <a:r>
              <a:rPr lang="es-ES_tradnl" dirty="0" smtClean="0">
                <a:latin typeface="Microsoft Sans Serif"/>
                <a:cs typeface="Microsoft Sans Serif"/>
              </a:rPr>
              <a:t> at z=2.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smtClean="0">
                <a:latin typeface="Microsoft Sans Serif"/>
                <a:cs typeface="Microsoft Sans Serif"/>
              </a:rPr>
              <a:t>SPT </a:t>
            </a:r>
            <a:r>
              <a:rPr lang="es-ES_tradnl" dirty="0" err="1" smtClean="0">
                <a:latin typeface="Microsoft Sans Serif"/>
                <a:cs typeface="Microsoft Sans Serif"/>
              </a:rPr>
              <a:t>covers</a:t>
            </a:r>
            <a:r>
              <a:rPr lang="es-ES_tradnl" dirty="0" smtClean="0">
                <a:latin typeface="Microsoft Sans Serif"/>
                <a:cs typeface="Microsoft Sans Serif"/>
              </a:rPr>
              <a:t> a </a:t>
            </a:r>
            <a:r>
              <a:rPr lang="es-ES_tradnl" dirty="0" err="1" smtClean="0">
                <a:latin typeface="Microsoft Sans Serif"/>
                <a:cs typeface="Microsoft Sans Serif"/>
              </a:rPr>
              <a:t>larger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area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than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Herschel</a:t>
            </a:r>
            <a:r>
              <a:rPr lang="es-ES_tradnl" dirty="0" smtClean="0">
                <a:latin typeface="Microsoft Sans Serif"/>
                <a:cs typeface="Microsoft Sans Serif"/>
              </a:rPr>
              <a:t>, </a:t>
            </a:r>
            <a:r>
              <a:rPr lang="es-ES_tradnl" dirty="0" err="1" smtClean="0">
                <a:latin typeface="Microsoft Sans Serif"/>
                <a:cs typeface="Microsoft Sans Serif"/>
              </a:rPr>
              <a:t>but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comparatively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shallower</a:t>
            </a:r>
            <a:r>
              <a:rPr lang="es-ES_tradnl" dirty="0" smtClean="0">
                <a:latin typeface="Microsoft Sans Serif"/>
                <a:cs typeface="Microsoft Sans Serif"/>
              </a:rPr>
              <a:t>.</a:t>
            </a:r>
          </a:p>
          <a:p>
            <a:pPr marL="285750" indent="-285750">
              <a:buFont typeface="Arial"/>
              <a:buChar char="•"/>
            </a:pPr>
            <a:r>
              <a:rPr lang="es-ES_tradnl" dirty="0" smtClean="0">
                <a:latin typeface="Microsoft Sans Serif"/>
                <a:cs typeface="Microsoft Sans Serif"/>
              </a:rPr>
              <a:t>SPT mm </a:t>
            </a:r>
            <a:r>
              <a:rPr lang="es-ES_tradnl" dirty="0" err="1" smtClean="0">
                <a:latin typeface="Microsoft Sans Serif"/>
                <a:cs typeface="Microsoft Sans Serif"/>
              </a:rPr>
              <a:t>number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counts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indicate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all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objects</a:t>
            </a:r>
            <a:r>
              <a:rPr lang="es-ES_tradnl" dirty="0" smtClean="0">
                <a:latin typeface="Microsoft Sans Serif"/>
                <a:cs typeface="Microsoft Sans Serif"/>
              </a:rPr>
              <a:t> are </a:t>
            </a:r>
            <a:r>
              <a:rPr lang="es-ES_tradnl" dirty="0" err="1" smtClean="0">
                <a:latin typeface="Microsoft Sans Serif"/>
                <a:cs typeface="Microsoft Sans Serif"/>
              </a:rPr>
              <a:t>strongly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lensed</a:t>
            </a:r>
            <a:r>
              <a:rPr lang="es-ES_tradnl" dirty="0" smtClean="0">
                <a:latin typeface="Microsoft Sans Serif"/>
                <a:cs typeface="Microsoft Sans Serif"/>
              </a:rPr>
              <a:t>.</a:t>
            </a:r>
            <a:endParaRPr lang="es-ES_tradnl" dirty="0">
              <a:latin typeface="Microsoft Sans Serif"/>
              <a:cs typeface="Microsoft Sans Serif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51600" y="4491969"/>
            <a:ext cx="2479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latin typeface="Microsoft Sans Serif"/>
                <a:cs typeface="Microsoft Sans Serif"/>
              </a:rPr>
              <a:t>Vieira et al. (2010)</a:t>
            </a:r>
            <a:endParaRPr lang="es-ES_tradnl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3097738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308" y="163677"/>
            <a:ext cx="8600492" cy="810313"/>
          </a:xfrm>
        </p:spPr>
        <p:txBody>
          <a:bodyPr>
            <a:noAutofit/>
          </a:bodyPr>
          <a:lstStyle/>
          <a:p>
            <a:r>
              <a:rPr lang="es-ES_tradnl" sz="2400" b="1" u="sng" dirty="0" err="1" smtClean="0">
                <a:latin typeface="Microsoft Sans Serif"/>
                <a:cs typeface="Microsoft Sans Serif"/>
              </a:rPr>
              <a:t>Multi-wavelength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follow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-up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campaign</a:t>
            </a: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423371" y="1519113"/>
            <a:ext cx="996165" cy="1212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" t="20222" r="62755" b="5550"/>
          <a:stretch>
            <a:fillRect/>
          </a:stretch>
        </p:blipFill>
        <p:spPr bwMode="auto">
          <a:xfrm>
            <a:off x="2278187" y="1635498"/>
            <a:ext cx="1464469" cy="9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9" t="20111" r="37872"/>
          <a:stretch/>
        </p:blipFill>
        <p:spPr bwMode="auto">
          <a:xfrm>
            <a:off x="1197695" y="1574106"/>
            <a:ext cx="1080492" cy="1029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6"/>
          <p:cNvSpPr>
            <a:spLocks/>
          </p:cNvSpPr>
          <p:nvPr/>
        </p:nvSpPr>
        <p:spPr bwMode="auto">
          <a:xfrm>
            <a:off x="1197695" y="1162082"/>
            <a:ext cx="1080492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211"/>
              </a:spcBef>
            </a:pPr>
            <a:r>
              <a:rPr lang="en-US" sz="2000" b="1" dirty="0">
                <a:solidFill>
                  <a:srgbClr val="FF0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SPT</a:t>
            </a:r>
          </a:p>
        </p:txBody>
      </p:sp>
      <p:sp>
        <p:nvSpPr>
          <p:cNvPr id="10" name="Rectangle 7"/>
          <p:cNvSpPr>
            <a:spLocks/>
          </p:cNvSpPr>
          <p:nvPr/>
        </p:nvSpPr>
        <p:spPr bwMode="auto">
          <a:xfrm>
            <a:off x="2278187" y="1148290"/>
            <a:ext cx="1080492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211"/>
              </a:spcBef>
            </a:pPr>
            <a:r>
              <a:rPr lang="en-US" sz="2000" b="1" dirty="0">
                <a:solidFill>
                  <a:srgbClr val="3366FF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APEX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4" t="15582" r="14728" b="24953"/>
          <a:stretch>
            <a:fillRect/>
          </a:stretch>
        </p:blipFill>
        <p:spPr bwMode="auto">
          <a:xfrm>
            <a:off x="7938205" y="1658939"/>
            <a:ext cx="1170076" cy="84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0"/>
          <p:cNvSpPr>
            <a:spLocks/>
          </p:cNvSpPr>
          <p:nvPr/>
        </p:nvSpPr>
        <p:spPr bwMode="auto">
          <a:xfrm>
            <a:off x="7947422" y="1141016"/>
            <a:ext cx="1080492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211"/>
              </a:spcBef>
            </a:pPr>
            <a:r>
              <a:rPr lang="en-US" sz="2000" b="1" dirty="0">
                <a:solidFill>
                  <a:srgbClr val="151CC7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HST</a:t>
            </a:r>
          </a:p>
        </p:txBody>
      </p:sp>
      <p:sp>
        <p:nvSpPr>
          <p:cNvPr id="14" name="Rectangle 11"/>
          <p:cNvSpPr>
            <a:spLocks/>
          </p:cNvSpPr>
          <p:nvPr/>
        </p:nvSpPr>
        <p:spPr bwMode="auto">
          <a:xfrm>
            <a:off x="3742656" y="1144653"/>
            <a:ext cx="1080492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211"/>
              </a:spcBef>
            </a:pPr>
            <a:r>
              <a:rPr lang="en-US" sz="2000" b="1" dirty="0">
                <a:solidFill>
                  <a:srgbClr val="0FC01E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ALMA</a:t>
            </a:r>
          </a:p>
        </p:txBody>
      </p:sp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2656" y="1596430"/>
            <a:ext cx="1446609" cy="10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330" y="1635498"/>
            <a:ext cx="1285875" cy="88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4"/>
          <p:cNvSpPr>
            <a:spLocks/>
          </p:cNvSpPr>
          <p:nvPr/>
        </p:nvSpPr>
        <p:spPr bwMode="auto">
          <a:xfrm>
            <a:off x="6652330" y="1141016"/>
            <a:ext cx="1080492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211"/>
              </a:spcBef>
            </a:pPr>
            <a:r>
              <a:rPr lang="en-US" sz="2000" b="1" dirty="0">
                <a:solidFill>
                  <a:srgbClr val="FF8000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VLT</a:t>
            </a:r>
          </a:p>
        </p:txBody>
      </p:sp>
      <p:sp>
        <p:nvSpPr>
          <p:cNvPr id="18" name="Rectangle 15"/>
          <p:cNvSpPr>
            <a:spLocks/>
          </p:cNvSpPr>
          <p:nvPr/>
        </p:nvSpPr>
        <p:spPr bwMode="auto">
          <a:xfrm>
            <a:off x="5189265" y="1118692"/>
            <a:ext cx="1446609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211"/>
              </a:spcBef>
            </a:pPr>
            <a:r>
              <a:rPr lang="en-US" sz="2000" b="1" dirty="0">
                <a:solidFill>
                  <a:srgbClr val="DE32FA"/>
                </a:solidFill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Herschel</a:t>
            </a:r>
          </a:p>
        </p:txBody>
      </p:sp>
      <p:pic>
        <p:nvPicPr>
          <p:cNvPr id="19" name="Picture 18" descr="atca_imag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7" y="1596430"/>
            <a:ext cx="1131778" cy="899001"/>
          </a:xfrm>
          <a:prstGeom prst="rect">
            <a:avLst/>
          </a:prstGeom>
        </p:spPr>
      </p:pic>
      <p:sp>
        <p:nvSpPr>
          <p:cNvPr id="20" name="Rectangle 6"/>
          <p:cNvSpPr>
            <a:spLocks/>
          </p:cNvSpPr>
          <p:nvPr/>
        </p:nvSpPr>
        <p:spPr bwMode="auto">
          <a:xfrm>
            <a:off x="65917" y="1182333"/>
            <a:ext cx="1080492" cy="455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211"/>
              </a:spcBef>
            </a:pPr>
            <a:r>
              <a:rPr lang="en-US" sz="2000" b="1" dirty="0" smtClean="0">
                <a:latin typeface="Microsoft Sans Serif"/>
                <a:ea typeface="ＭＳ Ｐゴシック" charset="0"/>
                <a:cs typeface="Microsoft Sans Serif"/>
                <a:sym typeface="Helvetica" charset="0"/>
              </a:rPr>
              <a:t>ATCA</a:t>
            </a:r>
            <a:endParaRPr lang="en-US" sz="2000" b="1" dirty="0">
              <a:latin typeface="Microsoft Sans Serif"/>
              <a:ea typeface="ＭＳ Ｐゴシック" charset="0"/>
              <a:cs typeface="Microsoft Sans Serif"/>
              <a:sym typeface="Helvetica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1300" y="2946400"/>
            <a:ext cx="81153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err="1" smtClean="0">
                <a:latin typeface="Microsoft Sans Serif"/>
                <a:cs typeface="Microsoft Sans Serif"/>
              </a:rPr>
              <a:t>Ambitious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follow</a:t>
            </a:r>
            <a:r>
              <a:rPr lang="es-ES_tradnl" dirty="0" smtClean="0">
                <a:latin typeface="Microsoft Sans Serif"/>
                <a:cs typeface="Microsoft Sans Serif"/>
              </a:rPr>
              <a:t>-up </a:t>
            </a:r>
            <a:r>
              <a:rPr lang="es-ES_tradnl" dirty="0" err="1" smtClean="0">
                <a:latin typeface="Microsoft Sans Serif"/>
                <a:cs typeface="Microsoft Sans Serif"/>
              </a:rPr>
              <a:t>campaign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with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all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major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observatories</a:t>
            </a:r>
            <a:r>
              <a:rPr lang="es-ES_tradnl" dirty="0" smtClean="0">
                <a:latin typeface="Microsoft Sans Serif"/>
                <a:cs typeface="Microsoft Sans Serif"/>
              </a:rPr>
              <a:t>:</a:t>
            </a:r>
          </a:p>
          <a:p>
            <a:endParaRPr lang="es-ES_tradnl" dirty="0" smtClean="0">
              <a:latin typeface="Microsoft Sans Serif"/>
              <a:cs typeface="Microsoft Sans Serif"/>
            </a:endParaRPr>
          </a:p>
          <a:p>
            <a:pPr marL="285750" indent="-285750">
              <a:buFontTx/>
              <a:buChar char="-"/>
            </a:pPr>
            <a:r>
              <a:rPr lang="es-ES_tradnl" dirty="0" smtClean="0">
                <a:latin typeface="Microsoft Sans Serif"/>
                <a:cs typeface="Microsoft Sans Serif"/>
              </a:rPr>
              <a:t>VLT </a:t>
            </a:r>
            <a:r>
              <a:rPr lang="es-ES_tradnl" dirty="0" err="1" smtClean="0">
                <a:latin typeface="Microsoft Sans Serif"/>
                <a:cs typeface="Microsoft Sans Serif"/>
              </a:rPr>
              <a:t>optical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imaging</a:t>
            </a:r>
            <a:r>
              <a:rPr lang="es-ES_tradnl" dirty="0" smtClean="0">
                <a:latin typeface="Microsoft Sans Serif"/>
                <a:cs typeface="Microsoft Sans Serif"/>
              </a:rPr>
              <a:t> and </a:t>
            </a:r>
            <a:r>
              <a:rPr lang="es-ES_tradnl" dirty="0" err="1" smtClean="0">
                <a:latin typeface="Microsoft Sans Serif"/>
                <a:cs typeface="Microsoft Sans Serif"/>
              </a:rPr>
              <a:t>spectroscopy</a:t>
            </a:r>
            <a:r>
              <a:rPr lang="es-ES_tradnl" dirty="0" smtClean="0">
                <a:latin typeface="Microsoft Sans Serif"/>
                <a:cs typeface="Microsoft Sans Serif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s-ES_tradnl" dirty="0" smtClean="0">
                <a:latin typeface="Microsoft Sans Serif"/>
                <a:cs typeface="Microsoft Sans Serif"/>
              </a:rPr>
              <a:t>HST and </a:t>
            </a:r>
            <a:r>
              <a:rPr lang="es-ES_tradnl" dirty="0" err="1" smtClean="0">
                <a:latin typeface="Microsoft Sans Serif"/>
                <a:cs typeface="Microsoft Sans Serif"/>
              </a:rPr>
              <a:t>Spitzer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imaging</a:t>
            </a:r>
            <a:r>
              <a:rPr lang="es-ES_tradnl" dirty="0" smtClean="0">
                <a:latin typeface="Microsoft Sans Serif"/>
                <a:cs typeface="Microsoft Sans Serif"/>
              </a:rPr>
              <a:t> of </a:t>
            </a:r>
            <a:r>
              <a:rPr lang="es-ES_tradnl" dirty="0" err="1" smtClean="0">
                <a:latin typeface="Microsoft Sans Serif"/>
                <a:cs typeface="Microsoft Sans Serif"/>
              </a:rPr>
              <a:t>lenses</a:t>
            </a:r>
            <a:r>
              <a:rPr lang="es-ES_tradnl" dirty="0" smtClean="0">
                <a:latin typeface="Microsoft Sans Serif"/>
                <a:cs typeface="Microsoft Sans Serif"/>
              </a:rPr>
              <a:t>.</a:t>
            </a:r>
          </a:p>
          <a:p>
            <a:pPr marL="285750" indent="-285750">
              <a:buFontTx/>
              <a:buChar char="-"/>
            </a:pPr>
            <a:r>
              <a:rPr lang="es-ES_tradnl" dirty="0" smtClean="0">
                <a:latin typeface="Microsoft Sans Serif"/>
                <a:cs typeface="Microsoft Sans Serif"/>
              </a:rPr>
              <a:t>ALMA, </a:t>
            </a:r>
            <a:r>
              <a:rPr lang="es-ES_tradnl" dirty="0" err="1" smtClean="0">
                <a:latin typeface="Microsoft Sans Serif"/>
                <a:cs typeface="Microsoft Sans Serif"/>
              </a:rPr>
              <a:t>Herschel</a:t>
            </a:r>
            <a:r>
              <a:rPr lang="es-ES_tradnl" dirty="0" smtClean="0">
                <a:latin typeface="Microsoft Sans Serif"/>
                <a:cs typeface="Microsoft Sans Serif"/>
              </a:rPr>
              <a:t>, APEX and ATCA </a:t>
            </a:r>
            <a:r>
              <a:rPr lang="es-ES_tradnl" dirty="0" err="1" smtClean="0">
                <a:latin typeface="Microsoft Sans Serif"/>
                <a:cs typeface="Microsoft Sans Serif"/>
              </a:rPr>
              <a:t>imaging</a:t>
            </a:r>
            <a:r>
              <a:rPr lang="es-ES_tradnl" dirty="0" smtClean="0">
                <a:latin typeface="Microsoft Sans Serif"/>
                <a:cs typeface="Microsoft Sans Serif"/>
              </a:rPr>
              <a:t> and </a:t>
            </a:r>
            <a:r>
              <a:rPr lang="es-ES_tradnl" dirty="0" err="1" smtClean="0">
                <a:latin typeface="Microsoft Sans Serif"/>
                <a:cs typeface="Microsoft Sans Serif"/>
              </a:rPr>
              <a:t>spectroscopy</a:t>
            </a:r>
            <a:r>
              <a:rPr lang="es-ES_tradnl" dirty="0" smtClean="0">
                <a:latin typeface="Microsoft Sans Serif"/>
                <a:cs typeface="Microsoft Sans Serif"/>
              </a:rPr>
              <a:t> of FIR/</a:t>
            </a:r>
            <a:r>
              <a:rPr lang="es-ES_tradnl" dirty="0" err="1" smtClean="0">
                <a:latin typeface="Microsoft Sans Serif"/>
                <a:cs typeface="Microsoft Sans Serif"/>
              </a:rPr>
              <a:t>submm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lines</a:t>
            </a:r>
            <a:r>
              <a:rPr lang="es-ES_tradnl" dirty="0" smtClean="0">
                <a:latin typeface="Microsoft Sans Serif"/>
                <a:cs typeface="Microsoft Sans Serif"/>
              </a:rPr>
              <a:t>.</a:t>
            </a:r>
            <a:endParaRPr lang="es-ES_tradnl" dirty="0">
              <a:latin typeface="Microsoft Sans Serif"/>
              <a:cs typeface="Microsoft Sans Serif"/>
            </a:endParaRPr>
          </a:p>
          <a:p>
            <a:endParaRPr lang="es-ES_tradnl" dirty="0">
              <a:latin typeface="Microsoft Sans Serif"/>
              <a:cs typeface="Microsoft Sans Serif"/>
            </a:endParaRPr>
          </a:p>
          <a:p>
            <a:pPr marL="285750" indent="-285750">
              <a:buFont typeface="Wingdings" charset="2"/>
              <a:buChar char="Ø"/>
            </a:pPr>
            <a:r>
              <a:rPr lang="es-ES_tradnl" dirty="0" smtClean="0">
                <a:latin typeface="Microsoft Sans Serif"/>
                <a:cs typeface="Microsoft Sans Serif"/>
              </a:rPr>
              <a:t>Determine crucial </a:t>
            </a:r>
            <a:r>
              <a:rPr lang="es-ES_tradnl" dirty="0" err="1" smtClean="0">
                <a:latin typeface="Microsoft Sans Serif"/>
                <a:cs typeface="Microsoft Sans Serif"/>
              </a:rPr>
              <a:t>parameters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for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the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characterization</a:t>
            </a:r>
            <a:r>
              <a:rPr lang="es-ES_tradnl" dirty="0" smtClean="0">
                <a:latin typeface="Microsoft Sans Serif"/>
                <a:cs typeface="Microsoft Sans Serif"/>
              </a:rPr>
              <a:t> of </a:t>
            </a:r>
            <a:r>
              <a:rPr lang="es-ES_tradnl" dirty="0" err="1" smtClean="0">
                <a:latin typeface="Microsoft Sans Serif"/>
                <a:cs typeface="Microsoft Sans Serif"/>
              </a:rPr>
              <a:t>the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sources</a:t>
            </a:r>
            <a:r>
              <a:rPr lang="es-ES_tradnl" dirty="0" smtClean="0">
                <a:latin typeface="Microsoft Sans Serif"/>
                <a:cs typeface="Microsoft Sans Serif"/>
              </a:rPr>
              <a:t>: </a:t>
            </a:r>
            <a:r>
              <a:rPr lang="es-ES_tradnl" dirty="0" err="1" smtClean="0">
                <a:latin typeface="Microsoft Sans Serif"/>
                <a:cs typeface="Microsoft Sans Serif"/>
              </a:rPr>
              <a:t>redshift</a:t>
            </a:r>
            <a:r>
              <a:rPr lang="es-ES_tradnl" dirty="0" smtClean="0">
                <a:latin typeface="Microsoft Sans Serif"/>
                <a:cs typeface="Microsoft Sans Serif"/>
              </a:rPr>
              <a:t>, </a:t>
            </a:r>
            <a:r>
              <a:rPr lang="es-ES_tradnl" dirty="0" err="1" smtClean="0">
                <a:latin typeface="Microsoft Sans Serif"/>
                <a:cs typeface="Microsoft Sans Serif"/>
              </a:rPr>
              <a:t>lens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models</a:t>
            </a:r>
            <a:endParaRPr lang="es-ES_tradnl" dirty="0" smtClean="0">
              <a:latin typeface="Microsoft Sans Serif"/>
              <a:cs typeface="Microsoft Sans Serif"/>
            </a:endParaRPr>
          </a:p>
          <a:p>
            <a:endParaRPr lang="es-ES_tradnl" dirty="0" smtClean="0">
              <a:latin typeface="Microsoft Sans Serif"/>
              <a:cs typeface="Microsoft Sans Serif"/>
            </a:endParaRPr>
          </a:p>
          <a:p>
            <a:pPr marL="285750" indent="-285750">
              <a:buFont typeface="Wingdings" charset="2"/>
              <a:buChar char="Ø"/>
            </a:pPr>
            <a:r>
              <a:rPr lang="es-ES_tradnl" dirty="0" err="1" smtClean="0">
                <a:latin typeface="Microsoft Sans Serif"/>
                <a:cs typeface="Microsoft Sans Serif"/>
              </a:rPr>
              <a:t>Necessity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to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constrain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the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different</a:t>
            </a:r>
            <a:r>
              <a:rPr lang="es-ES_tradnl" dirty="0" smtClean="0">
                <a:latin typeface="Microsoft Sans Serif"/>
                <a:cs typeface="Microsoft Sans Serif"/>
              </a:rPr>
              <a:t> </a:t>
            </a:r>
            <a:r>
              <a:rPr lang="es-ES_tradnl" dirty="0" err="1" smtClean="0">
                <a:latin typeface="Microsoft Sans Serif"/>
                <a:cs typeface="Microsoft Sans Serif"/>
              </a:rPr>
              <a:t>components</a:t>
            </a:r>
            <a:r>
              <a:rPr lang="es-ES_tradnl" dirty="0" smtClean="0">
                <a:latin typeface="Microsoft Sans Serif"/>
                <a:cs typeface="Microsoft Sans Serif"/>
              </a:rPr>
              <a:t> of </a:t>
            </a:r>
            <a:r>
              <a:rPr lang="es-ES_tradnl" dirty="0" err="1" smtClean="0">
                <a:latin typeface="Microsoft Sans Serif"/>
                <a:cs typeface="Microsoft Sans Serif"/>
              </a:rPr>
              <a:t>their</a:t>
            </a:r>
            <a:r>
              <a:rPr lang="es-ES_tradnl" dirty="0" smtClean="0">
                <a:latin typeface="Microsoft Sans Serif"/>
                <a:cs typeface="Microsoft Sans Serif"/>
              </a:rPr>
              <a:t> host </a:t>
            </a:r>
            <a:r>
              <a:rPr lang="es-ES_tradnl" dirty="0" err="1" smtClean="0">
                <a:latin typeface="Microsoft Sans Serif"/>
                <a:cs typeface="Microsoft Sans Serif"/>
              </a:rPr>
              <a:t>galaxies</a:t>
            </a:r>
            <a:r>
              <a:rPr lang="es-ES_tradnl" dirty="0" smtClean="0">
                <a:latin typeface="Microsoft Sans Serif"/>
                <a:cs typeface="Microsoft Sans Serif"/>
              </a:rPr>
              <a:t>: </a:t>
            </a:r>
            <a:r>
              <a:rPr lang="es-ES_tradnl" dirty="0" err="1" smtClean="0">
                <a:latin typeface="Microsoft Sans Serif"/>
                <a:cs typeface="Microsoft Sans Serif"/>
              </a:rPr>
              <a:t>star-formation</a:t>
            </a:r>
            <a:r>
              <a:rPr lang="es-ES_tradnl" dirty="0" smtClean="0">
                <a:latin typeface="Microsoft Sans Serif"/>
                <a:cs typeface="Microsoft Sans Serif"/>
              </a:rPr>
              <a:t>, </a:t>
            </a:r>
            <a:r>
              <a:rPr lang="es-ES_tradnl" dirty="0" err="1" smtClean="0">
                <a:latin typeface="Microsoft Sans Serif"/>
                <a:cs typeface="Microsoft Sans Serif"/>
              </a:rPr>
              <a:t>dust</a:t>
            </a:r>
            <a:r>
              <a:rPr lang="es-ES_tradnl" dirty="0" smtClean="0">
                <a:latin typeface="Microsoft Sans Serif"/>
                <a:cs typeface="Microsoft Sans Serif"/>
              </a:rPr>
              <a:t>, gas and </a:t>
            </a:r>
            <a:r>
              <a:rPr lang="es-ES_tradnl" dirty="0" err="1" smtClean="0">
                <a:latin typeface="Microsoft Sans Serif"/>
                <a:cs typeface="Microsoft Sans Serif"/>
              </a:rPr>
              <a:t>stars</a:t>
            </a:r>
            <a:endParaRPr lang="es-ES_tradnl" dirty="0" smtClean="0">
              <a:latin typeface="Microsoft Sans Serif"/>
              <a:cs typeface="Microsoft Sans Serif"/>
            </a:endParaRPr>
          </a:p>
          <a:p>
            <a:pPr marL="285750" indent="-285750">
              <a:buFont typeface="Wingdings" charset="2"/>
              <a:buChar char="Ø"/>
            </a:pPr>
            <a:endParaRPr lang="es-ES_tradnl" dirty="0">
              <a:latin typeface="Microsoft Sans Serif"/>
              <a:cs typeface="Microsoft Sans Serif"/>
            </a:endParaRPr>
          </a:p>
          <a:p>
            <a:endParaRPr lang="es-ES_tradnl" dirty="0">
              <a:latin typeface="Microsoft Sans Serif"/>
              <a:cs typeface="Microsoft Sans Serif"/>
            </a:endParaRPr>
          </a:p>
          <a:p>
            <a:endParaRPr lang="es-ES_tradnl" dirty="0">
              <a:latin typeface="Microsoft Sans Serif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29621790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82221" y="163677"/>
            <a:ext cx="8600492" cy="810313"/>
          </a:xfrm>
        </p:spPr>
        <p:txBody>
          <a:bodyPr>
            <a:noAutofit/>
          </a:bodyPr>
          <a:lstStyle/>
          <a:p>
            <a:r>
              <a:rPr lang="es-ES_tradnl" sz="2400" b="1" u="sng" dirty="0" smtClean="0">
                <a:latin typeface="Microsoft Sans Serif"/>
                <a:cs typeface="Microsoft Sans Serif"/>
              </a:rPr>
              <a:t>ALMA 870</a:t>
            </a:r>
            <a:r>
              <a:rPr lang="es-ES_tradnl" sz="2400" b="1" u="sng" dirty="0" smtClean="0">
                <a:latin typeface="Symbol" charset="2"/>
                <a:cs typeface="Symbol" charset="2"/>
              </a:rPr>
              <a:t>m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m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high-resolution</a:t>
            </a:r>
            <a:r>
              <a:rPr lang="es-ES_tradnl" sz="2400" b="1" u="sng" dirty="0" smtClean="0">
                <a:latin typeface="Microsoft Sans Serif"/>
                <a:cs typeface="Microsoft Sans Serif"/>
              </a:rPr>
              <a:t> </a:t>
            </a:r>
            <a:r>
              <a:rPr lang="es-ES_tradnl" sz="2400" b="1" u="sng" dirty="0" err="1" smtClean="0">
                <a:latin typeface="Microsoft Sans Serif"/>
                <a:cs typeface="Microsoft Sans Serif"/>
              </a:rPr>
              <a:t>imaging</a:t>
            </a:r>
            <a:endParaRPr lang="es-ES_tradnl" sz="2400" b="1" u="sng" dirty="0">
              <a:latin typeface="Microsoft Sans Serif"/>
              <a:cs typeface="Microsoft Sans Serif"/>
            </a:endParaRPr>
          </a:p>
        </p:txBody>
      </p:sp>
      <p:pic>
        <p:nvPicPr>
          <p:cNvPr id="21" name="Picture 20" descr="ALMA-Grav-Lensing-mainImage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339" y="1245226"/>
            <a:ext cx="8245628" cy="515351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004555" y="5843941"/>
            <a:ext cx="26822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40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Vieira et al. 2013, </a:t>
            </a:r>
            <a:r>
              <a:rPr lang="es-ES_tradnl" sz="140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Nature</a:t>
            </a:r>
            <a:endParaRPr lang="es-ES_tradnl" sz="1400" dirty="0" smtClean="0">
              <a:solidFill>
                <a:schemeClr val="bg1"/>
              </a:solidFill>
              <a:latin typeface="Microsoft Sans Serif"/>
              <a:cs typeface="Microsoft Sans Serif"/>
            </a:endParaRPr>
          </a:p>
          <a:p>
            <a:r>
              <a:rPr lang="es-ES_tradnl" sz="140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Hezaveh</a:t>
            </a:r>
            <a:r>
              <a:rPr lang="es-ES_tradnl" sz="1400" dirty="0" smtClean="0">
                <a:solidFill>
                  <a:schemeClr val="bg1"/>
                </a:solidFill>
                <a:latin typeface="Microsoft Sans Serif"/>
                <a:cs typeface="Microsoft Sans Serif"/>
              </a:rPr>
              <a:t> et al. 2013, </a:t>
            </a:r>
            <a:r>
              <a:rPr lang="es-ES_tradnl" sz="1400" dirty="0" err="1">
                <a:solidFill>
                  <a:schemeClr val="bg1"/>
                </a:solidFill>
                <a:latin typeface="Microsoft Sans Serif"/>
                <a:cs typeface="Microsoft Sans Serif"/>
              </a:rPr>
              <a:t>A</a:t>
            </a:r>
            <a:r>
              <a:rPr lang="es-ES_tradnl" sz="1400" dirty="0" err="1" smtClean="0">
                <a:solidFill>
                  <a:schemeClr val="bg1"/>
                </a:solidFill>
                <a:latin typeface="Microsoft Sans Serif"/>
                <a:cs typeface="Microsoft Sans Serif"/>
              </a:rPr>
              <a:t>pJ</a:t>
            </a:r>
            <a:endParaRPr lang="es-ES_tradnl" sz="1400" dirty="0">
              <a:solidFill>
                <a:schemeClr val="bg1"/>
              </a:solidFill>
              <a:latin typeface="Microsoft Sans Serif"/>
              <a:cs typeface="Microsoft Sans Serif"/>
            </a:endParaRPr>
          </a:p>
        </p:txBody>
      </p:sp>
      <p:pic>
        <p:nvPicPr>
          <p:cNvPr id="23" name="Picture 22" descr="smg_thumbnails_alma_nature_log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20" t="13127" r="4558" b="20693"/>
          <a:stretch/>
        </p:blipFill>
        <p:spPr>
          <a:xfrm>
            <a:off x="751525" y="2398006"/>
            <a:ext cx="8135442" cy="344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855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3643</TotalTime>
  <Words>1377</Words>
  <Application>Microsoft Macintosh PowerPoint</Application>
  <PresentationFormat>On-screen Show (4:3)</PresentationFormat>
  <Paragraphs>190</Paragraphs>
  <Slides>24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The Properties of the ISM in the Dusty Star-forming Galaxies at z=2-6 discovered by the South Pole Telescope</vt:lpstr>
      <vt:lpstr>PowerPoint Presentation</vt:lpstr>
      <vt:lpstr>Motivation</vt:lpstr>
      <vt:lpstr>Motivation: resolving the CIB</vt:lpstr>
      <vt:lpstr>The revolution of 102-103 deg2 FIR/mm surveys</vt:lpstr>
      <vt:lpstr>The SPT 2500 deg2 mm-wave survey</vt:lpstr>
      <vt:lpstr>The SPT 2500 deg2 mm-wave survey</vt:lpstr>
      <vt:lpstr>Multi-wavelength follow-up campaign</vt:lpstr>
      <vt:lpstr>ALMA 870mm high-resolution imaging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ATCA low-J CO survey</vt:lpstr>
      <vt:lpstr>ATCA low-J CO observations</vt:lpstr>
      <vt:lpstr>[CII] line observations with APEX</vt:lpstr>
      <vt:lpstr>Diagnostic plot: PDR model</vt:lpstr>
      <vt:lpstr>More on-going </vt:lpstr>
      <vt:lpstr>Resolving the lenses in CO with ATCA</vt:lpstr>
      <vt:lpstr>Resolving the lenses in CO with ATCA</vt:lpstr>
      <vt:lpstr>Resolving the lenses in CO with ATCA</vt:lpstr>
      <vt:lpstr>Concluding remarks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Properties of the ISM in the Dusty Star-forming Galaxies at z=2-6 discovered by the South Pole Telescope</dc:title>
  <dc:creator>Manuel Aravena</dc:creator>
  <cp:lastModifiedBy>Manuel Aravena</cp:lastModifiedBy>
  <cp:revision>34</cp:revision>
  <dcterms:created xsi:type="dcterms:W3CDTF">2014-03-10T20:59:04Z</dcterms:created>
  <dcterms:modified xsi:type="dcterms:W3CDTF">2014-03-13T09:42:44Z</dcterms:modified>
</cp:coreProperties>
</file>